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5"/>
  </p:notesMasterIdLst>
  <p:sldIdLst>
    <p:sldId id="257" r:id="rId2"/>
    <p:sldId id="305" r:id="rId3"/>
    <p:sldId id="499" r:id="rId4"/>
    <p:sldId id="573" r:id="rId5"/>
    <p:sldId id="574" r:id="rId6"/>
    <p:sldId id="575" r:id="rId7"/>
    <p:sldId id="576" r:id="rId8"/>
    <p:sldId id="577" r:id="rId9"/>
    <p:sldId id="578" r:id="rId10"/>
    <p:sldId id="579" r:id="rId11"/>
    <p:sldId id="580" r:id="rId12"/>
    <p:sldId id="581" r:id="rId13"/>
    <p:sldId id="582" r:id="rId14"/>
    <p:sldId id="583" r:id="rId15"/>
    <p:sldId id="584" r:id="rId16"/>
    <p:sldId id="585" r:id="rId17"/>
    <p:sldId id="586" r:id="rId18"/>
    <p:sldId id="587" r:id="rId19"/>
    <p:sldId id="588" r:id="rId20"/>
    <p:sldId id="589" r:id="rId21"/>
    <p:sldId id="590" r:id="rId22"/>
    <p:sldId id="591" r:id="rId23"/>
    <p:sldId id="592" r:id="rId24"/>
    <p:sldId id="593" r:id="rId25"/>
    <p:sldId id="594" r:id="rId26"/>
    <p:sldId id="595" r:id="rId27"/>
    <p:sldId id="596" r:id="rId28"/>
    <p:sldId id="597" r:id="rId29"/>
    <p:sldId id="598" r:id="rId30"/>
    <p:sldId id="602" r:id="rId31"/>
    <p:sldId id="603" r:id="rId32"/>
    <p:sldId id="604" r:id="rId33"/>
    <p:sldId id="616" r:id="rId34"/>
    <p:sldId id="618" r:id="rId35"/>
    <p:sldId id="605" r:id="rId36"/>
    <p:sldId id="606" r:id="rId37"/>
    <p:sldId id="607" r:id="rId38"/>
    <p:sldId id="608" r:id="rId39"/>
    <p:sldId id="609" r:id="rId40"/>
    <p:sldId id="599" r:id="rId41"/>
    <p:sldId id="600" r:id="rId42"/>
    <p:sldId id="610" r:id="rId43"/>
    <p:sldId id="617" r:id="rId44"/>
    <p:sldId id="601" r:id="rId45"/>
    <p:sldId id="611" r:id="rId46"/>
    <p:sldId id="612" r:id="rId47"/>
    <p:sldId id="613" r:id="rId48"/>
    <p:sldId id="619" r:id="rId49"/>
    <p:sldId id="620" r:id="rId50"/>
    <p:sldId id="621" r:id="rId51"/>
    <p:sldId id="622" r:id="rId52"/>
    <p:sldId id="623" r:id="rId53"/>
    <p:sldId id="614" r:id="rId54"/>
    <p:sldId id="615" r:id="rId55"/>
    <p:sldId id="624" r:id="rId56"/>
    <p:sldId id="636" r:id="rId57"/>
    <p:sldId id="637" r:id="rId58"/>
    <p:sldId id="625" r:id="rId59"/>
    <p:sldId id="626" r:id="rId60"/>
    <p:sldId id="627" r:id="rId61"/>
    <p:sldId id="628" r:id="rId62"/>
    <p:sldId id="629" r:id="rId63"/>
    <p:sldId id="630" r:id="rId64"/>
    <p:sldId id="631" r:id="rId65"/>
    <p:sldId id="638" r:id="rId66"/>
    <p:sldId id="659" r:id="rId67"/>
    <p:sldId id="660" r:id="rId68"/>
    <p:sldId id="661" r:id="rId69"/>
    <p:sldId id="642" r:id="rId70"/>
    <p:sldId id="643" r:id="rId71"/>
    <p:sldId id="633" r:id="rId72"/>
    <p:sldId id="632" r:id="rId73"/>
    <p:sldId id="634" r:id="rId74"/>
    <p:sldId id="635" r:id="rId75"/>
    <p:sldId id="662" r:id="rId76"/>
    <p:sldId id="663" r:id="rId77"/>
    <p:sldId id="667" r:id="rId78"/>
    <p:sldId id="664" r:id="rId79"/>
    <p:sldId id="665" r:id="rId80"/>
    <p:sldId id="666" r:id="rId81"/>
    <p:sldId id="676" r:id="rId82"/>
    <p:sldId id="668" r:id="rId83"/>
    <p:sldId id="669" r:id="rId84"/>
    <p:sldId id="677" r:id="rId85"/>
    <p:sldId id="670" r:id="rId86"/>
    <p:sldId id="678" r:id="rId87"/>
    <p:sldId id="671" r:id="rId88"/>
    <p:sldId id="679" r:id="rId89"/>
    <p:sldId id="672" r:id="rId90"/>
    <p:sldId id="673" r:id="rId91"/>
    <p:sldId id="680" r:id="rId92"/>
    <p:sldId id="674" r:id="rId93"/>
    <p:sldId id="688" r:id="rId94"/>
    <p:sldId id="675" r:id="rId95"/>
    <p:sldId id="687" r:id="rId96"/>
    <p:sldId id="681" r:id="rId97"/>
    <p:sldId id="682" r:id="rId98"/>
    <p:sldId id="683" r:id="rId99"/>
    <p:sldId id="689" r:id="rId100"/>
    <p:sldId id="690" r:id="rId101"/>
    <p:sldId id="691" r:id="rId102"/>
    <p:sldId id="692" r:id="rId103"/>
    <p:sldId id="684" r:id="rId104"/>
    <p:sldId id="685" r:id="rId105"/>
    <p:sldId id="686" r:id="rId106"/>
    <p:sldId id="693" r:id="rId107"/>
    <p:sldId id="703" r:id="rId108"/>
    <p:sldId id="694" r:id="rId109"/>
    <p:sldId id="695" r:id="rId110"/>
    <p:sldId id="696" r:id="rId111"/>
    <p:sldId id="704" r:id="rId112"/>
    <p:sldId id="697" r:id="rId113"/>
    <p:sldId id="698" r:id="rId114"/>
    <p:sldId id="699" r:id="rId115"/>
    <p:sldId id="700" r:id="rId116"/>
    <p:sldId id="701" r:id="rId117"/>
    <p:sldId id="702" r:id="rId118"/>
    <p:sldId id="705" r:id="rId119"/>
    <p:sldId id="706" r:id="rId120"/>
    <p:sldId id="707" r:id="rId121"/>
    <p:sldId id="708" r:id="rId122"/>
    <p:sldId id="709" r:id="rId123"/>
    <p:sldId id="714" r:id="rId124"/>
    <p:sldId id="710" r:id="rId125"/>
    <p:sldId id="711" r:id="rId126"/>
    <p:sldId id="712" r:id="rId127"/>
    <p:sldId id="715" r:id="rId128"/>
    <p:sldId id="713" r:id="rId129"/>
    <p:sldId id="716" r:id="rId130"/>
    <p:sldId id="717" r:id="rId131"/>
    <p:sldId id="718" r:id="rId132"/>
    <p:sldId id="719" r:id="rId133"/>
    <p:sldId id="720" r:id="rId134"/>
    <p:sldId id="721" r:id="rId135"/>
    <p:sldId id="722" r:id="rId136"/>
    <p:sldId id="723" r:id="rId137"/>
    <p:sldId id="724" r:id="rId138"/>
    <p:sldId id="725" r:id="rId139"/>
    <p:sldId id="726" r:id="rId140"/>
    <p:sldId id="727" r:id="rId141"/>
    <p:sldId id="728" r:id="rId142"/>
    <p:sldId id="729" r:id="rId143"/>
    <p:sldId id="730" r:id="rId144"/>
    <p:sldId id="731" r:id="rId145"/>
    <p:sldId id="732" r:id="rId146"/>
    <p:sldId id="737" r:id="rId147"/>
    <p:sldId id="733" r:id="rId148"/>
    <p:sldId id="734" r:id="rId149"/>
    <p:sldId id="735" r:id="rId150"/>
    <p:sldId id="736" r:id="rId151"/>
    <p:sldId id="738" r:id="rId152"/>
    <p:sldId id="739" r:id="rId153"/>
    <p:sldId id="740" r:id="rId154"/>
    <p:sldId id="741" r:id="rId155"/>
    <p:sldId id="742" r:id="rId156"/>
    <p:sldId id="743" r:id="rId157"/>
    <p:sldId id="744" r:id="rId158"/>
    <p:sldId id="748" r:id="rId159"/>
    <p:sldId id="749" r:id="rId160"/>
    <p:sldId id="750" r:id="rId161"/>
    <p:sldId id="500" r:id="rId162"/>
    <p:sldId id="501" r:id="rId163"/>
    <p:sldId id="502" r:id="rId164"/>
    <p:sldId id="503" r:id="rId165"/>
    <p:sldId id="504" r:id="rId166"/>
    <p:sldId id="505" r:id="rId167"/>
    <p:sldId id="506" r:id="rId168"/>
    <p:sldId id="508" r:id="rId169"/>
    <p:sldId id="518" r:id="rId170"/>
    <p:sldId id="507" r:id="rId171"/>
    <p:sldId id="509" r:id="rId172"/>
    <p:sldId id="510" r:id="rId173"/>
    <p:sldId id="511" r:id="rId174"/>
    <p:sldId id="512" r:id="rId175"/>
    <p:sldId id="513" r:id="rId176"/>
    <p:sldId id="514" r:id="rId177"/>
    <p:sldId id="515" r:id="rId178"/>
    <p:sldId id="516" r:id="rId179"/>
    <p:sldId id="519" r:id="rId180"/>
    <p:sldId id="520" r:id="rId181"/>
    <p:sldId id="521" r:id="rId182"/>
    <p:sldId id="523" r:id="rId183"/>
    <p:sldId id="524" r:id="rId184"/>
    <p:sldId id="525" r:id="rId185"/>
    <p:sldId id="526" r:id="rId186"/>
    <p:sldId id="527" r:id="rId187"/>
    <p:sldId id="528" r:id="rId188"/>
    <p:sldId id="529" r:id="rId189"/>
    <p:sldId id="530" r:id="rId190"/>
    <p:sldId id="531" r:id="rId191"/>
    <p:sldId id="532" r:id="rId192"/>
    <p:sldId id="533" r:id="rId193"/>
    <p:sldId id="534" r:id="rId194"/>
    <p:sldId id="535" r:id="rId195"/>
    <p:sldId id="536" r:id="rId196"/>
    <p:sldId id="537" r:id="rId197"/>
    <p:sldId id="538" r:id="rId198"/>
    <p:sldId id="539" r:id="rId199"/>
    <p:sldId id="540" r:id="rId200"/>
    <p:sldId id="541" r:id="rId201"/>
    <p:sldId id="542" r:id="rId202"/>
    <p:sldId id="543" r:id="rId203"/>
    <p:sldId id="544" r:id="rId204"/>
    <p:sldId id="522" r:id="rId205"/>
    <p:sldId id="545" r:id="rId206"/>
    <p:sldId id="546" r:id="rId207"/>
    <p:sldId id="547" r:id="rId208"/>
    <p:sldId id="548" r:id="rId209"/>
    <p:sldId id="549" r:id="rId210"/>
    <p:sldId id="550" r:id="rId211"/>
    <p:sldId id="566" r:id="rId212"/>
    <p:sldId id="567" r:id="rId213"/>
    <p:sldId id="568" r:id="rId214"/>
    <p:sldId id="569" r:id="rId215"/>
    <p:sldId id="570" r:id="rId216"/>
    <p:sldId id="571" r:id="rId217"/>
    <p:sldId id="572" r:id="rId218"/>
    <p:sldId id="551" r:id="rId219"/>
    <p:sldId id="552" r:id="rId220"/>
    <p:sldId id="553" r:id="rId221"/>
    <p:sldId id="554" r:id="rId222"/>
    <p:sldId id="555" r:id="rId223"/>
    <p:sldId id="556" r:id="rId224"/>
    <p:sldId id="557" r:id="rId225"/>
    <p:sldId id="558" r:id="rId226"/>
    <p:sldId id="559" r:id="rId227"/>
    <p:sldId id="560" r:id="rId228"/>
    <p:sldId id="561" r:id="rId229"/>
    <p:sldId id="562" r:id="rId230"/>
    <p:sldId id="563" r:id="rId231"/>
    <p:sldId id="564" r:id="rId232"/>
    <p:sldId id="565" r:id="rId233"/>
    <p:sldId id="498" r:id="rId2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BBAF"/>
    <a:srgbClr val="FFFFFF"/>
    <a:srgbClr val="FFCA4F"/>
    <a:srgbClr val="854F89"/>
    <a:srgbClr val="FFE152"/>
    <a:srgbClr val="DD00FF"/>
    <a:srgbClr val="D8D5ED"/>
    <a:srgbClr val="B5FCFF"/>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81" autoAdjust="0"/>
  </p:normalViewPr>
  <p:slideViewPr>
    <p:cSldViewPr snapToGrid="0">
      <p:cViewPr varScale="1">
        <p:scale>
          <a:sx n="75" d="100"/>
          <a:sy n="75" d="100"/>
        </p:scale>
        <p:origin x="874"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theme" Target="theme/theme1.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microsoft.com/office/2016/11/relationships/changesInfo" Target="changesInfos/changesInfo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presProps" Target="presProps.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notesMaster" Target="notesMasters/notesMaster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dhi Kotak" userId="abf3ef09c9bd71dc" providerId="LiveId" clId="{9F04ABFE-FB8B-4DB4-A075-D92985A6337F}"/>
    <pc:docChg chg="undo custSel addSld delSld modSld sldOrd">
      <pc:chgData name="Ridhi Kotak" userId="abf3ef09c9bd71dc" providerId="LiveId" clId="{9F04ABFE-FB8B-4DB4-A075-D92985A6337F}" dt="2022-10-03T06:07:16.007" v="310" actId="20577"/>
      <pc:docMkLst>
        <pc:docMk/>
      </pc:docMkLst>
      <pc:sldChg chg="modSp mod">
        <pc:chgData name="Ridhi Kotak" userId="abf3ef09c9bd71dc" providerId="LiveId" clId="{9F04ABFE-FB8B-4DB4-A075-D92985A6337F}" dt="2022-09-22T05:41:11.667" v="66" actId="20577"/>
        <pc:sldMkLst>
          <pc:docMk/>
          <pc:sldMk cId="3082812034" sldId="257"/>
        </pc:sldMkLst>
        <pc:spChg chg="mod">
          <ac:chgData name="Ridhi Kotak" userId="abf3ef09c9bd71dc" providerId="LiveId" clId="{9F04ABFE-FB8B-4DB4-A075-D92985A6337F}" dt="2022-09-22T05:40:59.351" v="42" actId="14100"/>
          <ac:spMkLst>
            <pc:docMk/>
            <pc:sldMk cId="3082812034" sldId="257"/>
            <ac:spMk id="5" creationId="{00000000-0000-0000-0000-000000000000}"/>
          </ac:spMkLst>
        </pc:spChg>
        <pc:spChg chg="mod">
          <ac:chgData name="Ridhi Kotak" userId="abf3ef09c9bd71dc" providerId="LiveId" clId="{9F04ABFE-FB8B-4DB4-A075-D92985A6337F}" dt="2022-09-22T05:41:11.667" v="66" actId="20577"/>
          <ac:spMkLst>
            <pc:docMk/>
            <pc:sldMk cId="3082812034" sldId="257"/>
            <ac:spMk id="6" creationId="{00000000-0000-0000-0000-000000000000}"/>
          </ac:spMkLst>
        </pc:spChg>
      </pc:sldChg>
      <pc:sldChg chg="ord">
        <pc:chgData name="Ridhi Kotak" userId="abf3ef09c9bd71dc" providerId="LiveId" clId="{9F04ABFE-FB8B-4DB4-A075-D92985A6337F}" dt="2022-09-22T05:44:01.564" v="69"/>
        <pc:sldMkLst>
          <pc:docMk/>
          <pc:sldMk cId="3199298894" sldId="258"/>
        </pc:sldMkLst>
      </pc:sldChg>
      <pc:sldChg chg="addSp delSp modSp mod ord modClrScheme modAnim chgLayout">
        <pc:chgData name="Ridhi Kotak" userId="abf3ef09c9bd71dc" providerId="LiveId" clId="{9F04ABFE-FB8B-4DB4-A075-D92985A6337F}" dt="2022-09-27T08:11:02.875" v="201" actId="27636"/>
        <pc:sldMkLst>
          <pc:docMk/>
          <pc:sldMk cId="1955800453" sldId="259"/>
        </pc:sldMkLst>
        <pc:spChg chg="mod ord">
          <ac:chgData name="Ridhi Kotak" userId="abf3ef09c9bd71dc" providerId="LiveId" clId="{9F04ABFE-FB8B-4DB4-A075-D92985A6337F}" dt="2022-09-27T08:11:02.812" v="200" actId="700"/>
          <ac:spMkLst>
            <pc:docMk/>
            <pc:sldMk cId="1955800453" sldId="259"/>
            <ac:spMk id="2" creationId="{00000000-0000-0000-0000-000000000000}"/>
          </ac:spMkLst>
        </pc:spChg>
        <pc:spChg chg="mod ord">
          <ac:chgData name="Ridhi Kotak" userId="abf3ef09c9bd71dc" providerId="LiveId" clId="{9F04ABFE-FB8B-4DB4-A075-D92985A6337F}" dt="2022-09-27T08:11:02.875" v="201" actId="27636"/>
          <ac:spMkLst>
            <pc:docMk/>
            <pc:sldMk cId="1955800453" sldId="259"/>
            <ac:spMk id="3" creationId="{00000000-0000-0000-0000-000000000000}"/>
          </ac:spMkLst>
        </pc:spChg>
        <pc:spChg chg="add del mod">
          <ac:chgData name="Ridhi Kotak" userId="abf3ef09c9bd71dc" providerId="LiveId" clId="{9F04ABFE-FB8B-4DB4-A075-D92985A6337F}" dt="2022-09-27T08:11:02.812" v="200" actId="700"/>
          <ac:spMkLst>
            <pc:docMk/>
            <pc:sldMk cId="1955800453" sldId="259"/>
            <ac:spMk id="5" creationId="{E9CFBC3E-463D-0FEB-C3A3-C60358C30DE1}"/>
          </ac:spMkLst>
        </pc:spChg>
        <pc:spChg chg="add del mod ord">
          <ac:chgData name="Ridhi Kotak" userId="abf3ef09c9bd71dc" providerId="LiveId" clId="{9F04ABFE-FB8B-4DB4-A075-D92985A6337F}" dt="2022-09-26T05:09:42.618" v="188" actId="22"/>
          <ac:spMkLst>
            <pc:docMk/>
            <pc:sldMk cId="1955800453" sldId="259"/>
            <ac:spMk id="7" creationId="{70DD3ED6-58C8-555D-7AA2-9BE801C87B5C}"/>
          </ac:spMkLst>
        </pc:spChg>
        <pc:picChg chg="add del mod">
          <ac:chgData name="Ridhi Kotak" userId="abf3ef09c9bd71dc" providerId="LiveId" clId="{9F04ABFE-FB8B-4DB4-A075-D92985A6337F}" dt="2022-09-26T05:08:12.077" v="148" actId="478"/>
          <ac:picMkLst>
            <pc:docMk/>
            <pc:sldMk cId="1955800453" sldId="259"/>
            <ac:picMk id="6" creationId="{4B85ADEE-5410-C8DA-3EC1-EB0A316DDDB9}"/>
          </ac:picMkLst>
        </pc:picChg>
        <pc:picChg chg="add del">
          <ac:chgData name="Ridhi Kotak" userId="abf3ef09c9bd71dc" providerId="LiveId" clId="{9F04ABFE-FB8B-4DB4-A075-D92985A6337F}" dt="2022-09-26T05:08:19.791" v="155" actId="478"/>
          <ac:picMkLst>
            <pc:docMk/>
            <pc:sldMk cId="1955800453" sldId="259"/>
            <ac:picMk id="9" creationId="{82178831-3E13-AB56-40B4-3CB45115B26F}"/>
          </ac:picMkLst>
        </pc:picChg>
        <pc:picChg chg="add del mod ord">
          <ac:chgData name="Ridhi Kotak" userId="abf3ef09c9bd71dc" providerId="LiveId" clId="{9F04ABFE-FB8B-4DB4-A075-D92985A6337F}" dt="2022-09-27T08:10:51.386" v="197" actId="478"/>
          <ac:picMkLst>
            <pc:docMk/>
            <pc:sldMk cId="1955800453" sldId="259"/>
            <ac:picMk id="11" creationId="{9F25DC29-7FDD-9199-4A0B-A7B7476F8D98}"/>
          </ac:picMkLst>
        </pc:picChg>
        <pc:inkChg chg="del">
          <ac:chgData name="Ridhi Kotak" userId="abf3ef09c9bd71dc" providerId="LiveId" clId="{9F04ABFE-FB8B-4DB4-A075-D92985A6337F}" dt="2022-09-26T05:07:13.370" v="138" actId="478"/>
          <ac:inkMkLst>
            <pc:docMk/>
            <pc:sldMk cId="1955800453" sldId="259"/>
            <ac:inkMk id="4" creationId="{00000000-0000-0000-0000-000000000000}"/>
          </ac:inkMkLst>
        </pc:inkChg>
      </pc:sldChg>
      <pc:sldChg chg="addSp modSp mod ord">
        <pc:chgData name="Ridhi Kotak" userId="abf3ef09c9bd71dc" providerId="LiveId" clId="{9F04ABFE-FB8B-4DB4-A075-D92985A6337F}" dt="2022-09-22T05:59:35.781" v="114"/>
        <pc:sldMkLst>
          <pc:docMk/>
          <pc:sldMk cId="357554182" sldId="260"/>
        </pc:sldMkLst>
        <pc:picChg chg="add mod">
          <ac:chgData name="Ridhi Kotak" userId="abf3ef09c9bd71dc" providerId="LiveId" clId="{9F04ABFE-FB8B-4DB4-A075-D92985A6337F}" dt="2022-09-22T05:48:47.491" v="100" actId="1076"/>
          <ac:picMkLst>
            <pc:docMk/>
            <pc:sldMk cId="357554182" sldId="260"/>
            <ac:picMk id="5" creationId="{E69A144D-4D21-4FB2-2048-C7DE5D4A0290}"/>
          </ac:picMkLst>
        </pc:picChg>
      </pc:sldChg>
      <pc:sldChg chg="ord">
        <pc:chgData name="Ridhi Kotak" userId="abf3ef09c9bd71dc" providerId="LiveId" clId="{9F04ABFE-FB8B-4DB4-A075-D92985A6337F}" dt="2022-09-22T05:46:24.366" v="84"/>
        <pc:sldMkLst>
          <pc:docMk/>
          <pc:sldMk cId="2295237749" sldId="261"/>
        </pc:sldMkLst>
      </pc:sldChg>
      <pc:sldChg chg="modSp ord">
        <pc:chgData name="Ridhi Kotak" userId="abf3ef09c9bd71dc" providerId="LiveId" clId="{9F04ABFE-FB8B-4DB4-A075-D92985A6337F}" dt="2022-09-26T05:12:35.613" v="196" actId="255"/>
        <pc:sldMkLst>
          <pc:docMk/>
          <pc:sldMk cId="1298965189" sldId="262"/>
        </pc:sldMkLst>
        <pc:spChg chg="mod">
          <ac:chgData name="Ridhi Kotak" userId="abf3ef09c9bd71dc" providerId="LiveId" clId="{9F04ABFE-FB8B-4DB4-A075-D92985A6337F}" dt="2022-09-26T05:12:35.613" v="196" actId="255"/>
          <ac:spMkLst>
            <pc:docMk/>
            <pc:sldMk cId="1298965189" sldId="262"/>
            <ac:spMk id="3" creationId="{00000000-0000-0000-0000-000000000000}"/>
          </ac:spMkLst>
        </pc:spChg>
      </pc:sldChg>
      <pc:sldChg chg="modSp">
        <pc:chgData name="Ridhi Kotak" userId="abf3ef09c9bd71dc" providerId="LiveId" clId="{9F04ABFE-FB8B-4DB4-A075-D92985A6337F}" dt="2022-09-29T06:20:51.117" v="268" actId="255"/>
        <pc:sldMkLst>
          <pc:docMk/>
          <pc:sldMk cId="792773651" sldId="269"/>
        </pc:sldMkLst>
        <pc:spChg chg="mod">
          <ac:chgData name="Ridhi Kotak" userId="abf3ef09c9bd71dc" providerId="LiveId" clId="{9F04ABFE-FB8B-4DB4-A075-D92985A6337F}" dt="2022-09-29T06:20:51.117" v="268" actId="255"/>
          <ac:spMkLst>
            <pc:docMk/>
            <pc:sldMk cId="792773651" sldId="269"/>
            <ac:spMk id="3" creationId="{00000000-0000-0000-0000-000000000000}"/>
          </ac:spMkLst>
        </pc:spChg>
      </pc:sldChg>
      <pc:sldChg chg="modSp mod">
        <pc:chgData name="Ridhi Kotak" userId="abf3ef09c9bd71dc" providerId="LiveId" clId="{9F04ABFE-FB8B-4DB4-A075-D92985A6337F}" dt="2022-09-29T06:38:22.355" v="269" actId="255"/>
        <pc:sldMkLst>
          <pc:docMk/>
          <pc:sldMk cId="3793164648" sldId="270"/>
        </pc:sldMkLst>
        <pc:spChg chg="mod">
          <ac:chgData name="Ridhi Kotak" userId="abf3ef09c9bd71dc" providerId="LiveId" clId="{9F04ABFE-FB8B-4DB4-A075-D92985A6337F}" dt="2022-09-29T06:38:22.355" v="269" actId="255"/>
          <ac:spMkLst>
            <pc:docMk/>
            <pc:sldMk cId="3793164648" sldId="270"/>
            <ac:spMk id="8" creationId="{00000000-0000-0000-0000-000000000000}"/>
          </ac:spMkLst>
        </pc:spChg>
      </pc:sldChg>
      <pc:sldChg chg="modSp">
        <pc:chgData name="Ridhi Kotak" userId="abf3ef09c9bd71dc" providerId="LiveId" clId="{9F04ABFE-FB8B-4DB4-A075-D92985A6337F}" dt="2022-09-29T06:52:24.887" v="270" actId="255"/>
        <pc:sldMkLst>
          <pc:docMk/>
          <pc:sldMk cId="2611996821" sldId="273"/>
        </pc:sldMkLst>
        <pc:spChg chg="mod">
          <ac:chgData name="Ridhi Kotak" userId="abf3ef09c9bd71dc" providerId="LiveId" clId="{9F04ABFE-FB8B-4DB4-A075-D92985A6337F}" dt="2022-09-29T06:52:24.887" v="270" actId="255"/>
          <ac:spMkLst>
            <pc:docMk/>
            <pc:sldMk cId="2611996821" sldId="273"/>
            <ac:spMk id="3" creationId="{00000000-0000-0000-0000-000000000000}"/>
          </ac:spMkLst>
        </pc:spChg>
      </pc:sldChg>
      <pc:sldChg chg="delSp modSp mod">
        <pc:chgData name="Ridhi Kotak" userId="abf3ef09c9bd71dc" providerId="LiveId" clId="{9F04ABFE-FB8B-4DB4-A075-D92985A6337F}" dt="2022-09-30T05:21:56.126" v="273" actId="255"/>
        <pc:sldMkLst>
          <pc:docMk/>
          <pc:sldMk cId="754344629" sldId="274"/>
        </pc:sldMkLst>
        <pc:spChg chg="mod">
          <ac:chgData name="Ridhi Kotak" userId="abf3ef09c9bd71dc" providerId="LiveId" clId="{9F04ABFE-FB8B-4DB4-A075-D92985A6337F}" dt="2022-09-30T05:21:56.126" v="273" actId="255"/>
          <ac:spMkLst>
            <pc:docMk/>
            <pc:sldMk cId="754344629" sldId="274"/>
            <ac:spMk id="3" creationId="{00000000-0000-0000-0000-000000000000}"/>
          </ac:spMkLst>
        </pc:spChg>
        <pc:inkChg chg="del">
          <ac:chgData name="Ridhi Kotak" userId="abf3ef09c9bd71dc" providerId="LiveId" clId="{9F04ABFE-FB8B-4DB4-A075-D92985A6337F}" dt="2022-09-30T04:28:51.168" v="271" actId="478"/>
          <ac:inkMkLst>
            <pc:docMk/>
            <pc:sldMk cId="754344629" sldId="274"/>
            <ac:inkMk id="4" creationId="{00000000-0000-0000-0000-000000000000}"/>
          </ac:inkMkLst>
        </pc:inkChg>
      </pc:sldChg>
      <pc:sldChg chg="delSp modSp mod">
        <pc:chgData name="Ridhi Kotak" userId="abf3ef09c9bd71dc" providerId="LiveId" clId="{9F04ABFE-FB8B-4DB4-A075-D92985A6337F}" dt="2022-09-30T05:22:06.921" v="274" actId="255"/>
        <pc:sldMkLst>
          <pc:docMk/>
          <pc:sldMk cId="2392871599" sldId="275"/>
        </pc:sldMkLst>
        <pc:spChg chg="mod">
          <ac:chgData name="Ridhi Kotak" userId="abf3ef09c9bd71dc" providerId="LiveId" clId="{9F04ABFE-FB8B-4DB4-A075-D92985A6337F}" dt="2022-09-30T05:22:06.921" v="274" actId="255"/>
          <ac:spMkLst>
            <pc:docMk/>
            <pc:sldMk cId="2392871599" sldId="275"/>
            <ac:spMk id="3" creationId="{00000000-0000-0000-0000-000000000000}"/>
          </ac:spMkLst>
        </pc:spChg>
        <pc:inkChg chg="del">
          <ac:chgData name="Ridhi Kotak" userId="abf3ef09c9bd71dc" providerId="LiveId" clId="{9F04ABFE-FB8B-4DB4-A075-D92985A6337F}" dt="2022-09-30T04:31:24.041" v="272" actId="478"/>
          <ac:inkMkLst>
            <pc:docMk/>
            <pc:sldMk cId="2392871599" sldId="275"/>
            <ac:inkMk id="4" creationId="{00000000-0000-0000-0000-000000000000}"/>
          </ac:inkMkLst>
        </pc:inkChg>
      </pc:sldChg>
      <pc:sldChg chg="modSp">
        <pc:chgData name="Ridhi Kotak" userId="abf3ef09c9bd71dc" providerId="LiveId" clId="{9F04ABFE-FB8B-4DB4-A075-D92985A6337F}" dt="2022-09-30T05:22:19.170" v="275" actId="255"/>
        <pc:sldMkLst>
          <pc:docMk/>
          <pc:sldMk cId="3567254782" sldId="276"/>
        </pc:sldMkLst>
        <pc:spChg chg="mod">
          <ac:chgData name="Ridhi Kotak" userId="abf3ef09c9bd71dc" providerId="LiveId" clId="{9F04ABFE-FB8B-4DB4-A075-D92985A6337F}" dt="2022-09-30T05:22:19.170" v="275" actId="255"/>
          <ac:spMkLst>
            <pc:docMk/>
            <pc:sldMk cId="3567254782" sldId="276"/>
            <ac:spMk id="3" creationId="{00000000-0000-0000-0000-000000000000}"/>
          </ac:spMkLst>
        </pc:spChg>
      </pc:sldChg>
      <pc:sldChg chg="modSp">
        <pc:chgData name="Ridhi Kotak" userId="abf3ef09c9bd71dc" providerId="LiveId" clId="{9F04ABFE-FB8B-4DB4-A075-D92985A6337F}" dt="2022-09-30T05:22:36.935" v="277" actId="255"/>
        <pc:sldMkLst>
          <pc:docMk/>
          <pc:sldMk cId="1435237978" sldId="277"/>
        </pc:sldMkLst>
        <pc:spChg chg="mod">
          <ac:chgData name="Ridhi Kotak" userId="abf3ef09c9bd71dc" providerId="LiveId" clId="{9F04ABFE-FB8B-4DB4-A075-D92985A6337F}" dt="2022-09-30T05:22:36.935" v="277" actId="255"/>
          <ac:spMkLst>
            <pc:docMk/>
            <pc:sldMk cId="1435237978" sldId="277"/>
            <ac:spMk id="3" creationId="{00000000-0000-0000-0000-000000000000}"/>
          </ac:spMkLst>
        </pc:spChg>
      </pc:sldChg>
      <pc:sldChg chg="modSp mod">
        <pc:chgData name="Ridhi Kotak" userId="abf3ef09c9bd71dc" providerId="LiveId" clId="{9F04ABFE-FB8B-4DB4-A075-D92985A6337F}" dt="2022-10-03T06:07:16.007" v="310" actId="20577"/>
        <pc:sldMkLst>
          <pc:docMk/>
          <pc:sldMk cId="2094444072" sldId="280"/>
        </pc:sldMkLst>
        <pc:spChg chg="mod">
          <ac:chgData name="Ridhi Kotak" userId="abf3ef09c9bd71dc" providerId="LiveId" clId="{9F04ABFE-FB8B-4DB4-A075-D92985A6337F}" dt="2022-10-03T06:07:16.007" v="310" actId="20577"/>
          <ac:spMkLst>
            <pc:docMk/>
            <pc:sldMk cId="2094444072" sldId="280"/>
            <ac:spMk id="3" creationId="{00000000-0000-0000-0000-000000000000}"/>
          </ac:spMkLst>
        </pc:spChg>
      </pc:sldChg>
      <pc:sldChg chg="addSp delSp modSp new mod modClrScheme chgLayout">
        <pc:chgData name="Ridhi Kotak" userId="abf3ef09c9bd71dc" providerId="LiveId" clId="{9F04ABFE-FB8B-4DB4-A075-D92985A6337F}" dt="2022-09-22T05:45:59.586" v="82" actId="27636"/>
        <pc:sldMkLst>
          <pc:docMk/>
          <pc:sldMk cId="393456490" sldId="282"/>
        </pc:sldMkLst>
        <pc:spChg chg="mod ord">
          <ac:chgData name="Ridhi Kotak" userId="abf3ef09c9bd71dc" providerId="LiveId" clId="{9F04ABFE-FB8B-4DB4-A075-D92985A6337F}" dt="2022-09-22T05:44:34.371" v="73" actId="700"/>
          <ac:spMkLst>
            <pc:docMk/>
            <pc:sldMk cId="393456490" sldId="282"/>
            <ac:spMk id="2" creationId="{D37DDABD-B042-0FBE-F36F-504EB59D671E}"/>
          </ac:spMkLst>
        </pc:spChg>
        <pc:spChg chg="del">
          <ac:chgData name="Ridhi Kotak" userId="abf3ef09c9bd71dc" providerId="LiveId" clId="{9F04ABFE-FB8B-4DB4-A075-D92985A6337F}" dt="2022-09-22T05:44:22.063" v="71"/>
          <ac:spMkLst>
            <pc:docMk/>
            <pc:sldMk cId="393456490" sldId="282"/>
            <ac:spMk id="3" creationId="{0AC20042-C15A-3DBB-CDEF-9A0EAABF94A0}"/>
          </ac:spMkLst>
        </pc:spChg>
        <pc:spChg chg="add mod ord">
          <ac:chgData name="Ridhi Kotak" userId="abf3ef09c9bd71dc" providerId="LiveId" clId="{9F04ABFE-FB8B-4DB4-A075-D92985A6337F}" dt="2022-09-22T05:45:59.586" v="82" actId="27636"/>
          <ac:spMkLst>
            <pc:docMk/>
            <pc:sldMk cId="393456490" sldId="282"/>
            <ac:spMk id="5" creationId="{B608C3FE-7299-76A1-5935-059CB3328757}"/>
          </ac:spMkLst>
        </pc:spChg>
        <pc:picChg chg="add mod ord">
          <ac:chgData name="Ridhi Kotak" userId="abf3ef09c9bd71dc" providerId="LiveId" clId="{9F04ABFE-FB8B-4DB4-A075-D92985A6337F}" dt="2022-09-22T05:45:55.228" v="80" actId="14100"/>
          <ac:picMkLst>
            <pc:docMk/>
            <pc:sldMk cId="393456490" sldId="282"/>
            <ac:picMk id="4" creationId="{2C38310C-924B-7E35-2B41-6689EADD0AF0}"/>
          </ac:picMkLst>
        </pc:picChg>
      </pc:sldChg>
      <pc:sldChg chg="addSp delSp modSp new mod ord">
        <pc:chgData name="Ridhi Kotak" userId="abf3ef09c9bd71dc" providerId="LiveId" clId="{9F04ABFE-FB8B-4DB4-A075-D92985A6337F}" dt="2022-09-22T05:47:23.367" v="91" actId="22"/>
        <pc:sldMkLst>
          <pc:docMk/>
          <pc:sldMk cId="716120108" sldId="283"/>
        </pc:sldMkLst>
        <pc:spChg chg="mod">
          <ac:chgData name="Ridhi Kotak" userId="abf3ef09c9bd71dc" providerId="LiveId" clId="{9F04ABFE-FB8B-4DB4-A075-D92985A6337F}" dt="2022-09-22T05:46:45.812" v="90"/>
          <ac:spMkLst>
            <pc:docMk/>
            <pc:sldMk cId="716120108" sldId="283"/>
            <ac:spMk id="2" creationId="{1880DC7E-BDD0-9C09-6664-C0060BF1C763}"/>
          </ac:spMkLst>
        </pc:spChg>
        <pc:spChg chg="del">
          <ac:chgData name="Ridhi Kotak" userId="abf3ef09c9bd71dc" providerId="LiveId" clId="{9F04ABFE-FB8B-4DB4-A075-D92985A6337F}" dt="2022-09-22T05:47:23.367" v="91" actId="22"/>
          <ac:spMkLst>
            <pc:docMk/>
            <pc:sldMk cId="716120108" sldId="283"/>
            <ac:spMk id="3" creationId="{C9B43F46-5614-C065-91B9-A73EC2034EFA}"/>
          </ac:spMkLst>
        </pc:spChg>
        <pc:picChg chg="add mod ord">
          <ac:chgData name="Ridhi Kotak" userId="abf3ef09c9bd71dc" providerId="LiveId" clId="{9F04ABFE-FB8B-4DB4-A075-D92985A6337F}" dt="2022-09-22T05:47:23.367" v="91" actId="22"/>
          <ac:picMkLst>
            <pc:docMk/>
            <pc:sldMk cId="716120108" sldId="283"/>
            <ac:picMk id="5" creationId="{C904E225-2C47-E2DC-C608-4D36F458BBC2}"/>
          </ac:picMkLst>
        </pc:picChg>
      </pc:sldChg>
      <pc:sldChg chg="addSp delSp modSp new mod">
        <pc:chgData name="Ridhi Kotak" userId="abf3ef09c9bd71dc" providerId="LiveId" clId="{9F04ABFE-FB8B-4DB4-A075-D92985A6337F}" dt="2022-09-22T05:49:51.672" v="104" actId="22"/>
        <pc:sldMkLst>
          <pc:docMk/>
          <pc:sldMk cId="1895259013" sldId="284"/>
        </pc:sldMkLst>
        <pc:spChg chg="mod">
          <ac:chgData name="Ridhi Kotak" userId="abf3ef09c9bd71dc" providerId="LiveId" clId="{9F04ABFE-FB8B-4DB4-A075-D92985A6337F}" dt="2022-09-22T05:49:36.893" v="103"/>
          <ac:spMkLst>
            <pc:docMk/>
            <pc:sldMk cId="1895259013" sldId="284"/>
            <ac:spMk id="2" creationId="{78BDE014-49CE-0880-89A1-23800062A9D8}"/>
          </ac:spMkLst>
        </pc:spChg>
        <pc:spChg chg="del">
          <ac:chgData name="Ridhi Kotak" userId="abf3ef09c9bd71dc" providerId="LiveId" clId="{9F04ABFE-FB8B-4DB4-A075-D92985A6337F}" dt="2022-09-22T05:49:51.672" v="104" actId="22"/>
          <ac:spMkLst>
            <pc:docMk/>
            <pc:sldMk cId="1895259013" sldId="284"/>
            <ac:spMk id="3" creationId="{D1882E81-1AA2-E99B-B21E-E0BA22393A25}"/>
          </ac:spMkLst>
        </pc:spChg>
        <pc:picChg chg="add mod ord">
          <ac:chgData name="Ridhi Kotak" userId="abf3ef09c9bd71dc" providerId="LiveId" clId="{9F04ABFE-FB8B-4DB4-A075-D92985A6337F}" dt="2022-09-22T05:49:51.672" v="104" actId="22"/>
          <ac:picMkLst>
            <pc:docMk/>
            <pc:sldMk cId="1895259013" sldId="284"/>
            <ac:picMk id="5" creationId="{AECBE4DA-F92B-890A-BAAB-26C4A96372F6}"/>
          </ac:picMkLst>
        </pc:picChg>
      </pc:sldChg>
      <pc:sldChg chg="new del">
        <pc:chgData name="Ridhi Kotak" userId="abf3ef09c9bd71dc" providerId="LiveId" clId="{9F04ABFE-FB8B-4DB4-A075-D92985A6337F}" dt="2022-09-22T05:49:00.989" v="101" actId="47"/>
        <pc:sldMkLst>
          <pc:docMk/>
          <pc:sldMk cId="2380465155" sldId="284"/>
        </pc:sldMkLst>
      </pc:sldChg>
      <pc:sldChg chg="addSp delSp modSp new mod ord">
        <pc:chgData name="Ridhi Kotak" userId="abf3ef09c9bd71dc" providerId="LiveId" clId="{9F04ABFE-FB8B-4DB4-A075-D92985A6337F}" dt="2022-09-22T05:50:39.241" v="109" actId="22"/>
        <pc:sldMkLst>
          <pc:docMk/>
          <pc:sldMk cId="1739220786" sldId="285"/>
        </pc:sldMkLst>
        <pc:spChg chg="mod">
          <ac:chgData name="Ridhi Kotak" userId="abf3ef09c9bd71dc" providerId="LiveId" clId="{9F04ABFE-FB8B-4DB4-A075-D92985A6337F}" dt="2022-09-22T05:50:23.771" v="108"/>
          <ac:spMkLst>
            <pc:docMk/>
            <pc:sldMk cId="1739220786" sldId="285"/>
            <ac:spMk id="2" creationId="{D9158646-359B-F9CE-D5AD-C234E6E7F748}"/>
          </ac:spMkLst>
        </pc:spChg>
        <pc:spChg chg="del">
          <ac:chgData name="Ridhi Kotak" userId="abf3ef09c9bd71dc" providerId="LiveId" clId="{9F04ABFE-FB8B-4DB4-A075-D92985A6337F}" dt="2022-09-22T05:50:39.241" v="109" actId="22"/>
          <ac:spMkLst>
            <pc:docMk/>
            <pc:sldMk cId="1739220786" sldId="285"/>
            <ac:spMk id="3" creationId="{D8B93A2E-3A19-85DE-D63B-A4569729378E}"/>
          </ac:spMkLst>
        </pc:spChg>
        <pc:picChg chg="add mod ord">
          <ac:chgData name="Ridhi Kotak" userId="abf3ef09c9bd71dc" providerId="LiveId" clId="{9F04ABFE-FB8B-4DB4-A075-D92985A6337F}" dt="2022-09-22T05:50:39.241" v="109" actId="22"/>
          <ac:picMkLst>
            <pc:docMk/>
            <pc:sldMk cId="1739220786" sldId="285"/>
            <ac:picMk id="5" creationId="{8391C880-5984-26E6-74E1-76129FC6D2D7}"/>
          </ac:picMkLst>
        </pc:picChg>
      </pc:sldChg>
      <pc:sldChg chg="modSp new mod">
        <pc:chgData name="Ridhi Kotak" userId="abf3ef09c9bd71dc" providerId="LiveId" clId="{9F04ABFE-FB8B-4DB4-A075-D92985A6337F}" dt="2022-09-22T05:51:35.417" v="112"/>
        <pc:sldMkLst>
          <pc:docMk/>
          <pc:sldMk cId="1942179937" sldId="286"/>
        </pc:sldMkLst>
        <pc:spChg chg="mod">
          <ac:chgData name="Ridhi Kotak" userId="abf3ef09c9bd71dc" providerId="LiveId" clId="{9F04ABFE-FB8B-4DB4-A075-D92985A6337F}" dt="2022-09-22T05:51:28.869" v="111"/>
          <ac:spMkLst>
            <pc:docMk/>
            <pc:sldMk cId="1942179937" sldId="286"/>
            <ac:spMk id="2" creationId="{04FAB30C-D2D3-D53F-DF11-A5C8322FA2EA}"/>
          </ac:spMkLst>
        </pc:spChg>
        <pc:spChg chg="mod">
          <ac:chgData name="Ridhi Kotak" userId="abf3ef09c9bd71dc" providerId="LiveId" clId="{9F04ABFE-FB8B-4DB4-A075-D92985A6337F}" dt="2022-09-22T05:51:35.417" v="112"/>
          <ac:spMkLst>
            <pc:docMk/>
            <pc:sldMk cId="1942179937" sldId="286"/>
            <ac:spMk id="3" creationId="{31779D22-3D7A-8DA8-6D97-5979DF029FBC}"/>
          </ac:spMkLst>
        </pc:spChg>
      </pc:sldChg>
      <pc:sldChg chg="modSp mod">
        <pc:chgData name="Ridhi Kotak" userId="abf3ef09c9bd71dc" providerId="LiveId" clId="{9F04ABFE-FB8B-4DB4-A075-D92985A6337F}" dt="2022-09-27T09:19:46.811" v="203" actId="113"/>
        <pc:sldMkLst>
          <pc:docMk/>
          <pc:sldMk cId="3451860728" sldId="288"/>
        </pc:sldMkLst>
        <pc:spChg chg="mod">
          <ac:chgData name="Ridhi Kotak" userId="abf3ef09c9bd71dc" providerId="LiveId" clId="{9F04ABFE-FB8B-4DB4-A075-D92985A6337F}" dt="2022-09-27T09:19:46.811" v="203" actId="113"/>
          <ac:spMkLst>
            <pc:docMk/>
            <pc:sldMk cId="3451860728" sldId="288"/>
            <ac:spMk id="3" creationId="{D0A90F7D-1E87-6E49-C84E-D454BE13166D}"/>
          </ac:spMkLst>
        </pc:spChg>
      </pc:sldChg>
      <pc:sldChg chg="modSp mod">
        <pc:chgData name="Ridhi Kotak" userId="abf3ef09c9bd71dc" providerId="LiveId" clId="{9F04ABFE-FB8B-4DB4-A075-D92985A6337F}" dt="2022-09-27T09:19:17.830" v="202" actId="1036"/>
        <pc:sldMkLst>
          <pc:docMk/>
          <pc:sldMk cId="4060152680" sldId="289"/>
        </pc:sldMkLst>
        <pc:picChg chg="mod">
          <ac:chgData name="Ridhi Kotak" userId="abf3ef09c9bd71dc" providerId="LiveId" clId="{9F04ABFE-FB8B-4DB4-A075-D92985A6337F}" dt="2022-09-27T09:19:17.830" v="202" actId="1036"/>
          <ac:picMkLst>
            <pc:docMk/>
            <pc:sldMk cId="4060152680" sldId="289"/>
            <ac:picMk id="5" creationId="{D6A1B9B5-5F4A-97C1-4D7D-8A1F344C0D11}"/>
          </ac:picMkLst>
        </pc:picChg>
      </pc:sldChg>
      <pc:sldChg chg="modSp new mod ord">
        <pc:chgData name="Ridhi Kotak" userId="abf3ef09c9bd71dc" providerId="LiveId" clId="{9F04ABFE-FB8B-4DB4-A075-D92985A6337F}" dt="2022-09-26T05:06:41.097" v="131"/>
        <pc:sldMkLst>
          <pc:docMk/>
          <pc:sldMk cId="937574845" sldId="290"/>
        </pc:sldMkLst>
        <pc:spChg chg="mod">
          <ac:chgData name="Ridhi Kotak" userId="abf3ef09c9bd71dc" providerId="LiveId" clId="{9F04ABFE-FB8B-4DB4-A075-D92985A6337F}" dt="2022-09-26T05:06:05.481" v="122"/>
          <ac:spMkLst>
            <pc:docMk/>
            <pc:sldMk cId="937574845" sldId="290"/>
            <ac:spMk id="2" creationId="{287316BE-8081-171B-50E1-9DD872F8AE81}"/>
          </ac:spMkLst>
        </pc:spChg>
        <pc:spChg chg="mod">
          <ac:chgData name="Ridhi Kotak" userId="abf3ef09c9bd71dc" providerId="LiveId" clId="{9F04ABFE-FB8B-4DB4-A075-D92985A6337F}" dt="2022-09-26T05:06:41.097" v="131"/>
          <ac:spMkLst>
            <pc:docMk/>
            <pc:sldMk cId="937574845" sldId="290"/>
            <ac:spMk id="3" creationId="{B5BD8B04-7769-35A7-BDD2-BCF201B28A06}"/>
          </ac:spMkLst>
        </pc:spChg>
      </pc:sldChg>
      <pc:sldChg chg="modSp new mod">
        <pc:chgData name="Ridhi Kotak" userId="abf3ef09c9bd71dc" providerId="LiveId" clId="{9F04ABFE-FB8B-4DB4-A075-D92985A6337F}" dt="2022-09-26T05:12:08.778" v="194" actId="255"/>
        <pc:sldMkLst>
          <pc:docMk/>
          <pc:sldMk cId="1336211608" sldId="291"/>
        </pc:sldMkLst>
        <pc:spChg chg="mod">
          <ac:chgData name="Ridhi Kotak" userId="abf3ef09c9bd71dc" providerId="LiveId" clId="{9F04ABFE-FB8B-4DB4-A075-D92985A6337F}" dt="2022-09-26T05:10:14.409" v="192"/>
          <ac:spMkLst>
            <pc:docMk/>
            <pc:sldMk cId="1336211608" sldId="291"/>
            <ac:spMk id="2" creationId="{15E46DDA-3ACC-A691-6B2C-8DAFDA18BC8D}"/>
          </ac:spMkLst>
        </pc:spChg>
        <pc:spChg chg="mod">
          <ac:chgData name="Ridhi Kotak" userId="abf3ef09c9bd71dc" providerId="LiveId" clId="{9F04ABFE-FB8B-4DB4-A075-D92985A6337F}" dt="2022-09-26T05:12:08.778" v="194" actId="255"/>
          <ac:spMkLst>
            <pc:docMk/>
            <pc:sldMk cId="1336211608" sldId="291"/>
            <ac:spMk id="3" creationId="{3145BB31-EE34-8064-399E-47663842336B}"/>
          </ac:spMkLst>
        </pc:spChg>
      </pc:sldChg>
      <pc:sldChg chg="modSp new mod">
        <pc:chgData name="Ridhi Kotak" userId="abf3ef09c9bd71dc" providerId="LiveId" clId="{9F04ABFE-FB8B-4DB4-A075-D92985A6337F}" dt="2022-09-26T05:12:22.146" v="195" actId="255"/>
        <pc:sldMkLst>
          <pc:docMk/>
          <pc:sldMk cId="563351240" sldId="292"/>
        </pc:sldMkLst>
        <pc:spChg chg="mod">
          <ac:chgData name="Ridhi Kotak" userId="abf3ef09c9bd71dc" providerId="LiveId" clId="{9F04ABFE-FB8B-4DB4-A075-D92985A6337F}" dt="2022-09-26T05:10:20.078" v="193"/>
          <ac:spMkLst>
            <pc:docMk/>
            <pc:sldMk cId="563351240" sldId="292"/>
            <ac:spMk id="2" creationId="{6B5B7FCE-A072-491D-0457-E32A01003D33}"/>
          </ac:spMkLst>
        </pc:spChg>
        <pc:spChg chg="mod">
          <ac:chgData name="Ridhi Kotak" userId="abf3ef09c9bd71dc" providerId="LiveId" clId="{9F04ABFE-FB8B-4DB4-A075-D92985A6337F}" dt="2022-09-26T05:12:22.146" v="195" actId="255"/>
          <ac:spMkLst>
            <pc:docMk/>
            <pc:sldMk cId="563351240" sldId="292"/>
            <ac:spMk id="3" creationId="{1AA88273-AC75-63EE-D183-7006465E32C4}"/>
          </ac:spMkLst>
        </pc:spChg>
      </pc:sldChg>
      <pc:sldChg chg="modSp new mod">
        <pc:chgData name="Ridhi Kotak" userId="abf3ef09c9bd71dc" providerId="LiveId" clId="{9F04ABFE-FB8B-4DB4-A075-D92985A6337F}" dt="2022-09-29T05:51:04.020" v="211" actId="27636"/>
        <pc:sldMkLst>
          <pc:docMk/>
          <pc:sldMk cId="317282238" sldId="293"/>
        </pc:sldMkLst>
        <pc:spChg chg="mod">
          <ac:chgData name="Ridhi Kotak" userId="abf3ef09c9bd71dc" providerId="LiveId" clId="{9F04ABFE-FB8B-4DB4-A075-D92985A6337F}" dt="2022-09-29T05:50:45.332" v="209"/>
          <ac:spMkLst>
            <pc:docMk/>
            <pc:sldMk cId="317282238" sldId="293"/>
            <ac:spMk id="2" creationId="{BC34A8FC-C29F-12B6-DA6F-2A50FF8665F4}"/>
          </ac:spMkLst>
        </pc:spChg>
        <pc:spChg chg="mod">
          <ac:chgData name="Ridhi Kotak" userId="abf3ef09c9bd71dc" providerId="LiveId" clId="{9F04ABFE-FB8B-4DB4-A075-D92985A6337F}" dt="2022-09-29T05:51:04.020" v="211" actId="27636"/>
          <ac:spMkLst>
            <pc:docMk/>
            <pc:sldMk cId="317282238" sldId="293"/>
            <ac:spMk id="3" creationId="{1A4200E6-7D40-E61F-DA17-049E4FE222BD}"/>
          </ac:spMkLst>
        </pc:spChg>
      </pc:sldChg>
      <pc:sldChg chg="new del">
        <pc:chgData name="Ridhi Kotak" userId="abf3ef09c9bd71dc" providerId="LiveId" clId="{9F04ABFE-FB8B-4DB4-A075-D92985A6337F}" dt="2022-09-27T08:10:58.014" v="199" actId="680"/>
        <pc:sldMkLst>
          <pc:docMk/>
          <pc:sldMk cId="2596200677" sldId="293"/>
        </pc:sldMkLst>
      </pc:sldChg>
      <pc:sldChg chg="modSp new mod">
        <pc:chgData name="Ridhi Kotak" userId="abf3ef09c9bd71dc" providerId="LiveId" clId="{9F04ABFE-FB8B-4DB4-A075-D92985A6337F}" dt="2022-09-29T05:51:27.203" v="223" actId="20577"/>
        <pc:sldMkLst>
          <pc:docMk/>
          <pc:sldMk cId="1465903116" sldId="294"/>
        </pc:sldMkLst>
        <pc:spChg chg="mod">
          <ac:chgData name="Ridhi Kotak" userId="abf3ef09c9bd71dc" providerId="LiveId" clId="{9F04ABFE-FB8B-4DB4-A075-D92985A6337F}" dt="2022-09-29T05:51:27.203" v="223" actId="20577"/>
          <ac:spMkLst>
            <pc:docMk/>
            <pc:sldMk cId="1465903116" sldId="294"/>
            <ac:spMk id="2" creationId="{47A1DF19-ACBB-174A-E7DC-9B7CD6035A9E}"/>
          </ac:spMkLst>
        </pc:spChg>
        <pc:spChg chg="mod">
          <ac:chgData name="Ridhi Kotak" userId="abf3ef09c9bd71dc" providerId="LiveId" clId="{9F04ABFE-FB8B-4DB4-A075-D92985A6337F}" dt="2022-09-29T05:51:21.071" v="213"/>
          <ac:spMkLst>
            <pc:docMk/>
            <pc:sldMk cId="1465903116" sldId="294"/>
            <ac:spMk id="3" creationId="{3818E38A-0714-3E4E-DE7B-C65A4237F0A8}"/>
          </ac:spMkLst>
        </pc:spChg>
      </pc:sldChg>
      <pc:sldChg chg="modSp new mod">
        <pc:chgData name="Ridhi Kotak" userId="abf3ef09c9bd71dc" providerId="LiveId" clId="{9F04ABFE-FB8B-4DB4-A075-D92985A6337F}" dt="2022-09-29T05:52:42.643" v="246" actId="123"/>
        <pc:sldMkLst>
          <pc:docMk/>
          <pc:sldMk cId="2164833635" sldId="295"/>
        </pc:sldMkLst>
        <pc:spChg chg="mod">
          <ac:chgData name="Ridhi Kotak" userId="abf3ef09c9bd71dc" providerId="LiveId" clId="{9F04ABFE-FB8B-4DB4-A075-D92985A6337F}" dt="2022-09-29T05:51:50.072" v="239" actId="5793"/>
          <ac:spMkLst>
            <pc:docMk/>
            <pc:sldMk cId="2164833635" sldId="295"/>
            <ac:spMk id="2" creationId="{5B5484BA-DBC9-29C1-FE38-A7D10BC0375E}"/>
          </ac:spMkLst>
        </pc:spChg>
        <pc:spChg chg="mod">
          <ac:chgData name="Ridhi Kotak" userId="abf3ef09c9bd71dc" providerId="LiveId" clId="{9F04ABFE-FB8B-4DB4-A075-D92985A6337F}" dt="2022-09-29T05:52:42.643" v="246" actId="123"/>
          <ac:spMkLst>
            <pc:docMk/>
            <pc:sldMk cId="2164833635" sldId="295"/>
            <ac:spMk id="3" creationId="{B6113E29-0B34-EE3D-B4FE-2DC383B81884}"/>
          </ac:spMkLst>
        </pc:spChg>
      </pc:sldChg>
      <pc:sldChg chg="modSp new mod">
        <pc:chgData name="Ridhi Kotak" userId="abf3ef09c9bd71dc" providerId="LiveId" clId="{9F04ABFE-FB8B-4DB4-A075-D92985A6337F}" dt="2022-09-29T05:53:33.874" v="265" actId="27636"/>
        <pc:sldMkLst>
          <pc:docMk/>
          <pc:sldMk cId="255195663" sldId="296"/>
        </pc:sldMkLst>
        <pc:spChg chg="mod">
          <ac:chgData name="Ridhi Kotak" userId="abf3ef09c9bd71dc" providerId="LiveId" clId="{9F04ABFE-FB8B-4DB4-A075-D92985A6337F}" dt="2022-09-29T05:53:07.395" v="259" actId="20577"/>
          <ac:spMkLst>
            <pc:docMk/>
            <pc:sldMk cId="255195663" sldId="296"/>
            <ac:spMk id="2" creationId="{40EE85F7-C1BA-CA67-E8F5-3641E24077BA}"/>
          </ac:spMkLst>
        </pc:spChg>
        <pc:spChg chg="mod">
          <ac:chgData name="Ridhi Kotak" userId="abf3ef09c9bd71dc" providerId="LiveId" clId="{9F04ABFE-FB8B-4DB4-A075-D92985A6337F}" dt="2022-09-29T05:53:33.874" v="265" actId="27636"/>
          <ac:spMkLst>
            <pc:docMk/>
            <pc:sldMk cId="255195663" sldId="296"/>
            <ac:spMk id="3" creationId="{5A9C08C8-75B6-7DBD-D7B5-AF91C5FF410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957B9C-FD90-43FE-B258-E43B2405BB95}" type="datetimeFigureOut">
              <a:rPr lang="en-IN" smtClean="0"/>
              <a:t>26-10-2023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FFB90-03BD-4A17-BAC5-69A026058711}" type="slidenum">
              <a:rPr lang="en-IN" smtClean="0"/>
              <a:t>‹#›</a:t>
            </a:fld>
            <a:endParaRPr lang="en-IN"/>
          </a:p>
        </p:txBody>
      </p:sp>
    </p:spTree>
    <p:extLst>
      <p:ext uri="{BB962C8B-B14F-4D97-AF65-F5344CB8AC3E}">
        <p14:creationId xmlns:p14="http://schemas.microsoft.com/office/powerpoint/2010/main" val="749930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4FFB90-03BD-4A17-BAC5-69A026058711}" type="slidenum">
              <a:rPr lang="en-IN" smtClean="0"/>
              <a:t>233</a:t>
            </a:fld>
            <a:endParaRPr lang="en-IN"/>
          </a:p>
        </p:txBody>
      </p:sp>
    </p:spTree>
    <p:extLst>
      <p:ext uri="{BB962C8B-B14F-4D97-AF65-F5344CB8AC3E}">
        <p14:creationId xmlns:p14="http://schemas.microsoft.com/office/powerpoint/2010/main" val="1589514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119CE3-4752-4951-BBB4-166566D3A8F1}" type="datetime1">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48639610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977B84-BCED-4D8F-9F92-50D380E13252}" type="datetime1">
              <a:rPr lang="en-IN" smtClean="0"/>
              <a:t>26-10-2023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0552580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2C1B4D-90AC-4A13-A9BE-6613023189F7}" type="datetime1">
              <a:rPr lang="en-IN" smtClean="0"/>
              <a:t>26-10-2023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7152324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603009" y="864108"/>
            <a:ext cx="8011236" cy="5120640"/>
          </a:xfrm>
        </p:spPr>
        <p:txBody>
          <a:bodyPr anchor="t" anchorCtr="0">
            <a:normAutofit/>
          </a:bodyPr>
          <a:lstStyle>
            <a:lvl1pPr marL="355600" indent="-355600" algn="just">
              <a:lnSpc>
                <a:spcPct val="125000"/>
              </a:lnSpc>
              <a:spcBef>
                <a:spcPts val="0"/>
              </a:spcBef>
              <a:spcAft>
                <a:spcPts val="0"/>
              </a:spcAft>
              <a:buFont typeface="Wingdings" panose="05000000000000000000" pitchFamily="2" charset="2"/>
              <a:buChar char="§"/>
              <a:defRPr sz="2400">
                <a:solidFill>
                  <a:schemeClr val="tx1">
                    <a:lumMod val="75000"/>
                    <a:lumOff val="25000"/>
                  </a:schemeClr>
                </a:solidFill>
              </a:defRPr>
            </a:lvl1pPr>
            <a:lvl2pPr marL="804863" indent="-301625" algn="just">
              <a:lnSpc>
                <a:spcPct val="125000"/>
              </a:lnSpc>
              <a:spcBef>
                <a:spcPts val="0"/>
              </a:spcBef>
              <a:spcAft>
                <a:spcPts val="0"/>
              </a:spcAft>
              <a:defRPr sz="2000">
                <a:solidFill>
                  <a:schemeClr val="tx1">
                    <a:lumMod val="75000"/>
                    <a:lumOff val="25000"/>
                  </a:schemeClr>
                </a:solidFill>
              </a:defRPr>
            </a:lvl2pPr>
            <a:lvl3pPr marL="1255713" indent="-295275" algn="just">
              <a:lnSpc>
                <a:spcPct val="125000"/>
              </a:lnSpc>
              <a:spcBef>
                <a:spcPts val="0"/>
              </a:spcBef>
              <a:spcAft>
                <a:spcPts val="0"/>
              </a:spcAft>
              <a:defRPr sz="1800">
                <a:solidFill>
                  <a:schemeClr val="tx1">
                    <a:lumMod val="75000"/>
                    <a:lumOff val="25000"/>
                  </a:schemeClr>
                </a:solidFill>
              </a:defRPr>
            </a:lvl3pPr>
            <a:lvl4pPr marL="1706563" indent="-288925" algn="just">
              <a:lnSpc>
                <a:spcPct val="125000"/>
              </a:lnSpc>
              <a:spcBef>
                <a:spcPts val="0"/>
              </a:spcBef>
              <a:spcAft>
                <a:spcPts val="0"/>
              </a:spcAft>
              <a:defRPr sz="1600">
                <a:solidFill>
                  <a:schemeClr val="tx1">
                    <a:lumMod val="75000"/>
                    <a:lumOff val="25000"/>
                  </a:schemeClr>
                </a:solidFill>
              </a:defRPr>
            </a:lvl4pPr>
            <a:lvl5pPr algn="just">
              <a:lnSpc>
                <a:spcPct val="125000"/>
              </a:lnSpc>
              <a:spcBef>
                <a:spcPts val="0"/>
              </a:spcBef>
              <a:spcAft>
                <a:spcPts val="0"/>
              </a:spcAft>
              <a:defRPr sz="1600">
                <a:solidFill>
                  <a:schemeClr val="tx1">
                    <a:lumMod val="75000"/>
                    <a:lumOff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D695F13-6A05-4A37-9E7A-2E04C90A01FB}" type="datetime1">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sz="2400" b="0">
                <a:solidFill>
                  <a:schemeClr val="tx1"/>
                </a:solidFill>
                <a:latin typeface="Cambria" panose="02040503050406030204" pitchFamily="18" charset="0"/>
                <a:ea typeface="Cambria" panose="02040503050406030204" pitchFamily="18" charset="0"/>
              </a:defRPr>
            </a:lvl1pPr>
          </a:lstStyle>
          <a:p>
            <a:fld id="{9C11CE39-2868-44A2-A0C6-827D458F7A8B}" type="slidenum">
              <a:rPr lang="en-IN" smtClean="0"/>
              <a:pPr/>
              <a:t>‹#›</a:t>
            </a:fld>
            <a:endParaRPr lang="en-IN" dirty="0"/>
          </a:p>
        </p:txBody>
      </p:sp>
    </p:spTree>
    <p:extLst>
      <p:ext uri="{BB962C8B-B14F-4D97-AF65-F5344CB8AC3E}">
        <p14:creationId xmlns:p14="http://schemas.microsoft.com/office/powerpoint/2010/main" val="16810215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CD00AD-9492-475A-AF5D-F14B292BE686}" type="datetime1">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6272441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7E48EDE-D834-4191-BA87-E0220B1373CA}" type="datetime1">
              <a:rPr lang="en-IN" smtClean="0"/>
              <a:t>26-10-2023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8200099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7F876C5-F1C2-40A8-8827-F20724869CC8}" type="datetime1">
              <a:rPr lang="en-IN" smtClean="0"/>
              <a:t>26-10-2023</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0499486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BAAF97BD-3087-4BDA-8FB2-F08C3621A9FC}" type="datetime1">
              <a:rPr lang="en-IN" smtClean="0"/>
              <a:t>26-10-2023</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4191626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4D0D319-C212-4E62-BD3F-F14CA5F542B1}" type="datetime1">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4975179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A9733ECB-BD6B-400E-A5A5-C01C57BA9C82}" type="datetime1">
              <a:rPr lang="en-IN" smtClean="0"/>
              <a:t>26-10-2023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704675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400A86D9-D969-4A34-B188-CF34D7FD79EE}" type="datetime1">
              <a:rPr lang="en-IN" smtClean="0"/>
              <a:t>26-10-2023</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377029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787C298-D1CE-496B-AE72-D7323395097D}" type="datetime1">
              <a:rPr lang="en-IN" smtClean="0"/>
              <a:t>26-10-2023</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C11CE39-2868-44A2-A0C6-827D458F7A8B}" type="slidenum">
              <a:rPr lang="en-IN" smtClean="0"/>
              <a:pPr/>
              <a:t>‹#›</a:t>
            </a:fld>
            <a:endParaRPr lang="en-IN"/>
          </a:p>
        </p:txBody>
      </p:sp>
    </p:spTree>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kern="1200" spc="-60" baseline="0">
          <a:solidFill>
            <a:srgbClr val="FFFFFF"/>
          </a:solidFill>
          <a:latin typeface="Cambria" panose="02040503050406030204" pitchFamily="18" charset="0"/>
          <a:ea typeface="Cambria" panose="02040503050406030204" pitchFamily="18" charset="0"/>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Cambria" panose="02040503050406030204" pitchFamily="18" charset="0"/>
          <a:ea typeface="Cambria" panose="02040503050406030204" pitchFamily="18" charset="0"/>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anose="02040503050406030204" pitchFamily="18" charset="0"/>
          <a:ea typeface="Cambria" panose="02040503050406030204" pitchFamily="18" charset="0"/>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Cambria" panose="02040503050406030204" pitchFamily="18" charset="0"/>
          <a:ea typeface="Cambria" panose="02040503050406030204" pitchFamily="18" charset="0"/>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Cambria" panose="02040503050406030204" pitchFamily="18" charset="0"/>
          <a:ea typeface="Cambria" panose="02040503050406030204" pitchFamily="18" charset="0"/>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51.gif"/><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6733" y="841791"/>
            <a:ext cx="2734471" cy="913313"/>
          </a:xfrm>
          <a:prstGeom prst="rect">
            <a:avLst/>
          </a:prstGeom>
        </p:spPr>
      </p:pic>
      <p:sp>
        <p:nvSpPr>
          <p:cNvPr id="5" name="TextBox 4"/>
          <p:cNvSpPr txBox="1"/>
          <p:nvPr/>
        </p:nvSpPr>
        <p:spPr>
          <a:xfrm>
            <a:off x="9345418" y="1755104"/>
            <a:ext cx="3048857" cy="769441"/>
          </a:xfrm>
          <a:prstGeom prst="rect">
            <a:avLst/>
          </a:prstGeom>
          <a:noFill/>
        </p:spPr>
        <p:txBody>
          <a:bodyPr wrap="square" rtlCol="0">
            <a:spAutoFit/>
          </a:bodyPr>
          <a:lstStyle/>
          <a:p>
            <a:r>
              <a:rPr lang="en-IN" sz="2200" dirty="0">
                <a:solidFill>
                  <a:srgbClr val="0098A3"/>
                </a:solidFill>
                <a:latin typeface="Cambria" panose="02040503050406030204" pitchFamily="18" charset="0"/>
                <a:ea typeface="Cambria" panose="02040503050406030204" pitchFamily="18" charset="0"/>
              </a:rPr>
              <a:t>Department of </a:t>
            </a:r>
            <a:r>
              <a:rPr lang="en-IN" sz="2200" dirty="0" smtClean="0">
                <a:solidFill>
                  <a:srgbClr val="0098A3"/>
                </a:solidFill>
                <a:latin typeface="Cambria" panose="02040503050406030204" pitchFamily="18" charset="0"/>
                <a:ea typeface="Cambria" panose="02040503050406030204" pitchFamily="18" charset="0"/>
              </a:rPr>
              <a:t>Computer Engineering</a:t>
            </a:r>
            <a:endParaRPr lang="en-IN" sz="2200" dirty="0">
              <a:solidFill>
                <a:srgbClr val="0098A3"/>
              </a:solidFill>
              <a:latin typeface="Cambria" panose="02040503050406030204" pitchFamily="18" charset="0"/>
              <a:ea typeface="Cambria" panose="02040503050406030204" pitchFamily="18" charset="0"/>
            </a:endParaRPr>
          </a:p>
        </p:txBody>
      </p:sp>
      <p:sp>
        <p:nvSpPr>
          <p:cNvPr id="6" name="Rectangle 5"/>
          <p:cNvSpPr/>
          <p:nvPr/>
        </p:nvSpPr>
        <p:spPr>
          <a:xfrm>
            <a:off x="9578823" y="5657787"/>
            <a:ext cx="2275175" cy="400110"/>
          </a:xfrm>
          <a:prstGeom prst="rect">
            <a:avLst/>
          </a:prstGeom>
        </p:spPr>
        <p:txBody>
          <a:bodyPr wrap="none">
            <a:spAutoFit/>
          </a:bodyPr>
          <a:lstStyle/>
          <a:p>
            <a:r>
              <a:rPr lang="en-IN" sz="2000" dirty="0" err="1" smtClean="0">
                <a:solidFill>
                  <a:schemeClr val="tx1">
                    <a:lumMod val="65000"/>
                    <a:lumOff val="35000"/>
                  </a:schemeClr>
                </a:solidFill>
                <a:latin typeface="Cambria" panose="02040503050406030204" pitchFamily="18" charset="0"/>
                <a:ea typeface="Cambria" panose="02040503050406030204" pitchFamily="18" charset="0"/>
              </a:rPr>
              <a:t>Prof.</a:t>
            </a:r>
            <a:r>
              <a:rPr lang="en-IN" sz="2000" dirty="0" smtClean="0">
                <a:solidFill>
                  <a:schemeClr val="tx1">
                    <a:lumMod val="65000"/>
                    <a:lumOff val="35000"/>
                  </a:schemeClr>
                </a:solidFill>
                <a:latin typeface="Cambria" panose="02040503050406030204" pitchFamily="18" charset="0"/>
                <a:ea typeface="Cambria" panose="02040503050406030204" pitchFamily="18" charset="0"/>
              </a:rPr>
              <a:t> </a:t>
            </a:r>
            <a:r>
              <a:rPr lang="en-IN" sz="2000" dirty="0" err="1" smtClean="0">
                <a:solidFill>
                  <a:schemeClr val="tx1">
                    <a:lumMod val="65000"/>
                    <a:lumOff val="35000"/>
                  </a:schemeClr>
                </a:solidFill>
                <a:latin typeface="Cambria" panose="02040503050406030204" pitchFamily="18" charset="0"/>
                <a:ea typeface="Cambria" panose="02040503050406030204" pitchFamily="18" charset="0"/>
              </a:rPr>
              <a:t>Kajal</a:t>
            </a:r>
            <a:r>
              <a:rPr lang="en-IN" sz="2000" dirty="0" smtClean="0">
                <a:solidFill>
                  <a:schemeClr val="tx1">
                    <a:lumMod val="65000"/>
                    <a:lumOff val="35000"/>
                  </a:schemeClr>
                </a:solidFill>
                <a:latin typeface="Cambria" panose="02040503050406030204" pitchFamily="18" charset="0"/>
                <a:ea typeface="Cambria" panose="02040503050406030204" pitchFamily="18" charset="0"/>
              </a:rPr>
              <a:t> </a:t>
            </a:r>
            <a:r>
              <a:rPr lang="en-IN" sz="2000" dirty="0" err="1" smtClean="0">
                <a:solidFill>
                  <a:schemeClr val="tx1">
                    <a:lumMod val="65000"/>
                    <a:lumOff val="35000"/>
                  </a:schemeClr>
                </a:solidFill>
                <a:latin typeface="Cambria" panose="02040503050406030204" pitchFamily="18" charset="0"/>
                <a:ea typeface="Cambria" panose="02040503050406030204" pitchFamily="18" charset="0"/>
              </a:rPr>
              <a:t>Tanchak</a:t>
            </a:r>
            <a:endParaRPr lang="en-IN" sz="2000" dirty="0">
              <a:solidFill>
                <a:schemeClr val="tx1">
                  <a:lumMod val="65000"/>
                  <a:lumOff val="35000"/>
                </a:schemeClr>
              </a:solidFill>
              <a:latin typeface="Cambria" panose="02040503050406030204" pitchFamily="18" charset="0"/>
              <a:ea typeface="Cambria" panose="02040503050406030204" pitchFamily="18" charset="0"/>
            </a:endParaRPr>
          </a:p>
        </p:txBody>
      </p:sp>
      <p:sp>
        <p:nvSpPr>
          <p:cNvPr id="7" name="Subtitle 2"/>
          <p:cNvSpPr txBox="1">
            <a:spLocks/>
          </p:cNvSpPr>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sz="7200" b="1" dirty="0"/>
          </a:p>
        </p:txBody>
      </p:sp>
      <p:sp>
        <p:nvSpPr>
          <p:cNvPr id="12" name="TextBox 11"/>
          <p:cNvSpPr txBox="1"/>
          <p:nvPr/>
        </p:nvSpPr>
        <p:spPr>
          <a:xfrm>
            <a:off x="9345419" y="3195840"/>
            <a:ext cx="2743200" cy="769441"/>
          </a:xfrm>
          <a:prstGeom prst="rect">
            <a:avLst/>
          </a:prstGeom>
          <a:noFill/>
        </p:spPr>
        <p:txBody>
          <a:bodyPr wrap="square" rtlCol="0">
            <a:spAutoFit/>
          </a:bodyPr>
          <a:lstStyle/>
          <a:p>
            <a:r>
              <a:rPr lang="en-IN" sz="2200" dirty="0" smtClean="0">
                <a:solidFill>
                  <a:srgbClr val="0098A3"/>
                </a:solidFill>
                <a:latin typeface="Cambria" panose="02040503050406030204" pitchFamily="18" charset="0"/>
                <a:ea typeface="Cambria" panose="02040503050406030204" pitchFamily="18" charset="0"/>
              </a:rPr>
              <a:t>Web Technology-01CE0306</a:t>
            </a:r>
            <a:endParaRPr lang="en-IN" sz="2200" dirty="0">
              <a:solidFill>
                <a:srgbClr val="0098A3"/>
              </a:solidFill>
              <a:latin typeface="Cambria" panose="02040503050406030204" pitchFamily="18" charset="0"/>
              <a:ea typeface="Cambria" panose="02040503050406030204" pitchFamily="18" charset="0"/>
            </a:endParaRPr>
          </a:p>
        </p:txBody>
      </p:sp>
      <p:sp>
        <p:nvSpPr>
          <p:cNvPr id="2" name="Rectangle 1"/>
          <p:cNvSpPr/>
          <p:nvPr/>
        </p:nvSpPr>
        <p:spPr>
          <a:xfrm>
            <a:off x="334297" y="2459504"/>
            <a:ext cx="8780206" cy="1938992"/>
          </a:xfrm>
          <a:prstGeom prst="rect">
            <a:avLst/>
          </a:prstGeom>
        </p:spPr>
        <p:txBody>
          <a:bodyPr wrap="square">
            <a:spAutoFit/>
          </a:bodyPr>
          <a:lstStyle/>
          <a:p>
            <a:r>
              <a:rPr lang="en-US" sz="4000" b="1" dirty="0">
                <a:solidFill>
                  <a:schemeClr val="bg1"/>
                </a:solidFill>
                <a:latin typeface="Cambria" panose="02040503050406030204" pitchFamily="18" charset="0"/>
                <a:ea typeface="Cambria" panose="02040503050406030204" pitchFamily="18" charset="0"/>
                <a:cs typeface="Open Sans Bold" panose="020B0806030504020204" pitchFamily="34" charset="0"/>
              </a:rPr>
              <a:t>Unit-5  JavaScript and HTML 5 APIs 	</a:t>
            </a:r>
          </a:p>
          <a:p>
            <a:endParaRPr lang="en-US" sz="4000" b="1" dirty="0">
              <a:solidFill>
                <a:schemeClr val="bg1"/>
              </a:solidFill>
              <a:latin typeface="Cambria" panose="02040503050406030204" pitchFamily="18" charset="0"/>
              <a:ea typeface="Cambria" panose="02040503050406030204" pitchFamily="18" charset="0"/>
              <a:cs typeface="Open Sans Bold" panose="020B0806030504020204" pitchFamily="34" charset="0"/>
            </a:endParaRPr>
          </a:p>
        </p:txBody>
      </p:sp>
    </p:spTree>
    <p:extLst>
      <p:ext uri="{BB962C8B-B14F-4D97-AF65-F5344CB8AC3E}">
        <p14:creationId xmlns:p14="http://schemas.microsoft.com/office/powerpoint/2010/main" val="3082812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pPr marL="0" indent="0">
              <a:buNone/>
            </a:pPr>
            <a:r>
              <a:rPr lang="en-IN" dirty="0">
                <a:solidFill>
                  <a:schemeClr val="accent6">
                    <a:lumMod val="75000"/>
                  </a:schemeClr>
                </a:solidFill>
              </a:rPr>
              <a:t>&lt;html&gt;</a:t>
            </a:r>
          </a:p>
          <a:p>
            <a:pPr marL="0" indent="0">
              <a:buNone/>
            </a:pPr>
            <a:r>
              <a:rPr lang="en-IN" dirty="0">
                <a:solidFill>
                  <a:schemeClr val="accent6">
                    <a:lumMod val="75000"/>
                  </a:schemeClr>
                </a:solidFill>
              </a:rPr>
              <a:t>	&lt;body&gt;</a:t>
            </a:r>
          </a:p>
          <a:p>
            <a:pPr marL="0" indent="0">
              <a:buNone/>
            </a:pPr>
            <a:r>
              <a:rPr lang="en-IN" dirty="0">
                <a:solidFill>
                  <a:schemeClr val="accent6">
                    <a:lumMod val="75000"/>
                  </a:schemeClr>
                </a:solidFill>
              </a:rPr>
              <a:t>		&lt;h2&gt;JavaScript in Body&lt;/h2&gt;</a:t>
            </a:r>
          </a:p>
          <a:p>
            <a:pPr marL="0" indent="0">
              <a:buNone/>
            </a:pPr>
            <a:r>
              <a:rPr lang="en-IN" dirty="0">
                <a:solidFill>
                  <a:schemeClr val="accent6">
                    <a:lumMod val="75000"/>
                  </a:schemeClr>
                </a:solidFill>
              </a:rPr>
              <a:t>		&lt;script type=“text/</a:t>
            </a:r>
            <a:r>
              <a:rPr lang="en-IN" dirty="0" err="1">
                <a:solidFill>
                  <a:schemeClr val="accent6">
                    <a:lumMod val="75000"/>
                  </a:schemeClr>
                </a:solidFill>
              </a:rPr>
              <a:t>javascript</a:t>
            </a:r>
            <a:r>
              <a:rPr lang="en-IN" dirty="0">
                <a:solidFill>
                  <a:schemeClr val="accent6">
                    <a:lumMod val="75000"/>
                  </a:schemeClr>
                </a:solidFill>
              </a:rPr>
              <a:t>”&gt;</a:t>
            </a:r>
          </a:p>
          <a:p>
            <a:pPr marL="0" indent="0">
              <a:buNone/>
            </a:pPr>
            <a:r>
              <a:rPr lang="en-IN" dirty="0">
                <a:solidFill>
                  <a:schemeClr val="accent6">
                    <a:lumMod val="75000"/>
                  </a:schemeClr>
                </a:solidFill>
              </a:rPr>
              <a:t>			</a:t>
            </a:r>
            <a:r>
              <a:rPr lang="en-IN" dirty="0" err="1">
                <a:solidFill>
                  <a:schemeClr val="accent6">
                    <a:lumMod val="75000"/>
                  </a:schemeClr>
                </a:solidFill>
              </a:rPr>
              <a:t>document.write</a:t>
            </a:r>
            <a:r>
              <a:rPr lang="en-IN" dirty="0">
                <a:solidFill>
                  <a:schemeClr val="accent6">
                    <a:lumMod val="75000"/>
                  </a:schemeClr>
                </a:solidFill>
              </a:rPr>
              <a:t>(“hello, users!”);</a:t>
            </a:r>
          </a:p>
          <a:p>
            <a:pPr marL="0" indent="0">
              <a:buNone/>
            </a:pPr>
            <a:r>
              <a:rPr lang="en-IN" dirty="0">
                <a:solidFill>
                  <a:schemeClr val="accent6">
                    <a:lumMod val="75000"/>
                  </a:schemeClr>
                </a:solidFill>
              </a:rPr>
              <a:t>		&lt;/script&gt;</a:t>
            </a:r>
          </a:p>
          <a:p>
            <a:pPr marL="0" indent="0">
              <a:buNone/>
            </a:pPr>
            <a:r>
              <a:rPr lang="en-IN" dirty="0">
                <a:solidFill>
                  <a:schemeClr val="accent6">
                    <a:lumMod val="75000"/>
                  </a:schemeClr>
                </a:solidFill>
              </a:rPr>
              <a:t>	&lt;/body&gt;</a:t>
            </a:r>
          </a:p>
          <a:p>
            <a:pPr marL="0" indent="0">
              <a:buNone/>
            </a:pPr>
            <a:r>
              <a:rPr lang="en-IN" dirty="0">
                <a:solidFill>
                  <a:schemeClr val="accent6">
                    <a:lumMod val="75000"/>
                  </a:schemeClr>
                </a:solidFill>
              </a:rPr>
              <a:t>&lt;/html&gt;</a:t>
            </a:r>
          </a:p>
          <a:p>
            <a:pPr marL="0" indent="0">
              <a:buNone/>
            </a:pPr>
            <a:r>
              <a:rPr lang="en-IN" dirty="0">
                <a:solidFill>
                  <a:schemeClr val="tx1"/>
                </a:solidFill>
              </a:rPr>
              <a:t>Script is identified by &lt;script &gt;tag, output is the only </a:t>
            </a:r>
            <a:r>
              <a:rPr lang="en-IN" dirty="0" err="1">
                <a:solidFill>
                  <a:schemeClr val="tx1"/>
                </a:solidFill>
              </a:rPr>
              <a:t>javascript</a:t>
            </a:r>
            <a:r>
              <a:rPr lang="en-IN" dirty="0">
                <a:solidFill>
                  <a:schemeClr val="tx1"/>
                </a:solidFill>
              </a:rPr>
              <a:t> code using </a:t>
            </a:r>
            <a:r>
              <a:rPr lang="en-IN" dirty="0" err="1">
                <a:solidFill>
                  <a:schemeClr val="tx1"/>
                </a:solidFill>
              </a:rPr>
              <a:t>document.write</a:t>
            </a:r>
            <a:r>
              <a:rPr lang="en-IN" dirty="0">
                <a:solidFill>
                  <a:schemeClr val="tx1"/>
                </a:solidFill>
              </a:rPr>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a:t>
            </a:fld>
            <a:endParaRPr lang="en-IN" dirty="0"/>
          </a:p>
        </p:txBody>
      </p:sp>
    </p:spTree>
    <p:extLst>
      <p:ext uri="{BB962C8B-B14F-4D97-AF65-F5344CB8AC3E}">
        <p14:creationId xmlns:p14="http://schemas.microsoft.com/office/powerpoint/2010/main" val="106432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a:bodyPr>
          <a:lstStyle/>
          <a:p>
            <a:r>
              <a:rPr lang="en-IN" b="1" dirty="0"/>
              <a:t>new Date(</a:t>
            </a:r>
            <a:r>
              <a:rPr lang="en-IN" b="1" i="1" dirty="0"/>
              <a:t>date string</a:t>
            </a:r>
            <a:r>
              <a:rPr lang="en-IN" b="1" dirty="0" smtClean="0"/>
              <a:t>)</a:t>
            </a:r>
            <a:endParaRPr lang="en-US" dirty="0" smtClean="0"/>
          </a:p>
          <a:p>
            <a:r>
              <a:rPr lang="en-US" dirty="0" smtClean="0"/>
              <a:t>new </a:t>
            </a:r>
            <a:r>
              <a:rPr lang="en-US" dirty="0"/>
              <a:t>Date(date string) creates a date object from a date string:</a:t>
            </a:r>
          </a:p>
          <a:p>
            <a:r>
              <a:rPr lang="en-US" dirty="0"/>
              <a:t>Examples</a:t>
            </a:r>
          </a:p>
          <a:p>
            <a:r>
              <a:rPr lang="en-US" dirty="0" err="1">
                <a:solidFill>
                  <a:schemeClr val="accent6">
                    <a:lumMod val="75000"/>
                  </a:schemeClr>
                </a:solidFill>
              </a:rPr>
              <a:t>const</a:t>
            </a:r>
            <a:r>
              <a:rPr lang="en-US" dirty="0">
                <a:solidFill>
                  <a:schemeClr val="accent6">
                    <a:lumMod val="75000"/>
                  </a:schemeClr>
                </a:solidFill>
              </a:rPr>
              <a:t> d = new Date("October 13, 2014 11:13:00</a:t>
            </a:r>
            <a:r>
              <a:rPr lang="en-US" dirty="0" smtClean="0">
                <a:solidFill>
                  <a:schemeClr val="accent6">
                    <a:lumMod val="75000"/>
                  </a:schemeClr>
                </a:solidFill>
              </a:rPr>
              <a:t>");</a:t>
            </a:r>
          </a:p>
          <a:p>
            <a:r>
              <a:rPr lang="en-US" b="1" dirty="0">
                <a:solidFill>
                  <a:schemeClr val="tx1"/>
                </a:solidFill>
              </a:rPr>
              <a:t>new Date(year, month, ...)</a:t>
            </a:r>
          </a:p>
          <a:p>
            <a:endParaRPr lang="en-US" b="1" dirty="0">
              <a:solidFill>
                <a:schemeClr val="tx1"/>
              </a:solidFill>
            </a:endParaRPr>
          </a:p>
          <a:p>
            <a:r>
              <a:rPr lang="en-US" dirty="0">
                <a:solidFill>
                  <a:schemeClr val="tx1"/>
                </a:solidFill>
              </a:rPr>
              <a:t>new Date(year, month, ...) creates a date object with a specified date and time</a:t>
            </a:r>
            <a:r>
              <a:rPr lang="en-US" dirty="0" smtClean="0">
                <a:solidFill>
                  <a:schemeClr val="tx1"/>
                </a:solidFill>
              </a:rPr>
              <a:t>.</a:t>
            </a:r>
            <a:endParaRPr lang="en-US" dirty="0">
              <a:solidFill>
                <a:schemeClr val="tx1"/>
              </a:solidFill>
            </a:endParaRPr>
          </a:p>
          <a:p>
            <a:r>
              <a:rPr lang="en-US" b="1" dirty="0">
                <a:solidFill>
                  <a:schemeClr val="tx1"/>
                </a:solidFill>
              </a:rPr>
              <a:t>7 numbers specify year, month, day, hour, minute, second, and millisecond (in that order):</a:t>
            </a:r>
          </a:p>
          <a:p>
            <a:r>
              <a:rPr lang="en-US" dirty="0">
                <a:solidFill>
                  <a:schemeClr val="tx1"/>
                </a:solidFill>
              </a:rPr>
              <a:t>Example</a:t>
            </a:r>
          </a:p>
          <a:p>
            <a:r>
              <a:rPr lang="en-US" dirty="0" err="1">
                <a:solidFill>
                  <a:schemeClr val="accent6">
                    <a:lumMod val="75000"/>
                  </a:schemeClr>
                </a:solidFill>
              </a:rPr>
              <a:t>const</a:t>
            </a:r>
            <a:r>
              <a:rPr lang="en-US" dirty="0">
                <a:solidFill>
                  <a:schemeClr val="accent6">
                    <a:lumMod val="75000"/>
                  </a:schemeClr>
                </a:solidFill>
              </a:rPr>
              <a:t> d = new Date(2018, 11, 24, 10, 33, 30, 0);</a:t>
            </a:r>
            <a:endParaRPr lang="en-IN"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100</a:t>
            </a:fld>
            <a:endParaRPr lang="en-IN" dirty="0"/>
          </a:p>
        </p:txBody>
      </p:sp>
    </p:spTree>
    <p:extLst>
      <p:ext uri="{BB962C8B-B14F-4D97-AF65-F5344CB8AC3E}">
        <p14:creationId xmlns:p14="http://schemas.microsoft.com/office/powerpoint/2010/main" val="61933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b="1" dirty="0"/>
              <a:t>Note</a:t>
            </a:r>
          </a:p>
          <a:p>
            <a:r>
              <a:rPr lang="en-US" dirty="0"/>
              <a:t>JavaScript counts months from </a:t>
            </a:r>
            <a:r>
              <a:rPr lang="en-US" b="1" dirty="0"/>
              <a:t>0</a:t>
            </a:r>
            <a:r>
              <a:rPr lang="en-US" dirty="0"/>
              <a:t> to </a:t>
            </a:r>
            <a:r>
              <a:rPr lang="en-US" b="1" dirty="0"/>
              <a:t>11</a:t>
            </a:r>
            <a:r>
              <a:rPr lang="en-US" dirty="0"/>
              <a:t>:</a:t>
            </a:r>
          </a:p>
          <a:p>
            <a:r>
              <a:rPr lang="en-US" b="1" dirty="0"/>
              <a:t>January = 0</a:t>
            </a:r>
            <a:r>
              <a:rPr lang="en-US" dirty="0"/>
              <a:t>.</a:t>
            </a:r>
          </a:p>
          <a:p>
            <a:r>
              <a:rPr lang="en-US" b="1" dirty="0"/>
              <a:t>December = 11</a:t>
            </a:r>
            <a:r>
              <a:rPr lang="en-US" dirty="0"/>
              <a:t>.</a:t>
            </a:r>
          </a:p>
          <a:p>
            <a:r>
              <a:rPr lang="en-US" dirty="0"/>
              <a:t>Specifying a month higher than 11, will not result in an error but add the overflow to the next </a:t>
            </a:r>
            <a:r>
              <a:rPr lang="en-US" dirty="0" smtClean="0"/>
              <a:t>year</a:t>
            </a:r>
          </a:p>
          <a:p>
            <a:r>
              <a:rPr lang="en-US" dirty="0"/>
              <a:t>Specifying a day higher than max, will not result in an error but add the overflow to the next </a:t>
            </a:r>
            <a:r>
              <a:rPr lang="en-US" dirty="0" smtClean="0"/>
              <a:t>month</a:t>
            </a:r>
          </a:p>
          <a:p>
            <a:r>
              <a:rPr lang="en-US" b="1" dirty="0"/>
              <a:t>JavaScript Stores Dates as Milliseconds</a:t>
            </a:r>
          </a:p>
          <a:p>
            <a:r>
              <a:rPr lang="en-US" dirty="0"/>
              <a:t>JavaScript stores dates as number of milliseconds since January 01, 1970.</a:t>
            </a:r>
          </a:p>
          <a:p>
            <a:r>
              <a:rPr lang="en-US" b="1" dirty="0"/>
              <a:t>Zero time is January 01, 1970 00:00:00 UTC</a:t>
            </a:r>
            <a:r>
              <a:rPr lang="en-US" dirty="0"/>
              <a:t>.</a:t>
            </a:r>
          </a:p>
          <a:p>
            <a:r>
              <a:rPr lang="en-US" dirty="0"/>
              <a:t>One day (24 hours) is 86 400 000 milliseconds.</a:t>
            </a:r>
          </a:p>
          <a:p>
            <a:r>
              <a:rPr lang="en-US" dirty="0"/>
              <a:t>Now the time is: </a:t>
            </a:r>
            <a:r>
              <a:rPr lang="en-US" b="1" dirty="0"/>
              <a:t>1698298711593</a:t>
            </a:r>
            <a:r>
              <a:rPr lang="en-US" dirty="0"/>
              <a:t> milliseconds past January 01, 1970</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101</a:t>
            </a:fld>
            <a:endParaRPr lang="en-IN" dirty="0"/>
          </a:p>
        </p:txBody>
      </p:sp>
    </p:spTree>
    <p:extLst>
      <p:ext uri="{BB962C8B-B14F-4D97-AF65-F5344CB8AC3E}">
        <p14:creationId xmlns:p14="http://schemas.microsoft.com/office/powerpoint/2010/main" val="58138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JavaScript Date Formats</a:t>
            </a:r>
            <a:br>
              <a:rPr lang="en-IN" b="1" dirty="0"/>
            </a:br>
            <a:endParaRPr lang="en-IN" dirty="0"/>
          </a:p>
        </p:txBody>
      </p:sp>
      <p:sp>
        <p:nvSpPr>
          <p:cNvPr id="3" name="Content Placeholder 2"/>
          <p:cNvSpPr>
            <a:spLocks noGrp="1"/>
          </p:cNvSpPr>
          <p:nvPr>
            <p:ph idx="1"/>
          </p:nvPr>
        </p:nvSpPr>
        <p:spPr/>
        <p:txBody>
          <a:bodyPr/>
          <a:lstStyle/>
          <a:p>
            <a:r>
              <a:rPr lang="en-US" dirty="0"/>
              <a:t>There are generally 3 types of JavaScript date input formats</a:t>
            </a:r>
            <a:r>
              <a:rPr lang="en-US" dirty="0" smtClean="0"/>
              <a:t>:</a:t>
            </a:r>
          </a:p>
          <a:p>
            <a:endParaRPr lang="en-US" dirty="0"/>
          </a:p>
          <a:p>
            <a:endParaRPr lang="en-US" dirty="0" smtClean="0"/>
          </a:p>
          <a:p>
            <a:endParaRPr lang="en-US" dirty="0"/>
          </a:p>
          <a:p>
            <a:endParaRPr lang="en-US" dirty="0" smtClean="0"/>
          </a:p>
          <a:p>
            <a:endParaRPr lang="en-US" dirty="0"/>
          </a:p>
          <a:p>
            <a:r>
              <a:rPr lang="en-US" dirty="0"/>
              <a:t>The ISO format follows a strict standard in JavaScript.</a:t>
            </a:r>
          </a:p>
          <a:p>
            <a:r>
              <a:rPr lang="en-US" dirty="0"/>
              <a:t>The other formats are not so well defined and might be browser specific.</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102</a:t>
            </a:fld>
            <a:endParaRPr lang="en-IN" dirty="0"/>
          </a:p>
        </p:txBody>
      </p:sp>
      <p:pic>
        <p:nvPicPr>
          <p:cNvPr id="5" name="Picture 4"/>
          <p:cNvPicPr>
            <a:picLocks noChangeAspect="1"/>
          </p:cNvPicPr>
          <p:nvPr/>
        </p:nvPicPr>
        <p:blipFill>
          <a:blip r:embed="rId2"/>
          <a:stretch>
            <a:fillRect/>
          </a:stretch>
        </p:blipFill>
        <p:spPr>
          <a:xfrm>
            <a:off x="3783779" y="2053422"/>
            <a:ext cx="7458075" cy="1866900"/>
          </a:xfrm>
          <a:prstGeom prst="rect">
            <a:avLst/>
          </a:prstGeom>
        </p:spPr>
      </p:pic>
    </p:spTree>
    <p:extLst>
      <p:ext uri="{BB962C8B-B14F-4D97-AF65-F5344CB8AC3E}">
        <p14:creationId xmlns:p14="http://schemas.microsoft.com/office/powerpoint/2010/main" val="25908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JavaScript Get Date Methods</a:t>
            </a:r>
            <a:br>
              <a:rPr lang="en-IN" b="1" dirty="0"/>
            </a:br>
            <a:endParaRPr lang="en-IN" dirty="0"/>
          </a:p>
        </p:txBody>
      </p:sp>
      <p:pic>
        <p:nvPicPr>
          <p:cNvPr id="5" name="Content Placeholder 4"/>
          <p:cNvPicPr>
            <a:picLocks noGrp="1" noChangeAspect="1"/>
          </p:cNvPicPr>
          <p:nvPr>
            <p:ph idx="1"/>
          </p:nvPr>
        </p:nvPicPr>
        <p:blipFill>
          <a:blip r:embed="rId2"/>
          <a:stretch>
            <a:fillRect/>
          </a:stretch>
        </p:blipFill>
        <p:spPr>
          <a:xfrm>
            <a:off x="3603625" y="1332317"/>
            <a:ext cx="8010525" cy="4183841"/>
          </a:xfrm>
          <a:prstGeom prst="rect">
            <a:avLst/>
          </a:prstGeom>
        </p:spPr>
      </p:pic>
      <p:sp>
        <p:nvSpPr>
          <p:cNvPr id="4" name="Slide Number Placeholder 3"/>
          <p:cNvSpPr>
            <a:spLocks noGrp="1"/>
          </p:cNvSpPr>
          <p:nvPr>
            <p:ph type="sldNum" sz="quarter" idx="12"/>
          </p:nvPr>
        </p:nvSpPr>
        <p:spPr/>
        <p:txBody>
          <a:bodyPr/>
          <a:lstStyle/>
          <a:p>
            <a:fld id="{9C11CE39-2868-44A2-A0C6-827D458F7A8B}" type="slidenum">
              <a:rPr lang="en-IN" smtClean="0"/>
              <a:pPr/>
              <a:t>103</a:t>
            </a:fld>
            <a:endParaRPr lang="en-IN" dirty="0"/>
          </a:p>
        </p:txBody>
      </p:sp>
    </p:spTree>
    <p:extLst>
      <p:ext uri="{BB962C8B-B14F-4D97-AF65-F5344CB8AC3E}">
        <p14:creationId xmlns:p14="http://schemas.microsoft.com/office/powerpoint/2010/main" val="375152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US" b="1" dirty="0"/>
              <a:t>Note 1</a:t>
            </a:r>
          </a:p>
          <a:p>
            <a:r>
              <a:rPr lang="en-US" dirty="0"/>
              <a:t>The get methods above return </a:t>
            </a:r>
            <a:r>
              <a:rPr lang="en-US" b="1" dirty="0"/>
              <a:t>Local time</a:t>
            </a:r>
            <a:r>
              <a:rPr lang="en-US" dirty="0"/>
              <a:t>.</a:t>
            </a:r>
          </a:p>
          <a:p>
            <a:r>
              <a:rPr lang="en-US" b="1" dirty="0"/>
              <a:t>Universal time</a:t>
            </a:r>
            <a:r>
              <a:rPr lang="en-US" dirty="0"/>
              <a:t> (UTC) is documented at the bottom of this page.</a:t>
            </a:r>
          </a:p>
          <a:p>
            <a:r>
              <a:rPr lang="en-US" b="1" dirty="0"/>
              <a:t>Note 2</a:t>
            </a:r>
          </a:p>
          <a:p>
            <a:r>
              <a:rPr lang="en-US" dirty="0"/>
              <a:t>The get methods return information from existing date objects.</a:t>
            </a:r>
          </a:p>
          <a:p>
            <a:r>
              <a:rPr lang="en-US" dirty="0"/>
              <a:t>In a date object, the time is static. The "clock" is not "running".</a:t>
            </a:r>
          </a:p>
          <a:p>
            <a:r>
              <a:rPr lang="en-US" dirty="0"/>
              <a:t>The time in a date object is NOT the same as current time</a:t>
            </a:r>
            <a:r>
              <a:rPr lang="en-US" dirty="0" smtClean="0"/>
              <a:t>.</a:t>
            </a:r>
          </a:p>
          <a:p>
            <a:r>
              <a:rPr lang="en-US" dirty="0" smtClean="0"/>
              <a:t>Use for reference</a:t>
            </a:r>
          </a:p>
          <a:p>
            <a:r>
              <a:rPr lang="en-US" dirty="0"/>
              <a:t>https://www.w3schools.com/js/js_date_methods.asp</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104</a:t>
            </a:fld>
            <a:endParaRPr lang="en-IN" dirty="0"/>
          </a:p>
        </p:txBody>
      </p:sp>
    </p:spTree>
    <p:extLst>
      <p:ext uri="{BB962C8B-B14F-4D97-AF65-F5344CB8AC3E}">
        <p14:creationId xmlns:p14="http://schemas.microsoft.com/office/powerpoint/2010/main" val="316457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Autofit/>
          </a:bodyPr>
          <a:lstStyle/>
          <a:p>
            <a:pPr marL="0" indent="0">
              <a:buNone/>
            </a:pPr>
            <a:endParaRPr lang="en-IN" sz="2000" dirty="0"/>
          </a:p>
          <a:p>
            <a:pPr marL="0" indent="0">
              <a:buNone/>
            </a:pPr>
            <a:r>
              <a:rPr lang="en-IN" sz="2000" dirty="0"/>
              <a:t>&lt;!DOCTYPE html</a:t>
            </a:r>
            <a:r>
              <a:rPr lang="en-IN" sz="2000" dirty="0" smtClean="0"/>
              <a:t>&gt;</a:t>
            </a:r>
            <a:endParaRPr lang="en-IN" sz="2000" dirty="0"/>
          </a:p>
          <a:p>
            <a:pPr marL="0" indent="0">
              <a:buNone/>
            </a:pPr>
            <a:r>
              <a:rPr lang="en-IN" sz="2000" dirty="0"/>
              <a:t>&lt;html</a:t>
            </a:r>
            <a:r>
              <a:rPr lang="en-IN" sz="2000" dirty="0" smtClean="0"/>
              <a:t>&gt;</a:t>
            </a:r>
            <a:endParaRPr lang="en-IN" sz="2000" dirty="0"/>
          </a:p>
          <a:p>
            <a:pPr marL="0" indent="0">
              <a:buNone/>
            </a:pPr>
            <a:r>
              <a:rPr lang="en-IN" sz="2000" dirty="0"/>
              <a:t>&lt;body</a:t>
            </a:r>
            <a:r>
              <a:rPr lang="en-IN" sz="2000" dirty="0" smtClean="0"/>
              <a:t>&gt;</a:t>
            </a:r>
            <a:endParaRPr lang="en-IN" sz="2000" dirty="0"/>
          </a:p>
          <a:p>
            <a:pPr marL="0" indent="0">
              <a:buNone/>
            </a:pPr>
            <a:r>
              <a:rPr lang="en-IN" sz="2000" dirty="0"/>
              <a:t>&lt;p id="demo"&gt;&lt;/p</a:t>
            </a:r>
            <a:r>
              <a:rPr lang="en-IN" sz="2000" dirty="0" smtClean="0"/>
              <a:t>&gt;</a:t>
            </a:r>
            <a:endParaRPr lang="en-IN" sz="2000" dirty="0"/>
          </a:p>
          <a:p>
            <a:pPr marL="0" indent="0">
              <a:buNone/>
            </a:pPr>
            <a:r>
              <a:rPr lang="en-IN" sz="2000" dirty="0"/>
              <a:t>&lt;script</a:t>
            </a:r>
            <a:r>
              <a:rPr lang="en-IN" sz="2000" dirty="0" smtClean="0"/>
              <a:t>&gt;</a:t>
            </a:r>
            <a:endParaRPr lang="en-IN" sz="2000" dirty="0"/>
          </a:p>
          <a:p>
            <a:pPr marL="0" indent="0">
              <a:buNone/>
            </a:pPr>
            <a:r>
              <a:rPr lang="en-IN" sz="2000" dirty="0" err="1"/>
              <a:t>const</a:t>
            </a:r>
            <a:r>
              <a:rPr lang="en-IN" sz="2000" dirty="0"/>
              <a:t> d = new Date("2021-03-25</a:t>
            </a:r>
            <a:r>
              <a:rPr lang="en-IN" sz="2000" dirty="0" smtClean="0"/>
              <a:t>")</a:t>
            </a:r>
            <a:endParaRPr lang="en-IN" sz="2000" dirty="0"/>
          </a:p>
          <a:p>
            <a:pPr marL="0" indent="0">
              <a:buNone/>
            </a:pPr>
            <a:r>
              <a:rPr lang="en-IN" sz="2000" dirty="0" err="1"/>
              <a:t>document.getElementById</a:t>
            </a:r>
            <a:r>
              <a:rPr lang="en-IN" sz="2000" dirty="0"/>
              <a:t>("demo").</a:t>
            </a:r>
            <a:r>
              <a:rPr lang="en-IN" sz="2000" dirty="0" err="1"/>
              <a:t>innerHTML</a:t>
            </a:r>
            <a:r>
              <a:rPr lang="en-IN" sz="2000" dirty="0"/>
              <a:t> = </a:t>
            </a:r>
            <a:r>
              <a:rPr lang="en-IN" sz="2000" dirty="0" err="1"/>
              <a:t>d.getFullYear</a:t>
            </a:r>
            <a:r>
              <a:rPr lang="en-IN" sz="2000" dirty="0" smtClean="0"/>
              <a:t>();</a:t>
            </a:r>
            <a:endParaRPr lang="en-IN" sz="2000" dirty="0"/>
          </a:p>
          <a:p>
            <a:pPr marL="0" indent="0">
              <a:buNone/>
            </a:pPr>
            <a:r>
              <a:rPr lang="en-IN" sz="2000" dirty="0"/>
              <a:t>&lt;/script</a:t>
            </a:r>
            <a:r>
              <a:rPr lang="en-IN" sz="2000" dirty="0" smtClean="0"/>
              <a:t>&gt;</a:t>
            </a:r>
            <a:endParaRPr lang="en-IN" sz="2000" dirty="0"/>
          </a:p>
          <a:p>
            <a:pPr marL="0" indent="0">
              <a:buNone/>
            </a:pPr>
            <a:r>
              <a:rPr lang="en-IN" sz="2000" dirty="0" smtClean="0"/>
              <a:t>&lt;/</a:t>
            </a:r>
            <a:r>
              <a:rPr lang="en-IN" sz="2000" dirty="0"/>
              <a:t>body</a:t>
            </a:r>
            <a:r>
              <a:rPr lang="en-IN" sz="2000" dirty="0" smtClean="0"/>
              <a:t>&gt;</a:t>
            </a:r>
            <a:endParaRPr lang="en-IN" sz="2000" dirty="0"/>
          </a:p>
          <a:p>
            <a:pPr marL="0" indent="0">
              <a:buNone/>
            </a:pPr>
            <a:r>
              <a:rPr lang="en-IN" sz="2000" dirty="0"/>
              <a:t>&lt;/html&gt;</a:t>
            </a:r>
          </a:p>
          <a:p>
            <a:pPr marL="0" indent="0">
              <a:buNone/>
            </a:pPr>
            <a:endParaRPr lang="en-IN" sz="2000" dirty="0"/>
          </a:p>
          <a:p>
            <a:pPr marL="0" indent="0">
              <a:buNone/>
            </a:pPr>
            <a:r>
              <a:rPr lang="en-IN" sz="2000" dirty="0"/>
              <a:t>​</a:t>
            </a:r>
          </a:p>
          <a:p>
            <a:pPr marL="0" indent="0">
              <a:buNone/>
            </a:pPr>
            <a:endParaRPr lang="en-IN" sz="20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105</a:t>
            </a:fld>
            <a:endParaRPr lang="en-IN" dirty="0"/>
          </a:p>
        </p:txBody>
      </p:sp>
      <p:pic>
        <p:nvPicPr>
          <p:cNvPr id="8" name="Picture 7"/>
          <p:cNvPicPr>
            <a:picLocks noChangeAspect="1"/>
          </p:cNvPicPr>
          <p:nvPr/>
        </p:nvPicPr>
        <p:blipFill>
          <a:blip r:embed="rId2"/>
          <a:stretch>
            <a:fillRect/>
          </a:stretch>
        </p:blipFill>
        <p:spPr>
          <a:xfrm>
            <a:off x="8081648" y="4465341"/>
            <a:ext cx="771525" cy="781050"/>
          </a:xfrm>
          <a:prstGeom prst="rect">
            <a:avLst/>
          </a:prstGeom>
        </p:spPr>
      </p:pic>
    </p:spTree>
    <p:extLst>
      <p:ext uri="{BB962C8B-B14F-4D97-AF65-F5344CB8AC3E}">
        <p14:creationId xmlns:p14="http://schemas.microsoft.com/office/powerpoint/2010/main" val="11830649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JavaScript Set Date Methods</a:t>
            </a:r>
            <a:br>
              <a:rPr lang="en-IN" b="1" dirty="0"/>
            </a:br>
            <a:endParaRPr lang="en-IN" dirty="0"/>
          </a:p>
        </p:txBody>
      </p:sp>
      <p:sp>
        <p:nvSpPr>
          <p:cNvPr id="3" name="Content Placeholder 2"/>
          <p:cNvSpPr>
            <a:spLocks noGrp="1"/>
          </p:cNvSpPr>
          <p:nvPr>
            <p:ph idx="1"/>
          </p:nvPr>
        </p:nvSpPr>
        <p:spPr/>
        <p:txBody>
          <a:bodyPr/>
          <a:lstStyle/>
          <a:p>
            <a:r>
              <a:rPr lang="en-US" dirty="0"/>
              <a:t>Set Date methods let you set date values (years, months, days, hours, minutes, seconds, milliseconds) for a Date Object.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106</a:t>
            </a:fld>
            <a:endParaRPr lang="en-IN" dirty="0"/>
          </a:p>
        </p:txBody>
      </p:sp>
      <p:pic>
        <p:nvPicPr>
          <p:cNvPr id="5" name="Picture 4"/>
          <p:cNvPicPr>
            <a:picLocks noChangeAspect="1"/>
          </p:cNvPicPr>
          <p:nvPr/>
        </p:nvPicPr>
        <p:blipFill>
          <a:blip r:embed="rId2"/>
          <a:stretch>
            <a:fillRect/>
          </a:stretch>
        </p:blipFill>
        <p:spPr>
          <a:xfrm>
            <a:off x="3894412" y="2252662"/>
            <a:ext cx="7801870" cy="4286250"/>
          </a:xfrm>
          <a:prstGeom prst="rect">
            <a:avLst/>
          </a:prstGeom>
        </p:spPr>
      </p:pic>
    </p:spTree>
    <p:extLst>
      <p:ext uri="{BB962C8B-B14F-4D97-AF65-F5344CB8AC3E}">
        <p14:creationId xmlns:p14="http://schemas.microsoft.com/office/powerpoint/2010/main" val="387483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a:xfrm>
            <a:off x="3643202" y="864108"/>
            <a:ext cx="8011236" cy="5120640"/>
          </a:xfrm>
        </p:spPr>
        <p:txBody>
          <a:bodyPr>
            <a:noAutofit/>
          </a:bodyPr>
          <a:lstStyle/>
          <a:p>
            <a:pPr marL="0" indent="0">
              <a:buNone/>
            </a:pPr>
            <a:endParaRPr lang="en-IN" sz="2000" dirty="0"/>
          </a:p>
          <a:p>
            <a:pPr marL="0" indent="0">
              <a:buNone/>
            </a:pPr>
            <a:r>
              <a:rPr lang="en-IN" sz="2000" dirty="0"/>
              <a:t>&lt;!DOCTYPE html</a:t>
            </a:r>
            <a:r>
              <a:rPr lang="en-IN" sz="2000" dirty="0" smtClean="0"/>
              <a:t>&gt;</a:t>
            </a:r>
            <a:endParaRPr lang="en-IN" sz="2000" dirty="0"/>
          </a:p>
          <a:p>
            <a:pPr marL="0" indent="0">
              <a:buNone/>
            </a:pPr>
            <a:r>
              <a:rPr lang="en-IN" sz="2000" dirty="0"/>
              <a:t>&lt;html</a:t>
            </a:r>
            <a:r>
              <a:rPr lang="en-IN" sz="2000" dirty="0" smtClean="0"/>
              <a:t>&gt;</a:t>
            </a:r>
            <a:endParaRPr lang="en-IN" sz="2000" dirty="0"/>
          </a:p>
          <a:p>
            <a:pPr marL="0" indent="0">
              <a:buNone/>
            </a:pPr>
            <a:r>
              <a:rPr lang="en-IN" sz="2000" dirty="0"/>
              <a:t>&lt;body</a:t>
            </a:r>
            <a:r>
              <a:rPr lang="en-IN" sz="2000" dirty="0" smtClean="0"/>
              <a:t>&gt;</a:t>
            </a:r>
            <a:endParaRPr lang="en-IN" sz="2000" dirty="0"/>
          </a:p>
          <a:p>
            <a:pPr marL="0" indent="0">
              <a:buNone/>
            </a:pPr>
            <a:r>
              <a:rPr lang="en-IN" sz="2000" dirty="0"/>
              <a:t>&lt;p id="demo"&gt;&lt;/p</a:t>
            </a:r>
            <a:r>
              <a:rPr lang="en-IN" sz="2000" dirty="0" smtClean="0"/>
              <a:t>&gt;</a:t>
            </a:r>
            <a:endParaRPr lang="en-IN" sz="2000" dirty="0"/>
          </a:p>
          <a:p>
            <a:pPr marL="0" indent="0">
              <a:buNone/>
            </a:pPr>
            <a:r>
              <a:rPr lang="en-IN" sz="2000" dirty="0"/>
              <a:t>&lt;script</a:t>
            </a:r>
            <a:r>
              <a:rPr lang="en-IN" sz="2000" dirty="0" smtClean="0"/>
              <a:t>&gt;</a:t>
            </a:r>
            <a:endParaRPr lang="en-IN" sz="2000" dirty="0"/>
          </a:p>
          <a:p>
            <a:pPr marL="0" indent="0">
              <a:buNone/>
            </a:pPr>
            <a:r>
              <a:rPr lang="en-IN" sz="2000" dirty="0" err="1"/>
              <a:t>const</a:t>
            </a:r>
            <a:r>
              <a:rPr lang="en-IN" sz="2000" dirty="0"/>
              <a:t> d = new Date();</a:t>
            </a:r>
          </a:p>
          <a:p>
            <a:pPr marL="0" indent="0">
              <a:buNone/>
            </a:pPr>
            <a:r>
              <a:rPr lang="en-IN" sz="2000" dirty="0" err="1"/>
              <a:t>d.setFullYear</a:t>
            </a:r>
            <a:r>
              <a:rPr lang="en-IN" sz="2000" dirty="0"/>
              <a:t>(2020);</a:t>
            </a:r>
          </a:p>
          <a:p>
            <a:pPr marL="0" indent="0">
              <a:buNone/>
            </a:pPr>
            <a:r>
              <a:rPr lang="en-IN" sz="2000" dirty="0" err="1"/>
              <a:t>document.getElementById</a:t>
            </a:r>
            <a:r>
              <a:rPr lang="en-IN" sz="2000" dirty="0"/>
              <a:t>("demo").</a:t>
            </a:r>
            <a:r>
              <a:rPr lang="en-IN" sz="2000" dirty="0" err="1"/>
              <a:t>innerHTML</a:t>
            </a:r>
            <a:r>
              <a:rPr lang="en-IN" sz="2000" dirty="0"/>
              <a:t> = d</a:t>
            </a:r>
            <a:r>
              <a:rPr lang="en-IN" sz="2000" dirty="0" smtClean="0"/>
              <a:t>;</a:t>
            </a:r>
            <a:endParaRPr lang="en-IN" sz="2000" dirty="0"/>
          </a:p>
          <a:p>
            <a:pPr marL="0" indent="0">
              <a:buNone/>
            </a:pPr>
            <a:r>
              <a:rPr lang="en-IN" sz="2000" dirty="0"/>
              <a:t>&lt;/script</a:t>
            </a:r>
            <a:r>
              <a:rPr lang="en-IN" sz="2000" dirty="0" smtClean="0"/>
              <a:t>&gt;</a:t>
            </a:r>
            <a:endParaRPr lang="en-IN" sz="2000" dirty="0"/>
          </a:p>
          <a:p>
            <a:pPr marL="0" indent="0">
              <a:buNone/>
            </a:pPr>
            <a:r>
              <a:rPr lang="en-IN" sz="2000" dirty="0" smtClean="0"/>
              <a:t>&lt;/</a:t>
            </a:r>
            <a:r>
              <a:rPr lang="en-IN" sz="2000" dirty="0"/>
              <a:t>body</a:t>
            </a:r>
            <a:r>
              <a:rPr lang="en-IN" sz="2000" dirty="0" smtClean="0"/>
              <a:t>&gt;</a:t>
            </a:r>
            <a:endParaRPr lang="en-IN" sz="2000" dirty="0"/>
          </a:p>
          <a:p>
            <a:pPr marL="0" indent="0">
              <a:buNone/>
            </a:pPr>
            <a:r>
              <a:rPr lang="en-IN" sz="2000" dirty="0"/>
              <a:t>&lt;/html&gt;</a:t>
            </a:r>
          </a:p>
          <a:p>
            <a:pPr marL="0" indent="0">
              <a:buNone/>
            </a:pPr>
            <a:endParaRPr lang="en-IN" sz="2000" dirty="0"/>
          </a:p>
          <a:p>
            <a:pPr marL="0" indent="0">
              <a:buNone/>
            </a:pPr>
            <a:r>
              <a:rPr lang="en-IN" sz="2000" dirty="0"/>
              <a:t>​</a:t>
            </a:r>
          </a:p>
          <a:p>
            <a:pPr marL="0" indent="0">
              <a:buNone/>
            </a:pPr>
            <a:endParaRPr lang="en-IN" sz="20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107</a:t>
            </a:fld>
            <a:endParaRPr lang="en-IN" dirty="0"/>
          </a:p>
        </p:txBody>
      </p:sp>
      <p:pic>
        <p:nvPicPr>
          <p:cNvPr id="5" name="Picture 4"/>
          <p:cNvPicPr>
            <a:picLocks noChangeAspect="1"/>
          </p:cNvPicPr>
          <p:nvPr/>
        </p:nvPicPr>
        <p:blipFill>
          <a:blip r:embed="rId2"/>
          <a:stretch>
            <a:fillRect/>
          </a:stretch>
        </p:blipFill>
        <p:spPr>
          <a:xfrm>
            <a:off x="5313955" y="5140332"/>
            <a:ext cx="5000625" cy="1030217"/>
          </a:xfrm>
          <a:prstGeom prst="rect">
            <a:avLst/>
          </a:prstGeom>
        </p:spPr>
      </p:pic>
    </p:spTree>
    <p:extLst>
      <p:ext uri="{BB962C8B-B14F-4D97-AF65-F5344CB8AC3E}">
        <p14:creationId xmlns:p14="http://schemas.microsoft.com/office/powerpoint/2010/main" val="282787293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Conversion</a:t>
            </a:r>
            <a:endParaRPr lang="en-IN" dirty="0"/>
          </a:p>
        </p:txBody>
      </p:sp>
      <p:sp>
        <p:nvSpPr>
          <p:cNvPr id="3" name="Content Placeholder 2"/>
          <p:cNvSpPr>
            <a:spLocks noGrp="1"/>
          </p:cNvSpPr>
          <p:nvPr>
            <p:ph idx="1"/>
          </p:nvPr>
        </p:nvSpPr>
        <p:spPr/>
        <p:txBody>
          <a:bodyPr/>
          <a:lstStyle/>
          <a:p>
            <a:r>
              <a:rPr lang="en-US" dirty="0"/>
              <a:t>Converting Strings to Numbers</a:t>
            </a:r>
          </a:p>
          <a:p>
            <a:r>
              <a:rPr lang="en-US" dirty="0"/>
              <a:t>Converting Numbers to Strings</a:t>
            </a:r>
          </a:p>
          <a:p>
            <a:r>
              <a:rPr lang="en-US" dirty="0"/>
              <a:t>Converting Dates to Numbers</a:t>
            </a:r>
          </a:p>
          <a:p>
            <a:r>
              <a:rPr lang="en-US" dirty="0"/>
              <a:t>Converting Numbers to Dates</a:t>
            </a:r>
          </a:p>
          <a:p>
            <a:r>
              <a:rPr lang="en-US" dirty="0"/>
              <a:t>Converting Booleans to Numbers</a:t>
            </a:r>
          </a:p>
          <a:p>
            <a:r>
              <a:rPr lang="en-US" dirty="0"/>
              <a:t>Converting Numbers to Booleans</a:t>
            </a:r>
          </a:p>
          <a:p>
            <a:r>
              <a:rPr lang="en-US" dirty="0"/>
              <a:t>JavaScript variables can be converted to a new variable and another data type:</a:t>
            </a:r>
          </a:p>
          <a:p>
            <a:r>
              <a:rPr lang="en-US" dirty="0"/>
              <a:t>By the use of a JavaScript </a:t>
            </a:r>
            <a:r>
              <a:rPr lang="en-US" b="1" dirty="0"/>
              <a:t>function</a:t>
            </a:r>
          </a:p>
          <a:p>
            <a:r>
              <a:rPr lang="en-US" b="1" dirty="0"/>
              <a:t>Automatically</a:t>
            </a:r>
            <a:r>
              <a:rPr lang="en-US" dirty="0"/>
              <a:t> by JavaScript itself</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108</a:t>
            </a:fld>
            <a:endParaRPr lang="en-IN" dirty="0"/>
          </a:p>
        </p:txBody>
      </p:sp>
    </p:spTree>
    <p:extLst>
      <p:ext uri="{BB962C8B-B14F-4D97-AF65-F5344CB8AC3E}">
        <p14:creationId xmlns:p14="http://schemas.microsoft.com/office/powerpoint/2010/main" val="335311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Converting Strings to Numbers</a:t>
            </a:r>
            <a:br>
              <a:rPr lang="en-IN" b="1" dirty="0"/>
            </a:br>
            <a:endParaRPr lang="en-IN" dirty="0"/>
          </a:p>
        </p:txBody>
      </p:sp>
      <p:sp>
        <p:nvSpPr>
          <p:cNvPr id="3" name="Content Placeholder 2"/>
          <p:cNvSpPr>
            <a:spLocks noGrp="1"/>
          </p:cNvSpPr>
          <p:nvPr>
            <p:ph idx="1"/>
          </p:nvPr>
        </p:nvSpPr>
        <p:spPr/>
        <p:txBody>
          <a:bodyPr/>
          <a:lstStyle/>
          <a:p>
            <a:r>
              <a:rPr lang="en-US" dirty="0"/>
              <a:t>The global method Number() converts a variable (or a value) into a number</a:t>
            </a:r>
            <a:r>
              <a:rPr lang="en-US" dirty="0" smtClean="0"/>
              <a:t>.</a:t>
            </a:r>
            <a:endParaRPr lang="en-US" dirty="0"/>
          </a:p>
          <a:p>
            <a:r>
              <a:rPr lang="en-US" dirty="0"/>
              <a:t>A numeric string (like "3.14") converts to a number (like 3.14</a:t>
            </a:r>
            <a:r>
              <a:rPr lang="en-US" dirty="0" smtClean="0"/>
              <a:t>).</a:t>
            </a:r>
            <a:endParaRPr lang="en-US" dirty="0"/>
          </a:p>
          <a:p>
            <a:r>
              <a:rPr lang="en-US" dirty="0"/>
              <a:t>An empty string (like "") converts to 0</a:t>
            </a:r>
            <a:r>
              <a:rPr lang="en-US" dirty="0" smtClean="0"/>
              <a:t>.</a:t>
            </a:r>
            <a:endParaRPr lang="en-US" dirty="0"/>
          </a:p>
          <a:p>
            <a:r>
              <a:rPr lang="en-US" dirty="0"/>
              <a:t>A non numeric string (like "John") converts to </a:t>
            </a:r>
            <a:r>
              <a:rPr lang="en-US" dirty="0" err="1"/>
              <a:t>NaN</a:t>
            </a:r>
            <a:r>
              <a:rPr lang="en-US" dirty="0"/>
              <a:t> (Not a Number</a:t>
            </a:r>
            <a:r>
              <a:rPr lang="en-US" dirty="0" smtClean="0"/>
              <a:t>)</a:t>
            </a:r>
          </a:p>
          <a:p>
            <a:r>
              <a:rPr lang="en-US" dirty="0" smtClean="0"/>
              <a:t>Number</a:t>
            </a:r>
            <a:r>
              <a:rPr lang="en-US" dirty="0"/>
              <a:t>("3.14")</a:t>
            </a:r>
          </a:p>
          <a:p>
            <a:r>
              <a:rPr lang="en-US" dirty="0"/>
              <a:t>Number(</a:t>
            </a:r>
            <a:r>
              <a:rPr lang="en-US" dirty="0" err="1"/>
              <a:t>Math.PI</a:t>
            </a:r>
            <a:r>
              <a:rPr lang="en-US" dirty="0"/>
              <a:t>)</a:t>
            </a:r>
          </a:p>
          <a:p>
            <a:r>
              <a:rPr lang="en-US" dirty="0"/>
              <a:t>Number(" ")</a:t>
            </a:r>
          </a:p>
          <a:p>
            <a:r>
              <a:rPr lang="en-US" dirty="0"/>
              <a:t>Number("")</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109</a:t>
            </a:fld>
            <a:endParaRPr lang="en-IN" dirty="0"/>
          </a:p>
        </p:txBody>
      </p:sp>
    </p:spTree>
    <p:extLst>
      <p:ext uri="{BB962C8B-B14F-4D97-AF65-F5344CB8AC3E}">
        <p14:creationId xmlns:p14="http://schemas.microsoft.com/office/powerpoint/2010/main" val="291396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External  scripts </a:t>
            </a:r>
            <a:br>
              <a:rPr lang="en-IN" dirty="0"/>
            </a:br>
            <a:endParaRPr lang="en-IN" dirty="0"/>
          </a:p>
        </p:txBody>
      </p:sp>
      <p:sp>
        <p:nvSpPr>
          <p:cNvPr id="3" name="Content Placeholder 2"/>
          <p:cNvSpPr>
            <a:spLocks noGrp="1"/>
          </p:cNvSpPr>
          <p:nvPr>
            <p:ph idx="1"/>
          </p:nvPr>
        </p:nvSpPr>
        <p:spPr/>
        <p:txBody>
          <a:bodyPr/>
          <a:lstStyle/>
          <a:p>
            <a:r>
              <a:rPr lang="en-IN" dirty="0" smtClean="0">
                <a:solidFill>
                  <a:schemeClr val="tx1"/>
                </a:solidFill>
              </a:rPr>
              <a:t>If </a:t>
            </a:r>
            <a:r>
              <a:rPr lang="en-IN" dirty="0">
                <a:solidFill>
                  <a:schemeClr val="tx1"/>
                </a:solidFill>
              </a:rPr>
              <a:t>you want same script on multiple pages then it is good idea to use external </a:t>
            </a:r>
            <a:r>
              <a:rPr lang="en-IN" dirty="0" err="1">
                <a:solidFill>
                  <a:schemeClr val="tx1"/>
                </a:solidFill>
              </a:rPr>
              <a:t>js</a:t>
            </a:r>
            <a:r>
              <a:rPr lang="en-IN" dirty="0">
                <a:solidFill>
                  <a:schemeClr val="tx1"/>
                </a:solidFill>
              </a:rPr>
              <a:t> file. It is easiest way to modify or update our code.</a:t>
            </a:r>
          </a:p>
          <a:p>
            <a:r>
              <a:rPr lang="en-IN" dirty="0">
                <a:solidFill>
                  <a:schemeClr val="tx1"/>
                </a:solidFill>
              </a:rPr>
              <a:t>Take code in separate file out of your program and save it using </a:t>
            </a:r>
            <a:r>
              <a:rPr lang="en-IN" b="1" dirty="0">
                <a:solidFill>
                  <a:schemeClr val="tx1"/>
                </a:solidFill>
              </a:rPr>
              <a:t>.</a:t>
            </a:r>
            <a:r>
              <a:rPr lang="en-IN" b="1" dirty="0" err="1">
                <a:solidFill>
                  <a:schemeClr val="tx1"/>
                </a:solidFill>
              </a:rPr>
              <a:t>js</a:t>
            </a:r>
            <a:r>
              <a:rPr lang="en-IN" b="1" dirty="0">
                <a:solidFill>
                  <a:schemeClr val="tx1"/>
                </a:solidFill>
              </a:rPr>
              <a:t> </a:t>
            </a:r>
            <a:r>
              <a:rPr lang="en-IN" dirty="0">
                <a:solidFill>
                  <a:schemeClr val="tx1"/>
                </a:solidFill>
              </a:rPr>
              <a:t>extension.</a:t>
            </a:r>
          </a:p>
          <a:p>
            <a:r>
              <a:rPr lang="en-IN" dirty="0">
                <a:solidFill>
                  <a:schemeClr val="tx1"/>
                </a:solidFill>
              </a:rPr>
              <a:t>Script tag doesn’t need to be added into external file.</a:t>
            </a:r>
          </a:p>
          <a:p>
            <a:r>
              <a:rPr lang="en-IN" dirty="0" err="1">
                <a:solidFill>
                  <a:schemeClr val="tx1"/>
                </a:solidFill>
              </a:rPr>
              <a:t>Javascript</a:t>
            </a:r>
            <a:r>
              <a:rPr lang="en-IN" dirty="0">
                <a:solidFill>
                  <a:schemeClr val="tx1"/>
                </a:solidFill>
              </a:rPr>
              <a:t> file </a:t>
            </a:r>
            <a:r>
              <a:rPr lang="en-IN" dirty="0" err="1">
                <a:solidFill>
                  <a:schemeClr val="tx1"/>
                </a:solidFill>
              </a:rPr>
              <a:t>nees</a:t>
            </a:r>
            <a:r>
              <a:rPr lang="en-IN" dirty="0">
                <a:solidFill>
                  <a:schemeClr val="tx1"/>
                </a:solidFill>
              </a:rPr>
              <a:t> to be linked to point at which you want it to be </a:t>
            </a:r>
            <a:r>
              <a:rPr lang="en-IN" dirty="0" err="1">
                <a:solidFill>
                  <a:schemeClr val="tx1"/>
                </a:solidFill>
              </a:rPr>
              <a:t>inseted</a:t>
            </a:r>
            <a:r>
              <a:rPr lang="en-IN" dirty="0">
                <a:solidFill>
                  <a:schemeClr val="tx1"/>
                </a:solidFill>
              </a:rPr>
              <a:t> in HTML.</a:t>
            </a:r>
          </a:p>
          <a:p>
            <a:pPr marL="342900" lvl="1" indent="-342900">
              <a:buFont typeface="Arial" pitchFamily="34" charset="0"/>
              <a:buChar char="•"/>
            </a:pPr>
            <a:r>
              <a:rPr lang="en-IN" sz="2330" b="1" dirty="0">
                <a:solidFill>
                  <a:schemeClr val="accent6">
                    <a:lumMod val="75000"/>
                  </a:schemeClr>
                </a:solidFill>
              </a:rPr>
              <a:t>&lt;script </a:t>
            </a:r>
            <a:r>
              <a:rPr lang="en-IN" sz="2330" b="1" dirty="0" err="1">
                <a:solidFill>
                  <a:schemeClr val="accent6">
                    <a:lumMod val="75000"/>
                  </a:schemeClr>
                </a:solidFill>
              </a:rPr>
              <a:t>src</a:t>
            </a:r>
            <a:r>
              <a:rPr lang="en-IN" sz="2330" b="1" dirty="0">
                <a:solidFill>
                  <a:schemeClr val="accent6">
                    <a:lumMod val="75000"/>
                  </a:schemeClr>
                </a:solidFill>
              </a:rPr>
              <a:t>=“script.js”&gt;</a:t>
            </a:r>
            <a:r>
              <a:rPr lang="en-IN" sz="2325" b="1" dirty="0">
                <a:solidFill>
                  <a:schemeClr val="accent6">
                    <a:lumMod val="75000"/>
                  </a:schemeClr>
                </a:solidFill>
                <a:sym typeface="+mn-ea"/>
              </a:rPr>
              <a:t>&lt;/script&gt;</a:t>
            </a:r>
            <a:endParaRPr lang="en-IN" sz="2330" b="1" dirty="0">
              <a:solidFill>
                <a:schemeClr val="accent6">
                  <a:lumMod val="75000"/>
                </a:schemeClr>
              </a:solidFill>
            </a:endParaRPr>
          </a:p>
          <a:p>
            <a:endParaRPr lang="en-IN" dirty="0"/>
          </a:p>
          <a:p>
            <a:endParaRPr lang="en-IN" dirty="0"/>
          </a:p>
          <a:p>
            <a:pPr marL="0" indent="0">
              <a:buNone/>
            </a:pPr>
            <a:endParaRPr lang="en-IN"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a:t>
            </a:fld>
            <a:endParaRPr lang="en-IN" dirty="0"/>
          </a:p>
        </p:txBody>
      </p:sp>
    </p:spTree>
    <p:extLst>
      <p:ext uri="{BB962C8B-B14F-4D97-AF65-F5344CB8AC3E}">
        <p14:creationId xmlns:p14="http://schemas.microsoft.com/office/powerpoint/2010/main" val="61116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Number Methods</a:t>
            </a:r>
            <a:br>
              <a:rPr lang="en-IN" b="1" dirty="0"/>
            </a:br>
            <a:endParaRPr lang="en-IN"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IN" b="1" dirty="0"/>
              <a:t>The Unary + Operator</a:t>
            </a:r>
          </a:p>
          <a:p>
            <a:r>
              <a:rPr lang="en-US" dirty="0"/>
              <a:t>The </a:t>
            </a:r>
            <a:r>
              <a:rPr lang="en-US" b="1" dirty="0"/>
              <a:t>unary + operator</a:t>
            </a:r>
            <a:r>
              <a:rPr lang="en-US" dirty="0"/>
              <a:t> can be used to convert a variable to a number:</a:t>
            </a:r>
          </a:p>
          <a:p>
            <a:r>
              <a:rPr lang="en-US" b="1" dirty="0"/>
              <a:t>Example</a:t>
            </a:r>
          </a:p>
          <a:p>
            <a:r>
              <a:rPr lang="en-US" dirty="0"/>
              <a:t>let y = "5";      // y is a string</a:t>
            </a:r>
            <a:br>
              <a:rPr lang="en-US" dirty="0"/>
            </a:br>
            <a:r>
              <a:rPr lang="en-US" dirty="0"/>
              <a:t>let x = + y;      // x is a number </a:t>
            </a:r>
            <a:endParaRPr lang="en-US"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110</a:t>
            </a:fld>
            <a:endParaRPr lang="en-IN" dirty="0"/>
          </a:p>
        </p:txBody>
      </p:sp>
      <p:pic>
        <p:nvPicPr>
          <p:cNvPr id="5" name="Picture 4"/>
          <p:cNvPicPr>
            <a:picLocks noChangeAspect="1"/>
          </p:cNvPicPr>
          <p:nvPr/>
        </p:nvPicPr>
        <p:blipFill>
          <a:blip r:embed="rId2"/>
          <a:stretch>
            <a:fillRect/>
          </a:stretch>
        </p:blipFill>
        <p:spPr>
          <a:xfrm>
            <a:off x="3611220" y="864108"/>
            <a:ext cx="7788378" cy="1914525"/>
          </a:xfrm>
          <a:prstGeom prst="rect">
            <a:avLst/>
          </a:prstGeom>
        </p:spPr>
      </p:pic>
    </p:spTree>
    <p:extLst>
      <p:ext uri="{BB962C8B-B14F-4D97-AF65-F5344CB8AC3E}">
        <p14:creationId xmlns:p14="http://schemas.microsoft.com/office/powerpoint/2010/main" val="356266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Number Methods</a:t>
            </a:r>
            <a:br>
              <a:rPr lang="en-IN" b="1" dirty="0"/>
            </a:br>
            <a:endParaRPr lang="en-IN" dirty="0"/>
          </a:p>
        </p:txBody>
      </p:sp>
      <p:sp>
        <p:nvSpPr>
          <p:cNvPr id="3" name="Content Placeholder 2"/>
          <p:cNvSpPr>
            <a:spLocks noGrp="1"/>
          </p:cNvSpPr>
          <p:nvPr>
            <p:ph idx="1"/>
          </p:nvPr>
        </p:nvSpPr>
        <p:spPr/>
        <p:txBody>
          <a:bodyPr/>
          <a:lstStyle/>
          <a:p>
            <a:r>
              <a:rPr lang="en-US" dirty="0"/>
              <a:t>If the variable cannot be converted, it will still become a number, but with the value </a:t>
            </a:r>
            <a:r>
              <a:rPr lang="en-US" dirty="0" err="1"/>
              <a:t>NaN</a:t>
            </a:r>
            <a:r>
              <a:rPr lang="en-US" dirty="0"/>
              <a:t> (Not a Number</a:t>
            </a:r>
            <a:r>
              <a:rPr lang="en-US" dirty="0" smtClean="0"/>
              <a:t>):</a:t>
            </a:r>
          </a:p>
          <a:p>
            <a:r>
              <a:rPr lang="en-US" dirty="0"/>
              <a:t> let y = "John";   // y is a string</a:t>
            </a:r>
          </a:p>
          <a:p>
            <a:r>
              <a:rPr lang="en-US" dirty="0"/>
              <a:t>let x = + y;      // x is a number (</a:t>
            </a:r>
            <a:r>
              <a:rPr lang="en-US" dirty="0" err="1"/>
              <a:t>NaN</a:t>
            </a:r>
            <a:r>
              <a:rPr lang="en-US" dirty="0"/>
              <a:t>) </a:t>
            </a:r>
            <a:endParaRPr lang="en-US" dirty="0" smtClean="0"/>
          </a:p>
          <a:p>
            <a:r>
              <a:rPr lang="en-IN" dirty="0" err="1"/>
              <a:t>document.getElementById</a:t>
            </a:r>
            <a:r>
              <a:rPr lang="en-IN" dirty="0"/>
              <a:t>("demo").</a:t>
            </a:r>
            <a:r>
              <a:rPr lang="en-IN" dirty="0" err="1"/>
              <a:t>innerHTML</a:t>
            </a:r>
            <a:r>
              <a:rPr lang="en-IN" dirty="0"/>
              <a:t> = </a:t>
            </a:r>
            <a:r>
              <a:rPr lang="en-IN" dirty="0" err="1"/>
              <a:t>typeof</a:t>
            </a:r>
            <a:r>
              <a:rPr lang="en-IN" dirty="0"/>
              <a:t> y + "&lt;</a:t>
            </a:r>
            <a:r>
              <a:rPr lang="en-IN" dirty="0" err="1"/>
              <a:t>br</a:t>
            </a:r>
            <a:r>
              <a:rPr lang="en-IN" dirty="0"/>
              <a:t>&gt;" + </a:t>
            </a:r>
            <a:r>
              <a:rPr lang="en-IN" dirty="0" err="1"/>
              <a:t>typeof</a:t>
            </a:r>
            <a:r>
              <a:rPr lang="en-IN" dirty="0"/>
              <a:t> x</a:t>
            </a:r>
            <a:r>
              <a:rPr lang="en-IN" dirty="0" smtClean="0"/>
              <a:t>;</a:t>
            </a:r>
          </a:p>
          <a:p>
            <a:endParaRPr lang="en-US" dirty="0"/>
          </a:p>
          <a:p>
            <a:endParaRPr lang="en-US" dirty="0" smtClean="0"/>
          </a:p>
          <a:p>
            <a:endParaRPr lang="en-US" dirty="0"/>
          </a:p>
          <a:p>
            <a:endParaRPr lang="en-IN" dirty="0" smtClean="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111</a:t>
            </a:fld>
            <a:endParaRPr lang="en-IN" dirty="0"/>
          </a:p>
        </p:txBody>
      </p:sp>
      <p:pic>
        <p:nvPicPr>
          <p:cNvPr id="5" name="Picture 4"/>
          <p:cNvPicPr>
            <a:picLocks noChangeAspect="1"/>
          </p:cNvPicPr>
          <p:nvPr/>
        </p:nvPicPr>
        <p:blipFill>
          <a:blip r:embed="rId2"/>
          <a:stretch>
            <a:fillRect/>
          </a:stretch>
        </p:blipFill>
        <p:spPr>
          <a:xfrm>
            <a:off x="4123225" y="3908337"/>
            <a:ext cx="5915025" cy="1171575"/>
          </a:xfrm>
          <a:prstGeom prst="rect">
            <a:avLst/>
          </a:prstGeom>
        </p:spPr>
      </p:pic>
    </p:spTree>
    <p:extLst>
      <p:ext uri="{BB962C8B-B14F-4D97-AF65-F5344CB8AC3E}">
        <p14:creationId xmlns:p14="http://schemas.microsoft.com/office/powerpoint/2010/main" val="356671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Converting Numbers to Strings</a:t>
            </a:r>
            <a:br>
              <a:rPr lang="en-IN" b="1" dirty="0"/>
            </a:br>
            <a:endParaRPr lang="en-IN" dirty="0"/>
          </a:p>
        </p:txBody>
      </p:sp>
      <p:sp>
        <p:nvSpPr>
          <p:cNvPr id="3" name="Content Placeholder 2"/>
          <p:cNvSpPr>
            <a:spLocks noGrp="1"/>
          </p:cNvSpPr>
          <p:nvPr>
            <p:ph idx="1"/>
          </p:nvPr>
        </p:nvSpPr>
        <p:spPr/>
        <p:txBody>
          <a:bodyPr>
            <a:normAutofit fontScale="77500" lnSpcReduction="20000"/>
          </a:bodyPr>
          <a:lstStyle/>
          <a:p>
            <a:r>
              <a:rPr lang="en-US" dirty="0"/>
              <a:t>The global method String() can convert numbers to strings.</a:t>
            </a:r>
          </a:p>
          <a:p>
            <a:endParaRPr lang="en-US" dirty="0"/>
          </a:p>
          <a:p>
            <a:r>
              <a:rPr lang="en-US" dirty="0"/>
              <a:t>It can be used on any type of numbers, literals, variables, or expressions:</a:t>
            </a:r>
          </a:p>
          <a:p>
            <a:r>
              <a:rPr lang="en-US" b="1" dirty="0"/>
              <a:t>Example</a:t>
            </a:r>
          </a:p>
          <a:p>
            <a:r>
              <a:rPr lang="en-US" dirty="0"/>
              <a:t>String(x)         // returns a string from a number variable x</a:t>
            </a:r>
          </a:p>
          <a:p>
            <a:r>
              <a:rPr lang="en-US" dirty="0"/>
              <a:t>String(123)       // returns a string from a number literal 123</a:t>
            </a:r>
          </a:p>
          <a:p>
            <a:r>
              <a:rPr lang="en-US" dirty="0"/>
              <a:t>String(100 + 23)  // returns a string from a number from an </a:t>
            </a:r>
            <a:r>
              <a:rPr lang="en-US" dirty="0" smtClean="0"/>
              <a:t>expression</a:t>
            </a:r>
          </a:p>
          <a:p>
            <a:r>
              <a:rPr lang="en-US" dirty="0"/>
              <a:t> The Number method </a:t>
            </a:r>
            <a:r>
              <a:rPr lang="en-US" dirty="0" err="1"/>
              <a:t>toString</a:t>
            </a:r>
            <a:r>
              <a:rPr lang="en-US" dirty="0"/>
              <a:t>() does the same</a:t>
            </a:r>
            <a:r>
              <a:rPr lang="en-US" dirty="0" smtClean="0"/>
              <a:t>.</a:t>
            </a:r>
          </a:p>
          <a:p>
            <a:r>
              <a:rPr lang="en-IN" dirty="0">
                <a:solidFill>
                  <a:schemeClr val="accent6">
                    <a:lumMod val="75000"/>
                  </a:schemeClr>
                </a:solidFill>
              </a:rPr>
              <a:t>&lt;script&gt;</a:t>
            </a:r>
          </a:p>
          <a:p>
            <a:r>
              <a:rPr lang="en-IN" dirty="0">
                <a:solidFill>
                  <a:schemeClr val="accent6">
                    <a:lumMod val="75000"/>
                  </a:schemeClr>
                </a:solidFill>
              </a:rPr>
              <a:t>let x = 123;</a:t>
            </a:r>
          </a:p>
          <a:p>
            <a:r>
              <a:rPr lang="en-IN" dirty="0" err="1">
                <a:solidFill>
                  <a:schemeClr val="accent6">
                    <a:lumMod val="75000"/>
                  </a:schemeClr>
                </a:solidFill>
              </a:rPr>
              <a:t>document.getElementById</a:t>
            </a:r>
            <a:r>
              <a:rPr lang="en-IN" dirty="0">
                <a:solidFill>
                  <a:schemeClr val="accent6">
                    <a:lumMod val="75000"/>
                  </a:schemeClr>
                </a:solidFill>
              </a:rPr>
              <a:t>("demo").</a:t>
            </a:r>
            <a:r>
              <a:rPr lang="en-IN" dirty="0" err="1">
                <a:solidFill>
                  <a:schemeClr val="accent6">
                    <a:lumMod val="75000"/>
                  </a:schemeClr>
                </a:solidFill>
              </a:rPr>
              <a:t>innerHTML</a:t>
            </a:r>
            <a:r>
              <a:rPr lang="en-IN" dirty="0">
                <a:solidFill>
                  <a:schemeClr val="accent6">
                    <a:lumMod val="75000"/>
                  </a:schemeClr>
                </a:solidFill>
              </a:rPr>
              <a:t> =</a:t>
            </a:r>
          </a:p>
          <a:p>
            <a:r>
              <a:rPr lang="en-IN" dirty="0">
                <a:solidFill>
                  <a:schemeClr val="accent6">
                    <a:lumMod val="75000"/>
                  </a:schemeClr>
                </a:solidFill>
              </a:rPr>
              <a:t>  </a:t>
            </a:r>
            <a:r>
              <a:rPr lang="en-IN" dirty="0" err="1">
                <a:solidFill>
                  <a:schemeClr val="accent6">
                    <a:lumMod val="75000"/>
                  </a:schemeClr>
                </a:solidFill>
              </a:rPr>
              <a:t>x.toString</a:t>
            </a:r>
            <a:r>
              <a:rPr lang="en-IN" dirty="0">
                <a:solidFill>
                  <a:schemeClr val="accent6">
                    <a:lumMod val="75000"/>
                  </a:schemeClr>
                </a:solidFill>
              </a:rPr>
              <a:t>() + "&lt;</a:t>
            </a:r>
            <a:r>
              <a:rPr lang="en-IN" dirty="0" err="1">
                <a:solidFill>
                  <a:schemeClr val="accent6">
                    <a:lumMod val="75000"/>
                  </a:schemeClr>
                </a:solidFill>
              </a:rPr>
              <a:t>br</a:t>
            </a:r>
            <a:r>
              <a:rPr lang="en-IN" dirty="0">
                <a:solidFill>
                  <a:schemeClr val="accent6">
                    <a:lumMod val="75000"/>
                  </a:schemeClr>
                </a:solidFill>
              </a:rPr>
              <a:t>&gt;" +</a:t>
            </a:r>
          </a:p>
          <a:p>
            <a:r>
              <a:rPr lang="en-IN" dirty="0">
                <a:solidFill>
                  <a:schemeClr val="accent6">
                    <a:lumMod val="75000"/>
                  </a:schemeClr>
                </a:solidFill>
              </a:rPr>
              <a:t>   (123).</a:t>
            </a:r>
            <a:r>
              <a:rPr lang="en-IN" dirty="0" err="1">
                <a:solidFill>
                  <a:schemeClr val="accent6">
                    <a:lumMod val="75000"/>
                  </a:schemeClr>
                </a:solidFill>
              </a:rPr>
              <a:t>toString</a:t>
            </a:r>
            <a:r>
              <a:rPr lang="en-IN" dirty="0">
                <a:solidFill>
                  <a:schemeClr val="accent6">
                    <a:lumMod val="75000"/>
                  </a:schemeClr>
                </a:solidFill>
              </a:rPr>
              <a:t>() + "&lt;</a:t>
            </a:r>
            <a:r>
              <a:rPr lang="en-IN" dirty="0" err="1">
                <a:solidFill>
                  <a:schemeClr val="accent6">
                    <a:lumMod val="75000"/>
                  </a:schemeClr>
                </a:solidFill>
              </a:rPr>
              <a:t>br</a:t>
            </a:r>
            <a:r>
              <a:rPr lang="en-IN" dirty="0">
                <a:solidFill>
                  <a:schemeClr val="accent6">
                    <a:lumMod val="75000"/>
                  </a:schemeClr>
                </a:solidFill>
              </a:rPr>
              <a:t>&gt;" +</a:t>
            </a:r>
          </a:p>
          <a:p>
            <a:r>
              <a:rPr lang="en-IN" dirty="0">
                <a:solidFill>
                  <a:schemeClr val="accent6">
                    <a:lumMod val="75000"/>
                  </a:schemeClr>
                </a:solidFill>
              </a:rPr>
              <a:t>   (100 + 23).</a:t>
            </a:r>
            <a:r>
              <a:rPr lang="en-IN" dirty="0" err="1">
                <a:solidFill>
                  <a:schemeClr val="accent6">
                    <a:lumMod val="75000"/>
                  </a:schemeClr>
                </a:solidFill>
              </a:rPr>
              <a:t>toString</a:t>
            </a:r>
            <a:r>
              <a:rPr lang="en-IN" dirty="0">
                <a:solidFill>
                  <a:schemeClr val="accent6">
                    <a:lumMod val="75000"/>
                  </a:schemeClr>
                </a:solidFill>
              </a:rPr>
              <a:t>();</a:t>
            </a:r>
          </a:p>
          <a:p>
            <a:r>
              <a:rPr lang="en-IN" dirty="0">
                <a:solidFill>
                  <a:schemeClr val="accent6">
                    <a:lumMod val="75000"/>
                  </a:schemeClr>
                </a:solidFill>
              </a:rPr>
              <a:t>&lt;/script&gt;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112</a:t>
            </a:fld>
            <a:endParaRPr lang="en-IN" dirty="0"/>
          </a:p>
        </p:txBody>
      </p:sp>
      <p:pic>
        <p:nvPicPr>
          <p:cNvPr id="6" name="Picture 5"/>
          <p:cNvPicPr>
            <a:picLocks noChangeAspect="1"/>
          </p:cNvPicPr>
          <p:nvPr/>
        </p:nvPicPr>
        <p:blipFill>
          <a:blip r:embed="rId2"/>
          <a:stretch>
            <a:fillRect/>
          </a:stretch>
        </p:blipFill>
        <p:spPr>
          <a:xfrm>
            <a:off x="5375868" y="5173343"/>
            <a:ext cx="6341662" cy="1622809"/>
          </a:xfrm>
          <a:prstGeom prst="rect">
            <a:avLst/>
          </a:prstGeom>
        </p:spPr>
      </p:pic>
    </p:spTree>
    <p:extLst>
      <p:ext uri="{BB962C8B-B14F-4D97-AF65-F5344CB8AC3E}">
        <p14:creationId xmlns:p14="http://schemas.microsoft.com/office/powerpoint/2010/main" val="218884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Converting Dates to Strings</a:t>
            </a:r>
            <a:br>
              <a:rPr lang="en-IN" b="1" dirty="0"/>
            </a:br>
            <a:endParaRPr lang="en-IN" dirty="0"/>
          </a:p>
        </p:txBody>
      </p:sp>
      <p:sp>
        <p:nvSpPr>
          <p:cNvPr id="3" name="Content Placeholder 2"/>
          <p:cNvSpPr>
            <a:spLocks noGrp="1"/>
          </p:cNvSpPr>
          <p:nvPr>
            <p:ph idx="1"/>
          </p:nvPr>
        </p:nvSpPr>
        <p:spPr/>
        <p:txBody>
          <a:bodyPr/>
          <a:lstStyle/>
          <a:p>
            <a:r>
              <a:rPr lang="en-US" dirty="0"/>
              <a:t>The global method String() can convert dates to strings.</a:t>
            </a:r>
          </a:p>
          <a:p>
            <a:r>
              <a:rPr lang="en-US" dirty="0"/>
              <a:t>String(Date())  // returns "Thu Jul 17 2014 15:38:19 GMT+0200 (W. Europe Daylight Time)"</a:t>
            </a:r>
          </a:p>
          <a:p>
            <a:r>
              <a:rPr lang="en-US" dirty="0"/>
              <a:t>The Date method </a:t>
            </a:r>
            <a:r>
              <a:rPr lang="en-US" dirty="0" err="1"/>
              <a:t>toString</a:t>
            </a:r>
            <a:r>
              <a:rPr lang="en-US" dirty="0"/>
              <a:t>() does the same.</a:t>
            </a:r>
          </a:p>
          <a:p>
            <a:r>
              <a:rPr lang="en-US" dirty="0"/>
              <a:t>Example</a:t>
            </a:r>
          </a:p>
          <a:p>
            <a:r>
              <a:rPr lang="en-US" dirty="0"/>
              <a:t>Date().</a:t>
            </a:r>
            <a:r>
              <a:rPr lang="en-US" dirty="0" err="1"/>
              <a:t>toString</a:t>
            </a:r>
            <a:r>
              <a:rPr lang="en-US" dirty="0"/>
              <a:t>()  // returns "Thu Jul 17 2014 15:38:19 GMT+0200 (W. Europe Daylight Time)"</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113</a:t>
            </a:fld>
            <a:endParaRPr lang="en-IN" dirty="0"/>
          </a:p>
        </p:txBody>
      </p:sp>
    </p:spTree>
    <p:extLst>
      <p:ext uri="{BB962C8B-B14F-4D97-AF65-F5344CB8AC3E}">
        <p14:creationId xmlns:p14="http://schemas.microsoft.com/office/powerpoint/2010/main" val="116242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Converting Booleans to Numbers</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US" dirty="0"/>
              <a:t>The global method Number() can also convert </a:t>
            </a:r>
            <a:r>
              <a:rPr lang="en-US" dirty="0" err="1"/>
              <a:t>booleans</a:t>
            </a:r>
            <a:r>
              <a:rPr lang="en-US" dirty="0"/>
              <a:t> to numbers.</a:t>
            </a:r>
          </a:p>
          <a:p>
            <a:r>
              <a:rPr lang="en-US" dirty="0"/>
              <a:t>Number(false)     // returns 0</a:t>
            </a:r>
          </a:p>
          <a:p>
            <a:r>
              <a:rPr lang="en-US" dirty="0"/>
              <a:t>Number(true)      // returns 1</a:t>
            </a:r>
          </a:p>
          <a:p>
            <a:r>
              <a:rPr lang="en-US" b="1" dirty="0"/>
              <a:t>Converting Booleans to Strings</a:t>
            </a:r>
          </a:p>
          <a:p>
            <a:endParaRPr lang="en-US" dirty="0"/>
          </a:p>
          <a:p>
            <a:r>
              <a:rPr lang="en-US" dirty="0"/>
              <a:t>The global method String() can convert </a:t>
            </a:r>
            <a:r>
              <a:rPr lang="en-US" dirty="0" err="1"/>
              <a:t>booleans</a:t>
            </a:r>
            <a:r>
              <a:rPr lang="en-US" dirty="0"/>
              <a:t> to strings.</a:t>
            </a:r>
          </a:p>
          <a:p>
            <a:r>
              <a:rPr lang="en-US" dirty="0"/>
              <a:t>String(false)      // returns "false"</a:t>
            </a:r>
          </a:p>
          <a:p>
            <a:r>
              <a:rPr lang="en-US" dirty="0"/>
              <a:t>String(true)       // returns "true"</a:t>
            </a:r>
          </a:p>
          <a:p>
            <a:endParaRPr lang="en-US" dirty="0"/>
          </a:p>
          <a:p>
            <a:r>
              <a:rPr lang="en-US" dirty="0"/>
              <a:t>The Boolean method </a:t>
            </a:r>
            <a:r>
              <a:rPr lang="en-US" dirty="0" err="1"/>
              <a:t>toString</a:t>
            </a:r>
            <a:r>
              <a:rPr lang="en-US" dirty="0"/>
              <a:t>() does the same.</a:t>
            </a:r>
          </a:p>
          <a:p>
            <a:r>
              <a:rPr lang="en-US" dirty="0" err="1"/>
              <a:t>false.toString</a:t>
            </a:r>
            <a:r>
              <a:rPr lang="en-US" dirty="0"/>
              <a:t>()   // returns "false"</a:t>
            </a:r>
          </a:p>
          <a:p>
            <a:r>
              <a:rPr lang="en-US" dirty="0" err="1"/>
              <a:t>true.toString</a:t>
            </a:r>
            <a:r>
              <a:rPr lang="en-US" dirty="0"/>
              <a:t>()    // returns "true"</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114</a:t>
            </a:fld>
            <a:endParaRPr lang="en-IN" dirty="0"/>
          </a:p>
        </p:txBody>
      </p:sp>
    </p:spTree>
    <p:extLst>
      <p:ext uri="{BB962C8B-B14F-4D97-AF65-F5344CB8AC3E}">
        <p14:creationId xmlns:p14="http://schemas.microsoft.com/office/powerpoint/2010/main" val="150990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Automatic Type Conversion</a:t>
            </a:r>
            <a:br>
              <a:rPr lang="en-IN" b="1" dirty="0"/>
            </a:br>
            <a:endParaRPr lang="en-IN" dirty="0"/>
          </a:p>
        </p:txBody>
      </p:sp>
      <p:sp>
        <p:nvSpPr>
          <p:cNvPr id="3" name="Content Placeholder 2"/>
          <p:cNvSpPr>
            <a:spLocks noGrp="1"/>
          </p:cNvSpPr>
          <p:nvPr>
            <p:ph idx="1"/>
          </p:nvPr>
        </p:nvSpPr>
        <p:spPr/>
        <p:txBody>
          <a:bodyPr>
            <a:normAutofit fontScale="92500"/>
          </a:bodyPr>
          <a:lstStyle/>
          <a:p>
            <a:r>
              <a:rPr lang="en-US" dirty="0"/>
              <a:t>When JavaScript tries to operate on a "wrong" data type, it will try to convert the value to a "right" type.</a:t>
            </a:r>
          </a:p>
          <a:p>
            <a:r>
              <a:rPr lang="en-US" dirty="0"/>
              <a:t>The result is not always what you expect:</a:t>
            </a:r>
          </a:p>
          <a:p>
            <a:r>
              <a:rPr lang="en-IN" dirty="0"/>
              <a:t>&lt;script&gt;</a:t>
            </a:r>
          </a:p>
          <a:p>
            <a:r>
              <a:rPr lang="en-IN" dirty="0" err="1"/>
              <a:t>document.getElementById</a:t>
            </a:r>
            <a:r>
              <a:rPr lang="en-IN" dirty="0"/>
              <a:t>("demo").</a:t>
            </a:r>
            <a:r>
              <a:rPr lang="en-IN" dirty="0" err="1"/>
              <a:t>innerHTML</a:t>
            </a:r>
            <a:r>
              <a:rPr lang="en-IN" dirty="0"/>
              <a:t> =</a:t>
            </a:r>
          </a:p>
          <a:p>
            <a:r>
              <a:rPr lang="en-IN" dirty="0"/>
              <a:t>(5 + null) + "&lt;</a:t>
            </a:r>
            <a:r>
              <a:rPr lang="en-IN" dirty="0" err="1"/>
              <a:t>br</a:t>
            </a:r>
            <a:r>
              <a:rPr lang="en-IN" dirty="0"/>
              <a:t>&gt;"  +</a:t>
            </a:r>
          </a:p>
          <a:p>
            <a:r>
              <a:rPr lang="en-IN" dirty="0"/>
              <a:t>("5" + null) + "&lt;</a:t>
            </a:r>
            <a:r>
              <a:rPr lang="en-IN" dirty="0" err="1"/>
              <a:t>br</a:t>
            </a:r>
            <a:r>
              <a:rPr lang="en-IN" dirty="0"/>
              <a:t>&gt;" +</a:t>
            </a:r>
          </a:p>
          <a:p>
            <a:r>
              <a:rPr lang="en-IN" dirty="0"/>
              <a:t>("5" + 2) + "&lt;</a:t>
            </a:r>
            <a:r>
              <a:rPr lang="en-IN" dirty="0" err="1"/>
              <a:t>br</a:t>
            </a:r>
            <a:r>
              <a:rPr lang="en-IN" dirty="0"/>
              <a:t>&gt;" +</a:t>
            </a:r>
          </a:p>
          <a:p>
            <a:r>
              <a:rPr lang="en-IN" dirty="0"/>
              <a:t>("5" - 2) + "&lt;</a:t>
            </a:r>
            <a:r>
              <a:rPr lang="en-IN" dirty="0" err="1"/>
              <a:t>br</a:t>
            </a:r>
            <a:r>
              <a:rPr lang="en-IN" dirty="0"/>
              <a:t>&gt;" +</a:t>
            </a:r>
          </a:p>
          <a:p>
            <a:r>
              <a:rPr lang="en-IN" dirty="0"/>
              <a:t>("5" * "2") + "&lt;</a:t>
            </a:r>
            <a:r>
              <a:rPr lang="en-IN" dirty="0" err="1"/>
              <a:t>br</a:t>
            </a:r>
            <a:r>
              <a:rPr lang="en-IN" dirty="0"/>
              <a:t>&gt;" +</a:t>
            </a:r>
          </a:p>
          <a:p>
            <a:r>
              <a:rPr lang="en-IN" dirty="0"/>
              <a:t>("5" / "2") + "&lt;</a:t>
            </a:r>
            <a:r>
              <a:rPr lang="en-IN" dirty="0" err="1"/>
              <a:t>br</a:t>
            </a:r>
            <a:r>
              <a:rPr lang="en-IN" dirty="0"/>
              <a:t>&gt;"</a:t>
            </a:r>
          </a:p>
          <a:p>
            <a:r>
              <a:rPr lang="en-IN" dirty="0"/>
              <a:t>&lt;/script&gt;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115</a:t>
            </a:fld>
            <a:endParaRPr lang="en-IN" dirty="0"/>
          </a:p>
        </p:txBody>
      </p:sp>
      <p:pic>
        <p:nvPicPr>
          <p:cNvPr id="5" name="Picture 4"/>
          <p:cNvPicPr>
            <a:picLocks noChangeAspect="1"/>
          </p:cNvPicPr>
          <p:nvPr/>
        </p:nvPicPr>
        <p:blipFill>
          <a:blip r:embed="rId2"/>
          <a:stretch>
            <a:fillRect/>
          </a:stretch>
        </p:blipFill>
        <p:spPr>
          <a:xfrm>
            <a:off x="9157607" y="3619919"/>
            <a:ext cx="1714500" cy="1828800"/>
          </a:xfrm>
          <a:prstGeom prst="rect">
            <a:avLst/>
          </a:prstGeom>
        </p:spPr>
      </p:pic>
    </p:spTree>
    <p:extLst>
      <p:ext uri="{BB962C8B-B14F-4D97-AF65-F5344CB8AC3E}">
        <p14:creationId xmlns:p14="http://schemas.microsoft.com/office/powerpoint/2010/main" val="384719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a:t>
            </a:r>
            <a:endParaRPr lang="en-IN" dirty="0"/>
          </a:p>
        </p:txBody>
      </p:sp>
      <p:sp>
        <p:nvSpPr>
          <p:cNvPr id="3" name="Content Placeholder 2"/>
          <p:cNvSpPr>
            <a:spLocks noGrp="1"/>
          </p:cNvSpPr>
          <p:nvPr>
            <p:ph idx="1"/>
          </p:nvPr>
        </p:nvSpPr>
        <p:spPr/>
        <p:txBody>
          <a:bodyPr>
            <a:normAutofit fontScale="92500"/>
          </a:bodyPr>
          <a:lstStyle/>
          <a:p>
            <a:r>
              <a:rPr lang="en-US" dirty="0"/>
              <a:t>In JavaScript, the this keyword refers to an object</a:t>
            </a:r>
            <a:r>
              <a:rPr lang="en-US" dirty="0" smtClean="0"/>
              <a:t>.</a:t>
            </a:r>
            <a:endParaRPr lang="en-US" dirty="0"/>
          </a:p>
          <a:p>
            <a:r>
              <a:rPr lang="en-US" dirty="0"/>
              <a:t>Which object depends on how this is being invoked (used or called</a:t>
            </a:r>
            <a:r>
              <a:rPr lang="en-US" dirty="0" smtClean="0"/>
              <a:t>).</a:t>
            </a:r>
            <a:endParaRPr lang="en-US" dirty="0"/>
          </a:p>
          <a:p>
            <a:r>
              <a:rPr lang="en-US" dirty="0"/>
              <a:t>The this keyword refers to different objects depending on how it is used</a:t>
            </a:r>
            <a:r>
              <a:rPr lang="en-US" dirty="0" smtClean="0"/>
              <a:t>:</a:t>
            </a:r>
          </a:p>
          <a:p>
            <a:r>
              <a:rPr lang="en-US" dirty="0"/>
              <a:t>In an object method, this refers to the object.</a:t>
            </a:r>
          </a:p>
          <a:p>
            <a:r>
              <a:rPr lang="en-US" dirty="0"/>
              <a:t>Alone, this refers to the global object.</a:t>
            </a:r>
          </a:p>
          <a:p>
            <a:r>
              <a:rPr lang="en-US" dirty="0"/>
              <a:t>In a function, this refers to the global object.</a:t>
            </a:r>
          </a:p>
          <a:p>
            <a:r>
              <a:rPr lang="en-US" dirty="0"/>
              <a:t>In a function, in strict mode, this is undefined.</a:t>
            </a:r>
          </a:p>
          <a:p>
            <a:r>
              <a:rPr lang="en-US" dirty="0"/>
              <a:t>In an event, this refers to the element that received the event.</a:t>
            </a:r>
          </a:p>
          <a:p>
            <a:r>
              <a:rPr lang="en-US" dirty="0"/>
              <a:t>Methods like call(), apply(), and bind() can refer this to any object.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116</a:t>
            </a:fld>
            <a:endParaRPr lang="en-IN" dirty="0"/>
          </a:p>
        </p:txBody>
      </p:sp>
    </p:spTree>
    <p:extLst>
      <p:ext uri="{BB962C8B-B14F-4D97-AF65-F5344CB8AC3E}">
        <p14:creationId xmlns:p14="http://schemas.microsoft.com/office/powerpoint/2010/main" val="297879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fontScale="77500" lnSpcReduction="20000"/>
          </a:bodyPr>
          <a:lstStyle/>
          <a:p>
            <a:r>
              <a:rPr lang="en-US" dirty="0"/>
              <a:t>Note</a:t>
            </a:r>
          </a:p>
          <a:p>
            <a:r>
              <a:rPr lang="en-US" dirty="0"/>
              <a:t>this is not a variable. It is a keyword. You cannot change the value of this</a:t>
            </a:r>
            <a:r>
              <a:rPr lang="en-US" dirty="0" smtClean="0"/>
              <a:t>.</a:t>
            </a:r>
          </a:p>
          <a:p>
            <a:r>
              <a:rPr lang="en-IN" dirty="0"/>
              <a:t>&lt;script&gt;</a:t>
            </a:r>
          </a:p>
          <a:p>
            <a:r>
              <a:rPr lang="en-IN" dirty="0"/>
              <a:t>// Create an object:</a:t>
            </a:r>
          </a:p>
          <a:p>
            <a:r>
              <a:rPr lang="en-IN" dirty="0" err="1"/>
              <a:t>const</a:t>
            </a:r>
            <a:r>
              <a:rPr lang="en-IN" dirty="0"/>
              <a:t> person = {</a:t>
            </a:r>
          </a:p>
          <a:p>
            <a:r>
              <a:rPr lang="en-IN" dirty="0"/>
              <a:t>  </a:t>
            </a:r>
            <a:r>
              <a:rPr lang="en-IN" dirty="0" err="1"/>
              <a:t>firstName</a:t>
            </a:r>
            <a:r>
              <a:rPr lang="en-IN" dirty="0"/>
              <a:t>: "John",</a:t>
            </a:r>
          </a:p>
          <a:p>
            <a:r>
              <a:rPr lang="en-IN" dirty="0"/>
              <a:t>  </a:t>
            </a:r>
            <a:r>
              <a:rPr lang="en-IN" dirty="0" err="1"/>
              <a:t>lastName</a:t>
            </a:r>
            <a:r>
              <a:rPr lang="en-IN" dirty="0"/>
              <a:t>: "Doe",</a:t>
            </a:r>
          </a:p>
          <a:p>
            <a:r>
              <a:rPr lang="en-IN" dirty="0"/>
              <a:t>  id: 5566,</a:t>
            </a:r>
          </a:p>
          <a:p>
            <a:r>
              <a:rPr lang="en-IN" dirty="0"/>
              <a:t>  </a:t>
            </a:r>
            <a:r>
              <a:rPr lang="en-IN" dirty="0" err="1"/>
              <a:t>fullName</a:t>
            </a:r>
            <a:r>
              <a:rPr lang="en-IN" dirty="0"/>
              <a:t> : function() {</a:t>
            </a:r>
          </a:p>
          <a:p>
            <a:r>
              <a:rPr lang="en-IN" dirty="0"/>
              <a:t>    return </a:t>
            </a:r>
            <a:r>
              <a:rPr lang="en-IN" dirty="0" err="1"/>
              <a:t>this.firstName</a:t>
            </a:r>
            <a:r>
              <a:rPr lang="en-IN" dirty="0"/>
              <a:t> + " " + </a:t>
            </a:r>
            <a:r>
              <a:rPr lang="en-IN" dirty="0" err="1"/>
              <a:t>this.lastName</a:t>
            </a:r>
            <a:r>
              <a:rPr lang="en-IN" dirty="0"/>
              <a:t>;</a:t>
            </a:r>
          </a:p>
          <a:p>
            <a:r>
              <a:rPr lang="en-IN" dirty="0"/>
              <a:t>  }</a:t>
            </a:r>
          </a:p>
          <a:p>
            <a:r>
              <a:rPr lang="en-IN" dirty="0"/>
              <a:t>};</a:t>
            </a:r>
          </a:p>
          <a:p>
            <a:endParaRPr lang="en-IN" dirty="0"/>
          </a:p>
          <a:p>
            <a:r>
              <a:rPr lang="en-IN" dirty="0"/>
              <a:t>// Display data from the object:</a:t>
            </a:r>
          </a:p>
          <a:p>
            <a:r>
              <a:rPr lang="en-IN" dirty="0" err="1"/>
              <a:t>document.write</a:t>
            </a:r>
            <a:r>
              <a:rPr lang="en-IN" dirty="0"/>
              <a:t>(</a:t>
            </a:r>
            <a:r>
              <a:rPr lang="en-IN" dirty="0" err="1"/>
              <a:t>person.fullName</a:t>
            </a:r>
            <a:r>
              <a:rPr lang="en-IN" dirty="0"/>
              <a:t>());</a:t>
            </a:r>
          </a:p>
          <a:p>
            <a:r>
              <a:rPr lang="en-IN" dirty="0"/>
              <a:t>&lt;/script&gt;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117</a:t>
            </a:fld>
            <a:endParaRPr lang="en-IN" dirty="0"/>
          </a:p>
        </p:txBody>
      </p:sp>
      <p:pic>
        <p:nvPicPr>
          <p:cNvPr id="5" name="Picture 4"/>
          <p:cNvPicPr>
            <a:picLocks noChangeAspect="1"/>
          </p:cNvPicPr>
          <p:nvPr/>
        </p:nvPicPr>
        <p:blipFill>
          <a:blip r:embed="rId2"/>
          <a:stretch>
            <a:fillRect/>
          </a:stretch>
        </p:blipFill>
        <p:spPr>
          <a:xfrm>
            <a:off x="9329210" y="4823941"/>
            <a:ext cx="1304925" cy="666750"/>
          </a:xfrm>
          <a:prstGeom prst="rect">
            <a:avLst/>
          </a:prstGeom>
        </p:spPr>
      </p:pic>
    </p:spTree>
    <p:extLst>
      <p:ext uri="{BB962C8B-B14F-4D97-AF65-F5344CB8AC3E}">
        <p14:creationId xmlns:p14="http://schemas.microsoft.com/office/powerpoint/2010/main" val="45273105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in a Method</a:t>
            </a:r>
            <a:br>
              <a:rPr lang="en-US" dirty="0"/>
            </a:br>
            <a:endParaRPr lang="en-IN" dirty="0"/>
          </a:p>
        </p:txBody>
      </p:sp>
      <p:sp>
        <p:nvSpPr>
          <p:cNvPr id="3" name="Content Placeholder 2"/>
          <p:cNvSpPr>
            <a:spLocks noGrp="1"/>
          </p:cNvSpPr>
          <p:nvPr>
            <p:ph idx="1"/>
          </p:nvPr>
        </p:nvSpPr>
        <p:spPr/>
        <p:txBody>
          <a:bodyPr>
            <a:normAutofit fontScale="77500" lnSpcReduction="20000"/>
          </a:bodyPr>
          <a:lstStyle/>
          <a:p>
            <a:endParaRPr lang="en-US" dirty="0"/>
          </a:p>
          <a:p>
            <a:r>
              <a:rPr lang="en-US" dirty="0"/>
              <a:t>When used in an object method, this refers to the object</a:t>
            </a:r>
            <a:r>
              <a:rPr lang="en-US" dirty="0" smtClean="0"/>
              <a:t>.</a:t>
            </a:r>
            <a:endParaRPr lang="en-US" dirty="0"/>
          </a:p>
          <a:p>
            <a:r>
              <a:rPr lang="en-US" dirty="0"/>
              <a:t>In the example on top of this page, this refers to the person object</a:t>
            </a:r>
            <a:r>
              <a:rPr lang="en-US" dirty="0" smtClean="0"/>
              <a:t>.</a:t>
            </a:r>
            <a:endParaRPr lang="en-US" dirty="0"/>
          </a:p>
          <a:p>
            <a:r>
              <a:rPr lang="en-US" dirty="0"/>
              <a:t>Because the </a:t>
            </a:r>
            <a:r>
              <a:rPr lang="en-US" dirty="0" err="1"/>
              <a:t>fullName</a:t>
            </a:r>
            <a:r>
              <a:rPr lang="en-US" dirty="0"/>
              <a:t> method is a method of the person object</a:t>
            </a:r>
            <a:r>
              <a:rPr lang="en-US" dirty="0" smtClean="0"/>
              <a:t>.</a:t>
            </a:r>
          </a:p>
          <a:p>
            <a:r>
              <a:rPr lang="en-IN" dirty="0" err="1"/>
              <a:t>const</a:t>
            </a:r>
            <a:r>
              <a:rPr lang="en-IN" dirty="0"/>
              <a:t> person = {</a:t>
            </a:r>
          </a:p>
          <a:p>
            <a:r>
              <a:rPr lang="en-IN" dirty="0"/>
              <a:t>  </a:t>
            </a:r>
            <a:r>
              <a:rPr lang="en-IN" dirty="0" err="1"/>
              <a:t>firstName</a:t>
            </a:r>
            <a:r>
              <a:rPr lang="en-IN" dirty="0"/>
              <a:t>: "John",</a:t>
            </a:r>
          </a:p>
          <a:p>
            <a:r>
              <a:rPr lang="en-IN" dirty="0"/>
              <a:t>  </a:t>
            </a:r>
            <a:r>
              <a:rPr lang="en-IN" dirty="0" err="1"/>
              <a:t>lastName</a:t>
            </a:r>
            <a:r>
              <a:rPr lang="en-IN" dirty="0"/>
              <a:t>: "Doe",</a:t>
            </a:r>
          </a:p>
          <a:p>
            <a:r>
              <a:rPr lang="en-IN" dirty="0"/>
              <a:t>  id: 5566,</a:t>
            </a:r>
          </a:p>
          <a:p>
            <a:r>
              <a:rPr lang="en-IN" dirty="0"/>
              <a:t>  </a:t>
            </a:r>
            <a:r>
              <a:rPr lang="en-IN" dirty="0" err="1"/>
              <a:t>fullName</a:t>
            </a:r>
            <a:r>
              <a:rPr lang="en-IN" dirty="0"/>
              <a:t> : function() {</a:t>
            </a:r>
          </a:p>
          <a:p>
            <a:r>
              <a:rPr lang="en-IN" dirty="0"/>
              <a:t>    return </a:t>
            </a:r>
            <a:r>
              <a:rPr lang="en-IN" dirty="0" err="1"/>
              <a:t>this.firstName</a:t>
            </a:r>
            <a:r>
              <a:rPr lang="en-IN" dirty="0"/>
              <a:t> + " " + </a:t>
            </a:r>
            <a:r>
              <a:rPr lang="en-IN" dirty="0" err="1"/>
              <a:t>this.lastName</a:t>
            </a:r>
            <a:r>
              <a:rPr lang="en-IN" dirty="0"/>
              <a:t>;</a:t>
            </a:r>
          </a:p>
          <a:p>
            <a:r>
              <a:rPr lang="en-IN" dirty="0"/>
              <a:t>  }</a:t>
            </a:r>
          </a:p>
          <a:p>
            <a:r>
              <a:rPr lang="en-IN" dirty="0"/>
              <a:t>};</a:t>
            </a:r>
          </a:p>
          <a:p>
            <a:endParaRPr lang="en-IN" dirty="0"/>
          </a:p>
          <a:p>
            <a:r>
              <a:rPr lang="en-IN" dirty="0"/>
              <a:t>// Display data from the object:</a:t>
            </a:r>
          </a:p>
          <a:p>
            <a:r>
              <a:rPr lang="en-IN" dirty="0" err="1"/>
              <a:t>document.write</a:t>
            </a:r>
            <a:r>
              <a:rPr lang="en-IN" dirty="0"/>
              <a:t>(</a:t>
            </a:r>
            <a:r>
              <a:rPr lang="en-IN" dirty="0" err="1"/>
              <a:t>person.fullName</a:t>
            </a:r>
            <a:r>
              <a:rPr lang="en-IN" dirty="0"/>
              <a:t>());</a:t>
            </a:r>
          </a:p>
          <a:p>
            <a:r>
              <a:rPr lang="en-IN" dirty="0"/>
              <a:t>&lt;/script&gt;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118</a:t>
            </a:fld>
            <a:endParaRPr lang="en-IN" dirty="0"/>
          </a:p>
        </p:txBody>
      </p:sp>
    </p:spTree>
    <p:extLst>
      <p:ext uri="{BB962C8B-B14F-4D97-AF65-F5344CB8AC3E}">
        <p14:creationId xmlns:p14="http://schemas.microsoft.com/office/powerpoint/2010/main" val="87466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JavaScript Arrow Function</a:t>
            </a:r>
            <a:br>
              <a:rPr lang="en-IN" b="1" dirty="0"/>
            </a:br>
            <a:endParaRPr lang="en-IN" dirty="0"/>
          </a:p>
        </p:txBody>
      </p:sp>
      <p:sp>
        <p:nvSpPr>
          <p:cNvPr id="3" name="Content Placeholder 2"/>
          <p:cNvSpPr>
            <a:spLocks noGrp="1"/>
          </p:cNvSpPr>
          <p:nvPr>
            <p:ph idx="1"/>
          </p:nvPr>
        </p:nvSpPr>
        <p:spPr/>
        <p:txBody>
          <a:bodyPr>
            <a:normAutofit fontScale="92500"/>
          </a:bodyPr>
          <a:lstStyle/>
          <a:p>
            <a:r>
              <a:rPr lang="en-US" dirty="0"/>
              <a:t>Arrow functions were introduced in ES6</a:t>
            </a:r>
            <a:r>
              <a:rPr lang="en-US" dirty="0" smtClean="0"/>
              <a:t>.</a:t>
            </a:r>
            <a:endParaRPr lang="en-US" dirty="0"/>
          </a:p>
          <a:p>
            <a:r>
              <a:rPr lang="en-US" dirty="0"/>
              <a:t>Arrow functions allow us to write shorter function syntax</a:t>
            </a:r>
            <a:r>
              <a:rPr lang="en-US" dirty="0" smtClean="0"/>
              <a:t>:</a:t>
            </a:r>
            <a:endParaRPr lang="en-US" dirty="0"/>
          </a:p>
          <a:p>
            <a:r>
              <a:rPr lang="en-US" b="1" dirty="0">
                <a:solidFill>
                  <a:schemeClr val="accent6">
                    <a:lumMod val="75000"/>
                  </a:schemeClr>
                </a:solidFill>
              </a:rPr>
              <a:t>let </a:t>
            </a:r>
            <a:r>
              <a:rPr lang="en-US" b="1" dirty="0" err="1" smtClean="0">
                <a:solidFill>
                  <a:schemeClr val="accent6">
                    <a:lumMod val="75000"/>
                  </a:schemeClr>
                </a:solidFill>
              </a:rPr>
              <a:t>myFunction</a:t>
            </a:r>
            <a:r>
              <a:rPr lang="en-US" b="1" dirty="0" smtClean="0">
                <a:solidFill>
                  <a:schemeClr val="accent6">
                    <a:lumMod val="75000"/>
                  </a:schemeClr>
                </a:solidFill>
              </a:rPr>
              <a:t> </a:t>
            </a:r>
            <a:r>
              <a:rPr lang="en-US" b="1" dirty="0">
                <a:solidFill>
                  <a:schemeClr val="accent6">
                    <a:lumMod val="75000"/>
                  </a:schemeClr>
                </a:solidFill>
              </a:rPr>
              <a:t>= (a, b) =&gt; a * b</a:t>
            </a:r>
            <a:r>
              <a:rPr lang="en-US" b="1" dirty="0" smtClean="0">
                <a:solidFill>
                  <a:schemeClr val="accent6">
                    <a:lumMod val="75000"/>
                  </a:schemeClr>
                </a:solidFill>
              </a:rPr>
              <a:t>;</a:t>
            </a:r>
          </a:p>
          <a:p>
            <a:r>
              <a:rPr lang="en-IN" b="1" dirty="0"/>
              <a:t>Before Arrow:</a:t>
            </a:r>
          </a:p>
          <a:p>
            <a:r>
              <a:rPr lang="en-US" b="1" dirty="0">
                <a:solidFill>
                  <a:schemeClr val="accent6">
                    <a:lumMod val="75000"/>
                  </a:schemeClr>
                </a:solidFill>
              </a:rPr>
              <a:t>hello = function() {</a:t>
            </a:r>
          </a:p>
          <a:p>
            <a:r>
              <a:rPr lang="en-US" b="1" dirty="0">
                <a:solidFill>
                  <a:schemeClr val="accent6">
                    <a:lumMod val="75000"/>
                  </a:schemeClr>
                </a:solidFill>
              </a:rPr>
              <a:t>  return "Hello World!";</a:t>
            </a:r>
          </a:p>
          <a:p>
            <a:r>
              <a:rPr lang="en-US" b="1" dirty="0">
                <a:solidFill>
                  <a:schemeClr val="accent6">
                    <a:lumMod val="75000"/>
                  </a:schemeClr>
                </a:solidFill>
              </a:rPr>
              <a:t>} </a:t>
            </a:r>
            <a:endParaRPr lang="en-US" b="1" dirty="0" smtClean="0">
              <a:solidFill>
                <a:schemeClr val="accent6">
                  <a:lumMod val="75000"/>
                </a:schemeClr>
              </a:solidFill>
            </a:endParaRPr>
          </a:p>
          <a:p>
            <a:r>
              <a:rPr lang="en-IN" b="1" dirty="0"/>
              <a:t>With Arrow Function:</a:t>
            </a:r>
          </a:p>
          <a:p>
            <a:r>
              <a:rPr lang="en-IN" b="1" dirty="0">
                <a:solidFill>
                  <a:schemeClr val="accent6">
                    <a:lumMod val="75000"/>
                  </a:schemeClr>
                </a:solidFill>
              </a:rPr>
              <a:t>hello = () =&gt; {</a:t>
            </a:r>
          </a:p>
          <a:p>
            <a:r>
              <a:rPr lang="en-IN" b="1" dirty="0">
                <a:solidFill>
                  <a:schemeClr val="accent6">
                    <a:lumMod val="75000"/>
                  </a:schemeClr>
                </a:solidFill>
              </a:rPr>
              <a:t>  return "Hello World!";</a:t>
            </a:r>
          </a:p>
          <a:p>
            <a:r>
              <a:rPr lang="en-IN" b="1" dirty="0">
                <a:solidFill>
                  <a:schemeClr val="accent6">
                    <a:lumMod val="75000"/>
                  </a:schemeClr>
                </a:solidFill>
              </a:rPr>
              <a: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119</a:t>
            </a:fld>
            <a:endParaRPr lang="en-IN" dirty="0"/>
          </a:p>
        </p:txBody>
      </p:sp>
    </p:spTree>
    <p:extLst>
      <p:ext uri="{BB962C8B-B14F-4D97-AF65-F5344CB8AC3E}">
        <p14:creationId xmlns:p14="http://schemas.microsoft.com/office/powerpoint/2010/main" val="6166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pPr marL="0" indent="0">
              <a:buNone/>
            </a:pPr>
            <a:r>
              <a:rPr lang="en-IN" dirty="0">
                <a:solidFill>
                  <a:schemeClr val="accent6">
                    <a:lumMod val="75000"/>
                  </a:schemeClr>
                </a:solidFill>
              </a:rPr>
              <a:t>&lt;html&gt;</a:t>
            </a:r>
          </a:p>
          <a:p>
            <a:pPr marL="0" indent="0">
              <a:buNone/>
            </a:pPr>
            <a:r>
              <a:rPr lang="en-IN" dirty="0">
                <a:solidFill>
                  <a:schemeClr val="accent6">
                    <a:lumMod val="75000"/>
                  </a:schemeClr>
                </a:solidFill>
              </a:rPr>
              <a:t>	&lt;body&gt;</a:t>
            </a:r>
          </a:p>
          <a:p>
            <a:pPr marL="0" indent="0">
              <a:buNone/>
            </a:pPr>
            <a:r>
              <a:rPr lang="en-IN" dirty="0">
                <a:solidFill>
                  <a:schemeClr val="accent6">
                    <a:lumMod val="75000"/>
                  </a:schemeClr>
                </a:solidFill>
              </a:rPr>
              <a:t>		&lt;h2&gt;JavaScript in Body&lt;/h2&gt;</a:t>
            </a:r>
          </a:p>
          <a:p>
            <a:pPr marL="0" lvl="1" indent="0">
              <a:buNone/>
            </a:pPr>
            <a:r>
              <a:rPr lang="en-IN" dirty="0">
                <a:solidFill>
                  <a:schemeClr val="accent6">
                    <a:lumMod val="75000"/>
                  </a:schemeClr>
                </a:solidFill>
              </a:rPr>
              <a:t>		</a:t>
            </a:r>
            <a:r>
              <a:rPr lang="en-IN" sz="2330" b="1" dirty="0">
                <a:solidFill>
                  <a:schemeClr val="accent6">
                    <a:lumMod val="75000"/>
                  </a:schemeClr>
                </a:solidFill>
              </a:rPr>
              <a:t>&lt;script </a:t>
            </a:r>
            <a:r>
              <a:rPr lang="en-IN" sz="2330" b="1" dirty="0" err="1">
                <a:solidFill>
                  <a:schemeClr val="accent6">
                    <a:lumMod val="75000"/>
                  </a:schemeClr>
                </a:solidFill>
              </a:rPr>
              <a:t>src</a:t>
            </a:r>
            <a:r>
              <a:rPr lang="en-IN" sz="2330" b="1" dirty="0">
                <a:solidFill>
                  <a:schemeClr val="accent6">
                    <a:lumMod val="75000"/>
                  </a:schemeClr>
                </a:solidFill>
              </a:rPr>
              <a:t>=“script.js”&gt;</a:t>
            </a:r>
            <a:r>
              <a:rPr lang="en-IN" sz="2325" b="1" dirty="0">
                <a:solidFill>
                  <a:schemeClr val="accent6">
                    <a:lumMod val="75000"/>
                  </a:schemeClr>
                </a:solidFill>
                <a:sym typeface="+mn-ea"/>
              </a:rPr>
              <a:t>&lt;/script&gt;</a:t>
            </a:r>
            <a:endParaRPr lang="en-IN" dirty="0">
              <a:solidFill>
                <a:schemeClr val="accent6">
                  <a:lumMod val="75000"/>
                </a:schemeClr>
              </a:solidFill>
            </a:endParaRPr>
          </a:p>
          <a:p>
            <a:pPr marL="0" indent="0">
              <a:buNone/>
            </a:pPr>
            <a:r>
              <a:rPr lang="en-IN" dirty="0">
                <a:solidFill>
                  <a:schemeClr val="accent6">
                    <a:lumMod val="75000"/>
                  </a:schemeClr>
                </a:solidFill>
              </a:rPr>
              <a:t>		&lt;/body&gt;</a:t>
            </a:r>
          </a:p>
          <a:p>
            <a:pPr marL="0" indent="0">
              <a:buNone/>
            </a:pPr>
            <a:r>
              <a:rPr lang="en-IN" dirty="0">
                <a:solidFill>
                  <a:schemeClr val="accent6">
                    <a:lumMod val="75000"/>
                  </a:schemeClr>
                </a:solidFill>
              </a:rPr>
              <a:t>&lt;/html</a:t>
            </a:r>
            <a:r>
              <a:rPr lang="en-IN" dirty="0" smtClean="0">
                <a:solidFill>
                  <a:schemeClr val="accent6">
                    <a:lumMod val="75000"/>
                  </a:schemeClr>
                </a:solidFill>
              </a:rPr>
              <a:t>&gt;</a:t>
            </a:r>
          </a:p>
          <a:p>
            <a:pPr marL="0" indent="0">
              <a:buNone/>
            </a:pPr>
            <a:r>
              <a:rPr lang="en-US" dirty="0" smtClean="0">
                <a:solidFill>
                  <a:schemeClr val="accent6">
                    <a:lumMod val="75000"/>
                  </a:schemeClr>
                </a:solidFill>
              </a:rPr>
              <a:t>Script.js:</a:t>
            </a:r>
          </a:p>
          <a:p>
            <a:pPr marL="0" indent="0">
              <a:buNone/>
            </a:pPr>
            <a:r>
              <a:rPr lang="en-US" dirty="0" err="1" smtClean="0">
                <a:solidFill>
                  <a:schemeClr val="accent6">
                    <a:lumMod val="75000"/>
                  </a:schemeClr>
                </a:solidFill>
              </a:rPr>
              <a:t>Document.write</a:t>
            </a:r>
            <a:r>
              <a:rPr lang="en-US" dirty="0" smtClean="0">
                <a:solidFill>
                  <a:schemeClr val="accent6">
                    <a:lumMod val="75000"/>
                  </a:schemeClr>
                </a:solidFill>
              </a:rPr>
              <a:t>(“hello world”);</a:t>
            </a:r>
            <a:endParaRPr lang="en-IN" dirty="0">
              <a:solidFill>
                <a:schemeClr val="accent6">
                  <a:lumMod val="75000"/>
                </a:schemeClr>
              </a:solidFill>
            </a:endParaRP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a:t>
            </a:fld>
            <a:endParaRPr lang="en-IN" dirty="0"/>
          </a:p>
        </p:txBody>
      </p:sp>
    </p:spTree>
    <p:extLst>
      <p:ext uri="{BB962C8B-B14F-4D97-AF65-F5344CB8AC3E}">
        <p14:creationId xmlns:p14="http://schemas.microsoft.com/office/powerpoint/2010/main" val="158969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Arrow Functions Return Value by Default:</a:t>
            </a:r>
          </a:p>
          <a:p>
            <a:r>
              <a:rPr lang="en-IN" dirty="0"/>
              <a:t>hello = () =&gt; "Hello World!"; </a:t>
            </a:r>
            <a:endParaRPr lang="en-IN" dirty="0" smtClean="0"/>
          </a:p>
          <a:p>
            <a:r>
              <a:rPr lang="en-US" dirty="0"/>
              <a:t>If you have parameters, you pass them inside the parentheses</a:t>
            </a:r>
            <a:r>
              <a:rPr lang="en-US" dirty="0" smtClean="0"/>
              <a:t>:</a:t>
            </a:r>
          </a:p>
          <a:p>
            <a:r>
              <a:rPr lang="en-US" b="1" dirty="0"/>
              <a:t>Arrow Function With Parameters:</a:t>
            </a:r>
          </a:p>
          <a:p>
            <a:r>
              <a:rPr lang="en-US" dirty="0"/>
              <a:t>hello = (</a:t>
            </a:r>
            <a:r>
              <a:rPr lang="en-US" dirty="0" err="1"/>
              <a:t>val</a:t>
            </a:r>
            <a:r>
              <a:rPr lang="en-US" dirty="0"/>
              <a:t>) =&gt; "Hello " + </a:t>
            </a:r>
            <a:r>
              <a:rPr lang="en-US" dirty="0" err="1"/>
              <a:t>val</a:t>
            </a:r>
            <a:r>
              <a:rPr lang="en-US" dirty="0"/>
              <a:t>; </a:t>
            </a:r>
            <a:endParaRPr lang="en-US" dirty="0"/>
          </a:p>
          <a:p>
            <a:r>
              <a:rPr lang="en-US" b="1" dirty="0"/>
              <a:t>Arrow Function Without Parentheses:</a:t>
            </a:r>
          </a:p>
          <a:p>
            <a:r>
              <a:rPr lang="en-US" dirty="0"/>
              <a:t>hello = </a:t>
            </a:r>
            <a:r>
              <a:rPr lang="en-US" dirty="0" err="1"/>
              <a:t>val</a:t>
            </a:r>
            <a:r>
              <a:rPr lang="en-US" dirty="0"/>
              <a:t> =&gt; "Hello " + </a:t>
            </a:r>
            <a:r>
              <a:rPr lang="en-US" dirty="0" err="1"/>
              <a:t>val</a:t>
            </a:r>
            <a:r>
              <a:rPr lang="en-US" dirty="0"/>
              <a:t>; </a:t>
            </a:r>
            <a:endParaRPr lang="en-US"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120</a:t>
            </a:fld>
            <a:endParaRPr lang="en-IN" dirty="0"/>
          </a:p>
        </p:txBody>
      </p:sp>
    </p:spTree>
    <p:extLst>
      <p:ext uri="{BB962C8B-B14F-4D97-AF65-F5344CB8AC3E}">
        <p14:creationId xmlns:p14="http://schemas.microsoft.com/office/powerpoint/2010/main" val="50958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fontScale="85000" lnSpcReduction="20000"/>
          </a:bodyPr>
          <a:lstStyle/>
          <a:p>
            <a:r>
              <a:rPr lang="en-IN" dirty="0"/>
              <a:t>&lt;!DOCTYPE html&gt;</a:t>
            </a:r>
          </a:p>
          <a:p>
            <a:r>
              <a:rPr lang="en-IN" dirty="0"/>
              <a:t>&lt;html&gt;</a:t>
            </a:r>
          </a:p>
          <a:p>
            <a:r>
              <a:rPr lang="en-IN" dirty="0"/>
              <a:t>&lt;body&gt;</a:t>
            </a:r>
          </a:p>
          <a:p>
            <a:r>
              <a:rPr lang="en-IN" dirty="0"/>
              <a:t>&lt;script&gt;</a:t>
            </a:r>
          </a:p>
          <a:p>
            <a:r>
              <a:rPr lang="en-IN" dirty="0"/>
              <a:t>let hello = "";</a:t>
            </a:r>
          </a:p>
          <a:p>
            <a:endParaRPr lang="en-IN" dirty="0"/>
          </a:p>
          <a:p>
            <a:r>
              <a:rPr lang="en-IN" dirty="0"/>
              <a:t>hello = () =&gt; {</a:t>
            </a:r>
          </a:p>
          <a:p>
            <a:r>
              <a:rPr lang="en-IN" dirty="0"/>
              <a:t>  return "Hello World!";</a:t>
            </a:r>
          </a:p>
          <a:p>
            <a:r>
              <a:rPr lang="en-IN" dirty="0"/>
              <a:t>}</a:t>
            </a:r>
          </a:p>
          <a:p>
            <a:endParaRPr lang="en-IN" dirty="0"/>
          </a:p>
          <a:p>
            <a:r>
              <a:rPr lang="en-IN" dirty="0" err="1"/>
              <a:t>document.write</a:t>
            </a:r>
            <a:r>
              <a:rPr lang="en-IN" dirty="0"/>
              <a:t>(hello());</a:t>
            </a:r>
          </a:p>
          <a:p>
            <a:r>
              <a:rPr lang="en-IN" dirty="0"/>
              <a:t>&lt;/script&gt;</a:t>
            </a:r>
          </a:p>
          <a:p>
            <a:endParaRPr lang="en-IN" dirty="0"/>
          </a:p>
          <a:p>
            <a:r>
              <a:rPr lang="en-IN" dirty="0"/>
              <a:t>&lt;/body&gt;</a:t>
            </a:r>
          </a:p>
          <a:p>
            <a:r>
              <a:rPr lang="en-IN" dirty="0"/>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121</a:t>
            </a:fld>
            <a:endParaRPr lang="en-IN" dirty="0"/>
          </a:p>
        </p:txBody>
      </p:sp>
      <p:pic>
        <p:nvPicPr>
          <p:cNvPr id="5" name="Picture 4"/>
          <p:cNvPicPr>
            <a:picLocks noChangeAspect="1"/>
          </p:cNvPicPr>
          <p:nvPr/>
        </p:nvPicPr>
        <p:blipFill>
          <a:blip r:embed="rId2"/>
          <a:stretch>
            <a:fillRect/>
          </a:stretch>
        </p:blipFill>
        <p:spPr>
          <a:xfrm>
            <a:off x="7741209" y="993373"/>
            <a:ext cx="2095500" cy="771525"/>
          </a:xfrm>
          <a:prstGeom prst="rect">
            <a:avLst/>
          </a:prstGeom>
        </p:spPr>
      </p:pic>
    </p:spTree>
    <p:extLst>
      <p:ext uri="{BB962C8B-B14F-4D97-AF65-F5344CB8AC3E}">
        <p14:creationId xmlns:p14="http://schemas.microsoft.com/office/powerpoint/2010/main" val="315517391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 validation</a:t>
            </a:r>
            <a:endParaRPr lang="en-IN" dirty="0"/>
          </a:p>
        </p:txBody>
      </p:sp>
      <p:sp>
        <p:nvSpPr>
          <p:cNvPr id="3" name="Content Placeholder 2"/>
          <p:cNvSpPr>
            <a:spLocks noGrp="1"/>
          </p:cNvSpPr>
          <p:nvPr>
            <p:ph idx="1"/>
          </p:nvPr>
        </p:nvSpPr>
        <p:spPr/>
        <p:txBody>
          <a:bodyPr/>
          <a:lstStyle/>
          <a:p>
            <a:r>
              <a:rPr lang="en-US" dirty="0">
                <a:solidFill>
                  <a:schemeClr val="tx1"/>
                </a:solidFill>
              </a:rPr>
              <a:t>HTML form validation can be done by JavaScript.</a:t>
            </a:r>
          </a:p>
          <a:p>
            <a:r>
              <a:rPr lang="en-US" dirty="0">
                <a:solidFill>
                  <a:schemeClr val="tx1"/>
                </a:solidFill>
              </a:rPr>
              <a:t>If a form field (</a:t>
            </a:r>
            <a:r>
              <a:rPr lang="en-US" dirty="0" err="1">
                <a:solidFill>
                  <a:schemeClr val="tx1"/>
                </a:solidFill>
              </a:rPr>
              <a:t>fname</a:t>
            </a:r>
            <a:r>
              <a:rPr lang="en-US" dirty="0">
                <a:solidFill>
                  <a:schemeClr val="tx1"/>
                </a:solidFill>
              </a:rPr>
              <a:t>) is empty, this function alerts a message, and returns false, to prevent the form from being submitted:</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122</a:t>
            </a:fld>
            <a:endParaRPr lang="en-IN" dirty="0"/>
          </a:p>
        </p:txBody>
      </p:sp>
    </p:spTree>
    <p:extLst>
      <p:ext uri="{BB962C8B-B14F-4D97-AF65-F5344CB8AC3E}">
        <p14:creationId xmlns:p14="http://schemas.microsoft.com/office/powerpoint/2010/main" val="18550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123</a:t>
            </a:fld>
            <a:endParaRPr lang="en-IN" dirty="0"/>
          </a:p>
        </p:txBody>
      </p:sp>
      <p:sp>
        <p:nvSpPr>
          <p:cNvPr id="5" name="Rectangle 4"/>
          <p:cNvSpPr/>
          <p:nvPr/>
        </p:nvSpPr>
        <p:spPr>
          <a:xfrm>
            <a:off x="182880" y="318760"/>
            <a:ext cx="9692640" cy="5632311"/>
          </a:xfrm>
          <a:prstGeom prst="rect">
            <a:avLst/>
          </a:prstGeom>
        </p:spPr>
        <p:txBody>
          <a:bodyPr wrap="square">
            <a:spAutoFit/>
          </a:bodyPr>
          <a:lstStyle/>
          <a:p>
            <a:r>
              <a:rPr lang="en-US" dirty="0">
                <a:latin typeface="Cambria" panose="02040503050406030204" pitchFamily="18" charset="0"/>
                <a:ea typeface="Cambria" panose="02040503050406030204" pitchFamily="18" charset="0"/>
              </a:rPr>
              <a:t>&lt;html&gt;</a:t>
            </a:r>
          </a:p>
          <a:p>
            <a:r>
              <a:rPr lang="en-US" dirty="0">
                <a:latin typeface="Cambria" panose="02040503050406030204" pitchFamily="18" charset="0"/>
                <a:ea typeface="Cambria" panose="02040503050406030204" pitchFamily="18" charset="0"/>
              </a:rPr>
              <a:t>	&lt;body&gt;</a:t>
            </a:r>
          </a:p>
          <a:p>
            <a:r>
              <a:rPr lang="en-US" dirty="0">
                <a:latin typeface="Cambria" panose="02040503050406030204" pitchFamily="18" charset="0"/>
                <a:ea typeface="Cambria" panose="02040503050406030204" pitchFamily="18" charset="0"/>
              </a:rPr>
              <a:t>		&lt;script&gt;</a:t>
            </a:r>
          </a:p>
          <a:p>
            <a:r>
              <a:rPr lang="en-US" dirty="0">
                <a:latin typeface="Cambria" panose="02040503050406030204" pitchFamily="18" charset="0"/>
                <a:ea typeface="Cambria" panose="02040503050406030204" pitchFamily="18" charset="0"/>
              </a:rPr>
              <a:t>			function </a:t>
            </a:r>
            <a:r>
              <a:rPr lang="en-US" dirty="0" err="1">
                <a:latin typeface="Cambria" panose="02040503050406030204" pitchFamily="18" charset="0"/>
                <a:ea typeface="Cambria" panose="02040503050406030204" pitchFamily="18" charset="0"/>
              </a:rPr>
              <a:t>validateForm</a:t>
            </a:r>
            <a:r>
              <a:rPr lang="en-US" dirty="0">
                <a:latin typeface="Cambria" panose="02040503050406030204" pitchFamily="18" charset="0"/>
                <a:ea typeface="Cambria" panose="02040503050406030204" pitchFamily="18" charset="0"/>
              </a:rPr>
              <a:t>() {</a:t>
            </a:r>
          </a:p>
          <a:p>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var</a:t>
            </a:r>
            <a:r>
              <a:rPr lang="en-US" dirty="0">
                <a:latin typeface="Cambria" panose="02040503050406030204" pitchFamily="18" charset="0"/>
                <a:ea typeface="Cambria" panose="02040503050406030204" pitchFamily="18" charset="0"/>
              </a:rPr>
              <a:t> x = </a:t>
            </a:r>
            <a:r>
              <a:rPr lang="en-US" dirty="0" err="1">
                <a:latin typeface="Cambria" panose="02040503050406030204" pitchFamily="18" charset="0"/>
                <a:ea typeface="Cambria" panose="02040503050406030204" pitchFamily="18" charset="0"/>
              </a:rPr>
              <a:t>document.forms</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myForm</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fname</a:t>
            </a:r>
            <a:r>
              <a:rPr lang="en-US" dirty="0">
                <a:latin typeface="Cambria" panose="02040503050406030204" pitchFamily="18" charset="0"/>
                <a:ea typeface="Cambria" panose="02040503050406030204" pitchFamily="18" charset="0"/>
              </a:rPr>
              <a:t>"].value;</a:t>
            </a:r>
          </a:p>
          <a:p>
            <a:r>
              <a:rPr lang="en-US" dirty="0">
                <a:latin typeface="Cambria" panose="02040503050406030204" pitchFamily="18" charset="0"/>
                <a:ea typeface="Cambria" panose="02040503050406030204" pitchFamily="18" charset="0"/>
              </a:rPr>
              <a:t>			  if (x == "") {</a:t>
            </a:r>
          </a:p>
          <a:p>
            <a:r>
              <a:rPr lang="en-US" dirty="0">
                <a:latin typeface="Cambria" panose="02040503050406030204" pitchFamily="18" charset="0"/>
                <a:ea typeface="Cambria" panose="02040503050406030204" pitchFamily="18" charset="0"/>
              </a:rPr>
              <a:t> 			   alert("Name must be filled out");</a:t>
            </a:r>
          </a:p>
          <a:p>
            <a:r>
              <a:rPr lang="en-US" dirty="0">
                <a:latin typeface="Cambria" panose="02040503050406030204" pitchFamily="18" charset="0"/>
                <a:ea typeface="Cambria" panose="02040503050406030204" pitchFamily="18" charset="0"/>
              </a:rPr>
              <a:t>  			  return false;</a:t>
            </a:r>
          </a:p>
          <a:p>
            <a:r>
              <a:rPr lang="en-US" dirty="0">
                <a:latin typeface="Cambria" panose="02040503050406030204" pitchFamily="18" charset="0"/>
                <a:ea typeface="Cambria" panose="02040503050406030204" pitchFamily="18" charset="0"/>
              </a:rPr>
              <a:t>  		}</a:t>
            </a:r>
          </a:p>
          <a:p>
            <a:r>
              <a:rPr lang="en-US" dirty="0">
                <a:latin typeface="Cambria" panose="02040503050406030204" pitchFamily="18" charset="0"/>
                <a:ea typeface="Cambria" panose="02040503050406030204" pitchFamily="18" charset="0"/>
              </a:rPr>
              <a:t>	}</a:t>
            </a:r>
          </a:p>
          <a:p>
            <a:r>
              <a:rPr lang="en-US" dirty="0">
                <a:latin typeface="Cambria" panose="02040503050406030204" pitchFamily="18" charset="0"/>
                <a:ea typeface="Cambria" panose="02040503050406030204" pitchFamily="18" charset="0"/>
              </a:rPr>
              <a:t>&lt;/script</a:t>
            </a:r>
            <a:r>
              <a:rPr lang="en-US" dirty="0" smtClean="0">
                <a:latin typeface="Cambria" panose="02040503050406030204" pitchFamily="18" charset="0"/>
                <a:ea typeface="Cambria" panose="02040503050406030204" pitchFamily="18" charset="0"/>
              </a:rPr>
              <a:t>&gt;</a:t>
            </a:r>
          </a:p>
          <a:p>
            <a:r>
              <a:rPr lang="en-IN" dirty="0">
                <a:latin typeface="Cambria" panose="02040503050406030204" pitchFamily="18" charset="0"/>
                <a:ea typeface="Cambria" panose="02040503050406030204" pitchFamily="18" charset="0"/>
              </a:rPr>
              <a:t>&lt;form name="</a:t>
            </a:r>
            <a:r>
              <a:rPr lang="en-IN" dirty="0" err="1">
                <a:latin typeface="Cambria" panose="02040503050406030204" pitchFamily="18" charset="0"/>
                <a:ea typeface="Cambria" panose="02040503050406030204" pitchFamily="18" charset="0"/>
              </a:rPr>
              <a:t>myForm</a:t>
            </a:r>
            <a:r>
              <a:rPr lang="en-IN" dirty="0">
                <a:latin typeface="Cambria" panose="02040503050406030204" pitchFamily="18" charset="0"/>
                <a:ea typeface="Cambria" panose="02040503050406030204" pitchFamily="18" charset="0"/>
              </a:rPr>
              <a:t>" action="/</a:t>
            </a:r>
            <a:r>
              <a:rPr lang="en-IN" dirty="0" err="1">
                <a:latin typeface="Cambria" panose="02040503050406030204" pitchFamily="18" charset="0"/>
                <a:ea typeface="Cambria" panose="02040503050406030204" pitchFamily="18" charset="0"/>
              </a:rPr>
              <a:t>action_page.php</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onsubmit</a:t>
            </a:r>
            <a:r>
              <a:rPr lang="en-IN" dirty="0">
                <a:latin typeface="Cambria" panose="02040503050406030204" pitchFamily="18" charset="0"/>
                <a:ea typeface="Cambria" panose="02040503050406030204" pitchFamily="18" charset="0"/>
              </a:rPr>
              <a:t>="return </a:t>
            </a:r>
            <a:r>
              <a:rPr lang="en-IN" dirty="0" err="1">
                <a:latin typeface="Cambria" panose="02040503050406030204" pitchFamily="18" charset="0"/>
                <a:ea typeface="Cambria" panose="02040503050406030204" pitchFamily="18" charset="0"/>
              </a:rPr>
              <a:t>validateForm</a:t>
            </a:r>
            <a:r>
              <a:rPr lang="en-IN" dirty="0">
                <a:latin typeface="Cambria" panose="02040503050406030204" pitchFamily="18" charset="0"/>
                <a:ea typeface="Cambria" panose="02040503050406030204" pitchFamily="18" charset="0"/>
              </a:rPr>
              <a:t>()" method="post"&gt;</a:t>
            </a:r>
          </a:p>
          <a:p>
            <a:r>
              <a:rPr lang="en-IN" dirty="0">
                <a:latin typeface="Cambria" panose="02040503050406030204" pitchFamily="18" charset="0"/>
                <a:ea typeface="Cambria" panose="02040503050406030204" pitchFamily="18" charset="0"/>
              </a:rPr>
              <a:t> 	 Name: &lt;input type="text" name="</a:t>
            </a:r>
            <a:r>
              <a:rPr lang="en-IN" dirty="0" err="1">
                <a:latin typeface="Cambria" panose="02040503050406030204" pitchFamily="18" charset="0"/>
                <a:ea typeface="Cambria" panose="02040503050406030204" pitchFamily="18" charset="0"/>
              </a:rPr>
              <a:t>fname</a:t>
            </a:r>
            <a:r>
              <a:rPr lang="en-IN" dirty="0">
                <a:latin typeface="Cambria" panose="02040503050406030204" pitchFamily="18" charset="0"/>
                <a:ea typeface="Cambria" panose="02040503050406030204" pitchFamily="18" charset="0"/>
              </a:rPr>
              <a:t>"&gt;</a:t>
            </a:r>
          </a:p>
          <a:p>
            <a:r>
              <a:rPr lang="en-IN" dirty="0">
                <a:latin typeface="Cambria" panose="02040503050406030204" pitchFamily="18" charset="0"/>
                <a:ea typeface="Cambria" panose="02040503050406030204" pitchFamily="18" charset="0"/>
              </a:rPr>
              <a:t>  	&lt;input type="submit" value="Submit"&gt;</a:t>
            </a:r>
          </a:p>
          <a:p>
            <a:r>
              <a:rPr lang="en-IN" dirty="0">
                <a:latin typeface="Cambria" panose="02040503050406030204" pitchFamily="18" charset="0"/>
                <a:ea typeface="Cambria" panose="02040503050406030204" pitchFamily="18" charset="0"/>
              </a:rPr>
              <a:t>	&lt;/form&gt;</a:t>
            </a:r>
          </a:p>
          <a:p>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	&lt;/body&gt;</a:t>
            </a:r>
          </a:p>
          <a:p>
            <a:r>
              <a:rPr lang="en-IN" dirty="0">
                <a:latin typeface="Cambria" panose="02040503050406030204" pitchFamily="18" charset="0"/>
                <a:ea typeface="Cambria" panose="02040503050406030204" pitchFamily="18" charset="0"/>
              </a:rPr>
              <a:t>&lt;/html&gt;</a:t>
            </a:r>
          </a:p>
          <a:p>
            <a:endParaRPr lang="en-US" dirty="0">
              <a:latin typeface="Cambria" panose="02040503050406030204" pitchFamily="18" charset="0"/>
              <a:ea typeface="Cambria" panose="02040503050406030204" pitchFamily="18" charset="0"/>
            </a:endParaRPr>
          </a:p>
        </p:txBody>
      </p:sp>
      <p:pic>
        <p:nvPicPr>
          <p:cNvPr id="6" name="Picture 5"/>
          <p:cNvPicPr>
            <a:picLocks noChangeAspect="1"/>
          </p:cNvPicPr>
          <p:nvPr/>
        </p:nvPicPr>
        <p:blipFill>
          <a:blip r:embed="rId2"/>
          <a:stretch>
            <a:fillRect/>
          </a:stretch>
        </p:blipFill>
        <p:spPr>
          <a:xfrm>
            <a:off x="7462598" y="430847"/>
            <a:ext cx="4191000" cy="1952625"/>
          </a:xfrm>
          <a:prstGeom prst="rect">
            <a:avLst/>
          </a:prstGeom>
        </p:spPr>
      </p:pic>
      <p:pic>
        <p:nvPicPr>
          <p:cNvPr id="7" name="Picture 6"/>
          <p:cNvPicPr>
            <a:picLocks noChangeAspect="1"/>
          </p:cNvPicPr>
          <p:nvPr/>
        </p:nvPicPr>
        <p:blipFill>
          <a:blip r:embed="rId3"/>
          <a:stretch>
            <a:fillRect/>
          </a:stretch>
        </p:blipFill>
        <p:spPr>
          <a:xfrm>
            <a:off x="7611019" y="4199828"/>
            <a:ext cx="3894157" cy="1425063"/>
          </a:xfrm>
          <a:prstGeom prst="rect">
            <a:avLst/>
          </a:prstGeom>
        </p:spPr>
      </p:pic>
    </p:spTree>
    <p:extLst>
      <p:ext uri="{BB962C8B-B14F-4D97-AF65-F5344CB8AC3E}">
        <p14:creationId xmlns:p14="http://schemas.microsoft.com/office/powerpoint/2010/main" val="409513952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Validation</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a:solidFill>
                  <a:schemeClr val="tx1"/>
                </a:solidFill>
              </a:rPr>
              <a:t>Data validation is the process of ensuring that user input is clean, correct, and useful.</a:t>
            </a:r>
          </a:p>
          <a:p>
            <a:r>
              <a:rPr lang="en-US" dirty="0">
                <a:solidFill>
                  <a:schemeClr val="tx1"/>
                </a:solidFill>
              </a:rPr>
              <a:t>Typical validation tasks are:</a:t>
            </a:r>
          </a:p>
          <a:p>
            <a:pPr marL="0" indent="0">
              <a:buNone/>
            </a:pPr>
            <a:endParaRPr lang="en-US" dirty="0">
              <a:solidFill>
                <a:schemeClr val="tx1"/>
              </a:solidFill>
            </a:endParaRPr>
          </a:p>
          <a:p>
            <a:r>
              <a:rPr lang="en-US" dirty="0">
                <a:solidFill>
                  <a:schemeClr val="tx1"/>
                </a:solidFill>
              </a:rPr>
              <a:t>    has the user filled in all required fields?</a:t>
            </a:r>
          </a:p>
          <a:p>
            <a:r>
              <a:rPr lang="en-US" dirty="0">
                <a:solidFill>
                  <a:schemeClr val="tx1"/>
                </a:solidFill>
              </a:rPr>
              <a:t>    has the user entered a valid date?</a:t>
            </a:r>
          </a:p>
          <a:p>
            <a:r>
              <a:rPr lang="en-US" dirty="0">
                <a:solidFill>
                  <a:schemeClr val="tx1"/>
                </a:solidFill>
              </a:rPr>
              <a:t>    has the user entered text in a numeric field?</a:t>
            </a:r>
          </a:p>
          <a:p>
            <a:endParaRPr lang="en-US" dirty="0">
              <a:solidFill>
                <a:schemeClr val="tx1"/>
              </a:solidFill>
            </a:endParaRPr>
          </a:p>
          <a:p>
            <a:r>
              <a:rPr lang="en-US" dirty="0">
                <a:solidFill>
                  <a:schemeClr val="tx1"/>
                </a:solidFill>
              </a:rPr>
              <a:t>Most often, the purpose of data validation is to ensure correct user input.</a:t>
            </a:r>
          </a:p>
          <a:p>
            <a:r>
              <a:rPr lang="en-US" dirty="0">
                <a:solidFill>
                  <a:schemeClr val="tx1"/>
                </a:solidFill>
              </a:rPr>
              <a:t>Validation can be defined by many different methods, and deployed in many different ways.</a:t>
            </a:r>
          </a:p>
          <a:p>
            <a:r>
              <a:rPr lang="en-US" dirty="0">
                <a:solidFill>
                  <a:schemeClr val="tx1"/>
                </a:solidFill>
              </a:rPr>
              <a:t>Client side validation is performed by a web browser, before input is sent to a web server.</a:t>
            </a:r>
            <a:endParaRPr lang="en-IN" dirty="0">
              <a:solidFill>
                <a:schemeClr val="tx1"/>
              </a:solidFill>
            </a:endParaRP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124</a:t>
            </a:fld>
            <a:endParaRPr lang="en-IN" dirty="0"/>
          </a:p>
        </p:txBody>
      </p:sp>
    </p:spTree>
    <p:extLst>
      <p:ext uri="{BB962C8B-B14F-4D97-AF65-F5344CB8AC3E}">
        <p14:creationId xmlns:p14="http://schemas.microsoft.com/office/powerpoint/2010/main" val="141291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Regular Expression</a:t>
            </a:r>
            <a:br>
              <a:rPr lang="en-IN" dirty="0"/>
            </a:br>
            <a:endParaRPr lang="en-IN" dirty="0"/>
          </a:p>
        </p:txBody>
      </p:sp>
      <p:sp>
        <p:nvSpPr>
          <p:cNvPr id="3" name="Content Placeholder 2"/>
          <p:cNvSpPr>
            <a:spLocks noGrp="1"/>
          </p:cNvSpPr>
          <p:nvPr>
            <p:ph idx="1"/>
          </p:nvPr>
        </p:nvSpPr>
        <p:spPr/>
        <p:txBody>
          <a:bodyPr/>
          <a:lstStyle/>
          <a:p>
            <a:r>
              <a:rPr lang="en-US" dirty="0">
                <a:solidFill>
                  <a:schemeClr val="tx1"/>
                </a:solidFill>
              </a:rPr>
              <a:t>A regular expression is a sequence of characters that forms a search pattern.</a:t>
            </a:r>
          </a:p>
          <a:p>
            <a:r>
              <a:rPr lang="en-US" dirty="0">
                <a:solidFill>
                  <a:schemeClr val="tx1"/>
                </a:solidFill>
              </a:rPr>
              <a:t>When you search for data in a text, you can use this search pattern to describe what you are searching for.</a:t>
            </a:r>
          </a:p>
          <a:p>
            <a:r>
              <a:rPr lang="en-US" dirty="0">
                <a:solidFill>
                  <a:schemeClr val="tx1"/>
                </a:solidFill>
              </a:rPr>
              <a:t>A regular expression can be a single character, or a more complicated pattern</a:t>
            </a:r>
            <a:r>
              <a:rPr lang="en-US" dirty="0" smtClean="0">
                <a:solidFill>
                  <a:schemeClr val="tx1"/>
                </a:solidFill>
              </a:rPr>
              <a:t>.</a:t>
            </a:r>
            <a:endParaRPr lang="en-US" dirty="0">
              <a:solidFill>
                <a:schemeClr val="tx1"/>
              </a:solidFill>
            </a:endParaRPr>
          </a:p>
          <a:p>
            <a:r>
              <a:rPr lang="en-US" dirty="0">
                <a:solidFill>
                  <a:schemeClr val="tx1"/>
                </a:solidFill>
              </a:rPr>
              <a:t>The search pattern can be used for text search and text replace operations. </a:t>
            </a:r>
          </a:p>
          <a:p>
            <a:endParaRPr lang="en-IN" b="1" dirty="0"/>
          </a:p>
          <a:p>
            <a:endParaRPr lang="en-IN"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125</a:t>
            </a:fld>
            <a:endParaRPr lang="en-IN" dirty="0"/>
          </a:p>
        </p:txBody>
      </p:sp>
    </p:spTree>
    <p:extLst>
      <p:ext uri="{BB962C8B-B14F-4D97-AF65-F5344CB8AC3E}">
        <p14:creationId xmlns:p14="http://schemas.microsoft.com/office/powerpoint/2010/main" val="374674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a:solidFill>
                  <a:schemeClr val="tx1"/>
                </a:solidFill>
              </a:rPr>
              <a:t>Brackets are used to find a range of characters</a:t>
            </a:r>
            <a:endParaRPr lang="en-IN" dirty="0">
              <a:solidFill>
                <a:schemeClr val="tx1"/>
              </a:solidFill>
            </a:endParaRP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126</a:t>
            </a:fld>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501658380"/>
              </p:ext>
            </p:extLst>
          </p:nvPr>
        </p:nvGraphicFramePr>
        <p:xfrm>
          <a:off x="3741367" y="955548"/>
          <a:ext cx="7734519" cy="2468880"/>
        </p:xfrm>
        <a:graphic>
          <a:graphicData uri="http://schemas.openxmlformats.org/drawingml/2006/table">
            <a:tbl>
              <a:tblPr>
                <a:tableStyleId>{69C7853C-536D-4A76-A0AE-DD22124D55A5}</a:tableStyleId>
              </a:tblPr>
              <a:tblGrid>
                <a:gridCol w="2157974">
                  <a:extLst>
                    <a:ext uri="{9D8B030D-6E8A-4147-A177-3AD203B41FA5}">
                      <a16:colId xmlns:a16="http://schemas.microsoft.com/office/drawing/2014/main" val="20000"/>
                    </a:ext>
                  </a:extLst>
                </a:gridCol>
                <a:gridCol w="5576545">
                  <a:extLst>
                    <a:ext uri="{9D8B030D-6E8A-4147-A177-3AD203B41FA5}">
                      <a16:colId xmlns:a16="http://schemas.microsoft.com/office/drawing/2014/main" val="20001"/>
                    </a:ext>
                  </a:extLst>
                </a:gridCol>
              </a:tblGrid>
              <a:tr h="0">
                <a:tc>
                  <a:txBody>
                    <a:bodyPr/>
                    <a:lstStyle/>
                    <a:p>
                      <a:r>
                        <a:rPr lang="en-IN" dirty="0">
                          <a:effectLst/>
                        </a:rPr>
                        <a:t>Expression</a:t>
                      </a:r>
                    </a:p>
                  </a:txBody>
                  <a:tcPr anchor="ctr"/>
                </a:tc>
                <a:tc>
                  <a:txBody>
                    <a:bodyPr/>
                    <a:lstStyle/>
                    <a:p>
                      <a:r>
                        <a:rPr lang="en-IN" dirty="0"/>
                        <a:t>Description</a:t>
                      </a:r>
                    </a:p>
                  </a:txBody>
                  <a:tcPr anchor="ctr"/>
                </a:tc>
                <a:extLst>
                  <a:ext uri="{0D108BD9-81ED-4DB2-BD59-A6C34878D82A}">
                    <a16:rowId xmlns:a16="http://schemas.microsoft.com/office/drawing/2014/main" val="10000"/>
                  </a:ext>
                </a:extLst>
              </a:tr>
              <a:tr h="0">
                <a:tc>
                  <a:txBody>
                    <a:bodyPr/>
                    <a:lstStyle/>
                    <a:p>
                      <a:r>
                        <a:rPr lang="en-IN" dirty="0"/>
                        <a:t>[</a:t>
                      </a:r>
                      <a:r>
                        <a:rPr lang="en-IN" dirty="0" err="1"/>
                        <a:t>abc</a:t>
                      </a:r>
                      <a:r>
                        <a:rPr lang="en-IN" dirty="0"/>
                        <a:t>]</a:t>
                      </a:r>
                    </a:p>
                  </a:txBody>
                  <a:tcPr anchor="ctr"/>
                </a:tc>
                <a:tc>
                  <a:txBody>
                    <a:bodyPr/>
                    <a:lstStyle/>
                    <a:p>
                      <a:r>
                        <a:rPr lang="en-US"/>
                        <a:t>Find any character between the brackets</a:t>
                      </a:r>
                    </a:p>
                  </a:txBody>
                  <a:tcPr anchor="ctr"/>
                </a:tc>
                <a:extLst>
                  <a:ext uri="{0D108BD9-81ED-4DB2-BD59-A6C34878D82A}">
                    <a16:rowId xmlns:a16="http://schemas.microsoft.com/office/drawing/2014/main" val="10001"/>
                  </a:ext>
                </a:extLst>
              </a:tr>
              <a:tr h="0">
                <a:tc>
                  <a:txBody>
                    <a:bodyPr/>
                    <a:lstStyle/>
                    <a:p>
                      <a:r>
                        <a:rPr lang="en-IN" dirty="0"/>
                        <a:t>[^</a:t>
                      </a:r>
                      <a:r>
                        <a:rPr lang="en-IN" dirty="0" err="1"/>
                        <a:t>abc</a:t>
                      </a:r>
                      <a:r>
                        <a:rPr lang="en-IN" dirty="0"/>
                        <a:t>]</a:t>
                      </a:r>
                    </a:p>
                  </a:txBody>
                  <a:tcPr anchor="ctr"/>
                </a:tc>
                <a:tc>
                  <a:txBody>
                    <a:bodyPr/>
                    <a:lstStyle/>
                    <a:p>
                      <a:r>
                        <a:rPr lang="en-US"/>
                        <a:t>Find any character NOT between the brackets</a:t>
                      </a:r>
                    </a:p>
                  </a:txBody>
                  <a:tcPr anchor="ctr"/>
                </a:tc>
                <a:extLst>
                  <a:ext uri="{0D108BD9-81ED-4DB2-BD59-A6C34878D82A}">
                    <a16:rowId xmlns:a16="http://schemas.microsoft.com/office/drawing/2014/main" val="10002"/>
                  </a:ext>
                </a:extLst>
              </a:tr>
              <a:tr h="0">
                <a:tc>
                  <a:txBody>
                    <a:bodyPr/>
                    <a:lstStyle/>
                    <a:p>
                      <a:r>
                        <a:rPr lang="en-IN" dirty="0"/>
                        <a:t>[0-9]</a:t>
                      </a:r>
                    </a:p>
                  </a:txBody>
                  <a:tcPr anchor="ctr"/>
                </a:tc>
                <a:tc>
                  <a:txBody>
                    <a:bodyPr/>
                    <a:lstStyle/>
                    <a:p>
                      <a:r>
                        <a:rPr lang="en-US"/>
                        <a:t>Find any character between the brackets (any digit)</a:t>
                      </a:r>
                    </a:p>
                  </a:txBody>
                  <a:tcPr anchor="ctr"/>
                </a:tc>
                <a:extLst>
                  <a:ext uri="{0D108BD9-81ED-4DB2-BD59-A6C34878D82A}">
                    <a16:rowId xmlns:a16="http://schemas.microsoft.com/office/drawing/2014/main" val="10003"/>
                  </a:ext>
                </a:extLst>
              </a:tr>
              <a:tr h="0">
                <a:tc>
                  <a:txBody>
                    <a:bodyPr/>
                    <a:lstStyle/>
                    <a:p>
                      <a:r>
                        <a:rPr lang="en-IN" dirty="0"/>
                        <a:t>[^0-9]</a:t>
                      </a:r>
                    </a:p>
                  </a:txBody>
                  <a:tcPr anchor="ctr"/>
                </a:tc>
                <a:tc>
                  <a:txBody>
                    <a:bodyPr/>
                    <a:lstStyle/>
                    <a:p>
                      <a:r>
                        <a:rPr lang="en-US"/>
                        <a:t>Find any character NOT between the brackets (any non-digit)</a:t>
                      </a:r>
                    </a:p>
                  </a:txBody>
                  <a:tcPr anchor="ctr"/>
                </a:tc>
                <a:extLst>
                  <a:ext uri="{0D108BD9-81ED-4DB2-BD59-A6C34878D82A}">
                    <a16:rowId xmlns:a16="http://schemas.microsoft.com/office/drawing/2014/main" val="10004"/>
                  </a:ext>
                </a:extLst>
              </a:tr>
              <a:tr h="0">
                <a:tc>
                  <a:txBody>
                    <a:bodyPr/>
                    <a:lstStyle/>
                    <a:p>
                      <a:r>
                        <a:rPr lang="en-IN" dirty="0"/>
                        <a:t>(</a:t>
                      </a:r>
                      <a:r>
                        <a:rPr lang="en-IN" dirty="0" err="1"/>
                        <a:t>x|y</a:t>
                      </a:r>
                      <a:r>
                        <a:rPr lang="en-IN" dirty="0"/>
                        <a:t>)</a:t>
                      </a:r>
                    </a:p>
                  </a:txBody>
                  <a:tcPr anchor="ctr"/>
                </a:tc>
                <a:tc>
                  <a:txBody>
                    <a:bodyPr/>
                    <a:lstStyle/>
                    <a:p>
                      <a:r>
                        <a:rPr lang="en-US" dirty="0"/>
                        <a:t>Find any of the alternatives specified</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8732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9022" y="232128"/>
            <a:ext cx="4380089" cy="693561"/>
          </a:xfrm>
        </p:spPr>
        <p:txBody>
          <a:bodyPr>
            <a:normAutofit fontScale="90000"/>
          </a:bodyPr>
          <a:lstStyle/>
          <a:p>
            <a:r>
              <a:rPr lang="en-IN" b="1" dirty="0" smtClean="0">
                <a:solidFill>
                  <a:schemeClr val="tx1"/>
                </a:solidFill>
              </a:rPr>
              <a:t>Meta characters</a:t>
            </a:r>
            <a:r>
              <a:rPr lang="en-IN" dirty="0"/>
              <a:t/>
            </a:r>
            <a:br>
              <a:rPr lang="en-IN" dirty="0"/>
            </a:br>
            <a:endParaRPr lang="en-IN" dirty="0"/>
          </a:p>
        </p:txBody>
      </p:sp>
      <p:graphicFrame>
        <p:nvGraphicFramePr>
          <p:cNvPr id="4" name="Content Placeholder 3"/>
          <p:cNvGraphicFramePr>
            <a:graphicFrameLocks noGrp="1"/>
          </p:cNvGraphicFramePr>
          <p:nvPr>
            <p:ph idx="4294967295"/>
            <p:extLst/>
          </p:nvPr>
        </p:nvGraphicFramePr>
        <p:xfrm>
          <a:off x="489833" y="1096080"/>
          <a:ext cx="5865110" cy="3999466"/>
        </p:xfrm>
        <a:graphic>
          <a:graphicData uri="http://schemas.openxmlformats.org/drawingml/2006/table">
            <a:tbl>
              <a:tblPr>
                <a:tableStyleId>{69C7853C-536D-4A76-A0AE-DD22124D55A5}</a:tableStyleId>
              </a:tblPr>
              <a:tblGrid>
                <a:gridCol w="1839762">
                  <a:extLst>
                    <a:ext uri="{9D8B030D-6E8A-4147-A177-3AD203B41FA5}">
                      <a16:colId xmlns:a16="http://schemas.microsoft.com/office/drawing/2014/main" val="20000"/>
                    </a:ext>
                  </a:extLst>
                </a:gridCol>
                <a:gridCol w="4025348">
                  <a:extLst>
                    <a:ext uri="{9D8B030D-6E8A-4147-A177-3AD203B41FA5}">
                      <a16:colId xmlns:a16="http://schemas.microsoft.com/office/drawing/2014/main" val="20001"/>
                    </a:ext>
                  </a:extLst>
                </a:gridCol>
              </a:tblGrid>
              <a:tr h="212986">
                <a:tc>
                  <a:txBody>
                    <a:bodyPr/>
                    <a:lstStyle/>
                    <a:p>
                      <a:r>
                        <a:rPr lang="en-IN" sz="1600" b="1" dirty="0" err="1">
                          <a:effectLst/>
                        </a:rPr>
                        <a:t>Metacharacter</a:t>
                      </a:r>
                      <a:endParaRPr lang="en-IN" sz="1600" b="1" dirty="0">
                        <a:effectLst/>
                      </a:endParaRPr>
                    </a:p>
                  </a:txBody>
                  <a:tcPr marL="53247" marR="53247" marT="26623" marB="26623" anchor="ctr"/>
                </a:tc>
                <a:tc>
                  <a:txBody>
                    <a:bodyPr/>
                    <a:lstStyle/>
                    <a:p>
                      <a:r>
                        <a:rPr lang="en-IN" sz="1600" b="1" dirty="0"/>
                        <a:t>Description</a:t>
                      </a:r>
                    </a:p>
                  </a:txBody>
                  <a:tcPr marL="53247" marR="53247" marT="26623" marB="26623" anchor="ctr"/>
                </a:tc>
                <a:extLst>
                  <a:ext uri="{0D108BD9-81ED-4DB2-BD59-A6C34878D82A}">
                    <a16:rowId xmlns:a16="http://schemas.microsoft.com/office/drawing/2014/main" val="10000"/>
                  </a:ext>
                </a:extLst>
              </a:tr>
              <a:tr h="212986">
                <a:tc>
                  <a:txBody>
                    <a:bodyPr/>
                    <a:lstStyle/>
                    <a:p>
                      <a:r>
                        <a:rPr lang="en-IN" sz="1600" dirty="0"/>
                        <a:t>.</a:t>
                      </a:r>
                    </a:p>
                  </a:txBody>
                  <a:tcPr marL="53247" marR="53247" marT="26623" marB="26623" anchor="ctr"/>
                </a:tc>
                <a:tc>
                  <a:txBody>
                    <a:bodyPr/>
                    <a:lstStyle/>
                    <a:p>
                      <a:r>
                        <a:rPr lang="en-US" sz="1600" dirty="0"/>
                        <a:t>Find a single character, except newline or line terminator</a:t>
                      </a:r>
                    </a:p>
                  </a:txBody>
                  <a:tcPr marL="53247" marR="53247" marT="26623" marB="26623" anchor="ctr"/>
                </a:tc>
                <a:extLst>
                  <a:ext uri="{0D108BD9-81ED-4DB2-BD59-A6C34878D82A}">
                    <a16:rowId xmlns:a16="http://schemas.microsoft.com/office/drawing/2014/main" val="10001"/>
                  </a:ext>
                </a:extLst>
              </a:tr>
              <a:tr h="212986">
                <a:tc>
                  <a:txBody>
                    <a:bodyPr/>
                    <a:lstStyle/>
                    <a:p>
                      <a:r>
                        <a:rPr lang="en-IN" sz="1600" dirty="0"/>
                        <a:t>\w</a:t>
                      </a:r>
                    </a:p>
                  </a:txBody>
                  <a:tcPr marL="53247" marR="53247" marT="26623" marB="26623" anchor="ctr"/>
                </a:tc>
                <a:tc>
                  <a:txBody>
                    <a:bodyPr/>
                    <a:lstStyle/>
                    <a:p>
                      <a:r>
                        <a:rPr lang="en-IN" sz="1600"/>
                        <a:t>Find a word character</a:t>
                      </a:r>
                    </a:p>
                  </a:txBody>
                  <a:tcPr marL="53247" marR="53247" marT="26623" marB="26623" anchor="ctr"/>
                </a:tc>
                <a:extLst>
                  <a:ext uri="{0D108BD9-81ED-4DB2-BD59-A6C34878D82A}">
                    <a16:rowId xmlns:a16="http://schemas.microsoft.com/office/drawing/2014/main" val="10002"/>
                  </a:ext>
                </a:extLst>
              </a:tr>
              <a:tr h="212986">
                <a:tc>
                  <a:txBody>
                    <a:bodyPr/>
                    <a:lstStyle/>
                    <a:p>
                      <a:r>
                        <a:rPr lang="en-IN" sz="1600" dirty="0"/>
                        <a:t>\W</a:t>
                      </a:r>
                    </a:p>
                  </a:txBody>
                  <a:tcPr marL="53247" marR="53247" marT="26623" marB="26623" anchor="ctr"/>
                </a:tc>
                <a:tc>
                  <a:txBody>
                    <a:bodyPr/>
                    <a:lstStyle/>
                    <a:p>
                      <a:r>
                        <a:rPr lang="en-IN" sz="1600"/>
                        <a:t>Find a non-word character</a:t>
                      </a:r>
                    </a:p>
                  </a:txBody>
                  <a:tcPr marL="53247" marR="53247" marT="26623" marB="26623" anchor="ctr"/>
                </a:tc>
                <a:extLst>
                  <a:ext uri="{0D108BD9-81ED-4DB2-BD59-A6C34878D82A}">
                    <a16:rowId xmlns:a16="http://schemas.microsoft.com/office/drawing/2014/main" val="10003"/>
                  </a:ext>
                </a:extLst>
              </a:tr>
              <a:tr h="212986">
                <a:tc>
                  <a:txBody>
                    <a:bodyPr/>
                    <a:lstStyle/>
                    <a:p>
                      <a:r>
                        <a:rPr lang="en-IN" sz="1600" dirty="0"/>
                        <a:t>\d</a:t>
                      </a:r>
                    </a:p>
                  </a:txBody>
                  <a:tcPr marL="53247" marR="53247" marT="26623" marB="26623" anchor="ctr"/>
                </a:tc>
                <a:tc>
                  <a:txBody>
                    <a:bodyPr/>
                    <a:lstStyle/>
                    <a:p>
                      <a:r>
                        <a:rPr lang="en-IN" sz="1600" dirty="0"/>
                        <a:t>Find a digit</a:t>
                      </a:r>
                    </a:p>
                  </a:txBody>
                  <a:tcPr marL="53247" marR="53247" marT="26623" marB="26623" anchor="ctr"/>
                </a:tc>
                <a:extLst>
                  <a:ext uri="{0D108BD9-81ED-4DB2-BD59-A6C34878D82A}">
                    <a16:rowId xmlns:a16="http://schemas.microsoft.com/office/drawing/2014/main" val="10004"/>
                  </a:ext>
                </a:extLst>
              </a:tr>
              <a:tr h="212986">
                <a:tc>
                  <a:txBody>
                    <a:bodyPr/>
                    <a:lstStyle/>
                    <a:p>
                      <a:r>
                        <a:rPr lang="en-IN" sz="1600" dirty="0"/>
                        <a:t>\D</a:t>
                      </a:r>
                    </a:p>
                  </a:txBody>
                  <a:tcPr marL="53247" marR="53247" marT="26623" marB="26623" anchor="ctr"/>
                </a:tc>
                <a:tc>
                  <a:txBody>
                    <a:bodyPr/>
                    <a:lstStyle/>
                    <a:p>
                      <a:r>
                        <a:rPr lang="en-IN" sz="1600" dirty="0"/>
                        <a:t>Find a non-digit character</a:t>
                      </a:r>
                    </a:p>
                  </a:txBody>
                  <a:tcPr marL="53247" marR="53247" marT="26623" marB="26623" anchor="ctr"/>
                </a:tc>
                <a:extLst>
                  <a:ext uri="{0D108BD9-81ED-4DB2-BD59-A6C34878D82A}">
                    <a16:rowId xmlns:a16="http://schemas.microsoft.com/office/drawing/2014/main" val="10005"/>
                  </a:ext>
                </a:extLst>
              </a:tr>
              <a:tr h="212986">
                <a:tc>
                  <a:txBody>
                    <a:bodyPr/>
                    <a:lstStyle/>
                    <a:p>
                      <a:r>
                        <a:rPr lang="en-IN" sz="1600" dirty="0"/>
                        <a:t>\s</a:t>
                      </a:r>
                    </a:p>
                  </a:txBody>
                  <a:tcPr marL="53247" marR="53247" marT="26623" marB="26623" anchor="ctr"/>
                </a:tc>
                <a:tc>
                  <a:txBody>
                    <a:bodyPr/>
                    <a:lstStyle/>
                    <a:p>
                      <a:r>
                        <a:rPr lang="en-IN" sz="1600"/>
                        <a:t>Find a whitespace character</a:t>
                      </a:r>
                    </a:p>
                  </a:txBody>
                  <a:tcPr marL="53247" marR="53247" marT="26623" marB="26623" anchor="ctr"/>
                </a:tc>
                <a:extLst>
                  <a:ext uri="{0D108BD9-81ED-4DB2-BD59-A6C34878D82A}">
                    <a16:rowId xmlns:a16="http://schemas.microsoft.com/office/drawing/2014/main" val="10006"/>
                  </a:ext>
                </a:extLst>
              </a:tr>
              <a:tr h="212986">
                <a:tc>
                  <a:txBody>
                    <a:bodyPr/>
                    <a:lstStyle/>
                    <a:p>
                      <a:r>
                        <a:rPr lang="en-IN" sz="1600" dirty="0"/>
                        <a:t>\S</a:t>
                      </a:r>
                    </a:p>
                  </a:txBody>
                  <a:tcPr marL="53247" marR="53247" marT="26623" marB="26623" anchor="ctr"/>
                </a:tc>
                <a:tc>
                  <a:txBody>
                    <a:bodyPr/>
                    <a:lstStyle/>
                    <a:p>
                      <a:r>
                        <a:rPr lang="en-IN" sz="1600"/>
                        <a:t>Find a non-whitespace character</a:t>
                      </a:r>
                    </a:p>
                  </a:txBody>
                  <a:tcPr marL="53247" marR="53247" marT="26623" marB="26623" anchor="ctr"/>
                </a:tc>
                <a:extLst>
                  <a:ext uri="{0D108BD9-81ED-4DB2-BD59-A6C34878D82A}">
                    <a16:rowId xmlns:a16="http://schemas.microsoft.com/office/drawing/2014/main" val="10007"/>
                  </a:ext>
                </a:extLst>
              </a:tr>
              <a:tr h="372726">
                <a:tc>
                  <a:txBody>
                    <a:bodyPr/>
                    <a:lstStyle/>
                    <a:p>
                      <a:r>
                        <a:rPr lang="en-IN" sz="1600" dirty="0"/>
                        <a:t>\b</a:t>
                      </a:r>
                    </a:p>
                  </a:txBody>
                  <a:tcPr marL="53247" marR="53247" marT="26623" marB="26623" anchor="ctr"/>
                </a:tc>
                <a:tc>
                  <a:txBody>
                    <a:bodyPr/>
                    <a:lstStyle/>
                    <a:p>
                      <a:r>
                        <a:rPr lang="en-US" sz="1600" dirty="0"/>
                        <a:t>Find a match at the beginning/end of a word, beginning like this: \</a:t>
                      </a:r>
                      <a:r>
                        <a:rPr lang="en-US" sz="1600" dirty="0" err="1"/>
                        <a:t>bHI</a:t>
                      </a:r>
                      <a:r>
                        <a:rPr lang="en-US" sz="1600" dirty="0"/>
                        <a:t>, end like this: HI\b</a:t>
                      </a:r>
                    </a:p>
                  </a:txBody>
                  <a:tcPr marL="53247" marR="53247" marT="26623" marB="26623" anchor="ctr"/>
                </a:tc>
                <a:extLst>
                  <a:ext uri="{0D108BD9-81ED-4DB2-BD59-A6C34878D82A}">
                    <a16:rowId xmlns:a16="http://schemas.microsoft.com/office/drawing/2014/main" val="10008"/>
                  </a:ext>
                </a:extLst>
              </a:tr>
              <a:tr h="212986">
                <a:tc>
                  <a:txBody>
                    <a:bodyPr/>
                    <a:lstStyle/>
                    <a:p>
                      <a:r>
                        <a:rPr lang="en-IN" sz="1600" dirty="0"/>
                        <a:t>\B</a:t>
                      </a:r>
                    </a:p>
                  </a:txBody>
                  <a:tcPr marL="53247" marR="53247" marT="26623" marB="26623" anchor="ctr"/>
                </a:tc>
                <a:tc>
                  <a:txBody>
                    <a:bodyPr/>
                    <a:lstStyle/>
                    <a:p>
                      <a:r>
                        <a:rPr lang="en-US" sz="1600"/>
                        <a:t>Find a match, but not at the beginning/end of a word</a:t>
                      </a:r>
                    </a:p>
                  </a:txBody>
                  <a:tcPr marL="53247" marR="53247" marT="26623" marB="26623" anchor="ctr"/>
                </a:tc>
                <a:extLst>
                  <a:ext uri="{0D108BD9-81ED-4DB2-BD59-A6C34878D82A}">
                    <a16:rowId xmlns:a16="http://schemas.microsoft.com/office/drawing/2014/main" val="10009"/>
                  </a:ext>
                </a:extLst>
              </a:tr>
              <a:tr h="212986">
                <a:tc>
                  <a:txBody>
                    <a:bodyPr/>
                    <a:lstStyle/>
                    <a:p>
                      <a:r>
                        <a:rPr lang="en-IN" sz="1600" dirty="0"/>
                        <a:t>\0</a:t>
                      </a:r>
                    </a:p>
                  </a:txBody>
                  <a:tcPr marL="53247" marR="53247" marT="26623" marB="26623" anchor="ctr"/>
                </a:tc>
                <a:tc>
                  <a:txBody>
                    <a:bodyPr/>
                    <a:lstStyle/>
                    <a:p>
                      <a:r>
                        <a:rPr lang="en-IN" sz="1600" dirty="0"/>
                        <a:t>Find a NUL character</a:t>
                      </a:r>
                    </a:p>
                  </a:txBody>
                  <a:tcPr marL="53247" marR="53247" marT="26623" marB="26623" anchor="ctr"/>
                </a:tc>
                <a:extLst>
                  <a:ext uri="{0D108BD9-81ED-4DB2-BD59-A6C34878D82A}">
                    <a16:rowId xmlns:a16="http://schemas.microsoft.com/office/drawing/2014/main" val="10010"/>
                  </a:ext>
                </a:extLst>
              </a:tr>
            </a:tbl>
          </a:graphicData>
        </a:graphic>
      </p:graphicFrame>
      <p:graphicFrame>
        <p:nvGraphicFramePr>
          <p:cNvPr id="5" name="Table 4"/>
          <p:cNvGraphicFramePr>
            <a:graphicFrameLocks noGrp="1"/>
          </p:cNvGraphicFramePr>
          <p:nvPr>
            <p:extLst/>
          </p:nvPr>
        </p:nvGraphicFramePr>
        <p:xfrm>
          <a:off x="6520316" y="1124132"/>
          <a:ext cx="5479774" cy="4038201"/>
        </p:xfrm>
        <a:graphic>
          <a:graphicData uri="http://schemas.openxmlformats.org/drawingml/2006/table">
            <a:tbl>
              <a:tblPr>
                <a:tableStyleId>{775DCB02-9BB8-47FD-8907-85C794F793BA}</a:tableStyleId>
              </a:tblPr>
              <a:tblGrid>
                <a:gridCol w="940504">
                  <a:extLst>
                    <a:ext uri="{9D8B030D-6E8A-4147-A177-3AD203B41FA5}">
                      <a16:colId xmlns:a16="http://schemas.microsoft.com/office/drawing/2014/main" val="20000"/>
                    </a:ext>
                  </a:extLst>
                </a:gridCol>
                <a:gridCol w="4539270">
                  <a:extLst>
                    <a:ext uri="{9D8B030D-6E8A-4147-A177-3AD203B41FA5}">
                      <a16:colId xmlns:a16="http://schemas.microsoft.com/office/drawing/2014/main" val="20001"/>
                    </a:ext>
                  </a:extLst>
                </a:gridCol>
              </a:tblGrid>
              <a:tr h="399779">
                <a:tc>
                  <a:txBody>
                    <a:bodyPr/>
                    <a:lstStyle/>
                    <a:p>
                      <a:r>
                        <a:rPr lang="en-IN" dirty="0"/>
                        <a:t>\n</a:t>
                      </a:r>
                    </a:p>
                  </a:txBody>
                  <a:tcPr anchor="ctr"/>
                </a:tc>
                <a:tc>
                  <a:txBody>
                    <a:bodyPr/>
                    <a:lstStyle/>
                    <a:p>
                      <a:r>
                        <a:rPr lang="en-US"/>
                        <a:t>Find a new line character</a:t>
                      </a:r>
                    </a:p>
                  </a:txBody>
                  <a:tcPr anchor="ctr"/>
                </a:tc>
                <a:extLst>
                  <a:ext uri="{0D108BD9-81ED-4DB2-BD59-A6C34878D82A}">
                    <a16:rowId xmlns:a16="http://schemas.microsoft.com/office/drawing/2014/main" val="10000"/>
                  </a:ext>
                </a:extLst>
              </a:tr>
              <a:tr h="399779">
                <a:tc>
                  <a:txBody>
                    <a:bodyPr/>
                    <a:lstStyle/>
                    <a:p>
                      <a:r>
                        <a:rPr lang="en-IN" dirty="0"/>
                        <a:t>\f</a:t>
                      </a:r>
                    </a:p>
                  </a:txBody>
                  <a:tcPr anchor="ctr"/>
                </a:tc>
                <a:tc>
                  <a:txBody>
                    <a:bodyPr/>
                    <a:lstStyle/>
                    <a:p>
                      <a:r>
                        <a:rPr lang="en-US"/>
                        <a:t>Find a form feed character</a:t>
                      </a:r>
                    </a:p>
                  </a:txBody>
                  <a:tcPr anchor="ctr"/>
                </a:tc>
                <a:extLst>
                  <a:ext uri="{0D108BD9-81ED-4DB2-BD59-A6C34878D82A}">
                    <a16:rowId xmlns:a16="http://schemas.microsoft.com/office/drawing/2014/main" val="10001"/>
                  </a:ext>
                </a:extLst>
              </a:tr>
              <a:tr h="399779">
                <a:tc>
                  <a:txBody>
                    <a:bodyPr/>
                    <a:lstStyle/>
                    <a:p>
                      <a:r>
                        <a:rPr lang="en-IN" dirty="0"/>
                        <a:t>\r</a:t>
                      </a:r>
                    </a:p>
                  </a:txBody>
                  <a:tcPr anchor="ctr"/>
                </a:tc>
                <a:tc>
                  <a:txBody>
                    <a:bodyPr/>
                    <a:lstStyle/>
                    <a:p>
                      <a:r>
                        <a:rPr lang="en-US"/>
                        <a:t>Find a carriage return character</a:t>
                      </a:r>
                    </a:p>
                  </a:txBody>
                  <a:tcPr anchor="ctr"/>
                </a:tc>
                <a:extLst>
                  <a:ext uri="{0D108BD9-81ED-4DB2-BD59-A6C34878D82A}">
                    <a16:rowId xmlns:a16="http://schemas.microsoft.com/office/drawing/2014/main" val="10002"/>
                  </a:ext>
                </a:extLst>
              </a:tr>
              <a:tr h="399779">
                <a:tc>
                  <a:txBody>
                    <a:bodyPr/>
                    <a:lstStyle/>
                    <a:p>
                      <a:r>
                        <a:rPr lang="en-IN" dirty="0"/>
                        <a:t>\t</a:t>
                      </a:r>
                    </a:p>
                  </a:txBody>
                  <a:tcPr anchor="ctr"/>
                </a:tc>
                <a:tc>
                  <a:txBody>
                    <a:bodyPr/>
                    <a:lstStyle/>
                    <a:p>
                      <a:r>
                        <a:rPr lang="en-IN"/>
                        <a:t>Find a tab character</a:t>
                      </a:r>
                    </a:p>
                  </a:txBody>
                  <a:tcPr anchor="ctr"/>
                </a:tc>
                <a:extLst>
                  <a:ext uri="{0D108BD9-81ED-4DB2-BD59-A6C34878D82A}">
                    <a16:rowId xmlns:a16="http://schemas.microsoft.com/office/drawing/2014/main" val="10003"/>
                  </a:ext>
                </a:extLst>
              </a:tr>
              <a:tr h="399779">
                <a:tc>
                  <a:txBody>
                    <a:bodyPr/>
                    <a:lstStyle/>
                    <a:p>
                      <a:r>
                        <a:rPr lang="en-IN" dirty="0"/>
                        <a:t>\v</a:t>
                      </a:r>
                    </a:p>
                  </a:txBody>
                  <a:tcPr anchor="ctr"/>
                </a:tc>
                <a:tc>
                  <a:txBody>
                    <a:bodyPr/>
                    <a:lstStyle/>
                    <a:p>
                      <a:r>
                        <a:rPr lang="en-US" dirty="0"/>
                        <a:t>Find a vertical tab character</a:t>
                      </a:r>
                    </a:p>
                  </a:txBody>
                  <a:tcPr anchor="ctr"/>
                </a:tc>
                <a:extLst>
                  <a:ext uri="{0D108BD9-81ED-4DB2-BD59-A6C34878D82A}">
                    <a16:rowId xmlns:a16="http://schemas.microsoft.com/office/drawing/2014/main" val="10004"/>
                  </a:ext>
                </a:extLst>
              </a:tr>
              <a:tr h="399779">
                <a:tc>
                  <a:txBody>
                    <a:bodyPr/>
                    <a:lstStyle/>
                    <a:p>
                      <a:r>
                        <a:rPr lang="en-IN" dirty="0"/>
                        <a:t>\xxx</a:t>
                      </a:r>
                    </a:p>
                  </a:txBody>
                  <a:tcPr anchor="ctr"/>
                </a:tc>
                <a:tc>
                  <a:txBody>
                    <a:bodyPr/>
                    <a:lstStyle/>
                    <a:p>
                      <a:r>
                        <a:rPr lang="en-US"/>
                        <a:t>Find the character specified by an octal number xxx</a:t>
                      </a:r>
                    </a:p>
                  </a:txBody>
                  <a:tcPr anchor="ctr"/>
                </a:tc>
                <a:extLst>
                  <a:ext uri="{0D108BD9-81ED-4DB2-BD59-A6C34878D82A}">
                    <a16:rowId xmlns:a16="http://schemas.microsoft.com/office/drawing/2014/main" val="10005"/>
                  </a:ext>
                </a:extLst>
              </a:tr>
              <a:tr h="699613">
                <a:tc>
                  <a:txBody>
                    <a:bodyPr/>
                    <a:lstStyle/>
                    <a:p>
                      <a:r>
                        <a:rPr lang="en-IN" dirty="0"/>
                        <a:t>\</a:t>
                      </a:r>
                      <a:r>
                        <a:rPr lang="en-IN" dirty="0" err="1"/>
                        <a:t>xdd</a:t>
                      </a:r>
                      <a:endParaRPr lang="en-IN" dirty="0"/>
                    </a:p>
                  </a:txBody>
                  <a:tcPr anchor="ctr"/>
                </a:tc>
                <a:tc>
                  <a:txBody>
                    <a:bodyPr/>
                    <a:lstStyle/>
                    <a:p>
                      <a:r>
                        <a:rPr lang="en-US"/>
                        <a:t>Find the character specified by a hexadecimal number dd</a:t>
                      </a:r>
                    </a:p>
                  </a:txBody>
                  <a:tcPr anchor="ctr"/>
                </a:tc>
                <a:extLst>
                  <a:ext uri="{0D108BD9-81ED-4DB2-BD59-A6C34878D82A}">
                    <a16:rowId xmlns:a16="http://schemas.microsoft.com/office/drawing/2014/main" val="10006"/>
                  </a:ext>
                </a:extLst>
              </a:tr>
              <a:tr h="699613">
                <a:tc>
                  <a:txBody>
                    <a:bodyPr/>
                    <a:lstStyle/>
                    <a:p>
                      <a:r>
                        <a:rPr lang="en-IN" dirty="0"/>
                        <a:t>\</a:t>
                      </a:r>
                      <a:r>
                        <a:rPr lang="en-IN" dirty="0" err="1"/>
                        <a:t>udddd</a:t>
                      </a:r>
                      <a:endParaRPr lang="en-IN" dirty="0"/>
                    </a:p>
                  </a:txBody>
                  <a:tcPr anchor="ctr"/>
                </a:tc>
                <a:tc>
                  <a:txBody>
                    <a:bodyPr/>
                    <a:lstStyle/>
                    <a:p>
                      <a:r>
                        <a:rPr lang="en-US" dirty="0"/>
                        <a:t>Find the Unicode character specified by a hexadecimal number </a:t>
                      </a:r>
                      <a:r>
                        <a:rPr lang="en-US" dirty="0" err="1"/>
                        <a:t>dddd</a:t>
                      </a:r>
                      <a:endParaRPr lang="en-US" dirty="0"/>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2518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 Validation</a:t>
            </a:r>
            <a:br>
              <a:rPr lang="en-US" dirty="0"/>
            </a:br>
            <a:endParaRPr lang="en-IN" dirty="0"/>
          </a:p>
        </p:txBody>
      </p:sp>
      <p:sp>
        <p:nvSpPr>
          <p:cNvPr id="3" name="Content Placeholder 2"/>
          <p:cNvSpPr>
            <a:spLocks noGrp="1"/>
          </p:cNvSpPr>
          <p:nvPr>
            <p:ph idx="1"/>
          </p:nvPr>
        </p:nvSpPr>
        <p:spPr>
          <a:xfrm>
            <a:off x="3582689" y="604380"/>
            <a:ext cx="8011236" cy="5120640"/>
          </a:xfrm>
        </p:spPr>
        <p:txBody>
          <a:bodyPr>
            <a:noAutofit/>
          </a:bodyPr>
          <a:lstStyle/>
          <a:p>
            <a:pPr marL="182880" lvl="0" indent="-182880" algn="l">
              <a:lnSpc>
                <a:spcPct val="90000"/>
              </a:lnSpc>
              <a:spcBef>
                <a:spcPts val="1200"/>
              </a:spcBef>
              <a:buClr>
                <a:srgbClr val="40BAD2"/>
              </a:buClr>
              <a:buNone/>
            </a:pPr>
            <a:r>
              <a:rPr lang="en-US" sz="1900" dirty="0">
                <a:solidFill>
                  <a:schemeClr val="tx1"/>
                </a:solidFill>
              </a:rPr>
              <a:t>&lt;html&gt;</a:t>
            </a:r>
          </a:p>
          <a:p>
            <a:pPr marL="182880" lvl="0" indent="-182880" algn="l">
              <a:lnSpc>
                <a:spcPct val="90000"/>
              </a:lnSpc>
              <a:spcBef>
                <a:spcPts val="1200"/>
              </a:spcBef>
              <a:buClr>
                <a:srgbClr val="40BAD2"/>
              </a:buClr>
              <a:buNone/>
            </a:pPr>
            <a:r>
              <a:rPr lang="en-US" sz="1900" dirty="0">
                <a:solidFill>
                  <a:schemeClr val="tx1"/>
                </a:solidFill>
              </a:rPr>
              <a:t>	&lt;body&gt;</a:t>
            </a:r>
          </a:p>
          <a:p>
            <a:pPr marL="182880" lvl="0" indent="-182880" algn="l">
              <a:lnSpc>
                <a:spcPct val="90000"/>
              </a:lnSpc>
              <a:spcBef>
                <a:spcPts val="1200"/>
              </a:spcBef>
              <a:buClr>
                <a:srgbClr val="40BAD2"/>
              </a:buClr>
              <a:buNone/>
            </a:pPr>
            <a:r>
              <a:rPr lang="en-US" sz="1900" dirty="0">
                <a:solidFill>
                  <a:schemeClr val="tx1"/>
                </a:solidFill>
              </a:rPr>
              <a:t>		&lt;script type=“text/</a:t>
            </a:r>
            <a:r>
              <a:rPr lang="en-US" sz="1900" dirty="0" err="1">
                <a:solidFill>
                  <a:schemeClr val="tx1"/>
                </a:solidFill>
              </a:rPr>
              <a:t>javascript</a:t>
            </a:r>
            <a:r>
              <a:rPr lang="en-US" sz="1900" dirty="0">
                <a:solidFill>
                  <a:schemeClr val="tx1"/>
                </a:solidFill>
              </a:rPr>
              <a:t>”&gt;</a:t>
            </a:r>
            <a:endParaRPr lang="en-IN" sz="1900" dirty="0">
              <a:solidFill>
                <a:schemeClr val="tx1"/>
              </a:solidFill>
            </a:endParaRPr>
          </a:p>
          <a:p>
            <a:pPr marL="182880" lvl="0" indent="-182880" algn="l">
              <a:lnSpc>
                <a:spcPct val="90000"/>
              </a:lnSpc>
              <a:spcBef>
                <a:spcPts val="1200"/>
              </a:spcBef>
              <a:buClr>
                <a:srgbClr val="40BAD2"/>
              </a:buClr>
              <a:buNone/>
            </a:pPr>
            <a:r>
              <a:rPr lang="en-IN" sz="1900" dirty="0">
                <a:solidFill>
                  <a:schemeClr val="tx1"/>
                </a:solidFill>
              </a:rPr>
              <a:t>			function </a:t>
            </a:r>
            <a:r>
              <a:rPr lang="en-IN" sz="1900" dirty="0" err="1">
                <a:solidFill>
                  <a:schemeClr val="tx1"/>
                </a:solidFill>
              </a:rPr>
              <a:t>validateEmail</a:t>
            </a:r>
            <a:r>
              <a:rPr lang="en-IN" sz="1900" dirty="0">
                <a:solidFill>
                  <a:schemeClr val="tx1"/>
                </a:solidFill>
              </a:rPr>
              <a:t>(</a:t>
            </a:r>
            <a:r>
              <a:rPr lang="en-IN" sz="1900" dirty="0" err="1">
                <a:solidFill>
                  <a:schemeClr val="tx1"/>
                </a:solidFill>
              </a:rPr>
              <a:t>elementValue</a:t>
            </a:r>
            <a:r>
              <a:rPr lang="en-IN" sz="1900" dirty="0">
                <a:solidFill>
                  <a:schemeClr val="tx1"/>
                </a:solidFill>
              </a:rPr>
              <a:t>){  </a:t>
            </a:r>
          </a:p>
          <a:p>
            <a:pPr marL="182880" lvl="0" indent="-182880" algn="l">
              <a:lnSpc>
                <a:spcPct val="90000"/>
              </a:lnSpc>
              <a:spcBef>
                <a:spcPts val="1200"/>
              </a:spcBef>
              <a:buClr>
                <a:srgbClr val="40BAD2"/>
              </a:buClr>
              <a:buNone/>
            </a:pPr>
            <a:r>
              <a:rPr lang="en-IN" sz="1900" dirty="0">
                <a:solidFill>
                  <a:schemeClr val="tx1"/>
                </a:solidFill>
              </a:rPr>
              <a:t>   				</a:t>
            </a:r>
            <a:r>
              <a:rPr lang="en-IN" sz="1900" dirty="0" err="1">
                <a:solidFill>
                  <a:schemeClr val="tx1"/>
                </a:solidFill>
              </a:rPr>
              <a:t>var</a:t>
            </a:r>
            <a:r>
              <a:rPr lang="en-IN" sz="1900" dirty="0">
                <a:solidFill>
                  <a:schemeClr val="tx1"/>
                </a:solidFill>
              </a:rPr>
              <a:t> </a:t>
            </a:r>
            <a:r>
              <a:rPr lang="en-IN" sz="1900" dirty="0" err="1">
                <a:solidFill>
                  <a:schemeClr val="tx1"/>
                </a:solidFill>
              </a:rPr>
              <a:t>emailPattern</a:t>
            </a:r>
            <a:r>
              <a:rPr lang="en-IN" sz="1900" dirty="0">
                <a:solidFill>
                  <a:schemeClr val="tx1"/>
                </a:solidFill>
              </a:rPr>
              <a:t> = /^[a-zA-Z0-9_\.\-]+\@[</a:t>
            </a:r>
            <a:r>
              <a:rPr lang="en-IN" sz="1900" dirty="0" smtClean="0">
                <a:solidFill>
                  <a:schemeClr val="tx1"/>
                </a:solidFill>
              </a:rPr>
              <a:t>a-			zA-Z0-9\-]+\.[</a:t>
            </a:r>
            <a:r>
              <a:rPr lang="en-IN" sz="1900" dirty="0">
                <a:solidFill>
                  <a:schemeClr val="tx1"/>
                </a:solidFill>
              </a:rPr>
              <a:t>a-</a:t>
            </a:r>
            <a:r>
              <a:rPr lang="en-IN" sz="1900" dirty="0" err="1">
                <a:solidFill>
                  <a:schemeClr val="tx1"/>
                </a:solidFill>
              </a:rPr>
              <a:t>zA</a:t>
            </a:r>
            <a:r>
              <a:rPr lang="en-IN" sz="1900" dirty="0">
                <a:solidFill>
                  <a:schemeClr val="tx1"/>
                </a:solidFill>
              </a:rPr>
              <a:t>-Z]{2,4}$/;  </a:t>
            </a:r>
          </a:p>
          <a:p>
            <a:pPr marL="182880" lvl="0" indent="-182880" algn="l">
              <a:lnSpc>
                <a:spcPct val="90000"/>
              </a:lnSpc>
              <a:spcBef>
                <a:spcPts val="1200"/>
              </a:spcBef>
              <a:buClr>
                <a:srgbClr val="40BAD2"/>
              </a:buClr>
              <a:buNone/>
            </a:pPr>
            <a:r>
              <a:rPr lang="en-IN" sz="1900" dirty="0">
                <a:solidFill>
                  <a:schemeClr val="tx1"/>
                </a:solidFill>
              </a:rPr>
              <a:t> 				 return </a:t>
            </a:r>
            <a:r>
              <a:rPr lang="en-IN" sz="1900" dirty="0" err="1">
                <a:solidFill>
                  <a:schemeClr val="tx1"/>
                </a:solidFill>
              </a:rPr>
              <a:t>emailPattern.test</a:t>
            </a:r>
            <a:r>
              <a:rPr lang="en-IN" sz="1900" dirty="0">
                <a:solidFill>
                  <a:schemeClr val="tx1"/>
                </a:solidFill>
              </a:rPr>
              <a:t>(</a:t>
            </a:r>
            <a:r>
              <a:rPr lang="en-IN" sz="1900" dirty="0" err="1">
                <a:solidFill>
                  <a:schemeClr val="tx1"/>
                </a:solidFill>
              </a:rPr>
              <a:t>elementValue</a:t>
            </a:r>
            <a:r>
              <a:rPr lang="en-IN" sz="1900" dirty="0">
                <a:solidFill>
                  <a:schemeClr val="tx1"/>
                </a:solidFill>
              </a:rPr>
              <a:t>);  </a:t>
            </a:r>
          </a:p>
          <a:p>
            <a:pPr marL="182880" lvl="0" indent="-182880" algn="l">
              <a:lnSpc>
                <a:spcPct val="90000"/>
              </a:lnSpc>
              <a:spcBef>
                <a:spcPts val="1200"/>
              </a:spcBef>
              <a:buClr>
                <a:srgbClr val="40BAD2"/>
              </a:buClr>
              <a:buNone/>
            </a:pPr>
            <a:r>
              <a:rPr lang="en-IN" sz="1900" dirty="0">
                <a:solidFill>
                  <a:schemeClr val="tx1"/>
                </a:solidFill>
              </a:rPr>
              <a:t>			 } </a:t>
            </a:r>
          </a:p>
          <a:p>
            <a:pPr marL="182880" lvl="0" indent="-182880" algn="l">
              <a:lnSpc>
                <a:spcPct val="90000"/>
              </a:lnSpc>
              <a:spcBef>
                <a:spcPts val="1200"/>
              </a:spcBef>
              <a:buClr>
                <a:srgbClr val="40BAD2"/>
              </a:buClr>
              <a:buNone/>
            </a:pPr>
            <a:r>
              <a:rPr lang="en-IN" sz="1900" dirty="0">
                <a:solidFill>
                  <a:schemeClr val="tx1"/>
                </a:solidFill>
              </a:rPr>
              <a:t>		&lt;/script&gt;</a:t>
            </a:r>
          </a:p>
          <a:p>
            <a:pPr marL="182880" lvl="0" indent="-182880" algn="l">
              <a:lnSpc>
                <a:spcPct val="90000"/>
              </a:lnSpc>
              <a:spcBef>
                <a:spcPts val="1200"/>
              </a:spcBef>
              <a:buClr>
                <a:srgbClr val="40BAD2"/>
              </a:buClr>
              <a:buNone/>
            </a:pPr>
            <a:r>
              <a:rPr lang="en-IN" sz="1900" dirty="0">
                <a:solidFill>
                  <a:schemeClr val="tx1"/>
                </a:solidFill>
              </a:rPr>
              <a:t>		&lt;form action=“” method =“post”&gt; </a:t>
            </a:r>
          </a:p>
          <a:p>
            <a:pPr marL="0" indent="0">
              <a:buNone/>
            </a:pPr>
            <a:r>
              <a:rPr lang="en-US" sz="1900" dirty="0" smtClean="0">
                <a:solidFill>
                  <a:schemeClr val="tx1"/>
                </a:solidFill>
              </a:rPr>
              <a:t>	Email</a:t>
            </a:r>
            <a:r>
              <a:rPr lang="en-US" sz="1900" dirty="0">
                <a:solidFill>
                  <a:schemeClr val="tx1"/>
                </a:solidFill>
              </a:rPr>
              <a:t>: &lt;input type=“text” name=“email” required&gt;</a:t>
            </a:r>
          </a:p>
          <a:p>
            <a:pPr marL="0" indent="0">
              <a:buNone/>
            </a:pPr>
            <a:r>
              <a:rPr lang="en-US" sz="1900" dirty="0">
                <a:solidFill>
                  <a:schemeClr val="tx1"/>
                </a:solidFill>
              </a:rPr>
              <a:t>	</a:t>
            </a:r>
            <a:r>
              <a:rPr lang="en-US" sz="1900" dirty="0" smtClean="0">
                <a:solidFill>
                  <a:schemeClr val="tx1"/>
                </a:solidFill>
              </a:rPr>
              <a:t>&lt;</a:t>
            </a:r>
            <a:r>
              <a:rPr lang="en-US" sz="1900" dirty="0">
                <a:solidFill>
                  <a:schemeClr val="tx1"/>
                </a:solidFill>
              </a:rPr>
              <a:t>input type=“submit” value=“submit” </a:t>
            </a:r>
            <a:r>
              <a:rPr lang="en-US" sz="1900" dirty="0" err="1" smtClean="0">
                <a:solidFill>
                  <a:schemeClr val="tx1"/>
                </a:solidFill>
              </a:rPr>
              <a:t>onclick</a:t>
            </a:r>
            <a:r>
              <a:rPr lang="en-US" sz="1900" dirty="0">
                <a:solidFill>
                  <a:schemeClr val="tx1"/>
                </a:solidFill>
              </a:rPr>
              <a:t>=“</a:t>
            </a:r>
            <a:r>
              <a:rPr lang="en-IN" sz="1900" dirty="0">
                <a:solidFill>
                  <a:schemeClr val="tx1"/>
                </a:solidFill>
              </a:rPr>
              <a:t> </a:t>
            </a:r>
            <a:r>
              <a:rPr lang="en-IN" sz="1900" dirty="0" err="1">
                <a:solidFill>
                  <a:schemeClr val="tx1"/>
                </a:solidFill>
              </a:rPr>
              <a:t>validateEmail</a:t>
            </a:r>
            <a:r>
              <a:rPr lang="en-IN" sz="1900" dirty="0">
                <a:solidFill>
                  <a:schemeClr val="tx1"/>
                </a:solidFill>
              </a:rPr>
              <a:t>()</a:t>
            </a:r>
            <a:r>
              <a:rPr lang="en-US" sz="1900" dirty="0">
                <a:solidFill>
                  <a:schemeClr val="tx1"/>
                </a:solidFill>
              </a:rPr>
              <a:t>”&gt;</a:t>
            </a:r>
          </a:p>
          <a:p>
            <a:pPr marL="0" indent="0">
              <a:buNone/>
            </a:pPr>
            <a:r>
              <a:rPr lang="en-US" sz="1900" dirty="0">
                <a:solidFill>
                  <a:schemeClr val="tx1"/>
                </a:solidFill>
              </a:rPr>
              <a:t>	</a:t>
            </a:r>
            <a:r>
              <a:rPr lang="en-US" sz="1900" dirty="0" smtClean="0">
                <a:solidFill>
                  <a:schemeClr val="tx1"/>
                </a:solidFill>
              </a:rPr>
              <a:t>&lt;/</a:t>
            </a:r>
            <a:r>
              <a:rPr lang="en-US" sz="1900" dirty="0">
                <a:solidFill>
                  <a:schemeClr val="tx1"/>
                </a:solidFill>
              </a:rPr>
              <a:t>form&gt;</a:t>
            </a:r>
          </a:p>
          <a:p>
            <a:pPr marL="0" indent="0">
              <a:buNone/>
            </a:pPr>
            <a:r>
              <a:rPr lang="en-US" sz="1900" dirty="0">
                <a:solidFill>
                  <a:schemeClr val="tx1"/>
                </a:solidFill>
              </a:rPr>
              <a:t>	&lt;/body&gt;</a:t>
            </a:r>
          </a:p>
          <a:p>
            <a:pPr marL="0" indent="0">
              <a:buNone/>
            </a:pPr>
            <a:r>
              <a:rPr lang="en-US" sz="1900" dirty="0">
                <a:solidFill>
                  <a:schemeClr val="tx1"/>
                </a:solidFill>
              </a:rPr>
              <a:t>&lt;/html&gt;</a:t>
            </a:r>
            <a:endParaRPr lang="en-IN" sz="1900" dirty="0">
              <a:solidFill>
                <a:schemeClr val="tx1"/>
              </a:solidFill>
            </a:endParaRPr>
          </a:p>
          <a:p>
            <a:endParaRPr lang="en-IN" sz="1900" dirty="0">
              <a:solidFill>
                <a:schemeClr val="tx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128</a:t>
            </a:fld>
            <a:endParaRPr lang="en-IN" dirty="0"/>
          </a:p>
        </p:txBody>
      </p:sp>
    </p:spTree>
    <p:extLst>
      <p:ext uri="{BB962C8B-B14F-4D97-AF65-F5344CB8AC3E}">
        <p14:creationId xmlns:p14="http://schemas.microsoft.com/office/powerpoint/2010/main" val="200000686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 Regular Expression</a:t>
            </a:r>
            <a:endParaRPr lang="en-IN" dirty="0"/>
          </a:p>
        </p:txBody>
      </p:sp>
      <p:sp>
        <p:nvSpPr>
          <p:cNvPr id="3" name="Content Placeholder 2"/>
          <p:cNvSpPr>
            <a:spLocks noGrp="1"/>
          </p:cNvSpPr>
          <p:nvPr>
            <p:ph idx="1"/>
          </p:nvPr>
        </p:nvSpPr>
        <p:spPr/>
        <p:txBody>
          <a:bodyPr>
            <a:normAutofit fontScale="92500"/>
          </a:bodyPr>
          <a:lstStyle/>
          <a:p>
            <a:r>
              <a:rPr lang="en-IN" b="1" dirty="0">
                <a:solidFill>
                  <a:schemeClr val="tx1"/>
                </a:solidFill>
              </a:rPr>
              <a:t>Email format</a:t>
            </a:r>
            <a:r>
              <a:rPr lang="en-IN" dirty="0">
                <a:solidFill>
                  <a:schemeClr val="tx1"/>
                </a:solidFill>
              </a:rPr>
              <a:t>: The regular expression for email is </a:t>
            </a:r>
            <a:r>
              <a:rPr lang="en-IN" b="1" dirty="0">
                <a:solidFill>
                  <a:srgbClr val="FF0000"/>
                </a:solidFill>
              </a:rPr>
              <a:t>/^[a-zA-Z0-9_\.\-]+\@[a-zA-Z0-9\-]+\.[a-</a:t>
            </a:r>
            <a:r>
              <a:rPr lang="en-IN" b="1" dirty="0" err="1">
                <a:solidFill>
                  <a:srgbClr val="FF0000"/>
                </a:solidFill>
              </a:rPr>
              <a:t>zA</a:t>
            </a:r>
            <a:r>
              <a:rPr lang="en-IN" b="1" dirty="0">
                <a:solidFill>
                  <a:srgbClr val="FF0000"/>
                </a:solidFill>
              </a:rPr>
              <a:t>-Z]{2,4}$/</a:t>
            </a:r>
            <a:endParaRPr lang="en-IN" dirty="0">
              <a:solidFill>
                <a:srgbClr val="FF0000"/>
              </a:solidFill>
            </a:endParaRPr>
          </a:p>
          <a:p>
            <a:r>
              <a:rPr lang="en-IN" dirty="0">
                <a:solidFill>
                  <a:schemeClr val="tx1"/>
                </a:solidFill>
              </a:rPr>
              <a:t>To understand the regular expression we will divide it into smaller components:</a:t>
            </a:r>
          </a:p>
          <a:p>
            <a:r>
              <a:rPr lang="en-IN" b="1" dirty="0">
                <a:solidFill>
                  <a:srgbClr val="FF0000"/>
                </a:solidFill>
              </a:rPr>
              <a:t>/^[a-zA-Z0-9_\.\-]+</a:t>
            </a:r>
            <a:r>
              <a:rPr lang="en-IN" dirty="0">
                <a:solidFill>
                  <a:srgbClr val="FF0000"/>
                </a:solidFill>
              </a:rPr>
              <a:t>:</a:t>
            </a:r>
            <a:r>
              <a:rPr lang="en-IN" dirty="0">
                <a:solidFill>
                  <a:schemeClr val="tx1"/>
                </a:solidFill>
              </a:rPr>
              <a:t>  Means that the email address must begin with alpha-numeric characters (both lowercase and uppercase characters are allowed). It may have </a:t>
            </a:r>
            <a:r>
              <a:rPr lang="en-IN" dirty="0" err="1">
                <a:solidFill>
                  <a:schemeClr val="tx1"/>
                </a:solidFill>
              </a:rPr>
              <a:t>periods,underscores</a:t>
            </a:r>
            <a:r>
              <a:rPr lang="en-IN" dirty="0">
                <a:solidFill>
                  <a:schemeClr val="tx1"/>
                </a:solidFill>
              </a:rPr>
              <a:t> and hyphens.</a:t>
            </a:r>
          </a:p>
          <a:p>
            <a:r>
              <a:rPr lang="en-IN" b="1" dirty="0">
                <a:solidFill>
                  <a:srgbClr val="FF0000"/>
                </a:solidFill>
              </a:rPr>
              <a:t>\@</a:t>
            </a:r>
            <a:r>
              <a:rPr lang="en-IN" dirty="0">
                <a:solidFill>
                  <a:srgbClr val="FF0000"/>
                </a:solidFill>
              </a:rPr>
              <a:t>:</a:t>
            </a:r>
            <a:r>
              <a:rPr lang="en-IN" dirty="0"/>
              <a:t>   </a:t>
            </a:r>
            <a:r>
              <a:rPr lang="en-IN" dirty="0">
                <a:solidFill>
                  <a:schemeClr val="tx1"/>
                </a:solidFill>
              </a:rPr>
              <a:t>There must be a ‘@’ symbol after initial characters.</a:t>
            </a:r>
          </a:p>
          <a:p>
            <a:r>
              <a:rPr lang="en-IN" b="1" dirty="0">
                <a:solidFill>
                  <a:srgbClr val="FF0000"/>
                </a:solidFill>
              </a:rPr>
              <a:t>[a-zA-Z0-9\-]+</a:t>
            </a:r>
            <a:r>
              <a:rPr lang="en-IN" dirty="0">
                <a:solidFill>
                  <a:srgbClr val="FF0000"/>
                </a:solidFill>
              </a:rPr>
              <a:t>: </a:t>
            </a:r>
            <a:r>
              <a:rPr lang="en-IN" dirty="0">
                <a:solidFill>
                  <a:schemeClr val="tx1"/>
                </a:solidFill>
              </a:rPr>
              <a:t>After the ‘@’ sign there must be some alpha-numeric characters. It can also contain period (‘.’) and </a:t>
            </a:r>
            <a:r>
              <a:rPr lang="en-IN" dirty="0" err="1">
                <a:solidFill>
                  <a:schemeClr val="tx1"/>
                </a:solidFill>
              </a:rPr>
              <a:t>and</a:t>
            </a:r>
            <a:r>
              <a:rPr lang="en-IN" dirty="0">
                <a:solidFill>
                  <a:schemeClr val="tx1"/>
                </a:solidFill>
              </a:rPr>
              <a:t> hyphens(‘-’).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129</a:t>
            </a:fld>
            <a:endParaRPr lang="en-IN" dirty="0"/>
          </a:p>
        </p:txBody>
      </p:sp>
    </p:spTree>
    <p:extLst>
      <p:ext uri="{BB962C8B-B14F-4D97-AF65-F5344CB8AC3E}">
        <p14:creationId xmlns:p14="http://schemas.microsoft.com/office/powerpoint/2010/main" val="246881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Output</a:t>
            </a:r>
          </a:p>
        </p:txBody>
      </p:sp>
      <p:sp>
        <p:nvSpPr>
          <p:cNvPr id="3" name="Content Placeholder 2"/>
          <p:cNvSpPr>
            <a:spLocks noGrp="1"/>
          </p:cNvSpPr>
          <p:nvPr>
            <p:ph idx="1"/>
          </p:nvPr>
        </p:nvSpPr>
        <p:spPr/>
        <p:txBody>
          <a:bodyPr/>
          <a:lstStyle/>
          <a:p>
            <a:r>
              <a:rPr lang="en-US" dirty="0"/>
              <a:t>JavaScript can "display" data in different ways:</a:t>
            </a:r>
          </a:p>
          <a:p>
            <a:r>
              <a:rPr lang="en-US" dirty="0"/>
              <a:t>    Writing into an HTML element, using </a:t>
            </a:r>
            <a:r>
              <a:rPr lang="en-US" dirty="0" err="1"/>
              <a:t>innerHTML</a:t>
            </a:r>
            <a:r>
              <a:rPr lang="en-US" dirty="0"/>
              <a:t>.</a:t>
            </a:r>
          </a:p>
          <a:p>
            <a:r>
              <a:rPr lang="en-US" dirty="0"/>
              <a:t>    Writing into the HTML output using </a:t>
            </a:r>
            <a:r>
              <a:rPr lang="en-US" dirty="0" err="1"/>
              <a:t>document.write</a:t>
            </a:r>
            <a:r>
              <a:rPr lang="en-US" dirty="0"/>
              <a:t>().</a:t>
            </a:r>
          </a:p>
          <a:p>
            <a:r>
              <a:rPr lang="en-US" dirty="0"/>
              <a:t>    Writing into an alert box, using </a:t>
            </a:r>
            <a:r>
              <a:rPr lang="en-US" dirty="0" err="1"/>
              <a:t>window.alert</a:t>
            </a:r>
            <a:r>
              <a:rPr lang="en-US" dirty="0"/>
              <a:t>().</a:t>
            </a:r>
          </a:p>
          <a:p>
            <a:r>
              <a:rPr lang="en-US" dirty="0"/>
              <a:t>    Writing into the browser console, using console.log().</a:t>
            </a:r>
          </a:p>
          <a:p>
            <a:r>
              <a:rPr lang="en-US" b="1" dirty="0">
                <a:solidFill>
                  <a:schemeClr val="tx1"/>
                </a:solidFill>
              </a:rPr>
              <a:t>Using </a:t>
            </a:r>
            <a:r>
              <a:rPr lang="en-US" b="1" dirty="0" err="1">
                <a:solidFill>
                  <a:schemeClr val="tx1"/>
                </a:solidFill>
              </a:rPr>
              <a:t>innerHTML</a:t>
            </a:r>
            <a:r>
              <a:rPr lang="en-US" b="1" dirty="0">
                <a:solidFill>
                  <a:schemeClr val="tx1"/>
                </a:solidFill>
              </a:rPr>
              <a:t>:</a:t>
            </a:r>
          </a:p>
          <a:p>
            <a:r>
              <a:rPr lang="en-US" dirty="0">
                <a:solidFill>
                  <a:schemeClr val="tx1"/>
                </a:solidFill>
              </a:rPr>
              <a:t>To access an HTML element, JavaScript can use the </a:t>
            </a:r>
            <a:r>
              <a:rPr lang="en-US" dirty="0" err="1">
                <a:solidFill>
                  <a:schemeClr val="tx1"/>
                </a:solidFill>
              </a:rPr>
              <a:t>document.getElementById</a:t>
            </a:r>
            <a:r>
              <a:rPr lang="en-US" dirty="0">
                <a:solidFill>
                  <a:schemeClr val="tx1"/>
                </a:solidFill>
              </a:rPr>
              <a:t>(id) method.</a:t>
            </a:r>
          </a:p>
          <a:p>
            <a:r>
              <a:rPr lang="en-US" dirty="0">
                <a:solidFill>
                  <a:schemeClr val="tx1"/>
                </a:solidFill>
              </a:rPr>
              <a:t>The id attribute defines the HTML element. The </a:t>
            </a:r>
            <a:r>
              <a:rPr lang="en-US" dirty="0" err="1">
                <a:solidFill>
                  <a:schemeClr val="tx1"/>
                </a:solidFill>
              </a:rPr>
              <a:t>innerHTML</a:t>
            </a:r>
            <a:r>
              <a:rPr lang="en-US" dirty="0">
                <a:solidFill>
                  <a:schemeClr val="tx1"/>
                </a:solidFill>
              </a:rPr>
              <a:t> property defines the HTML content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a:t>
            </a:fld>
            <a:endParaRPr lang="en-IN" dirty="0"/>
          </a:p>
        </p:txBody>
      </p:sp>
    </p:spTree>
    <p:extLst>
      <p:ext uri="{BB962C8B-B14F-4D97-AF65-F5344CB8AC3E}">
        <p14:creationId xmlns:p14="http://schemas.microsoft.com/office/powerpoint/2010/main" val="338792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 Regular Expression</a:t>
            </a:r>
            <a:endParaRPr lang="en-IN" dirty="0"/>
          </a:p>
        </p:txBody>
      </p:sp>
      <p:sp>
        <p:nvSpPr>
          <p:cNvPr id="3" name="Content Placeholder 2"/>
          <p:cNvSpPr>
            <a:spLocks noGrp="1"/>
          </p:cNvSpPr>
          <p:nvPr>
            <p:ph idx="1"/>
          </p:nvPr>
        </p:nvSpPr>
        <p:spPr/>
        <p:txBody>
          <a:bodyPr>
            <a:normAutofit fontScale="92500" lnSpcReduction="10000"/>
          </a:bodyPr>
          <a:lstStyle/>
          <a:p>
            <a:r>
              <a:rPr lang="en-IN" b="1" dirty="0">
                <a:solidFill>
                  <a:srgbClr val="FF0000"/>
                </a:solidFill>
              </a:rPr>
              <a:t>\.</a:t>
            </a:r>
            <a:r>
              <a:rPr lang="en-IN" dirty="0"/>
              <a:t>: </a:t>
            </a:r>
            <a:r>
              <a:rPr lang="en-IN" dirty="0">
                <a:solidFill>
                  <a:schemeClr val="tx1"/>
                </a:solidFill>
              </a:rPr>
              <a:t>After the second group of characters there must be a period (‘.’). This is to separate domain and subdomain names.</a:t>
            </a:r>
          </a:p>
          <a:p>
            <a:r>
              <a:rPr lang="en-IN" b="1" dirty="0">
                <a:solidFill>
                  <a:srgbClr val="FF0000"/>
                </a:solidFill>
              </a:rPr>
              <a:t>[a-</a:t>
            </a:r>
            <a:r>
              <a:rPr lang="en-IN" b="1" dirty="0" err="1">
                <a:solidFill>
                  <a:srgbClr val="FF0000"/>
                </a:solidFill>
              </a:rPr>
              <a:t>zA</a:t>
            </a:r>
            <a:r>
              <a:rPr lang="en-IN" b="1" dirty="0">
                <a:solidFill>
                  <a:srgbClr val="FF0000"/>
                </a:solidFill>
              </a:rPr>
              <a:t>-Z]{2,4}$/</a:t>
            </a:r>
            <a:r>
              <a:rPr lang="en-IN" dirty="0">
                <a:solidFill>
                  <a:srgbClr val="FF0000"/>
                </a:solidFill>
              </a:rPr>
              <a:t>: </a:t>
            </a:r>
            <a:r>
              <a:rPr lang="en-IN" dirty="0">
                <a:solidFill>
                  <a:schemeClr val="tx1"/>
                </a:solidFill>
              </a:rPr>
              <a:t>Finally, the email address must end with two to four alphabets. Having a-z and A-Z means that both lowercase and uppercase letters are allowed. </a:t>
            </a:r>
            <a:br>
              <a:rPr lang="en-IN" dirty="0">
                <a:solidFill>
                  <a:schemeClr val="tx1"/>
                </a:solidFill>
              </a:rPr>
            </a:br>
            <a:r>
              <a:rPr lang="en-IN" dirty="0">
                <a:solidFill>
                  <a:schemeClr val="tx1"/>
                </a:solidFill>
              </a:rPr>
              <a:t>{2,4} indicates the minimum and maximum number of characters. This will allow domain names with 2, 3 and 4 characters e.g.; us, </a:t>
            </a:r>
            <a:r>
              <a:rPr lang="en-IN" dirty="0" err="1">
                <a:solidFill>
                  <a:schemeClr val="tx1"/>
                </a:solidFill>
              </a:rPr>
              <a:t>tx</a:t>
            </a:r>
            <a:r>
              <a:rPr lang="en-IN" dirty="0">
                <a:solidFill>
                  <a:schemeClr val="tx1"/>
                </a:solidFill>
              </a:rPr>
              <a:t>, org, com, net, </a:t>
            </a:r>
            <a:r>
              <a:rPr lang="en-IN" dirty="0" err="1">
                <a:solidFill>
                  <a:schemeClr val="tx1"/>
                </a:solidFill>
              </a:rPr>
              <a:t>wxyz</a:t>
            </a:r>
            <a:r>
              <a:rPr lang="en-IN" dirty="0">
                <a:solidFill>
                  <a:schemeClr val="tx1"/>
                </a:solidFill>
              </a:rPr>
              <a:t>).</a:t>
            </a:r>
          </a:p>
          <a:p>
            <a:r>
              <a:rPr lang="en-IN" dirty="0">
                <a:solidFill>
                  <a:schemeClr val="tx1"/>
                </a:solidFill>
              </a:rPr>
              <a:t>On the final line we call </a:t>
            </a:r>
            <a:r>
              <a:rPr lang="en-IN" i="1" dirty="0">
                <a:solidFill>
                  <a:schemeClr val="tx1"/>
                </a:solidFill>
              </a:rPr>
              <a:t>test</a:t>
            </a:r>
            <a:r>
              <a:rPr lang="en-IN" dirty="0">
                <a:solidFill>
                  <a:schemeClr val="tx1"/>
                </a:solidFill>
              </a:rPr>
              <a:t> method for our regular expression and pass the email address as input. If the input email address satisfies our regular expression, ‘test’ will return </a:t>
            </a:r>
            <a:r>
              <a:rPr lang="en-IN" i="1" dirty="0">
                <a:solidFill>
                  <a:schemeClr val="tx1"/>
                </a:solidFill>
              </a:rPr>
              <a:t>true</a:t>
            </a:r>
            <a:r>
              <a:rPr lang="en-IN" dirty="0">
                <a:solidFill>
                  <a:schemeClr val="tx1"/>
                </a:solidFill>
              </a:rPr>
              <a:t> otherwise it will return </a:t>
            </a:r>
            <a:r>
              <a:rPr lang="en-IN" i="1" dirty="0">
                <a:solidFill>
                  <a:schemeClr val="tx1"/>
                </a:solidFill>
              </a:rPr>
              <a:t>false</a:t>
            </a:r>
            <a:r>
              <a:rPr lang="en-IN" dirty="0">
                <a:solidFill>
                  <a:schemeClr val="tx1"/>
                </a:solidFill>
              </a:rPr>
              <a:t>. We return this value to the calling method.</a:t>
            </a:r>
          </a:p>
          <a:p>
            <a:endParaRPr lang="en-IN"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130</a:t>
            </a:fld>
            <a:endParaRPr lang="en-IN" dirty="0"/>
          </a:p>
        </p:txBody>
      </p:sp>
    </p:spTree>
    <p:extLst>
      <p:ext uri="{BB962C8B-B14F-4D97-AF65-F5344CB8AC3E}">
        <p14:creationId xmlns:p14="http://schemas.microsoft.com/office/powerpoint/2010/main" val="300242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validation</a:t>
            </a:r>
            <a:endParaRPr lang="en-IN" dirty="0"/>
          </a:p>
        </p:txBody>
      </p:sp>
      <p:sp>
        <p:nvSpPr>
          <p:cNvPr id="3" name="Content Placeholder 2"/>
          <p:cNvSpPr>
            <a:spLocks noGrp="1"/>
          </p:cNvSpPr>
          <p:nvPr>
            <p:ph idx="1"/>
          </p:nvPr>
        </p:nvSpPr>
        <p:spPr/>
        <p:txBody>
          <a:bodyPr/>
          <a:lstStyle/>
          <a:p>
            <a:pPr marL="0" indent="0">
              <a:buNone/>
            </a:pPr>
            <a:r>
              <a:rPr lang="en-IN" sz="2800" dirty="0" err="1"/>
              <a:t>var</a:t>
            </a:r>
            <a:r>
              <a:rPr lang="en-IN" sz="2800" dirty="0"/>
              <a:t> </a:t>
            </a:r>
            <a:r>
              <a:rPr lang="en-IN" sz="2800" dirty="0" err="1"/>
              <a:t>pwdPattern</a:t>
            </a:r>
            <a:r>
              <a:rPr lang="en-IN" sz="2800" dirty="0"/>
              <a:t> = </a:t>
            </a:r>
          </a:p>
          <a:p>
            <a:pPr marL="0" indent="0">
              <a:buNone/>
            </a:pPr>
            <a:r>
              <a:rPr lang="en-IN" sz="2800" dirty="0">
                <a:solidFill>
                  <a:srgbClr val="FF0000"/>
                </a:solidFill>
              </a:rPr>
              <a:t>/^(?=.*[a-z])(?=.*[A-Z])(?=.*[0-9])(?=.*[\$\@\%]).{6,}$/;</a:t>
            </a:r>
          </a:p>
          <a:p>
            <a:pPr marL="0" indent="0">
              <a:buNone/>
            </a:pPr>
            <a:endParaRPr lang="en-IN" sz="2800" dirty="0"/>
          </a:p>
          <a:p>
            <a:r>
              <a:rPr lang="en-IN" dirty="0">
                <a:solidFill>
                  <a:schemeClr val="tx1"/>
                </a:solidFill>
              </a:rPr>
              <a:t>This regex will enforce these rules:</a:t>
            </a:r>
          </a:p>
          <a:p>
            <a:r>
              <a:rPr lang="en-IN" dirty="0">
                <a:solidFill>
                  <a:schemeClr val="tx1"/>
                </a:solidFill>
              </a:rPr>
              <a:t>At least one upper case, (?=.*[A-Z])</a:t>
            </a:r>
          </a:p>
          <a:p>
            <a:r>
              <a:rPr lang="en-IN" dirty="0">
                <a:solidFill>
                  <a:schemeClr val="tx1"/>
                </a:solidFill>
              </a:rPr>
              <a:t>At least one lower case, (?=.*[a-z])</a:t>
            </a:r>
          </a:p>
          <a:p>
            <a:r>
              <a:rPr lang="en-IN" dirty="0">
                <a:solidFill>
                  <a:schemeClr val="tx1"/>
                </a:solidFill>
              </a:rPr>
              <a:t>At least one digit, (?=.*[0-9])</a:t>
            </a:r>
          </a:p>
          <a:p>
            <a:r>
              <a:rPr lang="en-IN" dirty="0">
                <a:solidFill>
                  <a:schemeClr val="tx1"/>
                </a:solidFill>
              </a:rPr>
              <a:t>At least one special character, (?=.*[\$\@\%])</a:t>
            </a:r>
          </a:p>
          <a:p>
            <a:r>
              <a:rPr lang="en-IN" dirty="0">
                <a:solidFill>
                  <a:schemeClr val="tx1"/>
                </a:solidFill>
              </a:rPr>
              <a:t>Minimum six in length, {6,}</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131</a:t>
            </a:fld>
            <a:endParaRPr lang="en-IN" dirty="0"/>
          </a:p>
        </p:txBody>
      </p:sp>
    </p:spTree>
    <p:extLst>
      <p:ext uri="{BB962C8B-B14F-4D97-AF65-F5344CB8AC3E}">
        <p14:creationId xmlns:p14="http://schemas.microsoft.com/office/powerpoint/2010/main" val="397059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validation</a:t>
            </a:r>
            <a:endParaRPr lang="en-IN" dirty="0"/>
          </a:p>
        </p:txBody>
      </p:sp>
      <p:sp>
        <p:nvSpPr>
          <p:cNvPr id="3" name="Content Placeholder 2"/>
          <p:cNvSpPr>
            <a:spLocks noGrp="1"/>
          </p:cNvSpPr>
          <p:nvPr>
            <p:ph idx="1"/>
          </p:nvPr>
        </p:nvSpPr>
        <p:spPr/>
        <p:txBody>
          <a:bodyPr>
            <a:normAutofit/>
          </a:bodyPr>
          <a:lstStyle/>
          <a:p>
            <a:r>
              <a:rPr lang="en-US" dirty="0">
                <a:solidFill>
                  <a:srgbClr val="FF0000"/>
                </a:solidFill>
              </a:rPr>
              <a:t>Minimum 8 characters at least 1 Alphabet and 1 Number:</a:t>
            </a:r>
          </a:p>
          <a:p>
            <a:r>
              <a:rPr lang="en-US" dirty="0"/>
              <a:t>/^(?=.*[A-</a:t>
            </a:r>
            <a:r>
              <a:rPr lang="en-US" dirty="0" err="1"/>
              <a:t>Za</a:t>
            </a:r>
            <a:r>
              <a:rPr lang="en-US" dirty="0"/>
              <a:t>-z])(?=.*\d)[A-</a:t>
            </a:r>
            <a:r>
              <a:rPr lang="en-US" dirty="0" err="1"/>
              <a:t>Za</a:t>
            </a:r>
            <a:r>
              <a:rPr lang="en-US" dirty="0"/>
              <a:t>-z\d]{8,}$/</a:t>
            </a:r>
          </a:p>
          <a:p>
            <a:endParaRPr lang="en-US" dirty="0" smtClean="0">
              <a:solidFill>
                <a:srgbClr val="FF0000"/>
              </a:solidFill>
            </a:endParaRPr>
          </a:p>
          <a:p>
            <a:r>
              <a:rPr lang="en-US" dirty="0" smtClean="0">
                <a:solidFill>
                  <a:srgbClr val="FF0000"/>
                </a:solidFill>
              </a:rPr>
              <a:t>Minimum </a:t>
            </a:r>
            <a:r>
              <a:rPr lang="en-US" dirty="0">
                <a:solidFill>
                  <a:srgbClr val="FF0000"/>
                </a:solidFill>
              </a:rPr>
              <a:t>8 characters at least 1 Alphabet, 1 Number and 1 Special Character</a:t>
            </a:r>
            <a:r>
              <a:rPr lang="en-US" dirty="0"/>
              <a:t>:</a:t>
            </a:r>
          </a:p>
          <a:p>
            <a:r>
              <a:rPr lang="en-US" dirty="0"/>
              <a:t>/^(?=.*[A-</a:t>
            </a:r>
            <a:r>
              <a:rPr lang="en-US" dirty="0" err="1"/>
              <a:t>Za</a:t>
            </a:r>
            <a:r>
              <a:rPr lang="en-US" dirty="0"/>
              <a:t>-z])(?=.*\d)(?=.*[$@$!%*#?&amp;])[A-</a:t>
            </a:r>
            <a:r>
              <a:rPr lang="en-US" dirty="0" err="1"/>
              <a:t>Za</a:t>
            </a:r>
            <a:r>
              <a:rPr lang="en-US" dirty="0"/>
              <a:t>-z\d$@$!%*#?&amp;]{8,}$/</a:t>
            </a:r>
          </a:p>
          <a:p>
            <a:endParaRPr lang="en-US" dirty="0" smtClean="0">
              <a:solidFill>
                <a:srgbClr val="FF0000"/>
              </a:solidFill>
            </a:endParaRPr>
          </a:p>
          <a:p>
            <a:r>
              <a:rPr lang="en-US" dirty="0" smtClean="0">
                <a:solidFill>
                  <a:srgbClr val="FF0000"/>
                </a:solidFill>
              </a:rPr>
              <a:t>Minimum </a:t>
            </a:r>
            <a:r>
              <a:rPr lang="en-US" dirty="0">
                <a:solidFill>
                  <a:srgbClr val="FF0000"/>
                </a:solidFill>
              </a:rPr>
              <a:t>8 characters at least 1 Uppercase Alphabet, 1 Lowercase Alphabet and 1 Number:</a:t>
            </a:r>
          </a:p>
          <a:p>
            <a:r>
              <a:rPr lang="en-US" dirty="0"/>
              <a:t>/^(?=.*[a-z])(?=.*[A-Z])(?=.*\d)[a-</a:t>
            </a:r>
            <a:r>
              <a:rPr lang="en-US" dirty="0" err="1"/>
              <a:t>zA</a:t>
            </a:r>
            <a:r>
              <a:rPr lang="en-US" dirty="0"/>
              <a:t>-Z\d]{8,}$/</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132</a:t>
            </a:fld>
            <a:endParaRPr lang="en-IN" dirty="0"/>
          </a:p>
        </p:txBody>
      </p:sp>
    </p:spTree>
    <p:extLst>
      <p:ext uri="{BB962C8B-B14F-4D97-AF65-F5344CB8AC3E}">
        <p14:creationId xmlns:p14="http://schemas.microsoft.com/office/powerpoint/2010/main" val="56570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validation</a:t>
            </a:r>
            <a:endParaRPr lang="en-IN" dirty="0"/>
          </a:p>
        </p:txBody>
      </p:sp>
      <p:sp>
        <p:nvSpPr>
          <p:cNvPr id="3" name="Content Placeholder 2"/>
          <p:cNvSpPr>
            <a:spLocks noGrp="1"/>
          </p:cNvSpPr>
          <p:nvPr>
            <p:ph idx="1"/>
          </p:nvPr>
        </p:nvSpPr>
        <p:spPr/>
        <p:txBody>
          <a:bodyPr>
            <a:normAutofit fontScale="92500"/>
          </a:bodyPr>
          <a:lstStyle/>
          <a:p>
            <a:r>
              <a:rPr lang="en-US" dirty="0">
                <a:solidFill>
                  <a:srgbClr val="FF0000"/>
                </a:solidFill>
              </a:rPr>
              <a:t>Minimum 8 characters at least 1 Uppercase Alphabet, 1 Lowercase Alphabet, 1 Number and 1 Special Character:</a:t>
            </a:r>
          </a:p>
          <a:p>
            <a:r>
              <a:rPr lang="en-US" dirty="0"/>
              <a:t>/^(?=.*[a-z])(?=.*[A-Z])(?=.*\d)(?=.*[$@$!%*?&amp;])[A-</a:t>
            </a:r>
            <a:r>
              <a:rPr lang="en-US" dirty="0" err="1"/>
              <a:t>Za</a:t>
            </a:r>
            <a:r>
              <a:rPr lang="en-US" dirty="0"/>
              <a:t>-z\d$@$!%*?&amp;]{8,}/</a:t>
            </a:r>
          </a:p>
          <a:p>
            <a:endParaRPr lang="en-US" dirty="0" smtClean="0">
              <a:solidFill>
                <a:srgbClr val="FF0000"/>
              </a:solidFill>
            </a:endParaRPr>
          </a:p>
          <a:p>
            <a:r>
              <a:rPr lang="en-US" dirty="0" smtClean="0">
                <a:solidFill>
                  <a:srgbClr val="FF0000"/>
                </a:solidFill>
              </a:rPr>
              <a:t>Minimum </a:t>
            </a:r>
            <a:r>
              <a:rPr lang="en-US" dirty="0">
                <a:solidFill>
                  <a:srgbClr val="FF0000"/>
                </a:solidFill>
              </a:rPr>
              <a:t>8 and Maximum 10 characters at least 1 Uppercase Alphabet, 1 Lowercase Alphabet, 1 Number and 1 Special Character:</a:t>
            </a:r>
          </a:p>
          <a:p>
            <a:r>
              <a:rPr lang="en-US" dirty="0"/>
              <a:t>/^(?=.*[a-z])(?=.*[A-Z])(?=.*\d)(?=.*[$@$!%*?&amp;])[A-</a:t>
            </a:r>
            <a:r>
              <a:rPr lang="en-US" dirty="0" err="1"/>
              <a:t>Za</a:t>
            </a:r>
            <a:r>
              <a:rPr lang="en-US" dirty="0"/>
              <a:t>-z\d$@$!%*?&amp;]{8,10}/</a:t>
            </a:r>
          </a:p>
          <a:p>
            <a:endParaRPr lang="en-US" dirty="0" smtClean="0"/>
          </a:p>
          <a:p>
            <a:r>
              <a:rPr lang="en-US" b="1" dirty="0" smtClean="0">
                <a:solidFill>
                  <a:schemeClr val="accent4"/>
                </a:solidFill>
              </a:rPr>
              <a:t>Validation example separate pdf is uploaded</a:t>
            </a:r>
            <a:endParaRPr lang="en-IN" b="1" dirty="0">
              <a:solidFill>
                <a:schemeClr val="accent4"/>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133</a:t>
            </a:fld>
            <a:endParaRPr lang="en-IN" dirty="0"/>
          </a:p>
        </p:txBody>
      </p:sp>
    </p:spTree>
    <p:extLst>
      <p:ext uri="{BB962C8B-B14F-4D97-AF65-F5344CB8AC3E}">
        <p14:creationId xmlns:p14="http://schemas.microsoft.com/office/powerpoint/2010/main" val="115608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JavaScript Class Syntax</a:t>
            </a:r>
            <a:br>
              <a:rPr lang="en-IN" b="1" dirty="0"/>
            </a:br>
            <a:endParaRPr lang="en-IN" dirty="0"/>
          </a:p>
        </p:txBody>
      </p:sp>
      <p:sp>
        <p:nvSpPr>
          <p:cNvPr id="3" name="Content Placeholder 2"/>
          <p:cNvSpPr>
            <a:spLocks noGrp="1"/>
          </p:cNvSpPr>
          <p:nvPr>
            <p:ph idx="1"/>
          </p:nvPr>
        </p:nvSpPr>
        <p:spPr/>
        <p:txBody>
          <a:bodyPr>
            <a:normAutofit fontScale="92500" lnSpcReduction="20000"/>
          </a:bodyPr>
          <a:lstStyle/>
          <a:p>
            <a:r>
              <a:rPr lang="en-IN" b="1" dirty="0"/>
              <a:t>Class </a:t>
            </a:r>
            <a:r>
              <a:rPr lang="en-IN" b="1" dirty="0" smtClean="0"/>
              <a:t>Syntax</a:t>
            </a:r>
          </a:p>
          <a:p>
            <a:r>
              <a:rPr lang="en-US" dirty="0"/>
              <a:t>Use the keyword class to create a class</a:t>
            </a:r>
            <a:r>
              <a:rPr lang="en-US" dirty="0" smtClean="0"/>
              <a:t>.</a:t>
            </a:r>
            <a:endParaRPr lang="en-US" dirty="0"/>
          </a:p>
          <a:p>
            <a:r>
              <a:rPr lang="en-US" dirty="0"/>
              <a:t>Always add a method named constructor</a:t>
            </a:r>
            <a:r>
              <a:rPr lang="en-US" dirty="0" smtClean="0"/>
              <a:t>()</a:t>
            </a:r>
          </a:p>
          <a:p>
            <a:r>
              <a:rPr lang="en-IN" dirty="0"/>
              <a:t>Syntax</a:t>
            </a:r>
          </a:p>
          <a:p>
            <a:r>
              <a:rPr lang="en-IN" dirty="0">
                <a:solidFill>
                  <a:schemeClr val="accent6">
                    <a:lumMod val="75000"/>
                  </a:schemeClr>
                </a:solidFill>
              </a:rPr>
              <a:t>class </a:t>
            </a:r>
            <a:r>
              <a:rPr lang="en-IN" dirty="0" err="1">
                <a:solidFill>
                  <a:schemeClr val="accent6">
                    <a:lumMod val="75000"/>
                  </a:schemeClr>
                </a:solidFill>
              </a:rPr>
              <a:t>ClassName</a:t>
            </a:r>
            <a:r>
              <a:rPr lang="en-IN" dirty="0">
                <a:solidFill>
                  <a:schemeClr val="accent6">
                    <a:lumMod val="75000"/>
                  </a:schemeClr>
                </a:solidFill>
              </a:rPr>
              <a:t> {</a:t>
            </a:r>
          </a:p>
          <a:p>
            <a:r>
              <a:rPr lang="en-IN" dirty="0">
                <a:solidFill>
                  <a:schemeClr val="accent6">
                    <a:lumMod val="75000"/>
                  </a:schemeClr>
                </a:solidFill>
              </a:rPr>
              <a:t>  constructor() { ... }</a:t>
            </a:r>
          </a:p>
          <a:p>
            <a:r>
              <a:rPr lang="en-IN" dirty="0" smtClean="0">
                <a:solidFill>
                  <a:schemeClr val="accent6">
                    <a:lumMod val="75000"/>
                  </a:schemeClr>
                </a:solidFill>
              </a:rPr>
              <a:t>}</a:t>
            </a:r>
          </a:p>
          <a:p>
            <a:r>
              <a:rPr lang="en-US" b="1" dirty="0">
                <a:solidFill>
                  <a:schemeClr val="tx1"/>
                </a:solidFill>
              </a:rPr>
              <a:t>Example</a:t>
            </a:r>
          </a:p>
          <a:p>
            <a:r>
              <a:rPr lang="en-US" dirty="0">
                <a:solidFill>
                  <a:schemeClr val="accent6">
                    <a:lumMod val="75000"/>
                  </a:schemeClr>
                </a:solidFill>
              </a:rPr>
              <a:t>class Car {</a:t>
            </a:r>
          </a:p>
          <a:p>
            <a:r>
              <a:rPr lang="en-US" dirty="0">
                <a:solidFill>
                  <a:schemeClr val="accent6">
                    <a:lumMod val="75000"/>
                  </a:schemeClr>
                </a:solidFill>
              </a:rPr>
              <a:t>  constructor(name, year) {</a:t>
            </a:r>
          </a:p>
          <a:p>
            <a:r>
              <a:rPr lang="en-US" dirty="0">
                <a:solidFill>
                  <a:schemeClr val="accent6">
                    <a:lumMod val="75000"/>
                  </a:schemeClr>
                </a:solidFill>
              </a:rPr>
              <a:t>    this.name = name;</a:t>
            </a:r>
          </a:p>
          <a:p>
            <a:r>
              <a:rPr lang="en-US" dirty="0">
                <a:solidFill>
                  <a:schemeClr val="accent6">
                    <a:lumMod val="75000"/>
                  </a:schemeClr>
                </a:solidFill>
              </a:rPr>
              <a:t>    </a:t>
            </a:r>
            <a:r>
              <a:rPr lang="en-US" dirty="0" err="1">
                <a:solidFill>
                  <a:schemeClr val="accent6">
                    <a:lumMod val="75000"/>
                  </a:schemeClr>
                </a:solidFill>
              </a:rPr>
              <a:t>this.year</a:t>
            </a:r>
            <a:r>
              <a:rPr lang="en-US" dirty="0">
                <a:solidFill>
                  <a:schemeClr val="accent6">
                    <a:lumMod val="75000"/>
                  </a:schemeClr>
                </a:solidFill>
              </a:rPr>
              <a:t> = year;</a:t>
            </a:r>
          </a:p>
          <a:p>
            <a:r>
              <a:rPr lang="en-US" dirty="0">
                <a:solidFill>
                  <a:schemeClr val="accent6">
                    <a:lumMod val="75000"/>
                  </a:schemeClr>
                </a:solidFill>
              </a:rPr>
              <a:t>  }</a:t>
            </a:r>
          </a:p>
          <a:p>
            <a:r>
              <a:rPr lang="en-US" dirty="0">
                <a:solidFill>
                  <a:schemeClr val="accent6">
                    <a:lumMod val="75000"/>
                  </a:schemeClr>
                </a:solidFill>
              </a:rPr>
              <a:t>}</a:t>
            </a:r>
            <a:endParaRPr lang="en-IN"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134</a:t>
            </a:fld>
            <a:endParaRPr lang="en-IN" dirty="0"/>
          </a:p>
        </p:txBody>
      </p:sp>
    </p:spTree>
    <p:extLst>
      <p:ext uri="{BB962C8B-B14F-4D97-AF65-F5344CB8AC3E}">
        <p14:creationId xmlns:p14="http://schemas.microsoft.com/office/powerpoint/2010/main" val="11227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example above creates a class named "Car".</a:t>
            </a:r>
          </a:p>
          <a:p>
            <a:r>
              <a:rPr lang="en-US" dirty="0"/>
              <a:t>The class has two initial properties: "name" and "year".</a:t>
            </a:r>
          </a:p>
          <a:p>
            <a:r>
              <a:rPr lang="en-US" dirty="0"/>
              <a:t>A JavaScript class is </a:t>
            </a:r>
            <a:r>
              <a:rPr lang="en-US" b="1" dirty="0"/>
              <a:t>not</a:t>
            </a:r>
            <a:r>
              <a:rPr lang="en-US" dirty="0"/>
              <a:t> an object.</a:t>
            </a:r>
          </a:p>
          <a:p>
            <a:r>
              <a:rPr lang="en-US" dirty="0"/>
              <a:t>It is a </a:t>
            </a:r>
            <a:r>
              <a:rPr lang="en-US" b="1" dirty="0"/>
              <a:t>template</a:t>
            </a:r>
            <a:r>
              <a:rPr lang="en-US" dirty="0"/>
              <a:t> for JavaScript objects.</a:t>
            </a:r>
          </a:p>
          <a:p>
            <a:r>
              <a:rPr lang="en-US" b="1" dirty="0"/>
              <a:t>Using a Class</a:t>
            </a:r>
          </a:p>
          <a:p>
            <a:r>
              <a:rPr lang="en-US" dirty="0"/>
              <a:t>When you have a class, you can use the class to create objects: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135</a:t>
            </a:fld>
            <a:endParaRPr lang="en-IN" dirty="0"/>
          </a:p>
        </p:txBody>
      </p:sp>
    </p:spTree>
    <p:extLst>
      <p:ext uri="{BB962C8B-B14F-4D97-AF65-F5344CB8AC3E}">
        <p14:creationId xmlns:p14="http://schemas.microsoft.com/office/powerpoint/2010/main" val="186509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r>
              <a:rPr lang="en-IN" dirty="0"/>
              <a:t>&lt;body&gt;</a:t>
            </a:r>
          </a:p>
          <a:p>
            <a:r>
              <a:rPr lang="en-IN" dirty="0"/>
              <a:t>&lt;p id="demo"&gt;&lt;/p&gt;</a:t>
            </a:r>
          </a:p>
          <a:p>
            <a:r>
              <a:rPr lang="en-IN" dirty="0"/>
              <a:t>&lt;script&gt;</a:t>
            </a:r>
          </a:p>
          <a:p>
            <a:r>
              <a:rPr lang="en-IN" dirty="0"/>
              <a:t>class Car {</a:t>
            </a:r>
          </a:p>
          <a:p>
            <a:r>
              <a:rPr lang="en-IN" dirty="0"/>
              <a:t>  constructor(name, year) {</a:t>
            </a:r>
          </a:p>
          <a:p>
            <a:r>
              <a:rPr lang="en-IN" dirty="0"/>
              <a:t>    this.name = name;</a:t>
            </a:r>
          </a:p>
          <a:p>
            <a:r>
              <a:rPr lang="en-IN" dirty="0"/>
              <a:t>    </a:t>
            </a:r>
            <a:r>
              <a:rPr lang="en-IN" dirty="0" err="1"/>
              <a:t>this.year</a:t>
            </a:r>
            <a:r>
              <a:rPr lang="en-IN" dirty="0"/>
              <a:t> = year;</a:t>
            </a:r>
          </a:p>
          <a:p>
            <a:r>
              <a:rPr lang="en-IN" dirty="0"/>
              <a:t>  }</a:t>
            </a:r>
          </a:p>
          <a:p>
            <a:r>
              <a:rPr lang="en-IN" dirty="0"/>
              <a:t>}</a:t>
            </a:r>
          </a:p>
          <a:p>
            <a:r>
              <a:rPr lang="en-IN" dirty="0" err="1"/>
              <a:t>const</a:t>
            </a:r>
            <a:r>
              <a:rPr lang="en-IN" dirty="0"/>
              <a:t> myCar1 = new Car("Ford", 2014);</a:t>
            </a:r>
          </a:p>
          <a:p>
            <a:r>
              <a:rPr lang="en-IN" dirty="0" err="1"/>
              <a:t>const</a:t>
            </a:r>
            <a:r>
              <a:rPr lang="en-IN" dirty="0"/>
              <a:t> myCar2 = new Car("Audi", 2019);</a:t>
            </a:r>
          </a:p>
          <a:p>
            <a:r>
              <a:rPr lang="en-IN" dirty="0" err="1"/>
              <a:t>document.getElementById</a:t>
            </a:r>
            <a:r>
              <a:rPr lang="en-IN" dirty="0"/>
              <a:t>("demo").</a:t>
            </a:r>
            <a:r>
              <a:rPr lang="en-IN" dirty="0" err="1"/>
              <a:t>innerHTML</a:t>
            </a:r>
            <a:r>
              <a:rPr lang="en-IN" dirty="0"/>
              <a:t> =</a:t>
            </a:r>
          </a:p>
          <a:p>
            <a:r>
              <a:rPr lang="en-IN" dirty="0"/>
              <a:t>myCar1.name + " " + myCar2.name;</a:t>
            </a:r>
          </a:p>
          <a:p>
            <a:r>
              <a:rPr lang="en-IN" dirty="0"/>
              <a:t>&lt;/script&gt;</a:t>
            </a:r>
          </a:p>
          <a:p>
            <a:r>
              <a:rPr lang="en-IN" dirty="0"/>
              <a:t>&lt;/body&gt;</a:t>
            </a:r>
          </a:p>
          <a:p>
            <a:r>
              <a:rPr lang="en-IN" dirty="0"/>
              <a:t>&lt;/html&gt;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136</a:t>
            </a:fld>
            <a:endParaRPr lang="en-IN" dirty="0"/>
          </a:p>
        </p:txBody>
      </p:sp>
      <p:pic>
        <p:nvPicPr>
          <p:cNvPr id="5" name="Picture 4"/>
          <p:cNvPicPr>
            <a:picLocks noChangeAspect="1"/>
          </p:cNvPicPr>
          <p:nvPr/>
        </p:nvPicPr>
        <p:blipFill>
          <a:blip r:embed="rId2"/>
          <a:stretch>
            <a:fillRect/>
          </a:stretch>
        </p:blipFill>
        <p:spPr>
          <a:xfrm>
            <a:off x="7935912" y="1123837"/>
            <a:ext cx="2009775" cy="809625"/>
          </a:xfrm>
          <a:prstGeom prst="rect">
            <a:avLst/>
          </a:prstGeom>
        </p:spPr>
      </p:pic>
    </p:spTree>
    <p:extLst>
      <p:ext uri="{BB962C8B-B14F-4D97-AF65-F5344CB8AC3E}">
        <p14:creationId xmlns:p14="http://schemas.microsoft.com/office/powerpoint/2010/main" val="394072289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Constructor Method</a:t>
            </a:r>
            <a:br>
              <a:rPr lang="en-IN" b="1" dirty="0"/>
            </a:br>
            <a:endParaRPr lang="en-IN" dirty="0"/>
          </a:p>
        </p:txBody>
      </p:sp>
      <p:sp>
        <p:nvSpPr>
          <p:cNvPr id="3" name="Content Placeholder 2"/>
          <p:cNvSpPr>
            <a:spLocks noGrp="1"/>
          </p:cNvSpPr>
          <p:nvPr>
            <p:ph idx="1"/>
          </p:nvPr>
        </p:nvSpPr>
        <p:spPr/>
        <p:txBody>
          <a:bodyPr>
            <a:normAutofit fontScale="92500"/>
          </a:bodyPr>
          <a:lstStyle/>
          <a:p>
            <a:r>
              <a:rPr lang="en-US" dirty="0"/>
              <a:t>The constructor method is a special method</a:t>
            </a:r>
            <a:r>
              <a:rPr lang="en-US" dirty="0" smtClean="0"/>
              <a:t>:</a:t>
            </a:r>
            <a:endParaRPr lang="en-US" dirty="0"/>
          </a:p>
          <a:p>
            <a:r>
              <a:rPr lang="en-US" dirty="0"/>
              <a:t>    It has to have the exact name "constructor"</a:t>
            </a:r>
          </a:p>
          <a:p>
            <a:r>
              <a:rPr lang="en-US" dirty="0"/>
              <a:t>    It is executed automatically when a new object is  </a:t>
            </a:r>
            <a:r>
              <a:rPr lang="en-US" dirty="0" smtClean="0"/>
              <a:t>    created</a:t>
            </a:r>
            <a:endParaRPr lang="en-US" dirty="0"/>
          </a:p>
          <a:p>
            <a:r>
              <a:rPr lang="en-US" dirty="0"/>
              <a:t>    It is used to initialize object </a:t>
            </a:r>
            <a:r>
              <a:rPr lang="en-US" dirty="0" smtClean="0"/>
              <a:t>properties</a:t>
            </a:r>
            <a:endParaRPr lang="en-US" dirty="0"/>
          </a:p>
          <a:p>
            <a:r>
              <a:rPr lang="en-US" dirty="0"/>
              <a:t>If you do not define a constructor method, JavaScript will add an </a:t>
            </a:r>
            <a:r>
              <a:rPr lang="en-US" dirty="0" smtClean="0"/>
              <a:t>empty </a:t>
            </a:r>
            <a:r>
              <a:rPr lang="en-US" dirty="0"/>
              <a:t>constructor method. </a:t>
            </a:r>
            <a:endParaRPr lang="en-US" dirty="0" smtClean="0"/>
          </a:p>
          <a:p>
            <a:r>
              <a:rPr lang="en-IN" b="1" dirty="0"/>
              <a:t>Class Methods</a:t>
            </a:r>
          </a:p>
          <a:p>
            <a:r>
              <a:rPr lang="en-US" dirty="0"/>
              <a:t>Class methods are created with the same syntax as object methods</a:t>
            </a:r>
            <a:r>
              <a:rPr lang="en-US" dirty="0" smtClean="0"/>
              <a:t>.</a:t>
            </a:r>
            <a:endParaRPr lang="en-US" dirty="0"/>
          </a:p>
          <a:p>
            <a:r>
              <a:rPr lang="en-US" dirty="0"/>
              <a:t>Use the keyword class to create a class</a:t>
            </a:r>
            <a:r>
              <a:rPr lang="en-US" dirty="0" smtClean="0"/>
              <a:t>.</a:t>
            </a:r>
            <a:endParaRPr lang="en-US" dirty="0"/>
          </a:p>
          <a:p>
            <a:r>
              <a:rPr lang="en-US" dirty="0"/>
              <a:t>Always add a constructor() method</a:t>
            </a:r>
            <a:r>
              <a:rPr lang="en-US" dirty="0" smtClean="0"/>
              <a:t>.</a:t>
            </a:r>
            <a:endParaRPr lang="en-US" dirty="0"/>
          </a:p>
          <a:p>
            <a:r>
              <a:rPr lang="en-US" dirty="0"/>
              <a:t>Then add any number of methods.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137</a:t>
            </a:fld>
            <a:endParaRPr lang="en-IN" dirty="0"/>
          </a:p>
        </p:txBody>
      </p:sp>
    </p:spTree>
    <p:extLst>
      <p:ext uri="{BB962C8B-B14F-4D97-AF65-F5344CB8AC3E}">
        <p14:creationId xmlns:p14="http://schemas.microsoft.com/office/powerpoint/2010/main" val="20976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class </a:t>
            </a:r>
            <a:r>
              <a:rPr lang="en-IN" dirty="0" err="1"/>
              <a:t>ClassName</a:t>
            </a:r>
            <a:r>
              <a:rPr lang="en-IN" dirty="0"/>
              <a:t> {</a:t>
            </a:r>
          </a:p>
          <a:p>
            <a:r>
              <a:rPr lang="en-IN" dirty="0"/>
              <a:t>  constructor() { ... }</a:t>
            </a:r>
          </a:p>
          <a:p>
            <a:r>
              <a:rPr lang="en-IN" dirty="0"/>
              <a:t>  method_1() { ... }</a:t>
            </a:r>
          </a:p>
          <a:p>
            <a:r>
              <a:rPr lang="en-IN" dirty="0"/>
              <a:t>  method_2() { ... }</a:t>
            </a:r>
          </a:p>
          <a:p>
            <a:r>
              <a:rPr lang="en-IN" dirty="0"/>
              <a:t>  method_3() { ... }</a:t>
            </a:r>
          </a:p>
          <a:p>
            <a:r>
              <a:rPr lang="en-IN" dirty="0"/>
              <a: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138</a:t>
            </a:fld>
            <a:endParaRPr lang="en-IN" dirty="0"/>
          </a:p>
        </p:txBody>
      </p:sp>
    </p:spTree>
    <p:extLst>
      <p:ext uri="{BB962C8B-B14F-4D97-AF65-F5344CB8AC3E}">
        <p14:creationId xmlns:p14="http://schemas.microsoft.com/office/powerpoint/2010/main" val="221826034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a:bodyPr>
          <a:lstStyle/>
          <a:p>
            <a:r>
              <a:rPr lang="en-US" dirty="0"/>
              <a:t>&lt;!DOCTYPE html&gt;</a:t>
            </a:r>
          </a:p>
          <a:p>
            <a:r>
              <a:rPr lang="en-US" dirty="0"/>
              <a:t>&lt;html&gt;</a:t>
            </a:r>
          </a:p>
          <a:p>
            <a:r>
              <a:rPr lang="en-US" dirty="0"/>
              <a:t>&lt;body</a:t>
            </a:r>
            <a:r>
              <a:rPr lang="en-US" dirty="0" smtClean="0"/>
              <a:t>&gt;</a:t>
            </a:r>
            <a:endParaRPr lang="en-US" dirty="0"/>
          </a:p>
          <a:p>
            <a:r>
              <a:rPr lang="en-US" dirty="0"/>
              <a:t>&lt;p id="demo"&gt;&lt;/p</a:t>
            </a:r>
            <a:r>
              <a:rPr lang="en-US" dirty="0" smtClean="0"/>
              <a:t>&gt;</a:t>
            </a:r>
            <a:endParaRPr lang="en-US" dirty="0"/>
          </a:p>
          <a:p>
            <a:r>
              <a:rPr lang="en-US" dirty="0"/>
              <a:t>&lt;script&gt;</a:t>
            </a:r>
          </a:p>
          <a:p>
            <a:r>
              <a:rPr lang="en-US" dirty="0"/>
              <a:t>class Car {</a:t>
            </a:r>
          </a:p>
          <a:p>
            <a:r>
              <a:rPr lang="en-US" dirty="0"/>
              <a:t>  constructor(name, year) {</a:t>
            </a:r>
          </a:p>
          <a:p>
            <a:r>
              <a:rPr lang="en-US" dirty="0"/>
              <a:t>    this.name = name;</a:t>
            </a:r>
          </a:p>
          <a:p>
            <a:r>
              <a:rPr lang="en-US" dirty="0"/>
              <a:t>    </a:t>
            </a:r>
            <a:r>
              <a:rPr lang="en-US" dirty="0" err="1"/>
              <a:t>this.year</a:t>
            </a:r>
            <a:r>
              <a:rPr lang="en-US" dirty="0"/>
              <a:t> = year;</a:t>
            </a:r>
          </a:p>
          <a:p>
            <a:endParaRPr lang="en-US" dirty="0"/>
          </a:p>
          <a:p>
            <a:r>
              <a:rPr lang="en-US" dirty="0"/>
              <a:t>  }</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139</a:t>
            </a:fld>
            <a:endParaRPr lang="en-IN" dirty="0"/>
          </a:p>
        </p:txBody>
      </p:sp>
      <p:pic>
        <p:nvPicPr>
          <p:cNvPr id="5" name="Picture 4"/>
          <p:cNvPicPr>
            <a:picLocks noChangeAspect="1"/>
          </p:cNvPicPr>
          <p:nvPr/>
        </p:nvPicPr>
        <p:blipFill>
          <a:blip r:embed="rId2"/>
          <a:stretch>
            <a:fillRect/>
          </a:stretch>
        </p:blipFill>
        <p:spPr>
          <a:xfrm>
            <a:off x="8508365" y="1466215"/>
            <a:ext cx="2266950" cy="857250"/>
          </a:xfrm>
          <a:prstGeom prst="rect">
            <a:avLst/>
          </a:prstGeom>
          <a:ln w="12700">
            <a:solidFill>
              <a:schemeClr val="tx1"/>
            </a:solidFill>
          </a:ln>
        </p:spPr>
      </p:pic>
    </p:spTree>
    <p:extLst>
      <p:ext uri="{BB962C8B-B14F-4D97-AF65-F5344CB8AC3E}">
        <p14:creationId xmlns:p14="http://schemas.microsoft.com/office/powerpoint/2010/main" val="69305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pPr marL="0" lvl="0" indent="0" algn="l">
              <a:lnSpc>
                <a:spcPct val="90000"/>
              </a:lnSpc>
              <a:spcBef>
                <a:spcPts val="1200"/>
              </a:spcBef>
              <a:buClr>
                <a:srgbClr val="40BAD2"/>
              </a:buClr>
              <a:buNone/>
            </a:pPr>
            <a:r>
              <a:rPr lang="en-IN" sz="2000" dirty="0">
                <a:solidFill>
                  <a:schemeClr val="accent6">
                    <a:lumMod val="75000"/>
                  </a:schemeClr>
                </a:solidFill>
              </a:rPr>
              <a:t>&lt;html&gt;	</a:t>
            </a:r>
          </a:p>
          <a:p>
            <a:pPr marL="0" lvl="0" indent="0" algn="l">
              <a:lnSpc>
                <a:spcPct val="90000"/>
              </a:lnSpc>
              <a:spcBef>
                <a:spcPts val="1200"/>
              </a:spcBef>
              <a:buClr>
                <a:srgbClr val="40BAD2"/>
              </a:buClr>
              <a:buNone/>
            </a:pPr>
            <a:r>
              <a:rPr lang="en-IN" sz="2000" dirty="0">
                <a:solidFill>
                  <a:schemeClr val="accent6">
                    <a:lumMod val="75000"/>
                  </a:schemeClr>
                </a:solidFill>
              </a:rPr>
              <a:t>	&lt;body&gt;</a:t>
            </a:r>
            <a:br>
              <a:rPr lang="en-IN" sz="2000" dirty="0">
                <a:solidFill>
                  <a:schemeClr val="accent6">
                    <a:lumMod val="75000"/>
                  </a:schemeClr>
                </a:solidFill>
              </a:rPr>
            </a:br>
            <a:r>
              <a:rPr lang="en-IN" sz="2000" dirty="0">
                <a:solidFill>
                  <a:schemeClr val="accent6">
                    <a:lumMod val="75000"/>
                  </a:schemeClr>
                </a:solidFill>
              </a:rPr>
              <a:t>		&lt;p id="demo"&gt;&lt;/p&gt;</a:t>
            </a:r>
          </a:p>
          <a:p>
            <a:pPr marL="0" lvl="0" indent="0" algn="l">
              <a:lnSpc>
                <a:spcPct val="90000"/>
              </a:lnSpc>
              <a:spcBef>
                <a:spcPts val="1200"/>
              </a:spcBef>
              <a:buClr>
                <a:srgbClr val="40BAD2"/>
              </a:buClr>
              <a:buNone/>
            </a:pPr>
            <a:r>
              <a:rPr lang="en-IN" sz="2000" dirty="0">
                <a:solidFill>
                  <a:schemeClr val="accent6">
                    <a:lumMod val="75000"/>
                  </a:schemeClr>
                </a:solidFill>
              </a:rPr>
              <a:t>		&lt;script type=“text/</a:t>
            </a:r>
            <a:r>
              <a:rPr lang="en-IN" sz="2000" dirty="0" err="1">
                <a:solidFill>
                  <a:schemeClr val="accent6">
                    <a:lumMod val="75000"/>
                  </a:schemeClr>
                </a:solidFill>
              </a:rPr>
              <a:t>javascript</a:t>
            </a:r>
            <a:r>
              <a:rPr lang="en-IN" sz="2000" dirty="0">
                <a:solidFill>
                  <a:schemeClr val="accent6">
                    <a:lumMod val="75000"/>
                  </a:schemeClr>
                </a:solidFill>
              </a:rPr>
              <a:t>”&gt; &gt;</a:t>
            </a:r>
            <a:br>
              <a:rPr lang="en-IN" sz="2000" dirty="0">
                <a:solidFill>
                  <a:schemeClr val="accent6">
                    <a:lumMod val="75000"/>
                  </a:schemeClr>
                </a:solidFill>
              </a:rPr>
            </a:br>
            <a:r>
              <a:rPr lang="en-IN" sz="2000" dirty="0">
                <a:solidFill>
                  <a:schemeClr val="accent6">
                    <a:lumMod val="75000"/>
                  </a:schemeClr>
                </a:solidFill>
              </a:rPr>
              <a:t>			</a:t>
            </a:r>
            <a:r>
              <a:rPr lang="en-IN" sz="2000" dirty="0" err="1">
                <a:solidFill>
                  <a:schemeClr val="accent6">
                    <a:lumMod val="75000"/>
                  </a:schemeClr>
                </a:solidFill>
              </a:rPr>
              <a:t>document.getElementById</a:t>
            </a:r>
            <a:r>
              <a:rPr lang="en-IN" sz="2000" dirty="0">
                <a:solidFill>
                  <a:schemeClr val="accent6">
                    <a:lumMod val="75000"/>
                  </a:schemeClr>
                </a:solidFill>
              </a:rPr>
              <a:t>("demo").</a:t>
            </a:r>
            <a:r>
              <a:rPr lang="en-IN" sz="2000" dirty="0" err="1">
                <a:solidFill>
                  <a:schemeClr val="accent6">
                    <a:lumMod val="75000"/>
                  </a:schemeClr>
                </a:solidFill>
              </a:rPr>
              <a:t>innerHTML</a:t>
            </a:r>
            <a:r>
              <a:rPr lang="en-IN" sz="2000" dirty="0">
                <a:solidFill>
                  <a:schemeClr val="accent6">
                    <a:lumMod val="75000"/>
                  </a:schemeClr>
                </a:solidFill>
              </a:rPr>
              <a:t> = 5 + 6;</a:t>
            </a:r>
            <a:br>
              <a:rPr lang="en-IN" sz="2000" dirty="0">
                <a:solidFill>
                  <a:schemeClr val="accent6">
                    <a:lumMod val="75000"/>
                  </a:schemeClr>
                </a:solidFill>
              </a:rPr>
            </a:br>
            <a:r>
              <a:rPr lang="en-IN" sz="2000" dirty="0">
                <a:solidFill>
                  <a:schemeClr val="accent6">
                    <a:lumMod val="75000"/>
                  </a:schemeClr>
                </a:solidFill>
              </a:rPr>
              <a:t>		&lt;/script&gt;</a:t>
            </a:r>
          </a:p>
          <a:p>
            <a:pPr marL="0" lvl="0" indent="0" algn="l">
              <a:lnSpc>
                <a:spcPct val="90000"/>
              </a:lnSpc>
              <a:spcBef>
                <a:spcPts val="1200"/>
              </a:spcBef>
              <a:buClr>
                <a:srgbClr val="40BAD2"/>
              </a:buClr>
              <a:buNone/>
            </a:pPr>
            <a:r>
              <a:rPr lang="en-IN" sz="2000" dirty="0">
                <a:solidFill>
                  <a:schemeClr val="accent6">
                    <a:lumMod val="75000"/>
                  </a:schemeClr>
                </a:solidFill>
              </a:rPr>
              <a:t>	&lt;/body&gt;</a:t>
            </a:r>
          </a:p>
          <a:p>
            <a:pPr marL="0" lvl="0" indent="0" algn="l">
              <a:lnSpc>
                <a:spcPct val="90000"/>
              </a:lnSpc>
              <a:spcBef>
                <a:spcPts val="1200"/>
              </a:spcBef>
              <a:buClr>
                <a:srgbClr val="40BAD2"/>
              </a:buClr>
              <a:buNone/>
            </a:pPr>
            <a:r>
              <a:rPr lang="en-IN" sz="2000" dirty="0">
                <a:solidFill>
                  <a:schemeClr val="accent6">
                    <a:lumMod val="75000"/>
                  </a:schemeClr>
                </a:solidFill>
              </a:rPr>
              <a:t>&lt;/html&gt;</a:t>
            </a:r>
          </a:p>
          <a:p>
            <a:r>
              <a:rPr lang="en-US" dirty="0" smtClean="0"/>
              <a:t>o/p:</a:t>
            </a:r>
          </a:p>
          <a:p>
            <a:r>
              <a:rPr lang="en-US" dirty="0" smtClean="0"/>
              <a:t>11</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a:t>
            </a:fld>
            <a:endParaRPr lang="en-IN" dirty="0"/>
          </a:p>
        </p:txBody>
      </p:sp>
    </p:spTree>
    <p:extLst>
      <p:ext uri="{BB962C8B-B14F-4D97-AF65-F5344CB8AC3E}">
        <p14:creationId xmlns:p14="http://schemas.microsoft.com/office/powerpoint/2010/main" val="300914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t>age() {</a:t>
            </a:r>
          </a:p>
          <a:p>
            <a:r>
              <a:rPr lang="en-IN" dirty="0"/>
              <a:t>    </a:t>
            </a:r>
            <a:r>
              <a:rPr lang="en-IN" dirty="0" err="1"/>
              <a:t>const</a:t>
            </a:r>
            <a:r>
              <a:rPr lang="en-IN" dirty="0"/>
              <a:t> date = new Date();</a:t>
            </a:r>
          </a:p>
          <a:p>
            <a:r>
              <a:rPr lang="en-IN" dirty="0"/>
              <a:t>    return </a:t>
            </a:r>
            <a:r>
              <a:rPr lang="en-IN" dirty="0" err="1"/>
              <a:t>date.getFullYear</a:t>
            </a:r>
            <a:r>
              <a:rPr lang="en-IN" dirty="0"/>
              <a:t>() - </a:t>
            </a:r>
            <a:r>
              <a:rPr lang="en-IN" dirty="0" err="1"/>
              <a:t>this.year</a:t>
            </a:r>
            <a:r>
              <a:rPr lang="en-IN" dirty="0"/>
              <a:t>;</a:t>
            </a:r>
          </a:p>
          <a:p>
            <a:r>
              <a:rPr lang="en-IN" dirty="0"/>
              <a:t>  }</a:t>
            </a:r>
          </a:p>
          <a:p>
            <a:r>
              <a:rPr lang="en-IN" dirty="0"/>
              <a:t>}</a:t>
            </a:r>
          </a:p>
          <a:p>
            <a:endParaRPr lang="en-IN" dirty="0"/>
          </a:p>
          <a:p>
            <a:r>
              <a:rPr lang="en-IN" dirty="0" err="1"/>
              <a:t>const</a:t>
            </a:r>
            <a:r>
              <a:rPr lang="en-IN" dirty="0"/>
              <a:t> </a:t>
            </a:r>
            <a:r>
              <a:rPr lang="en-IN" dirty="0" err="1"/>
              <a:t>myCar</a:t>
            </a:r>
            <a:r>
              <a:rPr lang="en-IN" dirty="0"/>
              <a:t> = new Car("Ford", 2014);</a:t>
            </a:r>
          </a:p>
          <a:p>
            <a:r>
              <a:rPr lang="en-IN" dirty="0" err="1"/>
              <a:t>document.getElementById</a:t>
            </a:r>
            <a:r>
              <a:rPr lang="en-IN" dirty="0"/>
              <a:t>("demo").</a:t>
            </a:r>
            <a:r>
              <a:rPr lang="en-IN" dirty="0" err="1"/>
              <a:t>innerHTML</a:t>
            </a:r>
            <a:r>
              <a:rPr lang="en-IN" dirty="0"/>
              <a:t> =</a:t>
            </a:r>
          </a:p>
          <a:p>
            <a:r>
              <a:rPr lang="en-IN" dirty="0"/>
              <a:t>"My car is " + </a:t>
            </a:r>
            <a:r>
              <a:rPr lang="en-IN" dirty="0" err="1"/>
              <a:t>myCar.age</a:t>
            </a:r>
            <a:r>
              <a:rPr lang="en-IN" dirty="0"/>
              <a:t>() + " years old.";</a:t>
            </a:r>
          </a:p>
          <a:p>
            <a:r>
              <a:rPr lang="en-IN" dirty="0"/>
              <a:t>&lt;/script&gt;</a:t>
            </a:r>
          </a:p>
          <a:p>
            <a:endParaRPr lang="en-IN" dirty="0"/>
          </a:p>
          <a:p>
            <a:r>
              <a:rPr lang="en-IN" dirty="0"/>
              <a:t>&lt;/body&gt;</a:t>
            </a:r>
          </a:p>
          <a:p>
            <a:r>
              <a:rPr lang="en-IN" dirty="0"/>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140</a:t>
            </a:fld>
            <a:endParaRPr lang="en-IN" dirty="0"/>
          </a:p>
        </p:txBody>
      </p:sp>
    </p:spTree>
    <p:extLst>
      <p:ext uri="{BB962C8B-B14F-4D97-AF65-F5344CB8AC3E}">
        <p14:creationId xmlns:p14="http://schemas.microsoft.com/office/powerpoint/2010/main" val="95104208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IN" dirty="0"/>
          </a:p>
        </p:txBody>
      </p:sp>
      <p:sp>
        <p:nvSpPr>
          <p:cNvPr id="3" name="Content Placeholder 2"/>
          <p:cNvSpPr>
            <a:spLocks noGrp="1"/>
          </p:cNvSpPr>
          <p:nvPr>
            <p:ph idx="1"/>
          </p:nvPr>
        </p:nvSpPr>
        <p:spPr/>
        <p:txBody>
          <a:bodyPr>
            <a:normAutofit fontScale="85000" lnSpcReduction="10000"/>
          </a:bodyPr>
          <a:lstStyle/>
          <a:p>
            <a:r>
              <a:rPr lang="en-US" dirty="0">
                <a:solidFill>
                  <a:schemeClr val="tx1"/>
                </a:solidFill>
              </a:rPr>
              <a:t>JavaScript is designed on a simple object-based paradigm. An object is a collection of properties, and a property is an association between a name (or </a:t>
            </a:r>
            <a:r>
              <a:rPr lang="en-US" i="1" dirty="0">
                <a:solidFill>
                  <a:schemeClr val="tx1"/>
                </a:solidFill>
              </a:rPr>
              <a:t>key</a:t>
            </a:r>
            <a:r>
              <a:rPr lang="en-US" dirty="0">
                <a:solidFill>
                  <a:schemeClr val="tx1"/>
                </a:solidFill>
              </a:rPr>
              <a:t>) and a value.</a:t>
            </a:r>
          </a:p>
          <a:p>
            <a:r>
              <a:rPr lang="en-US" dirty="0">
                <a:solidFill>
                  <a:schemeClr val="tx1"/>
                </a:solidFill>
              </a:rPr>
              <a:t>A property's value can be a function, in which case the property is known as a method. </a:t>
            </a:r>
          </a:p>
          <a:p>
            <a:r>
              <a:rPr lang="en-US" b="1" dirty="0"/>
              <a:t>Syntax:</a:t>
            </a:r>
          </a:p>
          <a:p>
            <a:r>
              <a:rPr lang="en-IN" dirty="0" err="1">
                <a:solidFill>
                  <a:schemeClr val="accent6"/>
                </a:solidFill>
              </a:rPr>
              <a:t>objectName.propertyName</a:t>
            </a:r>
            <a:endParaRPr lang="en-IN" dirty="0">
              <a:solidFill>
                <a:schemeClr val="accent6"/>
              </a:solidFill>
            </a:endParaRPr>
          </a:p>
          <a:p>
            <a:r>
              <a:rPr lang="en-US" dirty="0" err="1">
                <a:solidFill>
                  <a:schemeClr val="tx1"/>
                </a:solidFill>
              </a:rPr>
              <a:t>Objectname</a:t>
            </a:r>
            <a:r>
              <a:rPr lang="en-US" dirty="0">
                <a:solidFill>
                  <a:schemeClr val="tx1"/>
                </a:solidFill>
              </a:rPr>
              <a:t>- name of object, name of variable that can store object.</a:t>
            </a:r>
          </a:p>
          <a:p>
            <a:r>
              <a:rPr lang="en-US" dirty="0" err="1">
                <a:solidFill>
                  <a:schemeClr val="tx1"/>
                </a:solidFill>
              </a:rPr>
              <a:t>Propertyname</a:t>
            </a:r>
            <a:r>
              <a:rPr lang="en-US" dirty="0">
                <a:solidFill>
                  <a:schemeClr val="tx1"/>
                </a:solidFill>
              </a:rPr>
              <a:t>- name of property.</a:t>
            </a:r>
          </a:p>
          <a:p>
            <a:r>
              <a:rPr lang="en-IN" dirty="0" err="1">
                <a:solidFill>
                  <a:schemeClr val="accent6"/>
                </a:solidFill>
              </a:rPr>
              <a:t>objectName.methodname</a:t>
            </a:r>
            <a:r>
              <a:rPr lang="en-IN" dirty="0">
                <a:solidFill>
                  <a:schemeClr val="accent6"/>
                </a:solidFill>
              </a:rPr>
              <a:t>(parameters)</a:t>
            </a:r>
          </a:p>
          <a:p>
            <a:r>
              <a:rPr lang="en-US" dirty="0">
                <a:solidFill>
                  <a:schemeClr val="tx1"/>
                </a:solidFill>
              </a:rPr>
              <a:t>Methods are functions that can process objects data.</a:t>
            </a:r>
          </a:p>
          <a:p>
            <a:r>
              <a:rPr lang="en-US" dirty="0">
                <a:solidFill>
                  <a:schemeClr val="tx1"/>
                </a:solidFill>
              </a:rPr>
              <a:t>Two types of objects are there.</a:t>
            </a:r>
          </a:p>
          <a:p>
            <a:r>
              <a:rPr lang="en-US" dirty="0">
                <a:solidFill>
                  <a:schemeClr val="tx1"/>
                </a:solidFill>
              </a:rPr>
              <a:t>1) own object</a:t>
            </a:r>
          </a:p>
          <a:p>
            <a:r>
              <a:rPr lang="en-US" dirty="0">
                <a:solidFill>
                  <a:schemeClr val="tx1"/>
                </a:solidFill>
              </a:rPr>
              <a:t>2) user defined object.</a:t>
            </a:r>
          </a:p>
          <a:p>
            <a:endParaRPr lang="en-US" dirty="0">
              <a:solidFill>
                <a:schemeClr val="tx1"/>
              </a:solidFill>
            </a:endParaRPr>
          </a:p>
          <a:p>
            <a:endParaRPr lang="en-IN"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141</a:t>
            </a:fld>
            <a:endParaRPr lang="en-IN" dirty="0"/>
          </a:p>
        </p:txBody>
      </p:sp>
    </p:spTree>
    <p:extLst>
      <p:ext uri="{BB962C8B-B14F-4D97-AF65-F5344CB8AC3E}">
        <p14:creationId xmlns:p14="http://schemas.microsoft.com/office/powerpoint/2010/main" val="165168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own objects</a:t>
            </a:r>
            <a:endParaRPr lang="en-IN" dirty="0"/>
          </a:p>
        </p:txBody>
      </p:sp>
      <p:sp>
        <p:nvSpPr>
          <p:cNvPr id="3" name="Content Placeholder 2"/>
          <p:cNvSpPr>
            <a:spLocks noGrp="1"/>
          </p:cNvSpPr>
          <p:nvPr>
            <p:ph idx="1"/>
          </p:nvPr>
        </p:nvSpPr>
        <p:spPr/>
        <p:txBody>
          <a:bodyPr/>
          <a:lstStyle/>
          <a:p>
            <a:r>
              <a:rPr lang="en-US" dirty="0" err="1"/>
              <a:t>JavaScripts</a:t>
            </a:r>
            <a:r>
              <a:rPr lang="en-US" dirty="0"/>
              <a:t> has its own objects too.  For ex. Math object. It has several properties and methods.</a:t>
            </a:r>
          </a:p>
          <a:p>
            <a:r>
              <a:rPr lang="en-US" dirty="0"/>
              <a:t>Properties are accessed like this:</a:t>
            </a:r>
          </a:p>
          <a:p>
            <a:r>
              <a:rPr lang="en-US" dirty="0" err="1"/>
              <a:t>Math.PI</a:t>
            </a:r>
            <a:endParaRPr lang="en-US" dirty="0"/>
          </a:p>
          <a:p>
            <a:r>
              <a:rPr lang="en-US" dirty="0" err="1"/>
              <a:t>document.write</a:t>
            </a:r>
            <a:r>
              <a:rPr lang="en-US" dirty="0"/>
              <a:t>(</a:t>
            </a:r>
            <a:r>
              <a:rPr lang="en-US" dirty="0" err="1"/>
              <a:t>Math.PI</a:t>
            </a:r>
            <a:r>
              <a:rPr lang="en-US" dirty="0"/>
              <a:t>);</a:t>
            </a:r>
          </a:p>
          <a:p>
            <a:endParaRPr lang="en-US"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142</a:t>
            </a:fld>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675" y="3297872"/>
            <a:ext cx="6229405" cy="3241040"/>
          </a:xfrm>
          <a:prstGeom prst="rect">
            <a:avLst/>
          </a:prstGeom>
        </p:spPr>
      </p:pic>
    </p:spTree>
    <p:extLst>
      <p:ext uri="{BB962C8B-B14F-4D97-AF65-F5344CB8AC3E}">
        <p14:creationId xmlns:p14="http://schemas.microsoft.com/office/powerpoint/2010/main" val="113041617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Math Properties (Constants)</a:t>
            </a:r>
            <a:br>
              <a:rPr lang="en-IN" dirty="0"/>
            </a:br>
            <a:endParaRPr lang="en-IN" dirty="0"/>
          </a:p>
        </p:txBody>
      </p:sp>
      <p:sp>
        <p:nvSpPr>
          <p:cNvPr id="3" name="Content Placeholder 2"/>
          <p:cNvSpPr>
            <a:spLocks noGrp="1"/>
          </p:cNvSpPr>
          <p:nvPr>
            <p:ph idx="1"/>
          </p:nvPr>
        </p:nvSpPr>
        <p:spPr/>
        <p:txBody>
          <a:bodyPr/>
          <a:lstStyle/>
          <a:p>
            <a:r>
              <a:rPr lang="en-IN" dirty="0" err="1">
                <a:solidFill>
                  <a:schemeClr val="tx1"/>
                </a:solidFill>
              </a:rPr>
              <a:t>Math.E</a:t>
            </a:r>
            <a:r>
              <a:rPr lang="en-IN" dirty="0">
                <a:solidFill>
                  <a:schemeClr val="tx1"/>
                </a:solidFill>
              </a:rPr>
              <a:t>        // returns Euler's number</a:t>
            </a:r>
            <a:br>
              <a:rPr lang="en-IN" dirty="0">
                <a:solidFill>
                  <a:schemeClr val="tx1"/>
                </a:solidFill>
              </a:rPr>
            </a:br>
            <a:r>
              <a:rPr lang="en-IN" dirty="0" err="1">
                <a:solidFill>
                  <a:schemeClr val="tx1"/>
                </a:solidFill>
              </a:rPr>
              <a:t>Math.PI</a:t>
            </a:r>
            <a:r>
              <a:rPr lang="en-IN" dirty="0">
                <a:solidFill>
                  <a:schemeClr val="tx1"/>
                </a:solidFill>
              </a:rPr>
              <a:t>       // returns PI</a:t>
            </a:r>
            <a:br>
              <a:rPr lang="en-IN" dirty="0">
                <a:solidFill>
                  <a:schemeClr val="tx1"/>
                </a:solidFill>
              </a:rPr>
            </a:br>
            <a:r>
              <a:rPr lang="en-IN" dirty="0">
                <a:solidFill>
                  <a:schemeClr val="tx1"/>
                </a:solidFill>
              </a:rPr>
              <a:t>Math.SQRT2    // returns the square root of 2</a:t>
            </a:r>
            <a:br>
              <a:rPr lang="en-IN" dirty="0">
                <a:solidFill>
                  <a:schemeClr val="tx1"/>
                </a:solidFill>
              </a:rPr>
            </a:br>
            <a:r>
              <a:rPr lang="en-IN" dirty="0">
                <a:solidFill>
                  <a:schemeClr val="tx1"/>
                </a:solidFill>
              </a:rPr>
              <a:t>Math.SQRT1_2  // returns the square root of 1/2</a:t>
            </a:r>
            <a:br>
              <a:rPr lang="en-IN" dirty="0">
                <a:solidFill>
                  <a:schemeClr val="tx1"/>
                </a:solidFill>
              </a:rPr>
            </a:br>
            <a:r>
              <a:rPr lang="en-IN" dirty="0">
                <a:solidFill>
                  <a:schemeClr val="tx1"/>
                </a:solidFill>
              </a:rPr>
              <a:t>Math.LN2      // returns the natural logarithm of 2</a:t>
            </a:r>
            <a:br>
              <a:rPr lang="en-IN" dirty="0">
                <a:solidFill>
                  <a:schemeClr val="tx1"/>
                </a:solidFill>
              </a:rPr>
            </a:br>
            <a:r>
              <a:rPr lang="en-IN" dirty="0">
                <a:solidFill>
                  <a:schemeClr val="tx1"/>
                </a:solidFill>
              </a:rPr>
              <a:t>Math.LN10     // returns the natural logarithm of 10</a:t>
            </a:r>
            <a:br>
              <a:rPr lang="en-IN" dirty="0">
                <a:solidFill>
                  <a:schemeClr val="tx1"/>
                </a:solidFill>
              </a:rPr>
            </a:br>
            <a:r>
              <a:rPr lang="en-IN" dirty="0">
                <a:solidFill>
                  <a:schemeClr val="tx1"/>
                </a:solidFill>
              </a:rPr>
              <a:t>Math.LOG2E    // returns base 2 logarithm of E</a:t>
            </a:r>
            <a:br>
              <a:rPr lang="en-IN" dirty="0">
                <a:solidFill>
                  <a:schemeClr val="tx1"/>
                </a:solidFill>
              </a:rPr>
            </a:br>
            <a:r>
              <a:rPr lang="en-IN" dirty="0">
                <a:solidFill>
                  <a:schemeClr val="tx1"/>
                </a:solidFill>
              </a:rPr>
              <a:t>Math.LOG10E   // returns base 10 logarithm of E </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143</a:t>
            </a:fld>
            <a:endParaRPr lang="en-IN" dirty="0"/>
          </a:p>
        </p:txBody>
      </p:sp>
    </p:spTree>
    <p:extLst>
      <p:ext uri="{BB962C8B-B14F-4D97-AF65-F5344CB8AC3E}">
        <p14:creationId xmlns:p14="http://schemas.microsoft.com/office/powerpoint/2010/main" val="279803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Defined Objects</a:t>
            </a:r>
            <a:endParaRPr lang="en-IN" dirty="0"/>
          </a:p>
        </p:txBody>
      </p:sp>
      <p:sp>
        <p:nvSpPr>
          <p:cNvPr id="3" name="Content Placeholder 2"/>
          <p:cNvSpPr>
            <a:spLocks noGrp="1"/>
          </p:cNvSpPr>
          <p:nvPr>
            <p:ph idx="1"/>
          </p:nvPr>
        </p:nvSpPr>
        <p:spPr/>
        <p:txBody>
          <a:bodyPr>
            <a:normAutofit fontScale="92500"/>
          </a:bodyPr>
          <a:lstStyle/>
          <a:p>
            <a:r>
              <a:rPr lang="en-US" dirty="0">
                <a:solidFill>
                  <a:schemeClr val="tx1"/>
                </a:solidFill>
              </a:rPr>
              <a:t>With JavaScript, you can define and create your own objects.</a:t>
            </a:r>
          </a:p>
          <a:p>
            <a:r>
              <a:rPr lang="en-US" dirty="0">
                <a:solidFill>
                  <a:schemeClr val="tx1"/>
                </a:solidFill>
              </a:rPr>
              <a:t>There are different ways to create new objects:</a:t>
            </a:r>
          </a:p>
          <a:p>
            <a:r>
              <a:rPr lang="en-US" dirty="0">
                <a:solidFill>
                  <a:schemeClr val="tx1"/>
                </a:solidFill>
              </a:rPr>
              <a:t>Define and create a single object, using an </a:t>
            </a:r>
            <a:r>
              <a:rPr lang="en-US" b="1" dirty="0">
                <a:solidFill>
                  <a:schemeClr val="tx1"/>
                </a:solidFill>
              </a:rPr>
              <a:t>object literal.</a:t>
            </a:r>
          </a:p>
          <a:p>
            <a:r>
              <a:rPr lang="en-US" dirty="0">
                <a:solidFill>
                  <a:schemeClr val="tx1"/>
                </a:solidFill>
              </a:rPr>
              <a:t>Define and create a single object, with the </a:t>
            </a:r>
            <a:r>
              <a:rPr lang="en-US" b="1" dirty="0">
                <a:solidFill>
                  <a:schemeClr val="tx1"/>
                </a:solidFill>
              </a:rPr>
              <a:t>keyword new</a:t>
            </a:r>
            <a:r>
              <a:rPr lang="en-US" dirty="0">
                <a:solidFill>
                  <a:schemeClr val="tx1"/>
                </a:solidFill>
              </a:rPr>
              <a:t>.</a:t>
            </a:r>
          </a:p>
          <a:p>
            <a:r>
              <a:rPr lang="en-US" dirty="0">
                <a:solidFill>
                  <a:schemeClr val="tx1"/>
                </a:solidFill>
              </a:rPr>
              <a:t>Define an object constructor, and then create </a:t>
            </a:r>
            <a:r>
              <a:rPr lang="en-US" b="1" dirty="0">
                <a:solidFill>
                  <a:schemeClr val="tx1"/>
                </a:solidFill>
              </a:rPr>
              <a:t>objects of the  constructed type.</a:t>
            </a:r>
          </a:p>
          <a:p>
            <a:endParaRPr lang="en-IN" dirty="0"/>
          </a:p>
          <a:p>
            <a:r>
              <a:rPr lang="en-US" dirty="0">
                <a:solidFill>
                  <a:schemeClr val="tx1"/>
                </a:solidFill>
              </a:rPr>
              <a:t>A JavaScript object literal is a comma-separated list of name-value pairs wrapped in curly braces.</a:t>
            </a:r>
          </a:p>
          <a:p>
            <a:r>
              <a:rPr lang="en-US" dirty="0">
                <a:solidFill>
                  <a:schemeClr val="tx1"/>
                </a:solidFill>
              </a:rPr>
              <a:t>Object literals encapsulate data, enclosing it in a tiny package.</a:t>
            </a:r>
          </a:p>
          <a:p>
            <a:r>
              <a:rPr lang="en-US" dirty="0">
                <a:solidFill>
                  <a:schemeClr val="tx1"/>
                </a:solidFill>
              </a:rPr>
              <a:t>This minimizes the use of global variables which can cause problems when combining code.</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144</a:t>
            </a:fld>
            <a:endParaRPr lang="en-IN" dirty="0"/>
          </a:p>
        </p:txBody>
      </p:sp>
    </p:spTree>
    <p:extLst>
      <p:ext uri="{BB962C8B-B14F-4D97-AF65-F5344CB8AC3E}">
        <p14:creationId xmlns:p14="http://schemas.microsoft.com/office/powerpoint/2010/main" val="105370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err="1">
                <a:solidFill>
                  <a:schemeClr val="accent6"/>
                </a:solidFill>
              </a:rPr>
              <a:t>var</a:t>
            </a:r>
            <a:r>
              <a:rPr lang="en-IN" dirty="0">
                <a:solidFill>
                  <a:schemeClr val="accent6"/>
                </a:solidFill>
              </a:rPr>
              <a:t> </a:t>
            </a:r>
            <a:r>
              <a:rPr lang="en-IN" dirty="0" err="1">
                <a:solidFill>
                  <a:schemeClr val="accent6"/>
                </a:solidFill>
              </a:rPr>
              <a:t>myObject</a:t>
            </a:r>
            <a:r>
              <a:rPr lang="en-IN" dirty="0">
                <a:solidFill>
                  <a:schemeClr val="accent6"/>
                </a:solidFill>
              </a:rPr>
              <a:t> = {</a:t>
            </a:r>
          </a:p>
          <a:p>
            <a:r>
              <a:rPr lang="en-IN" dirty="0">
                <a:solidFill>
                  <a:schemeClr val="accent6"/>
                </a:solidFill>
              </a:rPr>
              <a:t>    </a:t>
            </a:r>
            <a:r>
              <a:rPr lang="en-IN" dirty="0" err="1">
                <a:solidFill>
                  <a:schemeClr val="accent6"/>
                </a:solidFill>
              </a:rPr>
              <a:t>sProp</a:t>
            </a:r>
            <a:r>
              <a:rPr lang="en-IN" dirty="0">
                <a:solidFill>
                  <a:schemeClr val="accent6"/>
                </a:solidFill>
              </a:rPr>
              <a:t>: 'some string value',</a:t>
            </a:r>
          </a:p>
          <a:p>
            <a:r>
              <a:rPr lang="en-IN" dirty="0">
                <a:solidFill>
                  <a:schemeClr val="accent6"/>
                </a:solidFill>
              </a:rPr>
              <a:t>    </a:t>
            </a:r>
            <a:r>
              <a:rPr lang="en-IN" dirty="0" err="1">
                <a:solidFill>
                  <a:schemeClr val="accent6"/>
                </a:solidFill>
              </a:rPr>
              <a:t>numProp</a:t>
            </a:r>
            <a:r>
              <a:rPr lang="en-IN" dirty="0">
                <a:solidFill>
                  <a:schemeClr val="accent6"/>
                </a:solidFill>
              </a:rPr>
              <a:t>: 2,</a:t>
            </a:r>
          </a:p>
          <a:p>
            <a:r>
              <a:rPr lang="en-IN" dirty="0">
                <a:solidFill>
                  <a:schemeClr val="accent6"/>
                </a:solidFill>
              </a:rPr>
              <a:t>    </a:t>
            </a:r>
            <a:r>
              <a:rPr lang="en-IN" dirty="0" err="1">
                <a:solidFill>
                  <a:schemeClr val="accent6"/>
                </a:solidFill>
              </a:rPr>
              <a:t>bProp</a:t>
            </a:r>
            <a:r>
              <a:rPr lang="en-IN" dirty="0">
                <a:solidFill>
                  <a:schemeClr val="accent6"/>
                </a:solidFill>
              </a:rPr>
              <a:t>: false</a:t>
            </a:r>
          </a:p>
          <a:p>
            <a:r>
              <a:rPr lang="en-IN" dirty="0">
                <a:solidFill>
                  <a:schemeClr val="accent6"/>
                </a:solidFill>
              </a:rPr>
              <a:t>};</a:t>
            </a:r>
          </a:p>
          <a:p>
            <a:r>
              <a:rPr lang="en-US" dirty="0"/>
              <a:t>Object literal property values can be of any data type, including array literals, functions, and nested object literals.</a:t>
            </a:r>
          </a:p>
          <a:p>
            <a:pPr marL="0" indent="0">
              <a:buNone/>
            </a:pPr>
            <a:r>
              <a:rPr lang="en-IN" dirty="0" err="1">
                <a:solidFill>
                  <a:schemeClr val="accent6"/>
                </a:solidFill>
              </a:rPr>
              <a:t>var</a:t>
            </a:r>
            <a:r>
              <a:rPr lang="en-IN" dirty="0">
                <a:solidFill>
                  <a:schemeClr val="accent6"/>
                </a:solidFill>
              </a:rPr>
              <a:t> Swapper = {</a:t>
            </a:r>
          </a:p>
          <a:p>
            <a:pPr marL="0" indent="0">
              <a:buNone/>
            </a:pPr>
            <a:r>
              <a:rPr lang="en-IN" dirty="0">
                <a:solidFill>
                  <a:schemeClr val="accent6"/>
                </a:solidFill>
              </a:rPr>
              <a:t>    // an array literal</a:t>
            </a:r>
          </a:p>
          <a:p>
            <a:pPr marL="0" indent="0">
              <a:buNone/>
            </a:pPr>
            <a:r>
              <a:rPr lang="en-IN" dirty="0">
                <a:solidFill>
                  <a:schemeClr val="accent6"/>
                </a:solidFill>
              </a:rPr>
              <a:t>    </a:t>
            </a:r>
            <a:r>
              <a:rPr lang="en-IN" b="1" dirty="0">
                <a:solidFill>
                  <a:schemeClr val="accent6"/>
                </a:solidFill>
              </a:rPr>
              <a:t>images: ["smile.gif", "grim.gif", "frown.gif", "bomb.gif"],</a:t>
            </a:r>
          </a:p>
          <a:p>
            <a:pPr marL="0" indent="0">
              <a:buNone/>
            </a:pPr>
            <a:r>
              <a:rPr lang="en-IN" dirty="0">
                <a:solidFill>
                  <a:schemeClr val="accent6"/>
                </a:solidFill>
              </a:rPr>
              <a:t>    </a:t>
            </a:r>
            <a:r>
              <a:rPr lang="en-IN" dirty="0" err="1">
                <a:solidFill>
                  <a:schemeClr val="accent6"/>
                </a:solidFill>
              </a:rPr>
              <a:t>pos</a:t>
            </a:r>
            <a:r>
              <a:rPr lang="en-IN" dirty="0">
                <a:solidFill>
                  <a:schemeClr val="accent6"/>
                </a:solidFill>
              </a:rPr>
              <a:t>: {</a:t>
            </a:r>
          </a:p>
          <a:p>
            <a:pPr marL="0" indent="0">
              <a:buNone/>
            </a:pPr>
            <a:r>
              <a:rPr lang="en-IN" dirty="0">
                <a:solidFill>
                  <a:schemeClr val="accent6"/>
                </a:solidFill>
              </a:rPr>
              <a:t>	x: 40,			// nested object literal</a:t>
            </a:r>
          </a:p>
          <a:p>
            <a:pPr marL="0" indent="0">
              <a:buNone/>
            </a:pPr>
            <a:r>
              <a:rPr lang="en-IN" dirty="0">
                <a:solidFill>
                  <a:schemeClr val="accent6"/>
                </a:solidFill>
              </a:rPr>
              <a:t>      	  y: 300</a:t>
            </a:r>
          </a:p>
          <a:p>
            <a:pPr marL="0" indent="0">
              <a:buNone/>
            </a:pPr>
            <a:r>
              <a:rPr lang="en-IN" dirty="0">
                <a:solidFill>
                  <a:schemeClr val="accent6"/>
                </a:solidFill>
              </a:rPr>
              <a:t>    },</a:t>
            </a:r>
          </a:p>
          <a:p>
            <a:pPr marL="0" indent="0">
              <a:buNone/>
            </a:pPr>
            <a:r>
              <a:rPr lang="en-IN" dirty="0">
                <a:solidFill>
                  <a:schemeClr val="accent6"/>
                </a:solidFill>
              </a:rPr>
              <a:t>    </a:t>
            </a:r>
            <a:r>
              <a:rPr lang="en-IN" dirty="0" err="1">
                <a:solidFill>
                  <a:schemeClr val="accent6"/>
                </a:solidFill>
              </a:rPr>
              <a:t>onSwap</a:t>
            </a:r>
            <a:r>
              <a:rPr lang="en-IN" dirty="0">
                <a:solidFill>
                  <a:schemeClr val="accent6"/>
                </a:solidFill>
              </a:rPr>
              <a:t>: function() { // function</a:t>
            </a:r>
          </a:p>
          <a:p>
            <a:pPr marL="0" indent="0">
              <a:buNone/>
            </a:pPr>
            <a:r>
              <a:rPr lang="en-IN" dirty="0">
                <a:solidFill>
                  <a:schemeClr val="accent6"/>
                </a:solidFill>
              </a:rPr>
              <a:t>        // code here</a:t>
            </a:r>
          </a:p>
          <a:p>
            <a:pPr marL="0" indent="0">
              <a:buNone/>
            </a:pPr>
            <a:r>
              <a:rPr lang="en-IN" dirty="0">
                <a:solidFill>
                  <a:schemeClr val="accent6"/>
                </a:solidFill>
              </a:rPr>
              <a:t>    }</a:t>
            </a:r>
          </a:p>
          <a:p>
            <a:pPr marL="0" indent="0">
              <a:buNone/>
            </a:pPr>
            <a:r>
              <a:rPr lang="en-IN" dirty="0">
                <a:solidFill>
                  <a:schemeClr val="accent6"/>
                </a:solidFill>
              </a:rPr>
              <a:t>};</a:t>
            </a:r>
          </a:p>
          <a:p>
            <a:endParaRPr lang="en-IN" dirty="0">
              <a:solidFill>
                <a:schemeClr val="accent6"/>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145</a:t>
            </a:fld>
            <a:endParaRPr lang="en-IN" dirty="0"/>
          </a:p>
        </p:txBody>
      </p:sp>
    </p:spTree>
    <p:extLst>
      <p:ext uri="{BB962C8B-B14F-4D97-AF65-F5344CB8AC3E}">
        <p14:creationId xmlns:p14="http://schemas.microsoft.com/office/powerpoint/2010/main" val="278204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9493" y="0"/>
            <a:ext cx="5254625" cy="4525963"/>
          </a:xfrm>
        </p:spPr>
        <p:txBody>
          <a:bodyPr/>
          <a:lstStyle/>
          <a:p>
            <a:pPr>
              <a:buFont typeface="Wingdings" panose="05000000000000000000" pitchFamily="2" charset="2"/>
              <a:buChar char="§"/>
            </a:pPr>
            <a:r>
              <a:rPr lang="en-IN" b="1" dirty="0"/>
              <a:t>Object Literal Syntax</a:t>
            </a:r>
          </a:p>
          <a:p>
            <a:pPr>
              <a:buFont typeface="Wingdings" panose="05000000000000000000" pitchFamily="2" charset="2"/>
              <a:buChar char="§"/>
            </a:pPr>
            <a:r>
              <a:rPr lang="en-US" dirty="0"/>
              <a:t>Object literals are defined using the following syntax rules</a:t>
            </a:r>
            <a:r>
              <a:rPr lang="en-US" dirty="0" smtClean="0"/>
              <a:t>:</a:t>
            </a:r>
            <a:endParaRPr lang="en-US" dirty="0"/>
          </a:p>
          <a:p>
            <a:pPr>
              <a:buFont typeface="Wingdings" panose="05000000000000000000" pitchFamily="2" charset="2"/>
              <a:buChar char="§"/>
            </a:pPr>
            <a:r>
              <a:rPr lang="en-US" dirty="0"/>
              <a:t>    A colon separates property </a:t>
            </a:r>
            <a:r>
              <a:rPr lang="en-US" dirty="0" smtClean="0"/>
              <a:t>name </a:t>
            </a:r>
            <a:r>
              <a:rPr lang="en-US" dirty="0"/>
              <a:t>from value.</a:t>
            </a:r>
          </a:p>
          <a:p>
            <a:pPr>
              <a:buFont typeface="Wingdings" panose="05000000000000000000" pitchFamily="2" charset="2"/>
              <a:buChar char="§"/>
            </a:pPr>
            <a:r>
              <a:rPr lang="en-US" dirty="0"/>
              <a:t>    A comma separates each name-value pair from the next.</a:t>
            </a:r>
          </a:p>
          <a:p>
            <a:pPr>
              <a:buFont typeface="Wingdings" panose="05000000000000000000" pitchFamily="2" charset="2"/>
              <a:buChar char="§"/>
            </a:pPr>
            <a:r>
              <a:rPr lang="en-US" dirty="0"/>
              <a:t>    There should be no comma after the last name-value </a:t>
            </a:r>
            <a:r>
              <a:rPr lang="en-US" dirty="0" smtClean="0"/>
              <a:t>pair</a:t>
            </a:r>
            <a:r>
              <a:rPr lang="en-US" dirty="0"/>
              <a:t>.</a:t>
            </a:r>
          </a:p>
          <a:p>
            <a:pPr>
              <a:buFont typeface="Wingdings" panose="05000000000000000000" pitchFamily="2" charset="2"/>
              <a:buChar char="§"/>
            </a:pPr>
            <a:endParaRPr lang="en-IN" dirty="0"/>
          </a:p>
        </p:txBody>
      </p:sp>
      <p:sp>
        <p:nvSpPr>
          <p:cNvPr id="5" name="Rectangle 4"/>
          <p:cNvSpPr/>
          <p:nvPr/>
        </p:nvSpPr>
        <p:spPr>
          <a:xfrm>
            <a:off x="6194508" y="554821"/>
            <a:ext cx="6096000" cy="3416320"/>
          </a:xfrm>
          <a:prstGeom prst="rect">
            <a:avLst/>
          </a:prstGeom>
        </p:spPr>
        <p:txBody>
          <a:bodyPr>
            <a:spAutoFit/>
          </a:bodyPr>
          <a:lstStyle/>
          <a:p>
            <a:r>
              <a:rPr lang="en-IN" dirty="0">
                <a:solidFill>
                  <a:srgbClr val="FF0000"/>
                </a:solidFill>
              </a:rPr>
              <a:t>&lt;script type="text/</a:t>
            </a:r>
            <a:r>
              <a:rPr lang="en-IN" dirty="0" err="1">
                <a:solidFill>
                  <a:srgbClr val="FF0000"/>
                </a:solidFill>
              </a:rPr>
              <a:t>javascript</a:t>
            </a:r>
            <a:r>
              <a:rPr lang="en-IN" dirty="0">
                <a:solidFill>
                  <a:srgbClr val="FF0000"/>
                </a:solidFill>
              </a:rPr>
              <a:t>"&gt;</a:t>
            </a:r>
          </a:p>
          <a:p>
            <a:r>
              <a:rPr lang="en-IN" dirty="0" err="1">
                <a:solidFill>
                  <a:srgbClr val="FF0000"/>
                </a:solidFill>
              </a:rPr>
              <a:t>var</a:t>
            </a:r>
            <a:r>
              <a:rPr lang="en-IN" dirty="0">
                <a:solidFill>
                  <a:srgbClr val="FF0000"/>
                </a:solidFill>
              </a:rPr>
              <a:t> person = {</a:t>
            </a:r>
          </a:p>
          <a:p>
            <a:r>
              <a:rPr lang="en-IN" dirty="0">
                <a:solidFill>
                  <a:srgbClr val="FF0000"/>
                </a:solidFill>
              </a:rPr>
              <a:t>  </a:t>
            </a:r>
            <a:r>
              <a:rPr lang="en-IN" dirty="0" err="1">
                <a:solidFill>
                  <a:srgbClr val="FF0000"/>
                </a:solidFill>
              </a:rPr>
              <a:t>firstName</a:t>
            </a:r>
            <a:r>
              <a:rPr lang="en-IN" dirty="0">
                <a:solidFill>
                  <a:srgbClr val="FF0000"/>
                </a:solidFill>
              </a:rPr>
              <a:t>: "John",</a:t>
            </a:r>
          </a:p>
          <a:p>
            <a:r>
              <a:rPr lang="en-IN" dirty="0">
                <a:solidFill>
                  <a:srgbClr val="FF0000"/>
                </a:solidFill>
              </a:rPr>
              <a:t>  </a:t>
            </a:r>
            <a:r>
              <a:rPr lang="en-IN" dirty="0" err="1">
                <a:solidFill>
                  <a:srgbClr val="FF0000"/>
                </a:solidFill>
              </a:rPr>
              <a:t>lastName</a:t>
            </a:r>
            <a:r>
              <a:rPr lang="en-IN" dirty="0">
                <a:solidFill>
                  <a:srgbClr val="FF0000"/>
                </a:solidFill>
              </a:rPr>
              <a:t>: "Doe",</a:t>
            </a:r>
          </a:p>
          <a:p>
            <a:r>
              <a:rPr lang="en-IN" dirty="0">
                <a:solidFill>
                  <a:srgbClr val="FF0000"/>
                </a:solidFill>
              </a:rPr>
              <a:t>  age: 50,</a:t>
            </a:r>
          </a:p>
          <a:p>
            <a:r>
              <a:rPr lang="en-IN" dirty="0">
                <a:solidFill>
                  <a:srgbClr val="FF0000"/>
                </a:solidFill>
              </a:rPr>
              <a:t>  </a:t>
            </a:r>
            <a:r>
              <a:rPr lang="en-IN" dirty="0" err="1">
                <a:solidFill>
                  <a:srgbClr val="FF0000"/>
                </a:solidFill>
              </a:rPr>
              <a:t>eyeColor</a:t>
            </a:r>
            <a:r>
              <a:rPr lang="en-IN" dirty="0">
                <a:solidFill>
                  <a:srgbClr val="FF0000"/>
                </a:solidFill>
              </a:rPr>
              <a:t>: "blue"</a:t>
            </a:r>
          </a:p>
          <a:p>
            <a:r>
              <a:rPr lang="en-IN" dirty="0">
                <a:solidFill>
                  <a:srgbClr val="FF0000"/>
                </a:solidFill>
              </a:rPr>
              <a:t>};</a:t>
            </a:r>
          </a:p>
          <a:p>
            <a:r>
              <a:rPr lang="en-IN" dirty="0" err="1">
                <a:solidFill>
                  <a:srgbClr val="FF0000"/>
                </a:solidFill>
              </a:rPr>
              <a:t>document.write</a:t>
            </a:r>
            <a:r>
              <a:rPr lang="en-IN" dirty="0">
                <a:solidFill>
                  <a:srgbClr val="FF0000"/>
                </a:solidFill>
              </a:rPr>
              <a:t>(</a:t>
            </a:r>
            <a:r>
              <a:rPr lang="en-IN" dirty="0" err="1">
                <a:solidFill>
                  <a:srgbClr val="FF0000"/>
                </a:solidFill>
              </a:rPr>
              <a:t>person.firstName</a:t>
            </a:r>
            <a:r>
              <a:rPr lang="en-IN" dirty="0">
                <a:solidFill>
                  <a:srgbClr val="FF0000"/>
                </a:solidFill>
              </a:rPr>
              <a:t> + " is " + </a:t>
            </a:r>
            <a:r>
              <a:rPr lang="en-IN" dirty="0" err="1">
                <a:solidFill>
                  <a:srgbClr val="FF0000"/>
                </a:solidFill>
              </a:rPr>
              <a:t>person.age</a:t>
            </a:r>
            <a:r>
              <a:rPr lang="en-IN" dirty="0">
                <a:solidFill>
                  <a:srgbClr val="FF0000"/>
                </a:solidFill>
              </a:rPr>
              <a:t> + " years old.");</a:t>
            </a:r>
          </a:p>
          <a:p>
            <a:endParaRPr lang="en-IN" dirty="0">
              <a:solidFill>
                <a:srgbClr val="FF0000"/>
              </a:solidFill>
            </a:endParaRPr>
          </a:p>
          <a:p>
            <a:endParaRPr lang="en-IN" dirty="0">
              <a:solidFill>
                <a:srgbClr val="FF0000"/>
              </a:solidFill>
            </a:endParaRPr>
          </a:p>
          <a:p>
            <a:r>
              <a:rPr lang="en-IN" dirty="0">
                <a:solidFill>
                  <a:srgbClr val="FF0000"/>
                </a:solidFill>
              </a:rPr>
              <a:t>&lt;/script&gt;</a:t>
            </a:r>
          </a:p>
        </p:txBody>
      </p:sp>
      <p:sp>
        <p:nvSpPr>
          <p:cNvPr id="6" name="Rectangle 5"/>
          <p:cNvSpPr/>
          <p:nvPr/>
        </p:nvSpPr>
        <p:spPr>
          <a:xfrm>
            <a:off x="6069496" y="441960"/>
            <a:ext cx="6109252" cy="43268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1562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JavaScript Keyword new</a:t>
            </a:r>
            <a:br>
              <a:rPr lang="en-US" dirty="0"/>
            </a:br>
            <a:endParaRPr lang="en-IN" dirty="0"/>
          </a:p>
        </p:txBody>
      </p:sp>
      <p:sp>
        <p:nvSpPr>
          <p:cNvPr id="3" name="Content Placeholder 2"/>
          <p:cNvSpPr>
            <a:spLocks noGrp="1"/>
          </p:cNvSpPr>
          <p:nvPr>
            <p:ph idx="1"/>
          </p:nvPr>
        </p:nvSpPr>
        <p:spPr/>
        <p:txBody>
          <a:bodyPr>
            <a:normAutofit fontScale="70000" lnSpcReduction="20000"/>
          </a:bodyPr>
          <a:lstStyle/>
          <a:p>
            <a:r>
              <a:rPr lang="en-US" sz="2600" dirty="0">
                <a:solidFill>
                  <a:schemeClr val="tx1"/>
                </a:solidFill>
              </a:rPr>
              <a:t>New object is created with the name person, this person object has certain properties or attribute, such as </a:t>
            </a:r>
            <a:r>
              <a:rPr lang="en-US" sz="2600" dirty="0" err="1">
                <a:solidFill>
                  <a:schemeClr val="tx1"/>
                </a:solidFill>
              </a:rPr>
              <a:t>firstname</a:t>
            </a:r>
            <a:r>
              <a:rPr lang="en-US" sz="2600" dirty="0">
                <a:solidFill>
                  <a:schemeClr val="tx1"/>
                </a:solidFill>
              </a:rPr>
              <a:t>, </a:t>
            </a:r>
            <a:r>
              <a:rPr lang="en-US" sz="2600" dirty="0" err="1">
                <a:solidFill>
                  <a:schemeClr val="tx1"/>
                </a:solidFill>
              </a:rPr>
              <a:t>lastname</a:t>
            </a:r>
            <a:r>
              <a:rPr lang="en-US" sz="2600" dirty="0">
                <a:solidFill>
                  <a:schemeClr val="tx1"/>
                </a:solidFill>
              </a:rPr>
              <a:t>, age.</a:t>
            </a:r>
          </a:p>
          <a:p>
            <a:r>
              <a:rPr lang="en-US" sz="2600" dirty="0" err="1">
                <a:solidFill>
                  <a:schemeClr val="tx1"/>
                </a:solidFill>
              </a:rPr>
              <a:t>Person.hair</a:t>
            </a:r>
            <a:r>
              <a:rPr lang="en-US" sz="2600" dirty="0">
                <a:solidFill>
                  <a:schemeClr val="tx1"/>
                </a:solidFill>
              </a:rPr>
              <a:t> is also assigned one object to access the properties of </a:t>
            </a:r>
            <a:r>
              <a:rPr lang="en-US" sz="2600" dirty="0" err="1">
                <a:solidFill>
                  <a:schemeClr val="tx1"/>
                </a:solidFill>
              </a:rPr>
              <a:t>person.hair</a:t>
            </a:r>
            <a:r>
              <a:rPr lang="en-US" sz="2600" dirty="0"/>
              <a:t>.</a:t>
            </a:r>
          </a:p>
          <a:p>
            <a:pPr marL="0" indent="0">
              <a:buNone/>
            </a:pPr>
            <a:r>
              <a:rPr lang="en-IN" sz="2600" dirty="0">
                <a:solidFill>
                  <a:schemeClr val="accent6"/>
                </a:solidFill>
              </a:rPr>
              <a:t>&lt;script&gt;</a:t>
            </a:r>
          </a:p>
          <a:p>
            <a:pPr marL="0" indent="0">
              <a:buNone/>
            </a:pPr>
            <a:r>
              <a:rPr lang="en-IN" sz="2600" dirty="0">
                <a:solidFill>
                  <a:schemeClr val="accent6"/>
                </a:solidFill>
              </a:rPr>
              <a:t>	</a:t>
            </a:r>
            <a:r>
              <a:rPr lang="en-IN" sz="2600" dirty="0" err="1">
                <a:solidFill>
                  <a:schemeClr val="accent6"/>
                </a:solidFill>
              </a:rPr>
              <a:t>var</a:t>
            </a:r>
            <a:r>
              <a:rPr lang="en-IN" sz="2600" dirty="0">
                <a:solidFill>
                  <a:schemeClr val="accent6"/>
                </a:solidFill>
              </a:rPr>
              <a:t> person = new Object();</a:t>
            </a:r>
          </a:p>
          <a:p>
            <a:pPr marL="0" indent="0">
              <a:buNone/>
            </a:pPr>
            <a:r>
              <a:rPr lang="en-IN" sz="2600" dirty="0">
                <a:solidFill>
                  <a:schemeClr val="accent6"/>
                </a:solidFill>
              </a:rPr>
              <a:t>	</a:t>
            </a:r>
            <a:r>
              <a:rPr lang="en-IN" sz="2600" dirty="0" err="1">
                <a:solidFill>
                  <a:schemeClr val="accent6"/>
                </a:solidFill>
              </a:rPr>
              <a:t>person.firstName</a:t>
            </a:r>
            <a:r>
              <a:rPr lang="en-IN" sz="2600" dirty="0">
                <a:solidFill>
                  <a:schemeClr val="accent6"/>
                </a:solidFill>
              </a:rPr>
              <a:t> = "John";</a:t>
            </a:r>
          </a:p>
          <a:p>
            <a:pPr marL="0" indent="0">
              <a:buNone/>
            </a:pPr>
            <a:r>
              <a:rPr lang="en-IN" sz="2600" dirty="0">
                <a:solidFill>
                  <a:schemeClr val="accent6"/>
                </a:solidFill>
              </a:rPr>
              <a:t>	</a:t>
            </a:r>
            <a:r>
              <a:rPr lang="en-IN" sz="2600" dirty="0" err="1">
                <a:solidFill>
                  <a:schemeClr val="accent6"/>
                </a:solidFill>
              </a:rPr>
              <a:t>person.lastName</a:t>
            </a:r>
            <a:r>
              <a:rPr lang="en-IN" sz="2600" dirty="0">
                <a:solidFill>
                  <a:schemeClr val="accent6"/>
                </a:solidFill>
              </a:rPr>
              <a:t> = "Doe";</a:t>
            </a:r>
          </a:p>
          <a:p>
            <a:pPr marL="0" indent="0">
              <a:buNone/>
            </a:pPr>
            <a:r>
              <a:rPr lang="en-IN" sz="2600" dirty="0">
                <a:solidFill>
                  <a:schemeClr val="accent6"/>
                </a:solidFill>
              </a:rPr>
              <a:t>	</a:t>
            </a:r>
            <a:r>
              <a:rPr lang="en-IN" sz="2600" dirty="0" err="1">
                <a:solidFill>
                  <a:schemeClr val="accent6"/>
                </a:solidFill>
              </a:rPr>
              <a:t>person.age</a:t>
            </a:r>
            <a:r>
              <a:rPr lang="en-IN" sz="2600" dirty="0">
                <a:solidFill>
                  <a:schemeClr val="accent6"/>
                </a:solidFill>
              </a:rPr>
              <a:t> = 50;</a:t>
            </a:r>
          </a:p>
          <a:p>
            <a:pPr marL="0" indent="0">
              <a:buNone/>
            </a:pPr>
            <a:r>
              <a:rPr lang="en-IN" sz="2600" dirty="0">
                <a:solidFill>
                  <a:schemeClr val="accent6"/>
                </a:solidFill>
              </a:rPr>
              <a:t>	</a:t>
            </a:r>
            <a:r>
              <a:rPr lang="en-IN" sz="2600" dirty="0" err="1">
                <a:solidFill>
                  <a:schemeClr val="accent6"/>
                </a:solidFill>
              </a:rPr>
              <a:t>person.eyeColor</a:t>
            </a:r>
            <a:r>
              <a:rPr lang="en-IN" sz="2600" dirty="0">
                <a:solidFill>
                  <a:schemeClr val="accent6"/>
                </a:solidFill>
              </a:rPr>
              <a:t> = "blue"; </a:t>
            </a:r>
          </a:p>
          <a:p>
            <a:pPr marL="0" indent="0">
              <a:buNone/>
            </a:pPr>
            <a:r>
              <a:rPr lang="en-IN" sz="2600" dirty="0">
                <a:solidFill>
                  <a:schemeClr val="accent6"/>
                </a:solidFill>
              </a:rPr>
              <a:t>	</a:t>
            </a:r>
            <a:r>
              <a:rPr lang="en-IN" sz="2600" dirty="0" err="1">
                <a:solidFill>
                  <a:schemeClr val="accent6"/>
                </a:solidFill>
              </a:rPr>
              <a:t>person.hair</a:t>
            </a:r>
            <a:r>
              <a:rPr lang="en-IN" sz="2600" dirty="0">
                <a:solidFill>
                  <a:schemeClr val="accent6"/>
                </a:solidFill>
              </a:rPr>
              <a:t> = new Object();</a:t>
            </a:r>
          </a:p>
          <a:p>
            <a:pPr marL="0" indent="0">
              <a:buNone/>
            </a:pPr>
            <a:r>
              <a:rPr lang="en-IN" sz="2600" dirty="0">
                <a:solidFill>
                  <a:schemeClr val="accent6"/>
                </a:solidFill>
              </a:rPr>
              <a:t>	</a:t>
            </a:r>
            <a:r>
              <a:rPr lang="en-IN" sz="2600" dirty="0" err="1">
                <a:solidFill>
                  <a:schemeClr val="accent6"/>
                </a:solidFill>
              </a:rPr>
              <a:t>person.hair.length</a:t>
            </a:r>
            <a:r>
              <a:rPr lang="en-IN" sz="2600" dirty="0">
                <a:solidFill>
                  <a:schemeClr val="accent6"/>
                </a:solidFill>
              </a:rPr>
              <a:t> = “long”;</a:t>
            </a:r>
          </a:p>
          <a:p>
            <a:pPr marL="0" indent="0">
              <a:buNone/>
            </a:pPr>
            <a:r>
              <a:rPr lang="en-IN" sz="2600" dirty="0">
                <a:solidFill>
                  <a:schemeClr val="accent6"/>
                </a:solidFill>
              </a:rPr>
              <a:t>	</a:t>
            </a:r>
            <a:r>
              <a:rPr lang="en-IN" sz="2600" dirty="0" err="1">
                <a:solidFill>
                  <a:schemeClr val="accent6"/>
                </a:solidFill>
              </a:rPr>
              <a:t>person.hair.color</a:t>
            </a:r>
            <a:r>
              <a:rPr lang="en-IN" sz="2600" dirty="0">
                <a:solidFill>
                  <a:schemeClr val="accent6"/>
                </a:solidFill>
              </a:rPr>
              <a:t> = “brown”;</a:t>
            </a:r>
          </a:p>
          <a:p>
            <a:pPr marL="0" indent="0">
              <a:buNone/>
            </a:pPr>
            <a:endParaRPr lang="en-IN" sz="2600" dirty="0">
              <a:solidFill>
                <a:schemeClr val="accent6"/>
              </a:solidFill>
            </a:endParaRPr>
          </a:p>
          <a:p>
            <a:pPr marL="0" indent="0">
              <a:buNone/>
            </a:pPr>
            <a:r>
              <a:rPr lang="en-IN" sz="2600" dirty="0">
                <a:solidFill>
                  <a:schemeClr val="accent6"/>
                </a:solidFill>
              </a:rPr>
              <a:t>	</a:t>
            </a:r>
            <a:r>
              <a:rPr lang="en-IN" sz="2600" dirty="0" err="1">
                <a:solidFill>
                  <a:schemeClr val="accent6"/>
                </a:solidFill>
              </a:rPr>
              <a:t>document.write</a:t>
            </a:r>
            <a:r>
              <a:rPr lang="en-IN" sz="2600" dirty="0">
                <a:solidFill>
                  <a:schemeClr val="accent6"/>
                </a:solidFill>
              </a:rPr>
              <a:t>(</a:t>
            </a:r>
            <a:r>
              <a:rPr lang="en-IN" sz="2600" dirty="0" err="1">
                <a:solidFill>
                  <a:schemeClr val="accent6"/>
                </a:solidFill>
              </a:rPr>
              <a:t>person.firstName</a:t>
            </a:r>
            <a:r>
              <a:rPr lang="en-IN" sz="2600" dirty="0">
                <a:solidFill>
                  <a:schemeClr val="accent6"/>
                </a:solidFill>
              </a:rPr>
              <a:t> + " is " + </a:t>
            </a:r>
            <a:r>
              <a:rPr lang="en-IN" sz="2600" dirty="0" err="1">
                <a:solidFill>
                  <a:schemeClr val="accent6"/>
                </a:solidFill>
              </a:rPr>
              <a:t>person.age</a:t>
            </a:r>
            <a:r>
              <a:rPr lang="en-IN" sz="2600" dirty="0">
                <a:solidFill>
                  <a:schemeClr val="accent6"/>
                </a:solidFill>
              </a:rPr>
              <a:t> + " years old.");</a:t>
            </a:r>
          </a:p>
          <a:p>
            <a:pPr marL="0" indent="0">
              <a:buNone/>
            </a:pPr>
            <a:r>
              <a:rPr lang="en-IN" sz="2600" dirty="0">
                <a:solidFill>
                  <a:schemeClr val="accent6"/>
                </a:solidFill>
              </a:rPr>
              <a:t>	</a:t>
            </a:r>
            <a:r>
              <a:rPr lang="en-IN" sz="2600" dirty="0" err="1">
                <a:solidFill>
                  <a:schemeClr val="accent6"/>
                </a:solidFill>
              </a:rPr>
              <a:t>document.write</a:t>
            </a:r>
            <a:r>
              <a:rPr lang="en-IN" sz="2600" dirty="0">
                <a:solidFill>
                  <a:schemeClr val="accent6"/>
                </a:solidFill>
              </a:rPr>
              <a:t>(</a:t>
            </a:r>
            <a:r>
              <a:rPr lang="en-IN" sz="2600" dirty="0" err="1">
                <a:solidFill>
                  <a:schemeClr val="accent6"/>
                </a:solidFill>
              </a:rPr>
              <a:t>person.hair.color</a:t>
            </a:r>
            <a:r>
              <a:rPr lang="en-IN" sz="2600" dirty="0">
                <a:solidFill>
                  <a:schemeClr val="accent6"/>
                </a:solidFill>
              </a:rPr>
              <a:t> + “ ”);</a:t>
            </a:r>
          </a:p>
          <a:p>
            <a:pPr marL="0" indent="0">
              <a:buNone/>
            </a:pPr>
            <a:r>
              <a:rPr lang="en-IN" sz="2600" dirty="0">
                <a:solidFill>
                  <a:schemeClr val="accent6"/>
                </a:solidFill>
              </a:rPr>
              <a:t>&lt;/script&gt;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147</a:t>
            </a:fld>
            <a:endParaRPr lang="en-IN" dirty="0"/>
          </a:p>
        </p:txBody>
      </p:sp>
    </p:spTree>
    <p:extLst>
      <p:ext uri="{BB962C8B-B14F-4D97-AF65-F5344CB8AC3E}">
        <p14:creationId xmlns:p14="http://schemas.microsoft.com/office/powerpoint/2010/main" val="103710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Adding a constructor</a:t>
            </a:r>
          </a:p>
        </p:txBody>
      </p:sp>
      <p:sp>
        <p:nvSpPr>
          <p:cNvPr id="3" name="Content Placeholder 2"/>
          <p:cNvSpPr>
            <a:spLocks noGrp="1"/>
          </p:cNvSpPr>
          <p:nvPr>
            <p:ph idx="1"/>
          </p:nvPr>
        </p:nvSpPr>
        <p:spPr/>
        <p:txBody>
          <a:bodyPr/>
          <a:lstStyle/>
          <a:p>
            <a:r>
              <a:rPr lang="en-US" dirty="0"/>
              <a:t>Sometimes we need a "</a:t>
            </a:r>
            <a:r>
              <a:rPr lang="en-US" b="1" dirty="0"/>
              <a:t>blueprint</a:t>
            </a:r>
            <a:r>
              <a:rPr lang="en-US" dirty="0"/>
              <a:t>" for creating many objects of the same "type".</a:t>
            </a:r>
          </a:p>
          <a:p>
            <a:r>
              <a:rPr lang="en-US" dirty="0"/>
              <a:t>The way to create an "object type", is to use an </a:t>
            </a:r>
            <a:r>
              <a:rPr lang="en-US" b="1" dirty="0"/>
              <a:t>object constructor function</a:t>
            </a:r>
            <a:r>
              <a:rPr lang="en-US" dirty="0"/>
              <a:t>.</a:t>
            </a:r>
          </a:p>
          <a:p>
            <a:r>
              <a:rPr lang="en-US" dirty="0"/>
              <a:t>Constructor is a pre-defined method that will initialize your object. To do this in JavaScript a function is used that is invoked through the </a:t>
            </a:r>
            <a:r>
              <a:rPr lang="en-US" b="1" dirty="0">
                <a:solidFill>
                  <a:srgbClr val="FF0000"/>
                </a:solidFill>
              </a:rPr>
              <a:t>new</a:t>
            </a:r>
            <a:r>
              <a:rPr lang="en-US" dirty="0"/>
              <a:t> operator.</a:t>
            </a:r>
          </a:p>
          <a:p>
            <a:r>
              <a:rPr lang="en-US" dirty="0"/>
              <a:t>Any properties inside the newly created objects are assigned using </a:t>
            </a:r>
            <a:r>
              <a:rPr lang="en-US" b="1" dirty="0">
                <a:solidFill>
                  <a:srgbClr val="FF0000"/>
                </a:solidFill>
              </a:rPr>
              <a:t>this</a:t>
            </a:r>
            <a:r>
              <a:rPr lang="en-US" dirty="0"/>
              <a:t> keyword, referring to the current object is being created.</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148</a:t>
            </a:fld>
            <a:endParaRPr lang="en-IN" dirty="0"/>
          </a:p>
        </p:txBody>
      </p:sp>
    </p:spTree>
    <p:extLst>
      <p:ext uri="{BB962C8B-B14F-4D97-AF65-F5344CB8AC3E}">
        <p14:creationId xmlns:p14="http://schemas.microsoft.com/office/powerpoint/2010/main" val="352973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149</a:t>
            </a:fld>
            <a:endParaRPr lang="en-IN" dirty="0"/>
          </a:p>
        </p:txBody>
      </p:sp>
      <p:sp>
        <p:nvSpPr>
          <p:cNvPr id="5" name="Rectangle 4"/>
          <p:cNvSpPr/>
          <p:nvPr/>
        </p:nvSpPr>
        <p:spPr>
          <a:xfrm>
            <a:off x="467360" y="258167"/>
            <a:ext cx="10607040" cy="6186309"/>
          </a:xfrm>
          <a:prstGeom prst="rect">
            <a:avLst/>
          </a:prstGeom>
        </p:spPr>
        <p:txBody>
          <a:bodyPr wrap="square">
            <a:spAutoFit/>
          </a:bodyPr>
          <a:lstStyle/>
          <a:p>
            <a:r>
              <a:rPr lang="en-US" dirty="0" smtClean="0">
                <a:solidFill>
                  <a:schemeClr val="accent6"/>
                </a:solidFill>
                <a:latin typeface="Cambria" panose="02040503050406030204" pitchFamily="18" charset="0"/>
                <a:ea typeface="Cambria" panose="02040503050406030204" pitchFamily="18" charset="0"/>
              </a:rPr>
              <a:t>&lt;html&gt;</a:t>
            </a:r>
          </a:p>
          <a:p>
            <a:r>
              <a:rPr lang="en-US" dirty="0" smtClean="0">
                <a:solidFill>
                  <a:schemeClr val="accent6"/>
                </a:solidFill>
                <a:latin typeface="Cambria" panose="02040503050406030204" pitchFamily="18" charset="0"/>
                <a:ea typeface="Cambria" panose="02040503050406030204" pitchFamily="18" charset="0"/>
              </a:rPr>
              <a:t>&lt;body&gt;</a:t>
            </a:r>
            <a:endParaRPr lang="en-IN" dirty="0" smtClean="0">
              <a:solidFill>
                <a:schemeClr val="accent6"/>
              </a:solidFill>
              <a:latin typeface="Cambria" panose="02040503050406030204" pitchFamily="18" charset="0"/>
              <a:ea typeface="Cambria" panose="02040503050406030204" pitchFamily="18" charset="0"/>
            </a:endParaRPr>
          </a:p>
          <a:p>
            <a:r>
              <a:rPr lang="en-IN" dirty="0" smtClean="0">
                <a:solidFill>
                  <a:schemeClr val="accent6"/>
                </a:solidFill>
                <a:latin typeface="Cambria" panose="02040503050406030204" pitchFamily="18" charset="0"/>
                <a:ea typeface="Cambria" panose="02040503050406030204" pitchFamily="18" charset="0"/>
              </a:rPr>
              <a:t>&lt;</a:t>
            </a:r>
            <a:r>
              <a:rPr lang="en-IN" dirty="0">
                <a:solidFill>
                  <a:schemeClr val="accent6"/>
                </a:solidFill>
                <a:latin typeface="Cambria" panose="02040503050406030204" pitchFamily="18" charset="0"/>
                <a:ea typeface="Cambria" panose="02040503050406030204" pitchFamily="18" charset="0"/>
              </a:rPr>
              <a:t>script type="text/</a:t>
            </a:r>
            <a:r>
              <a:rPr lang="en-IN" dirty="0" err="1">
                <a:solidFill>
                  <a:schemeClr val="accent6"/>
                </a:solidFill>
                <a:latin typeface="Cambria" panose="02040503050406030204" pitchFamily="18" charset="0"/>
                <a:ea typeface="Cambria" panose="02040503050406030204" pitchFamily="18" charset="0"/>
              </a:rPr>
              <a:t>javascript</a:t>
            </a:r>
            <a:r>
              <a:rPr lang="en-IN" dirty="0">
                <a:solidFill>
                  <a:schemeClr val="accent6"/>
                </a:solidFill>
                <a:latin typeface="Cambria" panose="02040503050406030204" pitchFamily="18" charset="0"/>
                <a:ea typeface="Cambria" panose="02040503050406030204" pitchFamily="18" charset="0"/>
              </a:rPr>
              <a:t>"&gt;</a:t>
            </a:r>
          </a:p>
          <a:p>
            <a:r>
              <a:rPr lang="en-IN" dirty="0">
                <a:solidFill>
                  <a:schemeClr val="accent6"/>
                </a:solidFill>
                <a:latin typeface="Cambria" panose="02040503050406030204" pitchFamily="18" charset="0"/>
                <a:ea typeface="Cambria" panose="02040503050406030204" pitchFamily="18" charset="0"/>
              </a:rPr>
              <a:t>			// Constructor function for Person objects</a:t>
            </a:r>
          </a:p>
          <a:p>
            <a:r>
              <a:rPr lang="en-IN" dirty="0">
                <a:solidFill>
                  <a:schemeClr val="accent6"/>
                </a:solidFill>
                <a:latin typeface="Cambria" panose="02040503050406030204" pitchFamily="18" charset="0"/>
                <a:ea typeface="Cambria" panose="02040503050406030204" pitchFamily="18" charset="0"/>
              </a:rPr>
              <a:t>			function person(</a:t>
            </a:r>
            <a:r>
              <a:rPr lang="en-IN" dirty="0" err="1">
                <a:solidFill>
                  <a:schemeClr val="accent6"/>
                </a:solidFill>
                <a:latin typeface="Cambria" panose="02040503050406030204" pitchFamily="18" charset="0"/>
                <a:ea typeface="Cambria" panose="02040503050406030204" pitchFamily="18" charset="0"/>
              </a:rPr>
              <a:t>fnm</a:t>
            </a:r>
            <a:r>
              <a:rPr lang="en-IN" dirty="0">
                <a:solidFill>
                  <a:schemeClr val="accent6"/>
                </a:solidFill>
                <a:latin typeface="Cambria" panose="02040503050406030204" pitchFamily="18" charset="0"/>
                <a:ea typeface="Cambria" panose="02040503050406030204" pitchFamily="18" charset="0"/>
              </a:rPr>
              <a:t>, </a:t>
            </a:r>
            <a:r>
              <a:rPr lang="en-IN" dirty="0" err="1">
                <a:solidFill>
                  <a:schemeClr val="accent6"/>
                </a:solidFill>
                <a:latin typeface="Cambria" panose="02040503050406030204" pitchFamily="18" charset="0"/>
                <a:ea typeface="Cambria" panose="02040503050406030204" pitchFamily="18" charset="0"/>
              </a:rPr>
              <a:t>lnm</a:t>
            </a:r>
            <a:r>
              <a:rPr lang="en-IN" dirty="0">
                <a:solidFill>
                  <a:schemeClr val="accent6"/>
                </a:solidFill>
                <a:latin typeface="Cambria" panose="02040503050406030204" pitchFamily="18" charset="0"/>
                <a:ea typeface="Cambria" panose="02040503050406030204" pitchFamily="18" charset="0"/>
              </a:rPr>
              <a:t>, age, length, </a:t>
            </a:r>
            <a:r>
              <a:rPr lang="en-IN" dirty="0" err="1">
                <a:solidFill>
                  <a:schemeClr val="accent6"/>
                </a:solidFill>
                <a:latin typeface="Cambria" panose="02040503050406030204" pitchFamily="18" charset="0"/>
                <a:ea typeface="Cambria" panose="02040503050406030204" pitchFamily="18" charset="0"/>
              </a:rPr>
              <a:t>color</a:t>
            </a:r>
            <a:r>
              <a:rPr lang="en-IN" dirty="0">
                <a:solidFill>
                  <a:schemeClr val="accent6"/>
                </a:solidFill>
                <a:latin typeface="Cambria" panose="02040503050406030204" pitchFamily="18" charset="0"/>
                <a:ea typeface="Cambria" panose="02040503050406030204" pitchFamily="18" charset="0"/>
              </a:rPr>
              <a:t>)</a:t>
            </a:r>
          </a:p>
          <a:p>
            <a:r>
              <a:rPr lang="en-IN" dirty="0">
                <a:solidFill>
                  <a:schemeClr val="accent6"/>
                </a:solidFill>
                <a:latin typeface="Cambria" panose="02040503050406030204" pitchFamily="18" charset="0"/>
                <a:ea typeface="Cambria" panose="02040503050406030204" pitchFamily="18" charset="0"/>
              </a:rPr>
              <a:t>			{</a:t>
            </a:r>
          </a:p>
          <a:p>
            <a:r>
              <a:rPr lang="en-IN" dirty="0">
                <a:solidFill>
                  <a:schemeClr val="accent6"/>
                </a:solidFill>
                <a:latin typeface="Cambria" panose="02040503050406030204" pitchFamily="18" charset="0"/>
                <a:ea typeface="Cambria" panose="02040503050406030204" pitchFamily="18" charset="0"/>
              </a:rPr>
              <a:t>				</a:t>
            </a:r>
          </a:p>
          <a:p>
            <a:r>
              <a:rPr lang="en-IN" dirty="0">
                <a:solidFill>
                  <a:schemeClr val="accent6"/>
                </a:solidFill>
                <a:latin typeface="Cambria" panose="02040503050406030204" pitchFamily="18" charset="0"/>
                <a:ea typeface="Cambria" panose="02040503050406030204" pitchFamily="18" charset="0"/>
              </a:rPr>
              <a:t>				</a:t>
            </a:r>
            <a:r>
              <a:rPr lang="en-IN" dirty="0" err="1">
                <a:solidFill>
                  <a:schemeClr val="accent6"/>
                </a:solidFill>
                <a:latin typeface="Cambria" panose="02040503050406030204" pitchFamily="18" charset="0"/>
                <a:ea typeface="Cambria" panose="02040503050406030204" pitchFamily="18" charset="0"/>
              </a:rPr>
              <a:t>this.firstname</a:t>
            </a:r>
            <a:r>
              <a:rPr lang="en-IN" dirty="0">
                <a:solidFill>
                  <a:schemeClr val="accent6"/>
                </a:solidFill>
                <a:latin typeface="Cambria" panose="02040503050406030204" pitchFamily="18" charset="0"/>
                <a:ea typeface="Cambria" panose="02040503050406030204" pitchFamily="18" charset="0"/>
              </a:rPr>
              <a:t> = </a:t>
            </a:r>
            <a:r>
              <a:rPr lang="en-IN" dirty="0" err="1">
                <a:solidFill>
                  <a:schemeClr val="accent6"/>
                </a:solidFill>
                <a:latin typeface="Cambria" panose="02040503050406030204" pitchFamily="18" charset="0"/>
                <a:ea typeface="Cambria" panose="02040503050406030204" pitchFamily="18" charset="0"/>
              </a:rPr>
              <a:t>fnm</a:t>
            </a:r>
            <a:r>
              <a:rPr lang="en-IN" dirty="0">
                <a:solidFill>
                  <a:schemeClr val="accent6"/>
                </a:solidFill>
                <a:latin typeface="Cambria" panose="02040503050406030204" pitchFamily="18" charset="0"/>
                <a:ea typeface="Cambria" panose="02040503050406030204" pitchFamily="18" charset="0"/>
              </a:rPr>
              <a:t>;</a:t>
            </a:r>
          </a:p>
          <a:p>
            <a:r>
              <a:rPr lang="en-IN" dirty="0">
                <a:solidFill>
                  <a:schemeClr val="accent6"/>
                </a:solidFill>
                <a:latin typeface="Cambria" panose="02040503050406030204" pitchFamily="18" charset="0"/>
                <a:ea typeface="Cambria" panose="02040503050406030204" pitchFamily="18" charset="0"/>
              </a:rPr>
              <a:t>				</a:t>
            </a:r>
            <a:r>
              <a:rPr lang="en-IN" dirty="0" err="1">
                <a:solidFill>
                  <a:schemeClr val="accent6"/>
                </a:solidFill>
                <a:latin typeface="Cambria" panose="02040503050406030204" pitchFamily="18" charset="0"/>
                <a:ea typeface="Cambria" panose="02040503050406030204" pitchFamily="18" charset="0"/>
              </a:rPr>
              <a:t>this.lastname</a:t>
            </a:r>
            <a:r>
              <a:rPr lang="en-IN" dirty="0">
                <a:solidFill>
                  <a:schemeClr val="accent6"/>
                </a:solidFill>
                <a:latin typeface="Cambria" panose="02040503050406030204" pitchFamily="18" charset="0"/>
                <a:ea typeface="Cambria" panose="02040503050406030204" pitchFamily="18" charset="0"/>
              </a:rPr>
              <a:t> = </a:t>
            </a:r>
            <a:r>
              <a:rPr lang="en-IN" dirty="0" err="1">
                <a:solidFill>
                  <a:schemeClr val="accent6"/>
                </a:solidFill>
                <a:latin typeface="Cambria" panose="02040503050406030204" pitchFamily="18" charset="0"/>
                <a:ea typeface="Cambria" panose="02040503050406030204" pitchFamily="18" charset="0"/>
              </a:rPr>
              <a:t>lnm</a:t>
            </a:r>
            <a:r>
              <a:rPr lang="en-IN" dirty="0">
                <a:solidFill>
                  <a:schemeClr val="accent6"/>
                </a:solidFill>
                <a:latin typeface="Cambria" panose="02040503050406030204" pitchFamily="18" charset="0"/>
                <a:ea typeface="Cambria" panose="02040503050406030204" pitchFamily="18" charset="0"/>
              </a:rPr>
              <a:t>;</a:t>
            </a:r>
          </a:p>
          <a:p>
            <a:r>
              <a:rPr lang="en-IN" dirty="0">
                <a:solidFill>
                  <a:schemeClr val="accent6"/>
                </a:solidFill>
                <a:latin typeface="Cambria" panose="02040503050406030204" pitchFamily="18" charset="0"/>
                <a:ea typeface="Cambria" panose="02040503050406030204" pitchFamily="18" charset="0"/>
              </a:rPr>
              <a:t>				</a:t>
            </a:r>
            <a:r>
              <a:rPr lang="en-IN" dirty="0" err="1">
                <a:solidFill>
                  <a:schemeClr val="accent6"/>
                </a:solidFill>
                <a:latin typeface="Cambria" panose="02040503050406030204" pitchFamily="18" charset="0"/>
                <a:ea typeface="Cambria" panose="02040503050406030204" pitchFamily="18" charset="0"/>
              </a:rPr>
              <a:t>this.age</a:t>
            </a:r>
            <a:r>
              <a:rPr lang="en-IN" dirty="0">
                <a:solidFill>
                  <a:schemeClr val="accent6"/>
                </a:solidFill>
                <a:latin typeface="Cambria" panose="02040503050406030204" pitchFamily="18" charset="0"/>
                <a:ea typeface="Cambria" panose="02040503050406030204" pitchFamily="18" charset="0"/>
              </a:rPr>
              <a:t> = age;</a:t>
            </a:r>
          </a:p>
          <a:p>
            <a:r>
              <a:rPr lang="en-IN" dirty="0">
                <a:solidFill>
                  <a:schemeClr val="accent6"/>
                </a:solidFill>
                <a:latin typeface="Cambria" panose="02040503050406030204" pitchFamily="18" charset="0"/>
                <a:ea typeface="Cambria" panose="02040503050406030204" pitchFamily="18" charset="0"/>
              </a:rPr>
              <a:t>				</a:t>
            </a:r>
            <a:r>
              <a:rPr lang="en-IN" dirty="0" err="1">
                <a:solidFill>
                  <a:schemeClr val="accent6"/>
                </a:solidFill>
                <a:latin typeface="Cambria" panose="02040503050406030204" pitchFamily="18" charset="0"/>
                <a:ea typeface="Cambria" panose="02040503050406030204" pitchFamily="18" charset="0"/>
              </a:rPr>
              <a:t>this.length</a:t>
            </a:r>
            <a:r>
              <a:rPr lang="en-IN" dirty="0">
                <a:solidFill>
                  <a:schemeClr val="accent6"/>
                </a:solidFill>
                <a:latin typeface="Cambria" panose="02040503050406030204" pitchFamily="18" charset="0"/>
                <a:ea typeface="Cambria" panose="02040503050406030204" pitchFamily="18" charset="0"/>
              </a:rPr>
              <a:t> = length;</a:t>
            </a:r>
          </a:p>
          <a:p>
            <a:r>
              <a:rPr lang="en-IN" dirty="0">
                <a:solidFill>
                  <a:schemeClr val="accent6"/>
                </a:solidFill>
                <a:latin typeface="Cambria" panose="02040503050406030204" pitchFamily="18" charset="0"/>
                <a:ea typeface="Cambria" panose="02040503050406030204" pitchFamily="18" charset="0"/>
              </a:rPr>
              <a:t>				</a:t>
            </a:r>
            <a:r>
              <a:rPr lang="en-IN" dirty="0" err="1">
                <a:solidFill>
                  <a:schemeClr val="accent6"/>
                </a:solidFill>
                <a:latin typeface="Cambria" panose="02040503050406030204" pitchFamily="18" charset="0"/>
                <a:ea typeface="Cambria" panose="02040503050406030204" pitchFamily="18" charset="0"/>
              </a:rPr>
              <a:t>this.color</a:t>
            </a:r>
            <a:r>
              <a:rPr lang="en-IN" dirty="0">
                <a:solidFill>
                  <a:schemeClr val="accent6"/>
                </a:solidFill>
                <a:latin typeface="Cambria" panose="02040503050406030204" pitchFamily="18" charset="0"/>
                <a:ea typeface="Cambria" panose="02040503050406030204" pitchFamily="18" charset="0"/>
              </a:rPr>
              <a:t> = </a:t>
            </a:r>
            <a:r>
              <a:rPr lang="en-IN" dirty="0" err="1">
                <a:solidFill>
                  <a:schemeClr val="accent6"/>
                </a:solidFill>
                <a:latin typeface="Cambria" panose="02040503050406030204" pitchFamily="18" charset="0"/>
                <a:ea typeface="Cambria" panose="02040503050406030204" pitchFamily="18" charset="0"/>
              </a:rPr>
              <a:t>color</a:t>
            </a:r>
            <a:r>
              <a:rPr lang="en-IN" dirty="0">
                <a:solidFill>
                  <a:schemeClr val="accent6"/>
                </a:solidFill>
                <a:latin typeface="Cambria" panose="02040503050406030204" pitchFamily="18" charset="0"/>
                <a:ea typeface="Cambria" panose="02040503050406030204" pitchFamily="18" charset="0"/>
              </a:rPr>
              <a:t>;</a:t>
            </a:r>
          </a:p>
          <a:p>
            <a:r>
              <a:rPr lang="en-IN" dirty="0">
                <a:solidFill>
                  <a:schemeClr val="accent6"/>
                </a:solidFill>
                <a:latin typeface="Cambria" panose="02040503050406030204" pitchFamily="18" charset="0"/>
                <a:ea typeface="Cambria" panose="02040503050406030204" pitchFamily="18" charset="0"/>
              </a:rPr>
              <a:t>			}</a:t>
            </a:r>
          </a:p>
          <a:p>
            <a:r>
              <a:rPr lang="en-IN" dirty="0">
                <a:solidFill>
                  <a:schemeClr val="accent6"/>
                </a:solidFill>
                <a:latin typeface="Cambria" panose="02040503050406030204" pitchFamily="18" charset="0"/>
                <a:ea typeface="Cambria" panose="02040503050406030204" pitchFamily="18" charset="0"/>
              </a:rPr>
              <a:t>			</a:t>
            </a:r>
          </a:p>
          <a:p>
            <a:r>
              <a:rPr lang="en-IN" dirty="0">
                <a:solidFill>
                  <a:schemeClr val="accent6"/>
                </a:solidFill>
                <a:latin typeface="Cambria" panose="02040503050406030204" pitchFamily="18" charset="0"/>
                <a:ea typeface="Cambria" panose="02040503050406030204" pitchFamily="18" charset="0"/>
              </a:rPr>
              <a:t>			// Create a Person object</a:t>
            </a:r>
          </a:p>
          <a:p>
            <a:r>
              <a:rPr lang="en-IN" dirty="0">
                <a:solidFill>
                  <a:schemeClr val="accent6"/>
                </a:solidFill>
                <a:latin typeface="Cambria" panose="02040503050406030204" pitchFamily="18" charset="0"/>
                <a:ea typeface="Cambria" panose="02040503050406030204" pitchFamily="18" charset="0"/>
              </a:rPr>
              <a:t>			</a:t>
            </a:r>
            <a:r>
              <a:rPr lang="en-IN" dirty="0" err="1">
                <a:solidFill>
                  <a:schemeClr val="accent6"/>
                </a:solidFill>
                <a:latin typeface="Cambria" panose="02040503050406030204" pitchFamily="18" charset="0"/>
                <a:ea typeface="Cambria" panose="02040503050406030204" pitchFamily="18" charset="0"/>
              </a:rPr>
              <a:t>var</a:t>
            </a:r>
            <a:r>
              <a:rPr lang="en-IN" dirty="0">
                <a:solidFill>
                  <a:schemeClr val="accent6"/>
                </a:solidFill>
                <a:latin typeface="Cambria" panose="02040503050406030204" pitchFamily="18" charset="0"/>
                <a:ea typeface="Cambria" panose="02040503050406030204" pitchFamily="18" charset="0"/>
              </a:rPr>
              <a:t> person1 = new person("ram", "</a:t>
            </a:r>
            <a:r>
              <a:rPr lang="en-IN" dirty="0" err="1">
                <a:solidFill>
                  <a:schemeClr val="accent6"/>
                </a:solidFill>
                <a:latin typeface="Cambria" panose="02040503050406030204" pitchFamily="18" charset="0"/>
                <a:ea typeface="Cambria" panose="02040503050406030204" pitchFamily="18" charset="0"/>
              </a:rPr>
              <a:t>patel</a:t>
            </a:r>
            <a:r>
              <a:rPr lang="en-IN" dirty="0">
                <a:solidFill>
                  <a:schemeClr val="accent6"/>
                </a:solidFill>
                <a:latin typeface="Cambria" panose="02040503050406030204" pitchFamily="18" charset="0"/>
                <a:ea typeface="Cambria" panose="02040503050406030204" pitchFamily="18" charset="0"/>
              </a:rPr>
              <a:t>", 23, "long", "red");</a:t>
            </a:r>
          </a:p>
          <a:p>
            <a:r>
              <a:rPr lang="en-IN" dirty="0">
                <a:solidFill>
                  <a:schemeClr val="accent6"/>
                </a:solidFill>
                <a:latin typeface="Cambria" panose="02040503050406030204" pitchFamily="18" charset="0"/>
                <a:ea typeface="Cambria" panose="02040503050406030204" pitchFamily="18" charset="0"/>
              </a:rPr>
              <a:t>			</a:t>
            </a:r>
          </a:p>
          <a:p>
            <a:r>
              <a:rPr lang="en-IN" dirty="0">
                <a:solidFill>
                  <a:schemeClr val="accent6"/>
                </a:solidFill>
                <a:latin typeface="Cambria" panose="02040503050406030204" pitchFamily="18" charset="0"/>
                <a:ea typeface="Cambria" panose="02040503050406030204" pitchFamily="18" charset="0"/>
              </a:rPr>
              <a:t>			</a:t>
            </a:r>
            <a:r>
              <a:rPr lang="en-IN" dirty="0" err="1">
                <a:solidFill>
                  <a:schemeClr val="accent6"/>
                </a:solidFill>
                <a:latin typeface="Cambria" panose="02040503050406030204" pitchFamily="18" charset="0"/>
                <a:ea typeface="Cambria" panose="02040503050406030204" pitchFamily="18" charset="0"/>
              </a:rPr>
              <a:t>document.write</a:t>
            </a:r>
            <a:r>
              <a:rPr lang="en-IN" dirty="0">
                <a:solidFill>
                  <a:schemeClr val="accent6"/>
                </a:solidFill>
                <a:latin typeface="Cambria" panose="02040503050406030204" pitchFamily="18" charset="0"/>
                <a:ea typeface="Cambria" panose="02040503050406030204" pitchFamily="18" charset="0"/>
              </a:rPr>
              <a:t>(person1.firstname + " is " + person1.age + " years old." + "&lt;</a:t>
            </a:r>
            <a:r>
              <a:rPr lang="en-IN" dirty="0" err="1">
                <a:solidFill>
                  <a:schemeClr val="accent6"/>
                </a:solidFill>
                <a:latin typeface="Cambria" panose="02040503050406030204" pitchFamily="18" charset="0"/>
                <a:ea typeface="Cambria" panose="02040503050406030204" pitchFamily="18" charset="0"/>
              </a:rPr>
              <a:t>br</a:t>
            </a:r>
            <a:r>
              <a:rPr lang="en-IN" dirty="0">
                <a:solidFill>
                  <a:schemeClr val="accent6"/>
                </a:solidFill>
                <a:latin typeface="Cambria" panose="02040503050406030204" pitchFamily="18" charset="0"/>
                <a:ea typeface="Cambria" panose="02040503050406030204" pitchFamily="18" charset="0"/>
              </a:rPr>
              <a:t>&gt;");</a:t>
            </a:r>
          </a:p>
          <a:p>
            <a:r>
              <a:rPr lang="en-IN" dirty="0">
                <a:solidFill>
                  <a:schemeClr val="accent6"/>
                </a:solidFill>
                <a:latin typeface="Cambria" panose="02040503050406030204" pitchFamily="18" charset="0"/>
                <a:ea typeface="Cambria" panose="02040503050406030204" pitchFamily="18" charset="0"/>
              </a:rPr>
              <a:t>			</a:t>
            </a:r>
            <a:r>
              <a:rPr lang="en-IN" dirty="0" err="1">
                <a:solidFill>
                  <a:schemeClr val="accent6"/>
                </a:solidFill>
                <a:latin typeface="Cambria" panose="02040503050406030204" pitchFamily="18" charset="0"/>
                <a:ea typeface="Cambria" panose="02040503050406030204" pitchFamily="18" charset="0"/>
              </a:rPr>
              <a:t>document.write</a:t>
            </a:r>
            <a:r>
              <a:rPr lang="en-IN" dirty="0">
                <a:solidFill>
                  <a:schemeClr val="accent6"/>
                </a:solidFill>
                <a:latin typeface="Cambria" panose="02040503050406030204" pitchFamily="18" charset="0"/>
                <a:ea typeface="Cambria" panose="02040503050406030204" pitchFamily="18" charset="0"/>
              </a:rPr>
              <a:t>(person1.hair.color + " ");</a:t>
            </a:r>
          </a:p>
          <a:p>
            <a:r>
              <a:rPr lang="en-IN" dirty="0">
                <a:solidFill>
                  <a:schemeClr val="accent6"/>
                </a:solidFill>
                <a:latin typeface="Cambria" panose="02040503050406030204" pitchFamily="18" charset="0"/>
                <a:ea typeface="Cambria" panose="02040503050406030204" pitchFamily="18" charset="0"/>
              </a:rPr>
              <a:t>		&lt;/script</a:t>
            </a:r>
            <a:r>
              <a:rPr lang="en-IN" dirty="0" smtClean="0">
                <a:solidFill>
                  <a:schemeClr val="accent6"/>
                </a:solidFill>
                <a:latin typeface="Cambria" panose="02040503050406030204" pitchFamily="18" charset="0"/>
                <a:ea typeface="Cambria" panose="02040503050406030204" pitchFamily="18" charset="0"/>
              </a:rPr>
              <a:t>&gt;</a:t>
            </a:r>
          </a:p>
          <a:p>
            <a:r>
              <a:rPr lang="en-US" dirty="0" smtClean="0">
                <a:solidFill>
                  <a:schemeClr val="accent6"/>
                </a:solidFill>
                <a:latin typeface="Cambria" panose="02040503050406030204" pitchFamily="18" charset="0"/>
                <a:ea typeface="Cambria" panose="02040503050406030204" pitchFamily="18" charset="0"/>
              </a:rPr>
              <a:t>&lt;/body&gt;</a:t>
            </a:r>
          </a:p>
          <a:p>
            <a:r>
              <a:rPr lang="en-US" dirty="0" smtClean="0">
                <a:solidFill>
                  <a:schemeClr val="accent6"/>
                </a:solidFill>
                <a:latin typeface="Cambria" panose="02040503050406030204" pitchFamily="18" charset="0"/>
                <a:ea typeface="Cambria" panose="02040503050406030204" pitchFamily="18" charset="0"/>
              </a:rPr>
              <a:t>&lt;/html&gt;</a:t>
            </a:r>
            <a:endParaRPr lang="en-IN" dirty="0">
              <a:solidFill>
                <a:schemeClr val="accent6"/>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10557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0" algn="l">
              <a:lnSpc>
                <a:spcPct val="90000"/>
              </a:lnSpc>
              <a:spcBef>
                <a:spcPts val="1200"/>
              </a:spcBef>
              <a:buClr>
                <a:srgbClr val="40BAD2"/>
              </a:buClr>
              <a:buFont typeface="Arial" panose="020B0604020202020204" pitchFamily="34" charset="0"/>
              <a:buChar char="•"/>
            </a:pPr>
            <a:r>
              <a:rPr lang="en-IN" sz="2000" b="1" dirty="0">
                <a:solidFill>
                  <a:srgbClr val="000000"/>
                </a:solidFill>
              </a:rPr>
              <a:t>Using </a:t>
            </a:r>
            <a:r>
              <a:rPr lang="en-IN" sz="2000" b="1" dirty="0" err="1">
                <a:solidFill>
                  <a:srgbClr val="000000"/>
                </a:solidFill>
              </a:rPr>
              <a:t>document.write</a:t>
            </a:r>
            <a:r>
              <a:rPr lang="en-IN" sz="2000" b="1" dirty="0">
                <a:solidFill>
                  <a:srgbClr val="000000"/>
                </a:solidFill>
              </a:rPr>
              <a:t>()</a:t>
            </a:r>
          </a:p>
          <a:p>
            <a:pPr lvl="0" algn="l">
              <a:lnSpc>
                <a:spcPct val="90000"/>
              </a:lnSpc>
              <a:spcBef>
                <a:spcPts val="1200"/>
              </a:spcBef>
              <a:buClr>
                <a:srgbClr val="40BAD2"/>
              </a:buClr>
              <a:buFont typeface="Arial" panose="020B0604020202020204" pitchFamily="34" charset="0"/>
              <a:buChar char="•"/>
            </a:pPr>
            <a:r>
              <a:rPr lang="en-US" sz="2000" dirty="0">
                <a:solidFill>
                  <a:srgbClr val="000000"/>
                </a:solidFill>
              </a:rPr>
              <a:t>For testing purposes, it is convenient to use </a:t>
            </a:r>
            <a:r>
              <a:rPr lang="en-US" sz="2000" dirty="0" err="1">
                <a:solidFill>
                  <a:srgbClr val="000000"/>
                </a:solidFill>
              </a:rPr>
              <a:t>document.write</a:t>
            </a:r>
            <a:r>
              <a:rPr lang="en-US" sz="2000" dirty="0">
                <a:solidFill>
                  <a:srgbClr val="000000"/>
                </a:solidFill>
              </a:rPr>
              <a:t>()</a:t>
            </a:r>
          </a:p>
          <a:p>
            <a:pPr marL="0" indent="0" algn="l">
              <a:lnSpc>
                <a:spcPct val="90000"/>
              </a:lnSpc>
              <a:spcBef>
                <a:spcPts val="1200"/>
              </a:spcBef>
              <a:buClr>
                <a:srgbClr val="40BAD2"/>
              </a:buClr>
              <a:buNone/>
            </a:pPr>
            <a:r>
              <a:rPr lang="en-IN" sz="2000" dirty="0">
                <a:solidFill>
                  <a:schemeClr val="accent6">
                    <a:lumMod val="75000"/>
                  </a:schemeClr>
                </a:solidFill>
              </a:rPr>
              <a:t>&lt;html&gt;	</a:t>
            </a:r>
          </a:p>
          <a:p>
            <a:pPr marL="0" indent="0" algn="l">
              <a:lnSpc>
                <a:spcPct val="90000"/>
              </a:lnSpc>
              <a:spcBef>
                <a:spcPts val="1200"/>
              </a:spcBef>
              <a:buClr>
                <a:srgbClr val="40BAD2"/>
              </a:buClr>
              <a:buNone/>
            </a:pPr>
            <a:r>
              <a:rPr lang="en-IN" sz="2000" dirty="0">
                <a:solidFill>
                  <a:schemeClr val="accent6">
                    <a:lumMod val="75000"/>
                  </a:schemeClr>
                </a:solidFill>
              </a:rPr>
              <a:t>	&lt;body&gt;</a:t>
            </a:r>
            <a:br>
              <a:rPr lang="en-IN" sz="2000" dirty="0">
                <a:solidFill>
                  <a:schemeClr val="accent6">
                    <a:lumMod val="75000"/>
                  </a:schemeClr>
                </a:solidFill>
              </a:rPr>
            </a:br>
            <a:r>
              <a:rPr lang="en-IN" sz="2000" dirty="0">
                <a:solidFill>
                  <a:schemeClr val="accent6">
                    <a:lumMod val="75000"/>
                  </a:schemeClr>
                </a:solidFill>
              </a:rPr>
              <a:t>		&lt;p id="demo"&gt;&lt;/p&gt;</a:t>
            </a:r>
          </a:p>
          <a:p>
            <a:pPr marL="0" indent="0" algn="l">
              <a:lnSpc>
                <a:spcPct val="90000"/>
              </a:lnSpc>
              <a:spcBef>
                <a:spcPts val="1200"/>
              </a:spcBef>
              <a:buClr>
                <a:srgbClr val="40BAD2"/>
              </a:buClr>
              <a:buNone/>
            </a:pPr>
            <a:r>
              <a:rPr lang="en-IN" sz="2000" dirty="0">
                <a:solidFill>
                  <a:schemeClr val="accent6">
                    <a:lumMod val="75000"/>
                  </a:schemeClr>
                </a:solidFill>
              </a:rPr>
              <a:t>		&lt;script type=“text/</a:t>
            </a:r>
            <a:r>
              <a:rPr lang="en-IN" sz="2000" dirty="0" err="1">
                <a:solidFill>
                  <a:schemeClr val="accent6">
                    <a:lumMod val="75000"/>
                  </a:schemeClr>
                </a:solidFill>
              </a:rPr>
              <a:t>javascript</a:t>
            </a:r>
            <a:r>
              <a:rPr lang="en-IN" sz="2000" dirty="0">
                <a:solidFill>
                  <a:schemeClr val="accent6">
                    <a:lumMod val="75000"/>
                  </a:schemeClr>
                </a:solidFill>
              </a:rPr>
              <a:t>”&gt;</a:t>
            </a:r>
            <a:br>
              <a:rPr lang="en-IN" sz="2000" dirty="0">
                <a:solidFill>
                  <a:schemeClr val="accent6">
                    <a:lumMod val="75000"/>
                  </a:schemeClr>
                </a:solidFill>
              </a:rPr>
            </a:br>
            <a:r>
              <a:rPr lang="en-IN" sz="2000" dirty="0">
                <a:solidFill>
                  <a:schemeClr val="accent6">
                    <a:lumMod val="75000"/>
                  </a:schemeClr>
                </a:solidFill>
              </a:rPr>
              <a:t>			</a:t>
            </a:r>
            <a:r>
              <a:rPr lang="en-IN" sz="2000" dirty="0" err="1">
                <a:solidFill>
                  <a:schemeClr val="accent6">
                    <a:lumMod val="75000"/>
                  </a:schemeClr>
                </a:solidFill>
              </a:rPr>
              <a:t>document.write</a:t>
            </a:r>
            <a:r>
              <a:rPr lang="en-IN" sz="2000" dirty="0">
                <a:solidFill>
                  <a:schemeClr val="accent6">
                    <a:lumMod val="75000"/>
                  </a:schemeClr>
                </a:solidFill>
              </a:rPr>
              <a:t>(5 + 6);</a:t>
            </a:r>
            <a:br>
              <a:rPr lang="en-IN" sz="2000" dirty="0">
                <a:solidFill>
                  <a:schemeClr val="accent6">
                    <a:lumMod val="75000"/>
                  </a:schemeClr>
                </a:solidFill>
              </a:rPr>
            </a:br>
            <a:r>
              <a:rPr lang="en-IN" sz="2000" dirty="0">
                <a:solidFill>
                  <a:schemeClr val="accent6">
                    <a:lumMod val="75000"/>
                  </a:schemeClr>
                </a:solidFill>
              </a:rPr>
              <a:t>		&lt;/script&gt;</a:t>
            </a:r>
          </a:p>
          <a:p>
            <a:pPr marL="0" indent="0" algn="l">
              <a:lnSpc>
                <a:spcPct val="90000"/>
              </a:lnSpc>
              <a:spcBef>
                <a:spcPts val="1200"/>
              </a:spcBef>
              <a:buClr>
                <a:srgbClr val="40BAD2"/>
              </a:buClr>
              <a:buNone/>
            </a:pPr>
            <a:r>
              <a:rPr lang="en-IN" sz="2000" dirty="0">
                <a:solidFill>
                  <a:schemeClr val="accent6">
                    <a:lumMod val="75000"/>
                  </a:schemeClr>
                </a:solidFill>
              </a:rPr>
              <a:t>	&lt;/body&gt;</a:t>
            </a:r>
          </a:p>
          <a:p>
            <a:pPr marL="0" indent="0" algn="l">
              <a:lnSpc>
                <a:spcPct val="90000"/>
              </a:lnSpc>
              <a:spcBef>
                <a:spcPts val="1200"/>
              </a:spcBef>
              <a:buClr>
                <a:srgbClr val="40BAD2"/>
              </a:buClr>
              <a:buNone/>
            </a:pPr>
            <a:r>
              <a:rPr lang="en-IN" sz="2000" dirty="0">
                <a:solidFill>
                  <a:schemeClr val="accent6">
                    <a:lumMod val="75000"/>
                  </a:schemeClr>
                </a:solidFill>
              </a:rPr>
              <a:t>&lt;/html&gt;</a:t>
            </a:r>
          </a:p>
          <a:p>
            <a:pPr marL="0" indent="0">
              <a:buNone/>
            </a:pPr>
            <a:r>
              <a:rPr lang="en-US" dirty="0" smtClean="0"/>
              <a:t>o/p:</a:t>
            </a:r>
          </a:p>
          <a:p>
            <a:pPr marL="0" indent="0">
              <a:buNone/>
            </a:pPr>
            <a:r>
              <a:rPr lang="en-US" dirty="0" smtClean="0"/>
              <a:t>11</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15</a:t>
            </a:fld>
            <a:endParaRPr lang="en-IN" dirty="0"/>
          </a:p>
        </p:txBody>
      </p:sp>
    </p:spTree>
    <p:extLst>
      <p:ext uri="{BB962C8B-B14F-4D97-AF65-F5344CB8AC3E}">
        <p14:creationId xmlns:p14="http://schemas.microsoft.com/office/powerpoint/2010/main" val="368056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Methods</a:t>
            </a:r>
          </a:p>
        </p:txBody>
      </p:sp>
      <p:sp>
        <p:nvSpPr>
          <p:cNvPr id="3" name="Content Placeholder 2"/>
          <p:cNvSpPr>
            <a:spLocks noGrp="1"/>
          </p:cNvSpPr>
          <p:nvPr>
            <p:ph idx="1"/>
          </p:nvPr>
        </p:nvSpPr>
        <p:spPr/>
        <p:txBody>
          <a:bodyPr/>
          <a:lstStyle/>
          <a:p>
            <a:r>
              <a:rPr lang="en-US" dirty="0">
                <a:solidFill>
                  <a:schemeClr val="tx1"/>
                </a:solidFill>
              </a:rPr>
              <a:t>JavaScript methods are actions that can be performed on objects. Or it  is a function that is invoked through an object.</a:t>
            </a:r>
          </a:p>
          <a:p>
            <a:r>
              <a:rPr lang="en-US" dirty="0" err="1">
                <a:solidFill>
                  <a:schemeClr val="accent6"/>
                </a:solidFill>
              </a:rPr>
              <a:t>myObject.method</a:t>
            </a:r>
            <a:r>
              <a:rPr lang="en-US" dirty="0">
                <a:solidFill>
                  <a:schemeClr val="accent6"/>
                </a:solidFill>
              </a:rPr>
              <a:t> = f;</a:t>
            </a:r>
          </a:p>
          <a:p>
            <a:r>
              <a:rPr lang="en-US" dirty="0">
                <a:solidFill>
                  <a:schemeClr val="tx1"/>
                </a:solidFill>
              </a:rPr>
              <a:t>Where f is the name of the function you want as a method of the object.</a:t>
            </a:r>
          </a:p>
          <a:p>
            <a:r>
              <a:rPr lang="en-IN" dirty="0">
                <a:solidFill>
                  <a:schemeClr val="tx1"/>
                </a:solidFill>
              </a:rPr>
              <a:t>To invoke the method:</a:t>
            </a:r>
          </a:p>
          <a:p>
            <a:r>
              <a:rPr lang="en-US" dirty="0" err="1">
                <a:solidFill>
                  <a:schemeClr val="accent6"/>
                </a:solidFill>
              </a:rPr>
              <a:t>myObject.method</a:t>
            </a:r>
            <a:r>
              <a:rPr lang="en-US" dirty="0">
                <a:solidFill>
                  <a:schemeClr val="accent6"/>
                </a:solidFill>
              </a:rPr>
              <a:t>();</a:t>
            </a:r>
          </a:p>
          <a:p>
            <a:r>
              <a:rPr lang="en-US" dirty="0">
                <a:solidFill>
                  <a:schemeClr val="tx1"/>
                </a:solidFill>
              </a:rPr>
              <a:t>If method expected parameters they would be put into the brackets.</a:t>
            </a:r>
          </a:p>
          <a:p>
            <a:r>
              <a:rPr lang="en-US" dirty="0" err="1">
                <a:solidFill>
                  <a:schemeClr val="accent6"/>
                </a:solidFill>
              </a:rPr>
              <a:t>myObject.method</a:t>
            </a:r>
            <a:r>
              <a:rPr lang="en-US" dirty="0">
                <a:solidFill>
                  <a:schemeClr val="accent6"/>
                </a:solidFill>
              </a:rPr>
              <a:t>(</a:t>
            </a:r>
            <a:r>
              <a:rPr lang="en-US" dirty="0" err="1">
                <a:solidFill>
                  <a:schemeClr val="accent6"/>
                </a:solidFill>
              </a:rPr>
              <a:t>x,y,z</a:t>
            </a:r>
            <a:r>
              <a:rPr lang="en-US" dirty="0">
                <a:solidFill>
                  <a:schemeClr val="accent6"/>
                </a:solidFill>
              </a:rPr>
              <a:t>);</a:t>
            </a:r>
          </a:p>
          <a:p>
            <a:endParaRPr lang="en-US"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150</a:t>
            </a:fld>
            <a:endParaRPr lang="en-IN" dirty="0"/>
          </a:p>
        </p:txBody>
      </p:sp>
    </p:spTree>
    <p:extLst>
      <p:ext uri="{BB962C8B-B14F-4D97-AF65-F5344CB8AC3E}">
        <p14:creationId xmlns:p14="http://schemas.microsoft.com/office/powerpoint/2010/main" val="226737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Adding a constructor</a:t>
            </a:r>
          </a:p>
        </p:txBody>
      </p:sp>
      <p:sp>
        <p:nvSpPr>
          <p:cNvPr id="3" name="Content Placeholder 2"/>
          <p:cNvSpPr>
            <a:spLocks noGrp="1"/>
          </p:cNvSpPr>
          <p:nvPr>
            <p:ph idx="1"/>
          </p:nvPr>
        </p:nvSpPr>
        <p:spPr>
          <a:xfrm>
            <a:off x="3603008" y="864108"/>
            <a:ext cx="8588991" cy="5120640"/>
          </a:xfrm>
        </p:spPr>
        <p:txBody>
          <a:bodyPr>
            <a:normAutofit fontScale="92500"/>
          </a:bodyPr>
          <a:lstStyle/>
          <a:p>
            <a:pPr marL="0" indent="0">
              <a:buNone/>
            </a:pPr>
            <a:r>
              <a:rPr lang="en-IN" dirty="0">
                <a:solidFill>
                  <a:schemeClr val="accent6"/>
                </a:solidFill>
              </a:rPr>
              <a:t>&lt;script type="text/</a:t>
            </a:r>
            <a:r>
              <a:rPr lang="en-IN" dirty="0" err="1">
                <a:solidFill>
                  <a:schemeClr val="accent6"/>
                </a:solidFill>
              </a:rPr>
              <a:t>javascript</a:t>
            </a:r>
            <a:r>
              <a:rPr lang="en-IN" dirty="0">
                <a:solidFill>
                  <a:schemeClr val="accent6"/>
                </a:solidFill>
              </a:rPr>
              <a:t>"&gt;</a:t>
            </a:r>
          </a:p>
          <a:p>
            <a:pPr marL="0" indent="0">
              <a:buNone/>
            </a:pPr>
            <a:r>
              <a:rPr lang="en-IN" dirty="0">
                <a:solidFill>
                  <a:schemeClr val="accent6"/>
                </a:solidFill>
              </a:rPr>
              <a:t>			// Constructor function for Person objects</a:t>
            </a:r>
          </a:p>
          <a:p>
            <a:pPr marL="0" indent="0">
              <a:buNone/>
            </a:pPr>
            <a:r>
              <a:rPr lang="en-IN" dirty="0">
                <a:solidFill>
                  <a:schemeClr val="accent6"/>
                </a:solidFill>
              </a:rPr>
              <a:t>			function person(</a:t>
            </a:r>
            <a:r>
              <a:rPr lang="en-IN" dirty="0" err="1">
                <a:solidFill>
                  <a:schemeClr val="accent6"/>
                </a:solidFill>
              </a:rPr>
              <a:t>fnm</a:t>
            </a:r>
            <a:r>
              <a:rPr lang="en-IN" dirty="0">
                <a:solidFill>
                  <a:schemeClr val="accent6"/>
                </a:solidFill>
              </a:rPr>
              <a:t>, </a:t>
            </a:r>
            <a:r>
              <a:rPr lang="en-IN" dirty="0" err="1">
                <a:solidFill>
                  <a:schemeClr val="accent6"/>
                </a:solidFill>
              </a:rPr>
              <a:t>lnm</a:t>
            </a:r>
            <a:r>
              <a:rPr lang="en-IN" dirty="0">
                <a:solidFill>
                  <a:schemeClr val="accent6"/>
                </a:solidFill>
              </a:rPr>
              <a:t>, age, length, </a:t>
            </a:r>
            <a:r>
              <a:rPr lang="en-IN" dirty="0" err="1">
                <a:solidFill>
                  <a:schemeClr val="accent6"/>
                </a:solidFill>
              </a:rPr>
              <a:t>color</a:t>
            </a:r>
            <a:r>
              <a:rPr lang="en-IN" dirty="0">
                <a:solidFill>
                  <a:schemeClr val="accent6"/>
                </a:solidFill>
              </a:rPr>
              <a:t>)</a:t>
            </a:r>
          </a:p>
          <a:p>
            <a:pPr marL="0" indent="0">
              <a:buNone/>
            </a:pPr>
            <a:r>
              <a:rPr lang="en-IN" dirty="0">
                <a:solidFill>
                  <a:schemeClr val="accent6"/>
                </a:solidFill>
              </a:rPr>
              <a:t>			{	</a:t>
            </a:r>
          </a:p>
          <a:p>
            <a:pPr marL="0" indent="0">
              <a:buNone/>
            </a:pPr>
            <a:r>
              <a:rPr lang="en-IN" dirty="0">
                <a:solidFill>
                  <a:schemeClr val="accent6"/>
                </a:solidFill>
              </a:rPr>
              <a:t>				</a:t>
            </a:r>
            <a:r>
              <a:rPr lang="en-IN" dirty="0" err="1">
                <a:solidFill>
                  <a:schemeClr val="accent6"/>
                </a:solidFill>
              </a:rPr>
              <a:t>this.firstname</a:t>
            </a:r>
            <a:r>
              <a:rPr lang="en-IN" dirty="0">
                <a:solidFill>
                  <a:schemeClr val="accent6"/>
                </a:solidFill>
              </a:rPr>
              <a:t> = </a:t>
            </a:r>
            <a:r>
              <a:rPr lang="en-IN" dirty="0" err="1">
                <a:solidFill>
                  <a:schemeClr val="accent6"/>
                </a:solidFill>
              </a:rPr>
              <a:t>fnm</a:t>
            </a:r>
            <a:r>
              <a:rPr lang="en-IN" dirty="0">
                <a:solidFill>
                  <a:schemeClr val="accent6"/>
                </a:solidFill>
              </a:rPr>
              <a:t>;</a:t>
            </a:r>
          </a:p>
          <a:p>
            <a:pPr marL="0" indent="0">
              <a:buNone/>
            </a:pPr>
            <a:r>
              <a:rPr lang="en-IN" dirty="0">
                <a:solidFill>
                  <a:schemeClr val="accent6"/>
                </a:solidFill>
              </a:rPr>
              <a:t>				</a:t>
            </a:r>
            <a:r>
              <a:rPr lang="en-IN" dirty="0" err="1">
                <a:solidFill>
                  <a:schemeClr val="accent6"/>
                </a:solidFill>
              </a:rPr>
              <a:t>this.lastname</a:t>
            </a:r>
            <a:r>
              <a:rPr lang="en-IN" dirty="0">
                <a:solidFill>
                  <a:schemeClr val="accent6"/>
                </a:solidFill>
              </a:rPr>
              <a:t> = </a:t>
            </a:r>
            <a:r>
              <a:rPr lang="en-IN" dirty="0" err="1">
                <a:solidFill>
                  <a:schemeClr val="accent6"/>
                </a:solidFill>
              </a:rPr>
              <a:t>lnm</a:t>
            </a:r>
            <a:r>
              <a:rPr lang="en-IN" dirty="0">
                <a:solidFill>
                  <a:schemeClr val="accent6"/>
                </a:solidFill>
              </a:rPr>
              <a:t>;</a:t>
            </a:r>
          </a:p>
          <a:p>
            <a:pPr marL="0" indent="0">
              <a:buNone/>
            </a:pPr>
            <a:r>
              <a:rPr lang="en-IN" dirty="0">
                <a:solidFill>
                  <a:schemeClr val="accent6"/>
                </a:solidFill>
              </a:rPr>
              <a:t>				</a:t>
            </a:r>
            <a:r>
              <a:rPr lang="en-IN" dirty="0" err="1">
                <a:solidFill>
                  <a:schemeClr val="accent6"/>
                </a:solidFill>
              </a:rPr>
              <a:t>this.age</a:t>
            </a:r>
            <a:r>
              <a:rPr lang="en-IN" dirty="0">
                <a:solidFill>
                  <a:schemeClr val="accent6"/>
                </a:solidFill>
              </a:rPr>
              <a:t> = age;</a:t>
            </a:r>
          </a:p>
          <a:p>
            <a:pPr marL="0" indent="0">
              <a:buNone/>
            </a:pPr>
            <a:r>
              <a:rPr lang="en-IN" dirty="0">
                <a:solidFill>
                  <a:schemeClr val="accent6"/>
                </a:solidFill>
              </a:rPr>
              <a:t>				</a:t>
            </a:r>
            <a:r>
              <a:rPr lang="en-IN" dirty="0" err="1">
                <a:solidFill>
                  <a:schemeClr val="accent6"/>
                </a:solidFill>
              </a:rPr>
              <a:t>this.length</a:t>
            </a:r>
            <a:r>
              <a:rPr lang="en-IN" dirty="0">
                <a:solidFill>
                  <a:schemeClr val="accent6"/>
                </a:solidFill>
              </a:rPr>
              <a:t> = length;</a:t>
            </a:r>
          </a:p>
          <a:p>
            <a:pPr marL="0" indent="0">
              <a:buNone/>
            </a:pPr>
            <a:r>
              <a:rPr lang="en-IN" dirty="0">
                <a:solidFill>
                  <a:schemeClr val="accent6"/>
                </a:solidFill>
              </a:rPr>
              <a:t>				</a:t>
            </a:r>
            <a:r>
              <a:rPr lang="en-IN" dirty="0" err="1">
                <a:solidFill>
                  <a:schemeClr val="accent6"/>
                </a:solidFill>
              </a:rPr>
              <a:t>this.color</a:t>
            </a:r>
            <a:r>
              <a:rPr lang="en-IN" dirty="0">
                <a:solidFill>
                  <a:schemeClr val="accent6"/>
                </a:solidFill>
              </a:rPr>
              <a:t> = </a:t>
            </a:r>
            <a:r>
              <a:rPr lang="en-IN" dirty="0" err="1">
                <a:solidFill>
                  <a:schemeClr val="accent6"/>
                </a:solidFill>
              </a:rPr>
              <a:t>color</a:t>
            </a:r>
            <a:r>
              <a:rPr lang="en-IN" dirty="0">
                <a:solidFill>
                  <a:schemeClr val="accent6"/>
                </a:solidFill>
              </a:rPr>
              <a:t>;</a:t>
            </a:r>
          </a:p>
          <a:p>
            <a:pPr marL="0" indent="0">
              <a:buNone/>
            </a:pPr>
            <a:r>
              <a:rPr lang="en-IN" dirty="0">
                <a:solidFill>
                  <a:schemeClr val="accent6"/>
                </a:solidFill>
              </a:rPr>
              <a:t>				</a:t>
            </a:r>
            <a:r>
              <a:rPr lang="en-IN" dirty="0" err="1">
                <a:solidFill>
                  <a:schemeClr val="accent6"/>
                </a:solidFill>
              </a:rPr>
              <a:t>this.details</a:t>
            </a:r>
            <a:r>
              <a:rPr lang="en-IN" dirty="0">
                <a:solidFill>
                  <a:schemeClr val="accent6"/>
                </a:solidFill>
              </a:rPr>
              <a:t> = </a:t>
            </a:r>
            <a:r>
              <a:rPr lang="en-IN" dirty="0" err="1">
                <a:solidFill>
                  <a:schemeClr val="accent6"/>
                </a:solidFill>
              </a:rPr>
              <a:t>showPerson</a:t>
            </a:r>
            <a:r>
              <a:rPr lang="en-IN" dirty="0">
                <a:solidFill>
                  <a:schemeClr val="accent6"/>
                </a:solidFill>
              </a:rPr>
              <a:t>;</a:t>
            </a:r>
          </a:p>
          <a:p>
            <a:pPr marL="0" indent="0">
              <a:buNone/>
            </a:pPr>
            <a:r>
              <a:rPr lang="en-IN" dirty="0">
                <a:solidFill>
                  <a:schemeClr val="accent6"/>
                </a:solidFill>
              </a:rPr>
              <a:t>			}</a:t>
            </a:r>
          </a:p>
          <a:p>
            <a:endParaRPr lang="en-IN" dirty="0">
              <a:solidFill>
                <a:schemeClr val="accent6"/>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151</a:t>
            </a:fld>
            <a:endParaRPr lang="en-IN" dirty="0"/>
          </a:p>
        </p:txBody>
      </p:sp>
    </p:spTree>
    <p:extLst>
      <p:ext uri="{BB962C8B-B14F-4D97-AF65-F5344CB8AC3E}">
        <p14:creationId xmlns:p14="http://schemas.microsoft.com/office/powerpoint/2010/main" val="110006863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sz="2200" dirty="0">
                <a:solidFill>
                  <a:schemeClr val="accent6"/>
                </a:solidFill>
              </a:rPr>
              <a:t>function </a:t>
            </a:r>
            <a:r>
              <a:rPr lang="en-IN" sz="2200" dirty="0" err="1">
                <a:solidFill>
                  <a:schemeClr val="accent6"/>
                </a:solidFill>
              </a:rPr>
              <a:t>showPerson</a:t>
            </a:r>
            <a:r>
              <a:rPr lang="en-IN" sz="2200" dirty="0">
                <a:solidFill>
                  <a:schemeClr val="accent6"/>
                </a:solidFill>
              </a:rPr>
              <a:t>(){</a:t>
            </a:r>
          </a:p>
          <a:p>
            <a:pPr marL="0" indent="0">
              <a:buNone/>
            </a:pPr>
            <a:r>
              <a:rPr lang="en-IN" sz="2200" dirty="0">
                <a:solidFill>
                  <a:schemeClr val="accent6"/>
                </a:solidFill>
              </a:rPr>
              <a:t>	</a:t>
            </a:r>
            <a:r>
              <a:rPr lang="en-IN" sz="2200" dirty="0" err="1">
                <a:solidFill>
                  <a:schemeClr val="accent6"/>
                </a:solidFill>
              </a:rPr>
              <a:t>document.write</a:t>
            </a:r>
            <a:r>
              <a:rPr lang="en-IN" sz="2200" dirty="0">
                <a:solidFill>
                  <a:schemeClr val="accent6"/>
                </a:solidFill>
              </a:rPr>
              <a:t>(</a:t>
            </a:r>
            <a:r>
              <a:rPr lang="en-IN" sz="2200" dirty="0" err="1">
                <a:solidFill>
                  <a:schemeClr val="accent6"/>
                </a:solidFill>
              </a:rPr>
              <a:t>this.firstname</a:t>
            </a:r>
            <a:r>
              <a:rPr lang="en-IN" sz="2200" dirty="0">
                <a:solidFill>
                  <a:schemeClr val="accent6"/>
                </a:solidFill>
              </a:rPr>
              <a:t> + “” + </a:t>
            </a:r>
            <a:r>
              <a:rPr lang="en-IN" sz="2200" dirty="0" err="1">
                <a:solidFill>
                  <a:schemeClr val="accent6"/>
                </a:solidFill>
              </a:rPr>
              <a:t>this.lastname</a:t>
            </a:r>
            <a:r>
              <a:rPr lang="en-IN" sz="2200" dirty="0">
                <a:solidFill>
                  <a:schemeClr val="accent6"/>
                </a:solidFill>
              </a:rPr>
              <a:t>+ “&lt;</a:t>
            </a:r>
            <a:r>
              <a:rPr lang="en-IN" sz="2200" dirty="0" err="1">
                <a:solidFill>
                  <a:schemeClr val="accent6"/>
                </a:solidFill>
              </a:rPr>
              <a:t>br</a:t>
            </a:r>
            <a:r>
              <a:rPr lang="en-IN" sz="2200" dirty="0">
                <a:solidFill>
                  <a:schemeClr val="accent6"/>
                </a:solidFill>
              </a:rPr>
              <a:t>&gt;”);</a:t>
            </a:r>
          </a:p>
          <a:p>
            <a:pPr marL="0" indent="0">
              <a:buNone/>
            </a:pPr>
            <a:r>
              <a:rPr lang="en-IN" sz="2200" dirty="0">
                <a:solidFill>
                  <a:schemeClr val="accent6"/>
                </a:solidFill>
              </a:rPr>
              <a:t>	</a:t>
            </a:r>
            <a:r>
              <a:rPr lang="en-IN" sz="2200" dirty="0" err="1">
                <a:solidFill>
                  <a:schemeClr val="accent6"/>
                </a:solidFill>
              </a:rPr>
              <a:t>document.write</a:t>
            </a:r>
            <a:r>
              <a:rPr lang="en-IN" sz="2200" dirty="0">
                <a:solidFill>
                  <a:schemeClr val="accent6"/>
                </a:solidFill>
              </a:rPr>
              <a:t>(person1.firstname + " is " + person1.age + " years old." + "&lt;</a:t>
            </a:r>
            <a:r>
              <a:rPr lang="en-IN" sz="2200" dirty="0" err="1">
                <a:solidFill>
                  <a:schemeClr val="accent6"/>
                </a:solidFill>
              </a:rPr>
              <a:t>br</a:t>
            </a:r>
            <a:r>
              <a:rPr lang="en-IN" sz="2200" dirty="0">
                <a:solidFill>
                  <a:schemeClr val="accent6"/>
                </a:solidFill>
              </a:rPr>
              <a:t>&gt;");</a:t>
            </a:r>
          </a:p>
          <a:p>
            <a:pPr marL="0" indent="0">
              <a:buNone/>
            </a:pPr>
            <a:r>
              <a:rPr lang="en-IN" sz="2200" dirty="0">
                <a:solidFill>
                  <a:schemeClr val="accent6"/>
                </a:solidFill>
              </a:rPr>
              <a:t>		}</a:t>
            </a:r>
          </a:p>
          <a:p>
            <a:pPr marL="0" indent="0">
              <a:buNone/>
            </a:pPr>
            <a:endParaRPr lang="en-IN" sz="2200" dirty="0">
              <a:solidFill>
                <a:schemeClr val="accent6"/>
              </a:solidFill>
            </a:endParaRPr>
          </a:p>
          <a:p>
            <a:pPr marL="0" indent="0">
              <a:buNone/>
            </a:pPr>
            <a:r>
              <a:rPr lang="en-IN" sz="2200" dirty="0">
                <a:solidFill>
                  <a:schemeClr val="accent6"/>
                </a:solidFill>
              </a:rPr>
              <a:t>// Create a Person object</a:t>
            </a:r>
          </a:p>
          <a:p>
            <a:pPr marL="0" indent="0">
              <a:buNone/>
            </a:pPr>
            <a:r>
              <a:rPr lang="en-IN" sz="2200" dirty="0">
                <a:solidFill>
                  <a:schemeClr val="accent6"/>
                </a:solidFill>
              </a:rPr>
              <a:t>	</a:t>
            </a:r>
            <a:r>
              <a:rPr lang="en-IN" sz="2200" dirty="0" err="1">
                <a:solidFill>
                  <a:schemeClr val="accent6"/>
                </a:solidFill>
              </a:rPr>
              <a:t>var</a:t>
            </a:r>
            <a:r>
              <a:rPr lang="en-IN" sz="2200" dirty="0">
                <a:solidFill>
                  <a:schemeClr val="accent6"/>
                </a:solidFill>
              </a:rPr>
              <a:t> person1 = new person("ram", "</a:t>
            </a:r>
            <a:r>
              <a:rPr lang="en-IN" sz="2200" dirty="0" err="1">
                <a:solidFill>
                  <a:schemeClr val="accent6"/>
                </a:solidFill>
              </a:rPr>
              <a:t>patel</a:t>
            </a:r>
            <a:r>
              <a:rPr lang="en-IN" sz="2200" dirty="0">
                <a:solidFill>
                  <a:schemeClr val="accent6"/>
                </a:solidFill>
              </a:rPr>
              <a:t>", 23, "long", "red");</a:t>
            </a:r>
          </a:p>
          <a:p>
            <a:pPr marL="0" indent="0">
              <a:buNone/>
            </a:pPr>
            <a:r>
              <a:rPr lang="en-IN" sz="2200" dirty="0">
                <a:solidFill>
                  <a:schemeClr val="accent6"/>
                </a:solidFill>
              </a:rPr>
              <a:t>	person1.details();</a:t>
            </a:r>
          </a:p>
          <a:p>
            <a:pPr marL="0" indent="0">
              <a:buNone/>
            </a:pPr>
            <a:r>
              <a:rPr lang="en-IN" sz="2200" dirty="0">
                <a:solidFill>
                  <a:schemeClr val="accent6"/>
                </a:solidFill>
              </a:rPr>
              <a:t>&lt;/script&gt;</a:t>
            </a:r>
          </a:p>
          <a:p>
            <a:endParaRPr lang="en-IN" sz="2200" dirty="0">
              <a:solidFill>
                <a:schemeClr val="accent6"/>
              </a:solidFill>
            </a:endParaRPr>
          </a:p>
          <a:p>
            <a:endParaRPr lang="en-IN" sz="2200" dirty="0">
              <a:solidFill>
                <a:schemeClr val="accent6"/>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152</a:t>
            </a:fld>
            <a:endParaRPr lang="en-IN" dirty="0"/>
          </a:p>
        </p:txBody>
      </p:sp>
    </p:spTree>
    <p:extLst>
      <p:ext uri="{BB962C8B-B14F-4D97-AF65-F5344CB8AC3E}">
        <p14:creationId xmlns:p14="http://schemas.microsoft.com/office/powerpoint/2010/main" val="395523541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DOM</a:t>
            </a:r>
          </a:p>
        </p:txBody>
      </p:sp>
      <p:sp>
        <p:nvSpPr>
          <p:cNvPr id="3" name="Content Placeholder 2"/>
          <p:cNvSpPr>
            <a:spLocks noGrp="1"/>
          </p:cNvSpPr>
          <p:nvPr>
            <p:ph idx="1"/>
          </p:nvPr>
        </p:nvSpPr>
        <p:spPr/>
        <p:txBody>
          <a:bodyPr/>
          <a:lstStyle/>
          <a:p>
            <a:r>
              <a:rPr lang="en-US" dirty="0"/>
              <a:t>When a web page is loaded, the browser creates a </a:t>
            </a:r>
            <a:r>
              <a:rPr lang="en-US" b="1" dirty="0"/>
              <a:t>D</a:t>
            </a:r>
            <a:r>
              <a:rPr lang="en-US" dirty="0"/>
              <a:t>ocument </a:t>
            </a:r>
            <a:r>
              <a:rPr lang="en-US" b="1" dirty="0"/>
              <a:t>O</a:t>
            </a:r>
            <a:r>
              <a:rPr lang="en-US" dirty="0"/>
              <a:t>bject </a:t>
            </a:r>
            <a:r>
              <a:rPr lang="en-US" b="1" dirty="0"/>
              <a:t>M</a:t>
            </a:r>
            <a:r>
              <a:rPr lang="en-US" dirty="0"/>
              <a:t>odel of the page.</a:t>
            </a:r>
          </a:p>
          <a:p>
            <a:r>
              <a:rPr lang="en-US" dirty="0"/>
              <a:t>The </a:t>
            </a:r>
            <a:r>
              <a:rPr lang="en-US" b="1" dirty="0"/>
              <a:t>HTML DOM</a:t>
            </a:r>
            <a:r>
              <a:rPr lang="en-US" dirty="0"/>
              <a:t> model is constructed as a tree of </a:t>
            </a:r>
            <a:r>
              <a:rPr lang="en-US" b="1" dirty="0"/>
              <a:t>Objects</a:t>
            </a:r>
            <a:r>
              <a:rPr lang="en-US" dirty="0"/>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153</a:t>
            </a:fld>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9805" y="3005283"/>
            <a:ext cx="6788425" cy="2533650"/>
          </a:xfrm>
          <a:prstGeom prst="rect">
            <a:avLst/>
          </a:prstGeom>
        </p:spPr>
      </p:pic>
    </p:spTree>
    <p:extLst>
      <p:ext uri="{BB962C8B-B14F-4D97-AF65-F5344CB8AC3E}">
        <p14:creationId xmlns:p14="http://schemas.microsoft.com/office/powerpoint/2010/main" val="131262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solidFill>
                  <a:schemeClr val="tx1"/>
                </a:solidFill>
              </a:rPr>
              <a:t>The DOM is a W3C (World Wide Web Consortium) standard.</a:t>
            </a:r>
          </a:p>
          <a:p>
            <a:r>
              <a:rPr lang="en-US" i="1" dirty="0">
                <a:solidFill>
                  <a:schemeClr val="tx1"/>
                </a:solidFill>
              </a:rPr>
              <a:t>"The W3C Document Object Model (DOM) is a platform and language-neutral interface that allows programs and scripts to dynamically access and update the content, structure, and style of a document.“</a:t>
            </a:r>
          </a:p>
          <a:p>
            <a:r>
              <a:rPr lang="en-IN" dirty="0">
                <a:solidFill>
                  <a:schemeClr val="tx1"/>
                </a:solidFill>
              </a:rPr>
              <a:t>The W3C DOM standard is separated into 3 different parts:</a:t>
            </a:r>
          </a:p>
          <a:p>
            <a:r>
              <a:rPr lang="en-IN" dirty="0">
                <a:solidFill>
                  <a:schemeClr val="tx1"/>
                </a:solidFill>
              </a:rPr>
              <a:t>    Core DOM - standard model for all document types</a:t>
            </a:r>
          </a:p>
          <a:p>
            <a:r>
              <a:rPr lang="en-IN" dirty="0">
                <a:solidFill>
                  <a:schemeClr val="tx1"/>
                </a:solidFill>
              </a:rPr>
              <a:t>    XML DOM - standard model for XML documents</a:t>
            </a:r>
          </a:p>
          <a:p>
            <a:r>
              <a:rPr lang="en-IN" dirty="0">
                <a:solidFill>
                  <a:schemeClr val="tx1"/>
                </a:solidFill>
              </a:rPr>
              <a:t>    HTML DOM - standard model for HTML documents</a:t>
            </a:r>
          </a:p>
          <a:p>
            <a:endParaRPr lang="en-IN"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154</a:t>
            </a:fld>
            <a:endParaRPr lang="en-IN" dirty="0"/>
          </a:p>
        </p:txBody>
      </p:sp>
    </p:spTree>
    <p:extLst>
      <p:ext uri="{BB962C8B-B14F-4D97-AF65-F5344CB8AC3E}">
        <p14:creationId xmlns:p14="http://schemas.microsoft.com/office/powerpoint/2010/main" val="179659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Document Object Model</a:t>
            </a:r>
            <a:endParaRPr lang="en-IN" dirty="0"/>
          </a:p>
        </p:txBody>
      </p:sp>
      <p:sp>
        <p:nvSpPr>
          <p:cNvPr id="3" name="Content Placeholder 2"/>
          <p:cNvSpPr>
            <a:spLocks noGrp="1"/>
          </p:cNvSpPr>
          <p:nvPr>
            <p:ph idx="1"/>
          </p:nvPr>
        </p:nvSpPr>
        <p:spPr/>
        <p:txBody>
          <a:bodyPr>
            <a:normAutofit fontScale="92500" lnSpcReduction="20000"/>
          </a:bodyPr>
          <a:lstStyle/>
          <a:p>
            <a:r>
              <a:rPr lang="en-GB" dirty="0">
                <a:solidFill>
                  <a:schemeClr val="tx1"/>
                </a:solidFill>
              </a:rPr>
              <a:t> Root level of the JavaScript DOM is the window object.</a:t>
            </a:r>
          </a:p>
          <a:p>
            <a:r>
              <a:rPr lang="en-GB" dirty="0" err="1">
                <a:solidFill>
                  <a:schemeClr val="accent6"/>
                </a:solidFill>
              </a:rPr>
              <a:t>Document.write</a:t>
            </a:r>
            <a:r>
              <a:rPr lang="en-GB" dirty="0">
                <a:solidFill>
                  <a:schemeClr val="accent6"/>
                </a:solidFill>
              </a:rPr>
              <a:t>(“</a:t>
            </a:r>
            <a:r>
              <a:rPr lang="en-GB" dirty="0" err="1">
                <a:solidFill>
                  <a:schemeClr val="accent6"/>
                </a:solidFill>
              </a:rPr>
              <a:t>hellow</a:t>
            </a:r>
            <a:r>
              <a:rPr lang="en-GB" dirty="0">
                <a:solidFill>
                  <a:schemeClr val="accent6"/>
                </a:solidFill>
              </a:rPr>
              <a:t>, world</a:t>
            </a:r>
            <a:r>
              <a:rPr lang="en-GB" dirty="0" smtClean="0">
                <a:solidFill>
                  <a:schemeClr val="accent6"/>
                </a:solidFill>
              </a:rPr>
              <a:t>”);</a:t>
            </a:r>
            <a:endParaRPr lang="en-GB" dirty="0">
              <a:solidFill>
                <a:schemeClr val="accent6"/>
              </a:solidFill>
            </a:endParaRPr>
          </a:p>
          <a:p>
            <a:r>
              <a:rPr lang="en-GB" dirty="0">
                <a:solidFill>
                  <a:schemeClr val="tx1"/>
                </a:solidFill>
              </a:rPr>
              <a:t>We are actually writing:</a:t>
            </a:r>
          </a:p>
          <a:p>
            <a:r>
              <a:rPr lang="en-GB" dirty="0" err="1">
                <a:solidFill>
                  <a:schemeClr val="accent6"/>
                </a:solidFill>
              </a:rPr>
              <a:t>Window.document.write</a:t>
            </a:r>
            <a:r>
              <a:rPr lang="en-GB" dirty="0">
                <a:solidFill>
                  <a:schemeClr val="accent6"/>
                </a:solidFill>
              </a:rPr>
              <a:t>(“hello, world</a:t>
            </a:r>
            <a:r>
              <a:rPr lang="en-GB" dirty="0" smtClean="0">
                <a:solidFill>
                  <a:schemeClr val="accent6"/>
                </a:solidFill>
              </a:rPr>
              <a:t>”);</a:t>
            </a:r>
            <a:endParaRPr lang="en-GB" dirty="0">
              <a:solidFill>
                <a:schemeClr val="accent6"/>
              </a:solidFill>
            </a:endParaRPr>
          </a:p>
          <a:p>
            <a:r>
              <a:rPr lang="en-GB" dirty="0">
                <a:solidFill>
                  <a:schemeClr val="tx1"/>
                </a:solidFill>
              </a:rPr>
              <a:t>Window is by default. To refer window object, there are 2 properties, window and self</a:t>
            </a:r>
            <a:r>
              <a:rPr lang="en-GB" dirty="0" smtClean="0">
                <a:solidFill>
                  <a:schemeClr val="tx1"/>
                </a:solidFill>
              </a:rPr>
              <a:t>.</a:t>
            </a:r>
          </a:p>
          <a:p>
            <a:r>
              <a:rPr lang="en-IN" dirty="0"/>
              <a:t>There are some window  property and methods have been used including </a:t>
            </a:r>
            <a:r>
              <a:rPr lang="en-IN" b="1" dirty="0">
                <a:solidFill>
                  <a:srgbClr val="FF0000"/>
                </a:solidFill>
              </a:rPr>
              <a:t>alert, confirm, prompt, </a:t>
            </a:r>
            <a:r>
              <a:rPr lang="en-IN" b="1" dirty="0" err="1">
                <a:solidFill>
                  <a:srgbClr val="FF0000"/>
                </a:solidFill>
              </a:rPr>
              <a:t>document.write</a:t>
            </a:r>
            <a:r>
              <a:rPr lang="en-IN" b="1" dirty="0">
                <a:solidFill>
                  <a:srgbClr val="FF0000"/>
                </a:solidFill>
              </a:rPr>
              <a:t> and </a:t>
            </a:r>
            <a:r>
              <a:rPr lang="en-IN" b="1" dirty="0" err="1">
                <a:solidFill>
                  <a:srgbClr val="FF0000"/>
                </a:solidFill>
              </a:rPr>
              <a:t>defaultStatus</a:t>
            </a:r>
            <a:r>
              <a:rPr lang="en-IN" dirty="0"/>
              <a:t>.</a:t>
            </a:r>
          </a:p>
          <a:p>
            <a:r>
              <a:rPr lang="en-IN" dirty="0"/>
              <a:t>To refer a screen object, which provide information of size of user’s display, </a:t>
            </a:r>
            <a:r>
              <a:rPr lang="en-IN" b="1" dirty="0">
                <a:solidFill>
                  <a:srgbClr val="FF0000"/>
                </a:solidFill>
              </a:rPr>
              <a:t>width, height, </a:t>
            </a:r>
            <a:r>
              <a:rPr lang="en-IN" b="1" dirty="0" err="1">
                <a:solidFill>
                  <a:srgbClr val="FF0000"/>
                </a:solidFill>
              </a:rPr>
              <a:t>availWidth</a:t>
            </a:r>
            <a:r>
              <a:rPr lang="en-IN" b="1" dirty="0">
                <a:solidFill>
                  <a:srgbClr val="FF0000"/>
                </a:solidFill>
              </a:rPr>
              <a:t>, </a:t>
            </a:r>
            <a:r>
              <a:rPr lang="en-IN" b="1" dirty="0" err="1">
                <a:solidFill>
                  <a:srgbClr val="FF0000"/>
                </a:solidFill>
              </a:rPr>
              <a:t>availHeight</a:t>
            </a:r>
            <a:r>
              <a:rPr lang="en-IN" b="1" dirty="0">
                <a:solidFill>
                  <a:srgbClr val="FF0000"/>
                </a:solidFill>
              </a:rPr>
              <a:t> and </a:t>
            </a:r>
            <a:r>
              <a:rPr lang="en-IN" b="1" dirty="0" err="1">
                <a:solidFill>
                  <a:srgbClr val="FF0000"/>
                </a:solidFill>
              </a:rPr>
              <a:t>colorDepth</a:t>
            </a:r>
            <a:r>
              <a:rPr lang="en-IN" b="1" dirty="0">
                <a:solidFill>
                  <a:srgbClr val="FF0000"/>
                </a:solidFill>
              </a:rPr>
              <a:t>.</a:t>
            </a:r>
          </a:p>
          <a:p>
            <a:r>
              <a:rPr lang="en-IN" dirty="0"/>
              <a:t>To open window in browser </a:t>
            </a:r>
            <a:r>
              <a:rPr lang="en-IN" dirty="0">
                <a:solidFill>
                  <a:srgbClr val="FF0000"/>
                </a:solidFill>
              </a:rPr>
              <a:t>,</a:t>
            </a:r>
            <a:r>
              <a:rPr lang="en-IN" dirty="0" err="1">
                <a:solidFill>
                  <a:srgbClr val="FF0000"/>
                </a:solidFill>
              </a:rPr>
              <a:t>window.open</a:t>
            </a:r>
            <a:r>
              <a:rPr lang="en-IN" dirty="0">
                <a:solidFill>
                  <a:srgbClr val="FF0000"/>
                </a:solidFill>
              </a:rPr>
              <a:t>() </a:t>
            </a:r>
            <a:r>
              <a:rPr lang="en-IN" dirty="0"/>
              <a:t>method is used.</a:t>
            </a:r>
          </a:p>
          <a:p>
            <a:r>
              <a:rPr lang="en-IN" dirty="0"/>
              <a:t>To close the window, </a:t>
            </a:r>
            <a:r>
              <a:rPr lang="en-IN" dirty="0" err="1">
                <a:solidFill>
                  <a:srgbClr val="FF0000"/>
                </a:solidFill>
              </a:rPr>
              <a:t>win.close</a:t>
            </a:r>
            <a:r>
              <a:rPr lang="en-IN" dirty="0">
                <a:solidFill>
                  <a:srgbClr val="FF0000"/>
                </a:solidFill>
              </a:rPr>
              <a:t>() </a:t>
            </a:r>
            <a:r>
              <a:rPr lang="en-IN" dirty="0"/>
              <a:t>is used.</a:t>
            </a:r>
          </a:p>
          <a:p>
            <a:endParaRPr lang="en-IN" b="1" dirty="0"/>
          </a:p>
          <a:p>
            <a:endParaRPr lang="en-GB" dirty="0">
              <a:solidFill>
                <a:schemeClr val="tx1"/>
              </a:solidFill>
            </a:endParaRPr>
          </a:p>
          <a:p>
            <a:endParaRPr lang="en-IN"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155</a:t>
            </a:fld>
            <a:endParaRPr lang="en-IN" dirty="0"/>
          </a:p>
        </p:txBody>
      </p:sp>
    </p:spTree>
    <p:extLst>
      <p:ext uri="{BB962C8B-B14F-4D97-AF65-F5344CB8AC3E}">
        <p14:creationId xmlns:p14="http://schemas.microsoft.com/office/powerpoint/2010/main" val="253451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Document Object Model</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156</a:t>
            </a:fld>
            <a:endParaRPr lang="en-IN" dirty="0"/>
          </a:p>
        </p:txBody>
      </p:sp>
      <p:pic>
        <p:nvPicPr>
          <p:cNvPr id="5" name="Content Placeholder 3" descr="html-dom.jpg"/>
          <p:cNvPicPr>
            <a:picLocks noGrp="1" noChangeAspect="1"/>
          </p:cNvPicPr>
          <p:nvPr>
            <p:ph idx="1"/>
          </p:nvPr>
        </p:nvPicPr>
        <p:blipFill>
          <a:blip r:embed="rId2"/>
          <a:stretch>
            <a:fillRect/>
          </a:stretch>
        </p:blipFill>
        <p:spPr>
          <a:xfrm>
            <a:off x="3952240" y="1728660"/>
            <a:ext cx="7741920" cy="3391535"/>
          </a:xfrm>
          <a:prstGeom prst="rect">
            <a:avLst/>
          </a:prstGeom>
        </p:spPr>
      </p:pic>
    </p:spTree>
    <p:extLst>
      <p:ext uri="{BB962C8B-B14F-4D97-AF65-F5344CB8AC3E}">
        <p14:creationId xmlns:p14="http://schemas.microsoft.com/office/powerpoint/2010/main" val="251976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157</a:t>
            </a:fld>
            <a:endParaRPr lang="en-IN" dirty="0"/>
          </a:p>
        </p:txBody>
      </p:sp>
      <p:graphicFrame>
        <p:nvGraphicFramePr>
          <p:cNvPr id="5" name="Content Placeholder 5"/>
          <p:cNvGraphicFramePr>
            <a:graphicFrameLocks/>
          </p:cNvGraphicFramePr>
          <p:nvPr>
            <p:extLst>
              <p:ext uri="{D42A27DB-BD31-4B8C-83A1-F6EECF244321}">
                <p14:modId xmlns:p14="http://schemas.microsoft.com/office/powerpoint/2010/main" val="1664467057"/>
              </p:ext>
            </p:extLst>
          </p:nvPr>
        </p:nvGraphicFramePr>
        <p:xfrm>
          <a:off x="1446844" y="1073036"/>
          <a:ext cx="9187290" cy="4189843"/>
        </p:xfrm>
        <a:graphic>
          <a:graphicData uri="http://schemas.openxmlformats.org/drawingml/2006/table">
            <a:tbl>
              <a:tblPr firstRow="1">
                <a:tableStyleId>{284E427A-3D55-4303-BF80-6455036E1DE7}</a:tableStyleId>
              </a:tblPr>
              <a:tblGrid>
                <a:gridCol w="4593645">
                  <a:extLst>
                    <a:ext uri="{9D8B030D-6E8A-4147-A177-3AD203B41FA5}">
                      <a16:colId xmlns:a16="http://schemas.microsoft.com/office/drawing/2014/main" val="20000"/>
                    </a:ext>
                  </a:extLst>
                </a:gridCol>
                <a:gridCol w="4593645">
                  <a:extLst>
                    <a:ext uri="{9D8B030D-6E8A-4147-A177-3AD203B41FA5}">
                      <a16:colId xmlns:a16="http://schemas.microsoft.com/office/drawing/2014/main" val="20001"/>
                    </a:ext>
                  </a:extLst>
                </a:gridCol>
              </a:tblGrid>
              <a:tr h="383985">
                <a:tc>
                  <a:txBody>
                    <a:bodyPr/>
                    <a:lstStyle/>
                    <a:p>
                      <a:r>
                        <a:rPr lang="en-IN" sz="2000" dirty="0">
                          <a:effectLst/>
                        </a:rPr>
                        <a:t>Property</a:t>
                      </a:r>
                      <a:endParaRPr lang="en-IN" sz="2000" dirty="0">
                        <a:effectLst/>
                        <a:latin typeface="Times New Roman" panose="02020603050405020304" pitchFamily="18" charset="0"/>
                        <a:cs typeface="Times New Roman" panose="02020603050405020304" pitchFamily="18" charset="0"/>
                      </a:endParaRPr>
                    </a:p>
                  </a:txBody>
                  <a:tcPr marL="67552" marR="67552" marT="33776" marB="33776" anchor="ctr"/>
                </a:tc>
                <a:tc>
                  <a:txBody>
                    <a:bodyPr/>
                    <a:lstStyle/>
                    <a:p>
                      <a:r>
                        <a:rPr lang="en-IN" sz="2000"/>
                        <a:t>Description</a:t>
                      </a:r>
                      <a:endParaRPr lang="en-IN" sz="2000">
                        <a:latin typeface="Times New Roman" panose="02020603050405020304" pitchFamily="18" charset="0"/>
                        <a:cs typeface="Times New Roman" panose="02020603050405020304" pitchFamily="18" charset="0"/>
                      </a:endParaRPr>
                    </a:p>
                  </a:txBody>
                  <a:tcPr marL="67552" marR="67552" marT="33776" marB="33776" anchor="ctr"/>
                </a:tc>
                <a:extLst>
                  <a:ext uri="{0D108BD9-81ED-4DB2-BD59-A6C34878D82A}">
                    <a16:rowId xmlns:a16="http://schemas.microsoft.com/office/drawing/2014/main" val="10000"/>
                  </a:ext>
                </a:extLst>
              </a:tr>
              <a:tr h="1012630">
                <a:tc>
                  <a:txBody>
                    <a:bodyPr/>
                    <a:lstStyle/>
                    <a:p>
                      <a:r>
                        <a:rPr lang="en-IN" sz="2000" dirty="0"/>
                        <a:t>closed</a:t>
                      </a:r>
                      <a:endParaRPr lang="en-IN" sz="2000" dirty="0">
                        <a:latin typeface="Times New Roman" panose="02020603050405020304" pitchFamily="18" charset="0"/>
                        <a:cs typeface="Times New Roman" panose="02020603050405020304" pitchFamily="18" charset="0"/>
                      </a:endParaRPr>
                    </a:p>
                  </a:txBody>
                  <a:tcPr marL="67552" marR="67552" marT="33776" marB="33776" anchor="ctr"/>
                </a:tc>
                <a:tc>
                  <a:txBody>
                    <a:bodyPr/>
                    <a:lstStyle/>
                    <a:p>
                      <a:r>
                        <a:rPr lang="en-US" sz="2000"/>
                        <a:t>Returns a Boolean value indicating whether a window has been closed or not</a:t>
                      </a:r>
                      <a:endParaRPr lang="en-US" sz="2000">
                        <a:latin typeface="Times New Roman" panose="02020603050405020304" pitchFamily="18" charset="0"/>
                        <a:cs typeface="Times New Roman" panose="02020603050405020304" pitchFamily="18" charset="0"/>
                      </a:endParaRPr>
                    </a:p>
                  </a:txBody>
                  <a:tcPr marL="67552" marR="67552" marT="33776" marB="33776" anchor="ctr"/>
                </a:tc>
                <a:extLst>
                  <a:ext uri="{0D108BD9-81ED-4DB2-BD59-A6C34878D82A}">
                    <a16:rowId xmlns:a16="http://schemas.microsoft.com/office/drawing/2014/main" val="10001"/>
                  </a:ext>
                </a:extLst>
              </a:tr>
              <a:tr h="698307">
                <a:tc>
                  <a:txBody>
                    <a:bodyPr/>
                    <a:lstStyle/>
                    <a:p>
                      <a:r>
                        <a:rPr lang="en-IN" sz="2000" dirty="0" err="1"/>
                        <a:t>defaultStatus</a:t>
                      </a:r>
                      <a:endParaRPr lang="en-IN" sz="2000" dirty="0">
                        <a:latin typeface="Times New Roman" panose="02020603050405020304" pitchFamily="18" charset="0"/>
                        <a:cs typeface="Times New Roman" panose="02020603050405020304" pitchFamily="18" charset="0"/>
                      </a:endParaRPr>
                    </a:p>
                  </a:txBody>
                  <a:tcPr marL="67552" marR="67552" marT="33776" marB="33776" anchor="ctr"/>
                </a:tc>
                <a:tc>
                  <a:txBody>
                    <a:bodyPr/>
                    <a:lstStyle/>
                    <a:p>
                      <a:r>
                        <a:rPr lang="en-US" sz="2000"/>
                        <a:t>Sets or returns the default text in the statusbar of a window</a:t>
                      </a:r>
                      <a:endParaRPr lang="en-US" sz="2000">
                        <a:latin typeface="Times New Roman" panose="02020603050405020304" pitchFamily="18" charset="0"/>
                        <a:cs typeface="Times New Roman" panose="02020603050405020304" pitchFamily="18" charset="0"/>
                      </a:endParaRPr>
                    </a:p>
                  </a:txBody>
                  <a:tcPr marL="67552" marR="67552" marT="33776" marB="33776" anchor="ctr"/>
                </a:tc>
                <a:extLst>
                  <a:ext uri="{0D108BD9-81ED-4DB2-BD59-A6C34878D82A}">
                    <a16:rowId xmlns:a16="http://schemas.microsoft.com/office/drawing/2014/main" val="10002"/>
                  </a:ext>
                </a:extLst>
              </a:tr>
              <a:tr h="698307">
                <a:tc>
                  <a:txBody>
                    <a:bodyPr/>
                    <a:lstStyle/>
                    <a:p>
                      <a:r>
                        <a:rPr lang="en-IN" sz="2000" dirty="0"/>
                        <a:t>document</a:t>
                      </a:r>
                      <a:endParaRPr lang="en-IN" sz="2000" dirty="0">
                        <a:latin typeface="Times New Roman" panose="02020603050405020304" pitchFamily="18" charset="0"/>
                        <a:cs typeface="Times New Roman" panose="02020603050405020304" pitchFamily="18" charset="0"/>
                      </a:endParaRPr>
                    </a:p>
                  </a:txBody>
                  <a:tcPr marL="67552" marR="67552" marT="33776" marB="33776" anchor="ctr"/>
                </a:tc>
                <a:tc>
                  <a:txBody>
                    <a:bodyPr/>
                    <a:lstStyle/>
                    <a:p>
                      <a:r>
                        <a:rPr lang="en-US" sz="2000" dirty="0"/>
                        <a:t>Returns the Document object for the </a:t>
                      </a:r>
                      <a:r>
                        <a:rPr lang="en-US" sz="2000" dirty="0" smtClean="0"/>
                        <a:t>window</a:t>
                      </a:r>
                      <a:endParaRPr lang="en-US" sz="2000" dirty="0">
                        <a:latin typeface="Times New Roman" panose="02020603050405020304" pitchFamily="18" charset="0"/>
                        <a:cs typeface="Times New Roman" panose="02020603050405020304" pitchFamily="18" charset="0"/>
                      </a:endParaRPr>
                    </a:p>
                  </a:txBody>
                  <a:tcPr marL="67552" marR="67552" marT="33776" marB="33776" anchor="ctr"/>
                </a:tc>
                <a:extLst>
                  <a:ext uri="{0D108BD9-81ED-4DB2-BD59-A6C34878D82A}">
                    <a16:rowId xmlns:a16="http://schemas.microsoft.com/office/drawing/2014/main" val="10003"/>
                  </a:ext>
                </a:extLst>
              </a:tr>
              <a:tr h="698307">
                <a:tc>
                  <a:txBody>
                    <a:bodyPr/>
                    <a:lstStyle/>
                    <a:p>
                      <a:r>
                        <a:rPr lang="en-IN" sz="2000" dirty="0"/>
                        <a:t>frames</a:t>
                      </a:r>
                      <a:endParaRPr lang="en-IN" sz="2000" dirty="0">
                        <a:latin typeface="Times New Roman" panose="02020603050405020304" pitchFamily="18" charset="0"/>
                        <a:cs typeface="Times New Roman" panose="02020603050405020304" pitchFamily="18" charset="0"/>
                      </a:endParaRPr>
                    </a:p>
                  </a:txBody>
                  <a:tcPr marL="67552" marR="67552" marT="33776" marB="33776" anchor="ctr"/>
                </a:tc>
                <a:tc>
                  <a:txBody>
                    <a:bodyPr/>
                    <a:lstStyle/>
                    <a:p>
                      <a:r>
                        <a:rPr lang="en-US" sz="2000"/>
                        <a:t>Returns all &lt;iframe&gt; elements in the current window</a:t>
                      </a:r>
                      <a:endParaRPr lang="en-US" sz="2000">
                        <a:latin typeface="Times New Roman" panose="02020603050405020304" pitchFamily="18" charset="0"/>
                        <a:cs typeface="Times New Roman" panose="02020603050405020304" pitchFamily="18" charset="0"/>
                      </a:endParaRPr>
                    </a:p>
                  </a:txBody>
                  <a:tcPr marL="67552" marR="67552" marT="33776" marB="33776" anchor="ctr"/>
                </a:tc>
                <a:extLst>
                  <a:ext uri="{0D108BD9-81ED-4DB2-BD59-A6C34878D82A}">
                    <a16:rowId xmlns:a16="http://schemas.microsoft.com/office/drawing/2014/main" val="10004"/>
                  </a:ext>
                </a:extLst>
              </a:tr>
              <a:tr h="698307">
                <a:tc>
                  <a:txBody>
                    <a:bodyPr/>
                    <a:lstStyle/>
                    <a:p>
                      <a:r>
                        <a:rPr lang="en-IN" sz="2000" dirty="0"/>
                        <a:t>history</a:t>
                      </a:r>
                      <a:endParaRPr lang="en-IN" sz="2000" dirty="0">
                        <a:latin typeface="Times New Roman" panose="02020603050405020304" pitchFamily="18" charset="0"/>
                        <a:cs typeface="Times New Roman" panose="02020603050405020304" pitchFamily="18" charset="0"/>
                      </a:endParaRPr>
                    </a:p>
                  </a:txBody>
                  <a:tcPr marL="67552" marR="67552" marT="33776" marB="33776" anchor="ctr"/>
                </a:tc>
                <a:tc>
                  <a:txBody>
                    <a:bodyPr/>
                    <a:lstStyle/>
                    <a:p>
                      <a:r>
                        <a:rPr lang="en-US" sz="2000" dirty="0"/>
                        <a:t>Returns the History object for the </a:t>
                      </a:r>
                      <a:r>
                        <a:rPr lang="en-US" sz="2000" dirty="0" smtClean="0"/>
                        <a:t>window</a:t>
                      </a:r>
                      <a:endParaRPr lang="en-US" sz="2000" dirty="0">
                        <a:latin typeface="Times New Roman" panose="02020603050405020304" pitchFamily="18" charset="0"/>
                        <a:cs typeface="Times New Roman" panose="02020603050405020304" pitchFamily="18" charset="0"/>
                      </a:endParaRPr>
                    </a:p>
                  </a:txBody>
                  <a:tcPr marL="67552" marR="67552" marT="33776" marB="33776"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6627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nvPr>
        </p:nvGraphicFramePr>
        <p:xfrm>
          <a:off x="1669698" y="536928"/>
          <a:ext cx="9482667" cy="2060541"/>
        </p:xfrm>
        <a:graphic>
          <a:graphicData uri="http://schemas.openxmlformats.org/drawingml/2006/table">
            <a:tbl>
              <a:tblPr>
                <a:tableStyleId>{284E427A-3D55-4303-BF80-6455036E1DE7}</a:tableStyleId>
              </a:tblPr>
              <a:tblGrid>
                <a:gridCol w="3307644">
                  <a:extLst>
                    <a:ext uri="{9D8B030D-6E8A-4147-A177-3AD203B41FA5}">
                      <a16:colId xmlns:a16="http://schemas.microsoft.com/office/drawing/2014/main" val="20000"/>
                    </a:ext>
                  </a:extLst>
                </a:gridCol>
                <a:gridCol w="6175023">
                  <a:extLst>
                    <a:ext uri="{9D8B030D-6E8A-4147-A177-3AD203B41FA5}">
                      <a16:colId xmlns:a16="http://schemas.microsoft.com/office/drawing/2014/main" val="20001"/>
                    </a:ext>
                  </a:extLst>
                </a:gridCol>
              </a:tblGrid>
              <a:tr h="433798">
                <a:tc>
                  <a:txBody>
                    <a:bodyPr/>
                    <a:lstStyle/>
                    <a:p>
                      <a:r>
                        <a:rPr lang="en-IN" dirty="0"/>
                        <a:t>location</a:t>
                      </a:r>
                    </a:p>
                  </a:txBody>
                  <a:tcPr anchor="ctr"/>
                </a:tc>
                <a:tc>
                  <a:txBody>
                    <a:bodyPr/>
                    <a:lstStyle/>
                    <a:p>
                      <a:r>
                        <a:rPr lang="en-US" dirty="0"/>
                        <a:t>Returns the Location object for the </a:t>
                      </a:r>
                      <a:r>
                        <a:rPr lang="en-US" dirty="0" smtClean="0"/>
                        <a:t>window</a:t>
                      </a:r>
                      <a:endParaRPr lang="en-US" dirty="0"/>
                    </a:p>
                  </a:txBody>
                  <a:tcPr anchor="ctr"/>
                </a:tc>
                <a:extLst>
                  <a:ext uri="{0D108BD9-81ED-4DB2-BD59-A6C34878D82A}">
                    <a16:rowId xmlns:a16="http://schemas.microsoft.com/office/drawing/2014/main" val="10000"/>
                  </a:ext>
                </a:extLst>
              </a:tr>
              <a:tr h="433798">
                <a:tc>
                  <a:txBody>
                    <a:bodyPr/>
                    <a:lstStyle/>
                    <a:p>
                      <a:r>
                        <a:rPr lang="en-IN" dirty="0"/>
                        <a:t>name</a:t>
                      </a:r>
                    </a:p>
                  </a:txBody>
                  <a:tcPr anchor="ctr"/>
                </a:tc>
                <a:tc>
                  <a:txBody>
                    <a:bodyPr/>
                    <a:lstStyle/>
                    <a:p>
                      <a:r>
                        <a:rPr lang="en-US" dirty="0"/>
                        <a:t>Sets or returns the name of a window</a:t>
                      </a:r>
                    </a:p>
                  </a:txBody>
                  <a:tcPr anchor="ctr"/>
                </a:tc>
                <a:extLst>
                  <a:ext uri="{0D108BD9-81ED-4DB2-BD59-A6C34878D82A}">
                    <a16:rowId xmlns:a16="http://schemas.microsoft.com/office/drawing/2014/main" val="10001"/>
                  </a:ext>
                </a:extLst>
              </a:tr>
              <a:tr h="433798">
                <a:tc>
                  <a:txBody>
                    <a:bodyPr/>
                    <a:lstStyle/>
                    <a:p>
                      <a:r>
                        <a:rPr lang="en-IN" dirty="0"/>
                        <a:t>navigator</a:t>
                      </a:r>
                    </a:p>
                  </a:txBody>
                  <a:tcPr anchor="ctr"/>
                </a:tc>
                <a:tc>
                  <a:txBody>
                    <a:bodyPr/>
                    <a:lstStyle/>
                    <a:p>
                      <a:r>
                        <a:rPr lang="en-US" dirty="0"/>
                        <a:t>Returns the Navigator object for </a:t>
                      </a:r>
                      <a:r>
                        <a:rPr lang="en-US" dirty="0" smtClean="0"/>
                        <a:t>the</a:t>
                      </a:r>
                      <a:endParaRPr lang="en-US" dirty="0"/>
                    </a:p>
                  </a:txBody>
                  <a:tcPr anchor="ctr"/>
                </a:tc>
                <a:extLst>
                  <a:ext uri="{0D108BD9-81ED-4DB2-BD59-A6C34878D82A}">
                    <a16:rowId xmlns:a16="http://schemas.microsoft.com/office/drawing/2014/main" val="10002"/>
                  </a:ext>
                </a:extLst>
              </a:tr>
              <a:tr h="759147">
                <a:tc>
                  <a:txBody>
                    <a:bodyPr/>
                    <a:lstStyle/>
                    <a:p>
                      <a:r>
                        <a:rPr lang="en-IN" dirty="0"/>
                        <a:t>opener</a:t>
                      </a:r>
                    </a:p>
                  </a:txBody>
                  <a:tcPr anchor="ctr"/>
                </a:tc>
                <a:tc>
                  <a:txBody>
                    <a:bodyPr/>
                    <a:lstStyle/>
                    <a:p>
                      <a:r>
                        <a:rPr lang="en-US" dirty="0"/>
                        <a:t>Returns a reference to the window that created the window</a:t>
                      </a:r>
                    </a:p>
                  </a:txBody>
                  <a:tcPr anchor="ct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nvPr>
        </p:nvGraphicFramePr>
        <p:xfrm>
          <a:off x="1672105" y="2740378"/>
          <a:ext cx="9503896" cy="365760"/>
        </p:xfrm>
        <a:graphic>
          <a:graphicData uri="http://schemas.openxmlformats.org/drawingml/2006/table">
            <a:tbl>
              <a:tblPr>
                <a:tableStyleId>{284E427A-3D55-4303-BF80-6455036E1DE7}</a:tableStyleId>
              </a:tblPr>
              <a:tblGrid>
                <a:gridCol w="3317584">
                  <a:extLst>
                    <a:ext uri="{9D8B030D-6E8A-4147-A177-3AD203B41FA5}">
                      <a16:colId xmlns:a16="http://schemas.microsoft.com/office/drawing/2014/main" val="20000"/>
                    </a:ext>
                  </a:extLst>
                </a:gridCol>
                <a:gridCol w="6186312">
                  <a:extLst>
                    <a:ext uri="{9D8B030D-6E8A-4147-A177-3AD203B41FA5}">
                      <a16:colId xmlns:a16="http://schemas.microsoft.com/office/drawing/2014/main" val="20001"/>
                    </a:ext>
                  </a:extLst>
                </a:gridCol>
              </a:tblGrid>
              <a:tr h="0">
                <a:tc>
                  <a:txBody>
                    <a:bodyPr/>
                    <a:lstStyle/>
                    <a:p>
                      <a:r>
                        <a:rPr lang="en-IN" dirty="0"/>
                        <a:t>parent</a:t>
                      </a:r>
                    </a:p>
                  </a:txBody>
                  <a:tcPr anchor="ctr"/>
                </a:tc>
                <a:tc>
                  <a:txBody>
                    <a:bodyPr/>
                    <a:lstStyle/>
                    <a:p>
                      <a:r>
                        <a:rPr lang="en-US" dirty="0"/>
                        <a:t>Returns the parent window of the current window</a:t>
                      </a:r>
                    </a:p>
                  </a:txBody>
                  <a:tcPr anchor="ct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nvPr>
        </p:nvGraphicFramePr>
        <p:xfrm>
          <a:off x="1649529" y="3866813"/>
          <a:ext cx="9560338" cy="368583"/>
        </p:xfrm>
        <a:graphic>
          <a:graphicData uri="http://schemas.openxmlformats.org/drawingml/2006/table">
            <a:tbl>
              <a:tblPr>
                <a:tableStyleId>{284E427A-3D55-4303-BF80-6455036E1DE7}</a:tableStyleId>
              </a:tblPr>
              <a:tblGrid>
                <a:gridCol w="3351449">
                  <a:extLst>
                    <a:ext uri="{9D8B030D-6E8A-4147-A177-3AD203B41FA5}">
                      <a16:colId xmlns:a16="http://schemas.microsoft.com/office/drawing/2014/main" val="20000"/>
                    </a:ext>
                  </a:extLst>
                </a:gridCol>
                <a:gridCol w="6208889">
                  <a:extLst>
                    <a:ext uri="{9D8B030D-6E8A-4147-A177-3AD203B41FA5}">
                      <a16:colId xmlns:a16="http://schemas.microsoft.com/office/drawing/2014/main" val="20001"/>
                    </a:ext>
                  </a:extLst>
                </a:gridCol>
              </a:tblGrid>
              <a:tr h="368583">
                <a:tc>
                  <a:txBody>
                    <a:bodyPr/>
                    <a:lstStyle/>
                    <a:p>
                      <a:r>
                        <a:rPr lang="en-IN" dirty="0"/>
                        <a:t>self</a:t>
                      </a:r>
                    </a:p>
                  </a:txBody>
                  <a:tcPr anchor="ctr"/>
                </a:tc>
                <a:tc>
                  <a:txBody>
                    <a:bodyPr/>
                    <a:lstStyle/>
                    <a:p>
                      <a:r>
                        <a:rPr lang="en-IN" dirty="0"/>
                        <a:t>Returns the current window</a:t>
                      </a:r>
                    </a:p>
                  </a:txBody>
                  <a:tcPr anchor="ct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nvPr>
        </p:nvGraphicFramePr>
        <p:xfrm>
          <a:off x="1648178" y="3273779"/>
          <a:ext cx="9516533" cy="401959"/>
        </p:xfrm>
        <a:graphic>
          <a:graphicData uri="http://schemas.openxmlformats.org/drawingml/2006/table">
            <a:tbl>
              <a:tblPr>
                <a:tableStyleId>{284E427A-3D55-4303-BF80-6455036E1DE7}</a:tableStyleId>
              </a:tblPr>
              <a:tblGrid>
                <a:gridCol w="3330222">
                  <a:extLst>
                    <a:ext uri="{9D8B030D-6E8A-4147-A177-3AD203B41FA5}">
                      <a16:colId xmlns:a16="http://schemas.microsoft.com/office/drawing/2014/main" val="20000"/>
                    </a:ext>
                  </a:extLst>
                </a:gridCol>
                <a:gridCol w="6186311">
                  <a:extLst>
                    <a:ext uri="{9D8B030D-6E8A-4147-A177-3AD203B41FA5}">
                      <a16:colId xmlns:a16="http://schemas.microsoft.com/office/drawing/2014/main" val="20001"/>
                    </a:ext>
                  </a:extLst>
                </a:gridCol>
              </a:tblGrid>
              <a:tr h="401959">
                <a:tc>
                  <a:txBody>
                    <a:bodyPr/>
                    <a:lstStyle/>
                    <a:p>
                      <a:r>
                        <a:rPr lang="en-IN" dirty="0"/>
                        <a:t>top</a:t>
                      </a:r>
                    </a:p>
                  </a:txBody>
                  <a:tcPr anchor="ctr"/>
                </a:tc>
                <a:tc>
                  <a:txBody>
                    <a:bodyPr/>
                    <a:lstStyle/>
                    <a:p>
                      <a:r>
                        <a:rPr lang="en-US" dirty="0"/>
                        <a:t>Returns the topmost browser window</a:t>
                      </a:r>
                    </a:p>
                  </a:txBody>
                  <a:tcPr anchor="ct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4980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46050"/>
            <a:ext cx="6728178" cy="1140883"/>
          </a:xfrm>
        </p:spPr>
        <p:txBody>
          <a:bodyPr>
            <a:normAutofit/>
          </a:bodyPr>
          <a:lstStyle/>
          <a:p>
            <a:r>
              <a:rPr lang="en-IN" b="1" dirty="0">
                <a:solidFill>
                  <a:schemeClr val="tx1"/>
                </a:solidFill>
              </a:rPr>
              <a:t>Window Object Methods</a:t>
            </a:r>
            <a:r>
              <a:rPr lang="en-IN" b="1" dirty="0"/>
              <a:t/>
            </a:r>
            <a:br>
              <a:rPr lang="en-IN" b="1" dirty="0"/>
            </a:br>
            <a:endParaRPr lang="en-IN" b="1" dirty="0"/>
          </a:p>
        </p:txBody>
      </p:sp>
      <p:graphicFrame>
        <p:nvGraphicFramePr>
          <p:cNvPr id="4" name="Content Placeholder 3"/>
          <p:cNvGraphicFramePr>
            <a:graphicFrameLocks noGrp="1"/>
          </p:cNvGraphicFramePr>
          <p:nvPr>
            <p:ph idx="4294967295"/>
            <p:extLst/>
          </p:nvPr>
        </p:nvGraphicFramePr>
        <p:xfrm>
          <a:off x="212725" y="993599"/>
          <a:ext cx="10862312" cy="3193040"/>
        </p:xfrm>
        <a:graphic>
          <a:graphicData uri="http://schemas.openxmlformats.org/drawingml/2006/table">
            <a:tbl>
              <a:tblPr firstRow="1">
                <a:tableStyleId>{284E427A-3D55-4303-BF80-6455036E1DE7}</a:tableStyleId>
              </a:tblPr>
              <a:tblGrid>
                <a:gridCol w="5431156">
                  <a:extLst>
                    <a:ext uri="{9D8B030D-6E8A-4147-A177-3AD203B41FA5}">
                      <a16:colId xmlns:a16="http://schemas.microsoft.com/office/drawing/2014/main" val="20000"/>
                    </a:ext>
                  </a:extLst>
                </a:gridCol>
                <a:gridCol w="5431156">
                  <a:extLst>
                    <a:ext uri="{9D8B030D-6E8A-4147-A177-3AD203B41FA5}">
                      <a16:colId xmlns:a16="http://schemas.microsoft.com/office/drawing/2014/main" val="20001"/>
                    </a:ext>
                  </a:extLst>
                </a:gridCol>
              </a:tblGrid>
              <a:tr h="332771">
                <a:tc>
                  <a:txBody>
                    <a:bodyPr/>
                    <a:lstStyle/>
                    <a:p>
                      <a:r>
                        <a:rPr lang="en-IN" sz="1800" dirty="0">
                          <a:effectLst/>
                        </a:rPr>
                        <a:t>Method</a:t>
                      </a:r>
                    </a:p>
                  </a:txBody>
                  <a:tcPr marL="90519" marR="90519" marT="45260" marB="45260" anchor="ctr"/>
                </a:tc>
                <a:tc>
                  <a:txBody>
                    <a:bodyPr/>
                    <a:lstStyle/>
                    <a:p>
                      <a:r>
                        <a:rPr lang="en-IN" sz="1800"/>
                        <a:t>Description</a:t>
                      </a:r>
                    </a:p>
                  </a:txBody>
                  <a:tcPr marL="90519" marR="90519" marT="45260" marB="45260" anchor="ctr"/>
                </a:tc>
                <a:extLst>
                  <a:ext uri="{0D108BD9-81ED-4DB2-BD59-A6C34878D82A}">
                    <a16:rowId xmlns:a16="http://schemas.microsoft.com/office/drawing/2014/main" val="10000"/>
                  </a:ext>
                </a:extLst>
              </a:tr>
              <a:tr h="362077">
                <a:tc>
                  <a:txBody>
                    <a:bodyPr/>
                    <a:lstStyle/>
                    <a:p>
                      <a:r>
                        <a:rPr lang="en-IN" sz="1800" dirty="0"/>
                        <a:t>alert</a:t>
                      </a:r>
                      <a:r>
                        <a:rPr lang="en-IN" sz="1800" dirty="0" smtClean="0"/>
                        <a:t>(), confirm(),</a:t>
                      </a:r>
                      <a:r>
                        <a:rPr lang="en-IN" sz="1800" baseline="0" dirty="0" smtClean="0"/>
                        <a:t> prompt()</a:t>
                      </a:r>
                      <a:endParaRPr lang="en-IN" sz="1800" dirty="0"/>
                    </a:p>
                  </a:txBody>
                  <a:tcPr marL="90519" marR="90519" marT="45260" marB="45260" anchor="ctr"/>
                </a:tc>
                <a:tc>
                  <a:txBody>
                    <a:bodyPr/>
                    <a:lstStyle/>
                    <a:p>
                      <a:r>
                        <a:rPr lang="en-US" sz="1800" dirty="0"/>
                        <a:t>Displays an alert </a:t>
                      </a:r>
                      <a:r>
                        <a:rPr lang="en-US" sz="1800" dirty="0" smtClean="0"/>
                        <a:t>box,</a:t>
                      </a:r>
                      <a:r>
                        <a:rPr lang="en-US" sz="1800" baseline="0" dirty="0" smtClean="0"/>
                        <a:t> warning or </a:t>
                      </a:r>
                      <a:r>
                        <a:rPr lang="en-US" sz="1800" baseline="0" dirty="0" err="1" smtClean="0"/>
                        <a:t>cofirm</a:t>
                      </a:r>
                      <a:r>
                        <a:rPr lang="en-US" sz="1800" baseline="0" dirty="0" smtClean="0"/>
                        <a:t> and prompt.</a:t>
                      </a:r>
                      <a:endParaRPr lang="en-US" sz="1800" dirty="0"/>
                    </a:p>
                  </a:txBody>
                  <a:tcPr marL="90519" marR="90519" marT="45260" marB="45260" anchor="ctr"/>
                </a:tc>
                <a:extLst>
                  <a:ext uri="{0D108BD9-81ED-4DB2-BD59-A6C34878D82A}">
                    <a16:rowId xmlns:a16="http://schemas.microsoft.com/office/drawing/2014/main" val="10001"/>
                  </a:ext>
                </a:extLst>
              </a:tr>
              <a:tr h="362077">
                <a:tc>
                  <a:txBody>
                    <a:bodyPr/>
                    <a:lstStyle/>
                    <a:p>
                      <a:r>
                        <a:rPr lang="en-IN" sz="1800" dirty="0"/>
                        <a:t>blur()</a:t>
                      </a:r>
                    </a:p>
                  </a:txBody>
                  <a:tcPr marL="90519" marR="90519" marT="45260" marB="45260" anchor="ctr"/>
                </a:tc>
                <a:tc>
                  <a:txBody>
                    <a:bodyPr/>
                    <a:lstStyle/>
                    <a:p>
                      <a:r>
                        <a:rPr lang="en-US" sz="1800"/>
                        <a:t>Removes focus from the current window</a:t>
                      </a:r>
                    </a:p>
                  </a:txBody>
                  <a:tcPr marL="90519" marR="90519" marT="45260" marB="45260" anchor="ctr"/>
                </a:tc>
                <a:extLst>
                  <a:ext uri="{0D108BD9-81ED-4DB2-BD59-A6C34878D82A}">
                    <a16:rowId xmlns:a16="http://schemas.microsoft.com/office/drawing/2014/main" val="10002"/>
                  </a:ext>
                </a:extLst>
              </a:tr>
              <a:tr h="362077">
                <a:tc>
                  <a:txBody>
                    <a:bodyPr/>
                    <a:lstStyle/>
                    <a:p>
                      <a:r>
                        <a:rPr lang="en-IN" sz="1800" dirty="0" err="1"/>
                        <a:t>clearInterval</a:t>
                      </a:r>
                      <a:r>
                        <a:rPr lang="en-IN" sz="1800" dirty="0"/>
                        <a:t>()</a:t>
                      </a:r>
                    </a:p>
                  </a:txBody>
                  <a:tcPr marL="90519" marR="90519" marT="45260" marB="45260" anchor="ctr"/>
                </a:tc>
                <a:tc>
                  <a:txBody>
                    <a:bodyPr/>
                    <a:lstStyle/>
                    <a:p>
                      <a:r>
                        <a:rPr lang="en-US" sz="1800" dirty="0"/>
                        <a:t>Clears a timer set with </a:t>
                      </a:r>
                      <a:r>
                        <a:rPr lang="en-US" sz="1800" dirty="0" err="1"/>
                        <a:t>setInterval</a:t>
                      </a:r>
                      <a:r>
                        <a:rPr lang="en-US" sz="1800" dirty="0"/>
                        <a:t>()</a:t>
                      </a:r>
                    </a:p>
                  </a:txBody>
                  <a:tcPr marL="90519" marR="90519" marT="45260" marB="45260" anchor="ctr"/>
                </a:tc>
                <a:extLst>
                  <a:ext uri="{0D108BD9-81ED-4DB2-BD59-A6C34878D82A}">
                    <a16:rowId xmlns:a16="http://schemas.microsoft.com/office/drawing/2014/main" val="10003"/>
                  </a:ext>
                </a:extLst>
              </a:tr>
              <a:tr h="362077">
                <a:tc>
                  <a:txBody>
                    <a:bodyPr/>
                    <a:lstStyle/>
                    <a:p>
                      <a:r>
                        <a:rPr lang="en-IN" sz="1800" dirty="0" err="1" smtClean="0"/>
                        <a:t>Set</a:t>
                      </a:r>
                      <a:r>
                        <a:rPr lang="en-IN" sz="1800" baseline="0" dirty="0" err="1" smtClean="0"/>
                        <a:t>Timeout</a:t>
                      </a:r>
                      <a:r>
                        <a:rPr lang="en-IN" sz="1800" baseline="0" dirty="0" smtClean="0"/>
                        <a:t>()</a:t>
                      </a:r>
                      <a:r>
                        <a:rPr lang="en-IN" sz="1800" dirty="0" smtClean="0"/>
                        <a:t>, </a:t>
                      </a:r>
                      <a:r>
                        <a:rPr lang="en-IN" sz="1800" dirty="0" err="1" smtClean="0"/>
                        <a:t>clearTimeout</a:t>
                      </a:r>
                      <a:r>
                        <a:rPr lang="en-IN" sz="1800" dirty="0"/>
                        <a:t>()</a:t>
                      </a:r>
                    </a:p>
                  </a:txBody>
                  <a:tcPr marL="90519" marR="90519" marT="45260" marB="45260" anchor="ctr"/>
                </a:tc>
                <a:tc>
                  <a:txBody>
                    <a:bodyPr/>
                    <a:lstStyle/>
                    <a:p>
                      <a:r>
                        <a:rPr lang="en-US" sz="1800" dirty="0" smtClean="0"/>
                        <a:t>Set</a:t>
                      </a:r>
                      <a:r>
                        <a:rPr lang="en-US" sz="1800" baseline="0" dirty="0" smtClean="0"/>
                        <a:t> or </a:t>
                      </a:r>
                      <a:r>
                        <a:rPr lang="en-US" sz="1800" dirty="0" smtClean="0"/>
                        <a:t>Clears </a:t>
                      </a:r>
                      <a:r>
                        <a:rPr lang="en-US" sz="1800" dirty="0"/>
                        <a:t>a timer set with </a:t>
                      </a:r>
                      <a:r>
                        <a:rPr lang="en-US" sz="1800" dirty="0" err="1"/>
                        <a:t>setTimeout</a:t>
                      </a:r>
                      <a:r>
                        <a:rPr lang="en-US" sz="1800" dirty="0"/>
                        <a:t>()</a:t>
                      </a:r>
                    </a:p>
                  </a:txBody>
                  <a:tcPr marL="90519" marR="90519" marT="45260" marB="45260" anchor="ctr"/>
                </a:tc>
                <a:extLst>
                  <a:ext uri="{0D108BD9-81ED-4DB2-BD59-A6C34878D82A}">
                    <a16:rowId xmlns:a16="http://schemas.microsoft.com/office/drawing/2014/main" val="10004"/>
                  </a:ext>
                </a:extLst>
              </a:tr>
              <a:tr h="362077">
                <a:tc>
                  <a:txBody>
                    <a:bodyPr/>
                    <a:lstStyle/>
                    <a:p>
                      <a:r>
                        <a:rPr lang="en-IN" sz="1800" dirty="0"/>
                        <a:t>close()</a:t>
                      </a:r>
                    </a:p>
                  </a:txBody>
                  <a:tcPr marL="90519" marR="90519" marT="45260" marB="45260" anchor="ctr"/>
                </a:tc>
                <a:tc>
                  <a:txBody>
                    <a:bodyPr/>
                    <a:lstStyle/>
                    <a:p>
                      <a:r>
                        <a:rPr lang="en-IN" sz="1800"/>
                        <a:t>Closes the current window</a:t>
                      </a:r>
                    </a:p>
                  </a:txBody>
                  <a:tcPr marL="90519" marR="90519" marT="45260" marB="45260" anchor="ctr"/>
                </a:tc>
                <a:extLst>
                  <a:ext uri="{0D108BD9-81ED-4DB2-BD59-A6C34878D82A}">
                    <a16:rowId xmlns:a16="http://schemas.microsoft.com/office/drawing/2014/main" val="10005"/>
                  </a:ext>
                </a:extLst>
              </a:tr>
              <a:tr h="633635">
                <a:tc>
                  <a:txBody>
                    <a:bodyPr/>
                    <a:lstStyle/>
                    <a:p>
                      <a:r>
                        <a:rPr lang="en-IN" sz="1800" dirty="0"/>
                        <a:t>confirm()</a:t>
                      </a:r>
                    </a:p>
                  </a:txBody>
                  <a:tcPr marL="90519" marR="90519" marT="45260" marB="45260" anchor="ctr"/>
                </a:tc>
                <a:tc>
                  <a:txBody>
                    <a:bodyPr/>
                    <a:lstStyle/>
                    <a:p>
                      <a:r>
                        <a:rPr lang="en-US" sz="1800"/>
                        <a:t>Displays a dialog box with a message and an OK and a Cancel button</a:t>
                      </a:r>
                    </a:p>
                  </a:txBody>
                  <a:tcPr marL="90519" marR="90519" marT="45260" marB="45260" anchor="ctr"/>
                </a:tc>
                <a:extLst>
                  <a:ext uri="{0D108BD9-81ED-4DB2-BD59-A6C34878D82A}">
                    <a16:rowId xmlns:a16="http://schemas.microsoft.com/office/drawing/2014/main" val="10006"/>
                  </a:ext>
                </a:extLst>
              </a:tr>
              <a:tr h="362077">
                <a:tc>
                  <a:txBody>
                    <a:bodyPr/>
                    <a:lstStyle/>
                    <a:p>
                      <a:r>
                        <a:rPr lang="en-IN" sz="1800" dirty="0"/>
                        <a:t>focus()</a:t>
                      </a:r>
                    </a:p>
                  </a:txBody>
                  <a:tcPr marL="90519" marR="90519" marT="45260" marB="45260" anchor="ctr"/>
                </a:tc>
                <a:tc>
                  <a:txBody>
                    <a:bodyPr/>
                    <a:lstStyle/>
                    <a:p>
                      <a:r>
                        <a:rPr lang="en-US" sz="1800" dirty="0"/>
                        <a:t>Sets focus to the current window</a:t>
                      </a:r>
                    </a:p>
                  </a:txBody>
                  <a:tcPr marL="90519" marR="90519" marT="45260" marB="4526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2427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182880" lvl="0" indent="-182880" algn="l">
              <a:lnSpc>
                <a:spcPct val="90000"/>
              </a:lnSpc>
              <a:spcBef>
                <a:spcPts val="1200"/>
              </a:spcBef>
              <a:buClr>
                <a:srgbClr val="40BAD2"/>
              </a:buClr>
              <a:buFont typeface="Wingdings 2" pitchFamily="18" charset="2"/>
              <a:buChar char=""/>
            </a:pPr>
            <a:r>
              <a:rPr lang="en-IN" sz="2000" b="1" dirty="0">
                <a:solidFill>
                  <a:srgbClr val="000000"/>
                </a:solidFill>
              </a:rPr>
              <a:t>Using </a:t>
            </a:r>
            <a:r>
              <a:rPr lang="en-IN" sz="2000" b="1" dirty="0" err="1">
                <a:solidFill>
                  <a:srgbClr val="000000"/>
                </a:solidFill>
              </a:rPr>
              <a:t>window.alert</a:t>
            </a:r>
            <a:r>
              <a:rPr lang="en-IN" sz="2000" b="1" dirty="0">
                <a:solidFill>
                  <a:srgbClr val="000000"/>
                </a:solidFill>
              </a:rPr>
              <a:t>()</a:t>
            </a:r>
          </a:p>
          <a:p>
            <a:pPr marL="182880" lvl="0" indent="-182880" algn="l">
              <a:lnSpc>
                <a:spcPct val="90000"/>
              </a:lnSpc>
              <a:spcBef>
                <a:spcPts val="1200"/>
              </a:spcBef>
              <a:buClr>
                <a:srgbClr val="40BAD2"/>
              </a:buClr>
              <a:buFont typeface="Wingdings 2" pitchFamily="18" charset="2"/>
              <a:buChar char=""/>
            </a:pPr>
            <a:r>
              <a:rPr lang="en-US" sz="2000" dirty="0">
                <a:solidFill>
                  <a:srgbClr val="000000"/>
                </a:solidFill>
              </a:rPr>
              <a:t>You can use an alert box to display data</a:t>
            </a:r>
            <a:r>
              <a:rPr lang="en-US" sz="2000" dirty="0">
                <a:solidFill>
                  <a:srgbClr val="000000">
                    <a:lumMod val="65000"/>
                    <a:lumOff val="35000"/>
                  </a:srgbClr>
                </a:solidFill>
              </a:rPr>
              <a:t>.</a:t>
            </a:r>
          </a:p>
          <a:p>
            <a:pPr marL="0" lvl="0" indent="0" algn="l">
              <a:lnSpc>
                <a:spcPct val="90000"/>
              </a:lnSpc>
              <a:spcBef>
                <a:spcPts val="1200"/>
              </a:spcBef>
              <a:buClr>
                <a:srgbClr val="40BAD2"/>
              </a:buClr>
              <a:buNone/>
            </a:pPr>
            <a:r>
              <a:rPr lang="en-IN" sz="2000" dirty="0">
                <a:solidFill>
                  <a:schemeClr val="accent6">
                    <a:lumMod val="75000"/>
                  </a:schemeClr>
                </a:solidFill>
              </a:rPr>
              <a:t>&lt;html&gt;	</a:t>
            </a:r>
          </a:p>
          <a:p>
            <a:pPr marL="0" lvl="0" indent="0" algn="l">
              <a:lnSpc>
                <a:spcPct val="90000"/>
              </a:lnSpc>
              <a:spcBef>
                <a:spcPts val="1200"/>
              </a:spcBef>
              <a:buClr>
                <a:srgbClr val="40BAD2"/>
              </a:buClr>
              <a:buNone/>
            </a:pPr>
            <a:r>
              <a:rPr lang="en-IN" sz="2000" dirty="0">
                <a:solidFill>
                  <a:schemeClr val="accent6">
                    <a:lumMod val="75000"/>
                  </a:schemeClr>
                </a:solidFill>
              </a:rPr>
              <a:t>	&lt;body&gt;</a:t>
            </a:r>
            <a:br>
              <a:rPr lang="en-IN" sz="2000" dirty="0">
                <a:solidFill>
                  <a:schemeClr val="accent6">
                    <a:lumMod val="75000"/>
                  </a:schemeClr>
                </a:solidFill>
              </a:rPr>
            </a:br>
            <a:r>
              <a:rPr lang="en-IN" sz="2000" dirty="0">
                <a:solidFill>
                  <a:schemeClr val="accent6">
                    <a:lumMod val="75000"/>
                  </a:schemeClr>
                </a:solidFill>
              </a:rPr>
              <a:t>		&lt;p id="demo"&gt;&lt;/p&gt;</a:t>
            </a:r>
          </a:p>
          <a:p>
            <a:pPr marL="0" lvl="0" indent="0" algn="l">
              <a:lnSpc>
                <a:spcPct val="90000"/>
              </a:lnSpc>
              <a:spcBef>
                <a:spcPts val="1200"/>
              </a:spcBef>
              <a:buClr>
                <a:srgbClr val="40BAD2"/>
              </a:buClr>
              <a:buNone/>
            </a:pPr>
            <a:r>
              <a:rPr lang="en-IN" sz="2000" dirty="0">
                <a:solidFill>
                  <a:schemeClr val="accent6">
                    <a:lumMod val="75000"/>
                  </a:schemeClr>
                </a:solidFill>
              </a:rPr>
              <a:t>		&lt;script type=“text/</a:t>
            </a:r>
            <a:r>
              <a:rPr lang="en-IN" sz="2000" dirty="0" err="1">
                <a:solidFill>
                  <a:schemeClr val="accent6">
                    <a:lumMod val="75000"/>
                  </a:schemeClr>
                </a:solidFill>
              </a:rPr>
              <a:t>javascript</a:t>
            </a:r>
            <a:r>
              <a:rPr lang="en-IN" sz="2000" dirty="0">
                <a:solidFill>
                  <a:schemeClr val="accent6">
                    <a:lumMod val="75000"/>
                  </a:schemeClr>
                </a:solidFill>
              </a:rPr>
              <a:t>”&gt; &gt;</a:t>
            </a:r>
            <a:br>
              <a:rPr lang="en-IN" sz="2000" dirty="0">
                <a:solidFill>
                  <a:schemeClr val="accent6">
                    <a:lumMod val="75000"/>
                  </a:schemeClr>
                </a:solidFill>
              </a:rPr>
            </a:br>
            <a:r>
              <a:rPr lang="en-IN" sz="2000" dirty="0">
                <a:solidFill>
                  <a:schemeClr val="accent6">
                    <a:lumMod val="75000"/>
                  </a:schemeClr>
                </a:solidFill>
              </a:rPr>
              <a:t>			</a:t>
            </a:r>
            <a:r>
              <a:rPr lang="en-IN" sz="2000" dirty="0" err="1">
                <a:solidFill>
                  <a:schemeClr val="accent6">
                    <a:lumMod val="75000"/>
                  </a:schemeClr>
                </a:solidFill>
              </a:rPr>
              <a:t>window.alert</a:t>
            </a:r>
            <a:r>
              <a:rPr lang="en-IN" sz="2000" dirty="0">
                <a:solidFill>
                  <a:schemeClr val="accent6">
                    <a:lumMod val="75000"/>
                  </a:schemeClr>
                </a:solidFill>
              </a:rPr>
              <a:t> (5 + 6);</a:t>
            </a:r>
            <a:br>
              <a:rPr lang="en-IN" sz="2000" dirty="0">
                <a:solidFill>
                  <a:schemeClr val="accent6">
                    <a:lumMod val="75000"/>
                  </a:schemeClr>
                </a:solidFill>
              </a:rPr>
            </a:br>
            <a:r>
              <a:rPr lang="en-IN" sz="2000" dirty="0">
                <a:solidFill>
                  <a:schemeClr val="accent6">
                    <a:lumMod val="75000"/>
                  </a:schemeClr>
                </a:solidFill>
              </a:rPr>
              <a:t>		&lt;/script&gt;</a:t>
            </a:r>
          </a:p>
          <a:p>
            <a:pPr marL="0" lvl="0" indent="0" algn="l">
              <a:lnSpc>
                <a:spcPct val="90000"/>
              </a:lnSpc>
              <a:spcBef>
                <a:spcPts val="1200"/>
              </a:spcBef>
              <a:buClr>
                <a:srgbClr val="40BAD2"/>
              </a:buClr>
              <a:buNone/>
            </a:pPr>
            <a:r>
              <a:rPr lang="en-IN" sz="2000" dirty="0">
                <a:solidFill>
                  <a:schemeClr val="accent6">
                    <a:lumMod val="75000"/>
                  </a:schemeClr>
                </a:solidFill>
              </a:rPr>
              <a:t>	&lt;/body&gt;</a:t>
            </a:r>
          </a:p>
          <a:p>
            <a:pPr marL="0" lvl="0" indent="0" algn="l">
              <a:lnSpc>
                <a:spcPct val="90000"/>
              </a:lnSpc>
              <a:spcBef>
                <a:spcPts val="1200"/>
              </a:spcBef>
              <a:buClr>
                <a:srgbClr val="40BAD2"/>
              </a:buClr>
              <a:buNone/>
            </a:pPr>
            <a:r>
              <a:rPr lang="en-IN" sz="2000" dirty="0">
                <a:solidFill>
                  <a:schemeClr val="accent6">
                    <a:lumMod val="75000"/>
                  </a:schemeClr>
                </a:solidFill>
              </a:rPr>
              <a:t>&lt;/html&gt;</a:t>
            </a:r>
          </a:p>
          <a:p>
            <a:r>
              <a:rPr lang="en-US" dirty="0" smtClean="0"/>
              <a:t>o/p:</a:t>
            </a:r>
          </a:p>
          <a:p>
            <a:r>
              <a:rPr lang="en-US" dirty="0" smtClean="0"/>
              <a:t>11</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a:t>
            </a:fld>
            <a:endParaRPr lang="en-IN" dirty="0"/>
          </a:p>
        </p:txBody>
      </p:sp>
    </p:spTree>
    <p:extLst>
      <p:ext uri="{BB962C8B-B14F-4D97-AF65-F5344CB8AC3E}">
        <p14:creationId xmlns:p14="http://schemas.microsoft.com/office/powerpoint/2010/main" val="303249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1760" y="981569"/>
            <a:ext cx="6502399" cy="4525963"/>
          </a:xfrm>
        </p:spPr>
        <p:txBody>
          <a:bodyPr>
            <a:noAutofit/>
          </a:bodyPr>
          <a:lstStyle/>
          <a:p>
            <a:pPr marL="0" indent="0">
              <a:buNone/>
            </a:pPr>
            <a:r>
              <a:rPr lang="en-IN" dirty="0">
                <a:solidFill>
                  <a:schemeClr val="tx1"/>
                </a:solidFill>
              </a:rPr>
              <a:t>&lt;html&gt;</a:t>
            </a:r>
          </a:p>
          <a:p>
            <a:pPr marL="0" indent="0">
              <a:buNone/>
            </a:pPr>
            <a:r>
              <a:rPr lang="en-IN" dirty="0">
                <a:solidFill>
                  <a:schemeClr val="tx1"/>
                </a:solidFill>
              </a:rPr>
              <a:t>&lt;head&gt;</a:t>
            </a:r>
          </a:p>
          <a:p>
            <a:pPr marL="0" indent="0">
              <a:buNone/>
            </a:pPr>
            <a:r>
              <a:rPr lang="en-IN" dirty="0">
                <a:solidFill>
                  <a:schemeClr val="tx1"/>
                </a:solidFill>
              </a:rPr>
              <a:t>&lt;script&gt;</a:t>
            </a:r>
          </a:p>
          <a:p>
            <a:pPr marL="0" indent="0">
              <a:buNone/>
            </a:pPr>
            <a:r>
              <a:rPr lang="en-IN" dirty="0" err="1">
                <a:solidFill>
                  <a:schemeClr val="tx1"/>
                </a:solidFill>
              </a:rPr>
              <a:t>var</a:t>
            </a:r>
            <a:r>
              <a:rPr lang="en-IN" dirty="0">
                <a:solidFill>
                  <a:schemeClr val="tx1"/>
                </a:solidFill>
              </a:rPr>
              <a:t> </a:t>
            </a:r>
            <a:r>
              <a:rPr lang="en-IN" dirty="0" err="1">
                <a:solidFill>
                  <a:schemeClr val="tx1"/>
                </a:solidFill>
              </a:rPr>
              <a:t>myWindow</a:t>
            </a:r>
            <a:r>
              <a:rPr lang="en-IN" dirty="0">
                <a:solidFill>
                  <a:schemeClr val="tx1"/>
                </a:solidFill>
              </a:rPr>
              <a:t>;</a:t>
            </a:r>
          </a:p>
          <a:p>
            <a:pPr marL="0" indent="0">
              <a:buNone/>
            </a:pPr>
            <a:endParaRPr lang="en-IN" dirty="0">
              <a:solidFill>
                <a:schemeClr val="tx1"/>
              </a:solidFill>
            </a:endParaRPr>
          </a:p>
          <a:p>
            <a:pPr marL="0" indent="0">
              <a:buNone/>
            </a:pPr>
            <a:r>
              <a:rPr lang="en-IN" dirty="0">
                <a:solidFill>
                  <a:schemeClr val="tx1"/>
                </a:solidFill>
              </a:rPr>
              <a:t>function </a:t>
            </a:r>
            <a:r>
              <a:rPr lang="en-IN" dirty="0" err="1">
                <a:solidFill>
                  <a:schemeClr val="tx1"/>
                </a:solidFill>
              </a:rPr>
              <a:t>openWin</a:t>
            </a:r>
            <a:r>
              <a:rPr lang="en-IN" dirty="0">
                <a:solidFill>
                  <a:schemeClr val="tx1"/>
                </a:solidFill>
              </a:rPr>
              <a:t>() {</a:t>
            </a:r>
          </a:p>
          <a:p>
            <a:pPr marL="0" indent="0">
              <a:buNone/>
            </a:pPr>
            <a:r>
              <a:rPr lang="en-IN" dirty="0">
                <a:solidFill>
                  <a:schemeClr val="tx1"/>
                </a:solidFill>
              </a:rPr>
              <a:t>  </a:t>
            </a:r>
            <a:r>
              <a:rPr lang="en-IN" dirty="0" err="1">
                <a:solidFill>
                  <a:schemeClr val="tx1"/>
                </a:solidFill>
              </a:rPr>
              <a:t>myWindow</a:t>
            </a:r>
            <a:r>
              <a:rPr lang="en-IN" dirty="0">
                <a:solidFill>
                  <a:schemeClr val="tx1"/>
                </a:solidFill>
              </a:rPr>
              <a:t> = </a:t>
            </a:r>
            <a:r>
              <a:rPr lang="en-IN" dirty="0" err="1">
                <a:solidFill>
                  <a:schemeClr val="tx1"/>
                </a:solidFill>
              </a:rPr>
              <a:t>window.open</a:t>
            </a:r>
            <a:r>
              <a:rPr lang="en-IN" dirty="0">
                <a:solidFill>
                  <a:schemeClr val="tx1"/>
                </a:solidFill>
              </a:rPr>
              <a:t>("", "</a:t>
            </a:r>
            <a:r>
              <a:rPr lang="en-IN" dirty="0" err="1">
                <a:solidFill>
                  <a:schemeClr val="tx1"/>
                </a:solidFill>
              </a:rPr>
              <a:t>myWindow</a:t>
            </a:r>
            <a:r>
              <a:rPr lang="en-IN" dirty="0">
                <a:solidFill>
                  <a:schemeClr val="tx1"/>
                </a:solidFill>
              </a:rPr>
              <a:t>", "width=400, height=200");</a:t>
            </a:r>
          </a:p>
          <a:p>
            <a:pPr marL="0" indent="0">
              <a:buNone/>
            </a:pPr>
            <a:r>
              <a:rPr lang="en-IN" dirty="0">
                <a:solidFill>
                  <a:schemeClr val="tx1"/>
                </a:solidFill>
              </a:rPr>
              <a:t>}</a:t>
            </a:r>
          </a:p>
          <a:p>
            <a:pPr marL="0" indent="0">
              <a:buNone/>
            </a:pPr>
            <a:endParaRPr lang="en-IN" dirty="0">
              <a:solidFill>
                <a:schemeClr val="tx1"/>
              </a:solidFill>
            </a:endParaRPr>
          </a:p>
          <a:p>
            <a:pPr marL="0" indent="0">
              <a:buNone/>
            </a:pPr>
            <a:r>
              <a:rPr lang="en-IN" dirty="0">
                <a:solidFill>
                  <a:schemeClr val="tx1"/>
                </a:solidFill>
              </a:rPr>
              <a:t>function </a:t>
            </a:r>
            <a:r>
              <a:rPr lang="en-IN" dirty="0" err="1">
                <a:solidFill>
                  <a:schemeClr val="tx1"/>
                </a:solidFill>
              </a:rPr>
              <a:t>closeWin</a:t>
            </a:r>
            <a:r>
              <a:rPr lang="en-IN" dirty="0">
                <a:solidFill>
                  <a:schemeClr val="tx1"/>
                </a:solidFill>
              </a:rPr>
              <a:t>() {</a:t>
            </a:r>
          </a:p>
          <a:p>
            <a:pPr marL="0" indent="0">
              <a:buNone/>
            </a:pPr>
            <a:r>
              <a:rPr lang="en-IN" dirty="0">
                <a:solidFill>
                  <a:schemeClr val="tx1"/>
                </a:solidFill>
              </a:rPr>
              <a:t>  if (</a:t>
            </a:r>
            <a:r>
              <a:rPr lang="en-IN" dirty="0" err="1">
                <a:solidFill>
                  <a:schemeClr val="tx1"/>
                </a:solidFill>
              </a:rPr>
              <a:t>myWindow</a:t>
            </a:r>
            <a:r>
              <a:rPr lang="en-IN" dirty="0">
                <a:solidFill>
                  <a:schemeClr val="tx1"/>
                </a:solidFill>
              </a:rPr>
              <a:t>) {</a:t>
            </a:r>
          </a:p>
          <a:p>
            <a:pPr marL="0" indent="0">
              <a:buNone/>
            </a:pPr>
            <a:r>
              <a:rPr lang="en-IN" dirty="0">
                <a:solidFill>
                  <a:schemeClr val="tx1"/>
                </a:solidFill>
              </a:rPr>
              <a:t>    </a:t>
            </a:r>
            <a:r>
              <a:rPr lang="en-IN" dirty="0" err="1">
                <a:solidFill>
                  <a:schemeClr val="tx1"/>
                </a:solidFill>
              </a:rPr>
              <a:t>myWindow.close</a:t>
            </a:r>
            <a:r>
              <a:rPr lang="en-IN" dirty="0">
                <a:solidFill>
                  <a:schemeClr val="tx1"/>
                </a:solidFill>
              </a:rPr>
              <a:t>();</a:t>
            </a:r>
          </a:p>
          <a:p>
            <a:pPr marL="0" indent="0">
              <a:buNone/>
            </a:pPr>
            <a:r>
              <a:rPr lang="en-IN" dirty="0">
                <a:solidFill>
                  <a:schemeClr val="tx1"/>
                </a:solidFill>
              </a:rPr>
              <a:t>  }</a:t>
            </a:r>
          </a:p>
          <a:p>
            <a:pPr marL="0" indent="0">
              <a:buNone/>
            </a:pPr>
            <a:r>
              <a:rPr lang="en-IN" dirty="0">
                <a:solidFill>
                  <a:schemeClr val="tx1"/>
                </a:solidFill>
              </a:rPr>
              <a:t>}</a:t>
            </a:r>
          </a:p>
        </p:txBody>
      </p:sp>
      <p:sp>
        <p:nvSpPr>
          <p:cNvPr id="4" name="Rectangle 3"/>
          <p:cNvSpPr/>
          <p:nvPr/>
        </p:nvSpPr>
        <p:spPr>
          <a:xfrm>
            <a:off x="5998916" y="409457"/>
            <a:ext cx="4398004" cy="4093428"/>
          </a:xfrm>
          <a:prstGeom prst="rect">
            <a:avLst/>
          </a:prstGeom>
        </p:spPr>
        <p:txBody>
          <a:bodyPr wrap="square">
            <a:spAutoFit/>
          </a:bodyPr>
          <a:lstStyle/>
          <a:p>
            <a:r>
              <a:rPr lang="en-IN" sz="2000" dirty="0">
                <a:latin typeface="Cambria" panose="02040503050406030204" pitchFamily="18" charset="0"/>
                <a:ea typeface="Cambria" panose="02040503050406030204" pitchFamily="18" charset="0"/>
              </a:rPr>
              <a:t>&lt;/script&gt;</a:t>
            </a:r>
          </a:p>
          <a:p>
            <a:r>
              <a:rPr lang="en-IN" sz="2000" dirty="0">
                <a:latin typeface="Cambria" panose="02040503050406030204" pitchFamily="18" charset="0"/>
                <a:ea typeface="Cambria" panose="02040503050406030204" pitchFamily="18" charset="0"/>
              </a:rPr>
              <a:t>&lt;/head&gt;</a:t>
            </a:r>
          </a:p>
          <a:p>
            <a:r>
              <a:rPr lang="en-IN" sz="2000" dirty="0">
                <a:latin typeface="Cambria" panose="02040503050406030204" pitchFamily="18" charset="0"/>
                <a:ea typeface="Cambria" panose="02040503050406030204" pitchFamily="18" charset="0"/>
              </a:rPr>
              <a:t>&lt;body&gt;</a:t>
            </a:r>
          </a:p>
          <a:p>
            <a:endParaRPr lang="en-IN" sz="2000" dirty="0">
              <a:latin typeface="Cambria" panose="02040503050406030204" pitchFamily="18" charset="0"/>
              <a:ea typeface="Cambria" panose="02040503050406030204" pitchFamily="18" charset="0"/>
            </a:endParaRPr>
          </a:p>
          <a:p>
            <a:r>
              <a:rPr lang="en-IN" sz="2000" dirty="0">
                <a:latin typeface="Cambria" panose="02040503050406030204" pitchFamily="18" charset="0"/>
                <a:ea typeface="Cambria" panose="02040503050406030204" pitchFamily="18" charset="0"/>
              </a:rPr>
              <a:t>&lt;button </a:t>
            </a:r>
            <a:r>
              <a:rPr lang="en-IN" sz="2000" dirty="0" err="1">
                <a:latin typeface="Cambria" panose="02040503050406030204" pitchFamily="18" charset="0"/>
                <a:ea typeface="Cambria" panose="02040503050406030204" pitchFamily="18" charset="0"/>
              </a:rPr>
              <a:t>onclick</a:t>
            </a:r>
            <a:r>
              <a:rPr lang="en-IN" sz="2000" dirty="0">
                <a:latin typeface="Cambria" panose="02040503050406030204" pitchFamily="18" charset="0"/>
                <a:ea typeface="Cambria" panose="02040503050406030204" pitchFamily="18" charset="0"/>
              </a:rPr>
              <a:t>="</a:t>
            </a:r>
            <a:r>
              <a:rPr lang="en-IN" sz="2000" dirty="0" err="1">
                <a:latin typeface="Cambria" panose="02040503050406030204" pitchFamily="18" charset="0"/>
                <a:ea typeface="Cambria" panose="02040503050406030204" pitchFamily="18" charset="0"/>
              </a:rPr>
              <a:t>openWin</a:t>
            </a:r>
            <a:r>
              <a:rPr lang="en-IN" sz="2000" dirty="0">
                <a:latin typeface="Cambria" panose="02040503050406030204" pitchFamily="18" charset="0"/>
                <a:ea typeface="Cambria" panose="02040503050406030204" pitchFamily="18" charset="0"/>
              </a:rPr>
              <a:t>()"&gt;Open "</a:t>
            </a:r>
            <a:r>
              <a:rPr lang="en-IN" sz="2000" dirty="0" err="1">
                <a:latin typeface="Cambria" panose="02040503050406030204" pitchFamily="18" charset="0"/>
                <a:ea typeface="Cambria" panose="02040503050406030204" pitchFamily="18" charset="0"/>
              </a:rPr>
              <a:t>myWindow</a:t>
            </a:r>
            <a:r>
              <a:rPr lang="en-IN" sz="2000" dirty="0">
                <a:latin typeface="Cambria" panose="02040503050406030204" pitchFamily="18" charset="0"/>
                <a:ea typeface="Cambria" panose="02040503050406030204" pitchFamily="18" charset="0"/>
              </a:rPr>
              <a:t>"&lt;/button&gt;</a:t>
            </a:r>
          </a:p>
          <a:p>
            <a:r>
              <a:rPr lang="en-IN" sz="2000" dirty="0">
                <a:latin typeface="Cambria" panose="02040503050406030204" pitchFamily="18" charset="0"/>
                <a:ea typeface="Cambria" panose="02040503050406030204" pitchFamily="18" charset="0"/>
              </a:rPr>
              <a:t>&lt;button </a:t>
            </a:r>
            <a:r>
              <a:rPr lang="en-IN" sz="2000" dirty="0" err="1">
                <a:latin typeface="Cambria" panose="02040503050406030204" pitchFamily="18" charset="0"/>
                <a:ea typeface="Cambria" panose="02040503050406030204" pitchFamily="18" charset="0"/>
              </a:rPr>
              <a:t>onclick</a:t>
            </a:r>
            <a:r>
              <a:rPr lang="en-IN" sz="2000" dirty="0">
                <a:latin typeface="Cambria" panose="02040503050406030204" pitchFamily="18" charset="0"/>
                <a:ea typeface="Cambria" panose="02040503050406030204" pitchFamily="18" charset="0"/>
              </a:rPr>
              <a:t>="</a:t>
            </a:r>
            <a:r>
              <a:rPr lang="en-IN" sz="2000" dirty="0" err="1">
                <a:latin typeface="Cambria" panose="02040503050406030204" pitchFamily="18" charset="0"/>
                <a:ea typeface="Cambria" panose="02040503050406030204" pitchFamily="18" charset="0"/>
              </a:rPr>
              <a:t>closeWin</a:t>
            </a:r>
            <a:r>
              <a:rPr lang="en-IN" sz="2000" dirty="0">
                <a:latin typeface="Cambria" panose="02040503050406030204" pitchFamily="18" charset="0"/>
                <a:ea typeface="Cambria" panose="02040503050406030204" pitchFamily="18" charset="0"/>
              </a:rPr>
              <a:t>()"&gt;Close "</a:t>
            </a:r>
            <a:r>
              <a:rPr lang="en-IN" sz="2000" dirty="0" err="1">
                <a:latin typeface="Cambria" panose="02040503050406030204" pitchFamily="18" charset="0"/>
                <a:ea typeface="Cambria" panose="02040503050406030204" pitchFamily="18" charset="0"/>
              </a:rPr>
              <a:t>myWindow</a:t>
            </a:r>
            <a:r>
              <a:rPr lang="en-IN" sz="2000" dirty="0">
                <a:latin typeface="Cambria" panose="02040503050406030204" pitchFamily="18" charset="0"/>
                <a:ea typeface="Cambria" panose="02040503050406030204" pitchFamily="18" charset="0"/>
              </a:rPr>
              <a:t>"&lt;/button&gt;</a:t>
            </a:r>
          </a:p>
          <a:p>
            <a:r>
              <a:rPr lang="en-IN" sz="2000" dirty="0">
                <a:latin typeface="Cambria" panose="02040503050406030204" pitchFamily="18" charset="0"/>
                <a:ea typeface="Cambria" panose="02040503050406030204" pitchFamily="18" charset="0"/>
              </a:rPr>
              <a:t>&lt;</a:t>
            </a:r>
            <a:r>
              <a:rPr lang="en-IN" sz="2000" dirty="0" err="1">
                <a:latin typeface="Cambria" panose="02040503050406030204" pitchFamily="18" charset="0"/>
                <a:ea typeface="Cambria" panose="02040503050406030204" pitchFamily="18" charset="0"/>
              </a:rPr>
              <a:t>br</a:t>
            </a:r>
            <a:r>
              <a:rPr lang="en-IN" sz="2000" dirty="0">
                <a:latin typeface="Cambria" panose="02040503050406030204" pitchFamily="18" charset="0"/>
                <a:ea typeface="Cambria" panose="02040503050406030204" pitchFamily="18" charset="0"/>
              </a:rPr>
              <a:t>&gt;&lt;</a:t>
            </a:r>
            <a:r>
              <a:rPr lang="en-IN" sz="2000" dirty="0" err="1">
                <a:latin typeface="Cambria" panose="02040503050406030204" pitchFamily="18" charset="0"/>
                <a:ea typeface="Cambria" panose="02040503050406030204" pitchFamily="18" charset="0"/>
              </a:rPr>
              <a:t>br</a:t>
            </a:r>
            <a:r>
              <a:rPr lang="en-IN" sz="2000" dirty="0" smtClean="0">
                <a:latin typeface="Cambria" panose="02040503050406030204" pitchFamily="18" charset="0"/>
                <a:ea typeface="Cambria" panose="02040503050406030204" pitchFamily="18" charset="0"/>
              </a:rPr>
              <a:t>&gt;</a:t>
            </a:r>
          </a:p>
          <a:p>
            <a:r>
              <a:rPr lang="en-US" sz="2000" dirty="0">
                <a:latin typeface="Cambria" panose="02040503050406030204" pitchFamily="18" charset="0"/>
                <a:ea typeface="Cambria" panose="02040503050406030204" pitchFamily="18" charset="0"/>
              </a:rPr>
              <a:t>&lt;div id="</a:t>
            </a:r>
            <a:r>
              <a:rPr lang="en-US" sz="2000" dirty="0" err="1">
                <a:latin typeface="Cambria" panose="02040503050406030204" pitchFamily="18" charset="0"/>
                <a:ea typeface="Cambria" panose="02040503050406030204" pitchFamily="18" charset="0"/>
              </a:rPr>
              <a:t>msg</a:t>
            </a:r>
            <a:r>
              <a:rPr lang="en-US" sz="2000" dirty="0">
                <a:latin typeface="Cambria" panose="02040503050406030204" pitchFamily="18" charset="0"/>
                <a:ea typeface="Cambria" panose="02040503050406030204" pitchFamily="18" charset="0"/>
              </a:rPr>
              <a:t>"&gt;&lt;/div&gt;</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&lt;/body&gt;</a:t>
            </a:r>
          </a:p>
          <a:p>
            <a:r>
              <a:rPr lang="en-US" sz="2000" dirty="0">
                <a:latin typeface="Cambria" panose="02040503050406030204" pitchFamily="18" charset="0"/>
                <a:ea typeface="Cambria" panose="02040503050406030204" pitchFamily="18" charset="0"/>
              </a:rPr>
              <a:t>&lt;/html&gt;</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1257315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JS Graphics</a:t>
            </a:r>
            <a:endParaRPr lang="en-IN" dirty="0"/>
          </a:p>
        </p:txBody>
      </p:sp>
      <p:sp>
        <p:nvSpPr>
          <p:cNvPr id="3" name="Content Placeholder 2"/>
          <p:cNvSpPr>
            <a:spLocks noGrp="1"/>
          </p:cNvSpPr>
          <p:nvPr>
            <p:ph idx="1"/>
          </p:nvPr>
        </p:nvSpPr>
        <p:spPr/>
        <p:txBody>
          <a:bodyPr/>
          <a:lstStyle/>
          <a:p>
            <a:r>
              <a:rPr lang="en-US" dirty="0"/>
              <a:t>JavaScript libraries to use for all kinds of graphs:</a:t>
            </a:r>
          </a:p>
          <a:p>
            <a:r>
              <a:rPr lang="en-US" dirty="0"/>
              <a:t>Plotly.js</a:t>
            </a:r>
          </a:p>
          <a:p>
            <a:r>
              <a:rPr lang="en-US" dirty="0"/>
              <a:t>Chart.js</a:t>
            </a:r>
          </a:p>
          <a:p>
            <a:r>
              <a:rPr lang="en-US" dirty="0"/>
              <a:t>Google Chart</a:t>
            </a:r>
          </a:p>
          <a:p>
            <a:r>
              <a:rPr lang="en-US" b="1" dirty="0"/>
              <a:t>Plotly.js</a:t>
            </a:r>
          </a:p>
          <a:p>
            <a:r>
              <a:rPr lang="en-US" dirty="0"/>
              <a:t>Plotly.js is a charting library that comes with over 40 chart types, 3D charts, statistical graphs, and SVG maps.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161</a:t>
            </a:fld>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6350" y="4244242"/>
            <a:ext cx="4586445" cy="2477233"/>
          </a:xfrm>
          <a:prstGeom prst="rect">
            <a:avLst/>
          </a:prstGeom>
        </p:spPr>
      </p:pic>
    </p:spTree>
    <p:extLst>
      <p:ext uri="{BB962C8B-B14F-4D97-AF65-F5344CB8AC3E}">
        <p14:creationId xmlns:p14="http://schemas.microsoft.com/office/powerpoint/2010/main" val="70152774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Chart.js</a:t>
            </a:r>
          </a:p>
          <a:p>
            <a:r>
              <a:rPr lang="en-US" dirty="0"/>
              <a:t>Chart.js comes with many built-in chart types:</a:t>
            </a:r>
          </a:p>
          <a:p>
            <a:r>
              <a:rPr lang="en-US" dirty="0"/>
              <a:t>Scatter</a:t>
            </a:r>
          </a:p>
          <a:p>
            <a:r>
              <a:rPr lang="en-US" dirty="0"/>
              <a:t>Line</a:t>
            </a:r>
          </a:p>
          <a:p>
            <a:r>
              <a:rPr lang="en-US" dirty="0"/>
              <a:t>Bar</a:t>
            </a:r>
          </a:p>
          <a:p>
            <a:r>
              <a:rPr lang="en-US" dirty="0"/>
              <a:t>Radar</a:t>
            </a:r>
          </a:p>
          <a:p>
            <a:r>
              <a:rPr lang="en-US" dirty="0"/>
              <a:t>Pie and Doughnut</a:t>
            </a:r>
          </a:p>
          <a:p>
            <a:r>
              <a:rPr lang="en-US" dirty="0"/>
              <a:t>Polar Area</a:t>
            </a:r>
          </a:p>
          <a:p>
            <a:r>
              <a:rPr lang="en-US" dirty="0"/>
              <a:t>Bubble</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162</a:t>
            </a:fld>
            <a:endParaRPr lang="en-IN" dirty="0"/>
          </a:p>
        </p:txBody>
      </p:sp>
    </p:spTree>
    <p:extLst>
      <p:ext uri="{BB962C8B-B14F-4D97-AF65-F5344CB8AC3E}">
        <p14:creationId xmlns:p14="http://schemas.microsoft.com/office/powerpoint/2010/main" val="407805724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9C11CE39-2868-44A2-A0C6-827D458F7A8B}" type="slidenum">
              <a:rPr lang="en-IN" smtClean="0"/>
              <a:pPr/>
              <a:t>163</a:t>
            </a:fld>
            <a:endParaRPr lang="en-IN"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3625" y="1421606"/>
            <a:ext cx="8010525" cy="4005262"/>
          </a:xfrm>
        </p:spPr>
      </p:pic>
    </p:spTree>
    <p:extLst>
      <p:ext uri="{BB962C8B-B14F-4D97-AF65-F5344CB8AC3E}">
        <p14:creationId xmlns:p14="http://schemas.microsoft.com/office/powerpoint/2010/main" val="422511154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Google Chart</a:t>
            </a:r>
          </a:p>
          <a:p>
            <a:r>
              <a:rPr lang="en-US" dirty="0"/>
              <a:t>From simple line charts to complex tree maps, Google Chart provides a number of built-in chart types:</a:t>
            </a:r>
          </a:p>
          <a:p>
            <a:r>
              <a:rPr lang="en-US" dirty="0"/>
              <a:t>Scatter Chart</a:t>
            </a:r>
          </a:p>
          <a:p>
            <a:r>
              <a:rPr lang="en-US" dirty="0"/>
              <a:t>Line Chart </a:t>
            </a:r>
          </a:p>
          <a:p>
            <a:r>
              <a:rPr lang="en-US" dirty="0"/>
              <a:t>Bar / Column Chart</a:t>
            </a:r>
          </a:p>
          <a:p>
            <a:r>
              <a:rPr lang="en-US" dirty="0"/>
              <a:t>Area Chart</a:t>
            </a:r>
          </a:p>
          <a:p>
            <a:r>
              <a:rPr lang="en-US" dirty="0"/>
              <a:t>Pie Chart</a:t>
            </a:r>
          </a:p>
          <a:p>
            <a:r>
              <a:rPr lang="en-US" dirty="0"/>
              <a:t>Donut Chart</a:t>
            </a:r>
          </a:p>
          <a:p>
            <a:r>
              <a:rPr lang="en-US" dirty="0"/>
              <a:t>Org Chart</a:t>
            </a:r>
          </a:p>
          <a:p>
            <a:r>
              <a:rPr lang="en-US" dirty="0"/>
              <a:t>Map / Geo Chart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164</a:t>
            </a:fld>
            <a:endParaRPr lang="en-IN" dirty="0"/>
          </a:p>
        </p:txBody>
      </p:sp>
      <p:pic>
        <p:nvPicPr>
          <p:cNvPr id="5" name="Picture 4"/>
          <p:cNvPicPr>
            <a:picLocks noChangeAspect="1"/>
          </p:cNvPicPr>
          <p:nvPr/>
        </p:nvPicPr>
        <p:blipFill>
          <a:blip r:embed="rId2"/>
          <a:stretch>
            <a:fillRect/>
          </a:stretch>
        </p:blipFill>
        <p:spPr>
          <a:xfrm>
            <a:off x="7003701" y="2622619"/>
            <a:ext cx="3876711" cy="2842951"/>
          </a:xfrm>
          <a:prstGeom prst="rect">
            <a:avLst/>
          </a:prstGeom>
        </p:spPr>
      </p:pic>
    </p:spTree>
    <p:extLst>
      <p:ext uri="{BB962C8B-B14F-4D97-AF65-F5344CB8AC3E}">
        <p14:creationId xmlns:p14="http://schemas.microsoft.com/office/powerpoint/2010/main" val="723228652"/>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a:t>
            </a:r>
            <a:r>
              <a:rPr lang="en-US" dirty="0" err="1" smtClean="0"/>
              <a:t>Ploty</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t>Plotly.js</a:t>
            </a:r>
            <a:r>
              <a:rPr lang="en-US" dirty="0"/>
              <a:t> is a charting library that comes with over 40 chart types:</a:t>
            </a:r>
          </a:p>
          <a:p>
            <a:r>
              <a:rPr lang="en-US" dirty="0"/>
              <a:t>Horizontal and Vertical Bar Charts</a:t>
            </a:r>
          </a:p>
          <a:p>
            <a:r>
              <a:rPr lang="en-US" dirty="0"/>
              <a:t>Pie and Donut Charts</a:t>
            </a:r>
          </a:p>
          <a:p>
            <a:r>
              <a:rPr lang="en-US" dirty="0"/>
              <a:t>Line Charts</a:t>
            </a:r>
          </a:p>
          <a:p>
            <a:r>
              <a:rPr lang="en-US" dirty="0"/>
              <a:t>Scatter and Bubble Plots</a:t>
            </a:r>
          </a:p>
          <a:p>
            <a:r>
              <a:rPr lang="en-US" dirty="0"/>
              <a:t>Equation Plots</a:t>
            </a:r>
          </a:p>
          <a:p>
            <a:r>
              <a:rPr lang="en-US" dirty="0"/>
              <a:t>3D Charts</a:t>
            </a:r>
          </a:p>
          <a:p>
            <a:r>
              <a:rPr lang="en-US" dirty="0"/>
              <a:t>Statistical Graphs</a:t>
            </a:r>
          </a:p>
          <a:p>
            <a:r>
              <a:rPr lang="en-US" dirty="0"/>
              <a:t>SVG Maps</a:t>
            </a:r>
          </a:p>
          <a:p>
            <a:r>
              <a:rPr lang="en-US" dirty="0"/>
              <a:t>Plotly.js is free and open-source under the MIT license. It costs nothing to install and use. You can view the source, report issues and contribute using </a:t>
            </a:r>
            <a:r>
              <a:rPr lang="en-US" dirty="0" err="1"/>
              <a:t>Github</a:t>
            </a:r>
            <a:r>
              <a:rPr lang="en-US" dirty="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165</a:t>
            </a:fld>
            <a:endParaRPr lang="en-IN" dirty="0"/>
          </a:p>
        </p:txBody>
      </p:sp>
    </p:spTree>
    <p:extLst>
      <p:ext uri="{BB962C8B-B14F-4D97-AF65-F5344CB8AC3E}">
        <p14:creationId xmlns:p14="http://schemas.microsoft.com/office/powerpoint/2010/main" val="11532657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166</a:t>
            </a:fld>
            <a:endParaRPr lang="en-IN" dirty="0"/>
          </a:p>
        </p:txBody>
      </p:sp>
      <p:sp>
        <p:nvSpPr>
          <p:cNvPr id="2" name="Title 1"/>
          <p:cNvSpPr>
            <a:spLocks noGrp="1"/>
          </p:cNvSpPr>
          <p:nvPr>
            <p:ph type="title" idx="4294967295"/>
          </p:nvPr>
        </p:nvSpPr>
        <p:spPr>
          <a:xfrm>
            <a:off x="0" y="1123950"/>
            <a:ext cx="2947988" cy="4600575"/>
          </a:xfrm>
        </p:spPr>
        <p:txBody>
          <a:bodyPr/>
          <a:lstStyle/>
          <a:p>
            <a:r>
              <a:rPr lang="en-IN" b="1" dirty="0" err="1" smtClean="0"/>
              <a:t>ar</a:t>
            </a:r>
            <a:r>
              <a:rPr lang="en-IN" b="1" dirty="0" smtClean="0"/>
              <a:t> </a:t>
            </a:r>
            <a:r>
              <a:rPr lang="en-IN" b="1" dirty="0"/>
              <a:t>Charts</a:t>
            </a:r>
            <a:br>
              <a:rPr lang="en-IN" b="1" dirty="0"/>
            </a:br>
            <a:r>
              <a:rPr lang="en-IN" b="1" dirty="0" smtClean="0"/>
              <a:t>	</a:t>
            </a:r>
            <a:endParaRPr lang="en-IN" dirty="0"/>
          </a:p>
        </p:txBody>
      </p:sp>
      <p:sp>
        <p:nvSpPr>
          <p:cNvPr id="5" name="Rectangle 4"/>
          <p:cNvSpPr/>
          <p:nvPr/>
        </p:nvSpPr>
        <p:spPr>
          <a:xfrm>
            <a:off x="150725" y="234024"/>
            <a:ext cx="11873660" cy="6278642"/>
          </a:xfrm>
          <a:prstGeom prst="rect">
            <a:avLst/>
          </a:prstGeom>
        </p:spPr>
        <p:txBody>
          <a:bodyPr wrap="square">
            <a:spAutoFit/>
          </a:bodyPr>
          <a:lstStyle/>
          <a:p>
            <a:r>
              <a:rPr lang="en-US" sz="2400" b="1" dirty="0" smtClean="0">
                <a:latin typeface="Cambria" panose="02040503050406030204" pitchFamily="18" charset="0"/>
                <a:ea typeface="Cambria" panose="02040503050406030204" pitchFamily="18" charset="0"/>
              </a:rPr>
              <a:t>BAR CHART:</a:t>
            </a:r>
            <a:endParaRPr lang="en-IN" sz="2400" b="1" dirty="0" smtClean="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rPr>
              <a:t>&lt;!</a:t>
            </a:r>
            <a:r>
              <a:rPr lang="en-IN" dirty="0">
                <a:latin typeface="Cambria" panose="02040503050406030204" pitchFamily="18" charset="0"/>
                <a:ea typeface="Cambria" panose="02040503050406030204" pitchFamily="18" charset="0"/>
              </a:rPr>
              <a:t>DOCTYPE html&gt;</a:t>
            </a:r>
          </a:p>
          <a:p>
            <a:r>
              <a:rPr lang="en-IN" dirty="0">
                <a:latin typeface="Cambria" panose="02040503050406030204" pitchFamily="18" charset="0"/>
                <a:ea typeface="Cambria" panose="02040503050406030204" pitchFamily="18" charset="0"/>
              </a:rPr>
              <a:t>&lt;html&gt;</a:t>
            </a:r>
          </a:p>
          <a:p>
            <a:r>
              <a:rPr lang="en-IN" dirty="0" smtClean="0">
                <a:latin typeface="Cambria" panose="02040503050406030204" pitchFamily="18" charset="0"/>
                <a:ea typeface="Cambria" panose="02040503050406030204" pitchFamily="18" charset="0"/>
              </a:rPr>
              <a:t>	&lt;</a:t>
            </a:r>
            <a:r>
              <a:rPr lang="en-IN" dirty="0">
                <a:latin typeface="Cambria" panose="02040503050406030204" pitchFamily="18" charset="0"/>
                <a:ea typeface="Cambria" panose="02040503050406030204" pitchFamily="18" charset="0"/>
              </a:rPr>
              <a:t>script </a:t>
            </a:r>
            <a:r>
              <a:rPr lang="en-IN" dirty="0" err="1">
                <a:latin typeface="Cambria" panose="02040503050406030204" pitchFamily="18" charset="0"/>
                <a:ea typeface="Cambria" panose="02040503050406030204" pitchFamily="18" charset="0"/>
              </a:rPr>
              <a:t>src</a:t>
            </a:r>
            <a:r>
              <a:rPr lang="en-IN" dirty="0">
                <a:latin typeface="Cambria" panose="02040503050406030204" pitchFamily="18" charset="0"/>
                <a:ea typeface="Cambria" panose="02040503050406030204" pitchFamily="18" charset="0"/>
              </a:rPr>
              <a:t>="https://cdn.plot.ly/plotly-latest.min.js"&gt;&lt;/script&gt;</a:t>
            </a:r>
          </a:p>
          <a:p>
            <a:r>
              <a:rPr lang="en-IN" dirty="0" smtClean="0">
                <a:latin typeface="Cambria" panose="02040503050406030204" pitchFamily="18" charset="0"/>
                <a:ea typeface="Cambria" panose="02040503050406030204" pitchFamily="18" charset="0"/>
              </a:rPr>
              <a:t>	&lt;</a:t>
            </a:r>
            <a:r>
              <a:rPr lang="en-IN" dirty="0">
                <a:latin typeface="Cambria" panose="02040503050406030204" pitchFamily="18" charset="0"/>
                <a:ea typeface="Cambria" panose="02040503050406030204" pitchFamily="18" charset="0"/>
              </a:rPr>
              <a:t>body</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rPr>
              <a:t>		&lt;</a:t>
            </a:r>
            <a:r>
              <a:rPr lang="en-IN" dirty="0">
                <a:latin typeface="Cambria" panose="02040503050406030204" pitchFamily="18" charset="0"/>
                <a:ea typeface="Cambria" panose="02040503050406030204" pitchFamily="18" charset="0"/>
              </a:rPr>
              <a:t>div id="</a:t>
            </a:r>
            <a:r>
              <a:rPr lang="en-IN" dirty="0" err="1">
                <a:latin typeface="Cambria" panose="02040503050406030204" pitchFamily="18" charset="0"/>
                <a:ea typeface="Cambria" panose="02040503050406030204" pitchFamily="18" charset="0"/>
              </a:rPr>
              <a:t>myPlot</a:t>
            </a:r>
            <a:r>
              <a:rPr lang="en-IN" dirty="0">
                <a:latin typeface="Cambria" panose="02040503050406030204" pitchFamily="18" charset="0"/>
                <a:ea typeface="Cambria" panose="02040503050406030204" pitchFamily="18" charset="0"/>
              </a:rPr>
              <a:t>" style="width:100%;max-width:700px"&gt;&lt;/div</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rPr>
              <a:t>		&lt;</a:t>
            </a:r>
            <a:r>
              <a:rPr lang="en-IN" dirty="0">
                <a:latin typeface="Cambria" panose="02040503050406030204" pitchFamily="18" charset="0"/>
                <a:ea typeface="Cambria" panose="02040503050406030204" pitchFamily="18" charset="0"/>
              </a:rPr>
              <a:t>script&gt;</a:t>
            </a:r>
          </a:p>
          <a:p>
            <a:pPr lvl="3"/>
            <a:r>
              <a:rPr lang="en-IN" dirty="0" err="1">
                <a:latin typeface="Cambria" panose="02040503050406030204" pitchFamily="18" charset="0"/>
                <a:ea typeface="Cambria" panose="02040503050406030204" pitchFamily="18" charset="0"/>
              </a:rPr>
              <a:t>const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xArray</a:t>
            </a:r>
            <a:r>
              <a:rPr lang="en-IN" dirty="0">
                <a:latin typeface="Cambria" panose="02040503050406030204" pitchFamily="18" charset="0"/>
                <a:ea typeface="Cambria" panose="02040503050406030204" pitchFamily="18" charset="0"/>
              </a:rPr>
              <a:t> = ["Italy", "France", "Spain", "USA", "Argentina"];</a:t>
            </a:r>
          </a:p>
          <a:p>
            <a:pPr lvl="3"/>
            <a:r>
              <a:rPr lang="en-IN" dirty="0" err="1">
                <a:latin typeface="Cambria" panose="02040503050406030204" pitchFamily="18" charset="0"/>
                <a:ea typeface="Cambria" panose="02040503050406030204" pitchFamily="18" charset="0"/>
              </a:rPr>
              <a:t>const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yArray</a:t>
            </a:r>
            <a:r>
              <a:rPr lang="en-IN" dirty="0">
                <a:latin typeface="Cambria" panose="02040503050406030204" pitchFamily="18" charset="0"/>
                <a:ea typeface="Cambria" panose="02040503050406030204" pitchFamily="18" charset="0"/>
              </a:rPr>
              <a:t> = [55, 49, 44, 24, 15</a:t>
            </a:r>
            <a:r>
              <a:rPr lang="en-IN" dirty="0" smtClean="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a:p>
            <a:pPr lvl="3"/>
            <a:r>
              <a:rPr lang="en-IN" dirty="0" err="1">
                <a:latin typeface="Cambria" panose="02040503050406030204" pitchFamily="18" charset="0"/>
                <a:ea typeface="Cambria" panose="02040503050406030204" pitchFamily="18" charset="0"/>
              </a:rPr>
              <a:t>const</a:t>
            </a:r>
            <a:r>
              <a:rPr lang="en-IN" dirty="0">
                <a:latin typeface="Cambria" panose="02040503050406030204" pitchFamily="18" charset="0"/>
                <a:ea typeface="Cambria" panose="02040503050406030204" pitchFamily="18" charset="0"/>
              </a:rPr>
              <a:t> data = [{</a:t>
            </a:r>
          </a:p>
          <a:p>
            <a:pPr lvl="4"/>
            <a:r>
              <a:rPr lang="en-IN" dirty="0">
                <a:latin typeface="Cambria" panose="02040503050406030204" pitchFamily="18" charset="0"/>
                <a:ea typeface="Cambria" panose="02040503050406030204" pitchFamily="18" charset="0"/>
              </a:rPr>
              <a:t>  x:xArray,</a:t>
            </a:r>
          </a:p>
          <a:p>
            <a:pPr lvl="4"/>
            <a:r>
              <a:rPr lang="en-IN" dirty="0">
                <a:latin typeface="Cambria" panose="02040503050406030204" pitchFamily="18" charset="0"/>
                <a:ea typeface="Cambria" panose="02040503050406030204" pitchFamily="18" charset="0"/>
              </a:rPr>
              <a:t>  y:yArray,</a:t>
            </a:r>
          </a:p>
          <a:p>
            <a:pPr lvl="4"/>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type:"bar</a:t>
            </a:r>
            <a:r>
              <a:rPr lang="en-IN" dirty="0">
                <a:latin typeface="Cambria" panose="02040503050406030204" pitchFamily="18" charset="0"/>
                <a:ea typeface="Cambria" panose="02040503050406030204" pitchFamily="18" charset="0"/>
              </a:rPr>
              <a:t>",</a:t>
            </a:r>
          </a:p>
          <a:p>
            <a:pPr lvl="4"/>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orientation:"v</a:t>
            </a:r>
            <a:r>
              <a:rPr lang="en-IN" dirty="0">
                <a:latin typeface="Cambria" panose="02040503050406030204" pitchFamily="18" charset="0"/>
                <a:ea typeface="Cambria" panose="02040503050406030204" pitchFamily="18" charset="0"/>
              </a:rPr>
              <a:t>",</a:t>
            </a:r>
          </a:p>
          <a:p>
            <a:pPr lvl="4"/>
            <a:r>
              <a:rPr lang="en-IN" dirty="0">
                <a:latin typeface="Cambria" panose="02040503050406030204" pitchFamily="18" charset="0"/>
                <a:ea typeface="Cambria" panose="02040503050406030204" pitchFamily="18" charset="0"/>
              </a:rPr>
              <a:t>  marker: {</a:t>
            </a:r>
            <a:r>
              <a:rPr lang="en-IN" dirty="0" err="1">
                <a:latin typeface="Cambria" panose="02040503050406030204" pitchFamily="18" charset="0"/>
                <a:ea typeface="Cambria" panose="02040503050406030204" pitchFamily="18" charset="0"/>
              </a:rPr>
              <a:t>color</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rgba</a:t>
            </a:r>
            <a:r>
              <a:rPr lang="en-IN" dirty="0">
                <a:latin typeface="Cambria" panose="02040503050406030204" pitchFamily="18" charset="0"/>
                <a:ea typeface="Cambria" panose="02040503050406030204" pitchFamily="18" charset="0"/>
              </a:rPr>
              <a:t>(0,0,255,0.6)"}</a:t>
            </a:r>
          </a:p>
          <a:p>
            <a:pPr lvl="3"/>
            <a:r>
              <a:rPr lang="en-IN" dirty="0" smtClean="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a:p>
            <a:pPr lvl="3"/>
            <a:r>
              <a:rPr lang="en-IN" dirty="0" err="1">
                <a:latin typeface="Cambria" panose="02040503050406030204" pitchFamily="18" charset="0"/>
                <a:ea typeface="Cambria" panose="02040503050406030204" pitchFamily="18" charset="0"/>
              </a:rPr>
              <a:t>const</a:t>
            </a:r>
            <a:r>
              <a:rPr lang="en-IN" dirty="0">
                <a:latin typeface="Cambria" panose="02040503050406030204" pitchFamily="18" charset="0"/>
                <a:ea typeface="Cambria" panose="02040503050406030204" pitchFamily="18" charset="0"/>
              </a:rPr>
              <a:t> layout = {</a:t>
            </a:r>
            <a:r>
              <a:rPr lang="en-IN" dirty="0" err="1">
                <a:latin typeface="Cambria" panose="02040503050406030204" pitchFamily="18" charset="0"/>
                <a:ea typeface="Cambria" panose="02040503050406030204" pitchFamily="18" charset="0"/>
              </a:rPr>
              <a:t>title:"World</a:t>
            </a:r>
            <a:r>
              <a:rPr lang="en-IN" dirty="0">
                <a:latin typeface="Cambria" panose="02040503050406030204" pitchFamily="18" charset="0"/>
                <a:ea typeface="Cambria" panose="02040503050406030204" pitchFamily="18" charset="0"/>
              </a:rPr>
              <a:t> Wide Wine Production"};</a:t>
            </a:r>
          </a:p>
          <a:p>
            <a:pPr lvl="3"/>
            <a:endParaRPr lang="en-IN" dirty="0">
              <a:latin typeface="Cambria" panose="02040503050406030204" pitchFamily="18" charset="0"/>
              <a:ea typeface="Cambria" panose="02040503050406030204" pitchFamily="18" charset="0"/>
            </a:endParaRPr>
          </a:p>
          <a:p>
            <a:pPr lvl="3"/>
            <a:r>
              <a:rPr lang="en-IN" dirty="0" err="1">
                <a:latin typeface="Cambria" panose="02040503050406030204" pitchFamily="18" charset="0"/>
                <a:ea typeface="Cambria" panose="02040503050406030204" pitchFamily="18" charset="0"/>
              </a:rPr>
              <a:t>Plotly.newPlot</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myPlot</a:t>
            </a:r>
            <a:r>
              <a:rPr lang="en-IN" dirty="0">
                <a:latin typeface="Cambria" panose="02040503050406030204" pitchFamily="18" charset="0"/>
                <a:ea typeface="Cambria" panose="02040503050406030204" pitchFamily="18" charset="0"/>
              </a:rPr>
              <a:t>", data, layout);</a:t>
            </a:r>
          </a:p>
          <a:p>
            <a:r>
              <a:rPr lang="en-IN" dirty="0" smtClean="0">
                <a:latin typeface="Cambria" panose="02040503050406030204" pitchFamily="18" charset="0"/>
                <a:ea typeface="Cambria" panose="02040503050406030204" pitchFamily="18" charset="0"/>
              </a:rPr>
              <a:t>		&lt;/</a:t>
            </a:r>
            <a:r>
              <a:rPr lang="en-IN" dirty="0">
                <a:latin typeface="Cambria" panose="02040503050406030204" pitchFamily="18" charset="0"/>
                <a:ea typeface="Cambria" panose="02040503050406030204" pitchFamily="18" charset="0"/>
              </a:rPr>
              <a:t>script</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rPr>
              <a:t>	&lt;/</a:t>
            </a:r>
            <a:r>
              <a:rPr lang="en-IN" dirty="0">
                <a:latin typeface="Cambria" panose="02040503050406030204" pitchFamily="18" charset="0"/>
                <a:ea typeface="Cambria" panose="02040503050406030204" pitchFamily="18" charset="0"/>
              </a:rPr>
              <a:t>body&gt;</a:t>
            </a:r>
          </a:p>
          <a:p>
            <a:r>
              <a:rPr lang="en-IN" dirty="0">
                <a:latin typeface="Cambria" panose="02040503050406030204" pitchFamily="18" charset="0"/>
                <a:ea typeface="Cambria" panose="02040503050406030204" pitchFamily="18" charset="0"/>
              </a:rPr>
              <a:t>&lt;/html&gt;</a:t>
            </a:r>
          </a:p>
        </p:txBody>
      </p:sp>
      <p:pic>
        <p:nvPicPr>
          <p:cNvPr id="6" name="Picture 5"/>
          <p:cNvPicPr>
            <a:picLocks noChangeAspect="1"/>
          </p:cNvPicPr>
          <p:nvPr/>
        </p:nvPicPr>
        <p:blipFill>
          <a:blip r:embed="rId2"/>
          <a:stretch>
            <a:fillRect/>
          </a:stretch>
        </p:blipFill>
        <p:spPr>
          <a:xfrm>
            <a:off x="6665003" y="2827436"/>
            <a:ext cx="5500059" cy="3422406"/>
          </a:xfrm>
          <a:prstGeom prst="rect">
            <a:avLst/>
          </a:prstGeom>
        </p:spPr>
      </p:pic>
    </p:spTree>
    <p:extLst>
      <p:ext uri="{BB962C8B-B14F-4D97-AF65-F5344CB8AC3E}">
        <p14:creationId xmlns:p14="http://schemas.microsoft.com/office/powerpoint/2010/main" val="385479185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167</a:t>
            </a:fld>
            <a:endParaRPr lang="en-IN"/>
          </a:p>
        </p:txBody>
      </p:sp>
      <p:sp>
        <p:nvSpPr>
          <p:cNvPr id="3" name="Rectangle 2"/>
          <p:cNvSpPr/>
          <p:nvPr/>
        </p:nvSpPr>
        <p:spPr>
          <a:xfrm>
            <a:off x="172859" y="189635"/>
            <a:ext cx="3265638" cy="461665"/>
          </a:xfrm>
          <a:prstGeom prst="rect">
            <a:avLst/>
          </a:prstGeom>
        </p:spPr>
        <p:txBody>
          <a:bodyPr wrap="none">
            <a:spAutoFit/>
          </a:bodyPr>
          <a:lstStyle/>
          <a:p>
            <a:r>
              <a:rPr lang="en-IN" sz="2400" b="1" dirty="0">
                <a:latin typeface="Cambria" panose="02040503050406030204" pitchFamily="18" charset="0"/>
                <a:ea typeface="Cambria" panose="02040503050406030204" pitchFamily="18" charset="0"/>
              </a:rPr>
              <a:t>Horizontal Bar Charts</a:t>
            </a:r>
          </a:p>
        </p:txBody>
      </p:sp>
      <p:sp>
        <p:nvSpPr>
          <p:cNvPr id="4" name="Rectangle 3"/>
          <p:cNvSpPr/>
          <p:nvPr/>
        </p:nvSpPr>
        <p:spPr>
          <a:xfrm>
            <a:off x="90435" y="629602"/>
            <a:ext cx="11455121" cy="5632311"/>
          </a:xfrm>
          <a:prstGeom prst="rect">
            <a:avLst/>
          </a:prstGeom>
        </p:spPr>
        <p:txBody>
          <a:bodyPr wrap="square">
            <a:spAutoFit/>
          </a:bodyPr>
          <a:lstStyle/>
          <a:p>
            <a:r>
              <a:rPr lang="en-IN" dirty="0">
                <a:latin typeface="Cambria" panose="02040503050406030204" pitchFamily="18" charset="0"/>
                <a:ea typeface="Cambria" panose="02040503050406030204" pitchFamily="18" charset="0"/>
              </a:rPr>
              <a:t>&lt;!DOCTYPE html&gt;</a:t>
            </a:r>
          </a:p>
          <a:p>
            <a:r>
              <a:rPr lang="en-IN" dirty="0">
                <a:latin typeface="Cambria" panose="02040503050406030204" pitchFamily="18" charset="0"/>
                <a:ea typeface="Cambria" panose="02040503050406030204" pitchFamily="18" charset="0"/>
              </a:rPr>
              <a:t>&lt;html&gt;</a:t>
            </a:r>
          </a:p>
          <a:p>
            <a:r>
              <a:rPr lang="en-IN" dirty="0">
                <a:latin typeface="Cambria" panose="02040503050406030204" pitchFamily="18" charset="0"/>
                <a:ea typeface="Cambria" panose="02040503050406030204" pitchFamily="18" charset="0"/>
              </a:rPr>
              <a:t>	&lt;script </a:t>
            </a:r>
            <a:r>
              <a:rPr lang="en-IN" dirty="0" err="1">
                <a:latin typeface="Cambria" panose="02040503050406030204" pitchFamily="18" charset="0"/>
                <a:ea typeface="Cambria" panose="02040503050406030204" pitchFamily="18" charset="0"/>
              </a:rPr>
              <a:t>src</a:t>
            </a:r>
            <a:r>
              <a:rPr lang="en-IN" dirty="0">
                <a:latin typeface="Cambria" panose="02040503050406030204" pitchFamily="18" charset="0"/>
                <a:ea typeface="Cambria" panose="02040503050406030204" pitchFamily="18" charset="0"/>
              </a:rPr>
              <a:t>="https://cdn.plot.ly/plotly-latest.min.js"&gt;&lt;/script&gt;</a:t>
            </a:r>
          </a:p>
          <a:p>
            <a:r>
              <a:rPr lang="en-IN" dirty="0">
                <a:latin typeface="Cambria" panose="02040503050406030204" pitchFamily="18" charset="0"/>
                <a:ea typeface="Cambria" panose="02040503050406030204" pitchFamily="18" charset="0"/>
              </a:rPr>
              <a:t>	&lt;body&gt;</a:t>
            </a:r>
          </a:p>
          <a:p>
            <a:r>
              <a:rPr lang="en-IN" dirty="0">
                <a:latin typeface="Cambria" panose="02040503050406030204" pitchFamily="18" charset="0"/>
                <a:ea typeface="Cambria" panose="02040503050406030204" pitchFamily="18" charset="0"/>
              </a:rPr>
              <a:t>		&lt;div id="</a:t>
            </a:r>
            <a:r>
              <a:rPr lang="en-IN" dirty="0" err="1">
                <a:latin typeface="Cambria" panose="02040503050406030204" pitchFamily="18" charset="0"/>
                <a:ea typeface="Cambria" panose="02040503050406030204" pitchFamily="18" charset="0"/>
              </a:rPr>
              <a:t>myPlot</a:t>
            </a:r>
            <a:r>
              <a:rPr lang="en-IN" dirty="0">
                <a:latin typeface="Cambria" panose="02040503050406030204" pitchFamily="18" charset="0"/>
                <a:ea typeface="Cambria" panose="02040503050406030204" pitchFamily="18" charset="0"/>
              </a:rPr>
              <a:t>" style="width:100%;max-width:700px"&gt;&lt;/div&gt;</a:t>
            </a:r>
          </a:p>
          <a:p>
            <a:r>
              <a:rPr lang="en-IN" dirty="0">
                <a:latin typeface="Cambria" panose="02040503050406030204" pitchFamily="18" charset="0"/>
                <a:ea typeface="Cambria" panose="02040503050406030204" pitchFamily="18" charset="0"/>
              </a:rPr>
              <a:t>		&lt;script&gt;</a:t>
            </a:r>
          </a:p>
          <a:p>
            <a:pPr lvl="3"/>
            <a:r>
              <a:rPr lang="en-IN" dirty="0" err="1">
                <a:latin typeface="Cambria" panose="02040503050406030204" pitchFamily="18" charset="0"/>
                <a:ea typeface="Cambria" panose="02040503050406030204" pitchFamily="18" charset="0"/>
              </a:rPr>
              <a:t>const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xArray</a:t>
            </a:r>
            <a:r>
              <a:rPr lang="en-IN" dirty="0">
                <a:latin typeface="Cambria" panose="02040503050406030204" pitchFamily="18" charset="0"/>
                <a:ea typeface="Cambria" panose="02040503050406030204" pitchFamily="18" charset="0"/>
              </a:rPr>
              <a:t> = [55, 49, 44, 24, 15];</a:t>
            </a:r>
          </a:p>
          <a:p>
            <a:pPr lvl="3"/>
            <a:r>
              <a:rPr lang="en-IN" dirty="0" err="1">
                <a:latin typeface="Cambria" panose="02040503050406030204" pitchFamily="18" charset="0"/>
                <a:ea typeface="Cambria" panose="02040503050406030204" pitchFamily="18" charset="0"/>
              </a:rPr>
              <a:t>const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yArray</a:t>
            </a:r>
            <a:r>
              <a:rPr lang="en-IN" dirty="0">
                <a:latin typeface="Cambria" panose="02040503050406030204" pitchFamily="18" charset="0"/>
                <a:ea typeface="Cambria" panose="02040503050406030204" pitchFamily="18" charset="0"/>
              </a:rPr>
              <a:t> = ["Italy ", "France ", "Spain ", "USA ", "Argentina </a:t>
            </a:r>
            <a:r>
              <a:rPr lang="en-IN" dirty="0" smtClean="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a:p>
            <a:pPr lvl="3"/>
            <a:r>
              <a:rPr lang="en-IN" dirty="0" err="1">
                <a:latin typeface="Cambria" panose="02040503050406030204" pitchFamily="18" charset="0"/>
                <a:ea typeface="Cambria" panose="02040503050406030204" pitchFamily="18" charset="0"/>
              </a:rPr>
              <a:t>const</a:t>
            </a:r>
            <a:r>
              <a:rPr lang="en-IN" dirty="0">
                <a:latin typeface="Cambria" panose="02040503050406030204" pitchFamily="18" charset="0"/>
                <a:ea typeface="Cambria" panose="02040503050406030204" pitchFamily="18" charset="0"/>
              </a:rPr>
              <a:t> data = [{</a:t>
            </a:r>
          </a:p>
          <a:p>
            <a:pPr lvl="3"/>
            <a:r>
              <a:rPr lang="en-IN" dirty="0">
                <a:latin typeface="Cambria" panose="02040503050406030204" pitchFamily="18" charset="0"/>
                <a:ea typeface="Cambria" panose="02040503050406030204" pitchFamily="18" charset="0"/>
              </a:rPr>
              <a:t>  x:xArray,</a:t>
            </a:r>
          </a:p>
          <a:p>
            <a:pPr lvl="3"/>
            <a:r>
              <a:rPr lang="en-IN" dirty="0">
                <a:latin typeface="Cambria" panose="02040503050406030204" pitchFamily="18" charset="0"/>
                <a:ea typeface="Cambria" panose="02040503050406030204" pitchFamily="18" charset="0"/>
              </a:rPr>
              <a:t>  y:yArray,</a:t>
            </a:r>
          </a:p>
          <a:p>
            <a:pPr lvl="3"/>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type:"bar</a:t>
            </a:r>
            <a:r>
              <a:rPr lang="en-IN" dirty="0">
                <a:latin typeface="Cambria" panose="02040503050406030204" pitchFamily="18" charset="0"/>
                <a:ea typeface="Cambria" panose="02040503050406030204" pitchFamily="18" charset="0"/>
              </a:rPr>
              <a:t>",</a:t>
            </a:r>
          </a:p>
          <a:p>
            <a:pPr lvl="3"/>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orientation:"h</a:t>
            </a:r>
            <a:r>
              <a:rPr lang="en-IN" dirty="0">
                <a:latin typeface="Cambria" panose="02040503050406030204" pitchFamily="18" charset="0"/>
                <a:ea typeface="Cambria" panose="02040503050406030204" pitchFamily="18" charset="0"/>
              </a:rPr>
              <a:t>",</a:t>
            </a:r>
          </a:p>
          <a:p>
            <a:pPr lvl="3"/>
            <a:r>
              <a:rPr lang="en-IN" dirty="0">
                <a:latin typeface="Cambria" panose="02040503050406030204" pitchFamily="18" charset="0"/>
                <a:ea typeface="Cambria" panose="02040503050406030204" pitchFamily="18" charset="0"/>
              </a:rPr>
              <a:t>  marker: {</a:t>
            </a:r>
            <a:r>
              <a:rPr lang="en-IN" dirty="0" err="1">
                <a:latin typeface="Cambria" panose="02040503050406030204" pitchFamily="18" charset="0"/>
                <a:ea typeface="Cambria" panose="02040503050406030204" pitchFamily="18" charset="0"/>
              </a:rPr>
              <a:t>color</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rgba</a:t>
            </a:r>
            <a:r>
              <a:rPr lang="en-IN" dirty="0">
                <a:latin typeface="Cambria" panose="02040503050406030204" pitchFamily="18" charset="0"/>
                <a:ea typeface="Cambria" panose="02040503050406030204" pitchFamily="18" charset="0"/>
              </a:rPr>
              <a:t>(255,0,0,0.6)"}</a:t>
            </a:r>
          </a:p>
          <a:p>
            <a:pPr lvl="3"/>
            <a:r>
              <a:rPr lang="en-IN" dirty="0" smtClean="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a:p>
            <a:pPr lvl="3"/>
            <a:r>
              <a:rPr lang="en-IN" dirty="0" err="1">
                <a:latin typeface="Cambria" panose="02040503050406030204" pitchFamily="18" charset="0"/>
                <a:ea typeface="Cambria" panose="02040503050406030204" pitchFamily="18" charset="0"/>
              </a:rPr>
              <a:t>const</a:t>
            </a:r>
            <a:r>
              <a:rPr lang="en-IN" dirty="0">
                <a:latin typeface="Cambria" panose="02040503050406030204" pitchFamily="18" charset="0"/>
                <a:ea typeface="Cambria" panose="02040503050406030204" pitchFamily="18" charset="0"/>
              </a:rPr>
              <a:t> layout = {</a:t>
            </a:r>
            <a:r>
              <a:rPr lang="en-IN" dirty="0" err="1">
                <a:latin typeface="Cambria" panose="02040503050406030204" pitchFamily="18" charset="0"/>
                <a:ea typeface="Cambria" panose="02040503050406030204" pitchFamily="18" charset="0"/>
              </a:rPr>
              <a:t>title:"World</a:t>
            </a:r>
            <a:r>
              <a:rPr lang="en-IN" dirty="0">
                <a:latin typeface="Cambria" panose="02040503050406030204" pitchFamily="18" charset="0"/>
                <a:ea typeface="Cambria" panose="02040503050406030204" pitchFamily="18" charset="0"/>
              </a:rPr>
              <a:t> Wide Wine Production</a:t>
            </a:r>
            <a:r>
              <a:rPr lang="en-IN" dirty="0" smtClean="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a:p>
            <a:pPr lvl="3"/>
            <a:r>
              <a:rPr lang="en-IN" dirty="0" err="1">
                <a:latin typeface="Cambria" panose="02040503050406030204" pitchFamily="18" charset="0"/>
                <a:ea typeface="Cambria" panose="02040503050406030204" pitchFamily="18" charset="0"/>
              </a:rPr>
              <a:t>Plotly.newPlot</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myPlot</a:t>
            </a:r>
            <a:r>
              <a:rPr lang="en-IN" dirty="0">
                <a:latin typeface="Cambria" panose="02040503050406030204" pitchFamily="18" charset="0"/>
                <a:ea typeface="Cambria" panose="02040503050406030204" pitchFamily="18" charset="0"/>
              </a:rPr>
              <a:t>", data, layout);		</a:t>
            </a:r>
            <a:endParaRPr lang="en-IN" dirty="0" smtClean="0">
              <a:latin typeface="Cambria" panose="02040503050406030204" pitchFamily="18" charset="0"/>
              <a:ea typeface="Cambria" panose="02040503050406030204" pitchFamily="18" charset="0"/>
            </a:endParaRPr>
          </a:p>
          <a:p>
            <a:pPr lvl="3"/>
            <a:r>
              <a:rPr lang="en-IN" dirty="0" smtClean="0">
                <a:latin typeface="Cambria" panose="02040503050406030204" pitchFamily="18" charset="0"/>
                <a:ea typeface="Cambria" panose="02040503050406030204" pitchFamily="18" charset="0"/>
              </a:rPr>
              <a:t>&lt;/</a:t>
            </a:r>
            <a:r>
              <a:rPr lang="en-IN" dirty="0">
                <a:latin typeface="Cambria" panose="02040503050406030204" pitchFamily="18" charset="0"/>
                <a:ea typeface="Cambria" panose="02040503050406030204" pitchFamily="18" charset="0"/>
              </a:rPr>
              <a:t>script&gt;</a:t>
            </a:r>
          </a:p>
          <a:p>
            <a:r>
              <a:rPr lang="en-IN" dirty="0">
                <a:latin typeface="Cambria" panose="02040503050406030204" pitchFamily="18" charset="0"/>
                <a:ea typeface="Cambria" panose="02040503050406030204" pitchFamily="18" charset="0"/>
              </a:rPr>
              <a:t>	&lt;/body&gt;</a:t>
            </a:r>
          </a:p>
          <a:p>
            <a:r>
              <a:rPr lang="en-IN" dirty="0">
                <a:latin typeface="Cambria" panose="02040503050406030204" pitchFamily="18" charset="0"/>
                <a:ea typeface="Cambria" panose="02040503050406030204" pitchFamily="18" charset="0"/>
              </a:rPr>
              <a:t>&lt;/html&gt;</a:t>
            </a:r>
          </a:p>
        </p:txBody>
      </p:sp>
      <p:pic>
        <p:nvPicPr>
          <p:cNvPr id="5" name="Picture 4"/>
          <p:cNvPicPr>
            <a:picLocks noChangeAspect="1"/>
          </p:cNvPicPr>
          <p:nvPr/>
        </p:nvPicPr>
        <p:blipFill>
          <a:blip r:embed="rId2"/>
          <a:stretch>
            <a:fillRect/>
          </a:stretch>
        </p:blipFill>
        <p:spPr>
          <a:xfrm>
            <a:off x="7154428" y="3089763"/>
            <a:ext cx="4692580" cy="3449149"/>
          </a:xfrm>
          <a:prstGeom prst="rect">
            <a:avLst/>
          </a:prstGeom>
        </p:spPr>
      </p:pic>
    </p:spTree>
    <p:extLst>
      <p:ext uri="{BB962C8B-B14F-4D97-AF65-F5344CB8AC3E}">
        <p14:creationId xmlns:p14="http://schemas.microsoft.com/office/powerpoint/2010/main" val="25272884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168</a:t>
            </a:fld>
            <a:endParaRPr lang="en-IN"/>
          </a:p>
        </p:txBody>
      </p:sp>
      <p:sp>
        <p:nvSpPr>
          <p:cNvPr id="3" name="Rectangle 2"/>
          <p:cNvSpPr/>
          <p:nvPr/>
        </p:nvSpPr>
        <p:spPr>
          <a:xfrm>
            <a:off x="172859" y="189635"/>
            <a:ext cx="1519134" cy="461665"/>
          </a:xfrm>
          <a:prstGeom prst="rect">
            <a:avLst/>
          </a:prstGeom>
        </p:spPr>
        <p:txBody>
          <a:bodyPr wrap="none">
            <a:spAutoFit/>
          </a:bodyPr>
          <a:lstStyle/>
          <a:p>
            <a:r>
              <a:rPr lang="en-IN" sz="2400" b="1" dirty="0"/>
              <a:t>Pie Charts</a:t>
            </a:r>
          </a:p>
        </p:txBody>
      </p:sp>
      <p:sp>
        <p:nvSpPr>
          <p:cNvPr id="4" name="Rectangle 3"/>
          <p:cNvSpPr/>
          <p:nvPr/>
        </p:nvSpPr>
        <p:spPr>
          <a:xfrm>
            <a:off x="90435" y="629602"/>
            <a:ext cx="11455121" cy="4801314"/>
          </a:xfrm>
          <a:prstGeom prst="rect">
            <a:avLst/>
          </a:prstGeom>
        </p:spPr>
        <p:txBody>
          <a:bodyPr wrap="square">
            <a:spAutoFit/>
          </a:bodyPr>
          <a:lstStyle/>
          <a:p>
            <a:r>
              <a:rPr lang="en-IN" dirty="0">
                <a:latin typeface="Cambria" panose="02040503050406030204" pitchFamily="18" charset="0"/>
                <a:ea typeface="Cambria" panose="02040503050406030204" pitchFamily="18" charset="0"/>
              </a:rPr>
              <a:t>&lt;!DOCTYPE html&gt;</a:t>
            </a:r>
          </a:p>
          <a:p>
            <a:r>
              <a:rPr lang="en-IN" dirty="0">
                <a:latin typeface="Cambria" panose="02040503050406030204" pitchFamily="18" charset="0"/>
                <a:ea typeface="Cambria" panose="02040503050406030204" pitchFamily="18" charset="0"/>
              </a:rPr>
              <a:t>&lt;html&gt;</a:t>
            </a:r>
          </a:p>
          <a:p>
            <a:r>
              <a:rPr lang="en-IN" dirty="0">
                <a:latin typeface="Cambria" panose="02040503050406030204" pitchFamily="18" charset="0"/>
                <a:ea typeface="Cambria" panose="02040503050406030204" pitchFamily="18" charset="0"/>
              </a:rPr>
              <a:t>	&lt;script </a:t>
            </a:r>
            <a:r>
              <a:rPr lang="en-IN" dirty="0" err="1">
                <a:latin typeface="Cambria" panose="02040503050406030204" pitchFamily="18" charset="0"/>
                <a:ea typeface="Cambria" panose="02040503050406030204" pitchFamily="18" charset="0"/>
              </a:rPr>
              <a:t>src</a:t>
            </a:r>
            <a:r>
              <a:rPr lang="en-IN" dirty="0">
                <a:latin typeface="Cambria" panose="02040503050406030204" pitchFamily="18" charset="0"/>
                <a:ea typeface="Cambria" panose="02040503050406030204" pitchFamily="18" charset="0"/>
              </a:rPr>
              <a:t>="https://cdn.plot.ly/plotly-latest.min.js"&gt;&lt;/script&gt;</a:t>
            </a:r>
          </a:p>
          <a:p>
            <a:r>
              <a:rPr lang="en-IN" dirty="0">
                <a:latin typeface="Cambria" panose="02040503050406030204" pitchFamily="18" charset="0"/>
                <a:ea typeface="Cambria" panose="02040503050406030204" pitchFamily="18" charset="0"/>
              </a:rPr>
              <a:t>	&lt;body&gt;</a:t>
            </a:r>
          </a:p>
          <a:p>
            <a:r>
              <a:rPr lang="en-IN" dirty="0">
                <a:latin typeface="Cambria" panose="02040503050406030204" pitchFamily="18" charset="0"/>
                <a:ea typeface="Cambria" panose="02040503050406030204" pitchFamily="18" charset="0"/>
              </a:rPr>
              <a:t>		&lt;div id="</a:t>
            </a:r>
            <a:r>
              <a:rPr lang="en-IN" dirty="0" err="1">
                <a:latin typeface="Cambria" panose="02040503050406030204" pitchFamily="18" charset="0"/>
                <a:ea typeface="Cambria" panose="02040503050406030204" pitchFamily="18" charset="0"/>
              </a:rPr>
              <a:t>myPlot</a:t>
            </a:r>
            <a:r>
              <a:rPr lang="en-IN" dirty="0">
                <a:latin typeface="Cambria" panose="02040503050406030204" pitchFamily="18" charset="0"/>
                <a:ea typeface="Cambria" panose="02040503050406030204" pitchFamily="18" charset="0"/>
              </a:rPr>
              <a:t>" style="width:100%;max-width:700px"&gt;&lt;/div&gt;</a:t>
            </a:r>
          </a:p>
          <a:p>
            <a:r>
              <a:rPr lang="en-IN" dirty="0">
                <a:latin typeface="Cambria" panose="02040503050406030204" pitchFamily="18" charset="0"/>
                <a:ea typeface="Cambria" panose="02040503050406030204" pitchFamily="18" charset="0"/>
              </a:rPr>
              <a:t>		&lt;script&gt;</a:t>
            </a:r>
          </a:p>
          <a:p>
            <a:pPr lvl="3"/>
            <a:r>
              <a:rPr lang="en-IN" dirty="0" err="1">
                <a:latin typeface="Cambria" panose="02040503050406030204" pitchFamily="18" charset="0"/>
                <a:ea typeface="Cambria" panose="02040503050406030204" pitchFamily="18" charset="0"/>
              </a:rPr>
              <a:t>const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xArray</a:t>
            </a:r>
            <a:r>
              <a:rPr lang="en-IN" dirty="0">
                <a:latin typeface="Cambria" panose="02040503050406030204" pitchFamily="18" charset="0"/>
                <a:ea typeface="Cambria" panose="02040503050406030204" pitchFamily="18" charset="0"/>
              </a:rPr>
              <a:t> = ["Italy", "France", "Spain", "USA", "Argentina"];</a:t>
            </a:r>
          </a:p>
          <a:p>
            <a:pPr lvl="3"/>
            <a:r>
              <a:rPr lang="en-IN" dirty="0" err="1">
                <a:latin typeface="Cambria" panose="02040503050406030204" pitchFamily="18" charset="0"/>
                <a:ea typeface="Cambria" panose="02040503050406030204" pitchFamily="18" charset="0"/>
              </a:rPr>
              <a:t>const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yArray</a:t>
            </a:r>
            <a:r>
              <a:rPr lang="en-IN" dirty="0">
                <a:latin typeface="Cambria" panose="02040503050406030204" pitchFamily="18" charset="0"/>
                <a:ea typeface="Cambria" panose="02040503050406030204" pitchFamily="18" charset="0"/>
              </a:rPr>
              <a:t> = [55, 49, 44, 24, 15];</a:t>
            </a:r>
          </a:p>
          <a:p>
            <a:pPr lvl="3"/>
            <a:endParaRPr lang="en-IN" dirty="0">
              <a:latin typeface="Cambria" panose="02040503050406030204" pitchFamily="18" charset="0"/>
              <a:ea typeface="Cambria" panose="02040503050406030204" pitchFamily="18" charset="0"/>
            </a:endParaRPr>
          </a:p>
          <a:p>
            <a:pPr lvl="3"/>
            <a:r>
              <a:rPr lang="en-IN" dirty="0" err="1">
                <a:latin typeface="Cambria" panose="02040503050406030204" pitchFamily="18" charset="0"/>
                <a:ea typeface="Cambria" panose="02040503050406030204" pitchFamily="18" charset="0"/>
              </a:rPr>
              <a:t>const</a:t>
            </a:r>
            <a:r>
              <a:rPr lang="en-IN" dirty="0">
                <a:latin typeface="Cambria" panose="02040503050406030204" pitchFamily="18" charset="0"/>
                <a:ea typeface="Cambria" panose="02040503050406030204" pitchFamily="18" charset="0"/>
              </a:rPr>
              <a:t> layout = {</a:t>
            </a:r>
            <a:r>
              <a:rPr lang="en-IN" dirty="0" err="1">
                <a:latin typeface="Cambria" panose="02040503050406030204" pitchFamily="18" charset="0"/>
                <a:ea typeface="Cambria" panose="02040503050406030204" pitchFamily="18" charset="0"/>
              </a:rPr>
              <a:t>title:"World</a:t>
            </a:r>
            <a:r>
              <a:rPr lang="en-IN" dirty="0">
                <a:latin typeface="Cambria" panose="02040503050406030204" pitchFamily="18" charset="0"/>
                <a:ea typeface="Cambria" panose="02040503050406030204" pitchFamily="18" charset="0"/>
              </a:rPr>
              <a:t> Wide Wine Production"};</a:t>
            </a:r>
          </a:p>
          <a:p>
            <a:pPr lvl="3"/>
            <a:endParaRPr lang="en-IN" dirty="0">
              <a:latin typeface="Cambria" panose="02040503050406030204" pitchFamily="18" charset="0"/>
              <a:ea typeface="Cambria" panose="02040503050406030204" pitchFamily="18" charset="0"/>
            </a:endParaRPr>
          </a:p>
          <a:p>
            <a:pPr lvl="3"/>
            <a:r>
              <a:rPr lang="en-IN" dirty="0" err="1">
                <a:latin typeface="Cambria" panose="02040503050406030204" pitchFamily="18" charset="0"/>
                <a:ea typeface="Cambria" panose="02040503050406030204" pitchFamily="18" charset="0"/>
              </a:rPr>
              <a:t>const</a:t>
            </a:r>
            <a:r>
              <a:rPr lang="en-IN" dirty="0">
                <a:latin typeface="Cambria" panose="02040503050406030204" pitchFamily="18" charset="0"/>
                <a:ea typeface="Cambria" panose="02040503050406030204" pitchFamily="18" charset="0"/>
              </a:rPr>
              <a:t> data = [{</a:t>
            </a:r>
            <a:r>
              <a:rPr lang="en-IN" dirty="0" err="1">
                <a:latin typeface="Cambria" panose="02040503050406030204" pitchFamily="18" charset="0"/>
                <a:ea typeface="Cambria" panose="02040503050406030204" pitchFamily="18" charset="0"/>
              </a:rPr>
              <a:t>labels:xArray</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values:yArray</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type:"pie</a:t>
            </a:r>
            <a:r>
              <a:rPr lang="en-IN" dirty="0">
                <a:latin typeface="Cambria" panose="02040503050406030204" pitchFamily="18" charset="0"/>
                <a:ea typeface="Cambria" panose="02040503050406030204" pitchFamily="18" charset="0"/>
              </a:rPr>
              <a:t>"}];</a:t>
            </a:r>
          </a:p>
          <a:p>
            <a:pPr lvl="3"/>
            <a:endParaRPr lang="en-IN" dirty="0">
              <a:latin typeface="Cambria" panose="02040503050406030204" pitchFamily="18" charset="0"/>
              <a:ea typeface="Cambria" panose="02040503050406030204" pitchFamily="18" charset="0"/>
            </a:endParaRPr>
          </a:p>
          <a:p>
            <a:pPr lvl="3"/>
            <a:r>
              <a:rPr lang="en-IN" dirty="0" err="1">
                <a:latin typeface="Cambria" panose="02040503050406030204" pitchFamily="18" charset="0"/>
                <a:ea typeface="Cambria" panose="02040503050406030204" pitchFamily="18" charset="0"/>
              </a:rPr>
              <a:t>Plotly.newPlot</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myPlot</a:t>
            </a:r>
            <a:r>
              <a:rPr lang="en-IN" dirty="0">
                <a:latin typeface="Cambria" panose="02040503050406030204" pitchFamily="18" charset="0"/>
                <a:ea typeface="Cambria" panose="02040503050406030204" pitchFamily="18" charset="0"/>
              </a:rPr>
              <a:t>", data, layout); 		</a:t>
            </a:r>
            <a:endParaRPr lang="en-IN" dirty="0" smtClean="0">
              <a:latin typeface="Cambria" panose="02040503050406030204" pitchFamily="18" charset="0"/>
              <a:ea typeface="Cambria" panose="02040503050406030204" pitchFamily="18" charset="0"/>
            </a:endParaRPr>
          </a:p>
          <a:p>
            <a:pPr lvl="3"/>
            <a:r>
              <a:rPr lang="en-IN" dirty="0" smtClean="0">
                <a:latin typeface="Cambria" panose="02040503050406030204" pitchFamily="18" charset="0"/>
                <a:ea typeface="Cambria" panose="02040503050406030204" pitchFamily="18" charset="0"/>
              </a:rPr>
              <a:t>&lt;/</a:t>
            </a:r>
            <a:r>
              <a:rPr lang="en-IN" dirty="0">
                <a:latin typeface="Cambria" panose="02040503050406030204" pitchFamily="18" charset="0"/>
                <a:ea typeface="Cambria" panose="02040503050406030204" pitchFamily="18" charset="0"/>
              </a:rPr>
              <a:t>script&gt;</a:t>
            </a:r>
          </a:p>
          <a:p>
            <a:r>
              <a:rPr lang="en-IN" dirty="0">
                <a:latin typeface="Cambria" panose="02040503050406030204" pitchFamily="18" charset="0"/>
                <a:ea typeface="Cambria" panose="02040503050406030204" pitchFamily="18" charset="0"/>
              </a:rPr>
              <a:t>	&lt;/body&gt;</a:t>
            </a:r>
          </a:p>
          <a:p>
            <a:r>
              <a:rPr lang="en-IN" dirty="0">
                <a:latin typeface="Cambria" panose="02040503050406030204" pitchFamily="18" charset="0"/>
                <a:ea typeface="Cambria" panose="02040503050406030204" pitchFamily="18" charset="0"/>
              </a:rPr>
              <a:t>&lt;/html&gt;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2113" y="2823587"/>
            <a:ext cx="4233443" cy="3897888"/>
          </a:xfrm>
          <a:prstGeom prst="rect">
            <a:avLst/>
          </a:prstGeom>
        </p:spPr>
      </p:pic>
    </p:spTree>
    <p:extLst>
      <p:ext uri="{BB962C8B-B14F-4D97-AF65-F5344CB8AC3E}">
        <p14:creationId xmlns:p14="http://schemas.microsoft.com/office/powerpoint/2010/main" val="215074151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169</a:t>
            </a:fld>
            <a:endParaRPr lang="en-IN"/>
          </a:p>
        </p:txBody>
      </p:sp>
      <p:sp>
        <p:nvSpPr>
          <p:cNvPr id="3" name="Rectangle 2"/>
          <p:cNvSpPr/>
          <p:nvPr/>
        </p:nvSpPr>
        <p:spPr>
          <a:xfrm>
            <a:off x="172859" y="189635"/>
            <a:ext cx="1939121" cy="461665"/>
          </a:xfrm>
          <a:prstGeom prst="rect">
            <a:avLst/>
          </a:prstGeom>
        </p:spPr>
        <p:txBody>
          <a:bodyPr wrap="none">
            <a:spAutoFit/>
          </a:bodyPr>
          <a:lstStyle/>
          <a:p>
            <a:r>
              <a:rPr lang="en-IN" sz="2400" b="1" dirty="0" smtClean="0"/>
              <a:t>Donut </a:t>
            </a:r>
            <a:r>
              <a:rPr lang="en-IN" sz="2400" b="1" dirty="0"/>
              <a:t>Charts</a:t>
            </a:r>
          </a:p>
        </p:txBody>
      </p:sp>
      <p:sp>
        <p:nvSpPr>
          <p:cNvPr id="4" name="Rectangle 3"/>
          <p:cNvSpPr/>
          <p:nvPr/>
        </p:nvSpPr>
        <p:spPr>
          <a:xfrm>
            <a:off x="90435" y="629602"/>
            <a:ext cx="11455121" cy="4801314"/>
          </a:xfrm>
          <a:prstGeom prst="rect">
            <a:avLst/>
          </a:prstGeom>
        </p:spPr>
        <p:txBody>
          <a:bodyPr wrap="square">
            <a:spAutoFit/>
          </a:bodyPr>
          <a:lstStyle/>
          <a:p>
            <a:r>
              <a:rPr lang="en-IN" dirty="0">
                <a:latin typeface="Cambria" panose="02040503050406030204" pitchFamily="18" charset="0"/>
                <a:ea typeface="Cambria" panose="02040503050406030204" pitchFamily="18" charset="0"/>
              </a:rPr>
              <a:t>&lt;!DOCTYPE html&gt;</a:t>
            </a:r>
          </a:p>
          <a:p>
            <a:r>
              <a:rPr lang="en-IN" dirty="0">
                <a:latin typeface="Cambria" panose="02040503050406030204" pitchFamily="18" charset="0"/>
                <a:ea typeface="Cambria" panose="02040503050406030204" pitchFamily="18" charset="0"/>
              </a:rPr>
              <a:t>&lt;html&gt;</a:t>
            </a:r>
          </a:p>
          <a:p>
            <a:r>
              <a:rPr lang="en-IN" dirty="0">
                <a:latin typeface="Cambria" panose="02040503050406030204" pitchFamily="18" charset="0"/>
                <a:ea typeface="Cambria" panose="02040503050406030204" pitchFamily="18" charset="0"/>
              </a:rPr>
              <a:t>	&lt;script </a:t>
            </a:r>
            <a:r>
              <a:rPr lang="en-IN" dirty="0" err="1">
                <a:latin typeface="Cambria" panose="02040503050406030204" pitchFamily="18" charset="0"/>
                <a:ea typeface="Cambria" panose="02040503050406030204" pitchFamily="18" charset="0"/>
              </a:rPr>
              <a:t>src</a:t>
            </a:r>
            <a:r>
              <a:rPr lang="en-IN" dirty="0">
                <a:latin typeface="Cambria" panose="02040503050406030204" pitchFamily="18" charset="0"/>
                <a:ea typeface="Cambria" panose="02040503050406030204" pitchFamily="18" charset="0"/>
              </a:rPr>
              <a:t>="https://cdn.plot.ly/plotly-latest.min.js"&gt;&lt;/script&gt;</a:t>
            </a:r>
          </a:p>
          <a:p>
            <a:r>
              <a:rPr lang="en-IN" dirty="0">
                <a:latin typeface="Cambria" panose="02040503050406030204" pitchFamily="18" charset="0"/>
                <a:ea typeface="Cambria" panose="02040503050406030204" pitchFamily="18" charset="0"/>
              </a:rPr>
              <a:t>	&lt;body&gt;</a:t>
            </a:r>
          </a:p>
          <a:p>
            <a:r>
              <a:rPr lang="en-IN" dirty="0">
                <a:latin typeface="Cambria" panose="02040503050406030204" pitchFamily="18" charset="0"/>
                <a:ea typeface="Cambria" panose="02040503050406030204" pitchFamily="18" charset="0"/>
              </a:rPr>
              <a:t>		&lt;div id="</a:t>
            </a:r>
            <a:r>
              <a:rPr lang="en-IN" dirty="0" err="1">
                <a:latin typeface="Cambria" panose="02040503050406030204" pitchFamily="18" charset="0"/>
                <a:ea typeface="Cambria" panose="02040503050406030204" pitchFamily="18" charset="0"/>
              </a:rPr>
              <a:t>myPlot</a:t>
            </a:r>
            <a:r>
              <a:rPr lang="en-IN" dirty="0">
                <a:latin typeface="Cambria" panose="02040503050406030204" pitchFamily="18" charset="0"/>
                <a:ea typeface="Cambria" panose="02040503050406030204" pitchFamily="18" charset="0"/>
              </a:rPr>
              <a:t>" style="width:100%;max-width:700px"&gt;&lt;/div&gt;</a:t>
            </a:r>
          </a:p>
          <a:p>
            <a:r>
              <a:rPr lang="en-IN" dirty="0">
                <a:latin typeface="Cambria" panose="02040503050406030204" pitchFamily="18" charset="0"/>
                <a:ea typeface="Cambria" panose="02040503050406030204" pitchFamily="18" charset="0"/>
              </a:rPr>
              <a:t>		&lt;script&gt;</a:t>
            </a:r>
          </a:p>
          <a:p>
            <a:pPr lvl="3"/>
            <a:r>
              <a:rPr lang="en-IN" dirty="0" err="1">
                <a:latin typeface="Cambria" panose="02040503050406030204" pitchFamily="18" charset="0"/>
                <a:ea typeface="Cambria" panose="02040503050406030204" pitchFamily="18" charset="0"/>
              </a:rPr>
              <a:t>const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xArray</a:t>
            </a:r>
            <a:r>
              <a:rPr lang="en-IN" dirty="0">
                <a:latin typeface="Cambria" panose="02040503050406030204" pitchFamily="18" charset="0"/>
                <a:ea typeface="Cambria" panose="02040503050406030204" pitchFamily="18" charset="0"/>
              </a:rPr>
              <a:t> = ["Italy", "France", "Spain", "USA", "Argentina"];</a:t>
            </a:r>
          </a:p>
          <a:p>
            <a:pPr lvl="3"/>
            <a:r>
              <a:rPr lang="en-IN" dirty="0" err="1">
                <a:latin typeface="Cambria" panose="02040503050406030204" pitchFamily="18" charset="0"/>
                <a:ea typeface="Cambria" panose="02040503050406030204" pitchFamily="18" charset="0"/>
              </a:rPr>
              <a:t>const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yArray</a:t>
            </a:r>
            <a:r>
              <a:rPr lang="en-IN" dirty="0">
                <a:latin typeface="Cambria" panose="02040503050406030204" pitchFamily="18" charset="0"/>
                <a:ea typeface="Cambria" panose="02040503050406030204" pitchFamily="18" charset="0"/>
              </a:rPr>
              <a:t> = [55, 49, 44, 24, 15];</a:t>
            </a:r>
          </a:p>
          <a:p>
            <a:pPr lvl="3"/>
            <a:endParaRPr lang="en-IN" dirty="0">
              <a:latin typeface="Cambria" panose="02040503050406030204" pitchFamily="18" charset="0"/>
              <a:ea typeface="Cambria" panose="02040503050406030204" pitchFamily="18" charset="0"/>
            </a:endParaRPr>
          </a:p>
          <a:p>
            <a:pPr lvl="3"/>
            <a:r>
              <a:rPr lang="en-IN" dirty="0" err="1">
                <a:latin typeface="Cambria" panose="02040503050406030204" pitchFamily="18" charset="0"/>
                <a:ea typeface="Cambria" panose="02040503050406030204" pitchFamily="18" charset="0"/>
              </a:rPr>
              <a:t>const</a:t>
            </a:r>
            <a:r>
              <a:rPr lang="en-IN" dirty="0">
                <a:latin typeface="Cambria" panose="02040503050406030204" pitchFamily="18" charset="0"/>
                <a:ea typeface="Cambria" panose="02040503050406030204" pitchFamily="18" charset="0"/>
              </a:rPr>
              <a:t> layout = {</a:t>
            </a:r>
            <a:r>
              <a:rPr lang="en-IN" dirty="0" err="1">
                <a:latin typeface="Cambria" panose="02040503050406030204" pitchFamily="18" charset="0"/>
                <a:ea typeface="Cambria" panose="02040503050406030204" pitchFamily="18" charset="0"/>
              </a:rPr>
              <a:t>title:"World</a:t>
            </a:r>
            <a:r>
              <a:rPr lang="en-IN" dirty="0">
                <a:latin typeface="Cambria" panose="02040503050406030204" pitchFamily="18" charset="0"/>
                <a:ea typeface="Cambria" panose="02040503050406030204" pitchFamily="18" charset="0"/>
              </a:rPr>
              <a:t> Wide Wine Production"};</a:t>
            </a:r>
          </a:p>
          <a:p>
            <a:pPr lvl="3"/>
            <a:endParaRPr lang="en-IN" dirty="0">
              <a:latin typeface="Cambria" panose="02040503050406030204" pitchFamily="18" charset="0"/>
              <a:ea typeface="Cambria" panose="02040503050406030204" pitchFamily="18" charset="0"/>
            </a:endParaRPr>
          </a:p>
          <a:p>
            <a:pPr lvl="3"/>
            <a:r>
              <a:rPr lang="en-IN" dirty="0" err="1">
                <a:latin typeface="Cambria" panose="02040503050406030204" pitchFamily="18" charset="0"/>
                <a:ea typeface="Cambria" panose="02040503050406030204" pitchFamily="18" charset="0"/>
              </a:rPr>
              <a:t>const</a:t>
            </a:r>
            <a:r>
              <a:rPr lang="en-IN" dirty="0">
                <a:latin typeface="Cambria" panose="02040503050406030204" pitchFamily="18" charset="0"/>
                <a:ea typeface="Cambria" panose="02040503050406030204" pitchFamily="18" charset="0"/>
              </a:rPr>
              <a:t> data = [{</a:t>
            </a:r>
            <a:r>
              <a:rPr lang="en-IN" dirty="0" err="1">
                <a:latin typeface="Cambria" panose="02040503050406030204" pitchFamily="18" charset="0"/>
                <a:ea typeface="Cambria" panose="02040503050406030204" pitchFamily="18" charset="0"/>
              </a:rPr>
              <a:t>labels:xArray</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values:yArray</a:t>
            </a:r>
            <a:r>
              <a:rPr lang="en-IN" dirty="0">
                <a:latin typeface="Cambria" panose="02040503050406030204" pitchFamily="18" charset="0"/>
                <a:ea typeface="Cambria" panose="02040503050406030204" pitchFamily="18" charset="0"/>
              </a:rPr>
              <a:t>, hole:.4, </a:t>
            </a:r>
            <a:r>
              <a:rPr lang="en-IN" dirty="0" err="1">
                <a:latin typeface="Cambria" panose="02040503050406030204" pitchFamily="18" charset="0"/>
                <a:ea typeface="Cambria" panose="02040503050406030204" pitchFamily="18" charset="0"/>
              </a:rPr>
              <a:t>type:"pie</a:t>
            </a:r>
            <a:r>
              <a:rPr lang="en-IN" dirty="0">
                <a:latin typeface="Cambria" panose="02040503050406030204" pitchFamily="18" charset="0"/>
                <a:ea typeface="Cambria" panose="02040503050406030204" pitchFamily="18" charset="0"/>
              </a:rPr>
              <a:t>"}];</a:t>
            </a:r>
          </a:p>
          <a:p>
            <a:pPr lvl="3"/>
            <a:endParaRPr lang="en-IN" dirty="0">
              <a:latin typeface="Cambria" panose="02040503050406030204" pitchFamily="18" charset="0"/>
              <a:ea typeface="Cambria" panose="02040503050406030204" pitchFamily="18" charset="0"/>
            </a:endParaRPr>
          </a:p>
          <a:p>
            <a:pPr lvl="3"/>
            <a:r>
              <a:rPr lang="en-IN" dirty="0" err="1">
                <a:latin typeface="Cambria" panose="02040503050406030204" pitchFamily="18" charset="0"/>
                <a:ea typeface="Cambria" panose="02040503050406030204" pitchFamily="18" charset="0"/>
              </a:rPr>
              <a:t>Plotly.newPlot</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myPlot</a:t>
            </a:r>
            <a:r>
              <a:rPr lang="en-IN" dirty="0">
                <a:latin typeface="Cambria" panose="02040503050406030204" pitchFamily="18" charset="0"/>
                <a:ea typeface="Cambria" panose="02040503050406030204" pitchFamily="18" charset="0"/>
              </a:rPr>
              <a:t>", data, layout);		</a:t>
            </a:r>
            <a:endParaRPr lang="en-IN" dirty="0" smtClean="0">
              <a:latin typeface="Cambria" panose="02040503050406030204" pitchFamily="18" charset="0"/>
              <a:ea typeface="Cambria" panose="02040503050406030204" pitchFamily="18" charset="0"/>
            </a:endParaRPr>
          </a:p>
          <a:p>
            <a:pPr lvl="3"/>
            <a:r>
              <a:rPr lang="en-IN" dirty="0" smtClean="0">
                <a:latin typeface="Cambria" panose="02040503050406030204" pitchFamily="18" charset="0"/>
                <a:ea typeface="Cambria" panose="02040503050406030204" pitchFamily="18" charset="0"/>
              </a:rPr>
              <a:t>&lt;/</a:t>
            </a:r>
            <a:r>
              <a:rPr lang="en-IN" dirty="0">
                <a:latin typeface="Cambria" panose="02040503050406030204" pitchFamily="18" charset="0"/>
                <a:ea typeface="Cambria" panose="02040503050406030204" pitchFamily="18" charset="0"/>
              </a:rPr>
              <a:t>script&gt;</a:t>
            </a:r>
          </a:p>
          <a:p>
            <a:r>
              <a:rPr lang="en-IN" dirty="0">
                <a:latin typeface="Cambria" panose="02040503050406030204" pitchFamily="18" charset="0"/>
                <a:ea typeface="Cambria" panose="02040503050406030204" pitchFamily="18" charset="0"/>
              </a:rPr>
              <a:t>	&lt;/body&gt;</a:t>
            </a:r>
          </a:p>
          <a:p>
            <a:r>
              <a:rPr lang="en-IN" dirty="0">
                <a:latin typeface="Cambria" panose="02040503050406030204" pitchFamily="18" charset="0"/>
                <a:ea typeface="Cambria" panose="02040503050406030204" pitchFamily="18" charset="0"/>
              </a:rPr>
              <a:t>&lt;/html&gt;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8778" y="3641341"/>
            <a:ext cx="3712238" cy="3080134"/>
          </a:xfrm>
          <a:prstGeom prst="rect">
            <a:avLst/>
          </a:prstGeom>
        </p:spPr>
      </p:pic>
    </p:spTree>
    <p:extLst>
      <p:ext uri="{BB962C8B-B14F-4D97-AF65-F5344CB8AC3E}">
        <p14:creationId xmlns:p14="http://schemas.microsoft.com/office/powerpoint/2010/main" val="500211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l">
              <a:lnSpc>
                <a:spcPct val="90000"/>
              </a:lnSpc>
              <a:spcBef>
                <a:spcPts val="1200"/>
              </a:spcBef>
              <a:buClr>
                <a:srgbClr val="40BAD2"/>
              </a:buClr>
            </a:pPr>
            <a:r>
              <a:rPr lang="en-IN" sz="2000" b="1" dirty="0">
                <a:solidFill>
                  <a:srgbClr val="000000">
                    <a:lumMod val="65000"/>
                    <a:lumOff val="35000"/>
                  </a:srgbClr>
                </a:solidFill>
              </a:rPr>
              <a:t>Using console.log()</a:t>
            </a:r>
          </a:p>
          <a:p>
            <a:pPr algn="l">
              <a:lnSpc>
                <a:spcPct val="90000"/>
              </a:lnSpc>
              <a:spcBef>
                <a:spcPts val="1200"/>
              </a:spcBef>
              <a:buClr>
                <a:srgbClr val="40BAD2"/>
              </a:buClr>
            </a:pPr>
            <a:r>
              <a:rPr lang="en-US" sz="2000" dirty="0">
                <a:solidFill>
                  <a:srgbClr val="000000">
                    <a:lumMod val="65000"/>
                    <a:lumOff val="35000"/>
                  </a:srgbClr>
                </a:solidFill>
              </a:rPr>
              <a:t>For debugging purposes, you can use the console.log() method to display data.</a:t>
            </a:r>
          </a:p>
          <a:p>
            <a:pPr marL="0" indent="0" algn="l">
              <a:lnSpc>
                <a:spcPct val="90000"/>
              </a:lnSpc>
              <a:spcBef>
                <a:spcPts val="1200"/>
              </a:spcBef>
              <a:buClr>
                <a:srgbClr val="40BAD2"/>
              </a:buClr>
              <a:buNone/>
            </a:pPr>
            <a:r>
              <a:rPr lang="en-IN" sz="2000" dirty="0">
                <a:solidFill>
                  <a:schemeClr val="accent6">
                    <a:lumMod val="75000"/>
                  </a:schemeClr>
                </a:solidFill>
              </a:rPr>
              <a:t>&lt;html&gt;	</a:t>
            </a:r>
          </a:p>
          <a:p>
            <a:pPr marL="0" indent="0" algn="l">
              <a:lnSpc>
                <a:spcPct val="90000"/>
              </a:lnSpc>
              <a:spcBef>
                <a:spcPts val="1200"/>
              </a:spcBef>
              <a:buClr>
                <a:srgbClr val="40BAD2"/>
              </a:buClr>
              <a:buNone/>
            </a:pPr>
            <a:r>
              <a:rPr lang="en-IN" sz="2000" dirty="0">
                <a:solidFill>
                  <a:schemeClr val="accent6">
                    <a:lumMod val="75000"/>
                  </a:schemeClr>
                </a:solidFill>
              </a:rPr>
              <a:t>	&lt;body&gt;</a:t>
            </a:r>
            <a:br>
              <a:rPr lang="en-IN" sz="2000" dirty="0">
                <a:solidFill>
                  <a:schemeClr val="accent6">
                    <a:lumMod val="75000"/>
                  </a:schemeClr>
                </a:solidFill>
              </a:rPr>
            </a:br>
            <a:r>
              <a:rPr lang="en-IN" sz="2000" dirty="0">
                <a:solidFill>
                  <a:schemeClr val="accent6">
                    <a:lumMod val="75000"/>
                  </a:schemeClr>
                </a:solidFill>
              </a:rPr>
              <a:t>		&lt;p id="demo"&gt;&lt;/p&gt;</a:t>
            </a:r>
          </a:p>
          <a:p>
            <a:pPr marL="0" indent="0" algn="l">
              <a:lnSpc>
                <a:spcPct val="90000"/>
              </a:lnSpc>
              <a:spcBef>
                <a:spcPts val="1200"/>
              </a:spcBef>
              <a:buClr>
                <a:srgbClr val="40BAD2"/>
              </a:buClr>
              <a:buNone/>
            </a:pPr>
            <a:r>
              <a:rPr lang="en-IN" sz="2000" dirty="0">
                <a:solidFill>
                  <a:schemeClr val="accent6">
                    <a:lumMod val="75000"/>
                  </a:schemeClr>
                </a:solidFill>
              </a:rPr>
              <a:t>		&lt;script type=“text/</a:t>
            </a:r>
            <a:r>
              <a:rPr lang="en-IN" sz="2000" dirty="0" err="1">
                <a:solidFill>
                  <a:schemeClr val="accent6">
                    <a:lumMod val="75000"/>
                  </a:schemeClr>
                </a:solidFill>
              </a:rPr>
              <a:t>javascript</a:t>
            </a:r>
            <a:r>
              <a:rPr lang="en-IN" sz="2000" dirty="0">
                <a:solidFill>
                  <a:schemeClr val="accent6">
                    <a:lumMod val="75000"/>
                  </a:schemeClr>
                </a:solidFill>
              </a:rPr>
              <a:t>”&gt; &gt;</a:t>
            </a:r>
            <a:br>
              <a:rPr lang="en-IN" sz="2000" dirty="0">
                <a:solidFill>
                  <a:schemeClr val="accent6">
                    <a:lumMod val="75000"/>
                  </a:schemeClr>
                </a:solidFill>
              </a:rPr>
            </a:br>
            <a:r>
              <a:rPr lang="en-IN" sz="2000" dirty="0">
                <a:solidFill>
                  <a:schemeClr val="accent6">
                    <a:lumMod val="75000"/>
                  </a:schemeClr>
                </a:solidFill>
              </a:rPr>
              <a:t>			console.log (5 + 6);</a:t>
            </a:r>
            <a:br>
              <a:rPr lang="en-IN" sz="2000" dirty="0">
                <a:solidFill>
                  <a:schemeClr val="accent6">
                    <a:lumMod val="75000"/>
                  </a:schemeClr>
                </a:solidFill>
              </a:rPr>
            </a:br>
            <a:r>
              <a:rPr lang="en-IN" sz="2000" dirty="0">
                <a:solidFill>
                  <a:schemeClr val="accent6">
                    <a:lumMod val="75000"/>
                  </a:schemeClr>
                </a:solidFill>
              </a:rPr>
              <a:t>		&lt;/script&gt;</a:t>
            </a:r>
          </a:p>
          <a:p>
            <a:pPr marL="0" indent="0" algn="l">
              <a:lnSpc>
                <a:spcPct val="90000"/>
              </a:lnSpc>
              <a:spcBef>
                <a:spcPts val="1200"/>
              </a:spcBef>
              <a:buClr>
                <a:srgbClr val="40BAD2"/>
              </a:buClr>
              <a:buNone/>
            </a:pPr>
            <a:r>
              <a:rPr lang="en-IN" sz="2000" dirty="0">
                <a:solidFill>
                  <a:schemeClr val="accent6">
                    <a:lumMod val="75000"/>
                  </a:schemeClr>
                </a:solidFill>
              </a:rPr>
              <a:t>	&lt;/body&gt;</a:t>
            </a:r>
          </a:p>
          <a:p>
            <a:pPr marL="0" indent="0" algn="l">
              <a:lnSpc>
                <a:spcPct val="90000"/>
              </a:lnSpc>
              <a:spcBef>
                <a:spcPts val="1200"/>
              </a:spcBef>
              <a:buClr>
                <a:srgbClr val="40BAD2"/>
              </a:buClr>
              <a:buNone/>
            </a:pPr>
            <a:r>
              <a:rPr lang="en-IN" sz="2000" dirty="0">
                <a:solidFill>
                  <a:schemeClr val="accent6">
                    <a:lumMod val="75000"/>
                  </a:schemeClr>
                </a:solidFill>
              </a:rPr>
              <a:t>&lt;/html&gt;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a:t>
            </a:fld>
            <a:endParaRPr lang="en-IN" dirty="0"/>
          </a:p>
        </p:txBody>
      </p:sp>
    </p:spTree>
    <p:extLst>
      <p:ext uri="{BB962C8B-B14F-4D97-AF65-F5344CB8AC3E}">
        <p14:creationId xmlns:p14="http://schemas.microsoft.com/office/powerpoint/2010/main" val="67446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JSON</a:t>
            </a:r>
            <a:endParaRPr lang="en-IN" dirty="0"/>
          </a:p>
        </p:txBody>
      </p:sp>
      <p:sp>
        <p:nvSpPr>
          <p:cNvPr id="4" name="Content Placeholder 3"/>
          <p:cNvSpPr>
            <a:spLocks noGrp="1"/>
          </p:cNvSpPr>
          <p:nvPr>
            <p:ph idx="1"/>
          </p:nvPr>
        </p:nvSpPr>
        <p:spPr/>
        <p:txBody>
          <a:bodyPr>
            <a:normAutofit fontScale="92500" lnSpcReduction="10000"/>
          </a:bodyPr>
          <a:lstStyle/>
          <a:p>
            <a:r>
              <a:rPr lang="en-US" dirty="0"/>
              <a:t>JSON stands for </a:t>
            </a:r>
            <a:r>
              <a:rPr lang="en-US" b="1" dirty="0"/>
              <a:t>J</a:t>
            </a:r>
            <a:r>
              <a:rPr lang="en-US" dirty="0"/>
              <a:t>ava</a:t>
            </a:r>
            <a:r>
              <a:rPr lang="en-US" b="1" dirty="0"/>
              <a:t>S</a:t>
            </a:r>
            <a:r>
              <a:rPr lang="en-US" dirty="0"/>
              <a:t>cript </a:t>
            </a:r>
            <a:r>
              <a:rPr lang="en-US" b="1" dirty="0"/>
              <a:t>O</a:t>
            </a:r>
            <a:r>
              <a:rPr lang="en-US" dirty="0"/>
              <a:t>bject </a:t>
            </a:r>
            <a:r>
              <a:rPr lang="en-US" b="1" dirty="0"/>
              <a:t>N</a:t>
            </a:r>
            <a:r>
              <a:rPr lang="en-US" dirty="0"/>
              <a:t>otation</a:t>
            </a:r>
          </a:p>
          <a:p>
            <a:r>
              <a:rPr lang="en-US" dirty="0"/>
              <a:t>JSON is a </a:t>
            </a:r>
            <a:r>
              <a:rPr lang="en-US" b="1" dirty="0"/>
              <a:t>text format</a:t>
            </a:r>
            <a:r>
              <a:rPr lang="en-US" dirty="0"/>
              <a:t> for storing and transporting data</a:t>
            </a:r>
          </a:p>
          <a:p>
            <a:r>
              <a:rPr lang="en-US" dirty="0"/>
              <a:t>JSON is "self-describing" and easy to understand</a:t>
            </a:r>
          </a:p>
          <a:p>
            <a:r>
              <a:rPr lang="en-IN" b="1" dirty="0"/>
              <a:t>JSON Example</a:t>
            </a:r>
          </a:p>
          <a:p>
            <a:r>
              <a:rPr lang="en-US" dirty="0"/>
              <a:t>This example is a JSON string:</a:t>
            </a:r>
          </a:p>
          <a:p>
            <a:r>
              <a:rPr lang="en-US" b="1" dirty="0"/>
              <a:t>'{"</a:t>
            </a:r>
            <a:r>
              <a:rPr lang="en-US" b="1" dirty="0" err="1"/>
              <a:t>name":"John</a:t>
            </a:r>
            <a:r>
              <a:rPr lang="en-US" b="1" dirty="0"/>
              <a:t>", "age":30, "</a:t>
            </a:r>
            <a:r>
              <a:rPr lang="en-US" b="1" dirty="0" err="1"/>
              <a:t>car":null</a:t>
            </a:r>
            <a:r>
              <a:rPr lang="en-US" b="1" dirty="0"/>
              <a:t>}'</a:t>
            </a:r>
          </a:p>
          <a:p>
            <a:r>
              <a:rPr lang="en-US" dirty="0"/>
              <a:t>It defines an object with 3 properties:</a:t>
            </a:r>
          </a:p>
          <a:p>
            <a:r>
              <a:rPr lang="en-US" dirty="0"/>
              <a:t>name</a:t>
            </a:r>
          </a:p>
          <a:p>
            <a:r>
              <a:rPr lang="en-US" dirty="0"/>
              <a:t>age</a:t>
            </a:r>
          </a:p>
          <a:p>
            <a:r>
              <a:rPr lang="en-US" dirty="0"/>
              <a:t>car</a:t>
            </a:r>
          </a:p>
          <a:p>
            <a:r>
              <a:rPr lang="en-US" dirty="0"/>
              <a:t>Each property has a value.</a:t>
            </a:r>
          </a:p>
          <a:p>
            <a:r>
              <a:rPr lang="en-US" dirty="0"/>
              <a:t>If you parse the JSON string with a JavaScript program, you can access the data as an object</a:t>
            </a:r>
          </a:p>
          <a:p>
            <a:endParaRPr lang="en-IN" dirty="0"/>
          </a:p>
        </p:txBody>
      </p:sp>
      <p:sp>
        <p:nvSpPr>
          <p:cNvPr id="2" name="Slide Number Placeholder 1"/>
          <p:cNvSpPr>
            <a:spLocks noGrp="1"/>
          </p:cNvSpPr>
          <p:nvPr>
            <p:ph type="sldNum" sz="quarter" idx="12"/>
          </p:nvPr>
        </p:nvSpPr>
        <p:spPr/>
        <p:txBody>
          <a:bodyPr/>
          <a:lstStyle/>
          <a:p>
            <a:fld id="{9C11CE39-2868-44A2-A0C6-827D458F7A8B}" type="slidenum">
              <a:rPr lang="en-IN" smtClean="0"/>
              <a:pPr/>
              <a:t>170</a:t>
            </a:fld>
            <a:endParaRPr lang="en-IN"/>
          </a:p>
        </p:txBody>
      </p:sp>
    </p:spTree>
    <p:extLst>
      <p:ext uri="{BB962C8B-B14F-4D97-AF65-F5344CB8AC3E}">
        <p14:creationId xmlns:p14="http://schemas.microsoft.com/office/powerpoint/2010/main" val="131724682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What is JSON?</a:t>
            </a:r>
          </a:p>
          <a:p>
            <a:r>
              <a:rPr lang="en-IN" dirty="0"/>
              <a:t>JSON stands for </a:t>
            </a:r>
            <a:r>
              <a:rPr lang="en-IN" b="1" dirty="0"/>
              <a:t>J</a:t>
            </a:r>
            <a:r>
              <a:rPr lang="en-IN" dirty="0"/>
              <a:t>ava</a:t>
            </a:r>
            <a:r>
              <a:rPr lang="en-IN" b="1" dirty="0"/>
              <a:t>S</a:t>
            </a:r>
            <a:r>
              <a:rPr lang="en-IN" dirty="0"/>
              <a:t>cript </a:t>
            </a:r>
            <a:r>
              <a:rPr lang="en-IN" b="1" dirty="0"/>
              <a:t>O</a:t>
            </a:r>
            <a:r>
              <a:rPr lang="en-IN" dirty="0"/>
              <a:t>bject </a:t>
            </a:r>
            <a:r>
              <a:rPr lang="en-IN" b="1" dirty="0"/>
              <a:t>N</a:t>
            </a:r>
            <a:r>
              <a:rPr lang="en-IN" dirty="0"/>
              <a:t>otation</a:t>
            </a:r>
          </a:p>
          <a:p>
            <a:r>
              <a:rPr lang="en-IN" dirty="0"/>
              <a:t>JSON is a lightweight data-interchange format</a:t>
            </a:r>
          </a:p>
          <a:p>
            <a:r>
              <a:rPr lang="en-IN" dirty="0"/>
              <a:t>JSON is plain text written in JavaScript object notation</a:t>
            </a:r>
          </a:p>
          <a:p>
            <a:r>
              <a:rPr lang="en-IN" dirty="0"/>
              <a:t>JSON is used to send data between computers</a:t>
            </a:r>
          </a:p>
          <a:p>
            <a:r>
              <a:rPr lang="en-IN" dirty="0"/>
              <a:t>JSON is language independent </a:t>
            </a:r>
            <a:r>
              <a:rPr lang="en-IN" b="1" dirty="0" smtClean="0"/>
              <a:t>*</a:t>
            </a:r>
            <a:endParaRPr lang="en-IN" dirty="0" smtClean="0"/>
          </a:p>
          <a:p>
            <a:pPr marL="0" indent="0">
              <a:buNone/>
            </a:pPr>
            <a:r>
              <a:rPr lang="en-US" dirty="0"/>
              <a:t/>
            </a:r>
            <a:br>
              <a:rPr lang="en-US" dirty="0"/>
            </a:br>
            <a:r>
              <a:rPr lang="en-US" dirty="0"/>
              <a:t>The JSON syntax is derived from JavaScript object notation, but the JSON format is text </a:t>
            </a:r>
            <a:r>
              <a:rPr lang="en-US" dirty="0" smtClean="0"/>
              <a:t>only. Code </a:t>
            </a:r>
            <a:r>
              <a:rPr lang="en-US" dirty="0"/>
              <a:t>for reading and generating JSON exists in many programming languages.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171</a:t>
            </a:fld>
            <a:endParaRPr lang="en-IN" dirty="0"/>
          </a:p>
        </p:txBody>
      </p:sp>
    </p:spTree>
    <p:extLst>
      <p:ext uri="{BB962C8B-B14F-4D97-AF65-F5344CB8AC3E}">
        <p14:creationId xmlns:p14="http://schemas.microsoft.com/office/powerpoint/2010/main" val="148000942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Why Use JSON?</a:t>
            </a:r>
          </a:p>
          <a:p>
            <a:r>
              <a:rPr lang="en-US" dirty="0"/>
              <a:t>The JSON format is syntactically similar to the code for creating JavaScript objects. Because of this, a JavaScript program can easily convert JSON data into JavaScript objects.</a:t>
            </a:r>
          </a:p>
          <a:p>
            <a:r>
              <a:rPr lang="en-US" dirty="0"/>
              <a:t>Since the format is text only, JSON data can easily be sent between computers, and used by any programming language.</a:t>
            </a:r>
          </a:p>
          <a:p>
            <a:r>
              <a:rPr lang="en-US" dirty="0"/>
              <a:t>JavaScript has a built in function for converting JSON strings into JavaScript objects</a:t>
            </a:r>
            <a:r>
              <a:rPr lang="en-US" dirty="0" smtClean="0"/>
              <a:t>:</a:t>
            </a:r>
          </a:p>
          <a:p>
            <a:r>
              <a:rPr lang="en-US" dirty="0" err="1"/>
              <a:t>JSON.parse</a:t>
            </a:r>
            <a:r>
              <a:rPr lang="en-US" dirty="0"/>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172</a:t>
            </a:fld>
            <a:endParaRPr lang="en-IN" dirty="0"/>
          </a:p>
        </p:txBody>
      </p:sp>
    </p:spTree>
    <p:extLst>
      <p:ext uri="{BB962C8B-B14F-4D97-AF65-F5344CB8AC3E}">
        <p14:creationId xmlns:p14="http://schemas.microsoft.com/office/powerpoint/2010/main" val="213409211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JavaScript also has a built in function for converting an object into a JSON string</a:t>
            </a:r>
            <a:r>
              <a:rPr lang="en-US" dirty="0" smtClean="0"/>
              <a:t>:</a:t>
            </a:r>
          </a:p>
          <a:p>
            <a:r>
              <a:rPr lang="en-IN" dirty="0" err="1"/>
              <a:t>JSON.stringify</a:t>
            </a:r>
            <a:r>
              <a:rPr lang="en-IN" dirty="0" smtClean="0"/>
              <a:t>()</a:t>
            </a:r>
          </a:p>
          <a:p>
            <a:r>
              <a:rPr lang="en-US" dirty="0"/>
              <a:t>You can receive pure text from a server and use it as a JavaScript object.</a:t>
            </a:r>
          </a:p>
          <a:p>
            <a:r>
              <a:rPr lang="en-US" dirty="0"/>
              <a:t>You can send a JavaScript object to a server in pure text format.</a:t>
            </a:r>
          </a:p>
          <a:p>
            <a:r>
              <a:rPr lang="en-US" dirty="0"/>
              <a:t>You can work with data as JavaScript objects, with no complicated parsing and translations.</a:t>
            </a:r>
          </a:p>
          <a:p>
            <a:endParaRPr lang="en-IN" dirty="0" smtClean="0"/>
          </a:p>
        </p:txBody>
      </p:sp>
      <p:sp>
        <p:nvSpPr>
          <p:cNvPr id="4" name="Slide Number Placeholder 3"/>
          <p:cNvSpPr>
            <a:spLocks noGrp="1"/>
          </p:cNvSpPr>
          <p:nvPr>
            <p:ph type="sldNum" sz="quarter" idx="12"/>
          </p:nvPr>
        </p:nvSpPr>
        <p:spPr/>
        <p:txBody>
          <a:bodyPr/>
          <a:lstStyle/>
          <a:p>
            <a:fld id="{9C11CE39-2868-44A2-A0C6-827D458F7A8B}" type="slidenum">
              <a:rPr lang="en-IN" smtClean="0"/>
              <a:pPr/>
              <a:t>173</a:t>
            </a:fld>
            <a:endParaRPr lang="en-IN" dirty="0"/>
          </a:p>
        </p:txBody>
      </p:sp>
    </p:spTree>
    <p:extLst>
      <p:ext uri="{BB962C8B-B14F-4D97-AF65-F5344CB8AC3E}">
        <p14:creationId xmlns:p14="http://schemas.microsoft.com/office/powerpoint/2010/main" val="11438342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JSON Syntax Rules</a:t>
            </a:r>
            <a:br>
              <a:rPr lang="en-IN" b="1" dirty="0"/>
            </a:br>
            <a:endParaRPr lang="en-IN" dirty="0"/>
          </a:p>
        </p:txBody>
      </p:sp>
      <p:sp>
        <p:nvSpPr>
          <p:cNvPr id="3" name="Content Placeholder 2"/>
          <p:cNvSpPr>
            <a:spLocks noGrp="1"/>
          </p:cNvSpPr>
          <p:nvPr>
            <p:ph idx="1"/>
          </p:nvPr>
        </p:nvSpPr>
        <p:spPr/>
        <p:txBody>
          <a:bodyPr/>
          <a:lstStyle/>
          <a:p>
            <a:r>
              <a:rPr lang="en-US" dirty="0"/>
              <a:t>JSON syntax is derived from JavaScript object notation syntax:</a:t>
            </a:r>
          </a:p>
          <a:p>
            <a:r>
              <a:rPr lang="en-US" dirty="0"/>
              <a:t>Data is in name/value pairs</a:t>
            </a:r>
          </a:p>
          <a:p>
            <a:r>
              <a:rPr lang="en-US" dirty="0"/>
              <a:t>Data is separated by commas</a:t>
            </a:r>
          </a:p>
          <a:p>
            <a:r>
              <a:rPr lang="en-US" dirty="0"/>
              <a:t>Curly braces hold objects</a:t>
            </a:r>
          </a:p>
          <a:p>
            <a:r>
              <a:rPr lang="en-US" dirty="0"/>
              <a:t>Square brackets hold arrays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174</a:t>
            </a:fld>
            <a:endParaRPr lang="en-IN" dirty="0"/>
          </a:p>
        </p:txBody>
      </p:sp>
    </p:spTree>
    <p:extLst>
      <p:ext uri="{BB962C8B-B14F-4D97-AF65-F5344CB8AC3E}">
        <p14:creationId xmlns:p14="http://schemas.microsoft.com/office/powerpoint/2010/main" val="138309006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JSON.parse</a:t>
            </a:r>
            <a:r>
              <a:rPr lang="en-US" dirty="0" smtClean="0"/>
              <a:t>()</a:t>
            </a:r>
            <a:endParaRPr lang="en-IN" dirty="0"/>
          </a:p>
        </p:txBody>
      </p:sp>
      <p:sp>
        <p:nvSpPr>
          <p:cNvPr id="3" name="Content Placeholder 2"/>
          <p:cNvSpPr>
            <a:spLocks noGrp="1"/>
          </p:cNvSpPr>
          <p:nvPr>
            <p:ph idx="1"/>
          </p:nvPr>
        </p:nvSpPr>
        <p:spPr/>
        <p:txBody>
          <a:bodyPr>
            <a:normAutofit fontScale="92500" lnSpcReduction="20000"/>
          </a:bodyPr>
          <a:lstStyle/>
          <a:p>
            <a:r>
              <a:rPr lang="en-US" dirty="0"/>
              <a:t>A common use of JSON is to exchange data to/from a web server</a:t>
            </a:r>
            <a:r>
              <a:rPr lang="en-US" dirty="0" smtClean="0"/>
              <a:t>.</a:t>
            </a:r>
            <a:endParaRPr lang="en-US" dirty="0"/>
          </a:p>
          <a:p>
            <a:r>
              <a:rPr lang="en-US" dirty="0"/>
              <a:t>When receiving data from a web server, the data is always a string</a:t>
            </a:r>
            <a:r>
              <a:rPr lang="en-US" dirty="0" smtClean="0"/>
              <a:t>.</a:t>
            </a:r>
            <a:endParaRPr lang="en-US" dirty="0"/>
          </a:p>
          <a:p>
            <a:r>
              <a:rPr lang="en-US" dirty="0"/>
              <a:t>Parse the data with </a:t>
            </a:r>
            <a:r>
              <a:rPr lang="en-US" dirty="0" err="1"/>
              <a:t>JSON.parse</a:t>
            </a:r>
            <a:r>
              <a:rPr lang="en-US" dirty="0"/>
              <a:t>(), and the data becomes a JavaScript object</a:t>
            </a:r>
            <a:r>
              <a:rPr lang="en-US" dirty="0" smtClean="0"/>
              <a:t>.</a:t>
            </a:r>
          </a:p>
          <a:p>
            <a:r>
              <a:rPr lang="en-US" dirty="0"/>
              <a:t>Imagine we received this text from a web server:</a:t>
            </a:r>
          </a:p>
          <a:p>
            <a:r>
              <a:rPr lang="en-US" b="1" dirty="0"/>
              <a:t>'{"</a:t>
            </a:r>
            <a:r>
              <a:rPr lang="en-US" b="1" dirty="0" err="1"/>
              <a:t>name":"John</a:t>
            </a:r>
            <a:r>
              <a:rPr lang="en-US" b="1" dirty="0"/>
              <a:t>", "age":30, "</a:t>
            </a:r>
            <a:r>
              <a:rPr lang="en-US" b="1" dirty="0" err="1"/>
              <a:t>city":"New</a:t>
            </a:r>
            <a:r>
              <a:rPr lang="en-US" b="1" dirty="0"/>
              <a:t> York"}'</a:t>
            </a:r>
          </a:p>
          <a:p>
            <a:r>
              <a:rPr lang="en-US" dirty="0"/>
              <a:t>Use the JavaScript function </a:t>
            </a:r>
            <a:r>
              <a:rPr lang="en-US" dirty="0" err="1"/>
              <a:t>JSON.parse</a:t>
            </a:r>
            <a:r>
              <a:rPr lang="en-US" dirty="0"/>
              <a:t>() to convert text into a JavaScript object:</a:t>
            </a:r>
          </a:p>
          <a:p>
            <a:r>
              <a:rPr lang="en-US" b="1" dirty="0" err="1"/>
              <a:t>const</a:t>
            </a:r>
            <a:r>
              <a:rPr lang="en-US" b="1" dirty="0"/>
              <a:t> </a:t>
            </a:r>
            <a:r>
              <a:rPr lang="en-US" b="1" dirty="0" err="1"/>
              <a:t>obj</a:t>
            </a:r>
            <a:r>
              <a:rPr lang="en-US" b="1" dirty="0"/>
              <a:t> = </a:t>
            </a:r>
            <a:r>
              <a:rPr lang="en-US" b="1" dirty="0" err="1"/>
              <a:t>JSON.parse</a:t>
            </a:r>
            <a:r>
              <a:rPr lang="en-US" b="1" dirty="0"/>
              <a:t>('{"</a:t>
            </a:r>
            <a:r>
              <a:rPr lang="en-US" b="1" dirty="0" err="1"/>
              <a:t>name":"John</a:t>
            </a:r>
            <a:r>
              <a:rPr lang="en-US" b="1" dirty="0"/>
              <a:t>", "age":30, "</a:t>
            </a:r>
            <a:r>
              <a:rPr lang="en-US" b="1" dirty="0" err="1"/>
              <a:t>city":"New</a:t>
            </a:r>
            <a:r>
              <a:rPr lang="en-US" b="1" dirty="0"/>
              <a:t> York</a:t>
            </a:r>
            <a:r>
              <a:rPr lang="en-US" b="1" dirty="0" smtClean="0"/>
              <a:t>"}');</a:t>
            </a:r>
          </a:p>
          <a:p>
            <a:r>
              <a:rPr lang="en-US" dirty="0"/>
              <a:t>Make sure the text is in JSON format, or else you will get a syntax error.</a:t>
            </a:r>
            <a:endParaRPr lang="en-IN" b="1"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175</a:t>
            </a:fld>
            <a:endParaRPr lang="en-IN" dirty="0"/>
          </a:p>
        </p:txBody>
      </p:sp>
    </p:spTree>
    <p:extLst>
      <p:ext uri="{BB962C8B-B14F-4D97-AF65-F5344CB8AC3E}">
        <p14:creationId xmlns:p14="http://schemas.microsoft.com/office/powerpoint/2010/main" val="3253016488"/>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IN" dirty="0"/>
              <a:t>&lt;!DOCTYPE html&gt;</a:t>
            </a:r>
          </a:p>
          <a:p>
            <a:pPr marL="0" indent="0">
              <a:buNone/>
            </a:pPr>
            <a:r>
              <a:rPr lang="en-IN" dirty="0" smtClean="0"/>
              <a:t>&lt;</a:t>
            </a:r>
            <a:r>
              <a:rPr lang="en-IN" dirty="0"/>
              <a:t>html&gt;</a:t>
            </a:r>
          </a:p>
          <a:p>
            <a:pPr marL="0" indent="0">
              <a:buNone/>
            </a:pPr>
            <a:r>
              <a:rPr lang="en-IN" dirty="0" smtClean="0"/>
              <a:t>&lt;</a:t>
            </a:r>
            <a:r>
              <a:rPr lang="en-IN" dirty="0"/>
              <a:t>body&gt;</a:t>
            </a:r>
          </a:p>
          <a:p>
            <a:pPr marL="0" indent="0">
              <a:buNone/>
            </a:pPr>
            <a:endParaRPr lang="en-IN" dirty="0"/>
          </a:p>
          <a:p>
            <a:pPr marL="0" indent="0">
              <a:buNone/>
            </a:pPr>
            <a:r>
              <a:rPr lang="en-IN" dirty="0"/>
              <a:t>&lt;h2&gt;Creating an Object from a JSON String&lt;/h2&gt;</a:t>
            </a:r>
          </a:p>
          <a:p>
            <a:pPr marL="0" indent="0">
              <a:buNone/>
            </a:pPr>
            <a:endParaRPr lang="en-IN" dirty="0"/>
          </a:p>
          <a:p>
            <a:pPr marL="0" indent="0">
              <a:buNone/>
            </a:pPr>
            <a:r>
              <a:rPr lang="en-IN" dirty="0"/>
              <a:t>&lt;p id="demo"&gt;&lt;/p&gt;</a:t>
            </a:r>
          </a:p>
          <a:p>
            <a:pPr marL="0" indent="0">
              <a:buNone/>
            </a:pPr>
            <a:endParaRPr lang="en-IN" dirty="0"/>
          </a:p>
          <a:p>
            <a:pPr marL="0" indent="0">
              <a:buNone/>
            </a:pPr>
            <a:r>
              <a:rPr lang="en-IN" dirty="0"/>
              <a:t>&lt;script&gt;</a:t>
            </a:r>
          </a:p>
          <a:p>
            <a:pPr marL="0" indent="0">
              <a:buNone/>
            </a:pPr>
            <a:r>
              <a:rPr lang="en-IN" dirty="0" err="1"/>
              <a:t>const</a:t>
            </a:r>
            <a:r>
              <a:rPr lang="en-IN" dirty="0"/>
              <a:t> txt = '{"</a:t>
            </a:r>
            <a:r>
              <a:rPr lang="en-IN" dirty="0" err="1"/>
              <a:t>name":"John</a:t>
            </a:r>
            <a:r>
              <a:rPr lang="en-IN" dirty="0"/>
              <a:t>", "age":30, "</a:t>
            </a:r>
            <a:r>
              <a:rPr lang="en-IN" dirty="0" err="1"/>
              <a:t>city":"New</a:t>
            </a:r>
            <a:r>
              <a:rPr lang="en-IN" dirty="0"/>
              <a:t> York"}'</a:t>
            </a:r>
          </a:p>
          <a:p>
            <a:pPr marL="0" indent="0">
              <a:buNone/>
            </a:pPr>
            <a:r>
              <a:rPr lang="en-IN" dirty="0" err="1"/>
              <a:t>const</a:t>
            </a:r>
            <a:r>
              <a:rPr lang="en-IN" dirty="0"/>
              <a:t> </a:t>
            </a:r>
            <a:r>
              <a:rPr lang="en-IN" dirty="0" err="1"/>
              <a:t>obj</a:t>
            </a:r>
            <a:r>
              <a:rPr lang="en-IN" dirty="0"/>
              <a:t> = </a:t>
            </a:r>
            <a:r>
              <a:rPr lang="en-IN" dirty="0" err="1"/>
              <a:t>JSON.parse</a:t>
            </a:r>
            <a:r>
              <a:rPr lang="en-IN" dirty="0"/>
              <a:t>(txt);</a:t>
            </a:r>
          </a:p>
          <a:p>
            <a:pPr marL="0" indent="0">
              <a:buNone/>
            </a:pPr>
            <a:r>
              <a:rPr lang="en-IN" dirty="0" err="1"/>
              <a:t>document.getElementById</a:t>
            </a:r>
            <a:r>
              <a:rPr lang="en-IN" dirty="0"/>
              <a:t>("demo").</a:t>
            </a:r>
            <a:r>
              <a:rPr lang="en-IN" dirty="0" err="1"/>
              <a:t>innerHTML</a:t>
            </a:r>
            <a:r>
              <a:rPr lang="en-IN" dirty="0"/>
              <a:t> = obj.name + ", " + </a:t>
            </a:r>
            <a:r>
              <a:rPr lang="en-IN" dirty="0" err="1"/>
              <a:t>obj.age</a:t>
            </a:r>
            <a:r>
              <a:rPr lang="en-IN" dirty="0"/>
              <a:t>;</a:t>
            </a:r>
          </a:p>
          <a:p>
            <a:pPr marL="0" indent="0">
              <a:buNone/>
            </a:pPr>
            <a:r>
              <a:rPr lang="en-IN" dirty="0"/>
              <a:t>&lt;/script&gt;</a:t>
            </a:r>
          </a:p>
          <a:p>
            <a:pPr marL="0" indent="0">
              <a:buNone/>
            </a:pPr>
            <a:endParaRPr lang="en-IN" dirty="0"/>
          </a:p>
          <a:p>
            <a:pPr marL="0" indent="0">
              <a:buNone/>
            </a:pPr>
            <a:r>
              <a:rPr lang="en-IN" dirty="0"/>
              <a:t>&lt;/body&gt;</a:t>
            </a:r>
          </a:p>
          <a:p>
            <a:pPr marL="0" indent="0">
              <a:buNone/>
            </a:pPr>
            <a:r>
              <a:rPr lang="en-IN" dirty="0"/>
              <a:t>&lt;/html</a:t>
            </a:r>
            <a:r>
              <a:rPr lang="en-IN" dirty="0" smtClean="0"/>
              <a:t>&gt;</a:t>
            </a:r>
          </a:p>
          <a:p>
            <a:pPr marL="0" indent="0">
              <a:buNone/>
            </a:pPr>
            <a:r>
              <a:rPr lang="en-US" dirty="0" smtClean="0"/>
              <a:t>o/p:</a:t>
            </a:r>
          </a:p>
          <a:p>
            <a:r>
              <a:rPr lang="en-US" b="1" dirty="0"/>
              <a:t>Creating an Object from a JSON String</a:t>
            </a:r>
          </a:p>
          <a:p>
            <a:r>
              <a:rPr lang="en-US" dirty="0"/>
              <a:t>John, 30</a:t>
            </a:r>
          </a:p>
          <a:p>
            <a:pPr marL="0" indent="0">
              <a:buNone/>
            </a:pP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176</a:t>
            </a:fld>
            <a:endParaRPr lang="en-IN" dirty="0"/>
          </a:p>
        </p:txBody>
      </p:sp>
    </p:spTree>
    <p:extLst>
      <p:ext uri="{BB962C8B-B14F-4D97-AF65-F5344CB8AC3E}">
        <p14:creationId xmlns:p14="http://schemas.microsoft.com/office/powerpoint/2010/main" val="141146058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as JSON</a:t>
            </a:r>
            <a:br>
              <a:rPr lang="en-US" dirty="0"/>
            </a:b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When </a:t>
            </a:r>
            <a:r>
              <a:rPr lang="en-US" dirty="0"/>
              <a:t>using the </a:t>
            </a:r>
            <a:r>
              <a:rPr lang="en-US" dirty="0" err="1"/>
              <a:t>JSON.parse</a:t>
            </a:r>
            <a:r>
              <a:rPr lang="en-US" dirty="0"/>
              <a:t>() on a JSON derived from an array, the method will return a JavaScript array, instead of a JavaScript </a:t>
            </a:r>
            <a:r>
              <a:rPr lang="en-US" dirty="0" smtClean="0"/>
              <a:t>object.</a:t>
            </a:r>
          </a:p>
          <a:p>
            <a:pPr marL="0" indent="0">
              <a:buNone/>
            </a:pPr>
            <a:r>
              <a:rPr lang="en-IN" dirty="0"/>
              <a:t>&lt;!DOCTYPE html&gt;</a:t>
            </a:r>
          </a:p>
          <a:p>
            <a:pPr marL="0" indent="0">
              <a:buNone/>
            </a:pPr>
            <a:r>
              <a:rPr lang="en-IN" dirty="0"/>
              <a:t>&lt;html&gt;</a:t>
            </a:r>
          </a:p>
          <a:p>
            <a:pPr marL="0" indent="0">
              <a:buNone/>
            </a:pPr>
            <a:r>
              <a:rPr lang="en-IN" dirty="0"/>
              <a:t>&lt;body&gt;</a:t>
            </a:r>
          </a:p>
          <a:p>
            <a:pPr marL="0" indent="0">
              <a:buNone/>
            </a:pPr>
            <a:r>
              <a:rPr lang="en-IN" dirty="0" smtClean="0"/>
              <a:t>&lt;</a:t>
            </a:r>
            <a:r>
              <a:rPr lang="en-IN" dirty="0"/>
              <a:t>p id="demo"&gt;&lt;/p</a:t>
            </a:r>
            <a:r>
              <a:rPr lang="en-IN" dirty="0" smtClean="0"/>
              <a:t>&gt;</a:t>
            </a:r>
            <a:endParaRPr lang="en-IN" dirty="0"/>
          </a:p>
          <a:p>
            <a:pPr marL="0" indent="0">
              <a:buNone/>
            </a:pPr>
            <a:r>
              <a:rPr lang="en-IN" dirty="0"/>
              <a:t>&lt;script&gt;</a:t>
            </a:r>
          </a:p>
          <a:p>
            <a:pPr marL="0" indent="0">
              <a:buNone/>
            </a:pPr>
            <a:r>
              <a:rPr lang="en-IN" dirty="0" err="1"/>
              <a:t>const</a:t>
            </a:r>
            <a:r>
              <a:rPr lang="en-IN" dirty="0"/>
              <a:t> text = '[ "Ford", "BMW", "Audi", "Fiat" ]';</a:t>
            </a:r>
          </a:p>
          <a:p>
            <a:pPr marL="0" indent="0">
              <a:buNone/>
            </a:pPr>
            <a:r>
              <a:rPr lang="en-IN" dirty="0" err="1"/>
              <a:t>const</a:t>
            </a:r>
            <a:r>
              <a:rPr lang="en-IN" dirty="0"/>
              <a:t> </a:t>
            </a:r>
            <a:r>
              <a:rPr lang="en-IN" dirty="0" err="1"/>
              <a:t>myArr</a:t>
            </a:r>
            <a:r>
              <a:rPr lang="en-IN" dirty="0"/>
              <a:t> = </a:t>
            </a:r>
            <a:r>
              <a:rPr lang="en-IN" dirty="0" err="1"/>
              <a:t>JSON.parse</a:t>
            </a:r>
            <a:r>
              <a:rPr lang="en-IN" dirty="0"/>
              <a:t>(text);</a:t>
            </a:r>
          </a:p>
          <a:p>
            <a:pPr marL="0" indent="0">
              <a:buNone/>
            </a:pPr>
            <a:r>
              <a:rPr lang="en-IN" dirty="0" err="1"/>
              <a:t>document.getElementById</a:t>
            </a:r>
            <a:r>
              <a:rPr lang="en-IN" dirty="0"/>
              <a:t>("demo").</a:t>
            </a:r>
            <a:r>
              <a:rPr lang="en-IN" dirty="0" err="1"/>
              <a:t>innerHTML</a:t>
            </a:r>
            <a:r>
              <a:rPr lang="en-IN" dirty="0"/>
              <a:t> = </a:t>
            </a:r>
            <a:r>
              <a:rPr lang="en-IN" dirty="0" err="1"/>
              <a:t>myArr</a:t>
            </a:r>
            <a:r>
              <a:rPr lang="en-IN" dirty="0"/>
              <a:t>[0];</a:t>
            </a:r>
          </a:p>
          <a:p>
            <a:pPr marL="0" indent="0">
              <a:buNone/>
            </a:pPr>
            <a:r>
              <a:rPr lang="en-IN" dirty="0"/>
              <a:t>&lt;/script&gt;</a:t>
            </a:r>
          </a:p>
          <a:p>
            <a:pPr marL="0" indent="0">
              <a:buNone/>
            </a:pPr>
            <a:endParaRPr lang="en-IN" dirty="0"/>
          </a:p>
          <a:p>
            <a:pPr marL="0" indent="0">
              <a:buNone/>
            </a:pPr>
            <a:r>
              <a:rPr lang="en-IN" dirty="0"/>
              <a:t>&lt;/body&gt;</a:t>
            </a:r>
          </a:p>
          <a:p>
            <a:pPr marL="0" indent="0">
              <a:buNone/>
            </a:pPr>
            <a:r>
              <a:rPr lang="en-IN" dirty="0"/>
              <a:t>&lt;/html</a:t>
            </a:r>
            <a:r>
              <a:rPr lang="en-IN" dirty="0" smtClean="0"/>
              <a:t>&gt;</a:t>
            </a:r>
          </a:p>
          <a:p>
            <a:pPr marL="0" indent="0">
              <a:buNone/>
            </a:pPr>
            <a:r>
              <a:rPr lang="en-US" dirty="0" smtClean="0"/>
              <a:t>o/p:</a:t>
            </a:r>
          </a:p>
          <a:p>
            <a:pPr marL="0" indent="0">
              <a:buNone/>
            </a:pPr>
            <a:r>
              <a:rPr lang="en-IN" dirty="0"/>
              <a:t>Ford</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177</a:t>
            </a:fld>
            <a:endParaRPr lang="en-IN" dirty="0"/>
          </a:p>
        </p:txBody>
      </p:sp>
    </p:spTree>
    <p:extLst>
      <p:ext uri="{BB962C8B-B14F-4D97-AF65-F5344CB8AC3E}">
        <p14:creationId xmlns:p14="http://schemas.microsoft.com/office/powerpoint/2010/main" val="129714065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JSON.stringify</a:t>
            </a:r>
            <a:r>
              <a:rPr lang="en-IN" b="1" dirty="0"/>
              <a:t>()</a:t>
            </a:r>
            <a:br>
              <a:rPr lang="en-IN" b="1" dirty="0"/>
            </a:br>
            <a:endParaRPr lang="en-IN" dirty="0"/>
          </a:p>
        </p:txBody>
      </p:sp>
      <p:sp>
        <p:nvSpPr>
          <p:cNvPr id="3" name="Content Placeholder 2"/>
          <p:cNvSpPr>
            <a:spLocks noGrp="1"/>
          </p:cNvSpPr>
          <p:nvPr>
            <p:ph idx="1"/>
          </p:nvPr>
        </p:nvSpPr>
        <p:spPr/>
        <p:txBody>
          <a:bodyPr>
            <a:normAutofit fontScale="92500"/>
          </a:bodyPr>
          <a:lstStyle/>
          <a:p>
            <a:r>
              <a:rPr lang="en-US" dirty="0"/>
              <a:t>A common use of JSON is to exchange data to/from a web server.</a:t>
            </a:r>
          </a:p>
          <a:p>
            <a:r>
              <a:rPr lang="en-US" dirty="0"/>
              <a:t>When sending data to a web server, the data has to be a string.</a:t>
            </a:r>
          </a:p>
          <a:p>
            <a:r>
              <a:rPr lang="en-US" dirty="0"/>
              <a:t>Convert a JavaScript object into a string with </a:t>
            </a:r>
            <a:r>
              <a:rPr lang="en-US" dirty="0" err="1"/>
              <a:t>JSON.stringify</a:t>
            </a:r>
            <a:r>
              <a:rPr lang="en-US" dirty="0" smtClean="0"/>
              <a:t>().</a:t>
            </a:r>
          </a:p>
          <a:p>
            <a:r>
              <a:rPr lang="en-US" b="1" dirty="0" err="1"/>
              <a:t>Stringify</a:t>
            </a:r>
            <a:r>
              <a:rPr lang="en-US" b="1" dirty="0"/>
              <a:t> a JavaScript Object</a:t>
            </a:r>
          </a:p>
          <a:p>
            <a:r>
              <a:rPr lang="en-US" dirty="0"/>
              <a:t>Imagine we have this object in JavaScript:</a:t>
            </a:r>
          </a:p>
          <a:p>
            <a:r>
              <a:rPr lang="en-US" b="1" dirty="0" err="1"/>
              <a:t>const</a:t>
            </a:r>
            <a:r>
              <a:rPr lang="en-US" b="1" dirty="0"/>
              <a:t> </a:t>
            </a:r>
            <a:r>
              <a:rPr lang="en-US" b="1" dirty="0" err="1"/>
              <a:t>obj</a:t>
            </a:r>
            <a:r>
              <a:rPr lang="en-US" b="1" dirty="0"/>
              <a:t> = {name: "John", age: 30, city: "New York</a:t>
            </a:r>
            <a:r>
              <a:rPr lang="en-US" b="1" dirty="0" smtClean="0"/>
              <a:t>"};</a:t>
            </a:r>
          </a:p>
          <a:p>
            <a:r>
              <a:rPr lang="en-US" dirty="0"/>
              <a:t>Use the JavaScript function </a:t>
            </a:r>
            <a:r>
              <a:rPr lang="en-US" dirty="0" err="1"/>
              <a:t>JSON.stringify</a:t>
            </a:r>
            <a:r>
              <a:rPr lang="en-US" dirty="0"/>
              <a:t>() to convert it into a string</a:t>
            </a:r>
            <a:r>
              <a:rPr lang="en-US" dirty="0" smtClean="0"/>
              <a:t>.</a:t>
            </a:r>
          </a:p>
          <a:p>
            <a:r>
              <a:rPr lang="en-IN" b="1" dirty="0" err="1"/>
              <a:t>const</a:t>
            </a:r>
            <a:r>
              <a:rPr lang="en-IN" b="1" dirty="0"/>
              <a:t> </a:t>
            </a:r>
            <a:r>
              <a:rPr lang="en-IN" b="1" dirty="0" err="1"/>
              <a:t>myJSON</a:t>
            </a:r>
            <a:r>
              <a:rPr lang="en-IN" b="1" dirty="0"/>
              <a:t> = </a:t>
            </a:r>
            <a:r>
              <a:rPr lang="en-IN" b="1" dirty="0" err="1"/>
              <a:t>JSON.stringify</a:t>
            </a:r>
            <a:r>
              <a:rPr lang="en-IN" b="1" dirty="0"/>
              <a:t>(</a:t>
            </a:r>
            <a:r>
              <a:rPr lang="en-IN" b="1" dirty="0" err="1"/>
              <a:t>obj</a:t>
            </a:r>
            <a:r>
              <a:rPr lang="en-IN" b="1" dirty="0"/>
              <a:t>); </a:t>
            </a:r>
            <a:endParaRPr lang="en-IN" b="1" dirty="0" smtClean="0"/>
          </a:p>
          <a:p>
            <a:r>
              <a:rPr lang="en-US" dirty="0"/>
              <a:t>The result will be a string following the JSON notation.</a:t>
            </a:r>
            <a:endParaRPr lang="en-IN" b="1" dirty="0" smtClean="0"/>
          </a:p>
          <a:p>
            <a:endParaRPr lang="en-IN" b="1"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178</a:t>
            </a:fld>
            <a:endParaRPr lang="en-IN" dirty="0"/>
          </a:p>
        </p:txBody>
      </p:sp>
    </p:spTree>
    <p:extLst>
      <p:ext uri="{BB962C8B-B14F-4D97-AF65-F5344CB8AC3E}">
        <p14:creationId xmlns:p14="http://schemas.microsoft.com/office/powerpoint/2010/main" val="298120098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r>
              <a:rPr lang="en-IN" dirty="0"/>
              <a:t>&lt;body&gt;</a:t>
            </a:r>
          </a:p>
          <a:p>
            <a:endParaRPr lang="en-IN" dirty="0"/>
          </a:p>
          <a:p>
            <a:r>
              <a:rPr lang="en-IN" dirty="0"/>
              <a:t>&lt;h2&gt;Create a JSON string from a JavaScript object.&lt;/h2&gt;</a:t>
            </a:r>
          </a:p>
          <a:p>
            <a:r>
              <a:rPr lang="en-IN" dirty="0"/>
              <a:t>&lt;p id="demo"&gt;&lt;/p&gt;</a:t>
            </a:r>
          </a:p>
          <a:p>
            <a:endParaRPr lang="en-IN" dirty="0"/>
          </a:p>
          <a:p>
            <a:r>
              <a:rPr lang="en-IN" dirty="0"/>
              <a:t>&lt;script&gt;</a:t>
            </a:r>
          </a:p>
          <a:p>
            <a:r>
              <a:rPr lang="en-IN" dirty="0" err="1"/>
              <a:t>const</a:t>
            </a:r>
            <a:r>
              <a:rPr lang="en-IN" dirty="0"/>
              <a:t> </a:t>
            </a:r>
            <a:r>
              <a:rPr lang="en-IN" dirty="0" err="1"/>
              <a:t>obj</a:t>
            </a:r>
            <a:r>
              <a:rPr lang="en-IN" dirty="0"/>
              <a:t> = {name: "John", age: 30, city: "New York"};</a:t>
            </a:r>
          </a:p>
          <a:p>
            <a:r>
              <a:rPr lang="en-IN" dirty="0" err="1"/>
              <a:t>const</a:t>
            </a:r>
            <a:r>
              <a:rPr lang="en-IN" dirty="0"/>
              <a:t> </a:t>
            </a:r>
            <a:r>
              <a:rPr lang="en-IN" dirty="0" err="1"/>
              <a:t>myJSON</a:t>
            </a:r>
            <a:r>
              <a:rPr lang="en-IN" dirty="0"/>
              <a:t> = </a:t>
            </a:r>
            <a:r>
              <a:rPr lang="en-IN" dirty="0" err="1"/>
              <a:t>JSON.stringify</a:t>
            </a:r>
            <a:r>
              <a:rPr lang="en-IN" dirty="0"/>
              <a:t>(</a:t>
            </a:r>
            <a:r>
              <a:rPr lang="en-IN" dirty="0" err="1"/>
              <a:t>obj</a:t>
            </a:r>
            <a:r>
              <a:rPr lang="en-IN" dirty="0"/>
              <a:t>);</a:t>
            </a:r>
          </a:p>
          <a:p>
            <a:r>
              <a:rPr lang="en-IN" dirty="0" err="1"/>
              <a:t>document.getElementById</a:t>
            </a:r>
            <a:r>
              <a:rPr lang="en-IN" dirty="0"/>
              <a:t>("demo").</a:t>
            </a:r>
            <a:r>
              <a:rPr lang="en-IN" dirty="0" err="1"/>
              <a:t>innerHTML</a:t>
            </a:r>
            <a:r>
              <a:rPr lang="en-IN" dirty="0"/>
              <a:t> = </a:t>
            </a:r>
            <a:r>
              <a:rPr lang="en-IN" dirty="0" err="1"/>
              <a:t>myJSON</a:t>
            </a:r>
            <a:r>
              <a:rPr lang="en-IN" dirty="0"/>
              <a:t>;</a:t>
            </a:r>
          </a:p>
          <a:p>
            <a:r>
              <a:rPr lang="en-IN" dirty="0"/>
              <a:t>&lt;/script&gt;</a:t>
            </a:r>
          </a:p>
          <a:p>
            <a:endParaRPr lang="en-IN" dirty="0"/>
          </a:p>
          <a:p>
            <a:r>
              <a:rPr lang="en-IN" dirty="0"/>
              <a:t>&lt;/body&gt;</a:t>
            </a:r>
          </a:p>
          <a:p>
            <a:r>
              <a:rPr lang="en-IN" dirty="0"/>
              <a:t>&lt;/html</a:t>
            </a:r>
            <a:r>
              <a:rPr lang="en-IN" dirty="0" smtClean="0"/>
              <a:t>&gt;</a:t>
            </a:r>
          </a:p>
          <a:p>
            <a:r>
              <a:rPr lang="en-US" b="1" dirty="0" smtClean="0"/>
              <a:t>O/P:</a:t>
            </a:r>
          </a:p>
          <a:p>
            <a:r>
              <a:rPr lang="en-US" b="1" dirty="0"/>
              <a:t>Create a JSON string from a JavaScript object.</a:t>
            </a:r>
          </a:p>
          <a:p>
            <a:r>
              <a:rPr lang="en-US" b="1" dirty="0"/>
              <a:t>{"name":"John","age":30,"city":"New York"}</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179</a:t>
            </a:fld>
            <a:endParaRPr lang="en-IN" dirty="0"/>
          </a:p>
        </p:txBody>
      </p:sp>
    </p:spTree>
    <p:extLst>
      <p:ext uri="{BB962C8B-B14F-4D97-AF65-F5344CB8AC3E}">
        <p14:creationId xmlns:p14="http://schemas.microsoft.com/office/powerpoint/2010/main" val="1089177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Statements</a:t>
            </a:r>
          </a:p>
        </p:txBody>
      </p:sp>
      <p:sp>
        <p:nvSpPr>
          <p:cNvPr id="3" name="Content Placeholder 2"/>
          <p:cNvSpPr>
            <a:spLocks noGrp="1"/>
          </p:cNvSpPr>
          <p:nvPr>
            <p:ph idx="1"/>
          </p:nvPr>
        </p:nvSpPr>
        <p:spPr/>
        <p:txBody>
          <a:bodyPr>
            <a:normAutofit fontScale="85000" lnSpcReduction="20000"/>
          </a:bodyPr>
          <a:lstStyle/>
          <a:p>
            <a:r>
              <a:rPr lang="en-US" dirty="0">
                <a:solidFill>
                  <a:schemeClr val="tx1"/>
                </a:solidFill>
              </a:rPr>
              <a:t>A computer program is a list of "instructions" to be "executed" by a computer.</a:t>
            </a:r>
          </a:p>
          <a:p>
            <a:r>
              <a:rPr lang="en-US" dirty="0">
                <a:solidFill>
                  <a:schemeClr val="tx1"/>
                </a:solidFill>
              </a:rPr>
              <a:t>In a programming language, these programming instructions are called statements.</a:t>
            </a:r>
          </a:p>
          <a:p>
            <a:r>
              <a:rPr lang="en-US" dirty="0">
                <a:solidFill>
                  <a:schemeClr val="tx1"/>
                </a:solidFill>
              </a:rPr>
              <a:t>A JavaScript program is a list of programming statements.</a:t>
            </a:r>
          </a:p>
          <a:p>
            <a:r>
              <a:rPr lang="en-US" dirty="0">
                <a:solidFill>
                  <a:schemeClr val="tx1"/>
                </a:solidFill>
              </a:rPr>
              <a:t>In HTML, JavaScript programs are executed by the web browser.</a:t>
            </a:r>
          </a:p>
          <a:p>
            <a:r>
              <a:rPr lang="en-US" dirty="0">
                <a:solidFill>
                  <a:schemeClr val="tx1"/>
                </a:solidFill>
              </a:rPr>
              <a:t>JavaScript statements are composed of:</a:t>
            </a:r>
          </a:p>
          <a:p>
            <a:r>
              <a:rPr lang="en-US" dirty="0">
                <a:solidFill>
                  <a:schemeClr val="tx1"/>
                </a:solidFill>
              </a:rPr>
              <a:t>Values, Operators, Expressions, Keywords, and Comments.</a:t>
            </a:r>
          </a:p>
          <a:p>
            <a:endParaRPr lang="en-IN" b="1" dirty="0"/>
          </a:p>
          <a:p>
            <a:r>
              <a:rPr lang="en-IN" dirty="0" err="1">
                <a:solidFill>
                  <a:schemeClr val="accent6">
                    <a:lumMod val="75000"/>
                  </a:schemeClr>
                </a:solidFill>
              </a:rPr>
              <a:t>document.getElementById</a:t>
            </a:r>
            <a:r>
              <a:rPr lang="en-IN" dirty="0">
                <a:solidFill>
                  <a:schemeClr val="accent6">
                    <a:lumMod val="75000"/>
                  </a:schemeClr>
                </a:solidFill>
              </a:rPr>
              <a:t>("demo").</a:t>
            </a:r>
            <a:r>
              <a:rPr lang="en-IN" dirty="0" err="1">
                <a:solidFill>
                  <a:schemeClr val="accent6">
                    <a:lumMod val="75000"/>
                  </a:schemeClr>
                </a:solidFill>
              </a:rPr>
              <a:t>innerHTML</a:t>
            </a:r>
            <a:r>
              <a:rPr lang="en-IN" dirty="0">
                <a:solidFill>
                  <a:schemeClr val="accent6">
                    <a:lumMod val="75000"/>
                  </a:schemeClr>
                </a:solidFill>
              </a:rPr>
              <a:t> = "Hello Dolly."; </a:t>
            </a:r>
          </a:p>
          <a:p>
            <a:endParaRPr lang="en-US" dirty="0"/>
          </a:p>
          <a:p>
            <a:r>
              <a:rPr lang="en-US" dirty="0">
                <a:solidFill>
                  <a:schemeClr val="tx1"/>
                </a:solidFill>
              </a:rPr>
              <a:t>This statement tells the browser to write "Hello Dolly." inside an HTML element with id="demo":</a:t>
            </a:r>
          </a:p>
          <a:p>
            <a:r>
              <a:rPr lang="en-US" dirty="0">
                <a:solidFill>
                  <a:schemeClr val="tx1"/>
                </a:solidFill>
              </a:rPr>
              <a:t>The statements are executed, one by one, in the same order as they are written.</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18</a:t>
            </a:fld>
            <a:endParaRPr lang="en-IN" dirty="0"/>
          </a:p>
        </p:txBody>
      </p:sp>
    </p:spTree>
    <p:extLst>
      <p:ext uri="{BB962C8B-B14F-4D97-AF65-F5344CB8AC3E}">
        <p14:creationId xmlns:p14="http://schemas.microsoft.com/office/powerpoint/2010/main" val="216783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Stringify</a:t>
            </a:r>
            <a:r>
              <a:rPr lang="en-IN" b="1" dirty="0"/>
              <a:t> a JavaScript Array</a:t>
            </a:r>
            <a:br>
              <a:rPr lang="en-IN" b="1" dirty="0"/>
            </a:br>
            <a:endParaRPr lang="en-IN" dirty="0"/>
          </a:p>
        </p:txBody>
      </p:sp>
      <p:sp>
        <p:nvSpPr>
          <p:cNvPr id="3" name="Content Placeholder 2"/>
          <p:cNvSpPr>
            <a:spLocks noGrp="1"/>
          </p:cNvSpPr>
          <p:nvPr>
            <p:ph idx="1"/>
          </p:nvPr>
        </p:nvSpPr>
        <p:spPr/>
        <p:txBody>
          <a:bodyPr>
            <a:normAutofit/>
          </a:bodyPr>
          <a:lstStyle/>
          <a:p>
            <a:r>
              <a:rPr lang="en-US" dirty="0"/>
              <a:t>It is also possible to </a:t>
            </a:r>
            <a:r>
              <a:rPr lang="en-US" dirty="0" err="1"/>
              <a:t>stringify</a:t>
            </a:r>
            <a:r>
              <a:rPr lang="en-US" dirty="0"/>
              <a:t> JavaScript arrays:</a:t>
            </a:r>
          </a:p>
          <a:p>
            <a:r>
              <a:rPr lang="en-US" dirty="0"/>
              <a:t>Imagine we have this array in JavaScript</a:t>
            </a:r>
          </a:p>
          <a:p>
            <a:r>
              <a:rPr lang="en-US" b="1" dirty="0" err="1"/>
              <a:t>const</a:t>
            </a:r>
            <a:r>
              <a:rPr lang="en-US" b="1" dirty="0"/>
              <a:t> </a:t>
            </a:r>
            <a:r>
              <a:rPr lang="en-US" b="1" dirty="0" err="1"/>
              <a:t>arr</a:t>
            </a:r>
            <a:r>
              <a:rPr lang="en-US" b="1" dirty="0"/>
              <a:t> = ["John", "Peter", "Sally", "Jane</a:t>
            </a:r>
            <a:r>
              <a:rPr lang="en-US" b="1" dirty="0" smtClean="0"/>
              <a:t>"];</a:t>
            </a:r>
          </a:p>
          <a:p>
            <a:r>
              <a:rPr lang="en-US" dirty="0"/>
              <a:t>Use the JavaScript function </a:t>
            </a:r>
            <a:r>
              <a:rPr lang="en-US" dirty="0" err="1"/>
              <a:t>JSON.stringify</a:t>
            </a:r>
            <a:r>
              <a:rPr lang="en-US" dirty="0"/>
              <a:t>() to convert it into a string</a:t>
            </a:r>
            <a:r>
              <a:rPr lang="en-US" dirty="0" smtClean="0"/>
              <a:t>.</a:t>
            </a:r>
          </a:p>
          <a:p>
            <a:r>
              <a:rPr lang="en-IN" b="1" dirty="0" err="1"/>
              <a:t>const</a:t>
            </a:r>
            <a:r>
              <a:rPr lang="en-IN" b="1" dirty="0"/>
              <a:t> </a:t>
            </a:r>
            <a:r>
              <a:rPr lang="en-IN" b="1" dirty="0" err="1"/>
              <a:t>myJSON</a:t>
            </a:r>
            <a:r>
              <a:rPr lang="en-IN" b="1" dirty="0"/>
              <a:t> = </a:t>
            </a:r>
            <a:r>
              <a:rPr lang="en-IN" b="1" dirty="0" err="1"/>
              <a:t>JSON.stringify</a:t>
            </a:r>
            <a:r>
              <a:rPr lang="en-IN" b="1" dirty="0"/>
              <a:t>(</a:t>
            </a:r>
            <a:r>
              <a:rPr lang="en-IN" b="1" dirty="0" err="1"/>
              <a:t>arr</a:t>
            </a:r>
            <a:r>
              <a:rPr lang="en-IN" b="1" dirty="0"/>
              <a:t>); </a:t>
            </a:r>
            <a:endParaRPr lang="en-US" b="1" dirty="0"/>
          </a:p>
          <a:p>
            <a:r>
              <a:rPr lang="en-US" dirty="0"/>
              <a:t>The result will be a string following the JSON notation</a:t>
            </a:r>
            <a:r>
              <a:rPr lang="en-US" dirty="0" smtClean="0"/>
              <a:t>.</a:t>
            </a:r>
            <a:endParaRPr lang="en-US" dirty="0"/>
          </a:p>
          <a:p>
            <a:r>
              <a:rPr lang="en-US" dirty="0" err="1"/>
              <a:t>myJSON</a:t>
            </a:r>
            <a:r>
              <a:rPr lang="en-US" dirty="0"/>
              <a:t> is now a string, and ready to be sent to a server</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180</a:t>
            </a:fld>
            <a:endParaRPr lang="en-IN" dirty="0"/>
          </a:p>
        </p:txBody>
      </p:sp>
    </p:spTree>
    <p:extLst>
      <p:ext uri="{BB962C8B-B14F-4D97-AF65-F5344CB8AC3E}">
        <p14:creationId xmlns:p14="http://schemas.microsoft.com/office/powerpoint/2010/main" val="3901478292"/>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r>
              <a:rPr lang="en-IN" dirty="0"/>
              <a:t>&lt;body&gt;</a:t>
            </a:r>
          </a:p>
          <a:p>
            <a:endParaRPr lang="en-IN" dirty="0"/>
          </a:p>
          <a:p>
            <a:r>
              <a:rPr lang="en-IN" dirty="0"/>
              <a:t>&lt;h2&gt;Create a JSON string from a JavaScript array.&lt;/h2&gt;</a:t>
            </a:r>
          </a:p>
          <a:p>
            <a:r>
              <a:rPr lang="en-IN" dirty="0"/>
              <a:t>&lt;p id="demo"&gt;&lt;/p&gt;</a:t>
            </a:r>
          </a:p>
          <a:p>
            <a:endParaRPr lang="en-IN" dirty="0"/>
          </a:p>
          <a:p>
            <a:r>
              <a:rPr lang="en-IN" dirty="0"/>
              <a:t>&lt;script&gt;</a:t>
            </a:r>
          </a:p>
          <a:p>
            <a:r>
              <a:rPr lang="en-IN" dirty="0" err="1"/>
              <a:t>const</a:t>
            </a:r>
            <a:r>
              <a:rPr lang="en-IN" dirty="0"/>
              <a:t> </a:t>
            </a:r>
            <a:r>
              <a:rPr lang="en-IN" dirty="0" err="1"/>
              <a:t>arr</a:t>
            </a:r>
            <a:r>
              <a:rPr lang="en-IN" dirty="0"/>
              <a:t> = ["John", "Peter", "Sally", "Jane"];</a:t>
            </a:r>
          </a:p>
          <a:p>
            <a:r>
              <a:rPr lang="en-IN" dirty="0" err="1"/>
              <a:t>const</a:t>
            </a:r>
            <a:r>
              <a:rPr lang="en-IN" dirty="0"/>
              <a:t> </a:t>
            </a:r>
            <a:r>
              <a:rPr lang="en-IN" dirty="0" err="1"/>
              <a:t>myJSON</a:t>
            </a:r>
            <a:r>
              <a:rPr lang="en-IN" dirty="0"/>
              <a:t> = </a:t>
            </a:r>
            <a:r>
              <a:rPr lang="en-IN" dirty="0" err="1"/>
              <a:t>JSON.stringify</a:t>
            </a:r>
            <a:r>
              <a:rPr lang="en-IN" dirty="0"/>
              <a:t>(</a:t>
            </a:r>
            <a:r>
              <a:rPr lang="en-IN" dirty="0" err="1"/>
              <a:t>arr</a:t>
            </a:r>
            <a:r>
              <a:rPr lang="en-IN" dirty="0"/>
              <a:t>);</a:t>
            </a:r>
          </a:p>
          <a:p>
            <a:r>
              <a:rPr lang="en-IN" dirty="0" err="1"/>
              <a:t>document.getElementById</a:t>
            </a:r>
            <a:r>
              <a:rPr lang="en-IN" dirty="0"/>
              <a:t>("demo").</a:t>
            </a:r>
            <a:r>
              <a:rPr lang="en-IN" dirty="0" err="1"/>
              <a:t>innerHTML</a:t>
            </a:r>
            <a:r>
              <a:rPr lang="en-IN" dirty="0"/>
              <a:t> = </a:t>
            </a:r>
            <a:r>
              <a:rPr lang="en-IN" dirty="0" err="1"/>
              <a:t>myJSON</a:t>
            </a:r>
            <a:r>
              <a:rPr lang="en-IN" dirty="0"/>
              <a:t>;</a:t>
            </a:r>
          </a:p>
          <a:p>
            <a:r>
              <a:rPr lang="en-IN" dirty="0"/>
              <a:t>&lt;/script&gt;</a:t>
            </a:r>
          </a:p>
          <a:p>
            <a:endParaRPr lang="en-IN" dirty="0"/>
          </a:p>
          <a:p>
            <a:r>
              <a:rPr lang="en-IN" dirty="0"/>
              <a:t>&lt;/body&gt;</a:t>
            </a:r>
          </a:p>
          <a:p>
            <a:r>
              <a:rPr lang="en-IN" dirty="0"/>
              <a:t>&lt;/html&gt;</a:t>
            </a:r>
          </a:p>
          <a:p>
            <a:r>
              <a:rPr lang="en-US" b="1" dirty="0" smtClean="0"/>
              <a:t>O/P:</a:t>
            </a:r>
          </a:p>
          <a:p>
            <a:r>
              <a:rPr lang="en-US" b="1" dirty="0"/>
              <a:t>Create a JSON string from a JavaScript array.</a:t>
            </a:r>
          </a:p>
          <a:p>
            <a:r>
              <a:rPr lang="en-US" b="1" dirty="0"/>
              <a:t>["</a:t>
            </a:r>
            <a:r>
              <a:rPr lang="en-US" b="1" dirty="0" err="1"/>
              <a:t>John","Peter","Sally","Jane</a:t>
            </a:r>
            <a:r>
              <a:rPr lang="en-US" b="1" dirty="0"/>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181</a:t>
            </a:fld>
            <a:endParaRPr lang="en-IN" dirty="0"/>
          </a:p>
        </p:txBody>
      </p:sp>
    </p:spTree>
    <p:extLst>
      <p:ext uri="{BB962C8B-B14F-4D97-AF65-F5344CB8AC3E}">
        <p14:creationId xmlns:p14="http://schemas.microsoft.com/office/powerpoint/2010/main" val="398909203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JS AJAX</a:t>
            </a:r>
            <a:r>
              <a:rPr lang="en-IN" b="1" dirty="0"/>
              <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IN" b="1" dirty="0"/>
              <a:t>AJAX Introduction</a:t>
            </a:r>
          </a:p>
          <a:p>
            <a:r>
              <a:rPr lang="en-US" dirty="0"/>
              <a:t>AJAX is a developer's dream, because you can:</a:t>
            </a:r>
          </a:p>
          <a:p>
            <a:r>
              <a:rPr lang="en-US" dirty="0"/>
              <a:t>Update a web page without reloading the page</a:t>
            </a:r>
          </a:p>
          <a:p>
            <a:r>
              <a:rPr lang="en-US" dirty="0"/>
              <a:t>Request data from a server - after the page has loaded</a:t>
            </a:r>
          </a:p>
          <a:p>
            <a:r>
              <a:rPr lang="en-US" dirty="0"/>
              <a:t>Receive data from a server - after the page has loaded</a:t>
            </a:r>
          </a:p>
          <a:p>
            <a:r>
              <a:rPr lang="en-US" dirty="0"/>
              <a:t>Send data to a server - in the background</a:t>
            </a:r>
          </a:p>
          <a:p>
            <a:r>
              <a:rPr lang="en-IN" b="1" dirty="0"/>
              <a:t>What is AJAX?</a:t>
            </a:r>
          </a:p>
          <a:p>
            <a:r>
              <a:rPr lang="en-US" dirty="0"/>
              <a:t>AJAX = </a:t>
            </a:r>
            <a:r>
              <a:rPr lang="en-US" b="1" dirty="0"/>
              <a:t>A</a:t>
            </a:r>
            <a:r>
              <a:rPr lang="en-US" dirty="0"/>
              <a:t>synchronous </a:t>
            </a:r>
            <a:r>
              <a:rPr lang="en-US" b="1" dirty="0"/>
              <a:t>J</a:t>
            </a:r>
            <a:r>
              <a:rPr lang="en-US" dirty="0"/>
              <a:t>avaScript </a:t>
            </a:r>
            <a:r>
              <a:rPr lang="en-US" b="1" dirty="0"/>
              <a:t>A</a:t>
            </a:r>
            <a:r>
              <a:rPr lang="en-US" dirty="0"/>
              <a:t>nd </a:t>
            </a:r>
            <a:r>
              <a:rPr lang="en-US" b="1" dirty="0"/>
              <a:t>X</a:t>
            </a:r>
            <a:r>
              <a:rPr lang="en-US" dirty="0"/>
              <a:t>ML.</a:t>
            </a:r>
          </a:p>
          <a:p>
            <a:r>
              <a:rPr lang="en-US" dirty="0"/>
              <a:t>AJAX is not a programming language.</a:t>
            </a:r>
          </a:p>
          <a:p>
            <a:r>
              <a:rPr lang="en-US" dirty="0"/>
              <a:t>AJAX just uses a combination of:</a:t>
            </a:r>
          </a:p>
          <a:p>
            <a:r>
              <a:rPr lang="en-US" dirty="0"/>
              <a:t>A browser built-in </a:t>
            </a:r>
            <a:r>
              <a:rPr lang="en-US" dirty="0" err="1"/>
              <a:t>XMLHttpRequest</a:t>
            </a:r>
            <a:r>
              <a:rPr lang="en-US" dirty="0"/>
              <a:t> object (to request data from a web server)</a:t>
            </a:r>
          </a:p>
          <a:p>
            <a:r>
              <a:rPr lang="en-US" dirty="0"/>
              <a:t>JavaScript and HTML DOM (to display or use the data)</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182</a:t>
            </a:fld>
            <a:endParaRPr lang="en-IN" dirty="0"/>
          </a:p>
        </p:txBody>
      </p:sp>
    </p:spTree>
    <p:extLst>
      <p:ext uri="{BB962C8B-B14F-4D97-AF65-F5344CB8AC3E}">
        <p14:creationId xmlns:p14="http://schemas.microsoft.com/office/powerpoint/2010/main" val="202446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AJAX is a misleading name. AJAX applications might use XML to transport data, but it is equally common to transport data as plain text or JSON text.</a:t>
            </a:r>
          </a:p>
          <a:p>
            <a:r>
              <a:rPr lang="en-US" dirty="0"/>
              <a:t>AJAX allows web pages to be updated asynchronously by exchanging data with a web server behind the scenes. This means that it is possible to update parts of a web page, without reloading the whole page.</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183</a:t>
            </a:fld>
            <a:endParaRPr lang="en-IN" dirty="0"/>
          </a:p>
        </p:txBody>
      </p:sp>
    </p:spTree>
    <p:extLst>
      <p:ext uri="{BB962C8B-B14F-4D97-AF65-F5344CB8AC3E}">
        <p14:creationId xmlns:p14="http://schemas.microsoft.com/office/powerpoint/2010/main" val="151001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How AJAX Works</a:t>
            </a:r>
            <a:br>
              <a:rPr lang="en-IN" b="1" dirty="0"/>
            </a:b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8523" y="844062"/>
            <a:ext cx="6455612" cy="4769243"/>
          </a:xfrm>
        </p:spPr>
      </p:pic>
      <p:sp>
        <p:nvSpPr>
          <p:cNvPr id="4" name="Slide Number Placeholder 3"/>
          <p:cNvSpPr>
            <a:spLocks noGrp="1"/>
          </p:cNvSpPr>
          <p:nvPr>
            <p:ph type="sldNum" sz="quarter" idx="12"/>
          </p:nvPr>
        </p:nvSpPr>
        <p:spPr/>
        <p:txBody>
          <a:bodyPr/>
          <a:lstStyle/>
          <a:p>
            <a:fld id="{9C11CE39-2868-44A2-A0C6-827D458F7A8B}" type="slidenum">
              <a:rPr lang="en-IN" smtClean="0"/>
              <a:pPr/>
              <a:t>184</a:t>
            </a:fld>
            <a:endParaRPr lang="en-IN" dirty="0"/>
          </a:p>
        </p:txBody>
      </p:sp>
    </p:spTree>
    <p:extLst>
      <p:ext uri="{BB962C8B-B14F-4D97-AF65-F5344CB8AC3E}">
        <p14:creationId xmlns:p14="http://schemas.microsoft.com/office/powerpoint/2010/main" val="164374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How AJAX Works</a:t>
            </a:r>
            <a:br>
              <a:rPr lang="en-IN" b="1" dirty="0"/>
            </a:br>
            <a:endParaRPr lang="en-IN" dirty="0"/>
          </a:p>
        </p:txBody>
      </p:sp>
      <p:pic>
        <p:nvPicPr>
          <p:cNvPr id="5" name="Content Placeholder 4"/>
          <p:cNvPicPr>
            <a:picLocks noGrp="1" noChangeAspect="1"/>
          </p:cNvPicPr>
          <p:nvPr>
            <p:ph idx="1"/>
          </p:nvPr>
        </p:nvPicPr>
        <p:blipFill>
          <a:blip r:embed="rId2"/>
          <a:stretch>
            <a:fillRect/>
          </a:stretch>
        </p:blipFill>
        <p:spPr>
          <a:xfrm>
            <a:off x="3684011" y="897862"/>
            <a:ext cx="8010525" cy="3183757"/>
          </a:xfrm>
          <a:prstGeom prst="rect">
            <a:avLst/>
          </a:prstGeom>
        </p:spPr>
      </p:pic>
      <p:sp>
        <p:nvSpPr>
          <p:cNvPr id="4" name="Slide Number Placeholder 3"/>
          <p:cNvSpPr>
            <a:spLocks noGrp="1"/>
          </p:cNvSpPr>
          <p:nvPr>
            <p:ph type="sldNum" sz="quarter" idx="12"/>
          </p:nvPr>
        </p:nvSpPr>
        <p:spPr/>
        <p:txBody>
          <a:bodyPr/>
          <a:lstStyle/>
          <a:p>
            <a:fld id="{9C11CE39-2868-44A2-A0C6-827D458F7A8B}" type="slidenum">
              <a:rPr lang="en-IN" smtClean="0"/>
              <a:pPr/>
              <a:t>185</a:t>
            </a:fld>
            <a:endParaRPr lang="en-IN" dirty="0"/>
          </a:p>
        </p:txBody>
      </p:sp>
    </p:spTree>
    <p:extLst>
      <p:ext uri="{BB962C8B-B14F-4D97-AF65-F5344CB8AC3E}">
        <p14:creationId xmlns:p14="http://schemas.microsoft.com/office/powerpoint/2010/main" val="249319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AJAX Example Explained</a:t>
            </a:r>
          </a:p>
        </p:txBody>
      </p:sp>
      <p:sp>
        <p:nvSpPr>
          <p:cNvPr id="3" name="Content Placeholder 2"/>
          <p:cNvSpPr>
            <a:spLocks noGrp="1"/>
          </p:cNvSpPr>
          <p:nvPr>
            <p:ph idx="1"/>
          </p:nvPr>
        </p:nvSpPr>
        <p:spPr/>
        <p:txBody>
          <a:bodyPr>
            <a:normAutofit fontScale="62500" lnSpcReduction="20000"/>
          </a:bodyPr>
          <a:lstStyle/>
          <a:p>
            <a:r>
              <a:rPr lang="en-IN" sz="2900" b="1" dirty="0"/>
              <a:t>HTML Page</a:t>
            </a:r>
          </a:p>
          <a:p>
            <a:r>
              <a:rPr lang="en-IN" sz="2900" dirty="0"/>
              <a:t> &lt;!DOCTYPE html&gt;</a:t>
            </a:r>
          </a:p>
          <a:p>
            <a:r>
              <a:rPr lang="en-IN" sz="2900" dirty="0"/>
              <a:t>&lt;html&gt;</a:t>
            </a:r>
          </a:p>
          <a:p>
            <a:r>
              <a:rPr lang="en-IN" sz="2900" dirty="0"/>
              <a:t>&lt;body&gt;</a:t>
            </a:r>
          </a:p>
          <a:p>
            <a:endParaRPr lang="en-IN" sz="2900" dirty="0"/>
          </a:p>
          <a:p>
            <a:r>
              <a:rPr lang="en-IN" sz="2900" dirty="0"/>
              <a:t>&lt;div id="demo"&gt;</a:t>
            </a:r>
          </a:p>
          <a:p>
            <a:r>
              <a:rPr lang="en-IN" sz="2900" dirty="0"/>
              <a:t>  &lt;h2&gt;Let AJAX change this text&lt;/h2&gt;</a:t>
            </a:r>
          </a:p>
          <a:p>
            <a:r>
              <a:rPr lang="en-IN" sz="2900" dirty="0"/>
              <a:t>  &lt;button type="button" </a:t>
            </a:r>
            <a:r>
              <a:rPr lang="en-IN" sz="2900" dirty="0" err="1"/>
              <a:t>onclick</a:t>
            </a:r>
            <a:r>
              <a:rPr lang="en-IN" sz="2900" dirty="0"/>
              <a:t>="</a:t>
            </a:r>
            <a:r>
              <a:rPr lang="en-IN" sz="2900" dirty="0" err="1"/>
              <a:t>loadDoc</a:t>
            </a:r>
            <a:r>
              <a:rPr lang="en-IN" sz="2900" dirty="0"/>
              <a:t>()"&gt;Change Content&lt;/button&gt;</a:t>
            </a:r>
          </a:p>
          <a:p>
            <a:r>
              <a:rPr lang="en-IN" sz="2900" dirty="0"/>
              <a:t>&lt;/div&gt;</a:t>
            </a:r>
          </a:p>
          <a:p>
            <a:r>
              <a:rPr lang="en-IN" sz="2900" dirty="0"/>
              <a:t>function </a:t>
            </a:r>
            <a:r>
              <a:rPr lang="en-IN" sz="2900" dirty="0" err="1"/>
              <a:t>loadDoc</a:t>
            </a:r>
            <a:r>
              <a:rPr lang="en-IN" sz="2900" dirty="0"/>
              <a:t>() {</a:t>
            </a:r>
          </a:p>
          <a:p>
            <a:r>
              <a:rPr lang="en-IN" sz="2900" dirty="0"/>
              <a:t>  </a:t>
            </a:r>
            <a:r>
              <a:rPr lang="en-IN" sz="2900" dirty="0" err="1"/>
              <a:t>var</a:t>
            </a:r>
            <a:r>
              <a:rPr lang="en-IN" sz="2900" dirty="0"/>
              <a:t> </a:t>
            </a:r>
            <a:r>
              <a:rPr lang="en-IN" sz="2900" dirty="0" err="1"/>
              <a:t>xhttp</a:t>
            </a:r>
            <a:r>
              <a:rPr lang="en-IN" sz="2900" dirty="0"/>
              <a:t> = new </a:t>
            </a:r>
            <a:r>
              <a:rPr lang="en-IN" sz="2900" dirty="0" err="1"/>
              <a:t>XMLHttpRequest</a:t>
            </a:r>
            <a:r>
              <a:rPr lang="en-IN" sz="2900" dirty="0"/>
              <a:t>();</a:t>
            </a:r>
          </a:p>
          <a:p>
            <a:r>
              <a:rPr lang="en-IN" sz="2900" dirty="0"/>
              <a:t>  </a:t>
            </a:r>
            <a:r>
              <a:rPr lang="en-IN" sz="2900" dirty="0" err="1"/>
              <a:t>xhttp.onreadystatechange</a:t>
            </a:r>
            <a:r>
              <a:rPr lang="en-IN" sz="2900" dirty="0"/>
              <a:t> = function() {</a:t>
            </a:r>
          </a:p>
          <a:p>
            <a:r>
              <a:rPr lang="en-IN" sz="2900" dirty="0"/>
              <a:t>    if (</a:t>
            </a:r>
            <a:r>
              <a:rPr lang="en-IN" sz="2900" dirty="0" err="1"/>
              <a:t>this.readyState</a:t>
            </a:r>
            <a:r>
              <a:rPr lang="en-IN" sz="2900" dirty="0"/>
              <a:t> == 4 &amp;&amp; </a:t>
            </a:r>
            <a:r>
              <a:rPr lang="en-IN" sz="2900" dirty="0" err="1"/>
              <a:t>this.status</a:t>
            </a:r>
            <a:r>
              <a:rPr lang="en-IN" sz="2900" dirty="0"/>
              <a:t> == 200) {</a:t>
            </a:r>
          </a:p>
          <a:p>
            <a:r>
              <a:rPr lang="en-IN" sz="2900" dirty="0"/>
              <a:t>     </a:t>
            </a:r>
            <a:r>
              <a:rPr lang="en-IN" sz="2900" dirty="0" err="1"/>
              <a:t>document.getElementById</a:t>
            </a:r>
            <a:r>
              <a:rPr lang="en-IN" sz="2900" dirty="0"/>
              <a:t>("demo").</a:t>
            </a:r>
            <a:r>
              <a:rPr lang="en-IN" sz="2900" dirty="0" err="1"/>
              <a:t>innerHTML</a:t>
            </a:r>
            <a:r>
              <a:rPr lang="en-IN" sz="2900" dirty="0"/>
              <a:t> = </a:t>
            </a:r>
            <a:r>
              <a:rPr lang="en-IN" sz="2900" dirty="0" err="1"/>
              <a:t>this.responseText</a:t>
            </a:r>
            <a:r>
              <a:rPr lang="en-IN" sz="2900" dirty="0"/>
              <a:t>;</a:t>
            </a:r>
          </a:p>
          <a:p>
            <a:r>
              <a:rPr lang="en-IN" sz="2900" dirty="0"/>
              <a:t>    }</a:t>
            </a:r>
          </a:p>
          <a:p>
            <a:r>
              <a:rPr lang="en-IN" sz="2900" dirty="0"/>
              <a:t>  };</a:t>
            </a:r>
          </a:p>
          <a:p>
            <a:r>
              <a:rPr lang="en-IN" sz="2900" dirty="0"/>
              <a: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186</a:t>
            </a:fld>
            <a:endParaRPr lang="en-IN" dirty="0"/>
          </a:p>
        </p:txBody>
      </p:sp>
    </p:spTree>
    <p:extLst>
      <p:ext uri="{BB962C8B-B14F-4D97-AF65-F5344CB8AC3E}">
        <p14:creationId xmlns:p14="http://schemas.microsoft.com/office/powerpoint/2010/main" val="428548274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err="1"/>
              <a:t>xhttp.open</a:t>
            </a:r>
            <a:r>
              <a:rPr lang="en-IN" dirty="0"/>
              <a:t>("GET", "ajax_info.txt", true);</a:t>
            </a:r>
          </a:p>
          <a:p>
            <a:r>
              <a:rPr lang="en-IN" dirty="0"/>
              <a:t>  </a:t>
            </a:r>
            <a:r>
              <a:rPr lang="en-IN" dirty="0" err="1"/>
              <a:t>xhttp.send</a:t>
            </a:r>
            <a:r>
              <a:rPr lang="en-IN" dirty="0"/>
              <a:t>();</a:t>
            </a:r>
          </a:p>
          <a:p>
            <a:r>
              <a:rPr lang="en-IN" dirty="0"/>
              <a:t>}</a:t>
            </a:r>
          </a:p>
          <a:p>
            <a:r>
              <a:rPr lang="en-IN" dirty="0"/>
              <a:t>&lt;/body&gt;</a:t>
            </a:r>
          </a:p>
          <a:p>
            <a:r>
              <a:rPr lang="en-IN" dirty="0"/>
              <a:t>&lt;/html&gt; </a:t>
            </a:r>
          </a:p>
          <a:p>
            <a:r>
              <a:rPr lang="en-US" b="1" dirty="0"/>
              <a:t>The "ajax_info.txt" file used in the example above, is a simple text file and looks like </a:t>
            </a:r>
            <a:r>
              <a:rPr lang="en-US" b="1" dirty="0" smtClean="0"/>
              <a:t>this</a:t>
            </a:r>
          </a:p>
          <a:p>
            <a:endParaRPr lang="en-US" b="1" dirty="0"/>
          </a:p>
          <a:p>
            <a:r>
              <a:rPr lang="en-US" b="1" dirty="0"/>
              <a:t>&lt;h1&gt;AJAX&lt;/h1&gt;</a:t>
            </a:r>
          </a:p>
          <a:p>
            <a:r>
              <a:rPr lang="en-US" b="1" dirty="0"/>
              <a:t>&lt;p&gt;AJAX is not a programming language.&lt;/p&gt;</a:t>
            </a:r>
          </a:p>
          <a:p>
            <a:r>
              <a:rPr lang="en-US" b="1" dirty="0"/>
              <a:t>&lt;p&gt;AJAX is a technique for accessing web servers from a web page.&lt;/p&gt;</a:t>
            </a:r>
          </a:p>
          <a:p>
            <a:r>
              <a:rPr lang="en-US" b="1" dirty="0"/>
              <a:t>&lt;p&gt;AJAX stands for Asynchronous JavaScript And XML.&lt;/p</a:t>
            </a:r>
            <a:r>
              <a:rPr lang="en-US" b="1" dirty="0" smtClean="0"/>
              <a:t>&gt;</a:t>
            </a:r>
          </a:p>
          <a:p>
            <a:endParaRPr lang="en-US" b="1"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187</a:t>
            </a:fld>
            <a:endParaRPr lang="en-IN" dirty="0"/>
          </a:p>
        </p:txBody>
      </p:sp>
    </p:spTree>
    <p:extLst>
      <p:ext uri="{BB962C8B-B14F-4D97-AF65-F5344CB8AC3E}">
        <p14:creationId xmlns:p14="http://schemas.microsoft.com/office/powerpoint/2010/main" val="2842412086"/>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Explanation:</a:t>
            </a:r>
            <a:br>
              <a:rPr lang="en-US" b="1" dirty="0"/>
            </a:br>
            <a:endParaRPr lang="en-IN" dirty="0"/>
          </a:p>
        </p:txBody>
      </p:sp>
      <p:sp>
        <p:nvSpPr>
          <p:cNvPr id="3" name="Content Placeholder 2"/>
          <p:cNvSpPr>
            <a:spLocks noGrp="1"/>
          </p:cNvSpPr>
          <p:nvPr>
            <p:ph idx="1"/>
          </p:nvPr>
        </p:nvSpPr>
        <p:spPr/>
        <p:txBody>
          <a:bodyPr/>
          <a:lstStyle/>
          <a:p>
            <a:endParaRPr lang="en-US" b="1" dirty="0"/>
          </a:p>
          <a:p>
            <a:r>
              <a:rPr lang="en-US" dirty="0"/>
              <a:t>The HTML page contains a &lt;div&gt; section and a &lt;button&gt;.</a:t>
            </a:r>
          </a:p>
          <a:p>
            <a:r>
              <a:rPr lang="en-US" dirty="0"/>
              <a:t>The &lt;div&gt; section is used to display information from a server.</a:t>
            </a:r>
          </a:p>
          <a:p>
            <a:r>
              <a:rPr lang="en-US" dirty="0"/>
              <a:t>The &lt;button&gt; calls a function (if it is clicked).</a:t>
            </a:r>
          </a:p>
          <a:p>
            <a:r>
              <a:rPr lang="en-US" dirty="0"/>
              <a:t>The function requests data from a web server and displays it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188</a:t>
            </a:fld>
            <a:endParaRPr lang="en-IN" dirty="0"/>
          </a:p>
        </p:txBody>
      </p:sp>
    </p:spTree>
    <p:extLst>
      <p:ext uri="{BB962C8B-B14F-4D97-AF65-F5344CB8AC3E}">
        <p14:creationId xmlns:p14="http://schemas.microsoft.com/office/powerpoint/2010/main" val="329911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AJAX - The </a:t>
            </a:r>
            <a:r>
              <a:rPr lang="en-IN" b="1" dirty="0" err="1"/>
              <a:t>XMLHttpRequest</a:t>
            </a:r>
            <a:r>
              <a:rPr lang="en-IN" b="1" dirty="0"/>
              <a:t> Object</a:t>
            </a:r>
            <a:br>
              <a:rPr lang="en-IN" b="1" dirty="0"/>
            </a:br>
            <a:endParaRPr lang="en-IN" dirty="0"/>
          </a:p>
        </p:txBody>
      </p:sp>
      <p:sp>
        <p:nvSpPr>
          <p:cNvPr id="3" name="Content Placeholder 2"/>
          <p:cNvSpPr>
            <a:spLocks noGrp="1"/>
          </p:cNvSpPr>
          <p:nvPr>
            <p:ph idx="1"/>
          </p:nvPr>
        </p:nvSpPr>
        <p:spPr/>
        <p:txBody>
          <a:bodyPr/>
          <a:lstStyle/>
          <a:p>
            <a:r>
              <a:rPr lang="en-US" dirty="0"/>
              <a:t>The </a:t>
            </a:r>
            <a:r>
              <a:rPr lang="en-US" dirty="0" err="1"/>
              <a:t>XMLHttpRequest</a:t>
            </a:r>
            <a:r>
              <a:rPr lang="en-US" dirty="0"/>
              <a:t> object can be used to exchange data with a server behind the scenes. This means that it is possible to update parts of a web page, without reloading the whole page</a:t>
            </a:r>
            <a:r>
              <a:rPr lang="en-US" dirty="0" smtClean="0"/>
              <a:t>.</a:t>
            </a:r>
          </a:p>
          <a:p>
            <a:r>
              <a:rPr lang="en-IN" b="1" dirty="0"/>
              <a:t>Create an </a:t>
            </a:r>
            <a:r>
              <a:rPr lang="en-IN" b="1" dirty="0" err="1"/>
              <a:t>XMLHttpRequest</a:t>
            </a:r>
            <a:r>
              <a:rPr lang="en-IN" b="1" dirty="0"/>
              <a:t> Object</a:t>
            </a:r>
          </a:p>
          <a:p>
            <a:r>
              <a:rPr lang="en-IN" dirty="0"/>
              <a:t>All modern browsers (Chrome, Firefox, Edge (and IE7+), Safari, Opera) have a built-in </a:t>
            </a:r>
            <a:r>
              <a:rPr lang="en-IN" dirty="0" err="1"/>
              <a:t>XMLHttpRequest</a:t>
            </a:r>
            <a:r>
              <a:rPr lang="en-IN" dirty="0"/>
              <a:t> object.</a:t>
            </a:r>
          </a:p>
          <a:p>
            <a:r>
              <a:rPr lang="en-IN" dirty="0"/>
              <a:t>Syntax for creating an </a:t>
            </a:r>
            <a:r>
              <a:rPr lang="en-IN" dirty="0" err="1"/>
              <a:t>XMLHttpRequest</a:t>
            </a:r>
            <a:r>
              <a:rPr lang="en-IN" dirty="0"/>
              <a:t> object</a:t>
            </a:r>
          </a:p>
          <a:p>
            <a:r>
              <a:rPr lang="en-IN" b="1" dirty="0"/>
              <a:t>variable = new </a:t>
            </a:r>
            <a:r>
              <a:rPr lang="en-IN" b="1" dirty="0" err="1"/>
              <a:t>XMLHttpRequest</a:t>
            </a:r>
            <a:r>
              <a:rPr lang="en-IN" b="1" dirty="0"/>
              <a: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189</a:t>
            </a:fld>
            <a:endParaRPr lang="en-IN" dirty="0"/>
          </a:p>
        </p:txBody>
      </p:sp>
    </p:spTree>
    <p:extLst>
      <p:ext uri="{BB962C8B-B14F-4D97-AF65-F5344CB8AC3E}">
        <p14:creationId xmlns:p14="http://schemas.microsoft.com/office/powerpoint/2010/main" val="241539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Semicolons</a:t>
            </a:r>
            <a:endParaRPr lang="en-IN" dirty="0"/>
          </a:p>
        </p:txBody>
      </p:sp>
      <p:sp>
        <p:nvSpPr>
          <p:cNvPr id="3" name="Content Placeholder 2"/>
          <p:cNvSpPr>
            <a:spLocks noGrp="1"/>
          </p:cNvSpPr>
          <p:nvPr>
            <p:ph idx="1"/>
          </p:nvPr>
        </p:nvSpPr>
        <p:spPr/>
        <p:txBody>
          <a:bodyPr/>
          <a:lstStyle/>
          <a:p>
            <a:r>
              <a:rPr lang="en-IN" b="1" dirty="0" smtClean="0">
                <a:solidFill>
                  <a:schemeClr val="tx1"/>
                </a:solidFill>
              </a:rPr>
              <a:t>Semicolons </a:t>
            </a:r>
            <a:r>
              <a:rPr lang="en-IN" b="1" dirty="0">
                <a:solidFill>
                  <a:schemeClr val="tx1"/>
                </a:solidFill>
              </a:rPr>
              <a:t>;</a:t>
            </a:r>
          </a:p>
          <a:p>
            <a:r>
              <a:rPr lang="en-US" dirty="0">
                <a:solidFill>
                  <a:schemeClr val="tx1"/>
                </a:solidFill>
              </a:rPr>
              <a:t>Semicolons separate JavaScript statements.</a:t>
            </a:r>
          </a:p>
          <a:p>
            <a:r>
              <a:rPr lang="en-US" dirty="0">
                <a:solidFill>
                  <a:schemeClr val="tx1"/>
                </a:solidFill>
              </a:rPr>
              <a:t>Add a semicolon at the end of each executable statement.</a:t>
            </a:r>
          </a:p>
          <a:p>
            <a:r>
              <a:rPr lang="en-IN" dirty="0" err="1">
                <a:solidFill>
                  <a:schemeClr val="tx1"/>
                </a:solidFill>
              </a:rPr>
              <a:t>var</a:t>
            </a:r>
            <a:r>
              <a:rPr lang="en-IN" dirty="0">
                <a:solidFill>
                  <a:schemeClr val="tx1"/>
                </a:solidFill>
              </a:rPr>
              <a:t> a, b, c;</a:t>
            </a:r>
            <a:endParaRPr lang="en-US" dirty="0">
              <a:solidFill>
                <a:schemeClr val="tx1"/>
              </a:solidFill>
            </a:endParaRPr>
          </a:p>
          <a:p>
            <a:r>
              <a:rPr lang="en-US" dirty="0">
                <a:solidFill>
                  <a:schemeClr val="tx1"/>
                </a:solidFill>
              </a:rPr>
              <a:t>When separated by semicolons, multiple statements on one line are allowed.</a:t>
            </a:r>
          </a:p>
          <a:p>
            <a:r>
              <a:rPr lang="pt-BR" dirty="0">
                <a:solidFill>
                  <a:schemeClr val="tx1"/>
                </a:solidFill>
              </a:rPr>
              <a:t>a = 5; b = 6; c = a + b;</a:t>
            </a:r>
            <a:endParaRPr lang="en-IN" dirty="0">
              <a:solidFill>
                <a:schemeClr val="tx1"/>
              </a:solidFill>
            </a:endParaRP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19</a:t>
            </a:fld>
            <a:endParaRPr lang="en-IN" dirty="0"/>
          </a:p>
        </p:txBody>
      </p:sp>
    </p:spTree>
    <p:extLst>
      <p:ext uri="{BB962C8B-B14F-4D97-AF65-F5344CB8AC3E}">
        <p14:creationId xmlns:p14="http://schemas.microsoft.com/office/powerpoint/2010/main" val="28326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Access Across Domains</a:t>
            </a:r>
          </a:p>
          <a:p>
            <a:r>
              <a:rPr lang="en-US" dirty="0"/>
              <a:t>For security reasons, modern browsers do not allow access across domains.</a:t>
            </a:r>
          </a:p>
          <a:p>
            <a:r>
              <a:rPr lang="en-US" dirty="0"/>
              <a:t>This means that both the web page and the XML file it tries to load, must be located on the same server.</a:t>
            </a:r>
          </a:p>
          <a:p>
            <a:r>
              <a:rPr lang="en-US" dirty="0"/>
              <a:t>The examples on W3Schools all open XML files located on the W3Schools domain.</a:t>
            </a:r>
          </a:p>
          <a:p>
            <a:r>
              <a:rPr lang="en-US" dirty="0"/>
              <a:t>If you want to use the example above on one of your own web pages, the XML files you load must be located on your own server.</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190</a:t>
            </a:fld>
            <a:endParaRPr lang="en-IN" dirty="0"/>
          </a:p>
        </p:txBody>
      </p:sp>
    </p:spTree>
    <p:extLst>
      <p:ext uri="{BB962C8B-B14F-4D97-AF65-F5344CB8AC3E}">
        <p14:creationId xmlns:p14="http://schemas.microsoft.com/office/powerpoint/2010/main" val="150715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XMLHttpRequest</a:t>
            </a:r>
            <a:r>
              <a:rPr lang="en-IN" b="1" dirty="0"/>
              <a:t> Object Methods</a:t>
            </a:r>
            <a:br>
              <a:rPr lang="en-IN" b="1" dirty="0"/>
            </a:br>
            <a:endParaRPr lang="en-IN" dirty="0"/>
          </a:p>
        </p:txBody>
      </p:sp>
      <p:pic>
        <p:nvPicPr>
          <p:cNvPr id="5" name="Content Placeholder 4"/>
          <p:cNvPicPr>
            <a:picLocks noGrp="1" noChangeAspect="1"/>
          </p:cNvPicPr>
          <p:nvPr>
            <p:ph idx="1"/>
          </p:nvPr>
        </p:nvPicPr>
        <p:blipFill>
          <a:blip r:embed="rId2"/>
          <a:stretch>
            <a:fillRect/>
          </a:stretch>
        </p:blipFill>
        <p:spPr>
          <a:xfrm>
            <a:off x="3978133" y="863600"/>
            <a:ext cx="7261509" cy="5121275"/>
          </a:xfrm>
          <a:prstGeom prst="rect">
            <a:avLst/>
          </a:prstGeom>
        </p:spPr>
      </p:pic>
      <p:sp>
        <p:nvSpPr>
          <p:cNvPr id="4" name="Slide Number Placeholder 3"/>
          <p:cNvSpPr>
            <a:spLocks noGrp="1"/>
          </p:cNvSpPr>
          <p:nvPr>
            <p:ph type="sldNum" sz="quarter" idx="12"/>
          </p:nvPr>
        </p:nvSpPr>
        <p:spPr/>
        <p:txBody>
          <a:bodyPr/>
          <a:lstStyle/>
          <a:p>
            <a:fld id="{9C11CE39-2868-44A2-A0C6-827D458F7A8B}" type="slidenum">
              <a:rPr lang="en-IN" smtClean="0"/>
              <a:pPr/>
              <a:t>191</a:t>
            </a:fld>
            <a:endParaRPr lang="en-IN" dirty="0"/>
          </a:p>
        </p:txBody>
      </p:sp>
    </p:spTree>
    <p:extLst>
      <p:ext uri="{BB962C8B-B14F-4D97-AF65-F5344CB8AC3E}">
        <p14:creationId xmlns:p14="http://schemas.microsoft.com/office/powerpoint/2010/main" val="305867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XMLHttpRequest</a:t>
            </a:r>
            <a:r>
              <a:rPr lang="en-IN" b="1" dirty="0"/>
              <a:t> Object Properties</a:t>
            </a:r>
            <a:br>
              <a:rPr lang="en-IN" b="1" dirty="0"/>
            </a:br>
            <a:endParaRPr lang="en-IN" dirty="0"/>
          </a:p>
        </p:txBody>
      </p:sp>
      <p:pic>
        <p:nvPicPr>
          <p:cNvPr id="5" name="Content Placeholder 4"/>
          <p:cNvPicPr>
            <a:picLocks noGrp="1" noChangeAspect="1"/>
          </p:cNvPicPr>
          <p:nvPr>
            <p:ph idx="1"/>
          </p:nvPr>
        </p:nvPicPr>
        <p:blipFill>
          <a:blip r:embed="rId2"/>
          <a:stretch>
            <a:fillRect/>
          </a:stretch>
        </p:blipFill>
        <p:spPr>
          <a:xfrm>
            <a:off x="3603625" y="1321737"/>
            <a:ext cx="8010525" cy="4205000"/>
          </a:xfrm>
          <a:prstGeom prst="rect">
            <a:avLst/>
          </a:prstGeom>
        </p:spPr>
      </p:pic>
      <p:sp>
        <p:nvSpPr>
          <p:cNvPr id="4" name="Slide Number Placeholder 3"/>
          <p:cNvSpPr>
            <a:spLocks noGrp="1"/>
          </p:cNvSpPr>
          <p:nvPr>
            <p:ph type="sldNum" sz="quarter" idx="12"/>
          </p:nvPr>
        </p:nvSpPr>
        <p:spPr/>
        <p:txBody>
          <a:bodyPr/>
          <a:lstStyle/>
          <a:p>
            <a:fld id="{9C11CE39-2868-44A2-A0C6-827D458F7A8B}" type="slidenum">
              <a:rPr lang="en-IN" smtClean="0"/>
              <a:pPr/>
              <a:t>192</a:t>
            </a:fld>
            <a:endParaRPr lang="en-IN" dirty="0"/>
          </a:p>
        </p:txBody>
      </p:sp>
    </p:spTree>
    <p:extLst>
      <p:ext uri="{BB962C8B-B14F-4D97-AF65-F5344CB8AC3E}">
        <p14:creationId xmlns:p14="http://schemas.microsoft.com/office/powerpoint/2010/main" val="84467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AJAX - Send a Request To a Server</a:t>
            </a:r>
            <a:br>
              <a:rPr lang="en-US" b="1" dirty="0"/>
            </a:br>
            <a:endParaRPr lang="en-IN" dirty="0"/>
          </a:p>
        </p:txBody>
      </p:sp>
      <p:sp>
        <p:nvSpPr>
          <p:cNvPr id="3" name="Content Placeholder 2"/>
          <p:cNvSpPr>
            <a:spLocks noGrp="1"/>
          </p:cNvSpPr>
          <p:nvPr>
            <p:ph idx="1"/>
          </p:nvPr>
        </p:nvSpPr>
        <p:spPr/>
        <p:txBody>
          <a:bodyPr/>
          <a:lstStyle/>
          <a:p>
            <a:r>
              <a:rPr lang="en-US" dirty="0"/>
              <a:t>The </a:t>
            </a:r>
            <a:r>
              <a:rPr lang="en-US" dirty="0" err="1"/>
              <a:t>XMLHttpRequest</a:t>
            </a:r>
            <a:r>
              <a:rPr lang="en-US" dirty="0"/>
              <a:t> object is used to exchange data with a server</a:t>
            </a:r>
            <a:r>
              <a:rPr lang="en-US" dirty="0" smtClean="0"/>
              <a:t>.</a:t>
            </a:r>
          </a:p>
          <a:p>
            <a:r>
              <a:rPr lang="en-US" b="1" dirty="0" smtClean="0"/>
              <a:t>Send </a:t>
            </a:r>
            <a:r>
              <a:rPr lang="en-US" b="1" dirty="0"/>
              <a:t>a Request To a Server</a:t>
            </a:r>
          </a:p>
          <a:p>
            <a:r>
              <a:rPr lang="en-US" dirty="0"/>
              <a:t>To send a request to a server, we use the open() and send() methods of the </a:t>
            </a:r>
            <a:r>
              <a:rPr lang="en-US" dirty="0" err="1"/>
              <a:t>XMLHttpRequest</a:t>
            </a:r>
            <a:r>
              <a:rPr lang="en-US" dirty="0"/>
              <a:t> </a:t>
            </a:r>
            <a:r>
              <a:rPr lang="en-US" dirty="0" smtClean="0"/>
              <a:t>object</a:t>
            </a:r>
          </a:p>
          <a:p>
            <a:r>
              <a:rPr lang="en-US" b="1" dirty="0" err="1"/>
              <a:t>xhttp.open</a:t>
            </a:r>
            <a:r>
              <a:rPr lang="en-US" b="1" dirty="0"/>
              <a:t>("GET", "ajax_info.txt", true);</a:t>
            </a:r>
          </a:p>
          <a:p>
            <a:r>
              <a:rPr lang="en-US" b="1" dirty="0" err="1"/>
              <a:t>xhttp.send</a:t>
            </a:r>
            <a:r>
              <a:rPr lang="en-US" b="1" dirty="0" smtClean="0"/>
              <a:t>();</a:t>
            </a:r>
          </a:p>
          <a:p>
            <a:endParaRPr lang="en-US" b="1"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193</a:t>
            </a:fld>
            <a:endParaRPr lang="en-IN" dirty="0"/>
          </a:p>
        </p:txBody>
      </p:sp>
      <p:pic>
        <p:nvPicPr>
          <p:cNvPr id="5" name="Picture 4"/>
          <p:cNvPicPr>
            <a:picLocks noChangeAspect="1"/>
          </p:cNvPicPr>
          <p:nvPr/>
        </p:nvPicPr>
        <p:blipFill>
          <a:blip r:embed="rId2"/>
          <a:stretch>
            <a:fillRect/>
          </a:stretch>
        </p:blipFill>
        <p:spPr>
          <a:xfrm>
            <a:off x="3727938" y="4255570"/>
            <a:ext cx="7329173" cy="1914979"/>
          </a:xfrm>
          <a:prstGeom prst="rect">
            <a:avLst/>
          </a:prstGeom>
        </p:spPr>
      </p:pic>
    </p:spTree>
    <p:extLst>
      <p:ext uri="{BB962C8B-B14F-4D97-AF65-F5344CB8AC3E}">
        <p14:creationId xmlns:p14="http://schemas.microsoft.com/office/powerpoint/2010/main" val="50913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GET or POST?</a:t>
            </a:r>
            <a:br>
              <a:rPr lang="en-IN" b="1" dirty="0"/>
            </a:br>
            <a:endParaRPr lang="en-IN" dirty="0"/>
          </a:p>
        </p:txBody>
      </p:sp>
      <p:sp>
        <p:nvSpPr>
          <p:cNvPr id="3" name="Content Placeholder 2"/>
          <p:cNvSpPr>
            <a:spLocks noGrp="1"/>
          </p:cNvSpPr>
          <p:nvPr>
            <p:ph idx="1"/>
          </p:nvPr>
        </p:nvSpPr>
        <p:spPr/>
        <p:txBody>
          <a:bodyPr/>
          <a:lstStyle/>
          <a:p>
            <a:r>
              <a:rPr lang="en-US" dirty="0"/>
              <a:t>GET is simpler and faster than POST, and can be used in most cases</a:t>
            </a:r>
            <a:r>
              <a:rPr lang="en-US" dirty="0" smtClean="0"/>
              <a:t>.</a:t>
            </a:r>
            <a:endParaRPr lang="en-US" dirty="0"/>
          </a:p>
          <a:p>
            <a:r>
              <a:rPr lang="en-US" dirty="0"/>
              <a:t>However, always use POST requests when</a:t>
            </a:r>
            <a:r>
              <a:rPr lang="en-US" dirty="0" smtClean="0"/>
              <a:t>:</a:t>
            </a:r>
            <a:endParaRPr lang="en-US" dirty="0"/>
          </a:p>
          <a:p>
            <a:pPr lvl="1"/>
            <a:r>
              <a:rPr lang="en-US" dirty="0"/>
              <a:t>    A cached file is not an option (update a file or database on the server).</a:t>
            </a:r>
          </a:p>
          <a:p>
            <a:pPr lvl="1"/>
            <a:r>
              <a:rPr lang="en-US" dirty="0"/>
              <a:t>    Sending a large amount of data to the server (POST has no size limitations).</a:t>
            </a:r>
          </a:p>
          <a:p>
            <a:pPr lvl="1"/>
            <a:r>
              <a:rPr lang="en-US" dirty="0"/>
              <a:t>    Sending user input (which can contain unknown characters), POST is more robust and secure than GET.</a:t>
            </a:r>
          </a:p>
          <a:p>
            <a:r>
              <a:rPr lang="en-IN" b="1" dirty="0"/>
              <a:t>GET Requests</a:t>
            </a:r>
          </a:p>
          <a:p>
            <a:r>
              <a:rPr lang="it-IT" b="1" dirty="0"/>
              <a:t>xhttp.open("GET", "demo_get.asp", true);</a:t>
            </a:r>
          </a:p>
          <a:p>
            <a:r>
              <a:rPr lang="it-IT" b="1" dirty="0"/>
              <a:t>xhttp.send(); </a:t>
            </a:r>
            <a:endParaRPr lang="en-US" b="1"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194</a:t>
            </a:fld>
            <a:endParaRPr lang="en-IN" dirty="0"/>
          </a:p>
        </p:txBody>
      </p:sp>
    </p:spTree>
    <p:extLst>
      <p:ext uri="{BB962C8B-B14F-4D97-AF65-F5344CB8AC3E}">
        <p14:creationId xmlns:p14="http://schemas.microsoft.com/office/powerpoint/2010/main" val="103125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POST Requests</a:t>
            </a:r>
          </a:p>
          <a:p>
            <a:r>
              <a:rPr lang="it-IT" b="1" dirty="0"/>
              <a:t>xhttp.open("POST", "demo_post.asp", true);</a:t>
            </a:r>
          </a:p>
          <a:p>
            <a:r>
              <a:rPr lang="it-IT" b="1" dirty="0" smtClean="0"/>
              <a:t>xhttp.send</a:t>
            </a:r>
            <a:r>
              <a:rPr lang="it-IT" b="1" dirty="0"/>
              <a:t>(); </a:t>
            </a:r>
            <a:endParaRPr lang="it-IT" b="1" dirty="0" smtClean="0"/>
          </a:p>
          <a:p>
            <a:r>
              <a:rPr lang="en-US" dirty="0"/>
              <a:t>To POST data like an HTML form, add an HTTP header with </a:t>
            </a:r>
            <a:r>
              <a:rPr lang="en-US" dirty="0" err="1"/>
              <a:t>setRequestHeader</a:t>
            </a:r>
            <a:r>
              <a:rPr lang="en-US" dirty="0"/>
              <a:t>(). Specify the data you want to send in the send() method</a:t>
            </a:r>
            <a:r>
              <a:rPr lang="en-US" dirty="0" smtClean="0"/>
              <a:t>:</a:t>
            </a:r>
          </a:p>
          <a:p>
            <a:r>
              <a:rPr lang="en-US" b="1" dirty="0" err="1"/>
              <a:t>xhttp.open</a:t>
            </a:r>
            <a:r>
              <a:rPr lang="en-US" b="1" dirty="0"/>
              <a:t>("POST", "demo_post2.asp", true);</a:t>
            </a:r>
          </a:p>
          <a:p>
            <a:r>
              <a:rPr lang="en-US" b="1" dirty="0" err="1"/>
              <a:t>xhttp.setRequestHeader</a:t>
            </a:r>
            <a:r>
              <a:rPr lang="en-US" b="1" dirty="0"/>
              <a:t>("Content-type", "application/x-www-form-</a:t>
            </a:r>
            <a:r>
              <a:rPr lang="en-US" b="1" dirty="0" err="1"/>
              <a:t>urlencoded</a:t>
            </a:r>
            <a:r>
              <a:rPr lang="en-US" b="1" dirty="0"/>
              <a:t>");</a:t>
            </a:r>
          </a:p>
          <a:p>
            <a:r>
              <a:rPr lang="en-US" b="1" dirty="0" err="1"/>
              <a:t>xhttp.send</a:t>
            </a:r>
            <a:r>
              <a:rPr lang="en-US" b="1" dirty="0"/>
              <a:t>("</a:t>
            </a:r>
            <a:r>
              <a:rPr lang="en-US" b="1" dirty="0" err="1"/>
              <a:t>fname</a:t>
            </a:r>
            <a:r>
              <a:rPr lang="en-US" b="1" dirty="0"/>
              <a:t>=</a:t>
            </a:r>
            <a:r>
              <a:rPr lang="en-US" b="1" dirty="0" err="1"/>
              <a:t>Henry&amp;lname</a:t>
            </a:r>
            <a:r>
              <a:rPr lang="en-US" b="1" dirty="0"/>
              <a:t>=Ford"); </a:t>
            </a:r>
            <a:endParaRPr lang="en-IN" b="1"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195</a:t>
            </a:fld>
            <a:endParaRPr lang="en-IN" dirty="0"/>
          </a:p>
        </p:txBody>
      </p:sp>
    </p:spTree>
    <p:extLst>
      <p:ext uri="{BB962C8B-B14F-4D97-AF65-F5344CB8AC3E}">
        <p14:creationId xmlns:p14="http://schemas.microsoft.com/office/powerpoint/2010/main" val="253940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Asynchronous - True or False?</a:t>
            </a:r>
          </a:p>
          <a:p>
            <a:r>
              <a:rPr lang="en-US" dirty="0"/>
              <a:t>Server requests should be sent asynchronously.</a:t>
            </a:r>
          </a:p>
          <a:p>
            <a:r>
              <a:rPr lang="en-US" dirty="0"/>
              <a:t>The </a:t>
            </a:r>
            <a:r>
              <a:rPr lang="en-US" dirty="0" err="1"/>
              <a:t>async</a:t>
            </a:r>
            <a:r>
              <a:rPr lang="en-US" dirty="0"/>
              <a:t> parameter of the open() method should be set to true</a:t>
            </a:r>
          </a:p>
          <a:p>
            <a:r>
              <a:rPr lang="en-IN" dirty="0" err="1"/>
              <a:t>xhttp.open</a:t>
            </a:r>
            <a:r>
              <a:rPr lang="en-IN" dirty="0"/>
              <a:t>("GET", "ajax_test.asp", true</a:t>
            </a:r>
            <a:r>
              <a:rPr lang="en-IN" dirty="0" smtClean="0"/>
              <a:t>);</a:t>
            </a:r>
          </a:p>
          <a:p>
            <a:r>
              <a:rPr lang="en-US" dirty="0"/>
              <a:t>By sending asynchronously, the JavaScript does not have to wait for the server response, but can instead:</a:t>
            </a:r>
          </a:p>
          <a:p>
            <a:r>
              <a:rPr lang="en-US" dirty="0"/>
              <a:t>execute other scripts while waiting for server response</a:t>
            </a:r>
          </a:p>
          <a:p>
            <a:r>
              <a:rPr lang="en-US" dirty="0"/>
              <a:t>deal with the response after the response is ready</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196</a:t>
            </a:fld>
            <a:endParaRPr lang="en-IN" dirty="0"/>
          </a:p>
        </p:txBody>
      </p:sp>
    </p:spTree>
    <p:extLst>
      <p:ext uri="{BB962C8B-B14F-4D97-AF65-F5344CB8AC3E}">
        <p14:creationId xmlns:p14="http://schemas.microsoft.com/office/powerpoint/2010/main" val="286220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Synchronous Request</a:t>
            </a:r>
            <a:br>
              <a:rPr lang="en-IN" b="1" dirty="0"/>
            </a:br>
            <a:endParaRPr lang="en-IN" dirty="0"/>
          </a:p>
        </p:txBody>
      </p:sp>
      <p:sp>
        <p:nvSpPr>
          <p:cNvPr id="3" name="Content Placeholder 2"/>
          <p:cNvSpPr>
            <a:spLocks noGrp="1"/>
          </p:cNvSpPr>
          <p:nvPr>
            <p:ph idx="1"/>
          </p:nvPr>
        </p:nvSpPr>
        <p:spPr/>
        <p:txBody>
          <a:bodyPr/>
          <a:lstStyle/>
          <a:p>
            <a:r>
              <a:rPr lang="en-US" dirty="0"/>
              <a:t>To execute a synchronous request, change the third parameter in the open() method to false:</a:t>
            </a:r>
          </a:p>
          <a:p>
            <a:r>
              <a:rPr lang="en-US" dirty="0" err="1"/>
              <a:t>xhttp.open</a:t>
            </a:r>
            <a:r>
              <a:rPr lang="en-US" dirty="0"/>
              <a:t>("GET", "ajax_info.txt", false</a:t>
            </a:r>
            <a:r>
              <a:rPr lang="en-US" dirty="0" smtClean="0"/>
              <a:t>);</a:t>
            </a:r>
            <a:endParaRPr lang="en-US" dirty="0"/>
          </a:p>
          <a:p>
            <a:r>
              <a:rPr lang="en-US" dirty="0"/>
              <a:t>Sometimes </a:t>
            </a:r>
            <a:r>
              <a:rPr lang="en-US" dirty="0" err="1"/>
              <a:t>async</a:t>
            </a:r>
            <a:r>
              <a:rPr lang="en-US" dirty="0"/>
              <a:t> = false are used for quick testing. You will also find synchronous requests in older JavaScript code</a:t>
            </a:r>
            <a:r>
              <a:rPr lang="en-US" dirty="0" smtClean="0"/>
              <a:t>.</a:t>
            </a:r>
          </a:p>
          <a:p>
            <a:r>
              <a:rPr lang="en-US" dirty="0" smtClean="0"/>
              <a:t>Since </a:t>
            </a:r>
            <a:r>
              <a:rPr lang="en-US" dirty="0"/>
              <a:t>the code will wait for server completion, there is no </a:t>
            </a:r>
            <a:r>
              <a:rPr lang="en-US" dirty="0" smtClean="0"/>
              <a:t>need </a:t>
            </a:r>
            <a:r>
              <a:rPr lang="en-US" dirty="0"/>
              <a:t>for an </a:t>
            </a:r>
            <a:r>
              <a:rPr lang="en-US" dirty="0" err="1"/>
              <a:t>onreadystatechange</a:t>
            </a:r>
            <a:r>
              <a:rPr lang="en-US" dirty="0"/>
              <a:t> </a:t>
            </a:r>
            <a:r>
              <a:rPr lang="en-US" dirty="0" smtClean="0"/>
              <a:t>function.</a:t>
            </a:r>
          </a:p>
          <a:p>
            <a:r>
              <a:rPr lang="en-US" b="1" dirty="0" smtClean="0"/>
              <a:t>Note:</a:t>
            </a:r>
          </a:p>
          <a:p>
            <a:r>
              <a:rPr lang="en-IN" b="1" dirty="0"/>
              <a:t>https://www.w3schools.com/xml/ajax_xmlhttprequest_send.asp</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197</a:t>
            </a:fld>
            <a:endParaRPr lang="en-IN" dirty="0"/>
          </a:p>
        </p:txBody>
      </p:sp>
    </p:spTree>
    <p:extLst>
      <p:ext uri="{BB962C8B-B14F-4D97-AF65-F5344CB8AC3E}">
        <p14:creationId xmlns:p14="http://schemas.microsoft.com/office/powerpoint/2010/main" val="104400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AJAX - Server Response</a:t>
            </a:r>
            <a:br>
              <a:rPr lang="en-IN" b="1" dirty="0"/>
            </a:br>
            <a:endParaRPr lang="en-IN" dirty="0"/>
          </a:p>
        </p:txBody>
      </p:sp>
      <p:sp>
        <p:nvSpPr>
          <p:cNvPr id="3" name="Content Placeholder 2"/>
          <p:cNvSpPr>
            <a:spLocks noGrp="1"/>
          </p:cNvSpPr>
          <p:nvPr>
            <p:ph idx="1"/>
          </p:nvPr>
        </p:nvSpPr>
        <p:spPr>
          <a:xfrm>
            <a:off x="3603009" y="604380"/>
            <a:ext cx="8011236" cy="5120640"/>
          </a:xfrm>
        </p:spPr>
        <p:txBody>
          <a:bodyPr/>
          <a:lstStyle/>
          <a:p>
            <a:r>
              <a:rPr lang="en-US" b="1" dirty="0"/>
              <a:t>The </a:t>
            </a:r>
            <a:r>
              <a:rPr lang="en-US" b="1" dirty="0" err="1"/>
              <a:t>onreadystatechange</a:t>
            </a:r>
            <a:r>
              <a:rPr lang="en-US" b="1" dirty="0"/>
              <a:t> Property</a:t>
            </a:r>
          </a:p>
          <a:p>
            <a:r>
              <a:rPr lang="en-US" dirty="0"/>
              <a:t>The </a:t>
            </a:r>
            <a:r>
              <a:rPr lang="en-US" b="1" dirty="0" err="1"/>
              <a:t>readyState</a:t>
            </a:r>
            <a:r>
              <a:rPr lang="en-US" dirty="0"/>
              <a:t> property holds the status of the </a:t>
            </a:r>
            <a:r>
              <a:rPr lang="en-US" dirty="0" err="1"/>
              <a:t>XMLHttpRequest</a:t>
            </a:r>
            <a:r>
              <a:rPr lang="en-US" dirty="0"/>
              <a:t>.</a:t>
            </a:r>
          </a:p>
          <a:p>
            <a:r>
              <a:rPr lang="en-US" dirty="0"/>
              <a:t>The </a:t>
            </a:r>
            <a:r>
              <a:rPr lang="en-US" b="1" dirty="0" err="1"/>
              <a:t>onreadystatechange</a:t>
            </a:r>
            <a:r>
              <a:rPr lang="en-US" dirty="0"/>
              <a:t> property defines a function to be executed when the </a:t>
            </a:r>
            <a:r>
              <a:rPr lang="en-US" dirty="0" err="1"/>
              <a:t>readyState</a:t>
            </a:r>
            <a:r>
              <a:rPr lang="en-US" dirty="0"/>
              <a:t> changes.</a:t>
            </a:r>
          </a:p>
          <a:p>
            <a:r>
              <a:rPr lang="en-US" dirty="0"/>
              <a:t>The </a:t>
            </a:r>
            <a:r>
              <a:rPr lang="en-US" b="1" dirty="0"/>
              <a:t>status</a:t>
            </a:r>
            <a:r>
              <a:rPr lang="en-US" dirty="0"/>
              <a:t> property and the </a:t>
            </a:r>
            <a:r>
              <a:rPr lang="en-US" b="1" dirty="0" err="1"/>
              <a:t>statusText</a:t>
            </a:r>
            <a:r>
              <a:rPr lang="en-US" dirty="0"/>
              <a:t> property holds the status of the </a:t>
            </a:r>
            <a:r>
              <a:rPr lang="en-US" dirty="0" err="1"/>
              <a:t>XMLHttpRequest</a:t>
            </a:r>
            <a:r>
              <a:rPr lang="en-US" dirty="0"/>
              <a:t> object.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198</a:t>
            </a:fld>
            <a:endParaRPr lang="en-IN" dirty="0"/>
          </a:p>
        </p:txBody>
      </p:sp>
      <p:pic>
        <p:nvPicPr>
          <p:cNvPr id="5" name="Picture 4"/>
          <p:cNvPicPr>
            <a:picLocks noChangeAspect="1"/>
          </p:cNvPicPr>
          <p:nvPr/>
        </p:nvPicPr>
        <p:blipFill>
          <a:blip r:embed="rId2"/>
          <a:stretch>
            <a:fillRect/>
          </a:stretch>
        </p:blipFill>
        <p:spPr>
          <a:xfrm>
            <a:off x="3951655" y="4038460"/>
            <a:ext cx="7313944" cy="2683015"/>
          </a:xfrm>
          <a:prstGeom prst="rect">
            <a:avLst/>
          </a:prstGeom>
        </p:spPr>
      </p:pic>
    </p:spTree>
    <p:extLst>
      <p:ext uri="{BB962C8B-B14F-4D97-AF65-F5344CB8AC3E}">
        <p14:creationId xmlns:p14="http://schemas.microsoft.com/office/powerpoint/2010/main" val="204023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a:t>
            </a:r>
            <a:r>
              <a:rPr lang="en-US" dirty="0" err="1"/>
              <a:t>onreadystatechange</a:t>
            </a:r>
            <a:r>
              <a:rPr lang="en-US" dirty="0"/>
              <a:t> function is called every time the </a:t>
            </a:r>
            <a:r>
              <a:rPr lang="en-US" dirty="0" err="1"/>
              <a:t>readyState</a:t>
            </a:r>
            <a:r>
              <a:rPr lang="en-US" dirty="0"/>
              <a:t> changes. </a:t>
            </a:r>
          </a:p>
          <a:p>
            <a:r>
              <a:rPr lang="en-US" dirty="0"/>
              <a:t>When </a:t>
            </a:r>
            <a:r>
              <a:rPr lang="en-US" dirty="0" err="1"/>
              <a:t>readyState</a:t>
            </a:r>
            <a:r>
              <a:rPr lang="en-US" dirty="0"/>
              <a:t> is 4 and status is 200, the response is ready</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199</a:t>
            </a:fld>
            <a:endParaRPr lang="en-IN" dirty="0"/>
          </a:p>
        </p:txBody>
      </p:sp>
      <p:pic>
        <p:nvPicPr>
          <p:cNvPr id="5" name="Picture 4"/>
          <p:cNvPicPr>
            <a:picLocks noChangeAspect="1"/>
          </p:cNvPicPr>
          <p:nvPr/>
        </p:nvPicPr>
        <p:blipFill>
          <a:blip r:embed="rId2"/>
          <a:stretch>
            <a:fillRect/>
          </a:stretch>
        </p:blipFill>
        <p:spPr>
          <a:xfrm>
            <a:off x="3928904" y="2824082"/>
            <a:ext cx="6461091" cy="3346467"/>
          </a:xfrm>
          <a:prstGeom prst="rect">
            <a:avLst/>
          </a:prstGeom>
        </p:spPr>
      </p:pic>
    </p:spTree>
    <p:extLst>
      <p:ext uri="{BB962C8B-B14F-4D97-AF65-F5344CB8AC3E}">
        <p14:creationId xmlns:p14="http://schemas.microsoft.com/office/powerpoint/2010/main" val="175050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JS Syntax, </a:t>
            </a:r>
            <a:endParaRPr lang="en-US" dirty="0" smtClean="0"/>
          </a:p>
          <a:p>
            <a:r>
              <a:rPr lang="en-US" dirty="0" smtClean="0"/>
              <a:t>variable</a:t>
            </a:r>
            <a:r>
              <a:rPr lang="en-US" dirty="0"/>
              <a:t>, </a:t>
            </a:r>
            <a:endParaRPr lang="en-US" dirty="0" smtClean="0"/>
          </a:p>
          <a:p>
            <a:r>
              <a:rPr lang="en-US" dirty="0" smtClean="0"/>
              <a:t>string</a:t>
            </a:r>
            <a:r>
              <a:rPr lang="en-US" dirty="0"/>
              <a:t>, </a:t>
            </a:r>
            <a:endParaRPr lang="en-US" dirty="0" smtClean="0"/>
          </a:p>
          <a:p>
            <a:r>
              <a:rPr lang="en-US" dirty="0" smtClean="0"/>
              <a:t>loops </a:t>
            </a:r>
            <a:r>
              <a:rPr lang="en-US" dirty="0"/>
              <a:t>and control, </a:t>
            </a:r>
            <a:endParaRPr lang="en-US" dirty="0" smtClean="0"/>
          </a:p>
          <a:p>
            <a:r>
              <a:rPr lang="en-US" dirty="0" smtClean="0"/>
              <a:t>Functions</a:t>
            </a:r>
            <a:r>
              <a:rPr lang="en-US" dirty="0"/>
              <a:t>, </a:t>
            </a:r>
            <a:endParaRPr lang="en-US" dirty="0" smtClean="0"/>
          </a:p>
          <a:p>
            <a:r>
              <a:rPr lang="en-US" dirty="0" smtClean="0"/>
              <a:t>Events</a:t>
            </a:r>
            <a:r>
              <a:rPr lang="en-US" dirty="0"/>
              <a:t>,</a:t>
            </a:r>
          </a:p>
          <a:p>
            <a:r>
              <a:rPr lang="en-US" dirty="0"/>
              <a:t>Array, </a:t>
            </a:r>
            <a:endParaRPr lang="en-US" dirty="0" smtClean="0"/>
          </a:p>
          <a:p>
            <a:r>
              <a:rPr lang="en-US" dirty="0" smtClean="0"/>
              <a:t>Date</a:t>
            </a:r>
            <a:r>
              <a:rPr lang="en-US" dirty="0"/>
              <a:t>, </a:t>
            </a:r>
            <a:endParaRPr lang="en-US" dirty="0" smtClean="0"/>
          </a:p>
          <a:p>
            <a:r>
              <a:rPr lang="en-US" dirty="0" smtClean="0"/>
              <a:t>Type </a:t>
            </a:r>
            <a:r>
              <a:rPr lang="en-US" dirty="0"/>
              <a:t>conversions, </a:t>
            </a:r>
            <a:endParaRPr lang="en-US" dirty="0" smtClean="0"/>
          </a:p>
          <a:p>
            <a:r>
              <a:rPr lang="en-US" dirty="0" smtClean="0"/>
              <a:t>this</a:t>
            </a:r>
            <a:r>
              <a:rPr lang="en-US" dirty="0"/>
              <a:t>, </a:t>
            </a:r>
            <a:endParaRPr lang="en-US" dirty="0" smtClean="0"/>
          </a:p>
          <a:p>
            <a:r>
              <a:rPr lang="en-US" dirty="0" smtClean="0"/>
              <a:t>arrow,</a:t>
            </a:r>
          </a:p>
          <a:p>
            <a:r>
              <a:rPr lang="en-US" dirty="0" smtClean="0"/>
              <a:t> </a:t>
            </a:r>
            <a:r>
              <a:rPr lang="en-US" dirty="0"/>
              <a:t>JS validation, </a:t>
            </a:r>
            <a:endParaRPr lang="en-US" dirty="0" smtClean="0"/>
          </a:p>
          <a:p>
            <a:r>
              <a:rPr lang="en-US" dirty="0" smtClean="0"/>
              <a:t>JS class and </a:t>
            </a:r>
            <a:r>
              <a:rPr lang="en-US" dirty="0"/>
              <a:t>object, </a:t>
            </a:r>
            <a:endParaRPr lang="en-US" dirty="0" smtClean="0"/>
          </a:p>
          <a:p>
            <a:r>
              <a:rPr lang="en-US" dirty="0" smtClean="0"/>
              <a:t>DOM</a:t>
            </a:r>
            <a:r>
              <a:rPr lang="en-US" dirty="0"/>
              <a:t>, </a:t>
            </a:r>
            <a:endParaRPr lang="en-US" dirty="0" smtClean="0"/>
          </a:p>
          <a:p>
            <a:r>
              <a:rPr lang="en-US" dirty="0" smtClean="0"/>
              <a:t>JS </a:t>
            </a:r>
            <a:r>
              <a:rPr lang="en-US" dirty="0"/>
              <a:t>Graphics, </a:t>
            </a:r>
            <a:endParaRPr lang="en-US" dirty="0" smtClean="0"/>
          </a:p>
          <a:p>
            <a:r>
              <a:rPr lang="en-US" dirty="0" smtClean="0"/>
              <a:t>JSON</a:t>
            </a:r>
            <a:r>
              <a:rPr lang="en-US" dirty="0"/>
              <a:t>, </a:t>
            </a:r>
            <a:endParaRPr lang="en-US" dirty="0" smtClean="0"/>
          </a:p>
          <a:p>
            <a:r>
              <a:rPr lang="en-US" dirty="0" smtClean="0"/>
              <a:t>JS </a:t>
            </a:r>
            <a:r>
              <a:rPr lang="en-US" dirty="0"/>
              <a:t>AJAX, </a:t>
            </a:r>
            <a:endParaRPr lang="en-US" dirty="0" smtClean="0"/>
          </a:p>
          <a:p>
            <a:r>
              <a:rPr lang="en-US" dirty="0" smtClean="0"/>
              <a:t>Web </a:t>
            </a:r>
            <a:r>
              <a:rPr lang="en-US" dirty="0"/>
              <a:t>Storage, </a:t>
            </a:r>
            <a:r>
              <a:rPr lang="en-US" dirty="0" smtClean="0"/>
              <a:t>Canvas, Geo-location</a:t>
            </a:r>
            <a:r>
              <a:rPr lang="en-US" dirty="0"/>
              <a:t>, Drag &amp; drop, Web Workers, Indexed DB, Web CORS</a:t>
            </a:r>
          </a:p>
        </p:txBody>
      </p:sp>
      <p:sp>
        <p:nvSpPr>
          <p:cNvPr id="4" name="Slide Number Placeholder 3"/>
          <p:cNvSpPr>
            <a:spLocks noGrp="1"/>
          </p:cNvSpPr>
          <p:nvPr>
            <p:ph type="sldNum" sz="quarter" idx="12"/>
          </p:nvPr>
        </p:nvSpPr>
        <p:spPr/>
        <p:txBody>
          <a:bodyPr/>
          <a:lstStyle/>
          <a:p>
            <a:fld id="{9C11CE39-2868-44A2-A0C6-827D458F7A8B}" type="slidenum">
              <a:rPr lang="en-IN" sz="2400" smtClean="0">
                <a:latin typeface="Cambria" panose="02040503050406030204" pitchFamily="18" charset="0"/>
                <a:ea typeface="Cambria" panose="02040503050406030204" pitchFamily="18" charset="0"/>
              </a:rPr>
              <a:pPr/>
              <a:t>2</a:t>
            </a:fld>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7346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Comments</a:t>
            </a:r>
            <a:br>
              <a:rPr lang="en-IN" dirty="0"/>
            </a:br>
            <a:endParaRPr lang="en-IN" dirty="0"/>
          </a:p>
        </p:txBody>
      </p:sp>
      <p:sp>
        <p:nvSpPr>
          <p:cNvPr id="3" name="Content Placeholder 2"/>
          <p:cNvSpPr>
            <a:spLocks noGrp="1"/>
          </p:cNvSpPr>
          <p:nvPr>
            <p:ph idx="1"/>
          </p:nvPr>
        </p:nvSpPr>
        <p:spPr/>
        <p:txBody>
          <a:bodyPr/>
          <a:lstStyle/>
          <a:p>
            <a:r>
              <a:rPr lang="en-US" dirty="0">
                <a:solidFill>
                  <a:schemeClr val="tx1"/>
                </a:solidFill>
              </a:rPr>
              <a:t>JavaScript comments can be used to explain JavaScript code, and to make it more readable.</a:t>
            </a:r>
          </a:p>
          <a:p>
            <a:r>
              <a:rPr lang="en-US" dirty="0">
                <a:solidFill>
                  <a:schemeClr val="tx1"/>
                </a:solidFill>
              </a:rPr>
              <a:t>JavaScript comments can also be used to prevent execution, when testing alternative code.</a:t>
            </a:r>
          </a:p>
          <a:p>
            <a:r>
              <a:rPr lang="en-IN" b="1" dirty="0">
                <a:solidFill>
                  <a:schemeClr val="tx1"/>
                </a:solidFill>
              </a:rPr>
              <a:t>Single Line Comments</a:t>
            </a:r>
          </a:p>
          <a:p>
            <a:r>
              <a:rPr lang="en-US" dirty="0">
                <a:solidFill>
                  <a:schemeClr val="tx1"/>
                </a:solidFill>
              </a:rPr>
              <a:t>Single line comments start with //.</a:t>
            </a:r>
          </a:p>
          <a:p>
            <a:r>
              <a:rPr lang="en-US" dirty="0">
                <a:solidFill>
                  <a:schemeClr val="tx1"/>
                </a:solidFill>
              </a:rPr>
              <a:t>Any text between // and the end of the line will be ignored by JavaScript.</a:t>
            </a:r>
          </a:p>
          <a:p>
            <a:r>
              <a:rPr lang="en-IN" b="1" dirty="0">
                <a:solidFill>
                  <a:schemeClr val="tx1"/>
                </a:solidFill>
              </a:rPr>
              <a:t>Multi-line Comments</a:t>
            </a:r>
          </a:p>
          <a:p>
            <a:r>
              <a:rPr lang="en-US" dirty="0">
                <a:solidFill>
                  <a:schemeClr val="tx1"/>
                </a:solidFill>
              </a:rPr>
              <a:t>Multi-line comments start with /* and end with */.</a:t>
            </a:r>
          </a:p>
          <a:p>
            <a:r>
              <a:rPr lang="en-US" dirty="0">
                <a:solidFill>
                  <a:schemeClr val="tx1"/>
                </a:solidFill>
              </a:rPr>
              <a:t>Any text between /* and */ will be ignored by JavaScript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20</a:t>
            </a:fld>
            <a:endParaRPr lang="en-IN" dirty="0"/>
          </a:p>
        </p:txBody>
      </p:sp>
    </p:spTree>
    <p:extLst>
      <p:ext uri="{BB962C8B-B14F-4D97-AF65-F5344CB8AC3E}">
        <p14:creationId xmlns:p14="http://schemas.microsoft.com/office/powerpoint/2010/main" val="131266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The </a:t>
            </a:r>
            <a:r>
              <a:rPr lang="en-US" b="1" dirty="0" err="1"/>
              <a:t>responseText</a:t>
            </a:r>
            <a:r>
              <a:rPr lang="en-US" b="1" dirty="0"/>
              <a:t> Property</a:t>
            </a:r>
          </a:p>
          <a:p>
            <a:r>
              <a:rPr lang="en-US" dirty="0"/>
              <a:t>The </a:t>
            </a:r>
            <a:r>
              <a:rPr lang="en-US" b="1" dirty="0" err="1"/>
              <a:t>responseText</a:t>
            </a:r>
            <a:r>
              <a:rPr lang="en-US" dirty="0"/>
              <a:t> property returns the server response as a JavaScript string, and you can use it accordingly</a:t>
            </a:r>
          </a:p>
          <a:p>
            <a:r>
              <a:rPr lang="en-IN" dirty="0" err="1"/>
              <a:t>document.getElementById</a:t>
            </a:r>
            <a:r>
              <a:rPr lang="en-IN" dirty="0"/>
              <a:t>("demo").</a:t>
            </a:r>
            <a:r>
              <a:rPr lang="en-IN" dirty="0" err="1"/>
              <a:t>innerHTML</a:t>
            </a:r>
            <a:r>
              <a:rPr lang="en-IN" dirty="0"/>
              <a:t> = </a:t>
            </a:r>
            <a:r>
              <a:rPr lang="en-IN" dirty="0" err="1"/>
              <a:t>xhttp.responseText</a:t>
            </a:r>
            <a:r>
              <a:rPr lang="en-IN" dirty="0"/>
              <a:t>; </a:t>
            </a:r>
            <a:endParaRPr lang="en-IN" dirty="0" smtClean="0"/>
          </a:p>
          <a:p>
            <a:r>
              <a:rPr lang="en-US" b="1" dirty="0"/>
              <a:t>The </a:t>
            </a:r>
            <a:r>
              <a:rPr lang="en-US" b="1" dirty="0" err="1"/>
              <a:t>responseXML</a:t>
            </a:r>
            <a:r>
              <a:rPr lang="en-US" b="1" dirty="0"/>
              <a:t> Property</a:t>
            </a:r>
          </a:p>
          <a:p>
            <a:r>
              <a:rPr lang="en-US" dirty="0"/>
              <a:t>The XML </a:t>
            </a:r>
            <a:r>
              <a:rPr lang="en-US" dirty="0" err="1"/>
              <a:t>HttpRequest</a:t>
            </a:r>
            <a:r>
              <a:rPr lang="en-US" dirty="0"/>
              <a:t> object has an in-built XML parser.</a:t>
            </a:r>
          </a:p>
          <a:p>
            <a:r>
              <a:rPr lang="en-US" dirty="0"/>
              <a:t>The </a:t>
            </a:r>
            <a:r>
              <a:rPr lang="en-US" b="1" dirty="0" err="1"/>
              <a:t>responseXML</a:t>
            </a:r>
            <a:r>
              <a:rPr lang="en-US" dirty="0"/>
              <a:t> property returns the server response as an XML DOM object.</a:t>
            </a:r>
          </a:p>
          <a:p>
            <a:r>
              <a:rPr lang="en-US" dirty="0"/>
              <a:t>Using this property you can parse the response as an XML DOM object: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200</a:t>
            </a:fld>
            <a:endParaRPr lang="en-IN" dirty="0"/>
          </a:p>
        </p:txBody>
      </p:sp>
    </p:spTree>
    <p:extLst>
      <p:ext uri="{BB962C8B-B14F-4D97-AF65-F5344CB8AC3E}">
        <p14:creationId xmlns:p14="http://schemas.microsoft.com/office/powerpoint/2010/main" val="2191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a:t>xmlDoc</a:t>
            </a:r>
            <a:r>
              <a:rPr lang="en-IN" dirty="0"/>
              <a:t> = </a:t>
            </a:r>
            <a:r>
              <a:rPr lang="en-IN" dirty="0" err="1"/>
              <a:t>xhttp.responseXML</a:t>
            </a:r>
            <a:r>
              <a:rPr lang="en-IN" dirty="0"/>
              <a:t>;</a:t>
            </a:r>
          </a:p>
          <a:p>
            <a:r>
              <a:rPr lang="en-IN" dirty="0"/>
              <a:t>txt = "";</a:t>
            </a:r>
          </a:p>
          <a:p>
            <a:r>
              <a:rPr lang="en-IN" dirty="0"/>
              <a:t>x = </a:t>
            </a:r>
            <a:r>
              <a:rPr lang="en-IN" dirty="0" err="1"/>
              <a:t>xmlDoc.getElementsByTagName</a:t>
            </a:r>
            <a:r>
              <a:rPr lang="en-IN" dirty="0"/>
              <a:t>("ARTIST");</a:t>
            </a:r>
          </a:p>
          <a:p>
            <a:r>
              <a:rPr lang="en-IN" dirty="0"/>
              <a:t>for (</a:t>
            </a:r>
            <a:r>
              <a:rPr lang="en-IN" dirty="0" err="1"/>
              <a:t>i</a:t>
            </a:r>
            <a:r>
              <a:rPr lang="en-IN" dirty="0"/>
              <a:t> = 0; </a:t>
            </a:r>
            <a:r>
              <a:rPr lang="en-IN" dirty="0" err="1"/>
              <a:t>i</a:t>
            </a:r>
            <a:r>
              <a:rPr lang="en-IN" dirty="0"/>
              <a:t> &lt; </a:t>
            </a:r>
            <a:r>
              <a:rPr lang="en-IN" dirty="0" err="1"/>
              <a:t>x.length</a:t>
            </a:r>
            <a:r>
              <a:rPr lang="en-IN" dirty="0"/>
              <a:t>; </a:t>
            </a:r>
            <a:r>
              <a:rPr lang="en-IN" dirty="0" err="1"/>
              <a:t>i</a:t>
            </a:r>
            <a:r>
              <a:rPr lang="en-IN" dirty="0"/>
              <a:t>++) {</a:t>
            </a:r>
          </a:p>
          <a:p>
            <a:r>
              <a:rPr lang="en-IN" dirty="0"/>
              <a:t>  txt += x[</a:t>
            </a:r>
            <a:r>
              <a:rPr lang="en-IN" dirty="0" err="1"/>
              <a:t>i</a:t>
            </a:r>
            <a:r>
              <a:rPr lang="en-IN" dirty="0"/>
              <a:t>].</a:t>
            </a:r>
            <a:r>
              <a:rPr lang="en-IN" dirty="0" err="1"/>
              <a:t>childNodes</a:t>
            </a:r>
            <a:r>
              <a:rPr lang="en-IN" dirty="0"/>
              <a:t>[0].</a:t>
            </a:r>
            <a:r>
              <a:rPr lang="en-IN" dirty="0" err="1"/>
              <a:t>nodeValue</a:t>
            </a:r>
            <a:r>
              <a:rPr lang="en-IN" dirty="0"/>
              <a:t> + "&lt;</a:t>
            </a:r>
            <a:r>
              <a:rPr lang="en-IN" dirty="0" err="1"/>
              <a:t>br</a:t>
            </a:r>
            <a:r>
              <a:rPr lang="en-IN" dirty="0"/>
              <a:t>&gt;";</a:t>
            </a:r>
          </a:p>
          <a:p>
            <a:r>
              <a:rPr lang="en-IN" dirty="0"/>
              <a:t>  }</a:t>
            </a:r>
          </a:p>
          <a:p>
            <a:r>
              <a:rPr lang="en-IN" dirty="0" err="1"/>
              <a:t>document.getElementById</a:t>
            </a:r>
            <a:r>
              <a:rPr lang="en-IN" dirty="0"/>
              <a:t>("demo").</a:t>
            </a:r>
            <a:r>
              <a:rPr lang="en-IN" dirty="0" err="1"/>
              <a:t>innerHTML</a:t>
            </a:r>
            <a:r>
              <a:rPr lang="en-IN" dirty="0"/>
              <a:t> = txt;</a:t>
            </a:r>
          </a:p>
          <a:p>
            <a:r>
              <a:rPr lang="en-IN" dirty="0" err="1"/>
              <a:t>xhttp.open</a:t>
            </a:r>
            <a:r>
              <a:rPr lang="en-IN" dirty="0"/>
              <a:t>("GET", "cd_catalog.xml", true);</a:t>
            </a:r>
          </a:p>
          <a:p>
            <a:r>
              <a:rPr lang="en-IN" dirty="0" err="1"/>
              <a:t>xhttp.send</a:t>
            </a:r>
            <a:r>
              <a:rPr lang="en-IN" dirty="0"/>
              <a: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201</a:t>
            </a:fld>
            <a:endParaRPr lang="en-IN" dirty="0"/>
          </a:p>
        </p:txBody>
      </p:sp>
    </p:spTree>
    <p:extLst>
      <p:ext uri="{BB962C8B-B14F-4D97-AF65-F5344CB8AC3E}">
        <p14:creationId xmlns:p14="http://schemas.microsoft.com/office/powerpoint/2010/main" val="309919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a:t>
            </a:r>
            <a:r>
              <a:rPr lang="en-IN" b="1" dirty="0" err="1"/>
              <a:t>getAllResponseHeaders</a:t>
            </a:r>
            <a:r>
              <a:rPr lang="en-IN" b="1" dirty="0"/>
              <a:t>() Method</a:t>
            </a:r>
            <a:br>
              <a:rPr lang="en-IN" b="1" dirty="0"/>
            </a:br>
            <a:endParaRPr lang="en-IN" dirty="0"/>
          </a:p>
        </p:txBody>
      </p:sp>
      <p:sp>
        <p:nvSpPr>
          <p:cNvPr id="3" name="Content Placeholder 2"/>
          <p:cNvSpPr>
            <a:spLocks noGrp="1"/>
          </p:cNvSpPr>
          <p:nvPr>
            <p:ph idx="1"/>
          </p:nvPr>
        </p:nvSpPr>
        <p:spPr/>
        <p:txBody>
          <a:bodyPr/>
          <a:lstStyle/>
          <a:p>
            <a:r>
              <a:rPr lang="en-US" dirty="0"/>
              <a:t>The </a:t>
            </a:r>
            <a:r>
              <a:rPr lang="en-US" b="1" dirty="0" err="1"/>
              <a:t>getAllResponseHeaders</a:t>
            </a:r>
            <a:r>
              <a:rPr lang="en-US" b="1" dirty="0"/>
              <a:t>()</a:t>
            </a:r>
            <a:r>
              <a:rPr lang="en-US" dirty="0"/>
              <a:t> method returns all header information from the server response</a:t>
            </a:r>
            <a:r>
              <a:rPr lang="en-US" dirty="0" smtClean="0"/>
              <a:t>.</a:t>
            </a:r>
          </a:p>
          <a:p>
            <a:r>
              <a:rPr lang="en-IN" dirty="0" err="1"/>
              <a:t>var</a:t>
            </a:r>
            <a:r>
              <a:rPr lang="en-IN" dirty="0"/>
              <a:t> </a:t>
            </a:r>
            <a:r>
              <a:rPr lang="en-IN" dirty="0" err="1"/>
              <a:t>xhttp</a:t>
            </a:r>
            <a:r>
              <a:rPr lang="en-IN" dirty="0"/>
              <a:t> = new </a:t>
            </a:r>
            <a:r>
              <a:rPr lang="en-IN" dirty="0" err="1"/>
              <a:t>XMLHttpRequest</a:t>
            </a:r>
            <a:r>
              <a:rPr lang="en-IN" dirty="0"/>
              <a:t>();</a:t>
            </a:r>
          </a:p>
          <a:p>
            <a:r>
              <a:rPr lang="en-IN" dirty="0" err="1"/>
              <a:t>xhttp.onreadystatechange</a:t>
            </a:r>
            <a:r>
              <a:rPr lang="en-IN" dirty="0"/>
              <a:t> = function() {</a:t>
            </a:r>
          </a:p>
          <a:p>
            <a:r>
              <a:rPr lang="en-IN" dirty="0"/>
              <a:t>  if (</a:t>
            </a:r>
            <a:r>
              <a:rPr lang="en-IN" dirty="0" err="1"/>
              <a:t>this.readyState</a:t>
            </a:r>
            <a:r>
              <a:rPr lang="en-IN" dirty="0"/>
              <a:t> == 4 &amp;&amp; </a:t>
            </a:r>
            <a:r>
              <a:rPr lang="en-IN" dirty="0" err="1"/>
              <a:t>this.status</a:t>
            </a:r>
            <a:r>
              <a:rPr lang="en-IN" dirty="0"/>
              <a:t> == 200) {</a:t>
            </a:r>
          </a:p>
          <a:p>
            <a:r>
              <a:rPr lang="en-IN" dirty="0"/>
              <a:t>    </a:t>
            </a:r>
            <a:r>
              <a:rPr lang="en-IN" dirty="0" err="1"/>
              <a:t>document.getElementById</a:t>
            </a:r>
            <a:r>
              <a:rPr lang="en-IN" dirty="0"/>
              <a:t>("demo").</a:t>
            </a:r>
            <a:r>
              <a:rPr lang="en-IN" dirty="0" err="1"/>
              <a:t>innerHTML</a:t>
            </a:r>
            <a:r>
              <a:rPr lang="en-IN" dirty="0"/>
              <a:t> =</a:t>
            </a:r>
          </a:p>
          <a:p>
            <a:r>
              <a:rPr lang="en-IN" dirty="0"/>
              <a:t>    </a:t>
            </a:r>
            <a:r>
              <a:rPr lang="en-IN" dirty="0" err="1"/>
              <a:t>this.getAllResponseHeaders</a:t>
            </a:r>
            <a:r>
              <a:rPr lang="en-IN" dirty="0"/>
              <a:t>();</a:t>
            </a:r>
          </a:p>
          <a:p>
            <a:r>
              <a:rPr lang="en-IN" dirty="0"/>
              <a:t>  }</a:t>
            </a:r>
          </a:p>
          <a:p>
            <a:r>
              <a:rPr lang="en-IN" dirty="0"/>
              <a: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202</a:t>
            </a:fld>
            <a:endParaRPr lang="en-IN" dirty="0"/>
          </a:p>
        </p:txBody>
      </p:sp>
    </p:spTree>
    <p:extLst>
      <p:ext uri="{BB962C8B-B14F-4D97-AF65-F5344CB8AC3E}">
        <p14:creationId xmlns:p14="http://schemas.microsoft.com/office/powerpoint/2010/main" val="367033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a:t>
            </a:r>
            <a:r>
              <a:rPr lang="en-IN" b="1" dirty="0" err="1"/>
              <a:t>getResponseHeader</a:t>
            </a:r>
            <a:r>
              <a:rPr lang="en-IN" b="1" dirty="0"/>
              <a:t>() Method</a:t>
            </a:r>
            <a:br>
              <a:rPr lang="en-IN" b="1" dirty="0"/>
            </a:br>
            <a:endParaRPr lang="en-IN" dirty="0"/>
          </a:p>
        </p:txBody>
      </p:sp>
      <p:sp>
        <p:nvSpPr>
          <p:cNvPr id="3" name="Content Placeholder 2"/>
          <p:cNvSpPr>
            <a:spLocks noGrp="1"/>
          </p:cNvSpPr>
          <p:nvPr>
            <p:ph idx="1"/>
          </p:nvPr>
        </p:nvSpPr>
        <p:spPr/>
        <p:txBody>
          <a:bodyPr/>
          <a:lstStyle/>
          <a:p>
            <a:r>
              <a:rPr lang="en-US" dirty="0"/>
              <a:t>The </a:t>
            </a:r>
            <a:r>
              <a:rPr lang="en-US" b="1" dirty="0" err="1"/>
              <a:t>getResponseHeader</a:t>
            </a:r>
            <a:r>
              <a:rPr lang="en-US" b="1" dirty="0"/>
              <a:t>()</a:t>
            </a:r>
            <a:r>
              <a:rPr lang="en-US" dirty="0"/>
              <a:t> method returns specific header information from the server response</a:t>
            </a:r>
            <a:r>
              <a:rPr lang="en-US" dirty="0" smtClean="0"/>
              <a:t>.</a:t>
            </a:r>
          </a:p>
          <a:p>
            <a:r>
              <a:rPr lang="en-IN" dirty="0" err="1"/>
              <a:t>var</a:t>
            </a:r>
            <a:r>
              <a:rPr lang="en-IN" dirty="0"/>
              <a:t> </a:t>
            </a:r>
            <a:r>
              <a:rPr lang="en-IN" dirty="0" err="1"/>
              <a:t>xhttp</a:t>
            </a:r>
            <a:r>
              <a:rPr lang="en-IN" dirty="0"/>
              <a:t> = new </a:t>
            </a:r>
            <a:r>
              <a:rPr lang="en-IN" dirty="0" err="1"/>
              <a:t>XMLHttpRequest</a:t>
            </a:r>
            <a:r>
              <a:rPr lang="en-IN" dirty="0"/>
              <a:t>();</a:t>
            </a:r>
          </a:p>
          <a:p>
            <a:r>
              <a:rPr lang="en-IN" dirty="0" err="1"/>
              <a:t>xhttp.onreadystatechange</a:t>
            </a:r>
            <a:r>
              <a:rPr lang="en-IN" dirty="0"/>
              <a:t> = function() {</a:t>
            </a:r>
          </a:p>
          <a:p>
            <a:r>
              <a:rPr lang="en-IN" dirty="0"/>
              <a:t>  if (</a:t>
            </a:r>
            <a:r>
              <a:rPr lang="en-IN" dirty="0" err="1"/>
              <a:t>this.readyState</a:t>
            </a:r>
            <a:r>
              <a:rPr lang="en-IN" dirty="0"/>
              <a:t> == 4 &amp;&amp; </a:t>
            </a:r>
            <a:r>
              <a:rPr lang="en-IN" dirty="0" err="1"/>
              <a:t>this.status</a:t>
            </a:r>
            <a:r>
              <a:rPr lang="en-IN" dirty="0"/>
              <a:t> == 200) {</a:t>
            </a:r>
          </a:p>
          <a:p>
            <a:r>
              <a:rPr lang="en-IN" dirty="0"/>
              <a:t>    </a:t>
            </a:r>
            <a:r>
              <a:rPr lang="en-IN" dirty="0" err="1"/>
              <a:t>document.getElementById</a:t>
            </a:r>
            <a:r>
              <a:rPr lang="en-IN" dirty="0"/>
              <a:t>("demo").</a:t>
            </a:r>
            <a:r>
              <a:rPr lang="en-IN" dirty="0" err="1"/>
              <a:t>innerHTML</a:t>
            </a:r>
            <a:r>
              <a:rPr lang="en-IN" dirty="0"/>
              <a:t> =</a:t>
            </a:r>
          </a:p>
          <a:p>
            <a:r>
              <a:rPr lang="en-IN" dirty="0"/>
              <a:t>    </a:t>
            </a:r>
            <a:r>
              <a:rPr lang="en-IN" dirty="0" err="1"/>
              <a:t>this.getResponseHeader</a:t>
            </a:r>
            <a:r>
              <a:rPr lang="en-IN" dirty="0"/>
              <a:t>("Last-Modified");</a:t>
            </a:r>
          </a:p>
          <a:p>
            <a:r>
              <a:rPr lang="en-IN" dirty="0"/>
              <a:t>  }</a:t>
            </a:r>
          </a:p>
          <a:p>
            <a:r>
              <a:rPr lang="en-IN" dirty="0"/>
              <a:t>};</a:t>
            </a:r>
          </a:p>
          <a:p>
            <a:r>
              <a:rPr lang="en-IN" dirty="0" err="1"/>
              <a:t>xhttp.open</a:t>
            </a:r>
            <a:r>
              <a:rPr lang="en-IN" dirty="0"/>
              <a:t>("GET", "ajax_info.txt", true);</a:t>
            </a:r>
          </a:p>
          <a:p>
            <a:r>
              <a:rPr lang="en-IN" dirty="0" err="1"/>
              <a:t>xhttp.send</a:t>
            </a:r>
            <a:r>
              <a:rPr lang="en-IN" dirty="0"/>
              <a: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203</a:t>
            </a:fld>
            <a:endParaRPr lang="en-IN" dirty="0"/>
          </a:p>
        </p:txBody>
      </p:sp>
    </p:spTree>
    <p:extLst>
      <p:ext uri="{BB962C8B-B14F-4D97-AF65-F5344CB8AC3E}">
        <p14:creationId xmlns:p14="http://schemas.microsoft.com/office/powerpoint/2010/main" val="290977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HTML5 Web Storage</a:t>
            </a:r>
            <a:endParaRPr lang="en-IN" dirty="0"/>
          </a:p>
        </p:txBody>
      </p:sp>
      <p:sp>
        <p:nvSpPr>
          <p:cNvPr id="3" name="Content Placeholder 2"/>
          <p:cNvSpPr>
            <a:spLocks noGrp="1"/>
          </p:cNvSpPr>
          <p:nvPr>
            <p:ph idx="1"/>
          </p:nvPr>
        </p:nvSpPr>
        <p:spPr/>
        <p:txBody>
          <a:bodyPr/>
          <a:lstStyle/>
          <a:p>
            <a:r>
              <a:rPr lang="en-US" dirty="0"/>
              <a:t>With web storage, web applications can store data locally within the user's browser.</a:t>
            </a:r>
          </a:p>
          <a:p>
            <a:r>
              <a:rPr lang="en-US" dirty="0"/>
              <a:t>Before HTML5, application data had to be stored in cookies, included in every server request. Web storage is more secure, and large amounts of data can be stored locally, without affecting website performance.</a:t>
            </a:r>
          </a:p>
          <a:p>
            <a:r>
              <a:rPr lang="en-US" dirty="0"/>
              <a:t>Unlike cookies, the storage limit is far larger (at least 5MB) and information is never transferred to the server.</a:t>
            </a:r>
          </a:p>
          <a:p>
            <a:r>
              <a:rPr lang="en-US" dirty="0"/>
              <a:t>Web storage is per origin (per domain and protocol). All pages, from one origin, can store and access the same data.</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204</a:t>
            </a:fld>
            <a:endParaRPr lang="en-IN" dirty="0"/>
          </a:p>
        </p:txBody>
      </p:sp>
    </p:spTree>
    <p:extLst>
      <p:ext uri="{BB962C8B-B14F-4D97-AF65-F5344CB8AC3E}">
        <p14:creationId xmlns:p14="http://schemas.microsoft.com/office/powerpoint/2010/main" val="3970889337"/>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Storage Objects</a:t>
            </a:r>
            <a:br>
              <a:rPr lang="en-US" dirty="0"/>
            </a:br>
            <a:endParaRPr lang="en-IN"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a:t>HTML web storage provides two objects for storing data on the client</a:t>
            </a:r>
            <a:r>
              <a:rPr lang="en-US" dirty="0" smtClean="0"/>
              <a:t>:</a:t>
            </a:r>
            <a:endParaRPr lang="en-US" dirty="0"/>
          </a:p>
          <a:p>
            <a:pPr lvl="1"/>
            <a:r>
              <a:rPr lang="en-US" dirty="0"/>
              <a:t>    </a:t>
            </a:r>
            <a:r>
              <a:rPr lang="en-US" dirty="0" err="1"/>
              <a:t>window.localStorage</a:t>
            </a:r>
            <a:r>
              <a:rPr lang="en-US" dirty="0"/>
              <a:t> - stores data with no expiration date</a:t>
            </a:r>
          </a:p>
          <a:p>
            <a:pPr lvl="1"/>
            <a:r>
              <a:rPr lang="en-US" dirty="0"/>
              <a:t>    </a:t>
            </a:r>
            <a:r>
              <a:rPr lang="en-US" dirty="0" err="1"/>
              <a:t>window.sessionStorage</a:t>
            </a:r>
            <a:r>
              <a:rPr lang="en-US" dirty="0"/>
              <a:t> - stores data for one session (data is lost when the browser tab is closed</a:t>
            </a:r>
            <a:r>
              <a:rPr lang="en-US" dirty="0" smtClean="0"/>
              <a:t>)</a:t>
            </a:r>
          </a:p>
          <a:p>
            <a:r>
              <a:rPr lang="en-US" dirty="0"/>
              <a:t>Before using web storage, check browser support for </a:t>
            </a:r>
            <a:r>
              <a:rPr lang="en-US" dirty="0" err="1"/>
              <a:t>localStorage</a:t>
            </a:r>
            <a:r>
              <a:rPr lang="en-US" dirty="0"/>
              <a:t> and </a:t>
            </a:r>
            <a:r>
              <a:rPr lang="en-US" dirty="0" err="1"/>
              <a:t>sessionStorage</a:t>
            </a:r>
            <a:endParaRPr lang="en-US" dirty="0"/>
          </a:p>
          <a:p>
            <a:r>
              <a:rPr lang="en-IN" b="1" dirty="0"/>
              <a:t>if (</a:t>
            </a:r>
            <a:r>
              <a:rPr lang="en-IN" b="1" dirty="0" err="1"/>
              <a:t>typeof</a:t>
            </a:r>
            <a:r>
              <a:rPr lang="en-IN" b="1" dirty="0"/>
              <a:t>(Storage) !== "undefined") {</a:t>
            </a:r>
          </a:p>
          <a:p>
            <a:r>
              <a:rPr lang="en-IN" b="1" dirty="0"/>
              <a:t>  // Code for </a:t>
            </a:r>
            <a:r>
              <a:rPr lang="en-IN" b="1" dirty="0" err="1"/>
              <a:t>localStorage</a:t>
            </a:r>
            <a:r>
              <a:rPr lang="en-IN" b="1" dirty="0"/>
              <a:t>/</a:t>
            </a:r>
            <a:r>
              <a:rPr lang="en-IN" b="1" dirty="0" err="1"/>
              <a:t>sessionStorage</a:t>
            </a:r>
            <a:r>
              <a:rPr lang="en-IN" b="1" dirty="0"/>
              <a:t>.</a:t>
            </a:r>
          </a:p>
          <a:p>
            <a:r>
              <a:rPr lang="en-IN" b="1" dirty="0"/>
              <a:t>} else {</a:t>
            </a:r>
          </a:p>
          <a:p>
            <a:r>
              <a:rPr lang="en-IN" b="1" dirty="0"/>
              <a:t>  // Sorry! No Web Storage support..</a:t>
            </a:r>
          </a:p>
          <a:p>
            <a:r>
              <a:rPr lang="en-IN" b="1" dirty="0"/>
              <a: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205</a:t>
            </a:fld>
            <a:endParaRPr lang="en-IN" dirty="0"/>
          </a:p>
        </p:txBody>
      </p:sp>
    </p:spTree>
    <p:extLst>
      <p:ext uri="{BB962C8B-B14F-4D97-AF65-F5344CB8AC3E}">
        <p14:creationId xmlns:p14="http://schemas.microsoft.com/office/powerpoint/2010/main" val="111463430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a:t>
            </a:r>
            <a:r>
              <a:rPr lang="en-IN" b="1" dirty="0" err="1"/>
              <a:t>localStorage</a:t>
            </a:r>
            <a:r>
              <a:rPr lang="en-IN" b="1" dirty="0"/>
              <a:t> Object</a:t>
            </a:r>
          </a:p>
        </p:txBody>
      </p:sp>
      <p:sp>
        <p:nvSpPr>
          <p:cNvPr id="3" name="Content Placeholder 2"/>
          <p:cNvSpPr>
            <a:spLocks noGrp="1"/>
          </p:cNvSpPr>
          <p:nvPr>
            <p:ph idx="1"/>
          </p:nvPr>
        </p:nvSpPr>
        <p:spPr/>
        <p:txBody>
          <a:bodyPr>
            <a:normAutofit/>
          </a:bodyPr>
          <a:lstStyle/>
          <a:p>
            <a:r>
              <a:rPr lang="en-US" sz="1600" dirty="0"/>
              <a:t>The </a:t>
            </a:r>
            <a:r>
              <a:rPr lang="en-US" sz="1600" dirty="0" err="1"/>
              <a:t>localStorage</a:t>
            </a:r>
            <a:r>
              <a:rPr lang="en-US" sz="1600" dirty="0"/>
              <a:t> object stores the data with no expiration date. The data will not be deleted when the browser is closed, and will be available the next day, week, or year</a:t>
            </a:r>
            <a:r>
              <a:rPr lang="en-US" sz="1600" dirty="0" smtClean="0"/>
              <a:t>.</a:t>
            </a:r>
          </a:p>
          <a:p>
            <a:r>
              <a:rPr lang="en-IN" sz="1600" dirty="0"/>
              <a:t>&lt;!DOCTYPE html&gt;</a:t>
            </a:r>
          </a:p>
          <a:p>
            <a:r>
              <a:rPr lang="en-IN" sz="1600" dirty="0"/>
              <a:t>&lt;html&gt;</a:t>
            </a:r>
          </a:p>
          <a:p>
            <a:r>
              <a:rPr lang="en-IN" sz="1600" dirty="0"/>
              <a:t>&lt;body</a:t>
            </a:r>
            <a:r>
              <a:rPr lang="en-IN" sz="1600" dirty="0" smtClean="0"/>
              <a:t>&gt;</a:t>
            </a:r>
            <a:endParaRPr lang="en-IN" sz="1600" dirty="0"/>
          </a:p>
          <a:p>
            <a:r>
              <a:rPr lang="en-IN" sz="1600" dirty="0"/>
              <a:t>&lt;div id="result"&gt;&lt;/div</a:t>
            </a:r>
            <a:r>
              <a:rPr lang="en-IN" sz="1600" dirty="0" smtClean="0"/>
              <a:t>&gt;</a:t>
            </a:r>
            <a:endParaRPr lang="en-IN" sz="1600" dirty="0"/>
          </a:p>
          <a:p>
            <a:r>
              <a:rPr lang="en-IN" sz="1600" dirty="0"/>
              <a:t>&lt;script&gt;</a:t>
            </a:r>
          </a:p>
          <a:p>
            <a:r>
              <a:rPr lang="en-IN" sz="1600" dirty="0"/>
              <a:t>// Check browser support</a:t>
            </a:r>
          </a:p>
          <a:p>
            <a:r>
              <a:rPr lang="en-IN" sz="1600" dirty="0"/>
              <a:t>if (</a:t>
            </a:r>
            <a:r>
              <a:rPr lang="en-IN" sz="1600" dirty="0" err="1"/>
              <a:t>typeof</a:t>
            </a:r>
            <a:r>
              <a:rPr lang="en-IN" sz="1600" dirty="0"/>
              <a:t>(Storage) !== "undefined") {</a:t>
            </a:r>
          </a:p>
          <a:p>
            <a:r>
              <a:rPr lang="en-IN" sz="1600" dirty="0"/>
              <a:t>  // Store</a:t>
            </a:r>
          </a:p>
          <a:p>
            <a:r>
              <a:rPr lang="en-IN" sz="1600" dirty="0"/>
              <a:t>  </a:t>
            </a:r>
            <a:r>
              <a:rPr lang="en-IN" sz="1600" dirty="0" err="1"/>
              <a:t>localStorage.setItem</a:t>
            </a:r>
            <a:r>
              <a:rPr lang="en-IN" sz="1600" dirty="0"/>
              <a:t>("</a:t>
            </a:r>
            <a:r>
              <a:rPr lang="en-IN" sz="1600" dirty="0" err="1"/>
              <a:t>lastname</a:t>
            </a:r>
            <a:r>
              <a:rPr lang="en-IN" sz="1600" dirty="0"/>
              <a:t>", "Smith");</a:t>
            </a:r>
          </a:p>
          <a:p>
            <a:r>
              <a:rPr lang="en-IN" sz="1600" dirty="0"/>
              <a:t>  // Retrieve</a:t>
            </a:r>
          </a:p>
          <a:p>
            <a:r>
              <a:rPr lang="en-IN" sz="1600" dirty="0"/>
              <a:t>  </a:t>
            </a:r>
            <a:r>
              <a:rPr lang="en-IN" sz="1600" dirty="0" err="1"/>
              <a:t>document.getElementById</a:t>
            </a:r>
            <a:r>
              <a:rPr lang="en-IN" sz="1600" dirty="0"/>
              <a:t>("result").</a:t>
            </a:r>
            <a:r>
              <a:rPr lang="en-IN" sz="1600" dirty="0" err="1"/>
              <a:t>innerHTML</a:t>
            </a:r>
            <a:r>
              <a:rPr lang="en-IN" sz="1600" dirty="0"/>
              <a:t> = </a:t>
            </a:r>
            <a:r>
              <a:rPr lang="en-IN" sz="1600" dirty="0" err="1"/>
              <a:t>localStorage.getItem</a:t>
            </a:r>
            <a:r>
              <a:rPr lang="en-IN" sz="1600" dirty="0"/>
              <a:t>("</a:t>
            </a:r>
            <a:r>
              <a:rPr lang="en-IN" sz="1600" dirty="0" err="1"/>
              <a:t>lastname</a:t>
            </a:r>
            <a:r>
              <a:rPr lang="en-IN" sz="1600" dirty="0"/>
              <a:t>");</a:t>
            </a:r>
          </a:p>
          <a:p>
            <a:r>
              <a:rPr lang="en-IN" sz="1600" dirty="0"/>
              <a:t>} else {</a:t>
            </a:r>
          </a:p>
          <a:p>
            <a:r>
              <a:rPr lang="en-IN" sz="1600" dirty="0"/>
              <a:t>  </a:t>
            </a:r>
            <a:r>
              <a:rPr lang="en-IN" sz="1600" dirty="0" err="1"/>
              <a:t>document.getElementById</a:t>
            </a:r>
            <a:r>
              <a:rPr lang="en-IN" sz="1600" dirty="0"/>
              <a:t>("result").</a:t>
            </a:r>
            <a:r>
              <a:rPr lang="en-IN" sz="1600" dirty="0" err="1"/>
              <a:t>innerHTML</a:t>
            </a:r>
            <a:r>
              <a:rPr lang="en-IN" sz="1600" dirty="0"/>
              <a:t> = "Sorry, your browser does not support Web Storage</a:t>
            </a:r>
            <a:r>
              <a:rPr lang="en-IN" sz="1600" dirty="0" smtClean="0"/>
              <a:t>...";</a:t>
            </a:r>
            <a:endParaRPr lang="en-IN" sz="16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206</a:t>
            </a:fld>
            <a:endParaRPr lang="en-IN" dirty="0"/>
          </a:p>
        </p:txBody>
      </p:sp>
    </p:spTree>
    <p:extLst>
      <p:ext uri="{BB962C8B-B14F-4D97-AF65-F5344CB8AC3E}">
        <p14:creationId xmlns:p14="http://schemas.microsoft.com/office/powerpoint/2010/main" val="156110621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t>
            </a:r>
          </a:p>
          <a:p>
            <a:r>
              <a:rPr lang="en-IN" dirty="0"/>
              <a:t>&lt;/script&gt;</a:t>
            </a:r>
          </a:p>
          <a:p>
            <a:endParaRPr lang="en-IN" dirty="0"/>
          </a:p>
          <a:p>
            <a:r>
              <a:rPr lang="en-IN" dirty="0"/>
              <a:t>&lt;/body&gt;</a:t>
            </a:r>
          </a:p>
          <a:p>
            <a:r>
              <a:rPr lang="en-IN" dirty="0"/>
              <a:t>&lt;/html</a:t>
            </a:r>
            <a:r>
              <a:rPr lang="en-IN" dirty="0" smtClean="0"/>
              <a:t>&gt;</a:t>
            </a:r>
          </a:p>
          <a:p>
            <a:r>
              <a:rPr lang="en-US" dirty="0" smtClean="0"/>
              <a:t>O/P:</a:t>
            </a:r>
          </a:p>
          <a:p>
            <a:r>
              <a:rPr lang="en-IN" dirty="0" smtClean="0"/>
              <a:t>Smith</a:t>
            </a:r>
          </a:p>
          <a:p>
            <a:endParaRPr lang="en-IN"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207</a:t>
            </a:fld>
            <a:endParaRPr lang="en-IN" dirty="0"/>
          </a:p>
        </p:txBody>
      </p:sp>
    </p:spTree>
    <p:extLst>
      <p:ext uri="{BB962C8B-B14F-4D97-AF65-F5344CB8AC3E}">
        <p14:creationId xmlns:p14="http://schemas.microsoft.com/office/powerpoint/2010/main" val="218779243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explained</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Create </a:t>
            </a:r>
            <a:r>
              <a:rPr lang="en-US" dirty="0"/>
              <a:t>a </a:t>
            </a:r>
            <a:r>
              <a:rPr lang="en-US" dirty="0" err="1"/>
              <a:t>localStorage</a:t>
            </a:r>
            <a:r>
              <a:rPr lang="en-US" dirty="0"/>
              <a:t> name/value pair with name="</a:t>
            </a:r>
            <a:r>
              <a:rPr lang="en-US" dirty="0" err="1"/>
              <a:t>lastname</a:t>
            </a:r>
            <a:r>
              <a:rPr lang="en-US" dirty="0"/>
              <a:t>" and value="Smith"</a:t>
            </a:r>
          </a:p>
          <a:p>
            <a:r>
              <a:rPr lang="en-US" dirty="0"/>
              <a:t>Retrieve the value of "</a:t>
            </a:r>
            <a:r>
              <a:rPr lang="en-US" dirty="0" err="1"/>
              <a:t>lastname</a:t>
            </a:r>
            <a:r>
              <a:rPr lang="en-US" dirty="0"/>
              <a:t>" and insert it into the element with id="result"</a:t>
            </a:r>
          </a:p>
          <a:p>
            <a:r>
              <a:rPr lang="en-US" dirty="0"/>
              <a:t>The example above could also be written like this:</a:t>
            </a:r>
          </a:p>
          <a:p>
            <a:r>
              <a:rPr lang="en-IN" b="1" dirty="0"/>
              <a:t>// Store</a:t>
            </a:r>
          </a:p>
          <a:p>
            <a:r>
              <a:rPr lang="en-IN" b="1" dirty="0" err="1"/>
              <a:t>localStorage.lastname</a:t>
            </a:r>
            <a:r>
              <a:rPr lang="en-IN" b="1" dirty="0"/>
              <a:t> = "Smith";</a:t>
            </a:r>
          </a:p>
          <a:p>
            <a:r>
              <a:rPr lang="en-IN" b="1" dirty="0"/>
              <a:t>// Retrieve</a:t>
            </a:r>
          </a:p>
          <a:p>
            <a:r>
              <a:rPr lang="en-IN" b="1" dirty="0" err="1"/>
              <a:t>document.getElementById</a:t>
            </a:r>
            <a:r>
              <a:rPr lang="en-IN" b="1" dirty="0"/>
              <a:t>("result").</a:t>
            </a:r>
            <a:r>
              <a:rPr lang="en-IN" b="1" dirty="0" err="1"/>
              <a:t>innerHTML</a:t>
            </a:r>
            <a:r>
              <a:rPr lang="en-IN" b="1" dirty="0"/>
              <a:t> = </a:t>
            </a:r>
            <a:r>
              <a:rPr lang="en-IN" b="1" dirty="0" err="1" smtClean="0"/>
              <a:t>localStorage.lastname</a:t>
            </a:r>
            <a:r>
              <a:rPr lang="en-IN" b="1" dirty="0" smtClean="0"/>
              <a:t>;</a:t>
            </a:r>
          </a:p>
          <a:p>
            <a:r>
              <a:rPr lang="en-US" dirty="0"/>
              <a:t>The syntax for removing the "</a:t>
            </a:r>
            <a:r>
              <a:rPr lang="en-US" dirty="0" err="1"/>
              <a:t>lastname</a:t>
            </a:r>
            <a:r>
              <a:rPr lang="en-US" dirty="0"/>
              <a:t>" </a:t>
            </a:r>
            <a:r>
              <a:rPr lang="en-US" dirty="0" err="1"/>
              <a:t>localStorage</a:t>
            </a:r>
            <a:r>
              <a:rPr lang="en-US" dirty="0"/>
              <a:t> item is as follows:</a:t>
            </a:r>
          </a:p>
          <a:p>
            <a:r>
              <a:rPr lang="en-US" b="1" dirty="0" err="1"/>
              <a:t>localStorage.removeItem</a:t>
            </a:r>
            <a:r>
              <a:rPr lang="en-US" b="1" dirty="0"/>
              <a:t>("</a:t>
            </a:r>
            <a:r>
              <a:rPr lang="en-US" b="1" dirty="0" err="1"/>
              <a:t>lastname</a:t>
            </a:r>
            <a:r>
              <a:rPr lang="en-US" b="1" dirty="0"/>
              <a:t>");</a:t>
            </a:r>
          </a:p>
          <a:p>
            <a:endParaRPr lang="en-IN" b="1"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208</a:t>
            </a:fld>
            <a:endParaRPr lang="en-IN" dirty="0"/>
          </a:p>
        </p:txBody>
      </p:sp>
    </p:spTree>
    <p:extLst>
      <p:ext uri="{BB962C8B-B14F-4D97-AF65-F5344CB8AC3E}">
        <p14:creationId xmlns:p14="http://schemas.microsoft.com/office/powerpoint/2010/main" val="729842932"/>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a:t>
            </a:r>
            <a:r>
              <a:rPr lang="en-IN" b="1" dirty="0" err="1"/>
              <a:t>sessionStorage</a:t>
            </a:r>
            <a:r>
              <a:rPr lang="en-IN" b="1" dirty="0"/>
              <a:t> Object</a:t>
            </a:r>
            <a:br>
              <a:rPr lang="en-IN" b="1" dirty="0"/>
            </a:br>
            <a:endParaRPr lang="en-IN" dirty="0"/>
          </a:p>
        </p:txBody>
      </p:sp>
      <p:sp>
        <p:nvSpPr>
          <p:cNvPr id="3" name="Content Placeholder 2"/>
          <p:cNvSpPr>
            <a:spLocks noGrp="1"/>
          </p:cNvSpPr>
          <p:nvPr>
            <p:ph idx="1"/>
          </p:nvPr>
        </p:nvSpPr>
        <p:spPr/>
        <p:txBody>
          <a:bodyPr/>
          <a:lstStyle/>
          <a:p>
            <a:r>
              <a:rPr lang="en-US" dirty="0"/>
              <a:t>The </a:t>
            </a:r>
            <a:r>
              <a:rPr lang="en-US" dirty="0" err="1"/>
              <a:t>sessionStorage</a:t>
            </a:r>
            <a:r>
              <a:rPr lang="en-US" dirty="0"/>
              <a:t> object is equal to the </a:t>
            </a:r>
            <a:r>
              <a:rPr lang="en-US" dirty="0" err="1"/>
              <a:t>localStorage</a:t>
            </a:r>
            <a:r>
              <a:rPr lang="en-US" dirty="0"/>
              <a:t> object, except that it stores the data for only one session. The data is deleted when the user closes the specific browser tab.</a:t>
            </a:r>
          </a:p>
          <a:p>
            <a:endParaRPr lang="en-US" dirty="0"/>
          </a:p>
          <a:p>
            <a:r>
              <a:rPr lang="en-US" dirty="0"/>
              <a:t>The following example counts the number of times a user has clicked a button, in the current session</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209</a:t>
            </a:fld>
            <a:endParaRPr lang="en-IN" dirty="0"/>
          </a:p>
        </p:txBody>
      </p:sp>
    </p:spTree>
    <p:extLst>
      <p:ext uri="{BB962C8B-B14F-4D97-AF65-F5344CB8AC3E}">
        <p14:creationId xmlns:p14="http://schemas.microsoft.com/office/powerpoint/2010/main" val="12579562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fontScale="85000" lnSpcReduction="20000"/>
          </a:bodyPr>
          <a:lstStyle/>
          <a:p>
            <a:r>
              <a:rPr lang="en-IN" dirty="0">
                <a:solidFill>
                  <a:schemeClr val="accent6">
                    <a:lumMod val="75000"/>
                  </a:schemeClr>
                </a:solidFill>
              </a:rPr>
              <a:t>// Change heading:</a:t>
            </a:r>
          </a:p>
          <a:p>
            <a:r>
              <a:rPr lang="en-IN" dirty="0" err="1"/>
              <a:t>document.getElementById</a:t>
            </a:r>
            <a:r>
              <a:rPr lang="en-IN" dirty="0"/>
              <a:t>("</a:t>
            </a:r>
            <a:r>
              <a:rPr lang="en-IN" dirty="0" err="1"/>
              <a:t>myH</a:t>
            </a:r>
            <a:r>
              <a:rPr lang="en-IN" dirty="0"/>
              <a:t>").</a:t>
            </a:r>
            <a:r>
              <a:rPr lang="en-IN" dirty="0" err="1"/>
              <a:t>innerHTML</a:t>
            </a:r>
            <a:r>
              <a:rPr lang="en-IN" dirty="0"/>
              <a:t> = "My First Page";</a:t>
            </a:r>
          </a:p>
          <a:p>
            <a:endParaRPr lang="en-IN" dirty="0"/>
          </a:p>
          <a:p>
            <a:r>
              <a:rPr lang="en-IN" dirty="0">
                <a:solidFill>
                  <a:schemeClr val="accent6">
                    <a:lumMod val="75000"/>
                  </a:schemeClr>
                </a:solidFill>
              </a:rPr>
              <a:t>// Change paragraph:</a:t>
            </a:r>
          </a:p>
          <a:p>
            <a:r>
              <a:rPr lang="en-IN" dirty="0" err="1"/>
              <a:t>document.getElementById</a:t>
            </a:r>
            <a:r>
              <a:rPr lang="en-IN" dirty="0"/>
              <a:t>("</a:t>
            </a:r>
            <a:r>
              <a:rPr lang="en-IN" dirty="0" err="1"/>
              <a:t>myP</a:t>
            </a:r>
            <a:r>
              <a:rPr lang="en-IN" dirty="0"/>
              <a:t>").</a:t>
            </a:r>
            <a:r>
              <a:rPr lang="en-IN" dirty="0" err="1"/>
              <a:t>innerHTML</a:t>
            </a:r>
            <a:r>
              <a:rPr lang="en-IN" dirty="0"/>
              <a:t> = "My first paragraph</a:t>
            </a:r>
            <a:r>
              <a:rPr lang="en-IN" dirty="0" smtClean="0"/>
              <a:t>.";</a:t>
            </a:r>
          </a:p>
          <a:p>
            <a:r>
              <a:rPr lang="en-IN" dirty="0">
                <a:solidFill>
                  <a:schemeClr val="accent6">
                    <a:lumMod val="75000"/>
                  </a:schemeClr>
                </a:solidFill>
              </a:rPr>
              <a:t>/*</a:t>
            </a:r>
          </a:p>
          <a:p>
            <a:r>
              <a:rPr lang="en-IN" dirty="0">
                <a:solidFill>
                  <a:schemeClr val="accent6">
                    <a:lumMod val="75000"/>
                  </a:schemeClr>
                </a:solidFill>
              </a:rPr>
              <a:t>The code below will change</a:t>
            </a:r>
          </a:p>
          <a:p>
            <a:r>
              <a:rPr lang="en-IN" dirty="0">
                <a:solidFill>
                  <a:schemeClr val="accent6">
                    <a:lumMod val="75000"/>
                  </a:schemeClr>
                </a:solidFill>
              </a:rPr>
              <a:t>the heading with id = "</a:t>
            </a:r>
            <a:r>
              <a:rPr lang="en-IN" dirty="0" err="1">
                <a:solidFill>
                  <a:schemeClr val="accent6">
                    <a:lumMod val="75000"/>
                  </a:schemeClr>
                </a:solidFill>
              </a:rPr>
              <a:t>myH</a:t>
            </a:r>
            <a:r>
              <a:rPr lang="en-IN" dirty="0">
                <a:solidFill>
                  <a:schemeClr val="accent6">
                    <a:lumMod val="75000"/>
                  </a:schemeClr>
                </a:solidFill>
              </a:rPr>
              <a:t>"</a:t>
            </a:r>
          </a:p>
          <a:p>
            <a:r>
              <a:rPr lang="en-IN" dirty="0">
                <a:solidFill>
                  <a:schemeClr val="accent6">
                    <a:lumMod val="75000"/>
                  </a:schemeClr>
                </a:solidFill>
              </a:rPr>
              <a:t>and the paragraph with id = "</a:t>
            </a:r>
            <a:r>
              <a:rPr lang="en-IN" dirty="0" err="1">
                <a:solidFill>
                  <a:schemeClr val="accent6">
                    <a:lumMod val="75000"/>
                  </a:schemeClr>
                </a:solidFill>
              </a:rPr>
              <a:t>myP</a:t>
            </a:r>
            <a:r>
              <a:rPr lang="en-IN" dirty="0">
                <a:solidFill>
                  <a:schemeClr val="accent6">
                    <a:lumMod val="75000"/>
                  </a:schemeClr>
                </a:solidFill>
              </a:rPr>
              <a:t>"</a:t>
            </a:r>
          </a:p>
          <a:p>
            <a:r>
              <a:rPr lang="en-IN" dirty="0">
                <a:solidFill>
                  <a:schemeClr val="accent6">
                    <a:lumMod val="75000"/>
                  </a:schemeClr>
                </a:solidFill>
              </a:rPr>
              <a:t>in my web page:</a:t>
            </a:r>
          </a:p>
          <a:p>
            <a:r>
              <a:rPr lang="en-IN" dirty="0">
                <a:solidFill>
                  <a:schemeClr val="accent6">
                    <a:lumMod val="75000"/>
                  </a:schemeClr>
                </a:solidFill>
              </a:rPr>
              <a:t>*/</a:t>
            </a:r>
          </a:p>
          <a:p>
            <a:r>
              <a:rPr lang="en-IN" dirty="0" err="1"/>
              <a:t>document.getElementById</a:t>
            </a:r>
            <a:r>
              <a:rPr lang="en-IN" dirty="0"/>
              <a:t>("</a:t>
            </a:r>
            <a:r>
              <a:rPr lang="en-IN" dirty="0" err="1"/>
              <a:t>myH</a:t>
            </a:r>
            <a:r>
              <a:rPr lang="en-IN" dirty="0"/>
              <a:t>").</a:t>
            </a:r>
            <a:r>
              <a:rPr lang="en-IN" dirty="0" err="1"/>
              <a:t>innerHTML</a:t>
            </a:r>
            <a:r>
              <a:rPr lang="en-IN" dirty="0"/>
              <a:t> = "My First Page";</a:t>
            </a:r>
          </a:p>
          <a:p>
            <a:r>
              <a:rPr lang="en-IN" dirty="0" err="1"/>
              <a:t>document.getElementById</a:t>
            </a:r>
            <a:r>
              <a:rPr lang="en-IN" dirty="0"/>
              <a:t>("</a:t>
            </a:r>
            <a:r>
              <a:rPr lang="en-IN" dirty="0" err="1"/>
              <a:t>myP</a:t>
            </a:r>
            <a:r>
              <a:rPr lang="en-IN" dirty="0"/>
              <a:t>").</a:t>
            </a:r>
            <a:r>
              <a:rPr lang="en-IN" dirty="0" err="1"/>
              <a:t>innerHTML</a:t>
            </a:r>
            <a:r>
              <a:rPr lang="en-IN" dirty="0"/>
              <a:t> = "My first paragraph.";</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21</a:t>
            </a:fld>
            <a:endParaRPr lang="en-IN" dirty="0"/>
          </a:p>
        </p:txBody>
      </p:sp>
    </p:spTree>
    <p:extLst>
      <p:ext uri="{BB962C8B-B14F-4D97-AF65-F5344CB8AC3E}">
        <p14:creationId xmlns:p14="http://schemas.microsoft.com/office/powerpoint/2010/main" val="146280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210</a:t>
            </a:fld>
            <a:endParaRPr lang="en-IN" dirty="0"/>
          </a:p>
        </p:txBody>
      </p:sp>
      <p:sp>
        <p:nvSpPr>
          <p:cNvPr id="5" name="Rectangle 4"/>
          <p:cNvSpPr/>
          <p:nvPr/>
        </p:nvSpPr>
        <p:spPr>
          <a:xfrm>
            <a:off x="120580" y="117693"/>
            <a:ext cx="12044482" cy="6740307"/>
          </a:xfrm>
          <a:prstGeom prst="rect">
            <a:avLst/>
          </a:prstGeom>
        </p:spPr>
        <p:txBody>
          <a:bodyPr wrap="square">
            <a:spAutoFit/>
          </a:bodyPr>
          <a:lstStyle/>
          <a:p>
            <a:r>
              <a:rPr lang="en-IN" dirty="0"/>
              <a:t>&lt;!DOCTYPE html&gt;</a:t>
            </a:r>
          </a:p>
          <a:p>
            <a:r>
              <a:rPr lang="en-IN" dirty="0"/>
              <a:t>&lt;html&gt;</a:t>
            </a:r>
          </a:p>
          <a:p>
            <a:r>
              <a:rPr lang="en-IN" dirty="0"/>
              <a:t>&lt;head&gt;</a:t>
            </a:r>
          </a:p>
          <a:p>
            <a:r>
              <a:rPr lang="en-IN" dirty="0"/>
              <a:t>&lt;script&gt;</a:t>
            </a:r>
          </a:p>
          <a:p>
            <a:r>
              <a:rPr lang="en-IN" dirty="0"/>
              <a:t>function </a:t>
            </a:r>
            <a:r>
              <a:rPr lang="en-IN" dirty="0" err="1"/>
              <a:t>clickCounter</a:t>
            </a:r>
            <a:r>
              <a:rPr lang="en-IN" dirty="0"/>
              <a:t>() {</a:t>
            </a:r>
          </a:p>
          <a:p>
            <a:r>
              <a:rPr lang="en-IN" dirty="0"/>
              <a:t>  if (</a:t>
            </a:r>
            <a:r>
              <a:rPr lang="en-IN" dirty="0" err="1"/>
              <a:t>typeof</a:t>
            </a:r>
            <a:r>
              <a:rPr lang="en-IN" dirty="0"/>
              <a:t>(Storage) !== "undefined") {</a:t>
            </a:r>
          </a:p>
          <a:p>
            <a:r>
              <a:rPr lang="en-IN" dirty="0"/>
              <a:t>    if (</a:t>
            </a:r>
            <a:r>
              <a:rPr lang="en-IN" dirty="0" err="1"/>
              <a:t>sessionStorage.clickcount</a:t>
            </a:r>
            <a:r>
              <a:rPr lang="en-IN" dirty="0"/>
              <a:t>) {</a:t>
            </a:r>
          </a:p>
          <a:p>
            <a:r>
              <a:rPr lang="en-IN" dirty="0"/>
              <a:t>      </a:t>
            </a:r>
            <a:r>
              <a:rPr lang="en-IN" dirty="0" err="1"/>
              <a:t>sessionStorage.clickcount</a:t>
            </a:r>
            <a:r>
              <a:rPr lang="en-IN" dirty="0"/>
              <a:t> = Number(</a:t>
            </a:r>
            <a:r>
              <a:rPr lang="en-IN" dirty="0" err="1"/>
              <a:t>sessionStorage.clickcount</a:t>
            </a:r>
            <a:r>
              <a:rPr lang="en-IN" dirty="0"/>
              <a:t>)+1;</a:t>
            </a:r>
          </a:p>
          <a:p>
            <a:r>
              <a:rPr lang="en-IN" dirty="0"/>
              <a:t>    } else {</a:t>
            </a:r>
          </a:p>
          <a:p>
            <a:r>
              <a:rPr lang="en-IN" dirty="0"/>
              <a:t>      </a:t>
            </a:r>
            <a:r>
              <a:rPr lang="en-IN" dirty="0" err="1"/>
              <a:t>sessionStorage.clickcount</a:t>
            </a:r>
            <a:r>
              <a:rPr lang="en-IN" dirty="0"/>
              <a:t> = 1;</a:t>
            </a:r>
          </a:p>
          <a:p>
            <a:r>
              <a:rPr lang="en-IN" dirty="0"/>
              <a:t>    }</a:t>
            </a:r>
          </a:p>
          <a:p>
            <a:r>
              <a:rPr lang="en-IN" dirty="0"/>
              <a:t>    </a:t>
            </a:r>
            <a:r>
              <a:rPr lang="en-IN" dirty="0" err="1"/>
              <a:t>document.getElementById</a:t>
            </a:r>
            <a:r>
              <a:rPr lang="en-IN" dirty="0"/>
              <a:t>("result").</a:t>
            </a:r>
            <a:r>
              <a:rPr lang="en-IN" dirty="0" err="1"/>
              <a:t>innerHTML</a:t>
            </a:r>
            <a:r>
              <a:rPr lang="en-IN" dirty="0"/>
              <a:t> = "You have clicked the button " + </a:t>
            </a:r>
            <a:r>
              <a:rPr lang="en-IN" dirty="0" err="1"/>
              <a:t>sessionStorage.clickcount</a:t>
            </a:r>
            <a:r>
              <a:rPr lang="en-IN" dirty="0"/>
              <a:t> + " time(s) in this session.";</a:t>
            </a:r>
          </a:p>
          <a:p>
            <a:r>
              <a:rPr lang="en-IN" dirty="0"/>
              <a:t>  } else {</a:t>
            </a:r>
          </a:p>
          <a:p>
            <a:r>
              <a:rPr lang="en-IN" dirty="0"/>
              <a:t>    </a:t>
            </a:r>
            <a:r>
              <a:rPr lang="en-IN" dirty="0" err="1"/>
              <a:t>document.getElementById</a:t>
            </a:r>
            <a:r>
              <a:rPr lang="en-IN" dirty="0"/>
              <a:t>("result").</a:t>
            </a:r>
            <a:r>
              <a:rPr lang="en-IN" dirty="0" err="1"/>
              <a:t>innerHTML</a:t>
            </a:r>
            <a:r>
              <a:rPr lang="en-IN" dirty="0"/>
              <a:t> = "Sorry, your browser does not support web storage...";</a:t>
            </a:r>
          </a:p>
          <a:p>
            <a:r>
              <a:rPr lang="en-IN" dirty="0"/>
              <a:t>  }</a:t>
            </a:r>
          </a:p>
          <a:p>
            <a:r>
              <a:rPr lang="en-IN" dirty="0"/>
              <a:t>}</a:t>
            </a:r>
          </a:p>
          <a:p>
            <a:r>
              <a:rPr lang="en-IN" dirty="0"/>
              <a:t>&lt;/script&gt;</a:t>
            </a:r>
          </a:p>
          <a:p>
            <a:r>
              <a:rPr lang="en-IN" dirty="0"/>
              <a:t>&lt;/head&gt;</a:t>
            </a:r>
          </a:p>
          <a:p>
            <a:r>
              <a:rPr lang="en-IN" dirty="0"/>
              <a:t>&lt;body</a:t>
            </a:r>
            <a:r>
              <a:rPr lang="en-IN" dirty="0" smtClean="0"/>
              <a:t>&gt;</a:t>
            </a:r>
            <a:endParaRPr lang="en-IN" dirty="0"/>
          </a:p>
          <a:p>
            <a:r>
              <a:rPr lang="en-IN" dirty="0"/>
              <a:t>&lt;p&gt;&lt;button </a:t>
            </a:r>
            <a:r>
              <a:rPr lang="en-IN" dirty="0" err="1"/>
              <a:t>onclick</a:t>
            </a:r>
            <a:r>
              <a:rPr lang="en-IN" dirty="0"/>
              <a:t>="</a:t>
            </a:r>
            <a:r>
              <a:rPr lang="en-IN" dirty="0" err="1"/>
              <a:t>clickCounter</a:t>
            </a:r>
            <a:r>
              <a:rPr lang="en-IN" dirty="0"/>
              <a:t>()" type="button"&gt;Click me!&lt;/button&gt;&lt;/p&gt;</a:t>
            </a:r>
          </a:p>
          <a:p>
            <a:r>
              <a:rPr lang="en-IN" dirty="0"/>
              <a:t>&lt;div id="result"&gt;&lt;/div</a:t>
            </a:r>
            <a:r>
              <a:rPr lang="en-IN" dirty="0" smtClean="0"/>
              <a:t>&gt;</a:t>
            </a:r>
            <a:endParaRPr lang="en-IN" dirty="0"/>
          </a:p>
          <a:p>
            <a:r>
              <a:rPr lang="en-IN" dirty="0"/>
              <a:t>&lt;/body&gt;</a:t>
            </a:r>
          </a:p>
          <a:p>
            <a:r>
              <a:rPr lang="en-IN" dirty="0"/>
              <a:t>&lt;/html</a:t>
            </a:r>
            <a:r>
              <a:rPr lang="en-IN" dirty="0" smtClean="0"/>
              <a:t>&gt;</a:t>
            </a:r>
            <a:endParaRPr lang="en-IN" dirty="0"/>
          </a:p>
        </p:txBody>
      </p:sp>
      <p:pic>
        <p:nvPicPr>
          <p:cNvPr id="6" name="Picture 5"/>
          <p:cNvPicPr>
            <a:picLocks noChangeAspect="1"/>
          </p:cNvPicPr>
          <p:nvPr/>
        </p:nvPicPr>
        <p:blipFill>
          <a:blip r:embed="rId2"/>
          <a:stretch>
            <a:fillRect/>
          </a:stretch>
        </p:blipFill>
        <p:spPr>
          <a:xfrm>
            <a:off x="7065723" y="384559"/>
            <a:ext cx="4333875" cy="1104900"/>
          </a:xfrm>
          <a:prstGeom prst="rect">
            <a:avLst/>
          </a:prstGeom>
          <a:ln w="19050">
            <a:solidFill>
              <a:schemeClr val="tx1"/>
            </a:solidFill>
          </a:ln>
        </p:spPr>
      </p:pic>
    </p:spTree>
    <p:extLst>
      <p:ext uri="{BB962C8B-B14F-4D97-AF65-F5344CB8AC3E}">
        <p14:creationId xmlns:p14="http://schemas.microsoft.com/office/powerpoint/2010/main" val="303008043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Canvas</a:t>
            </a:r>
          </a:p>
        </p:txBody>
      </p:sp>
      <p:sp>
        <p:nvSpPr>
          <p:cNvPr id="3" name="Content Placeholder 2"/>
          <p:cNvSpPr>
            <a:spLocks noGrp="1"/>
          </p:cNvSpPr>
          <p:nvPr>
            <p:ph idx="1"/>
          </p:nvPr>
        </p:nvSpPr>
        <p:spPr/>
        <p:txBody>
          <a:bodyPr>
            <a:normAutofit fontScale="85000" lnSpcReduction="20000"/>
          </a:bodyPr>
          <a:lstStyle/>
          <a:p>
            <a:r>
              <a:rPr lang="en-US" dirty="0"/>
              <a:t>The HTML &lt;canvas&gt; element is used to draw graphics on a web page.</a:t>
            </a:r>
          </a:p>
          <a:p>
            <a:endParaRPr lang="en-US" dirty="0"/>
          </a:p>
          <a:p>
            <a:r>
              <a:rPr lang="en-US" dirty="0"/>
              <a:t>The graphic to the left is created with &lt;canvas&gt;. It shows four elements: a red rectangle, a gradient rectangle, a multicolor rectangle, and a multicolor text</a:t>
            </a:r>
            <a:r>
              <a:rPr lang="en-US" dirty="0" smtClean="0"/>
              <a:t>.</a:t>
            </a:r>
          </a:p>
          <a:p>
            <a:r>
              <a:rPr lang="en-US" dirty="0"/>
              <a:t>What is HTML Canvas?</a:t>
            </a:r>
          </a:p>
          <a:p>
            <a:endParaRPr lang="en-US" dirty="0"/>
          </a:p>
          <a:p>
            <a:r>
              <a:rPr lang="en-US" dirty="0"/>
              <a:t>The HTML &lt;canvas&gt; element is used to draw graphics, on the fly, via JavaScript.</a:t>
            </a:r>
          </a:p>
          <a:p>
            <a:endParaRPr lang="en-US" dirty="0"/>
          </a:p>
          <a:p>
            <a:r>
              <a:rPr lang="en-US" dirty="0"/>
              <a:t>The &lt;canvas&gt; element is only a container for graphics. You must use JavaScript to actually draw the graphics.</a:t>
            </a:r>
          </a:p>
          <a:p>
            <a:endParaRPr lang="en-US" dirty="0"/>
          </a:p>
          <a:p>
            <a:r>
              <a:rPr lang="en-US" dirty="0"/>
              <a:t>Canvas has several methods for drawing paths, boxes, circles, text, and adding images.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211</a:t>
            </a:fld>
            <a:endParaRPr lang="en-IN" dirty="0"/>
          </a:p>
        </p:txBody>
      </p:sp>
    </p:spTree>
    <p:extLst>
      <p:ext uri="{BB962C8B-B14F-4D97-AF65-F5344CB8AC3E}">
        <p14:creationId xmlns:p14="http://schemas.microsoft.com/office/powerpoint/2010/main" val="4273241932"/>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Canvas Examples</a:t>
            </a:r>
            <a:br>
              <a:rPr lang="en-US" b="1" dirty="0"/>
            </a:br>
            <a:endParaRPr lang="en-IN" dirty="0"/>
          </a:p>
        </p:txBody>
      </p:sp>
      <p:sp>
        <p:nvSpPr>
          <p:cNvPr id="3" name="Content Placeholder 2"/>
          <p:cNvSpPr>
            <a:spLocks noGrp="1"/>
          </p:cNvSpPr>
          <p:nvPr>
            <p:ph idx="1"/>
          </p:nvPr>
        </p:nvSpPr>
        <p:spPr/>
        <p:txBody>
          <a:bodyPr/>
          <a:lstStyle/>
          <a:p>
            <a:r>
              <a:rPr lang="en-US" dirty="0" smtClean="0"/>
              <a:t>A </a:t>
            </a:r>
            <a:r>
              <a:rPr lang="en-US" dirty="0"/>
              <a:t>canvas is a rectangular area on an HTML page. By default, a canvas has no border and no content</a:t>
            </a:r>
            <a:r>
              <a:rPr lang="en-US" dirty="0" smtClean="0"/>
              <a:t>.</a:t>
            </a:r>
            <a:endParaRPr lang="en-US" dirty="0"/>
          </a:p>
          <a:p>
            <a:r>
              <a:rPr lang="en-US" dirty="0"/>
              <a:t>The markup looks like this:</a:t>
            </a:r>
          </a:p>
          <a:p>
            <a:r>
              <a:rPr lang="en-US" b="1" dirty="0"/>
              <a:t>&lt;canvas id="</a:t>
            </a:r>
            <a:r>
              <a:rPr lang="en-US" b="1" dirty="0" err="1"/>
              <a:t>myCanvas</a:t>
            </a:r>
            <a:r>
              <a:rPr lang="en-US" b="1" dirty="0"/>
              <a:t>" width="200" height="100"&gt;&lt;/canvas</a:t>
            </a:r>
            <a:r>
              <a:rPr lang="en-US" b="1" dirty="0" smtClean="0"/>
              <a:t>&gt;</a:t>
            </a:r>
          </a:p>
          <a:p>
            <a:r>
              <a:rPr lang="en-US" dirty="0"/>
              <a:t>Note: Always specify an id attribute (to be referred to in a script), and a width and height attribute to define the size of the canvas. To add a border, use the style attribute</a:t>
            </a:r>
            <a:r>
              <a:rPr lang="en-US" dirty="0" smtClean="0"/>
              <a:t>.</a:t>
            </a:r>
            <a:endParaRPr lang="en-US" dirty="0"/>
          </a:p>
          <a:p>
            <a:r>
              <a:rPr lang="en-US" dirty="0"/>
              <a:t>Here is an example of a basic, empty canvas:</a:t>
            </a:r>
            <a:endParaRPr lang="en-US" dirty="0" smtClean="0"/>
          </a:p>
          <a:p>
            <a:endParaRPr lang="en-US"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212</a:t>
            </a:fld>
            <a:endParaRPr lang="en-IN" dirty="0"/>
          </a:p>
        </p:txBody>
      </p:sp>
      <p:pic>
        <p:nvPicPr>
          <p:cNvPr id="5" name="Picture 4"/>
          <p:cNvPicPr>
            <a:picLocks noChangeAspect="1"/>
          </p:cNvPicPr>
          <p:nvPr/>
        </p:nvPicPr>
        <p:blipFill>
          <a:blip r:embed="rId2"/>
          <a:stretch>
            <a:fillRect/>
          </a:stretch>
        </p:blipFill>
        <p:spPr>
          <a:xfrm>
            <a:off x="5593687" y="4949825"/>
            <a:ext cx="3295650" cy="1771650"/>
          </a:xfrm>
          <a:prstGeom prst="rect">
            <a:avLst/>
          </a:prstGeom>
        </p:spPr>
      </p:pic>
    </p:spTree>
    <p:extLst>
      <p:ext uri="{BB962C8B-B14F-4D97-AF65-F5344CB8AC3E}">
        <p14:creationId xmlns:p14="http://schemas.microsoft.com/office/powerpoint/2010/main" val="433252409"/>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&lt;!DOCTYPE html&gt;</a:t>
            </a:r>
          </a:p>
          <a:p>
            <a:r>
              <a:rPr lang="en-IN" dirty="0"/>
              <a:t>&lt;html&gt;</a:t>
            </a:r>
          </a:p>
          <a:p>
            <a:r>
              <a:rPr lang="en-IN" dirty="0"/>
              <a:t>&lt;body&gt;</a:t>
            </a:r>
          </a:p>
          <a:p>
            <a:endParaRPr lang="en-IN" dirty="0"/>
          </a:p>
          <a:p>
            <a:r>
              <a:rPr lang="en-IN" dirty="0"/>
              <a:t>&lt;canvas id="</a:t>
            </a:r>
            <a:r>
              <a:rPr lang="en-IN" dirty="0" err="1"/>
              <a:t>myCanvas</a:t>
            </a:r>
            <a:r>
              <a:rPr lang="en-IN" dirty="0"/>
              <a:t>" width="200" height="100" style="border:1px solid #000000;"&gt;</a:t>
            </a:r>
          </a:p>
          <a:p>
            <a:r>
              <a:rPr lang="en-IN" dirty="0"/>
              <a:t>Your browser does not support the HTML canvas tag.</a:t>
            </a:r>
          </a:p>
          <a:p>
            <a:r>
              <a:rPr lang="en-IN" dirty="0"/>
              <a:t>&lt;/canvas&gt;</a:t>
            </a:r>
          </a:p>
          <a:p>
            <a:endParaRPr lang="en-IN" dirty="0"/>
          </a:p>
          <a:p>
            <a:r>
              <a:rPr lang="en-IN" dirty="0"/>
              <a:t>&lt;/body&gt;</a:t>
            </a:r>
          </a:p>
          <a:p>
            <a:r>
              <a:rPr lang="en-IN" dirty="0"/>
              <a:t>&lt;/html&gt;</a:t>
            </a:r>
          </a:p>
          <a:p>
            <a:endParaRPr lang="en-IN"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213</a:t>
            </a:fld>
            <a:endParaRPr lang="en-IN" dirty="0"/>
          </a:p>
        </p:txBody>
      </p:sp>
    </p:spTree>
    <p:extLst>
      <p:ext uri="{BB962C8B-B14F-4D97-AF65-F5344CB8AC3E}">
        <p14:creationId xmlns:p14="http://schemas.microsoft.com/office/powerpoint/2010/main" val="162706638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Add a JavaScript</a:t>
            </a:r>
            <a:br>
              <a:rPr lang="en-IN" b="1" dirty="0"/>
            </a:br>
            <a:endParaRPr lang="en-IN" dirty="0"/>
          </a:p>
        </p:txBody>
      </p:sp>
      <p:sp>
        <p:nvSpPr>
          <p:cNvPr id="3" name="Content Placeholder 2"/>
          <p:cNvSpPr>
            <a:spLocks noGrp="1"/>
          </p:cNvSpPr>
          <p:nvPr>
            <p:ph idx="1"/>
          </p:nvPr>
        </p:nvSpPr>
        <p:spPr/>
        <p:txBody>
          <a:bodyPr>
            <a:normAutofit fontScale="62500" lnSpcReduction="20000"/>
          </a:bodyPr>
          <a:lstStyle/>
          <a:p>
            <a:r>
              <a:rPr lang="en-US" dirty="0"/>
              <a:t>After creating the rectangular canvas area, you must add a JavaScript to do the drawing</a:t>
            </a:r>
            <a:r>
              <a:rPr lang="en-US" dirty="0" smtClean="0"/>
              <a:t>.</a:t>
            </a:r>
            <a:endParaRPr lang="en-US" dirty="0"/>
          </a:p>
          <a:p>
            <a:r>
              <a:rPr lang="en-US" dirty="0"/>
              <a:t>Here are some </a:t>
            </a:r>
            <a:r>
              <a:rPr lang="en-US" dirty="0" smtClean="0"/>
              <a:t>examples</a:t>
            </a:r>
          </a:p>
          <a:p>
            <a:r>
              <a:rPr lang="en-IN" dirty="0"/>
              <a:t>&lt;!DOCTYPE html&gt;</a:t>
            </a:r>
          </a:p>
          <a:p>
            <a:r>
              <a:rPr lang="en-IN" dirty="0"/>
              <a:t>&lt;html&gt;</a:t>
            </a:r>
          </a:p>
          <a:p>
            <a:r>
              <a:rPr lang="en-IN" dirty="0"/>
              <a:t>&lt;body&gt;</a:t>
            </a:r>
          </a:p>
          <a:p>
            <a:endParaRPr lang="en-IN" dirty="0"/>
          </a:p>
          <a:p>
            <a:r>
              <a:rPr lang="en-IN" dirty="0"/>
              <a:t>&lt;canvas id="</a:t>
            </a:r>
            <a:r>
              <a:rPr lang="en-IN" dirty="0" err="1"/>
              <a:t>myCanvas</a:t>
            </a:r>
            <a:r>
              <a:rPr lang="en-IN" dirty="0"/>
              <a:t>" width="200" height="100" style="border:1px solid #d3d3d3;"&gt;</a:t>
            </a:r>
          </a:p>
          <a:p>
            <a:r>
              <a:rPr lang="en-IN" dirty="0"/>
              <a:t>Your browser does not support the HTML canvas tag.&lt;/canvas&gt;</a:t>
            </a:r>
          </a:p>
          <a:p>
            <a:endParaRPr lang="en-IN" dirty="0"/>
          </a:p>
          <a:p>
            <a:r>
              <a:rPr lang="en-IN" dirty="0"/>
              <a:t>&lt;script&gt;</a:t>
            </a:r>
          </a:p>
          <a:p>
            <a:r>
              <a:rPr lang="en-IN" dirty="0" err="1"/>
              <a:t>var</a:t>
            </a:r>
            <a:r>
              <a:rPr lang="en-IN" dirty="0"/>
              <a:t> c = </a:t>
            </a:r>
            <a:r>
              <a:rPr lang="en-IN" dirty="0" err="1"/>
              <a:t>document.getElementById</a:t>
            </a:r>
            <a:r>
              <a:rPr lang="en-IN" dirty="0"/>
              <a:t>("</a:t>
            </a:r>
            <a:r>
              <a:rPr lang="en-IN" dirty="0" err="1"/>
              <a:t>myCanvas</a:t>
            </a:r>
            <a:r>
              <a:rPr lang="en-IN" dirty="0"/>
              <a:t>");</a:t>
            </a:r>
          </a:p>
          <a:p>
            <a:r>
              <a:rPr lang="en-IN" dirty="0" err="1"/>
              <a:t>var</a:t>
            </a:r>
            <a:r>
              <a:rPr lang="en-IN" dirty="0"/>
              <a:t> </a:t>
            </a:r>
            <a:r>
              <a:rPr lang="en-IN" dirty="0" err="1"/>
              <a:t>ctx</a:t>
            </a:r>
            <a:r>
              <a:rPr lang="en-IN" dirty="0"/>
              <a:t> = </a:t>
            </a:r>
            <a:r>
              <a:rPr lang="en-IN" dirty="0" err="1"/>
              <a:t>c.getContext</a:t>
            </a:r>
            <a:r>
              <a:rPr lang="en-IN" dirty="0"/>
              <a:t>("2d");</a:t>
            </a:r>
          </a:p>
          <a:p>
            <a:r>
              <a:rPr lang="en-IN" dirty="0" err="1"/>
              <a:t>ctx.moveTo</a:t>
            </a:r>
            <a:r>
              <a:rPr lang="en-IN" dirty="0"/>
              <a:t>(0,0);</a:t>
            </a:r>
          </a:p>
          <a:p>
            <a:r>
              <a:rPr lang="en-IN" dirty="0" err="1"/>
              <a:t>ctx.lineTo</a:t>
            </a:r>
            <a:r>
              <a:rPr lang="en-IN" dirty="0"/>
              <a:t>(200,100);</a:t>
            </a:r>
          </a:p>
          <a:p>
            <a:r>
              <a:rPr lang="en-IN" dirty="0" err="1"/>
              <a:t>ctx.stroke</a:t>
            </a:r>
            <a:r>
              <a:rPr lang="en-IN" dirty="0"/>
              <a:t>();</a:t>
            </a:r>
          </a:p>
          <a:p>
            <a:r>
              <a:rPr lang="en-IN" dirty="0"/>
              <a:t>&lt;/script&gt;</a:t>
            </a:r>
          </a:p>
          <a:p>
            <a:endParaRPr lang="en-IN" dirty="0"/>
          </a:p>
          <a:p>
            <a:r>
              <a:rPr lang="en-IN" dirty="0"/>
              <a:t>&lt;/body&gt;</a:t>
            </a:r>
          </a:p>
          <a:p>
            <a:r>
              <a:rPr lang="en-IN" dirty="0"/>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214</a:t>
            </a:fld>
            <a:endParaRPr lang="en-IN" dirty="0"/>
          </a:p>
        </p:txBody>
      </p:sp>
      <p:pic>
        <p:nvPicPr>
          <p:cNvPr id="5" name="Picture 4"/>
          <p:cNvPicPr>
            <a:picLocks noChangeAspect="1"/>
          </p:cNvPicPr>
          <p:nvPr/>
        </p:nvPicPr>
        <p:blipFill>
          <a:blip r:embed="rId2"/>
          <a:stretch>
            <a:fillRect/>
          </a:stretch>
        </p:blipFill>
        <p:spPr>
          <a:xfrm>
            <a:off x="7608627" y="4172445"/>
            <a:ext cx="2952750" cy="1552575"/>
          </a:xfrm>
          <a:prstGeom prst="rect">
            <a:avLst/>
          </a:prstGeom>
        </p:spPr>
      </p:pic>
    </p:spTree>
    <p:extLst>
      <p:ext uri="{BB962C8B-B14F-4D97-AF65-F5344CB8AC3E}">
        <p14:creationId xmlns:p14="http://schemas.microsoft.com/office/powerpoint/2010/main" val="162531100"/>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Draw a Circle</a:t>
            </a:r>
            <a:br>
              <a:rPr lang="en-IN" b="1" dirty="0"/>
            </a:br>
            <a:endParaRPr lang="en-IN" dirty="0"/>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r>
              <a:rPr lang="en-IN" dirty="0"/>
              <a:t>&lt;body&gt;</a:t>
            </a:r>
          </a:p>
          <a:p>
            <a:endParaRPr lang="en-IN" dirty="0"/>
          </a:p>
          <a:p>
            <a:r>
              <a:rPr lang="en-IN" dirty="0"/>
              <a:t>&lt;canvas id="</a:t>
            </a:r>
            <a:r>
              <a:rPr lang="en-IN" dirty="0" err="1"/>
              <a:t>myCanvas</a:t>
            </a:r>
            <a:r>
              <a:rPr lang="en-IN" dirty="0"/>
              <a:t>" width="200" height="100" style="border:1px solid #d3d3d3;"&gt;</a:t>
            </a:r>
          </a:p>
          <a:p>
            <a:r>
              <a:rPr lang="en-IN" dirty="0"/>
              <a:t>Your browser does not support the HTML canvas tag.&lt;/canvas&gt;</a:t>
            </a:r>
          </a:p>
          <a:p>
            <a:endParaRPr lang="en-IN" dirty="0"/>
          </a:p>
          <a:p>
            <a:r>
              <a:rPr lang="en-IN" dirty="0"/>
              <a:t>&lt;script&gt;</a:t>
            </a:r>
          </a:p>
          <a:p>
            <a:r>
              <a:rPr lang="en-IN" dirty="0" err="1"/>
              <a:t>var</a:t>
            </a:r>
            <a:r>
              <a:rPr lang="en-IN" dirty="0"/>
              <a:t> c = </a:t>
            </a:r>
            <a:r>
              <a:rPr lang="en-IN" dirty="0" err="1"/>
              <a:t>document.getElementById</a:t>
            </a:r>
            <a:r>
              <a:rPr lang="en-IN" dirty="0"/>
              <a:t>("</a:t>
            </a:r>
            <a:r>
              <a:rPr lang="en-IN" dirty="0" err="1"/>
              <a:t>myCanvas</a:t>
            </a:r>
            <a:r>
              <a:rPr lang="en-IN" dirty="0"/>
              <a:t>");</a:t>
            </a:r>
          </a:p>
          <a:p>
            <a:r>
              <a:rPr lang="en-IN" dirty="0" err="1"/>
              <a:t>var</a:t>
            </a:r>
            <a:r>
              <a:rPr lang="en-IN" dirty="0"/>
              <a:t> </a:t>
            </a:r>
            <a:r>
              <a:rPr lang="en-IN" dirty="0" err="1"/>
              <a:t>ctx</a:t>
            </a:r>
            <a:r>
              <a:rPr lang="en-IN" dirty="0"/>
              <a:t> = </a:t>
            </a:r>
            <a:r>
              <a:rPr lang="en-IN" dirty="0" err="1"/>
              <a:t>c.getContext</a:t>
            </a:r>
            <a:r>
              <a:rPr lang="en-IN" dirty="0"/>
              <a:t>("2d");</a:t>
            </a:r>
          </a:p>
          <a:p>
            <a:r>
              <a:rPr lang="en-IN" dirty="0" err="1"/>
              <a:t>ctx.beginPath</a:t>
            </a:r>
            <a:r>
              <a:rPr lang="en-IN" dirty="0"/>
              <a:t>();</a:t>
            </a:r>
          </a:p>
          <a:p>
            <a:r>
              <a:rPr lang="en-IN" dirty="0"/>
              <a:t>ctx.arc(95,50,40,0,2*</a:t>
            </a:r>
            <a:r>
              <a:rPr lang="en-IN" dirty="0" err="1"/>
              <a:t>Math.PI</a:t>
            </a:r>
            <a:r>
              <a:rPr lang="en-IN" dirty="0"/>
              <a:t>);</a:t>
            </a:r>
          </a:p>
          <a:p>
            <a:r>
              <a:rPr lang="en-IN" dirty="0" err="1"/>
              <a:t>ctx.stroke</a:t>
            </a:r>
            <a:r>
              <a:rPr lang="en-IN" dirty="0"/>
              <a:t>();</a:t>
            </a:r>
          </a:p>
          <a:p>
            <a:r>
              <a:rPr lang="en-IN" dirty="0"/>
              <a:t>&lt;/script&gt; </a:t>
            </a:r>
          </a:p>
          <a:p>
            <a:endParaRPr lang="en-IN" dirty="0"/>
          </a:p>
          <a:p>
            <a:r>
              <a:rPr lang="en-IN" dirty="0"/>
              <a:t>&lt;/body&gt;</a:t>
            </a:r>
          </a:p>
          <a:p>
            <a:r>
              <a:rPr lang="en-IN" dirty="0"/>
              <a:t>&lt;/html&gt;</a:t>
            </a:r>
          </a:p>
          <a:p>
            <a:endParaRPr lang="en-IN"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215</a:t>
            </a:fld>
            <a:endParaRPr lang="en-IN" dirty="0"/>
          </a:p>
        </p:txBody>
      </p:sp>
      <p:pic>
        <p:nvPicPr>
          <p:cNvPr id="5" name="Picture 4"/>
          <p:cNvPicPr>
            <a:picLocks noChangeAspect="1"/>
          </p:cNvPicPr>
          <p:nvPr/>
        </p:nvPicPr>
        <p:blipFill>
          <a:blip r:embed="rId2"/>
          <a:stretch>
            <a:fillRect/>
          </a:stretch>
        </p:blipFill>
        <p:spPr>
          <a:xfrm>
            <a:off x="8014760" y="4508373"/>
            <a:ext cx="2619375" cy="1476375"/>
          </a:xfrm>
          <a:prstGeom prst="rect">
            <a:avLst/>
          </a:prstGeom>
        </p:spPr>
      </p:pic>
    </p:spTree>
    <p:extLst>
      <p:ext uri="{BB962C8B-B14F-4D97-AF65-F5344CB8AC3E}">
        <p14:creationId xmlns:p14="http://schemas.microsoft.com/office/powerpoint/2010/main" val="411381225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Draw a Text</a:t>
            </a:r>
            <a:br>
              <a:rPr lang="en-IN" b="1" dirty="0"/>
            </a:br>
            <a:endParaRPr lang="en-IN" dirty="0"/>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r>
              <a:rPr lang="en-IN" dirty="0"/>
              <a:t>&lt;body&gt;</a:t>
            </a:r>
          </a:p>
          <a:p>
            <a:endParaRPr lang="en-IN" dirty="0"/>
          </a:p>
          <a:p>
            <a:r>
              <a:rPr lang="en-IN" dirty="0"/>
              <a:t>&lt;canvas id="</a:t>
            </a:r>
            <a:r>
              <a:rPr lang="en-IN" dirty="0" err="1"/>
              <a:t>myCanvas</a:t>
            </a:r>
            <a:r>
              <a:rPr lang="en-IN" dirty="0"/>
              <a:t>" width="200" height="100" style="border:1px solid #d3d3d3;"&gt;</a:t>
            </a:r>
          </a:p>
          <a:p>
            <a:r>
              <a:rPr lang="en-IN" dirty="0"/>
              <a:t>Your browser does not support the HTML canvas tag.&lt;/canvas&gt;</a:t>
            </a:r>
          </a:p>
          <a:p>
            <a:endParaRPr lang="en-IN" dirty="0"/>
          </a:p>
          <a:p>
            <a:r>
              <a:rPr lang="en-IN" dirty="0"/>
              <a:t>&lt;script&gt;</a:t>
            </a:r>
          </a:p>
          <a:p>
            <a:r>
              <a:rPr lang="en-IN" dirty="0" err="1"/>
              <a:t>var</a:t>
            </a:r>
            <a:r>
              <a:rPr lang="en-IN" dirty="0"/>
              <a:t> c = </a:t>
            </a:r>
            <a:r>
              <a:rPr lang="en-IN" dirty="0" err="1"/>
              <a:t>document.getElementById</a:t>
            </a:r>
            <a:r>
              <a:rPr lang="en-IN" dirty="0"/>
              <a:t>("</a:t>
            </a:r>
            <a:r>
              <a:rPr lang="en-IN" dirty="0" err="1"/>
              <a:t>myCanvas</a:t>
            </a:r>
            <a:r>
              <a:rPr lang="en-IN" dirty="0"/>
              <a:t>");</a:t>
            </a:r>
          </a:p>
          <a:p>
            <a:r>
              <a:rPr lang="en-IN" dirty="0" err="1"/>
              <a:t>var</a:t>
            </a:r>
            <a:r>
              <a:rPr lang="en-IN" dirty="0"/>
              <a:t> </a:t>
            </a:r>
            <a:r>
              <a:rPr lang="en-IN" dirty="0" err="1"/>
              <a:t>ctx</a:t>
            </a:r>
            <a:r>
              <a:rPr lang="en-IN" dirty="0"/>
              <a:t> = </a:t>
            </a:r>
            <a:r>
              <a:rPr lang="en-IN" dirty="0" err="1"/>
              <a:t>c.getContext</a:t>
            </a:r>
            <a:r>
              <a:rPr lang="en-IN" dirty="0"/>
              <a:t>("2d");</a:t>
            </a:r>
          </a:p>
          <a:p>
            <a:r>
              <a:rPr lang="en-IN" dirty="0" err="1"/>
              <a:t>ctx.font</a:t>
            </a:r>
            <a:r>
              <a:rPr lang="en-IN" dirty="0"/>
              <a:t> = "30px Arial";</a:t>
            </a:r>
          </a:p>
          <a:p>
            <a:r>
              <a:rPr lang="en-IN" dirty="0" err="1"/>
              <a:t>ctx.fillText</a:t>
            </a:r>
            <a:r>
              <a:rPr lang="en-IN" dirty="0"/>
              <a:t>("Hello World",10,50);</a:t>
            </a:r>
          </a:p>
          <a:p>
            <a:r>
              <a:rPr lang="en-IN" dirty="0"/>
              <a:t>&lt;/script&gt;</a:t>
            </a:r>
          </a:p>
          <a:p>
            <a:endParaRPr lang="en-IN" dirty="0"/>
          </a:p>
          <a:p>
            <a:r>
              <a:rPr lang="en-IN" dirty="0"/>
              <a:t>&lt;/body&gt;</a:t>
            </a:r>
          </a:p>
          <a:p>
            <a:r>
              <a:rPr lang="en-IN" dirty="0"/>
              <a:t>&lt;/html&gt;</a:t>
            </a:r>
          </a:p>
          <a:p>
            <a:endParaRPr lang="en-IN"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216</a:t>
            </a:fld>
            <a:endParaRPr lang="en-IN" dirty="0"/>
          </a:p>
        </p:txBody>
      </p:sp>
      <p:pic>
        <p:nvPicPr>
          <p:cNvPr id="5" name="Picture 4"/>
          <p:cNvPicPr>
            <a:picLocks noChangeAspect="1"/>
          </p:cNvPicPr>
          <p:nvPr/>
        </p:nvPicPr>
        <p:blipFill>
          <a:blip r:embed="rId2"/>
          <a:stretch>
            <a:fillRect/>
          </a:stretch>
        </p:blipFill>
        <p:spPr>
          <a:xfrm>
            <a:off x="7719384" y="4240928"/>
            <a:ext cx="2581275" cy="1390650"/>
          </a:xfrm>
          <a:prstGeom prst="rect">
            <a:avLst/>
          </a:prstGeom>
        </p:spPr>
      </p:pic>
    </p:spTree>
    <p:extLst>
      <p:ext uri="{BB962C8B-B14F-4D97-AF65-F5344CB8AC3E}">
        <p14:creationId xmlns:p14="http://schemas.microsoft.com/office/powerpoint/2010/main" val="49634524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Stroke Text</a:t>
            </a:r>
            <a:br>
              <a:rPr lang="en-IN" b="1" dirty="0"/>
            </a:br>
            <a:endParaRPr lang="en-IN" dirty="0"/>
          </a:p>
        </p:txBody>
      </p:sp>
      <p:sp>
        <p:nvSpPr>
          <p:cNvPr id="3" name="Content Placeholder 2"/>
          <p:cNvSpPr>
            <a:spLocks noGrp="1"/>
          </p:cNvSpPr>
          <p:nvPr>
            <p:ph idx="1"/>
          </p:nvPr>
        </p:nvSpPr>
        <p:spPr/>
        <p:txBody>
          <a:bodyPr>
            <a:normAutofit fontScale="70000" lnSpcReduction="20000"/>
          </a:bodyPr>
          <a:lstStyle/>
          <a:p>
            <a:r>
              <a:rPr lang="en-IN" dirty="0"/>
              <a:t>&lt;!DOCTYPE html&gt;</a:t>
            </a:r>
          </a:p>
          <a:p>
            <a:r>
              <a:rPr lang="en-IN" dirty="0"/>
              <a:t>&lt;html&gt;</a:t>
            </a:r>
          </a:p>
          <a:p>
            <a:r>
              <a:rPr lang="en-IN" dirty="0"/>
              <a:t>&lt;body&gt;</a:t>
            </a:r>
          </a:p>
          <a:p>
            <a:endParaRPr lang="en-IN" dirty="0"/>
          </a:p>
          <a:p>
            <a:r>
              <a:rPr lang="en-IN" dirty="0"/>
              <a:t>&lt;canvas id="</a:t>
            </a:r>
            <a:r>
              <a:rPr lang="en-IN" dirty="0" err="1"/>
              <a:t>myCanvas</a:t>
            </a:r>
            <a:r>
              <a:rPr lang="en-IN" dirty="0"/>
              <a:t>" width="200" height="100" style="border:1px solid #d3d3d3;"&gt;</a:t>
            </a:r>
          </a:p>
          <a:p>
            <a:r>
              <a:rPr lang="en-IN" dirty="0"/>
              <a:t>Your browser does not support the HTML canvas tag.&lt;/canvas&gt;</a:t>
            </a:r>
          </a:p>
          <a:p>
            <a:endParaRPr lang="en-IN" dirty="0"/>
          </a:p>
          <a:p>
            <a:r>
              <a:rPr lang="en-IN" dirty="0"/>
              <a:t>&lt;script&gt;</a:t>
            </a:r>
          </a:p>
          <a:p>
            <a:r>
              <a:rPr lang="en-IN" dirty="0" err="1"/>
              <a:t>var</a:t>
            </a:r>
            <a:r>
              <a:rPr lang="en-IN" dirty="0"/>
              <a:t> c = </a:t>
            </a:r>
            <a:r>
              <a:rPr lang="en-IN" dirty="0" err="1"/>
              <a:t>document.getElementById</a:t>
            </a:r>
            <a:r>
              <a:rPr lang="en-IN" dirty="0"/>
              <a:t>("</a:t>
            </a:r>
            <a:r>
              <a:rPr lang="en-IN" dirty="0" err="1"/>
              <a:t>myCanvas</a:t>
            </a:r>
            <a:r>
              <a:rPr lang="en-IN" dirty="0"/>
              <a:t>");</a:t>
            </a:r>
          </a:p>
          <a:p>
            <a:r>
              <a:rPr lang="en-IN" dirty="0" err="1"/>
              <a:t>var</a:t>
            </a:r>
            <a:r>
              <a:rPr lang="en-IN" dirty="0"/>
              <a:t> </a:t>
            </a:r>
            <a:r>
              <a:rPr lang="en-IN" dirty="0" err="1"/>
              <a:t>ctx</a:t>
            </a:r>
            <a:r>
              <a:rPr lang="en-IN" dirty="0"/>
              <a:t> = </a:t>
            </a:r>
            <a:r>
              <a:rPr lang="en-IN" dirty="0" err="1"/>
              <a:t>c.getContext</a:t>
            </a:r>
            <a:r>
              <a:rPr lang="en-IN" dirty="0"/>
              <a:t>("2d");</a:t>
            </a:r>
          </a:p>
          <a:p>
            <a:r>
              <a:rPr lang="en-IN" dirty="0" err="1"/>
              <a:t>ctx.font</a:t>
            </a:r>
            <a:r>
              <a:rPr lang="en-IN" dirty="0"/>
              <a:t> = "30px Arial";</a:t>
            </a:r>
          </a:p>
          <a:p>
            <a:r>
              <a:rPr lang="en-IN" dirty="0" err="1"/>
              <a:t>ctx.strokeText</a:t>
            </a:r>
            <a:r>
              <a:rPr lang="en-IN" dirty="0"/>
              <a:t>("Hello World",10,50);</a:t>
            </a:r>
          </a:p>
          <a:p>
            <a:r>
              <a:rPr lang="en-IN" dirty="0"/>
              <a:t>&lt;/script&gt;</a:t>
            </a:r>
          </a:p>
          <a:p>
            <a:endParaRPr lang="en-IN" dirty="0"/>
          </a:p>
          <a:p>
            <a:r>
              <a:rPr lang="en-IN" dirty="0"/>
              <a:t>&lt;/body&gt;</a:t>
            </a:r>
          </a:p>
          <a:p>
            <a:r>
              <a:rPr lang="en-IN" dirty="0"/>
              <a:t>&lt;/html&gt;</a:t>
            </a:r>
          </a:p>
          <a:p>
            <a:endParaRPr lang="en-IN"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217</a:t>
            </a:fld>
            <a:endParaRPr lang="en-IN" dirty="0"/>
          </a:p>
        </p:txBody>
      </p:sp>
      <p:pic>
        <p:nvPicPr>
          <p:cNvPr id="5" name="Picture 4"/>
          <p:cNvPicPr>
            <a:picLocks noChangeAspect="1"/>
          </p:cNvPicPr>
          <p:nvPr/>
        </p:nvPicPr>
        <p:blipFill>
          <a:blip r:embed="rId2"/>
          <a:stretch>
            <a:fillRect/>
          </a:stretch>
        </p:blipFill>
        <p:spPr>
          <a:xfrm>
            <a:off x="8094836" y="4201020"/>
            <a:ext cx="2714625" cy="1524000"/>
          </a:xfrm>
          <a:prstGeom prst="rect">
            <a:avLst/>
          </a:prstGeom>
        </p:spPr>
      </p:pic>
    </p:spTree>
    <p:extLst>
      <p:ext uri="{BB962C8B-B14F-4D97-AF65-F5344CB8AC3E}">
        <p14:creationId xmlns:p14="http://schemas.microsoft.com/office/powerpoint/2010/main" val="186194356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HTML </a:t>
            </a:r>
            <a:r>
              <a:rPr lang="en-IN" b="1" dirty="0" smtClean="0"/>
              <a:t>5 Geolocation </a:t>
            </a:r>
            <a:r>
              <a:rPr lang="en-IN" b="1" dirty="0"/>
              <a:t>API</a:t>
            </a:r>
            <a:br>
              <a:rPr lang="en-IN" b="1" dirty="0"/>
            </a:br>
            <a:endParaRPr lang="en-IN" dirty="0"/>
          </a:p>
        </p:txBody>
      </p:sp>
      <p:sp>
        <p:nvSpPr>
          <p:cNvPr id="3" name="Content Placeholder 2"/>
          <p:cNvSpPr>
            <a:spLocks noGrp="1"/>
          </p:cNvSpPr>
          <p:nvPr>
            <p:ph idx="1"/>
          </p:nvPr>
        </p:nvSpPr>
        <p:spPr/>
        <p:txBody>
          <a:bodyPr/>
          <a:lstStyle/>
          <a:p>
            <a:r>
              <a:rPr lang="en-US" dirty="0"/>
              <a:t>The HTML Geolocation API is used to locate a user's position.</a:t>
            </a:r>
          </a:p>
          <a:p>
            <a:r>
              <a:rPr lang="en-US" dirty="0"/>
              <a:t>Locate the User's Position</a:t>
            </a:r>
          </a:p>
          <a:p>
            <a:endParaRPr lang="en-US" dirty="0"/>
          </a:p>
          <a:p>
            <a:r>
              <a:rPr lang="en-US" dirty="0"/>
              <a:t>The HTML Geolocation API is used to get the geographical position of a user.</a:t>
            </a:r>
          </a:p>
          <a:p>
            <a:endParaRPr lang="en-US" dirty="0"/>
          </a:p>
          <a:p>
            <a:r>
              <a:rPr lang="en-US" dirty="0"/>
              <a:t>Since this can compromise privacy, the position is not available unless the user approves it</a:t>
            </a:r>
            <a:r>
              <a:rPr lang="en-US" dirty="0" smtClean="0"/>
              <a:t>.</a:t>
            </a:r>
          </a:p>
          <a:p>
            <a:r>
              <a:rPr lang="en-US" b="1" dirty="0"/>
              <a:t>Note: </a:t>
            </a:r>
            <a:r>
              <a:rPr lang="en-US" dirty="0"/>
              <a:t>Geolocation is most accurate for devices with GPS, like smartphones.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218</a:t>
            </a:fld>
            <a:endParaRPr lang="en-IN" dirty="0"/>
          </a:p>
        </p:txBody>
      </p:sp>
    </p:spTree>
    <p:extLst>
      <p:ext uri="{BB962C8B-B14F-4D97-AF65-F5344CB8AC3E}">
        <p14:creationId xmlns:p14="http://schemas.microsoft.com/office/powerpoint/2010/main" val="196920145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HTML Geolocation</a:t>
            </a:r>
            <a:br>
              <a:rPr lang="en-US" dirty="0"/>
            </a:br>
            <a:endParaRPr lang="en-IN" dirty="0"/>
          </a:p>
        </p:txBody>
      </p:sp>
      <p:sp>
        <p:nvSpPr>
          <p:cNvPr id="3" name="Content Placeholder 2"/>
          <p:cNvSpPr>
            <a:spLocks noGrp="1"/>
          </p:cNvSpPr>
          <p:nvPr>
            <p:ph idx="1"/>
          </p:nvPr>
        </p:nvSpPr>
        <p:spPr/>
        <p:txBody>
          <a:bodyPr>
            <a:normAutofit fontScale="92500" lnSpcReduction="10000"/>
          </a:bodyPr>
          <a:lstStyle/>
          <a:p>
            <a:r>
              <a:rPr lang="en-US" dirty="0"/>
              <a:t>T</a:t>
            </a:r>
            <a:r>
              <a:rPr lang="en-US" dirty="0" smtClean="0"/>
              <a:t>he </a:t>
            </a:r>
            <a:r>
              <a:rPr lang="en-US" dirty="0" err="1"/>
              <a:t>getCurrentPosition</a:t>
            </a:r>
            <a:r>
              <a:rPr lang="en-US" dirty="0"/>
              <a:t>() method is used to return the user's position</a:t>
            </a:r>
            <a:r>
              <a:rPr lang="en-US" dirty="0" smtClean="0"/>
              <a:t>.</a:t>
            </a:r>
            <a:endParaRPr lang="en-US" dirty="0"/>
          </a:p>
          <a:p>
            <a:r>
              <a:rPr lang="en-US" dirty="0"/>
              <a:t>The example below returns the latitude and longitude of the user's </a:t>
            </a:r>
            <a:r>
              <a:rPr lang="en-US" dirty="0" smtClean="0"/>
              <a:t>position.</a:t>
            </a:r>
          </a:p>
          <a:p>
            <a:r>
              <a:rPr lang="en-US" b="1" dirty="0"/>
              <a:t>Example explained:</a:t>
            </a:r>
          </a:p>
          <a:p>
            <a:r>
              <a:rPr lang="en-US" dirty="0"/>
              <a:t>Check if Geolocation is supported</a:t>
            </a:r>
          </a:p>
          <a:p>
            <a:r>
              <a:rPr lang="en-US" dirty="0"/>
              <a:t>If supported, run the </a:t>
            </a:r>
            <a:r>
              <a:rPr lang="en-US" dirty="0" err="1"/>
              <a:t>getCurrentPosition</a:t>
            </a:r>
            <a:r>
              <a:rPr lang="en-US" dirty="0"/>
              <a:t>() method. If not, display a message to the user</a:t>
            </a:r>
          </a:p>
          <a:p>
            <a:r>
              <a:rPr lang="en-US" dirty="0"/>
              <a:t>If the </a:t>
            </a:r>
            <a:r>
              <a:rPr lang="en-US" dirty="0" err="1"/>
              <a:t>getCurrentPosition</a:t>
            </a:r>
            <a:r>
              <a:rPr lang="en-US" dirty="0"/>
              <a:t>() method is successful, it returns a coordinates object to the function specified in the parameter (</a:t>
            </a:r>
            <a:r>
              <a:rPr lang="en-US" dirty="0" err="1"/>
              <a:t>showPosition</a:t>
            </a:r>
            <a:r>
              <a:rPr lang="en-US" dirty="0"/>
              <a:t>)</a:t>
            </a:r>
          </a:p>
          <a:p>
            <a:r>
              <a:rPr lang="en-US" dirty="0"/>
              <a:t>The </a:t>
            </a:r>
            <a:r>
              <a:rPr lang="en-US" dirty="0" err="1"/>
              <a:t>showPosition</a:t>
            </a:r>
            <a:r>
              <a:rPr lang="en-US" dirty="0"/>
              <a:t>() function outputs the Latitude and Longitude</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219</a:t>
            </a:fld>
            <a:endParaRPr lang="en-IN" dirty="0"/>
          </a:p>
        </p:txBody>
      </p:sp>
    </p:spTree>
    <p:extLst>
      <p:ext uri="{BB962C8B-B14F-4D97-AF65-F5344CB8AC3E}">
        <p14:creationId xmlns:p14="http://schemas.microsoft.com/office/powerpoint/2010/main" val="1542238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variables</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Variables </a:t>
            </a:r>
            <a:r>
              <a:rPr lang="en-US" dirty="0"/>
              <a:t>are Containers for Storing Data</a:t>
            </a:r>
          </a:p>
          <a:p>
            <a:r>
              <a:rPr lang="en-US" dirty="0" smtClean="0"/>
              <a:t>JavaScript </a:t>
            </a:r>
            <a:r>
              <a:rPr lang="en-US" dirty="0"/>
              <a:t>Variables can be declared in 4 ways:</a:t>
            </a:r>
          </a:p>
          <a:p>
            <a:r>
              <a:rPr lang="en-US" dirty="0" smtClean="0"/>
              <a:t>    </a:t>
            </a:r>
            <a:r>
              <a:rPr lang="en-US" b="1" dirty="0"/>
              <a:t>Automatically</a:t>
            </a:r>
          </a:p>
          <a:p>
            <a:r>
              <a:rPr lang="en-US" b="1" dirty="0"/>
              <a:t>    Using </a:t>
            </a:r>
            <a:r>
              <a:rPr lang="en-US" b="1" dirty="0" err="1"/>
              <a:t>var</a:t>
            </a:r>
            <a:endParaRPr lang="en-US" b="1" dirty="0"/>
          </a:p>
          <a:p>
            <a:r>
              <a:rPr lang="en-US" b="1" dirty="0"/>
              <a:t>    Using let</a:t>
            </a:r>
          </a:p>
          <a:p>
            <a:r>
              <a:rPr lang="en-US" b="1" dirty="0"/>
              <a:t>    Using </a:t>
            </a:r>
            <a:r>
              <a:rPr lang="en-US" b="1" dirty="0" err="1"/>
              <a:t>const</a:t>
            </a:r>
            <a:endParaRPr lang="en-US" b="1" dirty="0"/>
          </a:p>
          <a:p>
            <a:r>
              <a:rPr lang="en-US" dirty="0"/>
              <a:t>In this first example, x, y, and z are undeclared variables</a:t>
            </a:r>
            <a:r>
              <a:rPr lang="en-US" dirty="0" smtClean="0"/>
              <a:t>.</a:t>
            </a:r>
          </a:p>
          <a:p>
            <a:r>
              <a:rPr lang="en-US" dirty="0"/>
              <a:t>They are automatically declared when first </a:t>
            </a:r>
            <a:r>
              <a:rPr lang="en-US" dirty="0" smtClean="0"/>
              <a:t>used</a:t>
            </a:r>
          </a:p>
          <a:p>
            <a:r>
              <a:rPr lang="en-US" dirty="0"/>
              <a:t>&lt;!DOCTYPE html&gt;</a:t>
            </a:r>
          </a:p>
          <a:p>
            <a:r>
              <a:rPr lang="en-US" dirty="0"/>
              <a:t>&lt;html&gt;</a:t>
            </a:r>
          </a:p>
          <a:p>
            <a:r>
              <a:rPr lang="en-US" dirty="0"/>
              <a:t>&lt;body</a:t>
            </a:r>
            <a:r>
              <a:rPr lang="en-US" dirty="0" smtClean="0"/>
              <a:t>&gt;</a:t>
            </a:r>
            <a:endParaRPr lang="en-US" dirty="0"/>
          </a:p>
          <a:p>
            <a:r>
              <a:rPr lang="en-US" dirty="0"/>
              <a:t>&lt;p id="demo"&gt;&lt;/p</a:t>
            </a:r>
            <a:r>
              <a:rPr lang="en-US" dirty="0" smtClean="0"/>
              <a:t>&gt;</a:t>
            </a:r>
            <a:endParaRPr lang="en-US" dirty="0"/>
          </a:p>
          <a:p>
            <a:r>
              <a:rPr lang="en-US" dirty="0"/>
              <a:t>&lt;script&gt;</a:t>
            </a:r>
          </a:p>
          <a:p>
            <a:r>
              <a:rPr lang="en-US" dirty="0"/>
              <a:t>x = 5;</a:t>
            </a:r>
          </a:p>
          <a:p>
            <a:r>
              <a:rPr lang="en-US" dirty="0"/>
              <a:t>y = 6;</a:t>
            </a:r>
          </a:p>
          <a:p>
            <a:r>
              <a:rPr lang="en-US" dirty="0"/>
              <a:t>z = x + y;</a:t>
            </a:r>
          </a:p>
          <a:p>
            <a:endParaRPr lang="en-US" dirty="0"/>
          </a:p>
          <a:p>
            <a:endParaRPr lang="en-US" dirty="0"/>
          </a:p>
          <a:p>
            <a:endParaRPr lang="en-US"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22</a:t>
            </a:fld>
            <a:endParaRPr lang="en-IN" dirty="0"/>
          </a:p>
        </p:txBody>
      </p:sp>
      <p:pic>
        <p:nvPicPr>
          <p:cNvPr id="5" name="Picture 4"/>
          <p:cNvPicPr>
            <a:picLocks noChangeAspect="1"/>
          </p:cNvPicPr>
          <p:nvPr/>
        </p:nvPicPr>
        <p:blipFill>
          <a:blip r:embed="rId2"/>
          <a:stretch>
            <a:fillRect/>
          </a:stretch>
        </p:blipFill>
        <p:spPr>
          <a:xfrm>
            <a:off x="8271935" y="3693763"/>
            <a:ext cx="2362200" cy="676275"/>
          </a:xfrm>
          <a:prstGeom prst="rect">
            <a:avLst/>
          </a:prstGeom>
        </p:spPr>
      </p:pic>
    </p:spTree>
    <p:extLst>
      <p:ext uri="{BB962C8B-B14F-4D97-AF65-F5344CB8AC3E}">
        <p14:creationId xmlns:p14="http://schemas.microsoft.com/office/powerpoint/2010/main" val="23181501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220</a:t>
            </a:fld>
            <a:endParaRPr lang="en-IN" dirty="0"/>
          </a:p>
        </p:txBody>
      </p:sp>
      <p:sp>
        <p:nvSpPr>
          <p:cNvPr id="5" name="Rectangle 4"/>
          <p:cNvSpPr/>
          <p:nvPr/>
        </p:nvSpPr>
        <p:spPr>
          <a:xfrm>
            <a:off x="75106" y="75604"/>
            <a:ext cx="11324492" cy="6463308"/>
          </a:xfrm>
          <a:prstGeom prst="rect">
            <a:avLst/>
          </a:prstGeom>
        </p:spPr>
        <p:txBody>
          <a:bodyPr wrap="square">
            <a:spAutoFit/>
          </a:bodyPr>
          <a:lstStyle/>
          <a:p>
            <a:r>
              <a:rPr lang="en-IN" dirty="0"/>
              <a:t>&lt;!DOCTYPE html&gt;</a:t>
            </a:r>
          </a:p>
          <a:p>
            <a:r>
              <a:rPr lang="en-IN" dirty="0"/>
              <a:t>&lt;html&gt;</a:t>
            </a:r>
          </a:p>
          <a:p>
            <a:r>
              <a:rPr lang="en-IN" dirty="0"/>
              <a:t>&lt;body</a:t>
            </a:r>
            <a:r>
              <a:rPr lang="en-IN" dirty="0" smtClean="0"/>
              <a:t>&gt;</a:t>
            </a:r>
            <a:endParaRPr lang="en-IN" dirty="0"/>
          </a:p>
          <a:p>
            <a:r>
              <a:rPr lang="en-IN" dirty="0"/>
              <a:t>&lt;button </a:t>
            </a:r>
            <a:r>
              <a:rPr lang="en-IN" dirty="0" err="1"/>
              <a:t>onclick</a:t>
            </a:r>
            <a:r>
              <a:rPr lang="en-IN" dirty="0"/>
              <a:t>="</a:t>
            </a:r>
            <a:r>
              <a:rPr lang="en-IN" dirty="0" err="1"/>
              <a:t>getLocation</a:t>
            </a:r>
            <a:r>
              <a:rPr lang="en-IN" dirty="0"/>
              <a:t>()"&gt;Try It&lt;/button</a:t>
            </a:r>
            <a:r>
              <a:rPr lang="en-IN" dirty="0" smtClean="0"/>
              <a:t>&gt;</a:t>
            </a:r>
            <a:endParaRPr lang="en-IN" dirty="0"/>
          </a:p>
          <a:p>
            <a:r>
              <a:rPr lang="en-IN" dirty="0"/>
              <a:t>&lt;p id="demo"&gt;&lt;/p</a:t>
            </a:r>
            <a:r>
              <a:rPr lang="en-IN" dirty="0" smtClean="0"/>
              <a:t>&gt;</a:t>
            </a:r>
            <a:endParaRPr lang="en-IN" dirty="0"/>
          </a:p>
          <a:p>
            <a:r>
              <a:rPr lang="en-IN" dirty="0"/>
              <a:t>&lt;script&gt;</a:t>
            </a:r>
          </a:p>
          <a:p>
            <a:r>
              <a:rPr lang="en-IN" dirty="0" err="1"/>
              <a:t>const</a:t>
            </a:r>
            <a:r>
              <a:rPr lang="en-IN" dirty="0"/>
              <a:t> x = </a:t>
            </a:r>
            <a:r>
              <a:rPr lang="en-IN" dirty="0" err="1"/>
              <a:t>document.getElementById</a:t>
            </a:r>
            <a:r>
              <a:rPr lang="en-IN" dirty="0"/>
              <a:t>("demo</a:t>
            </a:r>
            <a:r>
              <a:rPr lang="en-IN" dirty="0" smtClean="0"/>
              <a:t>");</a:t>
            </a:r>
            <a:endParaRPr lang="en-IN" dirty="0"/>
          </a:p>
          <a:p>
            <a:r>
              <a:rPr lang="en-IN" dirty="0"/>
              <a:t>function </a:t>
            </a:r>
            <a:r>
              <a:rPr lang="en-IN" dirty="0" err="1"/>
              <a:t>getLocation</a:t>
            </a:r>
            <a:r>
              <a:rPr lang="en-IN" dirty="0"/>
              <a:t>() {</a:t>
            </a:r>
          </a:p>
          <a:p>
            <a:r>
              <a:rPr lang="en-IN" dirty="0"/>
              <a:t>  if (</a:t>
            </a:r>
            <a:r>
              <a:rPr lang="en-IN" dirty="0" err="1"/>
              <a:t>navigator.geolocation</a:t>
            </a:r>
            <a:r>
              <a:rPr lang="en-IN" dirty="0"/>
              <a:t>) {</a:t>
            </a:r>
          </a:p>
          <a:p>
            <a:r>
              <a:rPr lang="en-IN" dirty="0"/>
              <a:t>    </a:t>
            </a:r>
            <a:r>
              <a:rPr lang="en-IN" dirty="0" err="1"/>
              <a:t>navigator.geolocation.getCurrentPosition</a:t>
            </a:r>
            <a:r>
              <a:rPr lang="en-IN" dirty="0"/>
              <a:t>(</a:t>
            </a:r>
            <a:r>
              <a:rPr lang="en-IN" dirty="0" err="1"/>
              <a:t>showPosition</a:t>
            </a:r>
            <a:r>
              <a:rPr lang="en-IN" dirty="0"/>
              <a:t>);</a:t>
            </a:r>
          </a:p>
          <a:p>
            <a:r>
              <a:rPr lang="en-IN" dirty="0"/>
              <a:t>  } else { </a:t>
            </a:r>
          </a:p>
          <a:p>
            <a:r>
              <a:rPr lang="en-IN" dirty="0"/>
              <a:t>    </a:t>
            </a:r>
            <a:r>
              <a:rPr lang="en-IN" dirty="0" err="1"/>
              <a:t>x.innerHTML</a:t>
            </a:r>
            <a:r>
              <a:rPr lang="en-IN" dirty="0"/>
              <a:t> = "Geolocation is not supported by this browser.";</a:t>
            </a:r>
          </a:p>
          <a:p>
            <a:r>
              <a:rPr lang="en-IN" dirty="0"/>
              <a:t>  }</a:t>
            </a:r>
          </a:p>
          <a:p>
            <a:r>
              <a:rPr lang="en-IN" dirty="0"/>
              <a:t>}</a:t>
            </a:r>
          </a:p>
          <a:p>
            <a:endParaRPr lang="en-IN" dirty="0"/>
          </a:p>
          <a:p>
            <a:r>
              <a:rPr lang="en-IN" dirty="0"/>
              <a:t>function </a:t>
            </a:r>
            <a:r>
              <a:rPr lang="en-IN" dirty="0" err="1"/>
              <a:t>showPosition</a:t>
            </a:r>
            <a:r>
              <a:rPr lang="en-IN" dirty="0"/>
              <a:t>(position) {</a:t>
            </a:r>
          </a:p>
          <a:p>
            <a:r>
              <a:rPr lang="en-IN" dirty="0"/>
              <a:t>  </a:t>
            </a:r>
            <a:r>
              <a:rPr lang="en-IN" dirty="0" err="1"/>
              <a:t>x.innerHTML</a:t>
            </a:r>
            <a:r>
              <a:rPr lang="en-IN" dirty="0"/>
              <a:t> = "Latitude: " + </a:t>
            </a:r>
            <a:r>
              <a:rPr lang="en-IN" dirty="0" err="1"/>
              <a:t>position.coords.latitude</a:t>
            </a:r>
            <a:r>
              <a:rPr lang="en-IN" dirty="0"/>
              <a:t> + </a:t>
            </a:r>
          </a:p>
          <a:p>
            <a:r>
              <a:rPr lang="en-IN" dirty="0"/>
              <a:t>  "&lt;</a:t>
            </a:r>
            <a:r>
              <a:rPr lang="en-IN" dirty="0" err="1"/>
              <a:t>br</a:t>
            </a:r>
            <a:r>
              <a:rPr lang="en-IN" dirty="0"/>
              <a:t>&gt;Longitude: " + </a:t>
            </a:r>
            <a:r>
              <a:rPr lang="en-IN" dirty="0" err="1"/>
              <a:t>position.coords.longitude</a:t>
            </a:r>
            <a:r>
              <a:rPr lang="en-IN" dirty="0"/>
              <a:t>;</a:t>
            </a:r>
          </a:p>
          <a:p>
            <a:r>
              <a:rPr lang="en-IN" dirty="0"/>
              <a:t>}</a:t>
            </a:r>
          </a:p>
          <a:p>
            <a:r>
              <a:rPr lang="en-IN" dirty="0"/>
              <a:t>&lt;/script&gt;</a:t>
            </a:r>
          </a:p>
          <a:p>
            <a:endParaRPr lang="en-IN" dirty="0"/>
          </a:p>
          <a:p>
            <a:r>
              <a:rPr lang="en-IN" dirty="0"/>
              <a:t>&lt;/body&gt;</a:t>
            </a:r>
          </a:p>
          <a:p>
            <a:r>
              <a:rPr lang="en-IN" dirty="0"/>
              <a:t>&lt;/html&gt;</a:t>
            </a:r>
          </a:p>
        </p:txBody>
      </p:sp>
      <p:pic>
        <p:nvPicPr>
          <p:cNvPr id="6" name="Picture 5"/>
          <p:cNvPicPr>
            <a:picLocks noChangeAspect="1"/>
          </p:cNvPicPr>
          <p:nvPr/>
        </p:nvPicPr>
        <p:blipFill>
          <a:blip r:embed="rId2"/>
          <a:stretch>
            <a:fillRect/>
          </a:stretch>
        </p:blipFill>
        <p:spPr>
          <a:xfrm>
            <a:off x="7848965" y="818678"/>
            <a:ext cx="2543175" cy="1362075"/>
          </a:xfrm>
          <a:prstGeom prst="rect">
            <a:avLst/>
          </a:prstGeom>
          <a:ln w="28575">
            <a:solidFill>
              <a:schemeClr val="tx1"/>
            </a:solidFill>
          </a:ln>
        </p:spPr>
      </p:pic>
    </p:spTree>
    <p:extLst>
      <p:ext uri="{BB962C8B-B14F-4D97-AF65-F5344CB8AC3E}">
        <p14:creationId xmlns:p14="http://schemas.microsoft.com/office/powerpoint/2010/main" val="141001699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HTML Drag and Drop API</a:t>
            </a:r>
            <a:br>
              <a:rPr lang="en-US" b="1"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a:t>In HTML, any element can be dragged and dropped</a:t>
            </a:r>
            <a:r>
              <a:rPr lang="en-US" dirty="0" smtClean="0"/>
              <a:t>.</a:t>
            </a:r>
          </a:p>
          <a:p>
            <a:r>
              <a:rPr lang="en-US" b="1" dirty="0"/>
              <a:t>Drag and Drop</a:t>
            </a:r>
          </a:p>
          <a:p>
            <a:r>
              <a:rPr lang="en-US" dirty="0"/>
              <a:t>Drag and drop is a very common feature. It is when you "grab" an object and drag it to a different location.</a:t>
            </a:r>
          </a:p>
          <a:p>
            <a:r>
              <a:rPr lang="en-US" b="1" dirty="0"/>
              <a:t>Make an Element </a:t>
            </a:r>
            <a:r>
              <a:rPr lang="en-US" b="1" dirty="0" err="1"/>
              <a:t>Draggable</a:t>
            </a:r>
            <a:endParaRPr lang="en-US" b="1" dirty="0"/>
          </a:p>
          <a:p>
            <a:endParaRPr lang="en-US" dirty="0"/>
          </a:p>
          <a:p>
            <a:r>
              <a:rPr lang="en-US" dirty="0"/>
              <a:t>First of all: To make an element </a:t>
            </a:r>
            <a:r>
              <a:rPr lang="en-US" dirty="0" err="1"/>
              <a:t>draggable</a:t>
            </a:r>
            <a:r>
              <a:rPr lang="en-US" dirty="0"/>
              <a:t>, set the </a:t>
            </a:r>
            <a:r>
              <a:rPr lang="en-US" dirty="0" err="1"/>
              <a:t>draggable</a:t>
            </a:r>
            <a:r>
              <a:rPr lang="en-US" dirty="0"/>
              <a:t> attribute to true:</a:t>
            </a:r>
          </a:p>
          <a:p>
            <a:r>
              <a:rPr lang="en-US" dirty="0"/>
              <a:t>&lt;</a:t>
            </a:r>
            <a:r>
              <a:rPr lang="en-US" dirty="0" err="1"/>
              <a:t>img</a:t>
            </a:r>
            <a:r>
              <a:rPr lang="en-US" dirty="0"/>
              <a:t> </a:t>
            </a:r>
            <a:r>
              <a:rPr lang="en-US" dirty="0" err="1"/>
              <a:t>draggable</a:t>
            </a:r>
            <a:r>
              <a:rPr lang="en-US" dirty="0"/>
              <a:t>="true</a:t>
            </a:r>
            <a:r>
              <a:rPr lang="en-US" dirty="0" smtClean="0"/>
              <a:t>"&gt;</a:t>
            </a:r>
          </a:p>
          <a:p>
            <a:endParaRPr lang="en-US" dirty="0"/>
          </a:p>
          <a:p>
            <a:r>
              <a:rPr lang="en-US" b="1" dirty="0"/>
              <a:t>What to Drag - </a:t>
            </a:r>
            <a:r>
              <a:rPr lang="en-US" b="1" dirty="0" err="1"/>
              <a:t>ondragstart</a:t>
            </a:r>
            <a:r>
              <a:rPr lang="en-US" b="1" dirty="0"/>
              <a:t> and </a:t>
            </a:r>
            <a:r>
              <a:rPr lang="en-US" b="1" dirty="0" err="1"/>
              <a:t>setData</a:t>
            </a:r>
            <a:r>
              <a:rPr lang="en-US" b="1" dirty="0"/>
              <a:t>()</a:t>
            </a:r>
          </a:p>
          <a:p>
            <a:pPr marL="0" indent="0">
              <a:buNone/>
            </a:pPr>
            <a:endParaRPr lang="en-US" dirty="0"/>
          </a:p>
          <a:p>
            <a:r>
              <a:rPr lang="en-US" dirty="0"/>
              <a:t>Then, specify what should happen when the element is dragged.</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221</a:t>
            </a:fld>
            <a:endParaRPr lang="en-IN" dirty="0"/>
          </a:p>
        </p:txBody>
      </p:sp>
    </p:spTree>
    <p:extLst>
      <p:ext uri="{BB962C8B-B14F-4D97-AF65-F5344CB8AC3E}">
        <p14:creationId xmlns:p14="http://schemas.microsoft.com/office/powerpoint/2010/main" val="412889834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a:t>In the example above, the </a:t>
            </a:r>
            <a:r>
              <a:rPr lang="en-US" b="1" dirty="0" err="1"/>
              <a:t>ondragstart</a:t>
            </a:r>
            <a:r>
              <a:rPr lang="en-US" b="1" dirty="0"/>
              <a:t> </a:t>
            </a:r>
            <a:r>
              <a:rPr lang="en-US" dirty="0"/>
              <a:t>attribute calls a function</a:t>
            </a:r>
            <a:r>
              <a:rPr lang="en-US" b="1" dirty="0"/>
              <a:t>, drag(event), </a:t>
            </a:r>
            <a:r>
              <a:rPr lang="en-US" dirty="0"/>
              <a:t>that specifies what data to be dragged</a:t>
            </a:r>
            <a:r>
              <a:rPr lang="en-US" dirty="0" smtClean="0"/>
              <a:t>.</a:t>
            </a:r>
            <a:endParaRPr lang="en-US" dirty="0"/>
          </a:p>
          <a:p>
            <a:r>
              <a:rPr lang="en-US" b="1" dirty="0"/>
              <a:t>The </a:t>
            </a:r>
            <a:r>
              <a:rPr lang="en-US" b="1" dirty="0" err="1"/>
              <a:t>dataTransfer.setData</a:t>
            </a:r>
            <a:r>
              <a:rPr lang="en-US" b="1" dirty="0"/>
              <a:t>() method sets the data type and the value of the dragged data:</a:t>
            </a:r>
          </a:p>
          <a:p>
            <a:r>
              <a:rPr lang="en-US" b="1" dirty="0"/>
              <a:t>function drag(</a:t>
            </a:r>
            <a:r>
              <a:rPr lang="en-US" b="1" dirty="0" err="1"/>
              <a:t>ev</a:t>
            </a:r>
            <a:r>
              <a:rPr lang="en-US" b="1" dirty="0"/>
              <a:t>) {</a:t>
            </a:r>
          </a:p>
          <a:p>
            <a:r>
              <a:rPr lang="en-US" b="1" dirty="0"/>
              <a:t>  </a:t>
            </a:r>
            <a:r>
              <a:rPr lang="en-US" b="1" dirty="0" err="1"/>
              <a:t>ev.dataTransfer.setData</a:t>
            </a:r>
            <a:r>
              <a:rPr lang="en-US" b="1" dirty="0"/>
              <a:t>("text", ev.target.id);</a:t>
            </a:r>
          </a:p>
          <a:p>
            <a:r>
              <a:rPr lang="en-US" b="1" dirty="0" smtClean="0"/>
              <a:t>}</a:t>
            </a:r>
            <a:endParaRPr lang="en-US" b="1" dirty="0"/>
          </a:p>
          <a:p>
            <a:r>
              <a:rPr lang="en-US" dirty="0"/>
              <a:t>In this case, the data type is "text" and the value is the id of the </a:t>
            </a:r>
            <a:r>
              <a:rPr lang="en-US" dirty="0" err="1"/>
              <a:t>draggable</a:t>
            </a:r>
            <a:r>
              <a:rPr lang="en-US" dirty="0"/>
              <a:t> element ("drag1").</a:t>
            </a:r>
            <a:endParaRPr lang="en-IN"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222</a:t>
            </a:fld>
            <a:endParaRPr lang="en-IN" dirty="0"/>
          </a:p>
        </p:txBody>
      </p:sp>
    </p:spTree>
    <p:extLst>
      <p:ext uri="{BB962C8B-B14F-4D97-AF65-F5344CB8AC3E}">
        <p14:creationId xmlns:p14="http://schemas.microsoft.com/office/powerpoint/2010/main" val="2062123539"/>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532670" y="604380"/>
            <a:ext cx="8011236" cy="5120640"/>
          </a:xfrm>
        </p:spPr>
        <p:txBody>
          <a:bodyPr>
            <a:noAutofit/>
          </a:bodyPr>
          <a:lstStyle/>
          <a:p>
            <a:r>
              <a:rPr lang="en-US" sz="1800" b="1" dirty="0"/>
              <a:t>Where to Drop - </a:t>
            </a:r>
            <a:r>
              <a:rPr lang="en-US" sz="1800" b="1" dirty="0" err="1"/>
              <a:t>ondragover</a:t>
            </a:r>
            <a:endParaRPr lang="en-US" sz="1800" b="1" dirty="0"/>
          </a:p>
          <a:p>
            <a:endParaRPr lang="en-US" sz="1800" dirty="0"/>
          </a:p>
          <a:p>
            <a:r>
              <a:rPr lang="en-US" sz="1800" dirty="0"/>
              <a:t>The </a:t>
            </a:r>
            <a:r>
              <a:rPr lang="en-US" sz="1800" dirty="0" err="1"/>
              <a:t>ondragover</a:t>
            </a:r>
            <a:r>
              <a:rPr lang="en-US" sz="1800" dirty="0"/>
              <a:t> event specifies where the dragged data can be dropped</a:t>
            </a:r>
            <a:r>
              <a:rPr lang="en-US" sz="1800" dirty="0" smtClean="0"/>
              <a:t>.</a:t>
            </a:r>
            <a:endParaRPr lang="en-US" sz="1800" dirty="0"/>
          </a:p>
          <a:p>
            <a:r>
              <a:rPr lang="en-US" sz="1800" dirty="0"/>
              <a:t>By default, data/elements cannot be dropped in other elements. To allow a drop, we must prevent the default handling of the element</a:t>
            </a:r>
            <a:r>
              <a:rPr lang="en-US" sz="1800" dirty="0" smtClean="0"/>
              <a:t>.</a:t>
            </a:r>
            <a:endParaRPr lang="en-US" sz="1800" dirty="0"/>
          </a:p>
          <a:p>
            <a:r>
              <a:rPr lang="en-US" sz="1800" dirty="0"/>
              <a:t>This is done by calling the </a:t>
            </a:r>
            <a:r>
              <a:rPr lang="en-US" sz="1800" dirty="0" err="1"/>
              <a:t>event.preventDefault</a:t>
            </a:r>
            <a:r>
              <a:rPr lang="en-US" sz="1800" dirty="0"/>
              <a:t>() method for the </a:t>
            </a:r>
            <a:r>
              <a:rPr lang="en-US" sz="1800" dirty="0" err="1"/>
              <a:t>ondragover</a:t>
            </a:r>
            <a:r>
              <a:rPr lang="en-US" sz="1800" dirty="0"/>
              <a:t> event:</a:t>
            </a:r>
          </a:p>
          <a:p>
            <a:r>
              <a:rPr lang="en-US" sz="1800" b="1" dirty="0" err="1"/>
              <a:t>event.preventDefault</a:t>
            </a:r>
            <a:r>
              <a:rPr lang="en-US" sz="1800" b="1" dirty="0" smtClean="0"/>
              <a:t>()</a:t>
            </a:r>
            <a:endParaRPr lang="en-US" sz="1800" dirty="0"/>
          </a:p>
          <a:p>
            <a:r>
              <a:rPr lang="en-US" sz="1800" b="1" dirty="0"/>
              <a:t>Do the Drop - </a:t>
            </a:r>
            <a:r>
              <a:rPr lang="en-US" sz="1800" b="1" dirty="0" err="1" smtClean="0"/>
              <a:t>ondrop</a:t>
            </a:r>
            <a:endParaRPr lang="en-US" sz="1800" dirty="0"/>
          </a:p>
          <a:p>
            <a:r>
              <a:rPr lang="en-US" sz="1800" dirty="0"/>
              <a:t>When the dragged data is dropped, a drop event occurs</a:t>
            </a:r>
            <a:r>
              <a:rPr lang="en-US" sz="1800" dirty="0" smtClean="0"/>
              <a:t>.</a:t>
            </a:r>
            <a:endParaRPr lang="en-US" sz="1800" dirty="0"/>
          </a:p>
          <a:p>
            <a:r>
              <a:rPr lang="en-US" sz="1800" dirty="0"/>
              <a:t>In the example above, the </a:t>
            </a:r>
            <a:r>
              <a:rPr lang="en-US" sz="1800" dirty="0" err="1"/>
              <a:t>ondrop</a:t>
            </a:r>
            <a:r>
              <a:rPr lang="en-US" sz="1800" dirty="0"/>
              <a:t> attribute calls a function, drop(event):</a:t>
            </a:r>
          </a:p>
          <a:p>
            <a:r>
              <a:rPr lang="en-US" sz="1800" b="1" dirty="0"/>
              <a:t>function drop(</a:t>
            </a:r>
            <a:r>
              <a:rPr lang="en-US" sz="1800" b="1" dirty="0" err="1"/>
              <a:t>ev</a:t>
            </a:r>
            <a:r>
              <a:rPr lang="en-US" sz="1800" b="1" dirty="0"/>
              <a:t>) {</a:t>
            </a:r>
          </a:p>
          <a:p>
            <a:r>
              <a:rPr lang="en-US" sz="1800" b="1" dirty="0"/>
              <a:t>  </a:t>
            </a:r>
            <a:r>
              <a:rPr lang="en-US" sz="1800" b="1" dirty="0" err="1"/>
              <a:t>ev.preventDefault</a:t>
            </a:r>
            <a:r>
              <a:rPr lang="en-US" sz="1800" b="1" dirty="0"/>
              <a:t>();</a:t>
            </a:r>
          </a:p>
          <a:p>
            <a:r>
              <a:rPr lang="en-US" sz="1800" b="1" dirty="0"/>
              <a:t>  </a:t>
            </a:r>
            <a:r>
              <a:rPr lang="en-US" sz="1800" b="1" dirty="0" err="1"/>
              <a:t>var</a:t>
            </a:r>
            <a:r>
              <a:rPr lang="en-US" sz="1800" b="1" dirty="0"/>
              <a:t> data = </a:t>
            </a:r>
            <a:r>
              <a:rPr lang="en-US" sz="1800" b="1" dirty="0" err="1"/>
              <a:t>ev.dataTransfer.getData</a:t>
            </a:r>
            <a:r>
              <a:rPr lang="en-US" sz="1800" b="1" dirty="0"/>
              <a:t>("text");</a:t>
            </a:r>
          </a:p>
          <a:p>
            <a:r>
              <a:rPr lang="en-US" sz="1800" b="1" dirty="0"/>
              <a:t>  </a:t>
            </a:r>
            <a:r>
              <a:rPr lang="en-US" sz="1800" b="1" dirty="0" err="1"/>
              <a:t>ev.target.appendChild</a:t>
            </a:r>
            <a:r>
              <a:rPr lang="en-US" sz="1800" b="1" dirty="0"/>
              <a:t>(</a:t>
            </a:r>
            <a:r>
              <a:rPr lang="en-US" sz="1800" b="1" dirty="0" err="1"/>
              <a:t>document.getElementById</a:t>
            </a:r>
            <a:r>
              <a:rPr lang="en-US" sz="1800" b="1" dirty="0"/>
              <a:t>(data));</a:t>
            </a:r>
          </a:p>
          <a:p>
            <a:r>
              <a:rPr lang="en-US" sz="1800" b="1" dirty="0"/>
              <a:t>}</a:t>
            </a:r>
          </a:p>
          <a:p>
            <a:endParaRPr lang="en-IN" sz="18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223</a:t>
            </a:fld>
            <a:endParaRPr lang="en-IN" dirty="0"/>
          </a:p>
        </p:txBody>
      </p:sp>
    </p:spTree>
    <p:extLst>
      <p:ext uri="{BB962C8B-B14F-4D97-AF65-F5344CB8AC3E}">
        <p14:creationId xmlns:p14="http://schemas.microsoft.com/office/powerpoint/2010/main" val="3686935012"/>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explained:</a:t>
            </a:r>
            <a:br>
              <a:rPr lang="en-US" dirty="0"/>
            </a:br>
            <a:endParaRPr lang="en-IN" dirty="0"/>
          </a:p>
        </p:txBody>
      </p:sp>
      <p:sp>
        <p:nvSpPr>
          <p:cNvPr id="3" name="Content Placeholder 2"/>
          <p:cNvSpPr>
            <a:spLocks noGrp="1"/>
          </p:cNvSpPr>
          <p:nvPr>
            <p:ph idx="1"/>
          </p:nvPr>
        </p:nvSpPr>
        <p:spPr/>
        <p:txBody>
          <a:bodyPr/>
          <a:lstStyle/>
          <a:p>
            <a:r>
              <a:rPr lang="en-US" dirty="0" smtClean="0"/>
              <a:t>Call </a:t>
            </a:r>
            <a:r>
              <a:rPr lang="en-US" dirty="0" err="1"/>
              <a:t>preventDefault</a:t>
            </a:r>
            <a:r>
              <a:rPr lang="en-US" dirty="0"/>
              <a:t>() to prevent the browser default handling of the data (default is open as link on drop)</a:t>
            </a:r>
          </a:p>
          <a:p>
            <a:r>
              <a:rPr lang="en-US" dirty="0"/>
              <a:t>Get the dragged data with the </a:t>
            </a:r>
            <a:r>
              <a:rPr lang="en-US" dirty="0" err="1"/>
              <a:t>dataTransfer.getData</a:t>
            </a:r>
            <a:r>
              <a:rPr lang="en-US" dirty="0"/>
              <a:t>() method. This method will return any data that was set to the same type in the </a:t>
            </a:r>
            <a:r>
              <a:rPr lang="en-US" dirty="0" err="1"/>
              <a:t>setData</a:t>
            </a:r>
            <a:r>
              <a:rPr lang="en-US" dirty="0"/>
              <a:t>() method</a:t>
            </a:r>
          </a:p>
          <a:p>
            <a:r>
              <a:rPr lang="en-US" dirty="0"/>
              <a:t>The dragged data is the id of the dragged element ("drag1")</a:t>
            </a:r>
          </a:p>
          <a:p>
            <a:r>
              <a:rPr lang="en-US" dirty="0"/>
              <a:t>Append the dragged element into the drop element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224</a:t>
            </a:fld>
            <a:endParaRPr lang="en-IN" dirty="0"/>
          </a:p>
        </p:txBody>
      </p:sp>
    </p:spTree>
    <p:extLst>
      <p:ext uri="{BB962C8B-B14F-4D97-AF65-F5344CB8AC3E}">
        <p14:creationId xmlns:p14="http://schemas.microsoft.com/office/powerpoint/2010/main" val="420278760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225</a:t>
            </a:fld>
            <a:endParaRPr lang="en-IN" dirty="0"/>
          </a:p>
        </p:txBody>
      </p:sp>
      <p:sp>
        <p:nvSpPr>
          <p:cNvPr id="5" name="Rectangle 4"/>
          <p:cNvSpPr/>
          <p:nvPr/>
        </p:nvSpPr>
        <p:spPr>
          <a:xfrm>
            <a:off x="180871" y="117693"/>
            <a:ext cx="10309609" cy="6740307"/>
          </a:xfrm>
          <a:prstGeom prst="rect">
            <a:avLst/>
          </a:prstGeom>
        </p:spPr>
        <p:txBody>
          <a:bodyPr wrap="square">
            <a:spAutoFit/>
          </a:bodyPr>
          <a:lstStyle/>
          <a:p>
            <a:r>
              <a:rPr lang="en-IN" dirty="0"/>
              <a:t>&lt;!DOCTYPE HTML&gt;</a:t>
            </a:r>
          </a:p>
          <a:p>
            <a:r>
              <a:rPr lang="en-IN" dirty="0"/>
              <a:t>&lt;html&gt;</a:t>
            </a:r>
          </a:p>
          <a:p>
            <a:r>
              <a:rPr lang="en-IN" dirty="0"/>
              <a:t>&lt;head&gt;</a:t>
            </a:r>
          </a:p>
          <a:p>
            <a:r>
              <a:rPr lang="en-IN" dirty="0"/>
              <a:t>&lt;style&gt;</a:t>
            </a:r>
          </a:p>
          <a:p>
            <a:r>
              <a:rPr lang="en-IN" dirty="0"/>
              <a:t>#div1 {</a:t>
            </a:r>
          </a:p>
          <a:p>
            <a:r>
              <a:rPr lang="en-IN" dirty="0"/>
              <a:t>  width: 350px;</a:t>
            </a:r>
          </a:p>
          <a:p>
            <a:r>
              <a:rPr lang="en-IN" dirty="0"/>
              <a:t>  height: 70px;</a:t>
            </a:r>
          </a:p>
          <a:p>
            <a:r>
              <a:rPr lang="en-IN" dirty="0"/>
              <a:t>  padding: 10px;</a:t>
            </a:r>
          </a:p>
          <a:p>
            <a:r>
              <a:rPr lang="en-IN" dirty="0"/>
              <a:t>  border: 1px solid #</a:t>
            </a:r>
            <a:r>
              <a:rPr lang="en-IN" dirty="0" err="1"/>
              <a:t>aaaaaa</a:t>
            </a:r>
            <a:r>
              <a:rPr lang="en-IN" dirty="0"/>
              <a:t>;</a:t>
            </a:r>
          </a:p>
          <a:p>
            <a:r>
              <a:rPr lang="en-IN" dirty="0"/>
              <a:t>}</a:t>
            </a:r>
          </a:p>
          <a:p>
            <a:r>
              <a:rPr lang="en-IN" dirty="0"/>
              <a:t>&lt;/style&gt;</a:t>
            </a:r>
          </a:p>
          <a:p>
            <a:r>
              <a:rPr lang="en-IN" dirty="0"/>
              <a:t>&lt;script&gt;</a:t>
            </a:r>
          </a:p>
          <a:p>
            <a:r>
              <a:rPr lang="en-IN" dirty="0"/>
              <a:t>function </a:t>
            </a:r>
            <a:r>
              <a:rPr lang="en-IN" dirty="0" err="1"/>
              <a:t>allowDrop</a:t>
            </a:r>
            <a:r>
              <a:rPr lang="en-IN" dirty="0"/>
              <a:t>(</a:t>
            </a:r>
            <a:r>
              <a:rPr lang="en-IN" dirty="0" err="1"/>
              <a:t>ev</a:t>
            </a:r>
            <a:r>
              <a:rPr lang="en-IN" dirty="0"/>
              <a:t>) {</a:t>
            </a:r>
          </a:p>
          <a:p>
            <a:r>
              <a:rPr lang="en-IN" dirty="0"/>
              <a:t>  </a:t>
            </a:r>
            <a:r>
              <a:rPr lang="en-IN" dirty="0" err="1"/>
              <a:t>ev.preventDefault</a:t>
            </a:r>
            <a:r>
              <a:rPr lang="en-IN" dirty="0"/>
              <a:t>();</a:t>
            </a:r>
          </a:p>
          <a:p>
            <a:r>
              <a:rPr lang="en-IN" dirty="0" smtClean="0"/>
              <a:t>}</a:t>
            </a:r>
            <a:endParaRPr lang="en-IN" dirty="0"/>
          </a:p>
          <a:p>
            <a:r>
              <a:rPr lang="en-IN" dirty="0"/>
              <a:t>function drag(</a:t>
            </a:r>
            <a:r>
              <a:rPr lang="en-IN" dirty="0" err="1"/>
              <a:t>ev</a:t>
            </a:r>
            <a:r>
              <a:rPr lang="en-IN" dirty="0"/>
              <a:t>) {</a:t>
            </a:r>
          </a:p>
          <a:p>
            <a:r>
              <a:rPr lang="en-IN" dirty="0"/>
              <a:t>  </a:t>
            </a:r>
            <a:r>
              <a:rPr lang="en-IN" dirty="0" err="1"/>
              <a:t>ev.dataTransfer.setData</a:t>
            </a:r>
            <a:r>
              <a:rPr lang="en-IN" dirty="0"/>
              <a:t>("text", ev.target.id);</a:t>
            </a:r>
          </a:p>
          <a:p>
            <a:r>
              <a:rPr lang="en-IN" dirty="0" smtClean="0"/>
              <a:t>}</a:t>
            </a:r>
            <a:endParaRPr lang="en-IN" dirty="0"/>
          </a:p>
          <a:p>
            <a:r>
              <a:rPr lang="en-IN" dirty="0"/>
              <a:t>function drop(</a:t>
            </a:r>
            <a:r>
              <a:rPr lang="en-IN" dirty="0" err="1"/>
              <a:t>ev</a:t>
            </a:r>
            <a:r>
              <a:rPr lang="en-IN" dirty="0"/>
              <a:t>) {</a:t>
            </a:r>
          </a:p>
          <a:p>
            <a:r>
              <a:rPr lang="en-IN" dirty="0"/>
              <a:t>  </a:t>
            </a:r>
            <a:r>
              <a:rPr lang="en-IN" dirty="0" err="1"/>
              <a:t>ev.preventDefault</a:t>
            </a:r>
            <a:r>
              <a:rPr lang="en-IN" dirty="0"/>
              <a:t>();</a:t>
            </a:r>
          </a:p>
          <a:p>
            <a:r>
              <a:rPr lang="en-IN" dirty="0"/>
              <a:t>  </a:t>
            </a:r>
            <a:r>
              <a:rPr lang="en-IN" dirty="0" err="1"/>
              <a:t>var</a:t>
            </a:r>
            <a:r>
              <a:rPr lang="en-IN" dirty="0"/>
              <a:t> data = </a:t>
            </a:r>
            <a:r>
              <a:rPr lang="en-IN" dirty="0" err="1"/>
              <a:t>ev.dataTransfer.getData</a:t>
            </a:r>
            <a:r>
              <a:rPr lang="en-IN" dirty="0"/>
              <a:t>("text");</a:t>
            </a:r>
          </a:p>
          <a:p>
            <a:r>
              <a:rPr lang="en-IN" dirty="0"/>
              <a:t>  </a:t>
            </a:r>
            <a:r>
              <a:rPr lang="en-IN" dirty="0" err="1"/>
              <a:t>ev.target.appendChild</a:t>
            </a:r>
            <a:r>
              <a:rPr lang="en-IN" dirty="0"/>
              <a:t>(</a:t>
            </a:r>
            <a:r>
              <a:rPr lang="en-IN" dirty="0" err="1"/>
              <a:t>document.getElementById</a:t>
            </a:r>
            <a:r>
              <a:rPr lang="en-IN" dirty="0"/>
              <a:t>(data));</a:t>
            </a:r>
          </a:p>
          <a:p>
            <a:r>
              <a:rPr lang="en-IN" dirty="0"/>
              <a:t>}</a:t>
            </a:r>
          </a:p>
          <a:p>
            <a:r>
              <a:rPr lang="en-IN" dirty="0"/>
              <a:t>&lt;/script&gt;</a:t>
            </a:r>
          </a:p>
        </p:txBody>
      </p:sp>
      <p:sp>
        <p:nvSpPr>
          <p:cNvPr id="6" name="Rectangle 5"/>
          <p:cNvSpPr/>
          <p:nvPr/>
        </p:nvSpPr>
        <p:spPr>
          <a:xfrm>
            <a:off x="4816510" y="117693"/>
            <a:ext cx="6096000" cy="3693319"/>
          </a:xfrm>
          <a:prstGeom prst="rect">
            <a:avLst/>
          </a:prstGeom>
        </p:spPr>
        <p:txBody>
          <a:bodyPr>
            <a:spAutoFit/>
          </a:bodyPr>
          <a:lstStyle/>
          <a:p>
            <a:r>
              <a:rPr lang="en-IN" dirty="0"/>
              <a:t>&lt;/head&gt;</a:t>
            </a:r>
          </a:p>
          <a:p>
            <a:r>
              <a:rPr lang="en-IN" dirty="0"/>
              <a:t>&lt;body&gt;</a:t>
            </a:r>
          </a:p>
          <a:p>
            <a:endParaRPr lang="en-IN" dirty="0"/>
          </a:p>
          <a:p>
            <a:r>
              <a:rPr lang="en-IN" dirty="0"/>
              <a:t>&lt;p&gt;Drag the W3Schools image into the rectangle:&lt;/p&gt;</a:t>
            </a:r>
          </a:p>
          <a:p>
            <a:endParaRPr lang="en-IN" dirty="0"/>
          </a:p>
          <a:p>
            <a:r>
              <a:rPr lang="en-IN" dirty="0"/>
              <a:t>&lt;div id="div1" </a:t>
            </a:r>
            <a:r>
              <a:rPr lang="en-IN" dirty="0" err="1"/>
              <a:t>ondrop</a:t>
            </a:r>
            <a:r>
              <a:rPr lang="en-IN" dirty="0"/>
              <a:t>="drop(event)" </a:t>
            </a:r>
            <a:r>
              <a:rPr lang="en-IN" dirty="0" err="1"/>
              <a:t>ondragover</a:t>
            </a:r>
            <a:r>
              <a:rPr lang="en-IN" dirty="0"/>
              <a:t>="</a:t>
            </a:r>
            <a:r>
              <a:rPr lang="en-IN" dirty="0" err="1"/>
              <a:t>allowDrop</a:t>
            </a:r>
            <a:r>
              <a:rPr lang="en-IN" dirty="0"/>
              <a:t>(event)"&gt;&lt;/div&gt;</a:t>
            </a:r>
          </a:p>
          <a:p>
            <a:r>
              <a:rPr lang="en-IN" dirty="0"/>
              <a:t>&lt;</a:t>
            </a:r>
            <a:r>
              <a:rPr lang="en-IN" dirty="0" err="1"/>
              <a:t>br</a:t>
            </a:r>
            <a:r>
              <a:rPr lang="en-IN" dirty="0"/>
              <a:t>&gt;</a:t>
            </a:r>
          </a:p>
          <a:p>
            <a:r>
              <a:rPr lang="en-IN" dirty="0"/>
              <a:t>&lt;</a:t>
            </a:r>
            <a:r>
              <a:rPr lang="en-IN" dirty="0" err="1"/>
              <a:t>img</a:t>
            </a:r>
            <a:r>
              <a:rPr lang="en-IN" dirty="0"/>
              <a:t> id="drag1" </a:t>
            </a:r>
            <a:r>
              <a:rPr lang="en-IN" dirty="0" err="1"/>
              <a:t>src</a:t>
            </a:r>
            <a:r>
              <a:rPr lang="en-IN" dirty="0"/>
              <a:t>="img_logo.gif" </a:t>
            </a:r>
            <a:r>
              <a:rPr lang="en-IN" dirty="0" err="1"/>
              <a:t>draggable</a:t>
            </a:r>
            <a:r>
              <a:rPr lang="en-IN" dirty="0"/>
              <a:t>="true" </a:t>
            </a:r>
            <a:r>
              <a:rPr lang="en-IN" dirty="0" err="1"/>
              <a:t>ondragstart</a:t>
            </a:r>
            <a:r>
              <a:rPr lang="en-IN" dirty="0"/>
              <a:t>="drag(event)" width="336" height="69"&gt;</a:t>
            </a:r>
          </a:p>
          <a:p>
            <a:endParaRPr lang="en-IN" dirty="0"/>
          </a:p>
          <a:p>
            <a:r>
              <a:rPr lang="en-IN" dirty="0"/>
              <a:t>&lt;/body&gt;</a:t>
            </a:r>
          </a:p>
          <a:p>
            <a:r>
              <a:rPr lang="en-IN" dirty="0"/>
              <a:t>&lt;/html&gt;</a:t>
            </a:r>
          </a:p>
        </p:txBody>
      </p:sp>
      <p:pic>
        <p:nvPicPr>
          <p:cNvPr id="7" name="Picture 6"/>
          <p:cNvPicPr>
            <a:picLocks noChangeAspect="1"/>
          </p:cNvPicPr>
          <p:nvPr/>
        </p:nvPicPr>
        <p:blipFill>
          <a:blip r:embed="rId2"/>
          <a:stretch>
            <a:fillRect/>
          </a:stretch>
        </p:blipFill>
        <p:spPr>
          <a:xfrm>
            <a:off x="5945379" y="3339035"/>
            <a:ext cx="5124450" cy="1744645"/>
          </a:xfrm>
          <a:prstGeom prst="rect">
            <a:avLst/>
          </a:prstGeom>
        </p:spPr>
      </p:pic>
      <p:pic>
        <p:nvPicPr>
          <p:cNvPr id="8" name="Picture 7"/>
          <p:cNvPicPr>
            <a:picLocks noChangeAspect="1"/>
          </p:cNvPicPr>
          <p:nvPr/>
        </p:nvPicPr>
        <p:blipFill>
          <a:blip r:embed="rId3"/>
          <a:stretch>
            <a:fillRect/>
          </a:stretch>
        </p:blipFill>
        <p:spPr>
          <a:xfrm>
            <a:off x="6083335" y="5221034"/>
            <a:ext cx="4829175" cy="1499612"/>
          </a:xfrm>
          <a:prstGeom prst="rect">
            <a:avLst/>
          </a:prstGeom>
        </p:spPr>
      </p:pic>
    </p:spTree>
    <p:extLst>
      <p:ext uri="{BB962C8B-B14F-4D97-AF65-F5344CB8AC3E}">
        <p14:creationId xmlns:p14="http://schemas.microsoft.com/office/powerpoint/2010/main" val="284316253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Web Workers</a:t>
            </a:r>
          </a:p>
        </p:txBody>
      </p:sp>
      <p:sp>
        <p:nvSpPr>
          <p:cNvPr id="3" name="Content Placeholder 2"/>
          <p:cNvSpPr>
            <a:spLocks noGrp="1"/>
          </p:cNvSpPr>
          <p:nvPr>
            <p:ph idx="1"/>
          </p:nvPr>
        </p:nvSpPr>
        <p:spPr/>
        <p:txBody>
          <a:bodyPr>
            <a:normAutofit fontScale="92500"/>
          </a:bodyPr>
          <a:lstStyle/>
          <a:p>
            <a:r>
              <a:rPr lang="en-US" dirty="0"/>
              <a:t>A web worker is a JavaScript running in the background, without affecting the performance of the page</a:t>
            </a:r>
            <a:r>
              <a:rPr lang="en-US" dirty="0" smtClean="0"/>
              <a:t>.</a:t>
            </a:r>
          </a:p>
          <a:p>
            <a:r>
              <a:rPr lang="en-US" dirty="0"/>
              <a:t>What is a Web Worker?</a:t>
            </a:r>
          </a:p>
          <a:p>
            <a:endParaRPr lang="en-US" dirty="0"/>
          </a:p>
          <a:p>
            <a:r>
              <a:rPr lang="en-US" dirty="0"/>
              <a:t>When executing scripts in an HTML page, the page becomes unresponsive until the script is finished.</a:t>
            </a:r>
          </a:p>
          <a:p>
            <a:endParaRPr lang="en-US" dirty="0"/>
          </a:p>
          <a:p>
            <a:r>
              <a:rPr lang="en-US" dirty="0"/>
              <a:t>A web worker is a JavaScript that runs in the background, independently of other scripts, without affecting the performance of the page. You can continue to do whatever you want: clicking, selecting things, etc., while the web worker runs in the background.</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226</a:t>
            </a:fld>
            <a:endParaRPr lang="en-IN" dirty="0"/>
          </a:p>
        </p:txBody>
      </p:sp>
    </p:spTree>
    <p:extLst>
      <p:ext uri="{BB962C8B-B14F-4D97-AF65-F5344CB8AC3E}">
        <p14:creationId xmlns:p14="http://schemas.microsoft.com/office/powerpoint/2010/main" val="104851717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Check Web Worker Support</a:t>
            </a:r>
            <a:br>
              <a:rPr lang="en-IN" b="1" dirty="0"/>
            </a:br>
            <a:endParaRPr lang="en-IN" dirty="0"/>
          </a:p>
        </p:txBody>
      </p:sp>
      <p:sp>
        <p:nvSpPr>
          <p:cNvPr id="3" name="Content Placeholder 2"/>
          <p:cNvSpPr>
            <a:spLocks noGrp="1"/>
          </p:cNvSpPr>
          <p:nvPr>
            <p:ph idx="1"/>
          </p:nvPr>
        </p:nvSpPr>
        <p:spPr/>
        <p:txBody>
          <a:bodyPr>
            <a:normAutofit fontScale="92500"/>
          </a:bodyPr>
          <a:lstStyle/>
          <a:p>
            <a:r>
              <a:rPr lang="en-US" dirty="0"/>
              <a:t>Before creating a web worker, check whether the user's browser supports it:</a:t>
            </a:r>
          </a:p>
          <a:p>
            <a:r>
              <a:rPr lang="en-US" b="1" dirty="0"/>
              <a:t>if (</a:t>
            </a:r>
            <a:r>
              <a:rPr lang="en-US" b="1" dirty="0" err="1"/>
              <a:t>typeof</a:t>
            </a:r>
            <a:r>
              <a:rPr lang="en-US" b="1" dirty="0"/>
              <a:t>(Worker) !== "undefined") {</a:t>
            </a:r>
          </a:p>
          <a:p>
            <a:r>
              <a:rPr lang="en-US" b="1" dirty="0"/>
              <a:t>  // Yes! Web worker support!</a:t>
            </a:r>
          </a:p>
          <a:p>
            <a:r>
              <a:rPr lang="en-US" b="1" dirty="0"/>
              <a:t>  // Some code.....</a:t>
            </a:r>
          </a:p>
          <a:p>
            <a:r>
              <a:rPr lang="en-US" b="1" dirty="0"/>
              <a:t>} else {</a:t>
            </a:r>
          </a:p>
          <a:p>
            <a:r>
              <a:rPr lang="en-US" b="1" dirty="0"/>
              <a:t>  // Sorry! No Web Worker support..</a:t>
            </a:r>
          </a:p>
          <a:p>
            <a:r>
              <a:rPr lang="en-US" b="1" dirty="0"/>
              <a:t>}</a:t>
            </a:r>
          </a:p>
          <a:p>
            <a:r>
              <a:rPr lang="en-US" b="1" dirty="0"/>
              <a:t>Create a Web Worker File</a:t>
            </a:r>
          </a:p>
          <a:p>
            <a:r>
              <a:rPr lang="en-US" dirty="0"/>
              <a:t>Now, let's create our web worker in an external JavaScript.</a:t>
            </a:r>
          </a:p>
          <a:p>
            <a:r>
              <a:rPr lang="en-US" dirty="0"/>
              <a:t>Here, we create a script that counts. The script is stored in the "demo_workers.js" file:</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227</a:t>
            </a:fld>
            <a:endParaRPr lang="en-IN" dirty="0"/>
          </a:p>
        </p:txBody>
      </p:sp>
    </p:spTree>
    <p:extLst>
      <p:ext uri="{BB962C8B-B14F-4D97-AF65-F5344CB8AC3E}">
        <p14:creationId xmlns:p14="http://schemas.microsoft.com/office/powerpoint/2010/main" val="243663179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US" b="1" dirty="0" err="1"/>
              <a:t>var</a:t>
            </a:r>
            <a:r>
              <a:rPr lang="en-US" b="1" dirty="0"/>
              <a:t> </a:t>
            </a:r>
            <a:r>
              <a:rPr lang="en-US" b="1" dirty="0" err="1"/>
              <a:t>i</a:t>
            </a:r>
            <a:r>
              <a:rPr lang="en-US" b="1" dirty="0"/>
              <a:t> = 0;</a:t>
            </a:r>
          </a:p>
          <a:p>
            <a:endParaRPr lang="en-US" b="1" dirty="0"/>
          </a:p>
          <a:p>
            <a:r>
              <a:rPr lang="en-US" b="1" dirty="0"/>
              <a:t>function </a:t>
            </a:r>
            <a:r>
              <a:rPr lang="en-US" b="1" dirty="0" err="1"/>
              <a:t>timedCount</a:t>
            </a:r>
            <a:r>
              <a:rPr lang="en-US" b="1" dirty="0"/>
              <a:t>() {</a:t>
            </a:r>
          </a:p>
          <a:p>
            <a:r>
              <a:rPr lang="en-US" b="1" dirty="0"/>
              <a:t>  </a:t>
            </a:r>
            <a:r>
              <a:rPr lang="en-US" b="1" dirty="0" err="1"/>
              <a:t>i</a:t>
            </a:r>
            <a:r>
              <a:rPr lang="en-US" b="1" dirty="0"/>
              <a:t> = </a:t>
            </a:r>
            <a:r>
              <a:rPr lang="en-US" b="1" dirty="0" err="1"/>
              <a:t>i</a:t>
            </a:r>
            <a:r>
              <a:rPr lang="en-US" b="1" dirty="0"/>
              <a:t> + 1;</a:t>
            </a:r>
          </a:p>
          <a:p>
            <a:r>
              <a:rPr lang="en-US" b="1" dirty="0"/>
              <a:t>  </a:t>
            </a:r>
            <a:r>
              <a:rPr lang="en-US" b="1" dirty="0" err="1"/>
              <a:t>postMessage</a:t>
            </a:r>
            <a:r>
              <a:rPr lang="en-US" b="1" dirty="0"/>
              <a:t>(</a:t>
            </a:r>
            <a:r>
              <a:rPr lang="en-US" b="1" dirty="0" err="1"/>
              <a:t>i</a:t>
            </a:r>
            <a:r>
              <a:rPr lang="en-US" b="1" dirty="0"/>
              <a:t>);</a:t>
            </a:r>
          </a:p>
          <a:p>
            <a:r>
              <a:rPr lang="en-US" b="1" dirty="0"/>
              <a:t>  </a:t>
            </a:r>
            <a:r>
              <a:rPr lang="en-US" b="1" dirty="0" err="1"/>
              <a:t>setTimeout</a:t>
            </a:r>
            <a:r>
              <a:rPr lang="en-US" b="1" dirty="0"/>
              <a:t>("</a:t>
            </a:r>
            <a:r>
              <a:rPr lang="en-US" b="1" dirty="0" err="1"/>
              <a:t>timedCount</a:t>
            </a:r>
            <a:r>
              <a:rPr lang="en-US" b="1" dirty="0"/>
              <a:t>()",500);</a:t>
            </a:r>
          </a:p>
          <a:p>
            <a:r>
              <a:rPr lang="en-US" b="1" dirty="0"/>
              <a:t>}</a:t>
            </a:r>
          </a:p>
          <a:p>
            <a:endParaRPr lang="en-US" b="1" dirty="0"/>
          </a:p>
          <a:p>
            <a:r>
              <a:rPr lang="en-US" b="1" dirty="0" err="1"/>
              <a:t>timedCount</a:t>
            </a:r>
            <a:r>
              <a:rPr lang="en-US" b="1" dirty="0"/>
              <a:t>(); </a:t>
            </a:r>
            <a:endParaRPr lang="en-US" b="1" dirty="0" smtClean="0"/>
          </a:p>
          <a:p>
            <a:r>
              <a:rPr lang="en-US" dirty="0"/>
              <a:t>The important part of the code above is the </a:t>
            </a:r>
            <a:r>
              <a:rPr lang="en-US" dirty="0" err="1"/>
              <a:t>postMessage</a:t>
            </a:r>
            <a:r>
              <a:rPr lang="en-US" dirty="0"/>
              <a:t>() method - which is used to post a message back to the HTML page.</a:t>
            </a:r>
          </a:p>
          <a:p>
            <a:endParaRPr lang="en-US" dirty="0"/>
          </a:p>
          <a:p>
            <a:r>
              <a:rPr lang="en-US" dirty="0"/>
              <a:t>Note: Normally web workers are not used for such simple scripts, but for more CPU intensive tasks.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228</a:t>
            </a:fld>
            <a:endParaRPr lang="en-IN" dirty="0"/>
          </a:p>
        </p:txBody>
      </p:sp>
    </p:spTree>
    <p:extLst>
      <p:ext uri="{BB962C8B-B14F-4D97-AF65-F5344CB8AC3E}">
        <p14:creationId xmlns:p14="http://schemas.microsoft.com/office/powerpoint/2010/main" val="225756770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Create a Web Worker Object</a:t>
            </a:r>
            <a:br>
              <a:rPr lang="en-US" b="1" dirty="0"/>
            </a:br>
            <a:endParaRPr lang="en-IN" dirty="0"/>
          </a:p>
        </p:txBody>
      </p:sp>
      <p:sp>
        <p:nvSpPr>
          <p:cNvPr id="3" name="Content Placeholder 2"/>
          <p:cNvSpPr>
            <a:spLocks noGrp="1"/>
          </p:cNvSpPr>
          <p:nvPr>
            <p:ph idx="1"/>
          </p:nvPr>
        </p:nvSpPr>
        <p:spPr/>
        <p:txBody>
          <a:bodyPr>
            <a:noAutofit/>
          </a:bodyPr>
          <a:lstStyle/>
          <a:p>
            <a:r>
              <a:rPr lang="en-US" sz="1800" dirty="0"/>
              <a:t>Now that we have the web worker file, we need to call it from an HTML page.</a:t>
            </a:r>
          </a:p>
          <a:p>
            <a:endParaRPr lang="en-US" sz="1800" dirty="0"/>
          </a:p>
          <a:p>
            <a:r>
              <a:rPr lang="en-US" sz="1800" dirty="0"/>
              <a:t>The following lines checks if the worker already exists, if not - it creates a new web worker object and runs the code in "demo_workers.js":</a:t>
            </a:r>
          </a:p>
          <a:p>
            <a:r>
              <a:rPr lang="en-US" sz="1800" b="1" dirty="0"/>
              <a:t>if (</a:t>
            </a:r>
            <a:r>
              <a:rPr lang="en-US" sz="1800" b="1" dirty="0" err="1"/>
              <a:t>typeof</a:t>
            </a:r>
            <a:r>
              <a:rPr lang="en-US" sz="1800" b="1" dirty="0"/>
              <a:t>(w) == "undefined") {</a:t>
            </a:r>
          </a:p>
          <a:p>
            <a:r>
              <a:rPr lang="en-US" sz="1800" b="1" dirty="0"/>
              <a:t>  w = new Worker("demo_workers.js");</a:t>
            </a:r>
          </a:p>
          <a:p>
            <a:r>
              <a:rPr lang="en-US" sz="1800" b="1" dirty="0" smtClean="0"/>
              <a:t>}</a:t>
            </a:r>
          </a:p>
          <a:p>
            <a:r>
              <a:rPr lang="en-US" sz="1800" dirty="0"/>
              <a:t>Then we can send and receive messages from the web worker.</a:t>
            </a:r>
          </a:p>
          <a:p>
            <a:endParaRPr lang="en-US" sz="1800" dirty="0"/>
          </a:p>
          <a:p>
            <a:r>
              <a:rPr lang="en-US" sz="1800" dirty="0"/>
              <a:t>Add an "</a:t>
            </a:r>
            <a:r>
              <a:rPr lang="en-US" sz="1800" dirty="0" err="1"/>
              <a:t>onmessage</a:t>
            </a:r>
            <a:r>
              <a:rPr lang="en-US" sz="1800" dirty="0"/>
              <a:t>" event listener to the web worker.</a:t>
            </a:r>
          </a:p>
          <a:p>
            <a:r>
              <a:rPr lang="en-US" sz="1800" b="1" dirty="0" err="1"/>
              <a:t>w.onmessage</a:t>
            </a:r>
            <a:r>
              <a:rPr lang="en-US" sz="1800" b="1" dirty="0"/>
              <a:t> = function(event){</a:t>
            </a:r>
          </a:p>
          <a:p>
            <a:r>
              <a:rPr lang="en-US" sz="1800" b="1" dirty="0"/>
              <a:t>  </a:t>
            </a:r>
            <a:r>
              <a:rPr lang="en-US" sz="1800" b="1" dirty="0" err="1"/>
              <a:t>document.getElementById</a:t>
            </a:r>
            <a:r>
              <a:rPr lang="en-US" sz="1800" b="1" dirty="0"/>
              <a:t>("result").</a:t>
            </a:r>
            <a:r>
              <a:rPr lang="en-US" sz="1800" b="1" dirty="0" err="1"/>
              <a:t>innerHTML</a:t>
            </a:r>
            <a:r>
              <a:rPr lang="en-US" sz="1800" b="1" dirty="0"/>
              <a:t> = </a:t>
            </a:r>
            <a:r>
              <a:rPr lang="en-US" sz="1800" b="1" dirty="0" err="1"/>
              <a:t>event.data</a:t>
            </a:r>
            <a:r>
              <a:rPr lang="en-US" sz="1800" b="1" dirty="0"/>
              <a:t>;</a:t>
            </a:r>
          </a:p>
          <a:p>
            <a:r>
              <a:rPr lang="en-US" sz="1800" b="1" dirty="0"/>
              <a:t>};</a:t>
            </a:r>
          </a:p>
          <a:p>
            <a:r>
              <a:rPr lang="en-US" sz="1800" dirty="0"/>
              <a:t>When the web worker posts a message, the code within the event listener is executed. The data from the web worker is stored in </a:t>
            </a:r>
            <a:r>
              <a:rPr lang="en-US" sz="1800" dirty="0" err="1"/>
              <a:t>event.data</a:t>
            </a:r>
            <a:r>
              <a:rPr lang="en-US" sz="1800" dirty="0" smtClean="0"/>
              <a:t>.</a:t>
            </a:r>
            <a:endParaRPr lang="en-IN" sz="18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229</a:t>
            </a:fld>
            <a:endParaRPr lang="en-IN" dirty="0"/>
          </a:p>
        </p:txBody>
      </p:sp>
    </p:spTree>
    <p:extLst>
      <p:ext uri="{BB962C8B-B14F-4D97-AF65-F5344CB8AC3E}">
        <p14:creationId xmlns:p14="http://schemas.microsoft.com/office/powerpoint/2010/main" val="1494399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US" dirty="0" err="1"/>
              <a:t>document.getElementById</a:t>
            </a:r>
            <a:r>
              <a:rPr lang="en-US" dirty="0"/>
              <a:t>("demo").</a:t>
            </a:r>
            <a:r>
              <a:rPr lang="en-US" dirty="0" err="1"/>
              <a:t>innerHTML</a:t>
            </a:r>
            <a:r>
              <a:rPr lang="en-US" dirty="0"/>
              <a:t> ="The value of z is: " + z;</a:t>
            </a:r>
          </a:p>
          <a:p>
            <a:r>
              <a:rPr lang="en-US" dirty="0"/>
              <a:t>&lt;/script&gt;</a:t>
            </a:r>
          </a:p>
          <a:p>
            <a:r>
              <a:rPr lang="en-US" dirty="0"/>
              <a:t>&lt;/body&gt;</a:t>
            </a:r>
          </a:p>
          <a:p>
            <a:r>
              <a:rPr lang="en-US" dirty="0"/>
              <a:t>&lt;/html</a:t>
            </a:r>
            <a:r>
              <a:rPr lang="en-US" dirty="0" smtClean="0"/>
              <a:t>&gt;</a:t>
            </a:r>
          </a:p>
          <a:p>
            <a:endParaRPr lang="en-US" dirty="0"/>
          </a:p>
          <a:p>
            <a:r>
              <a:rPr lang="en-US" b="1" dirty="0" smtClean="0"/>
              <a:t>Note:</a:t>
            </a:r>
            <a:endParaRPr lang="en-US" b="1" dirty="0"/>
          </a:p>
          <a:p>
            <a:r>
              <a:rPr lang="en-US" dirty="0"/>
              <a:t>The </a:t>
            </a:r>
            <a:r>
              <a:rPr lang="en-US" b="1" dirty="0" err="1"/>
              <a:t>var</a:t>
            </a:r>
            <a:r>
              <a:rPr lang="en-US" dirty="0"/>
              <a:t> keyword was used in all JavaScript code from 1995 to 2015</a:t>
            </a:r>
            <a:r>
              <a:rPr lang="en-US" dirty="0" smtClean="0"/>
              <a:t>.</a:t>
            </a:r>
            <a:endParaRPr lang="en-US" dirty="0"/>
          </a:p>
          <a:p>
            <a:r>
              <a:rPr lang="en-US" dirty="0"/>
              <a:t>The </a:t>
            </a:r>
            <a:r>
              <a:rPr lang="en-US" b="1" dirty="0"/>
              <a:t>let and </a:t>
            </a:r>
            <a:r>
              <a:rPr lang="en-US" b="1" dirty="0" err="1"/>
              <a:t>const</a:t>
            </a:r>
            <a:r>
              <a:rPr lang="en-US" b="1" dirty="0"/>
              <a:t> </a:t>
            </a:r>
            <a:r>
              <a:rPr lang="en-US" dirty="0"/>
              <a:t>keywords were added to JavaScript in 2015</a:t>
            </a:r>
            <a:r>
              <a:rPr lang="en-US" dirty="0" smtClean="0"/>
              <a:t>.</a:t>
            </a:r>
            <a:endParaRPr lang="en-US" dirty="0"/>
          </a:p>
          <a:p>
            <a:r>
              <a:rPr lang="en-US" dirty="0"/>
              <a:t>The </a:t>
            </a:r>
            <a:r>
              <a:rPr lang="en-US" b="1" dirty="0" err="1"/>
              <a:t>var</a:t>
            </a:r>
            <a:r>
              <a:rPr lang="en-US" dirty="0"/>
              <a:t> keyword should only be used in code written for older browsers.</a:t>
            </a:r>
          </a:p>
          <a:p>
            <a:endParaRPr lang="en-US"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23</a:t>
            </a:fld>
            <a:endParaRPr lang="en-IN" dirty="0"/>
          </a:p>
        </p:txBody>
      </p:sp>
    </p:spTree>
    <p:extLst>
      <p:ext uri="{BB962C8B-B14F-4D97-AF65-F5344CB8AC3E}">
        <p14:creationId xmlns:p14="http://schemas.microsoft.com/office/powerpoint/2010/main" val="3626106651"/>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Terminate a Web Worker</a:t>
            </a:r>
            <a:br>
              <a:rPr lang="en-IN" b="1" dirty="0"/>
            </a:br>
            <a:endParaRPr lang="en-IN" dirty="0"/>
          </a:p>
        </p:txBody>
      </p:sp>
      <p:sp>
        <p:nvSpPr>
          <p:cNvPr id="3" name="Content Placeholder 2"/>
          <p:cNvSpPr>
            <a:spLocks noGrp="1"/>
          </p:cNvSpPr>
          <p:nvPr>
            <p:ph idx="1"/>
          </p:nvPr>
        </p:nvSpPr>
        <p:spPr/>
        <p:txBody>
          <a:bodyPr>
            <a:normAutofit fontScale="92500"/>
          </a:bodyPr>
          <a:lstStyle/>
          <a:p>
            <a:r>
              <a:rPr lang="en-US" dirty="0"/>
              <a:t>When a web worker object is created, it will continue to listen for messages (even after the external script is finished) until it is terminated.</a:t>
            </a:r>
          </a:p>
          <a:p>
            <a:endParaRPr lang="en-US" dirty="0"/>
          </a:p>
          <a:p>
            <a:r>
              <a:rPr lang="en-US" dirty="0"/>
              <a:t>To terminate a web worker, and free browser/computer resources, use the terminate() </a:t>
            </a:r>
            <a:r>
              <a:rPr lang="en-US" dirty="0" smtClean="0"/>
              <a:t>method</a:t>
            </a:r>
          </a:p>
          <a:p>
            <a:r>
              <a:rPr lang="en-IN" b="1" dirty="0" err="1"/>
              <a:t>w.terminate</a:t>
            </a:r>
            <a:r>
              <a:rPr lang="en-IN" b="1" dirty="0" smtClean="0"/>
              <a:t>();</a:t>
            </a:r>
          </a:p>
          <a:p>
            <a:endParaRPr lang="en-IN" b="1" dirty="0" smtClean="0"/>
          </a:p>
          <a:p>
            <a:r>
              <a:rPr lang="en-US" b="1" dirty="0"/>
              <a:t>Reuse the Web </a:t>
            </a:r>
            <a:r>
              <a:rPr lang="en-US" b="1" dirty="0" smtClean="0"/>
              <a:t>Worker</a:t>
            </a:r>
            <a:endParaRPr lang="en-US" dirty="0"/>
          </a:p>
          <a:p>
            <a:r>
              <a:rPr lang="en-US" dirty="0"/>
              <a:t>If you set the worker variable to undefined, after it has been terminated, you can reuse the code:</a:t>
            </a:r>
          </a:p>
          <a:p>
            <a:r>
              <a:rPr lang="en-US" b="1" dirty="0"/>
              <a:t>w = undefined;</a:t>
            </a:r>
            <a:endParaRPr lang="en-IN" b="1"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230</a:t>
            </a:fld>
            <a:endParaRPr lang="en-IN" dirty="0"/>
          </a:p>
        </p:txBody>
      </p:sp>
    </p:spTree>
    <p:extLst>
      <p:ext uri="{BB962C8B-B14F-4D97-AF65-F5344CB8AC3E}">
        <p14:creationId xmlns:p14="http://schemas.microsoft.com/office/powerpoint/2010/main" val="81937608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231</a:t>
            </a:fld>
            <a:endParaRPr lang="en-IN" dirty="0"/>
          </a:p>
        </p:txBody>
      </p:sp>
      <p:sp>
        <p:nvSpPr>
          <p:cNvPr id="5" name="Rectangle 4"/>
          <p:cNvSpPr/>
          <p:nvPr/>
        </p:nvSpPr>
        <p:spPr>
          <a:xfrm>
            <a:off x="130629" y="197346"/>
            <a:ext cx="9013371" cy="6186309"/>
          </a:xfrm>
          <a:prstGeom prst="rect">
            <a:avLst/>
          </a:prstGeom>
        </p:spPr>
        <p:txBody>
          <a:bodyPr wrap="square">
            <a:spAutoFit/>
          </a:bodyPr>
          <a:lstStyle/>
          <a:p>
            <a:r>
              <a:rPr lang="en-IN" dirty="0"/>
              <a:t>&lt;!DOCTYPE html&gt;</a:t>
            </a:r>
          </a:p>
          <a:p>
            <a:r>
              <a:rPr lang="en-IN" dirty="0"/>
              <a:t>&lt;html&gt;</a:t>
            </a:r>
          </a:p>
          <a:p>
            <a:r>
              <a:rPr lang="en-IN" dirty="0"/>
              <a:t>&lt;body&gt;</a:t>
            </a:r>
          </a:p>
          <a:p>
            <a:endParaRPr lang="en-IN" dirty="0"/>
          </a:p>
          <a:p>
            <a:r>
              <a:rPr lang="en-IN" dirty="0"/>
              <a:t>&lt;p&gt;Count numbers: &lt;output id="result"&gt;&lt;/output&gt;&lt;/p&gt;</a:t>
            </a:r>
          </a:p>
          <a:p>
            <a:r>
              <a:rPr lang="en-IN" dirty="0"/>
              <a:t>&lt;button </a:t>
            </a:r>
            <a:r>
              <a:rPr lang="en-IN" dirty="0" err="1"/>
              <a:t>onclick</a:t>
            </a:r>
            <a:r>
              <a:rPr lang="en-IN" dirty="0"/>
              <a:t>="</a:t>
            </a:r>
            <a:r>
              <a:rPr lang="en-IN" dirty="0" err="1"/>
              <a:t>startWorker</a:t>
            </a:r>
            <a:r>
              <a:rPr lang="en-IN" dirty="0"/>
              <a:t>()"&gt;Start Worker&lt;/button&gt; </a:t>
            </a:r>
          </a:p>
          <a:p>
            <a:r>
              <a:rPr lang="en-IN" dirty="0"/>
              <a:t>&lt;button </a:t>
            </a:r>
            <a:r>
              <a:rPr lang="en-IN" dirty="0" err="1"/>
              <a:t>onclick</a:t>
            </a:r>
            <a:r>
              <a:rPr lang="en-IN" dirty="0"/>
              <a:t>="</a:t>
            </a:r>
            <a:r>
              <a:rPr lang="en-IN" dirty="0" err="1"/>
              <a:t>stopWorker</a:t>
            </a:r>
            <a:r>
              <a:rPr lang="en-IN" dirty="0"/>
              <a:t>()"&gt;Stop Worker&lt;/button&gt;</a:t>
            </a:r>
          </a:p>
          <a:p>
            <a:endParaRPr lang="en-IN" dirty="0"/>
          </a:p>
          <a:p>
            <a:r>
              <a:rPr lang="en-IN" dirty="0"/>
              <a:t>&lt;p&gt;&lt;strong&gt;Note:&lt;/strong&gt; Internet Explorer 9 and earlier versions do not support Web Workers.&lt;/p&gt;</a:t>
            </a:r>
          </a:p>
          <a:p>
            <a:endParaRPr lang="en-IN" dirty="0"/>
          </a:p>
          <a:p>
            <a:r>
              <a:rPr lang="en-IN" dirty="0"/>
              <a:t>&lt;script&gt;</a:t>
            </a:r>
          </a:p>
          <a:p>
            <a:r>
              <a:rPr lang="en-IN" dirty="0" err="1"/>
              <a:t>var</a:t>
            </a:r>
            <a:r>
              <a:rPr lang="en-IN" dirty="0"/>
              <a:t> w;</a:t>
            </a:r>
          </a:p>
          <a:p>
            <a:endParaRPr lang="en-IN" dirty="0"/>
          </a:p>
          <a:p>
            <a:r>
              <a:rPr lang="en-IN" dirty="0"/>
              <a:t>function </a:t>
            </a:r>
            <a:r>
              <a:rPr lang="en-IN" dirty="0" err="1"/>
              <a:t>startWorker</a:t>
            </a:r>
            <a:r>
              <a:rPr lang="en-IN" dirty="0"/>
              <a:t>() {</a:t>
            </a:r>
          </a:p>
          <a:p>
            <a:r>
              <a:rPr lang="en-IN" dirty="0"/>
              <a:t>  if(</a:t>
            </a:r>
            <a:r>
              <a:rPr lang="en-IN" dirty="0" err="1"/>
              <a:t>typeof</a:t>
            </a:r>
            <a:r>
              <a:rPr lang="en-IN" dirty="0"/>
              <a:t>(Worker) !== "undefined") {</a:t>
            </a:r>
          </a:p>
          <a:p>
            <a:r>
              <a:rPr lang="en-IN" dirty="0"/>
              <a:t>    if(</a:t>
            </a:r>
            <a:r>
              <a:rPr lang="en-IN" dirty="0" err="1"/>
              <a:t>typeof</a:t>
            </a:r>
            <a:r>
              <a:rPr lang="en-IN" dirty="0"/>
              <a:t>(w) == "undefined") {</a:t>
            </a:r>
          </a:p>
          <a:p>
            <a:r>
              <a:rPr lang="en-IN" dirty="0"/>
              <a:t>      w = new Worker("demo_workers.js");</a:t>
            </a:r>
          </a:p>
          <a:p>
            <a:r>
              <a:rPr lang="en-IN" dirty="0"/>
              <a:t>    }</a:t>
            </a:r>
          </a:p>
          <a:p>
            <a:r>
              <a:rPr lang="en-IN" dirty="0"/>
              <a:t>    </a:t>
            </a:r>
            <a:r>
              <a:rPr lang="en-IN" dirty="0" err="1"/>
              <a:t>w.onmessage</a:t>
            </a:r>
            <a:r>
              <a:rPr lang="en-IN" dirty="0"/>
              <a:t> = function(event) {</a:t>
            </a:r>
          </a:p>
          <a:p>
            <a:r>
              <a:rPr lang="en-IN" dirty="0"/>
              <a:t>      </a:t>
            </a:r>
            <a:r>
              <a:rPr lang="en-IN" dirty="0" err="1"/>
              <a:t>document.getElementById</a:t>
            </a:r>
            <a:r>
              <a:rPr lang="en-IN" dirty="0"/>
              <a:t>("result").</a:t>
            </a:r>
            <a:r>
              <a:rPr lang="en-IN" dirty="0" err="1"/>
              <a:t>innerHTML</a:t>
            </a:r>
            <a:r>
              <a:rPr lang="en-IN" dirty="0"/>
              <a:t> = </a:t>
            </a:r>
            <a:r>
              <a:rPr lang="en-IN" dirty="0" err="1"/>
              <a:t>event.data</a:t>
            </a:r>
            <a:r>
              <a:rPr lang="en-IN" dirty="0"/>
              <a:t>;</a:t>
            </a:r>
          </a:p>
          <a:p>
            <a:r>
              <a:rPr lang="en-IN" dirty="0"/>
              <a:t>    };</a:t>
            </a:r>
          </a:p>
        </p:txBody>
      </p:sp>
    </p:spTree>
    <p:extLst>
      <p:ext uri="{BB962C8B-B14F-4D97-AF65-F5344CB8AC3E}">
        <p14:creationId xmlns:p14="http://schemas.microsoft.com/office/powerpoint/2010/main" val="1856744611"/>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232</a:t>
            </a:fld>
            <a:endParaRPr lang="en-IN"/>
          </a:p>
        </p:txBody>
      </p:sp>
      <p:sp>
        <p:nvSpPr>
          <p:cNvPr id="3" name="Rectangle 2"/>
          <p:cNvSpPr/>
          <p:nvPr/>
        </p:nvSpPr>
        <p:spPr>
          <a:xfrm>
            <a:off x="261257" y="268184"/>
            <a:ext cx="8671727" cy="3970318"/>
          </a:xfrm>
          <a:prstGeom prst="rect">
            <a:avLst/>
          </a:prstGeom>
        </p:spPr>
        <p:txBody>
          <a:bodyPr wrap="square">
            <a:spAutoFit/>
          </a:bodyPr>
          <a:lstStyle/>
          <a:p>
            <a:r>
              <a:rPr lang="en-IN" dirty="0"/>
              <a:t>} else {</a:t>
            </a:r>
          </a:p>
          <a:p>
            <a:r>
              <a:rPr lang="en-IN" dirty="0"/>
              <a:t>    </a:t>
            </a:r>
            <a:r>
              <a:rPr lang="en-IN" dirty="0" err="1"/>
              <a:t>document.getElementById</a:t>
            </a:r>
            <a:r>
              <a:rPr lang="en-IN" dirty="0"/>
              <a:t>("result").</a:t>
            </a:r>
            <a:r>
              <a:rPr lang="en-IN" dirty="0" err="1"/>
              <a:t>innerHTML</a:t>
            </a:r>
            <a:r>
              <a:rPr lang="en-IN" dirty="0"/>
              <a:t> = "Sorry, your browser does not support Web Workers...";</a:t>
            </a:r>
          </a:p>
          <a:p>
            <a:r>
              <a:rPr lang="en-IN" dirty="0"/>
              <a:t>  }</a:t>
            </a:r>
          </a:p>
          <a:p>
            <a:r>
              <a:rPr lang="en-IN" dirty="0"/>
              <a:t>}</a:t>
            </a:r>
          </a:p>
          <a:p>
            <a:endParaRPr lang="en-IN" dirty="0"/>
          </a:p>
          <a:p>
            <a:r>
              <a:rPr lang="en-IN" dirty="0"/>
              <a:t>function </a:t>
            </a:r>
            <a:r>
              <a:rPr lang="en-IN" dirty="0" err="1"/>
              <a:t>stopWorker</a:t>
            </a:r>
            <a:r>
              <a:rPr lang="en-IN" dirty="0"/>
              <a:t>() { </a:t>
            </a:r>
          </a:p>
          <a:p>
            <a:r>
              <a:rPr lang="en-IN" dirty="0"/>
              <a:t>  </a:t>
            </a:r>
            <a:r>
              <a:rPr lang="en-IN" dirty="0" err="1"/>
              <a:t>w.terminate</a:t>
            </a:r>
            <a:r>
              <a:rPr lang="en-IN" dirty="0"/>
              <a:t>();</a:t>
            </a:r>
          </a:p>
          <a:p>
            <a:r>
              <a:rPr lang="en-IN" dirty="0"/>
              <a:t>  w = undefined;</a:t>
            </a:r>
          </a:p>
          <a:p>
            <a:r>
              <a:rPr lang="en-IN" dirty="0"/>
              <a:t>}</a:t>
            </a:r>
          </a:p>
          <a:p>
            <a:r>
              <a:rPr lang="en-IN" dirty="0"/>
              <a:t>&lt;/script&gt;</a:t>
            </a:r>
          </a:p>
          <a:p>
            <a:endParaRPr lang="en-IN" dirty="0"/>
          </a:p>
          <a:p>
            <a:r>
              <a:rPr lang="en-IN" dirty="0"/>
              <a:t>&lt;/body&gt;</a:t>
            </a:r>
          </a:p>
          <a:p>
            <a:r>
              <a:rPr lang="en-IN" dirty="0"/>
              <a:t>&lt;/html&gt;</a:t>
            </a:r>
          </a:p>
        </p:txBody>
      </p:sp>
      <p:pic>
        <p:nvPicPr>
          <p:cNvPr id="4" name="Picture 3"/>
          <p:cNvPicPr>
            <a:picLocks noChangeAspect="1"/>
          </p:cNvPicPr>
          <p:nvPr/>
        </p:nvPicPr>
        <p:blipFill>
          <a:blip r:embed="rId2"/>
          <a:stretch>
            <a:fillRect/>
          </a:stretch>
        </p:blipFill>
        <p:spPr>
          <a:xfrm>
            <a:off x="4147300" y="1656774"/>
            <a:ext cx="6791325" cy="1876425"/>
          </a:xfrm>
          <a:prstGeom prst="rect">
            <a:avLst/>
          </a:prstGeom>
        </p:spPr>
      </p:pic>
      <p:pic>
        <p:nvPicPr>
          <p:cNvPr id="5" name="Picture 4"/>
          <p:cNvPicPr>
            <a:picLocks noChangeAspect="1"/>
          </p:cNvPicPr>
          <p:nvPr/>
        </p:nvPicPr>
        <p:blipFill>
          <a:blip r:embed="rId3"/>
          <a:stretch>
            <a:fillRect/>
          </a:stretch>
        </p:blipFill>
        <p:spPr>
          <a:xfrm>
            <a:off x="4042577" y="4104333"/>
            <a:ext cx="6819900" cy="1905000"/>
          </a:xfrm>
          <a:prstGeom prst="rect">
            <a:avLst/>
          </a:prstGeom>
        </p:spPr>
      </p:pic>
    </p:spTree>
    <p:extLst>
      <p:ext uri="{BB962C8B-B14F-4D97-AF65-F5344CB8AC3E}">
        <p14:creationId xmlns:p14="http://schemas.microsoft.com/office/powerpoint/2010/main" val="222072125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233</a:t>
            </a:fld>
            <a:endParaRPr lang="en-IN"/>
          </a:p>
        </p:txBody>
      </p:sp>
      <p:sp>
        <p:nvSpPr>
          <p:cNvPr id="3" name="Rectangle 2"/>
          <p:cNvSpPr/>
          <p:nvPr/>
        </p:nvSpPr>
        <p:spPr>
          <a:xfrm>
            <a:off x="1815395" y="1644373"/>
            <a:ext cx="8911415" cy="2800767"/>
          </a:xfrm>
          <a:prstGeom prst="rect">
            <a:avLst/>
          </a:prstGeom>
          <a:noFill/>
        </p:spPr>
        <p:txBody>
          <a:bodyPr wrap="none" lIns="91440" tIns="45720" rIns="91440" bIns="45720">
            <a:spAutoFit/>
          </a:bodyPr>
          <a:lstStyle/>
          <a:p>
            <a:pPr algn="ctr"/>
            <a:r>
              <a:rPr lang="en-US" sz="88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a:p>
            <a:pPr algn="ctr"/>
            <a:r>
              <a:rPr lang="en-US" sz="8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Happy Learning…</a:t>
            </a:r>
            <a:endParaRPr lang="en-US" sz="8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151264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a:t>
            </a:r>
            <a:r>
              <a:rPr lang="en-US" dirty="0" err="1"/>
              <a:t>var</a:t>
            </a:r>
            <a:r>
              <a:rPr lang="en-US" dirty="0"/>
              <a:t>, let, or </a:t>
            </a:r>
            <a:r>
              <a:rPr lang="en-US" dirty="0" err="1"/>
              <a:t>const</a:t>
            </a:r>
            <a:r>
              <a:rPr lang="en-US" dirty="0"/>
              <a:t>?</a:t>
            </a:r>
            <a:br>
              <a:rPr lang="en-US" dirty="0"/>
            </a:br>
            <a:endParaRPr lang="en-IN" dirty="0"/>
          </a:p>
        </p:txBody>
      </p:sp>
      <p:sp>
        <p:nvSpPr>
          <p:cNvPr id="3" name="Content Placeholder 2"/>
          <p:cNvSpPr>
            <a:spLocks noGrp="1"/>
          </p:cNvSpPr>
          <p:nvPr>
            <p:ph idx="1"/>
          </p:nvPr>
        </p:nvSpPr>
        <p:spPr/>
        <p:txBody>
          <a:bodyPr>
            <a:normAutofit/>
          </a:bodyPr>
          <a:lstStyle/>
          <a:p>
            <a:r>
              <a:rPr lang="en-US" dirty="0" smtClean="0"/>
              <a:t>1</a:t>
            </a:r>
            <a:r>
              <a:rPr lang="en-US" dirty="0"/>
              <a:t>. Always declare </a:t>
            </a:r>
            <a:r>
              <a:rPr lang="en-US" dirty="0" smtClean="0"/>
              <a:t>variables</a:t>
            </a:r>
            <a:endParaRPr lang="en-US" dirty="0"/>
          </a:p>
          <a:p>
            <a:r>
              <a:rPr lang="en-US" dirty="0"/>
              <a:t>2. Always use </a:t>
            </a:r>
            <a:r>
              <a:rPr lang="en-US" dirty="0" err="1"/>
              <a:t>const</a:t>
            </a:r>
            <a:r>
              <a:rPr lang="en-US" dirty="0"/>
              <a:t> if the value should not be </a:t>
            </a:r>
            <a:r>
              <a:rPr lang="en-US" dirty="0" smtClean="0"/>
              <a:t>changed</a:t>
            </a:r>
            <a:endParaRPr lang="en-US" dirty="0"/>
          </a:p>
          <a:p>
            <a:r>
              <a:rPr lang="en-US" dirty="0"/>
              <a:t>3. Always use </a:t>
            </a:r>
            <a:r>
              <a:rPr lang="en-US" dirty="0" err="1"/>
              <a:t>const</a:t>
            </a:r>
            <a:r>
              <a:rPr lang="en-US" dirty="0"/>
              <a:t> if the type should not be changed (Arrays and Objects</a:t>
            </a:r>
            <a:r>
              <a:rPr lang="en-US" dirty="0" smtClean="0"/>
              <a:t>)</a:t>
            </a:r>
            <a:endParaRPr lang="en-US" dirty="0"/>
          </a:p>
          <a:p>
            <a:r>
              <a:rPr lang="en-US" dirty="0"/>
              <a:t>4. Only use let if you can't use </a:t>
            </a:r>
            <a:r>
              <a:rPr lang="en-US" dirty="0" err="1" smtClean="0"/>
              <a:t>const</a:t>
            </a:r>
            <a:endParaRPr lang="en-US" dirty="0"/>
          </a:p>
          <a:p>
            <a:r>
              <a:rPr lang="en-US" dirty="0"/>
              <a:t>5. Only use </a:t>
            </a:r>
            <a:r>
              <a:rPr lang="en-US" dirty="0" err="1"/>
              <a:t>var</a:t>
            </a:r>
            <a:r>
              <a:rPr lang="en-US" dirty="0"/>
              <a:t> if you MUST support old browsers.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24</a:t>
            </a:fld>
            <a:endParaRPr lang="en-IN" dirty="0"/>
          </a:p>
        </p:txBody>
      </p:sp>
    </p:spTree>
    <p:extLst>
      <p:ext uri="{BB962C8B-B14F-4D97-AF65-F5344CB8AC3E}">
        <p14:creationId xmlns:p14="http://schemas.microsoft.com/office/powerpoint/2010/main" val="215976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br>
              <a:rPr lang="en-US" dirty="0" smtClean="0"/>
            </a:br>
            <a:endParaRPr lang="en-IN" dirty="0"/>
          </a:p>
        </p:txBody>
      </p:sp>
      <p:sp>
        <p:nvSpPr>
          <p:cNvPr id="3" name="Content Placeholder 2"/>
          <p:cNvSpPr>
            <a:spLocks noGrp="1"/>
          </p:cNvSpPr>
          <p:nvPr>
            <p:ph idx="1"/>
          </p:nvPr>
        </p:nvSpPr>
        <p:spPr/>
        <p:txBody>
          <a:bodyPr>
            <a:normAutofit/>
          </a:bodyPr>
          <a:lstStyle/>
          <a:p>
            <a:pPr marL="0" indent="0">
              <a:buNone/>
            </a:pPr>
            <a:r>
              <a:rPr lang="en-US" dirty="0"/>
              <a:t>&lt;!DOCTYPE html&gt;</a:t>
            </a:r>
          </a:p>
          <a:p>
            <a:pPr marL="0" indent="0">
              <a:buNone/>
            </a:pPr>
            <a:r>
              <a:rPr lang="en-US" dirty="0"/>
              <a:t>&lt;html&gt;</a:t>
            </a:r>
          </a:p>
          <a:p>
            <a:pPr marL="0" indent="0">
              <a:buNone/>
            </a:pPr>
            <a:r>
              <a:rPr lang="en-US" dirty="0"/>
              <a:t>&lt;body</a:t>
            </a:r>
            <a:r>
              <a:rPr lang="en-US" dirty="0" smtClean="0"/>
              <a:t>&gt;</a:t>
            </a:r>
            <a:endParaRPr lang="en-US" dirty="0"/>
          </a:p>
          <a:p>
            <a:pPr marL="0" indent="0">
              <a:buNone/>
            </a:pPr>
            <a:r>
              <a:rPr lang="en-US" dirty="0"/>
              <a:t>&lt;script&gt;</a:t>
            </a:r>
          </a:p>
          <a:p>
            <a:pPr marL="503238" lvl="1" indent="0">
              <a:buNone/>
            </a:pPr>
            <a:r>
              <a:rPr lang="en-US" sz="2400" dirty="0" err="1"/>
              <a:t>const</a:t>
            </a:r>
            <a:r>
              <a:rPr lang="en-US" sz="2400" dirty="0"/>
              <a:t> price1 = 5;</a:t>
            </a:r>
          </a:p>
          <a:p>
            <a:pPr marL="503238" lvl="1" indent="0">
              <a:buNone/>
            </a:pPr>
            <a:r>
              <a:rPr lang="en-US" sz="2400" dirty="0" err="1"/>
              <a:t>const</a:t>
            </a:r>
            <a:r>
              <a:rPr lang="en-US" sz="2400" dirty="0"/>
              <a:t> price2 = 6;</a:t>
            </a:r>
          </a:p>
          <a:p>
            <a:pPr marL="503238" lvl="1" indent="0">
              <a:buNone/>
            </a:pPr>
            <a:r>
              <a:rPr lang="en-US" sz="2400" dirty="0"/>
              <a:t>let total = price1 + price2;</a:t>
            </a:r>
          </a:p>
          <a:p>
            <a:pPr marL="503238" lvl="1" indent="0">
              <a:buNone/>
            </a:pPr>
            <a:r>
              <a:rPr lang="en-US" sz="2400" dirty="0" err="1"/>
              <a:t>document.write</a:t>
            </a:r>
            <a:r>
              <a:rPr lang="en-US" sz="2400" dirty="0" smtClean="0"/>
              <a:t>("</a:t>
            </a:r>
            <a:r>
              <a:rPr lang="en-US" sz="2400" dirty="0"/>
              <a:t>The total is: " + total);</a:t>
            </a:r>
            <a:endParaRPr lang="en-US" dirty="0"/>
          </a:p>
          <a:p>
            <a:pPr marL="0" indent="0">
              <a:buNone/>
            </a:pPr>
            <a:r>
              <a:rPr lang="en-US" dirty="0"/>
              <a:t>&lt;/script</a:t>
            </a:r>
            <a:r>
              <a:rPr lang="en-US" dirty="0" smtClean="0"/>
              <a:t>&gt;</a:t>
            </a:r>
            <a:endParaRPr lang="en-US" dirty="0"/>
          </a:p>
          <a:p>
            <a:pPr marL="0" indent="0">
              <a:buNone/>
            </a:pPr>
            <a:r>
              <a:rPr lang="en-US" dirty="0"/>
              <a:t>&lt;/body&gt;</a:t>
            </a:r>
          </a:p>
          <a:p>
            <a:pPr marL="0" indent="0">
              <a:buNone/>
            </a:pPr>
            <a:r>
              <a:rPr lang="en-US" dirty="0"/>
              <a:t>&lt;/html&gt;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25</a:t>
            </a:fld>
            <a:endParaRPr lang="en-IN" dirty="0"/>
          </a:p>
        </p:txBody>
      </p:sp>
      <p:pic>
        <p:nvPicPr>
          <p:cNvPr id="5" name="Picture 4"/>
          <p:cNvPicPr>
            <a:picLocks noChangeAspect="1"/>
          </p:cNvPicPr>
          <p:nvPr/>
        </p:nvPicPr>
        <p:blipFill>
          <a:blip r:embed="rId2"/>
          <a:stretch>
            <a:fillRect/>
          </a:stretch>
        </p:blipFill>
        <p:spPr>
          <a:xfrm>
            <a:off x="8473744" y="1123837"/>
            <a:ext cx="1876425" cy="685800"/>
          </a:xfrm>
          <a:prstGeom prst="rect">
            <a:avLst/>
          </a:prstGeom>
        </p:spPr>
      </p:pic>
    </p:spTree>
    <p:extLst>
      <p:ext uri="{BB962C8B-B14F-4D97-AF65-F5344CB8AC3E}">
        <p14:creationId xmlns:p14="http://schemas.microsoft.com/office/powerpoint/2010/main" val="3269667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JavaScript Identifiers</a:t>
            </a:r>
            <a:br>
              <a:rPr lang="en-IN" b="1" dirty="0"/>
            </a:br>
            <a:endParaRPr lang="en-IN" dirty="0"/>
          </a:p>
        </p:txBody>
      </p:sp>
      <p:sp>
        <p:nvSpPr>
          <p:cNvPr id="3" name="Content Placeholder 2"/>
          <p:cNvSpPr>
            <a:spLocks noGrp="1"/>
          </p:cNvSpPr>
          <p:nvPr>
            <p:ph idx="1"/>
          </p:nvPr>
        </p:nvSpPr>
        <p:spPr/>
        <p:txBody>
          <a:bodyPr>
            <a:normAutofit fontScale="85000" lnSpcReduction="10000"/>
          </a:bodyPr>
          <a:lstStyle/>
          <a:p>
            <a:r>
              <a:rPr lang="en-US" dirty="0"/>
              <a:t>All JavaScript variables must be identified with unique names</a:t>
            </a:r>
            <a:r>
              <a:rPr lang="en-US" dirty="0" smtClean="0"/>
              <a:t>.</a:t>
            </a:r>
            <a:endParaRPr lang="en-US" dirty="0"/>
          </a:p>
          <a:p>
            <a:r>
              <a:rPr lang="en-US" dirty="0"/>
              <a:t>These unique names are called identifiers</a:t>
            </a:r>
            <a:r>
              <a:rPr lang="en-US" dirty="0" smtClean="0"/>
              <a:t>.</a:t>
            </a:r>
            <a:endParaRPr lang="en-US" dirty="0"/>
          </a:p>
          <a:p>
            <a:r>
              <a:rPr lang="en-US" dirty="0"/>
              <a:t>Identifiers can be short names (like x and y) or more descriptive names (age, sum, </a:t>
            </a:r>
            <a:r>
              <a:rPr lang="en-US" dirty="0" err="1"/>
              <a:t>totalVolume</a:t>
            </a:r>
            <a:r>
              <a:rPr lang="en-US" dirty="0" smtClean="0"/>
              <a:t>).</a:t>
            </a:r>
            <a:endParaRPr lang="en-US" dirty="0"/>
          </a:p>
          <a:p>
            <a:endParaRPr lang="en-US" dirty="0" smtClean="0"/>
          </a:p>
          <a:p>
            <a:r>
              <a:rPr lang="en-US" dirty="0" smtClean="0"/>
              <a:t>The </a:t>
            </a:r>
            <a:r>
              <a:rPr lang="en-US" dirty="0"/>
              <a:t>general rules for constructing names for variables (unique identifiers) are:</a:t>
            </a:r>
          </a:p>
          <a:p>
            <a:endParaRPr lang="en-US" dirty="0"/>
          </a:p>
          <a:p>
            <a:r>
              <a:rPr lang="en-US" b="1" dirty="0" smtClean="0">
                <a:solidFill>
                  <a:schemeClr val="accent6">
                    <a:lumMod val="75000"/>
                  </a:schemeClr>
                </a:solidFill>
              </a:rPr>
              <a:t>Names can </a:t>
            </a:r>
            <a:r>
              <a:rPr lang="en-US" b="1" dirty="0">
                <a:solidFill>
                  <a:schemeClr val="accent6">
                    <a:lumMod val="75000"/>
                  </a:schemeClr>
                </a:solidFill>
              </a:rPr>
              <a:t>contain letters, digits, underscores, and dollar signs.</a:t>
            </a:r>
          </a:p>
          <a:p>
            <a:r>
              <a:rPr lang="en-US" b="1" dirty="0" smtClean="0">
                <a:solidFill>
                  <a:schemeClr val="accent6">
                    <a:lumMod val="75000"/>
                  </a:schemeClr>
                </a:solidFill>
              </a:rPr>
              <a:t>Names </a:t>
            </a:r>
            <a:r>
              <a:rPr lang="en-US" b="1" dirty="0">
                <a:solidFill>
                  <a:schemeClr val="accent6">
                    <a:lumMod val="75000"/>
                  </a:schemeClr>
                </a:solidFill>
              </a:rPr>
              <a:t>must begin with a letter.</a:t>
            </a:r>
          </a:p>
          <a:p>
            <a:r>
              <a:rPr lang="en-US" b="1" dirty="0" smtClean="0">
                <a:solidFill>
                  <a:schemeClr val="accent6">
                    <a:lumMod val="75000"/>
                  </a:schemeClr>
                </a:solidFill>
              </a:rPr>
              <a:t>Names </a:t>
            </a:r>
            <a:r>
              <a:rPr lang="en-US" b="1" dirty="0">
                <a:solidFill>
                  <a:schemeClr val="accent6">
                    <a:lumMod val="75000"/>
                  </a:schemeClr>
                </a:solidFill>
              </a:rPr>
              <a:t>can also begin with $ and _ (but we will not use </a:t>
            </a:r>
            <a:r>
              <a:rPr lang="en-US" b="1" dirty="0" smtClean="0">
                <a:solidFill>
                  <a:schemeClr val="accent6">
                    <a:lumMod val="75000"/>
                  </a:schemeClr>
                </a:solidFill>
              </a:rPr>
              <a:t>it          Names </a:t>
            </a:r>
            <a:r>
              <a:rPr lang="en-US" b="1" dirty="0">
                <a:solidFill>
                  <a:schemeClr val="accent6">
                    <a:lumMod val="75000"/>
                  </a:schemeClr>
                </a:solidFill>
              </a:rPr>
              <a:t>are case sensitive (y and Y are different variables).</a:t>
            </a:r>
          </a:p>
          <a:p>
            <a:r>
              <a:rPr lang="en-US" b="1" dirty="0" smtClean="0">
                <a:solidFill>
                  <a:schemeClr val="accent6">
                    <a:lumMod val="75000"/>
                  </a:schemeClr>
                </a:solidFill>
              </a:rPr>
              <a:t>Reserved </a:t>
            </a:r>
            <a:r>
              <a:rPr lang="en-US" b="1" dirty="0">
                <a:solidFill>
                  <a:schemeClr val="accent6">
                    <a:lumMod val="75000"/>
                  </a:schemeClr>
                </a:solidFill>
              </a:rPr>
              <a:t>words (like JavaScript keywords) cannot be used as names.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26</a:t>
            </a:fld>
            <a:endParaRPr lang="en-IN" dirty="0"/>
          </a:p>
        </p:txBody>
      </p:sp>
    </p:spTree>
    <p:extLst>
      <p:ext uri="{BB962C8B-B14F-4D97-AF65-F5344CB8AC3E}">
        <p14:creationId xmlns:p14="http://schemas.microsoft.com/office/powerpoint/2010/main" val="180665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Assignment Operator</a:t>
            </a:r>
          </a:p>
        </p:txBody>
      </p:sp>
      <p:sp>
        <p:nvSpPr>
          <p:cNvPr id="3" name="Content Placeholder 2"/>
          <p:cNvSpPr>
            <a:spLocks noGrp="1"/>
          </p:cNvSpPr>
          <p:nvPr>
            <p:ph idx="1"/>
          </p:nvPr>
        </p:nvSpPr>
        <p:spPr/>
        <p:txBody>
          <a:bodyPr>
            <a:normAutofit fontScale="77500" lnSpcReduction="20000"/>
          </a:bodyPr>
          <a:lstStyle/>
          <a:p>
            <a:r>
              <a:rPr lang="en-US" b="1" dirty="0"/>
              <a:t>Note</a:t>
            </a:r>
          </a:p>
          <a:p>
            <a:r>
              <a:rPr lang="en-US" dirty="0"/>
              <a:t>JavaScript identifiers are case-sensitive</a:t>
            </a:r>
            <a:r>
              <a:rPr lang="en-US" dirty="0" smtClean="0"/>
              <a:t>.</a:t>
            </a:r>
          </a:p>
          <a:p>
            <a:endParaRPr lang="en-US" dirty="0"/>
          </a:p>
          <a:p>
            <a:r>
              <a:rPr lang="en-US" b="1" dirty="0"/>
              <a:t>The Assignment </a:t>
            </a:r>
            <a:r>
              <a:rPr lang="en-US" b="1" dirty="0" smtClean="0"/>
              <a:t>Operator:</a:t>
            </a:r>
            <a:endParaRPr lang="en-US" b="1" dirty="0"/>
          </a:p>
          <a:p>
            <a:endParaRPr lang="en-US" dirty="0"/>
          </a:p>
          <a:p>
            <a:r>
              <a:rPr lang="en-US" dirty="0"/>
              <a:t>In JavaScript, the equal sign (=) is an "assignment" operator, not an "equal to" operator</a:t>
            </a:r>
            <a:r>
              <a:rPr lang="en-US" dirty="0" smtClean="0"/>
              <a:t>.</a:t>
            </a:r>
            <a:endParaRPr lang="en-US" dirty="0"/>
          </a:p>
          <a:p>
            <a:r>
              <a:rPr lang="en-US" dirty="0"/>
              <a:t>This is different from algebra. The following does not make sense in algebra:</a:t>
            </a:r>
          </a:p>
          <a:p>
            <a:r>
              <a:rPr lang="en-US" dirty="0"/>
              <a:t>x = x + </a:t>
            </a:r>
            <a:r>
              <a:rPr lang="en-US" dirty="0" smtClean="0"/>
              <a:t>5</a:t>
            </a:r>
            <a:endParaRPr lang="en-US" dirty="0"/>
          </a:p>
          <a:p>
            <a:r>
              <a:rPr lang="en-US" dirty="0"/>
              <a:t>In JavaScript, however, it makes perfect sense: it assigns the value of x + 5 to x</a:t>
            </a:r>
            <a:r>
              <a:rPr lang="en-US" dirty="0" smtClean="0"/>
              <a:t>.</a:t>
            </a:r>
            <a:endParaRPr lang="en-US" dirty="0"/>
          </a:p>
          <a:p>
            <a:r>
              <a:rPr lang="en-US" dirty="0"/>
              <a:t>(It calculates the value of x + 5 and puts the result into x. The value of x is incremented by 5</a:t>
            </a:r>
            <a:r>
              <a:rPr lang="en-US" dirty="0" smtClean="0"/>
              <a:t>.)</a:t>
            </a:r>
            <a:endParaRPr lang="en-US" dirty="0"/>
          </a:p>
          <a:p>
            <a:r>
              <a:rPr lang="en-US" b="1" dirty="0" smtClean="0"/>
              <a:t>Note</a:t>
            </a:r>
            <a:endParaRPr lang="en-US" b="1" dirty="0"/>
          </a:p>
          <a:p>
            <a:r>
              <a:rPr lang="en-US" b="1" dirty="0"/>
              <a:t>The "equal to" operator is written like == in JavaScript.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27</a:t>
            </a:fld>
            <a:endParaRPr lang="en-IN" dirty="0"/>
          </a:p>
        </p:txBody>
      </p:sp>
    </p:spTree>
    <p:extLst>
      <p:ext uri="{BB962C8B-B14F-4D97-AF65-F5344CB8AC3E}">
        <p14:creationId xmlns:p14="http://schemas.microsoft.com/office/powerpoint/2010/main" val="384393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JavaScript Data Types</a:t>
            </a:r>
            <a:br>
              <a:rPr lang="en-IN" b="1"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JavaScript </a:t>
            </a:r>
            <a:r>
              <a:rPr lang="en-US" dirty="0"/>
              <a:t>variables can hold numbers like 100 and text values like "John Doe</a:t>
            </a:r>
            <a:r>
              <a:rPr lang="en-US" dirty="0" smtClean="0"/>
              <a:t>".</a:t>
            </a:r>
            <a:endParaRPr lang="en-US" dirty="0"/>
          </a:p>
          <a:p>
            <a:r>
              <a:rPr lang="en-US" dirty="0"/>
              <a:t>In programming, text values are called text strings</a:t>
            </a:r>
            <a:r>
              <a:rPr lang="en-US" dirty="0" smtClean="0"/>
              <a:t>.</a:t>
            </a:r>
            <a:endParaRPr lang="en-US" dirty="0"/>
          </a:p>
          <a:p>
            <a:r>
              <a:rPr lang="en-US" dirty="0"/>
              <a:t>JavaScript can handle many types of data, but for now, just think of numbers and strings.</a:t>
            </a:r>
          </a:p>
          <a:p>
            <a:pPr marL="0" indent="0">
              <a:buNone/>
            </a:pPr>
            <a:endParaRPr lang="en-US" dirty="0"/>
          </a:p>
          <a:p>
            <a:r>
              <a:rPr lang="en-US" dirty="0"/>
              <a:t>Strings are written inside double or single quotes. Numbers are written without quotes.</a:t>
            </a:r>
          </a:p>
          <a:p>
            <a:endParaRPr lang="en-US" dirty="0"/>
          </a:p>
          <a:p>
            <a:r>
              <a:rPr lang="en-US" dirty="0"/>
              <a:t>If you put a number in quotes, it will be treated as a text string</a:t>
            </a:r>
            <a:r>
              <a:rPr lang="en-US" dirty="0" smtClean="0"/>
              <a:t>.</a:t>
            </a:r>
          </a:p>
          <a:p>
            <a:endParaRPr lang="en-US" dirty="0" smtClean="0"/>
          </a:p>
          <a:p>
            <a:r>
              <a:rPr lang="en-US" b="1" dirty="0" err="1">
                <a:solidFill>
                  <a:schemeClr val="accent6">
                    <a:lumMod val="75000"/>
                  </a:schemeClr>
                </a:solidFill>
              </a:rPr>
              <a:t>const</a:t>
            </a:r>
            <a:r>
              <a:rPr lang="en-US" b="1" dirty="0">
                <a:solidFill>
                  <a:schemeClr val="accent6">
                    <a:lumMod val="75000"/>
                  </a:schemeClr>
                </a:solidFill>
              </a:rPr>
              <a:t> pi = 3.14;</a:t>
            </a:r>
          </a:p>
          <a:p>
            <a:r>
              <a:rPr lang="en-US" b="1" dirty="0">
                <a:solidFill>
                  <a:schemeClr val="accent6">
                    <a:lumMod val="75000"/>
                  </a:schemeClr>
                </a:solidFill>
              </a:rPr>
              <a:t>let person = "John Doe";</a:t>
            </a:r>
          </a:p>
          <a:p>
            <a:r>
              <a:rPr lang="en-US" b="1" dirty="0">
                <a:solidFill>
                  <a:schemeClr val="accent6">
                    <a:lumMod val="75000"/>
                  </a:schemeClr>
                </a:solidFill>
              </a:rPr>
              <a:t>let answer = 'Yes I am!';</a:t>
            </a:r>
            <a:endParaRPr lang="en-IN"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28</a:t>
            </a:fld>
            <a:endParaRPr lang="en-IN" dirty="0"/>
          </a:p>
        </p:txBody>
      </p:sp>
    </p:spTree>
    <p:extLst>
      <p:ext uri="{BB962C8B-B14F-4D97-AF65-F5344CB8AC3E}">
        <p14:creationId xmlns:p14="http://schemas.microsoft.com/office/powerpoint/2010/main" val="64889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Declaring a JavaScript Variable</a:t>
            </a:r>
            <a:br>
              <a:rPr lang="en-IN" b="1" dirty="0"/>
            </a:br>
            <a:endParaRPr lang="en-IN" dirty="0"/>
          </a:p>
        </p:txBody>
      </p:sp>
      <p:sp>
        <p:nvSpPr>
          <p:cNvPr id="3" name="Content Placeholder 2"/>
          <p:cNvSpPr>
            <a:spLocks noGrp="1"/>
          </p:cNvSpPr>
          <p:nvPr>
            <p:ph idx="1"/>
          </p:nvPr>
        </p:nvSpPr>
        <p:spPr/>
        <p:txBody>
          <a:bodyPr>
            <a:normAutofit fontScale="85000" lnSpcReduction="10000"/>
          </a:bodyPr>
          <a:lstStyle/>
          <a:p>
            <a:r>
              <a:rPr lang="en-US" dirty="0"/>
              <a:t>Creating a variable in JavaScript is called "declaring" a variable</a:t>
            </a:r>
            <a:r>
              <a:rPr lang="en-US" dirty="0" smtClean="0"/>
              <a:t>.</a:t>
            </a:r>
            <a:endParaRPr lang="en-US" dirty="0"/>
          </a:p>
          <a:p>
            <a:r>
              <a:rPr lang="en-US" dirty="0"/>
              <a:t>You declare a JavaScript variable with the </a:t>
            </a:r>
            <a:r>
              <a:rPr lang="en-US" dirty="0" err="1"/>
              <a:t>var</a:t>
            </a:r>
            <a:r>
              <a:rPr lang="en-US" dirty="0"/>
              <a:t> or the let </a:t>
            </a:r>
            <a:r>
              <a:rPr lang="en-US" dirty="0" smtClean="0"/>
              <a:t>keyword</a:t>
            </a:r>
          </a:p>
          <a:p>
            <a:r>
              <a:rPr lang="en-US" dirty="0"/>
              <a:t> </a:t>
            </a:r>
            <a:r>
              <a:rPr lang="en-US" b="1" dirty="0" err="1"/>
              <a:t>var</a:t>
            </a:r>
            <a:r>
              <a:rPr lang="en-US" b="1" dirty="0"/>
              <a:t> </a:t>
            </a:r>
            <a:r>
              <a:rPr lang="en-US" b="1" dirty="0" err="1"/>
              <a:t>carName</a:t>
            </a:r>
            <a:r>
              <a:rPr lang="en-US" b="1" dirty="0"/>
              <a:t>;</a:t>
            </a:r>
          </a:p>
          <a:p>
            <a:r>
              <a:rPr lang="en-US" b="1" dirty="0"/>
              <a:t>or:</a:t>
            </a:r>
          </a:p>
          <a:p>
            <a:r>
              <a:rPr lang="en-US" b="1" dirty="0"/>
              <a:t>let </a:t>
            </a:r>
            <a:r>
              <a:rPr lang="en-US" b="1" dirty="0" err="1"/>
              <a:t>carName</a:t>
            </a:r>
            <a:r>
              <a:rPr lang="en-US" b="1" dirty="0" smtClean="0"/>
              <a:t>;</a:t>
            </a:r>
          </a:p>
          <a:p>
            <a:r>
              <a:rPr lang="en-US" dirty="0"/>
              <a:t>After the declaration, the variable has no value (technically it is undefined</a:t>
            </a:r>
            <a:r>
              <a:rPr lang="en-US" dirty="0" smtClean="0"/>
              <a:t>).</a:t>
            </a:r>
            <a:endParaRPr lang="en-US" dirty="0"/>
          </a:p>
          <a:p>
            <a:r>
              <a:rPr lang="en-US" dirty="0"/>
              <a:t>To assign a value to the variable, use the equal sign:</a:t>
            </a:r>
          </a:p>
          <a:p>
            <a:r>
              <a:rPr lang="en-US" b="1" dirty="0" err="1"/>
              <a:t>carName</a:t>
            </a:r>
            <a:r>
              <a:rPr lang="en-US" b="1" dirty="0"/>
              <a:t> = "Volvo</a:t>
            </a:r>
            <a:r>
              <a:rPr lang="en-US" b="1" dirty="0" smtClean="0"/>
              <a:t>";</a:t>
            </a:r>
            <a:endParaRPr lang="en-US" b="1" dirty="0"/>
          </a:p>
          <a:p>
            <a:r>
              <a:rPr lang="en-US" dirty="0"/>
              <a:t>You can also assign a value to the variable when you declare it:</a:t>
            </a:r>
          </a:p>
          <a:p>
            <a:r>
              <a:rPr lang="en-US" b="1" dirty="0"/>
              <a:t>let </a:t>
            </a:r>
            <a:r>
              <a:rPr lang="en-US" b="1" dirty="0" err="1"/>
              <a:t>carName</a:t>
            </a:r>
            <a:r>
              <a:rPr lang="en-US" b="1" dirty="0"/>
              <a:t> = "Volvo</a:t>
            </a:r>
            <a:r>
              <a:rPr lang="en-US" b="1" dirty="0" smtClean="0"/>
              <a:t>";</a:t>
            </a:r>
          </a:p>
          <a:p>
            <a:r>
              <a:rPr lang="en-US" b="1" dirty="0"/>
              <a:t>Note</a:t>
            </a:r>
          </a:p>
          <a:p>
            <a:r>
              <a:rPr lang="en-US" dirty="0"/>
              <a:t>It's a good programming practice to declare all variables at the beginning of a script.</a:t>
            </a:r>
          </a:p>
          <a:p>
            <a:endParaRPr lang="en-IN" b="1"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29</a:t>
            </a:fld>
            <a:endParaRPr lang="en-IN" dirty="0"/>
          </a:p>
        </p:txBody>
      </p:sp>
    </p:spTree>
    <p:extLst>
      <p:ext uri="{BB962C8B-B14F-4D97-AF65-F5344CB8AC3E}">
        <p14:creationId xmlns:p14="http://schemas.microsoft.com/office/powerpoint/2010/main" val="362389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 Mapping</a:t>
            </a:r>
            <a:endParaRPr lang="en-US" dirty="0"/>
          </a:p>
        </p:txBody>
      </p:sp>
      <p:sp>
        <p:nvSpPr>
          <p:cNvPr id="3" name="Content Placeholder 2"/>
          <p:cNvSpPr>
            <a:spLocks noGrp="1"/>
          </p:cNvSpPr>
          <p:nvPr>
            <p:ph idx="1"/>
          </p:nvPr>
        </p:nvSpPr>
        <p:spPr/>
        <p:txBody>
          <a:bodyPr/>
          <a:lstStyle/>
          <a:p>
            <a:endParaRPr lang="en-US" b="1" dirty="0" smtClean="0"/>
          </a:p>
          <a:p>
            <a:endParaRPr lang="en-US" b="1" dirty="0"/>
          </a:p>
          <a:p>
            <a:endParaRPr lang="en-US" b="1" dirty="0" smtClean="0"/>
          </a:p>
          <a:p>
            <a:endParaRPr lang="en-US" b="1" dirty="0"/>
          </a:p>
          <a:p>
            <a:pPr marL="0" indent="0">
              <a:buNone/>
            </a:pPr>
            <a:r>
              <a:rPr lang="en-US" b="1" dirty="0" smtClean="0"/>
              <a:t>CO5: </a:t>
            </a:r>
            <a:r>
              <a:rPr lang="en-US" b="1" dirty="0"/>
              <a:t>Use JavaScript to manipulate static webpages and perform various events </a:t>
            </a:r>
            <a:r>
              <a:rPr lang="en-US" b="1" dirty="0" smtClean="0"/>
              <a:t>and effects </a:t>
            </a:r>
            <a:r>
              <a:rPr lang="en-US" b="1" dirty="0"/>
              <a:t>with DOM structure. (Evaluate)</a:t>
            </a:r>
            <a:r>
              <a:rPr lang="en-US" dirty="0"/>
              <a: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a:t>
            </a:fld>
            <a:endParaRPr lang="en-IN" dirty="0"/>
          </a:p>
        </p:txBody>
      </p:sp>
    </p:spTree>
    <p:extLst>
      <p:ext uri="{BB962C8B-B14F-4D97-AF65-F5344CB8AC3E}">
        <p14:creationId xmlns:p14="http://schemas.microsoft.com/office/powerpoint/2010/main" val="33324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solidFill>
                  <a:schemeClr val="accent6">
                    <a:lumMod val="75000"/>
                  </a:schemeClr>
                </a:solidFill>
              </a:rPr>
              <a:t> &lt;p id="demo"&gt;&lt;/p</a:t>
            </a:r>
            <a:r>
              <a:rPr lang="en-IN" dirty="0" smtClean="0">
                <a:solidFill>
                  <a:schemeClr val="accent6">
                    <a:lumMod val="75000"/>
                  </a:schemeClr>
                </a:solidFill>
              </a:rPr>
              <a:t>&gt;</a:t>
            </a:r>
            <a:endParaRPr lang="en-IN" dirty="0">
              <a:solidFill>
                <a:schemeClr val="accent6">
                  <a:lumMod val="75000"/>
                </a:schemeClr>
              </a:solidFill>
            </a:endParaRPr>
          </a:p>
          <a:p>
            <a:r>
              <a:rPr lang="en-IN" dirty="0">
                <a:solidFill>
                  <a:schemeClr val="accent6">
                    <a:lumMod val="75000"/>
                  </a:schemeClr>
                </a:solidFill>
              </a:rPr>
              <a:t>&lt;script&gt;</a:t>
            </a:r>
          </a:p>
          <a:p>
            <a:r>
              <a:rPr lang="en-IN" dirty="0">
                <a:solidFill>
                  <a:schemeClr val="accent6">
                    <a:lumMod val="75000"/>
                  </a:schemeClr>
                </a:solidFill>
              </a:rPr>
              <a:t>let </a:t>
            </a:r>
            <a:r>
              <a:rPr lang="en-IN" dirty="0" err="1">
                <a:solidFill>
                  <a:schemeClr val="accent6">
                    <a:lumMod val="75000"/>
                  </a:schemeClr>
                </a:solidFill>
              </a:rPr>
              <a:t>carName</a:t>
            </a:r>
            <a:r>
              <a:rPr lang="en-IN" dirty="0">
                <a:solidFill>
                  <a:schemeClr val="accent6">
                    <a:lumMod val="75000"/>
                  </a:schemeClr>
                </a:solidFill>
              </a:rPr>
              <a:t> = "Volvo";</a:t>
            </a:r>
          </a:p>
          <a:p>
            <a:r>
              <a:rPr lang="en-IN" dirty="0" err="1">
                <a:solidFill>
                  <a:schemeClr val="accent6">
                    <a:lumMod val="75000"/>
                  </a:schemeClr>
                </a:solidFill>
              </a:rPr>
              <a:t>document.getElementById</a:t>
            </a:r>
            <a:r>
              <a:rPr lang="en-IN" dirty="0">
                <a:solidFill>
                  <a:schemeClr val="accent6">
                    <a:lumMod val="75000"/>
                  </a:schemeClr>
                </a:solidFill>
              </a:rPr>
              <a:t>("demo").</a:t>
            </a:r>
            <a:r>
              <a:rPr lang="en-IN" dirty="0" err="1">
                <a:solidFill>
                  <a:schemeClr val="accent6">
                    <a:lumMod val="75000"/>
                  </a:schemeClr>
                </a:solidFill>
              </a:rPr>
              <a:t>innerHTML</a:t>
            </a:r>
            <a:r>
              <a:rPr lang="en-IN" dirty="0">
                <a:solidFill>
                  <a:schemeClr val="accent6">
                    <a:lumMod val="75000"/>
                  </a:schemeClr>
                </a:solidFill>
              </a:rPr>
              <a:t> = </a:t>
            </a:r>
            <a:r>
              <a:rPr lang="en-IN" dirty="0" err="1">
                <a:solidFill>
                  <a:schemeClr val="accent6">
                    <a:lumMod val="75000"/>
                  </a:schemeClr>
                </a:solidFill>
              </a:rPr>
              <a:t>carName</a:t>
            </a:r>
            <a:r>
              <a:rPr lang="en-IN" dirty="0">
                <a:solidFill>
                  <a:schemeClr val="accent6">
                    <a:lumMod val="75000"/>
                  </a:schemeClr>
                </a:solidFill>
              </a:rPr>
              <a:t>;</a:t>
            </a:r>
          </a:p>
          <a:p>
            <a:r>
              <a:rPr lang="en-IN" dirty="0">
                <a:solidFill>
                  <a:schemeClr val="accent6">
                    <a:lumMod val="75000"/>
                  </a:schemeClr>
                </a:solidFill>
              </a:rPr>
              <a:t>&lt;/script&gt; </a:t>
            </a:r>
            <a:endParaRPr lang="en-IN" dirty="0" smtClean="0">
              <a:solidFill>
                <a:schemeClr val="accent6">
                  <a:lumMod val="75000"/>
                </a:schemeClr>
              </a:solidFill>
            </a:endParaRPr>
          </a:p>
          <a:p>
            <a:r>
              <a:rPr lang="en-IN" b="1" dirty="0"/>
              <a:t>One Statement, Many Variables</a:t>
            </a:r>
          </a:p>
          <a:p>
            <a:r>
              <a:rPr lang="en-US" dirty="0">
                <a:solidFill>
                  <a:schemeClr val="tx1"/>
                </a:solidFill>
              </a:rPr>
              <a:t>You can declare many variables in one statement</a:t>
            </a:r>
            <a:r>
              <a:rPr lang="en-US" dirty="0" smtClean="0">
                <a:solidFill>
                  <a:schemeClr val="tx1"/>
                </a:solidFill>
              </a:rPr>
              <a:t>.</a:t>
            </a:r>
            <a:endParaRPr lang="en-US" dirty="0">
              <a:solidFill>
                <a:schemeClr val="tx1"/>
              </a:solidFill>
            </a:endParaRPr>
          </a:p>
          <a:p>
            <a:r>
              <a:rPr lang="en-US" dirty="0">
                <a:solidFill>
                  <a:schemeClr val="tx1"/>
                </a:solidFill>
              </a:rPr>
              <a:t>Start the statement with let and separate the variables by </a:t>
            </a:r>
            <a:r>
              <a:rPr lang="en-US" dirty="0" smtClean="0">
                <a:solidFill>
                  <a:schemeClr val="tx1"/>
                </a:solidFill>
              </a:rPr>
              <a:t>comma</a:t>
            </a:r>
          </a:p>
          <a:p>
            <a:r>
              <a:rPr lang="en-US" dirty="0">
                <a:solidFill>
                  <a:schemeClr val="accent6">
                    <a:lumMod val="75000"/>
                  </a:schemeClr>
                </a:solidFill>
              </a:rPr>
              <a:t>let person = "John Doe", </a:t>
            </a:r>
            <a:r>
              <a:rPr lang="en-US" dirty="0" err="1">
                <a:solidFill>
                  <a:schemeClr val="accent6">
                    <a:lumMod val="75000"/>
                  </a:schemeClr>
                </a:solidFill>
              </a:rPr>
              <a:t>carName</a:t>
            </a:r>
            <a:r>
              <a:rPr lang="en-US" dirty="0">
                <a:solidFill>
                  <a:schemeClr val="accent6">
                    <a:lumMod val="75000"/>
                  </a:schemeClr>
                </a:solidFill>
              </a:rPr>
              <a:t> = "Volvo", price = 200;</a:t>
            </a:r>
            <a:endParaRPr lang="en-IN"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30</a:t>
            </a:fld>
            <a:endParaRPr lang="en-IN" dirty="0"/>
          </a:p>
        </p:txBody>
      </p:sp>
    </p:spTree>
    <p:extLst>
      <p:ext uri="{BB962C8B-B14F-4D97-AF65-F5344CB8AC3E}">
        <p14:creationId xmlns:p14="http://schemas.microsoft.com/office/powerpoint/2010/main" val="86640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a:t>A declaration can span multiple lines</a:t>
            </a:r>
            <a:r>
              <a:rPr lang="en-US" dirty="0" smtClean="0"/>
              <a:t>:</a:t>
            </a:r>
          </a:p>
          <a:p>
            <a:r>
              <a:rPr lang="en-US" b="1" dirty="0">
                <a:solidFill>
                  <a:schemeClr val="accent6">
                    <a:lumMod val="75000"/>
                  </a:schemeClr>
                </a:solidFill>
              </a:rPr>
              <a:t>let person = "John Doe",</a:t>
            </a:r>
          </a:p>
          <a:p>
            <a:r>
              <a:rPr lang="en-US" b="1" dirty="0" err="1">
                <a:solidFill>
                  <a:schemeClr val="accent6">
                    <a:lumMod val="75000"/>
                  </a:schemeClr>
                </a:solidFill>
              </a:rPr>
              <a:t>carName</a:t>
            </a:r>
            <a:r>
              <a:rPr lang="en-US" b="1" dirty="0">
                <a:solidFill>
                  <a:schemeClr val="accent6">
                    <a:lumMod val="75000"/>
                  </a:schemeClr>
                </a:solidFill>
              </a:rPr>
              <a:t> = "Volvo",</a:t>
            </a:r>
          </a:p>
          <a:p>
            <a:r>
              <a:rPr lang="en-US" b="1" dirty="0" smtClean="0">
                <a:solidFill>
                  <a:schemeClr val="accent6">
                    <a:lumMod val="75000"/>
                  </a:schemeClr>
                </a:solidFill>
              </a:rPr>
              <a:t>price </a:t>
            </a:r>
            <a:r>
              <a:rPr lang="en-US" b="1" dirty="0">
                <a:solidFill>
                  <a:schemeClr val="accent6">
                    <a:lumMod val="75000"/>
                  </a:schemeClr>
                </a:solidFill>
              </a:rPr>
              <a:t>= 200</a:t>
            </a:r>
            <a:r>
              <a:rPr lang="en-US" b="1" dirty="0" smtClean="0">
                <a:solidFill>
                  <a:schemeClr val="accent6">
                    <a:lumMod val="75000"/>
                  </a:schemeClr>
                </a:solidFill>
              </a:rPr>
              <a:t>;</a:t>
            </a:r>
          </a:p>
          <a:p>
            <a:r>
              <a:rPr lang="en-IN" b="1" dirty="0"/>
              <a:t>Value = undefined</a:t>
            </a:r>
          </a:p>
          <a:p>
            <a:r>
              <a:rPr lang="en-US" dirty="0">
                <a:solidFill>
                  <a:schemeClr val="tx1"/>
                </a:solidFill>
              </a:rPr>
              <a:t>In computer programs, variables are often declared without a value. The value can be something that has to be calculated, or something that will be provided later, like user input.</a:t>
            </a:r>
          </a:p>
          <a:p>
            <a:endParaRPr lang="en-US" dirty="0">
              <a:solidFill>
                <a:schemeClr val="tx1"/>
              </a:solidFill>
            </a:endParaRPr>
          </a:p>
          <a:p>
            <a:r>
              <a:rPr lang="en-US" dirty="0">
                <a:solidFill>
                  <a:schemeClr val="tx1"/>
                </a:solidFill>
              </a:rPr>
              <a:t>A variable declared without a value will have the value undefined.</a:t>
            </a:r>
          </a:p>
          <a:p>
            <a:endParaRPr lang="en-US" dirty="0">
              <a:solidFill>
                <a:schemeClr val="tx1"/>
              </a:solidFill>
            </a:endParaRPr>
          </a:p>
          <a:p>
            <a:r>
              <a:rPr lang="en-US" dirty="0">
                <a:solidFill>
                  <a:schemeClr val="tx1"/>
                </a:solidFill>
              </a:rPr>
              <a:t>The variable </a:t>
            </a:r>
            <a:r>
              <a:rPr lang="en-US" dirty="0" err="1">
                <a:solidFill>
                  <a:schemeClr val="tx1"/>
                </a:solidFill>
              </a:rPr>
              <a:t>carName</a:t>
            </a:r>
            <a:r>
              <a:rPr lang="en-US" dirty="0">
                <a:solidFill>
                  <a:schemeClr val="tx1"/>
                </a:solidFill>
              </a:rPr>
              <a:t> will have the value undefined after the execution of this </a:t>
            </a:r>
            <a:r>
              <a:rPr lang="en-US" dirty="0" smtClean="0">
                <a:solidFill>
                  <a:schemeClr val="tx1"/>
                </a:solidFill>
              </a:rPr>
              <a:t>statement</a:t>
            </a:r>
          </a:p>
          <a:p>
            <a:endParaRPr lang="en-IN" dirty="0">
              <a:solidFill>
                <a:schemeClr val="tx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31</a:t>
            </a:fld>
            <a:endParaRPr lang="en-IN" dirty="0"/>
          </a:p>
        </p:txBody>
      </p:sp>
    </p:spTree>
    <p:extLst>
      <p:ext uri="{BB962C8B-B14F-4D97-AF65-F5344CB8AC3E}">
        <p14:creationId xmlns:p14="http://schemas.microsoft.com/office/powerpoint/2010/main" val="30543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solidFill>
                  <a:schemeClr val="accent6">
                    <a:lumMod val="75000"/>
                  </a:schemeClr>
                </a:solidFill>
              </a:rPr>
              <a:t>&lt;script&gt;</a:t>
            </a:r>
          </a:p>
          <a:p>
            <a:r>
              <a:rPr lang="en-IN" dirty="0">
                <a:solidFill>
                  <a:schemeClr val="accent6">
                    <a:lumMod val="75000"/>
                  </a:schemeClr>
                </a:solidFill>
              </a:rPr>
              <a:t>let </a:t>
            </a:r>
            <a:r>
              <a:rPr lang="en-IN" dirty="0" err="1">
                <a:solidFill>
                  <a:schemeClr val="accent6">
                    <a:lumMod val="75000"/>
                  </a:schemeClr>
                </a:solidFill>
              </a:rPr>
              <a:t>carName</a:t>
            </a:r>
            <a:r>
              <a:rPr lang="en-IN" dirty="0">
                <a:solidFill>
                  <a:schemeClr val="accent6">
                    <a:lumMod val="75000"/>
                  </a:schemeClr>
                </a:solidFill>
              </a:rPr>
              <a:t>;</a:t>
            </a:r>
          </a:p>
          <a:p>
            <a:r>
              <a:rPr lang="en-IN" dirty="0" err="1">
                <a:solidFill>
                  <a:schemeClr val="accent6">
                    <a:lumMod val="75000"/>
                  </a:schemeClr>
                </a:solidFill>
              </a:rPr>
              <a:t>document.getElementById</a:t>
            </a:r>
            <a:r>
              <a:rPr lang="en-IN" dirty="0">
                <a:solidFill>
                  <a:schemeClr val="accent6">
                    <a:lumMod val="75000"/>
                  </a:schemeClr>
                </a:solidFill>
              </a:rPr>
              <a:t>("demo").</a:t>
            </a:r>
            <a:r>
              <a:rPr lang="en-IN" dirty="0" err="1">
                <a:solidFill>
                  <a:schemeClr val="accent6">
                    <a:lumMod val="75000"/>
                  </a:schemeClr>
                </a:solidFill>
              </a:rPr>
              <a:t>innerHTML</a:t>
            </a:r>
            <a:r>
              <a:rPr lang="en-IN" dirty="0">
                <a:solidFill>
                  <a:schemeClr val="accent6">
                    <a:lumMod val="75000"/>
                  </a:schemeClr>
                </a:solidFill>
              </a:rPr>
              <a:t> = </a:t>
            </a:r>
            <a:r>
              <a:rPr lang="en-IN" dirty="0" err="1">
                <a:solidFill>
                  <a:schemeClr val="accent6">
                    <a:lumMod val="75000"/>
                  </a:schemeClr>
                </a:solidFill>
              </a:rPr>
              <a:t>carName</a:t>
            </a:r>
            <a:r>
              <a:rPr lang="en-IN" dirty="0">
                <a:solidFill>
                  <a:schemeClr val="accent6">
                    <a:lumMod val="75000"/>
                  </a:schemeClr>
                </a:solidFill>
              </a:rPr>
              <a:t>;</a:t>
            </a:r>
          </a:p>
          <a:p>
            <a:r>
              <a:rPr lang="en-IN" dirty="0">
                <a:solidFill>
                  <a:schemeClr val="accent6">
                    <a:lumMod val="75000"/>
                  </a:schemeClr>
                </a:solidFill>
              </a:rPr>
              <a:t>&lt;/script</a:t>
            </a:r>
            <a:r>
              <a:rPr lang="en-IN" dirty="0" smtClean="0">
                <a:solidFill>
                  <a:schemeClr val="accent6">
                    <a:lumMod val="75000"/>
                  </a:schemeClr>
                </a:solidFill>
              </a:rPr>
              <a:t>&gt;</a:t>
            </a:r>
          </a:p>
          <a:p>
            <a:endParaRPr lang="en-IN"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32</a:t>
            </a:fld>
            <a:endParaRPr lang="en-IN" dirty="0"/>
          </a:p>
        </p:txBody>
      </p:sp>
    </p:spTree>
    <p:extLst>
      <p:ext uri="{BB962C8B-B14F-4D97-AF65-F5344CB8AC3E}">
        <p14:creationId xmlns:p14="http://schemas.microsoft.com/office/powerpoint/2010/main" val="22040739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Scope of variables</a:t>
            </a:r>
          </a:p>
        </p:txBody>
      </p:sp>
      <p:sp>
        <p:nvSpPr>
          <p:cNvPr id="3" name="Content Placeholder 2"/>
          <p:cNvSpPr>
            <a:spLocks noGrp="1"/>
          </p:cNvSpPr>
          <p:nvPr>
            <p:ph idx="1"/>
          </p:nvPr>
        </p:nvSpPr>
        <p:spPr/>
        <p:txBody>
          <a:bodyPr>
            <a:normAutofit fontScale="92500" lnSpcReduction="10000"/>
          </a:bodyPr>
          <a:lstStyle/>
          <a:p>
            <a:r>
              <a:rPr lang="en-US" dirty="0"/>
              <a:t>JS variable can be  local, global  and automatically global scope.</a:t>
            </a:r>
          </a:p>
          <a:p>
            <a:r>
              <a:rPr lang="en-US" dirty="0"/>
              <a:t>It is not quite the same as other language that have block level scope.</a:t>
            </a:r>
          </a:p>
          <a:p>
            <a:r>
              <a:rPr lang="en-US" dirty="0"/>
              <a:t>If variable is created with </a:t>
            </a:r>
            <a:r>
              <a:rPr lang="en-US" dirty="0" err="1"/>
              <a:t>var</a:t>
            </a:r>
            <a:r>
              <a:rPr lang="en-US" dirty="0"/>
              <a:t> statement such as </a:t>
            </a:r>
          </a:p>
          <a:p>
            <a:r>
              <a:rPr lang="en-US" dirty="0" err="1"/>
              <a:t>var</a:t>
            </a:r>
            <a:r>
              <a:rPr lang="en-US" dirty="0"/>
              <a:t> a;</a:t>
            </a:r>
          </a:p>
          <a:p>
            <a:r>
              <a:rPr lang="en-US" dirty="0"/>
              <a:t>Then scope will global or local depending on where declared.</a:t>
            </a:r>
          </a:p>
          <a:p>
            <a:r>
              <a:rPr lang="en-US" dirty="0"/>
              <a:t>In JavaScript, function can be called from anywhere in the main program.</a:t>
            </a:r>
          </a:p>
          <a:p>
            <a:r>
              <a:rPr lang="en-US" b="1" dirty="0"/>
              <a:t>If a  variable is inside the function then it will be local to that function.</a:t>
            </a:r>
          </a:p>
          <a:p>
            <a:r>
              <a:rPr lang="en-US" b="1" dirty="0"/>
              <a:t>A variable declared outside a function, becomes GLOBAL.</a:t>
            </a:r>
          </a:p>
          <a:p>
            <a:r>
              <a:rPr lang="en-US" b="1" dirty="0"/>
              <a:t>If you assign a value to a variable that has not been declared, it will automatically become a GLOBAL variable.</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33</a:t>
            </a:fld>
            <a:endParaRPr lang="en-IN" dirty="0"/>
          </a:p>
        </p:txBody>
      </p:sp>
    </p:spTree>
    <p:extLst>
      <p:ext uri="{BB962C8B-B14F-4D97-AF65-F5344CB8AC3E}">
        <p14:creationId xmlns:p14="http://schemas.microsoft.com/office/powerpoint/2010/main" val="6128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9950" y="329313"/>
            <a:ext cx="11075896" cy="6247864"/>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&lt;!DOCTYPE html&gt;</a:t>
            </a:r>
          </a:p>
          <a:p>
            <a:r>
              <a:rPr lang="en-US" sz="2000" dirty="0">
                <a:latin typeface="Cambria" panose="02040503050406030204" pitchFamily="18" charset="0"/>
                <a:ea typeface="Cambria" panose="02040503050406030204" pitchFamily="18" charset="0"/>
              </a:rPr>
              <a:t>&lt;html&gt;</a:t>
            </a:r>
          </a:p>
          <a:p>
            <a:r>
              <a:rPr lang="en-US" sz="2000" dirty="0">
                <a:latin typeface="Cambria" panose="02040503050406030204" pitchFamily="18" charset="0"/>
                <a:ea typeface="Cambria" panose="02040503050406030204" pitchFamily="18" charset="0"/>
              </a:rPr>
              <a:t>	&lt;body&gt;</a:t>
            </a:r>
          </a:p>
          <a:p>
            <a:r>
              <a:rPr lang="en-US" sz="2000" dirty="0">
                <a:latin typeface="Cambria" panose="02040503050406030204" pitchFamily="18" charset="0"/>
                <a:ea typeface="Cambria" panose="02040503050406030204" pitchFamily="18" charset="0"/>
              </a:rPr>
              <a:t>		&lt;script&gt;</a:t>
            </a:r>
          </a:p>
          <a:p>
            <a:r>
              <a:rPr lang="en-US" sz="2000"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a:t>
            </a:r>
            <a:r>
              <a:rPr lang="en-US" sz="2000" dirty="0" err="1">
                <a:latin typeface="Cambria" panose="02040503050406030204" pitchFamily="18" charset="0"/>
                <a:ea typeface="Cambria" panose="02040503050406030204" pitchFamily="18" charset="0"/>
              </a:rPr>
              <a:t>var</a:t>
            </a:r>
            <a:r>
              <a:rPr lang="en-US" sz="2000" dirty="0">
                <a:latin typeface="Cambria" panose="02040503050406030204" pitchFamily="18" charset="0"/>
                <a:ea typeface="Cambria" panose="02040503050406030204" pitchFamily="18" charset="0"/>
              </a:rPr>
              <a:t> y = "outside of function"; //global variable</a:t>
            </a:r>
          </a:p>
          <a:p>
            <a:r>
              <a:rPr lang="en-US" sz="2000" dirty="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document.write</a:t>
            </a:r>
            <a:r>
              <a:rPr lang="en-US" sz="2000" dirty="0">
                <a:latin typeface="Cambria" panose="02040503050406030204" pitchFamily="18" charset="0"/>
                <a:ea typeface="Cambria" panose="02040503050406030204" pitchFamily="18" charset="0"/>
              </a:rPr>
              <a:t>(y + "&lt;</a:t>
            </a:r>
            <a:r>
              <a:rPr lang="en-US" sz="2000" dirty="0" err="1">
                <a:latin typeface="Cambria" panose="02040503050406030204" pitchFamily="18" charset="0"/>
                <a:ea typeface="Cambria" panose="02040503050406030204" pitchFamily="18" charset="0"/>
              </a:rPr>
              <a:t>br</a:t>
            </a:r>
            <a:r>
              <a:rPr lang="en-US" sz="2000" dirty="0">
                <a:latin typeface="Cambria" panose="02040503050406030204" pitchFamily="18" charset="0"/>
                <a:ea typeface="Cambria" panose="02040503050406030204" pitchFamily="18" charset="0"/>
              </a:rPr>
              <a:t>&gt;");</a:t>
            </a:r>
          </a:p>
          <a:p>
            <a:r>
              <a:rPr lang="en-US" sz="2000" dirty="0">
                <a:latin typeface="Cambria" panose="02040503050406030204" pitchFamily="18" charset="0"/>
                <a:ea typeface="Cambria" panose="02040503050406030204" pitchFamily="18" charset="0"/>
              </a:rPr>
              <a:t>            </a:t>
            </a:r>
          </a:p>
          <a:p>
            <a:pPr lvl="2"/>
            <a:r>
              <a:rPr lang="en-US" sz="2000" dirty="0">
                <a:latin typeface="Cambria" panose="02040503050406030204" pitchFamily="18" charset="0"/>
                <a:ea typeface="Cambria" panose="02040503050406030204" pitchFamily="18" charset="0"/>
              </a:rPr>
              <a:t>            function test(){</a:t>
            </a:r>
          </a:p>
          <a:p>
            <a:pPr lvl="2"/>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var</a:t>
            </a:r>
            <a:r>
              <a:rPr lang="en-US" sz="2000" dirty="0">
                <a:latin typeface="Cambria" panose="02040503050406030204" pitchFamily="18" charset="0"/>
                <a:ea typeface="Cambria" panose="02040503050406030204" pitchFamily="18" charset="0"/>
              </a:rPr>
              <a:t>  x = "this is demo";//local variable inside the function</a:t>
            </a:r>
          </a:p>
          <a:p>
            <a:pPr lvl="2"/>
            <a:r>
              <a:rPr lang="en-US" sz="2000" dirty="0">
                <a:latin typeface="Cambria" panose="02040503050406030204" pitchFamily="18" charset="0"/>
                <a:ea typeface="Cambria" panose="02040503050406030204" pitchFamily="18" charset="0"/>
              </a:rPr>
              <a:t>                z = "</a:t>
            </a:r>
            <a:r>
              <a:rPr lang="en-US" sz="2000" dirty="0" err="1">
                <a:latin typeface="Cambria" panose="02040503050406030204" pitchFamily="18" charset="0"/>
                <a:ea typeface="Cambria" panose="02040503050406030204" pitchFamily="18" charset="0"/>
              </a:rPr>
              <a:t>automatticaly</a:t>
            </a:r>
            <a:r>
              <a:rPr lang="en-US" sz="2000" dirty="0">
                <a:latin typeface="Cambria" panose="02040503050406030204" pitchFamily="18" charset="0"/>
                <a:ea typeface="Cambria" panose="02040503050406030204" pitchFamily="18" charset="0"/>
              </a:rPr>
              <a:t> global"</a:t>
            </a:r>
          </a:p>
          <a:p>
            <a:pPr lvl="2"/>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document.write</a:t>
            </a:r>
            <a:r>
              <a:rPr lang="en-US" sz="2000" dirty="0">
                <a:latin typeface="Cambria" panose="02040503050406030204" pitchFamily="18" charset="0"/>
                <a:ea typeface="Cambria" panose="02040503050406030204" pitchFamily="18" charset="0"/>
              </a:rPr>
              <a:t>(x + "&lt;</a:t>
            </a:r>
            <a:r>
              <a:rPr lang="en-US" sz="2000" dirty="0" err="1">
                <a:latin typeface="Cambria" panose="02040503050406030204" pitchFamily="18" charset="0"/>
                <a:ea typeface="Cambria" panose="02040503050406030204" pitchFamily="18" charset="0"/>
              </a:rPr>
              <a:t>br</a:t>
            </a:r>
            <a:r>
              <a:rPr lang="en-US" sz="2000" dirty="0">
                <a:latin typeface="Cambria" panose="02040503050406030204" pitchFamily="18" charset="0"/>
                <a:ea typeface="Cambria" panose="02040503050406030204" pitchFamily="18" charset="0"/>
              </a:rPr>
              <a:t>&gt;");</a:t>
            </a:r>
          </a:p>
          <a:p>
            <a:pPr lvl="2"/>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document.write</a:t>
            </a:r>
            <a:r>
              <a:rPr lang="en-US" sz="2000" dirty="0">
                <a:latin typeface="Cambria" panose="02040503050406030204" pitchFamily="18" charset="0"/>
                <a:ea typeface="Cambria" panose="02040503050406030204" pitchFamily="18" charset="0"/>
              </a:rPr>
              <a:t>(y + "&lt;</a:t>
            </a:r>
            <a:r>
              <a:rPr lang="en-US" sz="2000" dirty="0" err="1">
                <a:latin typeface="Cambria" panose="02040503050406030204" pitchFamily="18" charset="0"/>
                <a:ea typeface="Cambria" panose="02040503050406030204" pitchFamily="18" charset="0"/>
              </a:rPr>
              <a:t>br</a:t>
            </a:r>
            <a:r>
              <a:rPr lang="en-US" sz="2000" dirty="0">
                <a:latin typeface="Cambria" panose="02040503050406030204" pitchFamily="18" charset="0"/>
                <a:ea typeface="Cambria" panose="02040503050406030204" pitchFamily="18" charset="0"/>
              </a:rPr>
              <a:t>&gt;");</a:t>
            </a:r>
          </a:p>
          <a:p>
            <a:pPr lvl="2"/>
            <a:r>
              <a:rPr lang="en-US" sz="2000" dirty="0">
                <a:latin typeface="Cambria" panose="02040503050406030204" pitchFamily="18" charset="0"/>
                <a:ea typeface="Cambria" panose="02040503050406030204" pitchFamily="18" charset="0"/>
              </a:rPr>
              <a:t>            }</a:t>
            </a:r>
          </a:p>
          <a:p>
            <a:pPr lvl="2"/>
            <a:r>
              <a:rPr lang="en-US" sz="2000" dirty="0">
                <a:latin typeface="Cambria" panose="02040503050406030204" pitchFamily="18" charset="0"/>
                <a:ea typeface="Cambria" panose="02040503050406030204" pitchFamily="18" charset="0"/>
              </a:rPr>
              <a:t>            test();</a:t>
            </a:r>
          </a:p>
          <a:p>
            <a:pPr lvl="2"/>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document.write</a:t>
            </a:r>
            <a:r>
              <a:rPr lang="en-US" sz="2000" dirty="0">
                <a:latin typeface="Cambria" panose="02040503050406030204" pitchFamily="18" charset="0"/>
                <a:ea typeface="Cambria" panose="02040503050406030204" pitchFamily="18" charset="0"/>
              </a:rPr>
              <a:t>(y + "&lt;</a:t>
            </a:r>
            <a:r>
              <a:rPr lang="en-US" sz="2000" dirty="0" err="1">
                <a:latin typeface="Cambria" panose="02040503050406030204" pitchFamily="18" charset="0"/>
                <a:ea typeface="Cambria" panose="02040503050406030204" pitchFamily="18" charset="0"/>
              </a:rPr>
              <a:t>br</a:t>
            </a:r>
            <a:r>
              <a:rPr lang="en-US" sz="2000" dirty="0">
                <a:latin typeface="Cambria" panose="02040503050406030204" pitchFamily="18" charset="0"/>
                <a:ea typeface="Cambria" panose="02040503050406030204" pitchFamily="18" charset="0"/>
              </a:rPr>
              <a:t>&gt;");</a:t>
            </a:r>
          </a:p>
          <a:p>
            <a:pPr lvl="2"/>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document.write</a:t>
            </a:r>
            <a:r>
              <a:rPr lang="en-US" sz="2000" dirty="0">
                <a:latin typeface="Cambria" panose="02040503050406030204" pitchFamily="18" charset="0"/>
                <a:ea typeface="Cambria" panose="02040503050406030204" pitchFamily="18" charset="0"/>
              </a:rPr>
              <a:t>(z +"&lt;</a:t>
            </a:r>
            <a:r>
              <a:rPr lang="en-US" sz="2000" dirty="0" err="1">
                <a:latin typeface="Cambria" panose="02040503050406030204" pitchFamily="18" charset="0"/>
                <a:ea typeface="Cambria" panose="02040503050406030204" pitchFamily="18" charset="0"/>
              </a:rPr>
              <a:t>br</a:t>
            </a:r>
            <a:r>
              <a:rPr lang="en-US" sz="2000" dirty="0">
                <a:latin typeface="Cambria" panose="02040503050406030204" pitchFamily="18" charset="0"/>
                <a:ea typeface="Cambria" panose="02040503050406030204" pitchFamily="18" charset="0"/>
              </a:rPr>
              <a:t>&gt;");</a:t>
            </a:r>
          </a:p>
          <a:p>
            <a:r>
              <a:rPr lang="en-US" sz="2000" dirty="0">
                <a:latin typeface="Cambria" panose="02040503050406030204" pitchFamily="18" charset="0"/>
                <a:ea typeface="Cambria" panose="02040503050406030204" pitchFamily="18" charset="0"/>
              </a:rPr>
              <a:t>			</a:t>
            </a:r>
          </a:p>
          <a:p>
            <a:r>
              <a:rPr lang="en-US" sz="2000" dirty="0">
                <a:latin typeface="Cambria" panose="02040503050406030204" pitchFamily="18" charset="0"/>
                <a:ea typeface="Cambria" panose="02040503050406030204" pitchFamily="18" charset="0"/>
              </a:rPr>
              <a:t>		&lt;/script&gt;</a:t>
            </a:r>
          </a:p>
          <a:p>
            <a:r>
              <a:rPr lang="en-US" sz="2000" dirty="0">
                <a:latin typeface="Cambria" panose="02040503050406030204" pitchFamily="18" charset="0"/>
                <a:ea typeface="Cambria" panose="02040503050406030204" pitchFamily="18" charset="0"/>
              </a:rPr>
              <a:t>	&lt;/body&gt;</a:t>
            </a:r>
          </a:p>
          <a:p>
            <a:r>
              <a:rPr lang="en-US" sz="2000" dirty="0">
                <a:latin typeface="Cambria" panose="02040503050406030204" pitchFamily="18" charset="0"/>
                <a:ea typeface="Cambria" panose="02040503050406030204" pitchFamily="18" charset="0"/>
              </a:rPr>
              <a:t>&lt;/html&gt;</a:t>
            </a:r>
          </a:p>
        </p:txBody>
      </p:sp>
      <p:pic>
        <p:nvPicPr>
          <p:cNvPr id="3" name="Picture 2"/>
          <p:cNvPicPr>
            <a:picLocks noChangeAspect="1"/>
          </p:cNvPicPr>
          <p:nvPr/>
        </p:nvPicPr>
        <p:blipFill>
          <a:blip r:embed="rId2"/>
          <a:stretch>
            <a:fillRect/>
          </a:stretch>
        </p:blipFill>
        <p:spPr>
          <a:xfrm>
            <a:off x="9193875" y="4087010"/>
            <a:ext cx="2486025" cy="1457325"/>
          </a:xfrm>
          <a:prstGeom prst="rect">
            <a:avLst/>
          </a:prstGeom>
          <a:ln w="12700">
            <a:solidFill>
              <a:schemeClr val="tx1"/>
            </a:solidFill>
          </a:ln>
        </p:spPr>
      </p:pic>
    </p:spTree>
    <p:extLst>
      <p:ext uri="{BB962C8B-B14F-4D97-AF65-F5344CB8AC3E}">
        <p14:creationId xmlns:p14="http://schemas.microsoft.com/office/powerpoint/2010/main" val="13780812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Operators</a:t>
            </a:r>
            <a:endParaRPr lang="en-IN" dirty="0"/>
          </a:p>
        </p:txBody>
      </p:sp>
      <p:sp>
        <p:nvSpPr>
          <p:cNvPr id="3" name="Content Placeholder 2"/>
          <p:cNvSpPr>
            <a:spLocks noGrp="1"/>
          </p:cNvSpPr>
          <p:nvPr>
            <p:ph idx="1"/>
          </p:nvPr>
        </p:nvSpPr>
        <p:spPr/>
        <p:txBody>
          <a:bodyPr/>
          <a:lstStyle/>
          <a:p>
            <a:r>
              <a:rPr lang="en-IN" b="1" dirty="0"/>
              <a:t>Types of JavaScript Operators</a:t>
            </a:r>
          </a:p>
          <a:p>
            <a:r>
              <a:rPr lang="en-US" dirty="0"/>
              <a:t>There are different types of JavaScript operators</a:t>
            </a:r>
            <a:r>
              <a:rPr lang="en-US" dirty="0" smtClean="0"/>
              <a:t>:</a:t>
            </a:r>
            <a:endParaRPr lang="en-US" dirty="0"/>
          </a:p>
          <a:p>
            <a:r>
              <a:rPr lang="en-US" dirty="0"/>
              <a:t>    Arithmetic Operators</a:t>
            </a:r>
          </a:p>
          <a:p>
            <a:r>
              <a:rPr lang="en-US" dirty="0"/>
              <a:t>    Assignment Operators</a:t>
            </a:r>
          </a:p>
          <a:p>
            <a:r>
              <a:rPr lang="en-US" dirty="0"/>
              <a:t>    Comparison Operators</a:t>
            </a:r>
          </a:p>
          <a:p>
            <a:r>
              <a:rPr lang="en-US" dirty="0"/>
              <a:t>    String Operators</a:t>
            </a:r>
          </a:p>
          <a:p>
            <a:r>
              <a:rPr lang="en-US" dirty="0"/>
              <a:t>    Logical Operators</a:t>
            </a:r>
          </a:p>
          <a:p>
            <a:r>
              <a:rPr lang="en-US" dirty="0"/>
              <a:t>    Bitwise Operators</a:t>
            </a:r>
          </a:p>
          <a:p>
            <a:r>
              <a:rPr lang="en-US" dirty="0"/>
              <a:t>    Ternary Operators</a:t>
            </a:r>
          </a:p>
          <a:p>
            <a:r>
              <a:rPr lang="en-US" dirty="0"/>
              <a:t>    Type Operators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35</a:t>
            </a:fld>
            <a:endParaRPr lang="en-IN" dirty="0"/>
          </a:p>
        </p:txBody>
      </p:sp>
    </p:spTree>
    <p:extLst>
      <p:ext uri="{BB962C8B-B14F-4D97-AF65-F5344CB8AC3E}">
        <p14:creationId xmlns:p14="http://schemas.microsoft.com/office/powerpoint/2010/main" val="137312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JavaScript Arithmetic Operators</a:t>
            </a:r>
            <a:br>
              <a:rPr lang="en-IN" b="1" dirty="0"/>
            </a:br>
            <a:endParaRPr lang="en-IN" dirty="0"/>
          </a:p>
        </p:txBody>
      </p:sp>
      <p:pic>
        <p:nvPicPr>
          <p:cNvPr id="5" name="Content Placeholder 4"/>
          <p:cNvPicPr>
            <a:picLocks noGrp="1" noChangeAspect="1"/>
          </p:cNvPicPr>
          <p:nvPr>
            <p:ph idx="1"/>
          </p:nvPr>
        </p:nvPicPr>
        <p:blipFill>
          <a:blip r:embed="rId2"/>
          <a:stretch>
            <a:fillRect/>
          </a:stretch>
        </p:blipFill>
        <p:spPr>
          <a:xfrm>
            <a:off x="3841592" y="791360"/>
            <a:ext cx="6248400" cy="4381500"/>
          </a:xfrm>
          <a:prstGeom prst="rect">
            <a:avLst/>
          </a:prstGeom>
        </p:spPr>
      </p:pic>
      <p:sp>
        <p:nvSpPr>
          <p:cNvPr id="4" name="Slide Number Placeholder 3"/>
          <p:cNvSpPr>
            <a:spLocks noGrp="1"/>
          </p:cNvSpPr>
          <p:nvPr>
            <p:ph type="sldNum" sz="quarter" idx="12"/>
          </p:nvPr>
        </p:nvSpPr>
        <p:spPr/>
        <p:txBody>
          <a:bodyPr/>
          <a:lstStyle/>
          <a:p>
            <a:fld id="{9C11CE39-2868-44A2-A0C6-827D458F7A8B}" type="slidenum">
              <a:rPr lang="en-IN" smtClean="0"/>
              <a:pPr/>
              <a:t>36</a:t>
            </a:fld>
            <a:endParaRPr lang="en-IN" dirty="0"/>
          </a:p>
        </p:txBody>
      </p:sp>
    </p:spTree>
    <p:extLst>
      <p:ext uri="{BB962C8B-B14F-4D97-AF65-F5344CB8AC3E}">
        <p14:creationId xmlns:p14="http://schemas.microsoft.com/office/powerpoint/2010/main" val="247828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fontScale="92500"/>
          </a:bodyPr>
          <a:lstStyle/>
          <a:p>
            <a:r>
              <a:rPr lang="en-IN" dirty="0"/>
              <a:t>&lt;!DOCTYPE html&gt;</a:t>
            </a:r>
          </a:p>
          <a:p>
            <a:r>
              <a:rPr lang="en-IN" dirty="0"/>
              <a:t>&lt;html&gt;</a:t>
            </a:r>
          </a:p>
          <a:p>
            <a:r>
              <a:rPr lang="en-IN" dirty="0"/>
              <a:t>&lt;body&gt;</a:t>
            </a:r>
          </a:p>
          <a:p>
            <a:r>
              <a:rPr lang="en-IN" dirty="0"/>
              <a:t>&lt;p id="demo"&gt;&lt;/p&gt;</a:t>
            </a:r>
          </a:p>
          <a:p>
            <a:r>
              <a:rPr lang="en-IN" dirty="0"/>
              <a:t>&lt;script&gt;</a:t>
            </a:r>
          </a:p>
          <a:p>
            <a:r>
              <a:rPr lang="en-IN" dirty="0"/>
              <a:t>let a = 3;</a:t>
            </a:r>
          </a:p>
          <a:p>
            <a:r>
              <a:rPr lang="en-IN" dirty="0"/>
              <a:t>let x = (100 + 50) * a;</a:t>
            </a:r>
          </a:p>
          <a:p>
            <a:r>
              <a:rPr lang="en-IN" dirty="0" err="1"/>
              <a:t>document.getElementById</a:t>
            </a:r>
            <a:r>
              <a:rPr lang="en-IN" dirty="0"/>
              <a:t>("demo").</a:t>
            </a:r>
            <a:r>
              <a:rPr lang="en-IN" dirty="0" err="1"/>
              <a:t>innerHTML</a:t>
            </a:r>
            <a:r>
              <a:rPr lang="en-IN" dirty="0"/>
              <a:t> = x;</a:t>
            </a:r>
          </a:p>
          <a:p>
            <a:r>
              <a:rPr lang="en-IN" dirty="0"/>
              <a:t>&lt;/script&gt;</a:t>
            </a:r>
          </a:p>
          <a:p>
            <a:r>
              <a:rPr lang="en-IN" dirty="0"/>
              <a:t>&lt;/body&gt;</a:t>
            </a:r>
          </a:p>
          <a:p>
            <a:r>
              <a:rPr lang="en-IN" dirty="0"/>
              <a:t>&lt;/html&gt; </a:t>
            </a:r>
            <a:endParaRPr lang="en-IN" dirty="0" smtClean="0"/>
          </a:p>
          <a:p>
            <a:r>
              <a:rPr lang="en-IN" dirty="0" smtClean="0"/>
              <a:t>O/p</a:t>
            </a:r>
            <a:r>
              <a:rPr lang="en-IN" dirty="0"/>
              <a:t>: 450</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37</a:t>
            </a:fld>
            <a:endParaRPr lang="en-IN" dirty="0"/>
          </a:p>
        </p:txBody>
      </p:sp>
    </p:spTree>
    <p:extLst>
      <p:ext uri="{BB962C8B-B14F-4D97-AF65-F5344CB8AC3E}">
        <p14:creationId xmlns:p14="http://schemas.microsoft.com/office/powerpoint/2010/main" val="112149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JavaScript Assignment Operators</a:t>
            </a:r>
            <a:br>
              <a:rPr lang="en-IN" b="1" dirty="0"/>
            </a:br>
            <a:endParaRPr lang="en-IN" dirty="0"/>
          </a:p>
        </p:txBody>
      </p:sp>
      <p:sp>
        <p:nvSpPr>
          <p:cNvPr id="3" name="Content Placeholder 2"/>
          <p:cNvSpPr>
            <a:spLocks noGrp="1"/>
          </p:cNvSpPr>
          <p:nvPr>
            <p:ph idx="1"/>
          </p:nvPr>
        </p:nvSpPr>
        <p:spPr/>
        <p:txBody>
          <a:bodyPr/>
          <a:lstStyle/>
          <a:p>
            <a:r>
              <a:rPr lang="en-US" dirty="0"/>
              <a:t>Assignment operators assign values to JavaScript variables</a:t>
            </a:r>
            <a:r>
              <a:rPr lang="en-US" dirty="0" smtClean="0"/>
              <a:t>.</a:t>
            </a:r>
            <a:endParaRPr lang="en-US" dirty="0"/>
          </a:p>
          <a:p>
            <a:r>
              <a:rPr lang="en-US" dirty="0"/>
              <a:t>The Addition Assignment Operator (+=) adds a value to a </a:t>
            </a:r>
            <a:r>
              <a:rPr lang="en-US" dirty="0" smtClean="0"/>
              <a:t>variable</a:t>
            </a:r>
          </a:p>
          <a:p>
            <a:r>
              <a:rPr lang="en-US" dirty="0" smtClean="0"/>
              <a: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38</a:t>
            </a:fld>
            <a:endParaRPr lang="en-IN" dirty="0"/>
          </a:p>
        </p:txBody>
      </p:sp>
      <p:pic>
        <p:nvPicPr>
          <p:cNvPr id="5" name="Picture 4"/>
          <p:cNvPicPr>
            <a:picLocks noChangeAspect="1"/>
          </p:cNvPicPr>
          <p:nvPr/>
        </p:nvPicPr>
        <p:blipFill>
          <a:blip r:embed="rId2"/>
          <a:stretch>
            <a:fillRect/>
          </a:stretch>
        </p:blipFill>
        <p:spPr>
          <a:xfrm>
            <a:off x="4007642" y="2870556"/>
            <a:ext cx="7606603" cy="3299993"/>
          </a:xfrm>
          <a:prstGeom prst="rect">
            <a:avLst/>
          </a:prstGeom>
        </p:spPr>
      </p:pic>
    </p:spTree>
    <p:extLst>
      <p:ext uri="{BB962C8B-B14F-4D97-AF65-F5344CB8AC3E}">
        <p14:creationId xmlns:p14="http://schemas.microsoft.com/office/powerpoint/2010/main" val="21117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JavaScript Comparison Operators</a:t>
            </a:r>
            <a:br>
              <a:rPr lang="en-IN" b="1" dirty="0"/>
            </a:br>
            <a:endParaRPr lang="en-IN" dirty="0"/>
          </a:p>
        </p:txBody>
      </p:sp>
      <p:pic>
        <p:nvPicPr>
          <p:cNvPr id="5" name="Content Placeholder 4"/>
          <p:cNvPicPr>
            <a:picLocks noGrp="1" noChangeAspect="1"/>
          </p:cNvPicPr>
          <p:nvPr>
            <p:ph idx="1"/>
          </p:nvPr>
        </p:nvPicPr>
        <p:blipFill>
          <a:blip r:embed="rId2"/>
          <a:stretch>
            <a:fillRect/>
          </a:stretch>
        </p:blipFill>
        <p:spPr>
          <a:xfrm>
            <a:off x="4140322" y="924030"/>
            <a:ext cx="4686300" cy="4638675"/>
          </a:xfrm>
          <a:prstGeom prst="rect">
            <a:avLst/>
          </a:prstGeom>
        </p:spPr>
      </p:pic>
      <p:sp>
        <p:nvSpPr>
          <p:cNvPr id="4" name="Slide Number Placeholder 3"/>
          <p:cNvSpPr>
            <a:spLocks noGrp="1"/>
          </p:cNvSpPr>
          <p:nvPr>
            <p:ph type="sldNum" sz="quarter" idx="12"/>
          </p:nvPr>
        </p:nvSpPr>
        <p:spPr/>
        <p:txBody>
          <a:bodyPr/>
          <a:lstStyle/>
          <a:p>
            <a:fld id="{9C11CE39-2868-44A2-A0C6-827D458F7A8B}" type="slidenum">
              <a:rPr lang="en-IN" smtClean="0"/>
              <a:pPr/>
              <a:t>39</a:t>
            </a:fld>
            <a:endParaRPr lang="en-IN" dirty="0"/>
          </a:p>
        </p:txBody>
      </p:sp>
    </p:spTree>
    <p:extLst>
      <p:ext uri="{BB962C8B-B14F-4D97-AF65-F5344CB8AC3E}">
        <p14:creationId xmlns:p14="http://schemas.microsoft.com/office/powerpoint/2010/main" val="125962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java script?</a:t>
            </a:r>
          </a:p>
        </p:txBody>
      </p:sp>
      <p:sp>
        <p:nvSpPr>
          <p:cNvPr id="3" name="Content Placeholder 2"/>
          <p:cNvSpPr>
            <a:spLocks noGrp="1"/>
          </p:cNvSpPr>
          <p:nvPr>
            <p:ph idx="1"/>
          </p:nvPr>
        </p:nvSpPr>
        <p:spPr/>
        <p:txBody>
          <a:bodyPr>
            <a:normAutofit fontScale="85000" lnSpcReduction="10000"/>
          </a:bodyPr>
          <a:lstStyle/>
          <a:p>
            <a:r>
              <a:rPr lang="en-IN" dirty="0">
                <a:solidFill>
                  <a:schemeClr val="tx1"/>
                </a:solidFill>
              </a:rPr>
              <a:t>HTML and CSS concentrate on static rendering of page. Things  do not change over a time.</a:t>
            </a:r>
          </a:p>
          <a:p>
            <a:r>
              <a:rPr lang="en-IN" dirty="0">
                <a:solidFill>
                  <a:schemeClr val="tx1"/>
                </a:solidFill>
              </a:rPr>
              <a:t>To change content dynamically, we use scripting language.</a:t>
            </a:r>
          </a:p>
          <a:p>
            <a:r>
              <a:rPr lang="en-IN" dirty="0">
                <a:solidFill>
                  <a:schemeClr val="tx1"/>
                </a:solidFill>
              </a:rPr>
              <a:t>Scripts are  programs just like any other programming language.</a:t>
            </a:r>
          </a:p>
          <a:p>
            <a:r>
              <a:rPr lang="en-IN" dirty="0">
                <a:solidFill>
                  <a:schemeClr val="tx1"/>
                </a:solidFill>
              </a:rPr>
              <a:t>They can execute on client side or server side.</a:t>
            </a:r>
          </a:p>
          <a:p>
            <a:endParaRPr lang="en-IN" dirty="0">
              <a:solidFill>
                <a:schemeClr val="tx1"/>
              </a:solidFill>
            </a:endParaRPr>
          </a:p>
          <a:p>
            <a:r>
              <a:rPr lang="en-IN" b="1" dirty="0">
                <a:solidFill>
                  <a:schemeClr val="tx1"/>
                </a:solidFill>
              </a:rPr>
              <a:t>There are some advantages to running scripting language on client side.</a:t>
            </a:r>
          </a:p>
          <a:p>
            <a:r>
              <a:rPr lang="en-IN" dirty="0">
                <a:solidFill>
                  <a:schemeClr val="tx1"/>
                </a:solidFill>
              </a:rPr>
              <a:t>Web browser uses own resources, and ease the burden on the server.</a:t>
            </a:r>
          </a:p>
          <a:p>
            <a:r>
              <a:rPr lang="en-IN" dirty="0">
                <a:solidFill>
                  <a:schemeClr val="tx1"/>
                </a:solidFill>
              </a:rPr>
              <a:t>More features than server side language</a:t>
            </a:r>
            <a:r>
              <a:rPr lang="en-IN" dirty="0" smtClean="0">
                <a:solidFill>
                  <a:schemeClr val="tx1"/>
                </a:solidFill>
              </a:rPr>
              <a:t>.</a:t>
            </a:r>
          </a:p>
          <a:p>
            <a:r>
              <a:rPr lang="en-IN" b="1" dirty="0">
                <a:solidFill>
                  <a:schemeClr val="tx1"/>
                </a:solidFill>
              </a:rPr>
              <a:t>Disadvantages :</a:t>
            </a:r>
          </a:p>
          <a:p>
            <a:r>
              <a:rPr lang="en-IN" dirty="0">
                <a:solidFill>
                  <a:schemeClr val="tx1"/>
                </a:solidFill>
              </a:rPr>
              <a:t>Code is usually visible.</a:t>
            </a:r>
          </a:p>
          <a:p>
            <a:r>
              <a:rPr lang="en-IN" dirty="0">
                <a:solidFill>
                  <a:schemeClr val="tx1"/>
                </a:solidFill>
              </a:rPr>
              <a:t>Code is modifiable</a:t>
            </a:r>
          </a:p>
          <a:p>
            <a:r>
              <a:rPr lang="en-IN" dirty="0">
                <a:solidFill>
                  <a:schemeClr val="tx1"/>
                </a:solidFill>
              </a:rPr>
              <a:t>Local files and database cant accessed.</a:t>
            </a: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a:t>
            </a:fld>
            <a:endParaRPr lang="en-IN" dirty="0"/>
          </a:p>
        </p:txBody>
      </p:sp>
    </p:spTree>
    <p:extLst>
      <p:ext uri="{BB962C8B-B14F-4D97-AF65-F5344CB8AC3E}">
        <p14:creationId xmlns:p14="http://schemas.microsoft.com/office/powerpoint/2010/main" val="371843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JavaScript Logical Operators</a:t>
            </a:r>
            <a:br>
              <a:rPr lang="en-IN" b="1" dirty="0"/>
            </a:br>
            <a:endParaRPr lang="en-IN" dirty="0"/>
          </a:p>
        </p:txBody>
      </p:sp>
      <p:sp>
        <p:nvSpPr>
          <p:cNvPr id="3" name="Content Placeholder 2"/>
          <p:cNvSpPr>
            <a:spLocks noGrp="1"/>
          </p:cNvSpPr>
          <p:nvPr>
            <p:ph idx="1"/>
          </p:nvPr>
        </p:nvSpPr>
        <p:spPr/>
        <p:txBody>
          <a:bodyPr/>
          <a:lstStyle/>
          <a:p>
            <a:r>
              <a:rPr lang="en-IN" b="1" dirty="0" smtClean="0"/>
              <a:t>JavaScript Logical </a:t>
            </a:r>
            <a:r>
              <a:rPr lang="en-IN" b="1" dirty="0"/>
              <a:t>Operators</a:t>
            </a:r>
            <a:br>
              <a:rPr lang="en-IN" b="1" dirty="0"/>
            </a:br>
            <a:endParaRPr lang="en-US" dirty="0" smtClean="0"/>
          </a:p>
          <a:p>
            <a:endParaRPr lang="en-US" dirty="0"/>
          </a:p>
          <a:p>
            <a:endParaRPr lang="en-US" dirty="0" smtClean="0"/>
          </a:p>
          <a:p>
            <a:endParaRPr lang="en-US" dirty="0"/>
          </a:p>
          <a:p>
            <a:endParaRPr lang="en-US" dirty="0" smtClean="0"/>
          </a:p>
          <a:p>
            <a:r>
              <a:rPr lang="en-IN" b="1" dirty="0"/>
              <a:t>JavaScript Type Operators</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40</a:t>
            </a:fld>
            <a:endParaRPr lang="en-IN" dirty="0"/>
          </a:p>
        </p:txBody>
      </p:sp>
      <p:pic>
        <p:nvPicPr>
          <p:cNvPr id="5" name="Picture 4"/>
          <p:cNvPicPr>
            <a:picLocks noChangeAspect="1"/>
          </p:cNvPicPr>
          <p:nvPr/>
        </p:nvPicPr>
        <p:blipFill>
          <a:blip r:embed="rId2"/>
          <a:stretch>
            <a:fillRect/>
          </a:stretch>
        </p:blipFill>
        <p:spPr>
          <a:xfrm>
            <a:off x="4298103" y="1649634"/>
            <a:ext cx="3067050" cy="1914525"/>
          </a:xfrm>
          <a:prstGeom prst="rect">
            <a:avLst/>
          </a:prstGeom>
        </p:spPr>
      </p:pic>
      <p:pic>
        <p:nvPicPr>
          <p:cNvPr id="6" name="Picture 5"/>
          <p:cNvPicPr>
            <a:picLocks noChangeAspect="1"/>
          </p:cNvPicPr>
          <p:nvPr/>
        </p:nvPicPr>
        <p:blipFill>
          <a:blip r:embed="rId3"/>
          <a:stretch>
            <a:fillRect/>
          </a:stretch>
        </p:blipFill>
        <p:spPr>
          <a:xfrm>
            <a:off x="3908809" y="4380260"/>
            <a:ext cx="7073463" cy="1438275"/>
          </a:xfrm>
          <a:prstGeom prst="rect">
            <a:avLst/>
          </a:prstGeom>
        </p:spPr>
      </p:pic>
    </p:spTree>
    <p:extLst>
      <p:ext uri="{BB962C8B-B14F-4D97-AF65-F5344CB8AC3E}">
        <p14:creationId xmlns:p14="http://schemas.microsoft.com/office/powerpoint/2010/main" val="19566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JavaScript Bitwise Operators</a:t>
            </a:r>
            <a:br>
              <a:rPr lang="en-IN" b="1" dirty="0"/>
            </a:br>
            <a:endParaRPr lang="en-IN" dirty="0"/>
          </a:p>
        </p:txBody>
      </p:sp>
      <p:sp>
        <p:nvSpPr>
          <p:cNvPr id="3" name="Content Placeholder 2"/>
          <p:cNvSpPr>
            <a:spLocks noGrp="1"/>
          </p:cNvSpPr>
          <p:nvPr>
            <p:ph idx="1"/>
          </p:nvPr>
        </p:nvSpPr>
        <p:spPr/>
        <p:txBody>
          <a:bodyPr/>
          <a:lstStyle/>
          <a:p>
            <a:r>
              <a:rPr lang="en-US" dirty="0"/>
              <a:t>Bit operators work on 32 bits numbers.</a:t>
            </a:r>
          </a:p>
          <a:p>
            <a:r>
              <a:rPr lang="en-US" dirty="0"/>
              <a:t>Any numeric operand in the operation is converted into a 32 bit number. The result is converted back to a JavaScript number. </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41</a:t>
            </a:fld>
            <a:endParaRPr lang="en-IN" dirty="0"/>
          </a:p>
        </p:txBody>
      </p:sp>
    </p:spTree>
    <p:extLst>
      <p:ext uri="{BB962C8B-B14F-4D97-AF65-F5344CB8AC3E}">
        <p14:creationId xmlns:p14="http://schemas.microsoft.com/office/powerpoint/2010/main" val="25893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42</a:t>
            </a:fld>
            <a:endParaRPr lang="en-IN" dirty="0"/>
          </a:p>
        </p:txBody>
      </p:sp>
      <p:pic>
        <p:nvPicPr>
          <p:cNvPr id="5" name="Picture 4"/>
          <p:cNvPicPr>
            <a:picLocks noChangeAspect="1"/>
          </p:cNvPicPr>
          <p:nvPr/>
        </p:nvPicPr>
        <p:blipFill>
          <a:blip r:embed="rId2"/>
          <a:stretch>
            <a:fillRect/>
          </a:stretch>
        </p:blipFill>
        <p:spPr>
          <a:xfrm>
            <a:off x="431293" y="1500240"/>
            <a:ext cx="11249025" cy="3676650"/>
          </a:xfrm>
          <a:prstGeom prst="rect">
            <a:avLst/>
          </a:prstGeom>
        </p:spPr>
      </p:pic>
    </p:spTree>
    <p:extLst>
      <p:ext uri="{BB962C8B-B14F-4D97-AF65-F5344CB8AC3E}">
        <p14:creationId xmlns:p14="http://schemas.microsoft.com/office/powerpoint/2010/main" val="373287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Strings</a:t>
            </a:r>
          </a:p>
        </p:txBody>
      </p:sp>
      <p:sp>
        <p:nvSpPr>
          <p:cNvPr id="3" name="Content Placeholder 2"/>
          <p:cNvSpPr>
            <a:spLocks noGrp="1"/>
          </p:cNvSpPr>
          <p:nvPr>
            <p:ph idx="1"/>
          </p:nvPr>
        </p:nvSpPr>
        <p:spPr/>
        <p:txBody>
          <a:bodyPr/>
          <a:lstStyle/>
          <a:p>
            <a:r>
              <a:rPr lang="en-US" dirty="0">
                <a:solidFill>
                  <a:schemeClr val="tx1"/>
                </a:solidFill>
              </a:rPr>
              <a:t>String can be defined as a sequence of letters, digits, punctuation and so on.</a:t>
            </a:r>
          </a:p>
          <a:p>
            <a:r>
              <a:rPr lang="en-US" dirty="0">
                <a:solidFill>
                  <a:schemeClr val="tx1"/>
                </a:solidFill>
              </a:rPr>
              <a:t>String is wrapped in single or double quotes.</a:t>
            </a:r>
          </a:p>
          <a:p>
            <a:r>
              <a:rPr lang="en-US" dirty="0">
                <a:solidFill>
                  <a:schemeClr val="tx1"/>
                </a:solidFill>
              </a:rPr>
              <a:t>When you assign a string it must only take up one line and not be broken into several line.</a:t>
            </a:r>
          </a:p>
          <a:p>
            <a:r>
              <a:rPr lang="en-US" dirty="0">
                <a:solidFill>
                  <a:schemeClr val="tx1"/>
                </a:solidFill>
              </a:rPr>
              <a:t>To add a new line just add \n.</a:t>
            </a:r>
          </a:p>
          <a:p>
            <a:r>
              <a:rPr lang="en-US" dirty="0">
                <a:solidFill>
                  <a:schemeClr val="tx1"/>
                </a:solidFill>
              </a:rPr>
              <a:t>A JavaScript string is zero or more characters written inside quotes</a:t>
            </a:r>
            <a:endParaRPr lang="en-IN" dirty="0">
              <a:solidFill>
                <a:schemeClr val="tx1"/>
              </a:solidFill>
            </a:endParaRPr>
          </a:p>
          <a:p>
            <a:r>
              <a:rPr lang="en-US" dirty="0">
                <a:solidFill>
                  <a:schemeClr val="accent6">
                    <a:lumMod val="75000"/>
                  </a:schemeClr>
                </a:solidFill>
              </a:rPr>
              <a:t>let answer1 = "It's alright";</a:t>
            </a:r>
          </a:p>
          <a:p>
            <a:r>
              <a:rPr lang="en-US" dirty="0">
                <a:solidFill>
                  <a:schemeClr val="accent6">
                    <a:lumMod val="75000"/>
                  </a:schemeClr>
                </a:solidFill>
              </a:rPr>
              <a:t>let answer2 = "He is called 'Johnny'";</a:t>
            </a:r>
          </a:p>
          <a:p>
            <a:r>
              <a:rPr lang="en-US" dirty="0">
                <a:solidFill>
                  <a:schemeClr val="accent6">
                    <a:lumMod val="75000"/>
                  </a:schemeClr>
                </a:solidFill>
              </a:rPr>
              <a:t>let answer3 = 'He is called "Johnny"';</a:t>
            </a:r>
            <a:endParaRPr lang="en-IN"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43</a:t>
            </a:fld>
            <a:endParaRPr lang="en-IN" dirty="0"/>
          </a:p>
        </p:txBody>
      </p:sp>
    </p:spTree>
    <p:extLst>
      <p:ext uri="{BB962C8B-B14F-4D97-AF65-F5344CB8AC3E}">
        <p14:creationId xmlns:p14="http://schemas.microsoft.com/office/powerpoint/2010/main" val="287917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String Length</a:t>
            </a:r>
          </a:p>
        </p:txBody>
      </p:sp>
      <p:sp>
        <p:nvSpPr>
          <p:cNvPr id="3" name="Content Placeholder 2"/>
          <p:cNvSpPr>
            <a:spLocks noGrp="1"/>
          </p:cNvSpPr>
          <p:nvPr>
            <p:ph idx="1"/>
          </p:nvPr>
        </p:nvSpPr>
        <p:spPr/>
        <p:txBody>
          <a:bodyPr/>
          <a:lstStyle/>
          <a:p>
            <a:r>
              <a:rPr lang="en-US" dirty="0"/>
              <a:t>To find the length of a string, use the built-in length property</a:t>
            </a:r>
          </a:p>
          <a:p>
            <a:r>
              <a:rPr lang="en-US" dirty="0">
                <a:solidFill>
                  <a:schemeClr val="accent6">
                    <a:lumMod val="75000"/>
                  </a:schemeClr>
                </a:solidFill>
              </a:rPr>
              <a:t>&lt;body&gt;</a:t>
            </a:r>
          </a:p>
          <a:p>
            <a:r>
              <a:rPr lang="en-US" dirty="0">
                <a:solidFill>
                  <a:schemeClr val="accent6">
                    <a:lumMod val="75000"/>
                  </a:schemeClr>
                </a:solidFill>
              </a:rPr>
              <a:t>&lt;script ="text/</a:t>
            </a:r>
            <a:r>
              <a:rPr lang="en-US" dirty="0" err="1">
                <a:solidFill>
                  <a:schemeClr val="accent6">
                    <a:lumMod val="75000"/>
                  </a:schemeClr>
                </a:solidFill>
              </a:rPr>
              <a:t>javascript</a:t>
            </a:r>
            <a:r>
              <a:rPr lang="en-US" dirty="0">
                <a:solidFill>
                  <a:schemeClr val="accent6">
                    <a:lumMod val="75000"/>
                  </a:schemeClr>
                </a:solidFill>
              </a:rPr>
              <a:t>"&gt;</a:t>
            </a:r>
          </a:p>
          <a:p>
            <a:r>
              <a:rPr lang="en-US" dirty="0">
                <a:solidFill>
                  <a:schemeClr val="accent6">
                    <a:lumMod val="75000"/>
                  </a:schemeClr>
                </a:solidFill>
              </a:rPr>
              <a:t>	</a:t>
            </a:r>
            <a:r>
              <a:rPr lang="en-US" dirty="0" err="1">
                <a:solidFill>
                  <a:schemeClr val="accent6">
                    <a:lumMod val="75000"/>
                  </a:schemeClr>
                </a:solidFill>
              </a:rPr>
              <a:t>var</a:t>
            </a:r>
            <a:r>
              <a:rPr lang="en-US" dirty="0">
                <a:solidFill>
                  <a:schemeClr val="accent6">
                    <a:lumMod val="75000"/>
                  </a:schemeClr>
                </a:solidFill>
              </a:rPr>
              <a:t> txt = "ABCDEFGHIJKLMNOPQRSTUVWXYZ";</a:t>
            </a:r>
          </a:p>
          <a:p>
            <a:r>
              <a:rPr lang="en-US" dirty="0">
                <a:solidFill>
                  <a:schemeClr val="accent6">
                    <a:lumMod val="75000"/>
                  </a:schemeClr>
                </a:solidFill>
              </a:rPr>
              <a:t>	</a:t>
            </a:r>
            <a:r>
              <a:rPr lang="en-US" dirty="0" err="1">
                <a:solidFill>
                  <a:schemeClr val="accent6">
                    <a:lumMod val="75000"/>
                  </a:schemeClr>
                </a:solidFill>
              </a:rPr>
              <a:t>Document.write</a:t>
            </a:r>
            <a:r>
              <a:rPr lang="en-US" dirty="0">
                <a:solidFill>
                  <a:schemeClr val="accent6">
                    <a:lumMod val="75000"/>
                  </a:schemeClr>
                </a:solidFill>
              </a:rPr>
              <a:t>(</a:t>
            </a:r>
            <a:r>
              <a:rPr lang="en-US" dirty="0" err="1">
                <a:solidFill>
                  <a:schemeClr val="accent6">
                    <a:lumMod val="75000"/>
                  </a:schemeClr>
                </a:solidFill>
              </a:rPr>
              <a:t>txt.length</a:t>
            </a:r>
            <a:r>
              <a:rPr lang="en-US" dirty="0">
                <a:solidFill>
                  <a:schemeClr val="accent6">
                    <a:lumMod val="75000"/>
                  </a:schemeClr>
                </a:solidFill>
              </a:rPr>
              <a:t>);</a:t>
            </a:r>
          </a:p>
          <a:p>
            <a:r>
              <a:rPr lang="en-US" dirty="0">
                <a:solidFill>
                  <a:schemeClr val="accent6">
                    <a:lumMod val="75000"/>
                  </a:schemeClr>
                </a:solidFill>
              </a:rPr>
              <a:t>&lt;/script&gt;</a:t>
            </a:r>
          </a:p>
          <a:p>
            <a:r>
              <a:rPr lang="en-US" dirty="0">
                <a:solidFill>
                  <a:schemeClr val="accent6">
                    <a:lumMod val="75000"/>
                  </a:schemeClr>
                </a:solidFill>
              </a:rPr>
              <a:t>&lt;/body&gt;</a:t>
            </a:r>
          </a:p>
          <a:p>
            <a:r>
              <a:rPr lang="en-US" dirty="0" smtClean="0"/>
              <a:t>o/p: 26</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44</a:t>
            </a:fld>
            <a:endParaRPr lang="en-IN" dirty="0"/>
          </a:p>
        </p:txBody>
      </p:sp>
    </p:spTree>
    <p:extLst>
      <p:ext uri="{BB962C8B-B14F-4D97-AF65-F5344CB8AC3E}">
        <p14:creationId xmlns:p14="http://schemas.microsoft.com/office/powerpoint/2010/main" val="50618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Escape Character</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a:t>For ex. If you want to add </a:t>
            </a:r>
            <a:r>
              <a:rPr lang="en-US" dirty="0" err="1"/>
              <a:t>dbl</a:t>
            </a:r>
            <a:r>
              <a:rPr lang="en-US" dirty="0"/>
              <a:t> quote in between any words, then </a:t>
            </a:r>
            <a:r>
              <a:rPr lang="en-US" dirty="0" err="1"/>
              <a:t>javascript</a:t>
            </a:r>
            <a:r>
              <a:rPr lang="en-US" dirty="0"/>
              <a:t> may consider it as a string. To avoid this use backslash \.</a:t>
            </a:r>
          </a:p>
          <a:p>
            <a:r>
              <a:rPr lang="en-US" dirty="0" err="1"/>
              <a:t>var</a:t>
            </a:r>
            <a:r>
              <a:rPr lang="en-US" dirty="0"/>
              <a:t> x = "We are the so-called "Vikings" from the north.";</a:t>
            </a:r>
          </a:p>
          <a:p>
            <a:r>
              <a:rPr lang="en-US" dirty="0"/>
              <a:t>The backslash (\) escape character turns special characters into string characters</a:t>
            </a:r>
          </a:p>
          <a:p>
            <a:r>
              <a:rPr lang="en-US" dirty="0">
                <a:solidFill>
                  <a:schemeClr val="accent6">
                    <a:lumMod val="75000"/>
                  </a:schemeClr>
                </a:solidFill>
              </a:rPr>
              <a:t>&lt;body&gt;</a:t>
            </a:r>
          </a:p>
          <a:p>
            <a:r>
              <a:rPr lang="en-US" dirty="0">
                <a:solidFill>
                  <a:schemeClr val="accent6">
                    <a:lumMod val="75000"/>
                  </a:schemeClr>
                </a:solidFill>
              </a:rPr>
              <a:t>&lt;script ="text/</a:t>
            </a:r>
            <a:r>
              <a:rPr lang="en-US" dirty="0" err="1">
                <a:solidFill>
                  <a:schemeClr val="accent6">
                    <a:lumMod val="75000"/>
                  </a:schemeClr>
                </a:solidFill>
              </a:rPr>
              <a:t>javascript</a:t>
            </a:r>
            <a:r>
              <a:rPr lang="en-US" dirty="0">
                <a:solidFill>
                  <a:schemeClr val="accent6">
                    <a:lumMod val="75000"/>
                  </a:schemeClr>
                </a:solidFill>
              </a:rPr>
              <a:t>"&gt;</a:t>
            </a:r>
          </a:p>
          <a:p>
            <a:r>
              <a:rPr lang="en-US" dirty="0">
                <a:solidFill>
                  <a:schemeClr val="accent6">
                    <a:lumMod val="75000"/>
                  </a:schemeClr>
                </a:solidFill>
              </a:rPr>
              <a:t>	</a:t>
            </a:r>
            <a:r>
              <a:rPr lang="en-US" dirty="0" err="1">
                <a:solidFill>
                  <a:schemeClr val="accent6">
                    <a:lumMod val="75000"/>
                  </a:schemeClr>
                </a:solidFill>
              </a:rPr>
              <a:t>var</a:t>
            </a:r>
            <a:r>
              <a:rPr lang="en-US" dirty="0">
                <a:solidFill>
                  <a:schemeClr val="accent6">
                    <a:lumMod val="75000"/>
                  </a:schemeClr>
                </a:solidFill>
              </a:rPr>
              <a:t> x = "We are the so-called "Vikings" from the north.";</a:t>
            </a:r>
          </a:p>
          <a:p>
            <a:r>
              <a:rPr lang="en-US" dirty="0">
                <a:solidFill>
                  <a:schemeClr val="accent6">
                    <a:lumMod val="75000"/>
                  </a:schemeClr>
                </a:solidFill>
              </a:rPr>
              <a:t>	</a:t>
            </a:r>
            <a:r>
              <a:rPr lang="en-US" dirty="0" err="1">
                <a:solidFill>
                  <a:schemeClr val="accent6">
                    <a:lumMod val="75000"/>
                  </a:schemeClr>
                </a:solidFill>
              </a:rPr>
              <a:t>Document.write</a:t>
            </a:r>
            <a:r>
              <a:rPr lang="en-US" dirty="0">
                <a:solidFill>
                  <a:schemeClr val="accent6">
                    <a:lumMod val="75000"/>
                  </a:schemeClr>
                </a:solidFill>
              </a:rPr>
              <a:t>(x);</a:t>
            </a:r>
          </a:p>
          <a:p>
            <a:r>
              <a:rPr lang="en-US" dirty="0">
                <a:solidFill>
                  <a:schemeClr val="accent6">
                    <a:lumMod val="75000"/>
                  </a:schemeClr>
                </a:solidFill>
              </a:rPr>
              <a:t>&lt;/script&gt;</a:t>
            </a:r>
          </a:p>
          <a:p>
            <a:r>
              <a:rPr lang="en-US" dirty="0">
                <a:solidFill>
                  <a:schemeClr val="accent6">
                    <a:lumMod val="75000"/>
                  </a:schemeClr>
                </a:solidFill>
              </a:rPr>
              <a:t>&lt;/body</a:t>
            </a:r>
            <a:r>
              <a:rPr lang="en-US" dirty="0" smtClean="0">
                <a:solidFill>
                  <a:schemeClr val="accent6">
                    <a:lumMod val="75000"/>
                  </a:schemeClr>
                </a:solidFill>
              </a:rPr>
              <a:t>&gt;</a:t>
            </a:r>
          </a:p>
          <a:p>
            <a:r>
              <a:rPr lang="en-US" b="1" dirty="0" smtClean="0">
                <a:solidFill>
                  <a:schemeClr val="tx1"/>
                </a:solidFill>
              </a:rPr>
              <a:t>o/p:</a:t>
            </a:r>
          </a:p>
          <a:p>
            <a:r>
              <a:rPr lang="en-US" b="1" dirty="0">
                <a:solidFill>
                  <a:schemeClr val="tx1"/>
                </a:solidFill>
              </a:rPr>
              <a:t>We are the so-called "Vikings" from the north</a:t>
            </a:r>
          </a:p>
          <a:p>
            <a:endParaRPr lang="en-IN" b="1" dirty="0">
              <a:solidFill>
                <a:schemeClr val="tx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45</a:t>
            </a:fld>
            <a:endParaRPr lang="en-IN" dirty="0"/>
          </a:p>
        </p:txBody>
      </p:sp>
    </p:spTree>
    <p:extLst>
      <p:ext uri="{BB962C8B-B14F-4D97-AF65-F5344CB8AC3E}">
        <p14:creationId xmlns:p14="http://schemas.microsoft.com/office/powerpoint/2010/main" val="98015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Escape characters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46</a:t>
            </a:fld>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311" y="1388729"/>
            <a:ext cx="5213618" cy="149867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2311" y="3542161"/>
            <a:ext cx="5213618" cy="2641736"/>
          </a:xfrm>
          <a:prstGeom prst="rect">
            <a:avLst/>
          </a:prstGeom>
        </p:spPr>
      </p:pic>
    </p:spTree>
    <p:extLst>
      <p:ext uri="{BB962C8B-B14F-4D97-AF65-F5344CB8AC3E}">
        <p14:creationId xmlns:p14="http://schemas.microsoft.com/office/powerpoint/2010/main" val="41141152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Strings Can be Objects</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r>
              <a:rPr lang="en-US" dirty="0"/>
              <a:t>Normally, JavaScript strings are primitive values, created from literals</a:t>
            </a:r>
          </a:p>
          <a:p>
            <a:r>
              <a:rPr lang="en-US" b="1" dirty="0" err="1"/>
              <a:t>var</a:t>
            </a:r>
            <a:r>
              <a:rPr lang="en-US" b="1" dirty="0"/>
              <a:t> </a:t>
            </a:r>
            <a:r>
              <a:rPr lang="en-US" b="1" dirty="0" err="1"/>
              <a:t>firstName</a:t>
            </a:r>
            <a:r>
              <a:rPr lang="en-US" b="1" dirty="0"/>
              <a:t> = "John";</a:t>
            </a:r>
          </a:p>
          <a:p>
            <a:r>
              <a:rPr lang="en-US" dirty="0"/>
              <a:t>But strings can also be defined as objects with the keyword new:</a:t>
            </a:r>
          </a:p>
          <a:p>
            <a:r>
              <a:rPr lang="en-US" b="1" dirty="0" err="1"/>
              <a:t>var</a:t>
            </a:r>
            <a:r>
              <a:rPr lang="en-US" b="1" dirty="0"/>
              <a:t> </a:t>
            </a:r>
            <a:r>
              <a:rPr lang="en-US" b="1" dirty="0" err="1"/>
              <a:t>firstName</a:t>
            </a:r>
            <a:r>
              <a:rPr lang="en-US" b="1" dirty="0"/>
              <a:t> = new String("John</a:t>
            </a:r>
            <a:r>
              <a:rPr lang="en-US" b="1" dirty="0" smtClean="0"/>
              <a:t>");</a:t>
            </a:r>
          </a:p>
          <a:p>
            <a:r>
              <a:rPr lang="en-US" b="1" dirty="0">
                <a:solidFill>
                  <a:schemeClr val="accent6">
                    <a:lumMod val="75000"/>
                  </a:schemeClr>
                </a:solidFill>
              </a:rPr>
              <a:t>&lt;body&gt;</a:t>
            </a:r>
          </a:p>
          <a:p>
            <a:r>
              <a:rPr lang="en-US" b="1" dirty="0">
                <a:solidFill>
                  <a:schemeClr val="accent6">
                    <a:lumMod val="75000"/>
                  </a:schemeClr>
                </a:solidFill>
              </a:rPr>
              <a:t>	&lt;script type=“text/</a:t>
            </a:r>
            <a:r>
              <a:rPr lang="en-US" b="1" dirty="0" err="1">
                <a:solidFill>
                  <a:schemeClr val="accent6">
                    <a:lumMod val="75000"/>
                  </a:schemeClr>
                </a:solidFill>
              </a:rPr>
              <a:t>javascript</a:t>
            </a:r>
            <a:r>
              <a:rPr lang="en-US" b="1" dirty="0">
                <a:solidFill>
                  <a:schemeClr val="accent6">
                    <a:lumMod val="75000"/>
                  </a:schemeClr>
                </a:solidFill>
              </a:rPr>
              <a:t>”&gt;</a:t>
            </a:r>
          </a:p>
          <a:p>
            <a:r>
              <a:rPr lang="en-US" b="1" dirty="0">
                <a:solidFill>
                  <a:schemeClr val="accent6">
                    <a:lumMod val="75000"/>
                  </a:schemeClr>
                </a:solidFill>
              </a:rPr>
              <a:t>		</a:t>
            </a:r>
            <a:r>
              <a:rPr lang="en-US" b="1" dirty="0" err="1">
                <a:solidFill>
                  <a:schemeClr val="accent6">
                    <a:lumMod val="75000"/>
                  </a:schemeClr>
                </a:solidFill>
              </a:rPr>
              <a:t>var</a:t>
            </a:r>
            <a:r>
              <a:rPr lang="en-US" b="1" dirty="0">
                <a:solidFill>
                  <a:schemeClr val="accent6">
                    <a:lumMod val="75000"/>
                  </a:schemeClr>
                </a:solidFill>
              </a:rPr>
              <a:t> x = "John";        // x is a string</a:t>
            </a:r>
          </a:p>
          <a:p>
            <a:r>
              <a:rPr lang="en-US" b="1" dirty="0">
                <a:solidFill>
                  <a:schemeClr val="accent6">
                    <a:lumMod val="75000"/>
                  </a:schemeClr>
                </a:solidFill>
              </a:rPr>
              <a:t>		</a:t>
            </a:r>
            <a:r>
              <a:rPr lang="en-US" b="1" dirty="0" err="1">
                <a:solidFill>
                  <a:schemeClr val="accent6">
                    <a:lumMod val="75000"/>
                  </a:schemeClr>
                </a:solidFill>
              </a:rPr>
              <a:t>var</a:t>
            </a:r>
            <a:r>
              <a:rPr lang="en-US" b="1" dirty="0">
                <a:solidFill>
                  <a:schemeClr val="accent6">
                    <a:lumMod val="75000"/>
                  </a:schemeClr>
                </a:solidFill>
              </a:rPr>
              <a:t> y = new String("John");  // y is an object</a:t>
            </a:r>
          </a:p>
          <a:p>
            <a:r>
              <a:rPr lang="en-US" b="1" dirty="0">
                <a:solidFill>
                  <a:schemeClr val="accent6">
                    <a:lumMod val="75000"/>
                  </a:schemeClr>
                </a:solidFill>
              </a:rPr>
              <a:t>		</a:t>
            </a:r>
            <a:r>
              <a:rPr lang="en-US" b="1" dirty="0" err="1">
                <a:solidFill>
                  <a:schemeClr val="accent6">
                    <a:lumMod val="75000"/>
                  </a:schemeClr>
                </a:solidFill>
              </a:rPr>
              <a:t>document.write</a:t>
            </a:r>
            <a:r>
              <a:rPr lang="en-US" b="1" dirty="0">
                <a:solidFill>
                  <a:schemeClr val="accent6">
                    <a:lumMod val="75000"/>
                  </a:schemeClr>
                </a:solidFill>
              </a:rPr>
              <a:t>(</a:t>
            </a:r>
            <a:r>
              <a:rPr lang="en-US" b="1" dirty="0" err="1">
                <a:solidFill>
                  <a:schemeClr val="accent6">
                    <a:lumMod val="75000"/>
                  </a:schemeClr>
                </a:solidFill>
              </a:rPr>
              <a:t>typeof</a:t>
            </a:r>
            <a:r>
              <a:rPr lang="en-US" b="1" dirty="0">
                <a:solidFill>
                  <a:schemeClr val="accent6">
                    <a:lumMod val="75000"/>
                  </a:schemeClr>
                </a:solidFill>
              </a:rPr>
              <a:t> x + </a:t>
            </a:r>
            <a:r>
              <a:rPr lang="en-US" b="1" dirty="0" err="1">
                <a:solidFill>
                  <a:schemeClr val="accent6">
                    <a:lumMod val="75000"/>
                  </a:schemeClr>
                </a:solidFill>
              </a:rPr>
              <a:t>typeof</a:t>
            </a:r>
            <a:r>
              <a:rPr lang="en-US" b="1" dirty="0">
                <a:solidFill>
                  <a:schemeClr val="accent6">
                    <a:lumMod val="75000"/>
                  </a:schemeClr>
                </a:solidFill>
              </a:rPr>
              <a:t> y);</a:t>
            </a:r>
          </a:p>
          <a:p>
            <a:r>
              <a:rPr lang="en-US" b="1" dirty="0">
                <a:solidFill>
                  <a:schemeClr val="accent6">
                    <a:lumMod val="75000"/>
                  </a:schemeClr>
                </a:solidFill>
              </a:rPr>
              <a:t>	&lt;/script&gt;</a:t>
            </a:r>
          </a:p>
          <a:p>
            <a:r>
              <a:rPr lang="en-US" b="1" dirty="0">
                <a:solidFill>
                  <a:schemeClr val="accent6">
                    <a:lumMod val="75000"/>
                  </a:schemeClr>
                </a:solidFill>
              </a:rPr>
              <a:t>&lt;/body&gt;</a:t>
            </a:r>
          </a:p>
          <a:p>
            <a:r>
              <a:rPr lang="en-US" b="1" dirty="0" smtClean="0"/>
              <a:t>O/p:</a:t>
            </a:r>
          </a:p>
          <a:p>
            <a:r>
              <a:rPr lang="en-US" b="1" dirty="0" smtClean="0"/>
              <a:t>Object</a:t>
            </a:r>
            <a:endParaRPr lang="en-US" b="1"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47</a:t>
            </a:fld>
            <a:endParaRPr lang="en-IN" dirty="0"/>
          </a:p>
        </p:txBody>
      </p:sp>
    </p:spTree>
    <p:extLst>
      <p:ext uri="{BB962C8B-B14F-4D97-AF65-F5344CB8AC3E}">
        <p14:creationId xmlns:p14="http://schemas.microsoft.com/office/powerpoint/2010/main" val="244009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17500"/>
            <a:ext cx="5689600" cy="1143000"/>
          </a:xfrm>
        </p:spPr>
        <p:txBody>
          <a:bodyPr/>
          <a:lstStyle/>
          <a:p>
            <a:r>
              <a:rPr lang="en-IN" b="1" dirty="0" smtClean="0">
                <a:solidFill>
                  <a:schemeClr val="tx1"/>
                </a:solidFill>
              </a:rPr>
              <a:t>String </a:t>
            </a:r>
            <a:r>
              <a:rPr lang="en-IN" b="1" dirty="0">
                <a:solidFill>
                  <a:schemeClr val="tx1"/>
                </a:solidFill>
              </a:rPr>
              <a:t>method</a:t>
            </a:r>
            <a:r>
              <a:rPr lang="en-IN" dirty="0"/>
              <a:t/>
            </a:r>
            <a:br>
              <a:rPr lang="en-IN" dirty="0"/>
            </a:br>
            <a:r>
              <a:rPr lang="en-US" dirty="0" smtClean="0"/>
              <a:t>g Methods</a:t>
            </a:r>
            <a:endParaRPr lang="en-IN"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604070294"/>
              </p:ext>
            </p:extLst>
          </p:nvPr>
        </p:nvGraphicFramePr>
        <p:xfrm>
          <a:off x="301450" y="2122560"/>
          <a:ext cx="11609019" cy="4224359"/>
        </p:xfrm>
        <a:graphic>
          <a:graphicData uri="http://schemas.openxmlformats.org/drawingml/2006/table">
            <a:tbl>
              <a:tblPr firstRow="1" bandRow="1">
                <a:tableStyleId>{5C22544A-7EE6-4342-B048-85BDC9FD1C3A}</a:tableStyleId>
              </a:tblPr>
              <a:tblGrid>
                <a:gridCol w="3869673">
                  <a:extLst>
                    <a:ext uri="{9D8B030D-6E8A-4147-A177-3AD203B41FA5}">
                      <a16:colId xmlns:a16="http://schemas.microsoft.com/office/drawing/2014/main" val="20000"/>
                    </a:ext>
                  </a:extLst>
                </a:gridCol>
                <a:gridCol w="3869673">
                  <a:extLst>
                    <a:ext uri="{9D8B030D-6E8A-4147-A177-3AD203B41FA5}">
                      <a16:colId xmlns:a16="http://schemas.microsoft.com/office/drawing/2014/main" val="20001"/>
                    </a:ext>
                  </a:extLst>
                </a:gridCol>
                <a:gridCol w="3869673">
                  <a:extLst>
                    <a:ext uri="{9D8B030D-6E8A-4147-A177-3AD203B41FA5}">
                      <a16:colId xmlns:a16="http://schemas.microsoft.com/office/drawing/2014/main" val="20002"/>
                    </a:ext>
                  </a:extLst>
                </a:gridCol>
              </a:tblGrid>
              <a:tr h="363709">
                <a:tc>
                  <a:txBody>
                    <a:bodyPr/>
                    <a:lstStyle/>
                    <a:p>
                      <a:r>
                        <a:rPr lang="en-IN" b="0" dirty="0" smtClean="0">
                          <a:latin typeface="Cambria" panose="02040503050406030204" pitchFamily="18" charset="0"/>
                          <a:ea typeface="Cambria" panose="02040503050406030204" pitchFamily="18" charset="0"/>
                        </a:rPr>
                        <a:t>String method</a:t>
                      </a:r>
                      <a:endParaRPr lang="en-IN" b="0" dirty="0">
                        <a:latin typeface="Cambria" panose="02040503050406030204" pitchFamily="18" charset="0"/>
                        <a:ea typeface="Cambria" panose="02040503050406030204" pitchFamily="18" charset="0"/>
                      </a:endParaRPr>
                    </a:p>
                  </a:txBody>
                  <a:tcPr/>
                </a:tc>
                <a:tc>
                  <a:txBody>
                    <a:bodyPr/>
                    <a:lstStyle/>
                    <a:p>
                      <a:r>
                        <a:rPr lang="en-IN" dirty="0" smtClean="0">
                          <a:latin typeface="Cambria" panose="02040503050406030204" pitchFamily="18" charset="0"/>
                          <a:ea typeface="Cambria" panose="02040503050406030204" pitchFamily="18" charset="0"/>
                        </a:rPr>
                        <a:t>Symbol/ syntax</a:t>
                      </a:r>
                      <a:endParaRPr lang="en-IN" dirty="0">
                        <a:latin typeface="Cambria" panose="02040503050406030204" pitchFamily="18" charset="0"/>
                        <a:ea typeface="Cambria" panose="02040503050406030204" pitchFamily="18" charset="0"/>
                      </a:endParaRPr>
                    </a:p>
                  </a:txBody>
                  <a:tcPr/>
                </a:tc>
                <a:tc>
                  <a:txBody>
                    <a:bodyPr/>
                    <a:lstStyle/>
                    <a:p>
                      <a:r>
                        <a:rPr lang="en-IN" dirty="0" smtClean="0">
                          <a:latin typeface="Cambria" panose="02040503050406030204" pitchFamily="18" charset="0"/>
                          <a:ea typeface="Cambria" panose="02040503050406030204" pitchFamily="18" charset="0"/>
                        </a:rPr>
                        <a:t>description</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0"/>
                  </a:ext>
                </a:extLst>
              </a:tr>
              <a:tr h="636491">
                <a:tc>
                  <a:txBody>
                    <a:bodyPr/>
                    <a:lstStyle/>
                    <a:p>
                      <a:r>
                        <a:rPr lang="en-IN" b="1" dirty="0" err="1" smtClean="0">
                          <a:latin typeface="Cambria" panose="02040503050406030204" pitchFamily="18" charset="0"/>
                          <a:ea typeface="Cambria" panose="02040503050406030204" pitchFamily="18" charset="0"/>
                        </a:rPr>
                        <a:t>concat</a:t>
                      </a:r>
                      <a:r>
                        <a:rPr lang="en-IN" b="1" dirty="0" smtClean="0">
                          <a:latin typeface="Cambria" panose="02040503050406030204" pitchFamily="18" charset="0"/>
                          <a:ea typeface="Cambria" panose="02040503050406030204" pitchFamily="18" charset="0"/>
                        </a:rPr>
                        <a:t>() </a:t>
                      </a:r>
                      <a:endParaRPr lang="en-IN" b="1" dirty="0">
                        <a:latin typeface="Cambria" panose="02040503050406030204" pitchFamily="18" charset="0"/>
                        <a:ea typeface="Cambria" panose="02040503050406030204" pitchFamily="18" charset="0"/>
                      </a:endParaRPr>
                    </a:p>
                  </a:txBody>
                  <a:tcPr/>
                </a:tc>
                <a:tc>
                  <a:txBody>
                    <a:bodyPr/>
                    <a:lstStyle/>
                    <a:p>
                      <a:r>
                        <a:rPr lang="en-IN" dirty="0" smtClean="0">
                          <a:latin typeface="Cambria" panose="02040503050406030204" pitchFamily="18" charset="0"/>
                          <a:ea typeface="Cambria" panose="02040503050406030204" pitchFamily="18" charset="0"/>
                        </a:rPr>
                        <a:t>+ </a:t>
                      </a:r>
                    </a:p>
                    <a:p>
                      <a:r>
                        <a:rPr lang="en-IN" baseline="0" dirty="0" smtClean="0">
                          <a:latin typeface="Cambria" panose="02040503050406030204" pitchFamily="18" charset="0"/>
                          <a:ea typeface="Cambria" panose="02040503050406030204" pitchFamily="18" charset="0"/>
                        </a:rPr>
                        <a:t> </a:t>
                      </a:r>
                      <a:r>
                        <a:rPr lang="en-IN" sz="1800" kern="1200" dirty="0" smtClean="0">
                          <a:solidFill>
                            <a:schemeClr val="dk1"/>
                          </a:solidFill>
                          <a:effectLst/>
                          <a:latin typeface="Cambria" panose="02040503050406030204" pitchFamily="18" charset="0"/>
                          <a:ea typeface="Cambria" panose="02040503050406030204" pitchFamily="18" charset="0"/>
                          <a:cs typeface="+mn-cs"/>
                        </a:rPr>
                        <a:t>text1.concat(" ", text2);</a:t>
                      </a:r>
                      <a:endParaRPr lang="en-IN" dirty="0">
                        <a:latin typeface="Cambria" panose="02040503050406030204" pitchFamily="18" charset="0"/>
                        <a:ea typeface="Cambria" panose="02040503050406030204" pitchFamily="18" charset="0"/>
                      </a:endParaRPr>
                    </a:p>
                  </a:txBody>
                  <a:tcPr/>
                </a:tc>
                <a:tc>
                  <a:txBody>
                    <a:bodyPr/>
                    <a:lstStyle/>
                    <a:p>
                      <a:r>
                        <a:rPr lang="en-US" dirty="0" smtClean="0">
                          <a:latin typeface="Cambria" panose="02040503050406030204" pitchFamily="18" charset="0"/>
                          <a:ea typeface="Cambria" panose="02040503050406030204" pitchFamily="18" charset="0"/>
                        </a:rPr>
                        <a:t>joins two or more strings</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1"/>
                  </a:ext>
                </a:extLst>
              </a:tr>
              <a:tr h="3637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latin typeface="Cambria" panose="02040503050406030204" pitchFamily="18" charset="0"/>
                          <a:ea typeface="Cambria" panose="02040503050406030204" pitchFamily="18" charset="0"/>
                        </a:rPr>
                        <a:t>String Length</a:t>
                      </a:r>
                    </a:p>
                  </a:txBody>
                  <a:tcPr/>
                </a:tc>
                <a:tc>
                  <a:txBody>
                    <a:bodyPr/>
                    <a:lstStyle/>
                    <a:p>
                      <a:r>
                        <a:rPr lang="en-IN" smtClean="0">
                          <a:latin typeface="Cambria" panose="02040503050406030204" pitchFamily="18" charset="0"/>
                          <a:ea typeface="Cambria" panose="02040503050406030204" pitchFamily="18" charset="0"/>
                        </a:rPr>
                        <a:t>Text1.length</a:t>
                      </a:r>
                      <a:endParaRPr lang="en-IN" dirty="0">
                        <a:latin typeface="Cambria" panose="02040503050406030204" pitchFamily="18" charset="0"/>
                        <a:ea typeface="Cambria" panose="02040503050406030204" pitchFamily="18" charset="0"/>
                      </a:endParaRPr>
                    </a:p>
                  </a:txBody>
                  <a:tcPr/>
                </a:tc>
                <a:tc>
                  <a:txBody>
                    <a:bodyPr/>
                    <a:lstStyle/>
                    <a:p>
                      <a:r>
                        <a:rPr lang="en-IN" dirty="0" smtClean="0">
                          <a:latin typeface="Cambria" panose="02040503050406030204" pitchFamily="18" charset="0"/>
                          <a:ea typeface="Cambria" panose="02040503050406030204" pitchFamily="18" charset="0"/>
                        </a:rPr>
                        <a:t>Length of</a:t>
                      </a:r>
                      <a:r>
                        <a:rPr lang="en-IN" baseline="0" dirty="0" smtClean="0">
                          <a:latin typeface="Cambria" panose="02040503050406030204" pitchFamily="18" charset="0"/>
                          <a:ea typeface="Cambria" panose="02040503050406030204" pitchFamily="18" charset="0"/>
                        </a:rPr>
                        <a:t> string</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2"/>
                  </a:ext>
                </a:extLst>
              </a:tr>
              <a:tr h="18503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Cambria" panose="02040503050406030204" pitchFamily="18" charset="0"/>
                          <a:ea typeface="Cambria" panose="02040503050406030204" pitchFamily="18" charset="0"/>
                        </a:rPr>
                        <a:t>Finding a String in a String</a:t>
                      </a:r>
                    </a:p>
                    <a:p>
                      <a:r>
                        <a:rPr lang="en-IN" dirty="0" err="1" smtClean="0">
                          <a:latin typeface="Cambria" panose="02040503050406030204" pitchFamily="18" charset="0"/>
                          <a:ea typeface="Cambria" panose="02040503050406030204" pitchFamily="18" charset="0"/>
                        </a:rPr>
                        <a:t>indexOf</a:t>
                      </a:r>
                      <a:r>
                        <a:rPr lang="en-IN" dirty="0" smtClean="0">
                          <a:latin typeface="Cambria" panose="02040503050406030204" pitchFamily="18" charset="0"/>
                          <a:ea typeface="Cambria" panose="02040503050406030204" pitchFamily="18" charset="0"/>
                        </a:rPr>
                        <a:t>() </a:t>
                      </a:r>
                    </a:p>
                    <a:p>
                      <a:r>
                        <a:rPr lang="en-IN" dirty="0" err="1" smtClean="0">
                          <a:latin typeface="Cambria" panose="02040503050406030204" pitchFamily="18" charset="0"/>
                          <a:ea typeface="Cambria" panose="02040503050406030204" pitchFamily="18" charset="0"/>
                        </a:rPr>
                        <a:t>lastIndexOf</a:t>
                      </a:r>
                      <a:r>
                        <a:rPr lang="en-IN" dirty="0" smtClean="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a:txBody>
                  <a:tcPr/>
                </a:tc>
                <a:tc>
                  <a:txBody>
                    <a:bodyPr/>
                    <a:lstStyle/>
                    <a:p>
                      <a:r>
                        <a:rPr lang="en-IN" dirty="0" smtClean="0">
                          <a:latin typeface="Cambria" panose="02040503050406030204" pitchFamily="18" charset="0"/>
                          <a:ea typeface="Cambria" panose="02040503050406030204" pitchFamily="18" charset="0"/>
                        </a:rPr>
                        <a:t>text1.indexOf(“script”);</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Cambria" panose="02040503050406030204" pitchFamily="18" charset="0"/>
                          <a:ea typeface="Cambria" panose="02040503050406030204" pitchFamily="18" charset="0"/>
                        </a:rPr>
                        <a:t>text1.lastIndexOf(“script”);</a:t>
                      </a:r>
                    </a:p>
                    <a:p>
                      <a:endParaRPr lang="en-IN" dirty="0">
                        <a:latin typeface="Cambria" panose="02040503050406030204" pitchFamily="18" charset="0"/>
                        <a:ea typeface="Cambria" panose="02040503050406030204" pitchFamily="18" charset="0"/>
                      </a:endParaRPr>
                    </a:p>
                  </a:txBody>
                  <a:tcPr/>
                </a:tc>
                <a:tc>
                  <a:txBody>
                    <a:bodyPr/>
                    <a:lstStyle/>
                    <a:p>
                      <a:r>
                        <a:rPr lang="en-US" b="1" dirty="0" err="1" smtClean="0">
                          <a:latin typeface="Cambria" panose="02040503050406030204" pitchFamily="18" charset="0"/>
                          <a:ea typeface="Cambria" panose="02040503050406030204" pitchFamily="18" charset="0"/>
                        </a:rPr>
                        <a:t>indexOf</a:t>
                      </a:r>
                      <a:r>
                        <a:rPr lang="en-US" b="1"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method returns the index of (the position of) the first occurrence of a specified text in a string</a:t>
                      </a:r>
                    </a:p>
                    <a:p>
                      <a:r>
                        <a:rPr lang="en-US" b="1" dirty="0" err="1" smtClean="0">
                          <a:latin typeface="Cambria" panose="02040503050406030204" pitchFamily="18" charset="0"/>
                          <a:ea typeface="Cambria" panose="02040503050406030204" pitchFamily="18" charset="0"/>
                        </a:rPr>
                        <a:t>lastIndexOf</a:t>
                      </a:r>
                      <a:r>
                        <a:rPr lang="en-US" b="1"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method returns the index of the last occurrence of a specified text in a string</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3"/>
                  </a:ext>
                </a:extLst>
              </a:tr>
              <a:tr h="8410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latin typeface="Cambria" panose="02040503050406030204" pitchFamily="18" charset="0"/>
                          <a:ea typeface="Cambria" panose="02040503050406030204" pitchFamily="18" charset="0"/>
                        </a:rPr>
                        <a:t>Searching for a String </a:t>
                      </a:r>
                    </a:p>
                    <a:p>
                      <a:r>
                        <a:rPr lang="en-IN" dirty="0" smtClean="0">
                          <a:latin typeface="Cambria" panose="02040503050406030204" pitchFamily="18" charset="0"/>
                          <a:ea typeface="Cambria" panose="02040503050406030204" pitchFamily="18" charset="0"/>
                        </a:rPr>
                        <a:t>Search()</a:t>
                      </a:r>
                      <a:endParaRPr lang="en-IN" dirty="0">
                        <a:latin typeface="Cambria" panose="02040503050406030204" pitchFamily="18" charset="0"/>
                        <a:ea typeface="Cambria" panose="02040503050406030204" pitchFamily="18" charset="0"/>
                      </a:endParaRPr>
                    </a:p>
                  </a:txBody>
                  <a:tcPr/>
                </a:tc>
                <a:tc>
                  <a:txBody>
                    <a:bodyPr/>
                    <a:lstStyle/>
                    <a:p>
                      <a:r>
                        <a:rPr lang="en-IN" sz="1800" kern="1200" dirty="0" smtClean="0">
                          <a:solidFill>
                            <a:schemeClr val="dk1"/>
                          </a:solidFill>
                          <a:effectLst/>
                          <a:latin typeface="Cambria" panose="02040503050406030204" pitchFamily="18" charset="0"/>
                          <a:ea typeface="Cambria" panose="02040503050406030204" pitchFamily="18" charset="0"/>
                          <a:cs typeface="+mn-cs"/>
                        </a:rPr>
                        <a:t>text2.search(“quite");</a:t>
                      </a:r>
                      <a:endParaRPr lang="en-IN" dirty="0">
                        <a:latin typeface="Cambria" panose="02040503050406030204" pitchFamily="18" charset="0"/>
                        <a:ea typeface="Cambria" panose="02040503050406030204" pitchFamily="18" charset="0"/>
                      </a:endParaRPr>
                    </a:p>
                  </a:txBody>
                  <a:tcPr/>
                </a:tc>
                <a:tc>
                  <a:txBody>
                    <a:bodyPr/>
                    <a:lstStyle/>
                    <a:p>
                      <a:r>
                        <a:rPr lang="en-US" dirty="0" smtClean="0">
                          <a:latin typeface="Cambria" panose="02040503050406030204" pitchFamily="18" charset="0"/>
                          <a:ea typeface="Cambria" panose="02040503050406030204" pitchFamily="18" charset="0"/>
                        </a:rPr>
                        <a:t>searches a string for a specified value and returns the position of the match</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387099" y="1137334"/>
            <a:ext cx="8984974" cy="646331"/>
          </a:xfrm>
          <a:prstGeom prst="rect">
            <a:avLst/>
          </a:prstGeom>
          <a:noFill/>
        </p:spPr>
        <p:txBody>
          <a:bodyPr wrap="square" rtlCol="0">
            <a:spAutoFit/>
          </a:bodyPr>
          <a:lstStyle/>
          <a:p>
            <a:r>
              <a:rPr lang="en-IN" b="1" dirty="0" err="1" smtClean="0">
                <a:solidFill>
                  <a:srgbClr val="FF0000"/>
                </a:solidFill>
                <a:latin typeface="Times New Roman" panose="02020603050405020304" pitchFamily="18" charset="0"/>
                <a:cs typeface="Times New Roman" panose="02020603050405020304" pitchFamily="18" charset="0"/>
              </a:rPr>
              <a:t>Var</a:t>
            </a:r>
            <a:r>
              <a:rPr lang="en-IN" b="1" dirty="0" smtClean="0">
                <a:solidFill>
                  <a:srgbClr val="FF0000"/>
                </a:solidFill>
                <a:latin typeface="Times New Roman" panose="02020603050405020304" pitchFamily="18" charset="0"/>
                <a:cs typeface="Times New Roman" panose="02020603050405020304" pitchFamily="18" charset="0"/>
              </a:rPr>
              <a:t> text1 = “</a:t>
            </a:r>
            <a:r>
              <a:rPr lang="en-US" b="1" dirty="0">
                <a:solidFill>
                  <a:srgbClr val="FF0000"/>
                </a:solidFill>
                <a:latin typeface="Times New Roman" panose="02020603050405020304" pitchFamily="18" charset="0"/>
                <a:cs typeface="Times New Roman" panose="02020603050405020304" pitchFamily="18" charset="0"/>
              </a:rPr>
              <a:t>JS is the script of the inherent</a:t>
            </a:r>
            <a:r>
              <a:rPr lang="en-IN" b="1" dirty="0" smtClean="0">
                <a:solidFill>
                  <a:srgbClr val="FF0000"/>
                </a:solidFill>
                <a:latin typeface="Times New Roman" panose="02020603050405020304" pitchFamily="18" charset="0"/>
                <a:cs typeface="Times New Roman" panose="02020603050405020304" pitchFamily="18" charset="0"/>
              </a:rPr>
              <a:t>”;</a:t>
            </a:r>
          </a:p>
          <a:p>
            <a:r>
              <a:rPr lang="en-IN" b="1" dirty="0" err="1" smtClean="0">
                <a:solidFill>
                  <a:srgbClr val="FF0000"/>
                </a:solidFill>
                <a:latin typeface="Times New Roman" panose="02020603050405020304" pitchFamily="18" charset="0"/>
                <a:cs typeface="Times New Roman" panose="02020603050405020304" pitchFamily="18" charset="0"/>
              </a:rPr>
              <a:t>Var</a:t>
            </a:r>
            <a:r>
              <a:rPr lang="en-IN" b="1" dirty="0" smtClean="0">
                <a:solidFill>
                  <a:srgbClr val="FF0000"/>
                </a:solidFill>
                <a:latin typeface="Times New Roman" panose="02020603050405020304" pitchFamily="18" charset="0"/>
                <a:cs typeface="Times New Roman" panose="02020603050405020304" pitchFamily="18" charset="0"/>
              </a:rPr>
              <a:t> text2 = “</a:t>
            </a:r>
            <a:r>
              <a:rPr lang="en-US" b="1" dirty="0">
                <a:solidFill>
                  <a:srgbClr val="FF0000"/>
                </a:solidFill>
                <a:latin typeface="Times New Roman" panose="02020603050405020304" pitchFamily="18" charset="0"/>
                <a:cs typeface="Times New Roman" panose="02020603050405020304" pitchFamily="18" charset="0"/>
              </a:rPr>
              <a:t>JS looks basic but it is quite complex</a:t>
            </a:r>
            <a:r>
              <a:rPr lang="en-IN" b="1" dirty="0" smtClean="0">
                <a:solidFill>
                  <a:srgbClr val="FF0000"/>
                </a:solidFill>
                <a:latin typeface="Times New Roman" panose="02020603050405020304" pitchFamily="18" charset="0"/>
                <a:cs typeface="Times New Roman" panose="02020603050405020304" pitchFamily="18" charset="0"/>
              </a:rPr>
              <a:t>”</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15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String Methods</a:t>
            </a:r>
            <a:endParaRPr lang="en-IN"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690413310"/>
              </p:ext>
            </p:extLst>
          </p:nvPr>
        </p:nvGraphicFramePr>
        <p:xfrm>
          <a:off x="666045" y="959485"/>
          <a:ext cx="10972800" cy="4765040"/>
        </p:xfrm>
        <a:graphic>
          <a:graphicData uri="http://schemas.openxmlformats.org/drawingml/2006/table">
            <a:tbl>
              <a:tblPr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latin typeface="Cambria" panose="02040503050406030204" pitchFamily="18" charset="0"/>
                          <a:ea typeface="Cambria" panose="02040503050406030204" pitchFamily="18" charset="0"/>
                        </a:rPr>
                        <a:t>slice( start, end) Method</a:t>
                      </a:r>
                    </a:p>
                    <a:p>
                      <a:endParaRPr lang="en-IN" dirty="0">
                        <a:latin typeface="Cambria" panose="02040503050406030204" pitchFamily="18" charset="0"/>
                        <a:ea typeface="Cambria" panose="02040503050406030204" pitchFamily="18" charset="0"/>
                      </a:endParaRPr>
                    </a:p>
                  </a:txBody>
                  <a:tcPr/>
                </a:tc>
                <a:tc>
                  <a:txBody>
                    <a:bodyPr/>
                    <a:lstStyle/>
                    <a:p>
                      <a:r>
                        <a:rPr lang="en-IN" sz="1800" kern="1200" dirty="0" smtClean="0">
                          <a:solidFill>
                            <a:schemeClr val="dk1"/>
                          </a:solidFill>
                          <a:effectLst/>
                          <a:latin typeface="Cambria" panose="02040503050406030204" pitchFamily="18" charset="0"/>
                          <a:ea typeface="Cambria" panose="02040503050406030204" pitchFamily="18" charset="0"/>
                          <a:cs typeface="+mn-cs"/>
                        </a:rPr>
                        <a:t>text1.slice(7, 13);</a:t>
                      </a:r>
                      <a:endParaRPr lang="en-IN" dirty="0">
                        <a:latin typeface="Cambria" panose="02040503050406030204" pitchFamily="18" charset="0"/>
                        <a:ea typeface="Cambria" panose="02040503050406030204" pitchFamily="18" charset="0"/>
                      </a:endParaRPr>
                    </a:p>
                  </a:txBody>
                  <a:tcPr/>
                </a:tc>
                <a:tc>
                  <a:txBody>
                    <a:bodyPr/>
                    <a:lstStyle/>
                    <a:p>
                      <a:r>
                        <a:rPr lang="en-US" dirty="0" smtClean="0">
                          <a:latin typeface="Cambria" panose="02040503050406030204" pitchFamily="18" charset="0"/>
                          <a:ea typeface="Cambria" panose="02040503050406030204" pitchFamily="18" charset="0"/>
                        </a:rPr>
                        <a:t>slice() extracts a part of a string and returns the extracted part in a new string</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latin typeface="Cambria" panose="02040503050406030204" pitchFamily="18" charset="0"/>
                          <a:ea typeface="Cambria" panose="02040503050406030204" pitchFamily="18" charset="0"/>
                        </a:rPr>
                        <a:t>substring(</a:t>
                      </a:r>
                      <a:r>
                        <a:rPr lang="en-IN" b="1" dirty="0" err="1" smtClean="0">
                          <a:latin typeface="Cambria" panose="02040503050406030204" pitchFamily="18" charset="0"/>
                          <a:ea typeface="Cambria" panose="02040503050406030204" pitchFamily="18" charset="0"/>
                        </a:rPr>
                        <a:t>start,end</a:t>
                      </a:r>
                      <a:r>
                        <a:rPr lang="en-IN" b="1" dirty="0" smtClean="0">
                          <a:latin typeface="Cambria" panose="02040503050406030204" pitchFamily="18" charset="0"/>
                          <a:ea typeface="Cambria" panose="02040503050406030204" pitchFamily="18" charset="0"/>
                        </a:rPr>
                        <a:t>) Method</a:t>
                      </a:r>
                    </a:p>
                    <a:p>
                      <a:endParaRPr lang="en-IN" dirty="0">
                        <a:latin typeface="Cambria" panose="02040503050406030204" pitchFamily="18" charset="0"/>
                        <a:ea typeface="Cambria" panose="02040503050406030204" pitchFamily="18" charset="0"/>
                      </a:endParaRPr>
                    </a:p>
                  </a:txBody>
                  <a:tcPr/>
                </a:tc>
                <a:tc>
                  <a:txBody>
                    <a:bodyPr/>
                    <a:lstStyle/>
                    <a:p>
                      <a:r>
                        <a:rPr lang="en-IN" sz="1800" kern="1200" dirty="0" smtClean="0">
                          <a:solidFill>
                            <a:schemeClr val="dk1"/>
                          </a:solidFill>
                          <a:effectLst/>
                          <a:latin typeface="Cambria" panose="02040503050406030204" pitchFamily="18" charset="0"/>
                          <a:ea typeface="Cambria" panose="02040503050406030204" pitchFamily="18" charset="0"/>
                          <a:cs typeface="+mn-cs"/>
                        </a:rPr>
                        <a:t>text2.substring(7, 13);</a:t>
                      </a:r>
                      <a:endParaRPr lang="en-IN" dirty="0">
                        <a:latin typeface="Cambria" panose="02040503050406030204" pitchFamily="18" charset="0"/>
                        <a:ea typeface="Cambria" panose="02040503050406030204" pitchFamily="18" charset="0"/>
                      </a:endParaRPr>
                    </a:p>
                  </a:txBody>
                  <a:tcPr/>
                </a:tc>
                <a:tc>
                  <a:txBody>
                    <a:bodyPr/>
                    <a:lstStyle/>
                    <a:p>
                      <a:r>
                        <a:rPr lang="en-IN" dirty="0" smtClean="0">
                          <a:latin typeface="Cambria" panose="02040503050406030204" pitchFamily="18" charset="0"/>
                          <a:ea typeface="Cambria" panose="02040503050406030204" pitchFamily="18" charset="0"/>
                        </a:rPr>
                        <a:t>Find the</a:t>
                      </a:r>
                      <a:r>
                        <a:rPr lang="en-IN" baseline="0" dirty="0" smtClean="0">
                          <a:latin typeface="Cambria" panose="02040503050406030204" pitchFamily="18" charset="0"/>
                          <a:ea typeface="Cambria" panose="02040503050406030204" pitchFamily="18" charset="0"/>
                        </a:rPr>
                        <a:t> substring</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err="1" smtClean="0">
                          <a:latin typeface="Cambria" panose="02040503050406030204" pitchFamily="18" charset="0"/>
                          <a:ea typeface="Cambria" panose="02040503050406030204" pitchFamily="18" charset="0"/>
                        </a:rPr>
                        <a:t>substr</a:t>
                      </a:r>
                      <a:r>
                        <a:rPr lang="en-IN" b="1" dirty="0" smtClean="0">
                          <a:latin typeface="Cambria" panose="02040503050406030204" pitchFamily="18" charset="0"/>
                          <a:ea typeface="Cambria" panose="02040503050406030204" pitchFamily="18" charset="0"/>
                        </a:rPr>
                        <a:t>(</a:t>
                      </a:r>
                      <a:r>
                        <a:rPr lang="en-IN" b="1" dirty="0" err="1" smtClean="0">
                          <a:latin typeface="Cambria" panose="02040503050406030204" pitchFamily="18" charset="0"/>
                          <a:ea typeface="Cambria" panose="02040503050406030204" pitchFamily="18" charset="0"/>
                        </a:rPr>
                        <a:t>start,length</a:t>
                      </a:r>
                      <a:r>
                        <a:rPr lang="en-IN" b="1" dirty="0" smtClean="0">
                          <a:latin typeface="Cambria" panose="02040503050406030204" pitchFamily="18" charset="0"/>
                          <a:ea typeface="Cambria" panose="02040503050406030204" pitchFamily="18" charset="0"/>
                        </a:rPr>
                        <a:t>) Method</a:t>
                      </a:r>
                    </a:p>
                    <a:p>
                      <a:endParaRPr lang="en-IN" dirty="0">
                        <a:latin typeface="Cambria" panose="02040503050406030204" pitchFamily="18" charset="0"/>
                        <a:ea typeface="Cambria" panose="020405030504060302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Cambria" panose="02040503050406030204" pitchFamily="18" charset="0"/>
                          <a:ea typeface="Cambria" panose="02040503050406030204" pitchFamily="18" charset="0"/>
                          <a:cs typeface="+mn-cs"/>
                        </a:rPr>
                        <a:t>text2.substr(7, 5);</a:t>
                      </a:r>
                      <a:endParaRPr lang="en-IN" dirty="0" smtClean="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txBody>
                  <a:tcPr/>
                </a:tc>
                <a:tc>
                  <a:txBody>
                    <a:bodyPr/>
                    <a:lstStyle/>
                    <a:p>
                      <a:r>
                        <a:rPr lang="en-US" dirty="0" smtClean="0">
                          <a:latin typeface="Cambria" panose="02040503050406030204" pitchFamily="18" charset="0"/>
                          <a:ea typeface="Cambria" panose="02040503050406030204" pitchFamily="18" charset="0"/>
                        </a:rPr>
                        <a:t>Second parameter specifies the </a:t>
                      </a:r>
                      <a:r>
                        <a:rPr lang="en-US" b="1" dirty="0" smtClean="0">
                          <a:latin typeface="Cambria" panose="02040503050406030204" pitchFamily="18" charset="0"/>
                          <a:ea typeface="Cambria" panose="02040503050406030204" pitchFamily="18" charset="0"/>
                        </a:rPr>
                        <a:t>length</a:t>
                      </a:r>
                      <a:r>
                        <a:rPr lang="en-US" dirty="0" smtClean="0">
                          <a:latin typeface="Cambria" panose="02040503050406030204" pitchFamily="18" charset="0"/>
                          <a:ea typeface="Cambria" panose="02040503050406030204" pitchFamily="18" charset="0"/>
                        </a:rPr>
                        <a:t> of the extracted part</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2"/>
                  </a:ext>
                </a:extLst>
              </a:tr>
              <a:tr h="370840">
                <a:tc>
                  <a:txBody>
                    <a:bodyPr/>
                    <a:lstStyle/>
                    <a:p>
                      <a:r>
                        <a:rPr lang="en-IN" b="1" dirty="0" smtClean="0">
                          <a:latin typeface="Cambria" panose="02040503050406030204" pitchFamily="18" charset="0"/>
                          <a:ea typeface="Cambria" panose="02040503050406030204" pitchFamily="18" charset="0"/>
                        </a:rPr>
                        <a:t>replace()</a:t>
                      </a:r>
                      <a:endParaRPr lang="en-IN" b="1" dirty="0">
                        <a:latin typeface="Cambria" panose="02040503050406030204" pitchFamily="18" charset="0"/>
                        <a:ea typeface="Cambria" panose="02040503050406030204" pitchFamily="18" charset="0"/>
                      </a:endParaRPr>
                    </a:p>
                  </a:txBody>
                  <a:tcPr/>
                </a:tc>
                <a:tc>
                  <a:txBody>
                    <a:bodyPr/>
                    <a:lstStyle/>
                    <a:p>
                      <a:r>
                        <a:rPr lang="en-IN" sz="1800" kern="1200" dirty="0" smtClean="0">
                          <a:solidFill>
                            <a:schemeClr val="dk1"/>
                          </a:solidFill>
                          <a:effectLst/>
                          <a:latin typeface="Cambria" panose="02040503050406030204" pitchFamily="18" charset="0"/>
                          <a:ea typeface="Cambria" panose="02040503050406030204" pitchFamily="18" charset="0"/>
                          <a:cs typeface="+mn-cs"/>
                        </a:rPr>
                        <a:t>text1.replace(“JS", "W3Schools");</a:t>
                      </a:r>
                      <a:endParaRPr lang="en-IN" dirty="0">
                        <a:latin typeface="Cambria" panose="02040503050406030204" pitchFamily="18" charset="0"/>
                        <a:ea typeface="Cambria" panose="02040503050406030204" pitchFamily="18" charset="0"/>
                      </a:endParaRPr>
                    </a:p>
                  </a:txBody>
                  <a:tcPr/>
                </a:tc>
                <a:tc>
                  <a:txBody>
                    <a:bodyPr/>
                    <a:lstStyle/>
                    <a:p>
                      <a:r>
                        <a:rPr lang="en-US" dirty="0" smtClean="0">
                          <a:latin typeface="Cambria" panose="02040503050406030204" pitchFamily="18" charset="0"/>
                          <a:ea typeface="Cambria" panose="02040503050406030204" pitchFamily="18" charset="0"/>
                        </a:rPr>
                        <a:t>replace() method replaces a specified value with another value in a string</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3"/>
                  </a:ext>
                </a:extLst>
              </a:tr>
              <a:tr h="370840">
                <a:tc>
                  <a:txBody>
                    <a:bodyPr/>
                    <a:lstStyle/>
                    <a:p>
                      <a:r>
                        <a:rPr lang="en-IN" b="1" dirty="0" err="1" smtClean="0">
                          <a:latin typeface="Cambria" panose="02040503050406030204" pitchFamily="18" charset="0"/>
                          <a:ea typeface="Cambria" panose="02040503050406030204" pitchFamily="18" charset="0"/>
                        </a:rPr>
                        <a:t>toUpperCase</a:t>
                      </a:r>
                      <a:r>
                        <a:rPr lang="en-IN" b="1" dirty="0" smtClean="0">
                          <a:latin typeface="Cambria" panose="02040503050406030204" pitchFamily="18" charset="0"/>
                          <a:ea typeface="Cambria" panose="02040503050406030204" pitchFamily="18" charset="0"/>
                        </a:rPr>
                        <a:t>()</a:t>
                      </a:r>
                      <a:endParaRPr lang="en-IN" b="1" dirty="0">
                        <a:latin typeface="Cambria" panose="02040503050406030204" pitchFamily="18" charset="0"/>
                        <a:ea typeface="Cambria" panose="02040503050406030204" pitchFamily="18" charset="0"/>
                      </a:endParaRPr>
                    </a:p>
                  </a:txBody>
                  <a:tcPr/>
                </a:tc>
                <a:tc>
                  <a:txBody>
                    <a:bodyPr/>
                    <a:lstStyle/>
                    <a:p>
                      <a:r>
                        <a:rPr lang="en-IN" sz="1800" kern="1200" dirty="0" smtClean="0">
                          <a:solidFill>
                            <a:schemeClr val="dk1"/>
                          </a:solidFill>
                          <a:effectLst/>
                          <a:latin typeface="Cambria" panose="02040503050406030204" pitchFamily="18" charset="0"/>
                          <a:ea typeface="Cambria" panose="02040503050406030204" pitchFamily="18" charset="0"/>
                          <a:cs typeface="+mn-cs"/>
                        </a:rPr>
                        <a:t>text1.toUpperCase();</a:t>
                      </a:r>
                      <a:endParaRPr lang="en-IN" dirty="0">
                        <a:latin typeface="Cambria" panose="02040503050406030204" pitchFamily="18" charset="0"/>
                        <a:ea typeface="Cambria" panose="02040503050406030204" pitchFamily="18" charset="0"/>
                      </a:endParaRPr>
                    </a:p>
                  </a:txBody>
                  <a:tcPr/>
                </a:tc>
                <a:tc>
                  <a:txBody>
                    <a:bodyPr/>
                    <a:lstStyle/>
                    <a:p>
                      <a:r>
                        <a:rPr lang="en-US" dirty="0" smtClean="0">
                          <a:latin typeface="Cambria" panose="02040503050406030204" pitchFamily="18" charset="0"/>
                          <a:ea typeface="Cambria" panose="02040503050406030204" pitchFamily="18" charset="0"/>
                        </a:rPr>
                        <a:t>A string is converted to upper case</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4"/>
                  </a:ext>
                </a:extLst>
              </a:tr>
              <a:tr h="370840">
                <a:tc>
                  <a:txBody>
                    <a:bodyPr/>
                    <a:lstStyle/>
                    <a:p>
                      <a:r>
                        <a:rPr lang="en-IN" b="1" dirty="0" err="1" smtClean="0">
                          <a:latin typeface="Cambria" panose="02040503050406030204" pitchFamily="18" charset="0"/>
                          <a:ea typeface="Cambria" panose="02040503050406030204" pitchFamily="18" charset="0"/>
                        </a:rPr>
                        <a:t>toLowerCase</a:t>
                      </a:r>
                      <a:r>
                        <a:rPr lang="en-IN" b="1" dirty="0" smtClean="0">
                          <a:latin typeface="Cambria" panose="02040503050406030204" pitchFamily="18" charset="0"/>
                          <a:ea typeface="Cambria" panose="02040503050406030204" pitchFamily="18" charset="0"/>
                        </a:rPr>
                        <a:t>()</a:t>
                      </a:r>
                      <a:endParaRPr lang="en-IN" b="1" dirty="0">
                        <a:latin typeface="Cambria" panose="02040503050406030204" pitchFamily="18" charset="0"/>
                        <a:ea typeface="Cambria" panose="02040503050406030204" pitchFamily="18" charset="0"/>
                      </a:endParaRPr>
                    </a:p>
                  </a:txBody>
                  <a:tcPr/>
                </a:tc>
                <a:tc>
                  <a:txBody>
                    <a:bodyPr/>
                    <a:lstStyle/>
                    <a:p>
                      <a:r>
                        <a:rPr lang="en-IN" sz="1800" kern="1200" dirty="0" smtClean="0">
                          <a:solidFill>
                            <a:schemeClr val="dk1"/>
                          </a:solidFill>
                          <a:effectLst/>
                          <a:latin typeface="Cambria" panose="02040503050406030204" pitchFamily="18" charset="0"/>
                          <a:ea typeface="Cambria" panose="02040503050406030204" pitchFamily="18" charset="0"/>
                          <a:cs typeface="+mn-cs"/>
                        </a:rPr>
                        <a:t>text1.toLowerCase();</a:t>
                      </a:r>
                      <a:endParaRPr lang="en-IN" dirty="0">
                        <a:latin typeface="Cambria" panose="02040503050406030204" pitchFamily="18" charset="0"/>
                        <a:ea typeface="Cambria" panose="02040503050406030204" pitchFamily="18" charset="0"/>
                      </a:endParaRPr>
                    </a:p>
                  </a:txBody>
                  <a:tcPr/>
                </a:tc>
                <a:tc>
                  <a:txBody>
                    <a:bodyPr/>
                    <a:lstStyle/>
                    <a:p>
                      <a:r>
                        <a:rPr lang="en-US" dirty="0" smtClean="0">
                          <a:latin typeface="Cambria" panose="02040503050406030204" pitchFamily="18" charset="0"/>
                          <a:ea typeface="Cambria" panose="02040503050406030204" pitchFamily="18" charset="0"/>
                        </a:rPr>
                        <a:t>A string is converted to lower case </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5"/>
                  </a:ext>
                </a:extLst>
              </a:tr>
              <a:tr h="370840">
                <a:tc>
                  <a:txBody>
                    <a:bodyPr/>
                    <a:lstStyle/>
                    <a:p>
                      <a:r>
                        <a:rPr lang="en-IN" b="1" dirty="0" err="1" smtClean="0">
                          <a:latin typeface="Cambria" panose="02040503050406030204" pitchFamily="18" charset="0"/>
                          <a:ea typeface="Cambria" panose="02040503050406030204" pitchFamily="18" charset="0"/>
                        </a:rPr>
                        <a:t>String.trim</a:t>
                      </a:r>
                      <a:r>
                        <a:rPr lang="en-IN" b="1" dirty="0" smtClean="0">
                          <a:latin typeface="Cambria" panose="02040503050406030204" pitchFamily="18" charset="0"/>
                          <a:ea typeface="Cambria" panose="02040503050406030204" pitchFamily="18" charset="0"/>
                        </a:rPr>
                        <a:t>()</a:t>
                      </a:r>
                      <a:endParaRPr lang="en-IN" b="1" dirty="0">
                        <a:latin typeface="Cambria" panose="02040503050406030204" pitchFamily="18" charset="0"/>
                        <a:ea typeface="Cambria" panose="02040503050406030204" pitchFamily="18" charset="0"/>
                      </a:endParaRPr>
                    </a:p>
                  </a:txBody>
                  <a:tcPr/>
                </a:tc>
                <a:tc>
                  <a:txBody>
                    <a:bodyPr/>
                    <a:lstStyle/>
                    <a:p>
                      <a:r>
                        <a:rPr lang="nb-NO" sz="1800" kern="1200" dirty="0" smtClean="0">
                          <a:solidFill>
                            <a:schemeClr val="dk1"/>
                          </a:solidFill>
                          <a:effectLst/>
                          <a:latin typeface="Cambria" panose="02040503050406030204" pitchFamily="18" charset="0"/>
                          <a:ea typeface="Cambria" panose="02040503050406030204" pitchFamily="18" charset="0"/>
                          <a:cs typeface="+mn-cs"/>
                        </a:rPr>
                        <a:t>var str = "       Hello World!        ";</a:t>
                      </a:r>
                      <a:br>
                        <a:rPr lang="nb-NO" sz="1800" kern="1200" dirty="0" smtClean="0">
                          <a:solidFill>
                            <a:schemeClr val="dk1"/>
                          </a:solidFill>
                          <a:effectLst/>
                          <a:latin typeface="Cambria" panose="02040503050406030204" pitchFamily="18" charset="0"/>
                          <a:ea typeface="Cambria" panose="02040503050406030204" pitchFamily="18" charset="0"/>
                          <a:cs typeface="+mn-cs"/>
                        </a:rPr>
                      </a:br>
                      <a:r>
                        <a:rPr lang="nb-NO" sz="1800" kern="1200" dirty="0" smtClean="0">
                          <a:solidFill>
                            <a:schemeClr val="dk1"/>
                          </a:solidFill>
                          <a:effectLst/>
                          <a:latin typeface="Cambria" panose="02040503050406030204" pitchFamily="18" charset="0"/>
                          <a:ea typeface="Cambria" panose="02040503050406030204" pitchFamily="18" charset="0"/>
                          <a:cs typeface="+mn-cs"/>
                        </a:rPr>
                        <a:t>alert(str.trim());</a:t>
                      </a:r>
                      <a:endParaRPr lang="en-IN" dirty="0">
                        <a:latin typeface="Cambria" panose="02040503050406030204" pitchFamily="18" charset="0"/>
                        <a:ea typeface="Cambria" panose="02040503050406030204" pitchFamily="18" charset="0"/>
                      </a:endParaRPr>
                    </a:p>
                  </a:txBody>
                  <a:tcPr/>
                </a:tc>
                <a:tc>
                  <a:txBody>
                    <a:bodyPr/>
                    <a:lstStyle/>
                    <a:p>
                      <a:r>
                        <a:rPr lang="en-US" dirty="0" smtClean="0">
                          <a:latin typeface="Cambria" panose="02040503050406030204" pitchFamily="18" charset="0"/>
                          <a:ea typeface="Cambria" panose="02040503050406030204" pitchFamily="18" charset="0"/>
                        </a:rPr>
                        <a:t>The trim() method removes whitespace from both sides of a string</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5922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solidFill>
                  <a:schemeClr val="tx1"/>
                </a:solidFill>
              </a:rPr>
              <a:t>Two main client side scripting language.</a:t>
            </a:r>
          </a:p>
          <a:p>
            <a:r>
              <a:rPr lang="en-IN" b="1" dirty="0">
                <a:solidFill>
                  <a:schemeClr val="tx1"/>
                </a:solidFill>
              </a:rPr>
              <a:t>JavaScript</a:t>
            </a:r>
          </a:p>
          <a:p>
            <a:r>
              <a:rPr lang="en-IN" b="1" dirty="0">
                <a:solidFill>
                  <a:schemeClr val="tx1"/>
                </a:solidFill>
              </a:rPr>
              <a:t>VBScript.</a:t>
            </a:r>
          </a:p>
          <a:p>
            <a:r>
              <a:rPr lang="en-IN" dirty="0">
                <a:solidFill>
                  <a:schemeClr val="tx1"/>
                </a:solidFill>
              </a:rPr>
              <a:t>JavaScript  is called as Live script, developed by Netscape communication.</a:t>
            </a:r>
          </a:p>
          <a:p>
            <a:r>
              <a:rPr lang="en-IN" dirty="0">
                <a:solidFill>
                  <a:schemeClr val="tx1"/>
                </a:solidFill>
              </a:rPr>
              <a:t>JavaScript is embedded in web pages and interpreted by browser.</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a:t>
            </a:fld>
            <a:endParaRPr lang="en-IN" dirty="0"/>
          </a:p>
        </p:txBody>
      </p:sp>
    </p:spTree>
    <p:extLst>
      <p:ext uri="{BB962C8B-B14F-4D97-AF65-F5344CB8AC3E}">
        <p14:creationId xmlns:p14="http://schemas.microsoft.com/office/powerpoint/2010/main" val="2607360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US" dirty="0"/>
              <a:t>String Methods</a:t>
            </a:r>
            <a:endParaRPr lang="en-IN"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387466559"/>
              </p:ext>
            </p:extLst>
          </p:nvPr>
        </p:nvGraphicFramePr>
        <p:xfrm>
          <a:off x="722489" y="956734"/>
          <a:ext cx="10972800" cy="4663440"/>
        </p:xfrm>
        <a:graphic>
          <a:graphicData uri="http://schemas.openxmlformats.org/drawingml/2006/table">
            <a:tbl>
              <a:tblPr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err="1" smtClean="0">
                          <a:latin typeface="Cambria" panose="02040503050406030204" pitchFamily="18" charset="0"/>
                          <a:ea typeface="Cambria" panose="02040503050406030204" pitchFamily="18" charset="0"/>
                        </a:rPr>
                        <a:t>charAt</a:t>
                      </a:r>
                      <a:r>
                        <a:rPr lang="en-IN" b="1" dirty="0" smtClean="0">
                          <a:latin typeface="Cambria" panose="02040503050406030204" pitchFamily="18" charset="0"/>
                          <a:ea typeface="Cambria" panose="02040503050406030204" pitchFamily="18" charset="0"/>
                        </a:rPr>
                        <a:t>() Method</a:t>
                      </a:r>
                    </a:p>
                    <a:p>
                      <a:endParaRPr lang="en-IN" dirty="0">
                        <a:latin typeface="Cambria" panose="02040503050406030204" pitchFamily="18" charset="0"/>
                        <a:ea typeface="Cambria" panose="02040503050406030204" pitchFamily="18" charset="0"/>
                      </a:endParaRPr>
                    </a:p>
                  </a:txBody>
                  <a:tcPr/>
                </a:tc>
                <a:tc>
                  <a:txBody>
                    <a:bodyPr/>
                    <a:lstStyle/>
                    <a:p>
                      <a:r>
                        <a:rPr lang="en-IN" sz="1800" kern="1200" dirty="0" err="1" smtClean="0">
                          <a:solidFill>
                            <a:schemeClr val="dk1"/>
                          </a:solidFill>
                          <a:effectLst/>
                          <a:latin typeface="Cambria" panose="02040503050406030204" pitchFamily="18" charset="0"/>
                          <a:ea typeface="Cambria" panose="02040503050406030204" pitchFamily="18" charset="0"/>
                          <a:cs typeface="+mn-cs"/>
                        </a:rPr>
                        <a:t>var</a:t>
                      </a:r>
                      <a:r>
                        <a:rPr lang="en-IN" sz="1800" kern="1200" dirty="0" smtClean="0">
                          <a:solidFill>
                            <a:schemeClr val="dk1"/>
                          </a:solidFill>
                          <a:effectLst/>
                          <a:latin typeface="Cambria" panose="02040503050406030204" pitchFamily="18" charset="0"/>
                          <a:ea typeface="Cambria" panose="02040503050406030204" pitchFamily="18" charset="0"/>
                          <a:cs typeface="+mn-cs"/>
                        </a:rPr>
                        <a:t> </a:t>
                      </a:r>
                      <a:r>
                        <a:rPr lang="en-IN" sz="1800" kern="1200" dirty="0" err="1" smtClean="0">
                          <a:solidFill>
                            <a:schemeClr val="dk1"/>
                          </a:solidFill>
                          <a:effectLst/>
                          <a:latin typeface="Cambria" panose="02040503050406030204" pitchFamily="18" charset="0"/>
                          <a:ea typeface="Cambria" panose="02040503050406030204" pitchFamily="18" charset="0"/>
                          <a:cs typeface="+mn-cs"/>
                        </a:rPr>
                        <a:t>str</a:t>
                      </a:r>
                      <a:r>
                        <a:rPr lang="en-IN" sz="1800" kern="1200" dirty="0" smtClean="0">
                          <a:solidFill>
                            <a:schemeClr val="dk1"/>
                          </a:solidFill>
                          <a:effectLst/>
                          <a:latin typeface="Cambria" panose="02040503050406030204" pitchFamily="18" charset="0"/>
                          <a:ea typeface="Cambria" panose="02040503050406030204" pitchFamily="18" charset="0"/>
                          <a:cs typeface="+mn-cs"/>
                        </a:rPr>
                        <a:t> = "HELLO WORLD";</a:t>
                      </a:r>
                      <a:br>
                        <a:rPr lang="en-IN" sz="1800" kern="1200" dirty="0" smtClean="0">
                          <a:solidFill>
                            <a:schemeClr val="dk1"/>
                          </a:solidFill>
                          <a:effectLst/>
                          <a:latin typeface="Cambria" panose="02040503050406030204" pitchFamily="18" charset="0"/>
                          <a:ea typeface="Cambria" panose="02040503050406030204" pitchFamily="18" charset="0"/>
                          <a:cs typeface="+mn-cs"/>
                        </a:rPr>
                      </a:br>
                      <a:r>
                        <a:rPr lang="en-IN" sz="1800" kern="1200" dirty="0" err="1" smtClean="0">
                          <a:solidFill>
                            <a:schemeClr val="dk1"/>
                          </a:solidFill>
                          <a:effectLst/>
                          <a:latin typeface="Cambria" panose="02040503050406030204" pitchFamily="18" charset="0"/>
                          <a:ea typeface="Cambria" panose="02040503050406030204" pitchFamily="18" charset="0"/>
                          <a:cs typeface="+mn-cs"/>
                        </a:rPr>
                        <a:t>str.charAt</a:t>
                      </a:r>
                      <a:r>
                        <a:rPr lang="en-IN" sz="1800" kern="1200" dirty="0" smtClean="0">
                          <a:solidFill>
                            <a:schemeClr val="dk1"/>
                          </a:solidFill>
                          <a:effectLst/>
                          <a:latin typeface="Cambria" panose="02040503050406030204" pitchFamily="18" charset="0"/>
                          <a:ea typeface="Cambria" panose="02040503050406030204" pitchFamily="18" charset="0"/>
                          <a:cs typeface="+mn-cs"/>
                        </a:rPr>
                        <a:t>(0);</a:t>
                      </a:r>
                      <a:endParaRPr lang="en-IN" dirty="0">
                        <a:latin typeface="Cambria" panose="02040503050406030204" pitchFamily="18" charset="0"/>
                        <a:ea typeface="Cambria" panose="02040503050406030204" pitchFamily="18" charset="0"/>
                      </a:endParaRPr>
                    </a:p>
                  </a:txBody>
                  <a:tcPr/>
                </a:tc>
                <a:tc>
                  <a:txBody>
                    <a:bodyPr/>
                    <a:lstStyle/>
                    <a:p>
                      <a:r>
                        <a:rPr lang="en-US" dirty="0" smtClean="0">
                          <a:latin typeface="Cambria" panose="02040503050406030204" pitchFamily="18" charset="0"/>
                          <a:ea typeface="Cambria" panose="02040503050406030204" pitchFamily="18" charset="0"/>
                        </a:rPr>
                        <a:t>method returns the character at a specified index (position) in a string</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err="1" smtClean="0">
                          <a:latin typeface="Cambria" panose="02040503050406030204" pitchFamily="18" charset="0"/>
                          <a:ea typeface="Cambria" panose="02040503050406030204" pitchFamily="18" charset="0"/>
                        </a:rPr>
                        <a:t>charCodeAt</a:t>
                      </a:r>
                      <a:r>
                        <a:rPr lang="en-IN" b="1" dirty="0" smtClean="0">
                          <a:latin typeface="Cambria" panose="02040503050406030204" pitchFamily="18" charset="0"/>
                          <a:ea typeface="Cambria" panose="02040503050406030204" pitchFamily="18" charset="0"/>
                        </a:rPr>
                        <a:t>() Method</a:t>
                      </a:r>
                    </a:p>
                    <a:p>
                      <a:endParaRPr lang="en-IN" dirty="0">
                        <a:latin typeface="Cambria" panose="02040503050406030204" pitchFamily="18" charset="0"/>
                        <a:ea typeface="Cambria" panose="02040503050406030204" pitchFamily="18" charset="0"/>
                      </a:endParaRPr>
                    </a:p>
                  </a:txBody>
                  <a:tcPr/>
                </a:tc>
                <a:tc>
                  <a:txBody>
                    <a:bodyPr/>
                    <a:lstStyle/>
                    <a:p>
                      <a:r>
                        <a:rPr lang="en-IN" sz="1800" kern="1200" dirty="0" smtClean="0">
                          <a:solidFill>
                            <a:schemeClr val="dk1"/>
                          </a:solidFill>
                          <a:effectLst/>
                          <a:latin typeface="Cambria" panose="02040503050406030204" pitchFamily="18" charset="0"/>
                          <a:ea typeface="Cambria" panose="02040503050406030204" pitchFamily="18" charset="0"/>
                          <a:cs typeface="+mn-cs"/>
                        </a:rPr>
                        <a:t/>
                      </a:r>
                      <a:br>
                        <a:rPr lang="en-IN" sz="1800" kern="1200" dirty="0" smtClean="0">
                          <a:solidFill>
                            <a:schemeClr val="dk1"/>
                          </a:solidFill>
                          <a:effectLst/>
                          <a:latin typeface="Cambria" panose="02040503050406030204" pitchFamily="18" charset="0"/>
                          <a:ea typeface="Cambria" panose="02040503050406030204" pitchFamily="18" charset="0"/>
                          <a:cs typeface="+mn-cs"/>
                        </a:rPr>
                      </a:br>
                      <a:r>
                        <a:rPr lang="en-IN" sz="1800" kern="1200" dirty="0" err="1" smtClean="0">
                          <a:solidFill>
                            <a:schemeClr val="dk1"/>
                          </a:solidFill>
                          <a:effectLst/>
                          <a:latin typeface="Cambria" panose="02040503050406030204" pitchFamily="18" charset="0"/>
                          <a:ea typeface="Cambria" panose="02040503050406030204" pitchFamily="18" charset="0"/>
                          <a:cs typeface="+mn-cs"/>
                        </a:rPr>
                        <a:t>str.charCodeAt</a:t>
                      </a:r>
                      <a:r>
                        <a:rPr lang="en-IN" sz="1800" kern="1200" dirty="0" smtClean="0">
                          <a:solidFill>
                            <a:schemeClr val="dk1"/>
                          </a:solidFill>
                          <a:effectLst/>
                          <a:latin typeface="Cambria" panose="02040503050406030204" pitchFamily="18" charset="0"/>
                          <a:ea typeface="Cambria" panose="02040503050406030204" pitchFamily="18" charset="0"/>
                          <a:cs typeface="+mn-cs"/>
                        </a:rPr>
                        <a:t>(0); </a:t>
                      </a:r>
                      <a:endParaRPr lang="en-IN" dirty="0">
                        <a:latin typeface="Cambria" panose="02040503050406030204" pitchFamily="18" charset="0"/>
                        <a:ea typeface="Cambria" panose="02040503050406030204" pitchFamily="18" charset="0"/>
                      </a:endParaRPr>
                    </a:p>
                  </a:txBody>
                  <a:tcPr/>
                </a:tc>
                <a:tc>
                  <a:txBody>
                    <a:bodyPr/>
                    <a:lstStyle/>
                    <a:p>
                      <a:r>
                        <a:rPr lang="en-US" dirty="0" smtClean="0">
                          <a:latin typeface="Cambria" panose="02040503050406030204" pitchFamily="18" charset="0"/>
                          <a:ea typeface="Cambria" panose="02040503050406030204" pitchFamily="18" charset="0"/>
                        </a:rPr>
                        <a:t>method returns the </a:t>
                      </a:r>
                      <a:r>
                        <a:rPr lang="en-US" dirty="0" err="1" smtClean="0">
                          <a:latin typeface="Cambria" panose="02040503050406030204" pitchFamily="18" charset="0"/>
                          <a:ea typeface="Cambria" panose="02040503050406030204" pitchFamily="18" charset="0"/>
                        </a:rPr>
                        <a:t>unicode</a:t>
                      </a:r>
                      <a:r>
                        <a:rPr lang="en-US" dirty="0" smtClean="0">
                          <a:latin typeface="Cambria" panose="02040503050406030204" pitchFamily="18" charset="0"/>
                          <a:ea typeface="Cambria" panose="02040503050406030204" pitchFamily="18" charset="0"/>
                        </a:rPr>
                        <a:t> of the character at a specified index in a string (0,65535)</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latin typeface="Cambria" panose="02040503050406030204" pitchFamily="18" charset="0"/>
                          <a:ea typeface="Cambria" panose="02040503050406030204" pitchFamily="18" charset="0"/>
                        </a:rPr>
                        <a:t>String to an Array</a:t>
                      </a:r>
                    </a:p>
                    <a:p>
                      <a:r>
                        <a:rPr lang="en-IN" b="1" dirty="0" smtClean="0">
                          <a:latin typeface="Cambria" panose="02040503050406030204" pitchFamily="18" charset="0"/>
                          <a:ea typeface="Cambria" panose="02040503050406030204" pitchFamily="18" charset="0"/>
                        </a:rPr>
                        <a:t>split()</a:t>
                      </a:r>
                      <a:endParaRPr lang="en-IN" b="1" dirty="0">
                        <a:latin typeface="Cambria" panose="02040503050406030204" pitchFamily="18" charset="0"/>
                        <a:ea typeface="Cambria" panose="02040503050406030204" pitchFamily="18" charset="0"/>
                      </a:endParaRPr>
                    </a:p>
                  </a:txBody>
                  <a:tcPr/>
                </a:tc>
                <a:tc>
                  <a:txBody>
                    <a:bodyPr/>
                    <a:lstStyle/>
                    <a:p>
                      <a:r>
                        <a:rPr lang="en-IN" sz="1800" kern="1200" dirty="0" err="1" smtClean="0">
                          <a:solidFill>
                            <a:schemeClr val="dk1"/>
                          </a:solidFill>
                          <a:effectLst/>
                          <a:latin typeface="Cambria" panose="02040503050406030204" pitchFamily="18" charset="0"/>
                          <a:ea typeface="Cambria" panose="02040503050406030204" pitchFamily="18" charset="0"/>
                          <a:cs typeface="+mn-cs"/>
                        </a:rPr>
                        <a:t>var</a:t>
                      </a:r>
                      <a:r>
                        <a:rPr lang="en-IN" sz="1800" kern="1200" dirty="0" smtClean="0">
                          <a:solidFill>
                            <a:schemeClr val="dk1"/>
                          </a:solidFill>
                          <a:effectLst/>
                          <a:latin typeface="Cambria" panose="02040503050406030204" pitchFamily="18" charset="0"/>
                          <a:ea typeface="Cambria" panose="02040503050406030204" pitchFamily="18" charset="0"/>
                          <a:cs typeface="+mn-cs"/>
                        </a:rPr>
                        <a:t> txt = "</a:t>
                      </a:r>
                      <a:r>
                        <a:rPr lang="en-IN" sz="1800" kern="1200" dirty="0" err="1" smtClean="0">
                          <a:solidFill>
                            <a:schemeClr val="dk1"/>
                          </a:solidFill>
                          <a:effectLst/>
                          <a:latin typeface="Cambria" panose="02040503050406030204" pitchFamily="18" charset="0"/>
                          <a:ea typeface="Cambria" panose="02040503050406030204" pitchFamily="18" charset="0"/>
                          <a:cs typeface="+mn-cs"/>
                        </a:rPr>
                        <a:t>a,b,c,d,e</a:t>
                      </a:r>
                      <a:r>
                        <a:rPr lang="en-IN" sz="1800" kern="1200" dirty="0" smtClean="0">
                          <a:solidFill>
                            <a:schemeClr val="dk1"/>
                          </a:solidFill>
                          <a:effectLst/>
                          <a:latin typeface="Cambria" panose="02040503050406030204" pitchFamily="18" charset="0"/>
                          <a:ea typeface="Cambria" panose="02040503050406030204" pitchFamily="18" charset="0"/>
                          <a:cs typeface="+mn-cs"/>
                        </a:rPr>
                        <a:t>";   // String</a:t>
                      </a:r>
                      <a:br>
                        <a:rPr lang="en-IN" sz="1800" kern="1200" dirty="0" smtClean="0">
                          <a:solidFill>
                            <a:schemeClr val="dk1"/>
                          </a:solidFill>
                          <a:effectLst/>
                          <a:latin typeface="Cambria" panose="02040503050406030204" pitchFamily="18" charset="0"/>
                          <a:ea typeface="Cambria" panose="02040503050406030204" pitchFamily="18" charset="0"/>
                          <a:cs typeface="+mn-cs"/>
                        </a:rPr>
                      </a:br>
                      <a:r>
                        <a:rPr lang="en-IN" sz="1800" kern="1200" dirty="0" err="1" smtClean="0">
                          <a:solidFill>
                            <a:schemeClr val="dk1"/>
                          </a:solidFill>
                          <a:effectLst/>
                          <a:latin typeface="Cambria" panose="02040503050406030204" pitchFamily="18" charset="0"/>
                          <a:ea typeface="Cambria" panose="02040503050406030204" pitchFamily="18" charset="0"/>
                          <a:cs typeface="+mn-cs"/>
                        </a:rPr>
                        <a:t>txt.split</a:t>
                      </a:r>
                      <a:r>
                        <a:rPr lang="en-IN" sz="1800" kern="1200" dirty="0" smtClean="0">
                          <a:solidFill>
                            <a:schemeClr val="dk1"/>
                          </a:solidFill>
                          <a:effectLst/>
                          <a:latin typeface="Cambria" panose="02040503050406030204" pitchFamily="18" charset="0"/>
                          <a:ea typeface="Cambria" panose="02040503050406030204" pitchFamily="18" charset="0"/>
                          <a:cs typeface="+mn-cs"/>
                        </a:rPr>
                        <a:t>(",");          // Split on commas</a:t>
                      </a:r>
                      <a:br>
                        <a:rPr lang="en-IN" sz="1800" kern="1200" dirty="0" smtClean="0">
                          <a:solidFill>
                            <a:schemeClr val="dk1"/>
                          </a:solidFill>
                          <a:effectLst/>
                          <a:latin typeface="Cambria" panose="02040503050406030204" pitchFamily="18" charset="0"/>
                          <a:ea typeface="Cambria" panose="02040503050406030204" pitchFamily="18" charset="0"/>
                          <a:cs typeface="+mn-cs"/>
                        </a:rPr>
                      </a:br>
                      <a:r>
                        <a:rPr lang="en-IN" sz="1800" kern="1200" dirty="0" err="1" smtClean="0">
                          <a:solidFill>
                            <a:schemeClr val="dk1"/>
                          </a:solidFill>
                          <a:effectLst/>
                          <a:latin typeface="Cambria" panose="02040503050406030204" pitchFamily="18" charset="0"/>
                          <a:ea typeface="Cambria" panose="02040503050406030204" pitchFamily="18" charset="0"/>
                          <a:cs typeface="+mn-cs"/>
                        </a:rPr>
                        <a:t>txt.split</a:t>
                      </a:r>
                      <a:r>
                        <a:rPr lang="en-IN" sz="1800" kern="1200" dirty="0" smtClean="0">
                          <a:solidFill>
                            <a:schemeClr val="dk1"/>
                          </a:solidFill>
                          <a:effectLst/>
                          <a:latin typeface="Cambria" panose="02040503050406030204" pitchFamily="18" charset="0"/>
                          <a:ea typeface="Cambria" panose="02040503050406030204" pitchFamily="18" charset="0"/>
                          <a:cs typeface="+mn-cs"/>
                        </a:rPr>
                        <a:t>(" ");          // Split on spaces</a:t>
                      </a:r>
                      <a:br>
                        <a:rPr lang="en-IN" sz="1800" kern="1200" dirty="0" smtClean="0">
                          <a:solidFill>
                            <a:schemeClr val="dk1"/>
                          </a:solidFill>
                          <a:effectLst/>
                          <a:latin typeface="Cambria" panose="02040503050406030204" pitchFamily="18" charset="0"/>
                          <a:ea typeface="Cambria" panose="02040503050406030204" pitchFamily="18" charset="0"/>
                          <a:cs typeface="+mn-cs"/>
                        </a:rPr>
                      </a:br>
                      <a:r>
                        <a:rPr lang="en-IN" sz="1800" kern="1200" dirty="0" err="1" smtClean="0">
                          <a:solidFill>
                            <a:schemeClr val="dk1"/>
                          </a:solidFill>
                          <a:effectLst/>
                          <a:latin typeface="Cambria" panose="02040503050406030204" pitchFamily="18" charset="0"/>
                          <a:ea typeface="Cambria" panose="02040503050406030204" pitchFamily="18" charset="0"/>
                          <a:cs typeface="+mn-cs"/>
                        </a:rPr>
                        <a:t>txt.split</a:t>
                      </a:r>
                      <a:r>
                        <a:rPr lang="en-IN" sz="1800" kern="1200" dirty="0" smtClean="0">
                          <a:solidFill>
                            <a:schemeClr val="dk1"/>
                          </a:solidFill>
                          <a:effectLst/>
                          <a:latin typeface="Cambria" panose="02040503050406030204" pitchFamily="18" charset="0"/>
                          <a:ea typeface="Cambria" panose="02040503050406030204" pitchFamily="18" charset="0"/>
                          <a:cs typeface="+mn-cs"/>
                        </a:rPr>
                        <a:t>("|");          // Split on pipe</a:t>
                      </a:r>
                      <a:endParaRPr lang="en-IN" dirty="0">
                        <a:latin typeface="Cambria" panose="02040503050406030204" pitchFamily="18" charset="0"/>
                        <a:ea typeface="Cambria" panose="02040503050406030204" pitchFamily="18" charset="0"/>
                      </a:endParaRPr>
                    </a:p>
                  </a:txBody>
                  <a:tcPr/>
                </a:tc>
                <a:tc>
                  <a:txBody>
                    <a:bodyPr/>
                    <a:lstStyle/>
                    <a:p>
                      <a:r>
                        <a:rPr lang="en-US" dirty="0" smtClean="0">
                          <a:latin typeface="Cambria" panose="02040503050406030204" pitchFamily="18" charset="0"/>
                          <a:ea typeface="Cambria" panose="02040503050406030204" pitchFamily="18" charset="0"/>
                        </a:rPr>
                        <a:t>A string can be converted to an array with the split() method.</a:t>
                      </a:r>
                    </a:p>
                    <a:p>
                      <a:endParaRPr lang="en-US" dirty="0" smtClean="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If the separator is omitted, the returned array will contain the whole string in index [0].</a:t>
                      </a:r>
                    </a:p>
                    <a:p>
                      <a:endParaRPr lang="en-US" dirty="0" smtClean="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If the separator is "", the returned array will be an array of single characters.</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1304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51</a:t>
            </a:fld>
            <a:endParaRPr lang="en-IN"/>
          </a:p>
        </p:txBody>
      </p:sp>
      <p:sp>
        <p:nvSpPr>
          <p:cNvPr id="3" name="Rectangle 2"/>
          <p:cNvSpPr/>
          <p:nvPr/>
        </p:nvSpPr>
        <p:spPr>
          <a:xfrm>
            <a:off x="133978" y="75604"/>
            <a:ext cx="6096000" cy="6463308"/>
          </a:xfrm>
          <a:prstGeom prst="rect">
            <a:avLst/>
          </a:prstGeom>
        </p:spPr>
        <p:txBody>
          <a:bodyPr>
            <a:spAutoFit/>
          </a:bodyPr>
          <a:lstStyle/>
          <a:p>
            <a:r>
              <a:rPr lang="en-IN" dirty="0">
                <a:latin typeface="Cambria" panose="02040503050406030204" pitchFamily="18" charset="0"/>
                <a:ea typeface="Cambria" panose="02040503050406030204" pitchFamily="18" charset="0"/>
              </a:rPr>
              <a:t>&lt;!DOCTYPE html&gt;</a:t>
            </a:r>
          </a:p>
          <a:p>
            <a:r>
              <a:rPr lang="en-IN" dirty="0">
                <a:latin typeface="Cambria" panose="02040503050406030204" pitchFamily="18" charset="0"/>
                <a:ea typeface="Cambria" panose="02040503050406030204" pitchFamily="18" charset="0"/>
              </a:rPr>
              <a:t>&lt;html&gt;</a:t>
            </a:r>
          </a:p>
          <a:p>
            <a:r>
              <a:rPr lang="en-IN" dirty="0" smtClean="0">
                <a:latin typeface="Cambria" panose="02040503050406030204" pitchFamily="18" charset="0"/>
                <a:ea typeface="Cambria" panose="02040503050406030204" pitchFamily="18" charset="0"/>
              </a:rPr>
              <a:t>&lt;</a:t>
            </a:r>
            <a:r>
              <a:rPr lang="en-IN" dirty="0">
                <a:latin typeface="Cambria" panose="02040503050406030204" pitchFamily="18" charset="0"/>
                <a:ea typeface="Cambria" panose="02040503050406030204" pitchFamily="18" charset="0"/>
              </a:rPr>
              <a:t>body&gt;</a:t>
            </a:r>
          </a:p>
          <a:p>
            <a:r>
              <a:rPr lang="en-IN" dirty="0">
                <a:latin typeface="Cambria" panose="02040503050406030204" pitchFamily="18" charset="0"/>
                <a:ea typeface="Cambria" panose="02040503050406030204" pitchFamily="18" charset="0"/>
              </a:rPr>
              <a:t>        &lt;script type="text/</a:t>
            </a:r>
            <a:r>
              <a:rPr lang="en-IN" dirty="0" err="1">
                <a:latin typeface="Cambria" panose="02040503050406030204" pitchFamily="18" charset="0"/>
                <a:ea typeface="Cambria" panose="02040503050406030204" pitchFamily="18" charset="0"/>
              </a:rPr>
              <a:t>javascript</a:t>
            </a:r>
            <a:r>
              <a:rPr lang="en-IN" dirty="0">
                <a:latin typeface="Cambria" panose="02040503050406030204" pitchFamily="18" charset="0"/>
                <a:ea typeface="Cambria" panose="02040503050406030204" pitchFamily="18" charset="0"/>
              </a:rPr>
              <a:t>"&gt;</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var</a:t>
            </a:r>
            <a:r>
              <a:rPr lang="en-IN" dirty="0">
                <a:latin typeface="Cambria" panose="02040503050406030204" pitchFamily="18" charset="0"/>
                <a:ea typeface="Cambria" panose="02040503050406030204" pitchFamily="18" charset="0"/>
              </a:rPr>
              <a:t> x = "This practical is based on </a:t>
            </a:r>
            <a:r>
              <a:rPr lang="en-IN" dirty="0" err="1">
                <a:latin typeface="Cambria" panose="02040503050406030204" pitchFamily="18" charset="0"/>
                <a:ea typeface="Cambria" panose="02040503050406030204" pitchFamily="18" charset="0"/>
              </a:rPr>
              <a:t>javascript</a:t>
            </a:r>
            <a:r>
              <a:rPr lang="en-IN" dirty="0">
                <a:latin typeface="Cambria" panose="02040503050406030204" pitchFamily="18" charset="0"/>
                <a:ea typeface="Cambria" panose="02040503050406030204" pitchFamily="18" charset="0"/>
              </a:rPr>
              <a:t> practical";</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var</a:t>
            </a:r>
            <a:r>
              <a:rPr lang="en-IN" dirty="0">
                <a:latin typeface="Cambria" panose="02040503050406030204" pitchFamily="18" charset="0"/>
                <a:ea typeface="Cambria" panose="02040503050406030204" pitchFamily="18" charset="0"/>
              </a:rPr>
              <a:t> y ="Practical 10 is performed in TC1";</a:t>
            </a:r>
          </a:p>
          <a:p>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var</a:t>
            </a:r>
            <a:r>
              <a:rPr lang="en-IN" dirty="0">
                <a:latin typeface="Cambria" panose="02040503050406030204" pitchFamily="18" charset="0"/>
                <a:ea typeface="Cambria" panose="02040503050406030204" pitchFamily="18" charset="0"/>
              </a:rPr>
              <a:t> a = x + y;</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document.write</a:t>
            </a:r>
            <a:r>
              <a:rPr lang="en-IN" dirty="0">
                <a:latin typeface="Cambria" panose="02040503050406030204" pitchFamily="18" charset="0"/>
                <a:ea typeface="Cambria" panose="02040503050406030204" pitchFamily="18" charset="0"/>
              </a:rPr>
              <a:t>(a + "&lt;hr&gt;");</a:t>
            </a:r>
          </a:p>
          <a:p>
            <a:r>
              <a:rPr lang="en-IN" dirty="0">
                <a:latin typeface="Cambria" panose="02040503050406030204" pitchFamily="18" charset="0"/>
                <a:ea typeface="Cambria" panose="02040503050406030204" pitchFamily="18" charset="0"/>
              </a:rPr>
              <a:t>           </a:t>
            </a:r>
            <a:endParaRPr lang="en-IN" dirty="0" smtClean="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	</a:t>
            </a:r>
            <a:r>
              <a:rPr lang="en-IN" dirty="0" err="1" smtClean="0">
                <a:latin typeface="Cambria" panose="02040503050406030204" pitchFamily="18" charset="0"/>
                <a:ea typeface="Cambria" panose="02040503050406030204" pitchFamily="18" charset="0"/>
              </a:rPr>
              <a:t>var</a:t>
            </a:r>
            <a:r>
              <a:rPr lang="en-IN" dirty="0" smtClean="0">
                <a:latin typeface="Cambria" panose="02040503050406030204" pitchFamily="18" charset="0"/>
                <a:ea typeface="Cambria" panose="02040503050406030204" pitchFamily="18" charset="0"/>
              </a:rPr>
              <a:t> </a:t>
            </a:r>
            <a:r>
              <a:rPr lang="en-IN" dirty="0">
                <a:latin typeface="Cambria" panose="02040503050406030204" pitchFamily="18" charset="0"/>
                <a:ea typeface="Cambria" panose="02040503050406030204" pitchFamily="18" charset="0"/>
              </a:rPr>
              <a:t>b = </a:t>
            </a:r>
            <a:r>
              <a:rPr lang="en-IN" dirty="0" err="1">
                <a:latin typeface="Cambria" panose="02040503050406030204" pitchFamily="18" charset="0"/>
                <a:ea typeface="Cambria" panose="02040503050406030204" pitchFamily="18" charset="0"/>
              </a:rPr>
              <a:t>y.concat</a:t>
            </a:r>
            <a:r>
              <a:rPr lang="en-IN" dirty="0">
                <a:latin typeface="Cambria" panose="02040503050406030204" pitchFamily="18" charset="0"/>
                <a:ea typeface="Cambria" panose="02040503050406030204" pitchFamily="18" charset="0"/>
              </a:rPr>
              <a:t>(" ",x);</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document.write</a:t>
            </a:r>
            <a:r>
              <a:rPr lang="en-IN" dirty="0">
                <a:latin typeface="Cambria" panose="02040503050406030204" pitchFamily="18" charset="0"/>
                <a:ea typeface="Cambria" panose="02040503050406030204" pitchFamily="18" charset="0"/>
              </a:rPr>
              <a:t>(b + "&lt;hr&gt;");</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document.write</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x.length</a:t>
            </a:r>
            <a:r>
              <a:rPr lang="en-IN" dirty="0">
                <a:latin typeface="Cambria" panose="02040503050406030204" pitchFamily="18" charset="0"/>
                <a:ea typeface="Cambria" panose="02040503050406030204" pitchFamily="18" charset="0"/>
              </a:rPr>
              <a:t> + "&lt;hr&gt;");</a:t>
            </a:r>
          </a:p>
          <a:p>
            <a:r>
              <a:rPr lang="en-IN" dirty="0">
                <a:latin typeface="Cambria" panose="02040503050406030204" pitchFamily="18" charset="0"/>
                <a:ea typeface="Cambria" panose="02040503050406030204" pitchFamily="18" charset="0"/>
              </a:rPr>
              <a:t>          </a:t>
            </a:r>
            <a:endParaRPr lang="en-IN" dirty="0" smtClean="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	</a:t>
            </a:r>
            <a:r>
              <a:rPr lang="en-IN" dirty="0" smtClean="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var</a:t>
            </a:r>
            <a:r>
              <a:rPr lang="en-IN" dirty="0">
                <a:latin typeface="Cambria" panose="02040503050406030204" pitchFamily="18" charset="0"/>
                <a:ea typeface="Cambria" panose="02040503050406030204" pitchFamily="18" charset="0"/>
              </a:rPr>
              <a:t> c = </a:t>
            </a:r>
            <a:r>
              <a:rPr lang="en-IN" dirty="0" err="1">
                <a:latin typeface="Cambria" panose="02040503050406030204" pitchFamily="18" charset="0"/>
                <a:ea typeface="Cambria" panose="02040503050406030204" pitchFamily="18" charset="0"/>
              </a:rPr>
              <a:t>x.indexOf</a:t>
            </a:r>
            <a:r>
              <a:rPr lang="en-IN" dirty="0">
                <a:latin typeface="Cambria" panose="02040503050406030204" pitchFamily="18" charset="0"/>
                <a:ea typeface="Cambria" panose="02040503050406030204" pitchFamily="18" charset="0"/>
              </a:rPr>
              <a:t>("practical");</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document.write</a:t>
            </a:r>
            <a:r>
              <a:rPr lang="en-IN" dirty="0">
                <a:latin typeface="Cambria" panose="02040503050406030204" pitchFamily="18" charset="0"/>
                <a:ea typeface="Cambria" panose="02040503050406030204" pitchFamily="18" charset="0"/>
              </a:rPr>
              <a:t>(c + "&lt;hr&gt;");</a:t>
            </a:r>
          </a:p>
          <a:p>
            <a:r>
              <a:rPr lang="en-IN" dirty="0">
                <a:latin typeface="Cambria" panose="02040503050406030204" pitchFamily="18" charset="0"/>
                <a:ea typeface="Cambria" panose="02040503050406030204" pitchFamily="18" charset="0"/>
              </a:rPr>
              <a:t>        </a:t>
            </a:r>
            <a:endParaRPr lang="en-IN" dirty="0" smtClean="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	</a:t>
            </a:r>
            <a:r>
              <a:rPr lang="en-IN" dirty="0" smtClean="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var</a:t>
            </a:r>
            <a:r>
              <a:rPr lang="en-IN" dirty="0">
                <a:latin typeface="Cambria" panose="02040503050406030204" pitchFamily="18" charset="0"/>
                <a:ea typeface="Cambria" panose="02040503050406030204" pitchFamily="18" charset="0"/>
              </a:rPr>
              <a:t> d = </a:t>
            </a:r>
            <a:r>
              <a:rPr lang="en-IN" dirty="0" err="1">
                <a:latin typeface="Cambria" panose="02040503050406030204" pitchFamily="18" charset="0"/>
                <a:ea typeface="Cambria" panose="02040503050406030204" pitchFamily="18" charset="0"/>
              </a:rPr>
              <a:t>x.search</a:t>
            </a:r>
            <a:r>
              <a:rPr lang="en-IN" dirty="0">
                <a:latin typeface="Cambria" panose="02040503050406030204" pitchFamily="18" charset="0"/>
                <a:ea typeface="Cambria" panose="02040503050406030204" pitchFamily="18" charset="0"/>
              </a:rPr>
              <a:t>("on");</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document.write</a:t>
            </a:r>
            <a:r>
              <a:rPr lang="en-IN" dirty="0">
                <a:latin typeface="Cambria" panose="02040503050406030204" pitchFamily="18" charset="0"/>
                <a:ea typeface="Cambria" panose="02040503050406030204" pitchFamily="18" charset="0"/>
              </a:rPr>
              <a:t>(d + "&lt;hr&gt;");</a:t>
            </a:r>
          </a:p>
          <a:p>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var</a:t>
            </a:r>
            <a:r>
              <a:rPr lang="en-IN" dirty="0">
                <a:latin typeface="Cambria" panose="02040503050406030204" pitchFamily="18" charset="0"/>
                <a:ea typeface="Cambria" panose="02040503050406030204" pitchFamily="18" charset="0"/>
              </a:rPr>
              <a:t> e = </a:t>
            </a:r>
            <a:r>
              <a:rPr lang="en-IN" dirty="0" err="1">
                <a:latin typeface="Cambria" panose="02040503050406030204" pitchFamily="18" charset="0"/>
                <a:ea typeface="Cambria" panose="02040503050406030204" pitchFamily="18" charset="0"/>
              </a:rPr>
              <a:t>y.slice</a:t>
            </a:r>
            <a:r>
              <a:rPr lang="en-IN" dirty="0">
                <a:latin typeface="Cambria" panose="02040503050406030204" pitchFamily="18" charset="0"/>
                <a:ea typeface="Cambria" panose="02040503050406030204" pitchFamily="18" charset="0"/>
              </a:rPr>
              <a:t>(2,8);</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document.write</a:t>
            </a:r>
            <a:r>
              <a:rPr lang="en-IN" dirty="0">
                <a:latin typeface="Cambria" panose="02040503050406030204" pitchFamily="18" charset="0"/>
                <a:ea typeface="Cambria" panose="02040503050406030204" pitchFamily="18" charset="0"/>
              </a:rPr>
              <a:t>(e + "&lt;hr&gt;");</a:t>
            </a:r>
          </a:p>
          <a:p>
            <a:endParaRPr lang="en-IN" dirty="0">
              <a:latin typeface="Cambria" panose="02040503050406030204" pitchFamily="18" charset="0"/>
              <a:ea typeface="Cambria" panose="02040503050406030204" pitchFamily="18" charset="0"/>
            </a:endParaRPr>
          </a:p>
        </p:txBody>
      </p:sp>
      <p:sp>
        <p:nvSpPr>
          <p:cNvPr id="4" name="Rectangle 3"/>
          <p:cNvSpPr/>
          <p:nvPr/>
        </p:nvSpPr>
        <p:spPr>
          <a:xfrm>
            <a:off x="6229978" y="199524"/>
            <a:ext cx="6096000" cy="6740307"/>
          </a:xfrm>
          <a:prstGeom prst="rect">
            <a:avLst/>
          </a:prstGeom>
        </p:spPr>
        <p:txBody>
          <a:bodyPr>
            <a:spAutoFit/>
          </a:bodyPr>
          <a:lstStyle/>
          <a:p>
            <a:r>
              <a:rPr lang="en-IN" dirty="0">
                <a:latin typeface="Cambria" panose="02040503050406030204" pitchFamily="18" charset="0"/>
                <a:ea typeface="Cambria" panose="02040503050406030204" pitchFamily="18" charset="0"/>
              </a:rPr>
              <a:t> </a:t>
            </a:r>
            <a:r>
              <a:rPr lang="en-IN" dirty="0" smtClean="0">
                <a:latin typeface="Cambria" panose="02040503050406030204" pitchFamily="18" charset="0"/>
                <a:ea typeface="Cambria" panose="02040503050406030204" pitchFamily="18" charset="0"/>
              </a:rPr>
              <a:t>	</a:t>
            </a:r>
            <a:r>
              <a:rPr lang="en-IN" dirty="0" err="1" smtClean="0">
                <a:latin typeface="Cambria" panose="02040503050406030204" pitchFamily="18" charset="0"/>
                <a:ea typeface="Cambria" panose="02040503050406030204" pitchFamily="18" charset="0"/>
              </a:rPr>
              <a:t>var</a:t>
            </a:r>
            <a:r>
              <a:rPr lang="en-IN" dirty="0" smtClean="0">
                <a:latin typeface="Cambria" panose="02040503050406030204" pitchFamily="18" charset="0"/>
                <a:ea typeface="Cambria" panose="02040503050406030204" pitchFamily="18" charset="0"/>
              </a:rPr>
              <a:t> </a:t>
            </a:r>
            <a:r>
              <a:rPr lang="en-IN" dirty="0">
                <a:latin typeface="Cambria" panose="02040503050406030204" pitchFamily="18" charset="0"/>
                <a:ea typeface="Cambria" panose="02040503050406030204" pitchFamily="18" charset="0"/>
              </a:rPr>
              <a:t>f = </a:t>
            </a:r>
            <a:r>
              <a:rPr lang="en-IN" dirty="0" err="1">
                <a:latin typeface="Cambria" panose="02040503050406030204" pitchFamily="18" charset="0"/>
                <a:ea typeface="Cambria" panose="02040503050406030204" pitchFamily="18" charset="0"/>
              </a:rPr>
              <a:t>y.substring</a:t>
            </a:r>
            <a:r>
              <a:rPr lang="en-IN" dirty="0">
                <a:latin typeface="Cambria" panose="02040503050406030204" pitchFamily="18" charset="0"/>
                <a:ea typeface="Cambria" panose="02040503050406030204" pitchFamily="18" charset="0"/>
              </a:rPr>
              <a:t>(2,8);</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document.write</a:t>
            </a:r>
            <a:r>
              <a:rPr lang="en-IN" dirty="0">
                <a:latin typeface="Cambria" panose="02040503050406030204" pitchFamily="18" charset="0"/>
                <a:ea typeface="Cambria" panose="02040503050406030204" pitchFamily="18" charset="0"/>
              </a:rPr>
              <a:t>(f + "&lt;hr&gt;");</a:t>
            </a:r>
          </a:p>
          <a:p>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var</a:t>
            </a:r>
            <a:r>
              <a:rPr lang="en-IN" dirty="0">
                <a:latin typeface="Cambria" panose="02040503050406030204" pitchFamily="18" charset="0"/>
                <a:ea typeface="Cambria" panose="02040503050406030204" pitchFamily="18" charset="0"/>
              </a:rPr>
              <a:t> g = </a:t>
            </a:r>
            <a:r>
              <a:rPr lang="en-IN" dirty="0" err="1">
                <a:latin typeface="Cambria" panose="02040503050406030204" pitchFamily="18" charset="0"/>
                <a:ea typeface="Cambria" panose="02040503050406030204" pitchFamily="18" charset="0"/>
              </a:rPr>
              <a:t>y.substr</a:t>
            </a:r>
            <a:r>
              <a:rPr lang="en-IN" dirty="0">
                <a:latin typeface="Cambria" panose="02040503050406030204" pitchFamily="18" charset="0"/>
                <a:ea typeface="Cambria" panose="02040503050406030204" pitchFamily="18" charset="0"/>
              </a:rPr>
              <a:t>(2,10);</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document.write</a:t>
            </a:r>
            <a:r>
              <a:rPr lang="en-IN" dirty="0">
                <a:latin typeface="Cambria" panose="02040503050406030204" pitchFamily="18" charset="0"/>
                <a:ea typeface="Cambria" panose="02040503050406030204" pitchFamily="18" charset="0"/>
              </a:rPr>
              <a:t>(g + "&lt;hr&gt;");</a:t>
            </a:r>
          </a:p>
          <a:p>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y.replace</a:t>
            </a:r>
            <a:r>
              <a:rPr lang="en-IN" dirty="0">
                <a:latin typeface="Cambria" panose="02040503050406030204" pitchFamily="18" charset="0"/>
                <a:ea typeface="Cambria" panose="02040503050406030204" pitchFamily="18" charset="0"/>
              </a:rPr>
              <a:t>("practical", "ten");</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document.write</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y.replace</a:t>
            </a:r>
            <a:r>
              <a:rPr lang="en-IN" dirty="0">
                <a:latin typeface="Cambria" panose="02040503050406030204" pitchFamily="18" charset="0"/>
                <a:ea typeface="Cambria" panose="02040503050406030204" pitchFamily="18" charset="0"/>
              </a:rPr>
              <a:t>("Practical", "ten") + "&lt;hr&gt;");</a:t>
            </a:r>
          </a:p>
          <a:p>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           </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document.write</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y.toLocaleLowerCase</a:t>
            </a:r>
            <a:r>
              <a:rPr lang="en-IN" dirty="0">
                <a:latin typeface="Cambria" panose="02040503050406030204" pitchFamily="18" charset="0"/>
                <a:ea typeface="Cambria" panose="02040503050406030204" pitchFamily="18" charset="0"/>
              </a:rPr>
              <a:t>() + "&lt;hr&gt;");</a:t>
            </a:r>
          </a:p>
          <a:p>
            <a:r>
              <a:rPr lang="en-IN" dirty="0">
                <a:latin typeface="Cambria" panose="02040503050406030204" pitchFamily="18" charset="0"/>
                <a:ea typeface="Cambria" panose="02040503050406030204" pitchFamily="18" charset="0"/>
              </a:rPr>
              <a:t>           </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var</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i</a:t>
            </a:r>
            <a:r>
              <a:rPr lang="en-IN" dirty="0">
                <a:latin typeface="Cambria" panose="02040503050406030204" pitchFamily="18" charset="0"/>
                <a:ea typeface="Cambria" panose="02040503050406030204" pitchFamily="18" charset="0"/>
              </a:rPr>
              <a:t> = "  hello   world   ";</a:t>
            </a:r>
          </a:p>
          <a:p>
            <a:r>
              <a:rPr lang="en-IN" dirty="0">
                <a:latin typeface="Cambria" panose="02040503050406030204" pitchFamily="18" charset="0"/>
                <a:ea typeface="Cambria" panose="02040503050406030204" pitchFamily="18" charset="0"/>
              </a:rPr>
              <a:t>           alert(</a:t>
            </a:r>
            <a:r>
              <a:rPr lang="en-IN" dirty="0" err="1">
                <a:latin typeface="Cambria" panose="02040503050406030204" pitchFamily="18" charset="0"/>
                <a:ea typeface="Cambria" panose="02040503050406030204" pitchFamily="18" charset="0"/>
              </a:rPr>
              <a:t>i.trim</a:t>
            </a:r>
            <a:r>
              <a:rPr lang="en-IN" dirty="0">
                <a:latin typeface="Cambria" panose="02040503050406030204" pitchFamily="18" charset="0"/>
                <a:ea typeface="Cambria" panose="02040503050406030204" pitchFamily="18" charset="0"/>
              </a:rPr>
              <a:t>());</a:t>
            </a:r>
          </a:p>
          <a:p>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var</a:t>
            </a:r>
            <a:r>
              <a:rPr lang="en-IN" dirty="0">
                <a:latin typeface="Cambria" panose="02040503050406030204" pitchFamily="18" charset="0"/>
                <a:ea typeface="Cambria" panose="02040503050406030204" pitchFamily="18" charset="0"/>
              </a:rPr>
              <a:t> j = </a:t>
            </a:r>
            <a:r>
              <a:rPr lang="en-IN" dirty="0" err="1">
                <a:latin typeface="Cambria" panose="02040503050406030204" pitchFamily="18" charset="0"/>
                <a:ea typeface="Cambria" panose="02040503050406030204" pitchFamily="18" charset="0"/>
              </a:rPr>
              <a:t>y.charCodeAt</a:t>
            </a:r>
            <a:r>
              <a:rPr lang="en-IN" dirty="0">
                <a:latin typeface="Cambria" panose="02040503050406030204" pitchFamily="18" charset="0"/>
                <a:ea typeface="Cambria" panose="02040503050406030204" pitchFamily="18" charset="0"/>
              </a:rPr>
              <a:t>(2);</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document.write</a:t>
            </a:r>
            <a:r>
              <a:rPr lang="en-IN" dirty="0">
                <a:latin typeface="Cambria" panose="02040503050406030204" pitchFamily="18" charset="0"/>
                <a:ea typeface="Cambria" panose="02040503050406030204" pitchFamily="18" charset="0"/>
              </a:rPr>
              <a:t>(j + "&lt;hr&gt;");</a:t>
            </a:r>
          </a:p>
          <a:p>
            <a:r>
              <a:rPr lang="en-IN" dirty="0">
                <a:latin typeface="Cambria" panose="02040503050406030204" pitchFamily="18" charset="0"/>
                <a:ea typeface="Cambria" panose="02040503050406030204" pitchFamily="18" charset="0"/>
              </a:rPr>
              <a:t>        </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var</a:t>
            </a:r>
            <a:r>
              <a:rPr lang="en-IN" dirty="0">
                <a:latin typeface="Cambria" panose="02040503050406030204" pitchFamily="18" charset="0"/>
                <a:ea typeface="Cambria" panose="02040503050406030204" pitchFamily="18" charset="0"/>
              </a:rPr>
              <a:t> k = "</a:t>
            </a:r>
            <a:r>
              <a:rPr lang="en-IN" dirty="0" err="1">
                <a:latin typeface="Cambria" panose="02040503050406030204" pitchFamily="18" charset="0"/>
                <a:ea typeface="Cambria" panose="02040503050406030204" pitchFamily="18" charset="0"/>
              </a:rPr>
              <a:t>a|b|c|d|e</a:t>
            </a:r>
            <a:r>
              <a:rPr lang="en-IN" dirty="0">
                <a:latin typeface="Cambria" panose="02040503050406030204" pitchFamily="18" charset="0"/>
                <a:ea typeface="Cambria" panose="02040503050406030204" pitchFamily="18" charset="0"/>
              </a:rPr>
              <a:t>";</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document.write</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k.split</a:t>
            </a:r>
            <a:r>
              <a:rPr lang="en-IN" dirty="0">
                <a:latin typeface="Cambria" panose="02040503050406030204" pitchFamily="18" charset="0"/>
                <a:ea typeface="Cambria" panose="02040503050406030204" pitchFamily="18" charset="0"/>
              </a:rPr>
              <a:t>("|"));</a:t>
            </a:r>
          </a:p>
          <a:p>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        &lt;/script&gt;</a:t>
            </a:r>
          </a:p>
          <a:p>
            <a:r>
              <a:rPr lang="en-IN" dirty="0">
                <a:latin typeface="Cambria" panose="02040503050406030204" pitchFamily="18" charset="0"/>
                <a:ea typeface="Cambria" panose="02040503050406030204" pitchFamily="18" charset="0"/>
              </a:rPr>
              <a:t>    &lt;/body&gt;</a:t>
            </a:r>
          </a:p>
          <a:p>
            <a:r>
              <a:rPr lang="en-IN" dirty="0">
                <a:latin typeface="Cambria" panose="02040503050406030204" pitchFamily="18" charset="0"/>
                <a:ea typeface="Cambria" panose="02040503050406030204" pitchFamily="18" charset="0"/>
              </a:rPr>
              <a:t>&lt;/html&gt;</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979654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52</a:t>
            </a:fld>
            <a:endParaRPr lang="en-IN"/>
          </a:p>
        </p:txBody>
      </p:sp>
      <p:pic>
        <p:nvPicPr>
          <p:cNvPr id="4" name="Picture 3"/>
          <p:cNvPicPr>
            <a:picLocks noChangeAspect="1"/>
          </p:cNvPicPr>
          <p:nvPr/>
        </p:nvPicPr>
        <p:blipFill>
          <a:blip r:embed="rId2"/>
          <a:stretch>
            <a:fillRect/>
          </a:stretch>
        </p:blipFill>
        <p:spPr>
          <a:xfrm>
            <a:off x="2443162" y="890587"/>
            <a:ext cx="7305675" cy="5076825"/>
          </a:xfrm>
          <a:prstGeom prst="rect">
            <a:avLst/>
          </a:prstGeom>
        </p:spPr>
      </p:pic>
    </p:spTree>
    <p:extLst>
      <p:ext uri="{BB962C8B-B14F-4D97-AF65-F5344CB8AC3E}">
        <p14:creationId xmlns:p14="http://schemas.microsoft.com/office/powerpoint/2010/main" val="41800632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Arrays</a:t>
            </a:r>
          </a:p>
        </p:txBody>
      </p:sp>
      <p:sp>
        <p:nvSpPr>
          <p:cNvPr id="3" name="Content Placeholder 2"/>
          <p:cNvSpPr>
            <a:spLocks noGrp="1"/>
          </p:cNvSpPr>
          <p:nvPr>
            <p:ph idx="1"/>
          </p:nvPr>
        </p:nvSpPr>
        <p:spPr/>
        <p:txBody>
          <a:bodyPr/>
          <a:lstStyle/>
          <a:p>
            <a:r>
              <a:rPr lang="en-US" dirty="0"/>
              <a:t>An array is a special variable, which can hold more than one value(collection of data) at a time.</a:t>
            </a:r>
          </a:p>
          <a:p>
            <a:r>
              <a:rPr lang="en-US" dirty="0"/>
              <a:t>Each item in array has an index to access it and index begins with 0.</a:t>
            </a:r>
          </a:p>
          <a:p>
            <a:r>
              <a:rPr lang="en-US" dirty="0"/>
              <a:t>JavaScript arrays are used to store multiple values in a single variable.</a:t>
            </a:r>
          </a:p>
          <a:p>
            <a:r>
              <a:rPr lang="en-US" b="1" dirty="0" err="1">
                <a:solidFill>
                  <a:schemeClr val="accent6">
                    <a:lumMod val="75000"/>
                  </a:schemeClr>
                </a:solidFill>
              </a:rPr>
              <a:t>var</a:t>
            </a:r>
            <a:r>
              <a:rPr lang="en-US" b="1" dirty="0">
                <a:solidFill>
                  <a:schemeClr val="accent6">
                    <a:lumMod val="75000"/>
                  </a:schemeClr>
                </a:solidFill>
              </a:rPr>
              <a:t> cars = ["Saab", "Volvo", "BMW"];</a:t>
            </a:r>
          </a:p>
          <a:p>
            <a:r>
              <a:rPr lang="en-US" dirty="0"/>
              <a:t>Creating an Array</a:t>
            </a:r>
          </a:p>
          <a:p>
            <a:r>
              <a:rPr lang="en-US" dirty="0"/>
              <a:t>Syntax: </a:t>
            </a:r>
          </a:p>
          <a:p>
            <a:r>
              <a:rPr lang="en-US" dirty="0" err="1"/>
              <a:t>var</a:t>
            </a:r>
            <a:r>
              <a:rPr lang="en-US" dirty="0"/>
              <a:t> </a:t>
            </a:r>
            <a:r>
              <a:rPr lang="en-US" dirty="0" err="1"/>
              <a:t>array_name</a:t>
            </a:r>
            <a:r>
              <a:rPr lang="en-US" dirty="0"/>
              <a:t> = [item1, item2, ...]; </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53</a:t>
            </a:fld>
            <a:endParaRPr lang="en-IN" dirty="0"/>
          </a:p>
        </p:txBody>
      </p:sp>
    </p:spTree>
    <p:extLst>
      <p:ext uri="{BB962C8B-B14F-4D97-AF65-F5344CB8AC3E}">
        <p14:creationId xmlns:p14="http://schemas.microsoft.com/office/powerpoint/2010/main" val="360736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the Elements of an Array</a:t>
            </a:r>
            <a:br>
              <a:rPr lang="en-US" dirty="0"/>
            </a:br>
            <a:endParaRPr lang="en-IN" dirty="0"/>
          </a:p>
        </p:txBody>
      </p:sp>
      <p:sp>
        <p:nvSpPr>
          <p:cNvPr id="3" name="Content Placeholder 2"/>
          <p:cNvSpPr>
            <a:spLocks noGrp="1"/>
          </p:cNvSpPr>
          <p:nvPr>
            <p:ph idx="1"/>
          </p:nvPr>
        </p:nvSpPr>
        <p:spPr/>
        <p:txBody>
          <a:bodyPr>
            <a:normAutofit fontScale="85000" lnSpcReduction="20000"/>
          </a:bodyPr>
          <a:lstStyle/>
          <a:p>
            <a:pPr marL="182880" lvl="0" indent="-182880" algn="l">
              <a:lnSpc>
                <a:spcPct val="90000"/>
              </a:lnSpc>
              <a:spcBef>
                <a:spcPts val="1200"/>
              </a:spcBef>
              <a:buClr>
                <a:srgbClr val="40BAD2"/>
              </a:buClr>
              <a:buFont typeface="Wingdings 2" pitchFamily="18" charset="2"/>
              <a:buChar char=""/>
            </a:pPr>
            <a:r>
              <a:rPr lang="en-US" sz="2000" dirty="0">
                <a:solidFill>
                  <a:srgbClr val="000000"/>
                </a:solidFill>
              </a:rPr>
              <a:t>A declaration can span multiple lines:</a:t>
            </a:r>
          </a:p>
          <a:p>
            <a:pPr marL="182880" lvl="0" indent="-182880" algn="l">
              <a:lnSpc>
                <a:spcPct val="90000"/>
              </a:lnSpc>
              <a:spcBef>
                <a:spcPts val="1200"/>
              </a:spcBef>
              <a:buClr>
                <a:srgbClr val="40BAD2"/>
              </a:buClr>
              <a:buFont typeface="Wingdings 2" pitchFamily="18" charset="2"/>
              <a:buChar char=""/>
            </a:pPr>
            <a:r>
              <a:rPr lang="en-US" sz="2000" b="1" dirty="0" err="1">
                <a:solidFill>
                  <a:schemeClr val="accent6">
                    <a:lumMod val="75000"/>
                  </a:schemeClr>
                </a:solidFill>
              </a:rPr>
              <a:t>var</a:t>
            </a:r>
            <a:r>
              <a:rPr lang="en-US" sz="2000" b="1" dirty="0">
                <a:solidFill>
                  <a:schemeClr val="accent6">
                    <a:lumMod val="75000"/>
                  </a:schemeClr>
                </a:solidFill>
              </a:rPr>
              <a:t> cars = [</a:t>
            </a:r>
            <a:br>
              <a:rPr lang="en-US" sz="2000" b="1" dirty="0">
                <a:solidFill>
                  <a:schemeClr val="accent6">
                    <a:lumMod val="75000"/>
                  </a:schemeClr>
                </a:solidFill>
              </a:rPr>
            </a:br>
            <a:r>
              <a:rPr lang="en-US" sz="2000" b="1" dirty="0">
                <a:solidFill>
                  <a:schemeClr val="accent6">
                    <a:lumMod val="75000"/>
                  </a:schemeClr>
                </a:solidFill>
              </a:rPr>
              <a:t>  "Saab",</a:t>
            </a:r>
            <a:br>
              <a:rPr lang="en-US" sz="2000" b="1" dirty="0">
                <a:solidFill>
                  <a:schemeClr val="accent6">
                    <a:lumMod val="75000"/>
                  </a:schemeClr>
                </a:solidFill>
              </a:rPr>
            </a:br>
            <a:r>
              <a:rPr lang="en-US" sz="2000" b="1" dirty="0">
                <a:solidFill>
                  <a:schemeClr val="accent6">
                    <a:lumMod val="75000"/>
                  </a:schemeClr>
                </a:solidFill>
              </a:rPr>
              <a:t>  "Volvo",</a:t>
            </a:r>
            <a:br>
              <a:rPr lang="en-US" sz="2000" b="1" dirty="0">
                <a:solidFill>
                  <a:schemeClr val="accent6">
                    <a:lumMod val="75000"/>
                  </a:schemeClr>
                </a:solidFill>
              </a:rPr>
            </a:br>
            <a:r>
              <a:rPr lang="en-US" sz="2000" b="1" dirty="0">
                <a:solidFill>
                  <a:schemeClr val="accent6">
                    <a:lumMod val="75000"/>
                  </a:schemeClr>
                </a:solidFill>
              </a:rPr>
              <a:t>  "BMW"</a:t>
            </a:r>
            <a:br>
              <a:rPr lang="en-US" sz="2000" b="1" dirty="0">
                <a:solidFill>
                  <a:schemeClr val="accent6">
                    <a:lumMod val="75000"/>
                  </a:schemeClr>
                </a:solidFill>
              </a:rPr>
            </a:br>
            <a:r>
              <a:rPr lang="en-US" sz="2000" b="1" dirty="0">
                <a:solidFill>
                  <a:schemeClr val="accent6">
                    <a:lumMod val="75000"/>
                  </a:schemeClr>
                </a:solidFill>
              </a:rPr>
              <a:t>]; </a:t>
            </a:r>
          </a:p>
          <a:p>
            <a:pPr marL="182880" lvl="0" indent="-182880" algn="l">
              <a:lnSpc>
                <a:spcPct val="90000"/>
              </a:lnSpc>
              <a:spcBef>
                <a:spcPts val="1200"/>
              </a:spcBef>
              <a:buClr>
                <a:srgbClr val="40BAD2"/>
              </a:buClr>
              <a:buFont typeface="Wingdings 2" pitchFamily="18" charset="2"/>
              <a:buChar char=""/>
            </a:pPr>
            <a:r>
              <a:rPr lang="en-US" sz="2000" b="1" dirty="0">
                <a:solidFill>
                  <a:srgbClr val="000000"/>
                </a:solidFill>
              </a:rPr>
              <a:t>Using the JavaScript Keyword new:</a:t>
            </a:r>
          </a:p>
          <a:p>
            <a:pPr marL="182880" lvl="0" indent="-182880" algn="l">
              <a:lnSpc>
                <a:spcPct val="90000"/>
              </a:lnSpc>
              <a:spcBef>
                <a:spcPts val="1200"/>
              </a:spcBef>
              <a:buClr>
                <a:srgbClr val="40BAD2"/>
              </a:buClr>
              <a:buFont typeface="Wingdings 2" pitchFamily="18" charset="2"/>
              <a:buChar char=""/>
            </a:pPr>
            <a:r>
              <a:rPr lang="en-US" sz="2000" b="1" dirty="0" err="1">
                <a:solidFill>
                  <a:schemeClr val="accent6">
                    <a:lumMod val="75000"/>
                  </a:schemeClr>
                </a:solidFill>
              </a:rPr>
              <a:t>var</a:t>
            </a:r>
            <a:r>
              <a:rPr lang="en-US" sz="2000" b="1" dirty="0">
                <a:solidFill>
                  <a:schemeClr val="accent6">
                    <a:lumMod val="75000"/>
                  </a:schemeClr>
                </a:solidFill>
              </a:rPr>
              <a:t> cars = new Array("Saab", "Volvo", "BMW");</a:t>
            </a:r>
          </a:p>
          <a:p>
            <a:r>
              <a:rPr lang="en-US" sz="2000" b="1" dirty="0">
                <a:solidFill>
                  <a:schemeClr val="tx1"/>
                </a:solidFill>
              </a:rPr>
              <a:t>Access the Elements of an Array</a:t>
            </a:r>
          </a:p>
          <a:p>
            <a:r>
              <a:rPr lang="en-US" sz="2000" dirty="0">
                <a:solidFill>
                  <a:schemeClr val="tx1"/>
                </a:solidFill>
              </a:rPr>
              <a:t>You access an array element by referring to the </a:t>
            </a:r>
            <a:r>
              <a:rPr lang="en-US" sz="2000" b="1" dirty="0">
                <a:solidFill>
                  <a:schemeClr val="tx1"/>
                </a:solidFill>
              </a:rPr>
              <a:t>index number</a:t>
            </a:r>
            <a:r>
              <a:rPr lang="en-US" sz="2000" dirty="0">
                <a:solidFill>
                  <a:schemeClr val="tx1"/>
                </a:solidFill>
              </a:rPr>
              <a:t>.</a:t>
            </a:r>
          </a:p>
          <a:p>
            <a:pPr marL="0" indent="0">
              <a:buNone/>
            </a:pPr>
            <a:r>
              <a:rPr lang="en-IN" sz="2000" dirty="0">
                <a:solidFill>
                  <a:schemeClr val="accent6">
                    <a:lumMod val="75000"/>
                  </a:schemeClr>
                </a:solidFill>
              </a:rPr>
              <a:t>&lt;html&gt;</a:t>
            </a:r>
          </a:p>
          <a:p>
            <a:pPr marL="0" indent="0">
              <a:buNone/>
            </a:pPr>
            <a:r>
              <a:rPr lang="en-IN" sz="2000" dirty="0">
                <a:solidFill>
                  <a:schemeClr val="accent6">
                    <a:lumMod val="75000"/>
                  </a:schemeClr>
                </a:solidFill>
              </a:rPr>
              <a:t>&lt;body&gt;</a:t>
            </a:r>
          </a:p>
          <a:p>
            <a:pPr marL="0" indent="0">
              <a:buNone/>
            </a:pPr>
            <a:r>
              <a:rPr lang="en-IN" sz="2000" dirty="0">
                <a:solidFill>
                  <a:schemeClr val="accent6">
                    <a:lumMod val="75000"/>
                  </a:schemeClr>
                </a:solidFill>
              </a:rPr>
              <a:t>	&lt;p id="demo"&gt;&lt;/p&gt;</a:t>
            </a:r>
          </a:p>
          <a:p>
            <a:pPr marL="0" indent="0">
              <a:buNone/>
            </a:pPr>
            <a:r>
              <a:rPr lang="en-IN" sz="2000" dirty="0">
                <a:solidFill>
                  <a:schemeClr val="accent6">
                    <a:lumMod val="75000"/>
                  </a:schemeClr>
                </a:solidFill>
              </a:rPr>
              <a:t>	&lt;script&gt;</a:t>
            </a:r>
          </a:p>
          <a:p>
            <a:pPr marL="0" indent="0">
              <a:buNone/>
            </a:pPr>
            <a:r>
              <a:rPr lang="en-IN" sz="2000" dirty="0">
                <a:solidFill>
                  <a:schemeClr val="accent6">
                    <a:lumMod val="75000"/>
                  </a:schemeClr>
                </a:solidFill>
              </a:rPr>
              <a:t>		</a:t>
            </a:r>
            <a:r>
              <a:rPr lang="en-IN" sz="2000" dirty="0" err="1">
                <a:solidFill>
                  <a:schemeClr val="accent6">
                    <a:lumMod val="75000"/>
                  </a:schemeClr>
                </a:solidFill>
              </a:rPr>
              <a:t>var</a:t>
            </a:r>
            <a:r>
              <a:rPr lang="en-IN" sz="2000" dirty="0">
                <a:solidFill>
                  <a:schemeClr val="accent6">
                    <a:lumMod val="75000"/>
                  </a:schemeClr>
                </a:solidFill>
              </a:rPr>
              <a:t> cars = ["Saab", "Volvo", "BMW"];</a:t>
            </a:r>
          </a:p>
          <a:p>
            <a:pPr marL="0" indent="0">
              <a:buNone/>
            </a:pPr>
            <a:r>
              <a:rPr lang="en-IN" sz="2000" dirty="0">
                <a:solidFill>
                  <a:schemeClr val="accent6">
                    <a:lumMod val="75000"/>
                  </a:schemeClr>
                </a:solidFill>
              </a:rPr>
              <a:t>		</a:t>
            </a:r>
            <a:r>
              <a:rPr lang="en-IN" sz="2000" dirty="0" err="1">
                <a:solidFill>
                  <a:schemeClr val="accent6">
                    <a:lumMod val="75000"/>
                  </a:schemeClr>
                </a:solidFill>
              </a:rPr>
              <a:t>document.getElementById</a:t>
            </a:r>
            <a:r>
              <a:rPr lang="en-IN" sz="2000" dirty="0">
                <a:solidFill>
                  <a:schemeClr val="accent6">
                    <a:lumMod val="75000"/>
                  </a:schemeClr>
                </a:solidFill>
              </a:rPr>
              <a:t>("demo").</a:t>
            </a:r>
            <a:r>
              <a:rPr lang="en-IN" sz="2000" dirty="0" err="1">
                <a:solidFill>
                  <a:schemeClr val="accent6">
                    <a:lumMod val="75000"/>
                  </a:schemeClr>
                </a:solidFill>
              </a:rPr>
              <a:t>innerHTML</a:t>
            </a:r>
            <a:r>
              <a:rPr lang="en-IN" sz="2000" dirty="0">
                <a:solidFill>
                  <a:schemeClr val="accent6">
                    <a:lumMod val="75000"/>
                  </a:schemeClr>
                </a:solidFill>
              </a:rPr>
              <a:t> = cars[0];</a:t>
            </a:r>
          </a:p>
          <a:p>
            <a:pPr marL="0" indent="0">
              <a:buNone/>
            </a:pPr>
            <a:r>
              <a:rPr lang="en-IN" sz="2000" dirty="0">
                <a:solidFill>
                  <a:schemeClr val="accent6">
                    <a:lumMod val="75000"/>
                  </a:schemeClr>
                </a:solidFill>
              </a:rPr>
              <a:t>	&lt;/script&gt;</a:t>
            </a:r>
          </a:p>
          <a:p>
            <a:pPr marL="0" indent="0">
              <a:buNone/>
            </a:pPr>
            <a:r>
              <a:rPr lang="en-IN" sz="2000" dirty="0">
                <a:solidFill>
                  <a:schemeClr val="accent6">
                    <a:lumMod val="75000"/>
                  </a:schemeClr>
                </a:solidFill>
              </a:rPr>
              <a:t>&lt;/body&gt;</a:t>
            </a:r>
          </a:p>
          <a:p>
            <a:pPr marL="0" indent="0">
              <a:buNone/>
            </a:pPr>
            <a:r>
              <a:rPr lang="en-IN" sz="2000" dirty="0">
                <a:solidFill>
                  <a:schemeClr val="accent6">
                    <a:lumMod val="75000"/>
                  </a:schemeClr>
                </a:solidFill>
              </a:rPr>
              <a:t>&lt;/html&gt;</a:t>
            </a:r>
            <a:endParaRPr lang="en-IN" sz="2000" b="1" dirty="0">
              <a:solidFill>
                <a:schemeClr val="accent6">
                  <a:lumMod val="75000"/>
                </a:schemeClr>
              </a:solidFill>
            </a:endParaRPr>
          </a:p>
          <a:p>
            <a:endParaRPr lang="en-IN" sz="20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54</a:t>
            </a:fld>
            <a:endParaRPr lang="en-IN" dirty="0"/>
          </a:p>
        </p:txBody>
      </p:sp>
    </p:spTree>
    <p:extLst>
      <p:ext uri="{BB962C8B-B14F-4D97-AF65-F5344CB8AC3E}">
        <p14:creationId xmlns:p14="http://schemas.microsoft.com/office/powerpoint/2010/main" val="400212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Changing an Array Element</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marL="182880" lvl="0" indent="-182880" algn="l">
              <a:lnSpc>
                <a:spcPct val="90000"/>
              </a:lnSpc>
              <a:spcBef>
                <a:spcPts val="1200"/>
              </a:spcBef>
              <a:buClr>
                <a:srgbClr val="40BAD2"/>
              </a:buClr>
              <a:buFont typeface="Wingdings 2" pitchFamily="18" charset="2"/>
              <a:buChar char=""/>
            </a:pPr>
            <a:r>
              <a:rPr lang="en-IN" sz="2000" b="1" dirty="0">
                <a:solidFill>
                  <a:srgbClr val="000000"/>
                </a:solidFill>
              </a:rPr>
              <a:t>Changing an Array Element</a:t>
            </a:r>
          </a:p>
          <a:p>
            <a:pPr marL="182880" lvl="0" indent="-182880" algn="l">
              <a:lnSpc>
                <a:spcPct val="90000"/>
              </a:lnSpc>
              <a:spcBef>
                <a:spcPts val="1200"/>
              </a:spcBef>
              <a:buClr>
                <a:srgbClr val="40BAD2"/>
              </a:buClr>
              <a:buFont typeface="Wingdings 2" pitchFamily="18" charset="2"/>
              <a:buChar char=""/>
            </a:pPr>
            <a:r>
              <a:rPr lang="en-IN" sz="2000" dirty="0" err="1">
                <a:solidFill>
                  <a:schemeClr val="accent6">
                    <a:lumMod val="75000"/>
                  </a:schemeClr>
                </a:solidFill>
              </a:rPr>
              <a:t>var</a:t>
            </a:r>
            <a:r>
              <a:rPr lang="en-IN" sz="2000" dirty="0">
                <a:solidFill>
                  <a:schemeClr val="accent6">
                    <a:lumMod val="75000"/>
                  </a:schemeClr>
                </a:solidFill>
              </a:rPr>
              <a:t> cars = ["Saab", "Volvo", "BMW"];</a:t>
            </a:r>
            <a:br>
              <a:rPr lang="en-IN" sz="2000" dirty="0">
                <a:solidFill>
                  <a:schemeClr val="accent6">
                    <a:lumMod val="75000"/>
                  </a:schemeClr>
                </a:solidFill>
              </a:rPr>
            </a:br>
            <a:r>
              <a:rPr lang="en-IN" sz="2000" dirty="0">
                <a:solidFill>
                  <a:schemeClr val="accent6">
                    <a:lumMod val="75000"/>
                  </a:schemeClr>
                </a:solidFill>
              </a:rPr>
              <a:t>cars[0] = "Opel";</a:t>
            </a:r>
            <a:br>
              <a:rPr lang="en-IN" sz="2000" dirty="0">
                <a:solidFill>
                  <a:schemeClr val="accent6">
                    <a:lumMod val="75000"/>
                  </a:schemeClr>
                </a:solidFill>
              </a:rPr>
            </a:br>
            <a:r>
              <a:rPr lang="en-IN" sz="2000" dirty="0" err="1">
                <a:solidFill>
                  <a:schemeClr val="accent6">
                    <a:lumMod val="75000"/>
                  </a:schemeClr>
                </a:solidFill>
              </a:rPr>
              <a:t>document.getElementById</a:t>
            </a:r>
            <a:r>
              <a:rPr lang="en-IN" sz="2000" dirty="0">
                <a:solidFill>
                  <a:schemeClr val="accent6">
                    <a:lumMod val="75000"/>
                  </a:schemeClr>
                </a:solidFill>
              </a:rPr>
              <a:t>("demo").</a:t>
            </a:r>
            <a:r>
              <a:rPr lang="en-IN" sz="2000" dirty="0" err="1">
                <a:solidFill>
                  <a:schemeClr val="accent6">
                    <a:lumMod val="75000"/>
                  </a:schemeClr>
                </a:solidFill>
              </a:rPr>
              <a:t>innerHTML</a:t>
            </a:r>
            <a:r>
              <a:rPr lang="en-IN" sz="2000" dirty="0">
                <a:solidFill>
                  <a:schemeClr val="accent6">
                    <a:lumMod val="75000"/>
                  </a:schemeClr>
                </a:solidFill>
              </a:rPr>
              <a:t> = cars[0];</a:t>
            </a:r>
            <a:r>
              <a:rPr lang="en-IN" sz="2000" dirty="0">
                <a:solidFill>
                  <a:srgbClr val="FF0000"/>
                </a:solidFill>
              </a:rPr>
              <a:t> </a:t>
            </a:r>
          </a:p>
          <a:p>
            <a:pPr marL="182880" lvl="0" indent="-182880" algn="l">
              <a:lnSpc>
                <a:spcPct val="90000"/>
              </a:lnSpc>
              <a:spcBef>
                <a:spcPts val="1200"/>
              </a:spcBef>
              <a:buClr>
                <a:srgbClr val="40BAD2"/>
              </a:buClr>
              <a:buFont typeface="Wingdings 2" pitchFamily="18" charset="2"/>
              <a:buChar char=""/>
            </a:pPr>
            <a:r>
              <a:rPr lang="en-IN" sz="2000" b="1" dirty="0">
                <a:solidFill>
                  <a:srgbClr val="000000"/>
                </a:solidFill>
              </a:rPr>
              <a:t>Access the Full Array</a:t>
            </a:r>
          </a:p>
          <a:p>
            <a:pPr marL="182880" lvl="0" indent="-182880" algn="l">
              <a:lnSpc>
                <a:spcPct val="90000"/>
              </a:lnSpc>
              <a:spcBef>
                <a:spcPts val="1200"/>
              </a:spcBef>
              <a:buClr>
                <a:srgbClr val="40BAD2"/>
              </a:buClr>
              <a:buFont typeface="Wingdings 2" pitchFamily="18" charset="2"/>
              <a:buChar char=""/>
            </a:pPr>
            <a:r>
              <a:rPr lang="en-US" sz="2000" dirty="0">
                <a:solidFill>
                  <a:srgbClr val="000000"/>
                </a:solidFill>
              </a:rPr>
              <a:t>With JavaScript, the full array can be accessed by referring to the array name.</a:t>
            </a:r>
          </a:p>
          <a:p>
            <a:pPr marL="182880" lvl="0" indent="-182880" algn="l">
              <a:lnSpc>
                <a:spcPct val="90000"/>
              </a:lnSpc>
              <a:spcBef>
                <a:spcPts val="1200"/>
              </a:spcBef>
              <a:buClr>
                <a:srgbClr val="40BAD2"/>
              </a:buClr>
              <a:buFont typeface="Wingdings 2" pitchFamily="18" charset="2"/>
              <a:buChar char=""/>
            </a:pPr>
            <a:r>
              <a:rPr lang="en-IN" sz="2000" dirty="0" err="1">
                <a:solidFill>
                  <a:schemeClr val="accent6">
                    <a:lumMod val="75000"/>
                  </a:schemeClr>
                </a:solidFill>
              </a:rPr>
              <a:t>var</a:t>
            </a:r>
            <a:r>
              <a:rPr lang="en-IN" sz="2000" dirty="0">
                <a:solidFill>
                  <a:schemeClr val="accent6">
                    <a:lumMod val="75000"/>
                  </a:schemeClr>
                </a:solidFill>
              </a:rPr>
              <a:t> cars = ["Saab", "Volvo", "BMW"];</a:t>
            </a:r>
            <a:br>
              <a:rPr lang="en-IN" sz="2000" dirty="0">
                <a:solidFill>
                  <a:schemeClr val="accent6">
                    <a:lumMod val="75000"/>
                  </a:schemeClr>
                </a:solidFill>
              </a:rPr>
            </a:br>
            <a:r>
              <a:rPr lang="en-IN" sz="2000" dirty="0" err="1">
                <a:solidFill>
                  <a:schemeClr val="accent6">
                    <a:lumMod val="75000"/>
                  </a:schemeClr>
                </a:solidFill>
              </a:rPr>
              <a:t>document.getElementById</a:t>
            </a:r>
            <a:r>
              <a:rPr lang="en-IN" sz="2000" dirty="0">
                <a:solidFill>
                  <a:schemeClr val="accent6">
                    <a:lumMod val="75000"/>
                  </a:schemeClr>
                </a:solidFill>
              </a:rPr>
              <a:t>("demo").</a:t>
            </a:r>
            <a:r>
              <a:rPr lang="en-IN" sz="2000" dirty="0" err="1">
                <a:solidFill>
                  <a:schemeClr val="accent6">
                    <a:lumMod val="75000"/>
                  </a:schemeClr>
                </a:solidFill>
              </a:rPr>
              <a:t>innerHTML</a:t>
            </a:r>
            <a:r>
              <a:rPr lang="en-IN" sz="2000" dirty="0">
                <a:solidFill>
                  <a:schemeClr val="accent6">
                    <a:lumMod val="75000"/>
                  </a:schemeClr>
                </a:solidFill>
              </a:rPr>
              <a:t> = cars;</a:t>
            </a:r>
          </a:p>
          <a:p>
            <a:pPr marL="182880" lvl="0" indent="-182880" algn="l">
              <a:lnSpc>
                <a:spcPct val="90000"/>
              </a:lnSpc>
              <a:spcBef>
                <a:spcPts val="1200"/>
              </a:spcBef>
              <a:buClr>
                <a:srgbClr val="40BAD2"/>
              </a:buClr>
              <a:buFont typeface="Wingdings 2" pitchFamily="18" charset="2"/>
              <a:buChar char=""/>
            </a:pPr>
            <a:r>
              <a:rPr lang="en-IN" sz="2000" b="1" dirty="0">
                <a:solidFill>
                  <a:srgbClr val="000000"/>
                </a:solidFill>
              </a:rPr>
              <a:t>Arrays are Objects</a:t>
            </a:r>
          </a:p>
          <a:p>
            <a:pPr marL="182880" lvl="0" indent="-182880" algn="l">
              <a:lnSpc>
                <a:spcPct val="90000"/>
              </a:lnSpc>
              <a:spcBef>
                <a:spcPts val="1200"/>
              </a:spcBef>
              <a:buClr>
                <a:srgbClr val="40BAD2"/>
              </a:buClr>
              <a:buFont typeface="Wingdings 2" pitchFamily="18" charset="2"/>
              <a:buChar char=""/>
            </a:pPr>
            <a:r>
              <a:rPr lang="en-US" sz="2000" dirty="0">
                <a:solidFill>
                  <a:srgbClr val="000000"/>
                </a:solidFill>
              </a:rPr>
              <a:t>Arrays are a special type of objects. The </a:t>
            </a:r>
            <a:r>
              <a:rPr lang="en-US" sz="2000" dirty="0" err="1">
                <a:solidFill>
                  <a:srgbClr val="000000"/>
                </a:solidFill>
              </a:rPr>
              <a:t>typeof</a:t>
            </a:r>
            <a:r>
              <a:rPr lang="en-US" sz="2000" dirty="0">
                <a:solidFill>
                  <a:srgbClr val="000000"/>
                </a:solidFill>
              </a:rPr>
              <a:t> operator in JavaScript returns "object" for arrays.</a:t>
            </a:r>
          </a:p>
          <a:p>
            <a:pPr marL="182880" lvl="0" indent="-182880" algn="l">
              <a:lnSpc>
                <a:spcPct val="90000"/>
              </a:lnSpc>
              <a:spcBef>
                <a:spcPts val="1200"/>
              </a:spcBef>
              <a:buClr>
                <a:srgbClr val="40BAD2"/>
              </a:buClr>
              <a:buFont typeface="Wingdings 2" pitchFamily="18" charset="2"/>
              <a:buChar char=""/>
            </a:pPr>
            <a:r>
              <a:rPr lang="en-US" sz="2000" dirty="0">
                <a:solidFill>
                  <a:srgbClr val="000000"/>
                </a:solidFill>
              </a:rPr>
              <a:t>Arrays use numbers to access its "elements". </a:t>
            </a:r>
          </a:p>
          <a:p>
            <a:pPr marL="182880" lvl="0" indent="-182880" algn="l">
              <a:lnSpc>
                <a:spcPct val="90000"/>
              </a:lnSpc>
              <a:spcBef>
                <a:spcPts val="1200"/>
              </a:spcBef>
              <a:buClr>
                <a:srgbClr val="40BAD2"/>
              </a:buClr>
              <a:buFont typeface="Wingdings 2" pitchFamily="18" charset="2"/>
              <a:buChar char=""/>
            </a:pPr>
            <a:r>
              <a:rPr lang="en-IN" sz="2000" b="1" dirty="0" err="1">
                <a:solidFill>
                  <a:schemeClr val="accent6">
                    <a:lumMod val="75000"/>
                  </a:schemeClr>
                </a:solidFill>
              </a:rPr>
              <a:t>var</a:t>
            </a:r>
            <a:r>
              <a:rPr lang="en-IN" sz="2000" b="1" dirty="0">
                <a:solidFill>
                  <a:schemeClr val="accent6">
                    <a:lumMod val="75000"/>
                  </a:schemeClr>
                </a:solidFill>
              </a:rPr>
              <a:t> person = ["John", "Doe", 46];</a:t>
            </a:r>
            <a:endParaRPr lang="en-US" sz="2000" b="1" dirty="0">
              <a:solidFill>
                <a:schemeClr val="accent6">
                  <a:lumMod val="75000"/>
                </a:schemeClr>
              </a:solidFill>
            </a:endParaRPr>
          </a:p>
          <a:p>
            <a:pPr marL="182880" lvl="0" indent="-182880" algn="l">
              <a:lnSpc>
                <a:spcPct val="90000"/>
              </a:lnSpc>
              <a:spcBef>
                <a:spcPts val="1200"/>
              </a:spcBef>
              <a:buClr>
                <a:srgbClr val="40BAD2"/>
              </a:buClr>
              <a:buFont typeface="Wingdings 2" pitchFamily="18" charset="2"/>
              <a:buChar char=""/>
            </a:pPr>
            <a:r>
              <a:rPr lang="en-US" sz="2000" b="1" dirty="0">
                <a:solidFill>
                  <a:schemeClr val="accent6">
                    <a:lumMod val="75000"/>
                  </a:schemeClr>
                </a:solidFill>
              </a:rPr>
              <a:t>In this example, person[0] returns John</a:t>
            </a:r>
          </a:p>
          <a:p>
            <a:pPr marL="182880" lvl="0" indent="-182880" algn="l">
              <a:lnSpc>
                <a:spcPct val="90000"/>
              </a:lnSpc>
              <a:spcBef>
                <a:spcPts val="1200"/>
              </a:spcBef>
              <a:buClr>
                <a:srgbClr val="40BAD2"/>
              </a:buClr>
              <a:buFont typeface="Wingdings 2" pitchFamily="18" charset="2"/>
              <a:buChar char=""/>
            </a:pPr>
            <a:r>
              <a:rPr lang="en-US" sz="2000" dirty="0" smtClean="0">
                <a:solidFill>
                  <a:srgbClr val="000000"/>
                </a:solidFill>
              </a:rPr>
              <a:t>Objects use names to access its "members".</a:t>
            </a:r>
          </a:p>
          <a:p>
            <a:pPr marL="182880" lvl="0" indent="-182880" algn="l">
              <a:lnSpc>
                <a:spcPct val="90000"/>
              </a:lnSpc>
              <a:spcBef>
                <a:spcPts val="1200"/>
              </a:spcBef>
              <a:buClr>
                <a:srgbClr val="40BAD2"/>
              </a:buClr>
              <a:buFont typeface="Wingdings 2" pitchFamily="18" charset="2"/>
              <a:buChar char=""/>
            </a:pPr>
            <a:r>
              <a:rPr lang="en-US" sz="2000" b="1" dirty="0" err="1" smtClean="0">
                <a:solidFill>
                  <a:schemeClr val="accent6">
                    <a:lumMod val="75000"/>
                  </a:schemeClr>
                </a:solidFill>
              </a:rPr>
              <a:t>var</a:t>
            </a:r>
            <a:r>
              <a:rPr lang="en-US" sz="2000" b="1" dirty="0" smtClean="0">
                <a:solidFill>
                  <a:schemeClr val="accent6">
                    <a:lumMod val="75000"/>
                  </a:schemeClr>
                </a:solidFill>
              </a:rPr>
              <a:t> person = {</a:t>
            </a:r>
            <a:r>
              <a:rPr lang="en-US" sz="2000" b="1" dirty="0" err="1" smtClean="0">
                <a:solidFill>
                  <a:schemeClr val="accent6">
                    <a:lumMod val="75000"/>
                  </a:schemeClr>
                </a:solidFill>
              </a:rPr>
              <a:t>firstName</a:t>
            </a:r>
            <a:r>
              <a:rPr lang="en-US" sz="2000" b="1" dirty="0" smtClean="0">
                <a:solidFill>
                  <a:schemeClr val="accent6">
                    <a:lumMod val="75000"/>
                  </a:schemeClr>
                </a:solidFill>
              </a:rPr>
              <a:t>:"John", </a:t>
            </a:r>
            <a:r>
              <a:rPr lang="en-US" sz="2000" b="1" dirty="0" err="1" smtClean="0">
                <a:solidFill>
                  <a:schemeClr val="accent6">
                    <a:lumMod val="75000"/>
                  </a:schemeClr>
                </a:solidFill>
              </a:rPr>
              <a:t>lastName</a:t>
            </a:r>
            <a:r>
              <a:rPr lang="en-US" sz="2000" b="1" dirty="0" smtClean="0">
                <a:solidFill>
                  <a:schemeClr val="accent6">
                    <a:lumMod val="75000"/>
                  </a:schemeClr>
                </a:solidFill>
              </a:rPr>
              <a:t>:"Doe", age:46};</a:t>
            </a:r>
          </a:p>
          <a:p>
            <a:pPr marL="182880" lvl="0" indent="-182880" algn="l">
              <a:lnSpc>
                <a:spcPct val="90000"/>
              </a:lnSpc>
              <a:spcBef>
                <a:spcPts val="1200"/>
              </a:spcBef>
              <a:buClr>
                <a:srgbClr val="40BAD2"/>
              </a:buClr>
              <a:buFont typeface="Wingdings 2" pitchFamily="18" charset="2"/>
              <a:buChar char=""/>
            </a:pPr>
            <a:r>
              <a:rPr lang="en-US" sz="2000" b="1" dirty="0" smtClean="0">
                <a:solidFill>
                  <a:schemeClr val="accent6">
                    <a:lumMod val="75000"/>
                  </a:schemeClr>
                </a:solidFill>
              </a:rPr>
              <a:t> In this example, </a:t>
            </a:r>
            <a:r>
              <a:rPr lang="en-US" sz="2000" b="1" dirty="0" err="1" smtClean="0">
                <a:solidFill>
                  <a:schemeClr val="accent6">
                    <a:lumMod val="75000"/>
                  </a:schemeClr>
                </a:solidFill>
              </a:rPr>
              <a:t>person.firstName</a:t>
            </a:r>
            <a:r>
              <a:rPr lang="en-US" sz="2000" b="1" dirty="0" smtClean="0">
                <a:solidFill>
                  <a:schemeClr val="accent6">
                    <a:lumMod val="75000"/>
                  </a:schemeClr>
                </a:solidFill>
              </a:rPr>
              <a:t> returns John</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55</a:t>
            </a:fld>
            <a:endParaRPr lang="en-IN" dirty="0"/>
          </a:p>
        </p:txBody>
      </p:sp>
    </p:spTree>
    <p:extLst>
      <p:ext uri="{BB962C8B-B14F-4D97-AF65-F5344CB8AC3E}">
        <p14:creationId xmlns:p14="http://schemas.microsoft.com/office/powerpoint/2010/main" val="41859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23950"/>
            <a:ext cx="2947988" cy="4600575"/>
          </a:xfrm>
        </p:spPr>
        <p:txBody>
          <a:bodyPr/>
          <a:lstStyle/>
          <a:p>
            <a:r>
              <a:rPr lang="en-IN" dirty="0" smtClean="0"/>
              <a:t>Array Properties and Methods</a:t>
            </a:r>
            <a:r>
              <a:rPr lang="en-IN" dirty="0"/>
              <a:t/>
            </a:r>
            <a:br>
              <a:rPr lang="en-IN" dirty="0"/>
            </a:br>
            <a:endParaRPr lang="en-IN"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89576169"/>
              </p:ext>
            </p:extLst>
          </p:nvPr>
        </p:nvGraphicFramePr>
        <p:xfrm>
          <a:off x="699911" y="965025"/>
          <a:ext cx="10972800" cy="358140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370840">
                <a:tc>
                  <a:txBody>
                    <a:bodyPr/>
                    <a:lstStyle/>
                    <a:p>
                      <a:r>
                        <a:rPr lang="en-IN" dirty="0" smtClean="0"/>
                        <a:t>Method</a:t>
                      </a:r>
                      <a:endParaRPr lang="en-IN" dirty="0"/>
                    </a:p>
                  </a:txBody>
                  <a:tcPr/>
                </a:tc>
                <a:tc>
                  <a:txBody>
                    <a:bodyPr/>
                    <a:lstStyle/>
                    <a:p>
                      <a:r>
                        <a:rPr lang="en-IN" dirty="0" smtClean="0"/>
                        <a:t>Syntax</a:t>
                      </a:r>
                      <a:endParaRPr lang="en-IN" dirty="0"/>
                    </a:p>
                  </a:txBody>
                  <a:tcPr/>
                </a:tc>
                <a:tc>
                  <a:txBody>
                    <a:bodyPr/>
                    <a:lstStyle/>
                    <a:p>
                      <a:r>
                        <a:rPr lang="en-IN" dirty="0" smtClean="0"/>
                        <a:t>Explanation</a:t>
                      </a:r>
                      <a:endParaRPr lang="en-IN"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t>Length</a:t>
                      </a:r>
                    </a:p>
                  </a:txBody>
                  <a:tcPr/>
                </a:tc>
                <a:tc>
                  <a:txBody>
                    <a:bodyPr/>
                    <a:lstStyle/>
                    <a:p>
                      <a:r>
                        <a:rPr lang="en-IN" dirty="0" err="1" smtClean="0"/>
                        <a:t>arrayname.length</a:t>
                      </a:r>
                      <a:r>
                        <a:rPr lang="en-IN" dirty="0" smtClean="0"/>
                        <a:t>;</a:t>
                      </a:r>
                      <a:endParaRPr lang="en-IN" dirty="0"/>
                    </a:p>
                  </a:txBody>
                  <a:tcPr/>
                </a:tc>
                <a:tc>
                  <a:txBody>
                    <a:bodyPr/>
                    <a:lstStyle/>
                    <a:p>
                      <a:r>
                        <a:rPr lang="en-US" dirty="0" smtClean="0"/>
                        <a:t>returns the length of an array</a:t>
                      </a:r>
                      <a:endParaRPr lang="en-IN" dirty="0"/>
                    </a:p>
                  </a:txBody>
                  <a:tcPr/>
                </a:tc>
                <a:extLst>
                  <a:ext uri="{0D108BD9-81ED-4DB2-BD59-A6C34878D82A}">
                    <a16:rowId xmlns:a16="http://schemas.microsoft.com/office/drawing/2014/main" val="10001"/>
                  </a:ext>
                </a:extLst>
              </a:tr>
              <a:tr h="370840">
                <a:tc>
                  <a:txBody>
                    <a:bodyPr/>
                    <a:lstStyle/>
                    <a:p>
                      <a:r>
                        <a:rPr lang="en-IN" dirty="0" smtClean="0"/>
                        <a:t>push()</a:t>
                      </a:r>
                      <a:endParaRPr lang="en-IN" dirty="0"/>
                    </a:p>
                  </a:txBody>
                  <a:tcPr/>
                </a:tc>
                <a:tc>
                  <a:txBody>
                    <a:bodyPr/>
                    <a:lstStyle/>
                    <a:p>
                      <a:r>
                        <a:rPr lang="en-IN" dirty="0" err="1" smtClean="0"/>
                        <a:t>Arrayname.push</a:t>
                      </a:r>
                      <a:r>
                        <a:rPr lang="en-IN" dirty="0" smtClean="0"/>
                        <a:t>(“new element”);</a:t>
                      </a:r>
                      <a:endParaRPr lang="en-IN" dirty="0"/>
                    </a:p>
                  </a:txBody>
                  <a:tcPr/>
                </a:tc>
                <a:tc>
                  <a:txBody>
                    <a:bodyPr/>
                    <a:lstStyle/>
                    <a:p>
                      <a:r>
                        <a:rPr lang="en-US" dirty="0" smtClean="0"/>
                        <a:t>to add a new element to an array</a:t>
                      </a:r>
                      <a:endParaRPr lang="en-IN" dirty="0"/>
                    </a:p>
                  </a:txBody>
                  <a:tcPr/>
                </a:tc>
                <a:extLst>
                  <a:ext uri="{0D108BD9-81ED-4DB2-BD59-A6C34878D82A}">
                    <a16:rowId xmlns:a16="http://schemas.microsoft.com/office/drawing/2014/main" val="10002"/>
                  </a:ext>
                </a:extLst>
              </a:tr>
              <a:tr h="370840">
                <a:tc>
                  <a:txBody>
                    <a:bodyPr/>
                    <a:lstStyle/>
                    <a:p>
                      <a:r>
                        <a:rPr lang="en-IN" dirty="0" smtClean="0"/>
                        <a:t>pop()</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mtClean="0"/>
                        <a:t>Arrayname.pop();</a:t>
                      </a:r>
                      <a:endParaRPr lang="en-IN" dirty="0" smtClean="0"/>
                    </a:p>
                    <a:p>
                      <a:endParaRPr lang="en-IN" dirty="0"/>
                    </a:p>
                  </a:txBody>
                  <a:tcPr/>
                </a:tc>
                <a:tc>
                  <a:txBody>
                    <a:bodyPr/>
                    <a:lstStyle/>
                    <a:p>
                      <a:r>
                        <a:rPr lang="en-US" dirty="0" smtClean="0"/>
                        <a:t>removes the last element from an array</a:t>
                      </a:r>
                      <a:endParaRPr lang="en-IN" dirty="0"/>
                    </a:p>
                  </a:txBody>
                  <a:tcPr/>
                </a:tc>
                <a:extLst>
                  <a:ext uri="{0D108BD9-81ED-4DB2-BD59-A6C34878D82A}">
                    <a16:rowId xmlns:a16="http://schemas.microsoft.com/office/drawing/2014/main" val="10003"/>
                  </a:ext>
                </a:extLst>
              </a:tr>
              <a:tr h="370840">
                <a:tc>
                  <a:txBody>
                    <a:bodyPr/>
                    <a:lstStyle/>
                    <a:p>
                      <a:r>
                        <a:rPr lang="en-IN" dirty="0" smtClean="0"/>
                        <a:t>shift()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Arrayname.shift</a:t>
                      </a:r>
                      <a:r>
                        <a:rPr lang="en-IN" dirty="0" smtClean="0"/>
                        <a:t>();</a:t>
                      </a:r>
                    </a:p>
                    <a:p>
                      <a:endParaRPr lang="en-IN" dirty="0"/>
                    </a:p>
                  </a:txBody>
                  <a:tcPr/>
                </a:tc>
                <a:tc>
                  <a:txBody>
                    <a:bodyPr/>
                    <a:lstStyle/>
                    <a:p>
                      <a:r>
                        <a:rPr lang="en-US" dirty="0" smtClean="0"/>
                        <a:t>removes the first array element and "shifts" all other elements to a lower index</a:t>
                      </a:r>
                      <a:endParaRPr lang="en-IN" dirty="0"/>
                    </a:p>
                  </a:txBody>
                  <a:tcPr/>
                </a:tc>
                <a:extLst>
                  <a:ext uri="{0D108BD9-81ED-4DB2-BD59-A6C34878D82A}">
                    <a16:rowId xmlns:a16="http://schemas.microsoft.com/office/drawing/2014/main" val="10004"/>
                  </a:ext>
                </a:extLst>
              </a:tr>
              <a:tr h="370840">
                <a:tc>
                  <a:txBody>
                    <a:bodyPr/>
                    <a:lstStyle/>
                    <a:p>
                      <a:r>
                        <a:rPr lang="en-IN" dirty="0" err="1" smtClean="0"/>
                        <a:t>unshift</a:t>
                      </a:r>
                      <a:r>
                        <a:rPr lang="en-IN" dirty="0" smtClean="0"/>
                        <a: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Arrayname.unshift</a:t>
                      </a:r>
                      <a:r>
                        <a:rPr lang="en-IN" dirty="0" smtClean="0"/>
                        <a:t>(“new element”);</a:t>
                      </a:r>
                    </a:p>
                    <a:p>
                      <a:endParaRPr lang="en-IN" dirty="0"/>
                    </a:p>
                  </a:txBody>
                  <a:tcPr/>
                </a:tc>
                <a:tc>
                  <a:txBody>
                    <a:bodyPr/>
                    <a:lstStyle/>
                    <a:p>
                      <a:r>
                        <a:rPr lang="en-US" dirty="0" smtClean="0"/>
                        <a:t>adds a new element to an array (at the beginning), and "</a:t>
                      </a:r>
                      <a:r>
                        <a:rPr lang="en-US" dirty="0" err="1" smtClean="0"/>
                        <a:t>unshifts</a:t>
                      </a:r>
                      <a:r>
                        <a:rPr lang="en-US" dirty="0" smtClean="0"/>
                        <a:t>" older elements</a:t>
                      </a:r>
                      <a:endParaRPr lang="en-IN" dirty="0"/>
                    </a:p>
                  </a:txBody>
                  <a:tcPr/>
                </a:tc>
                <a:extLst>
                  <a:ext uri="{0D108BD9-81ED-4DB2-BD59-A6C34878D82A}">
                    <a16:rowId xmlns:a16="http://schemas.microsoft.com/office/drawing/2014/main" val="10005"/>
                  </a:ext>
                </a:extLst>
              </a:tr>
            </a:tbl>
          </a:graphicData>
        </a:graphic>
      </p:graphicFrame>
      <p:sp>
        <p:nvSpPr>
          <p:cNvPr id="3" name="TextBox 2"/>
          <p:cNvSpPr txBox="1"/>
          <p:nvPr/>
        </p:nvSpPr>
        <p:spPr>
          <a:xfrm>
            <a:off x="699911" y="395112"/>
            <a:ext cx="10735734" cy="461665"/>
          </a:xfrm>
          <a:prstGeom prst="rect">
            <a:avLst/>
          </a:prstGeom>
          <a:noFill/>
        </p:spPr>
        <p:txBody>
          <a:bodyPr wrap="square" rtlCol="0">
            <a:spAutoFit/>
          </a:bodyPr>
          <a:lstStyle/>
          <a:p>
            <a:r>
              <a:rPr lang="en-US" sz="2400" b="1" dirty="0" smtClean="0"/>
              <a:t>Array Methods</a:t>
            </a:r>
            <a:endParaRPr lang="en-US" sz="2400" b="1" dirty="0"/>
          </a:p>
        </p:txBody>
      </p:sp>
      <p:graphicFrame>
        <p:nvGraphicFramePr>
          <p:cNvPr id="5" name="Table 4"/>
          <p:cNvGraphicFramePr>
            <a:graphicFrameLocks noGrp="1"/>
          </p:cNvGraphicFramePr>
          <p:nvPr>
            <p:extLst/>
          </p:nvPr>
        </p:nvGraphicFramePr>
        <p:xfrm>
          <a:off x="699911" y="4552368"/>
          <a:ext cx="10972800" cy="1463040"/>
        </p:xfrm>
        <a:graphic>
          <a:graphicData uri="http://schemas.openxmlformats.org/drawingml/2006/table">
            <a:tbl>
              <a:tblPr>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370840">
                <a:tc>
                  <a:txBody>
                    <a:bodyPr/>
                    <a:lstStyle/>
                    <a:p>
                      <a:r>
                        <a:rPr lang="en-IN" dirty="0" err="1" smtClean="0"/>
                        <a:t>concat</a:t>
                      </a:r>
                      <a:r>
                        <a:rPr lang="en-IN" dirty="0" smtClean="0"/>
                        <a:t>()</a:t>
                      </a:r>
                      <a:endParaRPr lang="en-IN" dirty="0"/>
                    </a:p>
                  </a:txBody>
                  <a:tcPr/>
                </a:tc>
                <a:tc>
                  <a:txBody>
                    <a:bodyPr/>
                    <a:lstStyle/>
                    <a:p>
                      <a:r>
                        <a:rPr lang="en-IN" dirty="0" smtClean="0"/>
                        <a:t>New array</a:t>
                      </a:r>
                      <a:r>
                        <a:rPr lang="en-IN" baseline="0" dirty="0" smtClean="0"/>
                        <a:t> = </a:t>
                      </a:r>
                      <a:r>
                        <a:rPr lang="en-IN" dirty="0" smtClean="0"/>
                        <a:t>Array1.contact(array2)</a:t>
                      </a:r>
                      <a:endParaRPr lang="en-IN" dirty="0"/>
                    </a:p>
                  </a:txBody>
                  <a:tcPr/>
                </a:tc>
                <a:tc>
                  <a:txBody>
                    <a:bodyPr/>
                    <a:lstStyle/>
                    <a:p>
                      <a:r>
                        <a:rPr lang="en-US" dirty="0" smtClean="0"/>
                        <a:t>creates a new array by merging (concatenating) existing arrays</a:t>
                      </a:r>
                    </a:p>
                    <a:p>
                      <a:r>
                        <a:rPr lang="en-US" dirty="0" smtClean="0"/>
                        <a:t>The </a:t>
                      </a:r>
                      <a:r>
                        <a:rPr lang="en-US" dirty="0" err="1" smtClean="0"/>
                        <a:t>concat</a:t>
                      </a:r>
                      <a:r>
                        <a:rPr lang="en-US" dirty="0" smtClean="0"/>
                        <a:t>() method does not change the existing arrays. It always returns a new array.</a:t>
                      </a:r>
                      <a:endParaRPr lang="en-IN" dirty="0"/>
                    </a:p>
                  </a:txBody>
                  <a:tcPr/>
                </a:tc>
                <a:extLst>
                  <a:ext uri="{0D108BD9-81ED-4DB2-BD59-A6C34878D82A}">
                    <a16:rowId xmlns:a16="http://schemas.microsoft.com/office/drawing/2014/main" val="10000"/>
                  </a:ext>
                </a:extLst>
              </a:tr>
            </a:tbl>
          </a:graphicData>
        </a:graphic>
      </p:graphicFrame>
      <p:graphicFrame>
        <p:nvGraphicFramePr>
          <p:cNvPr id="6" name="Content Placeholder 3"/>
          <p:cNvGraphicFramePr>
            <a:graphicFrameLocks/>
          </p:cNvGraphicFramePr>
          <p:nvPr>
            <p:extLst/>
          </p:nvPr>
        </p:nvGraphicFramePr>
        <p:xfrm>
          <a:off x="699911" y="6015391"/>
          <a:ext cx="10972800" cy="741680"/>
        </p:xfrm>
        <a:graphic>
          <a:graphicData uri="http://schemas.openxmlformats.org/drawingml/2006/table">
            <a:tbl>
              <a:tblPr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370840">
                <a:tc>
                  <a:txBody>
                    <a:bodyPr/>
                    <a:lstStyle/>
                    <a:p>
                      <a:r>
                        <a:rPr lang="en-IN" dirty="0" smtClean="0"/>
                        <a:t>sort()</a:t>
                      </a:r>
                      <a:endParaRPr lang="en-IN" dirty="0"/>
                    </a:p>
                  </a:txBody>
                  <a:tcPr/>
                </a:tc>
                <a:tc>
                  <a:txBody>
                    <a:bodyPr/>
                    <a:lstStyle/>
                    <a:p>
                      <a:r>
                        <a:rPr lang="en-IN" dirty="0" err="1" smtClean="0"/>
                        <a:t>Arrayname.sort</a:t>
                      </a:r>
                      <a:r>
                        <a:rPr lang="en-IN" dirty="0" smtClean="0"/>
                        <a:t>();</a:t>
                      </a:r>
                      <a:endParaRPr lang="en-IN" dirty="0"/>
                    </a:p>
                  </a:txBody>
                  <a:tcPr/>
                </a:tc>
                <a:tc>
                  <a:txBody>
                    <a:bodyPr/>
                    <a:lstStyle/>
                    <a:p>
                      <a:r>
                        <a:rPr lang="en-IN" dirty="0" smtClean="0"/>
                        <a:t>sorts an array alphabetically</a:t>
                      </a:r>
                      <a:endParaRPr lang="en-IN" dirty="0"/>
                    </a:p>
                  </a:txBody>
                  <a:tcPr/>
                </a:tc>
                <a:extLst>
                  <a:ext uri="{0D108BD9-81ED-4DB2-BD59-A6C34878D82A}">
                    <a16:rowId xmlns:a16="http://schemas.microsoft.com/office/drawing/2014/main" val="10000"/>
                  </a:ext>
                </a:extLst>
              </a:tr>
              <a:tr h="370840">
                <a:tc>
                  <a:txBody>
                    <a:bodyPr/>
                    <a:lstStyle/>
                    <a:p>
                      <a:r>
                        <a:rPr lang="en-IN" dirty="0" smtClean="0"/>
                        <a:t>reverse()</a:t>
                      </a:r>
                      <a:endParaRPr lang="en-IN" dirty="0"/>
                    </a:p>
                  </a:txBody>
                  <a:tcPr/>
                </a:tc>
                <a:tc>
                  <a:txBody>
                    <a:bodyPr/>
                    <a:lstStyle/>
                    <a:p>
                      <a:r>
                        <a:rPr lang="en-IN" dirty="0" err="1" smtClean="0"/>
                        <a:t>Arrayname.reverse</a:t>
                      </a:r>
                      <a:r>
                        <a:rPr lang="en-IN" dirty="0" smtClean="0"/>
                        <a:t>();</a:t>
                      </a:r>
                      <a:endParaRPr lang="en-IN" dirty="0"/>
                    </a:p>
                  </a:txBody>
                  <a:tcPr/>
                </a:tc>
                <a:tc>
                  <a:txBody>
                    <a:bodyPr/>
                    <a:lstStyle/>
                    <a:p>
                      <a:r>
                        <a:rPr lang="en-US" dirty="0" smtClean="0"/>
                        <a:t>reverses the elements in an array</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0730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57</a:t>
            </a:fld>
            <a:endParaRPr lang="en-IN"/>
          </a:p>
        </p:txBody>
      </p:sp>
      <p:sp>
        <p:nvSpPr>
          <p:cNvPr id="3" name="Rectangle 2"/>
          <p:cNvSpPr/>
          <p:nvPr/>
        </p:nvSpPr>
        <p:spPr>
          <a:xfrm>
            <a:off x="261257" y="170041"/>
            <a:ext cx="10038304" cy="6463308"/>
          </a:xfrm>
          <a:prstGeom prst="rect">
            <a:avLst/>
          </a:prstGeom>
        </p:spPr>
        <p:txBody>
          <a:bodyPr wrap="square">
            <a:spAutoFit/>
          </a:bodyPr>
          <a:lstStyle/>
          <a:p>
            <a:r>
              <a:rPr lang="en-IN" dirty="0">
                <a:latin typeface="Cambria" panose="02040503050406030204" pitchFamily="18" charset="0"/>
                <a:ea typeface="Cambria" panose="02040503050406030204" pitchFamily="18" charset="0"/>
              </a:rPr>
              <a:t>&lt;!DOCTYPE HTML&gt;</a:t>
            </a:r>
          </a:p>
          <a:p>
            <a:r>
              <a:rPr lang="en-IN" dirty="0">
                <a:latin typeface="Cambria" panose="02040503050406030204" pitchFamily="18" charset="0"/>
                <a:ea typeface="Cambria" panose="02040503050406030204" pitchFamily="18" charset="0"/>
              </a:rPr>
              <a:t>&lt;html&gt;</a:t>
            </a:r>
          </a:p>
          <a:p>
            <a:r>
              <a:rPr lang="en-IN" dirty="0">
                <a:latin typeface="Cambria" panose="02040503050406030204" pitchFamily="18" charset="0"/>
                <a:ea typeface="Cambria" panose="02040503050406030204" pitchFamily="18" charset="0"/>
              </a:rPr>
              <a:t>    &lt;body&gt;</a:t>
            </a:r>
          </a:p>
          <a:p>
            <a:r>
              <a:rPr lang="en-IN" dirty="0">
                <a:latin typeface="Cambria" panose="02040503050406030204" pitchFamily="18" charset="0"/>
                <a:ea typeface="Cambria" panose="02040503050406030204" pitchFamily="18" charset="0"/>
              </a:rPr>
              <a:t>        &lt;script</a:t>
            </a:r>
            <a:r>
              <a:rPr lang="en-IN" dirty="0" smtClean="0">
                <a:latin typeface="Cambria" panose="02040503050406030204" pitchFamily="18" charset="0"/>
                <a:ea typeface="Cambria" panose="02040503050406030204" pitchFamily="18" charset="0"/>
              </a:rPr>
              <a:t>&gt; </a:t>
            </a:r>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var</a:t>
            </a:r>
            <a:r>
              <a:rPr lang="en-IN" dirty="0">
                <a:latin typeface="Cambria" panose="02040503050406030204" pitchFamily="18" charset="0"/>
                <a:ea typeface="Cambria" panose="02040503050406030204" pitchFamily="18" charset="0"/>
              </a:rPr>
              <a:t> fruit = ["banana","mango","</a:t>
            </a:r>
            <a:r>
              <a:rPr lang="en-IN" dirty="0" err="1">
                <a:latin typeface="Cambria" panose="02040503050406030204" pitchFamily="18" charset="0"/>
                <a:ea typeface="Cambria" panose="02040503050406030204" pitchFamily="18" charset="0"/>
              </a:rPr>
              <a:t>chickoo</a:t>
            </a:r>
            <a:r>
              <a:rPr lang="en-IN" dirty="0">
                <a:latin typeface="Cambria" panose="02040503050406030204" pitchFamily="18" charset="0"/>
                <a:ea typeface="Cambria" panose="02040503050406030204" pitchFamily="18" charset="0"/>
              </a:rPr>
              <a:t>"];</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document.write</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fruit.length</a:t>
            </a:r>
            <a:r>
              <a:rPr lang="en-IN" dirty="0">
                <a:latin typeface="Cambria" panose="02040503050406030204" pitchFamily="18" charset="0"/>
                <a:ea typeface="Cambria" panose="02040503050406030204" pitchFamily="18" charset="0"/>
              </a:rPr>
              <a:t> + "&lt;hr&gt;");</a:t>
            </a:r>
          </a:p>
          <a:p>
            <a:r>
              <a:rPr lang="en-IN" dirty="0">
                <a:latin typeface="Cambria" panose="02040503050406030204" pitchFamily="18" charset="0"/>
                <a:ea typeface="Cambria" panose="02040503050406030204" pitchFamily="18" charset="0"/>
              </a:rPr>
              <a:t>        </a:t>
            </a:r>
            <a:endParaRPr lang="en-IN" dirty="0" smtClean="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	</a:t>
            </a:r>
            <a:r>
              <a:rPr lang="en-IN" dirty="0" smtClean="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var</a:t>
            </a:r>
            <a:r>
              <a:rPr lang="en-IN" dirty="0">
                <a:latin typeface="Cambria" panose="02040503050406030204" pitchFamily="18" charset="0"/>
                <a:ea typeface="Cambria" panose="02040503050406030204" pitchFamily="18" charset="0"/>
              </a:rPr>
              <a:t> a = </a:t>
            </a:r>
            <a:r>
              <a:rPr lang="en-IN" dirty="0" err="1">
                <a:latin typeface="Cambria" panose="02040503050406030204" pitchFamily="18" charset="0"/>
                <a:ea typeface="Cambria" panose="02040503050406030204" pitchFamily="18" charset="0"/>
              </a:rPr>
              <a:t>fruit.push</a:t>
            </a:r>
            <a:r>
              <a:rPr lang="en-IN" dirty="0">
                <a:latin typeface="Cambria" panose="02040503050406030204" pitchFamily="18" charset="0"/>
                <a:ea typeface="Cambria" panose="02040503050406030204" pitchFamily="18" charset="0"/>
              </a:rPr>
              <a:t>("papaya");</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document.write</a:t>
            </a:r>
            <a:r>
              <a:rPr lang="en-IN" dirty="0">
                <a:latin typeface="Cambria" panose="02040503050406030204" pitchFamily="18" charset="0"/>
                <a:ea typeface="Cambria" panose="02040503050406030204" pitchFamily="18" charset="0"/>
              </a:rPr>
              <a:t>(fruit + "&lt;hr&gt;");</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document.write</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fruit.pop</a:t>
            </a:r>
            <a:r>
              <a:rPr lang="en-IN" dirty="0">
                <a:latin typeface="Cambria" panose="02040503050406030204" pitchFamily="18" charset="0"/>
                <a:ea typeface="Cambria" panose="02040503050406030204" pitchFamily="18" charset="0"/>
              </a:rPr>
              <a:t>()+ "&lt;hr&gt;");</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document.write</a:t>
            </a:r>
            <a:r>
              <a:rPr lang="en-IN" dirty="0">
                <a:latin typeface="Cambria" panose="02040503050406030204" pitchFamily="18" charset="0"/>
                <a:ea typeface="Cambria" panose="02040503050406030204" pitchFamily="18" charset="0"/>
              </a:rPr>
              <a:t>(fruit + "&lt;hr&gt;");</a:t>
            </a:r>
          </a:p>
          <a:p>
            <a:r>
              <a:rPr lang="en-IN" dirty="0">
                <a:latin typeface="Cambria" panose="02040503050406030204" pitchFamily="18" charset="0"/>
                <a:ea typeface="Cambria" panose="02040503050406030204" pitchFamily="18" charset="0"/>
              </a:rPr>
              <a:t>          </a:t>
            </a:r>
            <a:endParaRPr lang="en-IN" dirty="0" smtClean="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	</a:t>
            </a:r>
            <a:r>
              <a:rPr lang="en-IN" dirty="0" smtClean="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var</a:t>
            </a:r>
            <a:r>
              <a:rPr lang="en-IN" dirty="0">
                <a:latin typeface="Cambria" panose="02040503050406030204" pitchFamily="18" charset="0"/>
                <a:ea typeface="Cambria" panose="02040503050406030204" pitchFamily="18" charset="0"/>
              </a:rPr>
              <a:t> b = </a:t>
            </a:r>
            <a:r>
              <a:rPr lang="en-IN" dirty="0" err="1">
                <a:latin typeface="Cambria" panose="02040503050406030204" pitchFamily="18" charset="0"/>
                <a:ea typeface="Cambria" panose="02040503050406030204" pitchFamily="18" charset="0"/>
              </a:rPr>
              <a:t>fruit.shift</a:t>
            </a:r>
            <a:r>
              <a:rPr lang="en-IN" dirty="0">
                <a:latin typeface="Cambria" panose="02040503050406030204" pitchFamily="18" charset="0"/>
                <a:ea typeface="Cambria" panose="02040503050406030204" pitchFamily="18" charset="0"/>
              </a:rPr>
              <a:t>();</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document.write</a:t>
            </a:r>
            <a:r>
              <a:rPr lang="en-IN" dirty="0">
                <a:latin typeface="Cambria" panose="02040503050406030204" pitchFamily="18" charset="0"/>
                <a:ea typeface="Cambria" panose="02040503050406030204" pitchFamily="18" charset="0"/>
              </a:rPr>
              <a:t>(fruit + "&lt;hr&gt;");</a:t>
            </a:r>
          </a:p>
          <a:p>
            <a:r>
              <a:rPr lang="en-IN" dirty="0">
                <a:latin typeface="Cambria" panose="02040503050406030204" pitchFamily="18" charset="0"/>
                <a:ea typeface="Cambria" panose="02040503050406030204" pitchFamily="18" charset="0"/>
              </a:rPr>
              <a:t>          </a:t>
            </a:r>
            <a:endParaRPr lang="en-IN" dirty="0" smtClean="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	</a:t>
            </a:r>
            <a:r>
              <a:rPr lang="en-IN" dirty="0" smtClean="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var</a:t>
            </a:r>
            <a:r>
              <a:rPr lang="en-IN" dirty="0">
                <a:latin typeface="Cambria" panose="02040503050406030204" pitchFamily="18" charset="0"/>
                <a:ea typeface="Cambria" panose="02040503050406030204" pitchFamily="18" charset="0"/>
              </a:rPr>
              <a:t> c = </a:t>
            </a:r>
            <a:r>
              <a:rPr lang="en-IN" dirty="0" err="1">
                <a:latin typeface="Cambria" panose="02040503050406030204" pitchFamily="18" charset="0"/>
                <a:ea typeface="Cambria" panose="02040503050406030204" pitchFamily="18" charset="0"/>
              </a:rPr>
              <a:t>fruit.unshift</a:t>
            </a:r>
            <a:r>
              <a:rPr lang="en-IN" dirty="0">
                <a:latin typeface="Cambria" panose="02040503050406030204" pitchFamily="18" charset="0"/>
                <a:ea typeface="Cambria" panose="02040503050406030204" pitchFamily="18" charset="0"/>
              </a:rPr>
              <a:t>("banana");</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document.write</a:t>
            </a:r>
            <a:r>
              <a:rPr lang="en-IN" dirty="0">
                <a:latin typeface="Cambria" panose="02040503050406030204" pitchFamily="18" charset="0"/>
                <a:ea typeface="Cambria" panose="02040503050406030204" pitchFamily="18" charset="0"/>
              </a:rPr>
              <a:t>(fruit + "&lt;hr&gt;");</a:t>
            </a:r>
          </a:p>
          <a:p>
            <a:r>
              <a:rPr lang="en-IN" dirty="0">
                <a:latin typeface="Cambria" panose="02040503050406030204" pitchFamily="18" charset="0"/>
                <a:ea typeface="Cambria" panose="02040503050406030204" pitchFamily="18" charset="0"/>
              </a:rPr>
              <a:t>          </a:t>
            </a:r>
            <a:endParaRPr lang="en-IN" dirty="0" smtClean="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	</a:t>
            </a:r>
            <a:r>
              <a:rPr lang="en-IN" dirty="0" smtClean="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var</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vegi</a:t>
            </a:r>
            <a:r>
              <a:rPr lang="en-IN" dirty="0">
                <a:latin typeface="Cambria" panose="02040503050406030204" pitchFamily="18" charset="0"/>
                <a:ea typeface="Cambria" panose="02040503050406030204" pitchFamily="18" charset="0"/>
              </a:rPr>
              <a:t> = ["</a:t>
            </a:r>
            <a:r>
              <a:rPr lang="en-IN" dirty="0" err="1">
                <a:latin typeface="Cambria" panose="02040503050406030204" pitchFamily="18" charset="0"/>
                <a:ea typeface="Cambria" panose="02040503050406030204" pitchFamily="18" charset="0"/>
              </a:rPr>
              <a:t>tomato","potato</a:t>
            </a:r>
            <a:r>
              <a:rPr lang="en-IN" dirty="0">
                <a:latin typeface="Cambria" panose="02040503050406030204" pitchFamily="18" charset="0"/>
                <a:ea typeface="Cambria" panose="02040503050406030204" pitchFamily="18" charset="0"/>
              </a:rPr>
              <a:t>"];</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var</a:t>
            </a:r>
            <a:r>
              <a:rPr lang="en-IN" dirty="0">
                <a:latin typeface="Cambria" panose="02040503050406030204" pitchFamily="18" charset="0"/>
                <a:ea typeface="Cambria" panose="02040503050406030204" pitchFamily="18" charset="0"/>
              </a:rPr>
              <a:t> c = </a:t>
            </a:r>
            <a:r>
              <a:rPr lang="en-IN" dirty="0" err="1">
                <a:latin typeface="Cambria" panose="02040503050406030204" pitchFamily="18" charset="0"/>
                <a:ea typeface="Cambria" panose="02040503050406030204" pitchFamily="18" charset="0"/>
              </a:rPr>
              <a:t>fruit.concat</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vegi</a:t>
            </a:r>
            <a:r>
              <a:rPr lang="en-IN" dirty="0">
                <a:latin typeface="Cambria" panose="02040503050406030204" pitchFamily="18" charset="0"/>
                <a:ea typeface="Cambria" panose="02040503050406030204" pitchFamily="18" charset="0"/>
              </a:rPr>
              <a:t>);</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document.write</a:t>
            </a:r>
            <a:r>
              <a:rPr lang="en-IN" dirty="0">
                <a:latin typeface="Cambria" panose="02040503050406030204" pitchFamily="18" charset="0"/>
                <a:ea typeface="Cambria" panose="02040503050406030204" pitchFamily="18" charset="0"/>
              </a:rPr>
              <a:t>(c +"&lt;hr&gt;");</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document.write</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c.sort</a:t>
            </a:r>
            <a:r>
              <a:rPr lang="en-IN" dirty="0">
                <a:latin typeface="Cambria" panose="02040503050406030204" pitchFamily="18" charset="0"/>
                <a:ea typeface="Cambria" panose="02040503050406030204" pitchFamily="18" charset="0"/>
              </a:rPr>
              <a:t>()+"&lt;hr&gt;");</a:t>
            </a:r>
          </a:p>
          <a:p>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document.write</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c.reverse</a:t>
            </a:r>
            <a:r>
              <a:rPr lang="en-IN" dirty="0">
                <a:latin typeface="Cambria" panose="02040503050406030204" pitchFamily="18" charset="0"/>
                <a:ea typeface="Cambria" panose="02040503050406030204" pitchFamily="18" charset="0"/>
              </a:rPr>
              <a:t>()+"&lt;hr</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6831414" y="1027915"/>
            <a:ext cx="4457700" cy="3857625"/>
          </a:xfrm>
          <a:prstGeom prst="rect">
            <a:avLst/>
          </a:prstGeom>
        </p:spPr>
      </p:pic>
      <p:sp>
        <p:nvSpPr>
          <p:cNvPr id="5" name="Rectangle 4"/>
          <p:cNvSpPr/>
          <p:nvPr/>
        </p:nvSpPr>
        <p:spPr>
          <a:xfrm>
            <a:off x="5479701" y="5702482"/>
            <a:ext cx="6096000" cy="923330"/>
          </a:xfrm>
          <a:prstGeom prst="rect">
            <a:avLst/>
          </a:prstGeom>
        </p:spPr>
        <p:txBody>
          <a:bodyPr>
            <a:spAutoFit/>
          </a:bodyPr>
          <a:lstStyle/>
          <a:p>
            <a:r>
              <a:rPr lang="en-IN" dirty="0">
                <a:latin typeface="Cambria" panose="02040503050406030204" pitchFamily="18" charset="0"/>
                <a:ea typeface="Cambria" panose="02040503050406030204" pitchFamily="18" charset="0"/>
              </a:rPr>
              <a:t> &lt;/script&gt;</a:t>
            </a:r>
          </a:p>
          <a:p>
            <a:r>
              <a:rPr lang="en-IN" dirty="0">
                <a:latin typeface="Cambria" panose="02040503050406030204" pitchFamily="18" charset="0"/>
                <a:ea typeface="Cambria" panose="02040503050406030204" pitchFamily="18" charset="0"/>
              </a:rPr>
              <a:t>    &lt;/body&gt;</a:t>
            </a:r>
          </a:p>
          <a:p>
            <a:r>
              <a:rPr lang="en-IN" dirty="0">
                <a:latin typeface="Cambria" panose="02040503050406030204" pitchFamily="18" charset="0"/>
                <a:ea typeface="Cambria" panose="02040503050406030204" pitchFamily="18" charset="0"/>
              </a:rPr>
              <a:t>&lt;/html&gt; </a:t>
            </a:r>
            <a:endParaRPr lang="en-IN" dirty="0"/>
          </a:p>
        </p:txBody>
      </p:sp>
    </p:spTree>
    <p:extLst>
      <p:ext uri="{BB962C8B-B14F-4D97-AF65-F5344CB8AC3E}">
        <p14:creationId xmlns:p14="http://schemas.microsoft.com/office/powerpoint/2010/main" val="28299265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a:t>
            </a:r>
          </a:p>
        </p:txBody>
      </p:sp>
      <p:sp>
        <p:nvSpPr>
          <p:cNvPr id="3" name="Content Placeholder 2"/>
          <p:cNvSpPr>
            <a:spLocks noGrp="1"/>
          </p:cNvSpPr>
          <p:nvPr>
            <p:ph idx="1"/>
          </p:nvPr>
        </p:nvSpPr>
        <p:spPr/>
        <p:txBody>
          <a:bodyPr>
            <a:normAutofit fontScale="92500" lnSpcReduction="10000"/>
          </a:bodyPr>
          <a:lstStyle/>
          <a:p>
            <a:pPr marL="182880" lvl="0" indent="-182880" algn="l">
              <a:lnSpc>
                <a:spcPct val="90000"/>
              </a:lnSpc>
              <a:spcBef>
                <a:spcPts val="1200"/>
              </a:spcBef>
              <a:buClr>
                <a:srgbClr val="40BAD2"/>
              </a:buClr>
              <a:buFont typeface="Wingdings 2" pitchFamily="18" charset="2"/>
              <a:buChar char=""/>
            </a:pPr>
            <a:r>
              <a:rPr lang="en-US" sz="1900" dirty="0">
                <a:solidFill>
                  <a:srgbClr val="000000"/>
                </a:solidFill>
              </a:rPr>
              <a:t>JavaScript functions are defined with the function keyword.</a:t>
            </a:r>
          </a:p>
          <a:p>
            <a:pPr marL="182880" lvl="0" indent="-182880" algn="l">
              <a:lnSpc>
                <a:spcPct val="90000"/>
              </a:lnSpc>
              <a:spcBef>
                <a:spcPts val="1200"/>
              </a:spcBef>
              <a:buClr>
                <a:srgbClr val="40BAD2"/>
              </a:buClr>
              <a:buFont typeface="Wingdings 2" pitchFamily="18" charset="2"/>
              <a:buChar char=""/>
            </a:pPr>
            <a:r>
              <a:rPr lang="en-US" sz="1900" dirty="0">
                <a:solidFill>
                  <a:srgbClr val="000000"/>
                </a:solidFill>
              </a:rPr>
              <a:t>You can use a function declaration or a function expression.</a:t>
            </a:r>
          </a:p>
          <a:p>
            <a:pPr marL="182880" lvl="0" indent="-182880" algn="l">
              <a:lnSpc>
                <a:spcPct val="90000"/>
              </a:lnSpc>
              <a:spcBef>
                <a:spcPts val="1200"/>
              </a:spcBef>
              <a:buClr>
                <a:srgbClr val="40BAD2"/>
              </a:buClr>
              <a:buFont typeface="Wingdings 2" pitchFamily="18" charset="2"/>
              <a:buChar char=""/>
            </a:pPr>
            <a:r>
              <a:rPr lang="en-IN" sz="1900" b="1" dirty="0">
                <a:solidFill>
                  <a:srgbClr val="000000"/>
                </a:solidFill>
              </a:rPr>
              <a:t>Function Declarations</a:t>
            </a:r>
          </a:p>
          <a:p>
            <a:pPr marL="182880" lvl="0" indent="-182880" algn="l">
              <a:lnSpc>
                <a:spcPct val="90000"/>
              </a:lnSpc>
              <a:spcBef>
                <a:spcPts val="1200"/>
              </a:spcBef>
              <a:buClr>
                <a:srgbClr val="40BAD2"/>
              </a:buClr>
              <a:buFont typeface="Wingdings 2" pitchFamily="18" charset="2"/>
              <a:buChar char=""/>
            </a:pPr>
            <a:r>
              <a:rPr lang="en-US" sz="1900" b="1" dirty="0">
                <a:solidFill>
                  <a:schemeClr val="accent6">
                    <a:lumMod val="75000"/>
                  </a:schemeClr>
                </a:solidFill>
              </a:rPr>
              <a:t>function </a:t>
            </a:r>
            <a:r>
              <a:rPr lang="en-US" sz="1900" b="1" i="1" dirty="0" err="1">
                <a:solidFill>
                  <a:schemeClr val="accent6">
                    <a:lumMod val="75000"/>
                  </a:schemeClr>
                </a:solidFill>
              </a:rPr>
              <a:t>functionName</a:t>
            </a:r>
            <a:r>
              <a:rPr lang="en-US" sz="1900" b="1" dirty="0">
                <a:solidFill>
                  <a:schemeClr val="accent6">
                    <a:lumMod val="75000"/>
                  </a:schemeClr>
                </a:solidFill>
              </a:rPr>
              <a:t>(</a:t>
            </a:r>
            <a:r>
              <a:rPr lang="en-US" sz="1900" b="1" i="1" dirty="0">
                <a:solidFill>
                  <a:schemeClr val="accent6">
                    <a:lumMod val="75000"/>
                  </a:schemeClr>
                </a:solidFill>
              </a:rPr>
              <a:t>parameters</a:t>
            </a:r>
            <a:r>
              <a:rPr lang="en-US" sz="1900" b="1" dirty="0">
                <a:solidFill>
                  <a:schemeClr val="accent6">
                    <a:lumMod val="75000"/>
                  </a:schemeClr>
                </a:solidFill>
              </a:rPr>
              <a:t>) {</a:t>
            </a:r>
            <a:br>
              <a:rPr lang="en-US" sz="1900" b="1" dirty="0">
                <a:solidFill>
                  <a:schemeClr val="accent6">
                    <a:lumMod val="75000"/>
                  </a:schemeClr>
                </a:solidFill>
              </a:rPr>
            </a:br>
            <a:r>
              <a:rPr lang="en-US" sz="1900" b="1" dirty="0">
                <a:solidFill>
                  <a:schemeClr val="accent6">
                    <a:lumMod val="75000"/>
                  </a:schemeClr>
                </a:solidFill>
              </a:rPr>
              <a:t>  // </a:t>
            </a:r>
            <a:r>
              <a:rPr lang="en-US" sz="1900" b="1" i="1" dirty="0">
                <a:solidFill>
                  <a:schemeClr val="accent6">
                    <a:lumMod val="75000"/>
                  </a:schemeClr>
                </a:solidFill>
              </a:rPr>
              <a:t>code to be executed</a:t>
            </a:r>
            <a:r>
              <a:rPr lang="en-US" sz="1900" b="1" dirty="0">
                <a:solidFill>
                  <a:schemeClr val="accent6">
                    <a:lumMod val="75000"/>
                  </a:schemeClr>
                </a:solidFill>
              </a:rPr>
              <a:t/>
            </a:r>
            <a:br>
              <a:rPr lang="en-US" sz="1900" b="1" dirty="0">
                <a:solidFill>
                  <a:schemeClr val="accent6">
                    <a:lumMod val="75000"/>
                  </a:schemeClr>
                </a:solidFill>
              </a:rPr>
            </a:br>
            <a:r>
              <a:rPr lang="en-US" sz="1900" b="1" dirty="0">
                <a:solidFill>
                  <a:schemeClr val="accent6">
                    <a:lumMod val="75000"/>
                  </a:schemeClr>
                </a:solidFill>
              </a:rPr>
              <a:t>} </a:t>
            </a:r>
          </a:p>
          <a:p>
            <a:pPr marL="182880" lvl="0" indent="-182880" algn="l">
              <a:lnSpc>
                <a:spcPct val="90000"/>
              </a:lnSpc>
              <a:spcBef>
                <a:spcPts val="1200"/>
              </a:spcBef>
              <a:buClr>
                <a:srgbClr val="40BAD2"/>
              </a:buClr>
              <a:buFont typeface="Wingdings 2" pitchFamily="18" charset="2"/>
              <a:buChar char=""/>
            </a:pPr>
            <a:r>
              <a:rPr lang="en-US" sz="1900" dirty="0">
                <a:solidFill>
                  <a:schemeClr val="accent6">
                    <a:lumMod val="75000"/>
                  </a:schemeClr>
                </a:solidFill>
              </a:rPr>
              <a:t>Declared </a:t>
            </a:r>
            <a:r>
              <a:rPr lang="en-US" sz="1900" dirty="0">
                <a:solidFill>
                  <a:srgbClr val="000000"/>
                </a:solidFill>
              </a:rPr>
              <a:t>functions are not executed immediately. They are "saved for later use", and will be executed later, when they are invoked (called upon).</a:t>
            </a:r>
          </a:p>
          <a:p>
            <a:pPr marL="0" lvl="0" indent="0" algn="l">
              <a:lnSpc>
                <a:spcPct val="90000"/>
              </a:lnSpc>
              <a:spcBef>
                <a:spcPts val="1200"/>
              </a:spcBef>
              <a:buClr>
                <a:srgbClr val="40BAD2"/>
              </a:buClr>
              <a:buNone/>
            </a:pPr>
            <a:r>
              <a:rPr lang="en-IN" sz="1900" dirty="0">
                <a:solidFill>
                  <a:schemeClr val="accent6">
                    <a:lumMod val="75000"/>
                  </a:schemeClr>
                </a:solidFill>
              </a:rPr>
              <a:t>&lt;script&gt;</a:t>
            </a:r>
          </a:p>
          <a:p>
            <a:pPr marL="0" lvl="0" indent="0" algn="l">
              <a:lnSpc>
                <a:spcPct val="90000"/>
              </a:lnSpc>
              <a:spcBef>
                <a:spcPts val="1200"/>
              </a:spcBef>
              <a:buClr>
                <a:srgbClr val="40BAD2"/>
              </a:buClr>
              <a:buNone/>
            </a:pPr>
            <a:r>
              <a:rPr lang="en-IN" sz="1900" dirty="0">
                <a:solidFill>
                  <a:schemeClr val="accent6">
                    <a:lumMod val="75000"/>
                  </a:schemeClr>
                </a:solidFill>
              </a:rPr>
              <a:t>	</a:t>
            </a:r>
            <a:r>
              <a:rPr lang="en-IN" sz="1900" dirty="0" err="1">
                <a:solidFill>
                  <a:schemeClr val="accent6">
                    <a:lumMod val="75000"/>
                  </a:schemeClr>
                </a:solidFill>
              </a:rPr>
              <a:t>var</a:t>
            </a:r>
            <a:r>
              <a:rPr lang="en-IN" sz="1900" dirty="0">
                <a:solidFill>
                  <a:schemeClr val="accent6">
                    <a:lumMod val="75000"/>
                  </a:schemeClr>
                </a:solidFill>
              </a:rPr>
              <a:t> x = </a:t>
            </a:r>
            <a:r>
              <a:rPr lang="en-IN" sz="1900" dirty="0" err="1">
                <a:solidFill>
                  <a:schemeClr val="accent6">
                    <a:lumMod val="75000"/>
                  </a:schemeClr>
                </a:solidFill>
              </a:rPr>
              <a:t>myFunction</a:t>
            </a:r>
            <a:r>
              <a:rPr lang="en-IN" sz="1900" dirty="0">
                <a:solidFill>
                  <a:schemeClr val="accent6">
                    <a:lumMod val="75000"/>
                  </a:schemeClr>
                </a:solidFill>
              </a:rPr>
              <a:t>(4, 3);</a:t>
            </a:r>
          </a:p>
          <a:p>
            <a:pPr marL="0" lvl="0" indent="0" algn="l">
              <a:lnSpc>
                <a:spcPct val="90000"/>
              </a:lnSpc>
              <a:spcBef>
                <a:spcPts val="1200"/>
              </a:spcBef>
              <a:buClr>
                <a:srgbClr val="40BAD2"/>
              </a:buClr>
              <a:buNone/>
            </a:pPr>
            <a:r>
              <a:rPr lang="en-IN" sz="1900" dirty="0">
                <a:solidFill>
                  <a:schemeClr val="accent6">
                    <a:lumMod val="75000"/>
                  </a:schemeClr>
                </a:solidFill>
              </a:rPr>
              <a:t>	</a:t>
            </a:r>
            <a:r>
              <a:rPr lang="en-IN" sz="1900" dirty="0" err="1">
                <a:solidFill>
                  <a:schemeClr val="accent6">
                    <a:lumMod val="75000"/>
                  </a:schemeClr>
                </a:solidFill>
              </a:rPr>
              <a:t>document.write</a:t>
            </a:r>
            <a:r>
              <a:rPr lang="en-IN" sz="1900" dirty="0">
                <a:solidFill>
                  <a:schemeClr val="accent6">
                    <a:lumMod val="75000"/>
                  </a:schemeClr>
                </a:solidFill>
              </a:rPr>
              <a:t> (x);</a:t>
            </a:r>
          </a:p>
          <a:p>
            <a:pPr marL="0" lvl="0" indent="0" algn="l">
              <a:lnSpc>
                <a:spcPct val="90000"/>
              </a:lnSpc>
              <a:spcBef>
                <a:spcPts val="1200"/>
              </a:spcBef>
              <a:buClr>
                <a:srgbClr val="40BAD2"/>
              </a:buClr>
              <a:buNone/>
            </a:pPr>
            <a:r>
              <a:rPr lang="en-IN" sz="1900" dirty="0">
                <a:solidFill>
                  <a:schemeClr val="accent6">
                    <a:lumMod val="75000"/>
                  </a:schemeClr>
                </a:solidFill>
              </a:rPr>
              <a:t>	function </a:t>
            </a:r>
            <a:r>
              <a:rPr lang="en-IN" sz="1900" dirty="0" err="1">
                <a:solidFill>
                  <a:schemeClr val="accent6">
                    <a:lumMod val="75000"/>
                  </a:schemeClr>
                </a:solidFill>
              </a:rPr>
              <a:t>myFunction</a:t>
            </a:r>
            <a:r>
              <a:rPr lang="en-IN" sz="1900" dirty="0">
                <a:solidFill>
                  <a:schemeClr val="accent6">
                    <a:lumMod val="75000"/>
                  </a:schemeClr>
                </a:solidFill>
              </a:rPr>
              <a:t>(a, b) {</a:t>
            </a:r>
          </a:p>
          <a:p>
            <a:pPr marL="0" lvl="0" indent="0" algn="l">
              <a:lnSpc>
                <a:spcPct val="90000"/>
              </a:lnSpc>
              <a:spcBef>
                <a:spcPts val="1200"/>
              </a:spcBef>
              <a:buClr>
                <a:srgbClr val="40BAD2"/>
              </a:buClr>
              <a:buNone/>
            </a:pPr>
            <a:r>
              <a:rPr lang="en-IN" sz="1900" dirty="0">
                <a:solidFill>
                  <a:schemeClr val="accent6">
                    <a:lumMod val="75000"/>
                  </a:schemeClr>
                </a:solidFill>
              </a:rPr>
              <a:t> 	 return a * b;</a:t>
            </a:r>
          </a:p>
          <a:p>
            <a:pPr marL="0" lvl="0" indent="0" algn="l">
              <a:lnSpc>
                <a:spcPct val="90000"/>
              </a:lnSpc>
              <a:spcBef>
                <a:spcPts val="1200"/>
              </a:spcBef>
              <a:buClr>
                <a:srgbClr val="40BAD2"/>
              </a:buClr>
              <a:buNone/>
            </a:pPr>
            <a:r>
              <a:rPr lang="en-IN" sz="1900" dirty="0">
                <a:solidFill>
                  <a:schemeClr val="accent6">
                    <a:lumMod val="75000"/>
                  </a:schemeClr>
                </a:solidFill>
              </a:rPr>
              <a:t>	}</a:t>
            </a:r>
          </a:p>
          <a:p>
            <a:pPr marL="0" lvl="0" indent="0" algn="l">
              <a:lnSpc>
                <a:spcPct val="90000"/>
              </a:lnSpc>
              <a:spcBef>
                <a:spcPts val="1200"/>
              </a:spcBef>
              <a:buClr>
                <a:srgbClr val="40BAD2"/>
              </a:buClr>
              <a:buNone/>
            </a:pPr>
            <a:r>
              <a:rPr lang="en-IN" sz="1900" dirty="0">
                <a:solidFill>
                  <a:schemeClr val="accent6">
                    <a:lumMod val="75000"/>
                  </a:schemeClr>
                </a:solidFill>
              </a:rPr>
              <a:t>&lt;/script&gt;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58</a:t>
            </a:fld>
            <a:endParaRPr lang="en-IN" dirty="0"/>
          </a:p>
        </p:txBody>
      </p:sp>
    </p:spTree>
    <p:extLst>
      <p:ext uri="{BB962C8B-B14F-4D97-AF65-F5344CB8AC3E}">
        <p14:creationId xmlns:p14="http://schemas.microsoft.com/office/powerpoint/2010/main" val="328788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 Expressions</a:t>
            </a:r>
            <a:br>
              <a:rPr lang="en-IN" dirty="0"/>
            </a:br>
            <a:endParaRPr lang="en-IN" dirty="0"/>
          </a:p>
        </p:txBody>
      </p:sp>
      <p:sp>
        <p:nvSpPr>
          <p:cNvPr id="3" name="Content Placeholder 2"/>
          <p:cNvSpPr>
            <a:spLocks noGrp="1"/>
          </p:cNvSpPr>
          <p:nvPr>
            <p:ph idx="1"/>
          </p:nvPr>
        </p:nvSpPr>
        <p:spPr/>
        <p:txBody>
          <a:bodyPr/>
          <a:lstStyle/>
          <a:p>
            <a:r>
              <a:rPr lang="en-US" dirty="0"/>
              <a:t>A JavaScript function can also be defined using an expression.</a:t>
            </a:r>
          </a:p>
          <a:p>
            <a:r>
              <a:rPr lang="en-US" dirty="0"/>
              <a:t>A function expression can be stored in a variable.</a:t>
            </a:r>
          </a:p>
          <a:p>
            <a:pPr marL="0" indent="0">
              <a:buNone/>
            </a:pPr>
            <a:r>
              <a:rPr lang="en-US" dirty="0">
                <a:solidFill>
                  <a:schemeClr val="accent6">
                    <a:lumMod val="75000"/>
                  </a:schemeClr>
                </a:solidFill>
              </a:rPr>
              <a:t>&lt;script&gt;</a:t>
            </a:r>
          </a:p>
          <a:p>
            <a:pPr marL="0" indent="0">
              <a:buNone/>
            </a:pPr>
            <a:r>
              <a:rPr lang="en-US" dirty="0">
                <a:solidFill>
                  <a:schemeClr val="accent6">
                    <a:lumMod val="75000"/>
                  </a:schemeClr>
                </a:solidFill>
              </a:rPr>
              <a:t>	</a:t>
            </a:r>
          </a:p>
          <a:p>
            <a:pPr marL="0" indent="0">
              <a:buNone/>
            </a:pPr>
            <a:r>
              <a:rPr lang="en-US" dirty="0">
                <a:solidFill>
                  <a:schemeClr val="accent6">
                    <a:lumMod val="75000"/>
                  </a:schemeClr>
                </a:solidFill>
              </a:rPr>
              <a:t>	</a:t>
            </a:r>
            <a:r>
              <a:rPr lang="en-US" dirty="0" err="1" smtClean="0">
                <a:solidFill>
                  <a:schemeClr val="accent6">
                    <a:lumMod val="75000"/>
                  </a:schemeClr>
                </a:solidFill>
              </a:rPr>
              <a:t>var</a:t>
            </a:r>
            <a:r>
              <a:rPr lang="en-US" dirty="0" smtClean="0">
                <a:solidFill>
                  <a:schemeClr val="accent6">
                    <a:lumMod val="75000"/>
                  </a:schemeClr>
                </a:solidFill>
              </a:rPr>
              <a:t> </a:t>
            </a:r>
            <a:r>
              <a:rPr lang="en-US" dirty="0">
                <a:solidFill>
                  <a:schemeClr val="accent6">
                    <a:lumMod val="75000"/>
                  </a:schemeClr>
                </a:solidFill>
              </a:rPr>
              <a:t>x = function </a:t>
            </a:r>
            <a:r>
              <a:rPr lang="en-US" dirty="0" err="1">
                <a:solidFill>
                  <a:schemeClr val="accent6">
                    <a:lumMod val="75000"/>
                  </a:schemeClr>
                </a:solidFill>
              </a:rPr>
              <a:t>myFunction</a:t>
            </a:r>
            <a:r>
              <a:rPr lang="en-US" dirty="0">
                <a:solidFill>
                  <a:schemeClr val="accent6">
                    <a:lumMod val="75000"/>
                  </a:schemeClr>
                </a:solidFill>
              </a:rPr>
              <a:t>(a, b) {</a:t>
            </a:r>
          </a:p>
          <a:p>
            <a:pPr marL="0" indent="0">
              <a:buNone/>
            </a:pPr>
            <a:r>
              <a:rPr lang="en-US" dirty="0">
                <a:solidFill>
                  <a:schemeClr val="accent6">
                    <a:lumMod val="75000"/>
                  </a:schemeClr>
                </a:solidFill>
              </a:rPr>
              <a:t>		</a:t>
            </a:r>
            <a:r>
              <a:rPr lang="en-US" dirty="0" smtClean="0">
                <a:solidFill>
                  <a:schemeClr val="accent6">
                    <a:lumMod val="75000"/>
                  </a:schemeClr>
                </a:solidFill>
              </a:rPr>
              <a:t>return </a:t>
            </a:r>
            <a:r>
              <a:rPr lang="en-US" dirty="0">
                <a:solidFill>
                  <a:schemeClr val="accent6">
                    <a:lumMod val="75000"/>
                  </a:schemeClr>
                </a:solidFill>
              </a:rPr>
              <a:t>a * b;</a:t>
            </a:r>
          </a:p>
          <a:p>
            <a:pPr marL="0" indent="0">
              <a:buNone/>
            </a:pPr>
            <a:r>
              <a:rPr lang="en-US" dirty="0" smtClean="0">
                <a:solidFill>
                  <a:schemeClr val="accent6">
                    <a:lumMod val="75000"/>
                  </a:schemeClr>
                </a:solidFill>
              </a:rPr>
              <a:t>	</a:t>
            </a:r>
            <a:r>
              <a:rPr lang="en-US" dirty="0">
                <a:solidFill>
                  <a:schemeClr val="accent6">
                    <a:lumMod val="75000"/>
                  </a:schemeClr>
                </a:solidFill>
              </a:rPr>
              <a:t>	</a:t>
            </a:r>
            <a:r>
              <a:rPr lang="en-US" dirty="0" smtClean="0">
                <a:solidFill>
                  <a:schemeClr val="accent6">
                    <a:lumMod val="75000"/>
                  </a:schemeClr>
                </a:solidFill>
              </a:rPr>
              <a:t>}</a:t>
            </a:r>
            <a:endParaRPr lang="en-US" dirty="0">
              <a:solidFill>
                <a:schemeClr val="accent6">
                  <a:lumMod val="75000"/>
                </a:schemeClr>
              </a:solidFill>
            </a:endParaRPr>
          </a:p>
          <a:p>
            <a:pPr marL="0" indent="0">
              <a:buNone/>
            </a:pPr>
            <a:r>
              <a:rPr lang="en-US" dirty="0">
                <a:solidFill>
                  <a:schemeClr val="accent6">
                    <a:lumMod val="75000"/>
                  </a:schemeClr>
                </a:solidFill>
              </a:rPr>
              <a:t>	</a:t>
            </a:r>
            <a:r>
              <a:rPr lang="en-US" dirty="0" err="1" smtClean="0">
                <a:solidFill>
                  <a:schemeClr val="accent6">
                    <a:lumMod val="75000"/>
                  </a:schemeClr>
                </a:solidFill>
              </a:rPr>
              <a:t>document.write</a:t>
            </a:r>
            <a:r>
              <a:rPr lang="en-US" dirty="0" smtClean="0">
                <a:solidFill>
                  <a:schemeClr val="accent6">
                    <a:lumMod val="75000"/>
                  </a:schemeClr>
                </a:solidFill>
              </a:rPr>
              <a:t>(x(3,4</a:t>
            </a:r>
            <a:r>
              <a:rPr lang="en-US" dirty="0">
                <a:solidFill>
                  <a:schemeClr val="accent6">
                    <a:lumMod val="75000"/>
                  </a:schemeClr>
                </a:solidFill>
              </a:rPr>
              <a:t>));</a:t>
            </a:r>
          </a:p>
          <a:p>
            <a:pPr marL="0" indent="0">
              <a:buNone/>
            </a:pPr>
            <a:r>
              <a:rPr lang="en-US" dirty="0">
                <a:solidFill>
                  <a:schemeClr val="accent6">
                    <a:lumMod val="75000"/>
                  </a:schemeClr>
                </a:solidFill>
              </a:rPr>
              <a:t>&lt;/script&gt;</a:t>
            </a:r>
          </a:p>
          <a:p>
            <a:endParaRPr lang="en-US"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59</a:t>
            </a:fld>
            <a:endParaRPr lang="en-IN" dirty="0"/>
          </a:p>
        </p:txBody>
      </p:sp>
    </p:spTree>
    <p:extLst>
      <p:ext uri="{BB962C8B-B14F-4D97-AF65-F5344CB8AC3E}">
        <p14:creationId xmlns:p14="http://schemas.microsoft.com/office/powerpoint/2010/main" val="407970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side scripting with JavaScript 	</a:t>
            </a:r>
            <a:br>
              <a:rPr lang="en-US" dirty="0"/>
            </a:br>
            <a:endParaRPr lang="en-IN" dirty="0"/>
          </a:p>
        </p:txBody>
      </p:sp>
      <p:sp>
        <p:nvSpPr>
          <p:cNvPr id="3" name="Content Placeholder 2"/>
          <p:cNvSpPr>
            <a:spLocks noGrp="1"/>
          </p:cNvSpPr>
          <p:nvPr>
            <p:ph idx="1"/>
          </p:nvPr>
        </p:nvSpPr>
        <p:spPr/>
        <p:txBody>
          <a:bodyPr>
            <a:normAutofit/>
          </a:bodyPr>
          <a:lstStyle/>
          <a:p>
            <a:pPr marL="503238" lvl="1" indent="-503238">
              <a:buFont typeface="Wingdings" panose="05000000000000000000" pitchFamily="2" charset="2"/>
              <a:buChar char="§"/>
            </a:pPr>
            <a:r>
              <a:rPr lang="en-US" b="1" dirty="0">
                <a:solidFill>
                  <a:schemeClr val="tx1"/>
                </a:solidFill>
              </a:rPr>
              <a:t>Client-side scripts, which run on the user’s workstation can be used to:</a:t>
            </a:r>
          </a:p>
          <a:p>
            <a:pPr marL="503238" lvl="2" indent="-503238">
              <a:buFont typeface="Wingdings" panose="05000000000000000000" pitchFamily="2" charset="2"/>
              <a:buChar char="§"/>
            </a:pPr>
            <a:r>
              <a:rPr lang="en-US" sz="2000" dirty="0">
                <a:solidFill>
                  <a:schemeClr val="tx1"/>
                </a:solidFill>
              </a:rPr>
              <a:t>Validate user inputs entered on HTML forms</a:t>
            </a:r>
          </a:p>
          <a:p>
            <a:pPr marL="503238" lvl="2" indent="-503238">
              <a:buFont typeface="Wingdings" panose="05000000000000000000" pitchFamily="2" charset="2"/>
              <a:buChar char="§"/>
            </a:pPr>
            <a:r>
              <a:rPr lang="en-US" sz="2000" dirty="0">
                <a:solidFill>
                  <a:schemeClr val="tx1"/>
                </a:solidFill>
              </a:rPr>
              <a:t>Create advanced Web page features, including</a:t>
            </a:r>
          </a:p>
          <a:p>
            <a:pPr marL="503238" lvl="3" indent="-503238">
              <a:buFont typeface="Wingdings" panose="05000000000000000000" pitchFamily="2" charset="2"/>
              <a:buChar char="§"/>
            </a:pPr>
            <a:r>
              <a:rPr lang="en-US" sz="2000" dirty="0">
                <a:solidFill>
                  <a:schemeClr val="tx1"/>
                </a:solidFill>
              </a:rPr>
              <a:t>Handling manipulation of the browser (opening new ones, redirection …)</a:t>
            </a:r>
          </a:p>
          <a:p>
            <a:pPr marL="503238" lvl="3" indent="-503238">
              <a:buFont typeface="Wingdings" panose="05000000000000000000" pitchFamily="2" charset="2"/>
              <a:buChar char="§"/>
            </a:pPr>
            <a:r>
              <a:rPr lang="en-US" sz="2000" dirty="0">
                <a:solidFill>
                  <a:schemeClr val="tx1"/>
                </a:solidFill>
              </a:rPr>
              <a:t>Creating “cookies” that store data on user’s computer about his or her actions while browsing a Web page</a:t>
            </a:r>
          </a:p>
          <a:p>
            <a:pPr marL="503238" lvl="3" indent="-503238">
              <a:buFont typeface="Wingdings" panose="05000000000000000000" pitchFamily="2" charset="2"/>
              <a:buChar char="§"/>
            </a:pPr>
            <a:r>
              <a:rPr lang="en-US" sz="2000" dirty="0">
                <a:solidFill>
                  <a:schemeClr val="tx1"/>
                </a:solidFill>
              </a:rPr>
              <a:t>Create animations and graphical </a:t>
            </a:r>
            <a:r>
              <a:rPr lang="en-US" sz="2000" dirty="0" smtClean="0">
                <a:solidFill>
                  <a:schemeClr val="tx1"/>
                </a:solidFill>
              </a:rPr>
              <a:t>effects</a:t>
            </a:r>
          </a:p>
          <a:p>
            <a:pPr marL="503238" lvl="1" indent="-503238">
              <a:buFont typeface="Wingdings" panose="05000000000000000000" pitchFamily="2" charset="2"/>
              <a:buChar char="§"/>
            </a:pPr>
            <a:r>
              <a:rPr lang="en-US" sz="1800" dirty="0">
                <a:solidFill>
                  <a:schemeClr val="tx1"/>
                </a:solidFill>
              </a:rPr>
              <a:t>It can be added to standard HTML Web pages using special HTML tags</a:t>
            </a:r>
          </a:p>
          <a:p>
            <a:pPr marL="503238" lvl="1" indent="-503238">
              <a:buFont typeface="Wingdings" panose="05000000000000000000" pitchFamily="2" charset="2"/>
              <a:buChar char="§"/>
            </a:pPr>
            <a:r>
              <a:rPr lang="en-US" sz="1800" dirty="0">
                <a:solidFill>
                  <a:schemeClr val="tx1"/>
                </a:solidFill>
              </a:rPr>
              <a:t>Used in Web pages for data validation</a:t>
            </a:r>
          </a:p>
          <a:p>
            <a:pPr marL="503238" lvl="1" indent="-503238">
              <a:buFont typeface="Wingdings" panose="05000000000000000000" pitchFamily="2" charset="2"/>
              <a:buChar char="§"/>
            </a:pPr>
            <a:r>
              <a:rPr lang="en-US" sz="1800" dirty="0">
                <a:solidFill>
                  <a:schemeClr val="tx1"/>
                </a:solidFill>
              </a:rPr>
              <a:t>Used to create pop-up browser windows </a:t>
            </a:r>
          </a:p>
          <a:p>
            <a:pPr marL="503238" lvl="1" indent="-503238">
              <a:buFont typeface="Wingdings" panose="05000000000000000000" pitchFamily="2" charset="2"/>
              <a:buChar char="§"/>
            </a:pPr>
            <a:r>
              <a:rPr lang="en-US" sz="1800" dirty="0" smtClean="0">
                <a:solidFill>
                  <a:schemeClr val="tx1"/>
                </a:solidFill>
                <a:sym typeface="+mn-ea"/>
              </a:rPr>
              <a:t>Can </a:t>
            </a:r>
            <a:r>
              <a:rPr lang="en-US" sz="1800" dirty="0">
                <a:solidFill>
                  <a:schemeClr val="tx1"/>
                </a:solidFill>
                <a:sym typeface="+mn-ea"/>
              </a:rPr>
              <a:t>be Server-side scripting language too</a:t>
            </a:r>
            <a:r>
              <a:rPr lang="en-IN" altLang="en-US" sz="1800" dirty="0">
                <a:solidFill>
                  <a:schemeClr val="tx1"/>
                </a:solidFill>
                <a:sym typeface="+mn-ea"/>
              </a:rPr>
              <a:t>.</a:t>
            </a:r>
          </a:p>
          <a:p>
            <a:pPr lvl="2">
              <a:buFontTx/>
              <a:buChar char="•"/>
            </a:pPr>
            <a:endParaRPr lang="en-US" sz="2000" dirty="0">
              <a:solidFill>
                <a:schemeClr val="tx1"/>
              </a:solidFill>
            </a:endParaRPr>
          </a:p>
          <a:p>
            <a:endParaRPr lang="en-IN" sz="20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a:t>
            </a:fld>
            <a:endParaRPr lang="en-IN" dirty="0"/>
          </a:p>
        </p:txBody>
      </p:sp>
    </p:spTree>
    <p:extLst>
      <p:ext uri="{BB962C8B-B14F-4D97-AF65-F5344CB8AC3E}">
        <p14:creationId xmlns:p14="http://schemas.microsoft.com/office/powerpoint/2010/main" val="216323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 Parameters</a:t>
            </a:r>
            <a:br>
              <a:rPr lang="en-IN" dirty="0"/>
            </a:br>
            <a:endParaRPr lang="en-IN" dirty="0"/>
          </a:p>
        </p:txBody>
      </p:sp>
      <p:sp>
        <p:nvSpPr>
          <p:cNvPr id="3" name="Content Placeholder 2"/>
          <p:cNvSpPr>
            <a:spLocks noGrp="1"/>
          </p:cNvSpPr>
          <p:nvPr>
            <p:ph idx="1"/>
          </p:nvPr>
        </p:nvSpPr>
        <p:spPr/>
        <p:txBody>
          <a:bodyPr/>
          <a:lstStyle/>
          <a:p>
            <a:r>
              <a:rPr lang="en-US" dirty="0">
                <a:solidFill>
                  <a:schemeClr val="tx1"/>
                </a:solidFill>
              </a:rPr>
              <a:t>A JavaScript function does not perform any checking on parameter values.</a:t>
            </a:r>
          </a:p>
          <a:p>
            <a:r>
              <a:rPr lang="en-US" dirty="0">
                <a:solidFill>
                  <a:schemeClr val="accent6">
                    <a:lumMod val="75000"/>
                  </a:schemeClr>
                </a:solidFill>
              </a:rPr>
              <a:t>function </a:t>
            </a:r>
            <a:r>
              <a:rPr lang="en-US" i="1" dirty="0" err="1">
                <a:solidFill>
                  <a:schemeClr val="accent6">
                    <a:lumMod val="75000"/>
                  </a:schemeClr>
                </a:solidFill>
              </a:rPr>
              <a:t>functionName</a:t>
            </a:r>
            <a:r>
              <a:rPr lang="en-US" dirty="0">
                <a:solidFill>
                  <a:schemeClr val="accent6">
                    <a:lumMod val="75000"/>
                  </a:schemeClr>
                </a:solidFill>
              </a:rPr>
              <a:t>(</a:t>
            </a:r>
            <a:r>
              <a:rPr lang="en-US" i="1" dirty="0">
                <a:solidFill>
                  <a:schemeClr val="accent6">
                    <a:lumMod val="75000"/>
                  </a:schemeClr>
                </a:solidFill>
              </a:rPr>
              <a:t>parameter1, parameter2, parameter3</a:t>
            </a:r>
            <a:r>
              <a:rPr lang="en-US" dirty="0">
                <a:solidFill>
                  <a:schemeClr val="accent6">
                    <a:lumMod val="75000"/>
                  </a:schemeClr>
                </a:solidFill>
              </a:rPr>
              <a:t>) {</a:t>
            </a:r>
            <a:br>
              <a:rPr lang="en-US" dirty="0">
                <a:solidFill>
                  <a:schemeClr val="accent6">
                    <a:lumMod val="75000"/>
                  </a:schemeClr>
                </a:solidFill>
              </a:rPr>
            </a:br>
            <a:r>
              <a:rPr lang="en-US" dirty="0">
                <a:solidFill>
                  <a:schemeClr val="accent6">
                    <a:lumMod val="75000"/>
                  </a:schemeClr>
                </a:solidFill>
              </a:rPr>
              <a:t>  // </a:t>
            </a:r>
            <a:r>
              <a:rPr lang="en-US" i="1" dirty="0">
                <a:solidFill>
                  <a:schemeClr val="accent6">
                    <a:lumMod val="75000"/>
                  </a:schemeClr>
                </a:solidFill>
              </a:rPr>
              <a:t>code to be executed</a:t>
            </a:r>
            <a:r>
              <a:rPr lang="en-US" dirty="0">
                <a:solidFill>
                  <a:schemeClr val="accent6">
                    <a:lumMod val="75000"/>
                  </a:schemeClr>
                </a:solidFill>
              </a:rPr>
              <a:t/>
            </a:r>
            <a:br>
              <a:rPr lang="en-US" dirty="0">
                <a:solidFill>
                  <a:schemeClr val="accent6">
                    <a:lumMod val="75000"/>
                  </a:schemeClr>
                </a:solidFill>
              </a:rPr>
            </a:br>
            <a:r>
              <a:rPr lang="en-US" dirty="0">
                <a:solidFill>
                  <a:schemeClr val="accent6">
                    <a:lumMod val="75000"/>
                  </a:schemeClr>
                </a:solidFill>
              </a:rPr>
              <a:t>}</a:t>
            </a:r>
          </a:p>
          <a:p>
            <a:r>
              <a:rPr lang="en-US" dirty="0">
                <a:solidFill>
                  <a:schemeClr val="tx1"/>
                </a:solidFill>
              </a:rPr>
              <a:t>Function </a:t>
            </a:r>
            <a:r>
              <a:rPr lang="en-US" b="1" dirty="0">
                <a:solidFill>
                  <a:schemeClr val="tx1"/>
                </a:solidFill>
              </a:rPr>
              <a:t>parameters</a:t>
            </a:r>
            <a:r>
              <a:rPr lang="en-US" dirty="0">
                <a:solidFill>
                  <a:schemeClr val="tx1"/>
                </a:solidFill>
              </a:rPr>
              <a:t> are the </a:t>
            </a:r>
            <a:r>
              <a:rPr lang="en-US" b="1" dirty="0">
                <a:solidFill>
                  <a:schemeClr val="tx1"/>
                </a:solidFill>
              </a:rPr>
              <a:t>names</a:t>
            </a:r>
            <a:r>
              <a:rPr lang="en-US" dirty="0">
                <a:solidFill>
                  <a:schemeClr val="tx1"/>
                </a:solidFill>
              </a:rPr>
              <a:t> listed in the function definition.</a:t>
            </a:r>
          </a:p>
          <a:p>
            <a:r>
              <a:rPr lang="en-US" dirty="0">
                <a:solidFill>
                  <a:schemeClr val="tx1"/>
                </a:solidFill>
              </a:rPr>
              <a:t>Function </a:t>
            </a:r>
            <a:r>
              <a:rPr lang="en-US" b="1" dirty="0">
                <a:solidFill>
                  <a:schemeClr val="tx1"/>
                </a:solidFill>
              </a:rPr>
              <a:t>arguments</a:t>
            </a:r>
            <a:r>
              <a:rPr lang="en-US" dirty="0">
                <a:solidFill>
                  <a:schemeClr val="tx1"/>
                </a:solidFill>
              </a:rPr>
              <a:t> are the real </a:t>
            </a:r>
            <a:r>
              <a:rPr lang="en-US" b="1" dirty="0">
                <a:solidFill>
                  <a:schemeClr val="tx1"/>
                </a:solidFill>
              </a:rPr>
              <a:t>values</a:t>
            </a:r>
            <a:r>
              <a:rPr lang="en-US" dirty="0">
                <a:solidFill>
                  <a:schemeClr val="tx1"/>
                </a:solidFill>
              </a:rPr>
              <a:t> passed to (and received by) the function.</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60</a:t>
            </a:fld>
            <a:endParaRPr lang="en-IN" dirty="0"/>
          </a:p>
        </p:txBody>
      </p:sp>
    </p:spTree>
    <p:extLst>
      <p:ext uri="{BB962C8B-B14F-4D97-AF65-F5344CB8AC3E}">
        <p14:creationId xmlns:p14="http://schemas.microsoft.com/office/powerpoint/2010/main" val="28518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Invoking a JavaScript Function</a:t>
            </a:r>
            <a:br>
              <a:rPr lang="en-IN" dirty="0"/>
            </a:br>
            <a:endParaRPr lang="en-IN" dirty="0"/>
          </a:p>
        </p:txBody>
      </p:sp>
      <p:sp>
        <p:nvSpPr>
          <p:cNvPr id="3" name="Content Placeholder 2"/>
          <p:cNvSpPr>
            <a:spLocks noGrp="1"/>
          </p:cNvSpPr>
          <p:nvPr>
            <p:ph idx="1"/>
          </p:nvPr>
        </p:nvSpPr>
        <p:spPr/>
        <p:txBody>
          <a:bodyPr/>
          <a:lstStyle/>
          <a:p>
            <a:r>
              <a:rPr lang="en-US" dirty="0">
                <a:solidFill>
                  <a:schemeClr val="tx1"/>
                </a:solidFill>
              </a:rPr>
              <a:t>The code inside a function is not executed when the function is </a:t>
            </a:r>
            <a:r>
              <a:rPr lang="en-US" b="1" dirty="0">
                <a:solidFill>
                  <a:schemeClr val="tx1"/>
                </a:solidFill>
              </a:rPr>
              <a:t>defined</a:t>
            </a:r>
            <a:r>
              <a:rPr lang="en-US" dirty="0">
                <a:solidFill>
                  <a:schemeClr val="tx1"/>
                </a:solidFill>
              </a:rPr>
              <a:t>.</a:t>
            </a:r>
          </a:p>
          <a:p>
            <a:r>
              <a:rPr lang="en-US" dirty="0">
                <a:solidFill>
                  <a:schemeClr val="tx1"/>
                </a:solidFill>
              </a:rPr>
              <a:t>The code inside a function is executed when the function is </a:t>
            </a:r>
            <a:r>
              <a:rPr lang="en-US" b="1" dirty="0">
                <a:solidFill>
                  <a:schemeClr val="tx1"/>
                </a:solidFill>
              </a:rPr>
              <a:t>invoked</a:t>
            </a:r>
            <a:r>
              <a:rPr lang="en-US" dirty="0">
                <a:solidFill>
                  <a:schemeClr val="tx1"/>
                </a:solidFill>
              </a:rPr>
              <a:t>.</a:t>
            </a:r>
          </a:p>
          <a:p>
            <a:r>
              <a:rPr lang="en-US" dirty="0">
                <a:solidFill>
                  <a:schemeClr val="tx1"/>
                </a:solidFill>
              </a:rPr>
              <a:t>It is common to use the term "</a:t>
            </a:r>
            <a:r>
              <a:rPr lang="en-US" b="1" dirty="0">
                <a:solidFill>
                  <a:schemeClr val="tx1"/>
                </a:solidFill>
              </a:rPr>
              <a:t>call a function</a:t>
            </a:r>
            <a:r>
              <a:rPr lang="en-US" dirty="0">
                <a:solidFill>
                  <a:schemeClr val="tx1"/>
                </a:solidFill>
              </a:rPr>
              <a:t>" instead of "</a:t>
            </a:r>
            <a:r>
              <a:rPr lang="en-US" b="1" dirty="0">
                <a:solidFill>
                  <a:schemeClr val="tx1"/>
                </a:solidFill>
              </a:rPr>
              <a:t>invoke a function</a:t>
            </a:r>
            <a:r>
              <a:rPr lang="en-US" dirty="0">
                <a:solidFill>
                  <a:schemeClr val="tx1"/>
                </a:solidFill>
              </a:rPr>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61</a:t>
            </a:fld>
            <a:endParaRPr lang="en-IN" dirty="0"/>
          </a:p>
        </p:txBody>
      </p:sp>
    </p:spTree>
    <p:extLst>
      <p:ext uri="{BB962C8B-B14F-4D97-AF65-F5344CB8AC3E}">
        <p14:creationId xmlns:p14="http://schemas.microsoft.com/office/powerpoint/2010/main" val="332885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Conditions</a:t>
            </a:r>
          </a:p>
        </p:txBody>
      </p:sp>
      <p:sp>
        <p:nvSpPr>
          <p:cNvPr id="3" name="Content Placeholder 2"/>
          <p:cNvSpPr>
            <a:spLocks noGrp="1"/>
          </p:cNvSpPr>
          <p:nvPr>
            <p:ph idx="1"/>
          </p:nvPr>
        </p:nvSpPr>
        <p:spPr/>
        <p:txBody>
          <a:bodyPr>
            <a:normAutofit fontScale="92500"/>
          </a:bodyPr>
          <a:lstStyle/>
          <a:p>
            <a:r>
              <a:rPr lang="en-IN" b="1" dirty="0">
                <a:solidFill>
                  <a:schemeClr val="tx1"/>
                </a:solidFill>
              </a:rPr>
              <a:t>Conditional Statements</a:t>
            </a:r>
          </a:p>
          <a:p>
            <a:r>
              <a:rPr lang="en-US" dirty="0">
                <a:solidFill>
                  <a:schemeClr val="tx1"/>
                </a:solidFill>
              </a:rPr>
              <a:t>Conditional statements are used to perform different actions based on different conditions.</a:t>
            </a:r>
          </a:p>
          <a:p>
            <a:endParaRPr lang="en-US" dirty="0">
              <a:solidFill>
                <a:schemeClr val="tx1"/>
              </a:solidFill>
            </a:endParaRPr>
          </a:p>
          <a:p>
            <a:r>
              <a:rPr lang="en-US" dirty="0">
                <a:solidFill>
                  <a:schemeClr val="tx1"/>
                </a:solidFill>
              </a:rPr>
              <a:t>Use</a:t>
            </a:r>
            <a:r>
              <a:rPr lang="en-US" b="1" dirty="0">
                <a:solidFill>
                  <a:schemeClr val="tx1"/>
                </a:solidFill>
              </a:rPr>
              <a:t> </a:t>
            </a:r>
            <a:r>
              <a:rPr lang="en-US" b="1" dirty="0">
                <a:solidFill>
                  <a:srgbClr val="FF0000"/>
                </a:solidFill>
              </a:rPr>
              <a:t>if</a:t>
            </a:r>
            <a:r>
              <a:rPr lang="en-US" b="1" dirty="0">
                <a:solidFill>
                  <a:schemeClr val="tx1"/>
                </a:solidFill>
              </a:rPr>
              <a:t> </a:t>
            </a:r>
            <a:r>
              <a:rPr lang="en-US" dirty="0">
                <a:solidFill>
                  <a:schemeClr val="tx1"/>
                </a:solidFill>
              </a:rPr>
              <a:t>to specify a block of code to be executed, if a specified condition is true</a:t>
            </a:r>
          </a:p>
          <a:p>
            <a:r>
              <a:rPr lang="en-US" dirty="0">
                <a:solidFill>
                  <a:schemeClr val="tx1"/>
                </a:solidFill>
              </a:rPr>
              <a:t>Use</a:t>
            </a:r>
            <a:r>
              <a:rPr lang="en-US" b="1" dirty="0">
                <a:solidFill>
                  <a:srgbClr val="FF0000"/>
                </a:solidFill>
              </a:rPr>
              <a:t> else </a:t>
            </a:r>
            <a:r>
              <a:rPr lang="en-US" dirty="0">
                <a:solidFill>
                  <a:schemeClr val="tx1"/>
                </a:solidFill>
              </a:rPr>
              <a:t>to specify a block of code to be executed, if the same condition is false</a:t>
            </a:r>
          </a:p>
          <a:p>
            <a:r>
              <a:rPr lang="en-US" dirty="0">
                <a:solidFill>
                  <a:schemeClr val="tx1"/>
                </a:solidFill>
              </a:rPr>
              <a:t>Use </a:t>
            </a:r>
            <a:r>
              <a:rPr lang="en-US" b="1" dirty="0">
                <a:solidFill>
                  <a:srgbClr val="FF0000"/>
                </a:solidFill>
              </a:rPr>
              <a:t>else if </a:t>
            </a:r>
            <a:r>
              <a:rPr lang="en-US" dirty="0">
                <a:solidFill>
                  <a:schemeClr val="tx1"/>
                </a:solidFill>
              </a:rPr>
              <a:t>to specify a new condition to test, if the first condition is false</a:t>
            </a:r>
          </a:p>
          <a:p>
            <a:r>
              <a:rPr lang="en-US" dirty="0">
                <a:solidFill>
                  <a:schemeClr val="tx1"/>
                </a:solidFill>
              </a:rPr>
              <a:t>Use </a:t>
            </a:r>
            <a:r>
              <a:rPr lang="en-US" b="1" dirty="0">
                <a:solidFill>
                  <a:srgbClr val="FF0000"/>
                </a:solidFill>
              </a:rPr>
              <a:t>switch </a:t>
            </a:r>
            <a:r>
              <a:rPr lang="en-US" dirty="0">
                <a:solidFill>
                  <a:schemeClr val="tx1"/>
                </a:solidFill>
              </a:rPr>
              <a:t>to specify many alternative blocks of code to be executed</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62</a:t>
            </a:fld>
            <a:endParaRPr lang="en-IN" dirty="0"/>
          </a:p>
        </p:txBody>
      </p:sp>
    </p:spTree>
    <p:extLst>
      <p:ext uri="{BB962C8B-B14F-4D97-AF65-F5344CB8AC3E}">
        <p14:creationId xmlns:p14="http://schemas.microsoft.com/office/powerpoint/2010/main" val="104640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if Statement</a:t>
            </a:r>
            <a:br>
              <a:rPr lang="en-IN" dirty="0"/>
            </a:br>
            <a:endParaRPr lang="en-IN" dirty="0"/>
          </a:p>
        </p:txBody>
      </p:sp>
      <p:sp>
        <p:nvSpPr>
          <p:cNvPr id="3" name="Content Placeholder 2"/>
          <p:cNvSpPr>
            <a:spLocks noGrp="1"/>
          </p:cNvSpPr>
          <p:nvPr>
            <p:ph idx="1"/>
          </p:nvPr>
        </p:nvSpPr>
        <p:spPr/>
        <p:txBody>
          <a:bodyPr/>
          <a:lstStyle/>
          <a:p>
            <a:pPr marL="182880" lvl="0" indent="-182880" algn="l">
              <a:lnSpc>
                <a:spcPct val="90000"/>
              </a:lnSpc>
              <a:spcBef>
                <a:spcPts val="1200"/>
              </a:spcBef>
              <a:buClr>
                <a:srgbClr val="40BAD2"/>
              </a:buClr>
              <a:buFont typeface="Wingdings 2" pitchFamily="18" charset="2"/>
              <a:buChar char=""/>
            </a:pPr>
            <a:r>
              <a:rPr lang="en-IN" sz="2000" b="1" dirty="0">
                <a:solidFill>
                  <a:srgbClr val="000000">
                    <a:lumMod val="65000"/>
                    <a:lumOff val="35000"/>
                  </a:srgbClr>
                </a:solidFill>
              </a:rPr>
              <a:t>Syntax:</a:t>
            </a:r>
          </a:p>
          <a:p>
            <a:pPr marL="182880" lvl="0" indent="-182880" algn="l">
              <a:lnSpc>
                <a:spcPct val="90000"/>
              </a:lnSpc>
              <a:spcBef>
                <a:spcPts val="1200"/>
              </a:spcBef>
              <a:buClr>
                <a:srgbClr val="40BAD2"/>
              </a:buClr>
              <a:buFont typeface="Wingdings 2" pitchFamily="18" charset="2"/>
              <a:buChar char=""/>
            </a:pPr>
            <a:r>
              <a:rPr lang="en-US" sz="2000" dirty="0">
                <a:solidFill>
                  <a:srgbClr val="0070C0"/>
                </a:solidFill>
              </a:rPr>
              <a:t>if (</a:t>
            </a:r>
            <a:r>
              <a:rPr lang="en-US" sz="2000" i="1" dirty="0">
                <a:solidFill>
                  <a:srgbClr val="0070C0"/>
                </a:solidFill>
              </a:rPr>
              <a:t>condition</a:t>
            </a:r>
            <a:r>
              <a:rPr lang="en-US" sz="2000" dirty="0">
                <a:solidFill>
                  <a:srgbClr val="0070C0"/>
                </a:solidFill>
              </a:rPr>
              <a:t>) {</a:t>
            </a:r>
            <a:br>
              <a:rPr lang="en-US" sz="2000" dirty="0">
                <a:solidFill>
                  <a:srgbClr val="0070C0"/>
                </a:solidFill>
              </a:rPr>
            </a:br>
            <a:r>
              <a:rPr lang="en-US" sz="2000" dirty="0">
                <a:solidFill>
                  <a:srgbClr val="0070C0"/>
                </a:solidFill>
              </a:rPr>
              <a:t>  //</a:t>
            </a:r>
            <a:r>
              <a:rPr lang="en-US" sz="2000" i="1" dirty="0">
                <a:solidFill>
                  <a:srgbClr val="0070C0"/>
                </a:solidFill>
              </a:rPr>
              <a:t>  block of code to be executed if the condition is true</a:t>
            </a:r>
            <a:br>
              <a:rPr lang="en-US" sz="2000" i="1" dirty="0">
                <a:solidFill>
                  <a:srgbClr val="0070C0"/>
                </a:solidFill>
              </a:rPr>
            </a:br>
            <a:r>
              <a:rPr lang="en-US" sz="2000" dirty="0">
                <a:solidFill>
                  <a:srgbClr val="0070C0"/>
                </a:solidFill>
              </a:rPr>
              <a:t>} </a:t>
            </a:r>
            <a:endParaRPr lang="en-IN" sz="2000" dirty="0">
              <a:solidFill>
                <a:srgbClr val="0070C0"/>
              </a:solidFill>
            </a:endParaRPr>
          </a:p>
          <a:p>
            <a:pPr marL="0" lvl="0" indent="0" algn="l">
              <a:lnSpc>
                <a:spcPct val="90000"/>
              </a:lnSpc>
              <a:spcBef>
                <a:spcPts val="1200"/>
              </a:spcBef>
              <a:buClr>
                <a:srgbClr val="40BAD2"/>
              </a:buClr>
              <a:buNone/>
            </a:pPr>
            <a:r>
              <a:rPr lang="en-US" sz="2000" dirty="0">
                <a:solidFill>
                  <a:schemeClr val="accent6">
                    <a:lumMod val="75000"/>
                  </a:schemeClr>
                </a:solidFill>
              </a:rPr>
              <a:t>&lt;script type=“text/</a:t>
            </a:r>
            <a:r>
              <a:rPr lang="en-US" sz="2000" dirty="0" err="1">
                <a:solidFill>
                  <a:schemeClr val="accent6">
                    <a:lumMod val="75000"/>
                  </a:schemeClr>
                </a:solidFill>
              </a:rPr>
              <a:t>javascript</a:t>
            </a:r>
            <a:r>
              <a:rPr lang="en-US" sz="2000" dirty="0">
                <a:solidFill>
                  <a:schemeClr val="accent6">
                    <a:lumMod val="75000"/>
                  </a:schemeClr>
                </a:solidFill>
              </a:rPr>
              <a:t>”&gt;</a:t>
            </a:r>
          </a:p>
          <a:p>
            <a:pPr marL="0" lvl="0" indent="0" algn="l">
              <a:lnSpc>
                <a:spcPct val="90000"/>
              </a:lnSpc>
              <a:spcBef>
                <a:spcPts val="1200"/>
              </a:spcBef>
              <a:buClr>
                <a:srgbClr val="40BAD2"/>
              </a:buClr>
              <a:buNone/>
            </a:pPr>
            <a:r>
              <a:rPr lang="en-US" sz="2000" dirty="0">
                <a:solidFill>
                  <a:schemeClr val="accent6">
                    <a:lumMod val="75000"/>
                  </a:schemeClr>
                </a:solidFill>
              </a:rPr>
              <a:t>	</a:t>
            </a:r>
            <a:r>
              <a:rPr lang="en-US" sz="2000" dirty="0" err="1">
                <a:solidFill>
                  <a:schemeClr val="accent6">
                    <a:lumMod val="75000"/>
                  </a:schemeClr>
                </a:solidFill>
              </a:rPr>
              <a:t>var</a:t>
            </a:r>
            <a:r>
              <a:rPr lang="en-US" sz="2000" dirty="0">
                <a:solidFill>
                  <a:schemeClr val="accent6">
                    <a:lumMod val="75000"/>
                  </a:schemeClr>
                </a:solidFill>
              </a:rPr>
              <a:t> age = 20;    </a:t>
            </a:r>
          </a:p>
          <a:p>
            <a:pPr marL="0" lvl="0" indent="0" algn="l">
              <a:lnSpc>
                <a:spcPct val="90000"/>
              </a:lnSpc>
              <a:spcBef>
                <a:spcPts val="1200"/>
              </a:spcBef>
              <a:buClr>
                <a:srgbClr val="40BAD2"/>
              </a:buClr>
              <a:buNone/>
            </a:pPr>
            <a:r>
              <a:rPr lang="en-US" sz="2000" dirty="0">
                <a:solidFill>
                  <a:schemeClr val="accent6">
                    <a:lumMod val="75000"/>
                  </a:schemeClr>
                </a:solidFill>
              </a:rPr>
              <a:t>            if( age &gt; 18 ) {</a:t>
            </a:r>
          </a:p>
          <a:p>
            <a:pPr marL="0" lvl="0" indent="0" algn="l">
              <a:lnSpc>
                <a:spcPct val="90000"/>
              </a:lnSpc>
              <a:spcBef>
                <a:spcPts val="1200"/>
              </a:spcBef>
              <a:buClr>
                <a:srgbClr val="40BAD2"/>
              </a:buClr>
              <a:buNone/>
            </a:pPr>
            <a:r>
              <a:rPr lang="en-US" sz="2000" dirty="0">
                <a:solidFill>
                  <a:schemeClr val="accent6">
                    <a:lumMod val="75000"/>
                  </a:schemeClr>
                </a:solidFill>
              </a:rPr>
              <a:t>               </a:t>
            </a:r>
            <a:r>
              <a:rPr lang="en-US" sz="2000" dirty="0" err="1">
                <a:solidFill>
                  <a:schemeClr val="accent6">
                    <a:lumMod val="75000"/>
                  </a:schemeClr>
                </a:solidFill>
              </a:rPr>
              <a:t>document.write</a:t>
            </a:r>
            <a:r>
              <a:rPr lang="en-US" sz="2000" dirty="0">
                <a:solidFill>
                  <a:schemeClr val="accent6">
                    <a:lumMod val="75000"/>
                  </a:schemeClr>
                </a:solidFill>
              </a:rPr>
              <a:t>("&lt;b&gt;Qualifies for driving&lt;/b&gt;");</a:t>
            </a:r>
          </a:p>
          <a:p>
            <a:pPr marL="0" lvl="0" indent="0" algn="l">
              <a:lnSpc>
                <a:spcPct val="90000"/>
              </a:lnSpc>
              <a:spcBef>
                <a:spcPts val="1200"/>
              </a:spcBef>
              <a:buClr>
                <a:srgbClr val="40BAD2"/>
              </a:buClr>
              <a:buNone/>
            </a:pPr>
            <a:r>
              <a:rPr lang="en-US" sz="2000" dirty="0">
                <a:solidFill>
                  <a:schemeClr val="accent6">
                    <a:lumMod val="75000"/>
                  </a:schemeClr>
                </a:solidFill>
              </a:rPr>
              <a:t>&lt;/script&gt;</a:t>
            </a:r>
            <a:endParaRPr lang="en-IN" sz="2000" dirty="0">
              <a:solidFill>
                <a:schemeClr val="accent6">
                  <a:lumMod val="75000"/>
                </a:schemeClr>
              </a:solidFill>
            </a:endParaRP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63</a:t>
            </a:fld>
            <a:endParaRPr lang="en-IN" dirty="0"/>
          </a:p>
        </p:txBody>
      </p:sp>
    </p:spTree>
    <p:extLst>
      <p:ext uri="{BB962C8B-B14F-4D97-AF65-F5344CB8AC3E}">
        <p14:creationId xmlns:p14="http://schemas.microsoft.com/office/powerpoint/2010/main" val="10881936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else Statement</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marL="0" lvl="0" indent="0" algn="l">
              <a:lnSpc>
                <a:spcPct val="90000"/>
              </a:lnSpc>
              <a:spcBef>
                <a:spcPts val="1200"/>
              </a:spcBef>
              <a:buClr>
                <a:srgbClr val="40BAD2"/>
              </a:buClr>
              <a:buNone/>
            </a:pPr>
            <a:r>
              <a:rPr lang="en-IN" sz="1900" b="1" dirty="0">
                <a:solidFill>
                  <a:srgbClr val="000000">
                    <a:lumMod val="65000"/>
                    <a:lumOff val="35000"/>
                  </a:srgbClr>
                </a:solidFill>
              </a:rPr>
              <a:t>Syntax:</a:t>
            </a:r>
          </a:p>
          <a:p>
            <a:pPr marL="0" lvl="0" indent="0" algn="l">
              <a:lnSpc>
                <a:spcPct val="90000"/>
              </a:lnSpc>
              <a:spcBef>
                <a:spcPts val="1200"/>
              </a:spcBef>
              <a:buClr>
                <a:srgbClr val="40BAD2"/>
              </a:buClr>
              <a:buNone/>
            </a:pPr>
            <a:endParaRPr lang="en-US" sz="1900" dirty="0">
              <a:solidFill>
                <a:srgbClr val="0070C0"/>
              </a:solidFill>
            </a:endParaRPr>
          </a:p>
          <a:p>
            <a:pPr marL="182880" lvl="0" indent="-182880" algn="l">
              <a:lnSpc>
                <a:spcPct val="90000"/>
              </a:lnSpc>
              <a:spcBef>
                <a:spcPts val="1200"/>
              </a:spcBef>
              <a:buClr>
                <a:srgbClr val="40BAD2"/>
              </a:buClr>
              <a:buFont typeface="Wingdings 2" pitchFamily="18" charset="2"/>
              <a:buChar char=""/>
            </a:pPr>
            <a:r>
              <a:rPr lang="en-US" sz="1900" dirty="0">
                <a:solidFill>
                  <a:srgbClr val="0070C0"/>
                </a:solidFill>
              </a:rPr>
              <a:t>if (condition) {</a:t>
            </a:r>
            <a:br>
              <a:rPr lang="en-US" sz="1900" dirty="0">
                <a:solidFill>
                  <a:srgbClr val="0070C0"/>
                </a:solidFill>
              </a:rPr>
            </a:br>
            <a:r>
              <a:rPr lang="en-US" sz="1900" dirty="0">
                <a:solidFill>
                  <a:srgbClr val="0070C0"/>
                </a:solidFill>
              </a:rPr>
              <a:t>  //  block of code to be executed if the condition is true</a:t>
            </a:r>
            <a:br>
              <a:rPr lang="en-US" sz="1900" dirty="0">
                <a:solidFill>
                  <a:srgbClr val="0070C0"/>
                </a:solidFill>
              </a:rPr>
            </a:br>
            <a:r>
              <a:rPr lang="en-US" sz="1900" dirty="0">
                <a:solidFill>
                  <a:srgbClr val="0070C0"/>
                </a:solidFill>
              </a:rPr>
              <a:t>} else { </a:t>
            </a:r>
            <a:br>
              <a:rPr lang="en-US" sz="1900" dirty="0">
                <a:solidFill>
                  <a:srgbClr val="0070C0"/>
                </a:solidFill>
              </a:rPr>
            </a:br>
            <a:r>
              <a:rPr lang="en-US" sz="1900" dirty="0">
                <a:solidFill>
                  <a:srgbClr val="0070C0"/>
                </a:solidFill>
              </a:rPr>
              <a:t>  //  block of code to be executed if the condition is false</a:t>
            </a:r>
            <a:br>
              <a:rPr lang="en-US" sz="1900" dirty="0">
                <a:solidFill>
                  <a:srgbClr val="0070C0"/>
                </a:solidFill>
              </a:rPr>
            </a:br>
            <a:r>
              <a:rPr lang="en-US" sz="1900" dirty="0">
                <a:solidFill>
                  <a:srgbClr val="0070C0"/>
                </a:solidFill>
              </a:rPr>
              <a:t>}</a:t>
            </a:r>
          </a:p>
          <a:p>
            <a:pPr marL="0" lvl="0" indent="0" algn="l">
              <a:lnSpc>
                <a:spcPct val="90000"/>
              </a:lnSpc>
              <a:spcBef>
                <a:spcPts val="1200"/>
              </a:spcBef>
              <a:buClr>
                <a:srgbClr val="40BAD2"/>
              </a:buClr>
              <a:buNone/>
            </a:pPr>
            <a:r>
              <a:rPr lang="en-IN" sz="1900" dirty="0">
                <a:solidFill>
                  <a:schemeClr val="accent6">
                    <a:lumMod val="75000"/>
                  </a:schemeClr>
                </a:solidFill>
              </a:rPr>
              <a:t>&lt;script type = "text/</a:t>
            </a:r>
            <a:r>
              <a:rPr lang="en-IN" sz="1900" dirty="0" err="1">
                <a:solidFill>
                  <a:schemeClr val="accent6">
                    <a:lumMod val="75000"/>
                  </a:schemeClr>
                </a:solidFill>
              </a:rPr>
              <a:t>javascript</a:t>
            </a:r>
            <a:r>
              <a:rPr lang="en-IN" sz="1900" dirty="0">
                <a:solidFill>
                  <a:schemeClr val="accent6">
                    <a:lumMod val="75000"/>
                  </a:schemeClr>
                </a:solidFill>
              </a:rPr>
              <a:t>"&gt;</a:t>
            </a:r>
          </a:p>
          <a:p>
            <a:pPr marL="0" lvl="0" indent="0" algn="l">
              <a:lnSpc>
                <a:spcPct val="90000"/>
              </a:lnSpc>
              <a:spcBef>
                <a:spcPts val="1200"/>
              </a:spcBef>
              <a:buClr>
                <a:srgbClr val="40BAD2"/>
              </a:buClr>
              <a:buNone/>
            </a:pPr>
            <a:r>
              <a:rPr lang="en-IN" sz="1900" dirty="0">
                <a:solidFill>
                  <a:schemeClr val="accent6">
                    <a:lumMod val="75000"/>
                  </a:schemeClr>
                </a:solidFill>
              </a:rPr>
              <a:t>            </a:t>
            </a:r>
            <a:r>
              <a:rPr lang="en-IN" sz="1900" dirty="0" err="1">
                <a:solidFill>
                  <a:schemeClr val="accent6">
                    <a:lumMod val="75000"/>
                  </a:schemeClr>
                </a:solidFill>
              </a:rPr>
              <a:t>var</a:t>
            </a:r>
            <a:r>
              <a:rPr lang="en-IN" sz="1900" dirty="0">
                <a:solidFill>
                  <a:schemeClr val="accent6">
                    <a:lumMod val="75000"/>
                  </a:schemeClr>
                </a:solidFill>
              </a:rPr>
              <a:t> age = 15;</a:t>
            </a:r>
          </a:p>
          <a:p>
            <a:pPr marL="0" lvl="0" indent="0" algn="l">
              <a:lnSpc>
                <a:spcPct val="90000"/>
              </a:lnSpc>
              <a:spcBef>
                <a:spcPts val="1200"/>
              </a:spcBef>
              <a:buClr>
                <a:srgbClr val="40BAD2"/>
              </a:buClr>
              <a:buNone/>
            </a:pPr>
            <a:r>
              <a:rPr lang="en-IN" sz="1900" dirty="0">
                <a:solidFill>
                  <a:schemeClr val="accent6">
                    <a:lumMod val="75000"/>
                  </a:schemeClr>
                </a:solidFill>
              </a:rPr>
              <a:t>            if( age &gt; 18 ) {</a:t>
            </a:r>
          </a:p>
          <a:p>
            <a:pPr marL="0" lvl="0" indent="0" algn="l">
              <a:lnSpc>
                <a:spcPct val="90000"/>
              </a:lnSpc>
              <a:spcBef>
                <a:spcPts val="1200"/>
              </a:spcBef>
              <a:buClr>
                <a:srgbClr val="40BAD2"/>
              </a:buClr>
              <a:buNone/>
            </a:pPr>
            <a:r>
              <a:rPr lang="en-IN" sz="1900" dirty="0">
                <a:solidFill>
                  <a:schemeClr val="accent6">
                    <a:lumMod val="75000"/>
                  </a:schemeClr>
                </a:solidFill>
              </a:rPr>
              <a:t>              	 </a:t>
            </a:r>
            <a:r>
              <a:rPr lang="en-IN" sz="1900" dirty="0" err="1">
                <a:solidFill>
                  <a:schemeClr val="accent6">
                    <a:lumMod val="75000"/>
                  </a:schemeClr>
                </a:solidFill>
              </a:rPr>
              <a:t>document.write</a:t>
            </a:r>
            <a:r>
              <a:rPr lang="en-IN" sz="1900" dirty="0">
                <a:solidFill>
                  <a:schemeClr val="accent6">
                    <a:lumMod val="75000"/>
                  </a:schemeClr>
                </a:solidFill>
              </a:rPr>
              <a:t>("&lt;b&gt;Qualifies for driving&lt;/b&gt;");</a:t>
            </a:r>
          </a:p>
          <a:p>
            <a:pPr marL="0" lvl="0" indent="0" algn="l">
              <a:lnSpc>
                <a:spcPct val="90000"/>
              </a:lnSpc>
              <a:spcBef>
                <a:spcPts val="1200"/>
              </a:spcBef>
              <a:buClr>
                <a:srgbClr val="40BAD2"/>
              </a:buClr>
              <a:buNone/>
            </a:pPr>
            <a:r>
              <a:rPr lang="en-IN" sz="1900" dirty="0">
                <a:solidFill>
                  <a:schemeClr val="accent6">
                    <a:lumMod val="75000"/>
                  </a:schemeClr>
                </a:solidFill>
              </a:rPr>
              <a:t>            		} </a:t>
            </a:r>
          </a:p>
          <a:p>
            <a:pPr marL="0" lvl="0" indent="0" algn="l">
              <a:lnSpc>
                <a:spcPct val="90000"/>
              </a:lnSpc>
              <a:spcBef>
                <a:spcPts val="1200"/>
              </a:spcBef>
              <a:buClr>
                <a:srgbClr val="40BAD2"/>
              </a:buClr>
              <a:buNone/>
            </a:pPr>
            <a:r>
              <a:rPr lang="en-IN" sz="1900" dirty="0">
                <a:solidFill>
                  <a:schemeClr val="accent6">
                    <a:lumMod val="75000"/>
                  </a:schemeClr>
                </a:solidFill>
              </a:rPr>
              <a:t>	else {</a:t>
            </a:r>
          </a:p>
          <a:p>
            <a:pPr marL="0" lvl="0" indent="0" algn="l">
              <a:lnSpc>
                <a:spcPct val="90000"/>
              </a:lnSpc>
              <a:spcBef>
                <a:spcPts val="1200"/>
              </a:spcBef>
              <a:buClr>
                <a:srgbClr val="40BAD2"/>
              </a:buClr>
              <a:buNone/>
            </a:pPr>
            <a:r>
              <a:rPr lang="en-IN" sz="1900" dirty="0">
                <a:solidFill>
                  <a:schemeClr val="accent6">
                    <a:lumMod val="75000"/>
                  </a:schemeClr>
                </a:solidFill>
              </a:rPr>
              <a:t>              	 </a:t>
            </a:r>
            <a:r>
              <a:rPr lang="en-IN" sz="1900" dirty="0" err="1">
                <a:solidFill>
                  <a:schemeClr val="accent6">
                    <a:lumMod val="75000"/>
                  </a:schemeClr>
                </a:solidFill>
              </a:rPr>
              <a:t>document.write</a:t>
            </a:r>
            <a:r>
              <a:rPr lang="en-IN" sz="1900" dirty="0">
                <a:solidFill>
                  <a:schemeClr val="accent6">
                    <a:lumMod val="75000"/>
                  </a:schemeClr>
                </a:solidFill>
              </a:rPr>
              <a:t>("&lt;b&gt;Does not qualify for driving&lt;/b&gt;");</a:t>
            </a:r>
          </a:p>
          <a:p>
            <a:pPr marL="0" lvl="0" indent="0" algn="l">
              <a:lnSpc>
                <a:spcPct val="90000"/>
              </a:lnSpc>
              <a:spcBef>
                <a:spcPts val="1200"/>
              </a:spcBef>
              <a:buClr>
                <a:srgbClr val="40BAD2"/>
              </a:buClr>
              <a:buNone/>
            </a:pPr>
            <a:r>
              <a:rPr lang="en-IN" sz="1900" dirty="0">
                <a:solidFill>
                  <a:schemeClr val="accent6">
                    <a:lumMod val="75000"/>
                  </a:schemeClr>
                </a:solidFill>
              </a:rPr>
              <a:t>         	   }</a:t>
            </a:r>
          </a:p>
          <a:p>
            <a:pPr marL="0" lvl="0" indent="0" algn="l">
              <a:lnSpc>
                <a:spcPct val="90000"/>
              </a:lnSpc>
              <a:spcBef>
                <a:spcPts val="1200"/>
              </a:spcBef>
              <a:buClr>
                <a:srgbClr val="40BAD2"/>
              </a:buClr>
              <a:buNone/>
            </a:pPr>
            <a:r>
              <a:rPr lang="en-IN" sz="1900" dirty="0">
                <a:solidFill>
                  <a:schemeClr val="accent6">
                    <a:lumMod val="75000"/>
                  </a:schemeClr>
                </a:solidFill>
              </a:rPr>
              <a:t>&lt;/script&gt; </a:t>
            </a:r>
            <a:endParaRPr lang="en-US" sz="1900" dirty="0">
              <a:solidFill>
                <a:schemeClr val="accent6">
                  <a:lumMod val="75000"/>
                </a:schemeClr>
              </a:solidFill>
            </a:endParaRPr>
          </a:p>
          <a:p>
            <a:pPr marL="182880" lvl="0" indent="-182880" algn="l">
              <a:lnSpc>
                <a:spcPct val="90000"/>
              </a:lnSpc>
              <a:spcBef>
                <a:spcPts val="1200"/>
              </a:spcBef>
              <a:buClr>
                <a:srgbClr val="40BAD2"/>
              </a:buClr>
              <a:buFont typeface="Wingdings 2" pitchFamily="18" charset="2"/>
              <a:buChar char=""/>
            </a:pPr>
            <a:endParaRPr lang="en-IN" sz="1900" dirty="0">
              <a:solidFill>
                <a:srgbClr val="FF0000"/>
              </a:solidFill>
            </a:endParaRPr>
          </a:p>
          <a:p>
            <a:pPr marL="182880" lvl="0" indent="-182880" algn="l">
              <a:lnSpc>
                <a:spcPct val="90000"/>
              </a:lnSpc>
              <a:spcBef>
                <a:spcPts val="1200"/>
              </a:spcBef>
              <a:buClr>
                <a:srgbClr val="40BAD2"/>
              </a:buClr>
              <a:buFont typeface="Wingdings 2" pitchFamily="18" charset="2"/>
              <a:buChar char=""/>
            </a:pPr>
            <a:endParaRPr lang="en-IN" sz="1900" dirty="0">
              <a:solidFill>
                <a:srgbClr val="FF0000"/>
              </a:solidFill>
            </a:endParaRP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64</a:t>
            </a:fld>
            <a:endParaRPr lang="en-IN" dirty="0"/>
          </a:p>
        </p:txBody>
      </p:sp>
    </p:spTree>
    <p:extLst>
      <p:ext uri="{BB962C8B-B14F-4D97-AF65-F5344CB8AC3E}">
        <p14:creationId xmlns:p14="http://schemas.microsoft.com/office/powerpoint/2010/main" val="6044250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else if Statement</a:t>
            </a:r>
            <a:br>
              <a:rPr lang="en-IN" dirty="0"/>
            </a:br>
            <a:endParaRPr lang="en-IN" dirty="0"/>
          </a:p>
        </p:txBody>
      </p:sp>
      <p:sp>
        <p:nvSpPr>
          <p:cNvPr id="3" name="Content Placeholder 2"/>
          <p:cNvSpPr>
            <a:spLocks noGrp="1"/>
          </p:cNvSpPr>
          <p:nvPr>
            <p:ph idx="1"/>
          </p:nvPr>
        </p:nvSpPr>
        <p:spPr/>
        <p:txBody>
          <a:bodyPr>
            <a:normAutofit/>
          </a:bodyPr>
          <a:lstStyle/>
          <a:p>
            <a:r>
              <a:rPr lang="en-IN" dirty="0"/>
              <a:t>S</a:t>
            </a:r>
            <a:r>
              <a:rPr lang="en-IN" dirty="0" smtClean="0"/>
              <a:t>yntax:</a:t>
            </a:r>
          </a:p>
          <a:p>
            <a:endParaRPr lang="en-US" b="1" dirty="0"/>
          </a:p>
          <a:p>
            <a:pPr marL="182880" lvl="0" indent="-182880" algn="l">
              <a:lnSpc>
                <a:spcPct val="90000"/>
              </a:lnSpc>
              <a:spcBef>
                <a:spcPts val="1200"/>
              </a:spcBef>
              <a:buClr>
                <a:srgbClr val="40BAD2"/>
              </a:buClr>
              <a:buFont typeface="Wingdings 2" pitchFamily="18" charset="2"/>
              <a:buChar char=""/>
            </a:pPr>
            <a:r>
              <a:rPr lang="en-US" sz="2000" dirty="0">
                <a:solidFill>
                  <a:schemeClr val="accent6">
                    <a:lumMod val="75000"/>
                  </a:schemeClr>
                </a:solidFill>
              </a:rPr>
              <a:t>if (</a:t>
            </a:r>
            <a:r>
              <a:rPr lang="en-US" sz="2000" i="1" dirty="0">
                <a:solidFill>
                  <a:schemeClr val="accent6">
                    <a:lumMod val="75000"/>
                  </a:schemeClr>
                </a:solidFill>
              </a:rPr>
              <a:t>condition1</a:t>
            </a:r>
            <a:r>
              <a:rPr lang="en-US" sz="2000" dirty="0">
                <a:solidFill>
                  <a:schemeClr val="accent6">
                    <a:lumMod val="75000"/>
                  </a:schemeClr>
                </a:solidFill>
              </a:rPr>
              <a:t>) {</a:t>
            </a:r>
            <a:br>
              <a:rPr lang="en-US" sz="2000" dirty="0">
                <a:solidFill>
                  <a:schemeClr val="accent6">
                    <a:lumMod val="75000"/>
                  </a:schemeClr>
                </a:solidFill>
              </a:rPr>
            </a:br>
            <a:r>
              <a:rPr lang="en-US" sz="2000" dirty="0">
                <a:solidFill>
                  <a:schemeClr val="accent6">
                    <a:lumMod val="75000"/>
                  </a:schemeClr>
                </a:solidFill>
              </a:rPr>
              <a:t>  //</a:t>
            </a:r>
            <a:r>
              <a:rPr lang="en-US" sz="2000" i="1" dirty="0">
                <a:solidFill>
                  <a:schemeClr val="accent6">
                    <a:lumMod val="75000"/>
                  </a:schemeClr>
                </a:solidFill>
              </a:rPr>
              <a:t>  block of code to be executed if condition1 is true</a:t>
            </a:r>
            <a:br>
              <a:rPr lang="en-US" sz="2000" i="1" dirty="0">
                <a:solidFill>
                  <a:schemeClr val="accent6">
                    <a:lumMod val="75000"/>
                  </a:schemeClr>
                </a:solidFill>
              </a:rPr>
            </a:br>
            <a:r>
              <a:rPr lang="en-US" sz="2000" dirty="0">
                <a:solidFill>
                  <a:schemeClr val="accent6">
                    <a:lumMod val="75000"/>
                  </a:schemeClr>
                </a:solidFill>
              </a:rPr>
              <a:t>} else if (</a:t>
            </a:r>
            <a:r>
              <a:rPr lang="en-US" sz="2000" i="1" dirty="0">
                <a:solidFill>
                  <a:schemeClr val="accent6">
                    <a:lumMod val="75000"/>
                  </a:schemeClr>
                </a:solidFill>
              </a:rPr>
              <a:t>condition2</a:t>
            </a:r>
            <a:r>
              <a:rPr lang="en-US" sz="2000" dirty="0">
                <a:solidFill>
                  <a:schemeClr val="accent6">
                    <a:lumMod val="75000"/>
                  </a:schemeClr>
                </a:solidFill>
              </a:rPr>
              <a:t>) {</a:t>
            </a:r>
            <a:br>
              <a:rPr lang="en-US" sz="2000" dirty="0">
                <a:solidFill>
                  <a:schemeClr val="accent6">
                    <a:lumMod val="75000"/>
                  </a:schemeClr>
                </a:solidFill>
              </a:rPr>
            </a:br>
            <a:r>
              <a:rPr lang="en-US" sz="2000" dirty="0">
                <a:solidFill>
                  <a:schemeClr val="accent6">
                    <a:lumMod val="75000"/>
                  </a:schemeClr>
                </a:solidFill>
              </a:rPr>
              <a:t>  //</a:t>
            </a:r>
            <a:r>
              <a:rPr lang="en-US" sz="2000" i="1" dirty="0">
                <a:solidFill>
                  <a:schemeClr val="accent6">
                    <a:lumMod val="75000"/>
                  </a:schemeClr>
                </a:solidFill>
              </a:rPr>
              <a:t>  block of code to be executed if the condition1 is false and condition2 is true</a:t>
            </a:r>
            <a:r>
              <a:rPr lang="en-US" sz="2000" dirty="0">
                <a:solidFill>
                  <a:schemeClr val="accent6">
                    <a:lumMod val="75000"/>
                  </a:schemeClr>
                </a:solidFill>
              </a:rPr>
              <a:t/>
            </a:r>
            <a:br>
              <a:rPr lang="en-US" sz="2000" dirty="0">
                <a:solidFill>
                  <a:schemeClr val="accent6">
                    <a:lumMod val="75000"/>
                  </a:schemeClr>
                </a:solidFill>
              </a:rPr>
            </a:br>
            <a:r>
              <a:rPr lang="en-US" sz="2000" dirty="0">
                <a:solidFill>
                  <a:schemeClr val="accent6">
                    <a:lumMod val="75000"/>
                  </a:schemeClr>
                </a:solidFill>
              </a:rPr>
              <a:t>} else {</a:t>
            </a:r>
            <a:br>
              <a:rPr lang="en-US" sz="2000" dirty="0">
                <a:solidFill>
                  <a:schemeClr val="accent6">
                    <a:lumMod val="75000"/>
                  </a:schemeClr>
                </a:solidFill>
              </a:rPr>
            </a:br>
            <a:r>
              <a:rPr lang="en-US" sz="2000" dirty="0">
                <a:solidFill>
                  <a:schemeClr val="accent6">
                    <a:lumMod val="75000"/>
                  </a:schemeClr>
                </a:solidFill>
              </a:rPr>
              <a:t>  //</a:t>
            </a:r>
            <a:r>
              <a:rPr lang="en-US" sz="2000" i="1" dirty="0">
                <a:solidFill>
                  <a:schemeClr val="accent6">
                    <a:lumMod val="75000"/>
                  </a:schemeClr>
                </a:solidFill>
              </a:rPr>
              <a:t>  block of code to be executed if the condition1 is false and condition2 is false</a:t>
            </a:r>
            <a:br>
              <a:rPr lang="en-US" sz="2000" i="1" dirty="0">
                <a:solidFill>
                  <a:schemeClr val="accent6">
                    <a:lumMod val="75000"/>
                  </a:schemeClr>
                </a:solidFill>
              </a:rPr>
            </a:br>
            <a:r>
              <a:rPr lang="en-US" sz="2000" dirty="0">
                <a:solidFill>
                  <a:schemeClr val="accent6">
                    <a:lumMod val="75000"/>
                  </a:schemeClr>
                </a:solidFill>
              </a:rPr>
              <a:t>}</a:t>
            </a:r>
          </a:p>
          <a:p>
            <a:endParaRPr lang="en-IN" dirty="0" smtClean="0"/>
          </a:p>
        </p:txBody>
      </p:sp>
    </p:spTree>
    <p:extLst>
      <p:ext uri="{BB962C8B-B14F-4D97-AF65-F5344CB8AC3E}">
        <p14:creationId xmlns:p14="http://schemas.microsoft.com/office/powerpoint/2010/main" val="38528770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fontScale="92500"/>
          </a:bodyPr>
          <a:lstStyle/>
          <a:p>
            <a:pPr marL="0" indent="0">
              <a:buNone/>
            </a:pPr>
            <a:r>
              <a:rPr lang="en-IN" dirty="0">
                <a:solidFill>
                  <a:schemeClr val="tx1"/>
                </a:solidFill>
                <a:latin typeface="Cambria" panose="02040503050406030204" pitchFamily="18" charset="0"/>
                <a:ea typeface="Cambria" panose="02040503050406030204" pitchFamily="18" charset="0"/>
              </a:rPr>
              <a:t> &lt;script type = "text/</a:t>
            </a:r>
            <a:r>
              <a:rPr lang="en-IN" dirty="0" err="1">
                <a:solidFill>
                  <a:schemeClr val="tx1"/>
                </a:solidFill>
                <a:latin typeface="Cambria" panose="02040503050406030204" pitchFamily="18" charset="0"/>
                <a:ea typeface="Cambria" panose="02040503050406030204" pitchFamily="18" charset="0"/>
              </a:rPr>
              <a:t>javascript</a:t>
            </a:r>
            <a:r>
              <a:rPr lang="en-IN" dirty="0">
                <a:solidFill>
                  <a:schemeClr val="tx1"/>
                </a:solidFill>
                <a:latin typeface="Cambria" panose="02040503050406030204" pitchFamily="18" charset="0"/>
                <a:ea typeface="Cambria" panose="02040503050406030204" pitchFamily="18" charset="0"/>
              </a:rPr>
              <a:t>"&gt;</a:t>
            </a:r>
          </a:p>
          <a:p>
            <a:pPr marL="0" indent="0">
              <a:buNone/>
            </a:pPr>
            <a:r>
              <a:rPr lang="en-IN" dirty="0">
                <a:solidFill>
                  <a:schemeClr val="tx1"/>
                </a:solidFill>
                <a:latin typeface="Cambria" panose="02040503050406030204" pitchFamily="18" charset="0"/>
                <a:ea typeface="Cambria" panose="02040503050406030204" pitchFamily="18" charset="0"/>
              </a:rPr>
              <a:t>	</a:t>
            </a:r>
            <a:r>
              <a:rPr lang="en-IN" dirty="0" err="1" smtClean="0">
                <a:solidFill>
                  <a:schemeClr val="tx1"/>
                </a:solidFill>
                <a:latin typeface="Cambria" panose="02040503050406030204" pitchFamily="18" charset="0"/>
                <a:ea typeface="Cambria" panose="02040503050406030204" pitchFamily="18" charset="0"/>
              </a:rPr>
              <a:t>var</a:t>
            </a:r>
            <a:r>
              <a:rPr lang="en-IN" dirty="0" smtClean="0">
                <a:solidFill>
                  <a:schemeClr val="tx1"/>
                </a:solidFill>
                <a:latin typeface="Cambria" panose="02040503050406030204" pitchFamily="18" charset="0"/>
                <a:ea typeface="Cambria" panose="02040503050406030204" pitchFamily="18" charset="0"/>
              </a:rPr>
              <a:t> </a:t>
            </a:r>
            <a:r>
              <a:rPr lang="en-IN" dirty="0">
                <a:solidFill>
                  <a:schemeClr val="tx1"/>
                </a:solidFill>
                <a:latin typeface="Cambria" panose="02040503050406030204" pitchFamily="18" charset="0"/>
                <a:ea typeface="Cambria" panose="02040503050406030204" pitchFamily="18" charset="0"/>
              </a:rPr>
              <a:t>book = "maths";</a:t>
            </a:r>
          </a:p>
          <a:p>
            <a:pPr marL="0" indent="0">
              <a:buNone/>
            </a:pPr>
            <a:r>
              <a:rPr lang="en-IN" dirty="0">
                <a:solidFill>
                  <a:schemeClr val="tx1"/>
                </a:solidFill>
                <a:latin typeface="Cambria" panose="02040503050406030204" pitchFamily="18" charset="0"/>
                <a:ea typeface="Cambria" panose="02040503050406030204" pitchFamily="18" charset="0"/>
              </a:rPr>
              <a:t>            if( book == "history" ) {</a:t>
            </a:r>
          </a:p>
          <a:p>
            <a:pPr marL="0" indent="0">
              <a:buNone/>
            </a:pPr>
            <a:r>
              <a:rPr lang="en-IN" dirty="0">
                <a:solidFill>
                  <a:schemeClr val="tx1"/>
                </a:solidFill>
                <a:latin typeface="Cambria" panose="02040503050406030204" pitchFamily="18" charset="0"/>
                <a:ea typeface="Cambria" panose="02040503050406030204" pitchFamily="18" charset="0"/>
              </a:rPr>
              <a:t>           </a:t>
            </a:r>
            <a:r>
              <a:rPr lang="en-IN" dirty="0" smtClean="0">
                <a:solidFill>
                  <a:schemeClr val="tx1"/>
                </a:solidFill>
                <a:latin typeface="Cambria" panose="02040503050406030204" pitchFamily="18" charset="0"/>
                <a:ea typeface="Cambria" panose="02040503050406030204" pitchFamily="18" charset="0"/>
              </a:rPr>
              <a:t>	  	  </a:t>
            </a:r>
            <a:r>
              <a:rPr lang="en-IN" dirty="0" err="1">
                <a:solidFill>
                  <a:schemeClr val="tx1"/>
                </a:solidFill>
                <a:latin typeface="Cambria" panose="02040503050406030204" pitchFamily="18" charset="0"/>
                <a:ea typeface="Cambria" panose="02040503050406030204" pitchFamily="18" charset="0"/>
              </a:rPr>
              <a:t>document.write</a:t>
            </a:r>
            <a:r>
              <a:rPr lang="en-IN" dirty="0">
                <a:solidFill>
                  <a:schemeClr val="tx1"/>
                </a:solidFill>
                <a:latin typeface="Cambria" panose="02040503050406030204" pitchFamily="18" charset="0"/>
                <a:ea typeface="Cambria" panose="02040503050406030204" pitchFamily="18" charset="0"/>
              </a:rPr>
              <a:t>("&lt;b&gt;History Book&lt;/b&gt;");</a:t>
            </a:r>
          </a:p>
          <a:p>
            <a:pPr marL="0" indent="0">
              <a:buNone/>
            </a:pPr>
            <a:r>
              <a:rPr lang="en-IN" dirty="0">
                <a:solidFill>
                  <a:schemeClr val="tx1"/>
                </a:solidFill>
                <a:latin typeface="Cambria" panose="02040503050406030204" pitchFamily="18" charset="0"/>
                <a:ea typeface="Cambria" panose="02040503050406030204" pitchFamily="18" charset="0"/>
              </a:rPr>
              <a:t>          </a:t>
            </a:r>
            <a:r>
              <a:rPr lang="en-IN" dirty="0" smtClean="0">
                <a:solidFill>
                  <a:schemeClr val="tx1"/>
                </a:solidFill>
                <a:latin typeface="Cambria" panose="02040503050406030204" pitchFamily="18" charset="0"/>
                <a:ea typeface="Cambria" panose="02040503050406030204" pitchFamily="18" charset="0"/>
              </a:rPr>
              <a:t>	  </a:t>
            </a:r>
            <a:r>
              <a:rPr lang="en-IN" dirty="0">
                <a:solidFill>
                  <a:schemeClr val="tx1"/>
                </a:solidFill>
                <a:latin typeface="Cambria" panose="02040503050406030204" pitchFamily="18" charset="0"/>
                <a:ea typeface="Cambria" panose="02040503050406030204" pitchFamily="18" charset="0"/>
              </a:rPr>
              <a:t>} </a:t>
            </a:r>
            <a:endParaRPr lang="en-IN" dirty="0" smtClean="0">
              <a:solidFill>
                <a:schemeClr val="tx1"/>
              </a:solidFill>
              <a:latin typeface="Cambria" panose="02040503050406030204" pitchFamily="18" charset="0"/>
              <a:ea typeface="Cambria" panose="02040503050406030204" pitchFamily="18" charset="0"/>
            </a:endParaRPr>
          </a:p>
          <a:p>
            <a:pPr marL="0" indent="0">
              <a:buNone/>
            </a:pPr>
            <a:r>
              <a:rPr lang="en-IN" dirty="0">
                <a:solidFill>
                  <a:schemeClr val="tx1"/>
                </a:solidFill>
                <a:latin typeface="Cambria" panose="02040503050406030204" pitchFamily="18" charset="0"/>
                <a:ea typeface="Cambria" panose="02040503050406030204" pitchFamily="18" charset="0"/>
              </a:rPr>
              <a:t>	</a:t>
            </a:r>
            <a:r>
              <a:rPr lang="en-IN" dirty="0" smtClean="0">
                <a:solidFill>
                  <a:schemeClr val="tx1"/>
                </a:solidFill>
                <a:latin typeface="Cambria" panose="02040503050406030204" pitchFamily="18" charset="0"/>
                <a:ea typeface="Cambria" panose="02040503050406030204" pitchFamily="18" charset="0"/>
              </a:rPr>
              <a:t>else </a:t>
            </a:r>
            <a:r>
              <a:rPr lang="en-IN" dirty="0">
                <a:solidFill>
                  <a:schemeClr val="tx1"/>
                </a:solidFill>
                <a:latin typeface="Cambria" panose="02040503050406030204" pitchFamily="18" charset="0"/>
                <a:ea typeface="Cambria" panose="02040503050406030204" pitchFamily="18" charset="0"/>
              </a:rPr>
              <a:t>if( book == "maths" ) {</a:t>
            </a:r>
          </a:p>
          <a:p>
            <a:pPr marL="0" indent="0">
              <a:buNone/>
            </a:pPr>
            <a:r>
              <a:rPr lang="en-IN" dirty="0">
                <a:solidFill>
                  <a:schemeClr val="tx1"/>
                </a:solidFill>
                <a:latin typeface="Cambria" panose="02040503050406030204" pitchFamily="18" charset="0"/>
                <a:ea typeface="Cambria" panose="02040503050406030204" pitchFamily="18" charset="0"/>
              </a:rPr>
              <a:t>          </a:t>
            </a:r>
            <a:r>
              <a:rPr lang="en-IN" dirty="0" smtClean="0">
                <a:solidFill>
                  <a:schemeClr val="tx1"/>
                </a:solidFill>
                <a:latin typeface="Cambria" panose="02040503050406030204" pitchFamily="18" charset="0"/>
                <a:ea typeface="Cambria" panose="02040503050406030204" pitchFamily="18" charset="0"/>
              </a:rPr>
              <a:t>	  	   </a:t>
            </a:r>
            <a:r>
              <a:rPr lang="en-IN" dirty="0" err="1">
                <a:solidFill>
                  <a:schemeClr val="tx1"/>
                </a:solidFill>
                <a:latin typeface="Cambria" panose="02040503050406030204" pitchFamily="18" charset="0"/>
                <a:ea typeface="Cambria" panose="02040503050406030204" pitchFamily="18" charset="0"/>
              </a:rPr>
              <a:t>document.write</a:t>
            </a:r>
            <a:r>
              <a:rPr lang="en-IN" dirty="0">
                <a:solidFill>
                  <a:schemeClr val="tx1"/>
                </a:solidFill>
                <a:latin typeface="Cambria" panose="02040503050406030204" pitchFamily="18" charset="0"/>
                <a:ea typeface="Cambria" panose="02040503050406030204" pitchFamily="18" charset="0"/>
              </a:rPr>
              <a:t>("&lt;b&gt;Maths Book&lt;/b&gt;");</a:t>
            </a:r>
          </a:p>
          <a:p>
            <a:pPr marL="0" indent="0">
              <a:buNone/>
            </a:pPr>
            <a:r>
              <a:rPr lang="en-IN" dirty="0">
                <a:solidFill>
                  <a:schemeClr val="tx1"/>
                </a:solidFill>
                <a:latin typeface="Cambria" panose="02040503050406030204" pitchFamily="18" charset="0"/>
                <a:ea typeface="Cambria" panose="02040503050406030204" pitchFamily="18" charset="0"/>
              </a:rPr>
              <a:t>           </a:t>
            </a:r>
            <a:r>
              <a:rPr lang="en-IN" dirty="0" smtClean="0">
                <a:solidFill>
                  <a:schemeClr val="tx1"/>
                </a:solidFill>
                <a:latin typeface="Cambria" panose="02040503050406030204" pitchFamily="18" charset="0"/>
                <a:ea typeface="Cambria" panose="02040503050406030204" pitchFamily="18" charset="0"/>
              </a:rPr>
              <a:t>	 </a:t>
            </a:r>
            <a:r>
              <a:rPr lang="en-IN" dirty="0">
                <a:solidFill>
                  <a:schemeClr val="tx1"/>
                </a:solidFill>
                <a:latin typeface="Cambria" panose="02040503050406030204" pitchFamily="18" charset="0"/>
                <a:ea typeface="Cambria" panose="02040503050406030204" pitchFamily="18" charset="0"/>
              </a:rPr>
              <a:t>} </a:t>
            </a:r>
            <a:endParaRPr lang="en-IN" dirty="0" smtClean="0">
              <a:solidFill>
                <a:schemeClr val="tx1"/>
              </a:solidFill>
              <a:latin typeface="Cambria" panose="02040503050406030204" pitchFamily="18" charset="0"/>
              <a:ea typeface="Cambria" panose="02040503050406030204" pitchFamily="18" charset="0"/>
            </a:endParaRPr>
          </a:p>
          <a:p>
            <a:pPr marL="0" indent="0">
              <a:buNone/>
            </a:pPr>
            <a:r>
              <a:rPr lang="en-IN" dirty="0" smtClean="0">
                <a:solidFill>
                  <a:schemeClr val="tx1"/>
                </a:solidFill>
                <a:latin typeface="Cambria" panose="02040503050406030204" pitchFamily="18" charset="0"/>
                <a:ea typeface="Cambria" panose="02040503050406030204" pitchFamily="18" charset="0"/>
              </a:rPr>
              <a:t>	else </a:t>
            </a:r>
            <a:r>
              <a:rPr lang="en-IN" dirty="0">
                <a:solidFill>
                  <a:schemeClr val="tx1"/>
                </a:solidFill>
                <a:latin typeface="Cambria" panose="02040503050406030204" pitchFamily="18" charset="0"/>
                <a:ea typeface="Cambria" panose="02040503050406030204" pitchFamily="18" charset="0"/>
              </a:rPr>
              <a:t>{</a:t>
            </a:r>
          </a:p>
          <a:p>
            <a:pPr marL="0" indent="0">
              <a:buNone/>
            </a:pPr>
            <a:r>
              <a:rPr lang="en-IN" dirty="0">
                <a:solidFill>
                  <a:schemeClr val="tx1"/>
                </a:solidFill>
                <a:latin typeface="Cambria" panose="02040503050406030204" pitchFamily="18" charset="0"/>
                <a:ea typeface="Cambria" panose="02040503050406030204" pitchFamily="18" charset="0"/>
              </a:rPr>
              <a:t>              </a:t>
            </a:r>
            <a:r>
              <a:rPr lang="en-IN" dirty="0" smtClean="0">
                <a:solidFill>
                  <a:schemeClr val="tx1"/>
                </a:solidFill>
                <a:latin typeface="Cambria" panose="02040503050406030204" pitchFamily="18" charset="0"/>
                <a:ea typeface="Cambria" panose="02040503050406030204" pitchFamily="18" charset="0"/>
              </a:rPr>
              <a:t>	 </a:t>
            </a:r>
            <a:r>
              <a:rPr lang="en-IN" dirty="0" err="1">
                <a:solidFill>
                  <a:schemeClr val="tx1"/>
                </a:solidFill>
                <a:latin typeface="Cambria" panose="02040503050406030204" pitchFamily="18" charset="0"/>
                <a:ea typeface="Cambria" panose="02040503050406030204" pitchFamily="18" charset="0"/>
              </a:rPr>
              <a:t>document.write</a:t>
            </a:r>
            <a:r>
              <a:rPr lang="en-IN" dirty="0">
                <a:solidFill>
                  <a:schemeClr val="tx1"/>
                </a:solidFill>
                <a:latin typeface="Cambria" panose="02040503050406030204" pitchFamily="18" charset="0"/>
                <a:ea typeface="Cambria" panose="02040503050406030204" pitchFamily="18" charset="0"/>
              </a:rPr>
              <a:t>("&lt;b&gt;Unknown Book&lt;/b&gt;");</a:t>
            </a:r>
          </a:p>
          <a:p>
            <a:pPr marL="0" indent="0">
              <a:buNone/>
            </a:pPr>
            <a:r>
              <a:rPr lang="en-IN" dirty="0">
                <a:solidFill>
                  <a:schemeClr val="tx1"/>
                </a:solidFill>
                <a:latin typeface="Cambria" panose="02040503050406030204" pitchFamily="18" charset="0"/>
                <a:ea typeface="Cambria" panose="02040503050406030204" pitchFamily="18" charset="0"/>
              </a:rPr>
              <a:t>            }</a:t>
            </a:r>
          </a:p>
          <a:p>
            <a:pPr marL="0" indent="0">
              <a:buNone/>
            </a:pPr>
            <a:r>
              <a:rPr lang="en-IN" dirty="0" smtClean="0">
                <a:solidFill>
                  <a:schemeClr val="tx1"/>
                </a:solidFill>
                <a:latin typeface="Cambria" panose="02040503050406030204" pitchFamily="18" charset="0"/>
                <a:ea typeface="Cambria" panose="02040503050406030204" pitchFamily="18" charset="0"/>
              </a:rPr>
              <a:t>&lt;/</a:t>
            </a:r>
            <a:r>
              <a:rPr lang="en-IN" dirty="0">
                <a:solidFill>
                  <a:schemeClr val="tx1"/>
                </a:solidFill>
                <a:latin typeface="Cambria" panose="02040503050406030204" pitchFamily="18" charset="0"/>
                <a:ea typeface="Cambria" panose="02040503050406030204" pitchFamily="18" charset="0"/>
              </a:rPr>
              <a:t>script&gt; </a:t>
            </a:r>
          </a:p>
        </p:txBody>
      </p:sp>
    </p:spTree>
    <p:extLst>
      <p:ext uri="{BB962C8B-B14F-4D97-AF65-F5344CB8AC3E}">
        <p14:creationId xmlns:p14="http://schemas.microsoft.com/office/powerpoint/2010/main" val="35260865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JavaScript Switch Statement</a:t>
            </a:r>
            <a:br>
              <a:rPr lang="en-IN" dirty="0"/>
            </a:br>
            <a:endParaRPr lang="en-IN" dirty="0"/>
          </a:p>
        </p:txBody>
      </p:sp>
      <p:sp>
        <p:nvSpPr>
          <p:cNvPr id="3" name="Content Placeholder 2"/>
          <p:cNvSpPr>
            <a:spLocks noGrp="1"/>
          </p:cNvSpPr>
          <p:nvPr>
            <p:ph idx="1"/>
          </p:nvPr>
        </p:nvSpPr>
        <p:spPr>
          <a:xfrm>
            <a:off x="3594090" y="689309"/>
            <a:ext cx="7315200" cy="5120640"/>
          </a:xfrm>
        </p:spPr>
        <p:txBody>
          <a:bodyPr>
            <a:noAutofit/>
          </a:bodyPr>
          <a:lstStyle/>
          <a:p>
            <a:pPr marL="0" indent="0">
              <a:buNone/>
            </a:pPr>
            <a:r>
              <a:rPr lang="en-US" dirty="0">
                <a:solidFill>
                  <a:schemeClr val="tx1"/>
                </a:solidFill>
                <a:latin typeface="Cambria" panose="02040503050406030204" pitchFamily="18" charset="0"/>
                <a:ea typeface="Cambria" panose="02040503050406030204" pitchFamily="18" charset="0"/>
              </a:rPr>
              <a:t>Use the switch statement to select one of many code blocks to be executed</a:t>
            </a:r>
            <a:r>
              <a:rPr lang="en-US" dirty="0" smtClean="0">
                <a:solidFill>
                  <a:schemeClr val="tx1"/>
                </a:solidFill>
                <a:latin typeface="Cambria" panose="02040503050406030204" pitchFamily="18" charset="0"/>
                <a:ea typeface="Cambria" panose="02040503050406030204" pitchFamily="18" charset="0"/>
              </a:rPr>
              <a:t>.</a:t>
            </a:r>
          </a:p>
          <a:p>
            <a:pPr marL="0" lvl="0" indent="0" algn="l">
              <a:lnSpc>
                <a:spcPct val="90000"/>
              </a:lnSpc>
              <a:spcBef>
                <a:spcPts val="1200"/>
              </a:spcBef>
              <a:buClr>
                <a:srgbClr val="40BAD2"/>
              </a:buClr>
              <a:buNone/>
            </a:pPr>
            <a:r>
              <a:rPr lang="en-US" sz="2000" dirty="0">
                <a:solidFill>
                  <a:srgbClr val="40BAD2">
                    <a:lumMod val="75000"/>
                  </a:srgbClr>
                </a:solidFill>
              </a:rPr>
              <a:t>switch(</a:t>
            </a:r>
            <a:r>
              <a:rPr lang="en-US" sz="2000" i="1" dirty="0">
                <a:solidFill>
                  <a:srgbClr val="40BAD2">
                    <a:lumMod val="75000"/>
                  </a:srgbClr>
                </a:solidFill>
              </a:rPr>
              <a:t>expression</a:t>
            </a:r>
            <a:r>
              <a:rPr lang="en-US" sz="2000" dirty="0">
                <a:solidFill>
                  <a:srgbClr val="40BAD2">
                    <a:lumMod val="75000"/>
                  </a:srgbClr>
                </a:solidFill>
              </a:rPr>
              <a:t>) {</a:t>
            </a:r>
            <a:br>
              <a:rPr lang="en-US" sz="2000" dirty="0">
                <a:solidFill>
                  <a:srgbClr val="40BAD2">
                    <a:lumMod val="75000"/>
                  </a:srgbClr>
                </a:solidFill>
              </a:rPr>
            </a:br>
            <a:r>
              <a:rPr lang="en-US" sz="2000" dirty="0">
                <a:solidFill>
                  <a:srgbClr val="40BAD2">
                    <a:lumMod val="75000"/>
                  </a:srgbClr>
                </a:solidFill>
              </a:rPr>
              <a:t>  case </a:t>
            </a:r>
            <a:r>
              <a:rPr lang="en-US" sz="2000" i="1" dirty="0">
                <a:solidFill>
                  <a:srgbClr val="40BAD2">
                    <a:lumMod val="75000"/>
                  </a:srgbClr>
                </a:solidFill>
              </a:rPr>
              <a:t>x</a:t>
            </a:r>
            <a:r>
              <a:rPr lang="en-US" sz="2000" dirty="0">
                <a:solidFill>
                  <a:srgbClr val="40BAD2">
                    <a:lumMod val="75000"/>
                  </a:srgbClr>
                </a:solidFill>
              </a:rPr>
              <a:t>:</a:t>
            </a:r>
            <a:br>
              <a:rPr lang="en-US" sz="2000" dirty="0">
                <a:solidFill>
                  <a:srgbClr val="40BAD2">
                    <a:lumMod val="75000"/>
                  </a:srgbClr>
                </a:solidFill>
              </a:rPr>
            </a:br>
            <a:r>
              <a:rPr lang="en-US" sz="2000" i="1" dirty="0">
                <a:solidFill>
                  <a:srgbClr val="40BAD2">
                    <a:lumMod val="75000"/>
                  </a:srgbClr>
                </a:solidFill>
              </a:rPr>
              <a:t>    // code block</a:t>
            </a:r>
            <a:br>
              <a:rPr lang="en-US" sz="2000" i="1" dirty="0">
                <a:solidFill>
                  <a:srgbClr val="40BAD2">
                    <a:lumMod val="75000"/>
                  </a:srgbClr>
                </a:solidFill>
              </a:rPr>
            </a:br>
            <a:r>
              <a:rPr lang="en-US" sz="2000" dirty="0">
                <a:solidFill>
                  <a:srgbClr val="40BAD2">
                    <a:lumMod val="75000"/>
                  </a:srgbClr>
                </a:solidFill>
              </a:rPr>
              <a:t>    break;</a:t>
            </a:r>
            <a:br>
              <a:rPr lang="en-US" sz="2000" dirty="0">
                <a:solidFill>
                  <a:srgbClr val="40BAD2">
                    <a:lumMod val="75000"/>
                  </a:srgbClr>
                </a:solidFill>
              </a:rPr>
            </a:br>
            <a:r>
              <a:rPr lang="en-US" sz="2000" dirty="0">
                <a:solidFill>
                  <a:srgbClr val="40BAD2">
                    <a:lumMod val="75000"/>
                  </a:srgbClr>
                </a:solidFill>
              </a:rPr>
              <a:t>  case </a:t>
            </a:r>
            <a:r>
              <a:rPr lang="en-US" sz="2000" i="1" dirty="0">
                <a:solidFill>
                  <a:srgbClr val="40BAD2">
                    <a:lumMod val="75000"/>
                  </a:srgbClr>
                </a:solidFill>
              </a:rPr>
              <a:t>y</a:t>
            </a:r>
            <a:r>
              <a:rPr lang="en-US" sz="2000" dirty="0">
                <a:solidFill>
                  <a:srgbClr val="40BAD2">
                    <a:lumMod val="75000"/>
                  </a:srgbClr>
                </a:solidFill>
              </a:rPr>
              <a:t>:</a:t>
            </a:r>
            <a:br>
              <a:rPr lang="en-US" sz="2000" dirty="0">
                <a:solidFill>
                  <a:srgbClr val="40BAD2">
                    <a:lumMod val="75000"/>
                  </a:srgbClr>
                </a:solidFill>
              </a:rPr>
            </a:br>
            <a:r>
              <a:rPr lang="en-US" sz="2000" i="1" dirty="0">
                <a:solidFill>
                  <a:srgbClr val="40BAD2">
                    <a:lumMod val="75000"/>
                  </a:srgbClr>
                </a:solidFill>
              </a:rPr>
              <a:t>    // code block</a:t>
            </a:r>
            <a:br>
              <a:rPr lang="en-US" sz="2000" i="1" dirty="0">
                <a:solidFill>
                  <a:srgbClr val="40BAD2">
                    <a:lumMod val="75000"/>
                  </a:srgbClr>
                </a:solidFill>
              </a:rPr>
            </a:br>
            <a:r>
              <a:rPr lang="en-US" sz="2000" dirty="0">
                <a:solidFill>
                  <a:srgbClr val="40BAD2">
                    <a:lumMod val="75000"/>
                  </a:srgbClr>
                </a:solidFill>
              </a:rPr>
              <a:t>    break;</a:t>
            </a:r>
            <a:br>
              <a:rPr lang="en-US" sz="2000" dirty="0">
                <a:solidFill>
                  <a:srgbClr val="40BAD2">
                    <a:lumMod val="75000"/>
                  </a:srgbClr>
                </a:solidFill>
              </a:rPr>
            </a:br>
            <a:r>
              <a:rPr lang="en-US" sz="2000" dirty="0">
                <a:solidFill>
                  <a:srgbClr val="40BAD2">
                    <a:lumMod val="75000"/>
                  </a:srgbClr>
                </a:solidFill>
              </a:rPr>
              <a:t>  default:</a:t>
            </a:r>
            <a:br>
              <a:rPr lang="en-US" sz="2000" dirty="0">
                <a:solidFill>
                  <a:srgbClr val="40BAD2">
                    <a:lumMod val="75000"/>
                  </a:srgbClr>
                </a:solidFill>
              </a:rPr>
            </a:br>
            <a:r>
              <a:rPr lang="en-US" sz="2000" dirty="0">
                <a:solidFill>
                  <a:srgbClr val="40BAD2">
                    <a:lumMod val="75000"/>
                  </a:srgbClr>
                </a:solidFill>
              </a:rPr>
              <a:t>    // </a:t>
            </a:r>
            <a:r>
              <a:rPr lang="en-US" sz="2000" i="1" dirty="0">
                <a:solidFill>
                  <a:srgbClr val="40BAD2">
                    <a:lumMod val="75000"/>
                  </a:srgbClr>
                </a:solidFill>
              </a:rPr>
              <a:t>code block</a:t>
            </a:r>
            <a:r>
              <a:rPr lang="en-US" sz="2000" dirty="0">
                <a:solidFill>
                  <a:srgbClr val="40BAD2">
                    <a:lumMod val="75000"/>
                  </a:srgbClr>
                </a:solidFill>
              </a:rPr>
              <a:t/>
            </a:r>
            <a:br>
              <a:rPr lang="en-US" sz="2000" dirty="0">
                <a:solidFill>
                  <a:srgbClr val="40BAD2">
                    <a:lumMod val="75000"/>
                  </a:srgbClr>
                </a:solidFill>
              </a:rPr>
            </a:br>
            <a:r>
              <a:rPr lang="en-US" sz="2000" dirty="0">
                <a:solidFill>
                  <a:srgbClr val="40BAD2">
                    <a:lumMod val="75000"/>
                  </a:srgbClr>
                </a:solidFill>
              </a:rPr>
              <a:t>} </a:t>
            </a:r>
            <a:endParaRPr lang="en-US"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
            </a:pPr>
            <a:r>
              <a:rPr lang="en-US" dirty="0" smtClean="0">
                <a:solidFill>
                  <a:schemeClr val="tx1"/>
                </a:solidFill>
                <a:latin typeface="Cambria" panose="02040503050406030204" pitchFamily="18" charset="0"/>
                <a:ea typeface="Cambria" panose="02040503050406030204" pitchFamily="18" charset="0"/>
              </a:rPr>
              <a:t>The </a:t>
            </a:r>
            <a:r>
              <a:rPr lang="en-US" dirty="0">
                <a:solidFill>
                  <a:schemeClr val="tx1"/>
                </a:solidFill>
                <a:latin typeface="Cambria" panose="02040503050406030204" pitchFamily="18" charset="0"/>
                <a:ea typeface="Cambria" panose="02040503050406030204" pitchFamily="18" charset="0"/>
              </a:rPr>
              <a:t>switch expression is evaluated once.</a:t>
            </a:r>
          </a:p>
          <a:p>
            <a:pPr algn="just">
              <a:buFont typeface="Wingdings" panose="05000000000000000000" pitchFamily="2" charset="2"/>
              <a:buChar char="§"/>
            </a:pPr>
            <a:r>
              <a:rPr lang="en-US" dirty="0">
                <a:solidFill>
                  <a:schemeClr val="tx1"/>
                </a:solidFill>
                <a:latin typeface="Cambria" panose="02040503050406030204" pitchFamily="18" charset="0"/>
                <a:ea typeface="Cambria" panose="02040503050406030204" pitchFamily="18" charset="0"/>
              </a:rPr>
              <a:t>The value of the expression is compared with the values of each case.</a:t>
            </a:r>
          </a:p>
          <a:p>
            <a:pPr algn="just">
              <a:buFont typeface="Wingdings" panose="05000000000000000000" pitchFamily="2" charset="2"/>
              <a:buChar char="§"/>
            </a:pPr>
            <a:r>
              <a:rPr lang="en-US" dirty="0">
                <a:solidFill>
                  <a:schemeClr val="tx1"/>
                </a:solidFill>
                <a:latin typeface="Cambria" panose="02040503050406030204" pitchFamily="18" charset="0"/>
                <a:ea typeface="Cambria" panose="02040503050406030204" pitchFamily="18" charset="0"/>
              </a:rPr>
              <a:t> If there is a match, the associated block of code is executed</a:t>
            </a:r>
            <a:r>
              <a:rPr lang="en-US" dirty="0" smtClean="0">
                <a:solidFill>
                  <a:schemeClr val="tx1"/>
                </a:solidFill>
                <a:latin typeface="Cambria" panose="02040503050406030204" pitchFamily="18" charset="0"/>
                <a:ea typeface="Cambria" panose="02040503050406030204" pitchFamily="18" charset="0"/>
              </a:rPr>
              <a:t>.</a:t>
            </a:r>
            <a:endParaRPr lang="en-US"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4515513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r>
              <a:rPr lang="en-US" dirty="0">
                <a:solidFill>
                  <a:schemeClr val="tx1"/>
                </a:solidFill>
              </a:rPr>
              <a:t>The </a:t>
            </a:r>
            <a:r>
              <a:rPr lang="en-US" b="1" dirty="0">
                <a:solidFill>
                  <a:schemeClr val="tx1"/>
                </a:solidFill>
              </a:rPr>
              <a:t>break</a:t>
            </a:r>
            <a:r>
              <a:rPr lang="en-US" dirty="0">
                <a:solidFill>
                  <a:schemeClr val="tx1"/>
                </a:solidFill>
              </a:rPr>
              <a:t> statements indicate the end of a particular case. If they were omitted, the interpreter would continue executing each statement in each of the following cases.</a:t>
            </a:r>
          </a:p>
          <a:p>
            <a:endParaRPr lang="en-IN" dirty="0"/>
          </a:p>
          <a:p>
            <a:pPr marL="0" indent="0">
              <a:buNone/>
            </a:pPr>
            <a:endParaRPr lang="en-IN" dirty="0">
              <a:solidFill>
                <a:schemeClr val="accent1">
                  <a:lumMod val="75000"/>
                </a:schemeClr>
              </a:solidFill>
            </a:endParaRPr>
          </a:p>
          <a:p>
            <a:endParaRPr lang="en-IN" dirty="0"/>
          </a:p>
        </p:txBody>
      </p:sp>
    </p:spTree>
    <p:extLst>
      <p:ext uri="{BB962C8B-B14F-4D97-AF65-F5344CB8AC3E}">
        <p14:creationId xmlns:p14="http://schemas.microsoft.com/office/powerpoint/2010/main" val="287352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a:solidFill>
                  <a:schemeClr val="tx1"/>
                </a:solidFill>
              </a:rPr>
              <a:t>&lt;script type = "text/</a:t>
            </a:r>
            <a:r>
              <a:rPr lang="en-IN" dirty="0" err="1">
                <a:solidFill>
                  <a:schemeClr val="tx1"/>
                </a:solidFill>
              </a:rPr>
              <a:t>javascript</a:t>
            </a:r>
            <a:r>
              <a:rPr lang="en-IN" dirty="0">
                <a:solidFill>
                  <a:schemeClr val="tx1"/>
                </a:solidFill>
              </a:rPr>
              <a:t>"&gt;</a:t>
            </a:r>
          </a:p>
          <a:p>
            <a:pPr marL="0" indent="0">
              <a:buNone/>
            </a:pPr>
            <a:r>
              <a:rPr lang="en-IN" dirty="0" smtClean="0">
                <a:solidFill>
                  <a:schemeClr val="tx1"/>
                </a:solidFill>
              </a:rPr>
              <a:t>	</a:t>
            </a:r>
            <a:r>
              <a:rPr lang="en-IN" dirty="0" err="1" smtClean="0">
                <a:solidFill>
                  <a:schemeClr val="tx1"/>
                </a:solidFill>
              </a:rPr>
              <a:t>var</a:t>
            </a:r>
            <a:r>
              <a:rPr lang="en-IN" dirty="0" smtClean="0">
                <a:solidFill>
                  <a:schemeClr val="tx1"/>
                </a:solidFill>
              </a:rPr>
              <a:t> </a:t>
            </a:r>
            <a:r>
              <a:rPr lang="en-IN" dirty="0">
                <a:solidFill>
                  <a:schemeClr val="tx1"/>
                </a:solidFill>
              </a:rPr>
              <a:t>grade = 'A';</a:t>
            </a:r>
          </a:p>
          <a:p>
            <a:pPr marL="0" indent="0">
              <a:buNone/>
            </a:pPr>
            <a:r>
              <a:rPr lang="en-IN" dirty="0">
                <a:solidFill>
                  <a:schemeClr val="tx1"/>
                </a:solidFill>
              </a:rPr>
              <a:t>         </a:t>
            </a:r>
            <a:r>
              <a:rPr lang="en-IN" dirty="0" smtClean="0">
                <a:solidFill>
                  <a:schemeClr val="tx1"/>
                </a:solidFill>
              </a:rPr>
              <a:t>	   </a:t>
            </a:r>
            <a:r>
              <a:rPr lang="en-IN" dirty="0" err="1">
                <a:solidFill>
                  <a:schemeClr val="tx1"/>
                </a:solidFill>
              </a:rPr>
              <a:t>document.write</a:t>
            </a:r>
            <a:r>
              <a:rPr lang="en-IN" dirty="0">
                <a:solidFill>
                  <a:schemeClr val="tx1"/>
                </a:solidFill>
              </a:rPr>
              <a:t>("Entering switch block&lt;</a:t>
            </a:r>
            <a:r>
              <a:rPr lang="en-IN" dirty="0" err="1">
                <a:solidFill>
                  <a:schemeClr val="tx1"/>
                </a:solidFill>
              </a:rPr>
              <a:t>br</a:t>
            </a:r>
            <a:r>
              <a:rPr lang="en-IN" dirty="0">
                <a:solidFill>
                  <a:schemeClr val="tx1"/>
                </a:solidFill>
              </a:rPr>
              <a:t> /&gt;");</a:t>
            </a:r>
          </a:p>
          <a:p>
            <a:pPr marL="0" indent="0">
              <a:buNone/>
            </a:pPr>
            <a:r>
              <a:rPr lang="en-IN" dirty="0">
                <a:solidFill>
                  <a:schemeClr val="tx1"/>
                </a:solidFill>
              </a:rPr>
              <a:t>            switch (grade) {</a:t>
            </a:r>
          </a:p>
          <a:p>
            <a:pPr marL="0" indent="0">
              <a:buNone/>
            </a:pPr>
            <a:r>
              <a:rPr lang="en-IN" dirty="0">
                <a:solidFill>
                  <a:schemeClr val="tx1"/>
                </a:solidFill>
              </a:rPr>
              <a:t>               case 'A': </a:t>
            </a:r>
            <a:endParaRPr lang="en-IN" dirty="0" smtClean="0">
              <a:solidFill>
                <a:schemeClr val="tx1"/>
              </a:solidFill>
            </a:endParaRPr>
          </a:p>
          <a:p>
            <a:pPr marL="0" indent="0">
              <a:buNone/>
            </a:pPr>
            <a:r>
              <a:rPr lang="en-IN" dirty="0">
                <a:solidFill>
                  <a:schemeClr val="tx1"/>
                </a:solidFill>
              </a:rPr>
              <a:t>	</a:t>
            </a:r>
            <a:r>
              <a:rPr lang="en-IN" dirty="0" err="1" smtClean="0">
                <a:solidFill>
                  <a:schemeClr val="tx1"/>
                </a:solidFill>
              </a:rPr>
              <a:t>document.write</a:t>
            </a:r>
            <a:r>
              <a:rPr lang="en-IN" dirty="0">
                <a:solidFill>
                  <a:schemeClr val="tx1"/>
                </a:solidFill>
              </a:rPr>
              <a:t>("Good job&lt;</a:t>
            </a:r>
            <a:r>
              <a:rPr lang="en-IN" dirty="0" err="1">
                <a:solidFill>
                  <a:schemeClr val="tx1"/>
                </a:solidFill>
              </a:rPr>
              <a:t>br</a:t>
            </a:r>
            <a:r>
              <a:rPr lang="en-IN" dirty="0">
                <a:solidFill>
                  <a:schemeClr val="tx1"/>
                </a:solidFill>
              </a:rPr>
              <a:t> /&gt;");</a:t>
            </a:r>
          </a:p>
          <a:p>
            <a:pPr marL="0" indent="0">
              <a:buNone/>
            </a:pPr>
            <a:r>
              <a:rPr lang="en-IN" dirty="0">
                <a:solidFill>
                  <a:schemeClr val="tx1"/>
                </a:solidFill>
              </a:rPr>
              <a:t>               break;</a:t>
            </a:r>
          </a:p>
          <a:p>
            <a:pPr marL="0" indent="0">
              <a:buNone/>
            </a:pPr>
            <a:r>
              <a:rPr lang="en-IN" dirty="0">
                <a:solidFill>
                  <a:schemeClr val="tx1"/>
                </a:solidFill>
              </a:rPr>
              <a:t>            </a:t>
            </a:r>
          </a:p>
          <a:p>
            <a:pPr marL="0" indent="0">
              <a:buNone/>
            </a:pPr>
            <a:r>
              <a:rPr lang="en-IN" dirty="0">
                <a:solidFill>
                  <a:schemeClr val="tx1"/>
                </a:solidFill>
              </a:rPr>
              <a:t>               case 'B': </a:t>
            </a:r>
            <a:endParaRPr lang="en-IN" dirty="0" smtClean="0">
              <a:solidFill>
                <a:schemeClr val="tx1"/>
              </a:solidFill>
            </a:endParaRPr>
          </a:p>
          <a:p>
            <a:pPr marL="0" indent="0">
              <a:buNone/>
            </a:pPr>
            <a:r>
              <a:rPr lang="en-IN" dirty="0">
                <a:solidFill>
                  <a:schemeClr val="tx1"/>
                </a:solidFill>
              </a:rPr>
              <a:t>	</a:t>
            </a:r>
            <a:r>
              <a:rPr lang="en-IN" dirty="0" err="1" smtClean="0">
                <a:solidFill>
                  <a:schemeClr val="tx1"/>
                </a:solidFill>
              </a:rPr>
              <a:t>document.write</a:t>
            </a:r>
            <a:r>
              <a:rPr lang="en-IN" dirty="0">
                <a:solidFill>
                  <a:schemeClr val="tx1"/>
                </a:solidFill>
              </a:rPr>
              <a:t>("Pretty good&lt;</a:t>
            </a:r>
            <a:r>
              <a:rPr lang="en-IN" dirty="0" err="1">
                <a:solidFill>
                  <a:schemeClr val="tx1"/>
                </a:solidFill>
              </a:rPr>
              <a:t>br</a:t>
            </a:r>
            <a:r>
              <a:rPr lang="en-IN" dirty="0">
                <a:solidFill>
                  <a:schemeClr val="tx1"/>
                </a:solidFill>
              </a:rPr>
              <a:t> /&gt;");</a:t>
            </a:r>
          </a:p>
          <a:p>
            <a:pPr marL="0" indent="0">
              <a:buNone/>
            </a:pPr>
            <a:r>
              <a:rPr lang="en-IN" dirty="0">
                <a:solidFill>
                  <a:schemeClr val="tx1"/>
                </a:solidFill>
              </a:rPr>
              <a:t>               break;</a:t>
            </a:r>
          </a:p>
          <a:p>
            <a:pPr marL="0" indent="0">
              <a:buNone/>
            </a:pPr>
            <a:r>
              <a:rPr lang="en-IN" dirty="0">
                <a:solidFill>
                  <a:schemeClr val="tx1"/>
                </a:solidFill>
              </a:rPr>
              <a:t>            </a:t>
            </a:r>
          </a:p>
          <a:p>
            <a:pPr marL="0" indent="0">
              <a:buNone/>
            </a:pPr>
            <a:r>
              <a:rPr lang="en-IN" dirty="0">
                <a:solidFill>
                  <a:schemeClr val="tx1"/>
                </a:solidFill>
              </a:rPr>
              <a:t>               case 'C</a:t>
            </a:r>
            <a:r>
              <a:rPr lang="en-IN" dirty="0" smtClean="0">
                <a:solidFill>
                  <a:schemeClr val="tx1"/>
                </a:solidFill>
              </a:rPr>
              <a:t>':</a:t>
            </a:r>
          </a:p>
          <a:p>
            <a:pPr marL="0" indent="0">
              <a:buNone/>
            </a:pPr>
            <a:r>
              <a:rPr lang="en-IN" dirty="0">
                <a:solidFill>
                  <a:schemeClr val="tx1"/>
                </a:solidFill>
              </a:rPr>
              <a:t>	</a:t>
            </a:r>
            <a:r>
              <a:rPr lang="en-IN" dirty="0" smtClean="0">
                <a:solidFill>
                  <a:schemeClr val="tx1"/>
                </a:solidFill>
              </a:rPr>
              <a:t> </a:t>
            </a:r>
            <a:r>
              <a:rPr lang="en-IN" dirty="0" err="1">
                <a:solidFill>
                  <a:schemeClr val="tx1"/>
                </a:solidFill>
              </a:rPr>
              <a:t>document.write</a:t>
            </a:r>
            <a:r>
              <a:rPr lang="en-IN" dirty="0">
                <a:solidFill>
                  <a:schemeClr val="tx1"/>
                </a:solidFill>
              </a:rPr>
              <a:t>("Passed&lt;</a:t>
            </a:r>
            <a:r>
              <a:rPr lang="en-IN" dirty="0" err="1">
                <a:solidFill>
                  <a:schemeClr val="tx1"/>
                </a:solidFill>
              </a:rPr>
              <a:t>br</a:t>
            </a:r>
            <a:r>
              <a:rPr lang="en-IN" dirty="0">
                <a:solidFill>
                  <a:schemeClr val="tx1"/>
                </a:solidFill>
              </a:rPr>
              <a:t> /&gt;");</a:t>
            </a:r>
          </a:p>
          <a:p>
            <a:pPr marL="0" indent="0">
              <a:buNone/>
            </a:pPr>
            <a:r>
              <a:rPr lang="en-IN" dirty="0">
                <a:solidFill>
                  <a:schemeClr val="tx1"/>
                </a:solidFill>
              </a:rPr>
              <a:t>               break;</a:t>
            </a:r>
          </a:p>
        </p:txBody>
      </p:sp>
    </p:spTree>
    <p:extLst>
      <p:ext uri="{BB962C8B-B14F-4D97-AF65-F5344CB8AC3E}">
        <p14:creationId xmlns:p14="http://schemas.microsoft.com/office/powerpoint/2010/main" val="1177979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Scripting Languages</a:t>
            </a:r>
            <a:br>
              <a:rPr lang="en-IN" dirty="0"/>
            </a:br>
            <a:endParaRPr lang="en-IN" dirty="0"/>
          </a:p>
        </p:txBody>
      </p:sp>
      <p:sp>
        <p:nvSpPr>
          <p:cNvPr id="3" name="Content Placeholder 2"/>
          <p:cNvSpPr>
            <a:spLocks noGrp="1"/>
          </p:cNvSpPr>
          <p:nvPr>
            <p:ph idx="1"/>
          </p:nvPr>
        </p:nvSpPr>
        <p:spPr/>
        <p:txBody>
          <a:bodyPr>
            <a:normAutofit fontScale="92500"/>
          </a:bodyPr>
          <a:lstStyle/>
          <a:p>
            <a:r>
              <a:rPr lang="en-US" dirty="0"/>
              <a:t>Executed by an interpreter contained within the web browser (scripting host) </a:t>
            </a:r>
          </a:p>
          <a:p>
            <a:r>
              <a:rPr lang="en-US" dirty="0"/>
              <a:t>Interpreter uses a scripting engine</a:t>
            </a:r>
          </a:p>
          <a:p>
            <a:r>
              <a:rPr lang="en-US" dirty="0"/>
              <a:t>Converts code to executable format each time it runs</a:t>
            </a:r>
          </a:p>
          <a:p>
            <a:r>
              <a:rPr lang="en-US" dirty="0"/>
              <a:t>Converted when browser loads web document</a:t>
            </a:r>
          </a:p>
          <a:p>
            <a:r>
              <a:rPr lang="en-US" b="1" dirty="0"/>
              <a:t>JavaScript has three </a:t>
            </a:r>
            <a:r>
              <a:rPr lang="en-US" b="1" dirty="0" smtClean="0"/>
              <a:t>parts</a:t>
            </a:r>
          </a:p>
          <a:p>
            <a:pPr marL="650875" indent="-514350"/>
            <a:r>
              <a:rPr lang="en-US" b="1" dirty="0">
                <a:solidFill>
                  <a:schemeClr val="tx1"/>
                </a:solidFill>
              </a:rPr>
              <a:t>Core:</a:t>
            </a:r>
            <a:r>
              <a:rPr lang="en-US" dirty="0">
                <a:solidFill>
                  <a:schemeClr val="tx1"/>
                </a:solidFill>
              </a:rPr>
              <a:t> Includes operators, expressions, statements and subprograms </a:t>
            </a:r>
          </a:p>
          <a:p>
            <a:pPr marL="650875" indent="-514350"/>
            <a:r>
              <a:rPr lang="en-US" b="1" dirty="0">
                <a:solidFill>
                  <a:schemeClr val="tx1"/>
                </a:solidFill>
              </a:rPr>
              <a:t>Client-side:</a:t>
            </a:r>
            <a:r>
              <a:rPr lang="en-US" dirty="0">
                <a:solidFill>
                  <a:schemeClr val="tx1"/>
                </a:solidFill>
              </a:rPr>
              <a:t> Collection of objects which can have control over browser and user-browser interaction is possible</a:t>
            </a:r>
          </a:p>
          <a:p>
            <a:pPr marL="650875" indent="-514350"/>
            <a:r>
              <a:rPr lang="en-US" b="1" dirty="0">
                <a:solidFill>
                  <a:schemeClr val="tx1"/>
                </a:solidFill>
              </a:rPr>
              <a:t>Server-side:</a:t>
            </a:r>
            <a:r>
              <a:rPr lang="en-US" dirty="0">
                <a:solidFill>
                  <a:schemeClr val="tx1"/>
                </a:solidFill>
              </a:rPr>
              <a:t> Collection of objects used to access the database/data on the server</a:t>
            </a:r>
            <a:endParaRPr lang="en-IN" dirty="0">
              <a:solidFill>
                <a:schemeClr val="tx1"/>
              </a:solidFill>
            </a:endParaRPr>
          </a:p>
          <a:p>
            <a:endParaRPr lang="en-IN" b="1"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a:t>
            </a:fld>
            <a:endParaRPr lang="en-IN" dirty="0"/>
          </a:p>
        </p:txBody>
      </p:sp>
    </p:spTree>
    <p:extLst>
      <p:ext uri="{BB962C8B-B14F-4D97-AF65-F5344CB8AC3E}">
        <p14:creationId xmlns:p14="http://schemas.microsoft.com/office/powerpoint/2010/main" val="247446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buNone/>
            </a:pPr>
            <a:r>
              <a:rPr lang="en-IN" dirty="0">
                <a:solidFill>
                  <a:schemeClr val="tx1"/>
                </a:solidFill>
              </a:rPr>
              <a:t> </a:t>
            </a:r>
            <a:r>
              <a:rPr lang="en-IN" dirty="0" smtClean="0">
                <a:solidFill>
                  <a:schemeClr val="tx1"/>
                </a:solidFill>
              </a:rPr>
              <a:t>	case </a:t>
            </a:r>
            <a:r>
              <a:rPr lang="en-IN" dirty="0">
                <a:solidFill>
                  <a:schemeClr val="tx1"/>
                </a:solidFill>
              </a:rPr>
              <a:t>'D': </a:t>
            </a:r>
            <a:endParaRPr lang="en-IN" dirty="0" smtClean="0">
              <a:solidFill>
                <a:schemeClr val="tx1"/>
              </a:solidFill>
            </a:endParaRPr>
          </a:p>
          <a:p>
            <a:pPr marL="0" indent="0">
              <a:buNone/>
            </a:pPr>
            <a:r>
              <a:rPr lang="en-IN" dirty="0">
                <a:solidFill>
                  <a:schemeClr val="tx1"/>
                </a:solidFill>
              </a:rPr>
              <a:t>	</a:t>
            </a:r>
            <a:r>
              <a:rPr lang="en-IN" dirty="0" err="1" smtClean="0">
                <a:solidFill>
                  <a:schemeClr val="tx1"/>
                </a:solidFill>
              </a:rPr>
              <a:t>document.write</a:t>
            </a:r>
            <a:r>
              <a:rPr lang="en-IN" dirty="0">
                <a:solidFill>
                  <a:schemeClr val="tx1"/>
                </a:solidFill>
              </a:rPr>
              <a:t>("Not so good&lt;</a:t>
            </a:r>
            <a:r>
              <a:rPr lang="en-IN" dirty="0" err="1">
                <a:solidFill>
                  <a:schemeClr val="tx1"/>
                </a:solidFill>
              </a:rPr>
              <a:t>br</a:t>
            </a:r>
            <a:r>
              <a:rPr lang="en-IN" dirty="0">
                <a:solidFill>
                  <a:schemeClr val="tx1"/>
                </a:solidFill>
              </a:rPr>
              <a:t> /&gt;");</a:t>
            </a:r>
          </a:p>
          <a:p>
            <a:pPr marL="0" indent="0">
              <a:buNone/>
            </a:pPr>
            <a:r>
              <a:rPr lang="en-IN" dirty="0">
                <a:solidFill>
                  <a:schemeClr val="tx1"/>
                </a:solidFill>
              </a:rPr>
              <a:t>               break;</a:t>
            </a:r>
          </a:p>
          <a:p>
            <a:pPr marL="0" indent="0">
              <a:buNone/>
            </a:pPr>
            <a:r>
              <a:rPr lang="en-IN" dirty="0">
                <a:solidFill>
                  <a:schemeClr val="tx1"/>
                </a:solidFill>
              </a:rPr>
              <a:t>            </a:t>
            </a:r>
          </a:p>
          <a:p>
            <a:pPr marL="0" indent="0">
              <a:buNone/>
            </a:pPr>
            <a:r>
              <a:rPr lang="en-IN" dirty="0">
                <a:solidFill>
                  <a:schemeClr val="tx1"/>
                </a:solidFill>
              </a:rPr>
              <a:t>               case 'F</a:t>
            </a:r>
            <a:r>
              <a:rPr lang="en-IN" dirty="0" smtClean="0">
                <a:solidFill>
                  <a:schemeClr val="tx1"/>
                </a:solidFill>
              </a:rPr>
              <a:t>':</a:t>
            </a:r>
          </a:p>
          <a:p>
            <a:pPr marL="0" indent="0">
              <a:buNone/>
            </a:pPr>
            <a:r>
              <a:rPr lang="en-IN" dirty="0">
                <a:solidFill>
                  <a:schemeClr val="tx1"/>
                </a:solidFill>
              </a:rPr>
              <a:t>	</a:t>
            </a:r>
            <a:r>
              <a:rPr lang="en-IN" dirty="0" smtClean="0">
                <a:solidFill>
                  <a:schemeClr val="tx1"/>
                </a:solidFill>
              </a:rPr>
              <a:t> </a:t>
            </a:r>
            <a:r>
              <a:rPr lang="en-IN" dirty="0" err="1">
                <a:solidFill>
                  <a:schemeClr val="tx1"/>
                </a:solidFill>
              </a:rPr>
              <a:t>document.write</a:t>
            </a:r>
            <a:r>
              <a:rPr lang="en-IN" dirty="0">
                <a:solidFill>
                  <a:schemeClr val="tx1"/>
                </a:solidFill>
              </a:rPr>
              <a:t>("Failed&lt;</a:t>
            </a:r>
            <a:r>
              <a:rPr lang="en-IN" dirty="0" err="1">
                <a:solidFill>
                  <a:schemeClr val="tx1"/>
                </a:solidFill>
              </a:rPr>
              <a:t>br</a:t>
            </a:r>
            <a:r>
              <a:rPr lang="en-IN" dirty="0">
                <a:solidFill>
                  <a:schemeClr val="tx1"/>
                </a:solidFill>
              </a:rPr>
              <a:t> /&gt;");</a:t>
            </a:r>
          </a:p>
          <a:p>
            <a:pPr marL="0" indent="0">
              <a:buNone/>
            </a:pPr>
            <a:r>
              <a:rPr lang="en-IN" dirty="0">
                <a:solidFill>
                  <a:schemeClr val="tx1"/>
                </a:solidFill>
              </a:rPr>
              <a:t>               break;</a:t>
            </a:r>
          </a:p>
          <a:p>
            <a:pPr marL="0" indent="0">
              <a:buNone/>
            </a:pPr>
            <a:r>
              <a:rPr lang="en-IN" dirty="0">
                <a:solidFill>
                  <a:schemeClr val="tx1"/>
                </a:solidFill>
              </a:rPr>
              <a:t>            </a:t>
            </a:r>
          </a:p>
          <a:p>
            <a:pPr marL="0" indent="0">
              <a:buNone/>
            </a:pPr>
            <a:r>
              <a:rPr lang="en-IN" dirty="0">
                <a:solidFill>
                  <a:schemeClr val="tx1"/>
                </a:solidFill>
              </a:rPr>
              <a:t>               default:  </a:t>
            </a:r>
            <a:endParaRPr lang="en-IN" dirty="0" smtClean="0">
              <a:solidFill>
                <a:schemeClr val="tx1"/>
              </a:solidFill>
            </a:endParaRPr>
          </a:p>
          <a:p>
            <a:pPr marL="0" indent="0">
              <a:buNone/>
            </a:pPr>
            <a:r>
              <a:rPr lang="en-IN" dirty="0">
                <a:solidFill>
                  <a:schemeClr val="tx1"/>
                </a:solidFill>
              </a:rPr>
              <a:t>	</a:t>
            </a:r>
            <a:r>
              <a:rPr lang="en-IN" dirty="0" err="1" smtClean="0">
                <a:solidFill>
                  <a:schemeClr val="tx1"/>
                </a:solidFill>
              </a:rPr>
              <a:t>document.write</a:t>
            </a:r>
            <a:r>
              <a:rPr lang="en-IN" dirty="0">
                <a:solidFill>
                  <a:schemeClr val="tx1"/>
                </a:solidFill>
              </a:rPr>
              <a:t>("Unknown grade&lt;</a:t>
            </a:r>
            <a:r>
              <a:rPr lang="en-IN" dirty="0" err="1">
                <a:solidFill>
                  <a:schemeClr val="tx1"/>
                </a:solidFill>
              </a:rPr>
              <a:t>br</a:t>
            </a:r>
            <a:r>
              <a:rPr lang="en-IN" dirty="0">
                <a:solidFill>
                  <a:schemeClr val="tx1"/>
                </a:solidFill>
              </a:rPr>
              <a:t> /&gt;")</a:t>
            </a:r>
          </a:p>
          <a:p>
            <a:pPr marL="0" indent="0">
              <a:buNone/>
            </a:pPr>
            <a:r>
              <a:rPr lang="en-IN" dirty="0">
                <a:solidFill>
                  <a:schemeClr val="tx1"/>
                </a:solidFill>
              </a:rPr>
              <a:t>            }</a:t>
            </a:r>
          </a:p>
          <a:p>
            <a:pPr marL="0" indent="0">
              <a:buNone/>
            </a:pPr>
            <a:r>
              <a:rPr lang="en-IN" dirty="0">
                <a:solidFill>
                  <a:schemeClr val="tx1"/>
                </a:solidFill>
              </a:rPr>
              <a:t>            </a:t>
            </a:r>
            <a:r>
              <a:rPr lang="en-IN" dirty="0" err="1">
                <a:solidFill>
                  <a:schemeClr val="tx1"/>
                </a:solidFill>
              </a:rPr>
              <a:t>document.write</a:t>
            </a:r>
            <a:r>
              <a:rPr lang="en-IN" dirty="0">
                <a:solidFill>
                  <a:schemeClr val="tx1"/>
                </a:solidFill>
              </a:rPr>
              <a:t>("Exiting switch block");</a:t>
            </a:r>
          </a:p>
          <a:p>
            <a:pPr marL="0" indent="0">
              <a:buNone/>
            </a:pPr>
            <a:r>
              <a:rPr lang="en-IN" dirty="0" smtClean="0">
                <a:solidFill>
                  <a:schemeClr val="tx1"/>
                </a:solidFill>
              </a:rPr>
              <a:t>&lt;/</a:t>
            </a:r>
            <a:r>
              <a:rPr lang="en-IN" dirty="0">
                <a:solidFill>
                  <a:schemeClr val="tx1"/>
                </a:solidFill>
              </a:rPr>
              <a:t>script&gt; </a:t>
            </a:r>
          </a:p>
        </p:txBody>
      </p:sp>
    </p:spTree>
    <p:extLst>
      <p:ext uri="{BB962C8B-B14F-4D97-AF65-F5344CB8AC3E}">
        <p14:creationId xmlns:p14="http://schemas.microsoft.com/office/powerpoint/2010/main" val="16923101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Different Kinds of Loops</a:t>
            </a:r>
            <a:br>
              <a:rPr lang="en-IN" dirty="0"/>
            </a:br>
            <a:endParaRPr lang="en-IN" dirty="0"/>
          </a:p>
        </p:txBody>
      </p:sp>
      <p:sp>
        <p:nvSpPr>
          <p:cNvPr id="3" name="Content Placeholder 2"/>
          <p:cNvSpPr>
            <a:spLocks noGrp="1"/>
          </p:cNvSpPr>
          <p:nvPr>
            <p:ph idx="1"/>
          </p:nvPr>
        </p:nvSpPr>
        <p:spPr/>
        <p:txBody>
          <a:bodyPr/>
          <a:lstStyle/>
          <a:p>
            <a:r>
              <a:rPr lang="en-US" b="1" dirty="0"/>
              <a:t>for</a:t>
            </a:r>
            <a:r>
              <a:rPr lang="en-US" dirty="0"/>
              <a:t> - loops through a block of code a number of times</a:t>
            </a:r>
          </a:p>
          <a:p>
            <a:r>
              <a:rPr lang="en-US" dirty="0"/>
              <a:t>    </a:t>
            </a:r>
            <a:r>
              <a:rPr lang="en-US" b="1" dirty="0"/>
              <a:t>for/in</a:t>
            </a:r>
            <a:r>
              <a:rPr lang="en-US" dirty="0"/>
              <a:t> - loops through the properties of an object</a:t>
            </a:r>
          </a:p>
          <a:p>
            <a:r>
              <a:rPr lang="en-US" dirty="0"/>
              <a:t>    </a:t>
            </a:r>
            <a:r>
              <a:rPr lang="en-US" b="1" dirty="0"/>
              <a:t>for/of </a:t>
            </a:r>
            <a:r>
              <a:rPr lang="en-US" dirty="0"/>
              <a:t>- loops through the values of an </a:t>
            </a:r>
            <a:r>
              <a:rPr lang="en-US" dirty="0" err="1"/>
              <a:t>iterable</a:t>
            </a:r>
            <a:r>
              <a:rPr lang="en-US" dirty="0"/>
              <a:t> object</a:t>
            </a:r>
          </a:p>
          <a:p>
            <a:r>
              <a:rPr lang="en-US" b="1" dirty="0"/>
              <a:t>    while </a:t>
            </a:r>
            <a:r>
              <a:rPr lang="en-US" dirty="0"/>
              <a:t>- loops through a block of code while a specified condition is true</a:t>
            </a:r>
          </a:p>
          <a:p>
            <a:r>
              <a:rPr lang="en-US" b="1" dirty="0"/>
              <a:t>    do/while </a:t>
            </a:r>
            <a:r>
              <a:rPr lang="en-US" dirty="0"/>
              <a:t>- also loops through a block of code while a specified condition is true</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71</a:t>
            </a:fld>
            <a:endParaRPr lang="en-IN" dirty="0"/>
          </a:p>
        </p:txBody>
      </p:sp>
    </p:spTree>
    <p:extLst>
      <p:ext uri="{BB962C8B-B14F-4D97-AF65-F5344CB8AC3E}">
        <p14:creationId xmlns:p14="http://schemas.microsoft.com/office/powerpoint/2010/main" val="129839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Loop</a:t>
            </a:r>
            <a:br>
              <a:rPr lang="en-IN" dirty="0"/>
            </a:br>
            <a:endParaRPr lang="en-IN" dirty="0"/>
          </a:p>
        </p:txBody>
      </p:sp>
      <p:sp>
        <p:nvSpPr>
          <p:cNvPr id="3" name="Content Placeholder 2"/>
          <p:cNvSpPr>
            <a:spLocks noGrp="1"/>
          </p:cNvSpPr>
          <p:nvPr>
            <p:ph idx="1"/>
          </p:nvPr>
        </p:nvSpPr>
        <p:spPr/>
        <p:txBody>
          <a:bodyPr>
            <a:normAutofit/>
          </a:bodyPr>
          <a:lstStyle/>
          <a:p>
            <a:pPr marL="182880" lvl="0" indent="-182880" algn="l">
              <a:lnSpc>
                <a:spcPct val="90000"/>
              </a:lnSpc>
              <a:spcBef>
                <a:spcPts val="1200"/>
              </a:spcBef>
              <a:buClr>
                <a:srgbClr val="40BAD2"/>
              </a:buClr>
              <a:buFont typeface="Wingdings 2" pitchFamily="18" charset="2"/>
              <a:buChar char=""/>
            </a:pPr>
            <a:r>
              <a:rPr lang="en-US" sz="2000" dirty="0">
                <a:solidFill>
                  <a:srgbClr val="000000"/>
                </a:solidFill>
              </a:rPr>
              <a:t>Loops are handy, if you want to run the same code over and over again, each time with a different value.</a:t>
            </a:r>
          </a:p>
          <a:p>
            <a:pPr marL="182880" lvl="0" indent="-182880" algn="l">
              <a:lnSpc>
                <a:spcPct val="90000"/>
              </a:lnSpc>
              <a:spcBef>
                <a:spcPts val="1200"/>
              </a:spcBef>
              <a:buClr>
                <a:srgbClr val="40BAD2"/>
              </a:buClr>
              <a:buFont typeface="Wingdings 2" pitchFamily="18" charset="2"/>
              <a:buChar char=""/>
            </a:pPr>
            <a:r>
              <a:rPr lang="en-IN" sz="2000" b="1" dirty="0">
                <a:solidFill>
                  <a:srgbClr val="000000"/>
                </a:solidFill>
              </a:rPr>
              <a:t>Instead of writing:</a:t>
            </a:r>
          </a:p>
          <a:p>
            <a:pPr marL="182880" lvl="0" indent="-182880" algn="l">
              <a:lnSpc>
                <a:spcPct val="90000"/>
              </a:lnSpc>
              <a:spcBef>
                <a:spcPts val="1200"/>
              </a:spcBef>
              <a:buClr>
                <a:srgbClr val="40BAD2"/>
              </a:buClr>
              <a:buFont typeface="Wingdings 2" pitchFamily="18" charset="2"/>
              <a:buChar char=""/>
            </a:pPr>
            <a:r>
              <a:rPr lang="en-US" sz="2000" dirty="0">
                <a:solidFill>
                  <a:srgbClr val="000000"/>
                </a:solidFill>
              </a:rPr>
              <a:t>text += cars[0] + "&lt;</a:t>
            </a:r>
            <a:r>
              <a:rPr lang="en-US" sz="2000" dirty="0" err="1">
                <a:solidFill>
                  <a:srgbClr val="000000"/>
                </a:solidFill>
              </a:rPr>
              <a:t>br</a:t>
            </a:r>
            <a:r>
              <a:rPr lang="en-US" sz="2000" dirty="0">
                <a:solidFill>
                  <a:srgbClr val="000000"/>
                </a:solidFill>
              </a:rPr>
              <a:t>&gt;"; </a:t>
            </a:r>
            <a:br>
              <a:rPr lang="en-US" sz="2000" dirty="0">
                <a:solidFill>
                  <a:srgbClr val="000000"/>
                </a:solidFill>
              </a:rPr>
            </a:br>
            <a:r>
              <a:rPr lang="en-US" sz="2000" dirty="0">
                <a:solidFill>
                  <a:srgbClr val="000000"/>
                </a:solidFill>
              </a:rPr>
              <a:t>text += cars[1] + "&lt;</a:t>
            </a:r>
            <a:r>
              <a:rPr lang="en-US" sz="2000" dirty="0" err="1">
                <a:solidFill>
                  <a:srgbClr val="000000"/>
                </a:solidFill>
              </a:rPr>
              <a:t>br</a:t>
            </a:r>
            <a:r>
              <a:rPr lang="en-US" sz="2000" dirty="0">
                <a:solidFill>
                  <a:srgbClr val="000000"/>
                </a:solidFill>
              </a:rPr>
              <a:t>&gt;"; </a:t>
            </a:r>
            <a:br>
              <a:rPr lang="en-US" sz="2000" dirty="0">
                <a:solidFill>
                  <a:srgbClr val="000000"/>
                </a:solidFill>
              </a:rPr>
            </a:br>
            <a:r>
              <a:rPr lang="en-US" sz="2000" dirty="0">
                <a:solidFill>
                  <a:srgbClr val="000000"/>
                </a:solidFill>
              </a:rPr>
              <a:t>text += cars[2] + "&lt;</a:t>
            </a:r>
            <a:r>
              <a:rPr lang="en-US" sz="2000" dirty="0" err="1">
                <a:solidFill>
                  <a:srgbClr val="000000"/>
                </a:solidFill>
              </a:rPr>
              <a:t>br</a:t>
            </a:r>
            <a:r>
              <a:rPr lang="en-US" sz="2000" dirty="0">
                <a:solidFill>
                  <a:srgbClr val="000000"/>
                </a:solidFill>
              </a:rPr>
              <a:t>&gt;"; </a:t>
            </a:r>
            <a:br>
              <a:rPr lang="en-US" sz="2000" dirty="0">
                <a:solidFill>
                  <a:srgbClr val="000000"/>
                </a:solidFill>
              </a:rPr>
            </a:br>
            <a:r>
              <a:rPr lang="en-US" sz="2000" dirty="0">
                <a:solidFill>
                  <a:srgbClr val="000000"/>
                </a:solidFill>
              </a:rPr>
              <a:t>text += cars[3] + "&lt;</a:t>
            </a:r>
            <a:r>
              <a:rPr lang="en-US" sz="2000" dirty="0" err="1">
                <a:solidFill>
                  <a:srgbClr val="000000"/>
                </a:solidFill>
              </a:rPr>
              <a:t>br</a:t>
            </a:r>
            <a:r>
              <a:rPr lang="en-US" sz="2000" dirty="0">
                <a:solidFill>
                  <a:srgbClr val="000000"/>
                </a:solidFill>
              </a:rPr>
              <a:t>&gt;"; </a:t>
            </a:r>
          </a:p>
          <a:p>
            <a:pPr marL="182880" lvl="0" indent="-182880" algn="l">
              <a:lnSpc>
                <a:spcPct val="90000"/>
              </a:lnSpc>
              <a:spcBef>
                <a:spcPts val="1200"/>
              </a:spcBef>
              <a:buClr>
                <a:srgbClr val="40BAD2"/>
              </a:buClr>
              <a:buFont typeface="Wingdings 2" pitchFamily="18" charset="2"/>
              <a:buChar char=""/>
            </a:pPr>
            <a:r>
              <a:rPr lang="en-IN" sz="2000" b="1" dirty="0">
                <a:solidFill>
                  <a:srgbClr val="000000"/>
                </a:solidFill>
              </a:rPr>
              <a:t>You can write:</a:t>
            </a:r>
          </a:p>
          <a:p>
            <a:pPr marL="182880" lvl="0" indent="-182880" algn="l">
              <a:lnSpc>
                <a:spcPct val="90000"/>
              </a:lnSpc>
              <a:spcBef>
                <a:spcPts val="1200"/>
              </a:spcBef>
              <a:buClr>
                <a:srgbClr val="40BAD2"/>
              </a:buClr>
              <a:buFont typeface="Wingdings 2" pitchFamily="18" charset="2"/>
              <a:buChar char=""/>
            </a:pPr>
            <a:r>
              <a:rPr lang="nn-NO" sz="2000" dirty="0">
                <a:solidFill>
                  <a:srgbClr val="000000"/>
                </a:solidFill>
              </a:rPr>
              <a:t>var i;</a:t>
            </a:r>
            <a:br>
              <a:rPr lang="nn-NO" sz="2000" dirty="0">
                <a:solidFill>
                  <a:srgbClr val="000000"/>
                </a:solidFill>
              </a:rPr>
            </a:br>
            <a:r>
              <a:rPr lang="nn-NO" sz="2000" dirty="0">
                <a:solidFill>
                  <a:srgbClr val="000000"/>
                </a:solidFill>
              </a:rPr>
              <a:t>for (i = 0; i &lt; cars.length; i++) { </a:t>
            </a:r>
            <a:br>
              <a:rPr lang="nn-NO" sz="2000" dirty="0">
                <a:solidFill>
                  <a:srgbClr val="000000"/>
                </a:solidFill>
              </a:rPr>
            </a:br>
            <a:r>
              <a:rPr lang="nn-NO" sz="2000" dirty="0">
                <a:solidFill>
                  <a:srgbClr val="000000"/>
                </a:solidFill>
              </a:rPr>
              <a:t>  text += cars[i] + "&lt;br&gt;";</a:t>
            </a:r>
            <a:br>
              <a:rPr lang="nn-NO" sz="2000" dirty="0">
                <a:solidFill>
                  <a:srgbClr val="000000"/>
                </a:solidFill>
              </a:rPr>
            </a:br>
            <a:r>
              <a:rPr lang="nn-NO" sz="2000" dirty="0">
                <a:solidFill>
                  <a:srgbClr val="000000"/>
                </a:solidFill>
              </a:rPr>
              <a:t>} </a:t>
            </a:r>
            <a:endParaRPr lang="en-IN" sz="2000" dirty="0">
              <a:solidFill>
                <a:srgbClr val="000000"/>
              </a:solidFill>
            </a:endParaRP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72</a:t>
            </a:fld>
            <a:endParaRPr lang="en-IN" dirty="0"/>
          </a:p>
        </p:txBody>
      </p:sp>
    </p:spTree>
    <p:extLst>
      <p:ext uri="{BB962C8B-B14F-4D97-AF65-F5344CB8AC3E}">
        <p14:creationId xmlns:p14="http://schemas.microsoft.com/office/powerpoint/2010/main" val="42502924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For Loop</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US" dirty="0"/>
              <a:t>Syntax:</a:t>
            </a:r>
          </a:p>
          <a:p>
            <a:r>
              <a:rPr lang="en-US" b="1" dirty="0">
                <a:solidFill>
                  <a:schemeClr val="accent6">
                    <a:lumMod val="75000"/>
                  </a:schemeClr>
                </a:solidFill>
              </a:rPr>
              <a:t>for (statement 1; statement 2; statement 3) {</a:t>
            </a:r>
            <a:br>
              <a:rPr lang="en-US" b="1" dirty="0">
                <a:solidFill>
                  <a:schemeClr val="accent6">
                    <a:lumMod val="75000"/>
                  </a:schemeClr>
                </a:solidFill>
              </a:rPr>
            </a:br>
            <a:r>
              <a:rPr lang="en-US" b="1" dirty="0">
                <a:solidFill>
                  <a:schemeClr val="accent6">
                    <a:lumMod val="75000"/>
                  </a:schemeClr>
                </a:solidFill>
              </a:rPr>
              <a:t>  // code block to be executed</a:t>
            </a:r>
            <a:br>
              <a:rPr lang="en-US" b="1" dirty="0">
                <a:solidFill>
                  <a:schemeClr val="accent6">
                    <a:lumMod val="75000"/>
                  </a:schemeClr>
                </a:solidFill>
              </a:rPr>
            </a:br>
            <a:r>
              <a:rPr lang="en-US" b="1" dirty="0">
                <a:solidFill>
                  <a:schemeClr val="accent6">
                    <a:lumMod val="75000"/>
                  </a:schemeClr>
                </a:solidFill>
              </a:rPr>
              <a:t>}</a:t>
            </a:r>
          </a:p>
          <a:p>
            <a:r>
              <a:rPr lang="en-US" dirty="0"/>
              <a:t>Statement 1 is initialization, executed (one time) before the execution of the code block.</a:t>
            </a:r>
          </a:p>
          <a:p>
            <a:r>
              <a:rPr lang="en-US" dirty="0"/>
              <a:t>Statement 2 defines the condition for executing the code block.</a:t>
            </a:r>
          </a:p>
          <a:p>
            <a:r>
              <a:rPr lang="en-US" dirty="0"/>
              <a:t>Statement 3 is increment, executed (every time) after the code block has been executed.</a:t>
            </a:r>
          </a:p>
          <a:p>
            <a:r>
              <a:rPr lang="en-US" dirty="0">
                <a:solidFill>
                  <a:schemeClr val="accent6">
                    <a:lumMod val="75000"/>
                  </a:schemeClr>
                </a:solidFill>
              </a:rPr>
              <a:t>&lt;script type=“text/</a:t>
            </a:r>
            <a:r>
              <a:rPr lang="en-US" dirty="0" err="1">
                <a:solidFill>
                  <a:schemeClr val="accent6">
                    <a:lumMod val="75000"/>
                  </a:schemeClr>
                </a:solidFill>
              </a:rPr>
              <a:t>javascript</a:t>
            </a:r>
            <a:r>
              <a:rPr lang="en-US" dirty="0">
                <a:solidFill>
                  <a:schemeClr val="accent6">
                    <a:lumMod val="75000"/>
                  </a:schemeClr>
                </a:solidFill>
              </a:rPr>
              <a:t>”&gt;</a:t>
            </a:r>
          </a:p>
          <a:p>
            <a:r>
              <a:rPr lang="en-US" dirty="0">
                <a:solidFill>
                  <a:schemeClr val="accent6">
                    <a:lumMod val="75000"/>
                  </a:schemeClr>
                </a:solidFill>
              </a:rPr>
              <a:t>	</a:t>
            </a:r>
            <a:r>
              <a:rPr lang="en-US" dirty="0" err="1">
                <a:solidFill>
                  <a:schemeClr val="accent6">
                    <a:lumMod val="75000"/>
                  </a:schemeClr>
                </a:solidFill>
              </a:rPr>
              <a:t>var</a:t>
            </a:r>
            <a:r>
              <a:rPr lang="en-US" dirty="0">
                <a:solidFill>
                  <a:schemeClr val="accent6">
                    <a:lumMod val="75000"/>
                  </a:schemeClr>
                </a:solidFill>
              </a:rPr>
              <a:t> </a:t>
            </a:r>
            <a:r>
              <a:rPr lang="en-US" dirty="0" err="1">
                <a:solidFill>
                  <a:schemeClr val="accent6">
                    <a:lumMod val="75000"/>
                  </a:schemeClr>
                </a:solidFill>
              </a:rPr>
              <a:t>i</a:t>
            </a:r>
            <a:r>
              <a:rPr lang="en-US" dirty="0">
                <a:solidFill>
                  <a:schemeClr val="accent6">
                    <a:lumMod val="75000"/>
                  </a:schemeClr>
                </a:solidFill>
              </a:rPr>
              <a:t>;</a:t>
            </a:r>
          </a:p>
          <a:p>
            <a:r>
              <a:rPr lang="en-US" dirty="0">
                <a:solidFill>
                  <a:schemeClr val="accent6">
                    <a:lumMod val="75000"/>
                  </a:schemeClr>
                </a:solidFill>
              </a:rPr>
              <a:t>	for (</a:t>
            </a:r>
            <a:r>
              <a:rPr lang="en-US" dirty="0" err="1">
                <a:solidFill>
                  <a:schemeClr val="accent6">
                    <a:lumMod val="75000"/>
                  </a:schemeClr>
                </a:solidFill>
              </a:rPr>
              <a:t>i</a:t>
            </a:r>
            <a:r>
              <a:rPr lang="en-US" dirty="0">
                <a:solidFill>
                  <a:schemeClr val="accent6">
                    <a:lumMod val="75000"/>
                  </a:schemeClr>
                </a:solidFill>
              </a:rPr>
              <a:t> = 0; </a:t>
            </a:r>
            <a:r>
              <a:rPr lang="en-US" dirty="0" err="1">
                <a:solidFill>
                  <a:schemeClr val="accent6">
                    <a:lumMod val="75000"/>
                  </a:schemeClr>
                </a:solidFill>
              </a:rPr>
              <a:t>i</a:t>
            </a:r>
            <a:r>
              <a:rPr lang="en-US" dirty="0">
                <a:solidFill>
                  <a:schemeClr val="accent6">
                    <a:lumMod val="75000"/>
                  </a:schemeClr>
                </a:solidFill>
              </a:rPr>
              <a:t> &lt; 5; </a:t>
            </a:r>
            <a:r>
              <a:rPr lang="en-US" dirty="0" err="1">
                <a:solidFill>
                  <a:schemeClr val="accent6">
                    <a:lumMod val="75000"/>
                  </a:schemeClr>
                </a:solidFill>
              </a:rPr>
              <a:t>i</a:t>
            </a:r>
            <a:r>
              <a:rPr lang="en-US" dirty="0">
                <a:solidFill>
                  <a:schemeClr val="accent6">
                    <a:lumMod val="75000"/>
                  </a:schemeClr>
                </a:solidFill>
              </a:rPr>
              <a:t>++) {</a:t>
            </a:r>
          </a:p>
          <a:p>
            <a:r>
              <a:rPr lang="en-US" dirty="0">
                <a:solidFill>
                  <a:schemeClr val="accent6">
                    <a:lumMod val="75000"/>
                  </a:schemeClr>
                </a:solidFill>
              </a:rPr>
              <a:t>		  </a:t>
            </a:r>
            <a:r>
              <a:rPr lang="en-US" dirty="0" err="1">
                <a:solidFill>
                  <a:schemeClr val="accent6">
                    <a:lumMod val="75000"/>
                  </a:schemeClr>
                </a:solidFill>
              </a:rPr>
              <a:t>document.write</a:t>
            </a:r>
            <a:r>
              <a:rPr lang="en-US" dirty="0">
                <a:solidFill>
                  <a:schemeClr val="accent6">
                    <a:lumMod val="75000"/>
                  </a:schemeClr>
                </a:solidFill>
              </a:rPr>
              <a:t>("The number is " + </a:t>
            </a:r>
            <a:r>
              <a:rPr lang="en-US" dirty="0" err="1">
                <a:solidFill>
                  <a:schemeClr val="accent6">
                    <a:lumMod val="75000"/>
                  </a:schemeClr>
                </a:solidFill>
              </a:rPr>
              <a:t>i</a:t>
            </a:r>
            <a:r>
              <a:rPr lang="en-US" dirty="0">
                <a:solidFill>
                  <a:schemeClr val="accent6">
                    <a:lumMod val="75000"/>
                  </a:schemeClr>
                </a:solidFill>
              </a:rPr>
              <a:t> + "&lt;</a:t>
            </a:r>
            <a:r>
              <a:rPr lang="en-US" dirty="0" err="1">
                <a:solidFill>
                  <a:schemeClr val="accent6">
                    <a:lumMod val="75000"/>
                  </a:schemeClr>
                </a:solidFill>
              </a:rPr>
              <a:t>br</a:t>
            </a:r>
            <a:r>
              <a:rPr lang="en-US" dirty="0">
                <a:solidFill>
                  <a:schemeClr val="accent6">
                    <a:lumMod val="75000"/>
                  </a:schemeClr>
                </a:solidFill>
              </a:rPr>
              <a:t>&gt;");</a:t>
            </a:r>
          </a:p>
          <a:p>
            <a:r>
              <a:rPr lang="en-US" dirty="0">
                <a:solidFill>
                  <a:schemeClr val="accent6">
                    <a:lumMod val="75000"/>
                  </a:schemeClr>
                </a:solidFill>
              </a:rPr>
              <a:t>	}</a:t>
            </a:r>
          </a:p>
          <a:p>
            <a:r>
              <a:rPr lang="en-US" dirty="0">
                <a:solidFill>
                  <a:schemeClr val="accent6">
                    <a:lumMod val="75000"/>
                  </a:schemeClr>
                </a:solidFill>
              </a:rPr>
              <a:t>&lt;/script&gt;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73</a:t>
            </a:fld>
            <a:endParaRPr lang="en-IN" dirty="0"/>
          </a:p>
        </p:txBody>
      </p:sp>
    </p:spTree>
    <p:extLst>
      <p:ext uri="{BB962C8B-B14F-4D97-AF65-F5344CB8AC3E}">
        <p14:creationId xmlns:p14="http://schemas.microsoft.com/office/powerpoint/2010/main" val="402541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For/In Loop</a:t>
            </a:r>
            <a:br>
              <a:rPr lang="en-IN" dirty="0"/>
            </a:br>
            <a:endParaRPr lang="en-IN" dirty="0"/>
          </a:p>
        </p:txBody>
      </p:sp>
      <p:sp>
        <p:nvSpPr>
          <p:cNvPr id="3" name="Content Placeholder 2"/>
          <p:cNvSpPr>
            <a:spLocks noGrp="1"/>
          </p:cNvSpPr>
          <p:nvPr>
            <p:ph idx="1"/>
          </p:nvPr>
        </p:nvSpPr>
        <p:spPr/>
        <p:txBody>
          <a:bodyPr/>
          <a:lstStyle/>
          <a:p>
            <a:r>
              <a:rPr lang="en-US" dirty="0"/>
              <a:t>The JavaScript for/in statement loops through the </a:t>
            </a:r>
            <a:r>
              <a:rPr lang="en-US" b="1" dirty="0">
                <a:solidFill>
                  <a:schemeClr val="accent6">
                    <a:lumMod val="75000"/>
                  </a:schemeClr>
                </a:solidFill>
              </a:rPr>
              <a:t>properties of an object:</a:t>
            </a:r>
          </a:p>
          <a:p>
            <a:r>
              <a:rPr lang="en-US" b="1" dirty="0">
                <a:solidFill>
                  <a:schemeClr val="accent6">
                    <a:lumMod val="75000"/>
                  </a:schemeClr>
                </a:solidFill>
              </a:rPr>
              <a:t>	for (</a:t>
            </a:r>
            <a:r>
              <a:rPr lang="en-US" b="1" dirty="0" err="1">
                <a:solidFill>
                  <a:schemeClr val="accent6">
                    <a:lumMod val="75000"/>
                  </a:schemeClr>
                </a:solidFill>
              </a:rPr>
              <a:t>variablename</a:t>
            </a:r>
            <a:r>
              <a:rPr lang="en-US" b="1" dirty="0">
                <a:solidFill>
                  <a:schemeClr val="accent6">
                    <a:lumMod val="75000"/>
                  </a:schemeClr>
                </a:solidFill>
              </a:rPr>
              <a:t> in object) {</a:t>
            </a:r>
          </a:p>
          <a:p>
            <a:r>
              <a:rPr lang="en-US" b="1" dirty="0">
                <a:solidFill>
                  <a:schemeClr val="accent6">
                    <a:lumMod val="75000"/>
                  </a:schemeClr>
                </a:solidFill>
              </a:rPr>
              <a:t>  		 statement or block to execute</a:t>
            </a:r>
          </a:p>
          <a:p>
            <a:r>
              <a:rPr lang="en-US" b="1" dirty="0">
                <a:solidFill>
                  <a:schemeClr val="accent6">
                    <a:lumMod val="75000"/>
                  </a:schemeClr>
                </a:solidFill>
              </a:rPr>
              <a:t>	}</a:t>
            </a:r>
          </a:p>
          <a:p>
            <a:r>
              <a:rPr lang="en-US" dirty="0"/>
              <a:t>In each iteration, one property from object is assigned to </a:t>
            </a:r>
            <a:r>
              <a:rPr lang="en-US" dirty="0" err="1"/>
              <a:t>variablename</a:t>
            </a:r>
            <a:r>
              <a:rPr lang="en-US" dirty="0"/>
              <a:t> and this loop continues till all the properties of the object are exhausted.</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74</a:t>
            </a:fld>
            <a:endParaRPr lang="en-IN" dirty="0"/>
          </a:p>
        </p:txBody>
      </p:sp>
    </p:spTree>
    <p:extLst>
      <p:ext uri="{BB962C8B-B14F-4D97-AF65-F5344CB8AC3E}">
        <p14:creationId xmlns:p14="http://schemas.microsoft.com/office/powerpoint/2010/main" val="218041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pPr marL="0" indent="0">
              <a:buNone/>
            </a:pPr>
            <a:r>
              <a:rPr lang="en-IN" dirty="0"/>
              <a:t>&lt;script type="text/</a:t>
            </a:r>
            <a:r>
              <a:rPr lang="en-IN" dirty="0" err="1"/>
              <a:t>javascript</a:t>
            </a:r>
            <a:r>
              <a:rPr lang="en-IN" dirty="0"/>
              <a:t>"&gt;</a:t>
            </a:r>
          </a:p>
          <a:p>
            <a:pPr marL="0" indent="0">
              <a:buNone/>
            </a:pPr>
            <a:r>
              <a:rPr lang="en-IN" dirty="0"/>
              <a:t>	</a:t>
            </a:r>
            <a:r>
              <a:rPr lang="en-IN" dirty="0" err="1"/>
              <a:t>var</a:t>
            </a:r>
            <a:r>
              <a:rPr lang="en-IN" dirty="0"/>
              <a:t> person = {</a:t>
            </a:r>
            <a:r>
              <a:rPr lang="en-IN" dirty="0" err="1"/>
              <a:t>fname</a:t>
            </a:r>
            <a:r>
              <a:rPr lang="en-IN" dirty="0"/>
              <a:t>:"John", </a:t>
            </a:r>
            <a:r>
              <a:rPr lang="en-IN" dirty="0" err="1"/>
              <a:t>lname</a:t>
            </a:r>
            <a:r>
              <a:rPr lang="en-IN" dirty="0"/>
              <a:t>:"Doe", age:25}; 	</a:t>
            </a:r>
          </a:p>
          <a:p>
            <a:pPr marL="0" indent="0">
              <a:buNone/>
            </a:pPr>
            <a:r>
              <a:rPr lang="en-IN" dirty="0"/>
              <a:t>	</a:t>
            </a:r>
            <a:r>
              <a:rPr lang="en-IN" dirty="0" err="1"/>
              <a:t>var</a:t>
            </a:r>
            <a:r>
              <a:rPr lang="en-IN" dirty="0"/>
              <a:t> x;</a:t>
            </a:r>
          </a:p>
          <a:p>
            <a:pPr marL="0" indent="0">
              <a:buNone/>
            </a:pPr>
            <a:r>
              <a:rPr lang="en-IN" dirty="0"/>
              <a:t>	for (x in person) {</a:t>
            </a:r>
          </a:p>
          <a:p>
            <a:pPr marL="0" indent="0">
              <a:buNone/>
            </a:pPr>
            <a:r>
              <a:rPr lang="en-IN" dirty="0"/>
              <a:t>		  </a:t>
            </a:r>
            <a:r>
              <a:rPr lang="en-IN" dirty="0" err="1"/>
              <a:t>document.write</a:t>
            </a:r>
            <a:r>
              <a:rPr lang="en-IN" dirty="0"/>
              <a:t>(person[x] + " ");</a:t>
            </a:r>
          </a:p>
          <a:p>
            <a:pPr marL="0" indent="0">
              <a:buNone/>
            </a:pPr>
            <a:r>
              <a:rPr lang="en-IN" dirty="0"/>
              <a:t>	}</a:t>
            </a:r>
          </a:p>
          <a:p>
            <a:pPr marL="0" indent="0">
              <a:buNone/>
            </a:pPr>
            <a:r>
              <a:rPr lang="en-IN" dirty="0"/>
              <a:t>&lt;/script&gt;</a:t>
            </a:r>
          </a:p>
          <a:p>
            <a:pPr marL="0" indent="0">
              <a:buNone/>
            </a:pPr>
            <a:r>
              <a:rPr lang="en-US" dirty="0" smtClean="0"/>
              <a:t>O/p:</a:t>
            </a:r>
          </a:p>
          <a:p>
            <a:pPr marL="0" indent="0">
              <a:buNone/>
            </a:pPr>
            <a:r>
              <a:rPr lang="en-US" dirty="0" smtClean="0"/>
              <a:t>John Doe 25</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75</a:t>
            </a:fld>
            <a:endParaRPr lang="en-IN" dirty="0"/>
          </a:p>
        </p:txBody>
      </p:sp>
    </p:spTree>
    <p:extLst>
      <p:ext uri="{BB962C8B-B14F-4D97-AF65-F5344CB8AC3E}">
        <p14:creationId xmlns:p14="http://schemas.microsoft.com/office/powerpoint/2010/main" val="370307055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For/Of Loop</a:t>
            </a:r>
          </a:p>
        </p:txBody>
      </p:sp>
      <p:sp>
        <p:nvSpPr>
          <p:cNvPr id="3" name="Content Placeholder 2"/>
          <p:cNvSpPr>
            <a:spLocks noGrp="1"/>
          </p:cNvSpPr>
          <p:nvPr>
            <p:ph idx="1"/>
          </p:nvPr>
        </p:nvSpPr>
        <p:spPr/>
        <p:txBody>
          <a:bodyPr/>
          <a:lstStyle/>
          <a:p>
            <a:r>
              <a:rPr lang="en-US" dirty="0">
                <a:solidFill>
                  <a:schemeClr val="tx1"/>
                </a:solidFill>
              </a:rPr>
              <a:t>The JavaScript for/of statement loops through the values of an </a:t>
            </a:r>
            <a:r>
              <a:rPr lang="en-US" dirty="0" err="1">
                <a:solidFill>
                  <a:schemeClr val="tx1"/>
                </a:solidFill>
              </a:rPr>
              <a:t>iterable</a:t>
            </a:r>
            <a:r>
              <a:rPr lang="en-US" dirty="0">
                <a:solidFill>
                  <a:schemeClr val="tx1"/>
                </a:solidFill>
              </a:rPr>
              <a:t> objects.</a:t>
            </a:r>
          </a:p>
          <a:p>
            <a:r>
              <a:rPr lang="en-US" dirty="0">
                <a:solidFill>
                  <a:schemeClr val="tx1"/>
                </a:solidFill>
              </a:rPr>
              <a:t>for/of lets you loop over data structures that are </a:t>
            </a:r>
            <a:r>
              <a:rPr lang="en-US" dirty="0" err="1">
                <a:solidFill>
                  <a:schemeClr val="tx1"/>
                </a:solidFill>
              </a:rPr>
              <a:t>iterable</a:t>
            </a:r>
            <a:r>
              <a:rPr lang="en-US" dirty="0">
                <a:solidFill>
                  <a:schemeClr val="tx1"/>
                </a:solidFill>
              </a:rPr>
              <a:t> such as Arrays, Strings, Maps, </a:t>
            </a:r>
            <a:r>
              <a:rPr lang="en-US" dirty="0" err="1">
                <a:solidFill>
                  <a:schemeClr val="tx1"/>
                </a:solidFill>
              </a:rPr>
              <a:t>NodeLists</a:t>
            </a:r>
            <a:r>
              <a:rPr lang="en-US" dirty="0">
                <a:solidFill>
                  <a:schemeClr val="tx1"/>
                </a:solidFill>
              </a:rPr>
              <a:t>, and more.</a:t>
            </a:r>
          </a:p>
          <a:p>
            <a:r>
              <a:rPr lang="en-US" b="1" dirty="0">
                <a:solidFill>
                  <a:schemeClr val="accent6">
                    <a:lumMod val="75000"/>
                  </a:schemeClr>
                </a:solidFill>
              </a:rPr>
              <a:t>for (</a:t>
            </a:r>
            <a:r>
              <a:rPr lang="en-US" b="1" i="1" dirty="0">
                <a:solidFill>
                  <a:schemeClr val="accent6">
                    <a:lumMod val="75000"/>
                  </a:schemeClr>
                </a:solidFill>
              </a:rPr>
              <a:t>variable</a:t>
            </a:r>
            <a:r>
              <a:rPr lang="en-US" b="1" dirty="0">
                <a:solidFill>
                  <a:schemeClr val="accent6">
                    <a:lumMod val="75000"/>
                  </a:schemeClr>
                </a:solidFill>
              </a:rPr>
              <a:t> of </a:t>
            </a:r>
            <a:r>
              <a:rPr lang="en-US" b="1" i="1" dirty="0" err="1">
                <a:solidFill>
                  <a:schemeClr val="accent6">
                    <a:lumMod val="75000"/>
                  </a:schemeClr>
                </a:solidFill>
              </a:rPr>
              <a:t>iterable</a:t>
            </a:r>
            <a:r>
              <a:rPr lang="en-US" b="1" dirty="0">
                <a:solidFill>
                  <a:schemeClr val="accent6">
                    <a:lumMod val="75000"/>
                  </a:schemeClr>
                </a:solidFill>
              </a:rPr>
              <a:t>) {</a:t>
            </a:r>
            <a:br>
              <a:rPr lang="en-US" b="1" dirty="0">
                <a:solidFill>
                  <a:schemeClr val="accent6">
                    <a:lumMod val="75000"/>
                  </a:schemeClr>
                </a:solidFill>
              </a:rPr>
            </a:br>
            <a:r>
              <a:rPr lang="en-US" b="1" dirty="0">
                <a:solidFill>
                  <a:schemeClr val="accent6">
                    <a:lumMod val="75000"/>
                  </a:schemeClr>
                </a:solidFill>
              </a:rPr>
              <a:t>  // </a:t>
            </a:r>
            <a:r>
              <a:rPr lang="en-US" b="1" i="1" dirty="0">
                <a:solidFill>
                  <a:schemeClr val="accent6">
                    <a:lumMod val="75000"/>
                  </a:schemeClr>
                </a:solidFill>
              </a:rPr>
              <a:t>code block to be executed</a:t>
            </a:r>
            <a:r>
              <a:rPr lang="en-US" b="1" dirty="0">
                <a:solidFill>
                  <a:schemeClr val="accent6">
                    <a:lumMod val="75000"/>
                  </a:schemeClr>
                </a:solidFill>
              </a:rPr>
              <a:t/>
            </a:r>
            <a:br>
              <a:rPr lang="en-US" b="1" dirty="0">
                <a:solidFill>
                  <a:schemeClr val="accent6">
                    <a:lumMod val="75000"/>
                  </a:schemeClr>
                </a:solidFill>
              </a:rPr>
            </a:br>
            <a:r>
              <a:rPr lang="en-US" b="1" dirty="0">
                <a:solidFill>
                  <a:schemeClr val="accent6">
                    <a:lumMod val="75000"/>
                  </a:schemeClr>
                </a:solidFill>
              </a:rPr>
              <a:t>}</a:t>
            </a:r>
          </a:p>
          <a:p>
            <a:r>
              <a:rPr lang="en-US" dirty="0">
                <a:solidFill>
                  <a:schemeClr val="tx1"/>
                </a:solidFill>
              </a:rPr>
              <a:t>variable - For every iteration the value of the next property is assigned to the variable. Variable can be declared with </a:t>
            </a:r>
            <a:r>
              <a:rPr lang="en-US" dirty="0" err="1">
                <a:solidFill>
                  <a:schemeClr val="tx1"/>
                </a:solidFill>
              </a:rPr>
              <a:t>const</a:t>
            </a:r>
            <a:r>
              <a:rPr lang="en-US" dirty="0">
                <a:solidFill>
                  <a:schemeClr val="tx1"/>
                </a:solidFill>
              </a:rPr>
              <a:t>, let, or var.</a:t>
            </a:r>
          </a:p>
          <a:p>
            <a:r>
              <a:rPr lang="en-US" dirty="0" err="1">
                <a:solidFill>
                  <a:schemeClr val="tx1"/>
                </a:solidFill>
              </a:rPr>
              <a:t>iterable</a:t>
            </a:r>
            <a:r>
              <a:rPr lang="en-US" dirty="0">
                <a:solidFill>
                  <a:schemeClr val="tx1"/>
                </a:solidFill>
              </a:rPr>
              <a:t> - An object that has </a:t>
            </a:r>
            <a:r>
              <a:rPr lang="en-US" dirty="0" err="1">
                <a:solidFill>
                  <a:schemeClr val="tx1"/>
                </a:solidFill>
              </a:rPr>
              <a:t>iterable</a:t>
            </a:r>
            <a:r>
              <a:rPr lang="en-US" dirty="0">
                <a:solidFill>
                  <a:schemeClr val="tx1"/>
                </a:solidFill>
              </a:rPr>
              <a:t> properties.</a:t>
            </a:r>
            <a:endParaRPr lang="en-IN" dirty="0">
              <a:solidFill>
                <a:schemeClr val="tx1"/>
              </a:solidFill>
            </a:endParaRP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76</a:t>
            </a:fld>
            <a:endParaRPr lang="en-IN" dirty="0"/>
          </a:p>
        </p:txBody>
      </p:sp>
    </p:spTree>
    <p:extLst>
      <p:ext uri="{BB962C8B-B14F-4D97-AF65-F5344CB8AC3E}">
        <p14:creationId xmlns:p14="http://schemas.microsoft.com/office/powerpoint/2010/main" val="96368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07810" y="372537"/>
            <a:ext cx="5602288" cy="4525962"/>
          </a:xfrm>
        </p:spPr>
        <p:txBody>
          <a:bodyPr>
            <a:normAutofit/>
          </a:bodyPr>
          <a:lstStyle/>
          <a:p>
            <a:r>
              <a:rPr lang="en-IN" dirty="0" smtClean="0"/>
              <a:t>For string</a:t>
            </a:r>
          </a:p>
          <a:p>
            <a:pPr marL="0" indent="0">
              <a:buNone/>
            </a:pPr>
            <a:r>
              <a:rPr lang="en-IN" dirty="0">
                <a:solidFill>
                  <a:srgbClr val="FF0000"/>
                </a:solidFill>
              </a:rPr>
              <a:t>&lt;script&gt;</a:t>
            </a:r>
          </a:p>
          <a:p>
            <a:pPr marL="0" indent="0">
              <a:buNone/>
            </a:pPr>
            <a:r>
              <a:rPr lang="en-IN" dirty="0" smtClean="0">
                <a:solidFill>
                  <a:srgbClr val="FF0000"/>
                </a:solidFill>
              </a:rPr>
              <a:t>	</a:t>
            </a:r>
            <a:r>
              <a:rPr lang="en-IN" dirty="0" err="1" smtClean="0">
                <a:solidFill>
                  <a:srgbClr val="FF0000"/>
                </a:solidFill>
              </a:rPr>
              <a:t>var</a:t>
            </a:r>
            <a:r>
              <a:rPr lang="en-IN" dirty="0" smtClean="0">
                <a:solidFill>
                  <a:srgbClr val="FF0000"/>
                </a:solidFill>
              </a:rPr>
              <a:t> </a:t>
            </a:r>
            <a:r>
              <a:rPr lang="en-IN" dirty="0">
                <a:solidFill>
                  <a:srgbClr val="FF0000"/>
                </a:solidFill>
              </a:rPr>
              <a:t>txt = 'JavaScript';</a:t>
            </a:r>
          </a:p>
          <a:p>
            <a:pPr marL="0" indent="0">
              <a:buNone/>
            </a:pPr>
            <a:r>
              <a:rPr lang="en-IN" dirty="0" smtClean="0">
                <a:solidFill>
                  <a:srgbClr val="FF0000"/>
                </a:solidFill>
              </a:rPr>
              <a:t>	</a:t>
            </a:r>
            <a:r>
              <a:rPr lang="en-IN" dirty="0" err="1" smtClean="0">
                <a:solidFill>
                  <a:srgbClr val="FF0000"/>
                </a:solidFill>
              </a:rPr>
              <a:t>var</a:t>
            </a:r>
            <a:r>
              <a:rPr lang="en-IN" dirty="0" smtClean="0">
                <a:solidFill>
                  <a:srgbClr val="FF0000"/>
                </a:solidFill>
              </a:rPr>
              <a:t> </a:t>
            </a:r>
            <a:r>
              <a:rPr lang="en-IN" dirty="0">
                <a:solidFill>
                  <a:srgbClr val="FF0000"/>
                </a:solidFill>
              </a:rPr>
              <a:t>x</a:t>
            </a:r>
            <a:r>
              <a:rPr lang="en-IN" dirty="0" smtClean="0">
                <a:solidFill>
                  <a:srgbClr val="FF0000"/>
                </a:solidFill>
              </a:rPr>
              <a:t>;</a:t>
            </a:r>
            <a:endParaRPr lang="en-IN" dirty="0">
              <a:solidFill>
                <a:srgbClr val="FF0000"/>
              </a:solidFill>
            </a:endParaRPr>
          </a:p>
          <a:p>
            <a:pPr marL="0" indent="0">
              <a:buNone/>
            </a:pPr>
            <a:r>
              <a:rPr lang="en-IN" dirty="0" smtClean="0">
                <a:solidFill>
                  <a:srgbClr val="FF0000"/>
                </a:solidFill>
              </a:rPr>
              <a:t>	for </a:t>
            </a:r>
            <a:r>
              <a:rPr lang="en-IN" dirty="0">
                <a:solidFill>
                  <a:srgbClr val="FF0000"/>
                </a:solidFill>
              </a:rPr>
              <a:t>(x of txt) {</a:t>
            </a:r>
          </a:p>
          <a:p>
            <a:pPr marL="0" indent="0">
              <a:buNone/>
            </a:pPr>
            <a:r>
              <a:rPr lang="en-IN" dirty="0" smtClean="0">
                <a:solidFill>
                  <a:srgbClr val="FF0000"/>
                </a:solidFill>
              </a:rPr>
              <a:t>	  </a:t>
            </a:r>
            <a:r>
              <a:rPr lang="en-IN" dirty="0" err="1">
                <a:solidFill>
                  <a:srgbClr val="FF0000"/>
                </a:solidFill>
              </a:rPr>
              <a:t>document.write</a:t>
            </a:r>
            <a:r>
              <a:rPr lang="en-IN" dirty="0">
                <a:solidFill>
                  <a:srgbClr val="FF0000"/>
                </a:solidFill>
              </a:rPr>
              <a:t>(x + "&lt;</a:t>
            </a:r>
            <a:r>
              <a:rPr lang="en-IN" dirty="0" err="1">
                <a:solidFill>
                  <a:srgbClr val="FF0000"/>
                </a:solidFill>
              </a:rPr>
              <a:t>br</a:t>
            </a:r>
            <a:r>
              <a:rPr lang="en-IN" dirty="0">
                <a:solidFill>
                  <a:srgbClr val="FF0000"/>
                </a:solidFill>
              </a:rPr>
              <a:t> &gt;");</a:t>
            </a:r>
          </a:p>
          <a:p>
            <a:pPr marL="0" indent="0">
              <a:buNone/>
            </a:pPr>
            <a:r>
              <a:rPr lang="en-IN" dirty="0" smtClean="0">
                <a:solidFill>
                  <a:srgbClr val="FF0000"/>
                </a:solidFill>
              </a:rPr>
              <a:t>	}</a:t>
            </a:r>
            <a:endParaRPr lang="en-IN" dirty="0">
              <a:solidFill>
                <a:srgbClr val="FF0000"/>
              </a:solidFill>
            </a:endParaRPr>
          </a:p>
          <a:p>
            <a:pPr marL="0" indent="0">
              <a:buNone/>
            </a:pPr>
            <a:r>
              <a:rPr lang="en-IN" dirty="0">
                <a:solidFill>
                  <a:srgbClr val="FF0000"/>
                </a:solidFill>
              </a:rPr>
              <a:t>&lt;/script&gt;</a:t>
            </a:r>
          </a:p>
        </p:txBody>
      </p:sp>
      <p:sp>
        <p:nvSpPr>
          <p:cNvPr id="4" name="Rectangle 3"/>
          <p:cNvSpPr/>
          <p:nvPr/>
        </p:nvSpPr>
        <p:spPr>
          <a:xfrm>
            <a:off x="6627744" y="325883"/>
            <a:ext cx="4933122" cy="4401205"/>
          </a:xfrm>
          <a:prstGeom prst="rect">
            <a:avLst/>
          </a:prstGeom>
        </p:spPr>
        <p:txBody>
          <a:bodyPr wrap="square">
            <a:spAutoFit/>
          </a:bodyPr>
          <a:lstStyle/>
          <a:p>
            <a:pPr marL="457200" indent="-457200">
              <a:buFont typeface="Arial" panose="020B0604020202020204" pitchFamily="34" charset="0"/>
              <a:buChar char="•"/>
            </a:pPr>
            <a:r>
              <a:rPr lang="en-IN" sz="2800" dirty="0" smtClean="0"/>
              <a:t>For array:</a:t>
            </a:r>
          </a:p>
          <a:p>
            <a:r>
              <a:rPr lang="en-IN" sz="2800" dirty="0" smtClean="0">
                <a:solidFill>
                  <a:srgbClr val="FF0000"/>
                </a:solidFill>
              </a:rPr>
              <a:t>&lt;</a:t>
            </a:r>
            <a:r>
              <a:rPr lang="en-IN" sz="2800" dirty="0">
                <a:solidFill>
                  <a:srgbClr val="FF0000"/>
                </a:solidFill>
              </a:rPr>
              <a:t>script&gt;</a:t>
            </a:r>
          </a:p>
          <a:p>
            <a:r>
              <a:rPr lang="en-IN" sz="2800" dirty="0" err="1">
                <a:solidFill>
                  <a:srgbClr val="FF0000"/>
                </a:solidFill>
              </a:rPr>
              <a:t>var</a:t>
            </a:r>
            <a:r>
              <a:rPr lang="en-IN" sz="2800" dirty="0">
                <a:solidFill>
                  <a:srgbClr val="FF0000"/>
                </a:solidFill>
              </a:rPr>
              <a:t> cars = ['BMW', 'Volvo', 'Mini'];</a:t>
            </a:r>
          </a:p>
          <a:p>
            <a:r>
              <a:rPr lang="en-IN" sz="2800" dirty="0" err="1">
                <a:solidFill>
                  <a:srgbClr val="FF0000"/>
                </a:solidFill>
              </a:rPr>
              <a:t>var</a:t>
            </a:r>
            <a:r>
              <a:rPr lang="en-IN" sz="2800" dirty="0">
                <a:solidFill>
                  <a:srgbClr val="FF0000"/>
                </a:solidFill>
              </a:rPr>
              <a:t> x;</a:t>
            </a:r>
          </a:p>
          <a:p>
            <a:endParaRPr lang="en-IN" sz="2800" dirty="0">
              <a:solidFill>
                <a:srgbClr val="FF0000"/>
              </a:solidFill>
            </a:endParaRPr>
          </a:p>
          <a:p>
            <a:r>
              <a:rPr lang="en-IN" sz="2800" dirty="0">
                <a:solidFill>
                  <a:srgbClr val="FF0000"/>
                </a:solidFill>
              </a:rPr>
              <a:t>for (x of cars) {</a:t>
            </a:r>
          </a:p>
          <a:p>
            <a:r>
              <a:rPr lang="en-IN" sz="2800" dirty="0">
                <a:solidFill>
                  <a:srgbClr val="FF0000"/>
                </a:solidFill>
              </a:rPr>
              <a:t>  </a:t>
            </a:r>
            <a:r>
              <a:rPr lang="en-IN" sz="2800" dirty="0" err="1">
                <a:solidFill>
                  <a:srgbClr val="FF0000"/>
                </a:solidFill>
              </a:rPr>
              <a:t>document.write</a:t>
            </a:r>
            <a:r>
              <a:rPr lang="en-IN" sz="2800" dirty="0">
                <a:solidFill>
                  <a:srgbClr val="FF0000"/>
                </a:solidFill>
              </a:rPr>
              <a:t>(x + "&lt;</a:t>
            </a:r>
            <a:r>
              <a:rPr lang="en-IN" sz="2800" dirty="0" err="1">
                <a:solidFill>
                  <a:srgbClr val="FF0000"/>
                </a:solidFill>
              </a:rPr>
              <a:t>br</a:t>
            </a:r>
            <a:r>
              <a:rPr lang="en-IN" sz="2800" dirty="0">
                <a:solidFill>
                  <a:srgbClr val="FF0000"/>
                </a:solidFill>
              </a:rPr>
              <a:t> &gt;");</a:t>
            </a:r>
          </a:p>
          <a:p>
            <a:r>
              <a:rPr lang="en-IN" sz="2800" dirty="0">
                <a:solidFill>
                  <a:srgbClr val="FF0000"/>
                </a:solidFill>
              </a:rPr>
              <a:t>}</a:t>
            </a:r>
          </a:p>
          <a:p>
            <a:r>
              <a:rPr lang="en-IN" sz="2800" dirty="0">
                <a:solidFill>
                  <a:srgbClr val="FF0000"/>
                </a:solidFill>
              </a:rPr>
              <a:t>&lt;/script&gt;</a:t>
            </a:r>
          </a:p>
        </p:txBody>
      </p:sp>
      <p:sp>
        <p:nvSpPr>
          <p:cNvPr id="5" name="Rectangle 4"/>
          <p:cNvSpPr/>
          <p:nvPr/>
        </p:nvSpPr>
        <p:spPr>
          <a:xfrm>
            <a:off x="6171218" y="318619"/>
            <a:ext cx="5665304" cy="45337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44794" y="295152"/>
            <a:ext cx="5665304" cy="4462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9228501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While Loop</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a:t>The while loop loops through a block of code as long as a specified condition is true.</a:t>
            </a:r>
          </a:p>
          <a:p>
            <a:r>
              <a:rPr lang="en-IN" b="1" dirty="0"/>
              <a:t>Syntax</a:t>
            </a:r>
          </a:p>
          <a:p>
            <a:pPr marL="182880" lvl="0" indent="-182880" algn="l">
              <a:lnSpc>
                <a:spcPct val="90000"/>
              </a:lnSpc>
              <a:spcBef>
                <a:spcPts val="1200"/>
              </a:spcBef>
              <a:buClr>
                <a:srgbClr val="40BAD2"/>
              </a:buClr>
              <a:buFont typeface="Wingdings 2" pitchFamily="18" charset="2"/>
              <a:buChar char=""/>
            </a:pPr>
            <a:r>
              <a:rPr lang="en-US" sz="2000" b="1" dirty="0">
                <a:solidFill>
                  <a:schemeClr val="accent6">
                    <a:lumMod val="75000"/>
                  </a:schemeClr>
                </a:solidFill>
              </a:rPr>
              <a:t>while (</a:t>
            </a:r>
            <a:r>
              <a:rPr lang="en-US" sz="2000" b="1" i="1" dirty="0">
                <a:solidFill>
                  <a:schemeClr val="accent6">
                    <a:lumMod val="75000"/>
                  </a:schemeClr>
                </a:solidFill>
              </a:rPr>
              <a:t>condition</a:t>
            </a:r>
            <a:r>
              <a:rPr lang="en-US" sz="2000" b="1" dirty="0">
                <a:solidFill>
                  <a:schemeClr val="accent6">
                    <a:lumMod val="75000"/>
                  </a:schemeClr>
                </a:solidFill>
              </a:rPr>
              <a:t>) {</a:t>
            </a:r>
            <a:br>
              <a:rPr lang="en-US" sz="2000" b="1" dirty="0">
                <a:solidFill>
                  <a:schemeClr val="accent6">
                    <a:lumMod val="75000"/>
                  </a:schemeClr>
                </a:solidFill>
              </a:rPr>
            </a:br>
            <a:r>
              <a:rPr lang="en-US" sz="2000" b="1" i="1" dirty="0">
                <a:solidFill>
                  <a:schemeClr val="accent6">
                    <a:lumMod val="75000"/>
                  </a:schemeClr>
                </a:solidFill>
              </a:rPr>
              <a:t>  // code block to be executed</a:t>
            </a:r>
            <a:r>
              <a:rPr lang="en-US" sz="2000" b="1" dirty="0">
                <a:solidFill>
                  <a:schemeClr val="accent6">
                    <a:lumMod val="75000"/>
                  </a:schemeClr>
                </a:solidFill>
              </a:rPr>
              <a:t/>
            </a:r>
            <a:br>
              <a:rPr lang="en-US" sz="2000" b="1" dirty="0">
                <a:solidFill>
                  <a:schemeClr val="accent6">
                    <a:lumMod val="75000"/>
                  </a:schemeClr>
                </a:solidFill>
              </a:rPr>
            </a:br>
            <a:r>
              <a:rPr lang="en-US" sz="2000" b="1" dirty="0">
                <a:solidFill>
                  <a:schemeClr val="accent6">
                    <a:lumMod val="75000"/>
                  </a:schemeClr>
                </a:solidFill>
              </a:rPr>
              <a:t>}</a:t>
            </a:r>
          </a:p>
          <a:p>
            <a:r>
              <a:rPr lang="en-IN" dirty="0" smtClean="0">
                <a:solidFill>
                  <a:schemeClr val="tx1"/>
                </a:solidFill>
              </a:rPr>
              <a:t>&lt;script type="text/</a:t>
            </a:r>
            <a:r>
              <a:rPr lang="en-IN" dirty="0" err="1" smtClean="0">
                <a:solidFill>
                  <a:schemeClr val="tx1"/>
                </a:solidFill>
              </a:rPr>
              <a:t>javascript</a:t>
            </a:r>
            <a:r>
              <a:rPr lang="en-IN" dirty="0" smtClean="0">
                <a:solidFill>
                  <a:schemeClr val="tx1"/>
                </a:solidFill>
              </a:rPr>
              <a:t>"&gt;</a:t>
            </a:r>
          </a:p>
          <a:p>
            <a:endParaRPr lang="en-IN" dirty="0" smtClean="0">
              <a:solidFill>
                <a:schemeClr val="tx1"/>
              </a:solidFill>
            </a:endParaRPr>
          </a:p>
          <a:p>
            <a:r>
              <a:rPr lang="en-IN" dirty="0" err="1" smtClean="0">
                <a:solidFill>
                  <a:schemeClr val="tx1"/>
                </a:solidFill>
              </a:rPr>
              <a:t>var</a:t>
            </a:r>
            <a:r>
              <a:rPr lang="en-IN" dirty="0" smtClean="0">
                <a:solidFill>
                  <a:schemeClr val="tx1"/>
                </a:solidFill>
              </a:rPr>
              <a:t> </a:t>
            </a:r>
            <a:r>
              <a:rPr lang="en-IN" dirty="0" err="1" smtClean="0">
                <a:solidFill>
                  <a:schemeClr val="tx1"/>
                </a:solidFill>
              </a:rPr>
              <a:t>i</a:t>
            </a:r>
            <a:r>
              <a:rPr lang="en-IN" dirty="0" smtClean="0">
                <a:solidFill>
                  <a:schemeClr val="tx1"/>
                </a:solidFill>
              </a:rPr>
              <a:t> = 0;</a:t>
            </a:r>
          </a:p>
          <a:p>
            <a:r>
              <a:rPr lang="en-IN" dirty="0" smtClean="0">
                <a:solidFill>
                  <a:schemeClr val="tx1"/>
                </a:solidFill>
              </a:rPr>
              <a:t>while (</a:t>
            </a:r>
            <a:r>
              <a:rPr lang="en-IN" dirty="0" err="1" smtClean="0">
                <a:solidFill>
                  <a:schemeClr val="tx1"/>
                </a:solidFill>
              </a:rPr>
              <a:t>i</a:t>
            </a:r>
            <a:r>
              <a:rPr lang="en-IN" dirty="0" smtClean="0">
                <a:solidFill>
                  <a:schemeClr val="tx1"/>
                </a:solidFill>
              </a:rPr>
              <a:t> &lt; 10) {</a:t>
            </a:r>
          </a:p>
          <a:p>
            <a:r>
              <a:rPr lang="en-IN" dirty="0" smtClean="0">
                <a:solidFill>
                  <a:schemeClr val="tx1"/>
                </a:solidFill>
              </a:rPr>
              <a:t>  </a:t>
            </a:r>
            <a:r>
              <a:rPr lang="en-IN" dirty="0" err="1" smtClean="0">
                <a:solidFill>
                  <a:schemeClr val="tx1"/>
                </a:solidFill>
              </a:rPr>
              <a:t>document.write</a:t>
            </a:r>
            <a:r>
              <a:rPr lang="en-IN" dirty="0" smtClean="0">
                <a:solidFill>
                  <a:schemeClr val="tx1"/>
                </a:solidFill>
              </a:rPr>
              <a:t>("&lt;</a:t>
            </a:r>
            <a:r>
              <a:rPr lang="en-IN" dirty="0" err="1" smtClean="0">
                <a:solidFill>
                  <a:schemeClr val="tx1"/>
                </a:solidFill>
              </a:rPr>
              <a:t>br</a:t>
            </a:r>
            <a:r>
              <a:rPr lang="en-IN" dirty="0" smtClean="0">
                <a:solidFill>
                  <a:schemeClr val="tx1"/>
                </a:solidFill>
              </a:rPr>
              <a:t>&gt;The number is " + </a:t>
            </a:r>
            <a:r>
              <a:rPr lang="en-IN" dirty="0" err="1" smtClean="0">
                <a:solidFill>
                  <a:schemeClr val="tx1"/>
                </a:solidFill>
              </a:rPr>
              <a:t>i</a:t>
            </a:r>
            <a:r>
              <a:rPr lang="en-IN" dirty="0" smtClean="0">
                <a:solidFill>
                  <a:schemeClr val="tx1"/>
                </a:solidFill>
              </a:rPr>
              <a:t>);</a:t>
            </a:r>
          </a:p>
          <a:p>
            <a:r>
              <a:rPr lang="en-IN" dirty="0" smtClean="0">
                <a:solidFill>
                  <a:schemeClr val="tx1"/>
                </a:solidFill>
              </a:rPr>
              <a:t>  </a:t>
            </a:r>
            <a:r>
              <a:rPr lang="en-IN" dirty="0" err="1" smtClean="0">
                <a:solidFill>
                  <a:schemeClr val="tx1"/>
                </a:solidFill>
              </a:rPr>
              <a:t>i</a:t>
            </a:r>
            <a:r>
              <a:rPr lang="en-IN" dirty="0" smtClean="0">
                <a:solidFill>
                  <a:schemeClr val="tx1"/>
                </a:solidFill>
              </a:rPr>
              <a:t>++;</a:t>
            </a:r>
          </a:p>
          <a:p>
            <a:r>
              <a:rPr lang="en-IN" dirty="0" smtClean="0">
                <a:solidFill>
                  <a:schemeClr val="tx1"/>
                </a:solidFill>
              </a:rPr>
              <a:t>}</a:t>
            </a:r>
          </a:p>
          <a:p>
            <a:endParaRPr lang="en-IN" dirty="0" smtClean="0">
              <a:solidFill>
                <a:schemeClr val="tx1"/>
              </a:solidFill>
            </a:endParaRPr>
          </a:p>
          <a:p>
            <a:r>
              <a:rPr lang="en-IN" dirty="0" smtClean="0">
                <a:solidFill>
                  <a:schemeClr val="tx1"/>
                </a:solidFill>
              </a:rPr>
              <a:t>&lt;/script&gt;</a:t>
            </a:r>
          </a:p>
          <a:p>
            <a:endParaRPr lang="en-IN"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78</a:t>
            </a:fld>
            <a:endParaRPr lang="en-IN" dirty="0"/>
          </a:p>
        </p:txBody>
      </p:sp>
    </p:spTree>
    <p:extLst>
      <p:ext uri="{BB962C8B-B14F-4D97-AF65-F5344CB8AC3E}">
        <p14:creationId xmlns:p14="http://schemas.microsoft.com/office/powerpoint/2010/main" val="402672523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r>
            <a:br>
              <a:rPr lang="en-IN" dirty="0"/>
            </a:br>
            <a:r>
              <a:rPr lang="en-IN" dirty="0"/>
              <a:t>The Do/While Loop</a:t>
            </a:r>
            <a:br>
              <a:rPr lang="en-IN" dirty="0"/>
            </a:br>
            <a:endParaRPr lang="en-IN" dirty="0"/>
          </a:p>
        </p:txBody>
      </p:sp>
      <p:sp>
        <p:nvSpPr>
          <p:cNvPr id="3" name="Content Placeholder 2"/>
          <p:cNvSpPr>
            <a:spLocks noGrp="1"/>
          </p:cNvSpPr>
          <p:nvPr>
            <p:ph idx="1"/>
          </p:nvPr>
        </p:nvSpPr>
        <p:spPr/>
        <p:txBody>
          <a:bodyPr/>
          <a:lstStyle/>
          <a:p>
            <a:r>
              <a:rPr lang="en-US" dirty="0">
                <a:solidFill>
                  <a:schemeClr val="tx1"/>
                </a:solidFill>
              </a:rPr>
              <a:t>The do/while loop is a variant of the while loop.</a:t>
            </a:r>
          </a:p>
          <a:p>
            <a:r>
              <a:rPr lang="en-US" dirty="0">
                <a:solidFill>
                  <a:schemeClr val="tx1"/>
                </a:solidFill>
              </a:rPr>
              <a:t> This loop will execute the code block once, before checking if the condition is true, then it will repeat the loop as long as the condition is true.</a:t>
            </a:r>
          </a:p>
          <a:p>
            <a:r>
              <a:rPr lang="en-IN" b="1" dirty="0">
                <a:solidFill>
                  <a:schemeClr val="tx1"/>
                </a:solidFill>
              </a:rPr>
              <a:t>Syntax</a:t>
            </a:r>
          </a:p>
          <a:p>
            <a:pPr algn="l">
              <a:lnSpc>
                <a:spcPct val="90000"/>
              </a:lnSpc>
              <a:spcBef>
                <a:spcPts val="1200"/>
              </a:spcBef>
              <a:buClr>
                <a:srgbClr val="40BAD2"/>
              </a:buClr>
            </a:pPr>
            <a:r>
              <a:rPr lang="en-US" sz="2000" b="1" dirty="0">
                <a:solidFill>
                  <a:schemeClr val="accent6">
                    <a:lumMod val="75000"/>
                  </a:schemeClr>
                </a:solidFill>
              </a:rPr>
              <a:t>do {</a:t>
            </a:r>
            <a:br>
              <a:rPr lang="en-US" sz="2000" b="1" dirty="0">
                <a:solidFill>
                  <a:schemeClr val="accent6">
                    <a:lumMod val="75000"/>
                  </a:schemeClr>
                </a:solidFill>
              </a:rPr>
            </a:br>
            <a:r>
              <a:rPr lang="en-US" sz="2000" b="1" i="1" dirty="0">
                <a:solidFill>
                  <a:schemeClr val="accent6">
                    <a:lumMod val="75000"/>
                  </a:schemeClr>
                </a:solidFill>
              </a:rPr>
              <a:t>  // code block to be executed</a:t>
            </a:r>
            <a:br>
              <a:rPr lang="en-US" sz="2000" b="1" i="1" dirty="0">
                <a:solidFill>
                  <a:schemeClr val="accent6">
                    <a:lumMod val="75000"/>
                  </a:schemeClr>
                </a:solidFill>
              </a:rPr>
            </a:br>
            <a:r>
              <a:rPr lang="en-US" sz="2000" b="1" dirty="0">
                <a:solidFill>
                  <a:schemeClr val="accent6">
                    <a:lumMod val="75000"/>
                  </a:schemeClr>
                </a:solidFill>
              </a:rPr>
              <a:t>}</a:t>
            </a:r>
            <a:br>
              <a:rPr lang="en-US" sz="2000" b="1" dirty="0">
                <a:solidFill>
                  <a:schemeClr val="accent6">
                    <a:lumMod val="75000"/>
                  </a:schemeClr>
                </a:solidFill>
              </a:rPr>
            </a:br>
            <a:r>
              <a:rPr lang="en-US" sz="2000" b="1" dirty="0">
                <a:solidFill>
                  <a:schemeClr val="accent6">
                    <a:lumMod val="75000"/>
                  </a:schemeClr>
                </a:solidFill>
              </a:rPr>
              <a:t>while (</a:t>
            </a:r>
            <a:r>
              <a:rPr lang="en-US" sz="2000" b="1" i="1" dirty="0">
                <a:solidFill>
                  <a:schemeClr val="accent6">
                    <a:lumMod val="75000"/>
                  </a:schemeClr>
                </a:solidFill>
              </a:rPr>
              <a:t>condition</a:t>
            </a:r>
            <a:r>
              <a:rPr lang="en-US" sz="2000" b="1" dirty="0">
                <a:solidFill>
                  <a:schemeClr val="accent6">
                    <a:lumMod val="75000"/>
                  </a:schemeClr>
                </a:solidFill>
              </a:rPr>
              <a:t>);</a:t>
            </a:r>
            <a:endParaRPr lang="en-IN" sz="2000" b="1" dirty="0">
              <a:solidFill>
                <a:schemeClr val="accent6">
                  <a:lumMod val="75000"/>
                </a:schemeClr>
              </a:solidFill>
            </a:endParaRP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79</a:t>
            </a:fld>
            <a:endParaRPr lang="en-IN" dirty="0"/>
          </a:p>
        </p:txBody>
      </p:sp>
    </p:spTree>
    <p:extLst>
      <p:ext uri="{BB962C8B-B14F-4D97-AF65-F5344CB8AC3E}">
        <p14:creationId xmlns:p14="http://schemas.microsoft.com/office/powerpoint/2010/main" val="59250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vs. JavaScript</a:t>
            </a:r>
            <a:endParaRPr lang="en-IN" dirty="0"/>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a:t>
            </a:fld>
            <a:endParaRPr lang="en-IN" dirty="0"/>
          </a:p>
        </p:txBody>
      </p:sp>
      <p:pic>
        <p:nvPicPr>
          <p:cNvPr id="5" name="Content Placeholder 3"/>
          <p:cNvPicPr>
            <a:picLocks noChangeAspect="1"/>
          </p:cNvPicPr>
          <p:nvPr/>
        </p:nvPicPr>
        <p:blipFill>
          <a:blip r:embed="rId2"/>
          <a:stretch>
            <a:fillRect/>
          </a:stretch>
        </p:blipFill>
        <p:spPr>
          <a:xfrm>
            <a:off x="3517371" y="1538699"/>
            <a:ext cx="8272989" cy="2639797"/>
          </a:xfrm>
          <a:prstGeom prst="rect">
            <a:avLst/>
          </a:prstGeom>
        </p:spPr>
      </p:pic>
    </p:spTree>
    <p:extLst>
      <p:ext uri="{BB962C8B-B14F-4D97-AF65-F5344CB8AC3E}">
        <p14:creationId xmlns:p14="http://schemas.microsoft.com/office/powerpoint/2010/main" val="21308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pPr marL="0" indent="0">
              <a:buNone/>
            </a:pPr>
            <a:r>
              <a:rPr lang="en-IN" dirty="0">
                <a:solidFill>
                  <a:schemeClr val="accent6">
                    <a:lumMod val="75000"/>
                  </a:schemeClr>
                </a:solidFill>
              </a:rPr>
              <a:t>&lt;script type="text/</a:t>
            </a:r>
            <a:r>
              <a:rPr lang="en-IN" dirty="0" err="1">
                <a:solidFill>
                  <a:schemeClr val="accent6">
                    <a:lumMod val="75000"/>
                  </a:schemeClr>
                </a:solidFill>
              </a:rPr>
              <a:t>javascript</a:t>
            </a:r>
            <a:r>
              <a:rPr lang="en-IN" dirty="0">
                <a:solidFill>
                  <a:schemeClr val="accent6">
                    <a:lumMod val="75000"/>
                  </a:schemeClr>
                </a:solidFill>
              </a:rPr>
              <a:t>"&gt;</a:t>
            </a:r>
          </a:p>
          <a:p>
            <a:pPr marL="0" indent="0">
              <a:buNone/>
            </a:pPr>
            <a:r>
              <a:rPr lang="en-IN" dirty="0">
                <a:solidFill>
                  <a:schemeClr val="accent6">
                    <a:lumMod val="75000"/>
                  </a:schemeClr>
                </a:solidFill>
              </a:rPr>
              <a:t>	</a:t>
            </a:r>
            <a:r>
              <a:rPr lang="en-IN" dirty="0" err="1">
                <a:solidFill>
                  <a:schemeClr val="accent6">
                    <a:lumMod val="75000"/>
                  </a:schemeClr>
                </a:solidFill>
              </a:rPr>
              <a:t>var</a:t>
            </a:r>
            <a:r>
              <a:rPr lang="en-IN" dirty="0">
                <a:solidFill>
                  <a:schemeClr val="accent6">
                    <a:lumMod val="75000"/>
                  </a:schemeClr>
                </a:solidFill>
              </a:rPr>
              <a:t> </a:t>
            </a:r>
            <a:r>
              <a:rPr lang="en-IN" dirty="0" err="1">
                <a:solidFill>
                  <a:schemeClr val="accent6">
                    <a:lumMod val="75000"/>
                  </a:schemeClr>
                </a:solidFill>
              </a:rPr>
              <a:t>i</a:t>
            </a:r>
            <a:r>
              <a:rPr lang="en-IN" dirty="0">
                <a:solidFill>
                  <a:schemeClr val="accent6">
                    <a:lumMod val="75000"/>
                  </a:schemeClr>
                </a:solidFill>
              </a:rPr>
              <a:t> = 0;</a:t>
            </a:r>
          </a:p>
          <a:p>
            <a:pPr marL="0" indent="0">
              <a:buNone/>
            </a:pPr>
            <a:r>
              <a:rPr lang="en-IN" dirty="0">
                <a:solidFill>
                  <a:schemeClr val="accent6">
                    <a:lumMod val="75000"/>
                  </a:schemeClr>
                </a:solidFill>
              </a:rPr>
              <a:t>	 do{</a:t>
            </a:r>
          </a:p>
          <a:p>
            <a:pPr marL="0" indent="0">
              <a:buNone/>
            </a:pPr>
            <a:r>
              <a:rPr lang="en-IN" dirty="0">
                <a:solidFill>
                  <a:schemeClr val="accent6">
                    <a:lumMod val="75000"/>
                  </a:schemeClr>
                </a:solidFill>
              </a:rPr>
              <a:t>		  </a:t>
            </a:r>
            <a:r>
              <a:rPr lang="en-IN" dirty="0" err="1">
                <a:solidFill>
                  <a:schemeClr val="accent6">
                    <a:lumMod val="75000"/>
                  </a:schemeClr>
                </a:solidFill>
              </a:rPr>
              <a:t>document.write</a:t>
            </a:r>
            <a:r>
              <a:rPr lang="en-IN" dirty="0">
                <a:solidFill>
                  <a:schemeClr val="accent6">
                    <a:lumMod val="75000"/>
                  </a:schemeClr>
                </a:solidFill>
              </a:rPr>
              <a:t>("&lt;</a:t>
            </a:r>
            <a:r>
              <a:rPr lang="en-IN" dirty="0" err="1">
                <a:solidFill>
                  <a:schemeClr val="accent6">
                    <a:lumMod val="75000"/>
                  </a:schemeClr>
                </a:solidFill>
              </a:rPr>
              <a:t>br</a:t>
            </a:r>
            <a:r>
              <a:rPr lang="en-IN" dirty="0">
                <a:solidFill>
                  <a:schemeClr val="accent6">
                    <a:lumMod val="75000"/>
                  </a:schemeClr>
                </a:solidFill>
              </a:rPr>
              <a:t>&gt;The number is " + </a:t>
            </a:r>
            <a:r>
              <a:rPr lang="en-IN" dirty="0" err="1">
                <a:solidFill>
                  <a:schemeClr val="accent6">
                    <a:lumMod val="75000"/>
                  </a:schemeClr>
                </a:solidFill>
              </a:rPr>
              <a:t>i</a:t>
            </a:r>
            <a:r>
              <a:rPr lang="en-IN" dirty="0">
                <a:solidFill>
                  <a:schemeClr val="accent6">
                    <a:lumMod val="75000"/>
                  </a:schemeClr>
                </a:solidFill>
              </a:rPr>
              <a:t>);</a:t>
            </a:r>
          </a:p>
          <a:p>
            <a:pPr marL="0" indent="0">
              <a:buNone/>
            </a:pPr>
            <a:r>
              <a:rPr lang="en-IN" dirty="0">
                <a:solidFill>
                  <a:schemeClr val="accent6">
                    <a:lumMod val="75000"/>
                  </a:schemeClr>
                </a:solidFill>
              </a:rPr>
              <a:t>		  </a:t>
            </a:r>
            <a:r>
              <a:rPr lang="en-IN" dirty="0" err="1">
                <a:solidFill>
                  <a:schemeClr val="accent6">
                    <a:lumMod val="75000"/>
                  </a:schemeClr>
                </a:solidFill>
              </a:rPr>
              <a:t>i</a:t>
            </a:r>
            <a:r>
              <a:rPr lang="en-IN" dirty="0">
                <a:solidFill>
                  <a:schemeClr val="accent6">
                    <a:lumMod val="75000"/>
                  </a:schemeClr>
                </a:solidFill>
              </a:rPr>
              <a:t>++;</a:t>
            </a:r>
          </a:p>
          <a:p>
            <a:pPr marL="0" indent="0">
              <a:buNone/>
            </a:pPr>
            <a:r>
              <a:rPr lang="en-IN" dirty="0">
                <a:solidFill>
                  <a:schemeClr val="accent6">
                    <a:lumMod val="75000"/>
                  </a:schemeClr>
                </a:solidFill>
              </a:rPr>
              <a:t>	}</a:t>
            </a:r>
          </a:p>
          <a:p>
            <a:pPr marL="0" indent="0">
              <a:buNone/>
            </a:pPr>
            <a:r>
              <a:rPr lang="en-IN" dirty="0">
                <a:solidFill>
                  <a:schemeClr val="accent6">
                    <a:lumMod val="75000"/>
                  </a:schemeClr>
                </a:solidFill>
              </a:rPr>
              <a:t>	while (</a:t>
            </a:r>
            <a:r>
              <a:rPr lang="en-IN" dirty="0" err="1">
                <a:solidFill>
                  <a:schemeClr val="accent6">
                    <a:lumMod val="75000"/>
                  </a:schemeClr>
                </a:solidFill>
              </a:rPr>
              <a:t>i</a:t>
            </a:r>
            <a:r>
              <a:rPr lang="en-IN" dirty="0">
                <a:solidFill>
                  <a:schemeClr val="accent6">
                    <a:lumMod val="75000"/>
                  </a:schemeClr>
                </a:solidFill>
              </a:rPr>
              <a:t> &lt; 10);</a:t>
            </a:r>
          </a:p>
          <a:p>
            <a:pPr marL="0" indent="0">
              <a:buNone/>
            </a:pPr>
            <a:r>
              <a:rPr lang="en-IN" dirty="0">
                <a:solidFill>
                  <a:schemeClr val="accent6">
                    <a:lumMod val="75000"/>
                  </a:schemeClr>
                </a:solidFill>
              </a:rPr>
              <a:t>&lt;/script&gt;</a:t>
            </a:r>
          </a:p>
          <a:p>
            <a:pPr marL="0" indent="0">
              <a:buNone/>
            </a:pPr>
            <a:endParaRPr lang="en-IN"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80</a:t>
            </a:fld>
            <a:endParaRPr lang="en-IN" dirty="0"/>
          </a:p>
        </p:txBody>
      </p:sp>
    </p:spTree>
    <p:extLst>
      <p:ext uri="{BB962C8B-B14F-4D97-AF65-F5344CB8AC3E}">
        <p14:creationId xmlns:p14="http://schemas.microsoft.com/office/powerpoint/2010/main" val="2197354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Break Statement</a:t>
            </a:r>
          </a:p>
        </p:txBody>
      </p:sp>
      <p:sp>
        <p:nvSpPr>
          <p:cNvPr id="3" name="Content Placeholder 2"/>
          <p:cNvSpPr>
            <a:spLocks noGrp="1"/>
          </p:cNvSpPr>
          <p:nvPr>
            <p:ph idx="1"/>
          </p:nvPr>
        </p:nvSpPr>
        <p:spPr/>
        <p:txBody>
          <a:bodyPr>
            <a:normAutofit fontScale="92500"/>
          </a:bodyPr>
          <a:lstStyle/>
          <a:p>
            <a:r>
              <a:rPr lang="en-US" dirty="0"/>
              <a:t>You have already seen the break statement used in an earlier chapter of this tutorial. It was used to "jump out" of a switch() statement.</a:t>
            </a:r>
          </a:p>
          <a:p>
            <a:endParaRPr lang="en-US" dirty="0"/>
          </a:p>
          <a:p>
            <a:r>
              <a:rPr lang="en-US" dirty="0"/>
              <a:t>The break statement can also be used to jump out of a loop</a:t>
            </a:r>
            <a:r>
              <a:rPr lang="en-US" dirty="0" smtClean="0"/>
              <a:t>:</a:t>
            </a:r>
          </a:p>
          <a:p>
            <a:r>
              <a:rPr lang="en-US" dirty="0">
                <a:solidFill>
                  <a:schemeClr val="accent6">
                    <a:lumMod val="75000"/>
                  </a:schemeClr>
                </a:solidFill>
              </a:rPr>
              <a:t>for (let </a:t>
            </a:r>
            <a:r>
              <a:rPr lang="en-US" dirty="0" err="1">
                <a:solidFill>
                  <a:schemeClr val="accent6">
                    <a:lumMod val="75000"/>
                  </a:schemeClr>
                </a:solidFill>
              </a:rPr>
              <a:t>i</a:t>
            </a:r>
            <a:r>
              <a:rPr lang="en-US" dirty="0">
                <a:solidFill>
                  <a:schemeClr val="accent6">
                    <a:lumMod val="75000"/>
                  </a:schemeClr>
                </a:solidFill>
              </a:rPr>
              <a:t> = 0; </a:t>
            </a:r>
            <a:r>
              <a:rPr lang="en-US" dirty="0" err="1">
                <a:solidFill>
                  <a:schemeClr val="accent6">
                    <a:lumMod val="75000"/>
                  </a:schemeClr>
                </a:solidFill>
              </a:rPr>
              <a:t>i</a:t>
            </a:r>
            <a:r>
              <a:rPr lang="en-US" dirty="0">
                <a:solidFill>
                  <a:schemeClr val="accent6">
                    <a:lumMod val="75000"/>
                  </a:schemeClr>
                </a:solidFill>
              </a:rPr>
              <a:t> &lt; 10; </a:t>
            </a:r>
            <a:r>
              <a:rPr lang="en-US" dirty="0" err="1">
                <a:solidFill>
                  <a:schemeClr val="accent6">
                    <a:lumMod val="75000"/>
                  </a:schemeClr>
                </a:solidFill>
              </a:rPr>
              <a:t>i</a:t>
            </a:r>
            <a:r>
              <a:rPr lang="en-US" dirty="0">
                <a:solidFill>
                  <a:schemeClr val="accent6">
                    <a:lumMod val="75000"/>
                  </a:schemeClr>
                </a:solidFill>
              </a:rPr>
              <a:t>++) {</a:t>
            </a:r>
          </a:p>
          <a:p>
            <a:r>
              <a:rPr lang="en-US" dirty="0">
                <a:solidFill>
                  <a:schemeClr val="accent6">
                    <a:lumMod val="75000"/>
                  </a:schemeClr>
                </a:solidFill>
              </a:rPr>
              <a:t>  if (</a:t>
            </a:r>
            <a:r>
              <a:rPr lang="en-US" dirty="0" err="1">
                <a:solidFill>
                  <a:schemeClr val="accent6">
                    <a:lumMod val="75000"/>
                  </a:schemeClr>
                </a:solidFill>
              </a:rPr>
              <a:t>i</a:t>
            </a:r>
            <a:r>
              <a:rPr lang="en-US" dirty="0">
                <a:solidFill>
                  <a:schemeClr val="accent6">
                    <a:lumMod val="75000"/>
                  </a:schemeClr>
                </a:solidFill>
              </a:rPr>
              <a:t> === 3) { break; }</a:t>
            </a:r>
          </a:p>
          <a:p>
            <a:r>
              <a:rPr lang="en-US" dirty="0">
                <a:solidFill>
                  <a:schemeClr val="accent6">
                    <a:lumMod val="75000"/>
                  </a:schemeClr>
                </a:solidFill>
              </a:rPr>
              <a:t>  text += "The number is " + </a:t>
            </a:r>
            <a:r>
              <a:rPr lang="en-US" dirty="0" err="1">
                <a:solidFill>
                  <a:schemeClr val="accent6">
                    <a:lumMod val="75000"/>
                  </a:schemeClr>
                </a:solidFill>
              </a:rPr>
              <a:t>i</a:t>
            </a:r>
            <a:r>
              <a:rPr lang="en-US" dirty="0">
                <a:solidFill>
                  <a:schemeClr val="accent6">
                    <a:lumMod val="75000"/>
                  </a:schemeClr>
                </a:solidFill>
              </a:rPr>
              <a:t> + "&lt;</a:t>
            </a:r>
            <a:r>
              <a:rPr lang="en-US" dirty="0" err="1">
                <a:solidFill>
                  <a:schemeClr val="accent6">
                    <a:lumMod val="75000"/>
                  </a:schemeClr>
                </a:solidFill>
              </a:rPr>
              <a:t>br</a:t>
            </a:r>
            <a:r>
              <a:rPr lang="en-US" dirty="0">
                <a:solidFill>
                  <a:schemeClr val="accent6">
                    <a:lumMod val="75000"/>
                  </a:schemeClr>
                </a:solidFill>
              </a:rPr>
              <a:t>&gt;";</a:t>
            </a:r>
          </a:p>
          <a:p>
            <a:r>
              <a:rPr lang="en-US" dirty="0" smtClean="0">
                <a:solidFill>
                  <a:schemeClr val="accent6">
                    <a:lumMod val="75000"/>
                  </a:schemeClr>
                </a:solidFill>
              </a:rPr>
              <a:t>}</a:t>
            </a:r>
          </a:p>
          <a:p>
            <a:r>
              <a:rPr lang="en-US" dirty="0">
                <a:solidFill>
                  <a:schemeClr val="accent6">
                    <a:lumMod val="75000"/>
                  </a:schemeClr>
                </a:solidFill>
              </a:rPr>
              <a:t> </a:t>
            </a:r>
            <a:r>
              <a:rPr lang="en-US" dirty="0">
                <a:solidFill>
                  <a:schemeClr val="tx1"/>
                </a:solidFill>
              </a:rPr>
              <a:t>In the example above, the break statement ends the loop ("breaks" the loop) when the loop counter (</a:t>
            </a:r>
            <a:r>
              <a:rPr lang="en-US" dirty="0" err="1">
                <a:solidFill>
                  <a:schemeClr val="tx1"/>
                </a:solidFill>
              </a:rPr>
              <a:t>i</a:t>
            </a:r>
            <a:r>
              <a:rPr lang="en-US" dirty="0">
                <a:solidFill>
                  <a:schemeClr val="tx1"/>
                </a:solidFill>
              </a:rPr>
              <a:t>) is 3.</a:t>
            </a:r>
            <a:endParaRPr lang="en-IN" dirty="0">
              <a:solidFill>
                <a:schemeClr val="tx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81</a:t>
            </a:fld>
            <a:endParaRPr lang="en-IN" dirty="0"/>
          </a:p>
        </p:txBody>
      </p:sp>
    </p:spTree>
    <p:extLst>
      <p:ext uri="{BB962C8B-B14F-4D97-AF65-F5344CB8AC3E}">
        <p14:creationId xmlns:p14="http://schemas.microsoft.com/office/powerpoint/2010/main" val="66121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Continue Statement</a:t>
            </a:r>
            <a:br>
              <a:rPr lang="en-IN" b="1" dirty="0"/>
            </a:br>
            <a:endParaRPr lang="en-IN" dirty="0"/>
          </a:p>
        </p:txBody>
      </p:sp>
      <p:sp>
        <p:nvSpPr>
          <p:cNvPr id="3" name="Content Placeholder 2"/>
          <p:cNvSpPr>
            <a:spLocks noGrp="1"/>
          </p:cNvSpPr>
          <p:nvPr>
            <p:ph idx="1"/>
          </p:nvPr>
        </p:nvSpPr>
        <p:spPr/>
        <p:txBody>
          <a:bodyPr/>
          <a:lstStyle/>
          <a:p>
            <a:r>
              <a:rPr lang="en-US" dirty="0"/>
              <a:t>The continue statement breaks one iteration (in the loop), if a specified condition occurs, and continues with the next iteration in the loop.</a:t>
            </a:r>
          </a:p>
          <a:p>
            <a:endParaRPr lang="en-US" dirty="0"/>
          </a:p>
          <a:p>
            <a:r>
              <a:rPr lang="en-US" dirty="0"/>
              <a:t>This example skips the value of 3: </a:t>
            </a:r>
            <a:endParaRPr lang="en-US" dirty="0" smtClean="0"/>
          </a:p>
          <a:p>
            <a:r>
              <a:rPr lang="en-US" dirty="0">
                <a:solidFill>
                  <a:schemeClr val="accent6">
                    <a:lumMod val="75000"/>
                  </a:schemeClr>
                </a:solidFill>
              </a:rPr>
              <a:t>for (let </a:t>
            </a:r>
            <a:r>
              <a:rPr lang="en-US" dirty="0" err="1">
                <a:solidFill>
                  <a:schemeClr val="accent6">
                    <a:lumMod val="75000"/>
                  </a:schemeClr>
                </a:solidFill>
              </a:rPr>
              <a:t>i</a:t>
            </a:r>
            <a:r>
              <a:rPr lang="en-US" dirty="0">
                <a:solidFill>
                  <a:schemeClr val="accent6">
                    <a:lumMod val="75000"/>
                  </a:schemeClr>
                </a:solidFill>
              </a:rPr>
              <a:t> = 0; </a:t>
            </a:r>
            <a:r>
              <a:rPr lang="en-US" dirty="0" err="1">
                <a:solidFill>
                  <a:schemeClr val="accent6">
                    <a:lumMod val="75000"/>
                  </a:schemeClr>
                </a:solidFill>
              </a:rPr>
              <a:t>i</a:t>
            </a:r>
            <a:r>
              <a:rPr lang="en-US" dirty="0">
                <a:solidFill>
                  <a:schemeClr val="accent6">
                    <a:lumMod val="75000"/>
                  </a:schemeClr>
                </a:solidFill>
              </a:rPr>
              <a:t> &lt; 10; </a:t>
            </a:r>
            <a:r>
              <a:rPr lang="en-US" dirty="0" err="1">
                <a:solidFill>
                  <a:schemeClr val="accent6">
                    <a:lumMod val="75000"/>
                  </a:schemeClr>
                </a:solidFill>
              </a:rPr>
              <a:t>i</a:t>
            </a:r>
            <a:r>
              <a:rPr lang="en-US" dirty="0">
                <a:solidFill>
                  <a:schemeClr val="accent6">
                    <a:lumMod val="75000"/>
                  </a:schemeClr>
                </a:solidFill>
              </a:rPr>
              <a:t>++) {</a:t>
            </a:r>
          </a:p>
          <a:p>
            <a:r>
              <a:rPr lang="en-US" dirty="0">
                <a:solidFill>
                  <a:schemeClr val="accent6">
                    <a:lumMod val="75000"/>
                  </a:schemeClr>
                </a:solidFill>
              </a:rPr>
              <a:t>  if (</a:t>
            </a:r>
            <a:r>
              <a:rPr lang="en-US" dirty="0" err="1">
                <a:solidFill>
                  <a:schemeClr val="accent6">
                    <a:lumMod val="75000"/>
                  </a:schemeClr>
                </a:solidFill>
              </a:rPr>
              <a:t>i</a:t>
            </a:r>
            <a:r>
              <a:rPr lang="en-US" dirty="0">
                <a:solidFill>
                  <a:schemeClr val="accent6">
                    <a:lumMod val="75000"/>
                  </a:schemeClr>
                </a:solidFill>
              </a:rPr>
              <a:t> === 3) { continue; }</a:t>
            </a:r>
          </a:p>
          <a:p>
            <a:r>
              <a:rPr lang="en-US" dirty="0">
                <a:solidFill>
                  <a:schemeClr val="accent6">
                    <a:lumMod val="75000"/>
                  </a:schemeClr>
                </a:solidFill>
              </a:rPr>
              <a:t>  text += "The number is " + </a:t>
            </a:r>
            <a:r>
              <a:rPr lang="en-US" dirty="0" err="1">
                <a:solidFill>
                  <a:schemeClr val="accent6">
                    <a:lumMod val="75000"/>
                  </a:schemeClr>
                </a:solidFill>
              </a:rPr>
              <a:t>i</a:t>
            </a:r>
            <a:r>
              <a:rPr lang="en-US" dirty="0">
                <a:solidFill>
                  <a:schemeClr val="accent6">
                    <a:lumMod val="75000"/>
                  </a:schemeClr>
                </a:solidFill>
              </a:rPr>
              <a:t> + "&lt;</a:t>
            </a:r>
            <a:r>
              <a:rPr lang="en-US" dirty="0" err="1">
                <a:solidFill>
                  <a:schemeClr val="accent6">
                    <a:lumMod val="75000"/>
                  </a:schemeClr>
                </a:solidFill>
              </a:rPr>
              <a:t>br</a:t>
            </a:r>
            <a:r>
              <a:rPr lang="en-US" dirty="0">
                <a:solidFill>
                  <a:schemeClr val="accent6">
                    <a:lumMod val="75000"/>
                  </a:schemeClr>
                </a:solidFill>
              </a:rPr>
              <a:t>&gt;";</a:t>
            </a:r>
          </a:p>
          <a:p>
            <a:r>
              <a:rPr lang="en-US" dirty="0">
                <a:solidFill>
                  <a:schemeClr val="accent6">
                    <a:lumMod val="75000"/>
                  </a:schemeClr>
                </a:solidFill>
              </a:rPr>
              <a:t>}</a:t>
            </a:r>
            <a:endParaRPr lang="en-IN"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82</a:t>
            </a:fld>
            <a:endParaRPr lang="en-IN" dirty="0"/>
          </a:p>
        </p:txBody>
      </p:sp>
    </p:spTree>
    <p:extLst>
      <p:ext uri="{BB962C8B-B14F-4D97-AF65-F5344CB8AC3E}">
        <p14:creationId xmlns:p14="http://schemas.microsoft.com/office/powerpoint/2010/main" val="92575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POP-UP Boxes</a:t>
            </a:r>
            <a:endParaRPr lang="en-IN" dirty="0"/>
          </a:p>
        </p:txBody>
      </p:sp>
      <p:sp>
        <p:nvSpPr>
          <p:cNvPr id="3" name="Content Placeholder 2"/>
          <p:cNvSpPr>
            <a:spLocks noGrp="1"/>
          </p:cNvSpPr>
          <p:nvPr>
            <p:ph idx="1"/>
          </p:nvPr>
        </p:nvSpPr>
        <p:spPr/>
        <p:txBody>
          <a:bodyPr/>
          <a:lstStyle/>
          <a:p>
            <a:r>
              <a:rPr lang="en-US" dirty="0">
                <a:solidFill>
                  <a:schemeClr val="tx1"/>
                </a:solidFill>
              </a:rPr>
              <a:t>JavaScript has three kind of popup boxes: Alert box, Confirm box, and Prompt box.</a:t>
            </a:r>
          </a:p>
          <a:p>
            <a:r>
              <a:rPr lang="en-IN" b="1" dirty="0">
                <a:solidFill>
                  <a:schemeClr val="tx1"/>
                </a:solidFill>
              </a:rPr>
              <a:t>Alert Box</a:t>
            </a:r>
          </a:p>
          <a:p>
            <a:r>
              <a:rPr lang="en-US" dirty="0">
                <a:solidFill>
                  <a:schemeClr val="tx1"/>
                </a:solidFill>
              </a:rPr>
              <a:t>An alert box is often used if you want to make sure information comes through to the user.</a:t>
            </a:r>
          </a:p>
          <a:p>
            <a:r>
              <a:rPr lang="en-US" dirty="0">
                <a:solidFill>
                  <a:schemeClr val="tx1"/>
                </a:solidFill>
              </a:rPr>
              <a:t>When an alert box pops up, the user will have to click "OK" to proceed</a:t>
            </a:r>
            <a:r>
              <a:rPr lang="en-US" dirty="0"/>
              <a:t>. </a:t>
            </a:r>
          </a:p>
          <a:p>
            <a:r>
              <a:rPr lang="en-IN" dirty="0" err="1">
                <a:solidFill>
                  <a:schemeClr val="accent6">
                    <a:lumMod val="75000"/>
                  </a:schemeClr>
                </a:solidFill>
              </a:rPr>
              <a:t>window.alert</a:t>
            </a:r>
            <a:r>
              <a:rPr lang="en-IN" dirty="0">
                <a:solidFill>
                  <a:schemeClr val="accent6">
                    <a:lumMod val="75000"/>
                  </a:schemeClr>
                </a:solidFill>
              </a:rPr>
              <a:t>("</a:t>
            </a:r>
            <a:r>
              <a:rPr lang="en-IN" i="1" dirty="0" err="1">
                <a:solidFill>
                  <a:schemeClr val="accent6">
                    <a:lumMod val="75000"/>
                  </a:schemeClr>
                </a:solidFill>
              </a:rPr>
              <a:t>sometext</a:t>
            </a:r>
            <a:r>
              <a:rPr lang="en-IN" dirty="0">
                <a:solidFill>
                  <a:schemeClr val="accent6">
                    <a:lumMod val="75000"/>
                  </a:schemeClr>
                </a:solidFill>
              </a:rPr>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83</a:t>
            </a:fld>
            <a:endParaRPr lang="en-IN" dirty="0"/>
          </a:p>
        </p:txBody>
      </p:sp>
    </p:spTree>
    <p:extLst>
      <p:ext uri="{BB962C8B-B14F-4D97-AF65-F5344CB8AC3E}">
        <p14:creationId xmlns:p14="http://schemas.microsoft.com/office/powerpoint/2010/main" val="65064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84</a:t>
            </a:fld>
            <a:endParaRPr lang="en-IN" dirty="0"/>
          </a:p>
        </p:txBody>
      </p:sp>
      <p:sp>
        <p:nvSpPr>
          <p:cNvPr id="5" name="Rectangle 4"/>
          <p:cNvSpPr/>
          <p:nvPr/>
        </p:nvSpPr>
        <p:spPr>
          <a:xfrm>
            <a:off x="261257" y="323134"/>
            <a:ext cx="8721969" cy="5016758"/>
          </a:xfrm>
          <a:prstGeom prst="rect">
            <a:avLst/>
          </a:prstGeom>
        </p:spPr>
        <p:txBody>
          <a:bodyPr wrap="square">
            <a:spAutoFit/>
          </a:bodyPr>
          <a:lstStyle/>
          <a:p>
            <a:r>
              <a:rPr lang="en-IN" sz="2000" dirty="0">
                <a:latin typeface="Cambria" panose="02040503050406030204" pitchFamily="18" charset="0"/>
                <a:ea typeface="Cambria" panose="02040503050406030204" pitchFamily="18" charset="0"/>
              </a:rPr>
              <a:t>&lt;html&gt;</a:t>
            </a:r>
          </a:p>
          <a:p>
            <a:pPr lvl="1"/>
            <a:r>
              <a:rPr lang="en-IN" sz="2000" dirty="0">
                <a:latin typeface="Cambria" panose="02040503050406030204" pitchFamily="18" charset="0"/>
                <a:ea typeface="Cambria" panose="02040503050406030204" pitchFamily="18" charset="0"/>
              </a:rPr>
              <a:t>&lt;body&gt;</a:t>
            </a:r>
          </a:p>
          <a:p>
            <a:r>
              <a:rPr lang="en-IN" sz="2000" dirty="0">
                <a:latin typeface="Cambria" panose="02040503050406030204" pitchFamily="18" charset="0"/>
                <a:ea typeface="Cambria" panose="02040503050406030204" pitchFamily="18" charset="0"/>
              </a:rPr>
              <a:t>		&lt;button </a:t>
            </a:r>
            <a:r>
              <a:rPr lang="en-IN" sz="2000" dirty="0" err="1">
                <a:latin typeface="Cambria" panose="02040503050406030204" pitchFamily="18" charset="0"/>
                <a:ea typeface="Cambria" panose="02040503050406030204" pitchFamily="18" charset="0"/>
              </a:rPr>
              <a:t>onclick</a:t>
            </a:r>
            <a:r>
              <a:rPr lang="en-IN" sz="2000" dirty="0">
                <a:latin typeface="Cambria" panose="02040503050406030204" pitchFamily="18" charset="0"/>
                <a:ea typeface="Cambria" panose="02040503050406030204" pitchFamily="18" charset="0"/>
              </a:rPr>
              <a:t>="</a:t>
            </a:r>
            <a:r>
              <a:rPr lang="en-IN" sz="2000" dirty="0" err="1">
                <a:latin typeface="Cambria" panose="02040503050406030204" pitchFamily="18" charset="0"/>
                <a:ea typeface="Cambria" panose="02040503050406030204" pitchFamily="18" charset="0"/>
              </a:rPr>
              <a:t>myFunction</a:t>
            </a:r>
            <a:r>
              <a:rPr lang="en-IN" sz="2000" dirty="0">
                <a:latin typeface="Cambria" panose="02040503050406030204" pitchFamily="18" charset="0"/>
                <a:ea typeface="Cambria" panose="02040503050406030204" pitchFamily="18" charset="0"/>
              </a:rPr>
              <a:t>()"&gt;Try it&lt;/button&gt;</a:t>
            </a:r>
          </a:p>
          <a:p>
            <a:r>
              <a:rPr lang="en-IN" sz="2000" dirty="0">
                <a:latin typeface="Cambria" panose="02040503050406030204" pitchFamily="18" charset="0"/>
                <a:ea typeface="Cambria" panose="02040503050406030204" pitchFamily="18" charset="0"/>
              </a:rPr>
              <a:t>	&lt;script&gt;</a:t>
            </a:r>
          </a:p>
          <a:p>
            <a:r>
              <a:rPr lang="en-IN" sz="2000" dirty="0">
                <a:latin typeface="Cambria" panose="02040503050406030204" pitchFamily="18" charset="0"/>
                <a:ea typeface="Cambria" panose="02040503050406030204" pitchFamily="18" charset="0"/>
              </a:rPr>
              <a:t>		function </a:t>
            </a:r>
            <a:r>
              <a:rPr lang="en-IN" sz="2000" dirty="0" err="1">
                <a:latin typeface="Cambria" panose="02040503050406030204" pitchFamily="18" charset="0"/>
                <a:ea typeface="Cambria" panose="02040503050406030204" pitchFamily="18" charset="0"/>
              </a:rPr>
              <a:t>myFunction</a:t>
            </a:r>
            <a:r>
              <a:rPr lang="en-IN" sz="2000" dirty="0">
                <a:latin typeface="Cambria" panose="02040503050406030204" pitchFamily="18" charset="0"/>
                <a:ea typeface="Cambria" panose="02040503050406030204" pitchFamily="18" charset="0"/>
              </a:rPr>
              <a:t>() {</a:t>
            </a:r>
          </a:p>
          <a:p>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var</a:t>
            </a:r>
            <a:r>
              <a:rPr lang="en-IN" sz="2000" dirty="0">
                <a:latin typeface="Cambria" panose="02040503050406030204" pitchFamily="18" charset="0"/>
                <a:ea typeface="Cambria" panose="02040503050406030204" pitchFamily="18" charset="0"/>
              </a:rPr>
              <a:t> txt;</a:t>
            </a:r>
          </a:p>
          <a:p>
            <a:r>
              <a:rPr lang="en-IN" sz="2000" dirty="0">
                <a:latin typeface="Cambria" panose="02040503050406030204" pitchFamily="18" charset="0"/>
                <a:ea typeface="Cambria" panose="02040503050406030204" pitchFamily="18" charset="0"/>
              </a:rPr>
              <a:t> 			 if (confirm("Press a button!")) {</a:t>
            </a:r>
          </a:p>
          <a:p>
            <a:r>
              <a:rPr lang="en-IN" sz="2000" dirty="0">
                <a:latin typeface="Cambria" panose="02040503050406030204" pitchFamily="18" charset="0"/>
                <a:ea typeface="Cambria" panose="02040503050406030204" pitchFamily="18" charset="0"/>
              </a:rPr>
              <a:t> 				   txt = "You pressed OK!";</a:t>
            </a:r>
          </a:p>
          <a:p>
            <a:r>
              <a:rPr lang="en-IN" sz="2000" dirty="0">
                <a:latin typeface="Cambria" panose="02040503050406030204" pitchFamily="18" charset="0"/>
                <a:ea typeface="Cambria" panose="02040503050406030204" pitchFamily="18" charset="0"/>
              </a:rPr>
              <a:t> 			 } else {</a:t>
            </a:r>
          </a:p>
          <a:p>
            <a:r>
              <a:rPr lang="en-IN" sz="2000" dirty="0">
                <a:latin typeface="Cambria" panose="02040503050406030204" pitchFamily="18" charset="0"/>
                <a:ea typeface="Cambria" panose="02040503050406030204" pitchFamily="18" charset="0"/>
              </a:rPr>
              <a:t>   				 txt = "You pressed Cancel!";</a:t>
            </a:r>
          </a:p>
          <a:p>
            <a:r>
              <a:rPr lang="en-IN" sz="2000" dirty="0">
                <a:latin typeface="Cambria" panose="02040503050406030204" pitchFamily="18" charset="0"/>
                <a:ea typeface="Cambria" panose="02040503050406030204" pitchFamily="18" charset="0"/>
              </a:rPr>
              <a:t>			  }</a:t>
            </a:r>
          </a:p>
          <a:p>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window.alert</a:t>
            </a:r>
            <a:r>
              <a:rPr lang="en-IN" sz="2000" dirty="0">
                <a:latin typeface="Cambria" panose="02040503050406030204" pitchFamily="18" charset="0"/>
                <a:ea typeface="Cambria" panose="02040503050406030204" pitchFamily="18" charset="0"/>
              </a:rPr>
              <a:t>(txt);</a:t>
            </a:r>
          </a:p>
          <a:p>
            <a:r>
              <a:rPr lang="en-IN" sz="2000" dirty="0">
                <a:latin typeface="Cambria" panose="02040503050406030204" pitchFamily="18" charset="0"/>
                <a:ea typeface="Cambria" panose="02040503050406030204" pitchFamily="18" charset="0"/>
              </a:rPr>
              <a:t>	}</a:t>
            </a:r>
          </a:p>
          <a:p>
            <a:r>
              <a:rPr lang="en-IN" sz="2000" dirty="0">
                <a:latin typeface="Cambria" panose="02040503050406030204" pitchFamily="18" charset="0"/>
                <a:ea typeface="Cambria" panose="02040503050406030204" pitchFamily="18" charset="0"/>
              </a:rPr>
              <a:t>	&lt;/script&gt;</a:t>
            </a:r>
          </a:p>
          <a:p>
            <a:r>
              <a:rPr lang="en-IN" sz="2000" dirty="0">
                <a:latin typeface="Cambria" panose="02040503050406030204" pitchFamily="18" charset="0"/>
                <a:ea typeface="Cambria" panose="02040503050406030204" pitchFamily="18" charset="0"/>
              </a:rPr>
              <a:t>	&lt;/body&gt;</a:t>
            </a:r>
          </a:p>
          <a:p>
            <a:r>
              <a:rPr lang="en-IN" sz="2000" dirty="0">
                <a:latin typeface="Cambria" panose="02040503050406030204" pitchFamily="18" charset="0"/>
                <a:ea typeface="Cambria" panose="02040503050406030204" pitchFamily="18" charset="0"/>
              </a:rPr>
              <a:t>&lt;/html&gt;</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3885274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Prompt Box</a:t>
            </a:r>
            <a:br>
              <a:rPr lang="en-IN" dirty="0"/>
            </a:br>
            <a:endParaRPr lang="en-IN" dirty="0"/>
          </a:p>
        </p:txBody>
      </p:sp>
      <p:sp>
        <p:nvSpPr>
          <p:cNvPr id="3" name="Content Placeholder 2"/>
          <p:cNvSpPr>
            <a:spLocks noGrp="1"/>
          </p:cNvSpPr>
          <p:nvPr>
            <p:ph idx="1"/>
          </p:nvPr>
        </p:nvSpPr>
        <p:spPr/>
        <p:txBody>
          <a:bodyPr/>
          <a:lstStyle/>
          <a:p>
            <a:r>
              <a:rPr lang="en-US" dirty="0">
                <a:solidFill>
                  <a:schemeClr val="tx1"/>
                </a:solidFill>
              </a:rPr>
              <a:t>A prompt box is often used if you want the user to input a value before entering a page.</a:t>
            </a:r>
          </a:p>
          <a:p>
            <a:r>
              <a:rPr lang="en-US" dirty="0">
                <a:solidFill>
                  <a:schemeClr val="tx1"/>
                </a:solidFill>
              </a:rPr>
              <a:t>When a prompt box pops up, the user will have to click either "OK" or "Cancel" to proceed after entering an input value. </a:t>
            </a:r>
          </a:p>
          <a:p>
            <a:r>
              <a:rPr lang="en-US" dirty="0">
                <a:solidFill>
                  <a:schemeClr val="tx1"/>
                </a:solidFill>
              </a:rPr>
              <a:t>If the user clicks "OK" the box returns the input value. If the user clicks "Cancel" the box returns null.</a:t>
            </a:r>
          </a:p>
          <a:p>
            <a:r>
              <a:rPr lang="en-US" dirty="0">
                <a:solidFill>
                  <a:schemeClr val="tx1"/>
                </a:solidFill>
              </a:rPr>
              <a:t>Syntax:</a:t>
            </a:r>
          </a:p>
          <a:p>
            <a:pPr marL="0" indent="0">
              <a:buNone/>
            </a:pPr>
            <a:r>
              <a:rPr lang="en-IN" dirty="0" smtClean="0">
                <a:solidFill>
                  <a:schemeClr val="accent6">
                    <a:lumMod val="75000"/>
                  </a:schemeClr>
                </a:solidFill>
              </a:rPr>
              <a:t>	prompt</a:t>
            </a:r>
            <a:r>
              <a:rPr lang="en-IN" dirty="0">
                <a:solidFill>
                  <a:schemeClr val="accent6">
                    <a:lumMod val="75000"/>
                  </a:schemeClr>
                </a:solidFill>
              </a:rPr>
              <a:t>("</a:t>
            </a:r>
            <a:r>
              <a:rPr lang="en-IN" i="1" dirty="0" err="1">
                <a:solidFill>
                  <a:schemeClr val="accent6">
                    <a:lumMod val="75000"/>
                  </a:schemeClr>
                </a:solidFill>
              </a:rPr>
              <a:t>sometext</a:t>
            </a:r>
            <a:r>
              <a:rPr lang="en-IN" dirty="0">
                <a:solidFill>
                  <a:schemeClr val="accent6">
                    <a:lumMod val="75000"/>
                  </a:schemeClr>
                </a:solidFill>
              </a:rPr>
              <a:t>","</a:t>
            </a:r>
            <a:r>
              <a:rPr lang="en-IN" i="1" dirty="0" err="1">
                <a:solidFill>
                  <a:schemeClr val="accent6">
                    <a:lumMod val="75000"/>
                  </a:schemeClr>
                </a:solidFill>
              </a:rPr>
              <a:t>defaultText</a:t>
            </a:r>
            <a:r>
              <a:rPr lang="en-IN" dirty="0">
                <a:solidFill>
                  <a:schemeClr val="accent6">
                    <a:lumMod val="75000"/>
                  </a:schemeClr>
                </a:solidFill>
              </a:rPr>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85</a:t>
            </a:fld>
            <a:endParaRPr lang="en-IN" dirty="0"/>
          </a:p>
        </p:txBody>
      </p:sp>
    </p:spTree>
    <p:extLst>
      <p:ext uri="{BB962C8B-B14F-4D97-AF65-F5344CB8AC3E}">
        <p14:creationId xmlns:p14="http://schemas.microsoft.com/office/powerpoint/2010/main" val="370385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86</a:t>
            </a:fld>
            <a:endParaRPr lang="en-IN"/>
          </a:p>
        </p:txBody>
      </p:sp>
      <p:sp>
        <p:nvSpPr>
          <p:cNvPr id="3" name="Rectangle 2"/>
          <p:cNvSpPr/>
          <p:nvPr/>
        </p:nvSpPr>
        <p:spPr>
          <a:xfrm>
            <a:off x="214364" y="0"/>
            <a:ext cx="9221038" cy="6247864"/>
          </a:xfrm>
          <a:prstGeom prst="rect">
            <a:avLst/>
          </a:prstGeom>
        </p:spPr>
        <p:txBody>
          <a:bodyPr wrap="square">
            <a:spAutoFit/>
          </a:bodyPr>
          <a:lstStyle/>
          <a:p>
            <a:r>
              <a:rPr lang="en-IN" sz="2000" dirty="0">
                <a:latin typeface="Cambria" panose="02040503050406030204" pitchFamily="18" charset="0"/>
                <a:ea typeface="Cambria" panose="02040503050406030204" pitchFamily="18" charset="0"/>
              </a:rPr>
              <a:t>&lt;!DOCTYPE html&gt;</a:t>
            </a:r>
          </a:p>
          <a:p>
            <a:r>
              <a:rPr lang="en-IN" sz="2000" dirty="0">
                <a:latin typeface="Cambria" panose="02040503050406030204" pitchFamily="18" charset="0"/>
                <a:ea typeface="Cambria" panose="02040503050406030204" pitchFamily="18" charset="0"/>
              </a:rPr>
              <a:t>&lt;html&gt;</a:t>
            </a:r>
          </a:p>
          <a:p>
            <a:r>
              <a:rPr lang="en-IN" sz="2000" dirty="0">
                <a:latin typeface="Cambria" panose="02040503050406030204" pitchFamily="18" charset="0"/>
                <a:ea typeface="Cambria" panose="02040503050406030204" pitchFamily="18" charset="0"/>
              </a:rPr>
              <a:t>&lt;body&gt;</a:t>
            </a:r>
          </a:p>
          <a:p>
            <a:r>
              <a:rPr lang="en-IN" sz="2000" dirty="0">
                <a:latin typeface="Cambria" panose="02040503050406030204" pitchFamily="18" charset="0"/>
                <a:ea typeface="Cambria" panose="02040503050406030204" pitchFamily="18" charset="0"/>
              </a:rPr>
              <a:t>&lt;script&gt;</a:t>
            </a:r>
          </a:p>
          <a:p>
            <a:r>
              <a:rPr lang="en-IN" sz="2000" dirty="0">
                <a:latin typeface="Cambria" panose="02040503050406030204" pitchFamily="18" charset="0"/>
                <a:ea typeface="Cambria" panose="02040503050406030204" pitchFamily="18" charset="0"/>
              </a:rPr>
              <a:t>	function </a:t>
            </a:r>
            <a:r>
              <a:rPr lang="en-IN" sz="2000" dirty="0" err="1">
                <a:latin typeface="Cambria" panose="02040503050406030204" pitchFamily="18" charset="0"/>
                <a:ea typeface="Cambria" panose="02040503050406030204" pitchFamily="18" charset="0"/>
              </a:rPr>
              <a:t>myFunction</a:t>
            </a:r>
            <a:r>
              <a:rPr lang="en-IN" sz="2000" dirty="0">
                <a:latin typeface="Cambria" panose="02040503050406030204" pitchFamily="18" charset="0"/>
                <a:ea typeface="Cambria" panose="02040503050406030204" pitchFamily="18" charset="0"/>
              </a:rPr>
              <a:t>() {</a:t>
            </a:r>
          </a:p>
          <a:p>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var</a:t>
            </a:r>
            <a:r>
              <a:rPr lang="en-IN" sz="2000" dirty="0">
                <a:latin typeface="Cambria" panose="02040503050406030204" pitchFamily="18" charset="0"/>
                <a:ea typeface="Cambria" panose="02040503050406030204" pitchFamily="18" charset="0"/>
              </a:rPr>
              <a:t> txt;</a:t>
            </a:r>
          </a:p>
          <a:p>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var</a:t>
            </a:r>
            <a:r>
              <a:rPr lang="en-IN" sz="2000" dirty="0">
                <a:latin typeface="Cambria" panose="02040503050406030204" pitchFamily="18" charset="0"/>
                <a:ea typeface="Cambria" panose="02040503050406030204" pitchFamily="18" charset="0"/>
              </a:rPr>
              <a:t> person = prompt("Please enter your name:", “Your name");</a:t>
            </a:r>
          </a:p>
          <a:p>
            <a:r>
              <a:rPr lang="en-IN" sz="2000" dirty="0">
                <a:latin typeface="Cambria" panose="02040503050406030204" pitchFamily="18" charset="0"/>
                <a:ea typeface="Cambria" panose="02040503050406030204" pitchFamily="18" charset="0"/>
              </a:rPr>
              <a:t> 		 if (person == null || person == "") {</a:t>
            </a:r>
          </a:p>
          <a:p>
            <a:r>
              <a:rPr lang="en-IN" sz="2000" dirty="0">
                <a:latin typeface="Cambria" panose="02040503050406030204" pitchFamily="18" charset="0"/>
                <a:ea typeface="Cambria" panose="02040503050406030204" pitchFamily="18" charset="0"/>
              </a:rPr>
              <a:t> 			   txt = "User cancelled the prompt.";</a:t>
            </a:r>
          </a:p>
          <a:p>
            <a:r>
              <a:rPr lang="en-IN" sz="2000" dirty="0">
                <a:latin typeface="Cambria" panose="02040503050406030204" pitchFamily="18" charset="0"/>
                <a:ea typeface="Cambria" panose="02040503050406030204" pitchFamily="18" charset="0"/>
              </a:rPr>
              <a:t> 		 } else {</a:t>
            </a:r>
          </a:p>
          <a:p>
            <a:r>
              <a:rPr lang="en-IN" sz="2000" dirty="0">
                <a:latin typeface="Cambria" panose="02040503050406030204" pitchFamily="18" charset="0"/>
                <a:ea typeface="Cambria" panose="02040503050406030204" pitchFamily="18" charset="0"/>
              </a:rPr>
              <a:t> 			   txt = "Hello " + person + "! How are you today?";</a:t>
            </a:r>
          </a:p>
          <a:p>
            <a:r>
              <a:rPr lang="en-IN" sz="2000" dirty="0">
                <a:latin typeface="Cambria" panose="02040503050406030204" pitchFamily="18" charset="0"/>
                <a:ea typeface="Cambria" panose="02040503050406030204" pitchFamily="18" charset="0"/>
              </a:rPr>
              <a:t>		  }</a:t>
            </a:r>
          </a:p>
          <a:p>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document.write</a:t>
            </a:r>
            <a:r>
              <a:rPr lang="en-IN" sz="2000" dirty="0">
                <a:latin typeface="Cambria" panose="02040503050406030204" pitchFamily="18" charset="0"/>
                <a:ea typeface="Cambria" panose="02040503050406030204" pitchFamily="18" charset="0"/>
              </a:rPr>
              <a:t>(txt);</a:t>
            </a:r>
          </a:p>
          <a:p>
            <a:r>
              <a:rPr lang="en-IN" sz="2000" dirty="0">
                <a:latin typeface="Cambria" panose="02040503050406030204" pitchFamily="18" charset="0"/>
                <a:ea typeface="Cambria" panose="02040503050406030204" pitchFamily="18" charset="0"/>
              </a:rPr>
              <a:t>		}</a:t>
            </a:r>
          </a:p>
          <a:p>
            <a:r>
              <a:rPr lang="en-IN" sz="2000" dirty="0">
                <a:latin typeface="Cambria" panose="02040503050406030204" pitchFamily="18" charset="0"/>
                <a:ea typeface="Cambria" panose="02040503050406030204" pitchFamily="18" charset="0"/>
              </a:rPr>
              <a:t>&lt;/script&gt;</a:t>
            </a:r>
          </a:p>
          <a:p>
            <a:r>
              <a:rPr lang="en-US" sz="2000" dirty="0">
                <a:latin typeface="Cambria" panose="02040503050406030204" pitchFamily="18" charset="0"/>
                <a:ea typeface="Cambria" panose="02040503050406030204" pitchFamily="18" charset="0"/>
              </a:rPr>
              <a:t>&lt;button </a:t>
            </a:r>
            <a:r>
              <a:rPr lang="en-US" sz="2000" dirty="0" err="1">
                <a:latin typeface="Cambria" panose="02040503050406030204" pitchFamily="18" charset="0"/>
                <a:ea typeface="Cambria" panose="02040503050406030204" pitchFamily="18" charset="0"/>
              </a:rPr>
              <a:t>onclick</a:t>
            </a:r>
            <a:r>
              <a:rPr lang="en-US" sz="2000" dirty="0">
                <a:latin typeface="Cambria" panose="02040503050406030204" pitchFamily="18" charset="0"/>
                <a:ea typeface="Cambria" panose="02040503050406030204" pitchFamily="18" charset="0"/>
              </a:rPr>
              <a:t>="</a:t>
            </a:r>
            <a:r>
              <a:rPr lang="en-US" sz="2000" dirty="0" err="1">
                <a:latin typeface="Cambria" panose="02040503050406030204" pitchFamily="18" charset="0"/>
                <a:ea typeface="Cambria" panose="02040503050406030204" pitchFamily="18" charset="0"/>
              </a:rPr>
              <a:t>myFunction</a:t>
            </a:r>
            <a:r>
              <a:rPr lang="en-US" sz="2000" dirty="0">
                <a:latin typeface="Cambria" panose="02040503050406030204" pitchFamily="18" charset="0"/>
                <a:ea typeface="Cambria" panose="02040503050406030204" pitchFamily="18" charset="0"/>
              </a:rPr>
              <a:t>()"&gt;Try it&lt;/button&gt;</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&lt;p id="demo"&gt;&lt;/p&gt;</a:t>
            </a:r>
          </a:p>
          <a:p>
            <a:r>
              <a:rPr lang="en-US" sz="2000" dirty="0">
                <a:latin typeface="Cambria" panose="02040503050406030204" pitchFamily="18" charset="0"/>
                <a:ea typeface="Cambria" panose="02040503050406030204" pitchFamily="18" charset="0"/>
              </a:rPr>
              <a:t>&lt;/body&gt;</a:t>
            </a:r>
          </a:p>
          <a:p>
            <a:r>
              <a:rPr lang="en-US" sz="2000" dirty="0">
                <a:latin typeface="Cambria" panose="02040503050406030204" pitchFamily="18" charset="0"/>
                <a:ea typeface="Cambria" panose="02040503050406030204" pitchFamily="18" charset="0"/>
              </a:rPr>
              <a:t>&lt;/html&gt;</a:t>
            </a:r>
            <a:endParaRPr lang="en-IN" sz="2000"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9040323" y="908800"/>
            <a:ext cx="1285875" cy="619125"/>
          </a:xfrm>
          <a:prstGeom prst="rect">
            <a:avLst/>
          </a:prstGeom>
        </p:spPr>
      </p:pic>
      <p:pic>
        <p:nvPicPr>
          <p:cNvPr id="6" name="Picture 5"/>
          <p:cNvPicPr>
            <a:picLocks noChangeAspect="1"/>
          </p:cNvPicPr>
          <p:nvPr/>
        </p:nvPicPr>
        <p:blipFill>
          <a:blip r:embed="rId3"/>
          <a:stretch>
            <a:fillRect/>
          </a:stretch>
        </p:blipFill>
        <p:spPr>
          <a:xfrm>
            <a:off x="7549475" y="2558187"/>
            <a:ext cx="4267570" cy="1882303"/>
          </a:xfrm>
          <a:prstGeom prst="rect">
            <a:avLst/>
          </a:prstGeom>
        </p:spPr>
      </p:pic>
      <p:pic>
        <p:nvPicPr>
          <p:cNvPr id="7" name="Picture 6"/>
          <p:cNvPicPr>
            <a:picLocks noChangeAspect="1"/>
          </p:cNvPicPr>
          <p:nvPr/>
        </p:nvPicPr>
        <p:blipFill>
          <a:blip r:embed="rId4"/>
          <a:stretch>
            <a:fillRect/>
          </a:stretch>
        </p:blipFill>
        <p:spPr>
          <a:xfrm>
            <a:off x="7663960" y="4870677"/>
            <a:ext cx="2019300" cy="600075"/>
          </a:xfrm>
          <a:prstGeom prst="rect">
            <a:avLst/>
          </a:prstGeom>
        </p:spPr>
      </p:pic>
    </p:spTree>
    <p:extLst>
      <p:ext uri="{BB962C8B-B14F-4D97-AF65-F5344CB8AC3E}">
        <p14:creationId xmlns:p14="http://schemas.microsoft.com/office/powerpoint/2010/main" val="181279469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Confirm Box</a:t>
            </a:r>
            <a:br>
              <a:rPr lang="en-IN" dirty="0"/>
            </a:br>
            <a:endParaRPr lang="en-IN" dirty="0"/>
          </a:p>
        </p:txBody>
      </p:sp>
      <p:sp>
        <p:nvSpPr>
          <p:cNvPr id="3" name="Content Placeholder 2"/>
          <p:cNvSpPr>
            <a:spLocks noGrp="1"/>
          </p:cNvSpPr>
          <p:nvPr>
            <p:ph idx="1"/>
          </p:nvPr>
        </p:nvSpPr>
        <p:spPr/>
        <p:txBody>
          <a:bodyPr/>
          <a:lstStyle/>
          <a:p>
            <a:r>
              <a:rPr lang="en-US" dirty="0">
                <a:solidFill>
                  <a:schemeClr val="tx1"/>
                </a:solidFill>
              </a:rPr>
              <a:t>A confirm box is often used if you want the user to verify or accept something.</a:t>
            </a:r>
          </a:p>
          <a:p>
            <a:r>
              <a:rPr lang="en-US" dirty="0">
                <a:solidFill>
                  <a:schemeClr val="tx1"/>
                </a:solidFill>
              </a:rPr>
              <a:t>When a confirm box pops up, the user will have to click either "OK" or "Cancel" to proceed. </a:t>
            </a:r>
          </a:p>
          <a:p>
            <a:r>
              <a:rPr lang="en-US" dirty="0">
                <a:solidFill>
                  <a:schemeClr val="tx1"/>
                </a:solidFill>
              </a:rPr>
              <a:t>If the user clicks "OK", the box returns </a:t>
            </a:r>
            <a:r>
              <a:rPr lang="en-US" b="1" dirty="0">
                <a:solidFill>
                  <a:schemeClr val="tx1"/>
                </a:solidFill>
              </a:rPr>
              <a:t>true</a:t>
            </a:r>
            <a:r>
              <a:rPr lang="en-US" dirty="0">
                <a:solidFill>
                  <a:schemeClr val="tx1"/>
                </a:solidFill>
              </a:rPr>
              <a:t>. If the user clicks "Cancel", the box returns </a:t>
            </a:r>
            <a:r>
              <a:rPr lang="en-US" b="1" dirty="0">
                <a:solidFill>
                  <a:schemeClr val="tx1"/>
                </a:solidFill>
              </a:rPr>
              <a:t>false</a:t>
            </a:r>
            <a:r>
              <a:rPr lang="en-US" dirty="0">
                <a:solidFill>
                  <a:schemeClr val="tx1"/>
                </a:solidFill>
              </a:rPr>
              <a:t>.</a:t>
            </a:r>
          </a:p>
          <a:p>
            <a:r>
              <a:rPr lang="en-IN" dirty="0">
                <a:solidFill>
                  <a:schemeClr val="accent6">
                    <a:lumMod val="75000"/>
                  </a:schemeClr>
                </a:solidFill>
              </a:rPr>
              <a:t>confirm("</a:t>
            </a:r>
            <a:r>
              <a:rPr lang="en-IN" i="1" dirty="0" err="1">
                <a:solidFill>
                  <a:schemeClr val="accent6">
                    <a:lumMod val="75000"/>
                  </a:schemeClr>
                </a:solidFill>
              </a:rPr>
              <a:t>sometext</a:t>
            </a:r>
            <a:r>
              <a:rPr lang="en-IN" dirty="0">
                <a:solidFill>
                  <a:schemeClr val="accent6">
                    <a:lumMod val="75000"/>
                  </a:schemeClr>
                </a:solidFill>
              </a:rPr>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87</a:t>
            </a:fld>
            <a:endParaRPr lang="en-IN" dirty="0"/>
          </a:p>
        </p:txBody>
      </p:sp>
    </p:spTree>
    <p:extLst>
      <p:ext uri="{BB962C8B-B14F-4D97-AF65-F5344CB8AC3E}">
        <p14:creationId xmlns:p14="http://schemas.microsoft.com/office/powerpoint/2010/main" val="192438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88</a:t>
            </a:fld>
            <a:endParaRPr lang="en-IN"/>
          </a:p>
        </p:txBody>
      </p:sp>
      <p:sp>
        <p:nvSpPr>
          <p:cNvPr id="3" name="Rectangle 2"/>
          <p:cNvSpPr/>
          <p:nvPr/>
        </p:nvSpPr>
        <p:spPr>
          <a:xfrm>
            <a:off x="462225" y="192505"/>
            <a:ext cx="7898004" cy="5016758"/>
          </a:xfrm>
          <a:prstGeom prst="rect">
            <a:avLst/>
          </a:prstGeom>
        </p:spPr>
        <p:txBody>
          <a:bodyPr wrap="square">
            <a:spAutoFit/>
          </a:bodyPr>
          <a:lstStyle/>
          <a:p>
            <a:r>
              <a:rPr lang="en-IN" sz="2000" dirty="0">
                <a:latin typeface="Cambria" panose="02040503050406030204" pitchFamily="18" charset="0"/>
                <a:ea typeface="Cambria" panose="02040503050406030204" pitchFamily="18" charset="0"/>
              </a:rPr>
              <a:t>&lt;html&gt;</a:t>
            </a:r>
          </a:p>
          <a:p>
            <a:pPr lvl="1"/>
            <a:r>
              <a:rPr lang="en-IN" sz="2000" dirty="0">
                <a:latin typeface="Cambria" panose="02040503050406030204" pitchFamily="18" charset="0"/>
                <a:ea typeface="Cambria" panose="02040503050406030204" pitchFamily="18" charset="0"/>
              </a:rPr>
              <a:t>&lt;body&gt;</a:t>
            </a:r>
          </a:p>
          <a:p>
            <a:r>
              <a:rPr lang="en-IN" sz="2000" dirty="0">
                <a:latin typeface="Cambria" panose="02040503050406030204" pitchFamily="18" charset="0"/>
                <a:ea typeface="Cambria" panose="02040503050406030204" pitchFamily="18" charset="0"/>
              </a:rPr>
              <a:t>		&lt;button </a:t>
            </a:r>
            <a:r>
              <a:rPr lang="en-IN" sz="2000" dirty="0" err="1">
                <a:latin typeface="Cambria" panose="02040503050406030204" pitchFamily="18" charset="0"/>
                <a:ea typeface="Cambria" panose="02040503050406030204" pitchFamily="18" charset="0"/>
              </a:rPr>
              <a:t>onclick</a:t>
            </a:r>
            <a:r>
              <a:rPr lang="en-IN" sz="2000" dirty="0">
                <a:latin typeface="Cambria" panose="02040503050406030204" pitchFamily="18" charset="0"/>
                <a:ea typeface="Cambria" panose="02040503050406030204" pitchFamily="18" charset="0"/>
              </a:rPr>
              <a:t>="</a:t>
            </a:r>
            <a:r>
              <a:rPr lang="en-IN" sz="2000" dirty="0" err="1">
                <a:latin typeface="Cambria" panose="02040503050406030204" pitchFamily="18" charset="0"/>
                <a:ea typeface="Cambria" panose="02040503050406030204" pitchFamily="18" charset="0"/>
              </a:rPr>
              <a:t>myFunction</a:t>
            </a:r>
            <a:r>
              <a:rPr lang="en-IN" sz="2000" dirty="0">
                <a:latin typeface="Cambria" panose="02040503050406030204" pitchFamily="18" charset="0"/>
                <a:ea typeface="Cambria" panose="02040503050406030204" pitchFamily="18" charset="0"/>
              </a:rPr>
              <a:t>()"&gt;Try it&lt;/button&gt;</a:t>
            </a:r>
          </a:p>
          <a:p>
            <a:r>
              <a:rPr lang="en-IN" sz="2000" dirty="0">
                <a:latin typeface="Cambria" panose="02040503050406030204" pitchFamily="18" charset="0"/>
                <a:ea typeface="Cambria" panose="02040503050406030204" pitchFamily="18" charset="0"/>
              </a:rPr>
              <a:t>	&lt;script&gt;</a:t>
            </a:r>
          </a:p>
          <a:p>
            <a:r>
              <a:rPr lang="en-IN" sz="2000" dirty="0">
                <a:latin typeface="Cambria" panose="02040503050406030204" pitchFamily="18" charset="0"/>
                <a:ea typeface="Cambria" panose="02040503050406030204" pitchFamily="18" charset="0"/>
              </a:rPr>
              <a:t>		function </a:t>
            </a:r>
            <a:r>
              <a:rPr lang="en-IN" sz="2000" dirty="0" err="1">
                <a:latin typeface="Cambria" panose="02040503050406030204" pitchFamily="18" charset="0"/>
                <a:ea typeface="Cambria" panose="02040503050406030204" pitchFamily="18" charset="0"/>
              </a:rPr>
              <a:t>myFunction</a:t>
            </a:r>
            <a:r>
              <a:rPr lang="en-IN" sz="2000" dirty="0">
                <a:latin typeface="Cambria" panose="02040503050406030204" pitchFamily="18" charset="0"/>
                <a:ea typeface="Cambria" panose="02040503050406030204" pitchFamily="18" charset="0"/>
              </a:rPr>
              <a:t>() {</a:t>
            </a:r>
          </a:p>
          <a:p>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var</a:t>
            </a:r>
            <a:r>
              <a:rPr lang="en-IN" sz="2000" dirty="0">
                <a:latin typeface="Cambria" panose="02040503050406030204" pitchFamily="18" charset="0"/>
                <a:ea typeface="Cambria" panose="02040503050406030204" pitchFamily="18" charset="0"/>
              </a:rPr>
              <a:t> txt;</a:t>
            </a:r>
          </a:p>
          <a:p>
            <a:r>
              <a:rPr lang="en-IN" sz="2000" dirty="0">
                <a:latin typeface="Cambria" panose="02040503050406030204" pitchFamily="18" charset="0"/>
                <a:ea typeface="Cambria" panose="02040503050406030204" pitchFamily="18" charset="0"/>
              </a:rPr>
              <a:t> 			 if (confirm("Press a button!")) {</a:t>
            </a:r>
          </a:p>
          <a:p>
            <a:r>
              <a:rPr lang="en-IN" sz="2000" dirty="0">
                <a:latin typeface="Cambria" panose="02040503050406030204" pitchFamily="18" charset="0"/>
                <a:ea typeface="Cambria" panose="02040503050406030204" pitchFamily="18" charset="0"/>
              </a:rPr>
              <a:t> 				   txt = "You pressed OK!";</a:t>
            </a:r>
          </a:p>
          <a:p>
            <a:r>
              <a:rPr lang="en-IN" sz="2000" dirty="0">
                <a:latin typeface="Cambria" panose="02040503050406030204" pitchFamily="18" charset="0"/>
                <a:ea typeface="Cambria" panose="02040503050406030204" pitchFamily="18" charset="0"/>
              </a:rPr>
              <a:t> 			 } else {</a:t>
            </a:r>
          </a:p>
          <a:p>
            <a:r>
              <a:rPr lang="en-IN" sz="2000" dirty="0">
                <a:latin typeface="Cambria" panose="02040503050406030204" pitchFamily="18" charset="0"/>
                <a:ea typeface="Cambria" panose="02040503050406030204" pitchFamily="18" charset="0"/>
              </a:rPr>
              <a:t>   				 txt = "You pressed Cancel!";</a:t>
            </a:r>
          </a:p>
          <a:p>
            <a:r>
              <a:rPr lang="en-IN" sz="2000" dirty="0">
                <a:latin typeface="Cambria" panose="02040503050406030204" pitchFamily="18" charset="0"/>
                <a:ea typeface="Cambria" panose="02040503050406030204" pitchFamily="18" charset="0"/>
              </a:rPr>
              <a:t>			  }</a:t>
            </a:r>
          </a:p>
          <a:p>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window.alert</a:t>
            </a:r>
            <a:r>
              <a:rPr lang="en-IN" sz="2000" dirty="0">
                <a:latin typeface="Cambria" panose="02040503050406030204" pitchFamily="18" charset="0"/>
                <a:ea typeface="Cambria" panose="02040503050406030204" pitchFamily="18" charset="0"/>
              </a:rPr>
              <a:t>(txt);</a:t>
            </a:r>
          </a:p>
          <a:p>
            <a:r>
              <a:rPr lang="en-IN" sz="2000" dirty="0">
                <a:latin typeface="Cambria" panose="02040503050406030204" pitchFamily="18" charset="0"/>
                <a:ea typeface="Cambria" panose="02040503050406030204" pitchFamily="18" charset="0"/>
              </a:rPr>
              <a:t>	}</a:t>
            </a:r>
          </a:p>
          <a:p>
            <a:r>
              <a:rPr lang="en-IN" sz="2000" dirty="0">
                <a:latin typeface="Cambria" panose="02040503050406030204" pitchFamily="18" charset="0"/>
                <a:ea typeface="Cambria" panose="02040503050406030204" pitchFamily="18" charset="0"/>
              </a:rPr>
              <a:t>	&lt;/script&gt;</a:t>
            </a:r>
          </a:p>
          <a:p>
            <a:r>
              <a:rPr lang="en-IN" sz="2000" dirty="0">
                <a:latin typeface="Cambria" panose="02040503050406030204" pitchFamily="18" charset="0"/>
                <a:ea typeface="Cambria" panose="02040503050406030204" pitchFamily="18" charset="0"/>
              </a:rPr>
              <a:t>	&lt;/body&gt;</a:t>
            </a:r>
          </a:p>
          <a:p>
            <a:r>
              <a:rPr lang="en-IN" sz="2000" dirty="0">
                <a:latin typeface="Cambria" panose="02040503050406030204" pitchFamily="18" charset="0"/>
                <a:ea typeface="Cambria" panose="02040503050406030204" pitchFamily="18" charset="0"/>
              </a:rPr>
              <a:t>&lt;/html&gt;</a:t>
            </a:r>
            <a:endParaRPr lang="en-IN" sz="2000"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6677515" y="1280812"/>
            <a:ext cx="5159187" cy="2110923"/>
          </a:xfrm>
          <a:prstGeom prst="rect">
            <a:avLst/>
          </a:prstGeom>
        </p:spPr>
      </p:pic>
      <p:pic>
        <p:nvPicPr>
          <p:cNvPr id="5" name="Picture 4"/>
          <p:cNvPicPr>
            <a:picLocks noChangeAspect="1"/>
          </p:cNvPicPr>
          <p:nvPr/>
        </p:nvPicPr>
        <p:blipFill>
          <a:blip r:embed="rId3"/>
          <a:stretch>
            <a:fillRect/>
          </a:stretch>
        </p:blipFill>
        <p:spPr>
          <a:xfrm>
            <a:off x="5991655" y="3848486"/>
            <a:ext cx="5845047" cy="2872989"/>
          </a:xfrm>
          <a:prstGeom prst="rect">
            <a:avLst/>
          </a:prstGeom>
        </p:spPr>
      </p:pic>
      <p:pic>
        <p:nvPicPr>
          <p:cNvPr id="6" name="Picture 5"/>
          <p:cNvPicPr>
            <a:picLocks noChangeAspect="1"/>
          </p:cNvPicPr>
          <p:nvPr/>
        </p:nvPicPr>
        <p:blipFill>
          <a:blip r:embed="rId4"/>
          <a:stretch>
            <a:fillRect/>
          </a:stretch>
        </p:blipFill>
        <p:spPr>
          <a:xfrm>
            <a:off x="7442635" y="433311"/>
            <a:ext cx="1285875" cy="619125"/>
          </a:xfrm>
          <a:prstGeom prst="rect">
            <a:avLst/>
          </a:prstGeom>
        </p:spPr>
      </p:pic>
    </p:spTree>
    <p:extLst>
      <p:ext uri="{BB962C8B-B14F-4D97-AF65-F5344CB8AC3E}">
        <p14:creationId xmlns:p14="http://schemas.microsoft.com/office/powerpoint/2010/main" val="53607551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Events</a:t>
            </a:r>
          </a:p>
        </p:txBody>
      </p:sp>
      <p:sp>
        <p:nvSpPr>
          <p:cNvPr id="3" name="Content Placeholder 2"/>
          <p:cNvSpPr>
            <a:spLocks noGrp="1"/>
          </p:cNvSpPr>
          <p:nvPr>
            <p:ph idx="1"/>
          </p:nvPr>
        </p:nvSpPr>
        <p:spPr/>
        <p:txBody>
          <a:bodyPr>
            <a:normAutofit fontScale="85000" lnSpcReduction="10000"/>
          </a:bodyPr>
          <a:lstStyle/>
          <a:p>
            <a:r>
              <a:rPr lang="en-US" dirty="0"/>
              <a:t>Events are the actions that the user performs when they visit your</a:t>
            </a:r>
          </a:p>
          <a:p>
            <a:r>
              <a:rPr lang="en-US" dirty="0"/>
              <a:t>page.</a:t>
            </a:r>
          </a:p>
          <a:p>
            <a:r>
              <a:rPr lang="en-US" dirty="0"/>
              <a:t> They may, for example move the mouse around or click on buttons.</a:t>
            </a:r>
          </a:p>
          <a:p>
            <a:r>
              <a:rPr lang="en-US" dirty="0"/>
              <a:t>When an event happens it triggers objects that are associated with that kind of event.</a:t>
            </a:r>
          </a:p>
          <a:p>
            <a:r>
              <a:rPr lang="en-US" dirty="0"/>
              <a:t>Event Handlers catch these events and execute code in response.</a:t>
            </a:r>
          </a:p>
          <a:p>
            <a:r>
              <a:rPr lang="en-US" dirty="0"/>
              <a:t>Events can be classified into 4 categories for ease of understanding:</a:t>
            </a:r>
          </a:p>
          <a:p>
            <a:r>
              <a:rPr lang="en-US" dirty="0"/>
              <a:t>1. Window Events</a:t>
            </a:r>
          </a:p>
          <a:p>
            <a:r>
              <a:rPr lang="en-US" dirty="0"/>
              <a:t>2. Mouse Events</a:t>
            </a:r>
          </a:p>
          <a:p>
            <a:r>
              <a:rPr lang="en-US" dirty="0"/>
              <a:t>3. Keyboard Events</a:t>
            </a:r>
          </a:p>
          <a:p>
            <a:r>
              <a:rPr lang="en-US" dirty="0"/>
              <a:t>4. Form Events</a:t>
            </a:r>
          </a:p>
          <a:p>
            <a:endParaRPr lang="en-US"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89</a:t>
            </a:fld>
            <a:endParaRPr lang="en-IN" dirty="0"/>
          </a:p>
        </p:txBody>
      </p:sp>
    </p:spTree>
    <p:extLst>
      <p:ext uri="{BB962C8B-B14F-4D97-AF65-F5344CB8AC3E}">
        <p14:creationId xmlns:p14="http://schemas.microsoft.com/office/powerpoint/2010/main" val="122460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dirty="0" smtClean="0"/>
              <a:t>ow to add </a:t>
            </a:r>
            <a:r>
              <a:rPr lang="en-US" dirty="0" err="1" smtClean="0"/>
              <a:t>Javascript</a:t>
            </a:r>
            <a:r>
              <a:rPr lang="en-US" dirty="0" smtClean="0"/>
              <a:t>?</a:t>
            </a:r>
            <a:endParaRPr lang="en-IN" dirty="0"/>
          </a:p>
        </p:txBody>
      </p:sp>
      <p:sp>
        <p:nvSpPr>
          <p:cNvPr id="3" name="Content Placeholder 2"/>
          <p:cNvSpPr>
            <a:spLocks noGrp="1"/>
          </p:cNvSpPr>
          <p:nvPr>
            <p:ph idx="1"/>
          </p:nvPr>
        </p:nvSpPr>
        <p:spPr/>
        <p:txBody>
          <a:bodyPr>
            <a:normAutofit fontScale="92500"/>
          </a:bodyPr>
          <a:lstStyle/>
          <a:p>
            <a:r>
              <a:rPr lang="en-US" dirty="0"/>
              <a:t>There are few options as to where you put your JavaScript file within the HTML; it can be external to the HTML but should be linked in.</a:t>
            </a:r>
          </a:p>
          <a:p>
            <a:r>
              <a:rPr lang="en-US" dirty="0"/>
              <a:t>&lt;script &gt; tag can be added either in body or in head section.</a:t>
            </a:r>
          </a:p>
          <a:p>
            <a:r>
              <a:rPr lang="en-US" b="1" dirty="0"/>
              <a:t>Embedded</a:t>
            </a:r>
          </a:p>
          <a:p>
            <a:r>
              <a:rPr lang="en-US" dirty="0"/>
              <a:t>JavaScript can be embedded in HTML.</a:t>
            </a:r>
          </a:p>
          <a:p>
            <a:r>
              <a:rPr lang="en-US" dirty="0"/>
              <a:t>Media type for JavaScript is </a:t>
            </a:r>
            <a:r>
              <a:rPr lang="en-US" b="1" dirty="0"/>
              <a:t>application/</a:t>
            </a:r>
            <a:r>
              <a:rPr lang="en-US" b="1" dirty="0" err="1"/>
              <a:t>javascript</a:t>
            </a:r>
            <a:r>
              <a:rPr lang="en-US" dirty="0"/>
              <a:t>, but we start  with</a:t>
            </a:r>
          </a:p>
          <a:p>
            <a:r>
              <a:rPr lang="en-US" b="1" dirty="0"/>
              <a:t>&lt;script type=“text/</a:t>
            </a:r>
            <a:r>
              <a:rPr lang="en-US" b="1" dirty="0" err="1"/>
              <a:t>javascript</a:t>
            </a:r>
            <a:r>
              <a:rPr lang="en-US" b="1" dirty="0"/>
              <a:t>”&gt;</a:t>
            </a:r>
          </a:p>
          <a:p>
            <a:r>
              <a:rPr lang="en-US" b="1" dirty="0"/>
              <a:t>And end with</a:t>
            </a:r>
          </a:p>
          <a:p>
            <a:r>
              <a:rPr lang="en-US" b="1" dirty="0"/>
              <a:t>&lt;/script&gt;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a:t>
            </a:fld>
            <a:endParaRPr lang="en-IN" dirty="0"/>
          </a:p>
        </p:txBody>
      </p:sp>
    </p:spTree>
    <p:extLst>
      <p:ext uri="{BB962C8B-B14F-4D97-AF65-F5344CB8AC3E}">
        <p14:creationId xmlns:p14="http://schemas.microsoft.com/office/powerpoint/2010/main" val="169796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Window Events</a:t>
            </a:r>
          </a:p>
        </p:txBody>
      </p:sp>
      <p:sp>
        <p:nvSpPr>
          <p:cNvPr id="3" name="Content Placeholder 2"/>
          <p:cNvSpPr>
            <a:spLocks noGrp="1"/>
          </p:cNvSpPr>
          <p:nvPr>
            <p:ph idx="1"/>
          </p:nvPr>
        </p:nvSpPr>
        <p:spPr/>
        <p:txBody>
          <a:bodyPr/>
          <a:lstStyle/>
          <a:p>
            <a:r>
              <a:rPr lang="en-US" dirty="0" smtClean="0">
                <a:solidFill>
                  <a:schemeClr val="tx1"/>
                </a:solidFill>
              </a:rPr>
              <a:t>The Window itself has its own events, which trigger when a new page is starting up (</a:t>
            </a:r>
            <a:r>
              <a:rPr lang="en-US" b="1" dirty="0" err="1" smtClean="0">
                <a:solidFill>
                  <a:schemeClr val="tx1"/>
                </a:solidFill>
              </a:rPr>
              <a:t>onLoad</a:t>
            </a:r>
            <a:r>
              <a:rPr lang="en-US" dirty="0" smtClean="0">
                <a:solidFill>
                  <a:schemeClr val="tx1"/>
                </a:solidFill>
              </a:rPr>
              <a:t>), shutting down (</a:t>
            </a:r>
            <a:r>
              <a:rPr lang="en-US" b="1" dirty="0" err="1" smtClean="0">
                <a:solidFill>
                  <a:schemeClr val="tx1"/>
                </a:solidFill>
              </a:rPr>
              <a:t>onUnload</a:t>
            </a:r>
            <a:r>
              <a:rPr lang="en-US" dirty="0" smtClean="0">
                <a:solidFill>
                  <a:schemeClr val="tx1"/>
                </a:solidFill>
              </a:rPr>
              <a:t>),being resized (</a:t>
            </a:r>
            <a:r>
              <a:rPr lang="en-US" b="1" dirty="0" err="1" smtClean="0">
                <a:solidFill>
                  <a:schemeClr val="tx1"/>
                </a:solidFill>
              </a:rPr>
              <a:t>onResize</a:t>
            </a:r>
            <a:r>
              <a:rPr lang="en-US" dirty="0" smtClean="0">
                <a:solidFill>
                  <a:schemeClr val="tx1"/>
                </a:solidFill>
              </a:rPr>
              <a:t>), moved (</a:t>
            </a:r>
            <a:r>
              <a:rPr lang="en-US" b="1" dirty="0" err="1" smtClean="0">
                <a:solidFill>
                  <a:schemeClr val="tx1"/>
                </a:solidFill>
              </a:rPr>
              <a:t>onMove</a:t>
            </a:r>
            <a:r>
              <a:rPr lang="en-US" dirty="0" smtClean="0">
                <a:solidFill>
                  <a:schemeClr val="tx1"/>
                </a:solidFill>
              </a:rPr>
              <a:t>), canceled (</a:t>
            </a:r>
            <a:r>
              <a:rPr lang="en-US" dirty="0" err="1" smtClean="0">
                <a:solidFill>
                  <a:schemeClr val="tx1"/>
                </a:solidFill>
              </a:rPr>
              <a:t>onAbort</a:t>
            </a:r>
            <a:r>
              <a:rPr lang="en-US" dirty="0" smtClean="0">
                <a:solidFill>
                  <a:schemeClr val="tx1"/>
                </a:solidFill>
              </a:rPr>
              <a:t>) or when an error </a:t>
            </a:r>
            <a:r>
              <a:rPr lang="en-IN" dirty="0" smtClean="0">
                <a:solidFill>
                  <a:schemeClr val="tx1"/>
                </a:solidFill>
              </a:rPr>
              <a:t>occurs (</a:t>
            </a:r>
            <a:r>
              <a:rPr lang="en-IN" b="1" dirty="0" err="1" smtClean="0">
                <a:solidFill>
                  <a:schemeClr val="tx1"/>
                </a:solidFill>
              </a:rPr>
              <a:t>onError</a:t>
            </a:r>
            <a:r>
              <a:rPr lang="en-IN" dirty="0" smtClean="0">
                <a:solidFill>
                  <a:schemeClr val="tx1"/>
                </a:solidFill>
              </a:rPr>
              <a:t>).</a:t>
            </a:r>
          </a:p>
          <a:p>
            <a:r>
              <a:rPr lang="en-US" dirty="0" smtClean="0">
                <a:solidFill>
                  <a:schemeClr val="tx1"/>
                </a:solidFill>
              </a:rPr>
              <a:t>There is also an event triggered when the window moves to foreground (</a:t>
            </a:r>
            <a:r>
              <a:rPr lang="en-US" b="1" dirty="0" err="1" smtClean="0">
                <a:solidFill>
                  <a:schemeClr val="tx1"/>
                </a:solidFill>
              </a:rPr>
              <a:t>onFocus</a:t>
            </a:r>
            <a:r>
              <a:rPr lang="en-US" dirty="0" smtClean="0">
                <a:solidFill>
                  <a:schemeClr val="tx1"/>
                </a:solidFill>
              </a:rPr>
              <a:t>) or changes to background (</a:t>
            </a:r>
            <a:r>
              <a:rPr lang="en-US" b="1" dirty="0" err="1" smtClean="0">
                <a:solidFill>
                  <a:schemeClr val="tx1"/>
                </a:solidFill>
              </a:rPr>
              <a:t>onBlur</a:t>
            </a:r>
            <a:r>
              <a:rPr lang="en-US" dirty="0" smtClean="0">
                <a:solidFill>
                  <a:schemeClr val="tx1"/>
                </a:solidFill>
              </a:rPr>
              <a:t>).</a:t>
            </a:r>
            <a:endParaRPr lang="en-IN" dirty="0" smtClean="0">
              <a:solidFill>
                <a:schemeClr val="tx1"/>
              </a:solidFill>
            </a:endParaRP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90</a:t>
            </a:fld>
            <a:endParaRPr lang="en-IN" dirty="0"/>
          </a:p>
        </p:txBody>
      </p:sp>
    </p:spTree>
    <p:extLst>
      <p:ext uri="{BB962C8B-B14F-4D97-AF65-F5344CB8AC3E}">
        <p14:creationId xmlns:p14="http://schemas.microsoft.com/office/powerpoint/2010/main" val="210296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91</a:t>
            </a:fld>
            <a:endParaRPr lang="en-IN" dirty="0"/>
          </a:p>
        </p:txBody>
      </p:sp>
      <p:sp>
        <p:nvSpPr>
          <p:cNvPr id="5" name="Rectangle 4"/>
          <p:cNvSpPr/>
          <p:nvPr/>
        </p:nvSpPr>
        <p:spPr>
          <a:xfrm>
            <a:off x="261257" y="292636"/>
            <a:ext cx="8691824" cy="5016758"/>
          </a:xfrm>
          <a:prstGeom prst="rect">
            <a:avLst/>
          </a:prstGeom>
        </p:spPr>
        <p:txBody>
          <a:bodyPr wrap="square">
            <a:spAutoFit/>
          </a:bodyPr>
          <a:lstStyle/>
          <a:p>
            <a:r>
              <a:rPr lang="en-IN" sz="2000" dirty="0">
                <a:latin typeface="Cambria" panose="02040503050406030204" pitchFamily="18" charset="0"/>
                <a:ea typeface="Cambria" panose="02040503050406030204" pitchFamily="18" charset="0"/>
              </a:rPr>
              <a:t>&lt;!DOCTYPE html&gt;</a:t>
            </a:r>
          </a:p>
          <a:p>
            <a:r>
              <a:rPr lang="en-IN" sz="2000" dirty="0">
                <a:latin typeface="Cambria" panose="02040503050406030204" pitchFamily="18" charset="0"/>
                <a:ea typeface="Cambria" panose="02040503050406030204" pitchFamily="18" charset="0"/>
              </a:rPr>
              <a:t>&lt;html&gt;</a:t>
            </a:r>
          </a:p>
          <a:p>
            <a:r>
              <a:rPr lang="en-IN" sz="2000" dirty="0">
                <a:latin typeface="Cambria" panose="02040503050406030204" pitchFamily="18" charset="0"/>
                <a:ea typeface="Cambria" panose="02040503050406030204" pitchFamily="18" charset="0"/>
              </a:rPr>
              <a:t>    &lt;body </a:t>
            </a:r>
            <a:r>
              <a:rPr lang="en-IN" sz="2000" dirty="0" err="1">
                <a:latin typeface="Cambria" panose="02040503050406030204" pitchFamily="18" charset="0"/>
                <a:ea typeface="Cambria" panose="02040503050406030204" pitchFamily="18" charset="0"/>
              </a:rPr>
              <a:t>onresize</a:t>
            </a:r>
            <a:r>
              <a:rPr lang="en-IN" sz="2000" dirty="0">
                <a:latin typeface="Cambria" panose="02040503050406030204" pitchFamily="18" charset="0"/>
                <a:ea typeface="Cambria" panose="02040503050406030204" pitchFamily="18" charset="0"/>
              </a:rPr>
              <a:t>="</a:t>
            </a:r>
            <a:r>
              <a:rPr lang="en-IN" sz="2000" dirty="0" err="1">
                <a:latin typeface="Cambria" panose="02040503050406030204" pitchFamily="18" charset="0"/>
                <a:ea typeface="Cambria" panose="02040503050406030204" pitchFamily="18" charset="0"/>
              </a:rPr>
              <a:t>myFunction</a:t>
            </a:r>
            <a:r>
              <a:rPr lang="en-IN" sz="2000" dirty="0">
                <a:latin typeface="Cambria" panose="02040503050406030204" pitchFamily="18" charset="0"/>
                <a:ea typeface="Cambria" panose="02040503050406030204" pitchFamily="18" charset="0"/>
              </a:rPr>
              <a:t>()"&gt;</a:t>
            </a:r>
          </a:p>
          <a:p>
            <a:r>
              <a:rPr lang="en-IN" sz="2000" dirty="0">
                <a:latin typeface="Cambria" panose="02040503050406030204" pitchFamily="18" charset="0"/>
                <a:ea typeface="Cambria" panose="02040503050406030204" pitchFamily="18" charset="0"/>
              </a:rPr>
              <a:t>        &lt;p id="demo"&gt;&lt;/p&gt;</a:t>
            </a:r>
          </a:p>
          <a:p>
            <a:endParaRPr lang="en-IN" sz="2000" dirty="0">
              <a:latin typeface="Cambria" panose="02040503050406030204" pitchFamily="18" charset="0"/>
              <a:ea typeface="Cambria" panose="02040503050406030204" pitchFamily="18" charset="0"/>
            </a:endParaRPr>
          </a:p>
          <a:p>
            <a:r>
              <a:rPr lang="en-IN" sz="2000" dirty="0">
                <a:latin typeface="Cambria" panose="02040503050406030204" pitchFamily="18" charset="0"/>
                <a:ea typeface="Cambria" panose="02040503050406030204" pitchFamily="18" charset="0"/>
              </a:rPr>
              <a:t>        &lt;script&gt;</a:t>
            </a:r>
          </a:p>
          <a:p>
            <a:r>
              <a:rPr lang="en-IN" sz="2000" dirty="0">
                <a:latin typeface="Cambria" panose="02040503050406030204" pitchFamily="18" charset="0"/>
                <a:ea typeface="Cambria" panose="02040503050406030204" pitchFamily="18" charset="0"/>
              </a:rPr>
              <a:t>            function </a:t>
            </a:r>
            <a:r>
              <a:rPr lang="en-IN" sz="2000" dirty="0" err="1">
                <a:latin typeface="Cambria" panose="02040503050406030204" pitchFamily="18" charset="0"/>
                <a:ea typeface="Cambria" panose="02040503050406030204" pitchFamily="18" charset="0"/>
              </a:rPr>
              <a:t>myFunction</a:t>
            </a:r>
            <a:r>
              <a:rPr lang="en-IN" sz="2000" dirty="0">
                <a:latin typeface="Cambria" panose="02040503050406030204" pitchFamily="18" charset="0"/>
                <a:ea typeface="Cambria" panose="02040503050406030204" pitchFamily="18" charset="0"/>
              </a:rPr>
              <a:t>() {</a:t>
            </a:r>
          </a:p>
          <a:p>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var</a:t>
            </a:r>
            <a:r>
              <a:rPr lang="en-IN" sz="2000" dirty="0">
                <a:latin typeface="Cambria" panose="02040503050406030204" pitchFamily="18" charset="0"/>
                <a:ea typeface="Cambria" panose="02040503050406030204" pitchFamily="18" charset="0"/>
              </a:rPr>
              <a:t> w = </a:t>
            </a:r>
            <a:r>
              <a:rPr lang="en-IN" sz="2000" dirty="0" err="1">
                <a:latin typeface="Cambria" panose="02040503050406030204" pitchFamily="18" charset="0"/>
                <a:ea typeface="Cambria" panose="02040503050406030204" pitchFamily="18" charset="0"/>
              </a:rPr>
              <a:t>window.outerWidth</a:t>
            </a:r>
            <a:r>
              <a:rPr lang="en-IN" sz="2000" dirty="0">
                <a:latin typeface="Cambria" panose="02040503050406030204" pitchFamily="18" charset="0"/>
                <a:ea typeface="Cambria" panose="02040503050406030204" pitchFamily="18" charset="0"/>
              </a:rPr>
              <a:t>;</a:t>
            </a:r>
          </a:p>
          <a:p>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var</a:t>
            </a:r>
            <a:r>
              <a:rPr lang="en-IN" sz="2000" dirty="0">
                <a:latin typeface="Cambria" panose="02040503050406030204" pitchFamily="18" charset="0"/>
                <a:ea typeface="Cambria" panose="02040503050406030204" pitchFamily="18" charset="0"/>
              </a:rPr>
              <a:t> h = </a:t>
            </a:r>
            <a:r>
              <a:rPr lang="en-IN" sz="2000" dirty="0" err="1">
                <a:latin typeface="Cambria" panose="02040503050406030204" pitchFamily="18" charset="0"/>
                <a:ea typeface="Cambria" panose="02040503050406030204" pitchFamily="18" charset="0"/>
              </a:rPr>
              <a:t>window.outerHeight</a:t>
            </a:r>
            <a:r>
              <a:rPr lang="en-IN" sz="2000" dirty="0">
                <a:latin typeface="Cambria" panose="02040503050406030204" pitchFamily="18" charset="0"/>
                <a:ea typeface="Cambria" panose="02040503050406030204" pitchFamily="18" charset="0"/>
              </a:rPr>
              <a:t>;</a:t>
            </a:r>
          </a:p>
          <a:p>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var</a:t>
            </a:r>
            <a:r>
              <a:rPr lang="en-IN" sz="2000" dirty="0">
                <a:latin typeface="Cambria" panose="02040503050406030204" pitchFamily="18" charset="0"/>
                <a:ea typeface="Cambria" panose="02040503050406030204" pitchFamily="18" charset="0"/>
              </a:rPr>
              <a:t> txt = "Window size: width=" + w + ", height=" + h;</a:t>
            </a:r>
          </a:p>
          <a:p>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document.getElementById</a:t>
            </a:r>
            <a:r>
              <a:rPr lang="en-IN" sz="2000" dirty="0">
                <a:latin typeface="Cambria" panose="02040503050406030204" pitchFamily="18" charset="0"/>
                <a:ea typeface="Cambria" panose="02040503050406030204" pitchFamily="18" charset="0"/>
              </a:rPr>
              <a:t>("demo").</a:t>
            </a:r>
            <a:r>
              <a:rPr lang="en-IN" sz="2000" dirty="0" err="1">
                <a:latin typeface="Cambria" panose="02040503050406030204" pitchFamily="18" charset="0"/>
                <a:ea typeface="Cambria" panose="02040503050406030204" pitchFamily="18" charset="0"/>
              </a:rPr>
              <a:t>innerHTML</a:t>
            </a:r>
            <a:r>
              <a:rPr lang="en-IN" sz="2000" dirty="0">
                <a:latin typeface="Cambria" panose="02040503050406030204" pitchFamily="18" charset="0"/>
                <a:ea typeface="Cambria" panose="02040503050406030204" pitchFamily="18" charset="0"/>
              </a:rPr>
              <a:t> = txt;</a:t>
            </a:r>
          </a:p>
          <a:p>
            <a:r>
              <a:rPr lang="en-IN" sz="2000" dirty="0">
                <a:latin typeface="Cambria" panose="02040503050406030204" pitchFamily="18" charset="0"/>
                <a:ea typeface="Cambria" panose="02040503050406030204" pitchFamily="18" charset="0"/>
              </a:rPr>
              <a:t>            }</a:t>
            </a:r>
          </a:p>
          <a:p>
            <a:r>
              <a:rPr lang="en-IN" sz="2000" dirty="0">
                <a:latin typeface="Cambria" panose="02040503050406030204" pitchFamily="18" charset="0"/>
                <a:ea typeface="Cambria" panose="02040503050406030204" pitchFamily="18" charset="0"/>
              </a:rPr>
              <a:t>        &lt;/script&gt;</a:t>
            </a:r>
          </a:p>
          <a:p>
            <a:endParaRPr lang="en-IN" sz="2000" dirty="0">
              <a:latin typeface="Cambria" panose="02040503050406030204" pitchFamily="18" charset="0"/>
              <a:ea typeface="Cambria" panose="02040503050406030204" pitchFamily="18" charset="0"/>
            </a:endParaRPr>
          </a:p>
          <a:p>
            <a:r>
              <a:rPr lang="en-IN" sz="2000" dirty="0">
                <a:latin typeface="Cambria" panose="02040503050406030204" pitchFamily="18" charset="0"/>
                <a:ea typeface="Cambria" panose="02040503050406030204" pitchFamily="18" charset="0"/>
              </a:rPr>
              <a:t>&lt;/body&gt;</a:t>
            </a:r>
          </a:p>
          <a:p>
            <a:r>
              <a:rPr lang="en-IN" sz="2000" dirty="0">
                <a:latin typeface="Cambria" panose="02040503050406030204" pitchFamily="18" charset="0"/>
                <a:ea typeface="Cambria" panose="02040503050406030204" pitchFamily="18" charset="0"/>
              </a:rPr>
              <a:t>&lt;/html&gt;</a:t>
            </a:r>
          </a:p>
        </p:txBody>
      </p:sp>
      <p:pic>
        <p:nvPicPr>
          <p:cNvPr id="6" name="Picture 5"/>
          <p:cNvPicPr>
            <a:picLocks noChangeAspect="1"/>
          </p:cNvPicPr>
          <p:nvPr/>
        </p:nvPicPr>
        <p:blipFill>
          <a:blip r:embed="rId2"/>
          <a:stretch>
            <a:fillRect/>
          </a:stretch>
        </p:blipFill>
        <p:spPr>
          <a:xfrm>
            <a:off x="7637166" y="698779"/>
            <a:ext cx="3429000" cy="838200"/>
          </a:xfrm>
          <a:prstGeom prst="rect">
            <a:avLst/>
          </a:prstGeom>
          <a:ln w="19050">
            <a:solidFill>
              <a:schemeClr val="tx1"/>
            </a:solidFill>
          </a:ln>
        </p:spPr>
      </p:pic>
    </p:spTree>
    <p:extLst>
      <p:ext uri="{BB962C8B-B14F-4D97-AF65-F5344CB8AC3E}">
        <p14:creationId xmlns:p14="http://schemas.microsoft.com/office/powerpoint/2010/main" val="84717135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Mouse Events</a:t>
            </a:r>
            <a:br>
              <a:rPr lang="en-IN" dirty="0"/>
            </a:br>
            <a:endParaRPr lang="en-IN" dirty="0"/>
          </a:p>
        </p:txBody>
      </p:sp>
      <p:sp>
        <p:nvSpPr>
          <p:cNvPr id="3" name="Content Placeholder 2"/>
          <p:cNvSpPr>
            <a:spLocks noGrp="1"/>
          </p:cNvSpPr>
          <p:nvPr>
            <p:ph idx="1"/>
          </p:nvPr>
        </p:nvSpPr>
        <p:spPr/>
        <p:txBody>
          <a:bodyPr/>
          <a:lstStyle/>
          <a:p>
            <a:r>
              <a:rPr lang="en-US" dirty="0">
                <a:solidFill>
                  <a:schemeClr val="tx1"/>
                </a:solidFill>
              </a:rPr>
              <a:t>The mouse has a few events associated with it when a button is pressed (</a:t>
            </a:r>
            <a:r>
              <a:rPr lang="en-US" b="1" dirty="0" err="1">
                <a:solidFill>
                  <a:schemeClr val="tx1"/>
                </a:solidFill>
              </a:rPr>
              <a:t>onMousedown</a:t>
            </a:r>
            <a:r>
              <a:rPr lang="en-US" dirty="0">
                <a:solidFill>
                  <a:schemeClr val="tx1"/>
                </a:solidFill>
              </a:rPr>
              <a:t>) on top of an element and when it is </a:t>
            </a:r>
            <a:r>
              <a:rPr lang="en-IN" dirty="0">
                <a:solidFill>
                  <a:schemeClr val="tx1"/>
                </a:solidFill>
              </a:rPr>
              <a:t>released (</a:t>
            </a:r>
            <a:r>
              <a:rPr lang="en-IN" b="1" dirty="0" err="1">
                <a:solidFill>
                  <a:schemeClr val="tx1"/>
                </a:solidFill>
              </a:rPr>
              <a:t>onMouseup</a:t>
            </a:r>
            <a:r>
              <a:rPr lang="en-IN" dirty="0">
                <a:solidFill>
                  <a:schemeClr val="tx1"/>
                </a:solidFill>
              </a:rPr>
              <a:t>);</a:t>
            </a:r>
          </a:p>
          <a:p>
            <a:r>
              <a:rPr lang="en-US" dirty="0">
                <a:solidFill>
                  <a:schemeClr val="tx1"/>
                </a:solidFill>
              </a:rPr>
              <a:t>When the mouse moves and the pointer is already over an element (</a:t>
            </a:r>
            <a:r>
              <a:rPr lang="en-US" b="1" dirty="0" err="1">
                <a:solidFill>
                  <a:schemeClr val="tx1"/>
                </a:solidFill>
              </a:rPr>
              <a:t>onMousemove</a:t>
            </a:r>
            <a:r>
              <a:rPr lang="en-US" dirty="0">
                <a:solidFill>
                  <a:schemeClr val="tx1"/>
                </a:solidFill>
              </a:rPr>
              <a:t>) and when it moves away from the element </a:t>
            </a:r>
            <a:r>
              <a:rPr lang="en-IN" dirty="0">
                <a:solidFill>
                  <a:schemeClr val="tx1"/>
                </a:solidFill>
              </a:rPr>
              <a:t>(</a:t>
            </a:r>
            <a:r>
              <a:rPr lang="en-IN" b="1" dirty="0" err="1">
                <a:solidFill>
                  <a:schemeClr val="tx1"/>
                </a:solidFill>
              </a:rPr>
              <a:t>onMouseout</a:t>
            </a:r>
            <a:r>
              <a:rPr lang="en-IN" dirty="0">
                <a:solidFill>
                  <a:schemeClr val="tx1"/>
                </a:solidFill>
              </a:rPr>
              <a:t>).</a:t>
            </a:r>
          </a:p>
          <a:p>
            <a:r>
              <a:rPr lang="en-US" dirty="0">
                <a:solidFill>
                  <a:schemeClr val="tx1"/>
                </a:solidFill>
              </a:rPr>
              <a:t>Events are triggered also when the pointer is over an element (</a:t>
            </a:r>
            <a:r>
              <a:rPr lang="en-US" b="1" dirty="0" err="1">
                <a:solidFill>
                  <a:schemeClr val="tx1"/>
                </a:solidFill>
              </a:rPr>
              <a:t>onMouseover</a:t>
            </a:r>
            <a:r>
              <a:rPr lang="en-US" dirty="0">
                <a:solidFill>
                  <a:schemeClr val="tx1"/>
                </a:solidFill>
              </a:rPr>
              <a:t>) and when it is clicked once (</a:t>
            </a:r>
            <a:r>
              <a:rPr lang="en-US" b="1" dirty="0" err="1">
                <a:solidFill>
                  <a:schemeClr val="tx1"/>
                </a:solidFill>
              </a:rPr>
              <a:t>onClick</a:t>
            </a:r>
            <a:r>
              <a:rPr lang="en-US" dirty="0">
                <a:solidFill>
                  <a:schemeClr val="tx1"/>
                </a:solidFill>
              </a:rPr>
              <a:t>) or twice </a:t>
            </a:r>
            <a:r>
              <a:rPr lang="en-IN" dirty="0">
                <a:solidFill>
                  <a:schemeClr val="tx1"/>
                </a:solidFill>
              </a:rPr>
              <a:t>(</a:t>
            </a:r>
            <a:r>
              <a:rPr lang="en-IN" b="1" dirty="0" err="1">
                <a:solidFill>
                  <a:schemeClr val="tx1"/>
                </a:solidFill>
              </a:rPr>
              <a:t>onDblclick</a:t>
            </a:r>
            <a:r>
              <a:rPr lang="en-IN" dirty="0">
                <a:solidFill>
                  <a:schemeClr val="tx1"/>
                </a:solidFill>
              </a:rPr>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92</a:t>
            </a:fld>
            <a:endParaRPr lang="en-IN" dirty="0"/>
          </a:p>
        </p:txBody>
      </p:sp>
    </p:spTree>
    <p:extLst>
      <p:ext uri="{BB962C8B-B14F-4D97-AF65-F5344CB8AC3E}">
        <p14:creationId xmlns:p14="http://schemas.microsoft.com/office/powerpoint/2010/main" val="219659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fontScale="85000" lnSpcReduction="20000"/>
          </a:bodyPr>
          <a:lstStyle/>
          <a:p>
            <a:r>
              <a:rPr lang="en-IN" dirty="0">
                <a:solidFill>
                  <a:schemeClr val="tx1"/>
                </a:solidFill>
              </a:rPr>
              <a:t>&lt;!DOCTYPE html&gt;</a:t>
            </a:r>
          </a:p>
          <a:p>
            <a:r>
              <a:rPr lang="en-IN" dirty="0">
                <a:solidFill>
                  <a:schemeClr val="tx1"/>
                </a:solidFill>
              </a:rPr>
              <a:t>&lt;html&gt;</a:t>
            </a:r>
          </a:p>
          <a:p>
            <a:r>
              <a:rPr lang="en-IN" dirty="0">
                <a:solidFill>
                  <a:schemeClr val="tx1"/>
                </a:solidFill>
              </a:rPr>
              <a:t>    &lt;body&gt;</a:t>
            </a:r>
          </a:p>
          <a:p>
            <a:r>
              <a:rPr lang="en-IN" dirty="0">
                <a:solidFill>
                  <a:schemeClr val="tx1"/>
                </a:solidFill>
              </a:rPr>
              <a:t>      &lt;h1 id="h1" </a:t>
            </a:r>
            <a:r>
              <a:rPr lang="en-IN" dirty="0" err="1">
                <a:solidFill>
                  <a:schemeClr val="tx1"/>
                </a:solidFill>
              </a:rPr>
              <a:t>onmouseover</a:t>
            </a:r>
            <a:r>
              <a:rPr lang="en-IN" dirty="0">
                <a:solidFill>
                  <a:schemeClr val="tx1"/>
                </a:solidFill>
              </a:rPr>
              <a:t>="mover()" </a:t>
            </a:r>
            <a:r>
              <a:rPr lang="en-IN" dirty="0" err="1">
                <a:solidFill>
                  <a:schemeClr val="tx1"/>
                </a:solidFill>
              </a:rPr>
              <a:t>onmouseout</a:t>
            </a:r>
            <a:r>
              <a:rPr lang="en-IN" dirty="0">
                <a:solidFill>
                  <a:schemeClr val="tx1"/>
                </a:solidFill>
              </a:rPr>
              <a:t>="</a:t>
            </a:r>
            <a:r>
              <a:rPr lang="en-IN" dirty="0" err="1">
                <a:solidFill>
                  <a:schemeClr val="tx1"/>
                </a:solidFill>
              </a:rPr>
              <a:t>mout</a:t>
            </a:r>
            <a:r>
              <a:rPr lang="en-IN" dirty="0">
                <a:solidFill>
                  <a:schemeClr val="tx1"/>
                </a:solidFill>
              </a:rPr>
              <a:t>()"&gt;Mouse Event&lt;/h1&gt;</a:t>
            </a:r>
          </a:p>
          <a:p>
            <a:r>
              <a:rPr lang="en-IN" dirty="0">
                <a:solidFill>
                  <a:schemeClr val="tx1"/>
                </a:solidFill>
              </a:rPr>
              <a:t>      &lt;script&gt;</a:t>
            </a:r>
          </a:p>
          <a:p>
            <a:r>
              <a:rPr lang="en-IN" dirty="0">
                <a:solidFill>
                  <a:schemeClr val="tx1"/>
                </a:solidFill>
              </a:rPr>
              <a:t>        function mover(){</a:t>
            </a:r>
          </a:p>
          <a:p>
            <a:r>
              <a:rPr lang="en-IN" dirty="0">
                <a:solidFill>
                  <a:schemeClr val="tx1"/>
                </a:solidFill>
              </a:rPr>
              <a:t>          </a:t>
            </a:r>
            <a:r>
              <a:rPr lang="en-IN" dirty="0" err="1">
                <a:solidFill>
                  <a:schemeClr val="tx1"/>
                </a:solidFill>
              </a:rPr>
              <a:t>document.getElementById</a:t>
            </a:r>
            <a:r>
              <a:rPr lang="en-IN" dirty="0">
                <a:solidFill>
                  <a:schemeClr val="tx1"/>
                </a:solidFill>
              </a:rPr>
              <a:t>("h1").</a:t>
            </a:r>
            <a:r>
              <a:rPr lang="en-IN" dirty="0" err="1">
                <a:solidFill>
                  <a:schemeClr val="tx1"/>
                </a:solidFill>
              </a:rPr>
              <a:t>style.color</a:t>
            </a:r>
            <a:r>
              <a:rPr lang="en-IN" dirty="0">
                <a:solidFill>
                  <a:schemeClr val="tx1"/>
                </a:solidFill>
              </a:rPr>
              <a:t> = "red";</a:t>
            </a:r>
          </a:p>
          <a:p>
            <a:r>
              <a:rPr lang="en-IN" dirty="0">
                <a:solidFill>
                  <a:schemeClr val="tx1"/>
                </a:solidFill>
              </a:rPr>
              <a:t>        }</a:t>
            </a:r>
          </a:p>
          <a:p>
            <a:r>
              <a:rPr lang="en-IN" dirty="0">
                <a:solidFill>
                  <a:schemeClr val="tx1"/>
                </a:solidFill>
              </a:rPr>
              <a:t>        function </a:t>
            </a:r>
            <a:r>
              <a:rPr lang="en-IN" dirty="0" err="1">
                <a:solidFill>
                  <a:schemeClr val="tx1"/>
                </a:solidFill>
              </a:rPr>
              <a:t>mout</a:t>
            </a:r>
            <a:r>
              <a:rPr lang="en-IN" dirty="0">
                <a:solidFill>
                  <a:schemeClr val="tx1"/>
                </a:solidFill>
              </a:rPr>
              <a:t>(){</a:t>
            </a:r>
          </a:p>
          <a:p>
            <a:r>
              <a:rPr lang="en-IN" dirty="0">
                <a:solidFill>
                  <a:schemeClr val="tx1"/>
                </a:solidFill>
              </a:rPr>
              <a:t>          </a:t>
            </a:r>
            <a:r>
              <a:rPr lang="en-IN" dirty="0" err="1">
                <a:solidFill>
                  <a:schemeClr val="tx1"/>
                </a:solidFill>
              </a:rPr>
              <a:t>document.getElementById</a:t>
            </a:r>
            <a:r>
              <a:rPr lang="en-IN" dirty="0">
                <a:solidFill>
                  <a:schemeClr val="tx1"/>
                </a:solidFill>
              </a:rPr>
              <a:t>("h1").</a:t>
            </a:r>
            <a:r>
              <a:rPr lang="en-IN" dirty="0" err="1">
                <a:solidFill>
                  <a:schemeClr val="tx1"/>
                </a:solidFill>
              </a:rPr>
              <a:t>style.color</a:t>
            </a:r>
            <a:r>
              <a:rPr lang="en-IN" dirty="0">
                <a:solidFill>
                  <a:schemeClr val="tx1"/>
                </a:solidFill>
              </a:rPr>
              <a:t> = "black";</a:t>
            </a:r>
          </a:p>
          <a:p>
            <a:r>
              <a:rPr lang="en-IN" dirty="0">
                <a:solidFill>
                  <a:schemeClr val="tx1"/>
                </a:solidFill>
              </a:rPr>
              <a:t>        }</a:t>
            </a:r>
          </a:p>
          <a:p>
            <a:r>
              <a:rPr lang="en-IN" dirty="0">
                <a:solidFill>
                  <a:schemeClr val="tx1"/>
                </a:solidFill>
              </a:rPr>
              <a:t>      &lt;/script&gt;</a:t>
            </a:r>
          </a:p>
          <a:p>
            <a:r>
              <a:rPr lang="en-IN" dirty="0">
                <a:solidFill>
                  <a:schemeClr val="tx1"/>
                </a:solidFill>
              </a:rPr>
              <a:t>    &lt;/body&gt;</a:t>
            </a:r>
          </a:p>
          <a:p>
            <a:r>
              <a:rPr lang="en-IN" dirty="0">
                <a:solidFill>
                  <a:schemeClr val="tx1"/>
                </a:solidFill>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93</a:t>
            </a:fld>
            <a:endParaRPr lang="en-IN" dirty="0"/>
          </a:p>
        </p:txBody>
      </p:sp>
      <p:pic>
        <p:nvPicPr>
          <p:cNvPr id="5" name="Picture 4"/>
          <p:cNvPicPr>
            <a:picLocks noChangeAspect="1"/>
          </p:cNvPicPr>
          <p:nvPr/>
        </p:nvPicPr>
        <p:blipFill>
          <a:blip r:embed="rId2"/>
          <a:stretch>
            <a:fillRect/>
          </a:stretch>
        </p:blipFill>
        <p:spPr>
          <a:xfrm>
            <a:off x="7608627" y="5693353"/>
            <a:ext cx="2377646" cy="662997"/>
          </a:xfrm>
          <a:prstGeom prst="rect">
            <a:avLst/>
          </a:prstGeom>
        </p:spPr>
      </p:pic>
      <p:pic>
        <p:nvPicPr>
          <p:cNvPr id="7" name="Picture 6"/>
          <p:cNvPicPr>
            <a:picLocks noChangeAspect="1"/>
          </p:cNvPicPr>
          <p:nvPr/>
        </p:nvPicPr>
        <p:blipFill>
          <a:blip r:embed="rId3"/>
          <a:stretch>
            <a:fillRect/>
          </a:stretch>
        </p:blipFill>
        <p:spPr>
          <a:xfrm>
            <a:off x="7409217" y="4629644"/>
            <a:ext cx="2533650" cy="1095375"/>
          </a:xfrm>
          <a:prstGeom prst="rect">
            <a:avLst/>
          </a:prstGeom>
        </p:spPr>
      </p:pic>
    </p:spTree>
    <p:extLst>
      <p:ext uri="{BB962C8B-B14F-4D97-AF65-F5344CB8AC3E}">
        <p14:creationId xmlns:p14="http://schemas.microsoft.com/office/powerpoint/2010/main" val="410160336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Keyboard Events</a:t>
            </a:r>
          </a:p>
        </p:txBody>
      </p:sp>
      <p:sp>
        <p:nvSpPr>
          <p:cNvPr id="3" name="Content Placeholder 2"/>
          <p:cNvSpPr>
            <a:spLocks noGrp="1"/>
          </p:cNvSpPr>
          <p:nvPr>
            <p:ph idx="1"/>
          </p:nvPr>
        </p:nvSpPr>
        <p:spPr/>
        <p:txBody>
          <a:bodyPr/>
          <a:lstStyle/>
          <a:p>
            <a:r>
              <a:rPr lang="en-US" dirty="0">
                <a:solidFill>
                  <a:schemeClr val="tx1"/>
                </a:solidFill>
              </a:rPr>
              <a:t>Events can be triggered when the key is pressed down (</a:t>
            </a:r>
            <a:r>
              <a:rPr lang="en-US" b="1" dirty="0" err="1">
                <a:solidFill>
                  <a:schemeClr val="tx1"/>
                </a:solidFill>
              </a:rPr>
              <a:t>onKeydown</a:t>
            </a:r>
            <a:r>
              <a:rPr lang="en-US" dirty="0">
                <a:solidFill>
                  <a:schemeClr val="tx1"/>
                </a:solidFill>
              </a:rPr>
              <a:t>) and when it is released (</a:t>
            </a:r>
            <a:r>
              <a:rPr lang="en-US" b="1" dirty="0" err="1">
                <a:solidFill>
                  <a:schemeClr val="tx1"/>
                </a:solidFill>
              </a:rPr>
              <a:t>onKeyup</a:t>
            </a:r>
            <a:r>
              <a:rPr lang="en-US" dirty="0">
                <a:solidFill>
                  <a:schemeClr val="tx1"/>
                </a:solidFill>
              </a:rPr>
              <a:t>).</a:t>
            </a:r>
          </a:p>
          <a:p>
            <a:r>
              <a:rPr lang="en-US" dirty="0">
                <a:solidFill>
                  <a:schemeClr val="tx1"/>
                </a:solidFill>
              </a:rPr>
              <a:t>The complete key sequence, down press and up release, triggers </a:t>
            </a:r>
            <a:r>
              <a:rPr lang="en-IN" dirty="0">
                <a:solidFill>
                  <a:schemeClr val="tx1"/>
                </a:solidFill>
              </a:rPr>
              <a:t>another event (</a:t>
            </a:r>
            <a:r>
              <a:rPr lang="en-IN" b="1" dirty="0" err="1">
                <a:solidFill>
                  <a:schemeClr val="tx1"/>
                </a:solidFill>
              </a:rPr>
              <a:t>onKeypress</a:t>
            </a:r>
            <a:r>
              <a:rPr lang="en-IN" dirty="0">
                <a:solidFill>
                  <a:schemeClr val="tx1"/>
                </a:solidFill>
              </a:rPr>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94</a:t>
            </a:fld>
            <a:endParaRPr lang="en-IN" dirty="0"/>
          </a:p>
        </p:txBody>
      </p:sp>
    </p:spTree>
    <p:extLst>
      <p:ext uri="{BB962C8B-B14F-4D97-AF65-F5344CB8AC3E}">
        <p14:creationId xmlns:p14="http://schemas.microsoft.com/office/powerpoint/2010/main" val="199963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fontScale="92500"/>
          </a:bodyPr>
          <a:lstStyle/>
          <a:p>
            <a:pPr marL="0" indent="0">
              <a:buNone/>
            </a:pPr>
            <a:r>
              <a:rPr lang="en-US" dirty="0">
                <a:solidFill>
                  <a:schemeClr val="tx1"/>
                </a:solidFill>
              </a:rPr>
              <a:t>&lt;html&gt;</a:t>
            </a:r>
          </a:p>
          <a:p>
            <a:pPr marL="0" indent="0">
              <a:buNone/>
            </a:pPr>
            <a:r>
              <a:rPr lang="en-US" dirty="0">
                <a:solidFill>
                  <a:schemeClr val="tx1"/>
                </a:solidFill>
              </a:rPr>
              <a:t>	&lt;body&gt;</a:t>
            </a:r>
          </a:p>
          <a:p>
            <a:pPr marL="0" indent="0">
              <a:buNone/>
            </a:pPr>
            <a:r>
              <a:rPr lang="en-US" dirty="0">
                <a:solidFill>
                  <a:schemeClr val="tx1"/>
                </a:solidFill>
              </a:rPr>
              <a:t>		&lt;input type="text" </a:t>
            </a:r>
            <a:r>
              <a:rPr lang="en-US" dirty="0" err="1">
                <a:solidFill>
                  <a:schemeClr val="tx1"/>
                </a:solidFill>
              </a:rPr>
              <a:t>onkeypress</a:t>
            </a:r>
            <a:r>
              <a:rPr lang="en-US" dirty="0">
                <a:solidFill>
                  <a:schemeClr val="tx1"/>
                </a:solidFill>
              </a:rPr>
              <a:t>="</a:t>
            </a:r>
            <a:r>
              <a:rPr lang="en-US" dirty="0" err="1">
                <a:solidFill>
                  <a:schemeClr val="tx1"/>
                </a:solidFill>
              </a:rPr>
              <a:t>myFunction</a:t>
            </a:r>
            <a:r>
              <a:rPr lang="en-US" dirty="0">
                <a:solidFill>
                  <a:schemeClr val="tx1"/>
                </a:solidFill>
              </a:rPr>
              <a:t>()"&gt;</a:t>
            </a:r>
          </a:p>
          <a:p>
            <a:pPr marL="0" indent="0">
              <a:buNone/>
            </a:pPr>
            <a:r>
              <a:rPr lang="en-US" dirty="0">
                <a:solidFill>
                  <a:schemeClr val="tx1"/>
                </a:solidFill>
              </a:rPr>
              <a:t>		&lt;script&gt;</a:t>
            </a:r>
          </a:p>
          <a:p>
            <a:pPr marL="0" indent="0">
              <a:buNone/>
            </a:pPr>
            <a:r>
              <a:rPr lang="en-US" dirty="0">
                <a:solidFill>
                  <a:schemeClr val="tx1"/>
                </a:solidFill>
              </a:rPr>
              <a:t>			function </a:t>
            </a:r>
            <a:r>
              <a:rPr lang="en-US" dirty="0" err="1">
                <a:solidFill>
                  <a:schemeClr val="tx1"/>
                </a:solidFill>
              </a:rPr>
              <a:t>myFunction</a:t>
            </a:r>
            <a:r>
              <a:rPr lang="en-US" dirty="0">
                <a:solidFill>
                  <a:schemeClr val="tx1"/>
                </a:solidFill>
              </a:rPr>
              <a:t>() {</a:t>
            </a:r>
          </a:p>
          <a:p>
            <a:pPr marL="0" indent="0">
              <a:buNone/>
            </a:pPr>
            <a:r>
              <a:rPr lang="en-US" dirty="0">
                <a:solidFill>
                  <a:schemeClr val="tx1"/>
                </a:solidFill>
              </a:rPr>
              <a:t>			alert("You pressed a key inside the input field");</a:t>
            </a:r>
          </a:p>
          <a:p>
            <a:pPr marL="0" indent="0">
              <a:buNone/>
            </a:pPr>
            <a:r>
              <a:rPr lang="en-US" dirty="0">
                <a:solidFill>
                  <a:schemeClr val="tx1"/>
                </a:solidFill>
              </a:rPr>
              <a:t>			}</a:t>
            </a:r>
          </a:p>
          <a:p>
            <a:pPr marL="0" indent="0">
              <a:buNone/>
            </a:pPr>
            <a:r>
              <a:rPr lang="en-US" dirty="0">
                <a:solidFill>
                  <a:schemeClr val="tx1"/>
                </a:solidFill>
              </a:rPr>
              <a:t>		&lt;/script&gt;</a:t>
            </a:r>
          </a:p>
          <a:p>
            <a:pPr marL="0" indent="0">
              <a:buNone/>
            </a:pPr>
            <a:r>
              <a:rPr lang="en-US" dirty="0">
                <a:solidFill>
                  <a:schemeClr val="tx1"/>
                </a:solidFill>
              </a:rPr>
              <a:t>	&lt;/body&gt;</a:t>
            </a:r>
          </a:p>
          <a:p>
            <a:pPr marL="0" indent="0">
              <a:buNone/>
            </a:pPr>
            <a:r>
              <a:rPr lang="en-US" dirty="0">
                <a:solidFill>
                  <a:schemeClr val="tx1"/>
                </a:solidFill>
              </a:rPr>
              <a:t>&lt;/html&gt;</a:t>
            </a:r>
            <a:endParaRPr lang="en-IN" dirty="0">
              <a:solidFill>
                <a:schemeClr val="tx1"/>
              </a:solidFill>
            </a:endParaRPr>
          </a:p>
          <a:p>
            <a:endParaRPr lang="en-IN" dirty="0">
              <a:solidFill>
                <a:schemeClr val="tx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95</a:t>
            </a:fld>
            <a:endParaRPr lang="en-IN" dirty="0"/>
          </a:p>
        </p:txBody>
      </p:sp>
    </p:spTree>
    <p:extLst>
      <p:ext uri="{BB962C8B-B14F-4D97-AF65-F5344CB8AC3E}">
        <p14:creationId xmlns:p14="http://schemas.microsoft.com/office/powerpoint/2010/main" val="132502083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Form Events</a:t>
            </a:r>
            <a:br>
              <a:rPr lang="en-IN" dirty="0"/>
            </a:br>
            <a:endParaRPr lang="en-IN" dirty="0"/>
          </a:p>
        </p:txBody>
      </p:sp>
      <p:sp>
        <p:nvSpPr>
          <p:cNvPr id="3" name="Content Placeholder 2"/>
          <p:cNvSpPr>
            <a:spLocks noGrp="1"/>
          </p:cNvSpPr>
          <p:nvPr>
            <p:ph idx="1"/>
          </p:nvPr>
        </p:nvSpPr>
        <p:spPr/>
        <p:txBody>
          <a:bodyPr/>
          <a:lstStyle/>
          <a:p>
            <a:r>
              <a:rPr lang="en-US" dirty="0"/>
              <a:t>Events can be triggered when the reset button on the form is clicked (</a:t>
            </a:r>
            <a:r>
              <a:rPr lang="en-US" b="1" dirty="0" err="1"/>
              <a:t>onReset</a:t>
            </a:r>
            <a:r>
              <a:rPr lang="en-US" dirty="0"/>
              <a:t>) or when the submit button is clicked (</a:t>
            </a:r>
            <a:r>
              <a:rPr lang="en-US" b="1" dirty="0" err="1"/>
              <a:t>onSubmit</a:t>
            </a:r>
            <a:r>
              <a:rPr lang="en-US" dirty="0"/>
              <a:t>).</a:t>
            </a:r>
          </a:p>
          <a:p>
            <a:r>
              <a:rPr lang="en-US" dirty="0"/>
              <a:t>Even when a content is selected on a page (</a:t>
            </a:r>
            <a:r>
              <a:rPr lang="en-US" b="1" dirty="0" err="1"/>
              <a:t>onSelect</a:t>
            </a:r>
            <a:r>
              <a:rPr lang="en-US" dirty="0"/>
              <a:t>) event is generated.</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96</a:t>
            </a:fld>
            <a:endParaRPr lang="en-IN" dirty="0"/>
          </a:p>
        </p:txBody>
      </p:sp>
    </p:spTree>
    <p:extLst>
      <p:ext uri="{BB962C8B-B14F-4D97-AF65-F5344CB8AC3E}">
        <p14:creationId xmlns:p14="http://schemas.microsoft.com/office/powerpoint/2010/main" val="409673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IN" dirty="0"/>
          </a:p>
        </p:txBody>
      </p:sp>
      <p:pic>
        <p:nvPicPr>
          <p:cNvPr id="5" name="Content Placeholder 4"/>
          <p:cNvPicPr>
            <a:picLocks noGrp="1" noChangeAspect="1"/>
          </p:cNvPicPr>
          <p:nvPr>
            <p:ph idx="1"/>
          </p:nvPr>
        </p:nvPicPr>
        <p:blipFill>
          <a:blip r:embed="rId2"/>
          <a:stretch>
            <a:fillRect/>
          </a:stretch>
        </p:blipFill>
        <p:spPr>
          <a:xfrm>
            <a:off x="3806809" y="596261"/>
            <a:ext cx="7592789" cy="5656334"/>
          </a:xfrm>
          <a:prstGeom prst="rect">
            <a:avLst/>
          </a:prstGeom>
        </p:spPr>
      </p:pic>
      <p:sp>
        <p:nvSpPr>
          <p:cNvPr id="4" name="Slide Number Placeholder 3"/>
          <p:cNvSpPr>
            <a:spLocks noGrp="1"/>
          </p:cNvSpPr>
          <p:nvPr>
            <p:ph type="sldNum" sz="quarter" idx="12"/>
          </p:nvPr>
        </p:nvSpPr>
        <p:spPr/>
        <p:txBody>
          <a:bodyPr/>
          <a:lstStyle/>
          <a:p>
            <a:fld id="{9C11CE39-2868-44A2-A0C6-827D458F7A8B}" type="slidenum">
              <a:rPr lang="en-IN" smtClean="0"/>
              <a:pPr/>
              <a:t>97</a:t>
            </a:fld>
            <a:endParaRPr lang="en-IN" dirty="0"/>
          </a:p>
        </p:txBody>
      </p:sp>
    </p:spTree>
    <p:extLst>
      <p:ext uri="{BB962C8B-B14F-4D97-AF65-F5344CB8AC3E}">
        <p14:creationId xmlns:p14="http://schemas.microsoft.com/office/powerpoint/2010/main" val="249719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Date</a:t>
            </a:r>
          </a:p>
        </p:txBody>
      </p:sp>
      <p:sp>
        <p:nvSpPr>
          <p:cNvPr id="3" name="Content Placeholder 2"/>
          <p:cNvSpPr>
            <a:spLocks noGrp="1"/>
          </p:cNvSpPr>
          <p:nvPr>
            <p:ph idx="1"/>
          </p:nvPr>
        </p:nvSpPr>
        <p:spPr/>
        <p:txBody>
          <a:bodyPr>
            <a:normAutofit fontScale="92500" lnSpcReduction="10000"/>
          </a:bodyPr>
          <a:lstStyle/>
          <a:p>
            <a:r>
              <a:rPr lang="en-US" dirty="0"/>
              <a:t>Date objects are created with the new Date() constructor</a:t>
            </a:r>
            <a:r>
              <a:rPr lang="en-US" dirty="0" smtClean="0"/>
              <a:t>.</a:t>
            </a:r>
            <a:endParaRPr lang="en-US" dirty="0"/>
          </a:p>
          <a:p>
            <a:r>
              <a:rPr lang="en-US" dirty="0"/>
              <a:t>There are 9 ways to create a new date object</a:t>
            </a:r>
            <a:r>
              <a:rPr lang="en-US" dirty="0" smtClean="0"/>
              <a:t>:</a:t>
            </a:r>
          </a:p>
          <a:p>
            <a:r>
              <a:rPr lang="en-US" dirty="0"/>
              <a:t>new Date()</a:t>
            </a:r>
          </a:p>
          <a:p>
            <a:r>
              <a:rPr lang="en-US" dirty="0"/>
              <a:t>new Date(date string)</a:t>
            </a:r>
          </a:p>
          <a:p>
            <a:endParaRPr lang="en-US" dirty="0"/>
          </a:p>
          <a:p>
            <a:r>
              <a:rPr lang="en-US" dirty="0"/>
              <a:t>new Date(</a:t>
            </a:r>
            <a:r>
              <a:rPr lang="en-US" dirty="0" err="1"/>
              <a:t>year,month</a:t>
            </a:r>
            <a:r>
              <a:rPr lang="en-US" dirty="0"/>
              <a:t>)</a:t>
            </a:r>
          </a:p>
          <a:p>
            <a:r>
              <a:rPr lang="en-US" dirty="0"/>
              <a:t>new Date(</a:t>
            </a:r>
            <a:r>
              <a:rPr lang="en-US" dirty="0" err="1"/>
              <a:t>year,month,day</a:t>
            </a:r>
            <a:r>
              <a:rPr lang="en-US" dirty="0"/>
              <a:t>)</a:t>
            </a:r>
          </a:p>
          <a:p>
            <a:r>
              <a:rPr lang="en-US" dirty="0"/>
              <a:t>new Date(</a:t>
            </a:r>
            <a:r>
              <a:rPr lang="en-US" dirty="0" err="1"/>
              <a:t>year,month,day,hours</a:t>
            </a:r>
            <a:r>
              <a:rPr lang="en-US" dirty="0"/>
              <a:t>)</a:t>
            </a:r>
          </a:p>
          <a:p>
            <a:r>
              <a:rPr lang="en-US" dirty="0"/>
              <a:t>new Date(</a:t>
            </a:r>
            <a:r>
              <a:rPr lang="en-US" dirty="0" err="1"/>
              <a:t>year,month,day,hours,minutes</a:t>
            </a:r>
            <a:r>
              <a:rPr lang="en-US" dirty="0"/>
              <a:t>)</a:t>
            </a:r>
          </a:p>
          <a:p>
            <a:r>
              <a:rPr lang="en-US" dirty="0"/>
              <a:t>new Date(</a:t>
            </a:r>
            <a:r>
              <a:rPr lang="en-US" dirty="0" err="1"/>
              <a:t>year,month,day,hours,minutes,seconds</a:t>
            </a:r>
            <a:r>
              <a:rPr lang="en-US" dirty="0"/>
              <a:t>)</a:t>
            </a:r>
          </a:p>
          <a:p>
            <a:r>
              <a:rPr lang="en-US" dirty="0"/>
              <a:t>new Date(</a:t>
            </a:r>
            <a:r>
              <a:rPr lang="en-US" dirty="0" err="1"/>
              <a:t>year,month,day,hours,minutes,seconds,ms</a:t>
            </a:r>
            <a:r>
              <a:rPr lang="en-US" dirty="0"/>
              <a:t>)</a:t>
            </a:r>
          </a:p>
          <a:p>
            <a:endParaRPr lang="en-US" dirty="0"/>
          </a:p>
          <a:p>
            <a:r>
              <a:rPr lang="en-US" dirty="0"/>
              <a:t>new Date(milliseconds)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98</a:t>
            </a:fld>
            <a:endParaRPr lang="en-IN" dirty="0"/>
          </a:p>
        </p:txBody>
      </p:sp>
    </p:spTree>
    <p:extLst>
      <p:ext uri="{BB962C8B-B14F-4D97-AF65-F5344CB8AC3E}">
        <p14:creationId xmlns:p14="http://schemas.microsoft.com/office/powerpoint/2010/main" val="108593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JavaScript new Date()</a:t>
            </a:r>
            <a:br>
              <a:rPr lang="en-IN" b="1" dirty="0"/>
            </a:br>
            <a:endParaRPr lang="en-IN" dirty="0"/>
          </a:p>
        </p:txBody>
      </p:sp>
      <p:sp>
        <p:nvSpPr>
          <p:cNvPr id="3" name="Content Placeholder 2"/>
          <p:cNvSpPr>
            <a:spLocks noGrp="1"/>
          </p:cNvSpPr>
          <p:nvPr>
            <p:ph idx="1"/>
          </p:nvPr>
        </p:nvSpPr>
        <p:spPr/>
        <p:txBody>
          <a:bodyPr/>
          <a:lstStyle/>
          <a:p>
            <a:r>
              <a:rPr lang="en-US" dirty="0"/>
              <a:t>new Date() creates a date object with the current date and time:</a:t>
            </a:r>
          </a:p>
          <a:p>
            <a:r>
              <a:rPr lang="en-US" dirty="0"/>
              <a:t>Example</a:t>
            </a:r>
          </a:p>
          <a:p>
            <a:r>
              <a:rPr lang="en-US" dirty="0" err="1">
                <a:solidFill>
                  <a:schemeClr val="accent6">
                    <a:lumMod val="75000"/>
                  </a:schemeClr>
                </a:solidFill>
              </a:rPr>
              <a:t>const</a:t>
            </a:r>
            <a:r>
              <a:rPr lang="en-US" dirty="0">
                <a:solidFill>
                  <a:schemeClr val="accent6">
                    <a:lumMod val="75000"/>
                  </a:schemeClr>
                </a:solidFill>
              </a:rPr>
              <a:t> d = new Date</a:t>
            </a:r>
            <a:r>
              <a:rPr lang="en-US" dirty="0" smtClean="0">
                <a:solidFill>
                  <a:schemeClr val="accent6">
                    <a:lumMod val="75000"/>
                  </a:schemeClr>
                </a:solidFill>
              </a:rPr>
              <a:t>();</a:t>
            </a:r>
          </a:p>
          <a:p>
            <a:r>
              <a:rPr lang="en-US" dirty="0" err="1">
                <a:solidFill>
                  <a:schemeClr val="accent6">
                    <a:lumMod val="75000"/>
                  </a:schemeClr>
                </a:solidFill>
              </a:rPr>
              <a:t>d</a:t>
            </a:r>
            <a:r>
              <a:rPr lang="en-US" dirty="0" err="1" smtClean="0">
                <a:solidFill>
                  <a:schemeClr val="accent6">
                    <a:lumMod val="75000"/>
                  </a:schemeClr>
                </a:solidFill>
              </a:rPr>
              <a:t>ocument.write</a:t>
            </a:r>
            <a:r>
              <a:rPr lang="en-US" dirty="0" smtClean="0">
                <a:solidFill>
                  <a:schemeClr val="accent6">
                    <a:lumMod val="75000"/>
                  </a:schemeClr>
                </a:solidFill>
              </a:rPr>
              <a:t>(d);</a:t>
            </a:r>
          </a:p>
          <a:p>
            <a:endParaRPr lang="en-US" dirty="0" smtClean="0">
              <a:solidFill>
                <a:schemeClr val="accent6">
                  <a:lumMod val="75000"/>
                </a:schemeClr>
              </a:solidFill>
            </a:endParaRPr>
          </a:p>
          <a:p>
            <a:endParaRPr lang="en-US" dirty="0">
              <a:solidFill>
                <a:schemeClr val="accent6">
                  <a:lumMod val="75000"/>
                </a:schemeClr>
              </a:solidFill>
            </a:endParaRPr>
          </a:p>
          <a:p>
            <a:r>
              <a:rPr lang="en-US" dirty="0"/>
              <a:t>By default, JavaScript will use the browser's time zone and display a date as a full text string:</a:t>
            </a:r>
          </a:p>
          <a:p>
            <a:r>
              <a:rPr lang="en-US" b="1" dirty="0"/>
              <a:t>Thu Oct 26 2023 11:08:31 GMT+0530 (India Standard Time)</a:t>
            </a:r>
            <a:endParaRPr lang="en-US" dirty="0"/>
          </a:p>
          <a:p>
            <a:endParaRPr lang="en-IN"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99</a:t>
            </a:fld>
            <a:endParaRPr lang="en-IN" dirty="0"/>
          </a:p>
        </p:txBody>
      </p:sp>
      <p:pic>
        <p:nvPicPr>
          <p:cNvPr id="5" name="Picture 4"/>
          <p:cNvPicPr>
            <a:picLocks noChangeAspect="1"/>
          </p:cNvPicPr>
          <p:nvPr/>
        </p:nvPicPr>
        <p:blipFill>
          <a:blip r:embed="rId2"/>
          <a:stretch>
            <a:fillRect/>
          </a:stretch>
        </p:blipFill>
        <p:spPr>
          <a:xfrm>
            <a:off x="3997046" y="3424428"/>
            <a:ext cx="5162550" cy="571500"/>
          </a:xfrm>
          <a:prstGeom prst="rect">
            <a:avLst/>
          </a:prstGeom>
        </p:spPr>
      </p:pic>
    </p:spTree>
    <p:extLst>
      <p:ext uri="{BB962C8B-B14F-4D97-AF65-F5344CB8AC3E}">
        <p14:creationId xmlns:p14="http://schemas.microsoft.com/office/powerpoint/2010/main" val="261858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8055</TotalTime>
  <Words>13896</Words>
  <Application>Microsoft Office PowerPoint</Application>
  <PresentationFormat>Widescreen</PresentationFormat>
  <Paragraphs>2683</Paragraphs>
  <Slides>233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233</vt:i4>
      </vt:variant>
    </vt:vector>
  </HeadingPairs>
  <TitlesOfParts>
    <vt:vector size="242" baseType="lpstr">
      <vt:lpstr>Arial</vt:lpstr>
      <vt:lpstr>Calibri</vt:lpstr>
      <vt:lpstr>Cambria</vt:lpstr>
      <vt:lpstr>Corbel</vt:lpstr>
      <vt:lpstr>Open Sans Bold</vt:lpstr>
      <vt:lpstr>Times New Roman</vt:lpstr>
      <vt:lpstr>Wingdings</vt:lpstr>
      <vt:lpstr>Wingdings 2</vt:lpstr>
      <vt:lpstr>Frame</vt:lpstr>
      <vt:lpstr>PowerPoint Presentation</vt:lpstr>
      <vt:lpstr>Outlines</vt:lpstr>
      <vt:lpstr>CO Mapping</vt:lpstr>
      <vt:lpstr>What is java script?</vt:lpstr>
      <vt:lpstr>PowerPoint Presentation</vt:lpstr>
      <vt:lpstr>Client side scripting with JavaScript   </vt:lpstr>
      <vt:lpstr>Scripting Languages </vt:lpstr>
      <vt:lpstr>Java vs. JavaScript</vt:lpstr>
      <vt:lpstr>How to add Javascript?</vt:lpstr>
      <vt:lpstr>Example</vt:lpstr>
      <vt:lpstr>External  scripts  </vt:lpstr>
      <vt:lpstr>Example</vt:lpstr>
      <vt:lpstr>JavaScript Output</vt:lpstr>
      <vt:lpstr>Example</vt:lpstr>
      <vt:lpstr>PowerPoint Presentation</vt:lpstr>
      <vt:lpstr>PowerPoint Presentation</vt:lpstr>
      <vt:lpstr>PowerPoint Presentation</vt:lpstr>
      <vt:lpstr>JavaScript Statements</vt:lpstr>
      <vt:lpstr>Semicolons</vt:lpstr>
      <vt:lpstr>JavaScript Comments </vt:lpstr>
      <vt:lpstr>Example</vt:lpstr>
      <vt:lpstr>variables</vt:lpstr>
      <vt:lpstr>PowerPoint Presentation</vt:lpstr>
      <vt:lpstr>When to Use var, let, or const? </vt:lpstr>
      <vt:lpstr>Example </vt:lpstr>
      <vt:lpstr>JavaScript Identifiers </vt:lpstr>
      <vt:lpstr>The Assignment Operator</vt:lpstr>
      <vt:lpstr>JavaScript Data Types </vt:lpstr>
      <vt:lpstr>Declaring a JavaScript Variable </vt:lpstr>
      <vt:lpstr>PowerPoint Presentation</vt:lpstr>
      <vt:lpstr>PowerPoint Presentation</vt:lpstr>
      <vt:lpstr>PowerPoint Presentation</vt:lpstr>
      <vt:lpstr>Scope of variables</vt:lpstr>
      <vt:lpstr>PowerPoint Presentation</vt:lpstr>
      <vt:lpstr>JS Operators</vt:lpstr>
      <vt:lpstr>JavaScript Arithmetic Operators </vt:lpstr>
      <vt:lpstr>Example</vt:lpstr>
      <vt:lpstr>JavaScript Assignment Operators </vt:lpstr>
      <vt:lpstr>JavaScript Comparison Operators </vt:lpstr>
      <vt:lpstr>JavaScript Logical Operators </vt:lpstr>
      <vt:lpstr>JavaScript Bitwise Operators </vt:lpstr>
      <vt:lpstr>PowerPoint Presentation</vt:lpstr>
      <vt:lpstr>Strings</vt:lpstr>
      <vt:lpstr>String Length</vt:lpstr>
      <vt:lpstr>Escape Character </vt:lpstr>
      <vt:lpstr>Escape characters</vt:lpstr>
      <vt:lpstr>Strings Can be Objects </vt:lpstr>
      <vt:lpstr>String method g Methods</vt:lpstr>
      <vt:lpstr>String Methods</vt:lpstr>
      <vt:lpstr>String Methods</vt:lpstr>
      <vt:lpstr>PowerPoint Presentation</vt:lpstr>
      <vt:lpstr>PowerPoint Presentation</vt:lpstr>
      <vt:lpstr>Arrays</vt:lpstr>
      <vt:lpstr>Access the Elements of an Array </vt:lpstr>
      <vt:lpstr>Changing an Array Element </vt:lpstr>
      <vt:lpstr>Array Properties and Methods </vt:lpstr>
      <vt:lpstr>PowerPoint Presentation</vt:lpstr>
      <vt:lpstr>Functions</vt:lpstr>
      <vt:lpstr>Function Expressions </vt:lpstr>
      <vt:lpstr>Function Parameters </vt:lpstr>
      <vt:lpstr>Invoking a JavaScript Function </vt:lpstr>
      <vt:lpstr>Conditions</vt:lpstr>
      <vt:lpstr>The if Statement </vt:lpstr>
      <vt:lpstr>The else Statement </vt:lpstr>
      <vt:lpstr>The else if Statement </vt:lpstr>
      <vt:lpstr>Example</vt:lpstr>
      <vt:lpstr>The JavaScript Switch Statement </vt:lpstr>
      <vt:lpstr>PowerPoint Presentation</vt:lpstr>
      <vt:lpstr>Example</vt:lpstr>
      <vt:lpstr>PowerPoint Presentation</vt:lpstr>
      <vt:lpstr>Different Kinds of Loops </vt:lpstr>
      <vt:lpstr>For Loop </vt:lpstr>
      <vt:lpstr>The For Loop </vt:lpstr>
      <vt:lpstr>The For/In Loop </vt:lpstr>
      <vt:lpstr>Example</vt:lpstr>
      <vt:lpstr>The For/Of Loop</vt:lpstr>
      <vt:lpstr>PowerPoint Presentation</vt:lpstr>
      <vt:lpstr>The While Loop </vt:lpstr>
      <vt:lpstr> The Do/While Loop </vt:lpstr>
      <vt:lpstr>Example</vt:lpstr>
      <vt:lpstr>The Break Statement</vt:lpstr>
      <vt:lpstr>The Continue Statement </vt:lpstr>
      <vt:lpstr>JAVASCRIPT POP-UP Boxes</vt:lpstr>
      <vt:lpstr>PowerPoint Presentation</vt:lpstr>
      <vt:lpstr>Prompt Box </vt:lpstr>
      <vt:lpstr>PowerPoint Presentation</vt:lpstr>
      <vt:lpstr>Confirm Box </vt:lpstr>
      <vt:lpstr>PowerPoint Presentation</vt:lpstr>
      <vt:lpstr>Events</vt:lpstr>
      <vt:lpstr>Window Events</vt:lpstr>
      <vt:lpstr>PowerPoint Presentation</vt:lpstr>
      <vt:lpstr>Mouse Events </vt:lpstr>
      <vt:lpstr>Example</vt:lpstr>
      <vt:lpstr>Keyboard Events</vt:lpstr>
      <vt:lpstr>Example</vt:lpstr>
      <vt:lpstr>Form Events </vt:lpstr>
      <vt:lpstr>Events</vt:lpstr>
      <vt:lpstr>Date</vt:lpstr>
      <vt:lpstr>JavaScript new Date() </vt:lpstr>
      <vt:lpstr>PowerPoint Presentation</vt:lpstr>
      <vt:lpstr>PowerPoint Presentation</vt:lpstr>
      <vt:lpstr>JavaScript Date Formats </vt:lpstr>
      <vt:lpstr>JavaScript Get Date Methods </vt:lpstr>
      <vt:lpstr>PowerPoint Presentation</vt:lpstr>
      <vt:lpstr>Example</vt:lpstr>
      <vt:lpstr>JavaScript Set Date Methods </vt:lpstr>
      <vt:lpstr>Example</vt:lpstr>
      <vt:lpstr>Type Conversion</vt:lpstr>
      <vt:lpstr>Converting Strings to Numbers </vt:lpstr>
      <vt:lpstr>Number Methods </vt:lpstr>
      <vt:lpstr>Number Methods </vt:lpstr>
      <vt:lpstr>Converting Numbers to Strings </vt:lpstr>
      <vt:lpstr>Converting Dates to Strings </vt:lpstr>
      <vt:lpstr>Converting Booleans to Numbers </vt:lpstr>
      <vt:lpstr>Automatic Type Conversion </vt:lpstr>
      <vt:lpstr>this</vt:lpstr>
      <vt:lpstr>Example</vt:lpstr>
      <vt:lpstr>this in a Method </vt:lpstr>
      <vt:lpstr>JavaScript Arrow Function </vt:lpstr>
      <vt:lpstr>PowerPoint Presentation</vt:lpstr>
      <vt:lpstr>Example</vt:lpstr>
      <vt:lpstr>JS validation</vt:lpstr>
      <vt:lpstr>PowerPoint Presentation</vt:lpstr>
      <vt:lpstr>Data Validation </vt:lpstr>
      <vt:lpstr>JavaScript Regular Expression </vt:lpstr>
      <vt:lpstr>PowerPoint Presentation</vt:lpstr>
      <vt:lpstr>Meta characters </vt:lpstr>
      <vt:lpstr>Email Validation </vt:lpstr>
      <vt:lpstr>Email Regular Expression</vt:lpstr>
      <vt:lpstr>Email Regular Expression</vt:lpstr>
      <vt:lpstr>Password validation</vt:lpstr>
      <vt:lpstr>Password validation</vt:lpstr>
      <vt:lpstr>Password validation</vt:lpstr>
      <vt:lpstr>JavaScript Class Syntax </vt:lpstr>
      <vt:lpstr>PowerPoint Presentation</vt:lpstr>
      <vt:lpstr>Example</vt:lpstr>
      <vt:lpstr>The Constructor Method </vt:lpstr>
      <vt:lpstr>PowerPoint Presentation</vt:lpstr>
      <vt:lpstr>Example</vt:lpstr>
      <vt:lpstr>PowerPoint Presentation</vt:lpstr>
      <vt:lpstr>Objects</vt:lpstr>
      <vt:lpstr>Javascript own objects</vt:lpstr>
      <vt:lpstr>Math Properties (Constants) </vt:lpstr>
      <vt:lpstr>User- Defined Objects</vt:lpstr>
      <vt:lpstr>PowerPoint Presentation</vt:lpstr>
      <vt:lpstr>PowerPoint Presentation</vt:lpstr>
      <vt:lpstr>Using the JavaScript Keyword new </vt:lpstr>
      <vt:lpstr>Adding a constructor</vt:lpstr>
      <vt:lpstr>PowerPoint Presentation</vt:lpstr>
      <vt:lpstr>Methods</vt:lpstr>
      <vt:lpstr>Adding a constructor</vt:lpstr>
      <vt:lpstr>PowerPoint Presentation</vt:lpstr>
      <vt:lpstr>DOM</vt:lpstr>
      <vt:lpstr>PowerPoint Presentation</vt:lpstr>
      <vt:lpstr>The Document Object Model</vt:lpstr>
      <vt:lpstr>The Document Object Model</vt:lpstr>
      <vt:lpstr>PowerPoint Presentation</vt:lpstr>
      <vt:lpstr>PowerPoint Presentation</vt:lpstr>
      <vt:lpstr>Window Object Methods </vt:lpstr>
      <vt:lpstr>PowerPoint Presentation</vt:lpstr>
      <vt:lpstr>JS Graphics</vt:lpstr>
      <vt:lpstr>PowerPoint Presentation</vt:lpstr>
      <vt:lpstr>PowerPoint Presentation</vt:lpstr>
      <vt:lpstr>PowerPoint Presentation</vt:lpstr>
      <vt:lpstr>JS Ploty</vt:lpstr>
      <vt:lpstr>ar Charts  </vt:lpstr>
      <vt:lpstr>PowerPoint Presentation</vt:lpstr>
      <vt:lpstr>PowerPoint Presentation</vt:lpstr>
      <vt:lpstr>PowerPoint Presentation</vt:lpstr>
      <vt:lpstr>JSON</vt:lpstr>
      <vt:lpstr>PowerPoint Presentation</vt:lpstr>
      <vt:lpstr>PowerPoint Presentation</vt:lpstr>
      <vt:lpstr>PowerPoint Presentation</vt:lpstr>
      <vt:lpstr>JSON Syntax Rules </vt:lpstr>
      <vt:lpstr>JSON.parse()</vt:lpstr>
      <vt:lpstr>example</vt:lpstr>
      <vt:lpstr>Array as JSON </vt:lpstr>
      <vt:lpstr>JSON.stringify() </vt:lpstr>
      <vt:lpstr>Example</vt:lpstr>
      <vt:lpstr>Stringify a JavaScript Array </vt:lpstr>
      <vt:lpstr>Example</vt:lpstr>
      <vt:lpstr>JS AJAX </vt:lpstr>
      <vt:lpstr>PowerPoint Presentation</vt:lpstr>
      <vt:lpstr>How AJAX Works </vt:lpstr>
      <vt:lpstr>How AJAX Works </vt:lpstr>
      <vt:lpstr>AJAX Example Explained</vt:lpstr>
      <vt:lpstr>PowerPoint Presentation</vt:lpstr>
      <vt:lpstr>Explanation: </vt:lpstr>
      <vt:lpstr>AJAX - The XMLHttpRequest Object </vt:lpstr>
      <vt:lpstr>PowerPoint Presentation</vt:lpstr>
      <vt:lpstr>XMLHttpRequest Object Methods </vt:lpstr>
      <vt:lpstr>XMLHttpRequest Object Properties </vt:lpstr>
      <vt:lpstr>AJAX - Send a Request To a Server </vt:lpstr>
      <vt:lpstr>GET or POST? </vt:lpstr>
      <vt:lpstr>PowerPoint Presentation</vt:lpstr>
      <vt:lpstr>PowerPoint Presentation</vt:lpstr>
      <vt:lpstr>Synchronous Request </vt:lpstr>
      <vt:lpstr>AJAX - Server Response </vt:lpstr>
      <vt:lpstr>PowerPoint Presentation</vt:lpstr>
      <vt:lpstr>PowerPoint Presentation</vt:lpstr>
      <vt:lpstr>PowerPoint Presentation</vt:lpstr>
      <vt:lpstr>The getAllResponseHeaders() Method </vt:lpstr>
      <vt:lpstr>The getResponseHeader() Method </vt:lpstr>
      <vt:lpstr>HTML5 Web Storage</vt:lpstr>
      <vt:lpstr>Web Storage Objects </vt:lpstr>
      <vt:lpstr>The localStorage Object</vt:lpstr>
      <vt:lpstr>PowerPoint Presentation</vt:lpstr>
      <vt:lpstr>Example explained</vt:lpstr>
      <vt:lpstr>The sessionStorage Object </vt:lpstr>
      <vt:lpstr>PowerPoint Presentation</vt:lpstr>
      <vt:lpstr>Canvas</vt:lpstr>
      <vt:lpstr>Canvas Examples </vt:lpstr>
      <vt:lpstr>PowerPoint Presentation</vt:lpstr>
      <vt:lpstr>Add a JavaScript </vt:lpstr>
      <vt:lpstr>Draw a Circle </vt:lpstr>
      <vt:lpstr>Draw a Text </vt:lpstr>
      <vt:lpstr>Stroke Text </vt:lpstr>
      <vt:lpstr>HTML 5 Geolocation API </vt:lpstr>
      <vt:lpstr>Using HTML Geolocation </vt:lpstr>
      <vt:lpstr>PowerPoint Presentation</vt:lpstr>
      <vt:lpstr>HTML Drag and Drop API </vt:lpstr>
      <vt:lpstr>PowerPoint Presentation</vt:lpstr>
      <vt:lpstr>PowerPoint Presentation</vt:lpstr>
      <vt:lpstr>Code explained: </vt:lpstr>
      <vt:lpstr>PowerPoint Presentation</vt:lpstr>
      <vt:lpstr> Web Workers</vt:lpstr>
      <vt:lpstr>Check Web Worker Support </vt:lpstr>
      <vt:lpstr>PowerPoint Presentation</vt:lpstr>
      <vt:lpstr>Create a Web Worker Object </vt:lpstr>
      <vt:lpstr>Terminate a Web Worker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1275</cp:revision>
  <dcterms:created xsi:type="dcterms:W3CDTF">2019-05-12T04:30:40Z</dcterms:created>
  <dcterms:modified xsi:type="dcterms:W3CDTF">2023-10-26T10:49:15Z</dcterms:modified>
</cp:coreProperties>
</file>