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77" r:id="rId5"/>
    <p:sldId id="283" r:id="rId6"/>
    <p:sldId id="284" r:id="rId7"/>
    <p:sldId id="278" r:id="rId8"/>
    <p:sldId id="258" r:id="rId9"/>
    <p:sldId id="259" r:id="rId10"/>
    <p:sldId id="260" r:id="rId11"/>
    <p:sldId id="261" r:id="rId12"/>
    <p:sldId id="262" r:id="rId13"/>
    <p:sldId id="263" r:id="rId14"/>
    <p:sldId id="291" r:id="rId15"/>
    <p:sldId id="264" r:id="rId16"/>
    <p:sldId id="265" r:id="rId17"/>
    <p:sldId id="292" r:id="rId18"/>
    <p:sldId id="266" r:id="rId19"/>
    <p:sldId id="267" r:id="rId20"/>
    <p:sldId id="268" r:id="rId21"/>
    <p:sldId id="269" r:id="rId22"/>
    <p:sldId id="270" r:id="rId23"/>
    <p:sldId id="275" r:id="rId24"/>
    <p:sldId id="295" r:id="rId25"/>
    <p:sldId id="296" r:id="rId26"/>
    <p:sldId id="297" r:id="rId27"/>
    <p:sldId id="279" r:id="rId28"/>
    <p:sldId id="280" r:id="rId29"/>
    <p:sldId id="282" r:id="rId30"/>
    <p:sldId id="299" r:id="rId31"/>
    <p:sldId id="301" r:id="rId32"/>
    <p:sldId id="285" r:id="rId33"/>
    <p:sldId id="286" r:id="rId34"/>
    <p:sldId id="287" r:id="rId35"/>
    <p:sldId id="288" r:id="rId36"/>
    <p:sldId id="289" r:id="rId37"/>
    <p:sldId id="290" r:id="rId38"/>
    <p:sldId id="304" r:id="rId39"/>
    <p:sldId id="305" r:id="rId40"/>
    <p:sldId id="306" r:id="rId41"/>
    <p:sldId id="307" r:id="rId42"/>
    <p:sldId id="30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127452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755085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164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2312714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122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931009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205728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47442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4535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306325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57E00-EEC5-4E41-8373-CBA82B7D0DA5}"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68744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57E00-EEC5-4E41-8373-CBA82B7D0DA5}" type="datetimeFigureOut">
              <a:rPr lang="en-IN" smtClean="0"/>
              <a:t>05-02-2024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201945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57E00-EEC5-4E41-8373-CBA82B7D0DA5}" type="datetimeFigureOut">
              <a:rPr lang="en-IN" smtClean="0"/>
              <a:t>05-02-2024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265848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57E00-EEC5-4E41-8373-CBA82B7D0DA5}" type="datetimeFigureOut">
              <a:rPr lang="en-IN" smtClean="0"/>
              <a:t>05-02-2024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44044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157E00-EEC5-4E41-8373-CBA82B7D0DA5}"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86572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157E00-EEC5-4E41-8373-CBA82B7D0DA5}"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12379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157E00-EEC5-4E41-8373-CBA82B7D0DA5}" type="datetimeFigureOut">
              <a:rPr lang="en-IN" smtClean="0"/>
              <a:t>05-02-2024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36870F-F40D-482A-82EC-4BCF007CAC4B}" type="slidenum">
              <a:rPr lang="en-IN" smtClean="0"/>
              <a:t>‹#›</a:t>
            </a:fld>
            <a:endParaRPr lang="en-IN"/>
          </a:p>
        </p:txBody>
      </p:sp>
    </p:spTree>
    <p:extLst>
      <p:ext uri="{BB962C8B-B14F-4D97-AF65-F5344CB8AC3E}">
        <p14:creationId xmlns:p14="http://schemas.microsoft.com/office/powerpoint/2010/main" val="728472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599E-B1FA-48EC-835E-3B5BBCD9F52E}"/>
              </a:ext>
            </a:extLst>
          </p:cNvPr>
          <p:cNvSpPr>
            <a:spLocks noGrp="1"/>
          </p:cNvSpPr>
          <p:nvPr>
            <p:ph type="ctrTitle"/>
          </p:nvPr>
        </p:nvSpPr>
        <p:spPr>
          <a:xfrm>
            <a:off x="510987" y="1004698"/>
            <a:ext cx="8763015" cy="1646302"/>
          </a:xfrm>
        </p:spPr>
        <p:txBody>
          <a:bodyPr/>
          <a:lstStyle/>
          <a:p>
            <a:pPr algn="ctr"/>
            <a:r>
              <a:rPr lang="en-IN" dirty="0"/>
              <a:t>Android Application Development</a:t>
            </a:r>
          </a:p>
        </p:txBody>
      </p:sp>
      <p:sp>
        <p:nvSpPr>
          <p:cNvPr id="3" name="Subtitle 2">
            <a:extLst>
              <a:ext uri="{FF2B5EF4-FFF2-40B4-BE49-F238E27FC236}">
                <a16:creationId xmlns:a16="http://schemas.microsoft.com/office/drawing/2014/main" id="{76945EF1-F3EF-41CF-8A4F-4AB61288F959}"/>
              </a:ext>
            </a:extLst>
          </p:cNvPr>
          <p:cNvSpPr>
            <a:spLocks noGrp="1"/>
          </p:cNvSpPr>
          <p:nvPr>
            <p:ph type="subTitle" idx="1"/>
          </p:nvPr>
        </p:nvSpPr>
        <p:spPr>
          <a:xfrm>
            <a:off x="981393" y="3048371"/>
            <a:ext cx="7766936" cy="1096899"/>
          </a:xfrm>
        </p:spPr>
        <p:txBody>
          <a:bodyPr>
            <a:normAutofit/>
          </a:bodyPr>
          <a:lstStyle/>
          <a:p>
            <a:pPr algn="ctr"/>
            <a:r>
              <a:rPr lang="en-IN" sz="2800" dirty="0"/>
              <a:t>Unit – 1</a:t>
            </a:r>
          </a:p>
          <a:p>
            <a:pPr algn="ctr"/>
            <a:r>
              <a:rPr lang="en-IN" sz="2800" dirty="0"/>
              <a:t>Mobile Programming</a:t>
            </a:r>
          </a:p>
        </p:txBody>
      </p:sp>
      <p:sp>
        <p:nvSpPr>
          <p:cNvPr id="4" name="Subtitle 2">
            <a:extLst>
              <a:ext uri="{FF2B5EF4-FFF2-40B4-BE49-F238E27FC236}">
                <a16:creationId xmlns:a16="http://schemas.microsoft.com/office/drawing/2014/main" id="{551CE561-54EB-4B27-B479-0742FF5BCE90}"/>
              </a:ext>
            </a:extLst>
          </p:cNvPr>
          <p:cNvSpPr txBox="1">
            <a:spLocks/>
          </p:cNvSpPr>
          <p:nvPr/>
        </p:nvSpPr>
        <p:spPr>
          <a:xfrm>
            <a:off x="981393" y="4540176"/>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dirty="0"/>
              <a:t>Prof. Hardik Chavda</a:t>
            </a:r>
          </a:p>
          <a:p>
            <a:pPr algn="ctr"/>
            <a:r>
              <a:rPr lang="en-IN" dirty="0"/>
              <a:t>FOCA,MU</a:t>
            </a:r>
          </a:p>
        </p:txBody>
      </p:sp>
      <p:pic>
        <p:nvPicPr>
          <p:cNvPr id="6146" name="Picture 2" descr="Image result for android 2023">
            <a:extLst>
              <a:ext uri="{FF2B5EF4-FFF2-40B4-BE49-F238E27FC236}">
                <a16:creationId xmlns:a16="http://schemas.microsoft.com/office/drawing/2014/main" id="{A728AFAF-26F5-4203-9363-7546A7F5F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5" y="4437529"/>
            <a:ext cx="3641051" cy="2420471"/>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64;p2">
            <a:extLst>
              <a:ext uri="{FF2B5EF4-FFF2-40B4-BE49-F238E27FC236}">
                <a16:creationId xmlns:a16="http://schemas.microsoft.com/office/drawing/2014/main" id="{75D8FF5C-E40F-477C-809F-1DF6B0E97719}"/>
              </a:ext>
            </a:extLst>
          </p:cNvPr>
          <p:cNvPicPr preferRelativeResize="0">
            <a:picLocks/>
          </p:cNvPicPr>
          <p:nvPr/>
        </p:nvPicPr>
        <p:blipFill rotWithShape="1">
          <a:blip r:embed="rId3">
            <a:alphaModFix/>
          </a:blip>
          <a:srcRect/>
          <a:stretch/>
        </p:blipFill>
        <p:spPr>
          <a:xfrm>
            <a:off x="981393" y="374589"/>
            <a:ext cx="1495425" cy="371475"/>
          </a:xfrm>
          <a:prstGeom prst="rect">
            <a:avLst/>
          </a:prstGeom>
          <a:noFill/>
          <a:ln>
            <a:noFill/>
          </a:ln>
        </p:spPr>
      </p:pic>
    </p:spTree>
    <p:extLst>
      <p:ext uri="{BB962C8B-B14F-4D97-AF65-F5344CB8AC3E}">
        <p14:creationId xmlns:p14="http://schemas.microsoft.com/office/powerpoint/2010/main" val="23413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6E02-8827-41DE-B920-E72E8F3F6A85}"/>
              </a:ext>
            </a:extLst>
          </p:cNvPr>
          <p:cNvSpPr>
            <a:spLocks noGrp="1"/>
          </p:cNvSpPr>
          <p:nvPr>
            <p:ph type="title"/>
          </p:nvPr>
        </p:nvSpPr>
        <p:spPr>
          <a:xfrm>
            <a:off x="543984" y="167813"/>
            <a:ext cx="8596668" cy="632287"/>
          </a:xfrm>
        </p:spPr>
        <p:txBody>
          <a:bodyPr>
            <a:normAutofit fontScale="90000"/>
          </a:bodyPr>
          <a:lstStyle/>
          <a:p>
            <a:r>
              <a:rPr lang="en-IN" dirty="0"/>
              <a:t>Need of OHA</a:t>
            </a:r>
          </a:p>
        </p:txBody>
      </p:sp>
      <p:sp>
        <p:nvSpPr>
          <p:cNvPr id="3" name="Content Placeholder 2">
            <a:extLst>
              <a:ext uri="{FF2B5EF4-FFF2-40B4-BE49-F238E27FC236}">
                <a16:creationId xmlns:a16="http://schemas.microsoft.com/office/drawing/2014/main" id="{3E4D5F1E-B398-451A-9B9A-49EA0AA92E96}"/>
              </a:ext>
            </a:extLst>
          </p:cNvPr>
          <p:cNvSpPr>
            <a:spLocks noGrp="1"/>
          </p:cNvSpPr>
          <p:nvPr>
            <p:ph idx="1"/>
          </p:nvPr>
        </p:nvSpPr>
        <p:spPr>
          <a:xfrm>
            <a:off x="543984" y="856326"/>
            <a:ext cx="8923866" cy="6001674"/>
          </a:xfrm>
        </p:spPr>
        <p:txBody>
          <a:bodyPr>
            <a:normAutofit/>
          </a:bodyPr>
          <a:lstStyle/>
          <a:p>
            <a:pPr algn="just"/>
            <a:r>
              <a:rPr lang="en-GB" sz="2400" dirty="0"/>
              <a:t>Open Handset Alliance is needed because of following reasons.</a:t>
            </a:r>
          </a:p>
          <a:p>
            <a:pPr lvl="1" algn="just"/>
            <a:r>
              <a:rPr lang="en-GB" sz="2000" dirty="0"/>
              <a:t>Building a Better Phone for Consumers:</a:t>
            </a:r>
          </a:p>
          <a:p>
            <a:pPr lvl="1" algn="just"/>
            <a:r>
              <a:rPr lang="en-GB" sz="2000" dirty="0"/>
              <a:t>OHA is a group of mobile and technology leaders who share this vision for changing the mobile experience for consumers.</a:t>
            </a:r>
          </a:p>
          <a:p>
            <a:pPr lvl="1" algn="just"/>
            <a:r>
              <a:rPr lang="en-GB" sz="2000" dirty="0"/>
              <a:t>Today there are 1.5 billion+ television sets, 1 billion+ internet users and nearly 3 billion+ people have a mobile phone.</a:t>
            </a:r>
          </a:p>
          <a:p>
            <a:pPr lvl="1" algn="just"/>
            <a:r>
              <a:rPr lang="en-GB" sz="2000" dirty="0"/>
              <a:t>Making it one of the world’s most successful consumer product.</a:t>
            </a:r>
          </a:p>
          <a:p>
            <a:pPr lvl="1" algn="just"/>
            <a:r>
              <a:rPr lang="en-GB" sz="2000" dirty="0"/>
              <a:t>Building a better mobile phone makes life of people enrich across the globe.</a:t>
            </a:r>
          </a:p>
        </p:txBody>
      </p:sp>
    </p:spTree>
    <p:extLst>
      <p:ext uri="{BB962C8B-B14F-4D97-AF65-F5344CB8AC3E}">
        <p14:creationId xmlns:p14="http://schemas.microsoft.com/office/powerpoint/2010/main" val="389497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6856C-C685-45DE-BC25-C2135E9E1F47}"/>
              </a:ext>
            </a:extLst>
          </p:cNvPr>
          <p:cNvSpPr>
            <a:spLocks noGrp="1"/>
          </p:cNvSpPr>
          <p:nvPr>
            <p:ph idx="1"/>
          </p:nvPr>
        </p:nvSpPr>
        <p:spPr>
          <a:xfrm>
            <a:off x="324908" y="255589"/>
            <a:ext cx="8838141" cy="6535736"/>
          </a:xfrm>
        </p:spPr>
        <p:txBody>
          <a:bodyPr>
            <a:normAutofit/>
          </a:bodyPr>
          <a:lstStyle/>
          <a:p>
            <a:pPr algn="just"/>
            <a:r>
              <a:rPr lang="en-IN" sz="2400" dirty="0"/>
              <a:t>Innovating in the Open:</a:t>
            </a:r>
          </a:p>
          <a:p>
            <a:pPr lvl="1" algn="just"/>
            <a:r>
              <a:rPr lang="en-GB" sz="2000" dirty="0"/>
              <a:t>Each member of the OHA is committed to greater openness in the mobile ecosystem.</a:t>
            </a:r>
          </a:p>
          <a:p>
            <a:pPr lvl="1" algn="just"/>
            <a:r>
              <a:rPr lang="en-GB" sz="2000" dirty="0"/>
              <a:t>Increase openness will enable everyone in our industry to innovate more rapidly and respond better to consumer’s demand.</a:t>
            </a:r>
          </a:p>
          <a:p>
            <a:pPr lvl="1" algn="just"/>
            <a:r>
              <a:rPr lang="en-GB" sz="2000" dirty="0"/>
              <a:t>Android was built from the ground up with the explicit goal to be the first open, complete, and free platform created specifically for mobile devices.</a:t>
            </a:r>
            <a:endParaRPr lang="en-GB" sz="1800" dirty="0"/>
          </a:p>
          <a:p>
            <a:pPr algn="just"/>
            <a:r>
              <a:rPr lang="en-GB" sz="2400" dirty="0"/>
              <a:t>Making the Vision a Reality:</a:t>
            </a:r>
          </a:p>
          <a:p>
            <a:pPr lvl="1" algn="just"/>
            <a:r>
              <a:rPr lang="en-GB" sz="2000" dirty="0"/>
              <a:t>Android is a complete platform that will give mobile operators, handset manufacturers, and developers everything they need to built innovative devices, software and services.</a:t>
            </a:r>
          </a:p>
          <a:p>
            <a:pPr marL="0" indent="0" algn="just">
              <a:buNone/>
            </a:pPr>
            <a:endParaRPr lang="en-IN" sz="2000" dirty="0"/>
          </a:p>
        </p:txBody>
      </p:sp>
    </p:spTree>
    <p:extLst>
      <p:ext uri="{BB962C8B-B14F-4D97-AF65-F5344CB8AC3E}">
        <p14:creationId xmlns:p14="http://schemas.microsoft.com/office/powerpoint/2010/main" val="421025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6D66-6C82-4172-AF2A-645A80C719D5}"/>
              </a:ext>
            </a:extLst>
          </p:cNvPr>
          <p:cNvSpPr>
            <a:spLocks noGrp="1"/>
          </p:cNvSpPr>
          <p:nvPr>
            <p:ph type="title"/>
          </p:nvPr>
        </p:nvSpPr>
        <p:spPr>
          <a:xfrm>
            <a:off x="210609" y="156238"/>
            <a:ext cx="8596668" cy="748637"/>
          </a:xfrm>
        </p:spPr>
        <p:txBody>
          <a:bodyPr/>
          <a:lstStyle/>
          <a:p>
            <a:r>
              <a:rPr lang="en-GB" dirty="0"/>
              <a:t>Members of OHA</a:t>
            </a:r>
            <a:endParaRPr lang="en-IN" dirty="0"/>
          </a:p>
        </p:txBody>
      </p:sp>
      <p:sp>
        <p:nvSpPr>
          <p:cNvPr id="3" name="Content Placeholder 2">
            <a:extLst>
              <a:ext uri="{FF2B5EF4-FFF2-40B4-BE49-F238E27FC236}">
                <a16:creationId xmlns:a16="http://schemas.microsoft.com/office/drawing/2014/main" id="{2A2900D7-F1CC-4516-8EFE-E77D14A7C29C}"/>
              </a:ext>
            </a:extLst>
          </p:cNvPr>
          <p:cNvSpPr>
            <a:spLocks noGrp="1"/>
          </p:cNvSpPr>
          <p:nvPr>
            <p:ph idx="1"/>
          </p:nvPr>
        </p:nvSpPr>
        <p:spPr>
          <a:xfrm>
            <a:off x="210609" y="968839"/>
            <a:ext cx="8596668" cy="5193836"/>
          </a:xfrm>
        </p:spPr>
        <p:txBody>
          <a:bodyPr>
            <a:normAutofit/>
          </a:bodyPr>
          <a:lstStyle/>
          <a:p>
            <a:r>
              <a:rPr lang="en-GB" sz="2400" dirty="0"/>
              <a:t>Members of OHA includes</a:t>
            </a:r>
          </a:p>
          <a:p>
            <a:pPr lvl="1"/>
            <a:r>
              <a:rPr lang="en-GB" sz="2000" dirty="0"/>
              <a:t>Handset manufacturers,</a:t>
            </a:r>
          </a:p>
          <a:p>
            <a:pPr lvl="1"/>
            <a:r>
              <a:rPr lang="en-GB" sz="2000" dirty="0"/>
              <a:t>Mobile operators and</a:t>
            </a:r>
          </a:p>
          <a:p>
            <a:pPr lvl="1"/>
            <a:r>
              <a:rPr lang="en-GB" sz="2000" dirty="0"/>
              <a:t>Content providers.</a:t>
            </a:r>
          </a:p>
          <a:p>
            <a:pPr lvl="1"/>
            <a:r>
              <a:rPr lang="en-GB" sz="2000" dirty="0"/>
              <a:t>Manufacturers:</a:t>
            </a:r>
          </a:p>
          <a:p>
            <a:r>
              <a:rPr lang="en-GB" sz="2400" dirty="0"/>
              <a:t>The main functions of android manufacturers are to design the android handsets.</a:t>
            </a:r>
          </a:p>
          <a:p>
            <a:r>
              <a:rPr lang="en-GB" sz="2400" dirty="0"/>
              <a:t>More than half members of OHA are handset manufacturers such as Samsung, Motorola, HTC, and LG.</a:t>
            </a:r>
          </a:p>
          <a:p>
            <a:r>
              <a:rPr lang="en-GB" sz="2400" dirty="0"/>
              <a:t>Semiconductor companies such as Intel, Texas Instruments, NVIDIA, and Qualcomm.</a:t>
            </a:r>
          </a:p>
          <a:p>
            <a:endParaRPr lang="en-IN" sz="2400" dirty="0"/>
          </a:p>
        </p:txBody>
      </p:sp>
      <p:pic>
        <p:nvPicPr>
          <p:cNvPr id="4" name="Picture 3">
            <a:extLst>
              <a:ext uri="{FF2B5EF4-FFF2-40B4-BE49-F238E27FC236}">
                <a16:creationId xmlns:a16="http://schemas.microsoft.com/office/drawing/2014/main" id="{D6A0284B-A1F4-427F-9AAA-4BF8D18B5ED5}"/>
              </a:ext>
            </a:extLst>
          </p:cNvPr>
          <p:cNvPicPr>
            <a:picLocks noChangeAspect="1"/>
          </p:cNvPicPr>
          <p:nvPr/>
        </p:nvPicPr>
        <p:blipFill>
          <a:blip r:embed="rId2"/>
          <a:stretch>
            <a:fillRect/>
          </a:stretch>
        </p:blipFill>
        <p:spPr>
          <a:xfrm>
            <a:off x="5168825" y="552450"/>
            <a:ext cx="4213300" cy="2443160"/>
          </a:xfrm>
          <a:prstGeom prst="rect">
            <a:avLst/>
          </a:prstGeom>
        </p:spPr>
      </p:pic>
    </p:spTree>
    <p:extLst>
      <p:ext uri="{BB962C8B-B14F-4D97-AF65-F5344CB8AC3E}">
        <p14:creationId xmlns:p14="http://schemas.microsoft.com/office/powerpoint/2010/main" val="365669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001B1-74CC-4587-9275-16EB999828E3}"/>
              </a:ext>
            </a:extLst>
          </p:cNvPr>
          <p:cNvSpPr>
            <a:spLocks noGrp="1"/>
          </p:cNvSpPr>
          <p:nvPr>
            <p:ph idx="1"/>
          </p:nvPr>
        </p:nvSpPr>
        <p:spPr>
          <a:xfrm>
            <a:off x="134409" y="322264"/>
            <a:ext cx="8596668" cy="3880773"/>
          </a:xfrm>
        </p:spPr>
        <p:txBody>
          <a:bodyPr>
            <a:normAutofit/>
          </a:bodyPr>
          <a:lstStyle/>
          <a:p>
            <a:r>
              <a:rPr lang="en-GB" sz="2400" dirty="0"/>
              <a:t>Mobile Operators:</a:t>
            </a:r>
          </a:p>
          <a:p>
            <a:pPr lvl="1"/>
            <a:r>
              <a:rPr lang="en-GB" sz="2000" dirty="0"/>
              <a:t>The main functions of mobile operators are to delivering the Android experience.</a:t>
            </a:r>
          </a:p>
          <a:p>
            <a:pPr lvl="1"/>
            <a:r>
              <a:rPr lang="en-GB" sz="2000" dirty="0"/>
              <a:t>Mobile operators from North, South, and Central America, Europe, Asia, India, Australia, Africa and the Middle East have joined the OHA ensuring a Worldwide market for the Android movement</a:t>
            </a:r>
            <a:endParaRPr lang="en-IN" sz="2000" dirty="0"/>
          </a:p>
        </p:txBody>
      </p:sp>
      <p:pic>
        <p:nvPicPr>
          <p:cNvPr id="4" name="Picture 3">
            <a:extLst>
              <a:ext uri="{FF2B5EF4-FFF2-40B4-BE49-F238E27FC236}">
                <a16:creationId xmlns:a16="http://schemas.microsoft.com/office/drawing/2014/main" id="{66CFEE8F-065D-469D-A90F-5685747CC408}"/>
              </a:ext>
            </a:extLst>
          </p:cNvPr>
          <p:cNvPicPr>
            <a:picLocks noChangeAspect="1"/>
          </p:cNvPicPr>
          <p:nvPr/>
        </p:nvPicPr>
        <p:blipFill>
          <a:blip r:embed="rId2"/>
          <a:stretch>
            <a:fillRect/>
          </a:stretch>
        </p:blipFill>
        <p:spPr>
          <a:xfrm>
            <a:off x="2901864" y="3228924"/>
            <a:ext cx="3927561" cy="2297961"/>
          </a:xfrm>
          <a:prstGeom prst="rect">
            <a:avLst/>
          </a:prstGeom>
        </p:spPr>
      </p:pic>
    </p:spTree>
    <p:extLst>
      <p:ext uri="{BB962C8B-B14F-4D97-AF65-F5344CB8AC3E}">
        <p14:creationId xmlns:p14="http://schemas.microsoft.com/office/powerpoint/2010/main" val="388502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9052-F6C9-49AA-802A-D259E41B4D51}"/>
              </a:ext>
            </a:extLst>
          </p:cNvPr>
          <p:cNvSpPr>
            <a:spLocks noGrp="1"/>
          </p:cNvSpPr>
          <p:nvPr>
            <p:ph type="title"/>
          </p:nvPr>
        </p:nvSpPr>
        <p:spPr>
          <a:xfrm>
            <a:off x="677334" y="609600"/>
            <a:ext cx="8596668" cy="734351"/>
          </a:xfrm>
        </p:spPr>
        <p:txBody>
          <a:bodyPr/>
          <a:lstStyle/>
          <a:p>
            <a:r>
              <a:rPr lang="en-IN" dirty="0"/>
              <a:t>Unit – 2</a:t>
            </a:r>
          </a:p>
        </p:txBody>
      </p:sp>
      <p:sp>
        <p:nvSpPr>
          <p:cNvPr id="3" name="Content Placeholder 2">
            <a:extLst>
              <a:ext uri="{FF2B5EF4-FFF2-40B4-BE49-F238E27FC236}">
                <a16:creationId xmlns:a16="http://schemas.microsoft.com/office/drawing/2014/main" id="{23F599A0-3398-4EDE-B3B5-5AA820129A9E}"/>
              </a:ext>
            </a:extLst>
          </p:cNvPr>
          <p:cNvSpPr>
            <a:spLocks noGrp="1"/>
          </p:cNvSpPr>
          <p:nvPr>
            <p:ph idx="1"/>
          </p:nvPr>
        </p:nvSpPr>
        <p:spPr>
          <a:xfrm>
            <a:off x="677334" y="1488613"/>
            <a:ext cx="8596668" cy="4569287"/>
          </a:xfrm>
        </p:spPr>
        <p:txBody>
          <a:bodyPr>
            <a:normAutofit/>
          </a:bodyPr>
          <a:lstStyle/>
          <a:p>
            <a:pPr algn="just"/>
            <a:r>
              <a:rPr lang="en-IN" sz="2400" dirty="0">
                <a:solidFill>
                  <a:schemeClr val="tx2"/>
                </a:solidFill>
              </a:rPr>
              <a:t>OHA</a:t>
            </a:r>
          </a:p>
          <a:p>
            <a:pPr algn="just"/>
            <a:r>
              <a:rPr lang="en-IN" sz="2400" dirty="0">
                <a:solidFill>
                  <a:srgbClr val="92D050"/>
                </a:solidFill>
              </a:rPr>
              <a:t>Android Development Tools</a:t>
            </a:r>
          </a:p>
          <a:p>
            <a:pPr algn="just"/>
            <a:r>
              <a:rPr lang="en-IN" sz="2400" dirty="0">
                <a:solidFill>
                  <a:schemeClr val="tx2"/>
                </a:solidFill>
              </a:rPr>
              <a:t>Android SDK</a:t>
            </a:r>
          </a:p>
          <a:p>
            <a:pPr algn="just"/>
            <a:r>
              <a:rPr lang="en-IN" sz="2400" dirty="0">
                <a:solidFill>
                  <a:schemeClr val="tx2"/>
                </a:solidFill>
              </a:rPr>
              <a:t>Building Blocks of Android</a:t>
            </a:r>
          </a:p>
          <a:p>
            <a:pPr algn="just"/>
            <a:r>
              <a:rPr lang="en-IN" sz="2400" dirty="0">
                <a:solidFill>
                  <a:schemeClr val="tx2"/>
                </a:solidFill>
              </a:rPr>
              <a:t>Android Architecture</a:t>
            </a:r>
          </a:p>
          <a:p>
            <a:pPr algn="just"/>
            <a:r>
              <a:rPr lang="en-IN" sz="2400" dirty="0">
                <a:solidFill>
                  <a:schemeClr val="tx2"/>
                </a:solidFill>
              </a:rPr>
              <a:t>Activity Life-Cycle</a:t>
            </a:r>
          </a:p>
          <a:p>
            <a:pPr algn="just"/>
            <a:r>
              <a:rPr lang="en-IN" sz="2400" dirty="0">
                <a:solidFill>
                  <a:schemeClr val="tx2"/>
                </a:solidFill>
              </a:rPr>
              <a:t>AndroidManifest.xml file</a:t>
            </a:r>
          </a:p>
          <a:p>
            <a:pPr algn="just"/>
            <a:r>
              <a:rPr lang="en-IN" sz="2400" dirty="0">
                <a:solidFill>
                  <a:schemeClr val="tx2"/>
                </a:solidFill>
              </a:rPr>
              <a:t>Anatomy of Android Application</a:t>
            </a:r>
          </a:p>
          <a:p>
            <a:pPr algn="just"/>
            <a:r>
              <a:rPr lang="en-IN" sz="2400" dirty="0">
                <a:solidFill>
                  <a:schemeClr val="tx2"/>
                </a:solidFill>
              </a:rPr>
              <a:t>Building a Sample Android App</a:t>
            </a:r>
          </a:p>
        </p:txBody>
      </p:sp>
      <p:pic>
        <p:nvPicPr>
          <p:cNvPr id="7170" name="Picture 2" descr="Image result for android 2023">
            <a:extLst>
              <a:ext uri="{FF2B5EF4-FFF2-40B4-BE49-F238E27FC236}">
                <a16:creationId xmlns:a16="http://schemas.microsoft.com/office/drawing/2014/main" id="{93FD0D1D-D2EB-4DF6-B17B-A42D08D3E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599" y="2009775"/>
            <a:ext cx="30289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68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92BC-34F1-4B54-9BC6-37575B8812C5}"/>
              </a:ext>
            </a:extLst>
          </p:cNvPr>
          <p:cNvSpPr>
            <a:spLocks noGrp="1"/>
          </p:cNvSpPr>
          <p:nvPr>
            <p:ph type="title"/>
          </p:nvPr>
        </p:nvSpPr>
        <p:spPr>
          <a:xfrm>
            <a:off x="677334" y="295275"/>
            <a:ext cx="8596668" cy="695325"/>
          </a:xfrm>
        </p:spPr>
        <p:txBody>
          <a:bodyPr/>
          <a:lstStyle/>
          <a:p>
            <a:r>
              <a:rPr lang="en-IN" dirty="0"/>
              <a:t>Android Development Tools</a:t>
            </a:r>
          </a:p>
        </p:txBody>
      </p:sp>
      <p:sp>
        <p:nvSpPr>
          <p:cNvPr id="3" name="Content Placeholder 2">
            <a:extLst>
              <a:ext uri="{FF2B5EF4-FFF2-40B4-BE49-F238E27FC236}">
                <a16:creationId xmlns:a16="http://schemas.microsoft.com/office/drawing/2014/main" id="{EAF87461-523E-4D67-BC8E-0BF47AAF56FB}"/>
              </a:ext>
            </a:extLst>
          </p:cNvPr>
          <p:cNvSpPr>
            <a:spLocks noGrp="1"/>
          </p:cNvSpPr>
          <p:nvPr>
            <p:ph idx="1"/>
          </p:nvPr>
        </p:nvSpPr>
        <p:spPr>
          <a:xfrm>
            <a:off x="677334" y="990600"/>
            <a:ext cx="8596668" cy="5705475"/>
          </a:xfrm>
        </p:spPr>
        <p:txBody>
          <a:bodyPr>
            <a:normAutofit/>
          </a:bodyPr>
          <a:lstStyle/>
          <a:p>
            <a:r>
              <a:rPr lang="en-GB" dirty="0"/>
              <a:t>The Android SDK includes several tools and utilities to help you create, test, and debug your projects.</a:t>
            </a:r>
          </a:p>
          <a:p>
            <a:r>
              <a:rPr lang="en-GB" b="1" dirty="0"/>
              <a:t>The Android SDK and Virtual Device Manager :</a:t>
            </a:r>
          </a:p>
          <a:p>
            <a:pPr lvl="1"/>
            <a:r>
              <a:rPr lang="en-GB" dirty="0"/>
              <a:t>It Used to create and manage Android Virtual Devices (AVD) and SDK packages.</a:t>
            </a:r>
          </a:p>
          <a:p>
            <a:pPr lvl="1"/>
            <a:r>
              <a:rPr lang="en-GB" dirty="0"/>
              <a:t>The AVD hosts an emulator running a particular build of Android, letting you specify the supported SDK version, screen resolution, amount of SD card storage available, and available hardware capabilities (such as touch screens and GPS).</a:t>
            </a:r>
          </a:p>
          <a:p>
            <a:r>
              <a:rPr lang="en-GB" b="1" dirty="0"/>
              <a:t>The Android Emulator :</a:t>
            </a:r>
          </a:p>
          <a:p>
            <a:pPr lvl="1"/>
            <a:r>
              <a:rPr lang="en-GB" dirty="0"/>
              <a:t>An implementation of the Android virtual machine designed to run within a virtual device on your development computer. Use the emulator to test and debug your Android applications.</a:t>
            </a:r>
          </a:p>
          <a:p>
            <a:r>
              <a:rPr lang="en-GB" b="1" dirty="0"/>
              <a:t>Dalvik Debug Monitoring Service (DDMS) :</a:t>
            </a:r>
          </a:p>
          <a:p>
            <a:pPr lvl="1"/>
            <a:r>
              <a:rPr lang="en-GB" dirty="0"/>
              <a:t>Use the DDMS perspective to monitor and control the Dalvik virtual machines on which you’re debugging your applications.</a:t>
            </a:r>
          </a:p>
          <a:p>
            <a:r>
              <a:rPr lang="en-GB" b="1" dirty="0"/>
              <a:t>Android Asset Packaging Tool (AAPT) :	</a:t>
            </a:r>
          </a:p>
          <a:p>
            <a:pPr lvl="1"/>
            <a:r>
              <a:rPr lang="en-GB" dirty="0"/>
              <a:t>Constructs the distributable Android package files (.</a:t>
            </a:r>
            <a:r>
              <a:rPr lang="en-GB" dirty="0" err="1"/>
              <a:t>apk</a:t>
            </a:r>
            <a:r>
              <a:rPr lang="en-GB" dirty="0"/>
              <a:t>).</a:t>
            </a:r>
          </a:p>
          <a:p>
            <a:endParaRPr lang="en-IN" dirty="0"/>
          </a:p>
        </p:txBody>
      </p:sp>
    </p:spTree>
    <p:extLst>
      <p:ext uri="{BB962C8B-B14F-4D97-AF65-F5344CB8AC3E}">
        <p14:creationId xmlns:p14="http://schemas.microsoft.com/office/powerpoint/2010/main" val="83108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DE0C4-0519-43A0-8F4A-C2D30F875354}"/>
              </a:ext>
            </a:extLst>
          </p:cNvPr>
          <p:cNvSpPr>
            <a:spLocks noGrp="1"/>
          </p:cNvSpPr>
          <p:nvPr>
            <p:ph idx="1"/>
          </p:nvPr>
        </p:nvSpPr>
        <p:spPr>
          <a:xfrm>
            <a:off x="677334" y="233083"/>
            <a:ext cx="8596668" cy="5808280"/>
          </a:xfrm>
        </p:spPr>
        <p:txBody>
          <a:bodyPr>
            <a:normAutofit/>
          </a:bodyPr>
          <a:lstStyle/>
          <a:p>
            <a:r>
              <a:rPr lang="en-GB" b="1" dirty="0"/>
              <a:t>Android Debug Bridge (ADB) :</a:t>
            </a:r>
          </a:p>
          <a:p>
            <a:pPr lvl="1"/>
            <a:r>
              <a:rPr lang="en-GB" dirty="0"/>
              <a:t>A client-server application that provides a link to a running emulator.</a:t>
            </a:r>
          </a:p>
          <a:p>
            <a:pPr lvl="1"/>
            <a:r>
              <a:rPr lang="en-GB" dirty="0"/>
              <a:t>It lets you copy files, install compiled application packages (.</a:t>
            </a:r>
            <a:r>
              <a:rPr lang="en-GB" dirty="0" err="1"/>
              <a:t>apk</a:t>
            </a:r>
            <a:r>
              <a:rPr lang="en-GB" dirty="0"/>
              <a:t>), and run shell commands.</a:t>
            </a:r>
          </a:p>
          <a:p>
            <a:r>
              <a:rPr lang="en-GB" b="1" dirty="0"/>
              <a:t>The following additional tools are also available:</a:t>
            </a:r>
          </a:p>
          <a:p>
            <a:r>
              <a:rPr lang="en-GB" b="1" dirty="0"/>
              <a:t>SQLite3 </a:t>
            </a:r>
            <a:r>
              <a:rPr lang="en-GB" dirty="0"/>
              <a:t>: A database tool that you can use to access the SQLite database files created and used by Android.</a:t>
            </a:r>
          </a:p>
          <a:p>
            <a:r>
              <a:rPr lang="en-GB" b="1" dirty="0" err="1"/>
              <a:t>Traceview</a:t>
            </a:r>
            <a:r>
              <a:rPr lang="en-GB" b="1" dirty="0"/>
              <a:t> </a:t>
            </a:r>
            <a:r>
              <a:rPr lang="en-GB" dirty="0"/>
              <a:t>: A graphical analysis tool for viewing the trace logs from your Android application.</a:t>
            </a:r>
          </a:p>
          <a:p>
            <a:r>
              <a:rPr lang="en-GB" b="1" dirty="0" err="1"/>
              <a:t>MkSDCard</a:t>
            </a:r>
            <a:r>
              <a:rPr lang="en-GB" dirty="0"/>
              <a:t> : Creates an SD card disk image that can be used by the emulator to simulate an external storage card.</a:t>
            </a:r>
          </a:p>
          <a:p>
            <a:r>
              <a:rPr lang="en-GB" b="1" dirty="0"/>
              <a:t>Dx </a:t>
            </a:r>
            <a:r>
              <a:rPr lang="en-GB" dirty="0"/>
              <a:t>: Converts Java .class bytecode into Android .</a:t>
            </a:r>
            <a:r>
              <a:rPr lang="en-GB" dirty="0" err="1"/>
              <a:t>dex</a:t>
            </a:r>
            <a:r>
              <a:rPr lang="en-GB" dirty="0"/>
              <a:t> bytecode.</a:t>
            </a:r>
          </a:p>
          <a:p>
            <a:endParaRPr lang="en-IN" dirty="0"/>
          </a:p>
        </p:txBody>
      </p:sp>
    </p:spTree>
    <p:extLst>
      <p:ext uri="{BB962C8B-B14F-4D97-AF65-F5344CB8AC3E}">
        <p14:creationId xmlns:p14="http://schemas.microsoft.com/office/powerpoint/2010/main" val="161858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9052-F6C9-49AA-802A-D259E41B4D51}"/>
              </a:ext>
            </a:extLst>
          </p:cNvPr>
          <p:cNvSpPr>
            <a:spLocks noGrp="1"/>
          </p:cNvSpPr>
          <p:nvPr>
            <p:ph type="title"/>
          </p:nvPr>
        </p:nvSpPr>
        <p:spPr>
          <a:xfrm>
            <a:off x="677334" y="609600"/>
            <a:ext cx="8596668" cy="734351"/>
          </a:xfrm>
        </p:spPr>
        <p:txBody>
          <a:bodyPr/>
          <a:lstStyle/>
          <a:p>
            <a:r>
              <a:rPr lang="en-IN" dirty="0"/>
              <a:t>Unit – 2</a:t>
            </a:r>
          </a:p>
        </p:txBody>
      </p:sp>
      <p:sp>
        <p:nvSpPr>
          <p:cNvPr id="3" name="Content Placeholder 2">
            <a:extLst>
              <a:ext uri="{FF2B5EF4-FFF2-40B4-BE49-F238E27FC236}">
                <a16:creationId xmlns:a16="http://schemas.microsoft.com/office/drawing/2014/main" id="{23F599A0-3398-4EDE-B3B5-5AA820129A9E}"/>
              </a:ext>
            </a:extLst>
          </p:cNvPr>
          <p:cNvSpPr>
            <a:spLocks noGrp="1"/>
          </p:cNvSpPr>
          <p:nvPr>
            <p:ph idx="1"/>
          </p:nvPr>
        </p:nvSpPr>
        <p:spPr>
          <a:xfrm>
            <a:off x="677334" y="1488613"/>
            <a:ext cx="8596668" cy="4569287"/>
          </a:xfrm>
        </p:spPr>
        <p:txBody>
          <a:bodyPr>
            <a:normAutofit/>
          </a:bodyPr>
          <a:lstStyle/>
          <a:p>
            <a:pPr algn="just"/>
            <a:r>
              <a:rPr lang="en-IN" sz="2400" dirty="0">
                <a:solidFill>
                  <a:schemeClr val="tx2"/>
                </a:solidFill>
              </a:rPr>
              <a:t>OHA</a:t>
            </a:r>
          </a:p>
          <a:p>
            <a:pPr algn="just"/>
            <a:r>
              <a:rPr lang="en-IN" sz="2400" dirty="0">
                <a:solidFill>
                  <a:schemeClr val="tx1"/>
                </a:solidFill>
              </a:rPr>
              <a:t>Android Development Tools</a:t>
            </a:r>
          </a:p>
          <a:p>
            <a:pPr algn="just"/>
            <a:r>
              <a:rPr lang="en-IN" sz="2400" dirty="0">
                <a:solidFill>
                  <a:srgbClr val="92D050"/>
                </a:solidFill>
              </a:rPr>
              <a:t>Android SDK</a:t>
            </a:r>
          </a:p>
          <a:p>
            <a:pPr algn="just"/>
            <a:r>
              <a:rPr lang="en-IN" sz="2400" dirty="0">
                <a:solidFill>
                  <a:schemeClr val="tx2"/>
                </a:solidFill>
              </a:rPr>
              <a:t>Building Blocks of Android</a:t>
            </a:r>
          </a:p>
          <a:p>
            <a:pPr algn="just"/>
            <a:r>
              <a:rPr lang="en-IN" sz="2400" dirty="0">
                <a:solidFill>
                  <a:schemeClr val="tx2"/>
                </a:solidFill>
              </a:rPr>
              <a:t>Android Architecture</a:t>
            </a:r>
          </a:p>
          <a:p>
            <a:pPr algn="just"/>
            <a:r>
              <a:rPr lang="en-IN" sz="2400" dirty="0">
                <a:solidFill>
                  <a:schemeClr val="tx2"/>
                </a:solidFill>
              </a:rPr>
              <a:t>Activity Life-Cycle</a:t>
            </a:r>
          </a:p>
          <a:p>
            <a:pPr algn="just"/>
            <a:r>
              <a:rPr lang="en-IN" sz="2400" dirty="0">
                <a:solidFill>
                  <a:schemeClr val="tx2"/>
                </a:solidFill>
              </a:rPr>
              <a:t>AndroidManifest.xml file</a:t>
            </a:r>
          </a:p>
          <a:p>
            <a:pPr algn="just"/>
            <a:r>
              <a:rPr lang="en-IN" sz="2400" dirty="0">
                <a:solidFill>
                  <a:schemeClr val="tx2"/>
                </a:solidFill>
              </a:rPr>
              <a:t>Anatomy of Android Application</a:t>
            </a:r>
          </a:p>
          <a:p>
            <a:pPr algn="just"/>
            <a:r>
              <a:rPr lang="en-IN" sz="2400" dirty="0">
                <a:solidFill>
                  <a:schemeClr val="tx2"/>
                </a:solidFill>
              </a:rPr>
              <a:t>Building a Sample Android App</a:t>
            </a:r>
          </a:p>
        </p:txBody>
      </p:sp>
      <p:pic>
        <p:nvPicPr>
          <p:cNvPr id="7170" name="Picture 2" descr="Image result for android 2023">
            <a:extLst>
              <a:ext uri="{FF2B5EF4-FFF2-40B4-BE49-F238E27FC236}">
                <a16:creationId xmlns:a16="http://schemas.microsoft.com/office/drawing/2014/main" id="{93FD0D1D-D2EB-4DF6-B17B-A42D08D3E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599" y="2009775"/>
            <a:ext cx="30289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64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9045-0296-4136-AF66-EA809C857FF1}"/>
              </a:ext>
            </a:extLst>
          </p:cNvPr>
          <p:cNvSpPr>
            <a:spLocks noGrp="1"/>
          </p:cNvSpPr>
          <p:nvPr>
            <p:ph type="title"/>
          </p:nvPr>
        </p:nvSpPr>
        <p:spPr>
          <a:xfrm>
            <a:off x="677334" y="609600"/>
            <a:ext cx="8596668" cy="672353"/>
          </a:xfrm>
        </p:spPr>
        <p:txBody>
          <a:bodyPr/>
          <a:lstStyle/>
          <a:p>
            <a:r>
              <a:rPr lang="en-IN" dirty="0"/>
              <a:t>Android SDK</a:t>
            </a:r>
          </a:p>
        </p:txBody>
      </p:sp>
      <p:sp>
        <p:nvSpPr>
          <p:cNvPr id="3" name="Content Placeholder 2">
            <a:extLst>
              <a:ext uri="{FF2B5EF4-FFF2-40B4-BE49-F238E27FC236}">
                <a16:creationId xmlns:a16="http://schemas.microsoft.com/office/drawing/2014/main" id="{558E7D86-84EE-4EC6-B5C3-CC453558CD56}"/>
              </a:ext>
            </a:extLst>
          </p:cNvPr>
          <p:cNvSpPr>
            <a:spLocks noGrp="1"/>
          </p:cNvSpPr>
          <p:nvPr>
            <p:ph idx="1"/>
          </p:nvPr>
        </p:nvSpPr>
        <p:spPr>
          <a:xfrm>
            <a:off x="677334" y="1281953"/>
            <a:ext cx="9183842" cy="4759409"/>
          </a:xfrm>
        </p:spPr>
        <p:txBody>
          <a:bodyPr/>
          <a:lstStyle/>
          <a:p>
            <a:r>
              <a:rPr lang="en-GB" dirty="0"/>
              <a:t>The Android software development kit (SDK) includes everything you need to start developing, testing, and debugging Android applications.</a:t>
            </a:r>
          </a:p>
          <a:p>
            <a:r>
              <a:rPr lang="en-GB" dirty="0"/>
              <a:t>The android SDK includes sample project with source code, development tools an emulator, and required libraries to build android applications.</a:t>
            </a:r>
          </a:p>
          <a:p>
            <a:r>
              <a:rPr lang="en-IN" b="1" dirty="0"/>
              <a:t>SDK Include :</a:t>
            </a:r>
          </a:p>
          <a:p>
            <a:pPr lvl="1"/>
            <a:r>
              <a:rPr lang="en-GB" b="1" dirty="0"/>
              <a:t>The Android APIs </a:t>
            </a:r>
            <a:r>
              <a:rPr lang="en-GB" dirty="0"/>
              <a:t>: The core of the SDK is the Android API libraries that provide developer access to the Android stack. </a:t>
            </a:r>
          </a:p>
          <a:p>
            <a:pPr lvl="1"/>
            <a:r>
              <a:rPr lang="en-GB" dirty="0"/>
              <a:t>These are the same libraries used at Google to create native Android applications</a:t>
            </a:r>
          </a:p>
          <a:p>
            <a:r>
              <a:rPr lang="en-GB" b="1" dirty="0"/>
              <a:t>Development tools : </a:t>
            </a:r>
          </a:p>
          <a:p>
            <a:pPr lvl="1"/>
            <a:r>
              <a:rPr lang="en-GB" dirty="0"/>
              <a:t>It includes several development tools that let you compile and debug your applications.</a:t>
            </a:r>
            <a:endParaRPr lang="en-IN" b="1" dirty="0"/>
          </a:p>
        </p:txBody>
      </p:sp>
    </p:spTree>
    <p:extLst>
      <p:ext uri="{BB962C8B-B14F-4D97-AF65-F5344CB8AC3E}">
        <p14:creationId xmlns:p14="http://schemas.microsoft.com/office/powerpoint/2010/main" val="150000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DA8EF-4BC2-49CA-80C3-5E12CA1D2FB9}"/>
              </a:ext>
            </a:extLst>
          </p:cNvPr>
          <p:cNvSpPr>
            <a:spLocks noGrp="1"/>
          </p:cNvSpPr>
          <p:nvPr>
            <p:ph idx="1"/>
          </p:nvPr>
        </p:nvSpPr>
        <p:spPr>
          <a:xfrm>
            <a:off x="677334" y="304801"/>
            <a:ext cx="8596668" cy="5736562"/>
          </a:xfrm>
        </p:spPr>
        <p:txBody>
          <a:bodyPr/>
          <a:lstStyle/>
          <a:p>
            <a:r>
              <a:rPr lang="en-GB" b="1" dirty="0"/>
              <a:t>The Android Virtual Device Manager and Emulator</a:t>
            </a:r>
          </a:p>
          <a:p>
            <a:pPr lvl="1"/>
            <a:r>
              <a:rPr lang="en-GB" dirty="0"/>
              <a:t>The Android Emulator is a fully interactive Android device emulator featuring several alternative skins. </a:t>
            </a:r>
          </a:p>
          <a:p>
            <a:pPr lvl="1"/>
            <a:r>
              <a:rPr lang="en-GB" dirty="0"/>
              <a:t>The emulator runs within an Android Virtual Device that simulates the device hardware configuration. </a:t>
            </a:r>
          </a:p>
          <a:p>
            <a:pPr lvl="1"/>
            <a:r>
              <a:rPr lang="en-GB" dirty="0"/>
              <a:t>Using the emulator you can see how your applications will look and behave on a real Android device. </a:t>
            </a:r>
          </a:p>
          <a:p>
            <a:pPr lvl="1"/>
            <a:r>
              <a:rPr lang="en-GB" dirty="0"/>
              <a:t>All Android applications run within the Dalvik VM. </a:t>
            </a:r>
          </a:p>
          <a:p>
            <a:r>
              <a:rPr lang="en-GB" b="1" dirty="0"/>
              <a:t>Full documentation </a:t>
            </a:r>
            <a:r>
              <a:rPr lang="en-GB" dirty="0"/>
              <a:t>: </a:t>
            </a:r>
          </a:p>
          <a:p>
            <a:pPr lvl="1"/>
            <a:r>
              <a:rPr lang="en-GB" dirty="0"/>
              <a:t>The SDK includes extensive code-level reference information detailing exactly what’s included in each package and class and how to use them. </a:t>
            </a:r>
          </a:p>
          <a:p>
            <a:r>
              <a:rPr lang="en-GB" b="1" dirty="0"/>
              <a:t>Sample code </a:t>
            </a:r>
            <a:r>
              <a:rPr lang="en-GB" dirty="0"/>
              <a:t>: </a:t>
            </a:r>
          </a:p>
          <a:p>
            <a:pPr lvl="1"/>
            <a:r>
              <a:rPr lang="en-GB" dirty="0"/>
              <a:t>The Android SDK includes a selection of sample applications that demonstrate some of the possibilities available with Android, as well as simple programs that highlight how to use individual API features.</a:t>
            </a:r>
            <a:endParaRPr lang="en-IN" b="1" dirty="0"/>
          </a:p>
        </p:txBody>
      </p:sp>
    </p:spTree>
    <p:extLst>
      <p:ext uri="{BB962C8B-B14F-4D97-AF65-F5344CB8AC3E}">
        <p14:creationId xmlns:p14="http://schemas.microsoft.com/office/powerpoint/2010/main" val="210192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9052-F6C9-49AA-802A-D259E41B4D51}"/>
              </a:ext>
            </a:extLst>
          </p:cNvPr>
          <p:cNvSpPr>
            <a:spLocks noGrp="1"/>
          </p:cNvSpPr>
          <p:nvPr>
            <p:ph type="title"/>
          </p:nvPr>
        </p:nvSpPr>
        <p:spPr>
          <a:xfrm>
            <a:off x="677334" y="609600"/>
            <a:ext cx="8596668" cy="734351"/>
          </a:xfrm>
        </p:spPr>
        <p:txBody>
          <a:bodyPr/>
          <a:lstStyle/>
          <a:p>
            <a:r>
              <a:rPr lang="en-IN" dirty="0"/>
              <a:t>Unit – 1</a:t>
            </a:r>
          </a:p>
        </p:txBody>
      </p:sp>
      <p:sp>
        <p:nvSpPr>
          <p:cNvPr id="3" name="Content Placeholder 2">
            <a:extLst>
              <a:ext uri="{FF2B5EF4-FFF2-40B4-BE49-F238E27FC236}">
                <a16:creationId xmlns:a16="http://schemas.microsoft.com/office/drawing/2014/main" id="{23F599A0-3398-4EDE-B3B5-5AA820129A9E}"/>
              </a:ext>
            </a:extLst>
          </p:cNvPr>
          <p:cNvSpPr>
            <a:spLocks noGrp="1"/>
          </p:cNvSpPr>
          <p:nvPr>
            <p:ph idx="1"/>
          </p:nvPr>
        </p:nvSpPr>
        <p:spPr>
          <a:xfrm>
            <a:off x="677334" y="1488613"/>
            <a:ext cx="8596668" cy="4569287"/>
          </a:xfrm>
        </p:spPr>
        <p:txBody>
          <a:bodyPr>
            <a:normAutofit fontScale="92500" lnSpcReduction="20000"/>
          </a:bodyPr>
          <a:lstStyle/>
          <a:p>
            <a:pPr algn="just"/>
            <a:r>
              <a:rPr lang="en-GB" sz="2400" dirty="0">
                <a:solidFill>
                  <a:schemeClr val="tx1"/>
                </a:solidFill>
              </a:rPr>
              <a:t>Introduction of Android</a:t>
            </a:r>
          </a:p>
          <a:p>
            <a:pPr algn="just"/>
            <a:r>
              <a:rPr lang="en-GB" sz="2400" dirty="0">
                <a:solidFill>
                  <a:schemeClr val="tx1"/>
                </a:solidFill>
              </a:rPr>
              <a:t>History of Android</a:t>
            </a:r>
            <a:endParaRPr lang="en-IN" sz="2400" dirty="0">
              <a:solidFill>
                <a:schemeClr val="tx1"/>
              </a:solidFill>
            </a:endParaRPr>
          </a:p>
          <a:p>
            <a:pPr algn="just"/>
            <a:r>
              <a:rPr lang="en-IN" sz="2400" dirty="0">
                <a:solidFill>
                  <a:schemeClr val="tx1"/>
                </a:solidFill>
              </a:rPr>
              <a:t>OHA</a:t>
            </a:r>
          </a:p>
          <a:p>
            <a:pPr algn="just"/>
            <a:r>
              <a:rPr lang="en-IN" sz="2400" dirty="0">
                <a:solidFill>
                  <a:schemeClr val="tx2"/>
                </a:solidFill>
              </a:rPr>
              <a:t>Android Development Tools</a:t>
            </a:r>
          </a:p>
          <a:p>
            <a:pPr algn="just"/>
            <a:r>
              <a:rPr lang="en-IN" sz="2400" dirty="0">
                <a:solidFill>
                  <a:schemeClr val="tx2"/>
                </a:solidFill>
              </a:rPr>
              <a:t>Android SDK</a:t>
            </a:r>
          </a:p>
          <a:p>
            <a:pPr algn="just"/>
            <a:r>
              <a:rPr lang="en-IN" sz="2400" dirty="0">
                <a:solidFill>
                  <a:schemeClr val="tx2"/>
                </a:solidFill>
              </a:rPr>
              <a:t>Building Blocks of Android</a:t>
            </a:r>
          </a:p>
          <a:p>
            <a:pPr algn="just"/>
            <a:r>
              <a:rPr lang="en-IN" sz="2400" dirty="0">
                <a:solidFill>
                  <a:schemeClr val="tx2"/>
                </a:solidFill>
              </a:rPr>
              <a:t>Android Architecture</a:t>
            </a:r>
          </a:p>
          <a:p>
            <a:pPr algn="just"/>
            <a:r>
              <a:rPr lang="en-IN" sz="2400" dirty="0">
                <a:solidFill>
                  <a:schemeClr val="tx2"/>
                </a:solidFill>
              </a:rPr>
              <a:t>Activity Life-Cycle</a:t>
            </a:r>
          </a:p>
          <a:p>
            <a:pPr algn="just"/>
            <a:r>
              <a:rPr lang="en-IN" sz="2400" dirty="0">
                <a:solidFill>
                  <a:schemeClr val="tx2"/>
                </a:solidFill>
              </a:rPr>
              <a:t>AndroidManifest.xml file</a:t>
            </a:r>
          </a:p>
          <a:p>
            <a:pPr algn="just"/>
            <a:r>
              <a:rPr lang="en-IN" sz="2400" dirty="0">
                <a:solidFill>
                  <a:schemeClr val="tx2"/>
                </a:solidFill>
              </a:rPr>
              <a:t>Anatomy of Android Application</a:t>
            </a:r>
          </a:p>
          <a:p>
            <a:pPr algn="just"/>
            <a:r>
              <a:rPr lang="en-IN" sz="2400" dirty="0">
                <a:solidFill>
                  <a:schemeClr val="tx2"/>
                </a:solidFill>
              </a:rPr>
              <a:t>Building a Sample Android App</a:t>
            </a:r>
          </a:p>
        </p:txBody>
      </p:sp>
      <p:pic>
        <p:nvPicPr>
          <p:cNvPr id="5" name="Picture 2" descr="Image result for android 2023">
            <a:extLst>
              <a:ext uri="{FF2B5EF4-FFF2-40B4-BE49-F238E27FC236}">
                <a16:creationId xmlns:a16="http://schemas.microsoft.com/office/drawing/2014/main" id="{5274521B-62E8-4E22-8752-A4DBA5B09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789" y="2218764"/>
            <a:ext cx="3641051" cy="242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158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F91165-7A9D-4CE4-A3C0-18B00A982D99}"/>
              </a:ext>
            </a:extLst>
          </p:cNvPr>
          <p:cNvPicPr>
            <a:picLocks noChangeAspect="1"/>
          </p:cNvPicPr>
          <p:nvPr/>
        </p:nvPicPr>
        <p:blipFill>
          <a:blip r:embed="rId2"/>
          <a:stretch>
            <a:fillRect/>
          </a:stretch>
        </p:blipFill>
        <p:spPr>
          <a:xfrm>
            <a:off x="5567081" y="2121584"/>
            <a:ext cx="3641905" cy="3608646"/>
          </a:xfrm>
          <a:prstGeom prst="rect">
            <a:avLst/>
          </a:prstGeom>
        </p:spPr>
      </p:pic>
      <p:sp>
        <p:nvSpPr>
          <p:cNvPr id="2" name="Title 1">
            <a:extLst>
              <a:ext uri="{FF2B5EF4-FFF2-40B4-BE49-F238E27FC236}">
                <a16:creationId xmlns:a16="http://schemas.microsoft.com/office/drawing/2014/main" id="{963CE494-8081-467D-A0B6-16939B1B4E88}"/>
              </a:ext>
            </a:extLst>
          </p:cNvPr>
          <p:cNvSpPr>
            <a:spLocks noGrp="1"/>
          </p:cNvSpPr>
          <p:nvPr>
            <p:ph type="title"/>
          </p:nvPr>
        </p:nvSpPr>
        <p:spPr/>
        <p:txBody>
          <a:bodyPr/>
          <a:lstStyle/>
          <a:p>
            <a:r>
              <a:rPr lang="en-IN" dirty="0"/>
              <a:t>Building Blocks of Android</a:t>
            </a:r>
          </a:p>
        </p:txBody>
      </p:sp>
      <p:sp>
        <p:nvSpPr>
          <p:cNvPr id="3" name="Content Placeholder 2">
            <a:extLst>
              <a:ext uri="{FF2B5EF4-FFF2-40B4-BE49-F238E27FC236}">
                <a16:creationId xmlns:a16="http://schemas.microsoft.com/office/drawing/2014/main" id="{B7A82BFD-AE4A-4C50-AAF5-8C725B925516}"/>
              </a:ext>
            </a:extLst>
          </p:cNvPr>
          <p:cNvSpPr>
            <a:spLocks noGrp="1"/>
          </p:cNvSpPr>
          <p:nvPr>
            <p:ph idx="1"/>
          </p:nvPr>
        </p:nvSpPr>
        <p:spPr>
          <a:xfrm>
            <a:off x="677334" y="1270000"/>
            <a:ext cx="8596668" cy="3880773"/>
          </a:xfrm>
        </p:spPr>
        <p:txBody>
          <a:bodyPr/>
          <a:lstStyle/>
          <a:p>
            <a:r>
              <a:rPr lang="en-US" dirty="0"/>
              <a:t>The </a:t>
            </a:r>
            <a:r>
              <a:rPr lang="en-US" b="1" dirty="0"/>
              <a:t>core building blocks</a:t>
            </a:r>
            <a:r>
              <a:rPr lang="en-US" dirty="0"/>
              <a:t> or </a:t>
            </a:r>
            <a:r>
              <a:rPr lang="en-US" b="1" dirty="0"/>
              <a:t>fundamental components</a:t>
            </a:r>
            <a:r>
              <a:rPr lang="en-US" dirty="0"/>
              <a:t> of android are activities, views, intents, services, content providers, fragments and AndroidManifest.xml.</a:t>
            </a:r>
            <a:endParaRPr lang="en-IN" dirty="0"/>
          </a:p>
          <a:p>
            <a:r>
              <a:rPr lang="en-IN" dirty="0"/>
              <a:t>Activity </a:t>
            </a:r>
          </a:p>
          <a:p>
            <a:r>
              <a:rPr lang="en-IN" dirty="0"/>
              <a:t>Intent </a:t>
            </a:r>
          </a:p>
          <a:p>
            <a:r>
              <a:rPr lang="en-IN" dirty="0"/>
              <a:t>Service </a:t>
            </a:r>
          </a:p>
          <a:p>
            <a:r>
              <a:rPr lang="en-IN" dirty="0"/>
              <a:t>Content Provider </a:t>
            </a:r>
          </a:p>
          <a:p>
            <a:r>
              <a:rPr lang="en-IN" dirty="0"/>
              <a:t>Broadcast/ Receiver </a:t>
            </a:r>
          </a:p>
          <a:p>
            <a:r>
              <a:rPr lang="en-IN" dirty="0"/>
              <a:t>Application Context </a:t>
            </a:r>
          </a:p>
        </p:txBody>
      </p:sp>
    </p:spTree>
    <p:extLst>
      <p:ext uri="{BB962C8B-B14F-4D97-AF65-F5344CB8AC3E}">
        <p14:creationId xmlns:p14="http://schemas.microsoft.com/office/powerpoint/2010/main" val="3316651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0B760-BD07-43C8-AA14-6678BBEFF3F3}"/>
              </a:ext>
            </a:extLst>
          </p:cNvPr>
          <p:cNvSpPr>
            <a:spLocks noGrp="1"/>
          </p:cNvSpPr>
          <p:nvPr>
            <p:ph idx="1"/>
          </p:nvPr>
        </p:nvSpPr>
        <p:spPr>
          <a:xfrm>
            <a:off x="677334" y="394447"/>
            <a:ext cx="8596668" cy="6302188"/>
          </a:xfrm>
        </p:spPr>
        <p:txBody>
          <a:bodyPr>
            <a:normAutofit/>
          </a:bodyPr>
          <a:lstStyle/>
          <a:p>
            <a:r>
              <a:rPr lang="en-IN" b="1" dirty="0"/>
              <a:t>Activity</a:t>
            </a:r>
          </a:p>
          <a:p>
            <a:pPr lvl="1"/>
            <a:r>
              <a:rPr lang="en-GB" dirty="0"/>
              <a:t>Activity is a screen. Activity is the main Screen which contains the User Interface (UI) and Logic. It contains XML and java code. The activity file contains two files Activity.xml which is used for User Interface (UI) and the second file contains java file (Activity.java) used for writing Logic.</a:t>
            </a:r>
          </a:p>
          <a:p>
            <a:r>
              <a:rPr lang="en-US" b="1" dirty="0"/>
              <a:t>Intent</a:t>
            </a:r>
            <a:r>
              <a:rPr lang="en-US" dirty="0"/>
              <a:t>: </a:t>
            </a:r>
          </a:p>
          <a:p>
            <a:pPr lvl="1"/>
            <a:r>
              <a:rPr lang="en-GB" dirty="0"/>
              <a:t>Activity is a screen. Activity is the main Screen which contains the User Interface (UI) and Logic. It contains XML and java code. The activity file contains two files Activity.xml which is used for User Interface (UI) and the second file contains java file (Activity.java) used for writing Logic.</a:t>
            </a:r>
          </a:p>
          <a:p>
            <a:pPr lvl="1"/>
            <a:r>
              <a:rPr lang="en-GB" b="1" dirty="0"/>
              <a:t>Uses of intent </a:t>
            </a:r>
            <a:endParaRPr lang="en-GB" dirty="0"/>
          </a:p>
          <a:p>
            <a:pPr lvl="2"/>
            <a:r>
              <a:rPr lang="en-GB" sz="1600" dirty="0"/>
              <a:t>Start Activity.</a:t>
            </a:r>
          </a:p>
          <a:p>
            <a:pPr lvl="2"/>
            <a:r>
              <a:rPr lang="en-GB" sz="1600" dirty="0"/>
              <a:t>Start Service.</a:t>
            </a:r>
          </a:p>
          <a:p>
            <a:pPr lvl="2"/>
            <a:r>
              <a:rPr lang="en-GB" sz="1600" dirty="0"/>
              <a:t>Delivering broadcast.</a:t>
            </a:r>
          </a:p>
          <a:p>
            <a:pPr lvl="2"/>
            <a:r>
              <a:rPr lang="en-GB" sz="1600" dirty="0"/>
              <a:t>Opening a webpage.</a:t>
            </a:r>
          </a:p>
          <a:p>
            <a:pPr lvl="2"/>
            <a:r>
              <a:rPr lang="en-GB" sz="1600" dirty="0"/>
              <a:t>There  are two  types of intent  </a:t>
            </a:r>
          </a:p>
          <a:p>
            <a:pPr lvl="3"/>
            <a:r>
              <a:rPr lang="en-GB" sz="1400" dirty="0"/>
              <a:t>Implicit  Intent</a:t>
            </a:r>
          </a:p>
          <a:p>
            <a:pPr lvl="3"/>
            <a:r>
              <a:rPr lang="en-GB" sz="1400" dirty="0"/>
              <a:t>Explicit Intent</a:t>
            </a:r>
          </a:p>
          <a:p>
            <a:endParaRPr lang="en-IN" dirty="0"/>
          </a:p>
          <a:p>
            <a:endParaRPr lang="en-IN" dirty="0"/>
          </a:p>
          <a:p>
            <a:endParaRPr lang="en-IN" dirty="0"/>
          </a:p>
        </p:txBody>
      </p:sp>
    </p:spTree>
    <p:extLst>
      <p:ext uri="{BB962C8B-B14F-4D97-AF65-F5344CB8AC3E}">
        <p14:creationId xmlns:p14="http://schemas.microsoft.com/office/powerpoint/2010/main" val="3271570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08C21-BC77-47C3-B85F-51F392AE9C77}"/>
              </a:ext>
            </a:extLst>
          </p:cNvPr>
          <p:cNvSpPr>
            <a:spLocks noGrp="1"/>
          </p:cNvSpPr>
          <p:nvPr>
            <p:ph idx="1"/>
          </p:nvPr>
        </p:nvSpPr>
        <p:spPr>
          <a:xfrm>
            <a:off x="677334" y="690283"/>
            <a:ext cx="8596668" cy="5351080"/>
          </a:xfrm>
        </p:spPr>
        <p:txBody>
          <a:bodyPr>
            <a:normAutofit lnSpcReduction="10000"/>
          </a:bodyPr>
          <a:lstStyle/>
          <a:p>
            <a:r>
              <a:rPr lang="en-US" b="1" dirty="0"/>
              <a:t>Service</a:t>
            </a:r>
            <a:r>
              <a:rPr lang="en-US" dirty="0"/>
              <a:t>: </a:t>
            </a:r>
          </a:p>
          <a:p>
            <a:pPr lvl="1"/>
            <a:r>
              <a:rPr lang="en-US" dirty="0"/>
              <a:t>Service is a background process that can run for a long time. There are two types of services local and remote. Local service is accessed from within the application whereas remote service is accessed remotely from other applications running on the same device.</a:t>
            </a:r>
          </a:p>
          <a:p>
            <a:r>
              <a:rPr lang="en-US" b="1" dirty="0"/>
              <a:t>Fragments: </a:t>
            </a:r>
            <a:r>
              <a:rPr lang="en-US" dirty="0"/>
              <a:t> </a:t>
            </a:r>
          </a:p>
          <a:p>
            <a:pPr lvl="1"/>
            <a:r>
              <a:rPr lang="en-US" dirty="0"/>
              <a:t>Like parts of activity. An activity can display one or more fragments on the screen at the same time.</a:t>
            </a:r>
          </a:p>
          <a:p>
            <a:r>
              <a:rPr lang="en-US" b="1" dirty="0" err="1"/>
              <a:t>BroadCast</a:t>
            </a:r>
            <a:r>
              <a:rPr lang="en-US" b="1" dirty="0"/>
              <a:t> Receiver: </a:t>
            </a:r>
          </a:p>
          <a:p>
            <a:pPr lvl="1"/>
            <a:r>
              <a:rPr lang="en-US" dirty="0"/>
              <a:t>A </a:t>
            </a:r>
            <a:r>
              <a:rPr lang="en-US" i="1" dirty="0"/>
              <a:t>broadcast Receiver</a:t>
            </a:r>
            <a:r>
              <a:rPr lang="en-US" dirty="0"/>
              <a:t> (short </a:t>
            </a:r>
            <a:r>
              <a:rPr lang="en-US" i="1" dirty="0"/>
              <a:t>receiver</a:t>
            </a:r>
            <a:r>
              <a:rPr lang="en-US" dirty="0"/>
              <a:t>) is an Android component which allows you to register for system or application events. All registered receivers for an event are notified by the Android run time once this event happens.</a:t>
            </a:r>
          </a:p>
          <a:p>
            <a:r>
              <a:rPr lang="en-US" b="1" dirty="0"/>
              <a:t>Content Provider</a:t>
            </a:r>
          </a:p>
          <a:p>
            <a:pPr lvl="1"/>
            <a:r>
              <a:rPr lang="en-US" dirty="0"/>
              <a:t>Used to share data between the applications</a:t>
            </a:r>
            <a:endParaRPr lang="en-IN" dirty="0"/>
          </a:p>
          <a:p>
            <a:r>
              <a:rPr lang="en-IN" b="1" dirty="0"/>
              <a:t>Context</a:t>
            </a:r>
          </a:p>
          <a:p>
            <a:pPr lvl="1"/>
            <a:r>
              <a:rPr lang="en-IN" dirty="0"/>
              <a:t>The Context is the central command centre for and android application.</a:t>
            </a:r>
          </a:p>
          <a:p>
            <a:pPr lvl="1"/>
            <a:r>
              <a:rPr lang="en-IN" dirty="0"/>
              <a:t>App application specific functionality can be accessed through the context.</a:t>
            </a:r>
          </a:p>
          <a:p>
            <a:endParaRPr lang="en-IN" dirty="0"/>
          </a:p>
          <a:p>
            <a:pPr lvl="1"/>
            <a:endParaRPr lang="en-IN" dirty="0"/>
          </a:p>
        </p:txBody>
      </p:sp>
    </p:spTree>
    <p:extLst>
      <p:ext uri="{BB962C8B-B14F-4D97-AF65-F5344CB8AC3E}">
        <p14:creationId xmlns:p14="http://schemas.microsoft.com/office/powerpoint/2010/main" val="181201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A5FC98-FC0C-4D2C-B78D-DFFE14C59D21}"/>
              </a:ext>
            </a:extLst>
          </p:cNvPr>
          <p:cNvPicPr>
            <a:picLocks noChangeAspect="1"/>
          </p:cNvPicPr>
          <p:nvPr/>
        </p:nvPicPr>
        <p:blipFill>
          <a:blip r:embed="rId2"/>
          <a:stretch>
            <a:fillRect/>
          </a:stretch>
        </p:blipFill>
        <p:spPr>
          <a:xfrm>
            <a:off x="0" y="0"/>
            <a:ext cx="10353676" cy="6858000"/>
          </a:xfrm>
          <a:prstGeom prst="rect">
            <a:avLst/>
          </a:prstGeom>
        </p:spPr>
      </p:pic>
    </p:spTree>
    <p:extLst>
      <p:ext uri="{BB962C8B-B14F-4D97-AF65-F5344CB8AC3E}">
        <p14:creationId xmlns:p14="http://schemas.microsoft.com/office/powerpoint/2010/main" val="9826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36825-B545-4278-8CA5-2146ABC72ABF}"/>
              </a:ext>
            </a:extLst>
          </p:cNvPr>
          <p:cNvSpPr>
            <a:spLocks noGrp="1"/>
          </p:cNvSpPr>
          <p:nvPr>
            <p:ph idx="1"/>
          </p:nvPr>
        </p:nvSpPr>
        <p:spPr>
          <a:xfrm>
            <a:off x="417358" y="313860"/>
            <a:ext cx="8596668" cy="6409669"/>
          </a:xfrm>
        </p:spPr>
        <p:txBody>
          <a:bodyPr>
            <a:normAutofit/>
          </a:bodyPr>
          <a:lstStyle/>
          <a:p>
            <a:r>
              <a:rPr lang="en-GB" sz="2400" dirty="0"/>
              <a:t>Applications</a:t>
            </a:r>
          </a:p>
          <a:p>
            <a:pPr lvl="1"/>
            <a:r>
              <a:rPr lang="en-GB" sz="2000" dirty="0"/>
              <a:t>Applications is the top layer of android architecture. The pre-installed applications like home, contacts, camera, gallery etc and third party applications downloaded from the play store like chat applications, games etc. will be installed on this layer only.</a:t>
            </a:r>
          </a:p>
          <a:p>
            <a:pPr lvl="1"/>
            <a:r>
              <a:rPr lang="en-GB" sz="2000" dirty="0"/>
              <a:t>It runs within the Android run time with the help of the classes and services provided by the application framework.</a:t>
            </a:r>
          </a:p>
          <a:p>
            <a:pPr fontAlgn="base"/>
            <a:r>
              <a:rPr lang="en-GB" sz="2400" b="1" dirty="0"/>
              <a:t>Application framework –</a:t>
            </a:r>
          </a:p>
          <a:p>
            <a:pPr lvl="1" fontAlgn="base"/>
            <a:r>
              <a:rPr lang="en-GB" sz="2000" dirty="0"/>
              <a:t>Application Framework provides several important classes which are used to create an Android application. It provides a generic abstraction for hardware access and also helps in managing the user interface with application resources. Generally, it provides the services with the help of which we can create a particular class and make that class helpful for the Applications creation.</a:t>
            </a:r>
          </a:p>
          <a:p>
            <a:pPr lvl="1" fontAlgn="base"/>
            <a:r>
              <a:rPr lang="en-GB" sz="2000" dirty="0"/>
              <a:t>It includes different types of services activity manager, notification manager, view system, package manager etc. which are helpful for the development of our application according to the prerequisite.</a:t>
            </a:r>
          </a:p>
          <a:p>
            <a:pPr fontAlgn="base"/>
            <a:endParaRPr lang="en-GB" sz="2400" dirty="0"/>
          </a:p>
          <a:p>
            <a:endParaRPr lang="en-IN" sz="2400" dirty="0"/>
          </a:p>
        </p:txBody>
      </p:sp>
    </p:spTree>
    <p:extLst>
      <p:ext uri="{BB962C8B-B14F-4D97-AF65-F5344CB8AC3E}">
        <p14:creationId xmlns:p14="http://schemas.microsoft.com/office/powerpoint/2010/main" val="158780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3575B-F77C-4EC8-BE89-DA5913301530}"/>
              </a:ext>
            </a:extLst>
          </p:cNvPr>
          <p:cNvSpPr>
            <a:spLocks noGrp="1"/>
          </p:cNvSpPr>
          <p:nvPr>
            <p:ph idx="1"/>
          </p:nvPr>
        </p:nvSpPr>
        <p:spPr>
          <a:xfrm>
            <a:off x="354605" y="143483"/>
            <a:ext cx="8596668" cy="6571034"/>
          </a:xfrm>
        </p:spPr>
        <p:txBody>
          <a:bodyPr>
            <a:normAutofit lnSpcReduction="10000"/>
          </a:bodyPr>
          <a:lstStyle/>
          <a:p>
            <a:pPr fontAlgn="base"/>
            <a:r>
              <a:rPr lang="en-GB" b="1" dirty="0"/>
              <a:t>Application framework –</a:t>
            </a:r>
          </a:p>
          <a:p>
            <a:pPr lvl="1" fontAlgn="base"/>
            <a:r>
              <a:rPr lang="en-GB" dirty="0"/>
              <a:t>Application Framework provides several important classes which are used to create an Android application. It provides a generic abstraction for hardware access and also helps in managing the user interface with application resources. Generally, it provides the services with the help of which we can create a particular class and make that class helpful for the Applications creation.</a:t>
            </a:r>
          </a:p>
          <a:p>
            <a:pPr lvl="1" fontAlgn="base"/>
            <a:r>
              <a:rPr lang="en-GB" dirty="0"/>
              <a:t>It includes different types of services activity manager, notification manager, view system, package manager etc. which are helpful for the development of our application according to the prerequisite.</a:t>
            </a:r>
          </a:p>
          <a:p>
            <a:pPr fontAlgn="base"/>
            <a:r>
              <a:rPr lang="en-GB" b="1" dirty="0"/>
              <a:t>Platform libraries –</a:t>
            </a:r>
          </a:p>
          <a:p>
            <a:pPr lvl="1" fontAlgn="base"/>
            <a:r>
              <a:rPr lang="en-GB" dirty="0"/>
              <a:t>The Platform Libraries includes various C/C++ core libraries and Java based libraries such as Media, Graphics, Surface Manager, OpenGL etc. to provide a support for android development.</a:t>
            </a:r>
          </a:p>
          <a:p>
            <a:pPr lvl="1" fontAlgn="base"/>
            <a:r>
              <a:rPr lang="en-GB" b="1" dirty="0"/>
              <a:t>Media</a:t>
            </a:r>
            <a:r>
              <a:rPr lang="en-GB" dirty="0"/>
              <a:t> library provides support to play and record an audio and video formats.</a:t>
            </a:r>
          </a:p>
          <a:p>
            <a:pPr lvl="1" fontAlgn="base"/>
            <a:r>
              <a:rPr lang="en-GB" b="1" dirty="0"/>
              <a:t>Surface manager</a:t>
            </a:r>
            <a:r>
              <a:rPr lang="en-GB" dirty="0"/>
              <a:t> responsible for managing access to the display subsystem.</a:t>
            </a:r>
          </a:p>
          <a:p>
            <a:pPr lvl="1" fontAlgn="base"/>
            <a:r>
              <a:rPr lang="en-GB" b="1" dirty="0"/>
              <a:t>SGL</a:t>
            </a:r>
            <a:r>
              <a:rPr lang="en-GB" dirty="0"/>
              <a:t> and </a:t>
            </a:r>
            <a:r>
              <a:rPr lang="en-GB" b="1" dirty="0"/>
              <a:t>OpenGL</a:t>
            </a:r>
            <a:r>
              <a:rPr lang="en-GB" dirty="0"/>
              <a:t> both cross-language, cross-platform application program interface (API) are used for 2D and 3D computer graphics.</a:t>
            </a:r>
          </a:p>
          <a:p>
            <a:pPr lvl="1" fontAlgn="base"/>
            <a:r>
              <a:rPr lang="en-GB" b="1" dirty="0"/>
              <a:t>SQLite</a:t>
            </a:r>
            <a:r>
              <a:rPr lang="en-GB" dirty="0"/>
              <a:t> provides database support and </a:t>
            </a:r>
            <a:r>
              <a:rPr lang="en-GB" b="1" dirty="0" err="1"/>
              <a:t>FreeType</a:t>
            </a:r>
            <a:r>
              <a:rPr lang="en-GB" dirty="0"/>
              <a:t> provides font support.</a:t>
            </a:r>
          </a:p>
          <a:p>
            <a:pPr lvl="1" fontAlgn="base"/>
            <a:r>
              <a:rPr lang="en-GB" b="1" dirty="0"/>
              <a:t>Web-Kit</a:t>
            </a:r>
            <a:r>
              <a:rPr lang="en-GB" dirty="0"/>
              <a:t> This open source web browser engine provides all the functionality to display web content and to simplify page loading.</a:t>
            </a:r>
          </a:p>
          <a:p>
            <a:pPr lvl="1" fontAlgn="base"/>
            <a:r>
              <a:rPr lang="en-GB" b="1" dirty="0"/>
              <a:t>SSL (Secure Sockets Layer)</a:t>
            </a:r>
            <a:r>
              <a:rPr lang="en-GB" dirty="0"/>
              <a:t> is security technology to establish an encrypted link between a web server and a web browser.</a:t>
            </a:r>
          </a:p>
          <a:p>
            <a:endParaRPr lang="en-IN" dirty="0"/>
          </a:p>
        </p:txBody>
      </p:sp>
    </p:spTree>
    <p:extLst>
      <p:ext uri="{BB962C8B-B14F-4D97-AF65-F5344CB8AC3E}">
        <p14:creationId xmlns:p14="http://schemas.microsoft.com/office/powerpoint/2010/main" val="3298373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E50BE-409F-4B51-AAC1-74FF15B32F0F}"/>
              </a:ext>
            </a:extLst>
          </p:cNvPr>
          <p:cNvSpPr>
            <a:spLocks noGrp="1"/>
          </p:cNvSpPr>
          <p:nvPr>
            <p:ph idx="1"/>
          </p:nvPr>
        </p:nvSpPr>
        <p:spPr>
          <a:xfrm>
            <a:off x="403412" y="233082"/>
            <a:ext cx="8870590" cy="6275293"/>
          </a:xfrm>
        </p:spPr>
        <p:txBody>
          <a:bodyPr>
            <a:normAutofit/>
          </a:bodyPr>
          <a:lstStyle/>
          <a:p>
            <a:pPr fontAlgn="base"/>
            <a:r>
              <a:rPr lang="en-GB" sz="2000" b="1" dirty="0"/>
              <a:t>Linux Kernel –</a:t>
            </a:r>
          </a:p>
          <a:p>
            <a:pPr lvl="1" fontAlgn="base"/>
            <a:r>
              <a:rPr lang="en-GB" sz="1800" dirty="0"/>
              <a:t>Linux Kernel is heart of the android architecture. It manages all the available drivers such as display drivers, camera drivers, Bluetooth drivers, audio drivers, memory drivers, etc. which are required during the runtime.</a:t>
            </a:r>
          </a:p>
          <a:p>
            <a:pPr lvl="1" fontAlgn="base"/>
            <a:r>
              <a:rPr lang="en-GB" sz="1800" dirty="0"/>
              <a:t>The Linux Kernel will provide an abstraction layer between the device hardware and the other components of android architecture. It is responsible for management of memory, power, devices etc.</a:t>
            </a:r>
          </a:p>
          <a:p>
            <a:pPr lvl="1" fontAlgn="base"/>
            <a:r>
              <a:rPr lang="en-GB" sz="1800" dirty="0"/>
              <a:t>The features of Linux kernel are:</a:t>
            </a:r>
          </a:p>
          <a:p>
            <a:pPr lvl="1" fontAlgn="base"/>
            <a:r>
              <a:rPr lang="en-GB" sz="1800" b="1" dirty="0"/>
              <a:t>Security:</a:t>
            </a:r>
            <a:r>
              <a:rPr lang="en-GB" sz="1800" dirty="0"/>
              <a:t> The Linux kernel handles the security between the application and the system.</a:t>
            </a:r>
          </a:p>
          <a:p>
            <a:pPr lvl="1" fontAlgn="base"/>
            <a:r>
              <a:rPr lang="en-GB" sz="1800" b="1" dirty="0"/>
              <a:t>Memory Management:</a:t>
            </a:r>
            <a:r>
              <a:rPr lang="en-GB" sz="1800" dirty="0"/>
              <a:t> It efficiently handles the memory management thereby providing the freedom to develop our apps.</a:t>
            </a:r>
          </a:p>
          <a:p>
            <a:pPr lvl="1" fontAlgn="base"/>
            <a:r>
              <a:rPr lang="en-GB" sz="1800" b="1" dirty="0"/>
              <a:t>Process Management:</a:t>
            </a:r>
            <a:r>
              <a:rPr lang="en-GB" sz="1800" dirty="0"/>
              <a:t> It manages the process well, allocates resources to processes whenever they need them.</a:t>
            </a:r>
          </a:p>
          <a:p>
            <a:pPr lvl="1" fontAlgn="base"/>
            <a:r>
              <a:rPr lang="en-GB" sz="1800" b="1" dirty="0"/>
              <a:t>Network Stack:</a:t>
            </a:r>
            <a:r>
              <a:rPr lang="en-GB" sz="1800" dirty="0"/>
              <a:t> It effectively handles the network communication.</a:t>
            </a:r>
          </a:p>
          <a:p>
            <a:pPr lvl="1" fontAlgn="base"/>
            <a:r>
              <a:rPr lang="en-GB" sz="1800" b="1" dirty="0"/>
              <a:t>Driver Model:</a:t>
            </a:r>
            <a:r>
              <a:rPr lang="en-GB" sz="1800" dirty="0"/>
              <a:t> It ensures that the application works properly on the device and hardware manufacturers responsible for building their drivers into the Linux build.</a:t>
            </a:r>
          </a:p>
        </p:txBody>
      </p:sp>
    </p:spTree>
    <p:extLst>
      <p:ext uri="{BB962C8B-B14F-4D97-AF65-F5344CB8AC3E}">
        <p14:creationId xmlns:p14="http://schemas.microsoft.com/office/powerpoint/2010/main" val="1885264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945B-269A-444A-B6A0-7ADA7DAB103D}"/>
              </a:ext>
            </a:extLst>
          </p:cNvPr>
          <p:cNvSpPr>
            <a:spLocks noGrp="1"/>
          </p:cNvSpPr>
          <p:nvPr>
            <p:ph type="title"/>
          </p:nvPr>
        </p:nvSpPr>
        <p:spPr/>
        <p:txBody>
          <a:bodyPr/>
          <a:lstStyle/>
          <a:p>
            <a:r>
              <a:rPr lang="en-IN" dirty="0"/>
              <a:t>Activity Life Cycle</a:t>
            </a:r>
          </a:p>
        </p:txBody>
      </p:sp>
      <p:sp>
        <p:nvSpPr>
          <p:cNvPr id="3" name="Content Placeholder 2">
            <a:extLst>
              <a:ext uri="{FF2B5EF4-FFF2-40B4-BE49-F238E27FC236}">
                <a16:creationId xmlns:a16="http://schemas.microsoft.com/office/drawing/2014/main" id="{255DA766-0160-4A3E-9C86-9A91912AF2A9}"/>
              </a:ext>
            </a:extLst>
          </p:cNvPr>
          <p:cNvSpPr>
            <a:spLocks noGrp="1"/>
          </p:cNvSpPr>
          <p:nvPr>
            <p:ph idx="1"/>
          </p:nvPr>
        </p:nvSpPr>
        <p:spPr>
          <a:xfrm>
            <a:off x="677334" y="1425483"/>
            <a:ext cx="8596668" cy="4822917"/>
          </a:xfrm>
        </p:spPr>
        <p:txBody>
          <a:bodyPr>
            <a:normAutofit fontScale="92500" lnSpcReduction="10000"/>
          </a:bodyPr>
          <a:lstStyle/>
          <a:p>
            <a:r>
              <a:rPr lang="en-GB" sz="2000" dirty="0"/>
              <a:t>Android applications can be multi-process, and the Android operating system allows multiple applications to run concurrently, provided memory and processing power is available.</a:t>
            </a:r>
          </a:p>
          <a:p>
            <a:r>
              <a:rPr lang="en-GB" sz="2000" dirty="0"/>
              <a:t>Applications can have background processes, and applications can be interrupted and paused when events such as phone calls occur.</a:t>
            </a:r>
          </a:p>
          <a:p>
            <a:r>
              <a:rPr lang="en-GB" sz="2000" dirty="0"/>
              <a:t>There can be only one active application visible to the user at a time—specifically, a single application Activity is in the foreground at any given time.</a:t>
            </a:r>
          </a:p>
          <a:p>
            <a:r>
              <a:rPr lang="en-GB" sz="2000" dirty="0"/>
              <a:t>The Android operating system keeps track of all Activity objects running by placing them on an Activity stack.</a:t>
            </a:r>
          </a:p>
          <a:p>
            <a:r>
              <a:rPr lang="en-GB" sz="2000" dirty="0"/>
              <a:t>When a new Activity starts, the Activity on the top of the stack (the current foreground Activity) pauses, and the new Activity pushes onto the top of the stack.</a:t>
            </a:r>
          </a:p>
          <a:p>
            <a:r>
              <a:rPr lang="en-GB" sz="2000" dirty="0"/>
              <a:t>When that Activity finishes, that Activity is removed from the activity stack, and the previous Activity in the stack resumes.</a:t>
            </a:r>
          </a:p>
        </p:txBody>
      </p:sp>
    </p:spTree>
    <p:extLst>
      <p:ext uri="{BB962C8B-B14F-4D97-AF65-F5344CB8AC3E}">
        <p14:creationId xmlns:p14="http://schemas.microsoft.com/office/powerpoint/2010/main" val="3832361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775437-83BF-454D-9ADA-D2C14E1DF0E2}"/>
              </a:ext>
            </a:extLst>
          </p:cNvPr>
          <p:cNvPicPr>
            <a:picLocks noChangeAspect="1"/>
          </p:cNvPicPr>
          <p:nvPr/>
        </p:nvPicPr>
        <p:blipFill>
          <a:blip r:embed="rId2"/>
          <a:stretch>
            <a:fillRect/>
          </a:stretch>
        </p:blipFill>
        <p:spPr>
          <a:xfrm>
            <a:off x="445779" y="94998"/>
            <a:ext cx="5280766" cy="6670014"/>
          </a:xfrm>
          <a:prstGeom prst="rect">
            <a:avLst/>
          </a:prstGeom>
        </p:spPr>
        <p:style>
          <a:lnRef idx="2">
            <a:schemeClr val="accent1"/>
          </a:lnRef>
          <a:fillRef idx="1">
            <a:schemeClr val="lt1"/>
          </a:fillRef>
          <a:effectRef idx="0">
            <a:schemeClr val="accent1"/>
          </a:effectRef>
          <a:fontRef idx="minor">
            <a:schemeClr val="dk1"/>
          </a:fontRef>
        </p:style>
      </p:pic>
      <p:sp>
        <p:nvSpPr>
          <p:cNvPr id="5" name="Title 1">
            <a:extLst>
              <a:ext uri="{FF2B5EF4-FFF2-40B4-BE49-F238E27FC236}">
                <a16:creationId xmlns:a16="http://schemas.microsoft.com/office/drawing/2014/main" id="{40A0F786-A409-4DE6-8A05-A4F70EE72FBD}"/>
              </a:ext>
            </a:extLst>
          </p:cNvPr>
          <p:cNvSpPr>
            <a:spLocks noGrp="1"/>
          </p:cNvSpPr>
          <p:nvPr>
            <p:ph type="title"/>
          </p:nvPr>
        </p:nvSpPr>
        <p:spPr>
          <a:xfrm>
            <a:off x="5800165" y="394991"/>
            <a:ext cx="3720980" cy="627529"/>
          </a:xfrm>
        </p:spPr>
        <p:txBody>
          <a:bodyPr>
            <a:normAutofit fontScale="90000"/>
          </a:bodyPr>
          <a:lstStyle/>
          <a:p>
            <a:r>
              <a:rPr lang="en-IN" dirty="0"/>
              <a:t>Methods</a:t>
            </a:r>
          </a:p>
        </p:txBody>
      </p:sp>
      <p:sp>
        <p:nvSpPr>
          <p:cNvPr id="6" name="Content Placeholder 2">
            <a:extLst>
              <a:ext uri="{FF2B5EF4-FFF2-40B4-BE49-F238E27FC236}">
                <a16:creationId xmlns:a16="http://schemas.microsoft.com/office/drawing/2014/main" id="{719654AF-7F64-4B00-B1B2-48E946AEEE72}"/>
              </a:ext>
            </a:extLst>
          </p:cNvPr>
          <p:cNvSpPr>
            <a:spLocks noGrp="1"/>
          </p:cNvSpPr>
          <p:nvPr>
            <p:ph idx="1"/>
          </p:nvPr>
        </p:nvSpPr>
        <p:spPr>
          <a:xfrm>
            <a:off x="5800165" y="1322513"/>
            <a:ext cx="3720980" cy="3231014"/>
          </a:xfrm>
        </p:spPr>
        <p:txBody>
          <a:bodyPr>
            <a:normAutofit/>
          </a:bodyPr>
          <a:lstStyle/>
          <a:p>
            <a:r>
              <a:rPr lang="en-IN" dirty="0"/>
              <a:t>protected void </a:t>
            </a:r>
            <a:r>
              <a:rPr lang="en-IN" dirty="0" err="1"/>
              <a:t>onCreate</a:t>
            </a:r>
            <a:r>
              <a:rPr lang="en-IN" dirty="0"/>
              <a:t>();</a:t>
            </a:r>
          </a:p>
          <a:p>
            <a:r>
              <a:rPr lang="en-IN" dirty="0"/>
              <a:t>protected void </a:t>
            </a:r>
            <a:r>
              <a:rPr lang="en-IN" dirty="0" err="1"/>
              <a:t>onStart</a:t>
            </a:r>
            <a:r>
              <a:rPr lang="en-IN" dirty="0"/>
              <a:t>();</a:t>
            </a:r>
          </a:p>
          <a:p>
            <a:r>
              <a:rPr lang="en-IN" dirty="0"/>
              <a:t>protected void </a:t>
            </a:r>
            <a:r>
              <a:rPr lang="en-IN" dirty="0" err="1"/>
              <a:t>onRestart</a:t>
            </a:r>
            <a:r>
              <a:rPr lang="en-IN" dirty="0"/>
              <a:t>();</a:t>
            </a:r>
          </a:p>
          <a:p>
            <a:r>
              <a:rPr lang="en-IN" dirty="0"/>
              <a:t>protected void </a:t>
            </a:r>
            <a:r>
              <a:rPr lang="en-IN" dirty="0" err="1"/>
              <a:t>onResume</a:t>
            </a:r>
            <a:r>
              <a:rPr lang="en-IN" dirty="0"/>
              <a:t>();</a:t>
            </a:r>
          </a:p>
          <a:p>
            <a:r>
              <a:rPr lang="en-IN" dirty="0"/>
              <a:t>protected void </a:t>
            </a:r>
            <a:r>
              <a:rPr lang="en-IN" dirty="0" err="1"/>
              <a:t>onPause</a:t>
            </a:r>
            <a:r>
              <a:rPr lang="en-IN" dirty="0"/>
              <a:t>();</a:t>
            </a:r>
          </a:p>
          <a:p>
            <a:r>
              <a:rPr lang="en-IN" dirty="0"/>
              <a:t>protected void </a:t>
            </a:r>
            <a:r>
              <a:rPr lang="en-IN" dirty="0" err="1"/>
              <a:t>onStop</a:t>
            </a:r>
            <a:r>
              <a:rPr lang="en-IN" dirty="0"/>
              <a:t>();</a:t>
            </a:r>
          </a:p>
          <a:p>
            <a:r>
              <a:rPr lang="en-IN" dirty="0"/>
              <a:t>protected void </a:t>
            </a:r>
            <a:r>
              <a:rPr lang="en-IN" dirty="0" err="1"/>
              <a:t>onDestroy</a:t>
            </a:r>
            <a:r>
              <a:rPr lang="en-IN" dirty="0"/>
              <a:t>();</a:t>
            </a:r>
          </a:p>
        </p:txBody>
      </p:sp>
    </p:spTree>
    <p:extLst>
      <p:ext uri="{BB962C8B-B14F-4D97-AF65-F5344CB8AC3E}">
        <p14:creationId xmlns:p14="http://schemas.microsoft.com/office/powerpoint/2010/main" val="4198824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D0F253-73A7-4267-A02D-33235E95E159}"/>
              </a:ext>
            </a:extLst>
          </p:cNvPr>
          <p:cNvSpPr>
            <a:spLocks noGrp="1"/>
          </p:cNvSpPr>
          <p:nvPr>
            <p:ph idx="1"/>
          </p:nvPr>
        </p:nvSpPr>
        <p:spPr>
          <a:xfrm>
            <a:off x="390463" y="286965"/>
            <a:ext cx="9174878" cy="6221411"/>
          </a:xfrm>
        </p:spPr>
        <p:txBody>
          <a:bodyPr>
            <a:normAutofit lnSpcReduction="10000"/>
          </a:bodyPr>
          <a:lstStyle/>
          <a:p>
            <a:r>
              <a:rPr lang="en-GB" sz="2000" dirty="0"/>
              <a:t> </a:t>
            </a:r>
            <a:r>
              <a:rPr lang="en-GB" sz="2000" dirty="0" err="1"/>
              <a:t>onCreate</a:t>
            </a:r>
            <a:r>
              <a:rPr lang="en-GB" sz="2000" dirty="0"/>
              <a:t>() :</a:t>
            </a:r>
          </a:p>
          <a:p>
            <a:pPr lvl="1"/>
            <a:r>
              <a:rPr lang="en-GB" sz="1800" dirty="0"/>
              <a:t>which fires when the system first creates the activity.</a:t>
            </a:r>
          </a:p>
          <a:p>
            <a:pPr lvl="1"/>
            <a:r>
              <a:rPr lang="en-GB" sz="1800" dirty="0"/>
              <a:t>On activity creation, the activity enters the Created state.</a:t>
            </a:r>
          </a:p>
          <a:p>
            <a:pPr lvl="1"/>
            <a:r>
              <a:rPr lang="en-GB" sz="1800" dirty="0"/>
              <a:t>In the </a:t>
            </a:r>
            <a:r>
              <a:rPr lang="en-GB" sz="1800" dirty="0" err="1"/>
              <a:t>onCreate</a:t>
            </a:r>
            <a:r>
              <a:rPr lang="en-GB" sz="1800" dirty="0"/>
              <a:t>() method, you perform basic application </a:t>
            </a:r>
            <a:r>
              <a:rPr lang="en-GB" sz="1800" dirty="0" err="1"/>
              <a:t>startup</a:t>
            </a:r>
            <a:r>
              <a:rPr lang="en-GB" sz="1800" dirty="0"/>
              <a:t> logic that should happen only once for the entire life of the activity</a:t>
            </a:r>
          </a:p>
          <a:p>
            <a:r>
              <a:rPr lang="en-GB" sz="2000" dirty="0" err="1"/>
              <a:t>onStart</a:t>
            </a:r>
            <a:r>
              <a:rPr lang="en-GB" sz="2000" dirty="0"/>
              <a:t>() :</a:t>
            </a:r>
          </a:p>
          <a:p>
            <a:pPr lvl="1"/>
            <a:r>
              <a:rPr lang="en-GB" sz="1800" dirty="0"/>
              <a:t>When the activity enters the Started state, the system invokes this </a:t>
            </a:r>
            <a:r>
              <a:rPr lang="en-GB" sz="1800" dirty="0" err="1"/>
              <a:t>callback</a:t>
            </a:r>
            <a:r>
              <a:rPr lang="en-GB" sz="1800" dirty="0"/>
              <a:t>.</a:t>
            </a:r>
          </a:p>
          <a:p>
            <a:pPr lvl="1"/>
            <a:r>
              <a:rPr lang="en-GB" sz="1800" dirty="0"/>
              <a:t>The </a:t>
            </a:r>
            <a:r>
              <a:rPr lang="en-GB" sz="1800" dirty="0" err="1"/>
              <a:t>onStart</a:t>
            </a:r>
            <a:r>
              <a:rPr lang="en-GB" sz="1800" dirty="0"/>
              <a:t>() call makes the activity visible to the user, as the app prepares for the activity to enter the foreground and become interactive.</a:t>
            </a:r>
          </a:p>
          <a:p>
            <a:pPr lvl="1"/>
            <a:r>
              <a:rPr lang="en-GB" sz="1800" dirty="0"/>
              <a:t>For example, this method is where the app initializes the code that maintains the UI.</a:t>
            </a:r>
          </a:p>
          <a:p>
            <a:r>
              <a:rPr lang="en-GB" sz="2000" dirty="0" err="1"/>
              <a:t>onResume</a:t>
            </a:r>
            <a:r>
              <a:rPr lang="en-GB" sz="2000" dirty="0"/>
              <a:t>() :</a:t>
            </a:r>
          </a:p>
          <a:p>
            <a:pPr lvl="1"/>
            <a:r>
              <a:rPr lang="en-GB" sz="1800" dirty="0"/>
              <a:t>When the activity enters the Resumed state, it comes to the foreground, and then the system invokes the </a:t>
            </a:r>
            <a:r>
              <a:rPr lang="en-GB" sz="1800" dirty="0" err="1"/>
              <a:t>onResume</a:t>
            </a:r>
            <a:r>
              <a:rPr lang="en-GB" sz="1800" dirty="0"/>
              <a:t>() </a:t>
            </a:r>
            <a:r>
              <a:rPr lang="en-GB" sz="1800" dirty="0" err="1"/>
              <a:t>callback</a:t>
            </a:r>
            <a:r>
              <a:rPr lang="en-GB" sz="1800" dirty="0"/>
              <a:t>.</a:t>
            </a:r>
          </a:p>
          <a:p>
            <a:pPr lvl="1"/>
            <a:r>
              <a:rPr lang="en-GB" sz="1800" dirty="0"/>
              <a:t>This is the state in which the app interacts with the user.</a:t>
            </a:r>
          </a:p>
          <a:p>
            <a:pPr lvl="1"/>
            <a:r>
              <a:rPr lang="en-GB" sz="1800" dirty="0"/>
              <a:t>The app stays in this state until something happens to take focus away from the app.</a:t>
            </a:r>
            <a:endParaRPr lang="en-IN" sz="1800" dirty="0"/>
          </a:p>
        </p:txBody>
      </p:sp>
    </p:spTree>
    <p:extLst>
      <p:ext uri="{BB962C8B-B14F-4D97-AF65-F5344CB8AC3E}">
        <p14:creationId xmlns:p14="http://schemas.microsoft.com/office/powerpoint/2010/main" val="97397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EEF8-75C8-49B4-892E-3408718DC211}"/>
              </a:ext>
            </a:extLst>
          </p:cNvPr>
          <p:cNvSpPr>
            <a:spLocks noGrp="1"/>
          </p:cNvSpPr>
          <p:nvPr>
            <p:ph type="title"/>
          </p:nvPr>
        </p:nvSpPr>
        <p:spPr/>
        <p:txBody>
          <a:bodyPr/>
          <a:lstStyle/>
          <a:p>
            <a:r>
              <a:rPr lang="en-IN" dirty="0"/>
              <a:t>Introduction to Android </a:t>
            </a:r>
          </a:p>
        </p:txBody>
      </p:sp>
      <p:sp>
        <p:nvSpPr>
          <p:cNvPr id="3" name="Content Placeholder 2">
            <a:extLst>
              <a:ext uri="{FF2B5EF4-FFF2-40B4-BE49-F238E27FC236}">
                <a16:creationId xmlns:a16="http://schemas.microsoft.com/office/drawing/2014/main" id="{6312DC05-FC1A-40D7-8885-D40F428CDA51}"/>
              </a:ext>
            </a:extLst>
          </p:cNvPr>
          <p:cNvSpPr>
            <a:spLocks noGrp="1"/>
          </p:cNvSpPr>
          <p:nvPr>
            <p:ph idx="1"/>
          </p:nvPr>
        </p:nvSpPr>
        <p:spPr>
          <a:xfrm>
            <a:off x="677334" y="1398589"/>
            <a:ext cx="8596668" cy="5271152"/>
          </a:xfrm>
        </p:spPr>
        <p:txBody>
          <a:bodyPr>
            <a:normAutofit lnSpcReduction="10000"/>
          </a:bodyPr>
          <a:lstStyle/>
          <a:p>
            <a:pPr algn="just"/>
            <a:r>
              <a:rPr lang="en-IN" sz="2400" dirty="0"/>
              <a:t>Android is an operating system for mobile devices. </a:t>
            </a:r>
          </a:p>
          <a:p>
            <a:pPr algn="just"/>
            <a:r>
              <a:rPr lang="en-IN" sz="2400" dirty="0"/>
              <a:t>It’s an integrated open source software stack for mobile device: </a:t>
            </a:r>
          </a:p>
          <a:p>
            <a:pPr lvl="1" algn="just"/>
            <a:r>
              <a:rPr lang="en-IN" sz="2000" b="1" dirty="0"/>
              <a:t>Operating system </a:t>
            </a:r>
          </a:p>
          <a:p>
            <a:pPr lvl="1" algn="just"/>
            <a:r>
              <a:rPr lang="en-IN" sz="2000" b="1" dirty="0"/>
              <a:t>Middleware </a:t>
            </a:r>
          </a:p>
          <a:p>
            <a:pPr lvl="1" algn="just"/>
            <a:r>
              <a:rPr lang="en-IN" sz="2000" b="1" dirty="0"/>
              <a:t>Key mobile applications </a:t>
            </a:r>
          </a:p>
          <a:p>
            <a:pPr algn="just"/>
            <a:r>
              <a:rPr lang="en-IN" sz="2400" dirty="0"/>
              <a:t>Android SDK (software development kit) provides the tools and APIs necessary to begin developing applications on the Android platform using the Java programming language / Kotlin. </a:t>
            </a:r>
          </a:p>
          <a:p>
            <a:pPr algn="just"/>
            <a:r>
              <a:rPr lang="en-IN" sz="2400" dirty="0"/>
              <a:t>Android, as a system is a Java-based operating system that runs on the Linux 2.6 kernel. </a:t>
            </a:r>
          </a:p>
          <a:p>
            <a:pPr algn="just"/>
            <a:r>
              <a:rPr lang="en-IN" sz="2400" strike="sngStrike" dirty="0"/>
              <a:t>The system is very lightweight and full featured</a:t>
            </a:r>
          </a:p>
        </p:txBody>
      </p:sp>
    </p:spTree>
    <p:extLst>
      <p:ext uri="{BB962C8B-B14F-4D97-AF65-F5344CB8AC3E}">
        <p14:creationId xmlns:p14="http://schemas.microsoft.com/office/powerpoint/2010/main" val="1795104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59A53-D9AB-4BAA-B1FC-76971E03D3A5}"/>
              </a:ext>
            </a:extLst>
          </p:cNvPr>
          <p:cNvSpPr>
            <a:spLocks noGrp="1"/>
          </p:cNvSpPr>
          <p:nvPr>
            <p:ph idx="1"/>
          </p:nvPr>
        </p:nvSpPr>
        <p:spPr>
          <a:xfrm>
            <a:off x="677334" y="376519"/>
            <a:ext cx="8896972" cy="6033246"/>
          </a:xfrm>
        </p:spPr>
        <p:txBody>
          <a:bodyPr>
            <a:normAutofit/>
          </a:bodyPr>
          <a:lstStyle/>
          <a:p>
            <a:r>
              <a:rPr lang="en-GB" sz="2000" dirty="0" err="1"/>
              <a:t>onPause</a:t>
            </a:r>
            <a:r>
              <a:rPr lang="en-GB" sz="2000" dirty="0"/>
              <a:t>() :</a:t>
            </a:r>
          </a:p>
          <a:p>
            <a:pPr lvl="1"/>
            <a:r>
              <a:rPr lang="en-GB" sz="1800" dirty="0"/>
              <a:t>The system calls this method as the first indication that the user is leaving your activity (though it does not always mean the activity is being destroyed);</a:t>
            </a:r>
          </a:p>
          <a:p>
            <a:pPr lvl="1"/>
            <a:r>
              <a:rPr lang="en-GB" sz="1800" dirty="0"/>
              <a:t>it indicates that the activity is no longer in the foreground (though it may still be visible if the user is in multi-window mode)</a:t>
            </a:r>
          </a:p>
          <a:p>
            <a:r>
              <a:rPr lang="en-GB" sz="2000" dirty="0" err="1"/>
              <a:t>onStop</a:t>
            </a:r>
            <a:r>
              <a:rPr lang="en-GB" sz="2000" dirty="0"/>
              <a:t>() :</a:t>
            </a:r>
          </a:p>
          <a:p>
            <a:pPr lvl="1"/>
            <a:r>
              <a:rPr lang="en-GB" sz="1800" dirty="0"/>
              <a:t>When your activity is no longer visible to the user, it has entered the Stopped state, and the system invokes the </a:t>
            </a:r>
            <a:r>
              <a:rPr lang="en-GB" sz="1800" dirty="0" err="1"/>
              <a:t>onStop</a:t>
            </a:r>
            <a:r>
              <a:rPr lang="en-GB" sz="1800" dirty="0"/>
              <a:t>() </a:t>
            </a:r>
            <a:r>
              <a:rPr lang="en-GB" sz="1800" dirty="0" err="1"/>
              <a:t>callback</a:t>
            </a:r>
            <a:r>
              <a:rPr lang="en-GB" sz="1800" dirty="0"/>
              <a:t>.</a:t>
            </a:r>
          </a:p>
          <a:p>
            <a:pPr lvl="1"/>
            <a:r>
              <a:rPr lang="en-GB" sz="1800" dirty="0"/>
              <a:t>This may occur, for example, when a newly launched activity covers the entire screen.</a:t>
            </a:r>
          </a:p>
          <a:p>
            <a:pPr lvl="1"/>
            <a:r>
              <a:rPr lang="en-GB" sz="1800" dirty="0"/>
              <a:t>The system may also call </a:t>
            </a:r>
            <a:r>
              <a:rPr lang="en-GB" sz="1800" dirty="0" err="1"/>
              <a:t>onStop</a:t>
            </a:r>
            <a:r>
              <a:rPr lang="en-GB" sz="1800" dirty="0"/>
              <a:t>() when the activity has finished running, and is about to be terminated.</a:t>
            </a:r>
          </a:p>
          <a:p>
            <a:r>
              <a:rPr lang="en-GB" sz="2000" dirty="0" err="1"/>
              <a:t>onDestroy</a:t>
            </a:r>
            <a:r>
              <a:rPr lang="en-GB" sz="2000" dirty="0"/>
              <a:t>() :</a:t>
            </a:r>
          </a:p>
          <a:p>
            <a:pPr lvl="1"/>
            <a:r>
              <a:rPr lang="en-GB" sz="1800" dirty="0"/>
              <a:t>It is called before the activity is destroyed.</a:t>
            </a:r>
          </a:p>
          <a:p>
            <a:pPr lvl="1"/>
            <a:r>
              <a:rPr lang="en-GB" sz="1800" dirty="0"/>
              <a:t>The system invokes this </a:t>
            </a:r>
            <a:r>
              <a:rPr lang="en-GB" sz="1800" dirty="0" err="1"/>
              <a:t>callback</a:t>
            </a:r>
            <a:r>
              <a:rPr lang="en-GB" sz="1800" dirty="0"/>
              <a:t> either the activity is finishing or terminated.</a:t>
            </a:r>
          </a:p>
        </p:txBody>
      </p:sp>
    </p:spTree>
    <p:extLst>
      <p:ext uri="{BB962C8B-B14F-4D97-AF65-F5344CB8AC3E}">
        <p14:creationId xmlns:p14="http://schemas.microsoft.com/office/powerpoint/2010/main" val="3171093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0E8D73-D2E7-4A19-9D71-A6EE7A75CA3B}"/>
              </a:ext>
            </a:extLst>
          </p:cNvPr>
          <p:cNvPicPr>
            <a:picLocks noChangeAspect="1"/>
          </p:cNvPicPr>
          <p:nvPr/>
        </p:nvPicPr>
        <p:blipFill rotWithShape="1">
          <a:blip r:embed="rId2"/>
          <a:srcRect r="25147" b="16601"/>
          <a:stretch/>
        </p:blipFill>
        <p:spPr>
          <a:xfrm>
            <a:off x="0" y="1138518"/>
            <a:ext cx="9126071" cy="5719482"/>
          </a:xfrm>
          <a:prstGeom prst="rect">
            <a:avLst/>
          </a:prstGeom>
        </p:spPr>
      </p:pic>
      <p:sp>
        <p:nvSpPr>
          <p:cNvPr id="11" name="Title 1">
            <a:extLst>
              <a:ext uri="{FF2B5EF4-FFF2-40B4-BE49-F238E27FC236}">
                <a16:creationId xmlns:a16="http://schemas.microsoft.com/office/drawing/2014/main" id="{56383AC8-E832-4C43-A98F-809DACD63B85}"/>
              </a:ext>
            </a:extLst>
          </p:cNvPr>
          <p:cNvSpPr>
            <a:spLocks noGrp="1"/>
          </p:cNvSpPr>
          <p:nvPr>
            <p:ph type="title"/>
          </p:nvPr>
        </p:nvSpPr>
        <p:spPr>
          <a:xfrm>
            <a:off x="322730" y="233626"/>
            <a:ext cx="6490446" cy="627529"/>
          </a:xfrm>
        </p:spPr>
        <p:txBody>
          <a:bodyPr>
            <a:normAutofit fontScale="90000"/>
          </a:bodyPr>
          <a:lstStyle/>
          <a:p>
            <a:pPr fontAlgn="base"/>
            <a:r>
              <a:rPr lang="en-IN" b="1" dirty="0"/>
              <a:t>Android Manifest File in Android</a:t>
            </a:r>
          </a:p>
        </p:txBody>
      </p:sp>
    </p:spTree>
    <p:extLst>
      <p:ext uri="{BB962C8B-B14F-4D97-AF65-F5344CB8AC3E}">
        <p14:creationId xmlns:p14="http://schemas.microsoft.com/office/powerpoint/2010/main" val="496816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9A0F4-F486-4B37-80AE-9DAEB002917D}"/>
              </a:ext>
            </a:extLst>
          </p:cNvPr>
          <p:cNvSpPr>
            <a:spLocks noGrp="1"/>
          </p:cNvSpPr>
          <p:nvPr>
            <p:ph idx="1"/>
          </p:nvPr>
        </p:nvSpPr>
        <p:spPr>
          <a:xfrm>
            <a:off x="408393" y="551754"/>
            <a:ext cx="8596668" cy="5754491"/>
          </a:xfrm>
        </p:spPr>
        <p:txBody>
          <a:bodyPr>
            <a:normAutofit/>
          </a:bodyPr>
          <a:lstStyle/>
          <a:p>
            <a:r>
              <a:rPr lang="en-IN" sz="2000" dirty="0"/>
              <a:t>It’s special configuration file which determine applications settings.</a:t>
            </a:r>
          </a:p>
          <a:p>
            <a:r>
              <a:rPr lang="en-IN" sz="2000" dirty="0"/>
              <a:t>Such as application name, version, permissions, components etc.</a:t>
            </a:r>
          </a:p>
          <a:p>
            <a:r>
              <a:rPr lang="en-IN" sz="2000" dirty="0"/>
              <a:t>Specially formatted XML file contains important information about the application’s identity.</a:t>
            </a:r>
          </a:p>
          <a:p>
            <a:r>
              <a:rPr lang="en-IN" sz="2000" dirty="0"/>
              <a:t>Named AndroidManifest.xml &amp; must be included at the top level of your android project.</a:t>
            </a:r>
          </a:p>
          <a:p>
            <a:r>
              <a:rPr lang="en-IN" sz="2000" dirty="0"/>
              <a:t>Information in AndoirdManifest.xml is used for</a:t>
            </a:r>
          </a:p>
          <a:p>
            <a:pPr lvl="1"/>
            <a:r>
              <a:rPr lang="en-IN" sz="1800" dirty="0"/>
              <a:t>Launch application activities.</a:t>
            </a:r>
          </a:p>
          <a:p>
            <a:pPr lvl="1"/>
            <a:r>
              <a:rPr lang="en-IN" sz="1800" dirty="0"/>
              <a:t>Manage Application permissions.</a:t>
            </a:r>
          </a:p>
          <a:p>
            <a:r>
              <a:rPr lang="en-IN" sz="2000" dirty="0"/>
              <a:t>Configure other advance application configuration detail Service</a:t>
            </a:r>
          </a:p>
          <a:p>
            <a:pPr lvl="1"/>
            <a:r>
              <a:rPr lang="en-IN" sz="1800" dirty="0"/>
              <a:t>Broadcast Receiver</a:t>
            </a:r>
          </a:p>
          <a:p>
            <a:pPr lvl="1"/>
            <a:r>
              <a:rPr lang="en-IN" sz="1800" dirty="0"/>
              <a:t>Content Provider</a:t>
            </a:r>
          </a:p>
          <a:p>
            <a:r>
              <a:rPr lang="en-IN" sz="2000" dirty="0"/>
              <a:t>Enable application settings for debugging.</a:t>
            </a:r>
          </a:p>
        </p:txBody>
      </p:sp>
    </p:spTree>
    <p:extLst>
      <p:ext uri="{BB962C8B-B14F-4D97-AF65-F5344CB8AC3E}">
        <p14:creationId xmlns:p14="http://schemas.microsoft.com/office/powerpoint/2010/main" val="2715330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B8588-B69E-4680-920D-3F0665E49D6B}"/>
              </a:ext>
            </a:extLst>
          </p:cNvPr>
          <p:cNvSpPr>
            <a:spLocks noGrp="1"/>
          </p:cNvSpPr>
          <p:nvPr>
            <p:ph idx="1"/>
          </p:nvPr>
        </p:nvSpPr>
        <p:spPr>
          <a:xfrm>
            <a:off x="354605" y="313765"/>
            <a:ext cx="8596668" cy="6454588"/>
          </a:xfrm>
        </p:spPr>
        <p:txBody>
          <a:bodyPr>
            <a:normAutofit/>
          </a:bodyPr>
          <a:lstStyle/>
          <a:p>
            <a:r>
              <a:rPr lang="en-GB" dirty="0"/>
              <a:t>Elements of the AndroidManifest.xml file</a:t>
            </a:r>
          </a:p>
          <a:p>
            <a:pPr lvl="1"/>
            <a:r>
              <a:rPr lang="en-GB" dirty="0"/>
              <a:t>&lt;manifest&gt;</a:t>
            </a:r>
          </a:p>
          <a:p>
            <a:pPr lvl="2"/>
            <a:r>
              <a:rPr lang="en-GB" dirty="0"/>
              <a:t>manifest is the root element of the AndroidManifest.xml file.</a:t>
            </a:r>
          </a:p>
          <a:p>
            <a:pPr lvl="2"/>
            <a:r>
              <a:rPr lang="en-GB" dirty="0"/>
              <a:t>It has package attribute that describes the package name of the activity class.</a:t>
            </a:r>
          </a:p>
          <a:p>
            <a:pPr lvl="1"/>
            <a:r>
              <a:rPr lang="en-GB" dirty="0"/>
              <a:t>&lt;application&gt;</a:t>
            </a:r>
          </a:p>
          <a:p>
            <a:pPr lvl="2"/>
            <a:r>
              <a:rPr lang="en-GB" dirty="0"/>
              <a:t>application is the </a:t>
            </a:r>
            <a:r>
              <a:rPr lang="en-GB" dirty="0" err="1"/>
              <a:t>subelement</a:t>
            </a:r>
            <a:r>
              <a:rPr lang="en-GB" dirty="0"/>
              <a:t> of the manifest.</a:t>
            </a:r>
          </a:p>
          <a:p>
            <a:pPr lvl="2"/>
            <a:r>
              <a:rPr lang="en-GB" dirty="0"/>
              <a:t>It includes the namespace declaration.</a:t>
            </a:r>
          </a:p>
          <a:p>
            <a:pPr lvl="2"/>
            <a:r>
              <a:rPr lang="en-GB" dirty="0"/>
              <a:t>This element contains several </a:t>
            </a:r>
            <a:r>
              <a:rPr lang="en-GB" dirty="0" err="1"/>
              <a:t>subelements</a:t>
            </a:r>
            <a:r>
              <a:rPr lang="en-GB" dirty="0"/>
              <a:t> that declares the application component such as activity etc.</a:t>
            </a:r>
          </a:p>
          <a:p>
            <a:r>
              <a:rPr lang="en-GB" dirty="0"/>
              <a:t>The commonly used attributes are of this element are icon, label, theme etc.</a:t>
            </a:r>
          </a:p>
          <a:p>
            <a:r>
              <a:rPr lang="en-GB" dirty="0" err="1"/>
              <a:t>android:icon</a:t>
            </a:r>
            <a:endParaRPr lang="en-GB" dirty="0"/>
          </a:p>
          <a:p>
            <a:pPr lvl="1"/>
            <a:r>
              <a:rPr lang="en-GB" dirty="0"/>
              <a:t>It represents the icon for all the android application components.</a:t>
            </a:r>
          </a:p>
          <a:p>
            <a:r>
              <a:rPr lang="en-GB" dirty="0" err="1"/>
              <a:t>android:label</a:t>
            </a:r>
            <a:endParaRPr lang="en-GB" dirty="0"/>
          </a:p>
          <a:p>
            <a:pPr lvl="1"/>
            <a:r>
              <a:rPr lang="en-GB" dirty="0"/>
              <a:t>It works as the default label for all the application components.</a:t>
            </a:r>
          </a:p>
          <a:p>
            <a:r>
              <a:rPr lang="en-GB" dirty="0" err="1"/>
              <a:t>android:theme</a:t>
            </a:r>
            <a:endParaRPr lang="en-GB" dirty="0"/>
          </a:p>
          <a:p>
            <a:pPr lvl="1"/>
            <a:r>
              <a:rPr lang="en-GB" dirty="0"/>
              <a:t>It represents a common theme for all the android activities.</a:t>
            </a:r>
          </a:p>
          <a:p>
            <a:endParaRPr lang="en-GB" dirty="0"/>
          </a:p>
          <a:p>
            <a:pPr lvl="1"/>
            <a:endParaRPr lang="en-IN" dirty="0"/>
          </a:p>
        </p:txBody>
      </p:sp>
    </p:spTree>
    <p:extLst>
      <p:ext uri="{BB962C8B-B14F-4D97-AF65-F5344CB8AC3E}">
        <p14:creationId xmlns:p14="http://schemas.microsoft.com/office/powerpoint/2010/main" val="158590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EDE42-1F00-4264-B087-AFEDB663A7FC}"/>
              </a:ext>
            </a:extLst>
          </p:cNvPr>
          <p:cNvSpPr>
            <a:spLocks noGrp="1"/>
          </p:cNvSpPr>
          <p:nvPr>
            <p:ph idx="1"/>
          </p:nvPr>
        </p:nvSpPr>
        <p:spPr>
          <a:xfrm>
            <a:off x="385482" y="439271"/>
            <a:ext cx="8888520" cy="5602091"/>
          </a:xfrm>
        </p:spPr>
        <p:txBody>
          <a:bodyPr>
            <a:normAutofit/>
          </a:bodyPr>
          <a:lstStyle/>
          <a:p>
            <a:r>
              <a:rPr lang="en-GB" dirty="0"/>
              <a:t>&lt;activity&gt;</a:t>
            </a:r>
          </a:p>
          <a:p>
            <a:pPr lvl="1"/>
            <a:r>
              <a:rPr lang="en-GB" dirty="0"/>
              <a:t>activity is the </a:t>
            </a:r>
            <a:r>
              <a:rPr lang="en-GB" dirty="0" err="1"/>
              <a:t>subelement</a:t>
            </a:r>
            <a:r>
              <a:rPr lang="en-GB" dirty="0"/>
              <a:t> of application and represents an activity that must be defined in the AndroidManifest.xml file.</a:t>
            </a:r>
          </a:p>
          <a:p>
            <a:pPr lvl="1"/>
            <a:r>
              <a:rPr lang="en-GB" dirty="0"/>
              <a:t>It has many attributes such as label, name, theme, </a:t>
            </a:r>
            <a:r>
              <a:rPr lang="en-GB" dirty="0" err="1"/>
              <a:t>launchMode</a:t>
            </a:r>
            <a:r>
              <a:rPr lang="en-GB" dirty="0"/>
              <a:t> etc.</a:t>
            </a:r>
          </a:p>
          <a:p>
            <a:r>
              <a:rPr lang="en-GB" dirty="0"/>
              <a:t>&lt;intent-filter&gt;</a:t>
            </a:r>
          </a:p>
          <a:p>
            <a:pPr lvl="1"/>
            <a:r>
              <a:rPr lang="en-GB" dirty="0"/>
              <a:t>intent-filter is the sub-element of activity that describes the type of intent to which activity, service or broadcast receiver can respond to.</a:t>
            </a:r>
          </a:p>
          <a:p>
            <a:r>
              <a:rPr lang="en-GB" dirty="0"/>
              <a:t>&lt;action&gt;</a:t>
            </a:r>
          </a:p>
          <a:p>
            <a:pPr lvl="1"/>
            <a:r>
              <a:rPr lang="en-GB" dirty="0"/>
              <a:t>It adds an action for the intent-filter.</a:t>
            </a:r>
          </a:p>
          <a:p>
            <a:pPr lvl="1"/>
            <a:r>
              <a:rPr lang="en-GB" dirty="0"/>
              <a:t>The intent-filter must have at least one action element.</a:t>
            </a:r>
          </a:p>
          <a:p>
            <a:r>
              <a:rPr lang="en-GB" dirty="0"/>
              <a:t>&lt;category&gt;</a:t>
            </a:r>
          </a:p>
          <a:p>
            <a:pPr lvl="1"/>
            <a:r>
              <a:rPr lang="en-GB" dirty="0"/>
              <a:t>It adds a category name to an intent-filter.</a:t>
            </a:r>
          </a:p>
        </p:txBody>
      </p:sp>
    </p:spTree>
    <p:extLst>
      <p:ext uri="{BB962C8B-B14F-4D97-AF65-F5344CB8AC3E}">
        <p14:creationId xmlns:p14="http://schemas.microsoft.com/office/powerpoint/2010/main" val="2302950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AE8A-97AE-4F88-8915-DF22EC1F9C00}"/>
              </a:ext>
            </a:extLst>
          </p:cNvPr>
          <p:cNvSpPr>
            <a:spLocks noGrp="1"/>
          </p:cNvSpPr>
          <p:nvPr>
            <p:ph type="title"/>
          </p:nvPr>
        </p:nvSpPr>
        <p:spPr/>
        <p:txBody>
          <a:bodyPr/>
          <a:lstStyle/>
          <a:p>
            <a:r>
              <a:rPr lang="en-IN" dirty="0"/>
              <a:t>Anatomy of Android Application</a:t>
            </a:r>
          </a:p>
        </p:txBody>
      </p:sp>
      <p:sp>
        <p:nvSpPr>
          <p:cNvPr id="3" name="Content Placeholder 2">
            <a:extLst>
              <a:ext uri="{FF2B5EF4-FFF2-40B4-BE49-F238E27FC236}">
                <a16:creationId xmlns:a16="http://schemas.microsoft.com/office/drawing/2014/main" id="{CA3F209A-FFC9-40AE-A931-946E5C595E69}"/>
              </a:ext>
            </a:extLst>
          </p:cNvPr>
          <p:cNvSpPr>
            <a:spLocks noGrp="1"/>
          </p:cNvSpPr>
          <p:nvPr>
            <p:ph idx="1"/>
          </p:nvPr>
        </p:nvSpPr>
        <p:spPr>
          <a:xfrm>
            <a:off x="677334" y="1479177"/>
            <a:ext cx="6951631" cy="4562186"/>
          </a:xfrm>
        </p:spPr>
        <p:txBody>
          <a:bodyPr/>
          <a:lstStyle/>
          <a:p>
            <a:r>
              <a:rPr lang="en-GB" dirty="0"/>
              <a:t>AndroidManifest.xml</a:t>
            </a:r>
          </a:p>
          <a:p>
            <a:pPr lvl="1"/>
            <a:r>
              <a:rPr lang="en-GB" dirty="0"/>
              <a:t>The AndroidManifest.xml file contains a bunch of properties that you’ll need to set when you eventually deploy your app to the Play Store or on other phones. This is where stuff like the name of your app and its permissions gets set.</a:t>
            </a:r>
          </a:p>
          <a:p>
            <a:r>
              <a:rPr lang="en-GB" dirty="0"/>
              <a:t>Source Code</a:t>
            </a:r>
          </a:p>
          <a:p>
            <a:pPr lvl="1"/>
            <a:r>
              <a:rPr lang="en-GB" dirty="0"/>
              <a:t>Android apps are written in Java (technically it’s not quite Java, but let’s not worry too much about that), so the source code of Android apps is stored in .java files, just like you’re already used to.</a:t>
            </a:r>
          </a:p>
          <a:p>
            <a:pPr lvl="1"/>
            <a:r>
              <a:rPr lang="en-GB" dirty="0"/>
              <a:t>The .java files are stored in whatever package you chose when you created your app project. The entry point of an Android app is the main activity class: by default it’s MainActivity.java. We’ll talk more about activities in a minute, but for now just know that your code will go in a bunch of .java files inside your project.</a:t>
            </a:r>
            <a:endParaRPr lang="en-IN" dirty="0"/>
          </a:p>
        </p:txBody>
      </p:sp>
      <p:pic>
        <p:nvPicPr>
          <p:cNvPr id="6" name="Picture 5">
            <a:extLst>
              <a:ext uri="{FF2B5EF4-FFF2-40B4-BE49-F238E27FC236}">
                <a16:creationId xmlns:a16="http://schemas.microsoft.com/office/drawing/2014/main" id="{250C6D19-647C-478C-907C-7475E1201652}"/>
              </a:ext>
            </a:extLst>
          </p:cNvPr>
          <p:cNvPicPr>
            <a:picLocks noChangeAspect="1"/>
          </p:cNvPicPr>
          <p:nvPr/>
        </p:nvPicPr>
        <p:blipFill>
          <a:blip r:embed="rId2"/>
          <a:stretch>
            <a:fillRect/>
          </a:stretch>
        </p:blipFill>
        <p:spPr>
          <a:xfrm>
            <a:off x="7628965" y="-549"/>
            <a:ext cx="4563035" cy="6858549"/>
          </a:xfrm>
          <a:prstGeom prst="rect">
            <a:avLst/>
          </a:prstGeom>
        </p:spPr>
      </p:pic>
    </p:spTree>
    <p:extLst>
      <p:ext uri="{BB962C8B-B14F-4D97-AF65-F5344CB8AC3E}">
        <p14:creationId xmlns:p14="http://schemas.microsoft.com/office/powerpoint/2010/main" val="681118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40708-CC2E-4A8B-A9A8-4D56CB7C8A98}"/>
              </a:ext>
            </a:extLst>
          </p:cNvPr>
          <p:cNvSpPr>
            <a:spLocks noGrp="1"/>
          </p:cNvSpPr>
          <p:nvPr>
            <p:ph idx="1"/>
          </p:nvPr>
        </p:nvSpPr>
        <p:spPr>
          <a:xfrm>
            <a:off x="677334" y="349624"/>
            <a:ext cx="9004548" cy="6203575"/>
          </a:xfrm>
        </p:spPr>
        <p:txBody>
          <a:bodyPr>
            <a:normAutofit/>
          </a:bodyPr>
          <a:lstStyle/>
          <a:p>
            <a:pPr algn="just"/>
            <a:r>
              <a:rPr lang="en-GB" dirty="0"/>
              <a:t>Resources</a:t>
            </a:r>
          </a:p>
          <a:p>
            <a:pPr lvl="1" algn="just"/>
            <a:r>
              <a:rPr lang="en-GB" dirty="0"/>
              <a:t>The res directory contains non-code files that are needed to run your app. Stuff like images and property files go here.</a:t>
            </a:r>
          </a:p>
          <a:p>
            <a:pPr algn="just"/>
            <a:r>
              <a:rPr lang="en-GB" dirty="0"/>
              <a:t>There are a few subdirectories under the res folder:</a:t>
            </a:r>
          </a:p>
          <a:p>
            <a:pPr lvl="1" algn="just"/>
            <a:r>
              <a:rPr lang="en-GB" b="1" dirty="0"/>
              <a:t>drawable -</a:t>
            </a:r>
            <a:r>
              <a:rPr lang="en-GB" dirty="0"/>
              <a:t> contains image files that you use in your code.</a:t>
            </a:r>
          </a:p>
          <a:p>
            <a:pPr lvl="1" algn="just"/>
            <a:r>
              <a:rPr lang="en-GB" b="1" dirty="0"/>
              <a:t>layout</a:t>
            </a:r>
            <a:r>
              <a:rPr lang="en-GB" dirty="0"/>
              <a:t> - contains layout files. See the Layouts section below for more info.</a:t>
            </a:r>
          </a:p>
          <a:p>
            <a:pPr lvl="1" algn="just"/>
            <a:r>
              <a:rPr lang="en-GB" b="1" dirty="0"/>
              <a:t>mipmap</a:t>
            </a:r>
            <a:r>
              <a:rPr lang="en-GB" dirty="0"/>
              <a:t> - contains image files to use as your app’s icon. We’ll talk more about this when we deploy our app.</a:t>
            </a:r>
          </a:p>
          <a:p>
            <a:pPr lvl="1" algn="just"/>
            <a:r>
              <a:rPr lang="en-GB" b="1" dirty="0"/>
              <a:t>values</a:t>
            </a:r>
            <a:r>
              <a:rPr lang="en-GB" dirty="0"/>
              <a:t> - contains files that define various properties. For example, the strings.xml file can be used to list the various user-facing messages used in your app, which lets you translate your app into multiple languages.</a:t>
            </a:r>
          </a:p>
          <a:p>
            <a:pPr algn="just" fontAlgn="base"/>
            <a:r>
              <a:rPr lang="en-GB" b="1" dirty="0"/>
              <a:t>Gradle</a:t>
            </a:r>
          </a:p>
          <a:p>
            <a:pPr lvl="1" algn="just" fontAlgn="base"/>
            <a:r>
              <a:rPr lang="en-GB" dirty="0"/>
              <a:t>Gradle is an open-source build automation tool that focuses on flexibility and performance. So, to put it simply, it is an automation tool that creates the application build. Gradle is Android’s official build tool.</a:t>
            </a:r>
          </a:p>
          <a:p>
            <a:pPr lvl="1" algn="just" fontAlgn="base"/>
            <a:r>
              <a:rPr lang="en-GB" dirty="0"/>
              <a:t>When we start a new Android project, we see two different </a:t>
            </a:r>
            <a:r>
              <a:rPr lang="en-GB" dirty="0" err="1"/>
              <a:t>build.gradle</a:t>
            </a:r>
            <a:r>
              <a:rPr lang="en-GB" dirty="0"/>
              <a:t> files.</a:t>
            </a:r>
          </a:p>
          <a:p>
            <a:pPr lvl="1" algn="just" fontAlgn="base"/>
            <a:r>
              <a:rPr lang="en-GB" dirty="0"/>
              <a:t> One is at the </a:t>
            </a:r>
            <a:r>
              <a:rPr lang="en-GB" b="1" dirty="0"/>
              <a:t>project level</a:t>
            </a:r>
            <a:r>
              <a:rPr lang="en-GB" dirty="0"/>
              <a:t>, while the other is at the </a:t>
            </a:r>
            <a:r>
              <a:rPr lang="en-GB" b="1" dirty="0"/>
              <a:t>app level</a:t>
            </a:r>
            <a:r>
              <a:rPr lang="en-GB" dirty="0"/>
              <a:t>.</a:t>
            </a:r>
          </a:p>
          <a:p>
            <a:pPr marL="457200" lvl="1" indent="0" algn="just">
              <a:buNone/>
            </a:pPr>
            <a:endParaRPr lang="en-GB" dirty="0"/>
          </a:p>
          <a:p>
            <a:pPr algn="just"/>
            <a:endParaRPr lang="en-IN" dirty="0"/>
          </a:p>
        </p:txBody>
      </p:sp>
    </p:spTree>
    <p:extLst>
      <p:ext uri="{BB962C8B-B14F-4D97-AF65-F5344CB8AC3E}">
        <p14:creationId xmlns:p14="http://schemas.microsoft.com/office/powerpoint/2010/main" val="3388183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7B5C4-6A7B-4619-A3E0-24C0CB216AC4}"/>
              </a:ext>
            </a:extLst>
          </p:cNvPr>
          <p:cNvSpPr>
            <a:spLocks noGrp="1"/>
          </p:cNvSpPr>
          <p:nvPr>
            <p:ph idx="1"/>
          </p:nvPr>
        </p:nvSpPr>
        <p:spPr>
          <a:xfrm>
            <a:off x="510988" y="430307"/>
            <a:ext cx="9045388" cy="6113928"/>
          </a:xfrm>
        </p:spPr>
        <p:txBody>
          <a:bodyPr>
            <a:normAutofit/>
          </a:bodyPr>
          <a:lstStyle/>
          <a:p>
            <a:pPr algn="just"/>
            <a:r>
              <a:rPr lang="en-GB" dirty="0"/>
              <a:t>When we start a new Android project, we see two different </a:t>
            </a:r>
            <a:r>
              <a:rPr lang="en-GB" dirty="0" err="1"/>
              <a:t>build.gradle</a:t>
            </a:r>
            <a:r>
              <a:rPr lang="en-GB" dirty="0"/>
              <a:t> files. One is at the project level, while the other is at the app level.</a:t>
            </a:r>
          </a:p>
          <a:p>
            <a:pPr algn="just" fontAlgn="base"/>
            <a:r>
              <a:rPr lang="en-GB" b="1" dirty="0"/>
              <a:t>In some simpler terms:</a:t>
            </a:r>
            <a:endParaRPr lang="en-GB" dirty="0"/>
          </a:p>
          <a:p>
            <a:pPr lvl="1" algn="just" fontAlgn="base"/>
            <a:r>
              <a:rPr lang="en-GB" dirty="0"/>
              <a:t>Compilers transform your source code into DEX (Dalvik Executable) files, which contain the bytecode that runs on Android devices, and everything else into compiled resources.</a:t>
            </a:r>
          </a:p>
          <a:p>
            <a:pPr lvl="1" algn="just" fontAlgn="base"/>
            <a:r>
              <a:rPr lang="en-GB" dirty="0"/>
              <a:t>The DEX files and compiled resources are combined into a single APK by the APK Packager. The APK must be signed before it can be installed and deployed on an Android device.</a:t>
            </a:r>
          </a:p>
          <a:p>
            <a:pPr lvl="1" algn="just" fontAlgn="base"/>
            <a:r>
              <a:rPr lang="en-GB" dirty="0"/>
              <a:t>The APK Packager uses either the debug or release </a:t>
            </a:r>
            <a:r>
              <a:rPr lang="en-GB" dirty="0" err="1"/>
              <a:t>Keystore</a:t>
            </a:r>
            <a:r>
              <a:rPr lang="en-GB" dirty="0"/>
              <a:t> to sign your APK.</a:t>
            </a:r>
          </a:p>
          <a:p>
            <a:pPr lvl="1" algn="just" fontAlgn="base"/>
            <a:r>
              <a:rPr lang="en-GB" dirty="0"/>
              <a:t>If you are creating a debug version of your app, that is, an app that will only be used for testing and profiling, the packager will sign it with the debug </a:t>
            </a:r>
            <a:r>
              <a:rPr lang="en-GB" dirty="0" err="1"/>
              <a:t>Keystore</a:t>
            </a:r>
            <a:r>
              <a:rPr lang="en-GB" dirty="0"/>
              <a:t>. Android Studio creates a debug </a:t>
            </a:r>
            <a:r>
              <a:rPr lang="en-GB" dirty="0" err="1"/>
              <a:t>Keystore</a:t>
            </a:r>
            <a:r>
              <a:rPr lang="en-GB" dirty="0"/>
              <a:t> for new projects by default.</a:t>
            </a:r>
          </a:p>
          <a:p>
            <a:pPr lvl="1" algn="just" fontAlgn="base"/>
            <a:r>
              <a:rPr lang="en-GB" dirty="0"/>
              <a:t>If you are creating a release version of your app for external distribution, the packager signs it with the release </a:t>
            </a:r>
            <a:r>
              <a:rPr lang="en-GB" dirty="0" err="1"/>
              <a:t>Keystore</a:t>
            </a:r>
            <a:r>
              <a:rPr lang="en-GB" dirty="0"/>
              <a:t>.</a:t>
            </a:r>
          </a:p>
          <a:p>
            <a:pPr lvl="1" algn="just" fontAlgn="base"/>
            <a:r>
              <a:rPr lang="en-GB" dirty="0"/>
              <a:t>Read about signing your app in Android Studio to create a release </a:t>
            </a:r>
            <a:r>
              <a:rPr lang="en-GB" dirty="0" err="1"/>
              <a:t>Keystore</a:t>
            </a:r>
            <a:r>
              <a:rPr lang="en-GB" dirty="0"/>
              <a:t>.</a:t>
            </a:r>
          </a:p>
          <a:p>
            <a:pPr lvl="1" algn="just" fontAlgn="base"/>
            <a:r>
              <a:rPr lang="en-GB" dirty="0"/>
              <a:t>Before generating your final APK, the packager optimizes your app to use less memory when running on a device with the </a:t>
            </a:r>
            <a:r>
              <a:rPr lang="en-GB" dirty="0" err="1"/>
              <a:t>zipalign</a:t>
            </a:r>
            <a:r>
              <a:rPr lang="en-GB" dirty="0"/>
              <a:t> tool.</a:t>
            </a:r>
          </a:p>
          <a:p>
            <a:pPr lvl="1" algn="just" fontAlgn="base"/>
            <a:r>
              <a:rPr lang="en-GB" dirty="0"/>
              <a:t>You will have either a debug APK or a release APK of your app at the end of the build process, which you can use to deploy, test, or release to external users.</a:t>
            </a:r>
          </a:p>
          <a:p>
            <a:pPr lvl="1" algn="just"/>
            <a:endParaRPr lang="en-IN" dirty="0"/>
          </a:p>
        </p:txBody>
      </p:sp>
    </p:spTree>
    <p:extLst>
      <p:ext uri="{BB962C8B-B14F-4D97-AF65-F5344CB8AC3E}">
        <p14:creationId xmlns:p14="http://schemas.microsoft.com/office/powerpoint/2010/main" val="4069178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5C8B-0E4F-4294-B02F-92CD3E0A35C2}"/>
              </a:ext>
            </a:extLst>
          </p:cNvPr>
          <p:cNvSpPr>
            <a:spLocks noGrp="1"/>
          </p:cNvSpPr>
          <p:nvPr>
            <p:ph type="title"/>
          </p:nvPr>
        </p:nvSpPr>
        <p:spPr>
          <a:xfrm>
            <a:off x="229099" y="129254"/>
            <a:ext cx="8596668" cy="735106"/>
          </a:xfrm>
        </p:spPr>
        <p:txBody>
          <a:bodyPr/>
          <a:lstStyle/>
          <a:p>
            <a:r>
              <a:rPr lang="en-IN" dirty="0"/>
              <a:t>Build an Sample Android App</a:t>
            </a:r>
          </a:p>
        </p:txBody>
      </p:sp>
      <p:pic>
        <p:nvPicPr>
          <p:cNvPr id="4" name="Picture 3">
            <a:extLst>
              <a:ext uri="{FF2B5EF4-FFF2-40B4-BE49-F238E27FC236}">
                <a16:creationId xmlns:a16="http://schemas.microsoft.com/office/drawing/2014/main" id="{9C730A0F-2468-431B-88CC-4753C21F370D}"/>
              </a:ext>
            </a:extLst>
          </p:cNvPr>
          <p:cNvPicPr>
            <a:picLocks noChangeAspect="1"/>
          </p:cNvPicPr>
          <p:nvPr/>
        </p:nvPicPr>
        <p:blipFill>
          <a:blip r:embed="rId2"/>
          <a:stretch>
            <a:fillRect/>
          </a:stretch>
        </p:blipFill>
        <p:spPr>
          <a:xfrm>
            <a:off x="645881" y="864360"/>
            <a:ext cx="7171344" cy="5864386"/>
          </a:xfrm>
          <a:prstGeom prst="rect">
            <a:avLst/>
          </a:prstGeom>
        </p:spPr>
      </p:pic>
    </p:spTree>
    <p:extLst>
      <p:ext uri="{BB962C8B-B14F-4D97-AF65-F5344CB8AC3E}">
        <p14:creationId xmlns:p14="http://schemas.microsoft.com/office/powerpoint/2010/main" val="2407336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3ACEC-44F6-45B8-86EE-82D3DE3A9882}"/>
              </a:ext>
            </a:extLst>
          </p:cNvPr>
          <p:cNvSpPr>
            <a:spLocks noGrp="1"/>
          </p:cNvSpPr>
          <p:nvPr>
            <p:ph idx="1"/>
          </p:nvPr>
        </p:nvSpPr>
        <p:spPr>
          <a:xfrm>
            <a:off x="417358" y="340754"/>
            <a:ext cx="8596668" cy="510894"/>
          </a:xfrm>
        </p:spPr>
        <p:txBody>
          <a:bodyPr/>
          <a:lstStyle/>
          <a:p>
            <a:r>
              <a:rPr lang="en-IN" dirty="0"/>
              <a:t>Select Empty Views Activity</a:t>
            </a:r>
          </a:p>
        </p:txBody>
      </p:sp>
      <p:pic>
        <p:nvPicPr>
          <p:cNvPr id="4" name="Picture 3">
            <a:extLst>
              <a:ext uri="{FF2B5EF4-FFF2-40B4-BE49-F238E27FC236}">
                <a16:creationId xmlns:a16="http://schemas.microsoft.com/office/drawing/2014/main" id="{6A2DF228-CC24-4B0D-9DB8-233B7AA372C9}"/>
              </a:ext>
            </a:extLst>
          </p:cNvPr>
          <p:cNvPicPr>
            <a:picLocks noChangeAspect="1"/>
          </p:cNvPicPr>
          <p:nvPr/>
        </p:nvPicPr>
        <p:blipFill>
          <a:blip r:embed="rId2"/>
          <a:stretch>
            <a:fillRect/>
          </a:stretch>
        </p:blipFill>
        <p:spPr>
          <a:xfrm>
            <a:off x="503871" y="1191364"/>
            <a:ext cx="7618152" cy="5505555"/>
          </a:xfrm>
          <a:prstGeom prst="rect">
            <a:avLst/>
          </a:prstGeom>
        </p:spPr>
      </p:pic>
    </p:spTree>
    <p:extLst>
      <p:ext uri="{BB962C8B-B14F-4D97-AF65-F5344CB8AC3E}">
        <p14:creationId xmlns:p14="http://schemas.microsoft.com/office/powerpoint/2010/main" val="226694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24FD2-DCDD-40C8-8C40-64D9A5597402}"/>
              </a:ext>
            </a:extLst>
          </p:cNvPr>
          <p:cNvSpPr>
            <a:spLocks noGrp="1"/>
          </p:cNvSpPr>
          <p:nvPr>
            <p:ph idx="1"/>
          </p:nvPr>
        </p:nvSpPr>
        <p:spPr>
          <a:xfrm>
            <a:off x="255993" y="520048"/>
            <a:ext cx="9156948" cy="6212446"/>
          </a:xfrm>
        </p:spPr>
        <p:txBody>
          <a:bodyPr>
            <a:normAutofit/>
          </a:bodyPr>
          <a:lstStyle/>
          <a:p>
            <a:pPr algn="just"/>
            <a:r>
              <a:rPr lang="en-GB" sz="2400" dirty="0"/>
              <a:t>Android has large community of developers writing applications (“apps”) that extend the functionality of the devices. </a:t>
            </a:r>
          </a:p>
          <a:p>
            <a:pPr algn="just"/>
            <a:r>
              <a:rPr lang="en-GB" sz="2400" dirty="0"/>
              <a:t>Presently </a:t>
            </a:r>
            <a:r>
              <a:rPr lang="en-GB" sz="2400" b="1" dirty="0"/>
              <a:t>3Million + apps </a:t>
            </a:r>
            <a:r>
              <a:rPr lang="en-GB" sz="2400" dirty="0"/>
              <a:t>are available in Android’s Play Store. </a:t>
            </a:r>
          </a:p>
          <a:p>
            <a:pPr algn="just"/>
            <a:r>
              <a:rPr lang="en-GB" sz="2400" dirty="0"/>
              <a:t>Around </a:t>
            </a:r>
            <a:r>
              <a:rPr lang="en-GB" sz="2400" b="1" dirty="0"/>
              <a:t>3,000+ apps are published </a:t>
            </a:r>
            <a:r>
              <a:rPr lang="en-GB" sz="2400" dirty="0"/>
              <a:t>to the Play Store every single day. </a:t>
            </a:r>
          </a:p>
          <a:p>
            <a:pPr algn="just"/>
            <a:r>
              <a:rPr lang="en-GB" sz="2400" dirty="0"/>
              <a:t>Android Play Store is the online app store run by Google, though apps can also be downloaded from third-party sites. </a:t>
            </a:r>
          </a:p>
          <a:p>
            <a:pPr algn="just"/>
            <a:r>
              <a:rPr lang="en-GB" sz="2400" dirty="0"/>
              <a:t>Google is constantly working on new versions of the Android OS. </a:t>
            </a:r>
          </a:p>
          <a:p>
            <a:pPr algn="just"/>
            <a:r>
              <a:rPr lang="en-GB" sz="2400" dirty="0"/>
              <a:t>Versions usually come with a numerical code and a name that’s so far been themed after sweets and deserts, running in alphabetical order.</a:t>
            </a:r>
            <a:endParaRPr lang="en-IN" sz="2400" dirty="0"/>
          </a:p>
        </p:txBody>
      </p:sp>
    </p:spTree>
    <p:extLst>
      <p:ext uri="{BB962C8B-B14F-4D97-AF65-F5344CB8AC3E}">
        <p14:creationId xmlns:p14="http://schemas.microsoft.com/office/powerpoint/2010/main" val="3508530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0BC11-48D3-43CC-9A72-F501A91E4F38}"/>
              </a:ext>
            </a:extLst>
          </p:cNvPr>
          <p:cNvSpPr>
            <a:spLocks noGrp="1"/>
          </p:cNvSpPr>
          <p:nvPr>
            <p:ph idx="1"/>
          </p:nvPr>
        </p:nvSpPr>
        <p:spPr>
          <a:xfrm>
            <a:off x="358588" y="0"/>
            <a:ext cx="5382029" cy="6858000"/>
          </a:xfrm>
        </p:spPr>
        <p:txBody>
          <a:bodyPr/>
          <a:lstStyle/>
          <a:p>
            <a:r>
              <a:rPr lang="en-IN" b="1" dirty="0"/>
              <a:t>Name</a:t>
            </a:r>
          </a:p>
          <a:p>
            <a:pPr lvl="1"/>
            <a:r>
              <a:rPr lang="en-IN" dirty="0"/>
              <a:t>Your Application Name</a:t>
            </a:r>
          </a:p>
          <a:p>
            <a:r>
              <a:rPr lang="en-IN" b="1" dirty="0"/>
              <a:t>Package Name</a:t>
            </a:r>
          </a:p>
          <a:p>
            <a:pPr lvl="1"/>
            <a:r>
              <a:rPr lang="en-IN" dirty="0"/>
              <a:t>An unique Package name is require for every project</a:t>
            </a:r>
          </a:p>
          <a:p>
            <a:r>
              <a:rPr lang="en-IN" b="1" dirty="0"/>
              <a:t>Save Location</a:t>
            </a:r>
          </a:p>
          <a:p>
            <a:pPr lvl="1"/>
            <a:r>
              <a:rPr lang="en-IN" dirty="0"/>
              <a:t>Select a location for your application</a:t>
            </a:r>
          </a:p>
          <a:p>
            <a:r>
              <a:rPr lang="en-IN" b="1" dirty="0"/>
              <a:t>Language</a:t>
            </a:r>
          </a:p>
          <a:p>
            <a:pPr lvl="1"/>
            <a:r>
              <a:rPr lang="en-IN" dirty="0"/>
              <a:t>Select Programming language where you want to work</a:t>
            </a:r>
          </a:p>
          <a:p>
            <a:pPr lvl="2"/>
            <a:r>
              <a:rPr lang="en-IN" dirty="0"/>
              <a:t>Java</a:t>
            </a:r>
          </a:p>
          <a:p>
            <a:pPr lvl="2"/>
            <a:r>
              <a:rPr lang="en-IN" dirty="0"/>
              <a:t>Kotlin</a:t>
            </a:r>
          </a:p>
          <a:p>
            <a:pPr lvl="1"/>
            <a:r>
              <a:rPr lang="en-IN" dirty="0"/>
              <a:t>Select Java in our case</a:t>
            </a:r>
          </a:p>
          <a:p>
            <a:r>
              <a:rPr lang="en-IN" b="1" dirty="0"/>
              <a:t>Minimum </a:t>
            </a:r>
            <a:r>
              <a:rPr lang="en-IN" b="1" dirty="0" err="1"/>
              <a:t>SDk</a:t>
            </a:r>
            <a:endParaRPr lang="en-IN" b="1" dirty="0"/>
          </a:p>
          <a:p>
            <a:pPr lvl="1"/>
            <a:r>
              <a:rPr lang="en-IN" dirty="0"/>
              <a:t>Select API for Application Development</a:t>
            </a:r>
          </a:p>
          <a:p>
            <a:pPr lvl="1"/>
            <a:r>
              <a:rPr lang="en-IN" dirty="0"/>
              <a:t>Select </a:t>
            </a:r>
            <a:r>
              <a:rPr lang="en-IN" b="1" dirty="0"/>
              <a:t>API 21 (</a:t>
            </a:r>
            <a:r>
              <a:rPr lang="en-IN" b="1" dirty="0" err="1"/>
              <a:t>Lolipop</a:t>
            </a:r>
            <a:r>
              <a:rPr lang="en-IN" b="1" dirty="0"/>
              <a:t>)</a:t>
            </a:r>
            <a:r>
              <a:rPr lang="en-IN" dirty="0"/>
              <a:t> or </a:t>
            </a:r>
            <a:r>
              <a:rPr lang="en-IN" b="1" dirty="0"/>
              <a:t>API 22 (</a:t>
            </a:r>
            <a:r>
              <a:rPr lang="en-IN" b="1" dirty="0" err="1"/>
              <a:t>Lolipop</a:t>
            </a:r>
            <a:r>
              <a:rPr lang="en-IN" b="1" dirty="0"/>
              <a:t>)</a:t>
            </a:r>
            <a:r>
              <a:rPr lang="en-IN" dirty="0"/>
              <a:t> in our case.</a:t>
            </a:r>
          </a:p>
        </p:txBody>
      </p:sp>
      <p:pic>
        <p:nvPicPr>
          <p:cNvPr id="4" name="Picture 3">
            <a:extLst>
              <a:ext uri="{FF2B5EF4-FFF2-40B4-BE49-F238E27FC236}">
                <a16:creationId xmlns:a16="http://schemas.microsoft.com/office/drawing/2014/main" id="{F4E5ABF1-DE6B-4ACD-B49B-71D99BA13472}"/>
              </a:ext>
            </a:extLst>
          </p:cNvPr>
          <p:cNvPicPr>
            <a:picLocks noChangeAspect="1"/>
          </p:cNvPicPr>
          <p:nvPr/>
        </p:nvPicPr>
        <p:blipFill>
          <a:blip r:embed="rId2"/>
          <a:stretch>
            <a:fillRect/>
          </a:stretch>
        </p:blipFill>
        <p:spPr>
          <a:xfrm>
            <a:off x="5740617" y="977248"/>
            <a:ext cx="6451383" cy="4697411"/>
          </a:xfrm>
          <a:prstGeom prst="rect">
            <a:avLst/>
          </a:prstGeom>
        </p:spPr>
      </p:pic>
    </p:spTree>
    <p:extLst>
      <p:ext uri="{BB962C8B-B14F-4D97-AF65-F5344CB8AC3E}">
        <p14:creationId xmlns:p14="http://schemas.microsoft.com/office/powerpoint/2010/main" val="4159725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81E72E-16E6-4031-8330-FBE297DD0052}"/>
              </a:ext>
            </a:extLst>
          </p:cNvPr>
          <p:cNvSpPr>
            <a:spLocks noGrp="1"/>
          </p:cNvSpPr>
          <p:nvPr>
            <p:ph idx="1"/>
          </p:nvPr>
        </p:nvSpPr>
        <p:spPr>
          <a:xfrm>
            <a:off x="0" y="268942"/>
            <a:ext cx="8596668" cy="537882"/>
          </a:xfrm>
        </p:spPr>
        <p:txBody>
          <a:bodyPr>
            <a:normAutofit/>
          </a:bodyPr>
          <a:lstStyle/>
          <a:p>
            <a:r>
              <a:rPr lang="en-IN" dirty="0"/>
              <a:t>Your application will be ready for development.</a:t>
            </a:r>
          </a:p>
        </p:txBody>
      </p:sp>
      <p:pic>
        <p:nvPicPr>
          <p:cNvPr id="5" name="Picture 4">
            <a:extLst>
              <a:ext uri="{FF2B5EF4-FFF2-40B4-BE49-F238E27FC236}">
                <a16:creationId xmlns:a16="http://schemas.microsoft.com/office/drawing/2014/main" id="{82D06F05-1E5B-486B-939E-26936C91F361}"/>
              </a:ext>
            </a:extLst>
          </p:cNvPr>
          <p:cNvPicPr>
            <a:picLocks noChangeAspect="1"/>
          </p:cNvPicPr>
          <p:nvPr/>
        </p:nvPicPr>
        <p:blipFill rotWithShape="1">
          <a:blip r:embed="rId2"/>
          <a:srcRect b="5968"/>
          <a:stretch/>
        </p:blipFill>
        <p:spPr>
          <a:xfrm>
            <a:off x="630038" y="806824"/>
            <a:ext cx="10931924" cy="5782234"/>
          </a:xfrm>
          <a:prstGeom prst="rect">
            <a:avLst/>
          </a:prstGeom>
        </p:spPr>
      </p:pic>
    </p:spTree>
    <p:extLst>
      <p:ext uri="{BB962C8B-B14F-4D97-AF65-F5344CB8AC3E}">
        <p14:creationId xmlns:p14="http://schemas.microsoft.com/office/powerpoint/2010/main" val="430681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6AB8AF-EA25-4E92-8FB4-99A00FBEB9B4}"/>
              </a:ext>
            </a:extLst>
          </p:cNvPr>
          <p:cNvSpPr>
            <a:spLocks noGrp="1"/>
          </p:cNvSpPr>
          <p:nvPr>
            <p:ph type="title"/>
          </p:nvPr>
        </p:nvSpPr>
        <p:spPr/>
        <p:txBody>
          <a:bodyPr/>
          <a:lstStyle/>
          <a:p>
            <a:r>
              <a:rPr lang="en-GB" dirty="0"/>
              <a:t>Thank You</a:t>
            </a:r>
            <a:endParaRPr lang="en-IN" dirty="0"/>
          </a:p>
        </p:txBody>
      </p:sp>
      <p:sp>
        <p:nvSpPr>
          <p:cNvPr id="5" name="Text Placeholder 4">
            <a:extLst>
              <a:ext uri="{FF2B5EF4-FFF2-40B4-BE49-F238E27FC236}">
                <a16:creationId xmlns:a16="http://schemas.microsoft.com/office/drawing/2014/main" id="{F3113992-F244-44E2-AFE6-FAAB05883A3D}"/>
              </a:ext>
            </a:extLst>
          </p:cNvPr>
          <p:cNvSpPr>
            <a:spLocks noGrp="1"/>
          </p:cNvSpPr>
          <p:nvPr>
            <p:ph type="body" idx="1"/>
          </p:nvPr>
        </p:nvSpPr>
        <p:spPr/>
        <p:txBody>
          <a:bodyPr/>
          <a:lstStyle/>
          <a:p>
            <a:r>
              <a:rPr lang="en-GB" dirty="0"/>
              <a:t>Prof. Hardik Chavda</a:t>
            </a:r>
            <a:endParaRPr lang="en-IN" dirty="0"/>
          </a:p>
        </p:txBody>
      </p:sp>
      <p:pic>
        <p:nvPicPr>
          <p:cNvPr id="6" name="Picture 2" descr="Image result for android 2023">
            <a:extLst>
              <a:ext uri="{FF2B5EF4-FFF2-40B4-BE49-F238E27FC236}">
                <a16:creationId xmlns:a16="http://schemas.microsoft.com/office/drawing/2014/main" id="{C700A1B5-C261-42DA-9839-8305B067A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8780"/>
            <a:ext cx="3641051" cy="242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68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2A07-0B1B-43DC-A380-B4FF442E7216}"/>
              </a:ext>
            </a:extLst>
          </p:cNvPr>
          <p:cNvSpPr>
            <a:spLocks noGrp="1"/>
          </p:cNvSpPr>
          <p:nvPr>
            <p:ph type="title"/>
          </p:nvPr>
        </p:nvSpPr>
        <p:spPr/>
        <p:txBody>
          <a:bodyPr/>
          <a:lstStyle/>
          <a:p>
            <a:r>
              <a:rPr lang="en-IN" dirty="0"/>
              <a:t>History of Android</a:t>
            </a:r>
          </a:p>
        </p:txBody>
      </p:sp>
      <p:sp>
        <p:nvSpPr>
          <p:cNvPr id="3" name="Content Placeholder 2">
            <a:extLst>
              <a:ext uri="{FF2B5EF4-FFF2-40B4-BE49-F238E27FC236}">
                <a16:creationId xmlns:a16="http://schemas.microsoft.com/office/drawing/2014/main" id="{9C2E5C19-5A92-482D-A2A2-183FF75001DC}"/>
              </a:ext>
            </a:extLst>
          </p:cNvPr>
          <p:cNvSpPr>
            <a:spLocks noGrp="1"/>
          </p:cNvSpPr>
          <p:nvPr>
            <p:ph idx="1"/>
          </p:nvPr>
        </p:nvSpPr>
        <p:spPr>
          <a:xfrm>
            <a:off x="677334" y="1407459"/>
            <a:ext cx="8596668" cy="4912659"/>
          </a:xfrm>
        </p:spPr>
        <p:txBody>
          <a:bodyPr>
            <a:normAutofit/>
          </a:bodyPr>
          <a:lstStyle/>
          <a:p>
            <a:pPr algn="just"/>
            <a:r>
              <a:rPr lang="en-GB" sz="2400" dirty="0"/>
              <a:t>The early intentions of the company were to develop an advanced operating system for digital cameras, and this was the basis of its pitch to investors in April 2004.</a:t>
            </a:r>
            <a:endParaRPr lang="en-GB" sz="2400" baseline="30000" dirty="0"/>
          </a:p>
          <a:p>
            <a:pPr algn="just"/>
            <a:r>
              <a:rPr lang="en-GB" sz="2400" dirty="0"/>
              <a:t>The company then decided that the market for cameras was not large enough for its goals, and five months later it had diverted its efforts and was pitching Android as a handset operating system that would rival Symbian and Microsoft Windows Mobile.</a:t>
            </a:r>
          </a:p>
          <a:p>
            <a:pPr algn="just"/>
            <a:r>
              <a:rPr lang="en-US" sz="2400" dirty="0"/>
              <a:t>Initially </a:t>
            </a:r>
            <a:r>
              <a:rPr lang="en-US" sz="2400" u="sng" dirty="0"/>
              <a:t>Andy Rubin</a:t>
            </a:r>
            <a:r>
              <a:rPr lang="en-US" sz="2400" dirty="0"/>
              <a:t> founded android int. at Palo Alto, California, in October 2003.</a:t>
            </a:r>
          </a:p>
          <a:p>
            <a:pPr algn="just"/>
            <a:r>
              <a:rPr lang="en-US" sz="2400" dirty="0"/>
              <a:t>The Key founders of Android Inc. are </a:t>
            </a:r>
            <a:r>
              <a:rPr lang="en-US" sz="2400" u="sng" dirty="0"/>
              <a:t>Andy Rubin, Rich Miner, Nick Sears, and Chris White</a:t>
            </a:r>
            <a:r>
              <a:rPr lang="en-US" sz="2400" dirty="0"/>
              <a:t>.</a:t>
            </a:r>
            <a:endParaRPr lang="en-GB" sz="2400" dirty="0"/>
          </a:p>
          <a:p>
            <a:pPr marL="0" indent="0" algn="just">
              <a:buNone/>
            </a:pPr>
            <a:endParaRPr lang="en-IN" sz="2400" dirty="0"/>
          </a:p>
        </p:txBody>
      </p:sp>
    </p:spTree>
    <p:extLst>
      <p:ext uri="{BB962C8B-B14F-4D97-AF65-F5344CB8AC3E}">
        <p14:creationId xmlns:p14="http://schemas.microsoft.com/office/powerpoint/2010/main" val="420432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A08AEC4-9BAC-4990-BDB5-C573F7479EEF}"/>
              </a:ext>
            </a:extLst>
          </p:cNvPr>
          <p:cNvSpPr>
            <a:spLocks noGrp="1"/>
          </p:cNvSpPr>
          <p:nvPr>
            <p:ph idx="1"/>
          </p:nvPr>
        </p:nvSpPr>
        <p:spPr>
          <a:xfrm>
            <a:off x="480111" y="484190"/>
            <a:ext cx="8596668" cy="3880773"/>
          </a:xfrm>
        </p:spPr>
        <p:txBody>
          <a:bodyPr/>
          <a:lstStyle/>
          <a:p>
            <a:pPr algn="just"/>
            <a:r>
              <a:rPr lang="en-GB" dirty="0"/>
              <a:t>Android began in 2003 as a project of the American </a:t>
            </a:r>
            <a:r>
              <a:rPr lang="en-GB" u="sng" dirty="0"/>
              <a:t>technology</a:t>
            </a:r>
            <a:r>
              <a:rPr lang="en-GB" dirty="0"/>
              <a:t> company Android Inc., to develop an operating system for digital cameras. </a:t>
            </a:r>
          </a:p>
          <a:p>
            <a:pPr algn="just"/>
            <a:r>
              <a:rPr lang="en-GB" dirty="0"/>
              <a:t>In 2004 the project changed to become an operating system for smartphones. </a:t>
            </a:r>
          </a:p>
          <a:p>
            <a:pPr algn="just"/>
            <a:r>
              <a:rPr lang="en-GB" dirty="0"/>
              <a:t>Android Inc., was bought by the American </a:t>
            </a:r>
            <a:r>
              <a:rPr lang="en-GB" u="sng" dirty="0"/>
              <a:t>search engine</a:t>
            </a:r>
            <a:r>
              <a:rPr lang="en-GB" dirty="0"/>
              <a:t> company </a:t>
            </a:r>
            <a:r>
              <a:rPr lang="en-GB" u="sng" dirty="0"/>
              <a:t>Google Inc.</a:t>
            </a:r>
            <a:r>
              <a:rPr lang="en-GB" dirty="0"/>
              <a:t>, in 2005. At Google, the Android team decided to base their project on </a:t>
            </a:r>
            <a:r>
              <a:rPr lang="en-GB" u="sng" dirty="0"/>
              <a:t>Linux</a:t>
            </a:r>
            <a:r>
              <a:rPr lang="en-GB" dirty="0"/>
              <a:t>, an </a:t>
            </a:r>
            <a:r>
              <a:rPr lang="en-GB" u="sng" dirty="0"/>
              <a:t>open source</a:t>
            </a:r>
            <a:r>
              <a:rPr lang="en-GB" dirty="0"/>
              <a:t> operating system for </a:t>
            </a:r>
            <a:r>
              <a:rPr lang="en-GB" u="sng" dirty="0"/>
              <a:t>personal computers</a:t>
            </a:r>
            <a:r>
              <a:rPr lang="en-GB" dirty="0"/>
              <a:t>.</a:t>
            </a:r>
            <a:endParaRPr lang="en-US" dirty="0"/>
          </a:p>
        </p:txBody>
      </p:sp>
      <p:pic>
        <p:nvPicPr>
          <p:cNvPr id="8" name="Picture 7" descr="F:\Andriod\New folder\1af6f4e1c3a5447bc7199f0eaaad8819.png">
            <a:extLst>
              <a:ext uri="{FF2B5EF4-FFF2-40B4-BE49-F238E27FC236}">
                <a16:creationId xmlns:a16="http://schemas.microsoft.com/office/drawing/2014/main" id="{C42F95AB-C758-4890-8AE0-47C91692B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11" y="4364963"/>
            <a:ext cx="5048207" cy="2240578"/>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https://upload.wikimedia.org/wikipedia/commons/thumb/9/92/Android_logo_%282007-2014%29.svg/250px-Android_logo_%282007-2014%29.svg.png">
            <a:extLst>
              <a:ext uri="{FF2B5EF4-FFF2-40B4-BE49-F238E27FC236}">
                <a16:creationId xmlns:a16="http://schemas.microsoft.com/office/drawing/2014/main" id="{6BE5CF25-BF6D-44AF-9E63-0AB8FDE51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11" y="2884394"/>
            <a:ext cx="2381250" cy="32385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upload.wikimedia.org/wikipedia/commons/thumb/0/00/Android_Logo_%282014-2015%29.svg/250px-Android_Logo_%282014-2015%29.svg.png">
            <a:extLst>
              <a:ext uri="{FF2B5EF4-FFF2-40B4-BE49-F238E27FC236}">
                <a16:creationId xmlns:a16="http://schemas.microsoft.com/office/drawing/2014/main" id="{37C514BC-0EC6-4400-B618-B5B1B0661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11" y="3357562"/>
            <a:ext cx="2381250" cy="50482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https://upload.wikimedia.org/wikipedia/commons/thumb/f/fc/Android_logo_%282015-2019%29.svg/250px-Android_logo_%282015-2019%29.svg.png">
            <a:extLst>
              <a:ext uri="{FF2B5EF4-FFF2-40B4-BE49-F238E27FC236}">
                <a16:creationId xmlns:a16="http://schemas.microsoft.com/office/drawing/2014/main" id="{348E2C2A-5D7F-492F-A2E3-84921F2C91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445" y="2779619"/>
            <a:ext cx="23812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s://upload.wikimedia.org/wikipedia/commons/thumb/3/3b/Android_new_logo_2019.svg/250px-Android_new_logo_2019.svg.png">
            <a:extLst>
              <a:ext uri="{FF2B5EF4-FFF2-40B4-BE49-F238E27FC236}">
                <a16:creationId xmlns:a16="http://schemas.microsoft.com/office/drawing/2014/main" id="{A9E20465-5C69-46AB-921E-79C57F720D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8445" y="3544982"/>
            <a:ext cx="23812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1/1f/HTC_Android_T-Mobile_G1.jpg/200px-HTC_Android_T-Mobile_G1.jpg">
            <a:extLst>
              <a:ext uri="{FF2B5EF4-FFF2-40B4-BE49-F238E27FC236}">
                <a16:creationId xmlns:a16="http://schemas.microsoft.com/office/drawing/2014/main" id="{927276AF-72CD-4C77-8F76-5D996F510A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4364963"/>
            <a:ext cx="3247214" cy="224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4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Evolution of Android">
            <a:extLst>
              <a:ext uri="{FF2B5EF4-FFF2-40B4-BE49-F238E27FC236}">
                <a16:creationId xmlns:a16="http://schemas.microsoft.com/office/drawing/2014/main" id="{7237930C-B660-4521-ACD7-D121CE0D85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3" t="654" r="-393" b="5490"/>
          <a:stretch/>
        </p:blipFill>
        <p:spPr bwMode="auto">
          <a:xfrm>
            <a:off x="708212" y="388903"/>
            <a:ext cx="8579223" cy="608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668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3B56-780A-4D86-842C-987FECCDA2A5}"/>
              </a:ext>
            </a:extLst>
          </p:cNvPr>
          <p:cNvSpPr>
            <a:spLocks noGrp="1"/>
          </p:cNvSpPr>
          <p:nvPr>
            <p:ph type="title"/>
          </p:nvPr>
        </p:nvSpPr>
        <p:spPr/>
        <p:txBody>
          <a:bodyPr/>
          <a:lstStyle/>
          <a:p>
            <a:r>
              <a:rPr lang="en-IN" dirty="0"/>
              <a:t>OHA (Open Handset Alliance)</a:t>
            </a:r>
          </a:p>
        </p:txBody>
      </p:sp>
      <p:sp>
        <p:nvSpPr>
          <p:cNvPr id="3" name="Content Placeholder 2">
            <a:extLst>
              <a:ext uri="{FF2B5EF4-FFF2-40B4-BE49-F238E27FC236}">
                <a16:creationId xmlns:a16="http://schemas.microsoft.com/office/drawing/2014/main" id="{566FF63B-E366-4139-9FB2-4DE185A64499}"/>
              </a:ext>
            </a:extLst>
          </p:cNvPr>
          <p:cNvSpPr>
            <a:spLocks noGrp="1"/>
          </p:cNvSpPr>
          <p:nvPr>
            <p:ph idx="1"/>
          </p:nvPr>
        </p:nvSpPr>
        <p:spPr>
          <a:xfrm>
            <a:off x="677334" y="1476375"/>
            <a:ext cx="8596668" cy="4564987"/>
          </a:xfrm>
        </p:spPr>
        <p:txBody>
          <a:bodyPr>
            <a:normAutofit/>
          </a:bodyPr>
          <a:lstStyle/>
          <a:p>
            <a:pPr algn="just"/>
            <a:r>
              <a:rPr lang="en-GB" sz="2400" dirty="0"/>
              <a:t>Open Handset Alliance was announced in Nov 2007.</a:t>
            </a:r>
          </a:p>
          <a:p>
            <a:pPr algn="just"/>
            <a:r>
              <a:rPr lang="en-GB" sz="2400" dirty="0"/>
              <a:t>At the time Alliance consisted of 34 members led by Google.</a:t>
            </a:r>
          </a:p>
          <a:p>
            <a:pPr algn="just"/>
            <a:r>
              <a:rPr lang="en-GB" sz="2400" dirty="0"/>
              <a:t>OHA is a business Alliance of technologies who come together to accelerate innovation in mobile and offer consumers a richer, less expensive, and better mobile experience.</a:t>
            </a:r>
          </a:p>
          <a:p>
            <a:pPr algn="just"/>
            <a:r>
              <a:rPr lang="en-GB" sz="2400" dirty="0"/>
              <a:t>Open Handset Alliance OHA together developed Android, the first complete, open and free mobile platform.</a:t>
            </a:r>
            <a:endParaRPr lang="en-IN" sz="2400" dirty="0"/>
          </a:p>
        </p:txBody>
      </p:sp>
    </p:spTree>
    <p:extLst>
      <p:ext uri="{BB962C8B-B14F-4D97-AF65-F5344CB8AC3E}">
        <p14:creationId xmlns:p14="http://schemas.microsoft.com/office/powerpoint/2010/main" val="152708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A05DC-F21E-4524-B0AE-6648AC0F38DD}"/>
              </a:ext>
            </a:extLst>
          </p:cNvPr>
          <p:cNvSpPr>
            <a:spLocks noGrp="1"/>
          </p:cNvSpPr>
          <p:nvPr>
            <p:ph idx="1"/>
          </p:nvPr>
        </p:nvSpPr>
        <p:spPr>
          <a:xfrm>
            <a:off x="368915" y="141289"/>
            <a:ext cx="8596668" cy="3880773"/>
          </a:xfrm>
        </p:spPr>
        <p:txBody>
          <a:bodyPr>
            <a:normAutofit/>
          </a:bodyPr>
          <a:lstStyle/>
          <a:p>
            <a:r>
              <a:rPr lang="en-GB" sz="2400" dirty="0"/>
              <a:t>All parts of mobile ecosystem are represented in Alliance.</a:t>
            </a:r>
          </a:p>
          <a:p>
            <a:r>
              <a:rPr lang="en-GB" sz="2400" dirty="0"/>
              <a:t>Members firms include </a:t>
            </a:r>
            <a:r>
              <a:rPr lang="en-GB" sz="2400" b="1" dirty="0"/>
              <a:t>Google</a:t>
            </a:r>
            <a:r>
              <a:rPr lang="en-GB" sz="2400" dirty="0"/>
              <a:t>, </a:t>
            </a:r>
            <a:r>
              <a:rPr lang="en-GB" sz="2400" b="1" dirty="0"/>
              <a:t>HTC</a:t>
            </a:r>
            <a:r>
              <a:rPr lang="en-GB" sz="2400" dirty="0"/>
              <a:t>, </a:t>
            </a:r>
            <a:r>
              <a:rPr lang="en-GB" sz="2400" b="1" dirty="0"/>
              <a:t>Sony</a:t>
            </a:r>
            <a:r>
              <a:rPr lang="en-GB" sz="2400" dirty="0"/>
              <a:t>, </a:t>
            </a:r>
            <a:r>
              <a:rPr lang="en-GB" sz="2400" b="1" dirty="0"/>
              <a:t>Dell</a:t>
            </a:r>
            <a:r>
              <a:rPr lang="en-GB" sz="2400" dirty="0"/>
              <a:t>, </a:t>
            </a:r>
            <a:r>
              <a:rPr lang="en-GB" sz="2400" b="1" dirty="0"/>
              <a:t>Intel</a:t>
            </a:r>
            <a:r>
              <a:rPr lang="en-GB" sz="2400" dirty="0"/>
              <a:t>, </a:t>
            </a:r>
            <a:r>
              <a:rPr lang="en-GB" sz="2400" b="1" dirty="0"/>
              <a:t>Motorola</a:t>
            </a:r>
            <a:r>
              <a:rPr lang="en-GB" sz="2400" dirty="0"/>
              <a:t>, </a:t>
            </a:r>
            <a:r>
              <a:rPr lang="en-GB" sz="2400" b="1" dirty="0"/>
              <a:t>LG,</a:t>
            </a:r>
            <a:r>
              <a:rPr lang="en-GB" sz="2400" dirty="0"/>
              <a:t> </a:t>
            </a:r>
            <a:r>
              <a:rPr lang="en-GB" sz="2400" b="1" dirty="0"/>
              <a:t>T-Mobile</a:t>
            </a:r>
            <a:r>
              <a:rPr lang="en-GB" sz="2400" dirty="0"/>
              <a:t>, </a:t>
            </a:r>
            <a:r>
              <a:rPr lang="en-GB" sz="2400" b="1" dirty="0"/>
              <a:t>Nvidia</a:t>
            </a:r>
            <a:r>
              <a:rPr lang="en-GB" sz="2400" dirty="0"/>
              <a:t> etc.</a:t>
            </a:r>
          </a:p>
          <a:p>
            <a:r>
              <a:rPr lang="en-GB" sz="2400" dirty="0"/>
              <a:t>Handset manufacturers and mobile operators are working to develop handsets based on platform.</a:t>
            </a:r>
          </a:p>
          <a:p>
            <a:r>
              <a:rPr lang="en-GB" sz="2400" dirty="0"/>
              <a:t>Commercialization partners are working with the industry to support the platform via professional service model.</a:t>
            </a:r>
          </a:p>
        </p:txBody>
      </p:sp>
      <p:pic>
        <p:nvPicPr>
          <p:cNvPr id="4" name="Picture 3">
            <a:extLst>
              <a:ext uri="{FF2B5EF4-FFF2-40B4-BE49-F238E27FC236}">
                <a16:creationId xmlns:a16="http://schemas.microsoft.com/office/drawing/2014/main" id="{DA038BC2-077C-40C9-9728-8FE54197490A}"/>
              </a:ext>
            </a:extLst>
          </p:cNvPr>
          <p:cNvPicPr>
            <a:picLocks noChangeAspect="1"/>
          </p:cNvPicPr>
          <p:nvPr/>
        </p:nvPicPr>
        <p:blipFill>
          <a:blip r:embed="rId2"/>
          <a:stretch>
            <a:fillRect/>
          </a:stretch>
        </p:blipFill>
        <p:spPr>
          <a:xfrm>
            <a:off x="1657350" y="3289110"/>
            <a:ext cx="5718344" cy="3225168"/>
          </a:xfrm>
          <a:prstGeom prst="rect">
            <a:avLst/>
          </a:prstGeom>
        </p:spPr>
      </p:pic>
    </p:spTree>
    <p:extLst>
      <p:ext uri="{BB962C8B-B14F-4D97-AF65-F5344CB8AC3E}">
        <p14:creationId xmlns:p14="http://schemas.microsoft.com/office/powerpoint/2010/main" val="21538344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341</TotalTime>
  <Words>3898</Words>
  <Application>Microsoft Office PowerPoint</Application>
  <PresentationFormat>Widescreen</PresentationFormat>
  <Paragraphs>308</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Trebuchet MS</vt:lpstr>
      <vt:lpstr>Wingdings 3</vt:lpstr>
      <vt:lpstr>Facet</vt:lpstr>
      <vt:lpstr>Android Application Development</vt:lpstr>
      <vt:lpstr>Unit – 1</vt:lpstr>
      <vt:lpstr>Introduction to Android </vt:lpstr>
      <vt:lpstr>PowerPoint Presentation</vt:lpstr>
      <vt:lpstr>History of Android</vt:lpstr>
      <vt:lpstr>PowerPoint Presentation</vt:lpstr>
      <vt:lpstr>PowerPoint Presentation</vt:lpstr>
      <vt:lpstr>OHA (Open Handset Alliance)</vt:lpstr>
      <vt:lpstr>PowerPoint Presentation</vt:lpstr>
      <vt:lpstr>Need of OHA</vt:lpstr>
      <vt:lpstr>PowerPoint Presentation</vt:lpstr>
      <vt:lpstr>Members of OHA</vt:lpstr>
      <vt:lpstr>PowerPoint Presentation</vt:lpstr>
      <vt:lpstr>Unit – 2</vt:lpstr>
      <vt:lpstr>Android Development Tools</vt:lpstr>
      <vt:lpstr>PowerPoint Presentation</vt:lpstr>
      <vt:lpstr>Unit – 2</vt:lpstr>
      <vt:lpstr>Android SDK</vt:lpstr>
      <vt:lpstr>PowerPoint Presentation</vt:lpstr>
      <vt:lpstr>Building Blocks of Android</vt:lpstr>
      <vt:lpstr>PowerPoint Presentation</vt:lpstr>
      <vt:lpstr>PowerPoint Presentation</vt:lpstr>
      <vt:lpstr>PowerPoint Presentation</vt:lpstr>
      <vt:lpstr>PowerPoint Presentation</vt:lpstr>
      <vt:lpstr>PowerPoint Presentation</vt:lpstr>
      <vt:lpstr>PowerPoint Presentation</vt:lpstr>
      <vt:lpstr>Activity Life Cycle</vt:lpstr>
      <vt:lpstr>Methods</vt:lpstr>
      <vt:lpstr>PowerPoint Presentation</vt:lpstr>
      <vt:lpstr>PowerPoint Presentation</vt:lpstr>
      <vt:lpstr>Android Manifest File in Android</vt:lpstr>
      <vt:lpstr>PowerPoint Presentation</vt:lpstr>
      <vt:lpstr>PowerPoint Presentation</vt:lpstr>
      <vt:lpstr>PowerPoint Presentation</vt:lpstr>
      <vt:lpstr>Anatomy of Android Application</vt:lpstr>
      <vt:lpstr>PowerPoint Presentation</vt:lpstr>
      <vt:lpstr>PowerPoint Presentation</vt:lpstr>
      <vt:lpstr>Build an Sample Android App</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Development</dc:title>
  <dc:creator>Hardik Chavda</dc:creator>
  <cp:lastModifiedBy>Hardik Chavda</cp:lastModifiedBy>
  <cp:revision>25</cp:revision>
  <dcterms:created xsi:type="dcterms:W3CDTF">2023-07-09T05:09:38Z</dcterms:created>
  <dcterms:modified xsi:type="dcterms:W3CDTF">2024-02-05T13:45:23Z</dcterms:modified>
</cp:coreProperties>
</file>