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7" r:id="rId11"/>
    <p:sldId id="268" r:id="rId12"/>
    <p:sldId id="269" r:id="rId13"/>
    <p:sldId id="270" r:id="rId14"/>
    <p:sldId id="263"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94" r:id="rId29"/>
    <p:sldId id="285" r:id="rId30"/>
    <p:sldId id="286" r:id="rId31"/>
    <p:sldId id="295" r:id="rId32"/>
    <p:sldId id="306" r:id="rId33"/>
    <p:sldId id="287" r:id="rId34"/>
    <p:sldId id="284" r:id="rId35"/>
    <p:sldId id="296" r:id="rId36"/>
    <p:sldId id="307" r:id="rId37"/>
    <p:sldId id="297" r:id="rId38"/>
    <p:sldId id="308" r:id="rId39"/>
    <p:sldId id="298" r:id="rId40"/>
    <p:sldId id="299" r:id="rId41"/>
    <p:sldId id="300" r:id="rId42"/>
    <p:sldId id="301" r:id="rId43"/>
    <p:sldId id="302" r:id="rId44"/>
    <p:sldId id="304" r:id="rId45"/>
    <p:sldId id="305" r:id="rId46"/>
    <p:sldId id="309" r:id="rId47"/>
    <p:sldId id="310" r:id="rId48"/>
    <p:sldId id="288" r:id="rId49"/>
    <p:sldId id="289" r:id="rId50"/>
    <p:sldId id="290" r:id="rId51"/>
    <p:sldId id="291" r:id="rId52"/>
    <p:sldId id="292" r:id="rId53"/>
    <p:sldId id="293"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571" autoAdjust="0"/>
    <p:restoredTop sz="94660"/>
  </p:normalViewPr>
  <p:slideViewPr>
    <p:cSldViewPr snapToGrid="0">
      <p:cViewPr varScale="1">
        <p:scale>
          <a:sx n="82" d="100"/>
          <a:sy n="82" d="100"/>
        </p:scale>
        <p:origin x="9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157E00-EEC5-4E41-8373-CBA82B7D0DA5}"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127452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157E00-EEC5-4E41-8373-CBA82B7D0DA5}"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755085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157E00-EEC5-4E41-8373-CBA82B7D0DA5}"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31641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157E00-EEC5-4E41-8373-CBA82B7D0DA5}"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2312714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157E00-EEC5-4E41-8373-CBA82B7D0DA5}"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1226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157E00-EEC5-4E41-8373-CBA82B7D0DA5}"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931009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57E00-EEC5-4E41-8373-CBA82B7D0DA5}"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2057286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57E00-EEC5-4E41-8373-CBA82B7D0DA5}"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47442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57E00-EEC5-4E41-8373-CBA82B7D0DA5}"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45359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157E00-EEC5-4E41-8373-CBA82B7D0DA5}" type="datetimeFigureOut">
              <a:rPr lang="en-IN" smtClean="0"/>
              <a:t>04-03-2024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306325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157E00-EEC5-4E41-8373-CBA82B7D0DA5}"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68744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57E00-EEC5-4E41-8373-CBA82B7D0DA5}" type="datetimeFigureOut">
              <a:rPr lang="en-IN" smtClean="0"/>
              <a:t>04-03-2024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201945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157E00-EEC5-4E41-8373-CBA82B7D0DA5}" type="datetimeFigureOut">
              <a:rPr lang="en-IN" smtClean="0"/>
              <a:t>04-03-2024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2658483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57E00-EEC5-4E41-8373-CBA82B7D0DA5}" type="datetimeFigureOut">
              <a:rPr lang="en-IN" smtClean="0"/>
              <a:t>04-03-2024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44044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157E00-EEC5-4E41-8373-CBA82B7D0DA5}"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865728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157E00-EEC5-4E41-8373-CBA82B7D0DA5}" type="datetimeFigureOut">
              <a:rPr lang="en-IN" smtClean="0"/>
              <a:t>04-03-2024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36870F-F40D-482A-82EC-4BCF007CAC4B}" type="slidenum">
              <a:rPr lang="en-IN" smtClean="0"/>
              <a:t>‹#›</a:t>
            </a:fld>
            <a:endParaRPr lang="en-IN"/>
          </a:p>
        </p:txBody>
      </p:sp>
    </p:spTree>
    <p:extLst>
      <p:ext uri="{BB962C8B-B14F-4D97-AF65-F5344CB8AC3E}">
        <p14:creationId xmlns:p14="http://schemas.microsoft.com/office/powerpoint/2010/main" val="123792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157E00-EEC5-4E41-8373-CBA82B7D0DA5}" type="datetimeFigureOut">
              <a:rPr lang="en-IN" smtClean="0"/>
              <a:t>04-03-2024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36870F-F40D-482A-82EC-4BCF007CAC4B}" type="slidenum">
              <a:rPr lang="en-IN" smtClean="0"/>
              <a:t>‹#›</a:t>
            </a:fld>
            <a:endParaRPr lang="en-IN"/>
          </a:p>
        </p:txBody>
      </p:sp>
    </p:spTree>
    <p:extLst>
      <p:ext uri="{BB962C8B-B14F-4D97-AF65-F5344CB8AC3E}">
        <p14:creationId xmlns:p14="http://schemas.microsoft.com/office/powerpoint/2010/main" val="728472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599E-B1FA-48EC-835E-3B5BBCD9F52E}"/>
              </a:ext>
            </a:extLst>
          </p:cNvPr>
          <p:cNvSpPr>
            <a:spLocks noGrp="1"/>
          </p:cNvSpPr>
          <p:nvPr>
            <p:ph type="ctrTitle"/>
          </p:nvPr>
        </p:nvSpPr>
        <p:spPr>
          <a:xfrm>
            <a:off x="510987" y="1004698"/>
            <a:ext cx="8763015" cy="1646302"/>
          </a:xfrm>
        </p:spPr>
        <p:txBody>
          <a:bodyPr/>
          <a:lstStyle/>
          <a:p>
            <a:pPr algn="ctr"/>
            <a:r>
              <a:rPr lang="en-IN" dirty="0"/>
              <a:t>Android Application Development</a:t>
            </a:r>
          </a:p>
        </p:txBody>
      </p:sp>
      <p:sp>
        <p:nvSpPr>
          <p:cNvPr id="3" name="Subtitle 2">
            <a:extLst>
              <a:ext uri="{FF2B5EF4-FFF2-40B4-BE49-F238E27FC236}">
                <a16:creationId xmlns:a16="http://schemas.microsoft.com/office/drawing/2014/main" id="{76945EF1-F3EF-41CF-8A4F-4AB61288F959}"/>
              </a:ext>
            </a:extLst>
          </p:cNvPr>
          <p:cNvSpPr>
            <a:spLocks noGrp="1"/>
          </p:cNvSpPr>
          <p:nvPr>
            <p:ph type="subTitle" idx="1"/>
          </p:nvPr>
        </p:nvSpPr>
        <p:spPr>
          <a:xfrm>
            <a:off x="981393" y="3048371"/>
            <a:ext cx="7766936" cy="1096899"/>
          </a:xfrm>
        </p:spPr>
        <p:txBody>
          <a:bodyPr>
            <a:normAutofit/>
          </a:bodyPr>
          <a:lstStyle/>
          <a:p>
            <a:pPr algn="ctr"/>
            <a:r>
              <a:rPr lang="en-IN" sz="2800" dirty="0"/>
              <a:t>Unit – 2</a:t>
            </a:r>
          </a:p>
          <a:p>
            <a:pPr algn="ctr"/>
            <a:r>
              <a:rPr lang="en-IN" sz="2800" dirty="0"/>
              <a:t>Basics of UI</a:t>
            </a:r>
          </a:p>
        </p:txBody>
      </p:sp>
      <p:sp>
        <p:nvSpPr>
          <p:cNvPr id="4" name="Subtitle 2">
            <a:extLst>
              <a:ext uri="{FF2B5EF4-FFF2-40B4-BE49-F238E27FC236}">
                <a16:creationId xmlns:a16="http://schemas.microsoft.com/office/drawing/2014/main" id="{551CE561-54EB-4B27-B479-0742FF5BCE90}"/>
              </a:ext>
            </a:extLst>
          </p:cNvPr>
          <p:cNvSpPr txBox="1">
            <a:spLocks/>
          </p:cNvSpPr>
          <p:nvPr/>
        </p:nvSpPr>
        <p:spPr>
          <a:xfrm>
            <a:off x="981393" y="4540176"/>
            <a:ext cx="77669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IN" dirty="0"/>
              <a:t>Prof. Hardik Chavda</a:t>
            </a:r>
          </a:p>
          <a:p>
            <a:pPr algn="ctr"/>
            <a:r>
              <a:rPr lang="en-IN" dirty="0"/>
              <a:t>FOCA,MU</a:t>
            </a:r>
          </a:p>
        </p:txBody>
      </p:sp>
      <p:pic>
        <p:nvPicPr>
          <p:cNvPr id="6146" name="Picture 2" descr="Image result for android 2023">
            <a:extLst>
              <a:ext uri="{FF2B5EF4-FFF2-40B4-BE49-F238E27FC236}">
                <a16:creationId xmlns:a16="http://schemas.microsoft.com/office/drawing/2014/main" id="{A728AFAF-26F5-4203-9363-7546A7F5F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65" y="4437529"/>
            <a:ext cx="3641051" cy="2420471"/>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64;p2">
            <a:extLst>
              <a:ext uri="{FF2B5EF4-FFF2-40B4-BE49-F238E27FC236}">
                <a16:creationId xmlns:a16="http://schemas.microsoft.com/office/drawing/2014/main" id="{75D8FF5C-E40F-477C-809F-1DF6B0E97719}"/>
              </a:ext>
            </a:extLst>
          </p:cNvPr>
          <p:cNvPicPr preferRelativeResize="0">
            <a:picLocks/>
          </p:cNvPicPr>
          <p:nvPr/>
        </p:nvPicPr>
        <p:blipFill rotWithShape="1">
          <a:blip r:embed="rId3">
            <a:alphaModFix/>
          </a:blip>
          <a:srcRect/>
          <a:stretch/>
        </p:blipFill>
        <p:spPr>
          <a:xfrm>
            <a:off x="981393" y="374589"/>
            <a:ext cx="1495425" cy="371475"/>
          </a:xfrm>
          <a:prstGeom prst="rect">
            <a:avLst/>
          </a:prstGeom>
          <a:noFill/>
          <a:ln>
            <a:noFill/>
          </a:ln>
        </p:spPr>
      </p:pic>
    </p:spTree>
    <p:extLst>
      <p:ext uri="{BB962C8B-B14F-4D97-AF65-F5344CB8AC3E}">
        <p14:creationId xmlns:p14="http://schemas.microsoft.com/office/powerpoint/2010/main" val="234138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ECFF-F541-40B2-9C7F-92AA8CDC1B52}"/>
              </a:ext>
            </a:extLst>
          </p:cNvPr>
          <p:cNvSpPr>
            <a:spLocks noGrp="1"/>
          </p:cNvSpPr>
          <p:nvPr>
            <p:ph type="title"/>
          </p:nvPr>
        </p:nvSpPr>
        <p:spPr>
          <a:xfrm>
            <a:off x="677334" y="322730"/>
            <a:ext cx="8596668" cy="591670"/>
          </a:xfrm>
        </p:spPr>
        <p:txBody>
          <a:bodyPr>
            <a:normAutofit fontScale="90000"/>
          </a:bodyPr>
          <a:lstStyle/>
          <a:p>
            <a:r>
              <a:rPr lang="en-IN" b="1" dirty="0"/>
              <a:t>Load the XML Resource</a:t>
            </a:r>
            <a:br>
              <a:rPr lang="en-IN" b="1" dirty="0"/>
            </a:br>
            <a:endParaRPr lang="en-IN" dirty="0"/>
          </a:p>
        </p:txBody>
      </p:sp>
      <p:sp>
        <p:nvSpPr>
          <p:cNvPr id="3" name="Content Placeholder 2">
            <a:extLst>
              <a:ext uri="{FF2B5EF4-FFF2-40B4-BE49-F238E27FC236}">
                <a16:creationId xmlns:a16="http://schemas.microsoft.com/office/drawing/2014/main" id="{F067236F-F245-4A27-9D2F-7DADCA4213E0}"/>
              </a:ext>
            </a:extLst>
          </p:cNvPr>
          <p:cNvSpPr>
            <a:spLocks noGrp="1"/>
          </p:cNvSpPr>
          <p:nvPr>
            <p:ph idx="1"/>
          </p:nvPr>
        </p:nvSpPr>
        <p:spPr>
          <a:xfrm>
            <a:off x="677334" y="1452283"/>
            <a:ext cx="8596668" cy="4796117"/>
          </a:xfrm>
        </p:spPr>
        <p:txBody>
          <a:bodyPr>
            <a:normAutofit lnSpcReduction="10000"/>
          </a:bodyPr>
          <a:lstStyle/>
          <a:p>
            <a:pPr algn="just"/>
            <a:r>
              <a:rPr lang="en-GB" dirty="0"/>
              <a:t>When you compile your app, each XML layout file is compiled into a View resource. You should load the layout resource from your app code, in your </a:t>
            </a:r>
            <a:r>
              <a:rPr lang="en-GB" b="1" dirty="0" err="1"/>
              <a:t>Activity.onCreate</a:t>
            </a:r>
            <a:r>
              <a:rPr lang="en-GB" dirty="0"/>
              <a:t>() </a:t>
            </a:r>
            <a:r>
              <a:rPr lang="en-GB" dirty="0" err="1"/>
              <a:t>callback</a:t>
            </a:r>
            <a:r>
              <a:rPr lang="en-GB" dirty="0"/>
              <a:t> implementation. </a:t>
            </a:r>
          </a:p>
          <a:p>
            <a:pPr algn="just"/>
            <a:r>
              <a:rPr lang="en-GB" dirty="0"/>
              <a:t>Do so by calling </a:t>
            </a:r>
            <a:r>
              <a:rPr lang="en-GB" b="1" dirty="0" err="1"/>
              <a:t>setContentView</a:t>
            </a:r>
            <a:r>
              <a:rPr lang="en-GB" dirty="0"/>
              <a:t>(), passing it the reference to your layout resource in the form of: </a:t>
            </a:r>
            <a:r>
              <a:rPr lang="en-GB" b="1" dirty="0" err="1"/>
              <a:t>R.layout.layout_file_name</a:t>
            </a:r>
            <a:r>
              <a:rPr lang="en-GB" dirty="0"/>
              <a:t>. </a:t>
            </a:r>
          </a:p>
          <a:p>
            <a:pPr algn="just"/>
            <a:r>
              <a:rPr lang="en-GB" dirty="0"/>
              <a:t>For example, if your XML layout is saved as main_layout.xml, you would load it for your Activity like so:</a:t>
            </a:r>
          </a:p>
          <a:p>
            <a:pPr algn="just"/>
            <a:endParaRPr lang="en-GB" dirty="0"/>
          </a:p>
          <a:p>
            <a:pPr marL="400050" lvl="1" indent="0">
              <a:buNone/>
            </a:pPr>
            <a:r>
              <a:rPr lang="en-IN" dirty="0"/>
              <a:t>public void </a:t>
            </a:r>
            <a:r>
              <a:rPr lang="en-IN" dirty="0" err="1"/>
              <a:t>onCreate</a:t>
            </a:r>
            <a:r>
              <a:rPr lang="en-IN" dirty="0"/>
              <a:t>(Bundle </a:t>
            </a:r>
            <a:r>
              <a:rPr lang="en-IN" dirty="0" err="1"/>
              <a:t>savedInstanceState</a:t>
            </a:r>
            <a:r>
              <a:rPr lang="en-IN" dirty="0"/>
              <a:t>) {</a:t>
            </a:r>
          </a:p>
          <a:p>
            <a:pPr marL="400050" lvl="1" indent="0">
              <a:buNone/>
            </a:pPr>
            <a:r>
              <a:rPr lang="en-IN" dirty="0"/>
              <a:t>    </a:t>
            </a:r>
            <a:r>
              <a:rPr lang="en-IN" dirty="0" err="1"/>
              <a:t>super.onCreate</a:t>
            </a:r>
            <a:r>
              <a:rPr lang="en-IN" dirty="0"/>
              <a:t>(</a:t>
            </a:r>
            <a:r>
              <a:rPr lang="en-IN" dirty="0" err="1"/>
              <a:t>savedInstanceState</a:t>
            </a:r>
            <a:r>
              <a:rPr lang="en-IN" dirty="0"/>
              <a:t>);</a:t>
            </a:r>
          </a:p>
          <a:p>
            <a:pPr marL="400050" lvl="1" indent="0">
              <a:buNone/>
            </a:pPr>
            <a:r>
              <a:rPr lang="en-IN" dirty="0"/>
              <a:t>    </a:t>
            </a:r>
            <a:r>
              <a:rPr lang="en-IN" dirty="0" err="1"/>
              <a:t>setContentView</a:t>
            </a:r>
            <a:r>
              <a:rPr lang="en-IN" dirty="0"/>
              <a:t>(</a:t>
            </a:r>
            <a:r>
              <a:rPr lang="en-IN" dirty="0" err="1"/>
              <a:t>R.layout.main_layout</a:t>
            </a:r>
            <a:r>
              <a:rPr lang="en-IN" dirty="0"/>
              <a:t>);</a:t>
            </a:r>
          </a:p>
          <a:p>
            <a:pPr marL="400050" lvl="1" indent="0">
              <a:buNone/>
            </a:pPr>
            <a:r>
              <a:rPr lang="en-IN" dirty="0"/>
              <a:t>}</a:t>
            </a:r>
          </a:p>
          <a:p>
            <a:pPr marL="400050" lvl="1" indent="0">
              <a:buNone/>
            </a:pPr>
            <a:r>
              <a:rPr lang="en-GB" dirty="0"/>
              <a:t>The </a:t>
            </a:r>
            <a:r>
              <a:rPr lang="en-GB" dirty="0" err="1"/>
              <a:t>onCreate</a:t>
            </a:r>
            <a:r>
              <a:rPr lang="en-GB" dirty="0"/>
              <a:t>() </a:t>
            </a:r>
            <a:r>
              <a:rPr lang="en-GB" dirty="0" err="1"/>
              <a:t>callback</a:t>
            </a:r>
            <a:r>
              <a:rPr lang="en-GB" dirty="0"/>
              <a:t> method in your Activity is called by the Android framework when your Activity is launched (see the discussion about lifecycles, in the Activities document).</a:t>
            </a:r>
            <a:endParaRPr lang="en-IN" dirty="0"/>
          </a:p>
        </p:txBody>
      </p:sp>
    </p:spTree>
    <p:extLst>
      <p:ext uri="{BB962C8B-B14F-4D97-AF65-F5344CB8AC3E}">
        <p14:creationId xmlns:p14="http://schemas.microsoft.com/office/powerpoint/2010/main" val="107361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1DF343-7650-47E5-BF8A-E8D5ABDF1123}"/>
              </a:ext>
            </a:extLst>
          </p:cNvPr>
          <p:cNvSpPr>
            <a:spLocks noGrp="1"/>
          </p:cNvSpPr>
          <p:nvPr>
            <p:ph idx="1"/>
          </p:nvPr>
        </p:nvSpPr>
        <p:spPr>
          <a:xfrm>
            <a:off x="264956" y="381001"/>
            <a:ext cx="9085231" cy="5948081"/>
          </a:xfrm>
        </p:spPr>
        <p:txBody>
          <a:bodyPr>
            <a:normAutofit/>
          </a:bodyPr>
          <a:lstStyle/>
          <a:p>
            <a:r>
              <a:rPr lang="en-IN" sz="2000" b="1" dirty="0"/>
              <a:t>Attributes</a:t>
            </a:r>
          </a:p>
          <a:p>
            <a:pPr lvl="1"/>
            <a:r>
              <a:rPr lang="en-GB" sz="1800" dirty="0"/>
              <a:t>Every View and </a:t>
            </a:r>
            <a:r>
              <a:rPr lang="en-GB" sz="1800" b="1" dirty="0" err="1"/>
              <a:t>ViewGroup</a:t>
            </a:r>
            <a:r>
              <a:rPr lang="en-GB" sz="1800" dirty="0"/>
              <a:t> object supports their own variety of XML attributes. </a:t>
            </a:r>
          </a:p>
          <a:p>
            <a:pPr lvl="1"/>
            <a:r>
              <a:rPr lang="en-GB" sz="1800" dirty="0"/>
              <a:t>Some attributes are specific to a View object (for example, </a:t>
            </a:r>
            <a:r>
              <a:rPr lang="en-GB" sz="1800" b="1" dirty="0" err="1"/>
              <a:t>TextView</a:t>
            </a:r>
            <a:r>
              <a:rPr lang="en-GB" sz="1800" dirty="0"/>
              <a:t> supports the </a:t>
            </a:r>
            <a:r>
              <a:rPr lang="en-GB" sz="1800" b="1" dirty="0" err="1"/>
              <a:t>textSize</a:t>
            </a:r>
            <a:r>
              <a:rPr lang="en-GB" sz="1800" dirty="0"/>
              <a:t> attribute), but these attributes are also inherited by any View objects that may extend this class. </a:t>
            </a:r>
          </a:p>
          <a:p>
            <a:pPr lvl="1"/>
            <a:r>
              <a:rPr lang="en-GB" sz="1800" dirty="0"/>
              <a:t>Some are common to all View objects, because they are inherited from the root View class (like the id attribute). And, other attributes are considered "</a:t>
            </a:r>
            <a:r>
              <a:rPr lang="en-GB" sz="1800" b="1" dirty="0"/>
              <a:t>layout parameters</a:t>
            </a:r>
            <a:r>
              <a:rPr lang="en-GB" sz="1800" dirty="0"/>
              <a:t>," which are attributes that describe certain layout orientations of the View </a:t>
            </a:r>
            <a:r>
              <a:rPr lang="en-GB" sz="1800" b="1" dirty="0"/>
              <a:t>object</a:t>
            </a:r>
            <a:r>
              <a:rPr lang="en-GB" sz="1800" dirty="0"/>
              <a:t>, as defined by that object's parent </a:t>
            </a:r>
            <a:r>
              <a:rPr lang="en-GB" sz="1800" b="1" dirty="0" err="1"/>
              <a:t>ViewGroup</a:t>
            </a:r>
            <a:r>
              <a:rPr lang="en-GB" sz="1800" dirty="0"/>
              <a:t> object.</a:t>
            </a:r>
          </a:p>
        </p:txBody>
      </p:sp>
    </p:spTree>
    <p:extLst>
      <p:ext uri="{BB962C8B-B14F-4D97-AF65-F5344CB8AC3E}">
        <p14:creationId xmlns:p14="http://schemas.microsoft.com/office/powerpoint/2010/main" val="3043883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508593-D6BC-4629-9DD8-7BC5E6939597}"/>
              </a:ext>
            </a:extLst>
          </p:cNvPr>
          <p:cNvSpPr>
            <a:spLocks noGrp="1"/>
          </p:cNvSpPr>
          <p:nvPr>
            <p:ph idx="1"/>
          </p:nvPr>
        </p:nvSpPr>
        <p:spPr>
          <a:xfrm>
            <a:off x="462181" y="376518"/>
            <a:ext cx="8596668" cy="5934635"/>
          </a:xfrm>
        </p:spPr>
        <p:txBody>
          <a:bodyPr/>
          <a:lstStyle/>
          <a:p>
            <a:r>
              <a:rPr lang="en-GB" sz="2000" dirty="0"/>
              <a:t>ID</a:t>
            </a:r>
          </a:p>
          <a:p>
            <a:pPr lvl="1"/>
            <a:r>
              <a:rPr lang="en-GB" sz="1800" dirty="0"/>
              <a:t>Any </a:t>
            </a:r>
            <a:r>
              <a:rPr lang="en-GB" sz="1800" b="1" dirty="0"/>
              <a:t>View</a:t>
            </a:r>
            <a:r>
              <a:rPr lang="en-GB" sz="1800" dirty="0"/>
              <a:t> object may have an integer ID associated with it, to uniquely identify the View within the tree. </a:t>
            </a:r>
          </a:p>
          <a:p>
            <a:pPr lvl="1"/>
            <a:r>
              <a:rPr lang="en-GB" sz="1800" dirty="0"/>
              <a:t>When the app is compiled, this ID is referenced as an integer, but the ID is typically assigned in the layout XML file as a string, in the id attribute. </a:t>
            </a:r>
          </a:p>
          <a:p>
            <a:pPr lvl="1"/>
            <a:r>
              <a:rPr lang="en-GB" sz="1800" dirty="0"/>
              <a:t>This is an XML attribute common to all View objects (defined by the View class) and you will use it very often. The syntax for an ID, inside an XML tag is:</a:t>
            </a:r>
          </a:p>
          <a:p>
            <a:pPr lvl="1"/>
            <a:r>
              <a:rPr lang="en-IN" sz="1800" b="1" dirty="0" err="1"/>
              <a:t>android:id</a:t>
            </a:r>
            <a:r>
              <a:rPr lang="en-IN" sz="1800" b="1" dirty="0"/>
              <a:t>="@+id/</a:t>
            </a:r>
            <a:r>
              <a:rPr lang="en-IN" sz="1800" b="1" dirty="0" err="1"/>
              <a:t>my_button</a:t>
            </a:r>
            <a:r>
              <a:rPr lang="en-IN" sz="1800" b="1" dirty="0"/>
              <a:t>"	</a:t>
            </a:r>
          </a:p>
          <a:p>
            <a:pPr lvl="1"/>
            <a:r>
              <a:rPr lang="en-GB" sz="1800" dirty="0"/>
              <a:t>The at-symbol (@) at the beginning of the string indicates that the XML parser should parse and expand the rest of the ID string and identify it as an ID resource. </a:t>
            </a:r>
          </a:p>
          <a:p>
            <a:pPr lvl="1"/>
            <a:r>
              <a:rPr lang="en-GB" sz="1800" dirty="0"/>
              <a:t>The plus-symbol (+) means that this is a new resource name that must be created and added to our resources (in the R.java file).</a:t>
            </a:r>
            <a:endParaRPr lang="en-IN" sz="1800" dirty="0"/>
          </a:p>
          <a:p>
            <a:endParaRPr lang="en-IN" b="1" dirty="0"/>
          </a:p>
        </p:txBody>
      </p:sp>
    </p:spTree>
    <p:extLst>
      <p:ext uri="{BB962C8B-B14F-4D97-AF65-F5344CB8AC3E}">
        <p14:creationId xmlns:p14="http://schemas.microsoft.com/office/powerpoint/2010/main" val="3650424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BF93-42D9-4006-9374-611BCE9656AB}"/>
              </a:ext>
            </a:extLst>
          </p:cNvPr>
          <p:cNvSpPr>
            <a:spLocks noGrp="1"/>
          </p:cNvSpPr>
          <p:nvPr>
            <p:ph type="title"/>
          </p:nvPr>
        </p:nvSpPr>
        <p:spPr/>
        <p:txBody>
          <a:bodyPr/>
          <a:lstStyle/>
          <a:p>
            <a:r>
              <a:rPr lang="en-IN" dirty="0"/>
              <a:t>Layout Parameters</a:t>
            </a:r>
          </a:p>
        </p:txBody>
      </p:sp>
      <p:sp>
        <p:nvSpPr>
          <p:cNvPr id="3" name="Content Placeholder 2">
            <a:extLst>
              <a:ext uri="{FF2B5EF4-FFF2-40B4-BE49-F238E27FC236}">
                <a16:creationId xmlns:a16="http://schemas.microsoft.com/office/drawing/2014/main" id="{9A74E96F-2BCB-4B39-B583-0F1116E61F9E}"/>
              </a:ext>
            </a:extLst>
          </p:cNvPr>
          <p:cNvSpPr>
            <a:spLocks noGrp="1"/>
          </p:cNvSpPr>
          <p:nvPr>
            <p:ph idx="1"/>
          </p:nvPr>
        </p:nvSpPr>
        <p:spPr>
          <a:xfrm>
            <a:off x="677334" y="1586753"/>
            <a:ext cx="9273490" cy="4454609"/>
          </a:xfrm>
        </p:spPr>
        <p:txBody>
          <a:bodyPr/>
          <a:lstStyle/>
          <a:p>
            <a:r>
              <a:rPr lang="en-GB" dirty="0"/>
              <a:t>XML layout attributes named </a:t>
            </a:r>
            <a:r>
              <a:rPr lang="en-GB" dirty="0" err="1"/>
              <a:t>layout_something</a:t>
            </a:r>
            <a:r>
              <a:rPr lang="en-GB" dirty="0"/>
              <a:t> define layout parameters for the View that are appropriate for the </a:t>
            </a:r>
            <a:r>
              <a:rPr lang="en-GB" dirty="0" err="1"/>
              <a:t>ViewGroup</a:t>
            </a:r>
            <a:r>
              <a:rPr lang="en-GB" dirty="0"/>
              <a:t> in which it resides.</a:t>
            </a:r>
          </a:p>
          <a:p>
            <a:r>
              <a:rPr lang="en-GB" dirty="0"/>
              <a:t>Every </a:t>
            </a:r>
            <a:r>
              <a:rPr lang="en-GB" dirty="0" err="1"/>
              <a:t>ViewGroup</a:t>
            </a:r>
            <a:r>
              <a:rPr lang="en-GB" dirty="0"/>
              <a:t> class implements a nested class that extends </a:t>
            </a:r>
            <a:r>
              <a:rPr lang="en-GB" b="1" dirty="0" err="1"/>
              <a:t>ViewGroup</a:t>
            </a:r>
            <a:r>
              <a:rPr lang="en-GB" dirty="0" err="1"/>
              <a:t>.</a:t>
            </a:r>
            <a:r>
              <a:rPr lang="en-GB" b="1" dirty="0" err="1"/>
              <a:t>LayoutParams</a:t>
            </a:r>
            <a:r>
              <a:rPr lang="en-GB" b="1" dirty="0"/>
              <a:t>.</a:t>
            </a:r>
          </a:p>
          <a:p>
            <a:r>
              <a:rPr lang="en-GB" dirty="0"/>
              <a:t>All view groups include a width and height (</a:t>
            </a:r>
            <a:r>
              <a:rPr lang="en-GB" b="1" dirty="0" err="1"/>
              <a:t>layout_width</a:t>
            </a:r>
            <a:r>
              <a:rPr lang="en-GB" dirty="0"/>
              <a:t> and </a:t>
            </a:r>
            <a:r>
              <a:rPr lang="en-GB" b="1" dirty="0" err="1"/>
              <a:t>layout_height</a:t>
            </a:r>
            <a:r>
              <a:rPr lang="en-GB" dirty="0"/>
              <a:t>), and each view is required to define them. Many </a:t>
            </a:r>
            <a:r>
              <a:rPr lang="en-GB" dirty="0" err="1"/>
              <a:t>LayoutParams</a:t>
            </a:r>
            <a:r>
              <a:rPr lang="en-GB" dirty="0"/>
              <a:t> also include optional margins and borders.</a:t>
            </a:r>
          </a:p>
          <a:p>
            <a:pPr lvl="1"/>
            <a:r>
              <a:rPr lang="en-GB" b="1" dirty="0" err="1"/>
              <a:t>wrap_content</a:t>
            </a:r>
            <a:r>
              <a:rPr lang="en-GB" b="1" dirty="0"/>
              <a:t> </a:t>
            </a:r>
            <a:r>
              <a:rPr lang="en-GB" dirty="0"/>
              <a:t>tells your view to size itself to the dimensions required by its content.</a:t>
            </a:r>
          </a:p>
          <a:p>
            <a:pPr lvl="1"/>
            <a:r>
              <a:rPr lang="en-GB" b="1" dirty="0" err="1"/>
              <a:t>match_parent</a:t>
            </a:r>
            <a:r>
              <a:rPr lang="en-GB" b="1" dirty="0"/>
              <a:t> </a:t>
            </a:r>
            <a:r>
              <a:rPr lang="en-GB" dirty="0"/>
              <a:t>tells your view to become as big as its parent view group will allow.</a:t>
            </a:r>
            <a:endParaRPr lang="en-IN" dirty="0"/>
          </a:p>
        </p:txBody>
      </p:sp>
    </p:spTree>
    <p:extLst>
      <p:ext uri="{BB962C8B-B14F-4D97-AF65-F5344CB8AC3E}">
        <p14:creationId xmlns:p14="http://schemas.microsoft.com/office/powerpoint/2010/main" val="2136631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653C-68C6-47A8-AFFE-7143CE337DCF}"/>
              </a:ext>
            </a:extLst>
          </p:cNvPr>
          <p:cNvSpPr>
            <a:spLocks noGrp="1"/>
          </p:cNvSpPr>
          <p:nvPr>
            <p:ph type="title"/>
          </p:nvPr>
        </p:nvSpPr>
        <p:spPr>
          <a:xfrm>
            <a:off x="578978" y="333697"/>
            <a:ext cx="4396690" cy="788894"/>
          </a:xfrm>
        </p:spPr>
        <p:txBody>
          <a:bodyPr/>
          <a:lstStyle/>
          <a:p>
            <a:r>
              <a:rPr lang="en-GB" dirty="0"/>
              <a:t>Types of UI Layouts</a:t>
            </a:r>
            <a:endParaRPr lang="en-IN" dirty="0"/>
          </a:p>
        </p:txBody>
      </p:sp>
      <p:sp>
        <p:nvSpPr>
          <p:cNvPr id="3" name="Content Placeholder 2">
            <a:extLst>
              <a:ext uri="{FF2B5EF4-FFF2-40B4-BE49-F238E27FC236}">
                <a16:creationId xmlns:a16="http://schemas.microsoft.com/office/drawing/2014/main" id="{0087614D-AC14-4D7B-A069-E39D59C5112B}"/>
              </a:ext>
            </a:extLst>
          </p:cNvPr>
          <p:cNvSpPr>
            <a:spLocks noGrp="1"/>
          </p:cNvSpPr>
          <p:nvPr>
            <p:ph idx="1"/>
          </p:nvPr>
        </p:nvSpPr>
        <p:spPr>
          <a:xfrm>
            <a:off x="677334" y="1930401"/>
            <a:ext cx="8596668" cy="4110962"/>
          </a:xfrm>
        </p:spPr>
        <p:txBody>
          <a:bodyPr>
            <a:normAutofit/>
          </a:bodyPr>
          <a:lstStyle/>
          <a:p>
            <a:r>
              <a:rPr lang="en-IN" sz="2800" b="1" dirty="0" err="1"/>
              <a:t>LinearLayout</a:t>
            </a:r>
            <a:endParaRPr lang="en-IN" sz="2800" b="1" dirty="0"/>
          </a:p>
          <a:p>
            <a:r>
              <a:rPr lang="en-IN" sz="2800" b="1" dirty="0" err="1"/>
              <a:t>RelativeLayout</a:t>
            </a:r>
            <a:endParaRPr lang="en-IN" sz="2800" b="1" dirty="0"/>
          </a:p>
          <a:p>
            <a:r>
              <a:rPr lang="en-IN" sz="2800" b="1" dirty="0" err="1"/>
              <a:t>FrameLayout</a:t>
            </a:r>
            <a:endParaRPr lang="en-IN" sz="2800" b="1" dirty="0"/>
          </a:p>
          <a:p>
            <a:r>
              <a:rPr lang="en-IN" sz="2800" b="1" dirty="0" err="1"/>
              <a:t>TableLayout</a:t>
            </a:r>
            <a:endParaRPr lang="en-IN" sz="2800" b="1" dirty="0"/>
          </a:p>
          <a:p>
            <a:r>
              <a:rPr lang="en-IN" sz="2800" b="1" dirty="0" err="1"/>
              <a:t>ConstraintLayout</a:t>
            </a:r>
            <a:endParaRPr lang="en-IN" sz="2800" dirty="0"/>
          </a:p>
        </p:txBody>
      </p:sp>
      <p:pic>
        <p:nvPicPr>
          <p:cNvPr id="4098" name="Picture 2" descr="Introduction to Android, activities, intents, services, layouts | Java ...">
            <a:extLst>
              <a:ext uri="{FF2B5EF4-FFF2-40B4-BE49-F238E27FC236}">
                <a16:creationId xmlns:a16="http://schemas.microsoft.com/office/drawing/2014/main" id="{17E3B778-5A2B-4337-A40F-8739D54C0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8466" y="1122591"/>
            <a:ext cx="7533534" cy="4612817"/>
          </a:xfrm>
          <a:prstGeom prst="rect">
            <a:avLst/>
          </a:prstGeom>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524004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DDEBD-A920-49F1-BBEB-5482E12C8C3B}"/>
              </a:ext>
            </a:extLst>
          </p:cNvPr>
          <p:cNvSpPr>
            <a:spLocks noGrp="1"/>
          </p:cNvSpPr>
          <p:nvPr>
            <p:ph type="title"/>
          </p:nvPr>
        </p:nvSpPr>
        <p:spPr>
          <a:xfrm>
            <a:off x="677334" y="167813"/>
            <a:ext cx="8596668" cy="1320800"/>
          </a:xfrm>
        </p:spPr>
        <p:txBody>
          <a:bodyPr/>
          <a:lstStyle/>
          <a:p>
            <a:r>
              <a:rPr lang="en-IN" dirty="0"/>
              <a:t>Linear Layout</a:t>
            </a:r>
          </a:p>
        </p:txBody>
      </p:sp>
      <p:sp>
        <p:nvSpPr>
          <p:cNvPr id="3" name="Content Placeholder 2">
            <a:extLst>
              <a:ext uri="{FF2B5EF4-FFF2-40B4-BE49-F238E27FC236}">
                <a16:creationId xmlns:a16="http://schemas.microsoft.com/office/drawing/2014/main" id="{533CA569-84A3-464A-9672-4F18430049C8}"/>
              </a:ext>
            </a:extLst>
          </p:cNvPr>
          <p:cNvSpPr>
            <a:spLocks noGrp="1"/>
          </p:cNvSpPr>
          <p:nvPr>
            <p:ph idx="1"/>
          </p:nvPr>
        </p:nvSpPr>
        <p:spPr>
          <a:xfrm>
            <a:off x="677334" y="1129986"/>
            <a:ext cx="4423584" cy="5243919"/>
          </a:xfrm>
        </p:spPr>
        <p:txBody>
          <a:bodyPr>
            <a:normAutofit/>
          </a:bodyPr>
          <a:lstStyle/>
          <a:p>
            <a:pPr algn="just"/>
            <a:r>
              <a:rPr lang="en-GB" dirty="0"/>
              <a:t>It is one of the simplest and most common layout. It simply lay out its children next to each other. Either horizontally or vertically.</a:t>
            </a:r>
          </a:p>
          <a:p>
            <a:pPr algn="just"/>
            <a:r>
              <a:rPr lang="en-GB" dirty="0"/>
              <a:t>The order of the children matters. As linear layout ask its children how much space they need, it allocates the desired space to each child in the order they are added.</a:t>
            </a:r>
          </a:p>
          <a:p>
            <a:pPr algn="just"/>
            <a:r>
              <a:rPr lang="en-GB" dirty="0"/>
              <a:t>One important property for Linear Layout is layout orientation. Its valid options are vertical and horizontal.</a:t>
            </a:r>
            <a:endParaRPr lang="en-IN" dirty="0"/>
          </a:p>
        </p:txBody>
      </p:sp>
      <p:pic>
        <p:nvPicPr>
          <p:cNvPr id="4" name="Picture 3">
            <a:extLst>
              <a:ext uri="{FF2B5EF4-FFF2-40B4-BE49-F238E27FC236}">
                <a16:creationId xmlns:a16="http://schemas.microsoft.com/office/drawing/2014/main" id="{04EE125F-ECB6-44D2-B3BF-124B774358F2}"/>
              </a:ext>
            </a:extLst>
          </p:cNvPr>
          <p:cNvPicPr>
            <a:picLocks noChangeAspect="1"/>
          </p:cNvPicPr>
          <p:nvPr/>
        </p:nvPicPr>
        <p:blipFill>
          <a:blip r:embed="rId2"/>
          <a:stretch>
            <a:fillRect/>
          </a:stretch>
        </p:blipFill>
        <p:spPr>
          <a:xfrm>
            <a:off x="5249925" y="1331475"/>
            <a:ext cx="4073746" cy="4195049"/>
          </a:xfrm>
          <a:prstGeom prst="rect">
            <a:avLst/>
          </a:prstGeom>
        </p:spPr>
      </p:pic>
    </p:spTree>
    <p:extLst>
      <p:ext uri="{BB962C8B-B14F-4D97-AF65-F5344CB8AC3E}">
        <p14:creationId xmlns:p14="http://schemas.microsoft.com/office/powerpoint/2010/main" val="3651470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B6226-AB71-4488-A460-F483421DD466}"/>
              </a:ext>
            </a:extLst>
          </p:cNvPr>
          <p:cNvSpPr>
            <a:spLocks noGrp="1"/>
          </p:cNvSpPr>
          <p:nvPr>
            <p:ph type="title"/>
          </p:nvPr>
        </p:nvSpPr>
        <p:spPr>
          <a:xfrm>
            <a:off x="247028" y="277906"/>
            <a:ext cx="8596668" cy="735106"/>
          </a:xfrm>
        </p:spPr>
        <p:txBody>
          <a:bodyPr/>
          <a:lstStyle/>
          <a:p>
            <a:r>
              <a:rPr lang="en-IN" dirty="0"/>
              <a:t>Relative Layout</a:t>
            </a:r>
          </a:p>
        </p:txBody>
      </p:sp>
      <p:sp>
        <p:nvSpPr>
          <p:cNvPr id="3" name="Content Placeholder 2">
            <a:extLst>
              <a:ext uri="{FF2B5EF4-FFF2-40B4-BE49-F238E27FC236}">
                <a16:creationId xmlns:a16="http://schemas.microsoft.com/office/drawing/2014/main" id="{2DC071F0-CC60-40F8-8413-7D8812E20530}"/>
              </a:ext>
            </a:extLst>
          </p:cNvPr>
          <p:cNvSpPr>
            <a:spLocks noGrp="1"/>
          </p:cNvSpPr>
          <p:nvPr>
            <p:ph idx="1"/>
          </p:nvPr>
        </p:nvSpPr>
        <p:spPr>
          <a:xfrm>
            <a:off x="247028" y="1111625"/>
            <a:ext cx="9560360" cy="2563904"/>
          </a:xfrm>
        </p:spPr>
        <p:txBody>
          <a:bodyPr>
            <a:normAutofit/>
          </a:bodyPr>
          <a:lstStyle/>
          <a:p>
            <a:pPr algn="just"/>
            <a:r>
              <a:rPr lang="en-GB" sz="2000" dirty="0"/>
              <a:t>It lays-out its </a:t>
            </a:r>
            <a:r>
              <a:rPr lang="en-GB" sz="2000" dirty="0" err="1"/>
              <a:t>childeren</a:t>
            </a:r>
            <a:r>
              <a:rPr lang="en-GB" sz="2000" dirty="0"/>
              <a:t> relative to each other. Its very powerful because it does not require you to nest unnecessary layouts to achieve a certain look. </a:t>
            </a:r>
          </a:p>
          <a:p>
            <a:pPr algn="just"/>
            <a:r>
              <a:rPr lang="en-GB" sz="2000" dirty="0"/>
              <a:t>At the same time, using </a:t>
            </a:r>
            <a:r>
              <a:rPr lang="en-GB" sz="2000" b="1" dirty="0" err="1"/>
              <a:t>RealtiveLayout</a:t>
            </a:r>
            <a:r>
              <a:rPr lang="en-GB" sz="2000" dirty="0"/>
              <a:t> can minimize the total number of widgets that need to be drawn, thus improving the overall performance of your application.</a:t>
            </a:r>
          </a:p>
          <a:p>
            <a:pPr algn="just"/>
            <a:r>
              <a:rPr lang="en-GB" sz="2000" b="1" dirty="0" err="1"/>
              <a:t>RelativeLayout</a:t>
            </a:r>
            <a:r>
              <a:rPr lang="en-GB" sz="2000" dirty="0"/>
              <a:t> requires each of its child views to have </a:t>
            </a:r>
            <a:r>
              <a:rPr lang="en-GB" sz="2000" b="1" dirty="0"/>
              <a:t>ID</a:t>
            </a:r>
            <a:r>
              <a:rPr lang="en-GB" sz="2000" dirty="0"/>
              <a:t> set so that they can set it to relative position with other children.</a:t>
            </a:r>
            <a:endParaRPr lang="en-IN" sz="2000" dirty="0"/>
          </a:p>
        </p:txBody>
      </p:sp>
      <p:pic>
        <p:nvPicPr>
          <p:cNvPr id="4" name="Picture 3">
            <a:extLst>
              <a:ext uri="{FF2B5EF4-FFF2-40B4-BE49-F238E27FC236}">
                <a16:creationId xmlns:a16="http://schemas.microsoft.com/office/drawing/2014/main" id="{11B433FA-A7FF-4B64-B267-36C7EB31E3A8}"/>
              </a:ext>
            </a:extLst>
          </p:cNvPr>
          <p:cNvPicPr>
            <a:picLocks noChangeAspect="1"/>
          </p:cNvPicPr>
          <p:nvPr/>
        </p:nvPicPr>
        <p:blipFill>
          <a:blip r:embed="rId2"/>
          <a:stretch>
            <a:fillRect/>
          </a:stretch>
        </p:blipFill>
        <p:spPr>
          <a:xfrm>
            <a:off x="677334" y="3802115"/>
            <a:ext cx="1928027" cy="3055885"/>
          </a:xfrm>
          <a:prstGeom prst="rect">
            <a:avLst/>
          </a:prstGeom>
        </p:spPr>
      </p:pic>
      <p:pic>
        <p:nvPicPr>
          <p:cNvPr id="5" name="Picture 4">
            <a:extLst>
              <a:ext uri="{FF2B5EF4-FFF2-40B4-BE49-F238E27FC236}">
                <a16:creationId xmlns:a16="http://schemas.microsoft.com/office/drawing/2014/main" id="{D8A0B2E1-7B71-4C70-B394-45A6BB262F0C}"/>
              </a:ext>
            </a:extLst>
          </p:cNvPr>
          <p:cNvPicPr>
            <a:picLocks noChangeAspect="1"/>
          </p:cNvPicPr>
          <p:nvPr/>
        </p:nvPicPr>
        <p:blipFill>
          <a:blip r:embed="rId3"/>
          <a:stretch>
            <a:fillRect/>
          </a:stretch>
        </p:blipFill>
        <p:spPr>
          <a:xfrm>
            <a:off x="3994029" y="3675529"/>
            <a:ext cx="5079352" cy="2984333"/>
          </a:xfrm>
          <a:prstGeom prst="rect">
            <a:avLst/>
          </a:prstGeom>
        </p:spPr>
      </p:pic>
    </p:spTree>
    <p:extLst>
      <p:ext uri="{BB962C8B-B14F-4D97-AF65-F5344CB8AC3E}">
        <p14:creationId xmlns:p14="http://schemas.microsoft.com/office/powerpoint/2010/main" val="2108774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3547-0E30-4EE9-9CAD-06CC44D25146}"/>
              </a:ext>
            </a:extLst>
          </p:cNvPr>
          <p:cNvSpPr>
            <a:spLocks noGrp="1"/>
          </p:cNvSpPr>
          <p:nvPr>
            <p:ph type="title"/>
          </p:nvPr>
        </p:nvSpPr>
        <p:spPr>
          <a:xfrm>
            <a:off x="193240" y="224118"/>
            <a:ext cx="8596668" cy="717176"/>
          </a:xfrm>
        </p:spPr>
        <p:txBody>
          <a:bodyPr/>
          <a:lstStyle/>
          <a:p>
            <a:r>
              <a:rPr lang="en-IN" dirty="0"/>
              <a:t>Table Layout</a:t>
            </a:r>
          </a:p>
        </p:txBody>
      </p:sp>
      <p:sp>
        <p:nvSpPr>
          <p:cNvPr id="3" name="Content Placeholder 2">
            <a:extLst>
              <a:ext uri="{FF2B5EF4-FFF2-40B4-BE49-F238E27FC236}">
                <a16:creationId xmlns:a16="http://schemas.microsoft.com/office/drawing/2014/main" id="{6927F1E5-0FF9-4DF7-A744-0804559EADE2}"/>
              </a:ext>
            </a:extLst>
          </p:cNvPr>
          <p:cNvSpPr>
            <a:spLocks noGrp="1"/>
          </p:cNvSpPr>
          <p:nvPr>
            <p:ph idx="1"/>
          </p:nvPr>
        </p:nvSpPr>
        <p:spPr>
          <a:xfrm>
            <a:off x="193240" y="941294"/>
            <a:ext cx="5069042" cy="5567082"/>
          </a:xfrm>
        </p:spPr>
        <p:txBody>
          <a:bodyPr>
            <a:normAutofit/>
          </a:bodyPr>
          <a:lstStyle/>
          <a:p>
            <a:pPr algn="just"/>
            <a:r>
              <a:rPr lang="en-GB" dirty="0"/>
              <a:t>Its lay-out its children in a table and </a:t>
            </a:r>
            <a:r>
              <a:rPr lang="en-GB" dirty="0" err="1"/>
              <a:t>cconsist</a:t>
            </a:r>
            <a:r>
              <a:rPr lang="en-GB" dirty="0"/>
              <a:t> of only other </a:t>
            </a:r>
            <a:r>
              <a:rPr lang="en-GB" b="1" dirty="0" err="1"/>
              <a:t>TableRow</a:t>
            </a:r>
            <a:r>
              <a:rPr lang="en-GB" dirty="0"/>
              <a:t> widget. </a:t>
            </a:r>
            <a:r>
              <a:rPr lang="en-GB" b="1" dirty="0" err="1"/>
              <a:t>TableRow</a:t>
            </a:r>
            <a:r>
              <a:rPr lang="en-GB" dirty="0"/>
              <a:t> presents a row in a table and can contain other UI widgets.</a:t>
            </a:r>
          </a:p>
          <a:p>
            <a:pPr algn="just"/>
            <a:r>
              <a:rPr lang="en-GB" b="1" dirty="0" err="1"/>
              <a:t>TableRow</a:t>
            </a:r>
            <a:r>
              <a:rPr lang="en-GB" dirty="0"/>
              <a:t> widget are laid out next to each other horizontally, sort of like </a:t>
            </a:r>
            <a:r>
              <a:rPr lang="en-GB" b="1" dirty="0" err="1"/>
              <a:t>LinearLayout</a:t>
            </a:r>
            <a:r>
              <a:rPr lang="en-GB" dirty="0"/>
              <a:t> with Horizontal orientation.</a:t>
            </a:r>
          </a:p>
          <a:p>
            <a:pPr algn="just"/>
            <a:r>
              <a:rPr lang="en-GB" dirty="0"/>
              <a:t>An important property for </a:t>
            </a:r>
            <a:r>
              <a:rPr lang="en-GB" b="1" dirty="0" err="1"/>
              <a:t>TableLayout</a:t>
            </a:r>
            <a:r>
              <a:rPr lang="en-GB" dirty="0"/>
              <a:t> is </a:t>
            </a:r>
            <a:r>
              <a:rPr lang="en-GB" b="1" dirty="0" err="1"/>
              <a:t>strech_columns</a:t>
            </a:r>
            <a:r>
              <a:rPr lang="en-GB" dirty="0"/>
              <a:t>, indicating which column of the table to stretch. One can also use to stretch all columns.</a:t>
            </a:r>
            <a:endParaRPr lang="en-IN" dirty="0"/>
          </a:p>
        </p:txBody>
      </p:sp>
      <p:pic>
        <p:nvPicPr>
          <p:cNvPr id="4" name="Picture 3">
            <a:extLst>
              <a:ext uri="{FF2B5EF4-FFF2-40B4-BE49-F238E27FC236}">
                <a16:creationId xmlns:a16="http://schemas.microsoft.com/office/drawing/2014/main" id="{D88A6B37-9C92-4C87-B994-11B755DA152A}"/>
              </a:ext>
            </a:extLst>
          </p:cNvPr>
          <p:cNvPicPr>
            <a:picLocks noChangeAspect="1"/>
          </p:cNvPicPr>
          <p:nvPr/>
        </p:nvPicPr>
        <p:blipFill>
          <a:blip r:embed="rId2"/>
          <a:stretch>
            <a:fillRect/>
          </a:stretch>
        </p:blipFill>
        <p:spPr>
          <a:xfrm>
            <a:off x="5459506" y="807041"/>
            <a:ext cx="3630706" cy="5835588"/>
          </a:xfrm>
          <a:prstGeom prst="rect">
            <a:avLst/>
          </a:prstGeom>
        </p:spPr>
      </p:pic>
    </p:spTree>
    <p:extLst>
      <p:ext uri="{BB962C8B-B14F-4D97-AF65-F5344CB8AC3E}">
        <p14:creationId xmlns:p14="http://schemas.microsoft.com/office/powerpoint/2010/main" val="2812912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375A-6A1F-4A88-BF89-9B34D7A79585}"/>
              </a:ext>
            </a:extLst>
          </p:cNvPr>
          <p:cNvSpPr>
            <a:spLocks noGrp="1"/>
          </p:cNvSpPr>
          <p:nvPr>
            <p:ph type="title"/>
          </p:nvPr>
        </p:nvSpPr>
        <p:spPr>
          <a:xfrm>
            <a:off x="372534" y="277906"/>
            <a:ext cx="8596668" cy="699247"/>
          </a:xfrm>
        </p:spPr>
        <p:txBody>
          <a:bodyPr/>
          <a:lstStyle/>
          <a:p>
            <a:r>
              <a:rPr lang="en-IN" dirty="0"/>
              <a:t>Frame Layout</a:t>
            </a:r>
          </a:p>
        </p:txBody>
      </p:sp>
      <p:sp>
        <p:nvSpPr>
          <p:cNvPr id="3" name="Content Placeholder 2">
            <a:extLst>
              <a:ext uri="{FF2B5EF4-FFF2-40B4-BE49-F238E27FC236}">
                <a16:creationId xmlns:a16="http://schemas.microsoft.com/office/drawing/2014/main" id="{44E47480-EFC9-408C-8482-AD24137D0DEF}"/>
              </a:ext>
            </a:extLst>
          </p:cNvPr>
          <p:cNvSpPr>
            <a:spLocks noGrp="1"/>
          </p:cNvSpPr>
          <p:nvPr>
            <p:ph idx="1"/>
          </p:nvPr>
        </p:nvSpPr>
        <p:spPr>
          <a:xfrm>
            <a:off x="372534" y="977154"/>
            <a:ext cx="9614148" cy="1801906"/>
          </a:xfrm>
        </p:spPr>
        <p:txBody>
          <a:bodyPr/>
          <a:lstStyle/>
          <a:p>
            <a:pPr algn="just"/>
            <a:r>
              <a:rPr lang="en-GB" dirty="0"/>
              <a:t>It place its children on the top of each other so that the latest child is covering the previous, like a deck of cards.</a:t>
            </a:r>
          </a:p>
          <a:p>
            <a:pPr algn="just"/>
            <a:r>
              <a:rPr lang="en-GB" dirty="0"/>
              <a:t>For example, this layout policy is useful for tabs; </a:t>
            </a:r>
          </a:p>
          <a:p>
            <a:pPr algn="just"/>
            <a:r>
              <a:rPr lang="en-GB" dirty="0" err="1"/>
              <a:t>FrameLayout</a:t>
            </a:r>
            <a:r>
              <a:rPr lang="en-GB" dirty="0"/>
              <a:t> is also used as a placeholder for other widget that will be added programmatically at some later point in time.</a:t>
            </a:r>
            <a:endParaRPr lang="en-IN" dirty="0"/>
          </a:p>
        </p:txBody>
      </p:sp>
      <p:pic>
        <p:nvPicPr>
          <p:cNvPr id="4" name="Picture 3">
            <a:extLst>
              <a:ext uri="{FF2B5EF4-FFF2-40B4-BE49-F238E27FC236}">
                <a16:creationId xmlns:a16="http://schemas.microsoft.com/office/drawing/2014/main" id="{F375EE0F-2838-46A3-8D9D-801A77A9B354}"/>
              </a:ext>
            </a:extLst>
          </p:cNvPr>
          <p:cNvPicPr>
            <a:picLocks noChangeAspect="1"/>
          </p:cNvPicPr>
          <p:nvPr/>
        </p:nvPicPr>
        <p:blipFill>
          <a:blip r:embed="rId2"/>
          <a:stretch>
            <a:fillRect/>
          </a:stretch>
        </p:blipFill>
        <p:spPr>
          <a:xfrm>
            <a:off x="372534" y="2884074"/>
            <a:ext cx="1943268" cy="3696020"/>
          </a:xfrm>
          <a:prstGeom prst="rect">
            <a:avLst/>
          </a:prstGeom>
        </p:spPr>
      </p:pic>
      <p:pic>
        <p:nvPicPr>
          <p:cNvPr id="5" name="Picture 4">
            <a:extLst>
              <a:ext uri="{FF2B5EF4-FFF2-40B4-BE49-F238E27FC236}">
                <a16:creationId xmlns:a16="http://schemas.microsoft.com/office/drawing/2014/main" id="{8129F187-143F-4B2B-8E47-67B337C1F54B}"/>
              </a:ext>
            </a:extLst>
          </p:cNvPr>
          <p:cNvPicPr>
            <a:picLocks noChangeAspect="1"/>
          </p:cNvPicPr>
          <p:nvPr/>
        </p:nvPicPr>
        <p:blipFill>
          <a:blip r:embed="rId3"/>
          <a:stretch>
            <a:fillRect/>
          </a:stretch>
        </p:blipFill>
        <p:spPr>
          <a:xfrm>
            <a:off x="3238970" y="3000371"/>
            <a:ext cx="5173969" cy="3463426"/>
          </a:xfrm>
          <a:prstGeom prst="rect">
            <a:avLst/>
          </a:prstGeom>
        </p:spPr>
      </p:pic>
    </p:spTree>
    <p:extLst>
      <p:ext uri="{BB962C8B-B14F-4D97-AF65-F5344CB8AC3E}">
        <p14:creationId xmlns:p14="http://schemas.microsoft.com/office/powerpoint/2010/main" val="3255039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5E51-A3C8-4EF4-A1D4-AA4143008038}"/>
              </a:ext>
            </a:extLst>
          </p:cNvPr>
          <p:cNvSpPr>
            <a:spLocks noGrp="1"/>
          </p:cNvSpPr>
          <p:nvPr>
            <p:ph type="title"/>
          </p:nvPr>
        </p:nvSpPr>
        <p:spPr>
          <a:xfrm>
            <a:off x="309781" y="313764"/>
            <a:ext cx="8596668" cy="797860"/>
          </a:xfrm>
        </p:spPr>
        <p:txBody>
          <a:bodyPr/>
          <a:lstStyle/>
          <a:p>
            <a:r>
              <a:rPr lang="en-IN" dirty="0"/>
              <a:t>Absolute layout</a:t>
            </a:r>
          </a:p>
        </p:txBody>
      </p:sp>
      <p:sp>
        <p:nvSpPr>
          <p:cNvPr id="3" name="Content Placeholder 2">
            <a:extLst>
              <a:ext uri="{FF2B5EF4-FFF2-40B4-BE49-F238E27FC236}">
                <a16:creationId xmlns:a16="http://schemas.microsoft.com/office/drawing/2014/main" id="{EDFF8C0F-C8BA-416E-A426-E26F6D24E8B0}"/>
              </a:ext>
            </a:extLst>
          </p:cNvPr>
          <p:cNvSpPr>
            <a:spLocks noGrp="1"/>
          </p:cNvSpPr>
          <p:nvPr>
            <p:ph idx="1"/>
          </p:nvPr>
        </p:nvSpPr>
        <p:spPr>
          <a:xfrm>
            <a:off x="309780" y="1120589"/>
            <a:ext cx="9398995" cy="1569779"/>
          </a:xfrm>
        </p:spPr>
        <p:txBody>
          <a:bodyPr/>
          <a:lstStyle/>
          <a:p>
            <a:r>
              <a:rPr lang="en-GB" dirty="0"/>
              <a:t>It position Its </a:t>
            </a:r>
            <a:r>
              <a:rPr lang="en-GB" dirty="0" err="1"/>
              <a:t>childeren</a:t>
            </a:r>
            <a:r>
              <a:rPr lang="en-GB" dirty="0"/>
              <a:t> at the absolute coordinates on the screen. It is the favourite layout for </a:t>
            </a:r>
            <a:r>
              <a:rPr lang="en-GB" b="1" dirty="0"/>
              <a:t>WYSIWYG</a:t>
            </a:r>
            <a:r>
              <a:rPr lang="en-GB" dirty="0"/>
              <a:t> tool and although it is very simple. It is not very Flexible. </a:t>
            </a:r>
          </a:p>
          <a:p>
            <a:r>
              <a:rPr lang="en-GB" dirty="0"/>
              <a:t>User Interface would look like good on one particular screen but as soon as the screen size, orientation, or density changed, </a:t>
            </a:r>
            <a:r>
              <a:rPr lang="en-GB" b="1" dirty="0" err="1"/>
              <a:t>AbsoulteLayout</a:t>
            </a:r>
            <a:r>
              <a:rPr lang="en-GB" dirty="0"/>
              <a:t> would not be able to adjust.</a:t>
            </a:r>
            <a:endParaRPr lang="en-IN" dirty="0"/>
          </a:p>
        </p:txBody>
      </p:sp>
      <p:pic>
        <p:nvPicPr>
          <p:cNvPr id="4" name="Picture 3">
            <a:extLst>
              <a:ext uri="{FF2B5EF4-FFF2-40B4-BE49-F238E27FC236}">
                <a16:creationId xmlns:a16="http://schemas.microsoft.com/office/drawing/2014/main" id="{C9A0D31C-0F9A-4A84-AC54-F935B3A8E8C5}"/>
              </a:ext>
            </a:extLst>
          </p:cNvPr>
          <p:cNvPicPr>
            <a:picLocks noChangeAspect="1"/>
          </p:cNvPicPr>
          <p:nvPr/>
        </p:nvPicPr>
        <p:blipFill>
          <a:blip r:embed="rId2"/>
          <a:stretch>
            <a:fillRect/>
          </a:stretch>
        </p:blipFill>
        <p:spPr>
          <a:xfrm>
            <a:off x="556149" y="2690368"/>
            <a:ext cx="2545301" cy="3772227"/>
          </a:xfrm>
          <a:prstGeom prst="rect">
            <a:avLst/>
          </a:prstGeom>
        </p:spPr>
      </p:pic>
      <p:pic>
        <p:nvPicPr>
          <p:cNvPr id="5" name="Picture 4">
            <a:extLst>
              <a:ext uri="{FF2B5EF4-FFF2-40B4-BE49-F238E27FC236}">
                <a16:creationId xmlns:a16="http://schemas.microsoft.com/office/drawing/2014/main" id="{D2F990E9-0A47-471E-8B2F-27E250015D09}"/>
              </a:ext>
            </a:extLst>
          </p:cNvPr>
          <p:cNvPicPr>
            <a:picLocks noChangeAspect="1"/>
          </p:cNvPicPr>
          <p:nvPr/>
        </p:nvPicPr>
        <p:blipFill>
          <a:blip r:embed="rId3"/>
          <a:stretch>
            <a:fillRect/>
          </a:stretch>
        </p:blipFill>
        <p:spPr>
          <a:xfrm>
            <a:off x="3458400" y="3269605"/>
            <a:ext cx="5275200" cy="1974747"/>
          </a:xfrm>
          <a:prstGeom prst="rect">
            <a:avLst/>
          </a:prstGeom>
        </p:spPr>
      </p:pic>
    </p:spTree>
    <p:extLst>
      <p:ext uri="{BB962C8B-B14F-4D97-AF65-F5344CB8AC3E}">
        <p14:creationId xmlns:p14="http://schemas.microsoft.com/office/powerpoint/2010/main" val="1504790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android 2023">
            <a:extLst>
              <a:ext uri="{FF2B5EF4-FFF2-40B4-BE49-F238E27FC236}">
                <a16:creationId xmlns:a16="http://schemas.microsoft.com/office/drawing/2014/main" id="{93FD0D1D-D2EB-4DF6-B17B-A42D08D3E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599" y="2009775"/>
            <a:ext cx="3028950" cy="2228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F8B9052-F6C9-49AA-802A-D259E41B4D51}"/>
              </a:ext>
            </a:extLst>
          </p:cNvPr>
          <p:cNvSpPr>
            <a:spLocks noGrp="1"/>
          </p:cNvSpPr>
          <p:nvPr>
            <p:ph type="title"/>
          </p:nvPr>
        </p:nvSpPr>
        <p:spPr>
          <a:xfrm>
            <a:off x="677334" y="206188"/>
            <a:ext cx="8596668" cy="734351"/>
          </a:xfrm>
        </p:spPr>
        <p:txBody>
          <a:bodyPr/>
          <a:lstStyle/>
          <a:p>
            <a:r>
              <a:rPr lang="en-IN" dirty="0"/>
              <a:t>Unit – 2</a:t>
            </a:r>
          </a:p>
        </p:txBody>
      </p:sp>
      <p:sp>
        <p:nvSpPr>
          <p:cNvPr id="3" name="Content Placeholder 2">
            <a:extLst>
              <a:ext uri="{FF2B5EF4-FFF2-40B4-BE49-F238E27FC236}">
                <a16:creationId xmlns:a16="http://schemas.microsoft.com/office/drawing/2014/main" id="{23F599A0-3398-4EDE-B3B5-5AA820129A9E}"/>
              </a:ext>
            </a:extLst>
          </p:cNvPr>
          <p:cNvSpPr>
            <a:spLocks noGrp="1"/>
          </p:cNvSpPr>
          <p:nvPr>
            <p:ph idx="1"/>
          </p:nvPr>
        </p:nvSpPr>
        <p:spPr>
          <a:xfrm>
            <a:off x="677334" y="940539"/>
            <a:ext cx="6368925" cy="5711273"/>
          </a:xfrm>
        </p:spPr>
        <p:txBody>
          <a:bodyPr>
            <a:normAutofit fontScale="92500" lnSpcReduction="10000"/>
          </a:bodyPr>
          <a:lstStyle/>
          <a:p>
            <a:pPr algn="just"/>
            <a:r>
              <a:rPr lang="en-IN" sz="1600" dirty="0">
                <a:solidFill>
                  <a:schemeClr val="tx1"/>
                </a:solidFill>
              </a:rPr>
              <a:t>Working with Intents</a:t>
            </a:r>
          </a:p>
          <a:p>
            <a:pPr lvl="1" algn="just"/>
            <a:r>
              <a:rPr lang="en-IN" dirty="0">
                <a:solidFill>
                  <a:schemeClr val="tx1"/>
                </a:solidFill>
              </a:rPr>
              <a:t>Types of Intents</a:t>
            </a:r>
          </a:p>
          <a:p>
            <a:pPr algn="just"/>
            <a:r>
              <a:rPr lang="en-IN" sz="1600" dirty="0">
                <a:solidFill>
                  <a:schemeClr val="tx1"/>
                </a:solidFill>
              </a:rPr>
              <a:t>Fundamentals of android UI design</a:t>
            </a:r>
          </a:p>
          <a:p>
            <a:pPr algn="just"/>
            <a:r>
              <a:rPr lang="en-IN" sz="1600" dirty="0">
                <a:solidFill>
                  <a:schemeClr val="tx1"/>
                </a:solidFill>
              </a:rPr>
              <a:t>Layouts (Linear, Relative, Table, Frame, Absolute)</a:t>
            </a:r>
          </a:p>
          <a:p>
            <a:pPr algn="just"/>
            <a:r>
              <a:rPr lang="en-IN" sz="1600" dirty="0">
                <a:solidFill>
                  <a:schemeClr val="tx1"/>
                </a:solidFill>
              </a:rPr>
              <a:t>Introduction to adapters</a:t>
            </a:r>
          </a:p>
          <a:p>
            <a:pPr algn="just"/>
            <a:r>
              <a:rPr lang="en-IN" sz="1600" dirty="0">
                <a:solidFill>
                  <a:schemeClr val="tx1"/>
                </a:solidFill>
              </a:rPr>
              <a:t>Widgets in android like </a:t>
            </a:r>
          </a:p>
          <a:p>
            <a:pPr lvl="1" algn="just"/>
            <a:r>
              <a:rPr lang="en-IN" dirty="0" err="1">
                <a:solidFill>
                  <a:schemeClr val="tx1"/>
                </a:solidFill>
              </a:rPr>
              <a:t>TextView</a:t>
            </a:r>
            <a:r>
              <a:rPr lang="en-IN" dirty="0">
                <a:solidFill>
                  <a:schemeClr val="tx1"/>
                </a:solidFill>
              </a:rPr>
              <a:t>, </a:t>
            </a:r>
            <a:r>
              <a:rPr lang="en-IN" dirty="0" err="1">
                <a:solidFill>
                  <a:schemeClr val="tx1"/>
                </a:solidFill>
              </a:rPr>
              <a:t>EditText</a:t>
            </a:r>
            <a:r>
              <a:rPr lang="en-IN" dirty="0">
                <a:solidFill>
                  <a:schemeClr val="tx1"/>
                </a:solidFill>
              </a:rPr>
              <a:t>,</a:t>
            </a:r>
          </a:p>
          <a:p>
            <a:pPr lvl="1" algn="just"/>
            <a:r>
              <a:rPr lang="en-IN" dirty="0" err="1">
                <a:solidFill>
                  <a:schemeClr val="tx1"/>
                </a:solidFill>
              </a:rPr>
              <a:t>RadioButton</a:t>
            </a:r>
            <a:r>
              <a:rPr lang="en-IN" dirty="0">
                <a:solidFill>
                  <a:schemeClr val="tx1"/>
                </a:solidFill>
              </a:rPr>
              <a:t>, </a:t>
            </a:r>
            <a:r>
              <a:rPr lang="en-IN" dirty="0" err="1">
                <a:solidFill>
                  <a:schemeClr val="tx1"/>
                </a:solidFill>
              </a:rPr>
              <a:t>RadioGroup</a:t>
            </a:r>
            <a:r>
              <a:rPr lang="en-IN" dirty="0">
                <a:solidFill>
                  <a:schemeClr val="tx1"/>
                </a:solidFill>
              </a:rPr>
              <a:t>, </a:t>
            </a:r>
            <a:r>
              <a:rPr lang="en-IN" dirty="0" err="1">
                <a:solidFill>
                  <a:schemeClr val="tx1"/>
                </a:solidFill>
              </a:rPr>
              <a:t>ImageView</a:t>
            </a:r>
            <a:r>
              <a:rPr lang="en-IN" dirty="0">
                <a:solidFill>
                  <a:schemeClr val="tx1"/>
                </a:solidFill>
              </a:rPr>
              <a:t>,</a:t>
            </a:r>
          </a:p>
          <a:p>
            <a:pPr lvl="1" algn="just"/>
            <a:r>
              <a:rPr lang="en-IN" dirty="0">
                <a:solidFill>
                  <a:schemeClr val="tx1"/>
                </a:solidFill>
              </a:rPr>
              <a:t>Spinner, </a:t>
            </a:r>
            <a:r>
              <a:rPr lang="en-IN" dirty="0" err="1">
                <a:solidFill>
                  <a:schemeClr val="tx1"/>
                </a:solidFill>
              </a:rPr>
              <a:t>ListView</a:t>
            </a:r>
            <a:r>
              <a:rPr lang="en-IN" dirty="0">
                <a:solidFill>
                  <a:schemeClr val="tx1"/>
                </a:solidFill>
              </a:rPr>
              <a:t>, </a:t>
            </a:r>
          </a:p>
          <a:p>
            <a:pPr lvl="1" algn="just"/>
            <a:r>
              <a:rPr lang="en-IN" dirty="0">
                <a:solidFill>
                  <a:schemeClr val="tx1"/>
                </a:solidFill>
              </a:rPr>
              <a:t>Button, </a:t>
            </a:r>
            <a:r>
              <a:rPr lang="en-IN" dirty="0" err="1">
                <a:solidFill>
                  <a:schemeClr val="tx1"/>
                </a:solidFill>
              </a:rPr>
              <a:t>ImageButton</a:t>
            </a:r>
            <a:r>
              <a:rPr lang="en-IN" dirty="0">
                <a:solidFill>
                  <a:schemeClr val="tx1"/>
                </a:solidFill>
              </a:rPr>
              <a:t>, </a:t>
            </a:r>
          </a:p>
          <a:p>
            <a:pPr lvl="1" algn="just"/>
            <a:r>
              <a:rPr lang="en-IN" dirty="0" err="1">
                <a:solidFill>
                  <a:schemeClr val="tx1"/>
                </a:solidFill>
              </a:rPr>
              <a:t>ToggleButton</a:t>
            </a:r>
            <a:r>
              <a:rPr lang="en-IN" dirty="0">
                <a:solidFill>
                  <a:schemeClr val="tx1"/>
                </a:solidFill>
              </a:rPr>
              <a:t>, </a:t>
            </a:r>
            <a:r>
              <a:rPr lang="en-IN" dirty="0" err="1">
                <a:solidFill>
                  <a:schemeClr val="tx1"/>
                </a:solidFill>
              </a:rPr>
              <a:t>CheckBox</a:t>
            </a:r>
            <a:endParaRPr lang="en-IN" dirty="0">
              <a:solidFill>
                <a:schemeClr val="tx1"/>
              </a:solidFill>
            </a:endParaRPr>
          </a:p>
          <a:p>
            <a:pPr lvl="1" algn="just"/>
            <a:r>
              <a:rPr lang="en-IN" dirty="0" err="1">
                <a:solidFill>
                  <a:schemeClr val="tx1"/>
                </a:solidFill>
              </a:rPr>
              <a:t>AutoCompleteTextView</a:t>
            </a:r>
            <a:r>
              <a:rPr lang="en-IN" dirty="0">
                <a:solidFill>
                  <a:schemeClr val="tx1"/>
                </a:solidFill>
              </a:rPr>
              <a:t>, </a:t>
            </a:r>
            <a:r>
              <a:rPr lang="en-IN" dirty="0" err="1">
                <a:solidFill>
                  <a:schemeClr val="tx1"/>
                </a:solidFill>
              </a:rPr>
              <a:t>MultiAutoCompleteTextView</a:t>
            </a:r>
            <a:r>
              <a:rPr lang="en-IN" dirty="0">
                <a:solidFill>
                  <a:schemeClr val="tx1"/>
                </a:solidFill>
              </a:rPr>
              <a:t>,</a:t>
            </a:r>
          </a:p>
          <a:p>
            <a:pPr lvl="1" algn="just"/>
            <a:r>
              <a:rPr lang="en-IN" dirty="0" err="1">
                <a:solidFill>
                  <a:schemeClr val="tx1"/>
                </a:solidFill>
              </a:rPr>
              <a:t>RatingBar</a:t>
            </a:r>
            <a:r>
              <a:rPr lang="en-IN" dirty="0">
                <a:solidFill>
                  <a:schemeClr val="tx1"/>
                </a:solidFill>
              </a:rPr>
              <a:t>, </a:t>
            </a:r>
            <a:r>
              <a:rPr lang="en-IN" dirty="0" err="1">
                <a:solidFill>
                  <a:schemeClr val="tx1"/>
                </a:solidFill>
              </a:rPr>
              <a:t>DatePicker</a:t>
            </a:r>
            <a:r>
              <a:rPr lang="en-IN" dirty="0">
                <a:solidFill>
                  <a:schemeClr val="tx1"/>
                </a:solidFill>
              </a:rPr>
              <a:t>, </a:t>
            </a:r>
            <a:r>
              <a:rPr lang="en-IN" dirty="0" err="1">
                <a:solidFill>
                  <a:schemeClr val="tx1"/>
                </a:solidFill>
              </a:rPr>
              <a:t>TimePicker</a:t>
            </a:r>
            <a:r>
              <a:rPr lang="en-IN" dirty="0">
                <a:solidFill>
                  <a:schemeClr val="tx1"/>
                </a:solidFill>
              </a:rPr>
              <a:t>, </a:t>
            </a:r>
            <a:r>
              <a:rPr lang="en-IN" dirty="0" err="1">
                <a:solidFill>
                  <a:schemeClr val="tx1"/>
                </a:solidFill>
              </a:rPr>
              <a:t>ProgressBar</a:t>
            </a:r>
            <a:r>
              <a:rPr lang="en-IN" dirty="0">
                <a:solidFill>
                  <a:schemeClr val="tx1"/>
                </a:solidFill>
              </a:rPr>
              <a:t>,</a:t>
            </a:r>
          </a:p>
          <a:p>
            <a:pPr lvl="1" algn="just"/>
            <a:r>
              <a:rPr lang="en-IN" dirty="0" err="1">
                <a:solidFill>
                  <a:schemeClr val="tx1"/>
                </a:solidFill>
              </a:rPr>
              <a:t>AnalogClock</a:t>
            </a:r>
            <a:r>
              <a:rPr lang="en-IN" dirty="0">
                <a:solidFill>
                  <a:schemeClr val="tx1"/>
                </a:solidFill>
              </a:rPr>
              <a:t>, </a:t>
            </a:r>
            <a:r>
              <a:rPr lang="en-IN" dirty="0" err="1">
                <a:solidFill>
                  <a:schemeClr val="tx1"/>
                </a:solidFill>
              </a:rPr>
              <a:t>DigitalClock</a:t>
            </a:r>
            <a:r>
              <a:rPr lang="en-IN" dirty="0">
                <a:solidFill>
                  <a:schemeClr val="tx1"/>
                </a:solidFill>
              </a:rPr>
              <a:t>, </a:t>
            </a:r>
            <a:r>
              <a:rPr lang="en-IN" dirty="0" err="1">
                <a:solidFill>
                  <a:schemeClr val="tx1"/>
                </a:solidFill>
              </a:rPr>
              <a:t>ScrollView</a:t>
            </a:r>
            <a:r>
              <a:rPr lang="en-IN" dirty="0">
                <a:solidFill>
                  <a:schemeClr val="tx1"/>
                </a:solidFill>
              </a:rPr>
              <a:t>, </a:t>
            </a:r>
            <a:r>
              <a:rPr lang="en-IN" dirty="0" err="1">
                <a:solidFill>
                  <a:schemeClr val="tx1"/>
                </a:solidFill>
              </a:rPr>
              <a:t>RecyclerView</a:t>
            </a:r>
            <a:r>
              <a:rPr lang="en-IN" dirty="0">
                <a:solidFill>
                  <a:schemeClr val="tx1"/>
                </a:solidFill>
              </a:rPr>
              <a:t>,</a:t>
            </a:r>
          </a:p>
          <a:p>
            <a:pPr algn="just"/>
            <a:r>
              <a:rPr lang="en-IN" sz="1600" dirty="0">
                <a:solidFill>
                  <a:schemeClr val="tx1"/>
                </a:solidFill>
              </a:rPr>
              <a:t>Working with WebView</a:t>
            </a:r>
          </a:p>
          <a:p>
            <a:pPr algn="just"/>
            <a:r>
              <a:rPr lang="en-IN" sz="1600" dirty="0">
                <a:solidFill>
                  <a:schemeClr val="tx1"/>
                </a:solidFill>
              </a:rPr>
              <a:t>Introduction to Fragment</a:t>
            </a:r>
          </a:p>
          <a:p>
            <a:pPr algn="just"/>
            <a:r>
              <a:rPr lang="en-IN" sz="1600" dirty="0">
                <a:solidFill>
                  <a:schemeClr val="tx1"/>
                </a:solidFill>
              </a:rPr>
              <a:t>Fragment Life-Cycle</a:t>
            </a:r>
          </a:p>
        </p:txBody>
      </p:sp>
    </p:spTree>
    <p:extLst>
      <p:ext uri="{BB962C8B-B14F-4D97-AF65-F5344CB8AC3E}">
        <p14:creationId xmlns:p14="http://schemas.microsoft.com/office/powerpoint/2010/main" val="2160158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09B51-3C87-4260-B266-80F5B6726232}"/>
              </a:ext>
            </a:extLst>
          </p:cNvPr>
          <p:cNvSpPr>
            <a:spLocks noGrp="1"/>
          </p:cNvSpPr>
          <p:nvPr>
            <p:ph type="title"/>
          </p:nvPr>
        </p:nvSpPr>
        <p:spPr>
          <a:xfrm>
            <a:off x="336675" y="238970"/>
            <a:ext cx="8596668" cy="747148"/>
          </a:xfrm>
        </p:spPr>
        <p:txBody>
          <a:bodyPr/>
          <a:lstStyle/>
          <a:p>
            <a:r>
              <a:rPr lang="en-IN" dirty="0"/>
              <a:t>Adapters</a:t>
            </a:r>
          </a:p>
        </p:txBody>
      </p:sp>
      <p:pic>
        <p:nvPicPr>
          <p:cNvPr id="4" name="Content Placeholder 3">
            <a:extLst>
              <a:ext uri="{FF2B5EF4-FFF2-40B4-BE49-F238E27FC236}">
                <a16:creationId xmlns:a16="http://schemas.microsoft.com/office/drawing/2014/main" id="{3F28A661-889B-4FEB-9716-68F6C3FCEBB8}"/>
              </a:ext>
            </a:extLst>
          </p:cNvPr>
          <p:cNvPicPr>
            <a:picLocks noGrp="1" noChangeAspect="1"/>
          </p:cNvPicPr>
          <p:nvPr>
            <p:ph idx="1"/>
          </p:nvPr>
        </p:nvPicPr>
        <p:blipFill>
          <a:blip r:embed="rId2"/>
          <a:stretch>
            <a:fillRect/>
          </a:stretch>
        </p:blipFill>
        <p:spPr>
          <a:xfrm>
            <a:off x="336675" y="986118"/>
            <a:ext cx="7245968" cy="5157643"/>
          </a:xfrm>
          <a:prstGeom prst="rect">
            <a:avLst/>
          </a:prstGeom>
        </p:spPr>
      </p:pic>
    </p:spTree>
    <p:extLst>
      <p:ext uri="{BB962C8B-B14F-4D97-AF65-F5344CB8AC3E}">
        <p14:creationId xmlns:p14="http://schemas.microsoft.com/office/powerpoint/2010/main" val="2776153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E017-AAA4-45BD-9A1A-5836B32D5BC9}"/>
              </a:ext>
            </a:extLst>
          </p:cNvPr>
          <p:cNvSpPr>
            <a:spLocks noGrp="1"/>
          </p:cNvSpPr>
          <p:nvPr>
            <p:ph type="title"/>
          </p:nvPr>
        </p:nvSpPr>
        <p:spPr>
          <a:xfrm>
            <a:off x="433052" y="167813"/>
            <a:ext cx="8596668" cy="1320800"/>
          </a:xfrm>
        </p:spPr>
        <p:txBody>
          <a:bodyPr/>
          <a:lstStyle/>
          <a:p>
            <a:r>
              <a:rPr lang="en-IN" dirty="0"/>
              <a:t>Introduction to Adapters</a:t>
            </a:r>
          </a:p>
        </p:txBody>
      </p:sp>
      <p:sp>
        <p:nvSpPr>
          <p:cNvPr id="3" name="Content Placeholder 2">
            <a:extLst>
              <a:ext uri="{FF2B5EF4-FFF2-40B4-BE49-F238E27FC236}">
                <a16:creationId xmlns:a16="http://schemas.microsoft.com/office/drawing/2014/main" id="{7097D141-6966-40D6-A8B7-C7368BF96E69}"/>
              </a:ext>
            </a:extLst>
          </p:cNvPr>
          <p:cNvSpPr>
            <a:spLocks noGrp="1"/>
          </p:cNvSpPr>
          <p:nvPr>
            <p:ph idx="1"/>
          </p:nvPr>
        </p:nvSpPr>
        <p:spPr>
          <a:xfrm>
            <a:off x="433052" y="1488614"/>
            <a:ext cx="9085231" cy="4679104"/>
          </a:xfrm>
        </p:spPr>
        <p:txBody>
          <a:bodyPr>
            <a:normAutofit/>
          </a:bodyPr>
          <a:lstStyle/>
          <a:p>
            <a:pPr algn="just"/>
            <a:r>
              <a:rPr lang="en-GB" sz="2000" dirty="0"/>
              <a:t>In Android, Adapter is a bridge between UI component and data source that helps us to fill data in UI component. </a:t>
            </a:r>
          </a:p>
          <a:p>
            <a:pPr algn="just"/>
            <a:r>
              <a:rPr lang="en-GB" sz="2000" dirty="0"/>
              <a:t>It holds the data and send the data to an Adapter view then view can takes the data from the adapter view and shows the data on different views like as </a:t>
            </a:r>
            <a:r>
              <a:rPr lang="en-GB" sz="2000" b="1" dirty="0" err="1"/>
              <a:t>ListView</a:t>
            </a:r>
            <a:r>
              <a:rPr lang="en-GB" sz="2000" dirty="0"/>
              <a:t>, </a:t>
            </a:r>
            <a:r>
              <a:rPr lang="en-GB" sz="2000" b="1" dirty="0" err="1"/>
              <a:t>GridView</a:t>
            </a:r>
            <a:r>
              <a:rPr lang="en-GB" sz="2000" dirty="0"/>
              <a:t>, </a:t>
            </a:r>
            <a:r>
              <a:rPr lang="en-GB" sz="2000" b="1" dirty="0"/>
              <a:t>Spinner</a:t>
            </a:r>
            <a:r>
              <a:rPr lang="en-GB" sz="2000" dirty="0"/>
              <a:t> etc. </a:t>
            </a:r>
          </a:p>
          <a:p>
            <a:pPr algn="just"/>
            <a:r>
              <a:rPr lang="en-GB" sz="2000" dirty="0"/>
              <a:t>To fill data in a list or a grid we need to implement Adapter.</a:t>
            </a:r>
          </a:p>
          <a:p>
            <a:pPr algn="just"/>
            <a:r>
              <a:rPr lang="en-GB" sz="2000" dirty="0"/>
              <a:t>Generally there are few types available:</a:t>
            </a:r>
          </a:p>
          <a:p>
            <a:pPr lvl="1" algn="just"/>
            <a:r>
              <a:rPr lang="en-GB" sz="1800" b="1" dirty="0" err="1"/>
              <a:t>ArrayAdapter</a:t>
            </a:r>
            <a:r>
              <a:rPr lang="en-GB" sz="1800" dirty="0"/>
              <a:t> (List &amp; Spinners)</a:t>
            </a:r>
          </a:p>
          <a:p>
            <a:pPr lvl="1" algn="just"/>
            <a:r>
              <a:rPr lang="en-GB" sz="1800" b="1" dirty="0" err="1"/>
              <a:t>BaseAdapter</a:t>
            </a:r>
            <a:r>
              <a:rPr lang="en-GB" sz="1800" dirty="0"/>
              <a:t> (</a:t>
            </a:r>
            <a:r>
              <a:rPr lang="en-GB" sz="1800" dirty="0" err="1"/>
              <a:t>GridViews</a:t>
            </a:r>
            <a:r>
              <a:rPr lang="en-GB" sz="1800" dirty="0"/>
              <a:t>)</a:t>
            </a:r>
          </a:p>
          <a:p>
            <a:pPr lvl="1" algn="just"/>
            <a:r>
              <a:rPr lang="en-GB" sz="1800" b="1" dirty="0" err="1"/>
              <a:t>CustomAdapter</a:t>
            </a:r>
            <a:r>
              <a:rPr lang="en-GB" sz="1800" b="1" dirty="0"/>
              <a:t> </a:t>
            </a:r>
            <a:r>
              <a:rPr lang="en-GB" sz="1800" dirty="0"/>
              <a:t>(Combining Multiple Requirements)</a:t>
            </a:r>
          </a:p>
        </p:txBody>
      </p:sp>
    </p:spTree>
    <p:extLst>
      <p:ext uri="{BB962C8B-B14F-4D97-AF65-F5344CB8AC3E}">
        <p14:creationId xmlns:p14="http://schemas.microsoft.com/office/powerpoint/2010/main" val="4089240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F189-E40A-4044-AEC9-B98077F6A2CA}"/>
              </a:ext>
            </a:extLst>
          </p:cNvPr>
          <p:cNvSpPr>
            <a:spLocks noGrp="1"/>
          </p:cNvSpPr>
          <p:nvPr>
            <p:ph type="title"/>
          </p:nvPr>
        </p:nvSpPr>
        <p:spPr/>
        <p:txBody>
          <a:bodyPr/>
          <a:lstStyle/>
          <a:p>
            <a:r>
              <a:rPr lang="en-IN" dirty="0"/>
              <a:t>Array Adapter</a:t>
            </a:r>
          </a:p>
        </p:txBody>
      </p:sp>
      <p:sp>
        <p:nvSpPr>
          <p:cNvPr id="3" name="Content Placeholder 2">
            <a:extLst>
              <a:ext uri="{FF2B5EF4-FFF2-40B4-BE49-F238E27FC236}">
                <a16:creationId xmlns:a16="http://schemas.microsoft.com/office/drawing/2014/main" id="{772C129E-0D64-4400-921D-F6BB83E2E01F}"/>
              </a:ext>
            </a:extLst>
          </p:cNvPr>
          <p:cNvSpPr>
            <a:spLocks noGrp="1"/>
          </p:cNvSpPr>
          <p:nvPr>
            <p:ph idx="1"/>
          </p:nvPr>
        </p:nvSpPr>
        <p:spPr>
          <a:xfrm>
            <a:off x="677334" y="1461247"/>
            <a:ext cx="8596668" cy="4580115"/>
          </a:xfrm>
        </p:spPr>
        <p:txBody>
          <a:bodyPr>
            <a:normAutofit lnSpcReduction="10000"/>
          </a:bodyPr>
          <a:lstStyle/>
          <a:p>
            <a:pPr algn="just"/>
            <a:r>
              <a:rPr lang="en-GB" dirty="0"/>
              <a:t>An </a:t>
            </a:r>
            <a:r>
              <a:rPr lang="en-GB" b="1" dirty="0" err="1"/>
              <a:t>ArrayAdapter</a:t>
            </a:r>
            <a:r>
              <a:rPr lang="en-GB" dirty="0"/>
              <a:t> is an adapter backed by an array of objects. It links the array to the Adapter View.</a:t>
            </a:r>
          </a:p>
          <a:p>
            <a:pPr algn="just"/>
            <a:r>
              <a:rPr lang="en-GB" dirty="0"/>
              <a:t>The </a:t>
            </a:r>
            <a:r>
              <a:rPr lang="en-GB" b="1" dirty="0" err="1"/>
              <a:t>defaultArrayAdapter</a:t>
            </a:r>
            <a:r>
              <a:rPr lang="en-GB" dirty="0"/>
              <a:t> converts an array item into a String object putting it into a </a:t>
            </a:r>
          </a:p>
          <a:p>
            <a:pPr algn="just"/>
            <a:r>
              <a:rPr lang="en-GB" dirty="0" err="1"/>
              <a:t>TextView</a:t>
            </a:r>
            <a:r>
              <a:rPr lang="en-GB" dirty="0"/>
              <a:t>. The text view is then displayed in the </a:t>
            </a:r>
            <a:r>
              <a:rPr lang="en-GB" b="1" dirty="0" err="1"/>
              <a:t>AdapterView</a:t>
            </a:r>
            <a:r>
              <a:rPr lang="en-GB" dirty="0"/>
              <a:t> (a </a:t>
            </a:r>
            <a:r>
              <a:rPr lang="en-GB" dirty="0" err="1"/>
              <a:t>ListView</a:t>
            </a:r>
            <a:r>
              <a:rPr lang="en-GB" dirty="0"/>
              <a:t> for example).</a:t>
            </a:r>
          </a:p>
          <a:p>
            <a:pPr lvl="1" algn="just"/>
            <a:r>
              <a:rPr lang="en-GB" dirty="0"/>
              <a:t>Whenever you have a list of single type of items which is backed by an array, you can use </a:t>
            </a:r>
            <a:r>
              <a:rPr lang="en-GB" b="1" dirty="0" err="1"/>
              <a:t>ArrayAdapter</a:t>
            </a:r>
            <a:r>
              <a:rPr lang="en-GB" dirty="0"/>
              <a:t>. For instance, list of phone contacts, countries or names.</a:t>
            </a:r>
          </a:p>
          <a:p>
            <a:pPr lvl="1" algn="just"/>
            <a:r>
              <a:rPr lang="en-GB" dirty="0"/>
              <a:t>By default, </a:t>
            </a:r>
            <a:r>
              <a:rPr lang="en-GB" b="1" dirty="0" err="1"/>
              <a:t>ArrayAdapter</a:t>
            </a:r>
            <a:r>
              <a:rPr lang="en-GB" dirty="0"/>
              <a:t> expects a Layout with a single </a:t>
            </a:r>
            <a:r>
              <a:rPr lang="en-GB" b="1" dirty="0" err="1"/>
              <a:t>TextView</a:t>
            </a:r>
            <a:r>
              <a:rPr lang="en-GB" dirty="0"/>
              <a:t>, If you want to use more complex views means more customization in grid items or list items, please avoid </a:t>
            </a:r>
            <a:r>
              <a:rPr lang="en-GB" b="1" dirty="0" err="1"/>
              <a:t>ArrayAdapter</a:t>
            </a:r>
            <a:r>
              <a:rPr lang="en-GB" dirty="0"/>
              <a:t> and use custom adapters.</a:t>
            </a:r>
          </a:p>
          <a:p>
            <a:pPr algn="just"/>
            <a:r>
              <a:rPr lang="fr-FR" b="1" dirty="0" err="1"/>
              <a:t>Syntax</a:t>
            </a:r>
            <a:r>
              <a:rPr lang="fr-FR" dirty="0"/>
              <a:t>: </a:t>
            </a:r>
          </a:p>
          <a:p>
            <a:pPr lvl="1" algn="just"/>
            <a:r>
              <a:rPr lang="fr-FR" b="1" dirty="0" err="1"/>
              <a:t>ArrayAdapter</a:t>
            </a:r>
            <a:r>
              <a:rPr lang="fr-FR" dirty="0"/>
              <a:t>(</a:t>
            </a:r>
            <a:r>
              <a:rPr lang="fr-FR" b="1" dirty="0" err="1"/>
              <a:t>Context</a:t>
            </a:r>
            <a:r>
              <a:rPr lang="fr-FR" dirty="0"/>
              <a:t> </a:t>
            </a:r>
            <a:r>
              <a:rPr lang="fr-FR" dirty="0" err="1"/>
              <a:t>context</a:t>
            </a:r>
            <a:r>
              <a:rPr lang="fr-FR" dirty="0"/>
              <a:t>, </a:t>
            </a:r>
            <a:r>
              <a:rPr lang="fr-FR" b="1" dirty="0" err="1"/>
              <a:t>int</a:t>
            </a:r>
            <a:r>
              <a:rPr lang="fr-FR" dirty="0"/>
              <a:t> </a:t>
            </a:r>
            <a:r>
              <a:rPr lang="fr-FR" dirty="0" err="1"/>
              <a:t>resource</a:t>
            </a:r>
            <a:r>
              <a:rPr lang="fr-FR" dirty="0"/>
              <a:t>, </a:t>
            </a:r>
            <a:r>
              <a:rPr lang="fr-FR" b="1" dirty="0" err="1"/>
              <a:t>int</a:t>
            </a:r>
            <a:r>
              <a:rPr lang="fr-FR" dirty="0"/>
              <a:t> </a:t>
            </a:r>
            <a:r>
              <a:rPr lang="fr-FR" dirty="0" err="1"/>
              <a:t>textViewResourceId</a:t>
            </a:r>
            <a:r>
              <a:rPr lang="fr-FR" dirty="0"/>
              <a:t>,</a:t>
            </a:r>
            <a:r>
              <a:rPr lang="fr-FR" b="1" dirty="0"/>
              <a:t> T[] </a:t>
            </a:r>
            <a:r>
              <a:rPr lang="fr-FR" dirty="0" err="1"/>
              <a:t>objects</a:t>
            </a:r>
            <a:r>
              <a:rPr lang="fr-FR" dirty="0"/>
              <a:t>)</a:t>
            </a:r>
          </a:p>
          <a:p>
            <a:pPr lvl="1" algn="just"/>
            <a:r>
              <a:rPr lang="fr-FR" b="1" dirty="0" err="1"/>
              <a:t>ArrayAdapter</a:t>
            </a:r>
            <a:r>
              <a:rPr lang="fr-FR" dirty="0"/>
              <a:t>(</a:t>
            </a:r>
            <a:r>
              <a:rPr lang="fr-FR" b="1" dirty="0" err="1"/>
              <a:t>Context</a:t>
            </a:r>
            <a:r>
              <a:rPr lang="fr-FR" dirty="0"/>
              <a:t> </a:t>
            </a:r>
            <a:r>
              <a:rPr lang="fr-FR" dirty="0" err="1"/>
              <a:t>context</a:t>
            </a:r>
            <a:r>
              <a:rPr lang="fr-FR" dirty="0"/>
              <a:t>, </a:t>
            </a:r>
            <a:r>
              <a:rPr lang="fr-FR" b="1" dirty="0" err="1"/>
              <a:t>int</a:t>
            </a:r>
            <a:r>
              <a:rPr lang="fr-FR" dirty="0"/>
              <a:t> </a:t>
            </a:r>
            <a:r>
              <a:rPr lang="fr-FR" dirty="0" err="1"/>
              <a:t>resource</a:t>
            </a:r>
            <a:r>
              <a:rPr lang="fr-FR" dirty="0"/>
              <a:t>, </a:t>
            </a:r>
            <a:r>
              <a:rPr lang="fr-FR" b="1" dirty="0"/>
              <a:t>T[] </a:t>
            </a:r>
            <a:r>
              <a:rPr lang="fr-FR" dirty="0" err="1"/>
              <a:t>objects</a:t>
            </a:r>
            <a:r>
              <a:rPr lang="fr-FR" dirty="0"/>
              <a:t>)</a:t>
            </a:r>
            <a:endParaRPr lang="en-IN" dirty="0"/>
          </a:p>
        </p:txBody>
      </p:sp>
    </p:spTree>
    <p:extLst>
      <p:ext uri="{BB962C8B-B14F-4D97-AF65-F5344CB8AC3E}">
        <p14:creationId xmlns:p14="http://schemas.microsoft.com/office/powerpoint/2010/main" val="374167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CC55-3BFA-4DD3-9947-E3642A003E85}"/>
              </a:ext>
            </a:extLst>
          </p:cNvPr>
          <p:cNvSpPr>
            <a:spLocks noGrp="1"/>
          </p:cNvSpPr>
          <p:nvPr>
            <p:ph type="title"/>
          </p:nvPr>
        </p:nvSpPr>
        <p:spPr/>
        <p:txBody>
          <a:bodyPr/>
          <a:lstStyle/>
          <a:p>
            <a:r>
              <a:rPr lang="en-IN" dirty="0" err="1"/>
              <a:t>BaseAdapter</a:t>
            </a:r>
            <a:endParaRPr lang="en-IN" dirty="0"/>
          </a:p>
        </p:txBody>
      </p:sp>
      <p:sp>
        <p:nvSpPr>
          <p:cNvPr id="3" name="Content Placeholder 2">
            <a:extLst>
              <a:ext uri="{FF2B5EF4-FFF2-40B4-BE49-F238E27FC236}">
                <a16:creationId xmlns:a16="http://schemas.microsoft.com/office/drawing/2014/main" id="{79FA07D9-F1C5-4C5C-AB6E-397CFBB1A8FD}"/>
              </a:ext>
            </a:extLst>
          </p:cNvPr>
          <p:cNvSpPr>
            <a:spLocks noGrp="1"/>
          </p:cNvSpPr>
          <p:nvPr>
            <p:ph idx="1"/>
          </p:nvPr>
        </p:nvSpPr>
        <p:spPr>
          <a:xfrm>
            <a:off x="677334" y="1270000"/>
            <a:ext cx="4235325" cy="4801314"/>
          </a:xfrm>
        </p:spPr>
        <p:txBody>
          <a:bodyPr/>
          <a:lstStyle/>
          <a:p>
            <a:pPr algn="just"/>
            <a:r>
              <a:rPr lang="en-GB" b="1" dirty="0" err="1"/>
              <a:t>BaseAdapter</a:t>
            </a:r>
            <a:r>
              <a:rPr lang="en-GB" dirty="0"/>
              <a:t> is a common base class of a general implementation of an Adapter that can be used in </a:t>
            </a:r>
            <a:r>
              <a:rPr lang="en-GB" b="1" dirty="0" err="1"/>
              <a:t>ListView</a:t>
            </a:r>
            <a:r>
              <a:rPr lang="en-GB" dirty="0"/>
              <a:t>, </a:t>
            </a:r>
            <a:r>
              <a:rPr lang="en-GB" b="1" dirty="0" err="1"/>
              <a:t>GridView</a:t>
            </a:r>
            <a:r>
              <a:rPr lang="en-GB" dirty="0"/>
              <a:t>, </a:t>
            </a:r>
            <a:r>
              <a:rPr lang="en-GB" b="1" dirty="0"/>
              <a:t>Spinner</a:t>
            </a:r>
            <a:r>
              <a:rPr lang="en-GB" dirty="0"/>
              <a:t> etc.</a:t>
            </a:r>
          </a:p>
          <a:p>
            <a:pPr algn="just"/>
            <a:r>
              <a:rPr lang="en-GB" dirty="0"/>
              <a:t>Whenever you need a customized list in a </a:t>
            </a:r>
            <a:r>
              <a:rPr lang="en-GB" b="1" dirty="0" err="1"/>
              <a:t>ListView</a:t>
            </a:r>
            <a:r>
              <a:rPr lang="en-GB" dirty="0"/>
              <a:t> or customized grids in a </a:t>
            </a:r>
            <a:r>
              <a:rPr lang="en-GB" b="1" dirty="0" err="1"/>
              <a:t>GridView</a:t>
            </a:r>
            <a:r>
              <a:rPr lang="en-GB" dirty="0"/>
              <a:t> you create your own adapter and extend base adapter in that. </a:t>
            </a:r>
          </a:p>
          <a:p>
            <a:pPr algn="just"/>
            <a:r>
              <a:rPr lang="en-GB" dirty="0"/>
              <a:t>Base Adapter can be extended to create a custom Adapter for displaying a custom list item.</a:t>
            </a:r>
            <a:endParaRPr lang="en-IN" dirty="0"/>
          </a:p>
        </p:txBody>
      </p:sp>
      <p:sp>
        <p:nvSpPr>
          <p:cNvPr id="7" name="Rectangle 6">
            <a:extLst>
              <a:ext uri="{FF2B5EF4-FFF2-40B4-BE49-F238E27FC236}">
                <a16:creationId xmlns:a16="http://schemas.microsoft.com/office/drawing/2014/main" id="{8EE02CD6-4006-42C9-9969-0CEA77E2E707}"/>
              </a:ext>
            </a:extLst>
          </p:cNvPr>
          <p:cNvSpPr/>
          <p:nvPr/>
        </p:nvSpPr>
        <p:spPr>
          <a:xfrm>
            <a:off x="5405718" y="1270000"/>
            <a:ext cx="5952564" cy="4524315"/>
          </a:xfrm>
          <a:prstGeom prst="rect">
            <a:avLst/>
          </a:prstGeom>
        </p:spPr>
        <p:txBody>
          <a:bodyPr wrap="square">
            <a:spAutoFit/>
          </a:bodyPr>
          <a:lstStyle/>
          <a:p>
            <a:r>
              <a:rPr lang="en-IN" sz="1600" dirty="0"/>
              <a:t>public class </a:t>
            </a:r>
            <a:r>
              <a:rPr lang="en-IN" sz="1600" dirty="0" err="1"/>
              <a:t>MyAdapter</a:t>
            </a:r>
            <a:r>
              <a:rPr lang="en-IN" sz="1600" dirty="0"/>
              <a:t> extends </a:t>
            </a:r>
            <a:r>
              <a:rPr lang="en-IN" sz="1600" dirty="0" err="1"/>
              <a:t>BaseAdapter</a:t>
            </a:r>
            <a:r>
              <a:rPr lang="en-IN" sz="1600" dirty="0"/>
              <a:t> {</a:t>
            </a:r>
          </a:p>
          <a:p>
            <a:r>
              <a:rPr lang="en-IN" sz="1600" dirty="0"/>
              <a:t>@Override</a:t>
            </a:r>
          </a:p>
          <a:p>
            <a:r>
              <a:rPr lang="en-IN" sz="1600" dirty="0"/>
              <a:t>public int </a:t>
            </a:r>
            <a:r>
              <a:rPr lang="en-IN" sz="1600" dirty="0" err="1"/>
              <a:t>getCount</a:t>
            </a:r>
            <a:r>
              <a:rPr lang="en-IN" sz="1600" dirty="0"/>
              <a:t>() {</a:t>
            </a:r>
          </a:p>
          <a:p>
            <a:r>
              <a:rPr lang="en-IN" sz="1600" dirty="0"/>
              <a:t>	return 0;</a:t>
            </a:r>
          </a:p>
          <a:p>
            <a:r>
              <a:rPr lang="en-IN" sz="1600" dirty="0"/>
              <a:t>}</a:t>
            </a:r>
          </a:p>
          <a:p>
            <a:r>
              <a:rPr lang="en-IN" sz="1600" dirty="0"/>
              <a:t>@Override</a:t>
            </a:r>
          </a:p>
          <a:p>
            <a:r>
              <a:rPr lang="en-IN" sz="1600" dirty="0"/>
              <a:t>public Object get Item(int </a:t>
            </a:r>
            <a:r>
              <a:rPr lang="en-IN" sz="1600" dirty="0" err="1"/>
              <a:t>i</a:t>
            </a:r>
            <a:r>
              <a:rPr lang="en-IN" sz="1600" dirty="0"/>
              <a:t>) {</a:t>
            </a:r>
          </a:p>
          <a:p>
            <a:r>
              <a:rPr lang="en-IN" sz="1600" dirty="0"/>
              <a:t>	return null;</a:t>
            </a:r>
          </a:p>
          <a:p>
            <a:r>
              <a:rPr lang="en-IN" sz="1600" dirty="0"/>
              <a:t>}</a:t>
            </a:r>
          </a:p>
          <a:p>
            <a:r>
              <a:rPr lang="en-IN" sz="1600" dirty="0"/>
              <a:t>@Override</a:t>
            </a:r>
          </a:p>
          <a:p>
            <a:r>
              <a:rPr lang="en-IN" sz="1600" dirty="0"/>
              <a:t>public long get </a:t>
            </a:r>
            <a:r>
              <a:rPr lang="en-IN" sz="1600" dirty="0" err="1"/>
              <a:t>ItemId</a:t>
            </a:r>
            <a:r>
              <a:rPr lang="en-IN" sz="1600" dirty="0"/>
              <a:t>(int </a:t>
            </a:r>
            <a:r>
              <a:rPr lang="en-IN" sz="1600" dirty="0" err="1"/>
              <a:t>i</a:t>
            </a:r>
            <a:r>
              <a:rPr lang="en-IN" sz="1600" dirty="0"/>
              <a:t>) {</a:t>
            </a:r>
          </a:p>
          <a:p>
            <a:r>
              <a:rPr lang="en-IN" sz="1600" dirty="0"/>
              <a:t>	return 0;</a:t>
            </a:r>
          </a:p>
          <a:p>
            <a:r>
              <a:rPr lang="en-IN" sz="1600" dirty="0"/>
              <a:t>}</a:t>
            </a:r>
          </a:p>
          <a:p>
            <a:r>
              <a:rPr lang="en-IN" sz="1600" dirty="0"/>
              <a:t>@Override</a:t>
            </a:r>
          </a:p>
          <a:p>
            <a:r>
              <a:rPr lang="en-IN" sz="1600" dirty="0"/>
              <a:t>public View </a:t>
            </a:r>
            <a:r>
              <a:rPr lang="en-IN" sz="1600" dirty="0" err="1"/>
              <a:t>getView</a:t>
            </a:r>
            <a:r>
              <a:rPr lang="en-IN" sz="1600" dirty="0"/>
              <a:t>(int </a:t>
            </a:r>
            <a:r>
              <a:rPr lang="en-IN" sz="1600" dirty="0" err="1"/>
              <a:t>i</a:t>
            </a:r>
            <a:r>
              <a:rPr lang="en-IN" sz="1600" dirty="0"/>
              <a:t>, View </a:t>
            </a:r>
            <a:r>
              <a:rPr lang="en-IN" sz="1600" dirty="0" err="1"/>
              <a:t>view</a:t>
            </a:r>
            <a:r>
              <a:rPr lang="en-IN" sz="1600" dirty="0"/>
              <a:t>, </a:t>
            </a:r>
          </a:p>
          <a:p>
            <a:r>
              <a:rPr lang="en-IN" sz="1600" dirty="0" err="1"/>
              <a:t>ViewGroupview</a:t>
            </a:r>
            <a:r>
              <a:rPr lang="en-IN" sz="1600" dirty="0"/>
              <a:t> Group) {</a:t>
            </a:r>
          </a:p>
          <a:p>
            <a:r>
              <a:rPr lang="en-IN" sz="1600" dirty="0"/>
              <a:t>	return null;</a:t>
            </a:r>
          </a:p>
          <a:p>
            <a:r>
              <a:rPr lang="en-IN" sz="1600" dirty="0"/>
              <a:t>}</a:t>
            </a:r>
          </a:p>
        </p:txBody>
      </p:sp>
    </p:spTree>
    <p:extLst>
      <p:ext uri="{BB962C8B-B14F-4D97-AF65-F5344CB8AC3E}">
        <p14:creationId xmlns:p14="http://schemas.microsoft.com/office/powerpoint/2010/main" val="3878381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630F-4243-481E-936D-5CC0FDA1150A}"/>
              </a:ext>
            </a:extLst>
          </p:cNvPr>
          <p:cNvSpPr>
            <a:spLocks noGrp="1"/>
          </p:cNvSpPr>
          <p:nvPr>
            <p:ph type="title"/>
          </p:nvPr>
        </p:nvSpPr>
        <p:spPr>
          <a:xfrm>
            <a:off x="338667" y="152400"/>
            <a:ext cx="8596668" cy="816636"/>
          </a:xfrm>
        </p:spPr>
        <p:txBody>
          <a:bodyPr/>
          <a:lstStyle/>
          <a:p>
            <a:r>
              <a:rPr lang="en-IN" dirty="0"/>
              <a:t>Widgets in Android</a:t>
            </a:r>
          </a:p>
        </p:txBody>
      </p:sp>
      <p:sp>
        <p:nvSpPr>
          <p:cNvPr id="3" name="Content Placeholder 2">
            <a:extLst>
              <a:ext uri="{FF2B5EF4-FFF2-40B4-BE49-F238E27FC236}">
                <a16:creationId xmlns:a16="http://schemas.microsoft.com/office/drawing/2014/main" id="{A7CCDD51-C8D1-41CE-A481-EEEBB77D55E4}"/>
              </a:ext>
            </a:extLst>
          </p:cNvPr>
          <p:cNvSpPr>
            <a:spLocks noGrp="1"/>
          </p:cNvSpPr>
          <p:nvPr>
            <p:ph idx="1"/>
          </p:nvPr>
        </p:nvSpPr>
        <p:spPr>
          <a:xfrm>
            <a:off x="0" y="1075766"/>
            <a:ext cx="9274002" cy="5782234"/>
          </a:xfrm>
        </p:spPr>
        <p:txBody>
          <a:bodyPr>
            <a:normAutofit fontScale="92500" lnSpcReduction="10000"/>
          </a:bodyPr>
          <a:lstStyle/>
          <a:p>
            <a:r>
              <a:rPr lang="en-IN" sz="2000" b="1" dirty="0" err="1"/>
              <a:t>TextView</a:t>
            </a:r>
            <a:endParaRPr lang="en-IN" sz="2000" b="1" dirty="0"/>
          </a:p>
          <a:p>
            <a:pPr lvl="1"/>
            <a:r>
              <a:rPr lang="en-GB" sz="1800" dirty="0"/>
              <a:t>A </a:t>
            </a:r>
            <a:r>
              <a:rPr lang="en-GB" sz="1800" dirty="0" err="1"/>
              <a:t>TextView</a:t>
            </a:r>
            <a:r>
              <a:rPr lang="en-GB" sz="1800" dirty="0"/>
              <a:t> displays text to the user and optionally allows them to edit it. A </a:t>
            </a:r>
            <a:r>
              <a:rPr lang="en-GB" sz="1800" dirty="0" err="1"/>
              <a:t>TextView</a:t>
            </a:r>
            <a:r>
              <a:rPr lang="en-GB" sz="1800" dirty="0"/>
              <a:t> is a complete text editor, however the basic class is configured to not allow editing.</a:t>
            </a:r>
          </a:p>
          <a:p>
            <a:r>
              <a:rPr lang="en-GB" sz="2000" b="1" dirty="0"/>
              <a:t>Attributes </a:t>
            </a:r>
            <a:r>
              <a:rPr lang="en-GB" sz="2000" dirty="0"/>
              <a:t>: </a:t>
            </a:r>
          </a:p>
          <a:p>
            <a:pPr lvl="1"/>
            <a:r>
              <a:rPr lang="en-GB" sz="1800" b="1" dirty="0"/>
              <a:t>Id</a:t>
            </a:r>
            <a:r>
              <a:rPr lang="en-GB" sz="1800" dirty="0"/>
              <a:t> : This is the ID which uniquely identifies the control. </a:t>
            </a:r>
          </a:p>
          <a:p>
            <a:pPr lvl="1"/>
            <a:r>
              <a:rPr lang="en-GB" sz="1800" b="1" dirty="0" err="1"/>
              <a:t>fontFamily</a:t>
            </a:r>
            <a:r>
              <a:rPr lang="en-GB" sz="1800" dirty="0"/>
              <a:t> : Font family (named by string) for the text. </a:t>
            </a:r>
          </a:p>
          <a:p>
            <a:pPr lvl="1"/>
            <a:r>
              <a:rPr lang="en-GB" sz="1800" dirty="0"/>
              <a:t>gravity : Specifies how to align the text by the view's x-and/or y-axis when the text is smaller than the view. </a:t>
            </a:r>
          </a:p>
          <a:p>
            <a:pPr lvl="1"/>
            <a:r>
              <a:rPr lang="en-IN" sz="1800" b="1" dirty="0"/>
              <a:t>Text</a:t>
            </a:r>
            <a:r>
              <a:rPr lang="en-IN" sz="1800" dirty="0"/>
              <a:t> : Text to display. </a:t>
            </a:r>
          </a:p>
          <a:p>
            <a:pPr lvl="1"/>
            <a:r>
              <a:rPr lang="en-IN" sz="1800" b="1" dirty="0" err="1"/>
              <a:t>textAllCaps</a:t>
            </a:r>
            <a:r>
              <a:rPr lang="en-IN" sz="1800" dirty="0"/>
              <a:t> : Present the text in ALL CAPS. Possible value either "true" or "false". </a:t>
            </a:r>
          </a:p>
          <a:p>
            <a:pPr lvl="1"/>
            <a:r>
              <a:rPr lang="en-IN" sz="1800" b="1" dirty="0" err="1"/>
              <a:t>textSize</a:t>
            </a:r>
            <a:r>
              <a:rPr lang="en-IN" sz="1800" dirty="0"/>
              <a:t> : Size of the text. Recommended dimension type for text is "</a:t>
            </a:r>
            <a:r>
              <a:rPr lang="en-IN" sz="1800" dirty="0" err="1"/>
              <a:t>sp</a:t>
            </a:r>
            <a:r>
              <a:rPr lang="en-IN" sz="1800" dirty="0"/>
              <a:t>" for scaled-pixels (example: 15sp). </a:t>
            </a:r>
          </a:p>
          <a:p>
            <a:pPr lvl="1"/>
            <a:r>
              <a:rPr lang="en-IN" sz="1800" b="1" dirty="0" err="1"/>
              <a:t>textStyle</a:t>
            </a:r>
            <a:r>
              <a:rPr lang="en-IN" sz="1800" dirty="0"/>
              <a:t> : Style (bold, italic, </a:t>
            </a:r>
            <a:r>
              <a:rPr lang="en-IN" sz="1800" dirty="0" err="1"/>
              <a:t>bolditalic</a:t>
            </a:r>
            <a:r>
              <a:rPr lang="en-IN" sz="1800" dirty="0"/>
              <a:t>) for the text. </a:t>
            </a:r>
          </a:p>
          <a:p>
            <a:r>
              <a:rPr lang="en-IN" sz="2000" dirty="0"/>
              <a:t>Methods : </a:t>
            </a:r>
          </a:p>
          <a:p>
            <a:pPr lvl="1"/>
            <a:r>
              <a:rPr lang="en-IN" sz="1800" b="1" dirty="0" err="1"/>
              <a:t>getText</a:t>
            </a:r>
            <a:r>
              <a:rPr lang="en-IN" sz="1800" dirty="0"/>
              <a:t> ( ) : Retrieve text from control </a:t>
            </a:r>
          </a:p>
          <a:p>
            <a:pPr lvl="1"/>
            <a:r>
              <a:rPr lang="en-IN" sz="1800" b="1" dirty="0" err="1"/>
              <a:t>setText</a:t>
            </a:r>
            <a:r>
              <a:rPr lang="en-IN" sz="1800" dirty="0"/>
              <a:t> ( ) : Set a text in the control. </a:t>
            </a:r>
            <a:endParaRPr lang="en-IN" sz="1800" b="1" dirty="0"/>
          </a:p>
        </p:txBody>
      </p:sp>
    </p:spTree>
    <p:extLst>
      <p:ext uri="{BB962C8B-B14F-4D97-AF65-F5344CB8AC3E}">
        <p14:creationId xmlns:p14="http://schemas.microsoft.com/office/powerpoint/2010/main" val="2232757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C51D03-2C00-41D3-B755-197034935F22}"/>
              </a:ext>
            </a:extLst>
          </p:cNvPr>
          <p:cNvSpPr>
            <a:spLocks noGrp="1"/>
          </p:cNvSpPr>
          <p:nvPr>
            <p:ph idx="1"/>
          </p:nvPr>
        </p:nvSpPr>
        <p:spPr>
          <a:xfrm>
            <a:off x="264956" y="1098601"/>
            <a:ext cx="9085231" cy="5158764"/>
          </a:xfrm>
        </p:spPr>
        <p:txBody>
          <a:bodyPr>
            <a:normAutofit/>
          </a:bodyPr>
          <a:lstStyle/>
          <a:p>
            <a:r>
              <a:rPr lang="en-GB" sz="2000" b="1" dirty="0" err="1"/>
              <a:t>EditText</a:t>
            </a:r>
            <a:r>
              <a:rPr lang="en-GB" sz="2000" dirty="0"/>
              <a:t> is a user interface control which is used to allow the user to enter or modify the text.</a:t>
            </a:r>
          </a:p>
          <a:p>
            <a:r>
              <a:rPr lang="en-GB" sz="2000" b="1" dirty="0"/>
              <a:t>Attribute</a:t>
            </a:r>
            <a:r>
              <a:rPr lang="en-GB" sz="2000" dirty="0"/>
              <a:t> :</a:t>
            </a:r>
          </a:p>
          <a:p>
            <a:pPr lvl="1"/>
            <a:r>
              <a:rPr lang="en-GB" sz="1800" b="1" dirty="0"/>
              <a:t>id</a:t>
            </a:r>
            <a:r>
              <a:rPr lang="en-GB" sz="1800" dirty="0"/>
              <a:t> : This supplies an identifier name for this view.</a:t>
            </a:r>
          </a:p>
          <a:p>
            <a:pPr lvl="1"/>
            <a:r>
              <a:rPr lang="en-GB" sz="1800" b="1" dirty="0"/>
              <a:t>text</a:t>
            </a:r>
            <a:r>
              <a:rPr lang="en-GB" sz="1800" dirty="0"/>
              <a:t> : This is the Text to display.</a:t>
            </a:r>
          </a:p>
          <a:p>
            <a:pPr lvl="1"/>
            <a:r>
              <a:rPr lang="en-GB" sz="1800" b="1" dirty="0"/>
              <a:t>hint</a:t>
            </a:r>
            <a:r>
              <a:rPr lang="en-GB" sz="1800" dirty="0"/>
              <a:t> : Acts like placeholder in HTML.</a:t>
            </a:r>
          </a:p>
          <a:p>
            <a:pPr lvl="1"/>
            <a:r>
              <a:rPr lang="en-GB" sz="1800" b="1" dirty="0"/>
              <a:t>background</a:t>
            </a:r>
            <a:r>
              <a:rPr lang="en-GB" sz="1800" dirty="0"/>
              <a:t> : This is a drawable to use as the background.</a:t>
            </a:r>
          </a:p>
          <a:p>
            <a:r>
              <a:rPr lang="en-GB" sz="2000" dirty="0"/>
              <a:t>Most of the common attributes of the </a:t>
            </a:r>
            <a:r>
              <a:rPr lang="en-GB" sz="2000" dirty="0" err="1"/>
              <a:t>TextView</a:t>
            </a:r>
            <a:r>
              <a:rPr lang="en-GB" sz="2000" dirty="0"/>
              <a:t> controls.</a:t>
            </a:r>
          </a:p>
          <a:p>
            <a:r>
              <a:rPr lang="en-GB" sz="2000" dirty="0"/>
              <a:t>Methods :</a:t>
            </a:r>
          </a:p>
          <a:p>
            <a:pPr lvl="1"/>
            <a:r>
              <a:rPr lang="en-GB" sz="1800" b="1" dirty="0" err="1"/>
              <a:t>setText</a:t>
            </a:r>
            <a:r>
              <a:rPr lang="en-GB" sz="1800" dirty="0"/>
              <a:t> ()</a:t>
            </a:r>
          </a:p>
          <a:p>
            <a:pPr lvl="1"/>
            <a:r>
              <a:rPr lang="en-GB" sz="1800" b="1" dirty="0" err="1"/>
              <a:t>getText</a:t>
            </a:r>
            <a:r>
              <a:rPr lang="en-GB" sz="1800" dirty="0"/>
              <a:t>()</a:t>
            </a:r>
          </a:p>
          <a:p>
            <a:endParaRPr lang="en-IN" dirty="0"/>
          </a:p>
        </p:txBody>
      </p:sp>
      <p:sp>
        <p:nvSpPr>
          <p:cNvPr id="5" name="Title 4">
            <a:extLst>
              <a:ext uri="{FF2B5EF4-FFF2-40B4-BE49-F238E27FC236}">
                <a16:creationId xmlns:a16="http://schemas.microsoft.com/office/drawing/2014/main" id="{F4B373EB-EDE8-4E40-A2AE-1FF47AD810A6}"/>
              </a:ext>
            </a:extLst>
          </p:cNvPr>
          <p:cNvSpPr>
            <a:spLocks noGrp="1"/>
          </p:cNvSpPr>
          <p:nvPr>
            <p:ph type="title"/>
          </p:nvPr>
        </p:nvSpPr>
        <p:spPr>
          <a:xfrm>
            <a:off x="264957" y="134471"/>
            <a:ext cx="8596668" cy="770965"/>
          </a:xfrm>
        </p:spPr>
        <p:txBody>
          <a:bodyPr/>
          <a:lstStyle/>
          <a:p>
            <a:r>
              <a:rPr lang="en-IN" dirty="0" err="1"/>
              <a:t>EditText</a:t>
            </a:r>
            <a:endParaRPr lang="en-IN" dirty="0"/>
          </a:p>
        </p:txBody>
      </p:sp>
    </p:spTree>
    <p:extLst>
      <p:ext uri="{BB962C8B-B14F-4D97-AF65-F5344CB8AC3E}">
        <p14:creationId xmlns:p14="http://schemas.microsoft.com/office/powerpoint/2010/main" val="536179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35AC-405D-4A4A-959F-455A5B7D325D}"/>
              </a:ext>
            </a:extLst>
          </p:cNvPr>
          <p:cNvSpPr>
            <a:spLocks noGrp="1"/>
          </p:cNvSpPr>
          <p:nvPr>
            <p:ph type="title"/>
          </p:nvPr>
        </p:nvSpPr>
        <p:spPr>
          <a:xfrm>
            <a:off x="193240" y="206188"/>
            <a:ext cx="8596668" cy="878541"/>
          </a:xfrm>
        </p:spPr>
        <p:txBody>
          <a:bodyPr/>
          <a:lstStyle/>
          <a:p>
            <a:r>
              <a:rPr lang="en-IN" dirty="0" err="1"/>
              <a:t>RadioGroup</a:t>
            </a:r>
            <a:endParaRPr lang="en-IN" dirty="0"/>
          </a:p>
        </p:txBody>
      </p:sp>
      <p:sp>
        <p:nvSpPr>
          <p:cNvPr id="3" name="Content Placeholder 2">
            <a:extLst>
              <a:ext uri="{FF2B5EF4-FFF2-40B4-BE49-F238E27FC236}">
                <a16:creationId xmlns:a16="http://schemas.microsoft.com/office/drawing/2014/main" id="{8AB7AA0C-363D-4C44-A485-736C562D0CFC}"/>
              </a:ext>
            </a:extLst>
          </p:cNvPr>
          <p:cNvSpPr>
            <a:spLocks noGrp="1"/>
          </p:cNvSpPr>
          <p:nvPr>
            <p:ph idx="1"/>
          </p:nvPr>
        </p:nvSpPr>
        <p:spPr>
          <a:xfrm>
            <a:off x="193240" y="1084729"/>
            <a:ext cx="5615889" cy="5567083"/>
          </a:xfrm>
        </p:spPr>
        <p:txBody>
          <a:bodyPr>
            <a:normAutofit/>
          </a:bodyPr>
          <a:lstStyle/>
          <a:p>
            <a:pPr algn="just"/>
            <a:r>
              <a:rPr lang="en-GB" dirty="0"/>
              <a:t>Radio group represents the group of various Radio buttons and every group allows to select one option from the set.</a:t>
            </a:r>
          </a:p>
          <a:p>
            <a:pPr algn="just"/>
            <a:r>
              <a:rPr lang="en-GB" b="1" dirty="0"/>
              <a:t>Important Attribute : Orientation ( Horizontal /Vertical)</a:t>
            </a:r>
          </a:p>
          <a:p>
            <a:pPr algn="just"/>
            <a:r>
              <a:rPr lang="en-GB" b="1" dirty="0"/>
              <a:t>Example</a:t>
            </a:r>
            <a:r>
              <a:rPr lang="en-GB" dirty="0"/>
              <a:t> :</a:t>
            </a:r>
          </a:p>
          <a:p>
            <a:pPr algn="just"/>
            <a:r>
              <a:rPr lang="en-GB" dirty="0"/>
              <a:t>In this example, two Radio Buttons groups are there.</a:t>
            </a:r>
          </a:p>
          <a:p>
            <a:pPr lvl="1" algn="just"/>
            <a:r>
              <a:rPr lang="en-GB" dirty="0"/>
              <a:t>Font Style group (Bold, Italic, Normal) with Horizontal Orientation</a:t>
            </a:r>
          </a:p>
          <a:p>
            <a:pPr lvl="1" algn="just"/>
            <a:r>
              <a:rPr lang="en-GB" dirty="0"/>
              <a:t>Font </a:t>
            </a:r>
            <a:r>
              <a:rPr lang="en-GB" dirty="0" err="1"/>
              <a:t>Color</a:t>
            </a:r>
            <a:r>
              <a:rPr lang="en-GB" dirty="0"/>
              <a:t> (Red , Green , Blue) with Vertical Orientation</a:t>
            </a:r>
          </a:p>
          <a:p>
            <a:pPr algn="just"/>
            <a:r>
              <a:rPr lang="en-GB" dirty="0"/>
              <a:t>Radio buttons allow the user to select one option from a set of options. </a:t>
            </a:r>
          </a:p>
          <a:p>
            <a:pPr algn="just"/>
            <a:r>
              <a:rPr lang="en-GB" dirty="0" err="1"/>
              <a:t>RadioButon</a:t>
            </a:r>
            <a:r>
              <a:rPr lang="en-GB" dirty="0"/>
              <a:t> is a two state button that can be checked or unchecked </a:t>
            </a:r>
          </a:p>
        </p:txBody>
      </p:sp>
      <p:pic>
        <p:nvPicPr>
          <p:cNvPr id="4" name="Picture 3">
            <a:extLst>
              <a:ext uri="{FF2B5EF4-FFF2-40B4-BE49-F238E27FC236}">
                <a16:creationId xmlns:a16="http://schemas.microsoft.com/office/drawing/2014/main" id="{AC5FA505-6032-44BD-B0C8-3080ACC1AC72}"/>
              </a:ext>
            </a:extLst>
          </p:cNvPr>
          <p:cNvPicPr>
            <a:picLocks noChangeAspect="1"/>
          </p:cNvPicPr>
          <p:nvPr/>
        </p:nvPicPr>
        <p:blipFill>
          <a:blip r:embed="rId2"/>
          <a:stretch>
            <a:fillRect/>
          </a:stretch>
        </p:blipFill>
        <p:spPr>
          <a:xfrm>
            <a:off x="6400802" y="1889418"/>
            <a:ext cx="3238781" cy="2720576"/>
          </a:xfrm>
          <a:prstGeom prst="rect">
            <a:avLst/>
          </a:prstGeom>
        </p:spPr>
      </p:pic>
    </p:spTree>
    <p:extLst>
      <p:ext uri="{BB962C8B-B14F-4D97-AF65-F5344CB8AC3E}">
        <p14:creationId xmlns:p14="http://schemas.microsoft.com/office/powerpoint/2010/main" val="2840553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C1247B-179F-45ED-AD36-8801E1E82AEA}"/>
              </a:ext>
            </a:extLst>
          </p:cNvPr>
          <p:cNvSpPr>
            <a:spLocks noGrp="1"/>
          </p:cNvSpPr>
          <p:nvPr>
            <p:ph idx="1"/>
          </p:nvPr>
        </p:nvSpPr>
        <p:spPr>
          <a:xfrm>
            <a:off x="367553" y="134471"/>
            <a:ext cx="9224681" cy="6553200"/>
          </a:xfrm>
        </p:spPr>
        <p:txBody>
          <a:bodyPr>
            <a:normAutofit/>
          </a:bodyPr>
          <a:lstStyle/>
          <a:p>
            <a:pPr algn="just"/>
            <a:r>
              <a:rPr lang="en-GB" sz="2800" b="1" dirty="0"/>
              <a:t>Attributes of Radio Button</a:t>
            </a:r>
          </a:p>
          <a:p>
            <a:pPr lvl="1" algn="just"/>
            <a:r>
              <a:rPr lang="en-GB" sz="1800" b="1" dirty="0"/>
              <a:t>id</a:t>
            </a:r>
            <a:r>
              <a:rPr lang="en-GB" sz="1800" dirty="0"/>
              <a:t> : It is an attribute used to uniquely identify a radio button.</a:t>
            </a:r>
          </a:p>
          <a:p>
            <a:pPr lvl="1" algn="just"/>
            <a:r>
              <a:rPr lang="en-GB" sz="1800" b="1" dirty="0"/>
              <a:t>checked</a:t>
            </a:r>
            <a:r>
              <a:rPr lang="en-GB" sz="1800" dirty="0"/>
              <a:t>: </a:t>
            </a:r>
          </a:p>
          <a:p>
            <a:pPr lvl="2" algn="just"/>
            <a:r>
              <a:rPr lang="en-GB" sz="1600" dirty="0"/>
              <a:t>checked attribute in radio button is used to set the current state of a radio button. </a:t>
            </a:r>
          </a:p>
          <a:p>
            <a:pPr lvl="2" algn="just"/>
            <a:r>
              <a:rPr lang="en-GB" sz="1600" dirty="0"/>
              <a:t>We can set it either true or false where true shows the checked state and false shows unchecked state of a radio button. As usual default value of checked attribute is false.</a:t>
            </a:r>
          </a:p>
          <a:p>
            <a:pPr lvl="1" algn="just"/>
            <a:r>
              <a:rPr lang="en-GB" sz="1800" b="1" dirty="0"/>
              <a:t>text</a:t>
            </a:r>
            <a:r>
              <a:rPr lang="en-GB" sz="1800" dirty="0"/>
              <a:t>: text attribute is used to set the text in a radio button.</a:t>
            </a:r>
          </a:p>
          <a:p>
            <a:pPr lvl="1" algn="just"/>
            <a:r>
              <a:rPr lang="en-GB" sz="1800" b="1" dirty="0"/>
              <a:t>gravity</a:t>
            </a:r>
            <a:r>
              <a:rPr lang="en-GB" sz="1800" dirty="0"/>
              <a:t>: The gravity attribute is an optional attribute which is used to control the alignment of text like </a:t>
            </a:r>
            <a:r>
              <a:rPr lang="en-GB" sz="1800" b="1" dirty="0"/>
              <a:t>left, right, </a:t>
            </a:r>
            <a:r>
              <a:rPr lang="en-GB" sz="1800" b="1" dirty="0" err="1"/>
              <a:t>center</a:t>
            </a:r>
            <a:r>
              <a:rPr lang="en-GB" sz="1800" b="1" dirty="0"/>
              <a:t>, top, bottom, </a:t>
            </a:r>
            <a:r>
              <a:rPr lang="en-GB" sz="1800" b="1" dirty="0" err="1"/>
              <a:t>center_vertical</a:t>
            </a:r>
            <a:r>
              <a:rPr lang="en-GB" sz="1800" b="1" dirty="0"/>
              <a:t>, </a:t>
            </a:r>
            <a:r>
              <a:rPr lang="en-GB" sz="1800" b="1" dirty="0" err="1"/>
              <a:t>center_horizontal</a:t>
            </a:r>
            <a:r>
              <a:rPr lang="en-GB" sz="1800" dirty="0"/>
              <a:t> etc.</a:t>
            </a:r>
          </a:p>
          <a:p>
            <a:pPr lvl="1" algn="just"/>
            <a:r>
              <a:rPr lang="en-GB" sz="1800" b="1" dirty="0" err="1"/>
              <a:t>textColor</a:t>
            </a:r>
            <a:r>
              <a:rPr lang="en-GB" sz="1800" dirty="0"/>
              <a:t>: </a:t>
            </a:r>
            <a:r>
              <a:rPr lang="en-GB" sz="1800" dirty="0" err="1"/>
              <a:t>textColor</a:t>
            </a:r>
            <a:r>
              <a:rPr lang="en-GB" sz="1800" dirty="0"/>
              <a:t> attribute is used to set the text </a:t>
            </a:r>
            <a:r>
              <a:rPr lang="en-GB" sz="1800" dirty="0" err="1"/>
              <a:t>color</a:t>
            </a:r>
            <a:r>
              <a:rPr lang="en-GB" sz="1800" dirty="0"/>
              <a:t> of a radio button.</a:t>
            </a:r>
          </a:p>
          <a:p>
            <a:pPr lvl="1" algn="just"/>
            <a:r>
              <a:rPr lang="en-GB" sz="1800" b="1" dirty="0" err="1"/>
              <a:t>textSize</a:t>
            </a:r>
            <a:r>
              <a:rPr lang="en-GB" sz="1800" dirty="0"/>
              <a:t>: </a:t>
            </a:r>
            <a:r>
              <a:rPr lang="en-GB" sz="1800" dirty="0" err="1"/>
              <a:t>textSize</a:t>
            </a:r>
            <a:r>
              <a:rPr lang="en-GB" sz="1800" dirty="0"/>
              <a:t> attribute is used to set the size of the text of a radio button.</a:t>
            </a:r>
          </a:p>
          <a:p>
            <a:pPr lvl="1" algn="just"/>
            <a:r>
              <a:rPr lang="en-GB" sz="1800" b="1" dirty="0" err="1"/>
              <a:t>textStyle</a:t>
            </a:r>
            <a:r>
              <a:rPr lang="en-GB" sz="1800" dirty="0"/>
              <a:t>: </a:t>
            </a:r>
            <a:r>
              <a:rPr lang="en-GB" sz="1800" dirty="0" err="1"/>
              <a:t>textStyle</a:t>
            </a:r>
            <a:r>
              <a:rPr lang="en-GB" sz="1800" dirty="0"/>
              <a:t> attribute is used to set the text style of the text of a radio button. The possible text styles are bold, italic and normal.</a:t>
            </a:r>
          </a:p>
          <a:p>
            <a:pPr algn="just"/>
            <a:r>
              <a:rPr lang="en-GB" sz="2000" b="1" dirty="0"/>
              <a:t>Method of Radio Button:</a:t>
            </a:r>
          </a:p>
          <a:p>
            <a:pPr lvl="1" algn="just"/>
            <a:r>
              <a:rPr lang="en-GB" sz="1800" b="1" dirty="0" err="1"/>
              <a:t>isChecked</a:t>
            </a:r>
            <a:r>
              <a:rPr lang="en-GB" sz="1800" dirty="0"/>
              <a:t>( ) : This method returns True / False as per selection of Radio Button</a:t>
            </a:r>
          </a:p>
          <a:p>
            <a:pPr algn="just"/>
            <a:endParaRPr lang="en-IN" sz="2000" dirty="0"/>
          </a:p>
        </p:txBody>
      </p:sp>
    </p:spTree>
    <p:extLst>
      <p:ext uri="{BB962C8B-B14F-4D97-AF65-F5344CB8AC3E}">
        <p14:creationId xmlns:p14="http://schemas.microsoft.com/office/powerpoint/2010/main" val="1902046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13CF-523A-4C39-8E81-9AF7D00A17F4}"/>
              </a:ext>
            </a:extLst>
          </p:cNvPr>
          <p:cNvSpPr>
            <a:spLocks noGrp="1"/>
          </p:cNvSpPr>
          <p:nvPr>
            <p:ph type="title"/>
          </p:nvPr>
        </p:nvSpPr>
        <p:spPr/>
        <p:txBody>
          <a:bodyPr/>
          <a:lstStyle/>
          <a:p>
            <a:r>
              <a:rPr lang="en-IN" dirty="0" err="1"/>
              <a:t>ImageView</a:t>
            </a:r>
            <a:endParaRPr lang="en-IN" dirty="0"/>
          </a:p>
        </p:txBody>
      </p:sp>
      <p:sp>
        <p:nvSpPr>
          <p:cNvPr id="3" name="Content Placeholder 2">
            <a:extLst>
              <a:ext uri="{FF2B5EF4-FFF2-40B4-BE49-F238E27FC236}">
                <a16:creationId xmlns:a16="http://schemas.microsoft.com/office/drawing/2014/main" id="{8FD4E7C2-539C-4182-8808-7CBFB0880223}"/>
              </a:ext>
            </a:extLst>
          </p:cNvPr>
          <p:cNvSpPr>
            <a:spLocks noGrp="1"/>
          </p:cNvSpPr>
          <p:nvPr>
            <p:ph idx="1"/>
          </p:nvPr>
        </p:nvSpPr>
        <p:spPr>
          <a:xfrm>
            <a:off x="677334" y="1380932"/>
            <a:ext cx="6843139" cy="4632440"/>
          </a:xfrm>
        </p:spPr>
        <p:txBody>
          <a:bodyPr>
            <a:normAutofit/>
          </a:bodyPr>
          <a:lstStyle/>
          <a:p>
            <a:r>
              <a:rPr lang="en-GB" dirty="0"/>
              <a:t>In Android, </a:t>
            </a:r>
            <a:r>
              <a:rPr lang="en-GB" dirty="0" err="1"/>
              <a:t>ImageView</a:t>
            </a:r>
            <a:r>
              <a:rPr lang="en-GB" dirty="0"/>
              <a:t> class is used to display an image file in application. Image file is easy to use but hard to master in Android, because of the various screen sizes in Android devices. </a:t>
            </a:r>
          </a:p>
          <a:p>
            <a:r>
              <a:rPr lang="en-GB" dirty="0"/>
              <a:t>An android is enriched with some of the best UI design widgets that allows us to build good looking and attractive UI based application. </a:t>
            </a:r>
          </a:p>
          <a:p>
            <a:r>
              <a:rPr lang="en-GB" dirty="0" err="1"/>
              <a:t>ImageView</a:t>
            </a:r>
            <a:r>
              <a:rPr lang="en-GB" dirty="0"/>
              <a:t> comes with different configuration options to support different scale types. </a:t>
            </a:r>
          </a:p>
          <a:p>
            <a:r>
              <a:rPr lang="en-GB" dirty="0"/>
              <a:t>Scale type options are used for scaling the bounds of an image to the bounds of the </a:t>
            </a:r>
            <a:r>
              <a:rPr lang="en-GB" dirty="0" err="1"/>
              <a:t>imageview</a:t>
            </a:r>
            <a:r>
              <a:rPr lang="en-GB" dirty="0"/>
              <a:t>. </a:t>
            </a:r>
          </a:p>
          <a:p>
            <a:r>
              <a:rPr lang="en-GB" dirty="0"/>
              <a:t>Some of them </a:t>
            </a:r>
            <a:r>
              <a:rPr lang="en-GB" dirty="0" err="1"/>
              <a:t>scaleTypes</a:t>
            </a:r>
            <a:r>
              <a:rPr lang="en-GB" dirty="0"/>
              <a:t> configuration properties are </a:t>
            </a:r>
            <a:r>
              <a:rPr lang="en-GB" dirty="0" err="1"/>
              <a:t>center</a:t>
            </a:r>
            <a:r>
              <a:rPr lang="en-GB" dirty="0"/>
              <a:t>, </a:t>
            </a:r>
            <a:r>
              <a:rPr lang="en-GB" dirty="0" err="1"/>
              <a:t>center_crop</a:t>
            </a:r>
            <a:r>
              <a:rPr lang="en-GB" dirty="0"/>
              <a:t>, </a:t>
            </a:r>
            <a:r>
              <a:rPr lang="en-GB" dirty="0" err="1"/>
              <a:t>fit_xy</a:t>
            </a:r>
            <a:r>
              <a:rPr lang="en-GB" dirty="0"/>
              <a:t>, </a:t>
            </a:r>
            <a:r>
              <a:rPr lang="en-GB" dirty="0" err="1"/>
              <a:t>fitStart</a:t>
            </a:r>
            <a:r>
              <a:rPr lang="en-GB" dirty="0"/>
              <a:t> etc. </a:t>
            </a:r>
          </a:p>
        </p:txBody>
      </p:sp>
      <p:sp>
        <p:nvSpPr>
          <p:cNvPr id="6" name="TextBox 5">
            <a:extLst>
              <a:ext uri="{FF2B5EF4-FFF2-40B4-BE49-F238E27FC236}">
                <a16:creationId xmlns:a16="http://schemas.microsoft.com/office/drawing/2014/main" id="{1821416E-CC69-4F8B-A307-558E67C05676}"/>
              </a:ext>
            </a:extLst>
          </p:cNvPr>
          <p:cNvSpPr txBox="1"/>
          <p:nvPr/>
        </p:nvSpPr>
        <p:spPr>
          <a:xfrm>
            <a:off x="7613778" y="1567543"/>
            <a:ext cx="4344955"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&lt;</a:t>
            </a:r>
            <a:r>
              <a:rPr lang="en-IN" dirty="0" err="1"/>
              <a:t>ImageView</a:t>
            </a:r>
            <a:endParaRPr lang="en-IN" dirty="0"/>
          </a:p>
          <a:p>
            <a:r>
              <a:rPr lang="en-IN" dirty="0" err="1"/>
              <a:t>android:id</a:t>
            </a:r>
            <a:r>
              <a:rPr lang="en-IN" dirty="0"/>
              <a:t>="@+id/</a:t>
            </a:r>
            <a:r>
              <a:rPr lang="en-IN" dirty="0" err="1"/>
              <a:t>simpleImageView</a:t>
            </a:r>
            <a:r>
              <a:rPr lang="en-IN" dirty="0"/>
              <a:t>"</a:t>
            </a:r>
          </a:p>
          <a:p>
            <a:r>
              <a:rPr lang="en-IN" dirty="0" err="1"/>
              <a:t>android:layout_width</a:t>
            </a:r>
            <a:r>
              <a:rPr lang="en-IN" dirty="0"/>
              <a:t>=“</a:t>
            </a:r>
            <a:r>
              <a:rPr lang="en-IN" dirty="0" err="1"/>
              <a:t>match_parent</a:t>
            </a:r>
            <a:r>
              <a:rPr lang="en-IN" dirty="0"/>
              <a:t>"</a:t>
            </a:r>
          </a:p>
          <a:p>
            <a:r>
              <a:rPr lang="en-IN" dirty="0" err="1"/>
              <a:t>android:layout_height</a:t>
            </a:r>
            <a:r>
              <a:rPr lang="en-IN" dirty="0"/>
              <a:t>="</a:t>
            </a:r>
            <a:r>
              <a:rPr lang="en-IN" dirty="0" err="1"/>
              <a:t>wrap_content</a:t>
            </a:r>
            <a:r>
              <a:rPr lang="en-IN" dirty="0"/>
              <a:t>"</a:t>
            </a:r>
          </a:p>
          <a:p>
            <a:r>
              <a:rPr lang="en-IN" dirty="0" err="1"/>
              <a:t>android:src</a:t>
            </a:r>
            <a:r>
              <a:rPr lang="en-IN" dirty="0"/>
              <a:t>="@drawable/lion" /&gt;</a:t>
            </a:r>
          </a:p>
        </p:txBody>
      </p:sp>
      <p:pic>
        <p:nvPicPr>
          <p:cNvPr id="1027" name="Picture 3" descr="ImageView in Android">
            <a:extLst>
              <a:ext uri="{FF2B5EF4-FFF2-40B4-BE49-F238E27FC236}">
                <a16:creationId xmlns:a16="http://schemas.microsoft.com/office/drawing/2014/main" id="{7D408263-41DE-45E4-89CE-69AD61C6E2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097"/>
          <a:stretch/>
        </p:blipFill>
        <p:spPr bwMode="auto">
          <a:xfrm>
            <a:off x="8402020" y="3219061"/>
            <a:ext cx="2962666" cy="3313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62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D90F-B72B-43C4-A50A-60ECAC651290}"/>
              </a:ext>
            </a:extLst>
          </p:cNvPr>
          <p:cNvSpPr>
            <a:spLocks noGrp="1"/>
          </p:cNvSpPr>
          <p:nvPr>
            <p:ph type="title"/>
          </p:nvPr>
        </p:nvSpPr>
        <p:spPr/>
        <p:txBody>
          <a:bodyPr/>
          <a:lstStyle/>
          <a:p>
            <a:r>
              <a:rPr lang="en-IN" dirty="0"/>
              <a:t>Spinner</a:t>
            </a:r>
          </a:p>
        </p:txBody>
      </p:sp>
      <p:sp>
        <p:nvSpPr>
          <p:cNvPr id="3" name="Content Placeholder 2">
            <a:extLst>
              <a:ext uri="{FF2B5EF4-FFF2-40B4-BE49-F238E27FC236}">
                <a16:creationId xmlns:a16="http://schemas.microsoft.com/office/drawing/2014/main" id="{861348DC-FB5D-404B-B0E3-1B877813F388}"/>
              </a:ext>
            </a:extLst>
          </p:cNvPr>
          <p:cNvSpPr>
            <a:spLocks noGrp="1"/>
          </p:cNvSpPr>
          <p:nvPr>
            <p:ph idx="1"/>
          </p:nvPr>
        </p:nvSpPr>
        <p:spPr>
          <a:xfrm>
            <a:off x="677334" y="1326777"/>
            <a:ext cx="8843184" cy="5190564"/>
          </a:xfrm>
        </p:spPr>
        <p:txBody>
          <a:bodyPr>
            <a:normAutofit/>
          </a:bodyPr>
          <a:lstStyle/>
          <a:p>
            <a:pPr algn="just"/>
            <a:r>
              <a:rPr lang="en-GB" sz="2000" dirty="0"/>
              <a:t>Spinner is a view similar to the dropdown list which is used to select one option from the list of options. </a:t>
            </a:r>
          </a:p>
          <a:p>
            <a:pPr algn="just"/>
            <a:r>
              <a:rPr lang="en-GB" sz="2000" dirty="0"/>
              <a:t>It provides an easy way to select one item from the list of items and it shows a dropdown list of all values when we click on it.</a:t>
            </a:r>
          </a:p>
          <a:p>
            <a:pPr algn="just"/>
            <a:r>
              <a:rPr lang="en-IN" sz="2000" b="1" dirty="0"/>
              <a:t>Attributes</a:t>
            </a:r>
            <a:r>
              <a:rPr lang="en-IN" sz="2000" dirty="0"/>
              <a:t>:</a:t>
            </a:r>
          </a:p>
          <a:p>
            <a:pPr lvl="1" algn="just"/>
            <a:r>
              <a:rPr lang="en-GB" sz="1800" dirty="0" err="1"/>
              <a:t>android:id</a:t>
            </a:r>
            <a:r>
              <a:rPr lang="en-GB" sz="1800" dirty="0"/>
              <a:t> = Used to specify the id of the view.</a:t>
            </a:r>
          </a:p>
          <a:p>
            <a:pPr lvl="1" algn="just"/>
            <a:r>
              <a:rPr lang="en-GB" sz="1800" dirty="0" err="1"/>
              <a:t>android:textAlignment</a:t>
            </a:r>
            <a:r>
              <a:rPr lang="en-GB" sz="1800" dirty="0"/>
              <a:t> = Used to the text alignment in the dropdown list.</a:t>
            </a:r>
          </a:p>
          <a:p>
            <a:pPr lvl="1" algn="just"/>
            <a:r>
              <a:rPr lang="en-GB" sz="1800" dirty="0" err="1"/>
              <a:t>android:background</a:t>
            </a:r>
            <a:r>
              <a:rPr lang="en-GB" sz="1800" dirty="0"/>
              <a:t> = Used to set the background of the view.</a:t>
            </a:r>
          </a:p>
          <a:p>
            <a:pPr lvl="1" algn="just"/>
            <a:r>
              <a:rPr lang="en-GB" sz="1800" dirty="0" err="1"/>
              <a:t>android:padding</a:t>
            </a:r>
            <a:r>
              <a:rPr lang="en-GB" sz="1800" dirty="0"/>
              <a:t> = Used to set the padding of the view.</a:t>
            </a:r>
          </a:p>
          <a:p>
            <a:pPr lvl="1" algn="just"/>
            <a:r>
              <a:rPr lang="en-GB" sz="1800" dirty="0" err="1"/>
              <a:t>android:visibility</a:t>
            </a:r>
            <a:r>
              <a:rPr lang="en-GB" sz="1800" dirty="0"/>
              <a:t> = Used to set the visibility of the view.</a:t>
            </a:r>
          </a:p>
          <a:p>
            <a:pPr lvl="1" algn="just"/>
            <a:r>
              <a:rPr lang="en-GB" sz="1800" dirty="0" err="1"/>
              <a:t>android:gravity</a:t>
            </a:r>
            <a:r>
              <a:rPr lang="en-GB" sz="1800" dirty="0"/>
              <a:t> = Used to specify the gravity of the view like </a:t>
            </a:r>
            <a:r>
              <a:rPr lang="en-GB" sz="1800" dirty="0" err="1"/>
              <a:t>center</a:t>
            </a:r>
            <a:r>
              <a:rPr lang="en-GB" sz="1800" dirty="0"/>
              <a:t>, </a:t>
            </a:r>
            <a:r>
              <a:rPr lang="en-GB" sz="1800" dirty="0" err="1"/>
              <a:t>top,bottom</a:t>
            </a:r>
            <a:r>
              <a:rPr lang="en-GB" sz="1800" dirty="0"/>
              <a:t>, etc</a:t>
            </a:r>
            <a:endParaRPr lang="en-IN" sz="1800" dirty="0"/>
          </a:p>
        </p:txBody>
      </p:sp>
    </p:spTree>
    <p:extLst>
      <p:ext uri="{BB962C8B-B14F-4D97-AF65-F5344CB8AC3E}">
        <p14:creationId xmlns:p14="http://schemas.microsoft.com/office/powerpoint/2010/main" val="1546171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F0D1-4986-41BE-BA98-A1A389A161A3}"/>
              </a:ext>
            </a:extLst>
          </p:cNvPr>
          <p:cNvSpPr>
            <a:spLocks noGrp="1"/>
          </p:cNvSpPr>
          <p:nvPr>
            <p:ph type="title"/>
          </p:nvPr>
        </p:nvSpPr>
        <p:spPr/>
        <p:txBody>
          <a:bodyPr/>
          <a:lstStyle/>
          <a:p>
            <a:r>
              <a:rPr lang="en-GB" dirty="0"/>
              <a:t>Intents in Android</a:t>
            </a:r>
            <a:endParaRPr lang="en-IN" dirty="0"/>
          </a:p>
        </p:txBody>
      </p:sp>
      <p:sp>
        <p:nvSpPr>
          <p:cNvPr id="3" name="Content Placeholder 2">
            <a:extLst>
              <a:ext uri="{FF2B5EF4-FFF2-40B4-BE49-F238E27FC236}">
                <a16:creationId xmlns:a16="http://schemas.microsoft.com/office/drawing/2014/main" id="{66E102CC-A388-4B28-BF0C-8AB4CF855EDF}"/>
              </a:ext>
            </a:extLst>
          </p:cNvPr>
          <p:cNvSpPr>
            <a:spLocks noGrp="1"/>
          </p:cNvSpPr>
          <p:nvPr>
            <p:ph idx="1"/>
          </p:nvPr>
        </p:nvSpPr>
        <p:spPr>
          <a:xfrm>
            <a:off x="677334" y="2160589"/>
            <a:ext cx="5554817" cy="3880773"/>
          </a:xfrm>
        </p:spPr>
        <p:txBody>
          <a:bodyPr>
            <a:normAutofit/>
          </a:bodyPr>
          <a:lstStyle/>
          <a:p>
            <a:r>
              <a:rPr lang="en-GB" sz="2400" dirty="0"/>
              <a:t>What is Intent?</a:t>
            </a:r>
          </a:p>
          <a:p>
            <a:r>
              <a:rPr lang="en-GB" sz="2400" dirty="0"/>
              <a:t>Type of Intent</a:t>
            </a:r>
          </a:p>
          <a:p>
            <a:r>
              <a:rPr lang="en-GB" sz="2400" dirty="0"/>
              <a:t>Calling Activity Using Intent</a:t>
            </a:r>
          </a:p>
          <a:p>
            <a:r>
              <a:rPr lang="en-GB" sz="2400" dirty="0"/>
              <a:t>Passing additional information using Intent</a:t>
            </a:r>
          </a:p>
          <a:p>
            <a:r>
              <a:rPr lang="en-GB" sz="2400" dirty="0"/>
              <a:t>Intent Examples</a:t>
            </a:r>
            <a:endParaRPr lang="en-IN" sz="2400" dirty="0"/>
          </a:p>
        </p:txBody>
      </p:sp>
      <p:pic>
        <p:nvPicPr>
          <p:cNvPr id="1026" name="Picture 2" descr="https://developer.android.com/static/images/components/intent-filters_2x.png">
            <a:extLst>
              <a:ext uri="{FF2B5EF4-FFF2-40B4-BE49-F238E27FC236}">
                <a16:creationId xmlns:a16="http://schemas.microsoft.com/office/drawing/2014/main" id="{777224A3-368A-482D-9DC4-2FBE8966D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151" y="2053650"/>
            <a:ext cx="5959849" cy="275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255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D736F4-04C1-40D4-B812-31EC807DED05}"/>
              </a:ext>
            </a:extLst>
          </p:cNvPr>
          <p:cNvSpPr>
            <a:spLocks noGrp="1"/>
          </p:cNvSpPr>
          <p:nvPr>
            <p:ph idx="1"/>
          </p:nvPr>
        </p:nvSpPr>
        <p:spPr>
          <a:xfrm>
            <a:off x="299306" y="371152"/>
            <a:ext cx="5660714" cy="5440727"/>
          </a:xfrm>
        </p:spPr>
        <p:txBody>
          <a:bodyPr>
            <a:normAutofit/>
          </a:bodyPr>
          <a:lstStyle/>
          <a:p>
            <a:r>
              <a:rPr lang="en-IN" sz="2400" dirty="0"/>
              <a:t>Methods : </a:t>
            </a:r>
          </a:p>
          <a:p>
            <a:pPr lvl="1"/>
            <a:r>
              <a:rPr lang="en-IN" sz="2000" dirty="0" err="1"/>
              <a:t>setAdapter</a:t>
            </a:r>
            <a:r>
              <a:rPr lang="en-IN" sz="2000" dirty="0"/>
              <a:t> ( ) : To assign adapter for data source. </a:t>
            </a:r>
          </a:p>
          <a:p>
            <a:r>
              <a:rPr lang="en-IN" sz="2400" dirty="0"/>
              <a:t>For example : </a:t>
            </a:r>
          </a:p>
          <a:p>
            <a:pPr lvl="1"/>
            <a:r>
              <a:rPr lang="en-IN" sz="2000" dirty="0"/>
              <a:t>String[] courses = { </a:t>
            </a:r>
            <a:br>
              <a:rPr lang="en-IN" sz="2000" dirty="0"/>
            </a:br>
            <a:r>
              <a:rPr lang="en-IN" sz="2000" dirty="0"/>
              <a:t>“</a:t>
            </a:r>
            <a:r>
              <a:rPr lang="en-IN" sz="2000" dirty="0" err="1"/>
              <a:t>LinearLayout</a:t>
            </a:r>
            <a:r>
              <a:rPr lang="en-IN" sz="2000" dirty="0"/>
              <a:t>", “</a:t>
            </a:r>
            <a:r>
              <a:rPr lang="en-IN" sz="2000" dirty="0" err="1"/>
              <a:t>RelativeLayout</a:t>
            </a:r>
            <a:r>
              <a:rPr lang="en-IN" sz="2000" dirty="0"/>
              <a:t>", “</a:t>
            </a:r>
            <a:r>
              <a:rPr lang="en-IN" sz="2000" dirty="0" err="1"/>
              <a:t>FrameLayout</a:t>
            </a:r>
            <a:r>
              <a:rPr lang="en-IN" sz="2000" dirty="0"/>
              <a:t>", “</a:t>
            </a:r>
            <a:r>
              <a:rPr lang="en-IN" sz="2000" dirty="0" err="1"/>
              <a:t>TableLayout</a:t>
            </a:r>
            <a:r>
              <a:rPr lang="en-IN" sz="2000" dirty="0"/>
              <a:t>“,”</a:t>
            </a:r>
            <a:r>
              <a:rPr lang="en-IN" sz="2000" dirty="0" err="1"/>
              <a:t>AbsoluteLayout</a:t>
            </a:r>
            <a:r>
              <a:rPr lang="en-IN" sz="2000" dirty="0"/>
              <a:t>”,</a:t>
            </a:r>
            <a:br>
              <a:rPr lang="en-IN" sz="2000" dirty="0"/>
            </a:br>
            <a:r>
              <a:rPr lang="en-IN" sz="2000" dirty="0"/>
              <a:t>”</a:t>
            </a:r>
            <a:r>
              <a:rPr lang="en-IN" sz="2000" dirty="0" err="1"/>
              <a:t>GridLayout</a:t>
            </a:r>
            <a:r>
              <a:rPr lang="en-IN" sz="2000" dirty="0"/>
              <a:t>”}; </a:t>
            </a:r>
          </a:p>
          <a:p>
            <a:pPr lvl="1"/>
            <a:r>
              <a:rPr lang="en-IN" sz="2000" b="1" dirty="0" err="1"/>
              <a:t>ArrayAdapter</a:t>
            </a:r>
            <a:r>
              <a:rPr lang="en-IN" sz="2000" dirty="0"/>
              <a:t> ad = new </a:t>
            </a:r>
            <a:r>
              <a:rPr lang="en-IN" sz="2000" b="1" dirty="0" err="1"/>
              <a:t>ArrayAdapter</a:t>
            </a:r>
            <a:r>
              <a:rPr lang="en-IN" sz="2000" dirty="0"/>
              <a:t>(</a:t>
            </a:r>
            <a:br>
              <a:rPr lang="en-IN" sz="2000" dirty="0"/>
            </a:br>
            <a:r>
              <a:rPr lang="en-IN" sz="2000" dirty="0"/>
              <a:t>	this, </a:t>
            </a:r>
            <a:br>
              <a:rPr lang="en-IN" sz="2000" dirty="0"/>
            </a:br>
            <a:r>
              <a:rPr lang="en-IN" sz="2000" dirty="0"/>
              <a:t>	</a:t>
            </a:r>
            <a:r>
              <a:rPr lang="en-IN" sz="2000" dirty="0" err="1"/>
              <a:t>android.R.layout.simple_spinner_item</a:t>
            </a:r>
            <a:r>
              <a:rPr lang="en-IN" sz="2000" dirty="0"/>
              <a:t>, </a:t>
            </a:r>
            <a:br>
              <a:rPr lang="en-IN" sz="2000" dirty="0"/>
            </a:br>
            <a:r>
              <a:rPr lang="en-IN" sz="2000" dirty="0"/>
              <a:t>	courses); </a:t>
            </a:r>
          </a:p>
          <a:p>
            <a:pPr lvl="1"/>
            <a:r>
              <a:rPr lang="en-IN" sz="2000" dirty="0" err="1"/>
              <a:t>spinner.</a:t>
            </a:r>
            <a:r>
              <a:rPr lang="en-IN" sz="2000" b="1" dirty="0" err="1"/>
              <a:t>setAdapter</a:t>
            </a:r>
            <a:r>
              <a:rPr lang="en-IN" sz="2000" dirty="0"/>
              <a:t>(ad); </a:t>
            </a:r>
          </a:p>
        </p:txBody>
      </p:sp>
      <p:pic>
        <p:nvPicPr>
          <p:cNvPr id="4" name="Picture 3">
            <a:extLst>
              <a:ext uri="{FF2B5EF4-FFF2-40B4-BE49-F238E27FC236}">
                <a16:creationId xmlns:a16="http://schemas.microsoft.com/office/drawing/2014/main" id="{14FEB545-1042-479D-8612-2316AD6A934D}"/>
              </a:ext>
            </a:extLst>
          </p:cNvPr>
          <p:cNvPicPr>
            <a:picLocks noChangeAspect="1"/>
          </p:cNvPicPr>
          <p:nvPr/>
        </p:nvPicPr>
        <p:blipFill>
          <a:blip r:embed="rId2"/>
          <a:stretch>
            <a:fillRect/>
          </a:stretch>
        </p:blipFill>
        <p:spPr>
          <a:xfrm>
            <a:off x="6096000" y="938678"/>
            <a:ext cx="3261643" cy="4305673"/>
          </a:xfrm>
          <a:prstGeom prst="rect">
            <a:avLst/>
          </a:prstGeom>
        </p:spPr>
      </p:pic>
    </p:spTree>
    <p:extLst>
      <p:ext uri="{BB962C8B-B14F-4D97-AF65-F5344CB8AC3E}">
        <p14:creationId xmlns:p14="http://schemas.microsoft.com/office/powerpoint/2010/main" val="1672375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56AF-FFCC-4BDB-8C71-9A3EDF5DC270}"/>
              </a:ext>
            </a:extLst>
          </p:cNvPr>
          <p:cNvSpPr>
            <a:spLocks noGrp="1"/>
          </p:cNvSpPr>
          <p:nvPr>
            <p:ph type="title"/>
          </p:nvPr>
        </p:nvSpPr>
        <p:spPr/>
        <p:txBody>
          <a:bodyPr/>
          <a:lstStyle/>
          <a:p>
            <a:r>
              <a:rPr lang="en-IN" dirty="0" err="1"/>
              <a:t>ListView</a:t>
            </a:r>
            <a:endParaRPr lang="en-IN" dirty="0"/>
          </a:p>
        </p:txBody>
      </p:sp>
      <p:sp>
        <p:nvSpPr>
          <p:cNvPr id="3" name="Content Placeholder 2">
            <a:extLst>
              <a:ext uri="{FF2B5EF4-FFF2-40B4-BE49-F238E27FC236}">
                <a16:creationId xmlns:a16="http://schemas.microsoft.com/office/drawing/2014/main" id="{D6E18CDC-7871-4065-8850-907BAB576AA3}"/>
              </a:ext>
            </a:extLst>
          </p:cNvPr>
          <p:cNvSpPr>
            <a:spLocks noGrp="1"/>
          </p:cNvSpPr>
          <p:nvPr>
            <p:ph idx="1"/>
          </p:nvPr>
        </p:nvSpPr>
        <p:spPr>
          <a:xfrm>
            <a:off x="677334" y="1530221"/>
            <a:ext cx="8849221" cy="4511142"/>
          </a:xfrm>
        </p:spPr>
        <p:txBody>
          <a:bodyPr>
            <a:normAutofit fontScale="92500"/>
          </a:bodyPr>
          <a:lstStyle/>
          <a:p>
            <a:pPr algn="just"/>
            <a:r>
              <a:rPr lang="en-GB" sz="2400" dirty="0"/>
              <a:t>List of scrollable items can be displayed in Android using </a:t>
            </a:r>
            <a:r>
              <a:rPr lang="en-GB" sz="2400" dirty="0" err="1"/>
              <a:t>ListView</a:t>
            </a:r>
            <a:r>
              <a:rPr lang="en-GB" sz="2400" dirty="0"/>
              <a:t>. </a:t>
            </a:r>
          </a:p>
          <a:p>
            <a:pPr algn="just"/>
            <a:r>
              <a:rPr lang="en-GB" sz="2400" dirty="0"/>
              <a:t>It helps you to displaying the data in the form of a scrollable list. Users can then select any list item by clicking on it. </a:t>
            </a:r>
          </a:p>
          <a:p>
            <a:pPr algn="just"/>
            <a:r>
              <a:rPr lang="en-GB" sz="2400" dirty="0" err="1"/>
              <a:t>ListView</a:t>
            </a:r>
            <a:r>
              <a:rPr lang="en-GB" sz="2400" dirty="0"/>
              <a:t> is default scrollable so we do not need to use scroll View or anything else with </a:t>
            </a:r>
            <a:r>
              <a:rPr lang="en-GB" sz="2400" dirty="0" err="1"/>
              <a:t>ListView</a:t>
            </a:r>
            <a:r>
              <a:rPr lang="en-GB" sz="2400" dirty="0"/>
              <a:t>.</a:t>
            </a:r>
          </a:p>
          <a:p>
            <a:pPr algn="just"/>
            <a:r>
              <a:rPr lang="en-GB" sz="2400" b="1" dirty="0"/>
              <a:t>Adapter</a:t>
            </a:r>
            <a:r>
              <a:rPr lang="en-GB" sz="2400" dirty="0"/>
              <a:t>: To fill the data in a </a:t>
            </a:r>
            <a:r>
              <a:rPr lang="en-GB" sz="2400" dirty="0" err="1"/>
              <a:t>ListView</a:t>
            </a:r>
            <a:r>
              <a:rPr lang="en-GB" sz="2400" dirty="0"/>
              <a:t> we simply use adapters. </a:t>
            </a:r>
          </a:p>
          <a:p>
            <a:pPr algn="just"/>
            <a:r>
              <a:rPr lang="en-GB" sz="2400" dirty="0"/>
              <a:t>List items are automatically inserted to a list using an Adapter that pulls the content from a source such as an </a:t>
            </a:r>
            <a:r>
              <a:rPr lang="en-GB" sz="2400" dirty="0" err="1"/>
              <a:t>arraylist</a:t>
            </a:r>
            <a:r>
              <a:rPr lang="en-GB" sz="2400" dirty="0"/>
              <a:t>, array or database.</a:t>
            </a:r>
            <a:endParaRPr lang="en-IN" sz="2400" dirty="0"/>
          </a:p>
        </p:txBody>
      </p:sp>
    </p:spTree>
    <p:extLst>
      <p:ext uri="{BB962C8B-B14F-4D97-AF65-F5344CB8AC3E}">
        <p14:creationId xmlns:p14="http://schemas.microsoft.com/office/powerpoint/2010/main" val="76581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D04BA09-D004-4593-964C-34C18D21A5F5}"/>
              </a:ext>
            </a:extLst>
          </p:cNvPr>
          <p:cNvSpPr txBox="1">
            <a:spLocks noGrp="1"/>
          </p:cNvSpPr>
          <p:nvPr>
            <p:ph idx="1"/>
          </p:nvPr>
        </p:nvSpPr>
        <p:spPr>
          <a:xfrm>
            <a:off x="214604" y="989045"/>
            <a:ext cx="8537510" cy="17081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buNone/>
            </a:pPr>
            <a:r>
              <a:rPr lang="en-IN" sz="2000" dirty="0"/>
              <a:t>&lt;</a:t>
            </a:r>
            <a:r>
              <a:rPr lang="en-IN" sz="2000" dirty="0" err="1"/>
              <a:t>ListView</a:t>
            </a:r>
            <a:r>
              <a:rPr lang="en-IN" sz="2000" dirty="0"/>
              <a:t> </a:t>
            </a:r>
          </a:p>
          <a:p>
            <a:pPr marL="0" indent="0">
              <a:buNone/>
            </a:pPr>
            <a:r>
              <a:rPr lang="en-IN" sz="2000" dirty="0" err="1"/>
              <a:t>android:id</a:t>
            </a:r>
            <a:r>
              <a:rPr lang="en-IN" sz="2000" dirty="0"/>
              <a:t>="@+id/</a:t>
            </a:r>
            <a:r>
              <a:rPr lang="en-IN" sz="2000" dirty="0" err="1"/>
              <a:t>simpleListView</a:t>
            </a:r>
            <a:r>
              <a:rPr lang="en-IN" sz="2000" dirty="0"/>
              <a:t>"</a:t>
            </a:r>
          </a:p>
          <a:p>
            <a:pPr marL="0" indent="0">
              <a:buNone/>
            </a:pPr>
            <a:r>
              <a:rPr lang="en-IN" sz="2000" dirty="0" err="1"/>
              <a:t>android:layout_width</a:t>
            </a:r>
            <a:r>
              <a:rPr lang="en-IN" sz="2000" dirty="0"/>
              <a:t>="</a:t>
            </a:r>
            <a:r>
              <a:rPr lang="en-IN" sz="2000" dirty="0" err="1"/>
              <a:t>match_parent</a:t>
            </a:r>
            <a:r>
              <a:rPr lang="en-IN" sz="2000" dirty="0"/>
              <a:t>"</a:t>
            </a:r>
          </a:p>
          <a:p>
            <a:pPr marL="0" indent="0">
              <a:buNone/>
            </a:pPr>
            <a:r>
              <a:rPr lang="en-IN" sz="2000" dirty="0" err="1"/>
              <a:t>android:layout_height</a:t>
            </a:r>
            <a:r>
              <a:rPr lang="en-IN" sz="2000" dirty="0"/>
              <a:t>=“</a:t>
            </a:r>
            <a:r>
              <a:rPr lang="en-IN" sz="2000" dirty="0" err="1"/>
              <a:t>match_content</a:t>
            </a:r>
            <a:r>
              <a:rPr lang="en-IN" sz="2000" dirty="0"/>
              <a:t>“/&gt;</a:t>
            </a:r>
          </a:p>
        </p:txBody>
      </p:sp>
      <p:sp>
        <p:nvSpPr>
          <p:cNvPr id="8" name="TextBox 7">
            <a:extLst>
              <a:ext uri="{FF2B5EF4-FFF2-40B4-BE49-F238E27FC236}">
                <a16:creationId xmlns:a16="http://schemas.microsoft.com/office/drawing/2014/main" id="{7F506189-34EA-41A5-B979-FC22500F3B0F}"/>
              </a:ext>
            </a:extLst>
          </p:cNvPr>
          <p:cNvSpPr txBox="1"/>
          <p:nvPr/>
        </p:nvSpPr>
        <p:spPr>
          <a:xfrm>
            <a:off x="214604" y="3039845"/>
            <a:ext cx="8537510" cy="317009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000" dirty="0" err="1"/>
              <a:t>simpleList</a:t>
            </a:r>
            <a:r>
              <a:rPr lang="en-IN" sz="2000" dirty="0"/>
              <a:t> = (</a:t>
            </a:r>
            <a:r>
              <a:rPr lang="en-IN" sz="2000" dirty="0" err="1"/>
              <a:t>ListView</a:t>
            </a:r>
            <a:r>
              <a:rPr lang="en-IN" sz="2000" dirty="0"/>
              <a:t>)</a:t>
            </a:r>
            <a:r>
              <a:rPr lang="en-IN" sz="2000" dirty="0" err="1"/>
              <a:t>findViewById</a:t>
            </a:r>
            <a:r>
              <a:rPr lang="en-IN" sz="2000" dirty="0"/>
              <a:t>(</a:t>
            </a:r>
            <a:r>
              <a:rPr lang="en-IN" sz="2000" dirty="0" err="1"/>
              <a:t>R.id.simpleListView</a:t>
            </a:r>
            <a:r>
              <a:rPr lang="en-IN" sz="2000" dirty="0"/>
              <a:t>);</a:t>
            </a:r>
          </a:p>
          <a:p>
            <a:endParaRPr lang="en-IN" sz="2000" dirty="0"/>
          </a:p>
          <a:p>
            <a:r>
              <a:rPr lang="en-IN" sz="2000" dirty="0" err="1"/>
              <a:t>ArrayAdapter</a:t>
            </a:r>
            <a:r>
              <a:rPr lang="en-IN" sz="2000" dirty="0"/>
              <a:t>&lt;String&gt; </a:t>
            </a:r>
            <a:r>
              <a:rPr lang="en-IN" sz="2000" dirty="0" err="1"/>
              <a:t>arrayAdapter</a:t>
            </a:r>
            <a:r>
              <a:rPr lang="en-IN" sz="2000" dirty="0"/>
              <a:t> = new </a:t>
            </a:r>
            <a:r>
              <a:rPr lang="en-IN" sz="2000" dirty="0" err="1"/>
              <a:t>ArrayAdapter</a:t>
            </a:r>
            <a:r>
              <a:rPr lang="en-IN" sz="2000" dirty="0"/>
              <a:t>&lt;&gt;(</a:t>
            </a:r>
          </a:p>
          <a:p>
            <a:r>
              <a:rPr lang="en-IN" sz="2000" dirty="0"/>
              <a:t>this,          </a:t>
            </a:r>
          </a:p>
          <a:p>
            <a:r>
              <a:rPr lang="en-IN" sz="2000" dirty="0" err="1"/>
              <a:t>R.layout.activity_listview</a:t>
            </a:r>
            <a:r>
              <a:rPr lang="en-IN" sz="2000" dirty="0"/>
              <a:t>, </a:t>
            </a:r>
            <a:r>
              <a:rPr lang="en-IN" sz="2000" dirty="0" err="1"/>
              <a:t>R.id.textView</a:t>
            </a:r>
            <a:r>
              <a:rPr lang="en-IN" sz="2000" dirty="0"/>
              <a:t>, </a:t>
            </a:r>
            <a:r>
              <a:rPr lang="en-IN" sz="2000" dirty="0" err="1"/>
              <a:t>countryList</a:t>
            </a:r>
            <a:r>
              <a:rPr lang="en-IN" sz="2000" dirty="0"/>
              <a:t>);</a:t>
            </a:r>
          </a:p>
          <a:p>
            <a:r>
              <a:rPr lang="en-IN" sz="2000" dirty="0" err="1"/>
              <a:t>simpleList.setAdapter</a:t>
            </a:r>
            <a:r>
              <a:rPr lang="en-IN" sz="2000" dirty="0"/>
              <a:t>(</a:t>
            </a:r>
            <a:r>
              <a:rPr lang="en-IN" sz="2000" dirty="0" err="1"/>
              <a:t>arrayAdapter</a:t>
            </a:r>
            <a:r>
              <a:rPr lang="en-IN" sz="2000" dirty="0"/>
              <a:t>);</a:t>
            </a:r>
          </a:p>
          <a:p>
            <a:endParaRPr lang="en-IN" sz="2000" dirty="0"/>
          </a:p>
          <a:p>
            <a:r>
              <a:rPr lang="en-IN" sz="2000" dirty="0"/>
              <a:t>String </a:t>
            </a:r>
            <a:r>
              <a:rPr lang="en-IN" sz="2000" dirty="0" err="1"/>
              <a:t>countryList</a:t>
            </a:r>
            <a:r>
              <a:rPr lang="en-IN" sz="2000" dirty="0"/>
              <a:t>[] = {</a:t>
            </a:r>
          </a:p>
          <a:p>
            <a:r>
              <a:rPr lang="en-IN" sz="2000" dirty="0"/>
              <a:t>"India", "China", "</a:t>
            </a:r>
            <a:r>
              <a:rPr lang="en-IN" sz="2000" dirty="0" err="1"/>
              <a:t>australia</a:t>
            </a:r>
            <a:r>
              <a:rPr lang="en-IN" sz="2000" dirty="0"/>
              <a:t>", "</a:t>
            </a:r>
            <a:r>
              <a:rPr lang="en-IN" sz="2000" dirty="0" err="1"/>
              <a:t>Portugle</a:t>
            </a:r>
            <a:r>
              <a:rPr lang="en-IN" sz="2000" dirty="0"/>
              <a:t>", "America", "</a:t>
            </a:r>
            <a:r>
              <a:rPr lang="en-IN" sz="2000" dirty="0" err="1"/>
              <a:t>NewZealand</a:t>
            </a:r>
            <a:r>
              <a:rPr lang="en-IN" sz="2000" dirty="0"/>
              <a:t>“</a:t>
            </a:r>
          </a:p>
          <a:p>
            <a:r>
              <a:rPr lang="en-IN" sz="2000" dirty="0"/>
              <a:t>};</a:t>
            </a:r>
          </a:p>
        </p:txBody>
      </p:sp>
      <p:pic>
        <p:nvPicPr>
          <p:cNvPr id="3078" name="Picture 6" descr="Listview ArrayAdapter Example Output">
            <a:extLst>
              <a:ext uri="{FF2B5EF4-FFF2-40B4-BE49-F238E27FC236}">
                <a16:creationId xmlns:a16="http://schemas.microsoft.com/office/drawing/2014/main" id="{F21CFD22-6319-4350-AF79-5B8A0D2DB6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625"/>
          <a:stretch/>
        </p:blipFill>
        <p:spPr bwMode="auto">
          <a:xfrm>
            <a:off x="8848725" y="1474237"/>
            <a:ext cx="3343275" cy="368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657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5A4BAC-AECE-48BE-80D5-F9DA7000EE9D}"/>
              </a:ext>
            </a:extLst>
          </p:cNvPr>
          <p:cNvPicPr>
            <a:picLocks noChangeAspect="1"/>
          </p:cNvPicPr>
          <p:nvPr/>
        </p:nvPicPr>
        <p:blipFill rotWithShape="1">
          <a:blip r:embed="rId2"/>
          <a:srcRect r="60196"/>
          <a:stretch/>
        </p:blipFill>
        <p:spPr>
          <a:xfrm>
            <a:off x="8955483" y="2803808"/>
            <a:ext cx="3236517" cy="2027096"/>
          </a:xfrm>
          <a:prstGeom prst="rect">
            <a:avLst/>
          </a:prstGeom>
        </p:spPr>
      </p:pic>
      <p:pic>
        <p:nvPicPr>
          <p:cNvPr id="4" name="Picture 3">
            <a:extLst>
              <a:ext uri="{FF2B5EF4-FFF2-40B4-BE49-F238E27FC236}">
                <a16:creationId xmlns:a16="http://schemas.microsoft.com/office/drawing/2014/main" id="{12D19049-EBAE-47EC-8046-F1FC678D7E2B}"/>
              </a:ext>
            </a:extLst>
          </p:cNvPr>
          <p:cNvPicPr>
            <a:picLocks noChangeAspect="1"/>
          </p:cNvPicPr>
          <p:nvPr/>
        </p:nvPicPr>
        <p:blipFill rotWithShape="1">
          <a:blip r:embed="rId2"/>
          <a:srcRect l="48731"/>
          <a:stretch/>
        </p:blipFill>
        <p:spPr>
          <a:xfrm>
            <a:off x="8023154" y="4830904"/>
            <a:ext cx="4168846" cy="2027096"/>
          </a:xfrm>
          <a:prstGeom prst="rect">
            <a:avLst/>
          </a:prstGeom>
        </p:spPr>
      </p:pic>
      <p:sp>
        <p:nvSpPr>
          <p:cNvPr id="2" name="Title 1">
            <a:extLst>
              <a:ext uri="{FF2B5EF4-FFF2-40B4-BE49-F238E27FC236}">
                <a16:creationId xmlns:a16="http://schemas.microsoft.com/office/drawing/2014/main" id="{534DD097-769C-48CE-A35E-39D6CCDDBB86}"/>
              </a:ext>
            </a:extLst>
          </p:cNvPr>
          <p:cNvSpPr>
            <a:spLocks noGrp="1"/>
          </p:cNvSpPr>
          <p:nvPr>
            <p:ph type="title"/>
          </p:nvPr>
        </p:nvSpPr>
        <p:spPr>
          <a:xfrm>
            <a:off x="358815" y="240439"/>
            <a:ext cx="8596668" cy="762000"/>
          </a:xfrm>
        </p:spPr>
        <p:txBody>
          <a:bodyPr/>
          <a:lstStyle/>
          <a:p>
            <a:r>
              <a:rPr lang="en-IN" dirty="0"/>
              <a:t>Toggle Button</a:t>
            </a:r>
          </a:p>
        </p:txBody>
      </p:sp>
      <p:sp>
        <p:nvSpPr>
          <p:cNvPr id="3" name="Content Placeholder 2">
            <a:extLst>
              <a:ext uri="{FF2B5EF4-FFF2-40B4-BE49-F238E27FC236}">
                <a16:creationId xmlns:a16="http://schemas.microsoft.com/office/drawing/2014/main" id="{998DF165-95FC-48AB-B763-9596D2A6F07C}"/>
              </a:ext>
            </a:extLst>
          </p:cNvPr>
          <p:cNvSpPr>
            <a:spLocks noGrp="1"/>
          </p:cNvSpPr>
          <p:nvPr>
            <p:ph idx="1"/>
          </p:nvPr>
        </p:nvSpPr>
        <p:spPr>
          <a:xfrm>
            <a:off x="358815" y="923365"/>
            <a:ext cx="9251350" cy="5809129"/>
          </a:xfrm>
        </p:spPr>
        <p:txBody>
          <a:bodyPr>
            <a:normAutofit/>
          </a:bodyPr>
          <a:lstStyle/>
          <a:p>
            <a:r>
              <a:rPr lang="en-GB" dirty="0"/>
              <a:t>Android Toggle Button can be used to display checked/unchecked (On/Off) state on the button. </a:t>
            </a:r>
          </a:p>
          <a:p>
            <a:r>
              <a:rPr lang="en-GB" dirty="0"/>
              <a:t>It is beneficial if user have to change the setting between two states. It can be used to On/Off Sound, Wi-Fi, Bluetooth, etc.</a:t>
            </a:r>
          </a:p>
          <a:p>
            <a:r>
              <a:rPr lang="en-GB" b="1" dirty="0"/>
              <a:t>Attributes</a:t>
            </a:r>
            <a:r>
              <a:rPr lang="en-GB" dirty="0"/>
              <a:t> : </a:t>
            </a:r>
          </a:p>
          <a:p>
            <a:pPr lvl="1"/>
            <a:r>
              <a:rPr lang="en-GB" b="1" dirty="0"/>
              <a:t>Id</a:t>
            </a:r>
            <a:r>
              <a:rPr lang="en-GB" dirty="0"/>
              <a:t> : It is an attribute used to uniquely identify a button. </a:t>
            </a:r>
          </a:p>
          <a:p>
            <a:pPr lvl="1"/>
            <a:r>
              <a:rPr lang="en-GB" b="1" dirty="0" err="1"/>
              <a:t>textOff</a:t>
            </a:r>
            <a:r>
              <a:rPr lang="en-GB" dirty="0"/>
              <a:t> : This is the text for the button when it is not checked. </a:t>
            </a:r>
          </a:p>
          <a:p>
            <a:pPr lvl="1"/>
            <a:r>
              <a:rPr lang="en-GB" b="1" dirty="0" err="1"/>
              <a:t>textOn</a:t>
            </a:r>
            <a:r>
              <a:rPr lang="en-GB" dirty="0"/>
              <a:t> : This is the text for the button when it is checked. </a:t>
            </a:r>
          </a:p>
          <a:p>
            <a:pPr lvl="1"/>
            <a:r>
              <a:rPr lang="en-GB" b="1" dirty="0"/>
              <a:t>Visibility</a:t>
            </a:r>
            <a:r>
              <a:rPr lang="en-GB" dirty="0"/>
              <a:t> : This controls the initial visibility of the view. </a:t>
            </a:r>
          </a:p>
          <a:p>
            <a:pPr lvl="1"/>
            <a:r>
              <a:rPr lang="en-GB" b="1" dirty="0"/>
              <a:t>Text</a:t>
            </a:r>
            <a:r>
              <a:rPr lang="en-GB" dirty="0"/>
              <a:t> : This is the Text to display.</a:t>
            </a:r>
          </a:p>
          <a:p>
            <a:r>
              <a:rPr lang="en-GB" b="1" dirty="0"/>
              <a:t>Methods</a:t>
            </a:r>
            <a:r>
              <a:rPr lang="en-GB" dirty="0"/>
              <a:t> : </a:t>
            </a:r>
          </a:p>
          <a:p>
            <a:pPr lvl="1"/>
            <a:r>
              <a:rPr lang="en-GB" b="1" dirty="0" err="1"/>
              <a:t>isChecked</a:t>
            </a:r>
            <a:r>
              <a:rPr lang="en-GB" dirty="0"/>
              <a:t> ( ) : It is verified whether button is checked or not. </a:t>
            </a:r>
          </a:p>
          <a:p>
            <a:pPr lvl="1"/>
            <a:r>
              <a:rPr lang="en-GB" b="1" dirty="0" err="1"/>
              <a:t>setChecked</a:t>
            </a:r>
            <a:r>
              <a:rPr lang="en-GB" dirty="0"/>
              <a:t>(</a:t>
            </a:r>
            <a:r>
              <a:rPr lang="en-GB" dirty="0" err="1"/>
              <a:t>boolean</a:t>
            </a:r>
            <a:r>
              <a:rPr lang="en-GB" dirty="0"/>
              <a:t> checked) : To enable in checked or unchecked mode. </a:t>
            </a:r>
          </a:p>
          <a:p>
            <a:r>
              <a:rPr lang="en-GB" b="1" dirty="0"/>
              <a:t>Event</a:t>
            </a:r>
            <a:r>
              <a:rPr lang="en-GB" dirty="0"/>
              <a:t> : </a:t>
            </a:r>
            <a:r>
              <a:rPr lang="en-GB" dirty="0" err="1"/>
              <a:t>setOnCheckedChangeListener</a:t>
            </a:r>
            <a:r>
              <a:rPr lang="en-GB" dirty="0"/>
              <a:t>() </a:t>
            </a:r>
            <a:endParaRPr lang="en-IN" dirty="0"/>
          </a:p>
          <a:p>
            <a:pPr marL="0" indent="0">
              <a:buNone/>
            </a:pPr>
            <a:endParaRPr lang="en-IN" dirty="0"/>
          </a:p>
        </p:txBody>
      </p:sp>
    </p:spTree>
    <p:extLst>
      <p:ext uri="{BB962C8B-B14F-4D97-AF65-F5344CB8AC3E}">
        <p14:creationId xmlns:p14="http://schemas.microsoft.com/office/powerpoint/2010/main" val="1208248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CCA3-F5BD-4049-B7CA-F51BC8A02BFB}"/>
              </a:ext>
            </a:extLst>
          </p:cNvPr>
          <p:cNvSpPr>
            <a:spLocks noGrp="1"/>
          </p:cNvSpPr>
          <p:nvPr>
            <p:ph type="title"/>
          </p:nvPr>
        </p:nvSpPr>
        <p:spPr>
          <a:xfrm>
            <a:off x="363569" y="277906"/>
            <a:ext cx="8610102" cy="744070"/>
          </a:xfrm>
        </p:spPr>
        <p:txBody>
          <a:bodyPr/>
          <a:lstStyle/>
          <a:p>
            <a:r>
              <a:rPr lang="en-IN" dirty="0" err="1"/>
              <a:t>CheckBox</a:t>
            </a:r>
            <a:endParaRPr lang="en-IN" dirty="0"/>
          </a:p>
        </p:txBody>
      </p:sp>
      <p:sp>
        <p:nvSpPr>
          <p:cNvPr id="3" name="Content Placeholder 2">
            <a:extLst>
              <a:ext uri="{FF2B5EF4-FFF2-40B4-BE49-F238E27FC236}">
                <a16:creationId xmlns:a16="http://schemas.microsoft.com/office/drawing/2014/main" id="{7CFAFF06-1621-4883-9AB9-5777ACB3CD7E}"/>
              </a:ext>
            </a:extLst>
          </p:cNvPr>
          <p:cNvSpPr>
            <a:spLocks noGrp="1"/>
          </p:cNvSpPr>
          <p:nvPr>
            <p:ph idx="1"/>
          </p:nvPr>
        </p:nvSpPr>
        <p:spPr>
          <a:xfrm>
            <a:off x="383490" y="1151966"/>
            <a:ext cx="8789395" cy="2277034"/>
          </a:xfrm>
        </p:spPr>
        <p:txBody>
          <a:bodyPr/>
          <a:lstStyle/>
          <a:p>
            <a:r>
              <a:rPr lang="en-GB" dirty="0"/>
              <a:t>Checkboxes allow the user to select one or more options from a set.</a:t>
            </a:r>
          </a:p>
          <a:p>
            <a:r>
              <a:rPr lang="en-GB" b="1" dirty="0"/>
              <a:t>Attributes</a:t>
            </a:r>
            <a:r>
              <a:rPr lang="en-GB" dirty="0"/>
              <a:t> : Almost similar as Radio Button (Take ref. from Radio button)</a:t>
            </a:r>
          </a:p>
          <a:p>
            <a:r>
              <a:rPr lang="en-GB" b="1" dirty="0"/>
              <a:t>Method</a:t>
            </a:r>
            <a:r>
              <a:rPr lang="en-GB" dirty="0"/>
              <a:t> : </a:t>
            </a:r>
          </a:p>
          <a:p>
            <a:pPr lvl="1"/>
            <a:r>
              <a:rPr lang="en-GB" b="1" dirty="0" err="1"/>
              <a:t>isCheck</a:t>
            </a:r>
            <a:r>
              <a:rPr lang="en-GB" dirty="0"/>
              <a:t> () : It will check whether checkbox is checked or not. If yes then return True otherwise False. </a:t>
            </a:r>
          </a:p>
          <a:p>
            <a:r>
              <a:rPr lang="en-IN" b="1" dirty="0"/>
              <a:t>Event</a:t>
            </a:r>
            <a:r>
              <a:rPr lang="en-IN" dirty="0"/>
              <a:t> : </a:t>
            </a:r>
            <a:r>
              <a:rPr lang="en-IN" dirty="0" err="1"/>
              <a:t>setOnCheckedChangeListener</a:t>
            </a:r>
            <a:r>
              <a:rPr lang="en-IN" dirty="0"/>
              <a:t>()</a:t>
            </a:r>
          </a:p>
          <a:p>
            <a:endParaRPr lang="en-IN" dirty="0"/>
          </a:p>
        </p:txBody>
      </p:sp>
      <p:pic>
        <p:nvPicPr>
          <p:cNvPr id="4" name="Picture 3">
            <a:extLst>
              <a:ext uri="{FF2B5EF4-FFF2-40B4-BE49-F238E27FC236}">
                <a16:creationId xmlns:a16="http://schemas.microsoft.com/office/drawing/2014/main" id="{9ABC4E0D-363B-4615-BCCA-42AD6A71AF6E}"/>
              </a:ext>
            </a:extLst>
          </p:cNvPr>
          <p:cNvPicPr>
            <a:picLocks noChangeAspect="1"/>
          </p:cNvPicPr>
          <p:nvPr/>
        </p:nvPicPr>
        <p:blipFill>
          <a:blip r:embed="rId2"/>
          <a:stretch>
            <a:fillRect/>
          </a:stretch>
        </p:blipFill>
        <p:spPr>
          <a:xfrm>
            <a:off x="3162608" y="3747247"/>
            <a:ext cx="3231160" cy="2728196"/>
          </a:xfrm>
          <a:prstGeom prst="rect">
            <a:avLst/>
          </a:prstGeom>
        </p:spPr>
      </p:pic>
    </p:spTree>
    <p:extLst>
      <p:ext uri="{BB962C8B-B14F-4D97-AF65-F5344CB8AC3E}">
        <p14:creationId xmlns:p14="http://schemas.microsoft.com/office/powerpoint/2010/main" val="1984095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9E6E-8A0D-4817-A34F-0C89E5716380}"/>
              </a:ext>
            </a:extLst>
          </p:cNvPr>
          <p:cNvSpPr>
            <a:spLocks noGrp="1"/>
          </p:cNvSpPr>
          <p:nvPr>
            <p:ph type="title"/>
          </p:nvPr>
        </p:nvSpPr>
        <p:spPr/>
        <p:txBody>
          <a:bodyPr/>
          <a:lstStyle/>
          <a:p>
            <a:r>
              <a:rPr lang="en-IN" dirty="0" err="1"/>
              <a:t>AutoCompleteTextView</a:t>
            </a:r>
            <a:endParaRPr lang="en-IN" dirty="0"/>
          </a:p>
        </p:txBody>
      </p:sp>
      <p:sp>
        <p:nvSpPr>
          <p:cNvPr id="3" name="Content Placeholder 2">
            <a:extLst>
              <a:ext uri="{FF2B5EF4-FFF2-40B4-BE49-F238E27FC236}">
                <a16:creationId xmlns:a16="http://schemas.microsoft.com/office/drawing/2014/main" id="{A90754D6-3F5D-4BC9-A5AD-3EC66ADC7C0A}"/>
              </a:ext>
            </a:extLst>
          </p:cNvPr>
          <p:cNvSpPr>
            <a:spLocks noGrp="1"/>
          </p:cNvSpPr>
          <p:nvPr>
            <p:ph idx="1"/>
          </p:nvPr>
        </p:nvSpPr>
        <p:spPr>
          <a:xfrm>
            <a:off x="677334" y="1735495"/>
            <a:ext cx="8811899" cy="2593909"/>
          </a:xfrm>
        </p:spPr>
        <p:txBody>
          <a:bodyPr>
            <a:normAutofit/>
          </a:bodyPr>
          <a:lstStyle/>
          <a:p>
            <a:r>
              <a:rPr lang="en-GB" sz="2400" dirty="0"/>
              <a:t>In Android, </a:t>
            </a:r>
            <a:r>
              <a:rPr lang="en-GB" sz="2400" dirty="0" err="1"/>
              <a:t>AutoCompleteTextView</a:t>
            </a:r>
            <a:r>
              <a:rPr lang="en-GB" sz="2400" dirty="0"/>
              <a:t> is a view </a:t>
            </a:r>
            <a:r>
              <a:rPr lang="en-GB" sz="2400" dirty="0" err="1"/>
              <a:t>i.e</a:t>
            </a:r>
            <a:r>
              <a:rPr lang="en-GB" sz="2400" dirty="0"/>
              <a:t> similar to </a:t>
            </a:r>
            <a:r>
              <a:rPr lang="en-GB" sz="2400" dirty="0" err="1"/>
              <a:t>EditText</a:t>
            </a:r>
            <a:r>
              <a:rPr lang="en-GB" sz="2400" dirty="0"/>
              <a:t>, except that it displays a list of completion suggestions automatically while the user is typing. </a:t>
            </a:r>
          </a:p>
          <a:p>
            <a:r>
              <a:rPr lang="en-GB" sz="2400" dirty="0"/>
              <a:t>A list of suggestions is displayed in drop down menu from which user can choose an item which actually replace the content of </a:t>
            </a:r>
            <a:r>
              <a:rPr lang="en-GB" sz="2400" dirty="0" err="1"/>
              <a:t>EditText</a:t>
            </a:r>
            <a:r>
              <a:rPr lang="en-GB" sz="2400" dirty="0"/>
              <a:t> with that.</a:t>
            </a:r>
          </a:p>
        </p:txBody>
      </p:sp>
      <p:pic>
        <p:nvPicPr>
          <p:cNvPr id="4099" name="Picture 3" descr="Background and Padding in AutoCompleteTextView Android">
            <a:extLst>
              <a:ext uri="{FF2B5EF4-FFF2-40B4-BE49-F238E27FC236}">
                <a16:creationId xmlns:a16="http://schemas.microsoft.com/office/drawing/2014/main" id="{7B4496FE-F280-48AA-B900-F354CC217D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622"/>
          <a:stretch/>
        </p:blipFill>
        <p:spPr bwMode="auto">
          <a:xfrm>
            <a:off x="3112342" y="4491328"/>
            <a:ext cx="3537923" cy="2366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847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B2D7C59-E10A-4AD0-B7D2-8BFD5F990D13}"/>
              </a:ext>
            </a:extLst>
          </p:cNvPr>
          <p:cNvSpPr txBox="1">
            <a:spLocks noGrp="1"/>
          </p:cNvSpPr>
          <p:nvPr>
            <p:ph idx="1"/>
          </p:nvPr>
        </p:nvSpPr>
        <p:spPr>
          <a:xfrm>
            <a:off x="425936" y="453086"/>
            <a:ext cx="5573648" cy="19902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indent="0">
              <a:buNone/>
            </a:pPr>
            <a:r>
              <a:rPr lang="en-GB" dirty="0"/>
              <a:t>&lt;</a:t>
            </a:r>
            <a:r>
              <a:rPr lang="en-GB" dirty="0" err="1"/>
              <a:t>AutoCompleteTextView</a:t>
            </a:r>
            <a:endParaRPr lang="en-GB" dirty="0"/>
          </a:p>
          <a:p>
            <a:pPr marL="0" indent="0">
              <a:buNone/>
            </a:pPr>
            <a:r>
              <a:rPr lang="en-GB" dirty="0"/>
              <a:t>    </a:t>
            </a:r>
            <a:r>
              <a:rPr lang="en-GB" dirty="0" err="1"/>
              <a:t>android:id</a:t>
            </a:r>
            <a:r>
              <a:rPr lang="en-GB" dirty="0"/>
              <a:t>="@+id/</a:t>
            </a:r>
            <a:r>
              <a:rPr lang="en-GB" dirty="0" err="1"/>
              <a:t>simpleAutoCompleteTextView</a:t>
            </a:r>
            <a:r>
              <a:rPr lang="en-GB" dirty="0"/>
              <a:t>"</a:t>
            </a:r>
          </a:p>
          <a:p>
            <a:pPr marL="0" indent="0">
              <a:buNone/>
            </a:pPr>
            <a:r>
              <a:rPr lang="en-GB" dirty="0"/>
              <a:t>    </a:t>
            </a:r>
            <a:r>
              <a:rPr lang="en-GB" dirty="0" err="1"/>
              <a:t>android:layout_width</a:t>
            </a:r>
            <a:r>
              <a:rPr lang="en-GB" dirty="0"/>
              <a:t>=“</a:t>
            </a:r>
            <a:r>
              <a:rPr lang="en-GB" dirty="0" err="1"/>
              <a:t>match_parent</a:t>
            </a:r>
            <a:r>
              <a:rPr lang="en-GB" dirty="0"/>
              <a:t>"</a:t>
            </a:r>
          </a:p>
          <a:p>
            <a:pPr marL="0" indent="0">
              <a:buNone/>
            </a:pPr>
            <a:r>
              <a:rPr lang="en-GB" dirty="0"/>
              <a:t>    </a:t>
            </a:r>
            <a:r>
              <a:rPr lang="en-GB" dirty="0" err="1"/>
              <a:t>android:layout_height</a:t>
            </a:r>
            <a:r>
              <a:rPr lang="en-GB" dirty="0"/>
              <a:t>="</a:t>
            </a:r>
            <a:r>
              <a:rPr lang="en-GB" dirty="0" err="1"/>
              <a:t>wrap_content</a:t>
            </a:r>
            <a:r>
              <a:rPr lang="en-GB" dirty="0"/>
              <a:t>"</a:t>
            </a:r>
          </a:p>
          <a:p>
            <a:pPr marL="0" indent="0">
              <a:buNone/>
            </a:pPr>
            <a:r>
              <a:rPr lang="en-GB" dirty="0"/>
              <a:t>    </a:t>
            </a:r>
            <a:r>
              <a:rPr lang="en-GB" dirty="0" err="1"/>
              <a:t>android:hint</a:t>
            </a:r>
            <a:r>
              <a:rPr lang="en-GB" dirty="0"/>
              <a:t>="Country"/&gt;</a:t>
            </a:r>
            <a:endParaRPr lang="en-IN" dirty="0"/>
          </a:p>
        </p:txBody>
      </p:sp>
      <p:sp>
        <p:nvSpPr>
          <p:cNvPr id="7" name="TextBox 6">
            <a:extLst>
              <a:ext uri="{FF2B5EF4-FFF2-40B4-BE49-F238E27FC236}">
                <a16:creationId xmlns:a16="http://schemas.microsoft.com/office/drawing/2014/main" id="{CFED2BA3-62B8-48C1-B323-A8E811B77398}"/>
              </a:ext>
            </a:extLst>
          </p:cNvPr>
          <p:cNvSpPr txBox="1"/>
          <p:nvPr/>
        </p:nvSpPr>
        <p:spPr>
          <a:xfrm>
            <a:off x="425936" y="2763728"/>
            <a:ext cx="61722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String[] </a:t>
            </a:r>
            <a:r>
              <a:rPr lang="en-GB" dirty="0" err="1"/>
              <a:t>countryNameList</a:t>
            </a:r>
            <a:r>
              <a:rPr lang="en-GB" dirty="0"/>
              <a:t> = {"India", "China", "Australia", "New Zealand", "England"};</a:t>
            </a:r>
            <a:endParaRPr lang="en-IN" dirty="0"/>
          </a:p>
        </p:txBody>
      </p:sp>
      <p:sp>
        <p:nvSpPr>
          <p:cNvPr id="10" name="TextBox 9">
            <a:extLst>
              <a:ext uri="{FF2B5EF4-FFF2-40B4-BE49-F238E27FC236}">
                <a16:creationId xmlns:a16="http://schemas.microsoft.com/office/drawing/2014/main" id="{76143728-FE8B-41F8-B4B3-525A31A069E0}"/>
              </a:ext>
            </a:extLst>
          </p:cNvPr>
          <p:cNvSpPr txBox="1"/>
          <p:nvPr/>
        </p:nvSpPr>
        <p:spPr>
          <a:xfrm>
            <a:off x="425936" y="3850502"/>
            <a:ext cx="8689132"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/initiate an auto complete text view</a:t>
            </a:r>
          </a:p>
          <a:p>
            <a:r>
              <a:rPr lang="en-IN" dirty="0" err="1"/>
              <a:t>AutoCompleteTextView</a:t>
            </a:r>
            <a:r>
              <a:rPr lang="en-IN" dirty="0"/>
              <a:t> </a:t>
            </a:r>
            <a:r>
              <a:rPr lang="en-IN" dirty="0" err="1"/>
              <a:t>smtxt</a:t>
            </a:r>
            <a:r>
              <a:rPr lang="en-IN" dirty="0"/>
              <a:t> = </a:t>
            </a:r>
            <a:r>
              <a:rPr lang="en-IN" dirty="0" err="1"/>
              <a:t>findViewById</a:t>
            </a:r>
            <a:r>
              <a:rPr lang="en-IN" dirty="0"/>
              <a:t>(</a:t>
            </a:r>
            <a:r>
              <a:rPr lang="en-IN" dirty="0" err="1"/>
              <a:t>R.id.simpleAutoCompleteTextView</a:t>
            </a:r>
            <a:r>
              <a:rPr lang="en-IN" dirty="0"/>
              <a:t>);</a:t>
            </a:r>
          </a:p>
          <a:p>
            <a:endParaRPr lang="en-IN" dirty="0"/>
          </a:p>
          <a:p>
            <a:r>
              <a:rPr lang="en-IN" dirty="0" err="1"/>
              <a:t>ArrayAdapter</a:t>
            </a:r>
            <a:r>
              <a:rPr lang="en-IN" dirty="0"/>
              <a:t> adapter = new </a:t>
            </a:r>
            <a:r>
              <a:rPr lang="en-IN" dirty="0" err="1"/>
              <a:t>ArrayAdapter</a:t>
            </a:r>
            <a:r>
              <a:rPr lang="en-IN" dirty="0"/>
              <a:t>(this, android.R.layout.simple_list_item_1, </a:t>
            </a:r>
            <a:r>
              <a:rPr lang="en-IN" dirty="0" err="1"/>
              <a:t>countryNameList</a:t>
            </a:r>
            <a:r>
              <a:rPr lang="en-IN" dirty="0"/>
              <a:t>);</a:t>
            </a:r>
          </a:p>
          <a:p>
            <a:endParaRPr lang="en-IN" dirty="0"/>
          </a:p>
          <a:p>
            <a:r>
              <a:rPr lang="en-IN" dirty="0" err="1"/>
              <a:t>smtxt.setAdapter</a:t>
            </a:r>
            <a:r>
              <a:rPr lang="en-IN" dirty="0"/>
              <a:t>(adapter);</a:t>
            </a:r>
          </a:p>
        </p:txBody>
      </p:sp>
      <p:pic>
        <p:nvPicPr>
          <p:cNvPr id="5124" name="Picture 4" descr="AutoCompleteTextView Example in Android Studio">
            <a:extLst>
              <a:ext uri="{FF2B5EF4-FFF2-40B4-BE49-F238E27FC236}">
                <a16:creationId xmlns:a16="http://schemas.microsoft.com/office/drawing/2014/main" id="{9E10AB0F-D6A4-459B-8FE3-6610A856E5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278"/>
          <a:stretch/>
        </p:blipFill>
        <p:spPr bwMode="auto">
          <a:xfrm>
            <a:off x="7187414" y="112518"/>
            <a:ext cx="4984985" cy="3316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417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ACF1-CC7C-4C12-8600-F97B6ECC2812}"/>
              </a:ext>
            </a:extLst>
          </p:cNvPr>
          <p:cNvSpPr>
            <a:spLocks noGrp="1"/>
          </p:cNvSpPr>
          <p:nvPr>
            <p:ph type="title"/>
          </p:nvPr>
        </p:nvSpPr>
        <p:spPr/>
        <p:txBody>
          <a:bodyPr/>
          <a:lstStyle/>
          <a:p>
            <a:r>
              <a:rPr lang="en-IN" dirty="0" err="1"/>
              <a:t>MultiAutoCompleteTextView</a:t>
            </a:r>
            <a:endParaRPr lang="en-IN" dirty="0"/>
          </a:p>
        </p:txBody>
      </p:sp>
      <p:sp>
        <p:nvSpPr>
          <p:cNvPr id="3" name="Content Placeholder 2">
            <a:extLst>
              <a:ext uri="{FF2B5EF4-FFF2-40B4-BE49-F238E27FC236}">
                <a16:creationId xmlns:a16="http://schemas.microsoft.com/office/drawing/2014/main" id="{85B5BAEE-661C-443A-84A7-0753B8269D06}"/>
              </a:ext>
            </a:extLst>
          </p:cNvPr>
          <p:cNvSpPr>
            <a:spLocks noGrp="1"/>
          </p:cNvSpPr>
          <p:nvPr>
            <p:ph idx="1"/>
          </p:nvPr>
        </p:nvSpPr>
        <p:spPr>
          <a:xfrm>
            <a:off x="677333" y="1572760"/>
            <a:ext cx="9147801" cy="3880773"/>
          </a:xfrm>
        </p:spPr>
        <p:txBody>
          <a:bodyPr>
            <a:normAutofit fontScale="92500"/>
          </a:bodyPr>
          <a:lstStyle/>
          <a:p>
            <a:pPr algn="just"/>
            <a:r>
              <a:rPr lang="en-GB" sz="2800" dirty="0"/>
              <a:t>In Android, </a:t>
            </a:r>
            <a:r>
              <a:rPr lang="en-GB" sz="2800" b="1" dirty="0" err="1"/>
              <a:t>MultiAutoCompleteTextView</a:t>
            </a:r>
            <a:r>
              <a:rPr lang="en-GB" sz="2800" dirty="0"/>
              <a:t> is an editable </a:t>
            </a:r>
            <a:r>
              <a:rPr lang="en-GB" sz="2800" dirty="0" err="1"/>
              <a:t>TextView</a:t>
            </a:r>
            <a:r>
              <a:rPr lang="en-GB" sz="2800" dirty="0"/>
              <a:t> extends </a:t>
            </a:r>
            <a:r>
              <a:rPr lang="en-GB" sz="2800" b="1" dirty="0" err="1"/>
              <a:t>AutoCompleteTextView</a:t>
            </a:r>
            <a:r>
              <a:rPr lang="en-GB" sz="2800" dirty="0"/>
              <a:t> that can show the complete suggestion for the sub-string of a text allowing user to quickly select instead of typing whole. </a:t>
            </a:r>
          </a:p>
          <a:p>
            <a:pPr algn="just"/>
            <a:r>
              <a:rPr lang="en-GB" sz="2800" dirty="0"/>
              <a:t>An </a:t>
            </a:r>
            <a:r>
              <a:rPr lang="en-GB" sz="2800" b="1" dirty="0" err="1"/>
              <a:t>AutoCompleteTextView</a:t>
            </a:r>
            <a:r>
              <a:rPr lang="en-GB" sz="2800" dirty="0"/>
              <a:t> only offers suggestion about the whole sentence and a </a:t>
            </a:r>
            <a:r>
              <a:rPr lang="en-GB" sz="2800" dirty="0" err="1"/>
              <a:t>MultiAutoCompleteTextView</a:t>
            </a:r>
            <a:r>
              <a:rPr lang="en-GB" sz="2800" dirty="0"/>
              <a:t> offers suggestion for every token in the sentence. We can specify what is the delimiter between tokens.</a:t>
            </a:r>
            <a:endParaRPr lang="en-IN" sz="2800" dirty="0"/>
          </a:p>
        </p:txBody>
      </p:sp>
    </p:spTree>
    <p:extLst>
      <p:ext uri="{BB962C8B-B14F-4D97-AF65-F5344CB8AC3E}">
        <p14:creationId xmlns:p14="http://schemas.microsoft.com/office/powerpoint/2010/main" val="3378135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480859-6AF5-4BCD-9478-41CD98BC3E28}"/>
              </a:ext>
            </a:extLst>
          </p:cNvPr>
          <p:cNvSpPr>
            <a:spLocks noGrp="1"/>
          </p:cNvSpPr>
          <p:nvPr>
            <p:ph idx="1"/>
          </p:nvPr>
        </p:nvSpPr>
        <p:spPr>
          <a:xfrm>
            <a:off x="341431" y="135845"/>
            <a:ext cx="7300339" cy="2131493"/>
          </a:xfrm>
        </p:spPr>
        <p:style>
          <a:lnRef idx="2">
            <a:schemeClr val="accent1"/>
          </a:lnRef>
          <a:fillRef idx="1">
            <a:schemeClr val="lt1"/>
          </a:fillRef>
          <a:effectRef idx="0">
            <a:schemeClr val="accent1"/>
          </a:effectRef>
          <a:fontRef idx="minor">
            <a:schemeClr val="dk1"/>
          </a:fontRef>
        </p:style>
        <p:txBody>
          <a:bodyPr/>
          <a:lstStyle/>
          <a:p>
            <a:pPr marL="0" indent="0">
              <a:buNone/>
            </a:pPr>
            <a:r>
              <a:rPr lang="en-IN" dirty="0"/>
              <a:t>&lt;</a:t>
            </a:r>
            <a:r>
              <a:rPr lang="en-IN" dirty="0" err="1"/>
              <a:t>MultiAutoCompleteTextView</a:t>
            </a:r>
            <a:endParaRPr lang="en-IN" dirty="0"/>
          </a:p>
          <a:p>
            <a:pPr marL="0" indent="0">
              <a:buNone/>
            </a:pPr>
            <a:r>
              <a:rPr lang="en-IN" dirty="0" err="1"/>
              <a:t>android:id</a:t>
            </a:r>
            <a:r>
              <a:rPr lang="en-IN" dirty="0"/>
              <a:t>="@+id/</a:t>
            </a:r>
            <a:r>
              <a:rPr lang="en-IN" dirty="0" err="1"/>
              <a:t>simpleMultiAutoCompleteTextView</a:t>
            </a:r>
            <a:r>
              <a:rPr lang="en-IN" dirty="0"/>
              <a:t>"</a:t>
            </a:r>
          </a:p>
          <a:p>
            <a:pPr marL="0" indent="0">
              <a:buNone/>
            </a:pPr>
            <a:r>
              <a:rPr lang="en-IN" dirty="0" err="1"/>
              <a:t>android:layout_width</a:t>
            </a:r>
            <a:r>
              <a:rPr lang="en-IN" dirty="0"/>
              <a:t>=“</a:t>
            </a:r>
            <a:r>
              <a:rPr lang="en-IN" dirty="0" err="1"/>
              <a:t>match_parent</a:t>
            </a:r>
            <a:r>
              <a:rPr lang="en-IN" dirty="0"/>
              <a:t>"</a:t>
            </a:r>
          </a:p>
          <a:p>
            <a:pPr marL="0" indent="0">
              <a:buNone/>
            </a:pPr>
            <a:r>
              <a:rPr lang="en-IN" dirty="0" err="1"/>
              <a:t>android:layout_height</a:t>
            </a:r>
            <a:r>
              <a:rPr lang="en-IN" dirty="0"/>
              <a:t>="</a:t>
            </a:r>
            <a:r>
              <a:rPr lang="en-IN" dirty="0" err="1"/>
              <a:t>wrap_content</a:t>
            </a:r>
            <a:r>
              <a:rPr lang="en-IN" dirty="0"/>
              <a:t>"</a:t>
            </a:r>
          </a:p>
          <a:p>
            <a:pPr marL="0" indent="0">
              <a:buNone/>
            </a:pPr>
            <a:r>
              <a:rPr lang="en-IN" dirty="0" err="1"/>
              <a:t>android:hint</a:t>
            </a:r>
            <a:r>
              <a:rPr lang="en-IN" dirty="0"/>
              <a:t>=“Select"/&gt;</a:t>
            </a:r>
          </a:p>
        </p:txBody>
      </p:sp>
      <p:sp>
        <p:nvSpPr>
          <p:cNvPr id="7" name="TextBox 6">
            <a:extLst>
              <a:ext uri="{FF2B5EF4-FFF2-40B4-BE49-F238E27FC236}">
                <a16:creationId xmlns:a16="http://schemas.microsoft.com/office/drawing/2014/main" id="{52B01615-65FD-4162-AB54-880C4F7ED186}"/>
              </a:ext>
            </a:extLst>
          </p:cNvPr>
          <p:cNvSpPr txBox="1"/>
          <p:nvPr/>
        </p:nvSpPr>
        <p:spPr>
          <a:xfrm>
            <a:off x="341432" y="2557620"/>
            <a:ext cx="7300339" cy="424731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String[] </a:t>
            </a:r>
            <a:r>
              <a:rPr lang="en-IN" dirty="0" err="1"/>
              <a:t>androidVersionNames</a:t>
            </a:r>
            <a:r>
              <a:rPr lang="en-IN" dirty="0"/>
              <a:t> = {"</a:t>
            </a:r>
            <a:r>
              <a:rPr lang="en-IN" dirty="0" err="1"/>
              <a:t>Aestro</a:t>
            </a:r>
            <a:r>
              <a:rPr lang="en-IN" dirty="0"/>
              <a:t>", "Blender", "</a:t>
            </a:r>
            <a:r>
              <a:rPr lang="en-IN" dirty="0" err="1"/>
              <a:t>CupCake</a:t>
            </a:r>
            <a:r>
              <a:rPr lang="en-IN" dirty="0"/>
              <a:t>", "Donut", "Eclair", "Froyo", "Gingerbread", "</a:t>
            </a:r>
            <a:r>
              <a:rPr lang="en-IN" dirty="0" err="1"/>
              <a:t>HoneyComb</a:t>
            </a:r>
            <a:r>
              <a:rPr lang="en-IN" dirty="0"/>
              <a:t>", "</a:t>
            </a:r>
            <a:r>
              <a:rPr lang="en-IN" dirty="0" err="1"/>
              <a:t>IceCream</a:t>
            </a:r>
            <a:r>
              <a:rPr lang="en-IN" dirty="0"/>
              <a:t> Sandwich", "</a:t>
            </a:r>
            <a:r>
              <a:rPr lang="en-IN" dirty="0" err="1"/>
              <a:t>Jellibean</a:t>
            </a:r>
            <a:r>
              <a:rPr lang="en-IN" dirty="0"/>
              <a:t>", "</a:t>
            </a:r>
            <a:r>
              <a:rPr lang="en-IN" dirty="0" err="1"/>
              <a:t>Kitkat</a:t>
            </a:r>
            <a:r>
              <a:rPr lang="en-IN" dirty="0"/>
              <a:t>", "Lollipop", "</a:t>
            </a:r>
            <a:r>
              <a:rPr lang="en-IN" dirty="0" err="1"/>
              <a:t>MarshMallow</a:t>
            </a:r>
            <a:r>
              <a:rPr lang="en-IN" dirty="0"/>
              <a:t>"};</a:t>
            </a:r>
          </a:p>
          <a:p>
            <a:endParaRPr lang="en-IN" dirty="0"/>
          </a:p>
          <a:p>
            <a:r>
              <a:rPr lang="en-IN" dirty="0" err="1"/>
              <a:t>MultiAutoCompleteTextView</a:t>
            </a:r>
            <a:r>
              <a:rPr lang="en-IN" dirty="0"/>
              <a:t> </a:t>
            </a:r>
            <a:r>
              <a:rPr lang="en-IN" dirty="0" err="1"/>
              <a:t>smt</a:t>
            </a:r>
            <a:r>
              <a:rPr lang="en-IN" dirty="0"/>
              <a:t> = (</a:t>
            </a:r>
            <a:r>
              <a:rPr lang="en-IN" dirty="0" err="1"/>
              <a:t>MultiAutoCompleteTextView</a:t>
            </a:r>
            <a:r>
              <a:rPr lang="en-IN" dirty="0"/>
              <a:t>) </a:t>
            </a:r>
            <a:r>
              <a:rPr lang="en-IN" dirty="0" err="1"/>
              <a:t>findViewById</a:t>
            </a:r>
            <a:r>
              <a:rPr lang="en-IN" dirty="0"/>
              <a:t>(</a:t>
            </a:r>
            <a:r>
              <a:rPr lang="en-IN" dirty="0" err="1"/>
              <a:t>R.id.simpleMultiAutoCompleteTextView</a:t>
            </a:r>
            <a:r>
              <a:rPr lang="en-IN" dirty="0"/>
              <a:t>);</a:t>
            </a:r>
          </a:p>
          <a:p>
            <a:endParaRPr lang="en-IN" dirty="0"/>
          </a:p>
          <a:p>
            <a:r>
              <a:rPr lang="en-IN" dirty="0" err="1"/>
              <a:t>ArrayAdapter</a:t>
            </a:r>
            <a:r>
              <a:rPr lang="en-IN" dirty="0"/>
              <a:t>&lt;String&gt; </a:t>
            </a:r>
            <a:r>
              <a:rPr lang="en-IN" dirty="0" err="1"/>
              <a:t>versionNames</a:t>
            </a:r>
            <a:r>
              <a:rPr lang="en-IN" dirty="0"/>
              <a:t> = new </a:t>
            </a:r>
            <a:r>
              <a:rPr lang="en-IN" dirty="0" err="1"/>
              <a:t>ArrayAdapter</a:t>
            </a:r>
            <a:r>
              <a:rPr lang="en-IN" dirty="0"/>
              <a:t>&lt;String&gt;(this, android.R.layout.simple_list_item_1, </a:t>
            </a:r>
            <a:r>
              <a:rPr lang="en-IN" dirty="0" err="1"/>
              <a:t>androidVersionNames</a:t>
            </a:r>
            <a:r>
              <a:rPr lang="en-IN" dirty="0"/>
              <a:t>);</a:t>
            </a:r>
          </a:p>
          <a:p>
            <a:r>
              <a:rPr lang="en-IN" dirty="0" err="1"/>
              <a:t>smt.setAdapter</a:t>
            </a:r>
            <a:r>
              <a:rPr lang="en-IN" dirty="0"/>
              <a:t>(</a:t>
            </a:r>
            <a:r>
              <a:rPr lang="en-IN" dirty="0" err="1"/>
              <a:t>versionNames</a:t>
            </a:r>
            <a:r>
              <a:rPr lang="en-IN" dirty="0"/>
              <a:t>);</a:t>
            </a:r>
          </a:p>
          <a:p>
            <a:endParaRPr lang="en-IN" dirty="0"/>
          </a:p>
          <a:p>
            <a:r>
              <a:rPr lang="en-IN" dirty="0" err="1"/>
              <a:t>smt.setTokenizer</a:t>
            </a:r>
            <a:r>
              <a:rPr lang="en-IN" dirty="0"/>
              <a:t>(new </a:t>
            </a:r>
            <a:r>
              <a:rPr lang="en-IN" b="1" dirty="0" err="1"/>
              <a:t>MultiAutoCompleteTextView.CommaTokenizer</a:t>
            </a:r>
            <a:r>
              <a:rPr lang="en-IN" dirty="0"/>
              <a:t>());</a:t>
            </a:r>
          </a:p>
          <a:p>
            <a:r>
              <a:rPr lang="en-IN" dirty="0"/>
              <a:t>}</a:t>
            </a:r>
          </a:p>
        </p:txBody>
      </p:sp>
      <p:pic>
        <p:nvPicPr>
          <p:cNvPr id="6148" name="Picture 4" descr="MultiAutoCompleteTextView Example In Android Studio">
            <a:extLst>
              <a:ext uri="{FF2B5EF4-FFF2-40B4-BE49-F238E27FC236}">
                <a16:creationId xmlns:a16="http://schemas.microsoft.com/office/drawing/2014/main" id="{CF13F101-0B64-49CE-AACB-DF045813384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576583" y="1201591"/>
            <a:ext cx="287655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684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179F6-669A-4420-BC4F-6A8626C11202}"/>
              </a:ext>
            </a:extLst>
          </p:cNvPr>
          <p:cNvSpPr>
            <a:spLocks noGrp="1"/>
          </p:cNvSpPr>
          <p:nvPr>
            <p:ph type="title"/>
          </p:nvPr>
        </p:nvSpPr>
        <p:spPr/>
        <p:txBody>
          <a:bodyPr/>
          <a:lstStyle/>
          <a:p>
            <a:r>
              <a:rPr lang="en-IN" dirty="0" err="1"/>
              <a:t>RatingBar</a:t>
            </a:r>
            <a:endParaRPr lang="en-IN" dirty="0"/>
          </a:p>
        </p:txBody>
      </p:sp>
      <p:sp>
        <p:nvSpPr>
          <p:cNvPr id="3" name="Content Placeholder 2">
            <a:extLst>
              <a:ext uri="{FF2B5EF4-FFF2-40B4-BE49-F238E27FC236}">
                <a16:creationId xmlns:a16="http://schemas.microsoft.com/office/drawing/2014/main" id="{2B52192A-8FAE-4243-9020-1D9D99C74D67}"/>
              </a:ext>
            </a:extLst>
          </p:cNvPr>
          <p:cNvSpPr>
            <a:spLocks noGrp="1"/>
          </p:cNvSpPr>
          <p:nvPr>
            <p:ph idx="1"/>
          </p:nvPr>
        </p:nvSpPr>
        <p:spPr>
          <a:xfrm>
            <a:off x="677334" y="1483568"/>
            <a:ext cx="8596668" cy="1800808"/>
          </a:xfrm>
        </p:spPr>
        <p:txBody>
          <a:bodyPr>
            <a:normAutofit fontScale="92500"/>
          </a:bodyPr>
          <a:lstStyle/>
          <a:p>
            <a:r>
              <a:rPr lang="en-GB" sz="2400" dirty="0" err="1"/>
              <a:t>RatingBar</a:t>
            </a:r>
            <a:r>
              <a:rPr lang="en-GB" sz="2400" dirty="0"/>
              <a:t> is used to get the rating from the app user. A user can simply touch, drag or click on the stars to set the rating value. </a:t>
            </a:r>
          </a:p>
          <a:p>
            <a:pPr algn="just"/>
            <a:r>
              <a:rPr lang="en-GB" sz="2400" dirty="0"/>
              <a:t>The value of rating always returns a floating point number which may be 1.0, 2.5, 4.5 etc.</a:t>
            </a:r>
            <a:endParaRPr lang="en-IN" sz="2400" dirty="0"/>
          </a:p>
        </p:txBody>
      </p:sp>
      <p:pic>
        <p:nvPicPr>
          <p:cNvPr id="7170" name="Picture 2" descr="RatingBar in Android">
            <a:extLst>
              <a:ext uri="{FF2B5EF4-FFF2-40B4-BE49-F238E27FC236}">
                <a16:creationId xmlns:a16="http://schemas.microsoft.com/office/drawing/2014/main" id="{C20BE0BC-D3BF-447B-A925-84F12201F1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046"/>
          <a:stretch/>
        </p:blipFill>
        <p:spPr bwMode="auto">
          <a:xfrm>
            <a:off x="5563141" y="4158344"/>
            <a:ext cx="6628859" cy="236326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D98F3F9-1509-48FD-9A00-48696D535A28}"/>
              </a:ext>
            </a:extLst>
          </p:cNvPr>
          <p:cNvSpPr txBox="1">
            <a:spLocks/>
          </p:cNvSpPr>
          <p:nvPr/>
        </p:nvSpPr>
        <p:spPr>
          <a:xfrm>
            <a:off x="556036" y="4158344"/>
            <a:ext cx="4557139" cy="20993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dirty="0"/>
              <a:t>&lt;</a:t>
            </a:r>
            <a:r>
              <a:rPr lang="en-IN" dirty="0" err="1"/>
              <a:t>RatingBar</a:t>
            </a:r>
            <a:endParaRPr lang="en-IN" dirty="0"/>
          </a:p>
          <a:p>
            <a:pPr marL="0" indent="0">
              <a:buFont typeface="Wingdings 3" charset="2"/>
              <a:buNone/>
            </a:pPr>
            <a:r>
              <a:rPr lang="en-IN" dirty="0"/>
              <a:t>    </a:t>
            </a:r>
            <a:r>
              <a:rPr lang="en-IN" dirty="0" err="1"/>
              <a:t>android:id</a:t>
            </a:r>
            <a:r>
              <a:rPr lang="en-IN" dirty="0"/>
              <a:t>="@+id/</a:t>
            </a:r>
            <a:r>
              <a:rPr lang="en-IN" dirty="0" err="1"/>
              <a:t>simpleRatingBar</a:t>
            </a:r>
            <a:r>
              <a:rPr lang="en-IN" dirty="0"/>
              <a:t>"</a:t>
            </a:r>
          </a:p>
          <a:p>
            <a:pPr marL="0" indent="0">
              <a:buFont typeface="Wingdings 3" charset="2"/>
              <a:buNone/>
            </a:pPr>
            <a:r>
              <a:rPr lang="en-IN" dirty="0"/>
              <a:t>    </a:t>
            </a:r>
            <a:r>
              <a:rPr lang="en-IN" dirty="0" err="1"/>
              <a:t>android:layout_width</a:t>
            </a:r>
            <a:r>
              <a:rPr lang="en-IN" dirty="0"/>
              <a:t>="</a:t>
            </a:r>
            <a:r>
              <a:rPr lang="en-IN" dirty="0" err="1"/>
              <a:t>wrap_content</a:t>
            </a:r>
            <a:r>
              <a:rPr lang="en-IN" dirty="0"/>
              <a:t>"</a:t>
            </a:r>
          </a:p>
          <a:p>
            <a:pPr marL="0" indent="0">
              <a:buFont typeface="Wingdings 3" charset="2"/>
              <a:buNone/>
            </a:pPr>
            <a:r>
              <a:rPr lang="en-IN" dirty="0"/>
              <a:t>    </a:t>
            </a:r>
            <a:r>
              <a:rPr lang="en-IN" dirty="0" err="1"/>
              <a:t>android:layout_height</a:t>
            </a:r>
            <a:r>
              <a:rPr lang="en-IN" dirty="0"/>
              <a:t>="</a:t>
            </a:r>
            <a:r>
              <a:rPr lang="en-IN" dirty="0" err="1"/>
              <a:t>wrap_content</a:t>
            </a:r>
            <a:r>
              <a:rPr lang="en-IN" dirty="0"/>
              <a:t>"</a:t>
            </a:r>
          </a:p>
          <a:p>
            <a:pPr marL="0" indent="0">
              <a:buFont typeface="Wingdings 3" charset="2"/>
              <a:buNone/>
            </a:pPr>
            <a:r>
              <a:rPr lang="en-IN" dirty="0"/>
              <a:t>    </a:t>
            </a:r>
            <a:r>
              <a:rPr lang="en-IN" dirty="0" err="1"/>
              <a:t>android:rating</a:t>
            </a:r>
            <a:r>
              <a:rPr lang="en-IN" dirty="0"/>
              <a:t>="3.5" /&gt;</a:t>
            </a:r>
          </a:p>
        </p:txBody>
      </p:sp>
    </p:spTree>
    <p:extLst>
      <p:ext uri="{BB962C8B-B14F-4D97-AF65-F5344CB8AC3E}">
        <p14:creationId xmlns:p14="http://schemas.microsoft.com/office/powerpoint/2010/main" val="1419412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E628-DC80-42EC-8971-D435AE0B39A5}"/>
              </a:ext>
            </a:extLst>
          </p:cNvPr>
          <p:cNvSpPr>
            <a:spLocks noGrp="1"/>
          </p:cNvSpPr>
          <p:nvPr>
            <p:ph type="title"/>
          </p:nvPr>
        </p:nvSpPr>
        <p:spPr/>
        <p:txBody>
          <a:bodyPr/>
          <a:lstStyle/>
          <a:p>
            <a:r>
              <a:rPr lang="en-GB" dirty="0"/>
              <a:t>What are Intent?</a:t>
            </a:r>
            <a:endParaRPr lang="en-IN" dirty="0"/>
          </a:p>
        </p:txBody>
      </p:sp>
      <p:sp>
        <p:nvSpPr>
          <p:cNvPr id="3" name="Content Placeholder 2">
            <a:extLst>
              <a:ext uri="{FF2B5EF4-FFF2-40B4-BE49-F238E27FC236}">
                <a16:creationId xmlns:a16="http://schemas.microsoft.com/office/drawing/2014/main" id="{25DED41B-EC67-4F58-9D15-A144362A6D81}"/>
              </a:ext>
            </a:extLst>
          </p:cNvPr>
          <p:cNvSpPr>
            <a:spLocks noGrp="1"/>
          </p:cNvSpPr>
          <p:nvPr>
            <p:ph idx="1"/>
          </p:nvPr>
        </p:nvSpPr>
        <p:spPr>
          <a:xfrm>
            <a:off x="677334" y="1371601"/>
            <a:ext cx="8596668" cy="4669762"/>
          </a:xfrm>
        </p:spPr>
        <p:txBody>
          <a:bodyPr>
            <a:normAutofit/>
          </a:bodyPr>
          <a:lstStyle/>
          <a:p>
            <a:r>
              <a:rPr lang="en-GB" dirty="0"/>
              <a:t>Intents are used to send asynchronous message within your application or between application.</a:t>
            </a:r>
          </a:p>
          <a:p>
            <a:r>
              <a:rPr lang="en-GB" dirty="0"/>
              <a:t>Intents are powerful concepts as they allow to create loosely coupled application.</a:t>
            </a:r>
          </a:p>
          <a:p>
            <a:r>
              <a:rPr lang="en-GB" dirty="0"/>
              <a:t>Intent object can contains information for receiving component</a:t>
            </a:r>
          </a:p>
          <a:p>
            <a:r>
              <a:rPr lang="en-GB" dirty="0"/>
              <a:t>Type of intent</a:t>
            </a:r>
          </a:p>
          <a:p>
            <a:pPr lvl="1"/>
            <a:r>
              <a:rPr lang="en-GB" dirty="0"/>
              <a:t>Implicit </a:t>
            </a:r>
          </a:p>
          <a:p>
            <a:pPr lvl="1"/>
            <a:r>
              <a:rPr lang="en-GB" dirty="0"/>
              <a:t>It ask system to perform some task without specifying Java class, which should be called.</a:t>
            </a:r>
          </a:p>
          <a:p>
            <a:pPr lvl="1"/>
            <a:r>
              <a:rPr lang="en-GB" dirty="0"/>
              <a:t>E.g. Open webpage</a:t>
            </a:r>
          </a:p>
          <a:p>
            <a:pPr lvl="1"/>
            <a:r>
              <a:rPr lang="en-GB" dirty="0"/>
              <a:t>Intent Filter is used when we have more option.</a:t>
            </a:r>
          </a:p>
          <a:p>
            <a:r>
              <a:rPr lang="en-GB" dirty="0"/>
              <a:t>Explicit</a:t>
            </a:r>
          </a:p>
          <a:p>
            <a:pPr lvl="1"/>
            <a:r>
              <a:rPr lang="en-GB" dirty="0"/>
              <a:t>It ask system to perform some task with specified java class.</a:t>
            </a:r>
            <a:endParaRPr lang="en-IN" dirty="0"/>
          </a:p>
        </p:txBody>
      </p:sp>
    </p:spTree>
    <p:extLst>
      <p:ext uri="{BB962C8B-B14F-4D97-AF65-F5344CB8AC3E}">
        <p14:creationId xmlns:p14="http://schemas.microsoft.com/office/powerpoint/2010/main" val="1530836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2B82-4470-4DAA-AC7E-F50B79E98349}"/>
              </a:ext>
            </a:extLst>
          </p:cNvPr>
          <p:cNvSpPr>
            <a:spLocks noGrp="1"/>
          </p:cNvSpPr>
          <p:nvPr>
            <p:ph type="title"/>
          </p:nvPr>
        </p:nvSpPr>
        <p:spPr/>
        <p:txBody>
          <a:bodyPr/>
          <a:lstStyle/>
          <a:p>
            <a:r>
              <a:rPr lang="en-IN" dirty="0" err="1"/>
              <a:t>DatePicker</a:t>
            </a:r>
            <a:endParaRPr lang="en-IN" dirty="0"/>
          </a:p>
        </p:txBody>
      </p:sp>
      <p:sp>
        <p:nvSpPr>
          <p:cNvPr id="3" name="Content Placeholder 2">
            <a:extLst>
              <a:ext uri="{FF2B5EF4-FFF2-40B4-BE49-F238E27FC236}">
                <a16:creationId xmlns:a16="http://schemas.microsoft.com/office/drawing/2014/main" id="{03580F44-2278-438E-B036-4FB23D0C7020}"/>
              </a:ext>
            </a:extLst>
          </p:cNvPr>
          <p:cNvSpPr>
            <a:spLocks noGrp="1"/>
          </p:cNvSpPr>
          <p:nvPr>
            <p:ph idx="1"/>
          </p:nvPr>
        </p:nvSpPr>
        <p:spPr>
          <a:xfrm>
            <a:off x="677333" y="1492899"/>
            <a:ext cx="9157131" cy="1464905"/>
          </a:xfrm>
        </p:spPr>
        <p:txBody>
          <a:bodyPr/>
          <a:lstStyle/>
          <a:p>
            <a:pPr algn="just"/>
            <a:r>
              <a:rPr lang="en-GB" dirty="0"/>
              <a:t>In Android, </a:t>
            </a:r>
            <a:r>
              <a:rPr lang="en-GB" dirty="0" err="1"/>
              <a:t>DatePicker</a:t>
            </a:r>
            <a:r>
              <a:rPr lang="en-GB" dirty="0"/>
              <a:t> is a widget used to select a date. It allows to select date by day, month and year in your custom UI (user interface). </a:t>
            </a:r>
          </a:p>
          <a:p>
            <a:pPr algn="just"/>
            <a:r>
              <a:rPr lang="en-GB" dirty="0"/>
              <a:t>If we need to show this view as a dialog then we have to use a </a:t>
            </a:r>
            <a:r>
              <a:rPr lang="en-GB" dirty="0" err="1"/>
              <a:t>DatePickerDialog</a:t>
            </a:r>
            <a:r>
              <a:rPr lang="en-GB" dirty="0"/>
              <a:t> class. </a:t>
            </a:r>
            <a:endParaRPr lang="en-IN" dirty="0"/>
          </a:p>
        </p:txBody>
      </p:sp>
      <p:sp>
        <p:nvSpPr>
          <p:cNvPr id="7" name="TextBox 6">
            <a:extLst>
              <a:ext uri="{FF2B5EF4-FFF2-40B4-BE49-F238E27FC236}">
                <a16:creationId xmlns:a16="http://schemas.microsoft.com/office/drawing/2014/main" id="{92358BFA-15C8-4BD8-ABF6-B8D44AA1507B}"/>
              </a:ext>
            </a:extLst>
          </p:cNvPr>
          <p:cNvSpPr txBox="1"/>
          <p:nvPr/>
        </p:nvSpPr>
        <p:spPr>
          <a:xfrm>
            <a:off x="677333" y="3429000"/>
            <a:ext cx="4221238"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&lt;</a:t>
            </a:r>
            <a:r>
              <a:rPr lang="en-IN" dirty="0" err="1"/>
              <a:t>DatePicker</a:t>
            </a:r>
            <a:endParaRPr lang="en-IN" dirty="0"/>
          </a:p>
          <a:p>
            <a:r>
              <a:rPr lang="en-IN" dirty="0" err="1"/>
              <a:t>android:id</a:t>
            </a:r>
            <a:r>
              <a:rPr lang="en-IN" dirty="0"/>
              <a:t>="@+id/</a:t>
            </a:r>
            <a:r>
              <a:rPr lang="en-IN" dirty="0" err="1"/>
              <a:t>simpleDatePicker</a:t>
            </a:r>
            <a:r>
              <a:rPr lang="en-IN" dirty="0"/>
              <a:t>"</a:t>
            </a:r>
          </a:p>
          <a:p>
            <a:r>
              <a:rPr lang="en-IN" dirty="0" err="1"/>
              <a:t>android:layout_width</a:t>
            </a:r>
            <a:r>
              <a:rPr lang="en-IN" dirty="0"/>
              <a:t>="</a:t>
            </a:r>
            <a:r>
              <a:rPr lang="en-IN" dirty="0" err="1"/>
              <a:t>wrap_content</a:t>
            </a:r>
            <a:r>
              <a:rPr lang="en-IN" dirty="0"/>
              <a:t>"</a:t>
            </a:r>
          </a:p>
          <a:p>
            <a:r>
              <a:rPr lang="en-IN" dirty="0" err="1"/>
              <a:t>android:layout_height</a:t>
            </a:r>
            <a:r>
              <a:rPr lang="en-IN" dirty="0"/>
              <a:t>="</a:t>
            </a:r>
            <a:r>
              <a:rPr lang="en-IN" dirty="0" err="1"/>
              <a:t>wrap_content</a:t>
            </a:r>
            <a:r>
              <a:rPr lang="en-IN" dirty="0"/>
              <a:t>"</a:t>
            </a:r>
          </a:p>
          <a:p>
            <a:r>
              <a:rPr lang="en-IN" dirty="0" err="1"/>
              <a:t>android:datePickerMode</a:t>
            </a:r>
            <a:r>
              <a:rPr lang="en-IN" dirty="0"/>
              <a:t>="spinner"</a:t>
            </a:r>
          </a:p>
          <a:p>
            <a:r>
              <a:rPr lang="en-IN" dirty="0"/>
              <a:t>/&gt;</a:t>
            </a:r>
          </a:p>
        </p:txBody>
      </p:sp>
      <p:pic>
        <p:nvPicPr>
          <p:cNvPr id="9221" name="Picture 5" descr="datePickerMode Spinner calendar in Android">
            <a:extLst>
              <a:ext uri="{FF2B5EF4-FFF2-40B4-BE49-F238E27FC236}">
                <a16:creationId xmlns:a16="http://schemas.microsoft.com/office/drawing/2014/main" id="{097835C7-ED89-45BC-9588-200AD93DDB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075"/>
          <a:stretch/>
        </p:blipFill>
        <p:spPr bwMode="auto">
          <a:xfrm>
            <a:off x="5162281" y="3303035"/>
            <a:ext cx="6172200" cy="3090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5115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4291-B3B5-46DB-A27E-29C1B9F616E2}"/>
              </a:ext>
            </a:extLst>
          </p:cNvPr>
          <p:cNvSpPr>
            <a:spLocks noGrp="1"/>
          </p:cNvSpPr>
          <p:nvPr>
            <p:ph type="title"/>
          </p:nvPr>
        </p:nvSpPr>
        <p:spPr/>
        <p:txBody>
          <a:bodyPr/>
          <a:lstStyle/>
          <a:p>
            <a:r>
              <a:rPr lang="en-IN" dirty="0" err="1"/>
              <a:t>TimePicker</a:t>
            </a:r>
            <a:endParaRPr lang="en-IN" dirty="0"/>
          </a:p>
        </p:txBody>
      </p:sp>
      <p:sp>
        <p:nvSpPr>
          <p:cNvPr id="3" name="Content Placeholder 2">
            <a:extLst>
              <a:ext uri="{FF2B5EF4-FFF2-40B4-BE49-F238E27FC236}">
                <a16:creationId xmlns:a16="http://schemas.microsoft.com/office/drawing/2014/main" id="{AF246B8B-358B-456D-86DD-DF5C1F2773F2}"/>
              </a:ext>
            </a:extLst>
          </p:cNvPr>
          <p:cNvSpPr>
            <a:spLocks noGrp="1"/>
          </p:cNvSpPr>
          <p:nvPr>
            <p:ph idx="1"/>
          </p:nvPr>
        </p:nvSpPr>
        <p:spPr>
          <a:xfrm>
            <a:off x="677334" y="1423471"/>
            <a:ext cx="8596668" cy="1497011"/>
          </a:xfrm>
        </p:spPr>
        <p:txBody>
          <a:bodyPr/>
          <a:lstStyle/>
          <a:p>
            <a:r>
              <a:rPr lang="en-GB" dirty="0"/>
              <a:t>In Android, </a:t>
            </a:r>
            <a:r>
              <a:rPr lang="en-GB" dirty="0" err="1"/>
              <a:t>TimePicker</a:t>
            </a:r>
            <a:r>
              <a:rPr lang="en-GB" dirty="0"/>
              <a:t> is a widget used for selecting the time of the day in either AM/PM mode or 24 hours mode. </a:t>
            </a:r>
          </a:p>
          <a:p>
            <a:r>
              <a:rPr lang="en-GB" dirty="0"/>
              <a:t>The displayed time consist of hours, minutes and clock format.  If we need to show this view as a Dialog then we have to use a </a:t>
            </a:r>
            <a:r>
              <a:rPr lang="en-GB" dirty="0" err="1"/>
              <a:t>TimePickerDialog</a:t>
            </a:r>
            <a:r>
              <a:rPr lang="en-GB" dirty="0"/>
              <a:t> class.</a:t>
            </a:r>
            <a:endParaRPr lang="en-IN" dirty="0"/>
          </a:p>
        </p:txBody>
      </p:sp>
      <p:pic>
        <p:nvPicPr>
          <p:cNvPr id="10242" name="Picture 2" descr="TimePicker in Android">
            <a:extLst>
              <a:ext uri="{FF2B5EF4-FFF2-40B4-BE49-F238E27FC236}">
                <a16:creationId xmlns:a16="http://schemas.microsoft.com/office/drawing/2014/main" id="{7369CDA8-D0BF-431E-A15E-0E248C2883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436" b="18298"/>
          <a:stretch/>
        </p:blipFill>
        <p:spPr bwMode="auto">
          <a:xfrm>
            <a:off x="6386762" y="3536303"/>
            <a:ext cx="5774480" cy="25140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3D792E4-BEAA-45F4-AFFC-465F4B4FDED9}"/>
              </a:ext>
            </a:extLst>
          </p:cNvPr>
          <p:cNvSpPr txBox="1"/>
          <p:nvPr/>
        </p:nvSpPr>
        <p:spPr>
          <a:xfrm>
            <a:off x="677334" y="3701144"/>
            <a:ext cx="5127905"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&lt;</a:t>
            </a:r>
            <a:r>
              <a:rPr lang="en-IN" dirty="0" err="1"/>
              <a:t>TimePicker</a:t>
            </a:r>
            <a:endParaRPr lang="en-IN" dirty="0"/>
          </a:p>
          <a:p>
            <a:r>
              <a:rPr lang="en-IN" dirty="0" err="1"/>
              <a:t>android:id</a:t>
            </a:r>
            <a:r>
              <a:rPr lang="en-IN" dirty="0"/>
              <a:t>="@+id/</a:t>
            </a:r>
            <a:r>
              <a:rPr lang="en-IN" dirty="0" err="1"/>
              <a:t>simpleTimePicker</a:t>
            </a:r>
            <a:r>
              <a:rPr lang="en-IN" dirty="0"/>
              <a:t>"</a:t>
            </a:r>
          </a:p>
          <a:p>
            <a:r>
              <a:rPr lang="en-IN" dirty="0" err="1"/>
              <a:t>android:layout_width</a:t>
            </a:r>
            <a:r>
              <a:rPr lang="en-IN" dirty="0"/>
              <a:t>="</a:t>
            </a:r>
            <a:r>
              <a:rPr lang="en-IN" dirty="0" err="1"/>
              <a:t>wrap_content</a:t>
            </a:r>
            <a:r>
              <a:rPr lang="en-IN" dirty="0"/>
              <a:t>"</a:t>
            </a:r>
          </a:p>
          <a:p>
            <a:r>
              <a:rPr lang="en-IN" dirty="0" err="1"/>
              <a:t>android:layout_height</a:t>
            </a:r>
            <a:r>
              <a:rPr lang="en-IN" dirty="0"/>
              <a:t>="</a:t>
            </a:r>
            <a:r>
              <a:rPr lang="en-IN" dirty="0" err="1"/>
              <a:t>wrap_content</a:t>
            </a:r>
            <a:r>
              <a:rPr lang="en-IN" dirty="0"/>
              <a:t>"</a:t>
            </a:r>
          </a:p>
          <a:p>
            <a:r>
              <a:rPr lang="en-IN" dirty="0" err="1"/>
              <a:t>android:timePickerMode</a:t>
            </a:r>
            <a:r>
              <a:rPr lang="en-IN" dirty="0"/>
              <a:t>="spinner"/&gt;</a:t>
            </a:r>
          </a:p>
        </p:txBody>
      </p:sp>
    </p:spTree>
    <p:extLst>
      <p:ext uri="{BB962C8B-B14F-4D97-AF65-F5344CB8AC3E}">
        <p14:creationId xmlns:p14="http://schemas.microsoft.com/office/powerpoint/2010/main" val="1600473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EF8D-ED22-4B40-881C-AB2BFEF42B2F}"/>
              </a:ext>
            </a:extLst>
          </p:cNvPr>
          <p:cNvSpPr>
            <a:spLocks noGrp="1"/>
          </p:cNvSpPr>
          <p:nvPr>
            <p:ph type="title"/>
          </p:nvPr>
        </p:nvSpPr>
        <p:spPr/>
        <p:txBody>
          <a:bodyPr/>
          <a:lstStyle/>
          <a:p>
            <a:r>
              <a:rPr lang="en-IN" dirty="0" err="1"/>
              <a:t>ProgressBar</a:t>
            </a:r>
            <a:endParaRPr lang="en-IN" dirty="0"/>
          </a:p>
        </p:txBody>
      </p:sp>
      <p:sp>
        <p:nvSpPr>
          <p:cNvPr id="3" name="Content Placeholder 2">
            <a:extLst>
              <a:ext uri="{FF2B5EF4-FFF2-40B4-BE49-F238E27FC236}">
                <a16:creationId xmlns:a16="http://schemas.microsoft.com/office/drawing/2014/main" id="{F7B26188-DFDF-4DD6-AA00-40C2F3881ECE}"/>
              </a:ext>
            </a:extLst>
          </p:cNvPr>
          <p:cNvSpPr>
            <a:spLocks noGrp="1"/>
          </p:cNvSpPr>
          <p:nvPr>
            <p:ph idx="1"/>
          </p:nvPr>
        </p:nvSpPr>
        <p:spPr>
          <a:xfrm>
            <a:off x="677334" y="1464907"/>
            <a:ext cx="8596668" cy="2183362"/>
          </a:xfrm>
        </p:spPr>
        <p:txBody>
          <a:bodyPr/>
          <a:lstStyle/>
          <a:p>
            <a:pPr algn="just"/>
            <a:r>
              <a:rPr lang="en-GB" dirty="0"/>
              <a:t>In Android, </a:t>
            </a:r>
            <a:r>
              <a:rPr lang="en-GB" dirty="0" err="1"/>
              <a:t>ProgressBar</a:t>
            </a:r>
            <a:r>
              <a:rPr lang="en-GB" dirty="0"/>
              <a:t> is used to display the status of work being done like </a:t>
            </a:r>
            <a:r>
              <a:rPr lang="en-GB" dirty="0" err="1"/>
              <a:t>analyzing</a:t>
            </a:r>
            <a:r>
              <a:rPr lang="en-GB" dirty="0"/>
              <a:t> status of work or downloading a file etc. </a:t>
            </a:r>
          </a:p>
          <a:p>
            <a:pPr algn="just"/>
            <a:r>
              <a:rPr lang="en-GB" dirty="0"/>
              <a:t>In Android, by default a progress bar will be displayed as a spinning wheel but If we want it to be displayed as a horizontal bar then we need to use style attribute as horizontal. </a:t>
            </a:r>
          </a:p>
          <a:p>
            <a:pPr algn="just"/>
            <a:r>
              <a:rPr lang="en-GB" dirty="0"/>
              <a:t>It mainly use the “</a:t>
            </a:r>
            <a:r>
              <a:rPr lang="en-GB" dirty="0" err="1"/>
              <a:t>android.widget.ProgressBar</a:t>
            </a:r>
            <a:r>
              <a:rPr lang="en-GB" dirty="0"/>
              <a:t>” class.</a:t>
            </a:r>
            <a:endParaRPr lang="en-IN" dirty="0"/>
          </a:p>
        </p:txBody>
      </p:sp>
      <p:sp>
        <p:nvSpPr>
          <p:cNvPr id="6" name="TextBox 5">
            <a:extLst>
              <a:ext uri="{FF2B5EF4-FFF2-40B4-BE49-F238E27FC236}">
                <a16:creationId xmlns:a16="http://schemas.microsoft.com/office/drawing/2014/main" id="{08A19C29-1110-4D1E-8158-00592CB93509}"/>
              </a:ext>
            </a:extLst>
          </p:cNvPr>
          <p:cNvSpPr txBox="1"/>
          <p:nvPr/>
        </p:nvSpPr>
        <p:spPr>
          <a:xfrm>
            <a:off x="762778" y="3903411"/>
            <a:ext cx="4574332"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&lt;</a:t>
            </a:r>
            <a:r>
              <a:rPr lang="en-IN" dirty="0" err="1"/>
              <a:t>ProgressBar</a:t>
            </a:r>
            <a:endParaRPr lang="en-IN" dirty="0"/>
          </a:p>
          <a:p>
            <a:r>
              <a:rPr lang="en-IN" dirty="0" err="1"/>
              <a:t>android:id</a:t>
            </a:r>
            <a:r>
              <a:rPr lang="en-IN" dirty="0"/>
              <a:t>="@+id/</a:t>
            </a:r>
            <a:r>
              <a:rPr lang="en-IN" dirty="0" err="1"/>
              <a:t>simpleProgressBar</a:t>
            </a:r>
            <a:r>
              <a:rPr lang="en-IN" dirty="0"/>
              <a:t>"</a:t>
            </a:r>
          </a:p>
          <a:p>
            <a:r>
              <a:rPr lang="en-IN" dirty="0" err="1"/>
              <a:t>android:layout_width</a:t>
            </a:r>
            <a:r>
              <a:rPr lang="en-IN" dirty="0"/>
              <a:t>="</a:t>
            </a:r>
            <a:r>
              <a:rPr lang="en-IN" dirty="0" err="1"/>
              <a:t>wrap_content</a:t>
            </a:r>
            <a:r>
              <a:rPr lang="en-IN" dirty="0"/>
              <a:t>"</a:t>
            </a:r>
          </a:p>
          <a:p>
            <a:r>
              <a:rPr lang="en-IN" dirty="0" err="1"/>
              <a:t>android:layout_height</a:t>
            </a:r>
            <a:r>
              <a:rPr lang="en-IN" dirty="0"/>
              <a:t>="</a:t>
            </a:r>
            <a:r>
              <a:rPr lang="en-IN" dirty="0" err="1"/>
              <a:t>wrap_content</a:t>
            </a:r>
            <a:r>
              <a:rPr lang="en-IN" dirty="0"/>
              <a:t>" </a:t>
            </a:r>
          </a:p>
          <a:p>
            <a:r>
              <a:rPr lang="en-IN" dirty="0" err="1"/>
              <a:t>android:max</a:t>
            </a:r>
            <a:r>
              <a:rPr lang="en-IN" dirty="0"/>
              <a:t>="100"</a:t>
            </a:r>
          </a:p>
          <a:p>
            <a:r>
              <a:rPr lang="en-IN" dirty="0" err="1"/>
              <a:t>android:progress</a:t>
            </a:r>
            <a:r>
              <a:rPr lang="en-IN" dirty="0"/>
              <a:t>="50"</a:t>
            </a:r>
          </a:p>
          <a:p>
            <a:r>
              <a:rPr lang="en-IN" dirty="0"/>
              <a:t>/&gt;</a:t>
            </a:r>
          </a:p>
        </p:txBody>
      </p:sp>
      <p:pic>
        <p:nvPicPr>
          <p:cNvPr id="11267" name="Picture 3" descr="progress in ProgressBar Android">
            <a:extLst>
              <a:ext uri="{FF2B5EF4-FFF2-40B4-BE49-F238E27FC236}">
                <a16:creationId xmlns:a16="http://schemas.microsoft.com/office/drawing/2014/main" id="{DEFD710A-9AAE-4525-B08A-BB2E019F84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4495"/>
          <a:stretch/>
        </p:blipFill>
        <p:spPr bwMode="auto">
          <a:xfrm>
            <a:off x="5648812" y="3903410"/>
            <a:ext cx="3299246" cy="203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884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B117-42CB-4417-BB8B-5338C2B5906F}"/>
              </a:ext>
            </a:extLst>
          </p:cNvPr>
          <p:cNvSpPr>
            <a:spLocks noGrp="1"/>
          </p:cNvSpPr>
          <p:nvPr>
            <p:ph type="title"/>
          </p:nvPr>
        </p:nvSpPr>
        <p:spPr/>
        <p:txBody>
          <a:bodyPr/>
          <a:lstStyle/>
          <a:p>
            <a:r>
              <a:rPr lang="en-IN" dirty="0" err="1"/>
              <a:t>AnalogClock</a:t>
            </a:r>
            <a:r>
              <a:rPr lang="en-IN" dirty="0"/>
              <a:t> / </a:t>
            </a:r>
            <a:r>
              <a:rPr lang="en-IN" dirty="0" err="1"/>
              <a:t>DigitalClock</a:t>
            </a:r>
            <a:endParaRPr lang="en-IN" dirty="0"/>
          </a:p>
        </p:txBody>
      </p:sp>
      <p:sp>
        <p:nvSpPr>
          <p:cNvPr id="3" name="Content Placeholder 2">
            <a:extLst>
              <a:ext uri="{FF2B5EF4-FFF2-40B4-BE49-F238E27FC236}">
                <a16:creationId xmlns:a16="http://schemas.microsoft.com/office/drawing/2014/main" id="{E676348D-0118-4AB8-BB90-2921DCDC112B}"/>
              </a:ext>
            </a:extLst>
          </p:cNvPr>
          <p:cNvSpPr>
            <a:spLocks noGrp="1"/>
          </p:cNvSpPr>
          <p:nvPr>
            <p:ph idx="1"/>
          </p:nvPr>
        </p:nvSpPr>
        <p:spPr>
          <a:xfrm>
            <a:off x="677334" y="1660849"/>
            <a:ext cx="8596668" cy="2211355"/>
          </a:xfrm>
        </p:spPr>
        <p:txBody>
          <a:bodyPr/>
          <a:lstStyle/>
          <a:p>
            <a:r>
              <a:rPr lang="en-GB" dirty="0"/>
              <a:t>In Android, </a:t>
            </a:r>
            <a:r>
              <a:rPr lang="en-GB" dirty="0" err="1"/>
              <a:t>AnalogClock</a:t>
            </a:r>
            <a:r>
              <a:rPr lang="en-GB" dirty="0"/>
              <a:t> is a two handed clock one for hour indicator and the other for minute indicator and </a:t>
            </a:r>
            <a:r>
              <a:rPr lang="en-GB" dirty="0" err="1"/>
              <a:t>DigitalClock</a:t>
            </a:r>
            <a:r>
              <a:rPr lang="en-GB" dirty="0"/>
              <a:t> &amp; </a:t>
            </a:r>
            <a:r>
              <a:rPr lang="en-GB" dirty="0" err="1"/>
              <a:t>TextClock</a:t>
            </a:r>
            <a:r>
              <a:rPr lang="en-GB" dirty="0"/>
              <a:t> both looks like your normal digital watch on hand which displays the hours minutes and seconds in digital format.  </a:t>
            </a:r>
          </a:p>
          <a:p>
            <a:r>
              <a:rPr lang="en-GB" dirty="0"/>
              <a:t>You can simply use these two widgets in your application but these components cannot be used to change the time so for that you may use </a:t>
            </a:r>
            <a:r>
              <a:rPr lang="en-GB" dirty="0" err="1"/>
              <a:t>TimePicker</a:t>
            </a:r>
            <a:r>
              <a:rPr lang="en-GB" dirty="0"/>
              <a:t> component.</a:t>
            </a:r>
          </a:p>
          <a:p>
            <a:endParaRPr lang="en-GB" dirty="0"/>
          </a:p>
          <a:p>
            <a:endParaRPr lang="en-IN" dirty="0"/>
          </a:p>
        </p:txBody>
      </p:sp>
      <p:sp>
        <p:nvSpPr>
          <p:cNvPr id="6" name="TextBox 5">
            <a:extLst>
              <a:ext uri="{FF2B5EF4-FFF2-40B4-BE49-F238E27FC236}">
                <a16:creationId xmlns:a16="http://schemas.microsoft.com/office/drawing/2014/main" id="{DF417A57-A2D5-412A-AD0C-044BDC02FC1D}"/>
              </a:ext>
            </a:extLst>
          </p:cNvPr>
          <p:cNvSpPr txBox="1"/>
          <p:nvPr/>
        </p:nvSpPr>
        <p:spPr>
          <a:xfrm>
            <a:off x="809431" y="4125790"/>
            <a:ext cx="6172200" cy="1200329"/>
          </a:xfrm>
          <a:prstGeom prst="rect">
            <a:avLst/>
          </a:prstGeom>
          <a:noFill/>
        </p:spPr>
        <p:txBody>
          <a:bodyPr wrap="square">
            <a:spAutoFit/>
          </a:bodyPr>
          <a:lstStyle/>
          <a:p>
            <a:r>
              <a:rPr lang="en-IN" dirty="0"/>
              <a:t>&lt;</a:t>
            </a:r>
            <a:r>
              <a:rPr lang="en-IN" dirty="0" err="1"/>
              <a:t>AnalogClock</a:t>
            </a:r>
            <a:endParaRPr lang="en-IN" dirty="0"/>
          </a:p>
          <a:p>
            <a:r>
              <a:rPr lang="en-IN" dirty="0" err="1"/>
              <a:t>android:id</a:t>
            </a:r>
            <a:r>
              <a:rPr lang="en-IN" dirty="0"/>
              <a:t>="@+id/</a:t>
            </a:r>
            <a:r>
              <a:rPr lang="en-IN" dirty="0" err="1"/>
              <a:t>simpleAnalogClock</a:t>
            </a:r>
            <a:r>
              <a:rPr lang="en-IN" dirty="0"/>
              <a:t>"</a:t>
            </a:r>
          </a:p>
          <a:p>
            <a:r>
              <a:rPr lang="en-IN" dirty="0" err="1"/>
              <a:t>android:layout_width</a:t>
            </a:r>
            <a:r>
              <a:rPr lang="en-IN" dirty="0"/>
              <a:t>="</a:t>
            </a:r>
            <a:r>
              <a:rPr lang="en-IN" dirty="0" err="1"/>
              <a:t>wrap_content</a:t>
            </a:r>
            <a:r>
              <a:rPr lang="en-IN" dirty="0"/>
              <a:t>"</a:t>
            </a:r>
          </a:p>
          <a:p>
            <a:r>
              <a:rPr lang="en-IN" dirty="0" err="1"/>
              <a:t>android:layout_height</a:t>
            </a:r>
            <a:r>
              <a:rPr lang="en-IN" dirty="0"/>
              <a:t>="</a:t>
            </a:r>
            <a:r>
              <a:rPr lang="en-IN" dirty="0" err="1"/>
              <a:t>wrap_content</a:t>
            </a:r>
            <a:r>
              <a:rPr lang="en-IN" dirty="0"/>
              <a:t>" /&gt;</a:t>
            </a:r>
          </a:p>
        </p:txBody>
      </p:sp>
      <p:sp>
        <p:nvSpPr>
          <p:cNvPr id="9" name="TextBox 8">
            <a:extLst>
              <a:ext uri="{FF2B5EF4-FFF2-40B4-BE49-F238E27FC236}">
                <a16:creationId xmlns:a16="http://schemas.microsoft.com/office/drawing/2014/main" id="{F3550BB7-3682-4383-A272-34C1CD2434AE}"/>
              </a:ext>
            </a:extLst>
          </p:cNvPr>
          <p:cNvSpPr txBox="1"/>
          <p:nvPr/>
        </p:nvSpPr>
        <p:spPr>
          <a:xfrm>
            <a:off x="677334" y="5488060"/>
            <a:ext cx="6172200" cy="1200329"/>
          </a:xfrm>
          <a:prstGeom prst="rect">
            <a:avLst/>
          </a:prstGeom>
          <a:noFill/>
        </p:spPr>
        <p:txBody>
          <a:bodyPr wrap="square">
            <a:spAutoFit/>
          </a:bodyPr>
          <a:lstStyle/>
          <a:p>
            <a:r>
              <a:rPr lang="en-IN" dirty="0"/>
              <a:t>&lt;</a:t>
            </a:r>
            <a:r>
              <a:rPr lang="en-IN" dirty="0" err="1"/>
              <a:t>DigitalClock</a:t>
            </a:r>
            <a:endParaRPr lang="en-IN" dirty="0"/>
          </a:p>
          <a:p>
            <a:r>
              <a:rPr lang="en-IN" dirty="0"/>
              <a:t>    </a:t>
            </a:r>
            <a:r>
              <a:rPr lang="en-IN" dirty="0" err="1"/>
              <a:t>android:id</a:t>
            </a:r>
            <a:r>
              <a:rPr lang="en-IN" dirty="0"/>
              <a:t>="@+id/</a:t>
            </a:r>
            <a:r>
              <a:rPr lang="en-IN" dirty="0" err="1"/>
              <a:t>simpleDigitalClock</a:t>
            </a:r>
            <a:r>
              <a:rPr lang="en-IN" dirty="0"/>
              <a:t>"</a:t>
            </a:r>
          </a:p>
          <a:p>
            <a:r>
              <a:rPr lang="en-IN" dirty="0"/>
              <a:t>    </a:t>
            </a:r>
            <a:r>
              <a:rPr lang="en-IN" dirty="0" err="1"/>
              <a:t>android:layout_width</a:t>
            </a:r>
            <a:r>
              <a:rPr lang="en-IN" dirty="0"/>
              <a:t>="</a:t>
            </a:r>
            <a:r>
              <a:rPr lang="en-IN" dirty="0" err="1"/>
              <a:t>wrap_content</a:t>
            </a:r>
            <a:r>
              <a:rPr lang="en-IN" dirty="0"/>
              <a:t>"</a:t>
            </a:r>
          </a:p>
          <a:p>
            <a:r>
              <a:rPr lang="en-IN" dirty="0"/>
              <a:t>    </a:t>
            </a:r>
            <a:r>
              <a:rPr lang="en-IN" dirty="0" err="1"/>
              <a:t>android:layout_height</a:t>
            </a:r>
            <a:r>
              <a:rPr lang="en-IN" dirty="0"/>
              <a:t>="</a:t>
            </a:r>
            <a:r>
              <a:rPr lang="en-IN" dirty="0" err="1"/>
              <a:t>wrap_content</a:t>
            </a:r>
            <a:r>
              <a:rPr lang="en-IN" dirty="0"/>
              <a:t>" /&gt;</a:t>
            </a:r>
          </a:p>
        </p:txBody>
      </p:sp>
      <p:pic>
        <p:nvPicPr>
          <p:cNvPr id="12292" name="Picture 4" descr="Analog Clock in Android">
            <a:extLst>
              <a:ext uri="{FF2B5EF4-FFF2-40B4-BE49-F238E27FC236}">
                <a16:creationId xmlns:a16="http://schemas.microsoft.com/office/drawing/2014/main" id="{C6D316F5-8A60-4A9E-8462-81BF778ECB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281"/>
          <a:stretch/>
        </p:blipFill>
        <p:spPr bwMode="auto">
          <a:xfrm>
            <a:off x="6274935" y="3710263"/>
            <a:ext cx="2124075" cy="1615856"/>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Digital Clock in Android">
            <a:extLst>
              <a:ext uri="{FF2B5EF4-FFF2-40B4-BE49-F238E27FC236}">
                <a16:creationId xmlns:a16="http://schemas.microsoft.com/office/drawing/2014/main" id="{EA6E7176-0683-4087-A262-95E6940D9E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138"/>
          <a:stretch/>
        </p:blipFill>
        <p:spPr bwMode="auto">
          <a:xfrm>
            <a:off x="6154220" y="5468953"/>
            <a:ext cx="2495550" cy="1238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17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611D-A36A-4A08-B68B-1CEAD7FB465F}"/>
              </a:ext>
            </a:extLst>
          </p:cNvPr>
          <p:cNvSpPr>
            <a:spLocks noGrp="1"/>
          </p:cNvSpPr>
          <p:nvPr>
            <p:ph type="title"/>
          </p:nvPr>
        </p:nvSpPr>
        <p:spPr>
          <a:xfrm>
            <a:off x="677334" y="431179"/>
            <a:ext cx="8596668" cy="660400"/>
          </a:xfrm>
        </p:spPr>
        <p:txBody>
          <a:bodyPr/>
          <a:lstStyle/>
          <a:p>
            <a:r>
              <a:rPr lang="en-IN" dirty="0" err="1"/>
              <a:t>ScrollView</a:t>
            </a:r>
            <a:endParaRPr lang="en-IN" dirty="0"/>
          </a:p>
        </p:txBody>
      </p:sp>
      <p:sp>
        <p:nvSpPr>
          <p:cNvPr id="3" name="Content Placeholder 2">
            <a:extLst>
              <a:ext uri="{FF2B5EF4-FFF2-40B4-BE49-F238E27FC236}">
                <a16:creationId xmlns:a16="http://schemas.microsoft.com/office/drawing/2014/main" id="{753B7100-66E8-4717-A148-677FA5831BC3}"/>
              </a:ext>
            </a:extLst>
          </p:cNvPr>
          <p:cNvSpPr>
            <a:spLocks noGrp="1"/>
          </p:cNvSpPr>
          <p:nvPr>
            <p:ph idx="1"/>
          </p:nvPr>
        </p:nvSpPr>
        <p:spPr>
          <a:xfrm>
            <a:off x="677334" y="1270000"/>
            <a:ext cx="8066616" cy="2547257"/>
          </a:xfrm>
        </p:spPr>
        <p:txBody>
          <a:bodyPr/>
          <a:lstStyle/>
          <a:p>
            <a:pPr algn="just"/>
            <a:r>
              <a:rPr lang="en-GB" dirty="0"/>
              <a:t>In android </a:t>
            </a:r>
            <a:r>
              <a:rPr lang="en-GB" dirty="0" err="1"/>
              <a:t>ScrollView</a:t>
            </a:r>
            <a:r>
              <a:rPr lang="en-GB" dirty="0"/>
              <a:t> can hold only one direct child. This means that, if you have complex layout with more views(Buttons, </a:t>
            </a:r>
            <a:r>
              <a:rPr lang="en-GB" dirty="0" err="1"/>
              <a:t>TextViews</a:t>
            </a:r>
            <a:r>
              <a:rPr lang="en-GB" dirty="0"/>
              <a:t> or any other view) then you must enclose them inside another standard layout like Table Layout, Relative Layout or Linear Layout. </a:t>
            </a:r>
          </a:p>
          <a:p>
            <a:pPr algn="just"/>
            <a:r>
              <a:rPr lang="en-GB" dirty="0"/>
              <a:t>You can specify </a:t>
            </a:r>
            <a:r>
              <a:rPr lang="en-GB" dirty="0" err="1"/>
              <a:t>layout_width</a:t>
            </a:r>
            <a:r>
              <a:rPr lang="en-GB" dirty="0"/>
              <a:t> and </a:t>
            </a:r>
            <a:r>
              <a:rPr lang="en-GB" dirty="0" err="1"/>
              <a:t>layout_height</a:t>
            </a:r>
            <a:r>
              <a:rPr lang="en-GB" dirty="0"/>
              <a:t> to adjust width and height of screen. You can specify height and width in </a:t>
            </a:r>
            <a:r>
              <a:rPr lang="en-GB" dirty="0" err="1"/>
              <a:t>dp</a:t>
            </a:r>
            <a:r>
              <a:rPr lang="en-GB" dirty="0"/>
              <a:t>(density pixel) or px(pixel). Then after enclosing them in a standard layout, enclose the whole layout in </a:t>
            </a:r>
            <a:r>
              <a:rPr lang="en-GB" dirty="0" err="1"/>
              <a:t>ScrollView</a:t>
            </a:r>
            <a:r>
              <a:rPr lang="en-GB" dirty="0"/>
              <a:t> to make all the element or views scrollable.</a:t>
            </a:r>
            <a:endParaRPr lang="en-IN" dirty="0"/>
          </a:p>
        </p:txBody>
      </p:sp>
      <p:sp>
        <p:nvSpPr>
          <p:cNvPr id="6" name="TextBox 5">
            <a:extLst>
              <a:ext uri="{FF2B5EF4-FFF2-40B4-BE49-F238E27FC236}">
                <a16:creationId xmlns:a16="http://schemas.microsoft.com/office/drawing/2014/main" id="{19B78F98-22EF-4BA2-94FB-7753685797BB}"/>
              </a:ext>
            </a:extLst>
          </p:cNvPr>
          <p:cNvSpPr txBox="1"/>
          <p:nvPr/>
        </p:nvSpPr>
        <p:spPr>
          <a:xfrm>
            <a:off x="738133" y="3817257"/>
            <a:ext cx="4359729"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&lt;</a:t>
            </a:r>
            <a:r>
              <a:rPr lang="en-GB" dirty="0" err="1"/>
              <a:t>ScrollView</a:t>
            </a:r>
            <a:endParaRPr lang="en-GB" dirty="0"/>
          </a:p>
          <a:p>
            <a:r>
              <a:rPr lang="en-GB" dirty="0" err="1"/>
              <a:t>android:id</a:t>
            </a:r>
            <a:r>
              <a:rPr lang="en-GB" dirty="0"/>
              <a:t>="@+id/</a:t>
            </a:r>
            <a:r>
              <a:rPr lang="en-GB" dirty="0" err="1"/>
              <a:t>scrollView</a:t>
            </a:r>
            <a:r>
              <a:rPr lang="en-GB" dirty="0"/>
              <a:t>"</a:t>
            </a:r>
          </a:p>
          <a:p>
            <a:r>
              <a:rPr lang="en-GB" dirty="0" err="1"/>
              <a:t>android:layout_width</a:t>
            </a:r>
            <a:r>
              <a:rPr lang="en-GB" dirty="0"/>
              <a:t>=“</a:t>
            </a:r>
            <a:r>
              <a:rPr lang="en-GB" dirty="0" err="1"/>
              <a:t>match_parent</a:t>
            </a:r>
            <a:r>
              <a:rPr lang="en-GB" dirty="0"/>
              <a:t>"</a:t>
            </a:r>
          </a:p>
          <a:p>
            <a:r>
              <a:rPr lang="en-GB" dirty="0" err="1"/>
              <a:t>android:layout_height</a:t>
            </a:r>
            <a:r>
              <a:rPr lang="en-GB" dirty="0"/>
              <a:t>=“</a:t>
            </a:r>
            <a:r>
              <a:rPr lang="en-GB" dirty="0" err="1"/>
              <a:t>match_parent</a:t>
            </a:r>
            <a:r>
              <a:rPr lang="en-GB" dirty="0"/>
              <a:t>"&gt;</a:t>
            </a:r>
          </a:p>
          <a:p>
            <a:endParaRPr lang="en-GB" dirty="0"/>
          </a:p>
          <a:p>
            <a:endParaRPr lang="en-GB" dirty="0"/>
          </a:p>
          <a:p>
            <a:r>
              <a:rPr lang="en-GB" dirty="0"/>
              <a:t>&lt;!-- add child view’s here --&gt;</a:t>
            </a:r>
          </a:p>
          <a:p>
            <a:r>
              <a:rPr lang="en-GB" dirty="0"/>
              <a:t> </a:t>
            </a:r>
          </a:p>
          <a:p>
            <a:endParaRPr lang="en-GB" dirty="0"/>
          </a:p>
          <a:p>
            <a:r>
              <a:rPr lang="en-GB" dirty="0"/>
              <a:t>&lt;/</a:t>
            </a:r>
            <a:r>
              <a:rPr lang="en-GB" dirty="0" err="1"/>
              <a:t>ScrollView</a:t>
            </a:r>
            <a:r>
              <a:rPr lang="en-GB" dirty="0"/>
              <a:t>&gt;</a:t>
            </a:r>
            <a:endParaRPr lang="en-IN" dirty="0"/>
          </a:p>
        </p:txBody>
      </p:sp>
      <p:pic>
        <p:nvPicPr>
          <p:cNvPr id="13315" name="Picture 3" descr="ScrollView Vertical Example Output in Android Using Buttons">
            <a:extLst>
              <a:ext uri="{FF2B5EF4-FFF2-40B4-BE49-F238E27FC236}">
                <a16:creationId xmlns:a16="http://schemas.microsoft.com/office/drawing/2014/main" id="{A7F1F374-C185-480B-81F1-E8A86E9762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05" b="14241"/>
          <a:stretch/>
        </p:blipFill>
        <p:spPr bwMode="auto">
          <a:xfrm>
            <a:off x="8743950" y="2211252"/>
            <a:ext cx="3448050" cy="4646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432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015B-AE9D-4C86-A41C-36D94370A42A}"/>
              </a:ext>
            </a:extLst>
          </p:cNvPr>
          <p:cNvSpPr>
            <a:spLocks noGrp="1"/>
          </p:cNvSpPr>
          <p:nvPr>
            <p:ph type="title"/>
          </p:nvPr>
        </p:nvSpPr>
        <p:spPr/>
        <p:txBody>
          <a:bodyPr/>
          <a:lstStyle/>
          <a:p>
            <a:r>
              <a:rPr lang="en-IN" dirty="0" err="1"/>
              <a:t>RecyclerView</a:t>
            </a:r>
            <a:endParaRPr lang="en-IN" dirty="0"/>
          </a:p>
        </p:txBody>
      </p:sp>
      <p:sp>
        <p:nvSpPr>
          <p:cNvPr id="3" name="Content Placeholder 2">
            <a:extLst>
              <a:ext uri="{FF2B5EF4-FFF2-40B4-BE49-F238E27FC236}">
                <a16:creationId xmlns:a16="http://schemas.microsoft.com/office/drawing/2014/main" id="{867D1B0B-AFFA-4190-88DB-D73CBD7499A4}"/>
              </a:ext>
            </a:extLst>
          </p:cNvPr>
          <p:cNvSpPr>
            <a:spLocks noGrp="1"/>
          </p:cNvSpPr>
          <p:nvPr>
            <p:ph idx="1"/>
          </p:nvPr>
        </p:nvSpPr>
        <p:spPr>
          <a:xfrm>
            <a:off x="677333" y="1548883"/>
            <a:ext cx="9185123" cy="4492480"/>
          </a:xfrm>
        </p:spPr>
        <p:txBody>
          <a:bodyPr>
            <a:normAutofit/>
          </a:bodyPr>
          <a:lstStyle/>
          <a:p>
            <a:pPr algn="just"/>
            <a:r>
              <a:rPr lang="en-GB" dirty="0"/>
              <a:t>The </a:t>
            </a:r>
            <a:r>
              <a:rPr lang="en-GB" dirty="0" err="1"/>
              <a:t>RecyclerView</a:t>
            </a:r>
            <a:r>
              <a:rPr lang="en-GB" dirty="0"/>
              <a:t> is a </a:t>
            </a:r>
            <a:r>
              <a:rPr lang="en-GB" dirty="0" err="1"/>
              <a:t>ViewGroup</a:t>
            </a:r>
            <a:r>
              <a:rPr lang="en-GB" dirty="0"/>
              <a:t> that renders any adapter-based view in a similar way. It is supposed to be the successor of </a:t>
            </a:r>
            <a:r>
              <a:rPr lang="en-GB" dirty="0" err="1"/>
              <a:t>ListView</a:t>
            </a:r>
            <a:r>
              <a:rPr lang="en-GB" dirty="0"/>
              <a:t> and </a:t>
            </a:r>
            <a:r>
              <a:rPr lang="en-GB" dirty="0" err="1"/>
              <a:t>GridView</a:t>
            </a:r>
            <a:r>
              <a:rPr lang="en-GB" dirty="0"/>
              <a:t>. </a:t>
            </a:r>
          </a:p>
          <a:p>
            <a:pPr algn="just"/>
            <a:r>
              <a:rPr lang="en-GB" dirty="0"/>
              <a:t>One of the reasons is that </a:t>
            </a:r>
            <a:r>
              <a:rPr lang="en-GB" dirty="0" err="1"/>
              <a:t>RecyclerView</a:t>
            </a:r>
            <a:r>
              <a:rPr lang="en-GB" dirty="0"/>
              <a:t> has a more extensible framework, especially since it provides the ability to implement both horizontal and vertical layouts. </a:t>
            </a:r>
          </a:p>
          <a:p>
            <a:pPr algn="just"/>
            <a:r>
              <a:rPr lang="en-GB" dirty="0"/>
              <a:t>Use the </a:t>
            </a:r>
            <a:r>
              <a:rPr lang="en-GB" dirty="0" err="1"/>
              <a:t>RecyclerView</a:t>
            </a:r>
            <a:r>
              <a:rPr lang="en-GB" dirty="0"/>
              <a:t> widget when you have data collections whose elements change at runtime based on user action or network events.</a:t>
            </a:r>
          </a:p>
          <a:p>
            <a:pPr algn="just"/>
            <a:r>
              <a:rPr lang="en-GB" dirty="0"/>
              <a:t>If you want to use a </a:t>
            </a:r>
            <a:r>
              <a:rPr lang="en-GB" dirty="0" err="1"/>
              <a:t>RecyclerView</a:t>
            </a:r>
            <a:r>
              <a:rPr lang="en-GB" dirty="0"/>
              <a:t>, you will need to work with the following:</a:t>
            </a:r>
          </a:p>
          <a:p>
            <a:pPr lvl="1" algn="just"/>
            <a:r>
              <a:rPr lang="en-GB" dirty="0" err="1"/>
              <a:t>RecyclerView.Adapter</a:t>
            </a:r>
            <a:r>
              <a:rPr lang="en-GB" dirty="0"/>
              <a:t> - To handle the data collection and bind it to the view</a:t>
            </a:r>
          </a:p>
          <a:p>
            <a:pPr lvl="1" algn="just"/>
            <a:r>
              <a:rPr lang="en-GB" dirty="0" err="1"/>
              <a:t>LayoutManager</a:t>
            </a:r>
            <a:r>
              <a:rPr lang="en-GB" dirty="0"/>
              <a:t> - Helps in positioning the items</a:t>
            </a:r>
          </a:p>
          <a:p>
            <a:pPr lvl="1" algn="just"/>
            <a:r>
              <a:rPr lang="en-GB" dirty="0" err="1"/>
              <a:t>ItemAnimator</a:t>
            </a:r>
            <a:r>
              <a:rPr lang="en-GB" dirty="0"/>
              <a:t> - Helps with animating the items for common operations such as Addition or Removal of item</a:t>
            </a:r>
            <a:endParaRPr lang="en-IN" dirty="0"/>
          </a:p>
        </p:txBody>
      </p:sp>
      <p:pic>
        <p:nvPicPr>
          <p:cNvPr id="14339" name="Picture 3" descr="RecyclerView">
            <a:extLst>
              <a:ext uri="{FF2B5EF4-FFF2-40B4-BE49-F238E27FC236}">
                <a16:creationId xmlns:a16="http://schemas.microsoft.com/office/drawing/2014/main" id="{DBF7D038-09DF-436E-A56C-8549ADF50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857" y="5309117"/>
            <a:ext cx="7769290" cy="1502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2028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655B5-1664-4272-B14F-DB0773ED4535}"/>
              </a:ext>
            </a:extLst>
          </p:cNvPr>
          <p:cNvSpPr>
            <a:spLocks noGrp="1"/>
          </p:cNvSpPr>
          <p:nvPr>
            <p:ph type="title"/>
          </p:nvPr>
        </p:nvSpPr>
        <p:spPr>
          <a:xfrm>
            <a:off x="620723" y="199053"/>
            <a:ext cx="8596668" cy="782426"/>
          </a:xfrm>
        </p:spPr>
        <p:txBody>
          <a:bodyPr/>
          <a:lstStyle/>
          <a:p>
            <a:r>
              <a:rPr lang="en-IN" dirty="0"/>
              <a:t>Compared to </a:t>
            </a:r>
            <a:r>
              <a:rPr lang="en-IN" dirty="0" err="1"/>
              <a:t>ListView</a:t>
            </a:r>
            <a:endParaRPr lang="en-IN" dirty="0"/>
          </a:p>
        </p:txBody>
      </p:sp>
      <p:sp>
        <p:nvSpPr>
          <p:cNvPr id="3" name="Content Placeholder 2">
            <a:extLst>
              <a:ext uri="{FF2B5EF4-FFF2-40B4-BE49-F238E27FC236}">
                <a16:creationId xmlns:a16="http://schemas.microsoft.com/office/drawing/2014/main" id="{059FA18A-9C1E-4804-96CE-0280338577ED}"/>
              </a:ext>
            </a:extLst>
          </p:cNvPr>
          <p:cNvSpPr>
            <a:spLocks noGrp="1"/>
          </p:cNvSpPr>
          <p:nvPr>
            <p:ph idx="1"/>
          </p:nvPr>
        </p:nvSpPr>
        <p:spPr>
          <a:xfrm>
            <a:off x="620723" y="981479"/>
            <a:ext cx="10426722" cy="5876521"/>
          </a:xfrm>
        </p:spPr>
        <p:txBody>
          <a:bodyPr>
            <a:normAutofit lnSpcReduction="10000"/>
          </a:bodyPr>
          <a:lstStyle/>
          <a:p>
            <a:pPr algn="just"/>
            <a:r>
              <a:rPr lang="en-GB" b="1" dirty="0"/>
              <a:t>Required </a:t>
            </a:r>
            <a:r>
              <a:rPr lang="en-GB" b="1" dirty="0" err="1"/>
              <a:t>ViewHolder</a:t>
            </a:r>
            <a:r>
              <a:rPr lang="en-GB" b="1" dirty="0"/>
              <a:t> in Adapters </a:t>
            </a:r>
            <a:r>
              <a:rPr lang="en-GB" dirty="0"/>
              <a:t>- </a:t>
            </a:r>
            <a:r>
              <a:rPr lang="en-GB" dirty="0" err="1"/>
              <a:t>ListView</a:t>
            </a:r>
            <a:r>
              <a:rPr lang="en-GB" dirty="0"/>
              <a:t> adapters do not require the use of the </a:t>
            </a:r>
            <a:r>
              <a:rPr lang="en-GB" dirty="0" err="1"/>
              <a:t>ViewHolder</a:t>
            </a:r>
            <a:r>
              <a:rPr lang="en-GB" dirty="0"/>
              <a:t> pattern to improve performance. In contrast, implementing an adapter for </a:t>
            </a:r>
            <a:r>
              <a:rPr lang="en-GB" dirty="0" err="1"/>
              <a:t>RecyclerView</a:t>
            </a:r>
            <a:r>
              <a:rPr lang="en-GB" dirty="0"/>
              <a:t> requires the use of the </a:t>
            </a:r>
            <a:r>
              <a:rPr lang="en-GB" dirty="0" err="1"/>
              <a:t>ViewHolder</a:t>
            </a:r>
            <a:r>
              <a:rPr lang="en-GB" dirty="0"/>
              <a:t> pattern for which it uses </a:t>
            </a:r>
            <a:r>
              <a:rPr lang="en-GB" dirty="0" err="1"/>
              <a:t>RecyclerView.Viewholder</a:t>
            </a:r>
            <a:r>
              <a:rPr lang="en-GB" dirty="0"/>
              <a:t>.</a:t>
            </a:r>
          </a:p>
          <a:p>
            <a:pPr algn="just"/>
            <a:r>
              <a:rPr lang="en-GB" b="1" dirty="0"/>
              <a:t>Customizable Item Layouts </a:t>
            </a:r>
            <a:r>
              <a:rPr lang="en-GB" dirty="0"/>
              <a:t>- </a:t>
            </a:r>
            <a:r>
              <a:rPr lang="en-GB" dirty="0" err="1"/>
              <a:t>ListView</a:t>
            </a:r>
            <a:r>
              <a:rPr lang="en-GB" dirty="0"/>
              <a:t> can only layout items in a vertical linear arrangement and this cannot be customized. In contrast, the </a:t>
            </a:r>
            <a:r>
              <a:rPr lang="en-GB" dirty="0" err="1"/>
              <a:t>RecyclerView</a:t>
            </a:r>
            <a:r>
              <a:rPr lang="en-GB" dirty="0"/>
              <a:t> has a </a:t>
            </a:r>
            <a:r>
              <a:rPr lang="en-GB" dirty="0" err="1"/>
              <a:t>RecyclerView.LayoutManager</a:t>
            </a:r>
            <a:r>
              <a:rPr lang="en-GB" dirty="0"/>
              <a:t> that allows any item layouts including horizontal lists or staggered grids.</a:t>
            </a:r>
          </a:p>
          <a:p>
            <a:pPr algn="just"/>
            <a:r>
              <a:rPr lang="en-GB" b="1" dirty="0"/>
              <a:t>Easy Item Animations</a:t>
            </a:r>
            <a:r>
              <a:rPr lang="en-GB" dirty="0"/>
              <a:t> - </a:t>
            </a:r>
            <a:r>
              <a:rPr lang="en-GB" dirty="0" err="1"/>
              <a:t>ListView</a:t>
            </a:r>
            <a:r>
              <a:rPr lang="en-GB" dirty="0"/>
              <a:t> contains no special provisions through which one can animate the addition or deletion of items. In contrast, the </a:t>
            </a:r>
            <a:r>
              <a:rPr lang="en-GB" dirty="0" err="1"/>
              <a:t>RecyclerView</a:t>
            </a:r>
            <a:r>
              <a:rPr lang="en-GB" dirty="0"/>
              <a:t> has the </a:t>
            </a:r>
            <a:r>
              <a:rPr lang="en-GB" dirty="0" err="1"/>
              <a:t>RecyclerView.ItemAnimator</a:t>
            </a:r>
            <a:r>
              <a:rPr lang="en-GB" dirty="0"/>
              <a:t> class for handling item animations.</a:t>
            </a:r>
          </a:p>
          <a:p>
            <a:pPr algn="just"/>
            <a:r>
              <a:rPr lang="en-GB" b="1" dirty="0"/>
              <a:t>Manual Data Source </a:t>
            </a:r>
            <a:r>
              <a:rPr lang="en-GB" dirty="0"/>
              <a:t>- </a:t>
            </a:r>
            <a:r>
              <a:rPr lang="en-GB" dirty="0" err="1"/>
              <a:t>ListView</a:t>
            </a:r>
            <a:r>
              <a:rPr lang="en-GB" dirty="0"/>
              <a:t> had adapters for different sources such as </a:t>
            </a:r>
            <a:r>
              <a:rPr lang="en-GB" dirty="0" err="1"/>
              <a:t>ArrayAdapter</a:t>
            </a:r>
            <a:r>
              <a:rPr lang="en-GB" dirty="0"/>
              <a:t> and </a:t>
            </a:r>
            <a:r>
              <a:rPr lang="en-GB" dirty="0" err="1"/>
              <a:t>CursorAdapter</a:t>
            </a:r>
            <a:r>
              <a:rPr lang="en-GB" dirty="0"/>
              <a:t> for arrays and database results respectively. In contrast, the </a:t>
            </a:r>
            <a:r>
              <a:rPr lang="en-GB" dirty="0" err="1"/>
              <a:t>RecyclerView.Adapter</a:t>
            </a:r>
            <a:r>
              <a:rPr lang="en-GB" dirty="0"/>
              <a:t> requires a custom implementation to supply the data to the adapter.</a:t>
            </a:r>
          </a:p>
          <a:p>
            <a:pPr algn="just"/>
            <a:r>
              <a:rPr lang="en-GB" b="1" dirty="0"/>
              <a:t>Manual Item Decoration </a:t>
            </a:r>
            <a:r>
              <a:rPr lang="en-GB" dirty="0"/>
              <a:t>- </a:t>
            </a:r>
            <a:r>
              <a:rPr lang="en-GB" dirty="0" err="1"/>
              <a:t>ListView</a:t>
            </a:r>
            <a:r>
              <a:rPr lang="en-GB" dirty="0"/>
              <a:t> has the </a:t>
            </a:r>
            <a:r>
              <a:rPr lang="en-GB" dirty="0" err="1"/>
              <a:t>android:divider</a:t>
            </a:r>
            <a:r>
              <a:rPr lang="en-GB" dirty="0"/>
              <a:t> property for easy dividers between items in the list. In contrast, </a:t>
            </a:r>
            <a:r>
              <a:rPr lang="en-GB" dirty="0" err="1"/>
              <a:t>RecyclerView</a:t>
            </a:r>
            <a:r>
              <a:rPr lang="en-GB" dirty="0"/>
              <a:t> requires the use of a </a:t>
            </a:r>
            <a:r>
              <a:rPr lang="en-GB" dirty="0" err="1"/>
              <a:t>RecyclerView.ItemDecoration</a:t>
            </a:r>
            <a:r>
              <a:rPr lang="en-GB" dirty="0"/>
              <a:t> object to setup much more manual divider decorations.</a:t>
            </a:r>
          </a:p>
          <a:p>
            <a:pPr algn="just"/>
            <a:r>
              <a:rPr lang="en-GB" b="1" dirty="0"/>
              <a:t>Manual Click Detection </a:t>
            </a:r>
            <a:r>
              <a:rPr lang="en-GB" dirty="0"/>
              <a:t>- </a:t>
            </a:r>
            <a:r>
              <a:rPr lang="en-GB" dirty="0" err="1"/>
              <a:t>ListView</a:t>
            </a:r>
            <a:r>
              <a:rPr lang="en-GB" dirty="0"/>
              <a:t> has a </a:t>
            </a:r>
            <a:r>
              <a:rPr lang="en-GB" dirty="0" err="1"/>
              <a:t>AdapterView.OnItemClickListener</a:t>
            </a:r>
            <a:r>
              <a:rPr lang="en-GB" dirty="0"/>
              <a:t> interface for binding to the click events for individual items in the list. In contrast, </a:t>
            </a:r>
            <a:r>
              <a:rPr lang="en-GB" dirty="0" err="1"/>
              <a:t>RecyclerView</a:t>
            </a:r>
            <a:r>
              <a:rPr lang="en-GB" dirty="0"/>
              <a:t> only has support for </a:t>
            </a:r>
            <a:r>
              <a:rPr lang="en-GB" dirty="0" err="1"/>
              <a:t>RecyclerView.OnItemTouchListener</a:t>
            </a:r>
            <a:r>
              <a:rPr lang="en-GB" dirty="0"/>
              <a:t> which manages individual touch events but has no built-in click handling.</a:t>
            </a:r>
            <a:endParaRPr lang="en-IN" dirty="0"/>
          </a:p>
        </p:txBody>
      </p:sp>
    </p:spTree>
    <p:extLst>
      <p:ext uri="{BB962C8B-B14F-4D97-AF65-F5344CB8AC3E}">
        <p14:creationId xmlns:p14="http://schemas.microsoft.com/office/powerpoint/2010/main" val="11448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F23F-995C-48CE-92C3-2E3A61CE5C33}"/>
              </a:ext>
            </a:extLst>
          </p:cNvPr>
          <p:cNvSpPr>
            <a:spLocks noGrp="1"/>
          </p:cNvSpPr>
          <p:nvPr>
            <p:ph type="title"/>
          </p:nvPr>
        </p:nvSpPr>
        <p:spPr>
          <a:xfrm>
            <a:off x="447869" y="156238"/>
            <a:ext cx="8596668" cy="1019419"/>
          </a:xfrm>
        </p:spPr>
        <p:txBody>
          <a:bodyPr/>
          <a:lstStyle/>
          <a:p>
            <a:r>
              <a:rPr lang="en-IN" dirty="0"/>
              <a:t>Components of a </a:t>
            </a:r>
            <a:r>
              <a:rPr lang="en-IN" dirty="0" err="1"/>
              <a:t>RecyclerView</a:t>
            </a:r>
            <a:endParaRPr lang="en-IN" dirty="0"/>
          </a:p>
        </p:txBody>
      </p:sp>
      <p:sp>
        <p:nvSpPr>
          <p:cNvPr id="3" name="Content Placeholder 2">
            <a:extLst>
              <a:ext uri="{FF2B5EF4-FFF2-40B4-BE49-F238E27FC236}">
                <a16:creationId xmlns:a16="http://schemas.microsoft.com/office/drawing/2014/main" id="{8B3D0874-B304-4827-8E99-9DFA4BB6CCA5}"/>
              </a:ext>
            </a:extLst>
          </p:cNvPr>
          <p:cNvSpPr>
            <a:spLocks noGrp="1"/>
          </p:cNvSpPr>
          <p:nvPr>
            <p:ph idx="1"/>
          </p:nvPr>
        </p:nvSpPr>
        <p:spPr>
          <a:xfrm>
            <a:off x="447869" y="783771"/>
            <a:ext cx="6074229" cy="5831633"/>
          </a:xfrm>
        </p:spPr>
        <p:txBody>
          <a:bodyPr>
            <a:normAutofit fontScale="92500"/>
          </a:bodyPr>
          <a:lstStyle/>
          <a:p>
            <a:r>
              <a:rPr lang="en-IN" b="1" dirty="0" err="1"/>
              <a:t>LayoutManagers</a:t>
            </a:r>
            <a:endParaRPr lang="en-IN" b="1" dirty="0"/>
          </a:p>
          <a:p>
            <a:pPr lvl="1"/>
            <a:r>
              <a:rPr lang="en-GB" dirty="0"/>
              <a:t>A </a:t>
            </a:r>
            <a:r>
              <a:rPr lang="en-GB" b="1" dirty="0" err="1"/>
              <a:t>RecyclerView</a:t>
            </a:r>
            <a:r>
              <a:rPr lang="en-GB" dirty="0"/>
              <a:t> needs to have a layout manager and an adapter to be instantiated. A layout manager positions item views inside a </a:t>
            </a:r>
            <a:r>
              <a:rPr lang="en-GB" dirty="0" err="1"/>
              <a:t>RecyclerView</a:t>
            </a:r>
            <a:r>
              <a:rPr lang="en-GB" dirty="0"/>
              <a:t> and determines when to reuse item views that are no longer visible to the user.</a:t>
            </a:r>
          </a:p>
          <a:p>
            <a:pPr lvl="1"/>
            <a:r>
              <a:rPr lang="en-GB" b="1" dirty="0" err="1"/>
              <a:t>RecyclerView</a:t>
            </a:r>
            <a:r>
              <a:rPr lang="en-GB" dirty="0"/>
              <a:t> provides these built-in layout managers:</a:t>
            </a:r>
          </a:p>
          <a:p>
            <a:pPr lvl="2"/>
            <a:r>
              <a:rPr lang="en-GB" b="1" dirty="0" err="1"/>
              <a:t>LinearLayoutManager</a:t>
            </a:r>
            <a:r>
              <a:rPr lang="en-GB" dirty="0"/>
              <a:t> shows items in a vertical or horizontal scrolling list.</a:t>
            </a:r>
          </a:p>
          <a:p>
            <a:pPr lvl="2"/>
            <a:r>
              <a:rPr lang="en-GB" b="1" dirty="0" err="1"/>
              <a:t>GridLayoutManager</a:t>
            </a:r>
            <a:r>
              <a:rPr lang="en-GB" dirty="0"/>
              <a:t> shows items in a grid.</a:t>
            </a:r>
          </a:p>
          <a:p>
            <a:pPr lvl="2"/>
            <a:r>
              <a:rPr lang="en-GB" b="1" dirty="0" err="1"/>
              <a:t>StaggeredGridLayoutManager</a:t>
            </a:r>
            <a:r>
              <a:rPr lang="en-GB" dirty="0"/>
              <a:t> shows items in a staggered grid.</a:t>
            </a:r>
            <a:endParaRPr lang="en-IN" dirty="0"/>
          </a:p>
          <a:p>
            <a:r>
              <a:rPr lang="en-IN" b="1" dirty="0" err="1"/>
              <a:t>RecyclerView.Adapter</a:t>
            </a:r>
            <a:endParaRPr lang="en-IN" b="1" dirty="0"/>
          </a:p>
          <a:p>
            <a:pPr lvl="1"/>
            <a:r>
              <a:rPr lang="en-GB" dirty="0" err="1"/>
              <a:t>RecyclerView</a:t>
            </a:r>
            <a:r>
              <a:rPr lang="en-GB" dirty="0"/>
              <a:t> includes a new kind of adapter. It’s a similar approach to the ones you already used, but with some peculiarities, such as a required </a:t>
            </a:r>
            <a:r>
              <a:rPr lang="en-GB" dirty="0" err="1"/>
              <a:t>ViewHolder</a:t>
            </a:r>
            <a:r>
              <a:rPr lang="en-GB" dirty="0"/>
              <a:t>.</a:t>
            </a:r>
            <a:endParaRPr lang="en-IN" dirty="0"/>
          </a:p>
          <a:p>
            <a:r>
              <a:rPr lang="en-IN" b="1" dirty="0" err="1"/>
              <a:t>ItemAnimator</a:t>
            </a:r>
            <a:endParaRPr lang="en-IN" b="1" dirty="0"/>
          </a:p>
          <a:p>
            <a:pPr lvl="1"/>
            <a:r>
              <a:rPr lang="en-GB" dirty="0" err="1"/>
              <a:t>RecyclerView.ItemAnimator</a:t>
            </a:r>
            <a:r>
              <a:rPr lang="en-GB" dirty="0"/>
              <a:t> will animate </a:t>
            </a:r>
            <a:r>
              <a:rPr lang="en-GB" dirty="0" err="1"/>
              <a:t>ViewGroup</a:t>
            </a:r>
            <a:r>
              <a:rPr lang="en-GB" dirty="0"/>
              <a:t> modifications such as add/delete/select that are notified to the adapter. </a:t>
            </a:r>
            <a:r>
              <a:rPr lang="en-GB" dirty="0" err="1"/>
              <a:t>DefaultItemAnimator</a:t>
            </a:r>
            <a:r>
              <a:rPr lang="en-GB" dirty="0"/>
              <a:t> can be used for basic default animations and works quite well. See the section of this guide for more information.</a:t>
            </a:r>
            <a:endParaRPr lang="en-IN" dirty="0"/>
          </a:p>
        </p:txBody>
      </p:sp>
      <p:pic>
        <p:nvPicPr>
          <p:cNvPr id="15366" name="Picture 6" descr="RecyclerView Tutorial With Example In Android Studio | Android Material  Design Tutorial">
            <a:extLst>
              <a:ext uri="{FF2B5EF4-FFF2-40B4-BE49-F238E27FC236}">
                <a16:creationId xmlns:a16="http://schemas.microsoft.com/office/drawing/2014/main" id="{3D759DC8-F27A-4247-950A-FB5BC8E51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5" y="2042237"/>
            <a:ext cx="559117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714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D951-5B11-4D22-9FDC-ED3D266A2B8C}"/>
              </a:ext>
            </a:extLst>
          </p:cNvPr>
          <p:cNvSpPr>
            <a:spLocks noGrp="1"/>
          </p:cNvSpPr>
          <p:nvPr>
            <p:ph type="title"/>
          </p:nvPr>
        </p:nvSpPr>
        <p:spPr>
          <a:xfrm>
            <a:off x="291851" y="156237"/>
            <a:ext cx="8596668" cy="838845"/>
          </a:xfrm>
        </p:spPr>
        <p:txBody>
          <a:bodyPr/>
          <a:lstStyle/>
          <a:p>
            <a:r>
              <a:rPr lang="en-GB" dirty="0"/>
              <a:t>WebView</a:t>
            </a:r>
            <a:endParaRPr lang="en-IN" dirty="0"/>
          </a:p>
        </p:txBody>
      </p:sp>
      <p:sp>
        <p:nvSpPr>
          <p:cNvPr id="3" name="Content Placeholder 2">
            <a:extLst>
              <a:ext uri="{FF2B5EF4-FFF2-40B4-BE49-F238E27FC236}">
                <a16:creationId xmlns:a16="http://schemas.microsoft.com/office/drawing/2014/main" id="{355AF28A-DE86-470F-A430-1EAC96E798CB}"/>
              </a:ext>
            </a:extLst>
          </p:cNvPr>
          <p:cNvSpPr>
            <a:spLocks noGrp="1"/>
          </p:cNvSpPr>
          <p:nvPr>
            <p:ph idx="1"/>
          </p:nvPr>
        </p:nvSpPr>
        <p:spPr>
          <a:xfrm>
            <a:off x="291851" y="995082"/>
            <a:ext cx="8596668" cy="5360894"/>
          </a:xfrm>
        </p:spPr>
        <p:txBody>
          <a:bodyPr/>
          <a:lstStyle/>
          <a:p>
            <a:r>
              <a:rPr lang="en-GB" dirty="0"/>
              <a:t>There are two ways to view web content on an Android device. </a:t>
            </a:r>
          </a:p>
          <a:p>
            <a:pPr lvl="1"/>
            <a:r>
              <a:rPr lang="en-GB" dirty="0"/>
              <a:t>Traditional web browser </a:t>
            </a:r>
          </a:p>
          <a:p>
            <a:pPr lvl="1"/>
            <a:r>
              <a:rPr lang="en-GB" dirty="0"/>
              <a:t>Android application that includes WebView in the layout. </a:t>
            </a:r>
          </a:p>
          <a:p>
            <a:r>
              <a:rPr lang="en-GB" dirty="0"/>
              <a:t>Android WebView is used to display web page in android. The web page can be loaded from same application or URL. </a:t>
            </a:r>
          </a:p>
          <a:p>
            <a:r>
              <a:rPr lang="en-GB" dirty="0"/>
              <a:t>It is used to display online content in android activity. </a:t>
            </a:r>
          </a:p>
          <a:p>
            <a:r>
              <a:rPr lang="en-GB" dirty="0"/>
              <a:t>Android WebView uses </a:t>
            </a:r>
            <a:r>
              <a:rPr lang="en-GB" b="1" dirty="0" err="1"/>
              <a:t>webkit</a:t>
            </a:r>
            <a:r>
              <a:rPr lang="en-GB" dirty="0"/>
              <a:t> engine to display web page. </a:t>
            </a:r>
          </a:p>
          <a:p>
            <a:r>
              <a:rPr lang="en-GB" dirty="0"/>
              <a:t>Here, in order for your activity to access the Internet and load web pages in a WebView, you must add the </a:t>
            </a:r>
            <a:r>
              <a:rPr lang="en-GB" b="1" dirty="0"/>
              <a:t>INTERNET</a:t>
            </a:r>
            <a:r>
              <a:rPr lang="en-GB" dirty="0"/>
              <a:t> permissions to your Android Manifest file:</a:t>
            </a:r>
          </a:p>
          <a:p>
            <a:pPr lvl="1"/>
            <a:r>
              <a:rPr lang="fr-FR" sz="1800" dirty="0"/>
              <a:t>&lt;uses-permission </a:t>
            </a:r>
            <a:r>
              <a:rPr lang="fr-FR" sz="1800" dirty="0" err="1"/>
              <a:t>android:name</a:t>
            </a:r>
            <a:r>
              <a:rPr lang="fr-FR" sz="1800" dirty="0"/>
              <a:t>="</a:t>
            </a:r>
            <a:r>
              <a:rPr lang="fr-FR" sz="1800" dirty="0" err="1"/>
              <a:t>android.permission.INTERNET</a:t>
            </a:r>
            <a:r>
              <a:rPr lang="fr-FR" sz="1800" dirty="0"/>
              <a:t>"/&gt;</a:t>
            </a:r>
            <a:endParaRPr lang="en-IN" sz="1800" dirty="0"/>
          </a:p>
        </p:txBody>
      </p:sp>
      <p:pic>
        <p:nvPicPr>
          <p:cNvPr id="4" name="Picture 3">
            <a:extLst>
              <a:ext uri="{FF2B5EF4-FFF2-40B4-BE49-F238E27FC236}">
                <a16:creationId xmlns:a16="http://schemas.microsoft.com/office/drawing/2014/main" id="{B7F68F04-57F0-4413-B1EC-B5243EE32C06}"/>
              </a:ext>
            </a:extLst>
          </p:cNvPr>
          <p:cNvPicPr>
            <a:picLocks noChangeAspect="1"/>
          </p:cNvPicPr>
          <p:nvPr/>
        </p:nvPicPr>
        <p:blipFill>
          <a:blip r:embed="rId2"/>
          <a:stretch>
            <a:fillRect/>
          </a:stretch>
        </p:blipFill>
        <p:spPr>
          <a:xfrm>
            <a:off x="8888519" y="2842719"/>
            <a:ext cx="3303481" cy="4015281"/>
          </a:xfrm>
          <a:prstGeom prst="rect">
            <a:avLst/>
          </a:prstGeom>
        </p:spPr>
      </p:pic>
    </p:spTree>
    <p:extLst>
      <p:ext uri="{BB962C8B-B14F-4D97-AF65-F5344CB8AC3E}">
        <p14:creationId xmlns:p14="http://schemas.microsoft.com/office/powerpoint/2010/main" val="16113249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7F4F94-A7EB-4A21-88E3-370C0BECE123}"/>
              </a:ext>
            </a:extLst>
          </p:cNvPr>
          <p:cNvSpPr>
            <a:spLocks noGrp="1"/>
          </p:cNvSpPr>
          <p:nvPr>
            <p:ph idx="1"/>
          </p:nvPr>
        </p:nvSpPr>
        <p:spPr>
          <a:xfrm>
            <a:off x="677334" y="699247"/>
            <a:ext cx="8197725" cy="5342115"/>
          </a:xfrm>
        </p:spPr>
        <p:txBody>
          <a:bodyPr>
            <a:normAutofit fontScale="92500" lnSpcReduction="20000"/>
          </a:bodyPr>
          <a:lstStyle/>
          <a:p>
            <a:pPr algn="just"/>
            <a:r>
              <a:rPr lang="en-IN" dirty="0"/>
              <a:t>The </a:t>
            </a:r>
            <a:r>
              <a:rPr lang="en-IN" b="1" dirty="0" err="1"/>
              <a:t>loadUrl</a:t>
            </a:r>
            <a:r>
              <a:rPr lang="en-IN" dirty="0"/>
              <a:t>() and </a:t>
            </a:r>
            <a:r>
              <a:rPr lang="en-IN" b="1" dirty="0" err="1"/>
              <a:t>loadData</a:t>
            </a:r>
            <a:r>
              <a:rPr lang="en-IN" dirty="0"/>
              <a:t>() methods of Android WebView class are used to load and display web page. </a:t>
            </a:r>
          </a:p>
          <a:p>
            <a:pPr lvl="1" algn="just"/>
            <a:r>
              <a:rPr lang="en-IN" b="1" dirty="0" err="1"/>
              <a:t>loadUrl</a:t>
            </a:r>
            <a:r>
              <a:rPr lang="en-IN" dirty="0"/>
              <a:t>() – Load a web page in our WebView </a:t>
            </a:r>
          </a:p>
          <a:p>
            <a:pPr lvl="1" algn="just"/>
            <a:r>
              <a:rPr lang="en-IN" b="1" dirty="0" err="1"/>
              <a:t>loadUrl</a:t>
            </a:r>
            <a:r>
              <a:rPr lang="en-IN" dirty="0"/>
              <a:t>(String </a:t>
            </a:r>
            <a:r>
              <a:rPr lang="en-IN" dirty="0" err="1"/>
              <a:t>url</a:t>
            </a:r>
            <a:r>
              <a:rPr lang="en-IN" dirty="0"/>
              <a:t>); </a:t>
            </a:r>
          </a:p>
          <a:p>
            <a:pPr algn="just"/>
            <a:r>
              <a:rPr lang="en-IN" dirty="0"/>
              <a:t>Example : </a:t>
            </a:r>
          </a:p>
          <a:p>
            <a:pPr marL="457200" lvl="1" indent="0">
              <a:buNone/>
            </a:pPr>
            <a:r>
              <a:rPr lang="en-IN" dirty="0" err="1"/>
              <a:t>btnLoad.setOnClickListener</a:t>
            </a:r>
            <a:r>
              <a:rPr lang="en-IN" dirty="0"/>
              <a:t>(</a:t>
            </a:r>
            <a:r>
              <a:rPr lang="en-IN" dirty="0" err="1"/>
              <a:t>newView.OnClickListener</a:t>
            </a:r>
            <a:r>
              <a:rPr lang="en-IN" dirty="0"/>
              <a:t>(){ </a:t>
            </a:r>
          </a:p>
          <a:p>
            <a:pPr marL="457200" lvl="1" indent="0">
              <a:buNone/>
            </a:pPr>
            <a:r>
              <a:rPr lang="en-IN" dirty="0"/>
              <a:t>@Override </a:t>
            </a:r>
          </a:p>
          <a:p>
            <a:pPr marL="457200" lvl="1" indent="0">
              <a:buNone/>
            </a:pPr>
            <a:r>
              <a:rPr lang="en-IN" dirty="0"/>
              <a:t>public void </a:t>
            </a:r>
            <a:r>
              <a:rPr lang="en-IN" dirty="0" err="1"/>
              <a:t>onClick</a:t>
            </a:r>
            <a:r>
              <a:rPr lang="en-IN" dirty="0"/>
              <a:t>(View view) { </a:t>
            </a:r>
          </a:p>
          <a:p>
            <a:pPr marL="457200" lvl="1" indent="0">
              <a:buNone/>
            </a:pPr>
            <a:r>
              <a:rPr lang="en-IN" dirty="0" err="1"/>
              <a:t>wvDisp.loadUrl</a:t>
            </a:r>
            <a:r>
              <a:rPr lang="en-IN" dirty="0"/>
              <a:t>(</a:t>
            </a:r>
            <a:r>
              <a:rPr lang="en-IN" dirty="0" err="1"/>
              <a:t>edtURL.getText</a:t>
            </a:r>
            <a:r>
              <a:rPr lang="en-IN" dirty="0"/>
              <a:t>().</a:t>
            </a:r>
            <a:r>
              <a:rPr lang="en-IN" dirty="0" err="1"/>
              <a:t>toString</a:t>
            </a:r>
            <a:r>
              <a:rPr lang="en-IN" dirty="0"/>
              <a:t>());</a:t>
            </a:r>
          </a:p>
          <a:p>
            <a:pPr marL="914400" lvl="2" indent="0">
              <a:buNone/>
            </a:pPr>
            <a:r>
              <a:rPr lang="en-IN" dirty="0"/>
              <a:t>} </a:t>
            </a:r>
          </a:p>
          <a:p>
            <a:pPr marL="457200" lvl="1" indent="0">
              <a:buNone/>
            </a:pPr>
            <a:r>
              <a:rPr lang="en-IN" dirty="0"/>
              <a:t>})</a:t>
            </a:r>
          </a:p>
          <a:p>
            <a:pPr algn="just"/>
            <a:r>
              <a:rPr lang="en-IN" b="1" dirty="0" err="1"/>
              <a:t>loadData</a:t>
            </a:r>
            <a:r>
              <a:rPr lang="en-IN" dirty="0"/>
              <a:t>() – Load Static Html Data on WebView </a:t>
            </a:r>
          </a:p>
          <a:p>
            <a:pPr algn="just"/>
            <a:r>
              <a:rPr lang="en-IN" dirty="0"/>
              <a:t>This method is used to load the static HTML string in a web view. </a:t>
            </a:r>
            <a:r>
              <a:rPr lang="en-IN" dirty="0" err="1"/>
              <a:t>loadData</a:t>
            </a:r>
            <a:r>
              <a:rPr lang="en-IN" dirty="0"/>
              <a:t>() function takes html string data, mime-type and encoding param as three parameters. </a:t>
            </a:r>
          </a:p>
          <a:p>
            <a:pPr algn="just"/>
            <a:r>
              <a:rPr lang="en-IN" b="1" dirty="0" err="1"/>
              <a:t>Syntaxt</a:t>
            </a:r>
            <a:r>
              <a:rPr lang="en-IN" dirty="0"/>
              <a:t> : </a:t>
            </a:r>
          </a:p>
          <a:p>
            <a:pPr lvl="1" algn="just"/>
            <a:r>
              <a:rPr lang="en-IN" b="1" dirty="0" err="1"/>
              <a:t>loadData</a:t>
            </a:r>
            <a:r>
              <a:rPr lang="en-IN" dirty="0"/>
              <a:t>(</a:t>
            </a:r>
            <a:r>
              <a:rPr lang="en-IN" b="1" dirty="0"/>
              <a:t>String</a:t>
            </a:r>
            <a:r>
              <a:rPr lang="en-IN" dirty="0"/>
              <a:t> data, </a:t>
            </a:r>
            <a:r>
              <a:rPr lang="en-IN" b="1" dirty="0"/>
              <a:t>String</a:t>
            </a:r>
            <a:r>
              <a:rPr lang="en-IN" dirty="0"/>
              <a:t> </a:t>
            </a:r>
            <a:r>
              <a:rPr lang="en-IN" dirty="0" err="1"/>
              <a:t>mimeType</a:t>
            </a:r>
            <a:r>
              <a:rPr lang="en-IN" dirty="0"/>
              <a:t>, </a:t>
            </a:r>
            <a:r>
              <a:rPr lang="en-IN" b="1" dirty="0"/>
              <a:t>String</a:t>
            </a:r>
            <a:r>
              <a:rPr lang="en-IN" dirty="0"/>
              <a:t> encoding) </a:t>
            </a:r>
          </a:p>
        </p:txBody>
      </p:sp>
      <p:pic>
        <p:nvPicPr>
          <p:cNvPr id="4" name="Picture 3">
            <a:extLst>
              <a:ext uri="{FF2B5EF4-FFF2-40B4-BE49-F238E27FC236}">
                <a16:creationId xmlns:a16="http://schemas.microsoft.com/office/drawing/2014/main" id="{904035D6-6C25-4947-82DE-11E4D0844530}"/>
              </a:ext>
            </a:extLst>
          </p:cNvPr>
          <p:cNvPicPr>
            <a:picLocks noChangeAspect="1"/>
          </p:cNvPicPr>
          <p:nvPr/>
        </p:nvPicPr>
        <p:blipFill rotWithShape="1">
          <a:blip r:embed="rId2"/>
          <a:srcRect l="1401" t="1289" r="1"/>
          <a:stretch/>
        </p:blipFill>
        <p:spPr>
          <a:xfrm>
            <a:off x="9081247" y="1434352"/>
            <a:ext cx="3110753" cy="5423647"/>
          </a:xfrm>
          <a:prstGeom prst="rect">
            <a:avLst/>
          </a:prstGeom>
        </p:spPr>
      </p:pic>
    </p:spTree>
    <p:extLst>
      <p:ext uri="{BB962C8B-B14F-4D97-AF65-F5344CB8AC3E}">
        <p14:creationId xmlns:p14="http://schemas.microsoft.com/office/powerpoint/2010/main" val="323474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79F07-5CC9-4872-9BC0-8AF3EB5E54F8}"/>
              </a:ext>
            </a:extLst>
          </p:cNvPr>
          <p:cNvSpPr>
            <a:spLocks noGrp="1"/>
          </p:cNvSpPr>
          <p:nvPr>
            <p:ph type="title"/>
          </p:nvPr>
        </p:nvSpPr>
        <p:spPr>
          <a:xfrm>
            <a:off x="677334" y="268941"/>
            <a:ext cx="8596668" cy="788894"/>
          </a:xfrm>
        </p:spPr>
        <p:txBody>
          <a:bodyPr/>
          <a:lstStyle/>
          <a:p>
            <a:r>
              <a:rPr lang="en-GB" dirty="0"/>
              <a:t>Explicit Intent</a:t>
            </a:r>
            <a:endParaRPr lang="en-IN" dirty="0"/>
          </a:p>
        </p:txBody>
      </p:sp>
      <p:sp>
        <p:nvSpPr>
          <p:cNvPr id="3" name="Content Placeholder 2">
            <a:extLst>
              <a:ext uri="{FF2B5EF4-FFF2-40B4-BE49-F238E27FC236}">
                <a16:creationId xmlns:a16="http://schemas.microsoft.com/office/drawing/2014/main" id="{C6C40F83-2950-423D-80EF-4390FB31DB02}"/>
              </a:ext>
            </a:extLst>
          </p:cNvPr>
          <p:cNvSpPr>
            <a:spLocks noGrp="1"/>
          </p:cNvSpPr>
          <p:nvPr>
            <p:ph idx="1"/>
          </p:nvPr>
        </p:nvSpPr>
        <p:spPr>
          <a:xfrm>
            <a:off x="439271" y="1057835"/>
            <a:ext cx="9269505" cy="5531224"/>
          </a:xfrm>
        </p:spPr>
        <p:txBody>
          <a:bodyPr>
            <a:normAutofit/>
          </a:bodyPr>
          <a:lstStyle/>
          <a:p>
            <a:pPr algn="just"/>
            <a:r>
              <a:rPr lang="en-GB" dirty="0"/>
              <a:t> </a:t>
            </a:r>
            <a:r>
              <a:rPr lang="en-GB" b="1" u="sng" dirty="0"/>
              <a:t>Calling Activity using Intent</a:t>
            </a:r>
          </a:p>
          <a:p>
            <a:pPr algn="just"/>
            <a:r>
              <a:rPr lang="en-GB" dirty="0"/>
              <a:t>To call other activity we will use </a:t>
            </a:r>
            <a:r>
              <a:rPr lang="en-GB" b="1" dirty="0" err="1"/>
              <a:t>startActivity</a:t>
            </a:r>
            <a:r>
              <a:rPr lang="en-GB" dirty="0"/>
              <a:t>()</a:t>
            </a:r>
          </a:p>
          <a:p>
            <a:pPr algn="just"/>
            <a:r>
              <a:rPr lang="en-GB" dirty="0"/>
              <a:t>Above method takes Intent as parameter.</a:t>
            </a:r>
          </a:p>
          <a:p>
            <a:pPr algn="just"/>
            <a:r>
              <a:rPr lang="en-GB" dirty="0"/>
              <a:t>Intent constructor is overloaded, for calling activity within application, you are suppose to pass</a:t>
            </a:r>
          </a:p>
          <a:p>
            <a:pPr lvl="1" algn="just"/>
            <a:r>
              <a:rPr lang="en-GB" dirty="0" err="1"/>
              <a:t>ApplicationContext</a:t>
            </a:r>
            <a:endParaRPr lang="en-GB" dirty="0"/>
          </a:p>
          <a:p>
            <a:pPr lvl="1" algn="just"/>
            <a:r>
              <a:rPr lang="en-GB" dirty="0"/>
              <a:t>Java Class which you want to call</a:t>
            </a:r>
          </a:p>
          <a:p>
            <a:pPr algn="just"/>
            <a:r>
              <a:rPr lang="en-GB" b="1" u="sng" dirty="0"/>
              <a:t>Passing Additional information to Intent </a:t>
            </a:r>
          </a:p>
          <a:p>
            <a:pPr algn="just"/>
            <a:r>
              <a:rPr lang="en-GB" dirty="0"/>
              <a:t>Intent can have information for receiving component</a:t>
            </a:r>
          </a:p>
          <a:p>
            <a:pPr algn="just"/>
            <a:r>
              <a:rPr lang="en-GB" dirty="0"/>
              <a:t>You can put extra information if you want to put.</a:t>
            </a:r>
          </a:p>
          <a:p>
            <a:pPr lvl="1" algn="just"/>
            <a:r>
              <a:rPr lang="en-GB" dirty="0"/>
              <a:t>Using </a:t>
            </a:r>
            <a:r>
              <a:rPr lang="en-GB" b="1" dirty="0" err="1"/>
              <a:t>putExtra</a:t>
            </a:r>
            <a:r>
              <a:rPr lang="en-GB" dirty="0"/>
              <a:t>() method of intent</a:t>
            </a:r>
          </a:p>
          <a:p>
            <a:pPr algn="just"/>
            <a:r>
              <a:rPr lang="en-GB" dirty="0"/>
              <a:t>To get Extra information which was passed you can use </a:t>
            </a:r>
          </a:p>
          <a:p>
            <a:pPr lvl="1" algn="just"/>
            <a:r>
              <a:rPr lang="en-GB" b="1" dirty="0" err="1"/>
              <a:t>getExtra</a:t>
            </a:r>
            <a:r>
              <a:rPr lang="en-GB" dirty="0"/>
              <a:t>() or related methods.</a:t>
            </a:r>
            <a:endParaRPr lang="en-IN" dirty="0"/>
          </a:p>
        </p:txBody>
      </p:sp>
      <p:pic>
        <p:nvPicPr>
          <p:cNvPr id="3078" name="Picture 6" descr="Android intent example | Java Tutorial Network">
            <a:extLst>
              <a:ext uri="{FF2B5EF4-FFF2-40B4-BE49-F238E27FC236}">
                <a16:creationId xmlns:a16="http://schemas.microsoft.com/office/drawing/2014/main" id="{D32DDAC4-76AB-4E8E-A05A-D4D04D6C95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6990" y="3030071"/>
            <a:ext cx="5515010" cy="382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4087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BDD0-6BC8-44D8-BF23-5374F6242DA3}"/>
              </a:ext>
            </a:extLst>
          </p:cNvPr>
          <p:cNvSpPr>
            <a:spLocks noGrp="1"/>
          </p:cNvSpPr>
          <p:nvPr>
            <p:ph type="title"/>
          </p:nvPr>
        </p:nvSpPr>
        <p:spPr/>
        <p:txBody>
          <a:bodyPr/>
          <a:lstStyle/>
          <a:p>
            <a:r>
              <a:rPr lang="en-GB" dirty="0"/>
              <a:t>Fragments</a:t>
            </a:r>
            <a:endParaRPr lang="en-IN" dirty="0"/>
          </a:p>
        </p:txBody>
      </p:sp>
      <p:sp>
        <p:nvSpPr>
          <p:cNvPr id="3" name="Content Placeholder 2">
            <a:extLst>
              <a:ext uri="{FF2B5EF4-FFF2-40B4-BE49-F238E27FC236}">
                <a16:creationId xmlns:a16="http://schemas.microsoft.com/office/drawing/2014/main" id="{DDE51A8C-1D24-4904-8B60-069286D53E28}"/>
              </a:ext>
            </a:extLst>
          </p:cNvPr>
          <p:cNvSpPr>
            <a:spLocks noGrp="1"/>
          </p:cNvSpPr>
          <p:nvPr>
            <p:ph idx="1"/>
          </p:nvPr>
        </p:nvSpPr>
        <p:spPr>
          <a:xfrm>
            <a:off x="677334" y="1497107"/>
            <a:ext cx="9139020" cy="5145740"/>
          </a:xfrm>
        </p:spPr>
        <p:txBody>
          <a:bodyPr>
            <a:normAutofit/>
          </a:bodyPr>
          <a:lstStyle/>
          <a:p>
            <a:r>
              <a:rPr lang="en-GB" b="1" dirty="0"/>
              <a:t>Fragment</a:t>
            </a:r>
            <a:r>
              <a:rPr lang="en-GB" dirty="0"/>
              <a:t> is a piece of an activity that enables a more modular activity design. </a:t>
            </a:r>
          </a:p>
          <a:p>
            <a:r>
              <a:rPr lang="en-GB" dirty="0"/>
              <a:t>A fragment encapsulates functionality so that it is easier to reuse within activities and layouts. Android devices exist in a variety of screen sizes and densities. </a:t>
            </a:r>
          </a:p>
          <a:p>
            <a:r>
              <a:rPr lang="en-GB" dirty="0"/>
              <a:t>Fragments simplify the reuse of components in different layouts and their logic. </a:t>
            </a:r>
          </a:p>
          <a:p>
            <a:r>
              <a:rPr lang="en-GB" dirty="0"/>
              <a:t>You can build single-pane layouts for handsets (phones) and multi-pane layouts for tablets. You can also use fragments also to support different layouts for landscape and portrait orientation on a smartphone. </a:t>
            </a:r>
          </a:p>
          <a:p>
            <a:r>
              <a:rPr lang="en-GB" dirty="0"/>
              <a:t>Types of Android Fragments</a:t>
            </a:r>
          </a:p>
          <a:p>
            <a:pPr lvl="1"/>
            <a:r>
              <a:rPr lang="en-GB" b="1" dirty="0"/>
              <a:t>Single Fragment</a:t>
            </a:r>
            <a:r>
              <a:rPr lang="en-GB" dirty="0"/>
              <a:t>: Display only one single view on the device screen. This type of fragment is mostly used for mobile phones.</a:t>
            </a:r>
          </a:p>
          <a:p>
            <a:pPr lvl="1"/>
            <a:r>
              <a:rPr lang="en-GB" b="1" dirty="0"/>
              <a:t>List Fragment</a:t>
            </a:r>
            <a:r>
              <a:rPr lang="en-GB" dirty="0"/>
              <a:t>: This Fragment is used to display a list-view from which the user can select the desired sub-activity. The menu drawer of apps like </a:t>
            </a:r>
            <a:r>
              <a:rPr lang="en-GB" b="1" dirty="0"/>
              <a:t>Gmail</a:t>
            </a:r>
            <a:r>
              <a:rPr lang="en-GB" dirty="0"/>
              <a:t> is the best example of this kind of fragment.</a:t>
            </a:r>
          </a:p>
          <a:p>
            <a:pPr lvl="1"/>
            <a:r>
              <a:rPr lang="en-GB" b="1" dirty="0"/>
              <a:t>Fragment Transaction</a:t>
            </a:r>
            <a:r>
              <a:rPr lang="en-GB" dirty="0"/>
              <a:t>: This kind of fragments supports the transition from one fragment to another at run time. Users can switch between multiple fragments like switching tabs.</a:t>
            </a:r>
            <a:endParaRPr lang="en-IN" dirty="0"/>
          </a:p>
        </p:txBody>
      </p:sp>
    </p:spTree>
    <p:extLst>
      <p:ext uri="{BB962C8B-B14F-4D97-AF65-F5344CB8AC3E}">
        <p14:creationId xmlns:p14="http://schemas.microsoft.com/office/powerpoint/2010/main" val="1979797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wo versions of the same screen on different screen sizes.">
            <a:extLst>
              <a:ext uri="{FF2B5EF4-FFF2-40B4-BE49-F238E27FC236}">
                <a16:creationId xmlns:a16="http://schemas.microsoft.com/office/drawing/2014/main" id="{B0D89604-8079-40F8-893F-8ED38E69D1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623" y="565481"/>
            <a:ext cx="9714753" cy="5727038"/>
          </a:xfrm>
          <a:prstGeom prst="rect">
            <a:avLst/>
          </a:prstGeom>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41407286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14C6-521B-4B23-BE01-741B4C019367}"/>
              </a:ext>
            </a:extLst>
          </p:cNvPr>
          <p:cNvSpPr>
            <a:spLocks noGrp="1"/>
          </p:cNvSpPr>
          <p:nvPr>
            <p:ph type="title"/>
          </p:nvPr>
        </p:nvSpPr>
        <p:spPr>
          <a:xfrm>
            <a:off x="166346" y="170330"/>
            <a:ext cx="8645960" cy="753035"/>
          </a:xfrm>
        </p:spPr>
        <p:txBody>
          <a:bodyPr/>
          <a:lstStyle/>
          <a:p>
            <a:r>
              <a:rPr lang="en-IN" dirty="0"/>
              <a:t>Fragments Lifecycle</a:t>
            </a:r>
          </a:p>
        </p:txBody>
      </p:sp>
      <p:pic>
        <p:nvPicPr>
          <p:cNvPr id="2050" name="Picture 2" descr="https://media.geeksforgeeks.org/wp-content/uploads/20230120013956/AndroidFragmentLifecycle.png">
            <a:extLst>
              <a:ext uri="{FF2B5EF4-FFF2-40B4-BE49-F238E27FC236}">
                <a16:creationId xmlns:a16="http://schemas.microsoft.com/office/drawing/2014/main" id="{B2F68285-82A8-40B0-8FE5-A6974F51F8F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156" t="2769" r="12450" b="2074"/>
          <a:stretch/>
        </p:blipFill>
        <p:spPr bwMode="auto">
          <a:xfrm>
            <a:off x="6002370" y="1165412"/>
            <a:ext cx="6189630" cy="56925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C20D45E-FF71-4172-86E4-FC0C335CD9FF}"/>
              </a:ext>
            </a:extLst>
          </p:cNvPr>
          <p:cNvSpPr/>
          <p:nvPr/>
        </p:nvSpPr>
        <p:spPr>
          <a:xfrm>
            <a:off x="166345" y="728288"/>
            <a:ext cx="6189629" cy="6186309"/>
          </a:xfrm>
          <a:prstGeom prst="rect">
            <a:avLst/>
          </a:prstGeom>
        </p:spPr>
        <p:txBody>
          <a:bodyPr wrap="square">
            <a:spAutoFit/>
          </a:bodyPr>
          <a:lstStyle/>
          <a:p>
            <a:pPr fontAlgn="base"/>
            <a:r>
              <a:rPr lang="en-GB" dirty="0">
                <a:solidFill>
                  <a:srgbClr val="273239"/>
                </a:solidFill>
                <a:latin typeface="Nunito"/>
              </a:rPr>
              <a:t>Consider Fragment-1 is A and Fragment-2 is B and A is attached to the Main Activity</a:t>
            </a:r>
            <a:br>
              <a:rPr lang="en-GB" dirty="0">
                <a:solidFill>
                  <a:srgbClr val="273239"/>
                </a:solidFill>
                <a:latin typeface="Nunito"/>
              </a:rPr>
            </a:br>
            <a:r>
              <a:rPr lang="en-GB" dirty="0">
                <a:solidFill>
                  <a:srgbClr val="273239"/>
                </a:solidFill>
                <a:latin typeface="Nunito"/>
              </a:rPr>
              <a:t>              1. If you can replace B with A.</a:t>
            </a:r>
            <a:br>
              <a:rPr lang="en-GB" dirty="0">
                <a:solidFill>
                  <a:srgbClr val="273239"/>
                </a:solidFill>
                <a:latin typeface="Nunito"/>
              </a:rPr>
            </a:br>
            <a:r>
              <a:rPr lang="en-GB" dirty="0">
                <a:solidFill>
                  <a:srgbClr val="273239"/>
                </a:solidFill>
                <a:latin typeface="Nunito"/>
              </a:rPr>
              <a:t>                        A’s call back:</a:t>
            </a:r>
            <a:br>
              <a:rPr lang="en-GB" dirty="0">
                <a:solidFill>
                  <a:srgbClr val="273239"/>
                </a:solidFill>
                <a:latin typeface="Nunito"/>
              </a:rPr>
            </a:br>
            <a:r>
              <a:rPr lang="en-GB" dirty="0">
                <a:solidFill>
                  <a:srgbClr val="273239"/>
                </a:solidFill>
                <a:latin typeface="Nunito"/>
              </a:rPr>
              <a:t>                              </a:t>
            </a:r>
            <a:r>
              <a:rPr lang="en-GB" dirty="0" err="1">
                <a:solidFill>
                  <a:srgbClr val="273239"/>
                </a:solidFill>
                <a:latin typeface="Nunito"/>
              </a:rPr>
              <a:t>onDestroyView</a:t>
            </a:r>
            <a:r>
              <a:rPr lang="en-GB" dirty="0">
                <a:solidFill>
                  <a:srgbClr val="273239"/>
                </a:solidFill>
                <a:latin typeface="Nunito"/>
              </a:rPr>
              <a:t>()</a:t>
            </a:r>
            <a:br>
              <a:rPr lang="en-GB" dirty="0">
                <a:solidFill>
                  <a:srgbClr val="273239"/>
                </a:solidFill>
                <a:latin typeface="Nunito"/>
              </a:rPr>
            </a:br>
            <a:r>
              <a:rPr lang="en-GB" dirty="0">
                <a:solidFill>
                  <a:srgbClr val="273239"/>
                </a:solidFill>
                <a:latin typeface="Nunito"/>
              </a:rPr>
              <a:t>                              </a:t>
            </a:r>
            <a:r>
              <a:rPr lang="en-GB" dirty="0" err="1">
                <a:solidFill>
                  <a:srgbClr val="273239"/>
                </a:solidFill>
                <a:latin typeface="Nunito"/>
              </a:rPr>
              <a:t>onDestroy</a:t>
            </a:r>
            <a:r>
              <a:rPr lang="en-GB" dirty="0">
                <a:solidFill>
                  <a:srgbClr val="273239"/>
                </a:solidFill>
                <a:latin typeface="Nunito"/>
              </a:rPr>
              <a:t>()</a:t>
            </a:r>
            <a:br>
              <a:rPr lang="en-GB" dirty="0">
                <a:solidFill>
                  <a:srgbClr val="273239"/>
                </a:solidFill>
                <a:latin typeface="Nunito"/>
              </a:rPr>
            </a:br>
            <a:r>
              <a:rPr lang="en-GB" dirty="0">
                <a:solidFill>
                  <a:srgbClr val="273239"/>
                </a:solidFill>
                <a:latin typeface="Nunito"/>
              </a:rPr>
              <a:t>                              </a:t>
            </a:r>
            <a:r>
              <a:rPr lang="en-GB" dirty="0" err="1">
                <a:solidFill>
                  <a:srgbClr val="273239"/>
                </a:solidFill>
                <a:latin typeface="Nunito"/>
              </a:rPr>
              <a:t>onDetach</a:t>
            </a:r>
            <a:r>
              <a:rPr lang="en-GB" dirty="0">
                <a:solidFill>
                  <a:srgbClr val="273239"/>
                </a:solidFill>
                <a:latin typeface="Nunito"/>
              </a:rPr>
              <a:t>()</a:t>
            </a:r>
          </a:p>
          <a:p>
            <a:pPr fontAlgn="base"/>
            <a:r>
              <a:rPr lang="en-GB" dirty="0">
                <a:solidFill>
                  <a:srgbClr val="273239"/>
                </a:solidFill>
                <a:latin typeface="Nunito"/>
              </a:rPr>
              <a:t>                       B’s call back:</a:t>
            </a:r>
            <a:br>
              <a:rPr lang="en-GB" dirty="0">
                <a:solidFill>
                  <a:srgbClr val="273239"/>
                </a:solidFill>
                <a:latin typeface="Nunito"/>
              </a:rPr>
            </a:br>
            <a:r>
              <a:rPr lang="en-GB" dirty="0">
                <a:solidFill>
                  <a:srgbClr val="273239"/>
                </a:solidFill>
                <a:latin typeface="Nunito"/>
              </a:rPr>
              <a:t>                              </a:t>
            </a:r>
            <a:r>
              <a:rPr lang="en-GB" dirty="0" err="1">
                <a:solidFill>
                  <a:srgbClr val="273239"/>
                </a:solidFill>
                <a:latin typeface="Nunito"/>
              </a:rPr>
              <a:t>onAttach</a:t>
            </a:r>
            <a:r>
              <a:rPr lang="en-GB" dirty="0">
                <a:solidFill>
                  <a:srgbClr val="273239"/>
                </a:solidFill>
                <a:latin typeface="Nunito"/>
              </a:rPr>
              <a:t>()</a:t>
            </a:r>
            <a:br>
              <a:rPr lang="en-GB" dirty="0">
                <a:solidFill>
                  <a:srgbClr val="273239"/>
                </a:solidFill>
                <a:latin typeface="Nunito"/>
              </a:rPr>
            </a:br>
            <a:r>
              <a:rPr lang="en-GB" dirty="0">
                <a:solidFill>
                  <a:srgbClr val="273239"/>
                </a:solidFill>
                <a:latin typeface="Nunito"/>
              </a:rPr>
              <a:t>                             </a:t>
            </a:r>
            <a:r>
              <a:rPr lang="en-GB" dirty="0" err="1">
                <a:solidFill>
                  <a:srgbClr val="273239"/>
                </a:solidFill>
                <a:latin typeface="Nunito"/>
              </a:rPr>
              <a:t>onCreate</a:t>
            </a:r>
            <a:r>
              <a:rPr lang="en-GB" dirty="0">
                <a:solidFill>
                  <a:srgbClr val="273239"/>
                </a:solidFill>
                <a:latin typeface="Nunito"/>
              </a:rPr>
              <a:t>()</a:t>
            </a:r>
            <a:br>
              <a:rPr lang="en-GB" dirty="0">
                <a:solidFill>
                  <a:srgbClr val="273239"/>
                </a:solidFill>
                <a:latin typeface="Nunito"/>
              </a:rPr>
            </a:br>
            <a:r>
              <a:rPr lang="en-GB" dirty="0">
                <a:solidFill>
                  <a:srgbClr val="273239"/>
                </a:solidFill>
                <a:latin typeface="Nunito"/>
              </a:rPr>
              <a:t>                             </a:t>
            </a:r>
            <a:r>
              <a:rPr lang="en-GB" dirty="0" err="1">
                <a:solidFill>
                  <a:srgbClr val="273239"/>
                </a:solidFill>
                <a:latin typeface="Nunito"/>
              </a:rPr>
              <a:t>onCreateView</a:t>
            </a:r>
            <a:r>
              <a:rPr lang="en-GB" dirty="0">
                <a:solidFill>
                  <a:srgbClr val="273239"/>
                </a:solidFill>
                <a:latin typeface="Nunito"/>
              </a:rPr>
              <a:t>()</a:t>
            </a:r>
            <a:br>
              <a:rPr lang="en-GB" dirty="0">
                <a:solidFill>
                  <a:srgbClr val="273239"/>
                </a:solidFill>
                <a:latin typeface="Nunito"/>
              </a:rPr>
            </a:br>
            <a:r>
              <a:rPr lang="en-GB" dirty="0">
                <a:solidFill>
                  <a:srgbClr val="273239"/>
                </a:solidFill>
                <a:latin typeface="Nunito"/>
              </a:rPr>
              <a:t>                            </a:t>
            </a:r>
            <a:r>
              <a:rPr lang="en-GB" dirty="0" err="1">
                <a:solidFill>
                  <a:srgbClr val="273239"/>
                </a:solidFill>
                <a:latin typeface="Nunito"/>
              </a:rPr>
              <a:t>onViewCreated</a:t>
            </a:r>
            <a:r>
              <a:rPr lang="en-GB" dirty="0">
                <a:solidFill>
                  <a:srgbClr val="273239"/>
                </a:solidFill>
                <a:latin typeface="Nunito"/>
              </a:rPr>
              <a:t>()</a:t>
            </a:r>
            <a:br>
              <a:rPr lang="en-GB" dirty="0">
                <a:solidFill>
                  <a:srgbClr val="273239"/>
                </a:solidFill>
                <a:latin typeface="Nunito"/>
              </a:rPr>
            </a:br>
            <a:r>
              <a:rPr lang="en-GB" dirty="0">
                <a:solidFill>
                  <a:srgbClr val="273239"/>
                </a:solidFill>
                <a:latin typeface="Nunito"/>
              </a:rPr>
              <a:t> </a:t>
            </a:r>
          </a:p>
          <a:p>
            <a:pPr fontAlgn="base"/>
            <a:r>
              <a:rPr lang="en-GB" dirty="0">
                <a:solidFill>
                  <a:srgbClr val="273239"/>
                </a:solidFill>
                <a:latin typeface="Nunito"/>
              </a:rPr>
              <a:t>              2. If you can replace B with A without Losing resources.</a:t>
            </a:r>
            <a:br>
              <a:rPr lang="en-GB" dirty="0">
                <a:solidFill>
                  <a:srgbClr val="273239"/>
                </a:solidFill>
                <a:latin typeface="Nunito"/>
              </a:rPr>
            </a:br>
            <a:r>
              <a:rPr lang="en-GB" dirty="0">
                <a:solidFill>
                  <a:srgbClr val="273239"/>
                </a:solidFill>
                <a:latin typeface="Nunito"/>
              </a:rPr>
              <a:t>                       A’s call back:</a:t>
            </a:r>
            <a:br>
              <a:rPr lang="en-GB" dirty="0">
                <a:solidFill>
                  <a:srgbClr val="273239"/>
                </a:solidFill>
                <a:latin typeface="Nunito"/>
              </a:rPr>
            </a:br>
            <a:r>
              <a:rPr lang="en-GB" dirty="0">
                <a:solidFill>
                  <a:srgbClr val="273239"/>
                </a:solidFill>
                <a:latin typeface="Nunito"/>
              </a:rPr>
              <a:t>                             </a:t>
            </a:r>
            <a:r>
              <a:rPr lang="en-GB" dirty="0" err="1">
                <a:solidFill>
                  <a:srgbClr val="273239"/>
                </a:solidFill>
                <a:latin typeface="Nunito"/>
              </a:rPr>
              <a:t>onDestroy</a:t>
            </a:r>
            <a:r>
              <a:rPr lang="en-GB" dirty="0">
                <a:solidFill>
                  <a:srgbClr val="273239"/>
                </a:solidFill>
                <a:latin typeface="Nunito"/>
              </a:rPr>
              <a:t>()</a:t>
            </a:r>
            <a:br>
              <a:rPr lang="en-GB" dirty="0">
                <a:solidFill>
                  <a:srgbClr val="273239"/>
                </a:solidFill>
                <a:latin typeface="Nunito"/>
              </a:rPr>
            </a:br>
            <a:r>
              <a:rPr lang="en-GB" dirty="0">
                <a:solidFill>
                  <a:srgbClr val="273239"/>
                </a:solidFill>
                <a:latin typeface="Nunito"/>
              </a:rPr>
              <a:t>                             </a:t>
            </a:r>
            <a:r>
              <a:rPr lang="en-GB" dirty="0" err="1">
                <a:solidFill>
                  <a:srgbClr val="273239"/>
                </a:solidFill>
                <a:latin typeface="Nunito"/>
              </a:rPr>
              <a:t>onDetach</a:t>
            </a:r>
            <a:r>
              <a:rPr lang="en-GB" dirty="0">
                <a:solidFill>
                  <a:srgbClr val="273239"/>
                </a:solidFill>
                <a:latin typeface="Nunito"/>
              </a:rPr>
              <a:t>()</a:t>
            </a:r>
          </a:p>
          <a:p>
            <a:pPr fontAlgn="base"/>
            <a:r>
              <a:rPr lang="en-GB" dirty="0">
                <a:solidFill>
                  <a:srgbClr val="273239"/>
                </a:solidFill>
                <a:latin typeface="Nunito"/>
              </a:rPr>
              <a:t>                      B’s call back:</a:t>
            </a:r>
            <a:br>
              <a:rPr lang="en-GB" dirty="0">
                <a:solidFill>
                  <a:srgbClr val="273239"/>
                </a:solidFill>
                <a:latin typeface="Nunito"/>
              </a:rPr>
            </a:br>
            <a:r>
              <a:rPr lang="en-GB" dirty="0">
                <a:solidFill>
                  <a:srgbClr val="273239"/>
                </a:solidFill>
                <a:latin typeface="Nunito"/>
              </a:rPr>
              <a:t>                             </a:t>
            </a:r>
            <a:r>
              <a:rPr lang="en-GB" dirty="0" err="1">
                <a:solidFill>
                  <a:srgbClr val="273239"/>
                </a:solidFill>
                <a:latin typeface="Nunito"/>
              </a:rPr>
              <a:t>onAttach</a:t>
            </a:r>
            <a:r>
              <a:rPr lang="en-GB" dirty="0">
                <a:solidFill>
                  <a:srgbClr val="273239"/>
                </a:solidFill>
                <a:latin typeface="Nunito"/>
              </a:rPr>
              <a:t>()</a:t>
            </a:r>
            <a:br>
              <a:rPr lang="en-GB" dirty="0">
                <a:solidFill>
                  <a:srgbClr val="273239"/>
                </a:solidFill>
                <a:latin typeface="Nunito"/>
              </a:rPr>
            </a:br>
            <a:r>
              <a:rPr lang="en-GB" dirty="0">
                <a:solidFill>
                  <a:srgbClr val="273239"/>
                </a:solidFill>
                <a:latin typeface="Nunito"/>
              </a:rPr>
              <a:t>                            </a:t>
            </a:r>
            <a:r>
              <a:rPr lang="en-GB" dirty="0" err="1">
                <a:solidFill>
                  <a:srgbClr val="273239"/>
                </a:solidFill>
                <a:latin typeface="Nunito"/>
              </a:rPr>
              <a:t>onCreate</a:t>
            </a:r>
            <a:r>
              <a:rPr lang="en-GB" dirty="0">
                <a:solidFill>
                  <a:srgbClr val="273239"/>
                </a:solidFill>
                <a:latin typeface="Nunito"/>
              </a:rPr>
              <a:t>()</a:t>
            </a:r>
            <a:br>
              <a:rPr lang="en-GB" dirty="0">
                <a:solidFill>
                  <a:srgbClr val="273239"/>
                </a:solidFill>
                <a:latin typeface="Nunito"/>
              </a:rPr>
            </a:br>
            <a:r>
              <a:rPr lang="en-GB" dirty="0">
                <a:solidFill>
                  <a:srgbClr val="273239"/>
                </a:solidFill>
                <a:latin typeface="Nunito"/>
              </a:rPr>
              <a:t>                            </a:t>
            </a:r>
            <a:r>
              <a:rPr lang="en-GB" dirty="0" err="1">
                <a:solidFill>
                  <a:srgbClr val="273239"/>
                </a:solidFill>
                <a:latin typeface="Nunito"/>
              </a:rPr>
              <a:t>onCreateView</a:t>
            </a:r>
            <a:r>
              <a:rPr lang="en-GB" dirty="0">
                <a:solidFill>
                  <a:srgbClr val="273239"/>
                </a:solidFill>
                <a:latin typeface="Nunito"/>
              </a:rPr>
              <a:t>()</a:t>
            </a:r>
            <a:br>
              <a:rPr lang="en-GB" dirty="0">
                <a:solidFill>
                  <a:srgbClr val="273239"/>
                </a:solidFill>
                <a:latin typeface="Nunito"/>
              </a:rPr>
            </a:br>
            <a:r>
              <a:rPr lang="en-GB" dirty="0">
                <a:solidFill>
                  <a:srgbClr val="273239"/>
                </a:solidFill>
                <a:latin typeface="Nunito"/>
              </a:rPr>
              <a:t>                           </a:t>
            </a:r>
            <a:r>
              <a:rPr lang="en-GB" dirty="0" err="1">
                <a:solidFill>
                  <a:srgbClr val="273239"/>
                </a:solidFill>
                <a:latin typeface="Nunito"/>
              </a:rPr>
              <a:t>onViewCreated</a:t>
            </a:r>
            <a:r>
              <a:rPr lang="en-GB" dirty="0">
                <a:solidFill>
                  <a:srgbClr val="273239"/>
                </a:solidFill>
                <a:latin typeface="Nunito"/>
              </a:rPr>
              <a:t>()</a:t>
            </a:r>
            <a:endParaRPr lang="en-GB" b="0" i="0" dirty="0">
              <a:solidFill>
                <a:srgbClr val="273239"/>
              </a:solidFill>
              <a:effectLst/>
              <a:latin typeface="Nunito"/>
            </a:endParaRPr>
          </a:p>
        </p:txBody>
      </p:sp>
    </p:spTree>
    <p:extLst>
      <p:ext uri="{BB962C8B-B14F-4D97-AF65-F5344CB8AC3E}">
        <p14:creationId xmlns:p14="http://schemas.microsoft.com/office/powerpoint/2010/main" val="36743799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EC698-88DB-41FE-8F1D-344F3C3CD1D0}"/>
              </a:ext>
            </a:extLst>
          </p:cNvPr>
          <p:cNvSpPr>
            <a:spLocks noGrp="1"/>
          </p:cNvSpPr>
          <p:nvPr>
            <p:ph idx="1"/>
          </p:nvPr>
        </p:nvSpPr>
        <p:spPr>
          <a:xfrm>
            <a:off x="677334" y="448235"/>
            <a:ext cx="8977654" cy="5593127"/>
          </a:xfrm>
        </p:spPr>
        <p:txBody>
          <a:bodyPr>
            <a:normAutofit/>
          </a:bodyPr>
          <a:lstStyle/>
          <a:p>
            <a:pPr algn="just"/>
            <a:r>
              <a:rPr lang="en-IN" sz="2000" dirty="0"/>
              <a:t>XML Fragment</a:t>
            </a:r>
          </a:p>
          <a:p>
            <a:pPr marL="457200" lvl="1" indent="0" algn="just">
              <a:buNone/>
            </a:pPr>
            <a:r>
              <a:rPr lang="en-IN" sz="1800" dirty="0"/>
              <a:t>&lt;</a:t>
            </a:r>
            <a:r>
              <a:rPr lang="en-IN" sz="1800" b="1" dirty="0"/>
              <a:t>fragment</a:t>
            </a:r>
          </a:p>
          <a:p>
            <a:pPr marL="457200" lvl="1" indent="0" algn="just">
              <a:buNone/>
            </a:pPr>
            <a:r>
              <a:rPr lang="en-IN" sz="1800" b="1" dirty="0" err="1"/>
              <a:t>android</a:t>
            </a:r>
            <a:r>
              <a:rPr lang="en-IN" sz="1800" dirty="0" err="1"/>
              <a:t>:id</a:t>
            </a:r>
            <a:r>
              <a:rPr lang="en-IN" sz="1800" dirty="0"/>
              <a:t>="@+id/fragments"</a:t>
            </a:r>
          </a:p>
          <a:p>
            <a:pPr marL="457200" lvl="1" indent="0" algn="just">
              <a:buNone/>
            </a:pPr>
            <a:r>
              <a:rPr lang="en-IN" sz="1800" b="1" dirty="0" err="1"/>
              <a:t>android</a:t>
            </a:r>
            <a:r>
              <a:rPr lang="en-IN" sz="1800" dirty="0" err="1"/>
              <a:t>:layout_width</a:t>
            </a:r>
            <a:r>
              <a:rPr lang="en-IN" sz="1800" dirty="0"/>
              <a:t>="</a:t>
            </a:r>
            <a:r>
              <a:rPr lang="en-IN" sz="1800" dirty="0" err="1"/>
              <a:t>match_parent</a:t>
            </a:r>
            <a:r>
              <a:rPr lang="en-IN" sz="1800" dirty="0"/>
              <a:t>"</a:t>
            </a:r>
          </a:p>
          <a:p>
            <a:pPr marL="457200" lvl="1" indent="0" algn="just">
              <a:buNone/>
            </a:pPr>
            <a:r>
              <a:rPr lang="en-IN" sz="1800" b="1" dirty="0" err="1"/>
              <a:t>android</a:t>
            </a:r>
            <a:r>
              <a:rPr lang="en-IN" sz="1800" dirty="0" err="1"/>
              <a:t>:layout_height</a:t>
            </a:r>
            <a:r>
              <a:rPr lang="en-IN" sz="1800" dirty="0"/>
              <a:t>="</a:t>
            </a:r>
            <a:r>
              <a:rPr lang="en-IN" sz="1800" dirty="0" err="1"/>
              <a:t>match_parent</a:t>
            </a:r>
            <a:r>
              <a:rPr lang="en-IN" sz="1800" dirty="0"/>
              <a:t>" /&gt;</a:t>
            </a:r>
          </a:p>
          <a:p>
            <a:pPr lvl="1" algn="just"/>
            <a:endParaRPr lang="en-IN" sz="1800" dirty="0"/>
          </a:p>
          <a:p>
            <a:pPr algn="just"/>
            <a:r>
              <a:rPr lang="en-GB" sz="2000" dirty="0"/>
              <a:t>Fragments were added in in Honeycomb version of Android </a:t>
            </a:r>
            <a:r>
              <a:rPr lang="en-GB" sz="2000" dirty="0" err="1"/>
              <a:t>i.e</a:t>
            </a:r>
            <a:r>
              <a:rPr lang="en-GB" sz="2000" dirty="0"/>
              <a:t>  API version 11. There are some primary classes related to Fragment’s are:</a:t>
            </a:r>
          </a:p>
          <a:p>
            <a:pPr lvl="1" algn="just"/>
            <a:r>
              <a:rPr lang="en-GB" sz="1800" b="1" dirty="0"/>
              <a:t>1. </a:t>
            </a:r>
            <a:r>
              <a:rPr lang="en-GB" sz="1800" b="1" dirty="0" err="1"/>
              <a:t>FragmentActivity</a:t>
            </a:r>
            <a:r>
              <a:rPr lang="en-GB" sz="1800" b="1" dirty="0"/>
              <a:t>:</a:t>
            </a:r>
            <a:r>
              <a:rPr lang="en-GB" sz="1800" dirty="0"/>
              <a:t> The base class for all activities using compatibility based Fragment (and loader) features.</a:t>
            </a:r>
          </a:p>
          <a:p>
            <a:pPr lvl="1" algn="just"/>
            <a:r>
              <a:rPr lang="en-GB" sz="1800" b="1" dirty="0"/>
              <a:t>2. Fragment:</a:t>
            </a:r>
            <a:r>
              <a:rPr lang="en-GB" sz="1800" dirty="0"/>
              <a:t> The base class for all Fragment definitions</a:t>
            </a:r>
          </a:p>
          <a:p>
            <a:pPr lvl="1" algn="just"/>
            <a:r>
              <a:rPr lang="en-GB" sz="1800" b="1" dirty="0"/>
              <a:t>3. </a:t>
            </a:r>
            <a:r>
              <a:rPr lang="en-GB" sz="1800" b="1" dirty="0" err="1"/>
              <a:t>FragmentManager</a:t>
            </a:r>
            <a:r>
              <a:rPr lang="en-GB" sz="1800" b="1" dirty="0"/>
              <a:t>:</a:t>
            </a:r>
            <a:r>
              <a:rPr lang="en-GB" sz="1800" dirty="0"/>
              <a:t> The class for interacting with Fragment objects inside an activity</a:t>
            </a:r>
          </a:p>
          <a:p>
            <a:pPr lvl="1" algn="just"/>
            <a:r>
              <a:rPr lang="en-GB" sz="1800" b="1" dirty="0"/>
              <a:t>4. </a:t>
            </a:r>
            <a:r>
              <a:rPr lang="en-GB" sz="1800" b="1" dirty="0" err="1"/>
              <a:t>FragmentTransaction</a:t>
            </a:r>
            <a:r>
              <a:rPr lang="en-GB" sz="1800" b="1" dirty="0"/>
              <a:t>:</a:t>
            </a:r>
            <a:r>
              <a:rPr lang="en-GB" sz="1800" dirty="0"/>
              <a:t> The class for performing an atomic set of Fragment operations such as Replace or Add a Fragment.</a:t>
            </a:r>
          </a:p>
          <a:p>
            <a:pPr algn="just"/>
            <a:endParaRPr lang="en-IN" sz="2000" dirty="0"/>
          </a:p>
        </p:txBody>
      </p:sp>
    </p:spTree>
    <p:extLst>
      <p:ext uri="{BB962C8B-B14F-4D97-AF65-F5344CB8AC3E}">
        <p14:creationId xmlns:p14="http://schemas.microsoft.com/office/powerpoint/2010/main" val="358854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0350-4632-46C2-B896-CC31D46F15EF}"/>
              </a:ext>
            </a:extLst>
          </p:cNvPr>
          <p:cNvSpPr>
            <a:spLocks noGrp="1"/>
          </p:cNvSpPr>
          <p:nvPr>
            <p:ph type="title"/>
          </p:nvPr>
        </p:nvSpPr>
        <p:spPr/>
        <p:txBody>
          <a:bodyPr/>
          <a:lstStyle/>
          <a:p>
            <a:r>
              <a:rPr lang="en-GB" dirty="0"/>
              <a:t>Implicit Intent</a:t>
            </a:r>
            <a:endParaRPr lang="en-IN" dirty="0"/>
          </a:p>
        </p:txBody>
      </p:sp>
      <p:sp>
        <p:nvSpPr>
          <p:cNvPr id="3" name="Content Placeholder 2">
            <a:extLst>
              <a:ext uri="{FF2B5EF4-FFF2-40B4-BE49-F238E27FC236}">
                <a16:creationId xmlns:a16="http://schemas.microsoft.com/office/drawing/2014/main" id="{DEC35563-8506-410B-B152-0E11A42BBCA9}"/>
              </a:ext>
            </a:extLst>
          </p:cNvPr>
          <p:cNvSpPr>
            <a:spLocks noGrp="1"/>
          </p:cNvSpPr>
          <p:nvPr>
            <p:ph idx="1"/>
          </p:nvPr>
        </p:nvSpPr>
        <p:spPr>
          <a:xfrm>
            <a:off x="677334" y="1640541"/>
            <a:ext cx="8421842" cy="4400821"/>
          </a:xfrm>
        </p:spPr>
        <p:txBody>
          <a:bodyPr/>
          <a:lstStyle/>
          <a:p>
            <a:r>
              <a:rPr lang="en-GB" dirty="0"/>
              <a:t>To open website using implicit intent </a:t>
            </a:r>
          </a:p>
          <a:p>
            <a:r>
              <a:rPr lang="en-GB" dirty="0"/>
              <a:t>To dial the number passed in </a:t>
            </a:r>
            <a:r>
              <a:rPr lang="en-GB" dirty="0" err="1"/>
              <a:t>InputTypes</a:t>
            </a:r>
            <a:r>
              <a:rPr lang="en-GB" dirty="0"/>
              <a:t> (</a:t>
            </a:r>
            <a:r>
              <a:rPr lang="en-GB" dirty="0" err="1"/>
              <a:t>EditText</a:t>
            </a:r>
            <a:r>
              <a:rPr lang="en-GB" dirty="0"/>
              <a:t>)</a:t>
            </a:r>
          </a:p>
          <a:p>
            <a:r>
              <a:rPr lang="en-GB" dirty="0"/>
              <a:t>To pass the location to Google map </a:t>
            </a:r>
          </a:p>
          <a:p>
            <a:r>
              <a:rPr lang="en-GB" dirty="0"/>
              <a:t>To share the text with other applications. </a:t>
            </a:r>
            <a:endParaRPr lang="en-IN" dirty="0"/>
          </a:p>
        </p:txBody>
      </p:sp>
      <p:pic>
        <p:nvPicPr>
          <p:cNvPr id="6" name="Picture 5">
            <a:extLst>
              <a:ext uri="{FF2B5EF4-FFF2-40B4-BE49-F238E27FC236}">
                <a16:creationId xmlns:a16="http://schemas.microsoft.com/office/drawing/2014/main" id="{58D63889-1D88-4B08-B860-D9F77C03F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818" y="3241737"/>
            <a:ext cx="5994182" cy="3616263"/>
          </a:xfrm>
          <a:prstGeom prst="rect">
            <a:avLst/>
          </a:prstGeom>
        </p:spPr>
      </p:pic>
      <p:sp>
        <p:nvSpPr>
          <p:cNvPr id="7" name="Rectangle 6">
            <a:extLst>
              <a:ext uri="{FF2B5EF4-FFF2-40B4-BE49-F238E27FC236}">
                <a16:creationId xmlns:a16="http://schemas.microsoft.com/office/drawing/2014/main" id="{B3646939-E448-4208-8FA6-63F4B949FD39}"/>
              </a:ext>
            </a:extLst>
          </p:cNvPr>
          <p:cNvSpPr/>
          <p:nvPr/>
        </p:nvSpPr>
        <p:spPr>
          <a:xfrm>
            <a:off x="677334" y="3429000"/>
            <a:ext cx="6096000" cy="830997"/>
          </a:xfrm>
          <a:prstGeom prst="rect">
            <a:avLst/>
          </a:prstGeom>
        </p:spPr>
        <p:txBody>
          <a:bodyPr>
            <a:spAutoFit/>
          </a:bodyPr>
          <a:lstStyle/>
          <a:p>
            <a:r>
              <a:rPr lang="en-IN" sz="1600" dirty="0">
                <a:solidFill>
                  <a:srgbClr val="333333"/>
                </a:solidFill>
                <a:latin typeface="Consolas" panose="020B0609020204030204" pitchFamily="49" charset="0"/>
              </a:rPr>
              <a:t>Intent intent=</a:t>
            </a:r>
            <a:r>
              <a:rPr lang="en-IN" sz="1600" dirty="0">
                <a:solidFill>
                  <a:srgbClr val="000080"/>
                </a:solidFill>
                <a:latin typeface="Consolas" panose="020B0609020204030204" pitchFamily="49" charset="0"/>
              </a:rPr>
              <a:t>new </a:t>
            </a:r>
            <a:r>
              <a:rPr lang="en-IN" sz="1600" dirty="0">
                <a:solidFill>
                  <a:srgbClr val="333333"/>
                </a:solidFill>
                <a:latin typeface="Consolas" panose="020B0609020204030204" pitchFamily="49" charset="0"/>
              </a:rPr>
              <a:t>Intent(</a:t>
            </a:r>
            <a:r>
              <a:rPr lang="en-IN" sz="1600" dirty="0" err="1">
                <a:solidFill>
                  <a:srgbClr val="333333"/>
                </a:solidFill>
                <a:latin typeface="Consolas" panose="020B0609020204030204" pitchFamily="49" charset="0"/>
              </a:rPr>
              <a:t>Intent.</a:t>
            </a:r>
            <a:r>
              <a:rPr lang="en-IN" sz="1600" dirty="0" err="1">
                <a:solidFill>
                  <a:srgbClr val="660E7A"/>
                </a:solidFill>
                <a:latin typeface="Consolas" panose="020B0609020204030204" pitchFamily="49" charset="0"/>
              </a:rPr>
              <a:t>ACTION_VIEW</a:t>
            </a:r>
            <a:r>
              <a:rPr lang="en-IN" sz="1600" dirty="0">
                <a:solidFill>
                  <a:srgbClr val="333333"/>
                </a:solidFill>
                <a:latin typeface="Consolas" panose="020B0609020204030204" pitchFamily="49" charset="0"/>
              </a:rPr>
              <a:t>);</a:t>
            </a:r>
            <a:br>
              <a:rPr lang="en-IN" sz="1600" dirty="0">
                <a:solidFill>
                  <a:srgbClr val="333333"/>
                </a:solidFill>
                <a:latin typeface="Consolas" panose="020B0609020204030204" pitchFamily="49" charset="0"/>
              </a:rPr>
            </a:br>
            <a:r>
              <a:rPr lang="en-IN" sz="1600" dirty="0" err="1">
                <a:solidFill>
                  <a:srgbClr val="333333"/>
                </a:solidFill>
                <a:latin typeface="Consolas" panose="020B0609020204030204" pitchFamily="49" charset="0"/>
              </a:rPr>
              <a:t>intent.setData</a:t>
            </a:r>
            <a:r>
              <a:rPr lang="en-IN" sz="1600" dirty="0">
                <a:solidFill>
                  <a:srgbClr val="333333"/>
                </a:solidFill>
                <a:latin typeface="Consolas" panose="020B0609020204030204" pitchFamily="49" charset="0"/>
              </a:rPr>
              <a:t>(</a:t>
            </a:r>
            <a:r>
              <a:rPr lang="en-IN" sz="1600" dirty="0" err="1">
                <a:solidFill>
                  <a:srgbClr val="333333"/>
                </a:solidFill>
                <a:latin typeface="Consolas" panose="020B0609020204030204" pitchFamily="49" charset="0"/>
              </a:rPr>
              <a:t>Uri.parse</a:t>
            </a:r>
            <a:r>
              <a:rPr lang="en-IN" sz="1600" dirty="0">
                <a:solidFill>
                  <a:srgbClr val="333333"/>
                </a:solidFill>
                <a:latin typeface="Consolas" panose="020B0609020204030204" pitchFamily="49" charset="0"/>
              </a:rPr>
              <a:t>(</a:t>
            </a:r>
            <a:r>
              <a:rPr lang="en-IN" sz="1600" dirty="0">
                <a:solidFill>
                  <a:srgbClr val="880000"/>
                </a:solidFill>
                <a:latin typeface="Consolas" panose="020B0609020204030204" pitchFamily="49" charset="0"/>
              </a:rPr>
              <a:t>"http://www.tutlane.com"</a:t>
            </a:r>
            <a:r>
              <a:rPr lang="en-IN" sz="1600" dirty="0">
                <a:solidFill>
                  <a:srgbClr val="333333"/>
                </a:solidFill>
                <a:latin typeface="Consolas" panose="020B0609020204030204" pitchFamily="49" charset="0"/>
              </a:rPr>
              <a:t>));</a:t>
            </a:r>
            <a:br>
              <a:rPr lang="en-IN" sz="1600" dirty="0">
                <a:solidFill>
                  <a:srgbClr val="333333"/>
                </a:solidFill>
                <a:latin typeface="Consolas" panose="020B0609020204030204" pitchFamily="49" charset="0"/>
              </a:rPr>
            </a:br>
            <a:r>
              <a:rPr lang="en-IN" sz="1600" dirty="0" err="1">
                <a:solidFill>
                  <a:srgbClr val="333333"/>
                </a:solidFill>
                <a:latin typeface="Consolas" panose="020B0609020204030204" pitchFamily="49" charset="0"/>
              </a:rPr>
              <a:t>startActivity</a:t>
            </a:r>
            <a:r>
              <a:rPr lang="en-IN" sz="1600" dirty="0">
                <a:solidFill>
                  <a:srgbClr val="333333"/>
                </a:solidFill>
                <a:latin typeface="Consolas" panose="020B0609020204030204" pitchFamily="49" charset="0"/>
              </a:rPr>
              <a:t>(intent);</a:t>
            </a:r>
            <a:endParaRPr lang="en-IN" sz="1600" dirty="0"/>
          </a:p>
        </p:txBody>
      </p:sp>
    </p:spTree>
    <p:extLst>
      <p:ext uri="{BB962C8B-B14F-4D97-AF65-F5344CB8AC3E}">
        <p14:creationId xmlns:p14="http://schemas.microsoft.com/office/powerpoint/2010/main" val="56684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25ED-B7AF-4EC8-B25A-984F87303DAF}"/>
              </a:ext>
            </a:extLst>
          </p:cNvPr>
          <p:cNvSpPr>
            <a:spLocks noGrp="1"/>
          </p:cNvSpPr>
          <p:nvPr>
            <p:ph type="title"/>
          </p:nvPr>
        </p:nvSpPr>
        <p:spPr/>
        <p:txBody>
          <a:bodyPr/>
          <a:lstStyle/>
          <a:p>
            <a:r>
              <a:rPr lang="en-GB" dirty="0"/>
              <a:t>Fundamentals of UI Design</a:t>
            </a:r>
            <a:endParaRPr lang="en-IN" dirty="0"/>
          </a:p>
        </p:txBody>
      </p:sp>
      <p:sp>
        <p:nvSpPr>
          <p:cNvPr id="3" name="Content Placeholder 2">
            <a:extLst>
              <a:ext uri="{FF2B5EF4-FFF2-40B4-BE49-F238E27FC236}">
                <a16:creationId xmlns:a16="http://schemas.microsoft.com/office/drawing/2014/main" id="{18821389-7F0A-460B-AF70-54C8F93DA6A1}"/>
              </a:ext>
            </a:extLst>
          </p:cNvPr>
          <p:cNvSpPr>
            <a:spLocks noGrp="1"/>
          </p:cNvSpPr>
          <p:nvPr>
            <p:ph idx="1"/>
          </p:nvPr>
        </p:nvSpPr>
        <p:spPr>
          <a:xfrm>
            <a:off x="677334" y="1550895"/>
            <a:ext cx="8596668" cy="4490468"/>
          </a:xfrm>
        </p:spPr>
        <p:txBody>
          <a:bodyPr/>
          <a:lstStyle/>
          <a:p>
            <a:pPr fontAlgn="base"/>
            <a:r>
              <a:rPr lang="en-GB" dirty="0"/>
              <a:t>A layout defines the structure for a user interface in your app, such as in an activity. All elements in the layout are built using a hierarchy of </a:t>
            </a:r>
            <a:r>
              <a:rPr lang="en-GB" b="1" dirty="0"/>
              <a:t>View</a:t>
            </a:r>
            <a:r>
              <a:rPr lang="en-GB" dirty="0"/>
              <a:t> and </a:t>
            </a:r>
            <a:r>
              <a:rPr lang="en-GB" b="1" dirty="0" err="1"/>
              <a:t>ViewGroup</a:t>
            </a:r>
            <a:r>
              <a:rPr lang="en-GB" b="1" dirty="0"/>
              <a:t> </a:t>
            </a:r>
            <a:r>
              <a:rPr lang="en-GB" dirty="0"/>
              <a:t>objects. </a:t>
            </a:r>
          </a:p>
          <a:p>
            <a:pPr fontAlgn="base"/>
            <a:r>
              <a:rPr lang="en-GB" dirty="0"/>
              <a:t>A </a:t>
            </a:r>
            <a:r>
              <a:rPr lang="en-GB" b="1" dirty="0"/>
              <a:t>View </a:t>
            </a:r>
            <a:r>
              <a:rPr lang="en-GB" dirty="0"/>
              <a:t>usually draws something the user can see and interact with. Whereas a </a:t>
            </a:r>
            <a:r>
              <a:rPr lang="en-GB" b="1" dirty="0" err="1"/>
              <a:t>ViewGroup</a:t>
            </a:r>
            <a:r>
              <a:rPr lang="en-GB" dirty="0"/>
              <a:t> is an invisible container that defines the layout structure for View and other </a:t>
            </a:r>
            <a:r>
              <a:rPr lang="en-GB" b="1" dirty="0" err="1"/>
              <a:t>ViewGroup</a:t>
            </a:r>
            <a:r>
              <a:rPr lang="en-GB" b="1" dirty="0"/>
              <a:t> </a:t>
            </a:r>
            <a:r>
              <a:rPr lang="en-GB" dirty="0"/>
              <a:t>objects</a:t>
            </a:r>
          </a:p>
          <a:p>
            <a:pPr fontAlgn="base"/>
            <a:r>
              <a:rPr lang="en-GB" dirty="0"/>
              <a:t>There is a number of layout classes in the </a:t>
            </a:r>
            <a:r>
              <a:rPr lang="en-GB" b="1" dirty="0"/>
              <a:t>Android SDK</a:t>
            </a:r>
            <a:r>
              <a:rPr lang="en-GB" dirty="0"/>
              <a:t>. They can be used, modified or can create your own to make the UI for your </a:t>
            </a:r>
            <a:r>
              <a:rPr lang="en-GB" b="1" dirty="0"/>
              <a:t>Views</a:t>
            </a:r>
            <a:r>
              <a:rPr lang="en-GB" dirty="0"/>
              <a:t>, </a:t>
            </a:r>
            <a:r>
              <a:rPr lang="en-GB" b="1" dirty="0"/>
              <a:t>Fragments</a:t>
            </a:r>
            <a:r>
              <a:rPr lang="en-GB" dirty="0"/>
              <a:t> and </a:t>
            </a:r>
            <a:r>
              <a:rPr lang="en-GB" b="1" dirty="0"/>
              <a:t>Activities</a:t>
            </a:r>
            <a:r>
              <a:rPr lang="en-GB" dirty="0"/>
              <a:t>. You can display your contents effectively by using the right combination of layouts.</a:t>
            </a:r>
          </a:p>
          <a:p>
            <a:pPr fontAlgn="base"/>
            <a:r>
              <a:rPr lang="en-GB" dirty="0"/>
              <a:t>The View objects are usually called "</a:t>
            </a:r>
            <a:r>
              <a:rPr lang="en-GB" b="1" dirty="0"/>
              <a:t>widgets</a:t>
            </a:r>
            <a:r>
              <a:rPr lang="en-GB" dirty="0"/>
              <a:t>" and can be one of many subclasses, such as </a:t>
            </a:r>
            <a:r>
              <a:rPr lang="en-GB" b="1" dirty="0"/>
              <a:t>Button</a:t>
            </a:r>
            <a:r>
              <a:rPr lang="en-GB" dirty="0"/>
              <a:t> or </a:t>
            </a:r>
            <a:r>
              <a:rPr lang="en-GB" b="1" dirty="0" err="1"/>
              <a:t>TextView</a:t>
            </a:r>
            <a:r>
              <a:rPr lang="en-GB" dirty="0"/>
              <a:t>. The </a:t>
            </a:r>
            <a:r>
              <a:rPr lang="en-GB" b="1" dirty="0" err="1"/>
              <a:t>ViewGroup</a:t>
            </a:r>
            <a:r>
              <a:rPr lang="en-GB" dirty="0"/>
              <a:t> objects are usually called "layouts" and can be one of many types that provide a different layout structure, such as </a:t>
            </a:r>
            <a:r>
              <a:rPr lang="en-GB" b="1" dirty="0" err="1"/>
              <a:t>LinearLayout</a:t>
            </a:r>
            <a:r>
              <a:rPr lang="en-GB" dirty="0"/>
              <a:t> or </a:t>
            </a:r>
            <a:r>
              <a:rPr lang="en-GB" b="1" dirty="0" err="1"/>
              <a:t>RelativeLayout</a:t>
            </a:r>
            <a:r>
              <a:rPr lang="en-GB" b="1" dirty="0"/>
              <a:t>.</a:t>
            </a:r>
          </a:p>
          <a:p>
            <a:pPr marL="0" indent="0">
              <a:buNone/>
            </a:pPr>
            <a:endParaRPr lang="en-IN" dirty="0"/>
          </a:p>
        </p:txBody>
      </p:sp>
      <p:pic>
        <p:nvPicPr>
          <p:cNvPr id="1027" name="Picture 3" descr="https://developer.android.com/static/images/android-compose-ui-logo.png">
            <a:extLst>
              <a:ext uri="{FF2B5EF4-FFF2-40B4-BE49-F238E27FC236}">
                <a16:creationId xmlns:a16="http://schemas.microsoft.com/office/drawing/2014/main" id="{3EF05BB3-88E9-406D-810D-FBF963771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644" y="5029200"/>
            <a:ext cx="3286125"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721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B629-2748-471D-8FE9-07567BA96FCB}"/>
              </a:ext>
            </a:extLst>
          </p:cNvPr>
          <p:cNvSpPr>
            <a:spLocks noGrp="1"/>
          </p:cNvSpPr>
          <p:nvPr>
            <p:ph type="title"/>
          </p:nvPr>
        </p:nvSpPr>
        <p:spPr/>
        <p:txBody>
          <a:bodyPr/>
          <a:lstStyle/>
          <a:p>
            <a:r>
              <a:rPr lang="en-GB" dirty="0"/>
              <a:t>UI Declaration</a:t>
            </a:r>
            <a:endParaRPr lang="en-IN" dirty="0"/>
          </a:p>
        </p:txBody>
      </p:sp>
      <p:sp>
        <p:nvSpPr>
          <p:cNvPr id="3" name="Content Placeholder 2">
            <a:extLst>
              <a:ext uri="{FF2B5EF4-FFF2-40B4-BE49-F238E27FC236}">
                <a16:creationId xmlns:a16="http://schemas.microsoft.com/office/drawing/2014/main" id="{8070F5BC-1289-4655-AE39-B2F0A5280FD0}"/>
              </a:ext>
            </a:extLst>
          </p:cNvPr>
          <p:cNvSpPr>
            <a:spLocks noGrp="1"/>
          </p:cNvSpPr>
          <p:nvPr>
            <p:ph idx="1"/>
          </p:nvPr>
        </p:nvSpPr>
        <p:spPr>
          <a:xfrm>
            <a:off x="677334" y="1407459"/>
            <a:ext cx="9712760" cy="5244353"/>
          </a:xfrm>
        </p:spPr>
        <p:txBody>
          <a:bodyPr>
            <a:normAutofit/>
          </a:bodyPr>
          <a:lstStyle/>
          <a:p>
            <a:r>
              <a:rPr lang="en-GB" dirty="0"/>
              <a:t>You can declare a layout in two ways:</a:t>
            </a:r>
          </a:p>
          <a:p>
            <a:pPr lvl="1"/>
            <a:r>
              <a:rPr lang="en-GB" dirty="0"/>
              <a:t>Declare UI elements in XML. Android provides a straightforward XML vocabulary that corresponds to the View classes and subclasses, such as those for widgets and layouts.</a:t>
            </a:r>
          </a:p>
          <a:p>
            <a:pPr lvl="1"/>
            <a:r>
              <a:rPr lang="en-GB" dirty="0"/>
              <a:t>You can also use Android Studio's Layout Editor to build your XML layout using a drag-and-drop interface.</a:t>
            </a:r>
          </a:p>
          <a:p>
            <a:pPr lvl="1"/>
            <a:r>
              <a:rPr lang="en-GB" dirty="0"/>
              <a:t>Instantiate layout elements at runtime. Your app can create View and </a:t>
            </a:r>
            <a:r>
              <a:rPr lang="en-GB" dirty="0" err="1"/>
              <a:t>ViewGroup</a:t>
            </a:r>
            <a:r>
              <a:rPr lang="en-GB" dirty="0"/>
              <a:t> objects (and manipulate their properties) programmatically.</a:t>
            </a:r>
          </a:p>
          <a:p>
            <a:r>
              <a:rPr lang="en-GB" dirty="0"/>
              <a:t>Declaring your UI in XML allows you to separate the presentation of your app from the code that controls its behaviour. Using XML files also makes it easy to provide different layouts for different screen sizes and orientations.</a:t>
            </a:r>
            <a:endParaRPr lang="en-IN" dirty="0"/>
          </a:p>
        </p:txBody>
      </p:sp>
    </p:spTree>
    <p:extLst>
      <p:ext uri="{BB962C8B-B14F-4D97-AF65-F5344CB8AC3E}">
        <p14:creationId xmlns:p14="http://schemas.microsoft.com/office/powerpoint/2010/main" val="347149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696C-7638-4BB6-AF19-540F1105C94D}"/>
              </a:ext>
            </a:extLst>
          </p:cNvPr>
          <p:cNvSpPr>
            <a:spLocks noGrp="1"/>
          </p:cNvSpPr>
          <p:nvPr>
            <p:ph type="title"/>
          </p:nvPr>
        </p:nvSpPr>
        <p:spPr>
          <a:xfrm>
            <a:off x="677334" y="221129"/>
            <a:ext cx="8596668" cy="791883"/>
          </a:xfrm>
        </p:spPr>
        <p:txBody>
          <a:bodyPr/>
          <a:lstStyle/>
          <a:p>
            <a:r>
              <a:rPr lang="en-GB" dirty="0"/>
              <a:t>Write the XML</a:t>
            </a:r>
            <a:endParaRPr lang="en-IN" dirty="0"/>
          </a:p>
        </p:txBody>
      </p:sp>
      <p:sp>
        <p:nvSpPr>
          <p:cNvPr id="3" name="Content Placeholder 2">
            <a:extLst>
              <a:ext uri="{FF2B5EF4-FFF2-40B4-BE49-F238E27FC236}">
                <a16:creationId xmlns:a16="http://schemas.microsoft.com/office/drawing/2014/main" id="{9650EDB2-87C5-4815-AE0F-BA973BBD5ACA}"/>
              </a:ext>
            </a:extLst>
          </p:cNvPr>
          <p:cNvSpPr>
            <a:spLocks noGrp="1"/>
          </p:cNvSpPr>
          <p:nvPr>
            <p:ph idx="1"/>
          </p:nvPr>
        </p:nvSpPr>
        <p:spPr>
          <a:xfrm>
            <a:off x="677334" y="1013012"/>
            <a:ext cx="4782172" cy="5558117"/>
          </a:xfrm>
        </p:spPr>
        <p:txBody>
          <a:bodyPr>
            <a:normAutofit/>
          </a:bodyPr>
          <a:lstStyle/>
          <a:p>
            <a:pPr algn="just"/>
            <a:r>
              <a:rPr lang="en-GB" dirty="0"/>
              <a:t>Using Android's XML vocabulary, you can quickly design UI layouts and the screen elements they contain, in the same way you create web pages in HTML — with a series of nested elements.</a:t>
            </a:r>
          </a:p>
          <a:p>
            <a:pPr algn="just"/>
            <a:r>
              <a:rPr lang="en-GB" dirty="0"/>
              <a:t>Each layout file must contain exactly one root element, which must be a View or </a:t>
            </a:r>
            <a:r>
              <a:rPr lang="en-GB" dirty="0" err="1"/>
              <a:t>ViewGroup</a:t>
            </a:r>
            <a:r>
              <a:rPr lang="en-GB" dirty="0"/>
              <a:t> object. Once you've defined the root element, you can add additional layout objects or widgets as child elements to gradually build a View hierarchy that defines your layout. </a:t>
            </a:r>
          </a:p>
          <a:p>
            <a:pPr algn="just"/>
            <a:r>
              <a:rPr lang="en-GB" dirty="0"/>
              <a:t>For </a:t>
            </a:r>
            <a:r>
              <a:rPr lang="en-GB" b="1" dirty="0"/>
              <a:t>example</a:t>
            </a:r>
            <a:r>
              <a:rPr lang="en-GB" dirty="0"/>
              <a:t>, here's an XML layout that uses a </a:t>
            </a:r>
            <a:r>
              <a:rPr lang="en-GB" b="1" dirty="0"/>
              <a:t>vertical</a:t>
            </a:r>
            <a:r>
              <a:rPr lang="en-GB" dirty="0"/>
              <a:t> </a:t>
            </a:r>
            <a:r>
              <a:rPr lang="en-GB" b="1" dirty="0" err="1"/>
              <a:t>LinearLayout</a:t>
            </a:r>
            <a:r>
              <a:rPr lang="en-GB" dirty="0"/>
              <a:t> to hold a </a:t>
            </a:r>
            <a:r>
              <a:rPr lang="en-GB" b="1" dirty="0" err="1"/>
              <a:t>TextView</a:t>
            </a:r>
            <a:r>
              <a:rPr lang="en-GB" dirty="0"/>
              <a:t> and a </a:t>
            </a:r>
            <a:r>
              <a:rPr lang="en-GB" b="1" dirty="0"/>
              <a:t>Button</a:t>
            </a:r>
            <a:r>
              <a:rPr lang="en-GB" dirty="0"/>
              <a:t>:</a:t>
            </a:r>
            <a:endParaRPr lang="en-IN" dirty="0"/>
          </a:p>
          <a:p>
            <a:pPr algn="just"/>
            <a:endParaRPr lang="en-GB" dirty="0"/>
          </a:p>
        </p:txBody>
      </p:sp>
      <p:sp>
        <p:nvSpPr>
          <p:cNvPr id="5" name="Content Placeholder 3">
            <a:extLst>
              <a:ext uri="{FF2B5EF4-FFF2-40B4-BE49-F238E27FC236}">
                <a16:creationId xmlns:a16="http://schemas.microsoft.com/office/drawing/2014/main" id="{575E116C-2958-4660-A9DA-4E806ECACBB7}"/>
              </a:ext>
            </a:extLst>
          </p:cNvPr>
          <p:cNvSpPr txBox="1">
            <a:spLocks/>
          </p:cNvSpPr>
          <p:nvPr/>
        </p:nvSpPr>
        <p:spPr>
          <a:xfrm>
            <a:off x="5674658" y="790156"/>
            <a:ext cx="6221507" cy="5452775"/>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sz="1600" dirty="0"/>
              <a:t>&lt;?xml version="1.0" encoding="utf-8"?&gt;</a:t>
            </a:r>
          </a:p>
          <a:p>
            <a:pPr marL="0" indent="0">
              <a:buFont typeface="Wingdings 3" charset="2"/>
              <a:buNone/>
            </a:pPr>
            <a:r>
              <a:rPr lang="en-IN" sz="1600" dirty="0"/>
              <a:t>&lt;</a:t>
            </a:r>
            <a:r>
              <a:rPr lang="en-IN" sz="1600" dirty="0" err="1"/>
              <a:t>LinearLayout</a:t>
            </a:r>
            <a:r>
              <a:rPr lang="en-IN" sz="1600" dirty="0"/>
              <a:t> </a:t>
            </a:r>
            <a:r>
              <a:rPr lang="en-IN" sz="1600" dirty="0" err="1"/>
              <a:t>xmlns:android</a:t>
            </a:r>
            <a:r>
              <a:rPr lang="en-IN" sz="1600" dirty="0"/>
              <a:t>="http://schemas.android.com/</a:t>
            </a:r>
            <a:r>
              <a:rPr lang="en-IN" sz="1600" dirty="0" err="1"/>
              <a:t>apk</a:t>
            </a:r>
            <a:r>
              <a:rPr lang="en-IN" sz="1600" dirty="0"/>
              <a:t>/res/android"</a:t>
            </a:r>
          </a:p>
          <a:p>
            <a:pPr marL="0" indent="0">
              <a:buFont typeface="Wingdings 3" charset="2"/>
              <a:buNone/>
            </a:pPr>
            <a:r>
              <a:rPr lang="en-IN" sz="1600" dirty="0"/>
              <a:t>              </a:t>
            </a:r>
            <a:r>
              <a:rPr lang="en-IN" sz="1600" dirty="0" err="1"/>
              <a:t>android:layout_width</a:t>
            </a:r>
            <a:r>
              <a:rPr lang="en-IN" sz="1600" dirty="0"/>
              <a:t>="</a:t>
            </a:r>
            <a:r>
              <a:rPr lang="en-IN" sz="1600" dirty="0" err="1"/>
              <a:t>match_parent</a:t>
            </a:r>
            <a:r>
              <a:rPr lang="en-IN" sz="1600" dirty="0"/>
              <a:t>"</a:t>
            </a:r>
          </a:p>
          <a:p>
            <a:pPr marL="0" indent="0">
              <a:buFont typeface="Wingdings 3" charset="2"/>
              <a:buNone/>
            </a:pPr>
            <a:r>
              <a:rPr lang="en-IN" sz="1600" dirty="0"/>
              <a:t>              </a:t>
            </a:r>
            <a:r>
              <a:rPr lang="en-IN" sz="1600" dirty="0" err="1"/>
              <a:t>android:layout_height</a:t>
            </a:r>
            <a:r>
              <a:rPr lang="en-IN" sz="1600" dirty="0"/>
              <a:t>="</a:t>
            </a:r>
            <a:r>
              <a:rPr lang="en-IN" sz="1600" dirty="0" err="1"/>
              <a:t>match_parent</a:t>
            </a:r>
            <a:r>
              <a:rPr lang="en-IN" sz="1600" dirty="0"/>
              <a:t>"</a:t>
            </a:r>
          </a:p>
          <a:p>
            <a:pPr marL="0" indent="0">
              <a:buFont typeface="Wingdings 3" charset="2"/>
              <a:buNone/>
            </a:pPr>
            <a:r>
              <a:rPr lang="en-IN" sz="1600" dirty="0"/>
              <a:t>              </a:t>
            </a:r>
            <a:r>
              <a:rPr lang="en-IN" sz="1600" dirty="0" err="1"/>
              <a:t>android:orientation</a:t>
            </a:r>
            <a:r>
              <a:rPr lang="en-IN" sz="1600" dirty="0"/>
              <a:t>="vertical" &gt;</a:t>
            </a:r>
          </a:p>
          <a:p>
            <a:pPr marL="0" indent="0">
              <a:buFont typeface="Wingdings 3" charset="2"/>
              <a:buNone/>
            </a:pPr>
            <a:r>
              <a:rPr lang="en-IN" sz="1600" dirty="0"/>
              <a:t>    &lt;</a:t>
            </a:r>
            <a:r>
              <a:rPr lang="en-IN" sz="1600" dirty="0" err="1"/>
              <a:t>TextView</a:t>
            </a:r>
            <a:r>
              <a:rPr lang="en-IN" sz="1600" dirty="0"/>
              <a:t> </a:t>
            </a:r>
            <a:r>
              <a:rPr lang="en-IN" sz="1600" dirty="0" err="1"/>
              <a:t>android:id</a:t>
            </a:r>
            <a:r>
              <a:rPr lang="en-IN" sz="1600" dirty="0"/>
              <a:t>="@+id/text"</a:t>
            </a:r>
          </a:p>
          <a:p>
            <a:pPr marL="0" indent="0">
              <a:buFont typeface="Wingdings 3" charset="2"/>
              <a:buNone/>
            </a:pPr>
            <a:r>
              <a:rPr lang="en-IN" sz="1600" dirty="0"/>
              <a:t>              </a:t>
            </a:r>
            <a:r>
              <a:rPr lang="en-IN" sz="1600" dirty="0" err="1"/>
              <a:t>android:layout_width</a:t>
            </a:r>
            <a:r>
              <a:rPr lang="en-IN" sz="1600" dirty="0"/>
              <a:t>="</a:t>
            </a:r>
            <a:r>
              <a:rPr lang="en-IN" sz="1600" dirty="0" err="1"/>
              <a:t>wrap_content</a:t>
            </a:r>
            <a:r>
              <a:rPr lang="en-IN" sz="1600" dirty="0"/>
              <a:t>"</a:t>
            </a:r>
          </a:p>
          <a:p>
            <a:pPr marL="0" indent="0">
              <a:buFont typeface="Wingdings 3" charset="2"/>
              <a:buNone/>
            </a:pPr>
            <a:r>
              <a:rPr lang="en-IN" sz="1600" dirty="0"/>
              <a:t>              </a:t>
            </a:r>
            <a:r>
              <a:rPr lang="en-IN" sz="1600" dirty="0" err="1"/>
              <a:t>android:layout_height</a:t>
            </a:r>
            <a:r>
              <a:rPr lang="en-IN" sz="1600" dirty="0"/>
              <a:t>="</a:t>
            </a:r>
            <a:r>
              <a:rPr lang="en-IN" sz="1600" dirty="0" err="1"/>
              <a:t>wrap_content</a:t>
            </a:r>
            <a:r>
              <a:rPr lang="en-IN" sz="1600" dirty="0"/>
              <a:t>"</a:t>
            </a:r>
          </a:p>
          <a:p>
            <a:pPr marL="0" indent="0">
              <a:buFont typeface="Wingdings 3" charset="2"/>
              <a:buNone/>
            </a:pPr>
            <a:r>
              <a:rPr lang="en-IN" sz="1600" dirty="0"/>
              <a:t>              </a:t>
            </a:r>
            <a:r>
              <a:rPr lang="en-IN" sz="1600" dirty="0" err="1"/>
              <a:t>android:text</a:t>
            </a:r>
            <a:r>
              <a:rPr lang="en-IN" sz="1600" dirty="0"/>
              <a:t>="Hello, I am a </a:t>
            </a:r>
            <a:r>
              <a:rPr lang="en-IN" sz="1600" dirty="0" err="1"/>
              <a:t>TextView</a:t>
            </a:r>
            <a:r>
              <a:rPr lang="en-IN" sz="1600" dirty="0"/>
              <a:t>" /&gt;</a:t>
            </a:r>
          </a:p>
          <a:p>
            <a:pPr marL="0" indent="0">
              <a:buFont typeface="Wingdings 3" charset="2"/>
              <a:buNone/>
            </a:pPr>
            <a:r>
              <a:rPr lang="en-IN" sz="1600" dirty="0"/>
              <a:t>    &lt;Button </a:t>
            </a:r>
            <a:r>
              <a:rPr lang="en-IN" sz="1600" dirty="0" err="1"/>
              <a:t>android:id</a:t>
            </a:r>
            <a:r>
              <a:rPr lang="en-IN" sz="1600" dirty="0"/>
              <a:t>="@+id/button"</a:t>
            </a:r>
          </a:p>
          <a:p>
            <a:pPr marL="0" indent="0">
              <a:buFont typeface="Wingdings 3" charset="2"/>
              <a:buNone/>
            </a:pPr>
            <a:r>
              <a:rPr lang="en-IN" sz="1600" dirty="0"/>
              <a:t>            </a:t>
            </a:r>
            <a:r>
              <a:rPr lang="en-IN" sz="1600" dirty="0" err="1"/>
              <a:t>android:layout_width</a:t>
            </a:r>
            <a:r>
              <a:rPr lang="en-IN" sz="1600" dirty="0"/>
              <a:t>="</a:t>
            </a:r>
            <a:r>
              <a:rPr lang="en-IN" sz="1600" dirty="0" err="1"/>
              <a:t>wrap_content</a:t>
            </a:r>
            <a:r>
              <a:rPr lang="en-IN" sz="1600" dirty="0"/>
              <a:t>"</a:t>
            </a:r>
          </a:p>
          <a:p>
            <a:pPr marL="0" indent="0">
              <a:buFont typeface="Wingdings 3" charset="2"/>
              <a:buNone/>
            </a:pPr>
            <a:r>
              <a:rPr lang="en-IN" sz="1600" dirty="0"/>
              <a:t>            </a:t>
            </a:r>
            <a:r>
              <a:rPr lang="en-IN" sz="1600" dirty="0" err="1"/>
              <a:t>android:layout_height</a:t>
            </a:r>
            <a:r>
              <a:rPr lang="en-IN" sz="1600" dirty="0"/>
              <a:t>="</a:t>
            </a:r>
            <a:r>
              <a:rPr lang="en-IN" sz="1600" dirty="0" err="1"/>
              <a:t>wrap_content</a:t>
            </a:r>
            <a:r>
              <a:rPr lang="en-IN" sz="1600" dirty="0"/>
              <a:t>"</a:t>
            </a:r>
          </a:p>
          <a:p>
            <a:pPr marL="0" indent="0">
              <a:buFont typeface="Wingdings 3" charset="2"/>
              <a:buNone/>
            </a:pPr>
            <a:r>
              <a:rPr lang="en-IN" sz="1600" dirty="0"/>
              <a:t>            </a:t>
            </a:r>
            <a:r>
              <a:rPr lang="en-IN" sz="1600" dirty="0" err="1"/>
              <a:t>android:text</a:t>
            </a:r>
            <a:r>
              <a:rPr lang="en-IN" sz="1600" dirty="0"/>
              <a:t>="Hello, I am a Button" /&gt;</a:t>
            </a:r>
          </a:p>
          <a:p>
            <a:pPr marL="0" indent="0">
              <a:buFont typeface="Wingdings 3" charset="2"/>
              <a:buNone/>
            </a:pPr>
            <a:r>
              <a:rPr lang="en-IN" sz="1600" dirty="0"/>
              <a:t>&lt;/</a:t>
            </a:r>
            <a:r>
              <a:rPr lang="en-IN" sz="1600" dirty="0" err="1"/>
              <a:t>LinearLayout</a:t>
            </a:r>
            <a:r>
              <a:rPr lang="en-IN" sz="1600" dirty="0"/>
              <a:t>&gt;</a:t>
            </a:r>
          </a:p>
        </p:txBody>
      </p:sp>
    </p:spTree>
    <p:extLst>
      <p:ext uri="{BB962C8B-B14F-4D97-AF65-F5344CB8AC3E}">
        <p14:creationId xmlns:p14="http://schemas.microsoft.com/office/powerpoint/2010/main" val="38302746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1081</TotalTime>
  <Words>6300</Words>
  <Application>Microsoft Office PowerPoint</Application>
  <PresentationFormat>Widescreen</PresentationFormat>
  <Paragraphs>458</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Consolas</vt:lpstr>
      <vt:lpstr>Nunito</vt:lpstr>
      <vt:lpstr>Trebuchet MS</vt:lpstr>
      <vt:lpstr>Wingdings 3</vt:lpstr>
      <vt:lpstr>Facet</vt:lpstr>
      <vt:lpstr>Android Application Development</vt:lpstr>
      <vt:lpstr>Unit – 2</vt:lpstr>
      <vt:lpstr>Intents in Android</vt:lpstr>
      <vt:lpstr>What are Intent?</vt:lpstr>
      <vt:lpstr>Explicit Intent</vt:lpstr>
      <vt:lpstr>Implicit Intent</vt:lpstr>
      <vt:lpstr>Fundamentals of UI Design</vt:lpstr>
      <vt:lpstr>UI Declaration</vt:lpstr>
      <vt:lpstr>Write the XML</vt:lpstr>
      <vt:lpstr>Load the XML Resource </vt:lpstr>
      <vt:lpstr>PowerPoint Presentation</vt:lpstr>
      <vt:lpstr>PowerPoint Presentation</vt:lpstr>
      <vt:lpstr>Layout Parameters</vt:lpstr>
      <vt:lpstr>Types of UI Layouts</vt:lpstr>
      <vt:lpstr>Linear Layout</vt:lpstr>
      <vt:lpstr>Relative Layout</vt:lpstr>
      <vt:lpstr>Table Layout</vt:lpstr>
      <vt:lpstr>Frame Layout</vt:lpstr>
      <vt:lpstr>Absolute layout</vt:lpstr>
      <vt:lpstr>Adapters</vt:lpstr>
      <vt:lpstr>Introduction to Adapters</vt:lpstr>
      <vt:lpstr>Array Adapter</vt:lpstr>
      <vt:lpstr>BaseAdapter</vt:lpstr>
      <vt:lpstr>Widgets in Android</vt:lpstr>
      <vt:lpstr>EditText</vt:lpstr>
      <vt:lpstr>RadioGroup</vt:lpstr>
      <vt:lpstr>PowerPoint Presentation</vt:lpstr>
      <vt:lpstr>ImageView</vt:lpstr>
      <vt:lpstr>Spinner</vt:lpstr>
      <vt:lpstr>PowerPoint Presentation</vt:lpstr>
      <vt:lpstr>ListView</vt:lpstr>
      <vt:lpstr>PowerPoint Presentation</vt:lpstr>
      <vt:lpstr>Toggle Button</vt:lpstr>
      <vt:lpstr>CheckBox</vt:lpstr>
      <vt:lpstr>AutoCompleteTextView</vt:lpstr>
      <vt:lpstr>PowerPoint Presentation</vt:lpstr>
      <vt:lpstr>MultiAutoCompleteTextView</vt:lpstr>
      <vt:lpstr>PowerPoint Presentation</vt:lpstr>
      <vt:lpstr>RatingBar</vt:lpstr>
      <vt:lpstr>DatePicker</vt:lpstr>
      <vt:lpstr>TimePicker</vt:lpstr>
      <vt:lpstr>ProgressBar</vt:lpstr>
      <vt:lpstr>AnalogClock / DigitalClock</vt:lpstr>
      <vt:lpstr>ScrollView</vt:lpstr>
      <vt:lpstr>RecyclerView</vt:lpstr>
      <vt:lpstr>Compared to ListView</vt:lpstr>
      <vt:lpstr>Components of a RecyclerView</vt:lpstr>
      <vt:lpstr>WebView</vt:lpstr>
      <vt:lpstr>PowerPoint Presentation</vt:lpstr>
      <vt:lpstr>Fragments</vt:lpstr>
      <vt:lpstr>PowerPoint Presentation</vt:lpstr>
      <vt:lpstr>Fragments Lifecycle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Application Development</dc:title>
  <dc:creator>Hardik Chavda</dc:creator>
  <cp:lastModifiedBy>Hardik Chavda</cp:lastModifiedBy>
  <cp:revision>72</cp:revision>
  <dcterms:created xsi:type="dcterms:W3CDTF">2023-07-09T05:09:38Z</dcterms:created>
  <dcterms:modified xsi:type="dcterms:W3CDTF">2024-03-04T14:06:14Z</dcterms:modified>
</cp:coreProperties>
</file>