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handoutMasterIdLst>
    <p:handoutMasterId r:id="rId56"/>
  </p:handoutMasterIdLst>
  <p:sldIdLst>
    <p:sldId id="256" r:id="rId2"/>
    <p:sldId id="322" r:id="rId3"/>
    <p:sldId id="323" r:id="rId4"/>
    <p:sldId id="321" r:id="rId5"/>
    <p:sldId id="257" r:id="rId6"/>
    <p:sldId id="324" r:id="rId7"/>
    <p:sldId id="327" r:id="rId8"/>
    <p:sldId id="325" r:id="rId9"/>
    <p:sldId id="326" r:id="rId10"/>
    <p:sldId id="331" r:id="rId11"/>
    <p:sldId id="332" r:id="rId12"/>
    <p:sldId id="333" r:id="rId13"/>
    <p:sldId id="335" r:id="rId14"/>
    <p:sldId id="334" r:id="rId15"/>
    <p:sldId id="336" r:id="rId16"/>
    <p:sldId id="338" r:id="rId17"/>
    <p:sldId id="337" r:id="rId18"/>
    <p:sldId id="340" r:id="rId19"/>
    <p:sldId id="342" r:id="rId20"/>
    <p:sldId id="341" r:id="rId21"/>
    <p:sldId id="343" r:id="rId22"/>
    <p:sldId id="344" r:id="rId23"/>
    <p:sldId id="345" r:id="rId24"/>
    <p:sldId id="346" r:id="rId25"/>
    <p:sldId id="347" r:id="rId26"/>
    <p:sldId id="348" r:id="rId27"/>
    <p:sldId id="349" r:id="rId28"/>
    <p:sldId id="350" r:id="rId29"/>
    <p:sldId id="351" r:id="rId30"/>
    <p:sldId id="352" r:id="rId31"/>
    <p:sldId id="353" r:id="rId32"/>
    <p:sldId id="354" r:id="rId33"/>
    <p:sldId id="355" r:id="rId34"/>
    <p:sldId id="357" r:id="rId35"/>
    <p:sldId id="356" r:id="rId36"/>
    <p:sldId id="358" r:id="rId37"/>
    <p:sldId id="359" r:id="rId38"/>
    <p:sldId id="360" r:id="rId39"/>
    <p:sldId id="361"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267" r:id="rId54"/>
  </p:sldIdLst>
  <p:sldSz cx="9144000" cy="5143500" type="screen16x9"/>
  <p:notesSz cx="6858000" cy="9144000"/>
  <p:embeddedFontLst>
    <p:embeddedFont>
      <p:font typeface="Proxima Nova"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hQVFztZ6fG3ZZZg5cSFssmemlA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9" autoAdjust="0"/>
    <p:restoredTop sz="94687"/>
  </p:normalViewPr>
  <p:slideViewPr>
    <p:cSldViewPr snapToGrid="0">
      <p:cViewPr varScale="1">
        <p:scale>
          <a:sx n="94" d="100"/>
          <a:sy n="94" d="100"/>
        </p:scale>
        <p:origin x="516"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5" Type="http://schemas.openxmlformats.org/officeDocument/2006/relationships/slide" Target="slides/slide4.xml"/><Relationship Id="rId61"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2B7F77A-CC48-4984-969A-1CABC412EE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0ABC4892-C055-4688-8C3F-5C214CED22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1D2A2E-56AC-4AA1-99C9-6E2F1E919D1F}" type="datetimeFigureOut">
              <a:rPr lang="en-IN" smtClean="0"/>
              <a:t>05-07-2024</a:t>
            </a:fld>
            <a:endParaRPr lang="en-IN"/>
          </a:p>
        </p:txBody>
      </p:sp>
      <p:sp>
        <p:nvSpPr>
          <p:cNvPr id="4" name="Footer Placeholder 3">
            <a:extLst>
              <a:ext uri="{FF2B5EF4-FFF2-40B4-BE49-F238E27FC236}">
                <a16:creationId xmlns:a16="http://schemas.microsoft.com/office/drawing/2014/main" xmlns="" id="{5B4C04B8-5028-4799-A747-04C71D645E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3F65FDED-8524-4225-A013-D336084E0D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391FCF-482A-4946-86D6-B09AF30FB9F1}" type="slidenum">
              <a:rPr lang="en-IN" smtClean="0"/>
              <a:t>‹#›</a:t>
            </a:fld>
            <a:endParaRPr lang="en-IN"/>
          </a:p>
        </p:txBody>
      </p:sp>
    </p:spTree>
    <p:extLst>
      <p:ext uri="{BB962C8B-B14F-4D97-AF65-F5344CB8AC3E}">
        <p14:creationId xmlns:p14="http://schemas.microsoft.com/office/powerpoint/2010/main" val="17058552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85338881"/>
      </p:ext>
    </p:extLst>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7628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7312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9075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377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4629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5784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7436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2364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572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2660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942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8a72bfe8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38a72bfe87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186170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1553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8411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964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37420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58724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1222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7829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7761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6564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1217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8a72bfe8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38a72bfe87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45907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1613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1879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0109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108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5616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2170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0620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90008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8001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5837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8333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610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44783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7215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12339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0380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5384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22063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66787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4697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492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71655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5008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17845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77839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8a72bfe8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38a72bfe87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07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199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21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7182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8652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3675" y="0"/>
            <a:ext cx="9136645" cy="5143499"/>
          </a:xfrm>
          <a:prstGeom prst="rect">
            <a:avLst/>
          </a:prstGeom>
          <a:noFill/>
          <a:ln>
            <a:noFill/>
          </a:ln>
        </p:spPr>
      </p:pic>
      <p:sp>
        <p:nvSpPr>
          <p:cNvPr id="56" name="Google Shape;56;p1"/>
          <p:cNvSpPr txBox="1"/>
          <p:nvPr/>
        </p:nvSpPr>
        <p:spPr>
          <a:xfrm>
            <a:off x="4442099" y="2353498"/>
            <a:ext cx="4101900" cy="1175676"/>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Program: Bachelor of Technology</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Branch: Computer Engineering</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Course Code: 01CE0517</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Course Credit: 3</a:t>
            </a:r>
          </a:p>
        </p:txBody>
      </p:sp>
      <p:sp>
        <p:nvSpPr>
          <p:cNvPr id="57" name="Google Shape;57;p1"/>
          <p:cNvSpPr txBox="1"/>
          <p:nvPr/>
        </p:nvSpPr>
        <p:spPr>
          <a:xfrm>
            <a:off x="3338267" y="1694744"/>
            <a:ext cx="5805733" cy="615523"/>
          </a:xfrm>
          <a:prstGeom prst="rect">
            <a:avLst/>
          </a:prstGeom>
          <a:noFill/>
          <a:ln>
            <a:noFill/>
          </a:ln>
        </p:spPr>
        <p:txBody>
          <a:bodyPr spcFirstLastPara="1" wrap="square" lIns="91425" tIns="91425" rIns="91425" bIns="91425" anchor="t" anchorCtr="0">
            <a:spAutoFit/>
          </a:bodyPr>
          <a:lstStyle/>
          <a:p>
            <a:pPr lvl="0" algn="ctr">
              <a:buClr>
                <a:schemeClr val="dk1"/>
              </a:buClr>
              <a:buSzPts val="1100"/>
            </a:pPr>
            <a:r>
              <a:rPr lang="en-US" sz="2800" b="1" dirty="0">
                <a:solidFill>
                  <a:schemeClr val="accent5"/>
                </a:solidFill>
                <a:latin typeface="Proxima Nova"/>
                <a:ea typeface="Proxima Nova"/>
                <a:cs typeface="Proxima Nova"/>
                <a:sym typeface="Proxima Nova"/>
              </a:rPr>
              <a:t>DATA SCIENCE ESSENTIALS</a:t>
            </a:r>
            <a:endParaRPr sz="400" dirty="0">
              <a:solidFill>
                <a:schemeClr val="accent5"/>
              </a:solidFill>
            </a:endParaRPr>
          </a:p>
        </p:txBody>
      </p:sp>
      <p:sp>
        <p:nvSpPr>
          <p:cNvPr id="58" name="Google Shape;58;p1"/>
          <p:cNvSpPr txBox="1"/>
          <p:nvPr/>
        </p:nvSpPr>
        <p:spPr>
          <a:xfrm>
            <a:off x="4442100" y="3495371"/>
            <a:ext cx="4208400" cy="1423436"/>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0"/>
              </a:spcBef>
              <a:spcAft>
                <a:spcPts val="0"/>
              </a:spcAft>
              <a:buNone/>
            </a:pPr>
            <a:r>
              <a:rPr lang="en-IN" dirty="0">
                <a:solidFill>
                  <a:schemeClr val="dk1"/>
                </a:solidFill>
                <a:latin typeface="Times New Roman"/>
                <a:ea typeface="Times New Roman"/>
                <a:cs typeface="Times New Roman"/>
                <a:sym typeface="Times New Roman"/>
              </a:rPr>
              <a:t>Prepared by:</a:t>
            </a:r>
            <a:endParaRPr lang="en"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US" dirty="0">
                <a:solidFill>
                  <a:srgbClr val="0070C0"/>
                </a:solidFill>
                <a:latin typeface="Times New Roman"/>
                <a:ea typeface="Times New Roman"/>
                <a:cs typeface="Times New Roman"/>
                <a:sym typeface="Times New Roman"/>
              </a:rPr>
              <a:t>Dr. Deepak Kumar Verma</a:t>
            </a:r>
            <a:endParaRPr dirty="0">
              <a:solidFill>
                <a:srgbClr val="0070C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IN" dirty="0">
                <a:solidFill>
                  <a:schemeClr val="dk1"/>
                </a:solidFill>
                <a:latin typeface="Times New Roman"/>
                <a:ea typeface="Times New Roman"/>
                <a:cs typeface="Times New Roman"/>
                <a:sym typeface="Times New Roman"/>
              </a:rPr>
              <a:t>Associate Professor,</a:t>
            </a:r>
          </a:p>
          <a:p>
            <a:pPr marL="0" lvl="0" indent="0"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Department of </a:t>
            </a:r>
            <a:r>
              <a:rPr lang="en-IN" dirty="0">
                <a:solidFill>
                  <a:schemeClr val="dk1"/>
                </a:solidFill>
                <a:latin typeface="Times New Roman"/>
                <a:ea typeface="Times New Roman"/>
                <a:cs typeface="Times New Roman"/>
                <a:sym typeface="Times New Roman"/>
              </a:rPr>
              <a:t>Computer </a:t>
            </a:r>
            <a:r>
              <a:rPr lang="en" dirty="0">
                <a:solidFill>
                  <a:schemeClr val="dk1"/>
                </a:solidFill>
                <a:latin typeface="Times New Roman"/>
                <a:ea typeface="Times New Roman"/>
                <a:cs typeface="Times New Roman"/>
                <a:sym typeface="Times New Roman"/>
              </a:rPr>
              <a:t>Engineering</a:t>
            </a:r>
            <a:endParaRPr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Marwadi University</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dirty="0">
                <a:solidFill>
                  <a:schemeClr val="dk1"/>
                </a:solidFill>
                <a:latin typeface="Times New Roman" panose="02020603050405020304" pitchFamily="18" charset="0"/>
                <a:cs typeface="Times New Roman" panose="02020603050405020304" pitchFamily="18" charset="0"/>
              </a:rPr>
              <a:t> </a:t>
            </a:r>
            <a:r>
              <a:rPr lang="en" dirty="0">
                <a:solidFill>
                  <a:schemeClr val="dk1"/>
                </a:solidFill>
                <a:latin typeface="Times New Roman"/>
                <a:ea typeface="Times New Roman"/>
                <a:cs typeface="Times New Roman"/>
                <a:sym typeface="Times New Roman"/>
              </a:rPr>
              <a:t>Rajkot, </a:t>
            </a:r>
            <a:r>
              <a:rPr lang="en-IN" dirty="0">
                <a:solidFill>
                  <a:schemeClr val="dk1"/>
                </a:solidFill>
                <a:latin typeface="Times New Roman"/>
                <a:ea typeface="Times New Roman"/>
                <a:cs typeface="Times New Roman"/>
                <a:sym typeface="Times New Roman"/>
              </a:rPr>
              <a:t>India</a:t>
            </a:r>
            <a:endParaRPr dirty="0">
              <a:solidFill>
                <a:schemeClr val="dk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xmlns="" id="{21708F6F-2519-49CB-BF36-6354EFEADE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pic>
        <p:nvPicPr>
          <p:cNvPr id="4" name="Picture 3">
            <a:extLst>
              <a:ext uri="{FF2B5EF4-FFF2-40B4-BE49-F238E27FC236}">
                <a16:creationId xmlns:a16="http://schemas.microsoft.com/office/drawing/2014/main" xmlns="" id="{6843E9F3-8126-4EB5-98F2-641E7965D61A}"/>
              </a:ext>
            </a:extLst>
          </p:cNvPr>
          <p:cNvPicPr>
            <a:picLocks noChangeAspect="1"/>
          </p:cNvPicPr>
          <p:nvPr/>
        </p:nvPicPr>
        <p:blipFill>
          <a:blip r:embed="rId4"/>
          <a:stretch>
            <a:fillRect/>
          </a:stretch>
        </p:blipFill>
        <p:spPr>
          <a:xfrm>
            <a:off x="4823580" y="117225"/>
            <a:ext cx="3338939" cy="110796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555000" cy="103409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Prerequisites for Data Science</a:t>
            </a:r>
            <a:br>
              <a:rPr lang="en-US" sz="2400" b="1" dirty="0">
                <a:solidFill>
                  <a:srgbClr val="00A4B6"/>
                </a:solidFill>
                <a:latin typeface="Proxima Nova" panose="020B0604020202020204" charset="0"/>
              </a:rPr>
            </a:br>
            <a:endParaRPr lang="en-US" sz="2400" b="1" dirty="0">
              <a:solidFill>
                <a:srgbClr val="00A4B6"/>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1" name="Picture 10">
            <a:extLst>
              <a:ext uri="{FF2B5EF4-FFF2-40B4-BE49-F238E27FC236}">
                <a16:creationId xmlns:a16="http://schemas.microsoft.com/office/drawing/2014/main" xmlns="" id="{F73AF74B-280C-4B4D-8C92-AD6AF66A44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45974" y="769750"/>
            <a:ext cx="5198259" cy="4190984"/>
          </a:xfrm>
          <a:prstGeom prst="rect">
            <a:avLst/>
          </a:prstGeom>
        </p:spPr>
      </p:pic>
    </p:spTree>
    <p:extLst>
      <p:ext uri="{BB962C8B-B14F-4D97-AF65-F5344CB8AC3E}">
        <p14:creationId xmlns:p14="http://schemas.microsoft.com/office/powerpoint/2010/main" val="95832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555000" cy="103409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Data Science Lifecycle</a:t>
            </a:r>
            <a:br>
              <a:rPr lang="en-US" sz="2400" b="1" dirty="0">
                <a:solidFill>
                  <a:srgbClr val="00A4B6"/>
                </a:solidFill>
                <a:latin typeface="Proxima Nova" panose="020B0604020202020204" charset="0"/>
              </a:rPr>
            </a:br>
            <a:endParaRPr lang="en-US" sz="2400" b="1" dirty="0">
              <a:solidFill>
                <a:srgbClr val="00A4B6"/>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2" name="Picture 11">
            <a:extLst>
              <a:ext uri="{FF2B5EF4-FFF2-40B4-BE49-F238E27FC236}">
                <a16:creationId xmlns:a16="http://schemas.microsoft.com/office/drawing/2014/main" xmlns="" id="{5105EB7F-4518-47F0-857C-0EF2843242A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27202" y="750567"/>
            <a:ext cx="4646423" cy="4152798"/>
          </a:xfrm>
          <a:prstGeom prst="rect">
            <a:avLst/>
          </a:prstGeom>
        </p:spPr>
      </p:pic>
    </p:spTree>
    <p:extLst>
      <p:ext uri="{BB962C8B-B14F-4D97-AF65-F5344CB8AC3E}">
        <p14:creationId xmlns:p14="http://schemas.microsoft.com/office/powerpoint/2010/main" val="2371279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4801284"/>
          </a:xfrm>
          <a:prstGeom prst="rect">
            <a:avLst/>
          </a:prstGeom>
          <a:noFill/>
          <a:ln>
            <a:noFill/>
          </a:ln>
        </p:spPr>
        <p:txBody>
          <a:bodyPr spcFirstLastPara="1" wrap="square" lIns="91425" tIns="91425" rIns="91425" bIns="91425" anchor="t" anchorCtr="0">
            <a:spAutoFit/>
          </a:bodyPr>
          <a:lstStyle/>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A data scientist solves business problems through a series of steps, including:</a:t>
            </a:r>
          </a:p>
          <a:p>
            <a:pPr marL="914400" lvl="2" indent="-404813" algn="just">
              <a:buClrTx/>
              <a:buSzPct val="100000"/>
              <a:buFont typeface="+mj-lt"/>
              <a:buAutoNum type="arabicPeriod"/>
            </a:pPr>
            <a:r>
              <a:rPr lang="en-US" sz="2000" dirty="0">
                <a:solidFill>
                  <a:schemeClr val="tx1"/>
                </a:solidFill>
                <a:latin typeface="Proxima Nova"/>
                <a:ea typeface="Proxima Nova"/>
                <a:cs typeface="Proxima Nova"/>
                <a:sym typeface="Proxima Nova"/>
              </a:rPr>
              <a:t>Before tackling the data collection and analysis, the data scientist determines the problem by asking the right questions and gaining understanding.</a:t>
            </a:r>
          </a:p>
          <a:p>
            <a:pPr marL="914400" lvl="2" indent="-404813" algn="just">
              <a:buClrTx/>
              <a:buSzPct val="100000"/>
              <a:buFont typeface="+mj-lt"/>
              <a:buAutoNum type="arabicPeriod"/>
            </a:pPr>
            <a:r>
              <a:rPr lang="en-US" sz="2000" dirty="0">
                <a:solidFill>
                  <a:schemeClr val="tx1"/>
                </a:solidFill>
                <a:latin typeface="Proxima Nova"/>
                <a:ea typeface="Proxima Nova"/>
                <a:cs typeface="Proxima Nova"/>
                <a:sym typeface="Proxima Nova"/>
              </a:rPr>
              <a:t>The data scientist then determines the correct set of variables and data sets.</a:t>
            </a:r>
          </a:p>
          <a:p>
            <a:pPr marL="914400" lvl="2" indent="-404813" algn="just">
              <a:buClrTx/>
              <a:buSzPct val="100000"/>
              <a:buFont typeface="+mj-lt"/>
              <a:buAutoNum type="arabicPeriod"/>
            </a:pPr>
            <a:r>
              <a:rPr lang="en-US" sz="2000" dirty="0">
                <a:solidFill>
                  <a:schemeClr val="tx1"/>
                </a:solidFill>
                <a:latin typeface="Proxima Nova"/>
                <a:ea typeface="Proxima Nova"/>
                <a:cs typeface="Proxima Nova"/>
                <a:sym typeface="Proxima Nova"/>
              </a:rPr>
              <a:t>The data scientist gathers structured and unstructured data from many disparate sources.</a:t>
            </a:r>
          </a:p>
          <a:p>
            <a:pPr marL="914400" lvl="2" indent="-404813" algn="just">
              <a:buClrTx/>
              <a:buSzPct val="100000"/>
              <a:buFont typeface="+mj-lt"/>
              <a:buAutoNum type="arabicPeriod"/>
            </a:pPr>
            <a:r>
              <a:rPr lang="en-US" sz="2000" dirty="0">
                <a:solidFill>
                  <a:schemeClr val="tx1"/>
                </a:solidFill>
                <a:latin typeface="Proxima Nova"/>
                <a:ea typeface="Proxima Nova"/>
                <a:cs typeface="Proxima Nova"/>
                <a:sym typeface="Proxima Nova"/>
              </a:rPr>
              <a:t>Once the data is collected, the data scientist processes the raw data and converts it into a format suitable for analysis.</a:t>
            </a:r>
          </a:p>
          <a:p>
            <a:pPr marL="914400" lvl="2" indent="-404813" algn="just">
              <a:buClrTx/>
              <a:buSzPct val="100000"/>
              <a:buFont typeface="+mj-lt"/>
              <a:buAutoNum type="arabicPeriod"/>
            </a:pPr>
            <a:r>
              <a:rPr lang="en-US" sz="2000" dirty="0">
                <a:solidFill>
                  <a:schemeClr val="tx1"/>
                </a:solidFill>
                <a:latin typeface="Proxima Nova"/>
              </a:rPr>
              <a:t>After the data has been rendered into a usable form, it’s fed into the analytic system—ML algorithm or a statistical model. </a:t>
            </a:r>
          </a:p>
          <a:p>
            <a:pPr marL="509587" lvl="2" algn="just">
              <a:buClrTx/>
              <a:buSzPct val="100000"/>
            </a:pPr>
            <a:endParaRPr lang="en-US" sz="2000"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What Does a Data Scientist Do?</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1505321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2646848"/>
          </a:xfrm>
          <a:prstGeom prst="rect">
            <a:avLst/>
          </a:prstGeom>
          <a:noFill/>
          <a:ln>
            <a:noFill/>
          </a:ln>
        </p:spPr>
        <p:txBody>
          <a:bodyPr spcFirstLastPara="1" wrap="square" lIns="91425" tIns="91425" rIns="91425" bIns="91425" anchor="t" anchorCtr="0">
            <a:spAutoFit/>
          </a:bodyPr>
          <a:lstStyle/>
          <a:p>
            <a:pPr marL="966787" lvl="2" indent="-457200" algn="just">
              <a:buClrTx/>
              <a:buSzPct val="100000"/>
              <a:buFont typeface="+mj-lt"/>
              <a:buAutoNum type="arabicPeriod" startAt="6"/>
            </a:pPr>
            <a:r>
              <a:rPr lang="en-US" sz="2000" dirty="0">
                <a:solidFill>
                  <a:schemeClr val="tx1"/>
                </a:solidFill>
                <a:latin typeface="Proxima Nova"/>
              </a:rPr>
              <a:t>When the data has been completely rendered, the data scientist interprets the data to find opportunities and solutions.</a:t>
            </a:r>
          </a:p>
          <a:p>
            <a:pPr marL="914400" lvl="2" indent="-404813" algn="just">
              <a:buClrTx/>
              <a:buSzPct val="100000"/>
              <a:buFont typeface="+mj-lt"/>
              <a:buAutoNum type="arabicPeriod" startAt="6"/>
            </a:pPr>
            <a:r>
              <a:rPr lang="en-US" sz="2000" dirty="0">
                <a:solidFill>
                  <a:schemeClr val="tx1"/>
                </a:solidFill>
                <a:latin typeface="Proxima Nova"/>
              </a:rPr>
              <a:t>The data scientists finish the task by preparing the results and insights to share with the appropriate stakeholders and communicating the results.</a:t>
            </a:r>
          </a:p>
          <a:p>
            <a:pPr marL="914400" lvl="2" indent="-404813" algn="just">
              <a:buClrTx/>
              <a:buSzPct val="100000"/>
              <a:buFont typeface="+mj-lt"/>
              <a:buAutoNum type="arabicPeriod" startAt="6"/>
            </a:pPr>
            <a:endParaRPr lang="en-US" sz="2000" dirty="0">
              <a:solidFill>
                <a:schemeClr val="tx1"/>
              </a:solidFill>
              <a:latin typeface="Proxima Nova"/>
            </a:endParaRPr>
          </a:p>
          <a:p>
            <a:pPr marL="509587" lvl="2" algn="just">
              <a:buClrTx/>
              <a:buSzPct val="100000"/>
            </a:pPr>
            <a:endParaRPr lang="en-US" sz="2000"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What Does a Data Scientist Do?</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848662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3877954"/>
          </a:xfrm>
          <a:prstGeom prst="rect">
            <a:avLst/>
          </a:prstGeom>
          <a:noFill/>
          <a:ln>
            <a:noFill/>
          </a:ln>
        </p:spPr>
        <p:txBody>
          <a:bodyPr spcFirstLastPara="1" wrap="square" lIns="91425" tIns="91425" rIns="91425" bIns="91425" anchor="t" anchorCtr="0">
            <a:spAutoFit/>
          </a:bodyPr>
          <a:lstStyle/>
          <a:p>
            <a:pPr marL="796925" lvl="2" indent="-339725" algn="just">
              <a:buClrTx/>
              <a:buSzPct val="100000"/>
              <a:buFont typeface="Arial" panose="020B0604020202020204" pitchFamily="34" charset="0"/>
              <a:buChar char="•"/>
            </a:pPr>
            <a:r>
              <a:rPr lang="en-US" sz="2000" dirty="0">
                <a:solidFill>
                  <a:schemeClr val="tx1"/>
                </a:solidFill>
                <a:latin typeface="Proxima Nova"/>
              </a:rPr>
              <a:t>According to Glassdoor and Forbes, demand for data scientists will increase by 28 percent by 2026, which speaks of the profession’s durability and longevity, so if you want a  secure career, data science offers you that chance.</a:t>
            </a:r>
          </a:p>
          <a:p>
            <a:pPr marL="796925" lvl="2" indent="-339725" algn="just">
              <a:buClrTx/>
              <a:buSzPct val="100000"/>
              <a:buFont typeface="Arial" panose="020B0604020202020204" pitchFamily="34" charset="0"/>
              <a:buChar char="•"/>
            </a:pPr>
            <a:endParaRPr lang="en-US" sz="2000" dirty="0">
              <a:solidFill>
                <a:schemeClr val="tx1"/>
              </a:solidFill>
              <a:latin typeface="Proxima Nova"/>
            </a:endParaRPr>
          </a:p>
          <a:p>
            <a:pPr marL="796925" lvl="2" indent="-339725" algn="just">
              <a:buClrTx/>
              <a:buSzPct val="100000"/>
              <a:buFont typeface="Arial" panose="020B0604020202020204" pitchFamily="34" charset="0"/>
              <a:buChar char="•"/>
            </a:pPr>
            <a:r>
              <a:rPr lang="en-US" sz="2000" dirty="0">
                <a:solidFill>
                  <a:schemeClr val="tx1"/>
                </a:solidFill>
                <a:latin typeface="Proxima Nova"/>
              </a:rPr>
              <a:t>Furthermore, the profession of data scientist came in second place in the Best Jobs in America for the 2021 survey, with an average base salary of USD 127,500.</a:t>
            </a:r>
          </a:p>
          <a:p>
            <a:pPr marL="796925" lvl="2" indent="-339725" algn="just">
              <a:buClrTx/>
              <a:buSzPct val="100000"/>
              <a:buFont typeface="Arial" panose="020B0604020202020204" pitchFamily="34" charset="0"/>
              <a:buChar char="•"/>
            </a:pPr>
            <a:endParaRPr lang="en-US" sz="2000" dirty="0">
              <a:solidFill>
                <a:schemeClr val="tx1"/>
              </a:solidFill>
              <a:latin typeface="Proxima Nova"/>
            </a:endParaRPr>
          </a:p>
          <a:p>
            <a:pPr marL="796925" lvl="2" indent="-339725" algn="just">
              <a:buClrTx/>
              <a:buSzPct val="100000"/>
              <a:buFont typeface="Arial" panose="020B0604020202020204" pitchFamily="34" charset="0"/>
              <a:buChar char="•"/>
            </a:pPr>
            <a:r>
              <a:rPr lang="en-US" sz="2000" dirty="0">
                <a:solidFill>
                  <a:schemeClr val="tx1"/>
                </a:solidFill>
                <a:latin typeface="Proxima Nova"/>
              </a:rPr>
              <a:t>So, if you’re looking for an exciting career that offers stability and generous compensation, then look no further!</a:t>
            </a:r>
          </a:p>
          <a:p>
            <a:pPr marL="966787" lvl="2" indent="-457200" algn="just">
              <a:buClrTx/>
              <a:buSzPct val="100000"/>
              <a:buFont typeface="+mj-lt"/>
              <a:buAutoNum type="arabicPeriod" startAt="6"/>
            </a:pPr>
            <a:endParaRPr lang="en-US" sz="2000" dirty="0">
              <a:solidFill>
                <a:schemeClr val="tx1"/>
              </a:solidFill>
              <a:latin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Why Become a Data Scientist?</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0804652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4493508"/>
          </a:xfrm>
          <a:prstGeom prst="rect">
            <a:avLst/>
          </a:prstGeom>
          <a:noFill/>
          <a:ln>
            <a:noFill/>
          </a:ln>
        </p:spPr>
        <p:txBody>
          <a:bodyPr spcFirstLastPara="1" wrap="square" lIns="91425" tIns="91425" rIns="91425" bIns="91425" anchor="t" anchorCtr="0">
            <a:spAutoFit/>
          </a:bodyPr>
          <a:lstStyle/>
          <a:p>
            <a:pPr marL="796925" lvl="2" indent="-339725" algn="just">
              <a:buClrTx/>
              <a:buSzPct val="100000"/>
              <a:buFont typeface="Arial" panose="020B0604020202020204" pitchFamily="34" charset="0"/>
              <a:buChar char="•"/>
            </a:pPr>
            <a:r>
              <a:rPr lang="en-US" sz="2000" dirty="0">
                <a:solidFill>
                  <a:schemeClr val="tx1"/>
                </a:solidFill>
                <a:latin typeface="Proxima Nova"/>
              </a:rPr>
              <a:t>Data science offers you the opportunity to focus on and specialize in one aspect of the field. </a:t>
            </a:r>
          </a:p>
          <a:p>
            <a:pPr marL="796925" lvl="2" indent="-339725" algn="just">
              <a:buClrTx/>
              <a:buSzPct val="100000"/>
              <a:buFont typeface="Wingdings" panose="05000000000000000000" pitchFamily="2" charset="2"/>
              <a:buChar char="q"/>
            </a:pPr>
            <a:r>
              <a:rPr lang="en-US" sz="2000" b="1" u="sng" dirty="0">
                <a:solidFill>
                  <a:schemeClr val="tx1"/>
                </a:solidFill>
                <a:latin typeface="Proxima Nova"/>
              </a:rPr>
              <a:t>Data Scientist</a:t>
            </a:r>
          </a:p>
          <a:p>
            <a:pPr marL="852487" lvl="2" indent="-342900" algn="just">
              <a:buClrTx/>
              <a:buSzPct val="100000"/>
              <a:buFont typeface="Courier New" panose="02070309020205020404" pitchFamily="49" charset="0"/>
              <a:buChar char="o"/>
            </a:pPr>
            <a:r>
              <a:rPr lang="en-US" sz="2000" dirty="0">
                <a:solidFill>
                  <a:schemeClr val="tx1"/>
                </a:solidFill>
                <a:latin typeface="Proxima Nova"/>
              </a:rPr>
              <a:t>Job role: </a:t>
            </a:r>
          </a:p>
          <a:p>
            <a:pPr marL="1084263" lvl="6" indent="-287338" algn="just">
              <a:buClrTx/>
              <a:buSzPct val="100000"/>
              <a:buFont typeface="Proxima Nova" panose="020B0604020202020204" charset="0"/>
              <a:buChar char="‒"/>
            </a:pPr>
            <a:r>
              <a:rPr lang="en-US" sz="2000" dirty="0">
                <a:solidFill>
                  <a:schemeClr val="tx1"/>
                </a:solidFill>
                <a:latin typeface="Proxima Nova"/>
              </a:rPr>
              <a:t>Determine what the problem is.</a:t>
            </a:r>
          </a:p>
          <a:p>
            <a:pPr marL="1084263" lvl="6" indent="-287338" algn="just">
              <a:buClrTx/>
              <a:buSzPct val="100000"/>
              <a:buFont typeface="Proxima Nova" panose="020B0604020202020204" charset="0"/>
              <a:buChar char="‒"/>
            </a:pPr>
            <a:r>
              <a:rPr lang="en-US" sz="2000" dirty="0">
                <a:solidFill>
                  <a:schemeClr val="tx1"/>
                </a:solidFill>
                <a:latin typeface="Proxima Nova"/>
              </a:rPr>
              <a:t>what questions need answers.</a:t>
            </a:r>
          </a:p>
          <a:p>
            <a:pPr marL="1084263" lvl="6" indent="-287338" algn="just">
              <a:buClrTx/>
              <a:buSzPct val="100000"/>
              <a:buFont typeface="Proxima Nova" panose="020B0604020202020204" charset="0"/>
              <a:buChar char="‒"/>
            </a:pPr>
            <a:r>
              <a:rPr lang="en-US" sz="2000" dirty="0">
                <a:solidFill>
                  <a:schemeClr val="tx1"/>
                </a:solidFill>
                <a:latin typeface="Proxima Nova"/>
              </a:rPr>
              <a:t>where to find the data. </a:t>
            </a:r>
          </a:p>
          <a:p>
            <a:pPr marL="796925" lvl="6" algn="just">
              <a:buClrTx/>
              <a:buSzPct val="100000"/>
            </a:pPr>
            <a:endParaRPr lang="en-US" sz="2000" dirty="0">
              <a:solidFill>
                <a:schemeClr val="tx1"/>
              </a:solidFill>
              <a:latin typeface="Proxima Nova"/>
            </a:endParaRPr>
          </a:p>
          <a:p>
            <a:pPr marL="852487" lvl="2" indent="-342900" algn="just">
              <a:buClrTx/>
              <a:buSzPct val="100000"/>
              <a:buFont typeface="Courier New" panose="02070309020205020404" pitchFamily="49" charset="0"/>
              <a:buChar char="o"/>
            </a:pPr>
            <a:r>
              <a:rPr lang="en-US" sz="2000" dirty="0">
                <a:solidFill>
                  <a:schemeClr val="tx1"/>
                </a:solidFill>
                <a:latin typeface="Proxima Nova"/>
              </a:rPr>
              <a:t>Skills needed: </a:t>
            </a:r>
          </a:p>
          <a:p>
            <a:pPr marL="744538" lvl="2" indent="296863" algn="just">
              <a:buClrTx/>
              <a:buSzPct val="100000"/>
              <a:buFont typeface="Proxima Nova" panose="020B0604020202020204" charset="0"/>
              <a:buChar char="‒"/>
            </a:pPr>
            <a:r>
              <a:rPr lang="en-US" sz="2000" dirty="0">
                <a:solidFill>
                  <a:schemeClr val="tx1"/>
                </a:solidFill>
                <a:latin typeface="Proxima Nova"/>
              </a:rPr>
              <a:t>Programming skills (SAS, R, Python).</a:t>
            </a:r>
          </a:p>
          <a:p>
            <a:pPr marL="744538" lvl="2" indent="296863" algn="just">
              <a:buClrTx/>
              <a:buSzPct val="100000"/>
              <a:buFont typeface="Proxima Nova" panose="020B0604020202020204" charset="0"/>
              <a:buChar char="‒"/>
            </a:pPr>
            <a:r>
              <a:rPr lang="en-US" sz="2000" dirty="0">
                <a:solidFill>
                  <a:schemeClr val="tx1"/>
                </a:solidFill>
                <a:latin typeface="Proxima Nova"/>
              </a:rPr>
              <a:t>statistical and mathematical skills.</a:t>
            </a:r>
          </a:p>
          <a:p>
            <a:pPr marL="744538" lvl="2" indent="296863" algn="just">
              <a:buClrTx/>
              <a:buSzPct val="100000"/>
              <a:buFont typeface="Proxima Nova" panose="020B0604020202020204" charset="0"/>
              <a:buChar char="‒"/>
            </a:pPr>
            <a:r>
              <a:rPr lang="en-US" sz="2000" dirty="0">
                <a:solidFill>
                  <a:schemeClr val="tx1"/>
                </a:solidFill>
                <a:latin typeface="Proxima Nova"/>
              </a:rPr>
              <a:t>knowledge of Hadoop, and SQL.</a:t>
            </a:r>
          </a:p>
          <a:p>
            <a:pPr marL="744538" lvl="2" indent="296863" algn="just">
              <a:buClrTx/>
              <a:buSzPct val="100000"/>
              <a:buFont typeface="Proxima Nova" panose="020B0604020202020204" charset="0"/>
              <a:buChar char="‒"/>
            </a:pPr>
            <a:r>
              <a:rPr lang="en-US" sz="2000" dirty="0">
                <a:solidFill>
                  <a:schemeClr val="tx1"/>
                </a:solidFill>
                <a:latin typeface="Proxima Nova"/>
              </a:rPr>
              <a:t>Machine Learning.</a:t>
            </a:r>
          </a:p>
          <a:p>
            <a:pPr marL="509587" lvl="2" algn="just">
              <a:buClrTx/>
              <a:buSzPct val="100000"/>
            </a:pPr>
            <a:endParaRPr lang="en-US" sz="2000" dirty="0">
              <a:solidFill>
                <a:schemeClr val="tx1"/>
              </a:solidFill>
              <a:latin typeface="Proxima Nova"/>
            </a:endParaRPr>
          </a:p>
        </p:txBody>
      </p:sp>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Where Do You Fit in Data Science?</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435742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3570178"/>
          </a:xfrm>
          <a:prstGeom prst="rect">
            <a:avLst/>
          </a:prstGeom>
          <a:noFill/>
          <a:ln>
            <a:noFill/>
          </a:ln>
        </p:spPr>
        <p:txBody>
          <a:bodyPr spcFirstLastPara="1" wrap="square" lIns="91425" tIns="91425" rIns="91425" bIns="91425" anchor="t" anchorCtr="0">
            <a:spAutoFit/>
          </a:bodyPr>
          <a:lstStyle/>
          <a:p>
            <a:pPr marL="796925" lvl="2" indent="-339725" algn="just">
              <a:buClrTx/>
              <a:buSzPct val="100000"/>
              <a:buFont typeface="Wingdings" panose="05000000000000000000" pitchFamily="2" charset="2"/>
              <a:buChar char="q"/>
            </a:pPr>
            <a:r>
              <a:rPr lang="en-US" sz="2000" b="1" u="sng" dirty="0">
                <a:solidFill>
                  <a:schemeClr val="tx1"/>
                </a:solidFill>
                <a:latin typeface="Proxima Nova"/>
              </a:rPr>
              <a:t>Data Analyst</a:t>
            </a:r>
          </a:p>
          <a:p>
            <a:pPr marL="852487" lvl="2" indent="-342900" algn="just">
              <a:buClrTx/>
              <a:buSzPct val="100000"/>
              <a:buFont typeface="Courier New" panose="02070309020205020404" pitchFamily="49" charset="0"/>
              <a:buChar char="o"/>
            </a:pPr>
            <a:r>
              <a:rPr lang="en-US" sz="2000" dirty="0">
                <a:solidFill>
                  <a:schemeClr val="tx1"/>
                </a:solidFill>
                <a:latin typeface="Proxima Nova"/>
              </a:rPr>
              <a:t>Job role: </a:t>
            </a:r>
          </a:p>
          <a:p>
            <a:pPr marL="1084263" lvl="6" indent="-287338" algn="just">
              <a:buClrTx/>
              <a:buSzPct val="100000"/>
              <a:buFont typeface="Proxima Nova" panose="020B0604020202020204" charset="0"/>
              <a:buChar char="‒"/>
            </a:pPr>
            <a:r>
              <a:rPr lang="en-US" sz="2000" dirty="0">
                <a:solidFill>
                  <a:schemeClr val="tx1"/>
                </a:solidFill>
                <a:latin typeface="Proxima Nova"/>
              </a:rPr>
              <a:t>Data engineers focus on developing, deploying, managing, and optimizing the organization’s data infrastructure and data pipelines. </a:t>
            </a:r>
          </a:p>
          <a:p>
            <a:pPr marL="796925" lvl="6" algn="just">
              <a:buClrTx/>
              <a:buSzPct val="100000"/>
            </a:pPr>
            <a:endParaRPr lang="en-US" sz="2000" dirty="0">
              <a:solidFill>
                <a:schemeClr val="tx1"/>
              </a:solidFill>
              <a:latin typeface="Proxima Nova"/>
            </a:endParaRPr>
          </a:p>
          <a:p>
            <a:pPr marL="852487" lvl="2" indent="-342900" algn="just">
              <a:buClrTx/>
              <a:buSzPct val="100000"/>
              <a:buFont typeface="Courier New" panose="02070309020205020404" pitchFamily="49" charset="0"/>
              <a:buChar char="o"/>
            </a:pPr>
            <a:r>
              <a:rPr lang="en-US" sz="2000" dirty="0">
                <a:solidFill>
                  <a:schemeClr val="tx1"/>
                </a:solidFill>
                <a:latin typeface="Proxima Nova"/>
              </a:rPr>
              <a:t>Skills needed: </a:t>
            </a:r>
          </a:p>
          <a:p>
            <a:pPr marL="744538" lvl="2" indent="296863" algn="just">
              <a:buClrTx/>
              <a:buSzPct val="100000"/>
              <a:buFont typeface="Proxima Nova" panose="020B0604020202020204" charset="0"/>
              <a:buChar char="‒"/>
            </a:pPr>
            <a:r>
              <a:rPr lang="en-US" sz="2000" dirty="0">
                <a:solidFill>
                  <a:schemeClr val="tx1"/>
                </a:solidFill>
                <a:latin typeface="Proxima Nova"/>
              </a:rPr>
              <a:t>NoSQL databases (e.g., MongoDB, Cassandra DB)</a:t>
            </a:r>
          </a:p>
          <a:p>
            <a:pPr marL="744538" lvl="2" indent="296863" algn="just">
              <a:buClrTx/>
              <a:buSzPct val="100000"/>
              <a:buFont typeface="Proxima Nova" panose="020B0604020202020204" charset="0"/>
              <a:buChar char="‒"/>
            </a:pPr>
            <a:r>
              <a:rPr lang="en-US" sz="2000" dirty="0">
                <a:solidFill>
                  <a:schemeClr val="tx1"/>
                </a:solidFill>
                <a:latin typeface="Proxima Nova"/>
              </a:rPr>
              <a:t>programming languages such as Java and Scala</a:t>
            </a:r>
          </a:p>
          <a:p>
            <a:pPr marL="744538" lvl="2" indent="296863" algn="just">
              <a:buClrTx/>
              <a:buSzPct val="100000"/>
              <a:buFont typeface="Proxima Nova" panose="020B0604020202020204" charset="0"/>
              <a:buChar char="‒"/>
            </a:pPr>
            <a:r>
              <a:rPr lang="en-US" sz="2000" dirty="0">
                <a:solidFill>
                  <a:schemeClr val="tx1"/>
                </a:solidFill>
                <a:latin typeface="Proxima Nova"/>
              </a:rPr>
              <a:t>frameworks (Apache Hadoop).</a:t>
            </a:r>
          </a:p>
          <a:p>
            <a:pPr marL="509587" lvl="2" algn="just">
              <a:buClrTx/>
              <a:buSzPct val="100000"/>
            </a:pPr>
            <a:endParaRPr lang="en-US" sz="2000" dirty="0">
              <a:solidFill>
                <a:schemeClr val="tx1"/>
              </a:solidFill>
              <a:latin typeface="Proxima Nova"/>
            </a:endParaRPr>
          </a:p>
        </p:txBody>
      </p:sp>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Where Do You Fit in Data Science?</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712396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3877954"/>
          </a:xfrm>
          <a:prstGeom prst="rect">
            <a:avLst/>
          </a:prstGeom>
          <a:noFill/>
          <a:ln>
            <a:noFill/>
          </a:ln>
        </p:spPr>
        <p:txBody>
          <a:bodyPr spcFirstLastPara="1" wrap="square" lIns="91425" tIns="91425" rIns="91425" bIns="91425" anchor="t" anchorCtr="0">
            <a:spAutoFit/>
          </a:bodyPr>
          <a:lstStyle/>
          <a:p>
            <a:pPr marL="796925" lvl="2" indent="-339725" algn="just">
              <a:buClrTx/>
              <a:buSzPct val="100000"/>
              <a:buFont typeface="Wingdings" panose="05000000000000000000" pitchFamily="2" charset="2"/>
              <a:buChar char="q"/>
            </a:pPr>
            <a:r>
              <a:rPr lang="en-US" sz="2000" b="1" u="sng" dirty="0">
                <a:solidFill>
                  <a:schemeClr val="tx1"/>
                </a:solidFill>
                <a:latin typeface="Proxima Nova"/>
              </a:rPr>
              <a:t>Data Engineer</a:t>
            </a:r>
          </a:p>
          <a:p>
            <a:pPr marL="852487" lvl="2" indent="-342900" algn="just">
              <a:buClrTx/>
              <a:buSzPct val="100000"/>
              <a:buFont typeface="Courier New" panose="02070309020205020404" pitchFamily="49" charset="0"/>
              <a:buChar char="o"/>
            </a:pPr>
            <a:r>
              <a:rPr lang="en-US" sz="2000" dirty="0">
                <a:solidFill>
                  <a:schemeClr val="tx1"/>
                </a:solidFill>
                <a:latin typeface="Proxima Nova"/>
              </a:rPr>
              <a:t>Job role: </a:t>
            </a:r>
          </a:p>
          <a:p>
            <a:pPr marL="1084263" lvl="6" indent="-287338" algn="just">
              <a:buClrTx/>
              <a:buSzPct val="100000"/>
              <a:buFont typeface="Proxima Nova" panose="020B0604020202020204" charset="0"/>
              <a:buChar char="‒"/>
            </a:pPr>
            <a:r>
              <a:rPr lang="en-US" sz="2000" dirty="0">
                <a:solidFill>
                  <a:schemeClr val="tx1"/>
                </a:solidFill>
                <a:latin typeface="Proxima Nova"/>
              </a:rPr>
              <a:t>Analysts bridge the gap between the data scientists and the business analysts</a:t>
            </a:r>
          </a:p>
          <a:p>
            <a:pPr marL="1084263" lvl="6" indent="-287338" algn="just">
              <a:buClrTx/>
              <a:buSzPct val="100000"/>
              <a:buFont typeface="Proxima Nova" panose="020B0604020202020204" charset="0"/>
              <a:buChar char="‒"/>
            </a:pPr>
            <a:r>
              <a:rPr lang="en-US" sz="2000" dirty="0">
                <a:solidFill>
                  <a:schemeClr val="tx1"/>
                </a:solidFill>
                <a:latin typeface="Proxima Nova"/>
              </a:rPr>
              <a:t>organizing and analyzing data to answer the questions the organization poses</a:t>
            </a:r>
          </a:p>
          <a:p>
            <a:pPr marL="796925" lvl="6" algn="just">
              <a:buClrTx/>
              <a:buSzPct val="100000"/>
            </a:pPr>
            <a:endParaRPr lang="en-US" sz="2000" dirty="0">
              <a:solidFill>
                <a:schemeClr val="tx1"/>
              </a:solidFill>
              <a:latin typeface="Proxima Nova"/>
            </a:endParaRPr>
          </a:p>
          <a:p>
            <a:pPr marL="852487" lvl="2" indent="-342900" algn="just">
              <a:buClrTx/>
              <a:buSzPct val="100000"/>
              <a:buFont typeface="Courier New" panose="02070309020205020404" pitchFamily="49" charset="0"/>
              <a:buChar char="o"/>
            </a:pPr>
            <a:r>
              <a:rPr lang="en-US" sz="2000" dirty="0">
                <a:solidFill>
                  <a:schemeClr val="tx1"/>
                </a:solidFill>
                <a:latin typeface="Proxima Nova"/>
              </a:rPr>
              <a:t>Skills needed: </a:t>
            </a:r>
          </a:p>
          <a:p>
            <a:pPr marL="744538" lvl="2" indent="296863" algn="just">
              <a:buClrTx/>
              <a:buSzPct val="100000"/>
              <a:buFont typeface="Proxima Nova" panose="020B0604020202020204" charset="0"/>
              <a:buChar char="‒"/>
            </a:pPr>
            <a:r>
              <a:rPr lang="en-US" sz="2000" dirty="0">
                <a:solidFill>
                  <a:schemeClr val="tx1"/>
                </a:solidFill>
                <a:latin typeface="Proxima Nova"/>
              </a:rPr>
              <a:t>Statistical and mathematical skills</a:t>
            </a:r>
          </a:p>
          <a:p>
            <a:pPr marL="744538" lvl="2" indent="296863" algn="just">
              <a:buClrTx/>
              <a:buSzPct val="100000"/>
              <a:buFont typeface="Proxima Nova" panose="020B0604020202020204" charset="0"/>
              <a:buChar char="‒"/>
            </a:pPr>
            <a:r>
              <a:rPr lang="en-US" sz="2000" dirty="0">
                <a:solidFill>
                  <a:schemeClr val="tx1"/>
                </a:solidFill>
                <a:latin typeface="Proxima Nova"/>
              </a:rPr>
              <a:t>programming skills (SAS, R, Python)</a:t>
            </a:r>
          </a:p>
          <a:p>
            <a:pPr marL="744538" lvl="2" indent="296863" algn="just">
              <a:buClrTx/>
              <a:buSzPct val="100000"/>
              <a:buFont typeface="Proxima Nova" panose="020B0604020202020204" charset="0"/>
              <a:buChar char="‒"/>
            </a:pPr>
            <a:r>
              <a:rPr lang="en-US" sz="2000" dirty="0">
                <a:solidFill>
                  <a:schemeClr val="tx1"/>
                </a:solidFill>
                <a:latin typeface="Proxima Nova"/>
              </a:rPr>
              <a:t>experience in data wrangling and data visualization.</a:t>
            </a:r>
          </a:p>
          <a:p>
            <a:pPr marL="509587" lvl="2" algn="just">
              <a:buClrTx/>
              <a:buSzPct val="100000"/>
            </a:pPr>
            <a:endParaRPr lang="en-US" sz="2000" dirty="0">
              <a:solidFill>
                <a:schemeClr val="tx1"/>
              </a:solidFill>
              <a:latin typeface="Proxima Nova"/>
            </a:endParaRPr>
          </a:p>
        </p:txBody>
      </p:sp>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Where Do You Fit in Data Science?</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574420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2646848"/>
          </a:xfrm>
          <a:prstGeom prst="rect">
            <a:avLst/>
          </a:prstGeom>
          <a:noFill/>
          <a:ln>
            <a:noFill/>
          </a:ln>
        </p:spPr>
        <p:txBody>
          <a:bodyPr spcFirstLastPara="1" wrap="square" lIns="91425" tIns="91425" rIns="91425" bIns="91425" anchor="t" anchorCtr="0">
            <a:spAutoFit/>
          </a:bodyPr>
          <a:lstStyle/>
          <a:p>
            <a:pPr marL="796925" lvl="2" indent="-339725" algn="just">
              <a:buClrTx/>
              <a:buSzPct val="100000"/>
              <a:buFont typeface="Wingdings" panose="05000000000000000000" pitchFamily="2" charset="2"/>
              <a:buChar char="q"/>
            </a:pPr>
            <a:r>
              <a:rPr lang="en-US" sz="2000" dirty="0">
                <a:solidFill>
                  <a:schemeClr val="tx1"/>
                </a:solidFill>
                <a:latin typeface="Proxima Nova"/>
              </a:rPr>
              <a:t>The data science profession is challenging, but fortunately, there are plenty of tools available to help the data scientist succeed at their job.</a:t>
            </a:r>
          </a:p>
          <a:p>
            <a:pPr marL="1254125" lvl="3" indent="-287338" algn="just">
              <a:buClrTx/>
              <a:buSzPct val="100000"/>
              <a:buFont typeface="Arial" panose="020B0604020202020204" pitchFamily="34" charset="0"/>
              <a:buChar char="•"/>
            </a:pPr>
            <a:r>
              <a:rPr lang="en-US" sz="2000" b="1" dirty="0">
                <a:solidFill>
                  <a:srgbClr val="0070C0"/>
                </a:solidFill>
                <a:latin typeface="Proxima Nova"/>
              </a:rPr>
              <a:t>Data Analysis:</a:t>
            </a:r>
            <a:r>
              <a:rPr lang="en-US" sz="2000" b="1" dirty="0">
                <a:solidFill>
                  <a:schemeClr val="tx1"/>
                </a:solidFill>
                <a:latin typeface="Proxima Nova"/>
              </a:rPr>
              <a:t> </a:t>
            </a:r>
            <a:r>
              <a:rPr lang="en-US" sz="2000" dirty="0">
                <a:solidFill>
                  <a:schemeClr val="tx1"/>
                </a:solidFill>
                <a:latin typeface="Proxima Nova"/>
              </a:rPr>
              <a:t>SAS, </a:t>
            </a:r>
            <a:r>
              <a:rPr lang="en-US" sz="2000" dirty="0" err="1">
                <a:solidFill>
                  <a:schemeClr val="tx1"/>
                </a:solidFill>
                <a:latin typeface="Proxima Nova"/>
              </a:rPr>
              <a:t>Jupyter</a:t>
            </a:r>
            <a:r>
              <a:rPr lang="en-US" sz="2000" dirty="0">
                <a:solidFill>
                  <a:schemeClr val="tx1"/>
                </a:solidFill>
                <a:latin typeface="Proxima Nova"/>
              </a:rPr>
              <a:t>, R Studio, MATLAB, Excel, RapidMiner</a:t>
            </a:r>
          </a:p>
          <a:p>
            <a:pPr marL="1254125" lvl="3" indent="-287338" algn="just">
              <a:buClrTx/>
              <a:buSzPct val="100000"/>
              <a:buFont typeface="Arial" panose="020B0604020202020204" pitchFamily="34" charset="0"/>
              <a:buChar char="•"/>
            </a:pPr>
            <a:r>
              <a:rPr lang="en-US" sz="2000" b="1" dirty="0">
                <a:solidFill>
                  <a:srgbClr val="0070C0"/>
                </a:solidFill>
                <a:latin typeface="Proxima Nova"/>
              </a:rPr>
              <a:t>Data Warehousing: </a:t>
            </a:r>
            <a:r>
              <a:rPr lang="en-US" sz="2000" dirty="0">
                <a:solidFill>
                  <a:schemeClr val="tx1"/>
                </a:solidFill>
                <a:latin typeface="Proxima Nova"/>
              </a:rPr>
              <a:t>Informatica/ Talend, AWS Redshift</a:t>
            </a:r>
          </a:p>
          <a:p>
            <a:pPr marL="1254125" lvl="3" indent="-287338" algn="just">
              <a:buClrTx/>
              <a:buSzPct val="100000"/>
              <a:buFont typeface="Arial" panose="020B0604020202020204" pitchFamily="34" charset="0"/>
              <a:buChar char="•"/>
            </a:pPr>
            <a:r>
              <a:rPr lang="en-US" sz="2000" b="1" dirty="0">
                <a:solidFill>
                  <a:srgbClr val="0070C0"/>
                </a:solidFill>
                <a:latin typeface="Proxima Nova"/>
              </a:rPr>
              <a:t>Data Visualization: </a:t>
            </a:r>
            <a:r>
              <a:rPr lang="en-US" sz="2000" dirty="0" err="1">
                <a:solidFill>
                  <a:schemeClr val="tx1"/>
                </a:solidFill>
                <a:latin typeface="Proxima Nova"/>
              </a:rPr>
              <a:t>Jupyter</a:t>
            </a:r>
            <a:r>
              <a:rPr lang="en-US" sz="2000" dirty="0">
                <a:solidFill>
                  <a:schemeClr val="tx1"/>
                </a:solidFill>
                <a:latin typeface="Proxima Nova"/>
              </a:rPr>
              <a:t>, Tableau, Cognos, RAW</a:t>
            </a:r>
          </a:p>
          <a:p>
            <a:pPr marL="1254125" lvl="3" indent="-287338" algn="just">
              <a:buClrTx/>
              <a:buSzPct val="100000"/>
              <a:buFont typeface="Arial" panose="020B0604020202020204" pitchFamily="34" charset="0"/>
              <a:buChar char="•"/>
            </a:pPr>
            <a:r>
              <a:rPr lang="en-US" sz="2000" b="1" dirty="0">
                <a:solidFill>
                  <a:srgbClr val="0070C0"/>
                </a:solidFill>
                <a:latin typeface="Proxima Nova"/>
              </a:rPr>
              <a:t>Machine Learning: </a:t>
            </a:r>
            <a:r>
              <a:rPr lang="en-US" sz="2000" dirty="0">
                <a:solidFill>
                  <a:schemeClr val="tx1"/>
                </a:solidFill>
                <a:latin typeface="Proxima Nova"/>
              </a:rPr>
              <a:t>Spark </a:t>
            </a:r>
            <a:r>
              <a:rPr lang="en-US" sz="2000" dirty="0" err="1">
                <a:solidFill>
                  <a:schemeClr val="tx1"/>
                </a:solidFill>
                <a:latin typeface="Proxima Nova"/>
              </a:rPr>
              <a:t>MLib</a:t>
            </a:r>
            <a:r>
              <a:rPr lang="en-US" sz="2000" dirty="0">
                <a:solidFill>
                  <a:schemeClr val="tx1"/>
                </a:solidFill>
                <a:latin typeface="Proxima Nova"/>
              </a:rPr>
              <a:t>, Mahout, Azure ML studio</a:t>
            </a:r>
          </a:p>
        </p:txBody>
      </p:sp>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Data Science Tools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073420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Data Science Area</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1" name="Picture 10">
            <a:extLst>
              <a:ext uri="{FF2B5EF4-FFF2-40B4-BE49-F238E27FC236}">
                <a16:creationId xmlns:a16="http://schemas.microsoft.com/office/drawing/2014/main" xmlns="" id="{0611C65F-2F31-4740-B7C9-0D38555DA4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668" y="689194"/>
            <a:ext cx="7990500" cy="4300512"/>
          </a:xfrm>
          <a:prstGeom prst="rect">
            <a:avLst/>
          </a:prstGeom>
        </p:spPr>
      </p:pic>
    </p:spTree>
    <p:extLst>
      <p:ext uri="{BB962C8B-B14F-4D97-AF65-F5344CB8AC3E}">
        <p14:creationId xmlns:p14="http://schemas.microsoft.com/office/powerpoint/2010/main" val="2163902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g238a72bfe87_0_135"/>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74" name="Google Shape;74;g238a72bfe87_0_135"/>
          <p:cNvPicPr preferRelativeResize="0"/>
          <p:nvPr/>
        </p:nvPicPr>
        <p:blipFill rotWithShape="1">
          <a:blip r:embed="rId4">
            <a:alphaModFix/>
          </a:blip>
          <a:srcRect/>
          <a:stretch/>
        </p:blipFill>
        <p:spPr>
          <a:xfrm>
            <a:off x="4750" y="9525"/>
            <a:ext cx="9134475" cy="5133975"/>
          </a:xfrm>
          <a:prstGeom prst="rect">
            <a:avLst/>
          </a:prstGeom>
          <a:noFill/>
          <a:ln>
            <a:noFill/>
          </a:ln>
        </p:spPr>
      </p:pic>
      <p:sp>
        <p:nvSpPr>
          <p:cNvPr id="76" name="Google Shape;76;g238a72bfe87_0_135"/>
          <p:cNvSpPr txBox="1"/>
          <p:nvPr/>
        </p:nvSpPr>
        <p:spPr>
          <a:xfrm>
            <a:off x="351972" y="661803"/>
            <a:ext cx="8361104" cy="1508075"/>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1800" dirty="0">
                <a:latin typeface="Proxima Nova" panose="020B0604020202020204" charset="0"/>
              </a:rPr>
              <a:t>To provide a strong foundation for data science and application areas related to it and understand the underlying core concepts and emerging technologies in data science.</a:t>
            </a:r>
          </a:p>
          <a:p>
            <a:r>
              <a:rPr lang="en-US" sz="1800" dirty="0">
                <a:latin typeface="Proxima Nova" panose="020B0604020202020204" charset="0"/>
              </a:rPr>
              <a:t> </a:t>
            </a:r>
            <a:r>
              <a:rPr lang="en-US" dirty="0"/>
              <a:t/>
            </a:r>
            <a:br>
              <a:rPr lang="en-US" dirty="0"/>
            </a:br>
            <a:endParaRPr lang="en-US" dirty="0">
              <a:solidFill>
                <a:schemeClr val="tx1"/>
              </a:solidFill>
              <a:latin typeface="Proxima Nova"/>
              <a:ea typeface="Proxima Nova"/>
              <a:cs typeface="Proxima Nova"/>
              <a:sym typeface="Proxima Nova"/>
            </a:endParaRPr>
          </a:p>
        </p:txBody>
      </p:sp>
      <p:sp>
        <p:nvSpPr>
          <p:cNvPr id="9" name="Google Shape;68;p7">
            <a:extLst>
              <a:ext uri="{FF2B5EF4-FFF2-40B4-BE49-F238E27FC236}">
                <a16:creationId xmlns:a16="http://schemas.microsoft.com/office/drawing/2014/main" xmlns="" id="{3774DB4F-8DFE-4A11-936B-27B2307CCF14}"/>
              </a:ext>
            </a:extLst>
          </p:cNvPr>
          <p:cNvSpPr txBox="1"/>
          <p:nvPr/>
        </p:nvSpPr>
        <p:spPr>
          <a:xfrm>
            <a:off x="-821577" y="66375"/>
            <a:ext cx="4920966" cy="53857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000" b="1" dirty="0">
                <a:solidFill>
                  <a:srgbClr val="00A4B6"/>
                </a:solidFill>
                <a:latin typeface="Proxima Nova" panose="020B0604020202020204" charset="0"/>
              </a:rPr>
              <a:t>Objective:</a:t>
            </a:r>
          </a:p>
        </p:txBody>
      </p:sp>
      <p:sp>
        <p:nvSpPr>
          <p:cNvPr id="2" name="Slide Number Placeholder 1">
            <a:extLst>
              <a:ext uri="{FF2B5EF4-FFF2-40B4-BE49-F238E27FC236}">
                <a16:creationId xmlns:a16="http://schemas.microsoft.com/office/drawing/2014/main" xmlns="" id="{0A1AE480-526F-49D2-99A8-B9F1035D9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13" name="Picture 12">
            <a:extLst>
              <a:ext uri="{FF2B5EF4-FFF2-40B4-BE49-F238E27FC236}">
                <a16:creationId xmlns:a16="http://schemas.microsoft.com/office/drawing/2014/main" xmlns="" id="{0500DB3B-471E-4BAB-B401-66D76074FDF7}"/>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14" name="Picture 13">
            <a:extLst>
              <a:ext uri="{FF2B5EF4-FFF2-40B4-BE49-F238E27FC236}">
                <a16:creationId xmlns:a16="http://schemas.microsoft.com/office/drawing/2014/main" xmlns="" id="{E1FD6E12-C59C-45EC-9A05-C130957411A2}"/>
              </a:ext>
            </a:extLst>
          </p:cNvPr>
          <p:cNvPicPr>
            <a:picLocks noChangeAspect="1"/>
          </p:cNvPicPr>
          <p:nvPr/>
        </p:nvPicPr>
        <p:blipFill>
          <a:blip r:embed="rId6"/>
          <a:stretch>
            <a:fillRect/>
          </a:stretch>
        </p:blipFill>
        <p:spPr>
          <a:xfrm>
            <a:off x="2238339" y="5000339"/>
            <a:ext cx="4051283" cy="235360"/>
          </a:xfrm>
          <a:prstGeom prst="rect">
            <a:avLst/>
          </a:prstGeom>
        </p:spPr>
      </p:pic>
    </p:spTree>
    <p:extLst>
      <p:ext uri="{BB962C8B-B14F-4D97-AF65-F5344CB8AC3E}">
        <p14:creationId xmlns:p14="http://schemas.microsoft.com/office/powerpoint/2010/main" val="2802245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262401"/>
          </a:xfrm>
          <a:prstGeom prst="rect">
            <a:avLst/>
          </a:prstGeom>
          <a:noFill/>
          <a:ln>
            <a:noFill/>
          </a:ln>
        </p:spPr>
        <p:txBody>
          <a:bodyPr spcFirstLastPara="1" wrap="square" lIns="91425" tIns="91425" rIns="91425" bIns="91425" anchor="t" anchorCtr="0">
            <a:spAutoFit/>
          </a:bodyPr>
          <a:lstStyle/>
          <a:p>
            <a:pPr marL="796925" lvl="2" indent="-339725" algn="just">
              <a:buClrTx/>
              <a:buSzPct val="100000"/>
              <a:buFont typeface="Wingdings" panose="05000000000000000000" pitchFamily="2" charset="2"/>
              <a:buChar char="q"/>
            </a:pPr>
            <a:r>
              <a:rPr lang="en-US" sz="2000" dirty="0">
                <a:solidFill>
                  <a:schemeClr val="tx1"/>
                </a:solidFill>
                <a:latin typeface="Proxima Nova"/>
              </a:rPr>
              <a:t>Fraud and Risk Detection</a:t>
            </a:r>
          </a:p>
          <a:p>
            <a:pPr marL="1201738" lvl="2" indent="-404813" algn="just">
              <a:buClrTx/>
              <a:buSzPct val="100000"/>
              <a:buFont typeface="+mj-lt"/>
              <a:buAutoNum type="arabicPeriod"/>
            </a:pPr>
            <a:r>
              <a:rPr lang="en-US" sz="2000" dirty="0">
                <a:solidFill>
                  <a:schemeClr val="tx1"/>
                </a:solidFill>
                <a:latin typeface="Proxima Nova"/>
              </a:rPr>
              <a:t>Healthcare</a:t>
            </a:r>
          </a:p>
          <a:p>
            <a:pPr marL="1201738" lvl="2" indent="-404813" algn="just">
              <a:buClrTx/>
              <a:buSzPct val="100000"/>
              <a:buFont typeface="+mj-lt"/>
              <a:buAutoNum type="arabicPeriod"/>
            </a:pPr>
            <a:r>
              <a:rPr lang="en-US" sz="2000" dirty="0">
                <a:solidFill>
                  <a:schemeClr val="tx1"/>
                </a:solidFill>
                <a:latin typeface="Proxima Nova"/>
              </a:rPr>
              <a:t>Image Recognition and Speech Recognition</a:t>
            </a:r>
          </a:p>
          <a:p>
            <a:pPr marL="1201738" lvl="2" indent="-404813" algn="just">
              <a:buClrTx/>
              <a:buSzPct val="100000"/>
              <a:buFont typeface="+mj-lt"/>
              <a:buAutoNum type="arabicPeriod"/>
            </a:pPr>
            <a:r>
              <a:rPr lang="en-US" sz="2000" dirty="0">
                <a:solidFill>
                  <a:schemeClr val="tx1"/>
                </a:solidFill>
                <a:latin typeface="Proxima Nova"/>
              </a:rPr>
              <a:t>Airline Route Planning</a:t>
            </a:r>
          </a:p>
          <a:p>
            <a:pPr marL="1201738" lvl="2" indent="-404813" algn="just">
              <a:buClrTx/>
              <a:buSzPct val="100000"/>
              <a:buFont typeface="+mj-lt"/>
              <a:buAutoNum type="arabicPeriod"/>
            </a:pPr>
            <a:r>
              <a:rPr lang="en-US" sz="2000" dirty="0">
                <a:solidFill>
                  <a:schemeClr val="tx1"/>
                </a:solidFill>
                <a:latin typeface="Proxima Nova"/>
              </a:rPr>
              <a:t>Gaming</a:t>
            </a:r>
          </a:p>
          <a:p>
            <a:pPr marL="1201738" lvl="2" indent="-404813" algn="just">
              <a:buClrTx/>
              <a:buSzPct val="100000"/>
              <a:buFont typeface="+mj-lt"/>
              <a:buAutoNum type="arabicPeriod"/>
            </a:pPr>
            <a:r>
              <a:rPr lang="en-US" sz="2000" dirty="0">
                <a:solidFill>
                  <a:schemeClr val="tx1"/>
                </a:solidFill>
                <a:latin typeface="Proxima Nova"/>
              </a:rPr>
              <a:t>Banking</a:t>
            </a:r>
          </a:p>
          <a:p>
            <a:pPr marL="1201738" lvl="2" indent="-404813" algn="just">
              <a:buClrTx/>
              <a:buSzPct val="100000"/>
              <a:buFont typeface="+mj-lt"/>
              <a:buAutoNum type="arabicPeriod"/>
            </a:pPr>
            <a:r>
              <a:rPr lang="en-US" sz="2000" dirty="0">
                <a:solidFill>
                  <a:schemeClr val="tx1"/>
                </a:solidFill>
                <a:latin typeface="Proxima Nova"/>
              </a:rPr>
              <a:t>E-commerce</a:t>
            </a:r>
          </a:p>
          <a:p>
            <a:pPr marL="1201738" lvl="2" indent="-404813" algn="just">
              <a:buClrTx/>
              <a:buSzPct val="100000"/>
              <a:buFont typeface="+mj-lt"/>
              <a:buAutoNum type="arabicPeriod"/>
            </a:pPr>
            <a:r>
              <a:rPr lang="en-US" sz="2000" dirty="0">
                <a:solidFill>
                  <a:schemeClr val="tx1"/>
                </a:solidFill>
                <a:latin typeface="Proxima Nova"/>
              </a:rPr>
              <a:t>Manufacturing</a:t>
            </a:r>
          </a:p>
          <a:p>
            <a:pPr marL="1201738" lvl="2" indent="-404813" algn="just">
              <a:buClrTx/>
              <a:buSzPct val="100000"/>
              <a:buFont typeface="+mj-lt"/>
              <a:buAutoNum type="arabicPeriod"/>
            </a:pPr>
            <a:r>
              <a:rPr lang="en-US" sz="2000" dirty="0">
                <a:solidFill>
                  <a:schemeClr val="tx1"/>
                </a:solidFill>
                <a:latin typeface="Proxima Nova"/>
              </a:rPr>
              <a:t>Transport</a:t>
            </a:r>
          </a:p>
          <a:p>
            <a:pPr marL="1201738" lvl="2" indent="-404813" algn="just">
              <a:buClrTx/>
              <a:buSzPct val="100000"/>
              <a:buFont typeface="+mj-lt"/>
              <a:buAutoNum type="arabicPeriod"/>
            </a:pPr>
            <a:r>
              <a:rPr lang="en-US" sz="2000" dirty="0">
                <a:solidFill>
                  <a:schemeClr val="tx1"/>
                </a:solidFill>
                <a:latin typeface="Proxima Nova"/>
              </a:rPr>
              <a:t>Education</a:t>
            </a:r>
          </a:p>
        </p:txBody>
      </p:sp>
    </p:spTree>
    <p:extLst>
      <p:ext uri="{BB962C8B-B14F-4D97-AF65-F5344CB8AC3E}">
        <p14:creationId xmlns:p14="http://schemas.microsoft.com/office/powerpoint/2010/main" val="459702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1" name="Picture 2" descr="Image for post">
            <a:extLst>
              <a:ext uri="{FF2B5EF4-FFF2-40B4-BE49-F238E27FC236}">
                <a16:creationId xmlns:a16="http://schemas.microsoft.com/office/drawing/2014/main" xmlns="" id="{DE790951-53AC-45AB-B691-CD8056219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945" y="679823"/>
            <a:ext cx="8180083" cy="430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5899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57017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a:pPr>
            <a:r>
              <a:rPr lang="en-US" sz="2000" b="1" dirty="0">
                <a:solidFill>
                  <a:schemeClr val="tx1"/>
                </a:solidFill>
                <a:latin typeface="Proxima Nova"/>
              </a:rPr>
              <a:t>Fraud and Risk Detection</a:t>
            </a:r>
          </a:p>
          <a:p>
            <a:pPr marL="1201738" lvl="2" indent="-287338" algn="just">
              <a:buClrTx/>
              <a:buSzPct val="100000"/>
              <a:buFont typeface="Arial" panose="020B0604020202020204" pitchFamily="34" charset="0"/>
              <a:buChar char="•"/>
            </a:pPr>
            <a:r>
              <a:rPr lang="en-US" sz="2000" dirty="0">
                <a:solidFill>
                  <a:schemeClr val="tx1"/>
                </a:solidFill>
                <a:latin typeface="Proxima Nova"/>
              </a:rPr>
              <a:t>To analyze risk probabilities, they learned to separate the data by customer profiling, past expenditures, and other necessary variables. </a:t>
            </a:r>
          </a:p>
          <a:p>
            <a:pPr marL="1201738" lvl="2" indent="-287338" algn="just">
              <a:buClrTx/>
              <a:buSzPct val="100000"/>
              <a:buFont typeface="Arial" panose="020B0604020202020204" pitchFamily="34" charset="0"/>
              <a:buChar char="•"/>
            </a:pPr>
            <a:r>
              <a:rPr lang="en-US" sz="2000" dirty="0">
                <a:solidFill>
                  <a:schemeClr val="tx1"/>
                </a:solidFill>
                <a:latin typeface="Proxima Nova"/>
              </a:rPr>
              <a:t>It also helps to push their banking products based on customers’ purchasing power. </a:t>
            </a:r>
          </a:p>
          <a:p>
            <a:pPr marL="1201738" lvl="2" indent="-287338" algn="just">
              <a:buClrTx/>
              <a:buSzPct val="100000"/>
              <a:buFont typeface="Arial" panose="020B0604020202020204" pitchFamily="34" charset="0"/>
              <a:buChar char="•"/>
            </a:pPr>
            <a:r>
              <a:rPr lang="en-US" sz="2000" dirty="0">
                <a:solidFill>
                  <a:schemeClr val="tx1"/>
                </a:solidFill>
                <a:latin typeface="Proxima Nova"/>
              </a:rPr>
              <a:t>Making the customer experiences better for the users as through extensive analysis of client experience and modification of preferences, financial institutions can create a personalized relationship with their customers.</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467273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57017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2"/>
            </a:pPr>
            <a:r>
              <a:rPr lang="en-US" sz="2000" b="1" dirty="0">
                <a:solidFill>
                  <a:schemeClr val="tx1"/>
                </a:solidFill>
                <a:latin typeface="Proxima Nova"/>
              </a:rPr>
              <a:t>Healthcare</a:t>
            </a:r>
          </a:p>
          <a:p>
            <a:pPr marL="457200" lvl="2" algn="just">
              <a:buClrTx/>
              <a:buSzPct val="100000"/>
            </a:pPr>
            <a:r>
              <a:rPr lang="en-US" sz="2000" b="1" dirty="0">
                <a:solidFill>
                  <a:srgbClr val="0070C0"/>
                </a:solidFill>
                <a:latin typeface="Proxima Nova"/>
              </a:rPr>
              <a:t>2.1.</a:t>
            </a:r>
            <a:r>
              <a:rPr lang="en-US" sz="2000" dirty="0">
                <a:solidFill>
                  <a:schemeClr val="tx1"/>
                </a:solidFill>
                <a:latin typeface="Proxima Nova"/>
              </a:rPr>
              <a:t> </a:t>
            </a:r>
            <a:r>
              <a:rPr lang="en-US" sz="2000" b="1" dirty="0">
                <a:solidFill>
                  <a:srgbClr val="0070C0"/>
                </a:solidFill>
                <a:latin typeface="Proxima Nova"/>
              </a:rPr>
              <a:t>Image Analysis and Diagnosis</a:t>
            </a:r>
          </a:p>
          <a:p>
            <a:pPr marL="1201738" lvl="2" indent="-287338" algn="just">
              <a:buClrTx/>
              <a:buSzPct val="100000"/>
              <a:buFont typeface="Arial" panose="020B0604020202020204" pitchFamily="34" charset="0"/>
              <a:buChar char="•"/>
            </a:pPr>
            <a:r>
              <a:rPr lang="en-US" sz="2000" dirty="0">
                <a:solidFill>
                  <a:schemeClr val="tx1"/>
                </a:solidFill>
                <a:latin typeface="Proxima Nova"/>
              </a:rPr>
              <a:t>Traditionally medical images were studied by doctors themselves, looking for clues to detect an abnormality, if any, in the patient's reports. </a:t>
            </a:r>
          </a:p>
          <a:p>
            <a:pPr marL="1201738" lvl="2" indent="-287338" algn="just">
              <a:buClrTx/>
              <a:buSzPct val="100000"/>
              <a:buFont typeface="Arial" panose="020B0604020202020204" pitchFamily="34" charset="0"/>
              <a:buChar char="•"/>
            </a:pPr>
            <a:r>
              <a:rPr lang="en-US" sz="2000" dirty="0">
                <a:solidFill>
                  <a:schemeClr val="tx1"/>
                </a:solidFill>
                <a:latin typeface="Proxima Nova"/>
              </a:rPr>
              <a:t>Eventually, MRIs, X-rays, and CT scan created an influence on analyzing medical images.</a:t>
            </a:r>
          </a:p>
          <a:p>
            <a:pPr marL="1201738" lvl="2" indent="-287338" algn="just">
              <a:buClrTx/>
              <a:buSzPct val="100000"/>
              <a:buFont typeface="Arial" panose="020B0604020202020204" pitchFamily="34" charset="0"/>
              <a:buChar char="•"/>
            </a:pPr>
            <a:r>
              <a:rPr lang="en-US" sz="2000" dirty="0">
                <a:solidFill>
                  <a:schemeClr val="tx1"/>
                </a:solidFill>
                <a:latin typeface="Proxima Nova"/>
              </a:rPr>
              <a:t>With further development in computing technologies and the surge in data, machines and image recognition tools have been created to automatically detect flaws in the image.</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2809134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4185731"/>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2"/>
            </a:pPr>
            <a:r>
              <a:rPr lang="en-US" sz="2000" b="1" dirty="0">
                <a:solidFill>
                  <a:schemeClr val="tx1"/>
                </a:solidFill>
                <a:latin typeface="Proxima Nova"/>
              </a:rPr>
              <a:t>Healthcare</a:t>
            </a:r>
          </a:p>
          <a:p>
            <a:pPr marL="457200" lvl="2" algn="just">
              <a:buClrTx/>
              <a:buSzPct val="100000"/>
            </a:pPr>
            <a:r>
              <a:rPr lang="en-US" sz="2000" b="1" dirty="0">
                <a:solidFill>
                  <a:srgbClr val="0070C0"/>
                </a:solidFill>
                <a:latin typeface="Proxima Nova"/>
              </a:rPr>
              <a:t>2.2. Genetics and Genomics Research</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Genetics and genomics research has taken a new turn and is inclined towards an advanced level of treatment with data science integration for better data analysis.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Data science helps bioinformaticians and geneticists to analyze the reaction of genes to various medications.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It aims to understand and study the impact of DNA on an individual's health trying to find biological connections between diseases, genes, and drug responses.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Big data technologies like MapReduce are known to reduce the processing time for genome sequencing significantly.</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3376816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2954625"/>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2"/>
            </a:pPr>
            <a:r>
              <a:rPr lang="en-US" sz="2000" b="1" dirty="0">
                <a:solidFill>
                  <a:schemeClr val="tx1"/>
                </a:solidFill>
                <a:latin typeface="Proxima Nova"/>
              </a:rPr>
              <a:t>Healthcare</a:t>
            </a:r>
          </a:p>
          <a:p>
            <a:pPr marL="457200" lvl="2" algn="just">
              <a:buClrTx/>
              <a:buSzPct val="100000"/>
            </a:pPr>
            <a:r>
              <a:rPr lang="en-US" sz="2000" b="1" dirty="0">
                <a:solidFill>
                  <a:srgbClr val="0070C0"/>
                </a:solidFill>
                <a:latin typeface="Proxima Nova"/>
              </a:rPr>
              <a:t>2.3. Drug Discovery and Development</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The procedure also involves a massive expenditure in terms of time and money. Data science has a significant impact on drug manufacturing by simplifying and shortening the process significantly.</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It offers specific algorithms that provide us with timely insight into the success rate of the newly discovered drug.</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7959294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264684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3"/>
            </a:pPr>
            <a:r>
              <a:rPr lang="en-US" sz="2000" b="1" dirty="0">
                <a:solidFill>
                  <a:schemeClr val="tx1"/>
                </a:solidFill>
                <a:latin typeface="Proxima Nova"/>
              </a:rPr>
              <a:t>Image Recognition and Speech Recognition</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Data science algorithms rule the speech and image recognition fields</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Ever found yourself and taking assistance from virtual voice assistants like Google Assistant, Alexa, or Siri?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Image recognition can also be all over your social media sites like Facebook, Instagram, and Twitter. </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3787144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877954"/>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4"/>
            </a:pPr>
            <a:r>
              <a:rPr lang="en-US" sz="2000" b="1" dirty="0">
                <a:solidFill>
                  <a:schemeClr val="tx1"/>
                </a:solidFill>
                <a:latin typeface="Proxima Nova"/>
              </a:rPr>
              <a:t>Airline Route Planning</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Companies like Southwest Airlines and Alaska Airlines have started to incur data science in their processing of flights to bring in the new change in their working style.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Earlier airline companies suffered a massive loss with rising fuel prices as it became difficult for them to maintain occupancy ratio and operating profits.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With data science, airline companies can think of strategic improvements like predicting flight delays, deciding on the aircraft to purchase, planning routes and layovers, and marketing strategies like a customer loyalty program.</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28808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57017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5"/>
            </a:pPr>
            <a:r>
              <a:rPr lang="en-US" sz="2000" b="1" dirty="0">
                <a:solidFill>
                  <a:schemeClr val="tx1"/>
                </a:solidFill>
                <a:latin typeface="Proxima Nova"/>
              </a:rPr>
              <a:t>Gaming</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They're also machine and data science algorithms that upgrade themselves to a new level as the gamer moves up the higher level in the game.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The algorithm is designed and developed to analyze the previous performance of the gamer and shape up the game accordingly.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Top-notch gaming studios like Zynga, EA Sports have upgraded to a new experience altogether with the help of such algorithms.</a:t>
            </a:r>
          </a:p>
          <a:p>
            <a:pPr marL="796925" lvl="2" indent="-339725" algn="just">
              <a:buClrTx/>
              <a:buSzPct val="100000"/>
              <a:buFont typeface="Wingdings" panose="05000000000000000000" pitchFamily="2" charset="2"/>
              <a:buChar char="q"/>
            </a:pPr>
            <a:endParaRPr lang="en-US" sz="2000" dirty="0">
              <a:solidFill>
                <a:schemeClr val="tx1"/>
              </a:solidFill>
              <a:latin typeface="Proxima Nova"/>
            </a:endParaRPr>
          </a:p>
        </p:txBody>
      </p:sp>
    </p:spTree>
    <p:extLst>
      <p:ext uri="{BB962C8B-B14F-4D97-AF65-F5344CB8AC3E}">
        <p14:creationId xmlns:p14="http://schemas.microsoft.com/office/powerpoint/2010/main" val="2834537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57017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6"/>
            </a:pPr>
            <a:r>
              <a:rPr lang="en-US" sz="2000" b="1" dirty="0">
                <a:solidFill>
                  <a:schemeClr val="tx1"/>
                </a:solidFill>
                <a:latin typeface="Proxima Nova"/>
              </a:rPr>
              <a:t>Banking</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Data science has enabled banks across the globe to be more secure and manage their resources efficiently.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It also enables them to make smarter and more strategic decisions and be saved from fraud.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It also helps manage customer data, risk analysis and modeling, predictive analysis, and much more.</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Data science allows bankers to assess the customer lifetime value allowing them to monitor and thus derive several predictions and analyze investment patterns of customers for their business. </a:t>
            </a:r>
          </a:p>
        </p:txBody>
      </p:sp>
    </p:spTree>
    <p:extLst>
      <p:ext uri="{BB962C8B-B14F-4D97-AF65-F5344CB8AC3E}">
        <p14:creationId xmlns:p14="http://schemas.microsoft.com/office/powerpoint/2010/main" val="3285195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g238a72bfe87_0_135"/>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74" name="Google Shape;74;g238a72bfe87_0_135"/>
          <p:cNvPicPr preferRelativeResize="0"/>
          <p:nvPr/>
        </p:nvPicPr>
        <p:blipFill rotWithShape="1">
          <a:blip r:embed="rId4">
            <a:alphaModFix/>
          </a:blip>
          <a:srcRect/>
          <a:stretch/>
        </p:blipFill>
        <p:spPr>
          <a:xfrm>
            <a:off x="4750" y="9525"/>
            <a:ext cx="9134475" cy="5133975"/>
          </a:xfrm>
          <a:prstGeom prst="rect">
            <a:avLst/>
          </a:prstGeom>
          <a:noFill/>
          <a:ln>
            <a:noFill/>
          </a:ln>
        </p:spPr>
      </p:pic>
      <p:sp>
        <p:nvSpPr>
          <p:cNvPr id="76" name="Google Shape;76;g238a72bfe87_0_135"/>
          <p:cNvSpPr txBox="1"/>
          <p:nvPr/>
        </p:nvSpPr>
        <p:spPr>
          <a:xfrm>
            <a:off x="351972" y="661803"/>
            <a:ext cx="8361104" cy="2062073"/>
          </a:xfrm>
          <a:prstGeom prst="rect">
            <a:avLst/>
          </a:prstGeom>
          <a:noFill/>
          <a:ln>
            <a:noFill/>
          </a:ln>
        </p:spPr>
        <p:txBody>
          <a:bodyPr spcFirstLastPara="1" wrap="square" lIns="91425" tIns="91425" rIns="91425" bIns="91425" anchor="t" anchorCtr="0">
            <a:spAutoFit/>
          </a:bodyPr>
          <a:lstStyle/>
          <a:p>
            <a:pPr marL="342900" indent="-342900" algn="just">
              <a:buFont typeface="+mj-lt"/>
              <a:buAutoNum type="arabicPeriod"/>
            </a:pPr>
            <a:r>
              <a:rPr lang="en-US" sz="1800" dirty="0">
                <a:latin typeface="Proxima Nova" panose="020B0604020202020204" charset="0"/>
              </a:rPr>
              <a:t>Explore the fundamental concepts of data science.</a:t>
            </a:r>
          </a:p>
          <a:p>
            <a:pPr marL="342900" indent="-342900" algn="just">
              <a:buFont typeface="+mj-lt"/>
              <a:buAutoNum type="arabicPeriod"/>
            </a:pPr>
            <a:r>
              <a:rPr lang="en-US" sz="1800" dirty="0">
                <a:latin typeface="Proxima Nova" panose="020B0604020202020204" charset="0"/>
              </a:rPr>
              <a:t>Analyze data processing techniques for applications handling large data.</a:t>
            </a:r>
          </a:p>
          <a:p>
            <a:pPr marL="342900" indent="-342900" algn="just">
              <a:buFont typeface="+mj-lt"/>
              <a:buAutoNum type="arabicPeriod"/>
            </a:pPr>
            <a:r>
              <a:rPr lang="en-US" sz="1800" dirty="0">
                <a:latin typeface="Proxima Nova" panose="020B0604020202020204" charset="0"/>
              </a:rPr>
              <a:t>Understand concept of statistical and exploratory data analysis.</a:t>
            </a:r>
          </a:p>
          <a:p>
            <a:pPr marL="342900" indent="-342900" algn="just">
              <a:buFont typeface="+mj-lt"/>
              <a:buAutoNum type="arabicPeriod"/>
            </a:pPr>
            <a:r>
              <a:rPr lang="en-US" sz="1800" dirty="0">
                <a:latin typeface="Proxima Nova" panose="020B0604020202020204" charset="0"/>
              </a:rPr>
              <a:t>Understand various machine learning algorithms used in data science process.</a:t>
            </a:r>
          </a:p>
          <a:p>
            <a:pPr marL="342900" indent="-342900" algn="just">
              <a:buFont typeface="+mj-lt"/>
              <a:buAutoNum type="arabicPeriod"/>
            </a:pPr>
            <a:r>
              <a:rPr lang="en-US" sz="1800" dirty="0">
                <a:latin typeface="Proxima Nova" panose="020B0604020202020204" charset="0"/>
              </a:rPr>
              <a:t>Apply ethical frameworks to help them analyze ethical challenges. </a:t>
            </a:r>
            <a:r>
              <a:rPr lang="en-US" dirty="0"/>
              <a:t/>
            </a:r>
            <a:br>
              <a:rPr lang="en-US" dirty="0"/>
            </a:br>
            <a:endParaRPr lang="en-US" dirty="0">
              <a:solidFill>
                <a:schemeClr val="tx1"/>
              </a:solidFill>
              <a:latin typeface="Proxima Nova"/>
              <a:ea typeface="Proxima Nova"/>
              <a:cs typeface="Proxima Nova"/>
              <a:sym typeface="Proxima Nova"/>
            </a:endParaRPr>
          </a:p>
        </p:txBody>
      </p:sp>
      <p:sp>
        <p:nvSpPr>
          <p:cNvPr id="9" name="Google Shape;68;p7">
            <a:extLst>
              <a:ext uri="{FF2B5EF4-FFF2-40B4-BE49-F238E27FC236}">
                <a16:creationId xmlns:a16="http://schemas.microsoft.com/office/drawing/2014/main" xmlns="" id="{3774DB4F-8DFE-4A11-936B-27B2307CCF14}"/>
              </a:ext>
            </a:extLst>
          </p:cNvPr>
          <p:cNvSpPr txBox="1"/>
          <p:nvPr/>
        </p:nvSpPr>
        <p:spPr>
          <a:xfrm>
            <a:off x="-821577" y="66375"/>
            <a:ext cx="4920966" cy="53857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000" b="1" dirty="0">
                <a:solidFill>
                  <a:srgbClr val="00A4B6"/>
                </a:solidFill>
                <a:latin typeface="Proxima Nova" panose="020B0604020202020204" charset="0"/>
              </a:rPr>
              <a:t>Course Outcomes:</a:t>
            </a:r>
          </a:p>
        </p:txBody>
      </p:sp>
      <p:sp>
        <p:nvSpPr>
          <p:cNvPr id="2" name="Slide Number Placeholder 1">
            <a:extLst>
              <a:ext uri="{FF2B5EF4-FFF2-40B4-BE49-F238E27FC236}">
                <a16:creationId xmlns:a16="http://schemas.microsoft.com/office/drawing/2014/main" xmlns="" id="{0A1AE480-526F-49D2-99A8-B9F1035D9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13" name="Picture 12">
            <a:extLst>
              <a:ext uri="{FF2B5EF4-FFF2-40B4-BE49-F238E27FC236}">
                <a16:creationId xmlns:a16="http://schemas.microsoft.com/office/drawing/2014/main" xmlns="" id="{0500DB3B-471E-4BAB-B401-66D76074FDF7}"/>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14" name="Picture 13">
            <a:extLst>
              <a:ext uri="{FF2B5EF4-FFF2-40B4-BE49-F238E27FC236}">
                <a16:creationId xmlns:a16="http://schemas.microsoft.com/office/drawing/2014/main" xmlns="" id="{E1FD6E12-C59C-45EC-9A05-C130957411A2}"/>
              </a:ext>
            </a:extLst>
          </p:cNvPr>
          <p:cNvPicPr>
            <a:picLocks noChangeAspect="1"/>
          </p:cNvPicPr>
          <p:nvPr/>
        </p:nvPicPr>
        <p:blipFill>
          <a:blip r:embed="rId6"/>
          <a:stretch>
            <a:fillRect/>
          </a:stretch>
        </p:blipFill>
        <p:spPr>
          <a:xfrm>
            <a:off x="2238339" y="5000339"/>
            <a:ext cx="4051283" cy="235360"/>
          </a:xfrm>
          <a:prstGeom prst="rect">
            <a:avLst/>
          </a:prstGeom>
        </p:spPr>
      </p:pic>
    </p:spTree>
    <p:extLst>
      <p:ext uri="{BB962C8B-B14F-4D97-AF65-F5344CB8AC3E}">
        <p14:creationId xmlns:p14="http://schemas.microsoft.com/office/powerpoint/2010/main" val="819017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357017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7"/>
            </a:pPr>
            <a:r>
              <a:rPr lang="en-US" sz="2000" b="1" dirty="0">
                <a:solidFill>
                  <a:schemeClr val="tx1"/>
                </a:solidFill>
                <a:latin typeface="Proxima Nova"/>
              </a:rPr>
              <a:t>E-commerce</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Data science algorithms and machine learning concepts like NLP and recommendation systems are hugely benefitting the e-commerce market.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The e-commerce platforms can study customer purchases and feedback using such techniques to get powerful insights into their business development.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They make use of NLP to analyze texts and online surveys. It is used in collaborative and content-based filtering to analyze the data and provide better services to its customers.</a:t>
            </a:r>
          </a:p>
          <a:p>
            <a:pPr marL="914400" lvl="2" indent="-457200" algn="just">
              <a:buClrTx/>
              <a:buSzPct val="100000"/>
              <a:buFont typeface="+mj-lt"/>
              <a:buAutoNum type="arabicPeriod" startAt="7"/>
            </a:pPr>
            <a:endParaRPr lang="en-US" sz="2000" b="1" dirty="0">
              <a:solidFill>
                <a:schemeClr val="tx1"/>
              </a:solidFill>
              <a:latin typeface="Proxima Nova"/>
            </a:endParaRPr>
          </a:p>
        </p:txBody>
      </p:sp>
    </p:spTree>
    <p:extLst>
      <p:ext uri="{BB962C8B-B14F-4D97-AF65-F5344CB8AC3E}">
        <p14:creationId xmlns:p14="http://schemas.microsoft.com/office/powerpoint/2010/main" val="3414410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4185731"/>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8"/>
            </a:pPr>
            <a:r>
              <a:rPr lang="en-US" sz="2000" b="1" dirty="0">
                <a:solidFill>
                  <a:schemeClr val="tx1"/>
                </a:solidFill>
                <a:latin typeface="Proxima Nova"/>
              </a:rPr>
              <a:t>Manufacturing</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Data scientists are the new factory labor in the manufacturing industry and thus acquired a crucial position in manufacturing and retail.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It has shrunk away redundant jobs by introducing powerful machinery using machine learning techniques such as reinforcement learning. </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Optimize energy costs and productive hours.</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Improving decisions and improving the quality of the products based on customer reviews.</a:t>
            </a:r>
          </a:p>
          <a:p>
            <a:pPr marL="1254125" lvl="2" indent="-339725" algn="just">
              <a:buClrTx/>
              <a:buSzPct val="100000"/>
              <a:buFont typeface="Arial" panose="020B0604020202020204" pitchFamily="34" charset="0"/>
              <a:buChar char="•"/>
            </a:pPr>
            <a:r>
              <a:rPr lang="en-US" sz="2000" dirty="0">
                <a:solidFill>
                  <a:schemeClr val="tx1"/>
                </a:solidFill>
                <a:latin typeface="Proxima Nova"/>
              </a:rPr>
              <a:t>Build an autonomous system using historical and real-time data to boost up the manufacturing line.</a:t>
            </a:r>
          </a:p>
          <a:p>
            <a:pPr marL="914400" lvl="2" indent="-457200" algn="just">
              <a:buClrTx/>
              <a:buSzPct val="100000"/>
              <a:buFont typeface="+mj-lt"/>
              <a:buAutoNum type="arabicPeriod" startAt="8"/>
            </a:pPr>
            <a:endParaRPr lang="en-US" sz="2000" b="1" dirty="0">
              <a:solidFill>
                <a:schemeClr val="tx1"/>
              </a:solidFill>
              <a:latin typeface="Proxima Nova"/>
            </a:endParaRPr>
          </a:p>
        </p:txBody>
      </p:sp>
    </p:spTree>
    <p:extLst>
      <p:ext uri="{BB962C8B-B14F-4D97-AF65-F5344CB8AC3E}">
        <p14:creationId xmlns:p14="http://schemas.microsoft.com/office/powerpoint/2010/main" val="1574252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449350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9"/>
            </a:pPr>
            <a:r>
              <a:rPr lang="en-US" sz="2000" b="1" dirty="0">
                <a:solidFill>
                  <a:schemeClr val="tx1"/>
                </a:solidFill>
                <a:latin typeface="Proxima Nova"/>
              </a:rPr>
              <a:t>Transport</a:t>
            </a:r>
          </a:p>
          <a:p>
            <a:pPr marL="1319213" lvl="2" indent="-404813" algn="just">
              <a:buClrTx/>
              <a:buSzPct val="100000"/>
              <a:buFont typeface="Arial" panose="020B0604020202020204" pitchFamily="34" charset="0"/>
              <a:buChar char="•"/>
            </a:pPr>
            <a:r>
              <a:rPr lang="en-US" sz="2000" dirty="0">
                <a:solidFill>
                  <a:schemeClr val="tx1"/>
                </a:solidFill>
                <a:latin typeface="Proxima Nova"/>
              </a:rPr>
              <a:t>The most significant advancement or the evolution that data science has given us in transportation is introducing self-driving cars. </a:t>
            </a:r>
          </a:p>
          <a:p>
            <a:pPr marL="1319213" lvl="2" indent="-404813" algn="just">
              <a:buClrTx/>
              <a:buSzPct val="100000"/>
              <a:buFont typeface="Arial" panose="020B0604020202020204" pitchFamily="34" charset="0"/>
              <a:buChar char="•"/>
            </a:pPr>
            <a:r>
              <a:rPr lang="en-US" sz="2000" dirty="0">
                <a:solidFill>
                  <a:schemeClr val="tx1"/>
                </a:solidFill>
                <a:latin typeface="Proxima Nova"/>
              </a:rPr>
              <a:t>Data science has created a stronghold in transport through extensive analysis of fuel consumption patterns, driver behavior, and vehicle monitoring. </a:t>
            </a:r>
          </a:p>
          <a:p>
            <a:pPr marL="1319213" lvl="2" indent="-404813" algn="just">
              <a:buClrTx/>
              <a:buSzPct val="100000"/>
              <a:buFont typeface="Arial" panose="020B0604020202020204" pitchFamily="34" charset="0"/>
              <a:buChar char="•"/>
            </a:pPr>
            <a:r>
              <a:rPr lang="en-US" sz="2000" dirty="0">
                <a:solidFill>
                  <a:schemeClr val="tx1"/>
                </a:solidFill>
                <a:latin typeface="Proxima Nova"/>
              </a:rPr>
              <a:t>It is making its name by providing safer driving environments for drivers, optimizing vehicle performance, adding autonomy to the driver, and much more. </a:t>
            </a:r>
          </a:p>
          <a:p>
            <a:pPr marL="1319213" lvl="2" indent="-404813" algn="just">
              <a:buClrTx/>
              <a:buSzPct val="100000"/>
              <a:buFont typeface="Arial" panose="020B0604020202020204" pitchFamily="34" charset="0"/>
              <a:buChar char="•"/>
            </a:pPr>
            <a:r>
              <a:rPr lang="en-US" sz="2000" dirty="0">
                <a:solidFill>
                  <a:schemeClr val="tx1"/>
                </a:solidFill>
                <a:latin typeface="Proxima Nova"/>
              </a:rPr>
              <a:t>Popular cab services like Uber use data science to use various variables such as customer profiles, location, economic indicators, and logistics vendors to optimize price and delivery routes and proper allocation of resources.</a:t>
            </a:r>
            <a:endParaRPr lang="en-US" sz="2000" b="1" dirty="0">
              <a:solidFill>
                <a:schemeClr val="tx1"/>
              </a:solidFill>
              <a:latin typeface="Proxima Nova"/>
            </a:endParaRPr>
          </a:p>
        </p:txBody>
      </p:sp>
    </p:spTree>
    <p:extLst>
      <p:ext uri="{BB962C8B-B14F-4D97-AF65-F5344CB8AC3E}">
        <p14:creationId xmlns:p14="http://schemas.microsoft.com/office/powerpoint/2010/main" val="8924300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682400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Top Data Science Applications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264684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mj-lt"/>
              <a:buAutoNum type="arabicPeriod" startAt="10"/>
            </a:pPr>
            <a:r>
              <a:rPr lang="en-US" sz="2000" b="1" dirty="0">
                <a:solidFill>
                  <a:schemeClr val="tx1"/>
                </a:solidFill>
                <a:latin typeface="Proxima Nova"/>
              </a:rPr>
              <a:t>Education</a:t>
            </a:r>
          </a:p>
          <a:p>
            <a:pPr marL="1262063" lvl="2" indent="-347663" algn="just">
              <a:buClrTx/>
              <a:buSzPct val="100000"/>
              <a:buFont typeface="Arial" panose="020B0604020202020204" pitchFamily="34" charset="0"/>
              <a:buChar char="•"/>
            </a:pPr>
            <a:r>
              <a:rPr lang="en-US" sz="2000" dirty="0">
                <a:solidFill>
                  <a:schemeClr val="tx1"/>
                </a:solidFill>
                <a:latin typeface="Proxima Nova"/>
              </a:rPr>
              <a:t>Data science plays a vital role in nurturing a person's academic, non-academic, and social-emotional skills. </a:t>
            </a:r>
          </a:p>
          <a:p>
            <a:pPr marL="1262063" lvl="2" indent="-347663" algn="just">
              <a:buClrTx/>
              <a:buSzPct val="100000"/>
              <a:buFont typeface="Arial" panose="020B0604020202020204" pitchFamily="34" charset="0"/>
              <a:buChar char="•"/>
            </a:pPr>
            <a:r>
              <a:rPr lang="en-US" sz="2000" dirty="0">
                <a:solidFill>
                  <a:schemeClr val="tx1"/>
                </a:solidFill>
                <a:latin typeface="Proxima Nova"/>
              </a:rPr>
              <a:t>It provides tools for measuring instructor performance and monitoring student requirements. </a:t>
            </a:r>
          </a:p>
          <a:p>
            <a:pPr marL="1262063" lvl="2" indent="-347663" algn="just">
              <a:buClrTx/>
              <a:buSzPct val="100000"/>
              <a:buFont typeface="Arial" panose="020B0604020202020204" pitchFamily="34" charset="0"/>
              <a:buChar char="•"/>
            </a:pPr>
            <a:r>
              <a:rPr lang="en-US" sz="2000" dirty="0">
                <a:solidFill>
                  <a:schemeClr val="tx1"/>
                </a:solidFill>
                <a:latin typeface="Proxima Nova"/>
              </a:rPr>
              <a:t>It plays a diverse role in education, and universities are using them to innovate the curriculum.</a:t>
            </a:r>
          </a:p>
          <a:p>
            <a:pPr marL="914400" lvl="2" indent="-457200" algn="just">
              <a:buClrTx/>
              <a:buSzPct val="100000"/>
              <a:buFont typeface="+mj-lt"/>
              <a:buAutoNum type="arabicPeriod" startAt="10"/>
            </a:pPr>
            <a:endParaRPr lang="en-US" sz="2000" b="1" dirty="0">
              <a:solidFill>
                <a:schemeClr val="tx1"/>
              </a:solidFill>
              <a:latin typeface="Proxima Nova"/>
            </a:endParaRPr>
          </a:p>
        </p:txBody>
      </p:sp>
    </p:spTree>
    <p:extLst>
      <p:ext uri="{BB962C8B-B14F-4D97-AF65-F5344CB8AC3E}">
        <p14:creationId xmlns:p14="http://schemas.microsoft.com/office/powerpoint/2010/main" val="34393777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8716742"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DATA SCIENCE APPLICATIONS AND EXAMPLES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3" y="612450"/>
            <a:ext cx="8716742" cy="4647396"/>
          </a:xfrm>
          <a:prstGeom prst="rect">
            <a:avLst/>
          </a:prstGeom>
          <a:noFill/>
          <a:ln>
            <a:noFill/>
          </a:ln>
        </p:spPr>
        <p:txBody>
          <a:bodyPr spcFirstLastPara="1" wrap="square" lIns="91425" tIns="91425" rIns="91425" bIns="91425" anchor="t" anchorCtr="0">
            <a:spAutoFit/>
          </a:bodyPr>
          <a:lstStyle/>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Identifying and predicting disease</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Personalized healthcare recommendations</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Optimizing shipping routes in real-time</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Getting the most value out of soccer rosters</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Finding the next slew of world-class athletes</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Stamping out tax fraud</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Automating digital ad placement</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Algorithms that help you find love</a:t>
            </a:r>
          </a:p>
          <a:p>
            <a:pPr marL="914400" lvl="2" indent="-457200" algn="just">
              <a:lnSpc>
                <a:spcPct val="150000"/>
              </a:lnSpc>
              <a:buClrTx/>
              <a:buSzPct val="100000"/>
              <a:buFont typeface="Arial" panose="020B0604020202020204" pitchFamily="34" charset="0"/>
              <a:buChar char="•"/>
            </a:pPr>
            <a:r>
              <a:rPr lang="en-US" sz="2000" dirty="0">
                <a:solidFill>
                  <a:schemeClr val="tx1"/>
                </a:solidFill>
                <a:latin typeface="Proxima Nova"/>
              </a:rPr>
              <a:t>Predicting incarceration rates</a:t>
            </a:r>
          </a:p>
          <a:p>
            <a:pPr marL="457200" lvl="2" algn="just">
              <a:buClrTx/>
              <a:buSzPct val="100000"/>
            </a:pPr>
            <a:endParaRPr lang="en-US" sz="2000" b="1" dirty="0">
              <a:solidFill>
                <a:schemeClr val="tx1"/>
              </a:solidFill>
              <a:latin typeface="Proxima Nova"/>
            </a:endParaRPr>
          </a:p>
        </p:txBody>
      </p:sp>
    </p:spTree>
    <p:extLst>
      <p:ext uri="{BB962C8B-B14F-4D97-AF65-F5344CB8AC3E}">
        <p14:creationId xmlns:p14="http://schemas.microsoft.com/office/powerpoint/2010/main" val="340576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9645558" cy="103409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How Data Science became the Trump Card for Flipkart?</a:t>
            </a:r>
            <a:br>
              <a:rPr lang="en-US" sz="2400" b="1" dirty="0">
                <a:solidFill>
                  <a:srgbClr val="00A4B6"/>
                </a:solidFill>
                <a:latin typeface="Proxima Nova" panose="020B0604020202020204" charset="0"/>
              </a:rPr>
            </a:br>
            <a:endParaRPr lang="en-US" sz="2400" b="1" dirty="0">
              <a:solidFill>
                <a:srgbClr val="00A4B6"/>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612450"/>
            <a:ext cx="4989905" cy="4370397"/>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Arial" panose="020B0604020202020204" pitchFamily="34" charset="0"/>
              <a:buChar char="•"/>
            </a:pPr>
            <a:r>
              <a:rPr lang="en-US" sz="1800" dirty="0">
                <a:solidFill>
                  <a:schemeClr val="tx1"/>
                </a:solidFill>
                <a:latin typeface="Proxima Nova"/>
              </a:rPr>
              <a:t>Flipkart is India’s largest e-commerce marketplace. It has a registered customer base of over 100 million. It was started 12 years ago and it offers over 80 million products across 80+ categories.</a:t>
            </a:r>
          </a:p>
          <a:p>
            <a:pPr marL="914400" lvl="2" indent="-457200" algn="just">
              <a:buClrTx/>
              <a:buSzPct val="100000"/>
              <a:buFont typeface="Arial" panose="020B0604020202020204" pitchFamily="34" charset="0"/>
              <a:buChar char="•"/>
            </a:pPr>
            <a:endParaRPr lang="en-US" sz="1800" dirty="0">
              <a:solidFill>
                <a:schemeClr val="tx1"/>
              </a:solidFill>
              <a:latin typeface="Proxima Nova"/>
            </a:endParaRPr>
          </a:p>
          <a:p>
            <a:pPr marL="914400" lvl="2" indent="-457200" algn="just">
              <a:buClrTx/>
              <a:buSzPct val="100000"/>
              <a:buFont typeface="Arial" panose="020B0604020202020204" pitchFamily="34" charset="0"/>
              <a:buChar char="•"/>
            </a:pPr>
            <a:r>
              <a:rPr lang="en-US" sz="1800" dirty="0">
                <a:solidFill>
                  <a:schemeClr val="tx1"/>
                </a:solidFill>
                <a:latin typeface="Proxima Nova"/>
              </a:rPr>
              <a:t>The company has a very flat structure within the Data Science team, which enables it to focus on excellence and create a deep sense of ownership. Also being a young team they are able to democratize the process of problem selection.</a:t>
            </a:r>
          </a:p>
          <a:p>
            <a:pPr marL="914400" lvl="2" indent="-457200" algn="just">
              <a:buClrTx/>
              <a:buSzPct val="100000"/>
              <a:buFont typeface="Arial" panose="020B0604020202020204" pitchFamily="34" charset="0"/>
              <a:buChar char="•"/>
            </a:pPr>
            <a:endParaRPr lang="en-US" sz="2000" dirty="0">
              <a:solidFill>
                <a:schemeClr val="tx1"/>
              </a:solidFill>
              <a:latin typeface="Proxima Nova"/>
            </a:endParaRPr>
          </a:p>
        </p:txBody>
      </p:sp>
      <p:pic>
        <p:nvPicPr>
          <p:cNvPr id="11" name="Picture 2" descr="data science at flipkart">
            <a:extLst>
              <a:ext uri="{FF2B5EF4-FFF2-40B4-BE49-F238E27FC236}">
                <a16:creationId xmlns:a16="http://schemas.microsoft.com/office/drawing/2014/main" xmlns="" id="{E1272BCF-8D0B-4B16-95E5-48E903DD47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7524" y="1138790"/>
            <a:ext cx="3903634" cy="2611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10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Recommendation System</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612450"/>
            <a:ext cx="8898314" cy="4585840"/>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Arial" panose="020B0604020202020204" pitchFamily="34" charset="0"/>
              <a:buChar char="•"/>
            </a:pPr>
            <a:r>
              <a:rPr lang="en-US" sz="2000" dirty="0">
                <a:solidFill>
                  <a:schemeClr val="tx1"/>
                </a:solidFill>
                <a:latin typeface="Proxima Nova"/>
              </a:rPr>
              <a:t>Flipkart is nothing without Data Science, the recommendation system helps in providing the highest conversion rates. It is also a significant contributor to the company’s units and revenue.</a:t>
            </a:r>
          </a:p>
          <a:p>
            <a:pPr marL="914400" lvl="2" indent="-457200" algn="just">
              <a:buClrTx/>
              <a:buSzPct val="100000"/>
              <a:buFont typeface="Arial" panose="020B0604020202020204" pitchFamily="34" charset="0"/>
              <a:buChar char="•"/>
            </a:pPr>
            <a:endParaRPr lang="en-US" sz="2000" dirty="0">
              <a:solidFill>
                <a:schemeClr val="tx1"/>
              </a:solidFill>
              <a:latin typeface="Proxima Nova"/>
            </a:endParaRPr>
          </a:p>
          <a:p>
            <a:pPr marL="914400" lvl="2" indent="-457200" algn="just">
              <a:buClrTx/>
              <a:buSzPct val="100000"/>
              <a:buFont typeface="Arial" panose="020B0604020202020204" pitchFamily="34" charset="0"/>
              <a:buChar char="•"/>
            </a:pPr>
            <a:r>
              <a:rPr lang="en-US" sz="2000" dirty="0">
                <a:solidFill>
                  <a:schemeClr val="tx1"/>
                </a:solidFill>
                <a:latin typeface="Proxima Nova"/>
              </a:rPr>
              <a:t>The Flipkart has a set of Filters like Categories, Price, Brand, Customer ratings, Offers, Discount, Color, and Availability.  The Problems that Flipkart faces are:</a:t>
            </a:r>
          </a:p>
          <a:p>
            <a:pPr marL="914400" lvl="2" indent="-457200" algn="just">
              <a:buClrTx/>
              <a:buSzPct val="100000"/>
              <a:buFont typeface="Arial" panose="020B0604020202020204" pitchFamily="34" charset="0"/>
              <a:buChar char="•"/>
            </a:pPr>
            <a:endParaRPr lang="en-US" sz="2000" dirty="0">
              <a:solidFill>
                <a:schemeClr val="tx1"/>
              </a:solidFill>
              <a:latin typeface="Proxima Nova"/>
            </a:endParaRPr>
          </a:p>
          <a:p>
            <a:pPr marL="1319213" lvl="2" indent="-404813" algn="just">
              <a:buClrTx/>
              <a:buSzPct val="100000"/>
              <a:buFont typeface="+mj-lt"/>
              <a:buAutoNum type="arabicPeriod"/>
            </a:pPr>
            <a:r>
              <a:rPr lang="en-US" sz="1800" dirty="0">
                <a:solidFill>
                  <a:schemeClr val="tx1"/>
                </a:solidFill>
                <a:latin typeface="Proxima Nova"/>
              </a:rPr>
              <a:t>Product discovery along with personalization and intent modeling</a:t>
            </a:r>
          </a:p>
          <a:p>
            <a:pPr marL="1319213" lvl="2" indent="-404813" algn="just">
              <a:buClrTx/>
              <a:buSzPct val="100000"/>
              <a:buFont typeface="+mj-lt"/>
              <a:buAutoNum type="arabicPeriod"/>
            </a:pPr>
            <a:r>
              <a:rPr lang="en-US" sz="1800" dirty="0">
                <a:solidFill>
                  <a:schemeClr val="tx1"/>
                </a:solidFill>
                <a:latin typeface="Proxima Nova"/>
              </a:rPr>
              <a:t>Demand shaping and planning</a:t>
            </a:r>
          </a:p>
          <a:p>
            <a:pPr marL="1319213" lvl="2" indent="-404813" algn="just">
              <a:buClrTx/>
              <a:buSzPct val="100000"/>
              <a:buFont typeface="+mj-lt"/>
              <a:buAutoNum type="arabicPeriod"/>
            </a:pPr>
            <a:r>
              <a:rPr lang="en-US" sz="1800" dirty="0">
                <a:solidFill>
                  <a:schemeClr val="tx1"/>
                </a:solidFill>
                <a:latin typeface="Proxima Nova"/>
              </a:rPr>
              <a:t>Heterogeneous networks for consumer, product &amp; seller interactions</a:t>
            </a:r>
          </a:p>
          <a:p>
            <a:pPr marL="1319213" lvl="2" indent="-404813" algn="just">
              <a:buClrTx/>
              <a:buSzPct val="100000"/>
              <a:buFont typeface="+mj-lt"/>
              <a:buAutoNum type="arabicPeriod"/>
            </a:pPr>
            <a:r>
              <a:rPr lang="en-US" sz="1800" dirty="0">
                <a:solidFill>
                  <a:schemeClr val="tx1"/>
                </a:solidFill>
                <a:latin typeface="Proxima Nova"/>
              </a:rPr>
              <a:t>Customer insights</a:t>
            </a:r>
          </a:p>
          <a:p>
            <a:pPr marL="1319213" lvl="2" indent="-404813" algn="just">
              <a:buClrTx/>
              <a:buSzPct val="100000"/>
              <a:buFont typeface="+mj-lt"/>
              <a:buAutoNum type="arabicPeriod"/>
            </a:pPr>
            <a:r>
              <a:rPr lang="en-US" sz="1800" dirty="0">
                <a:solidFill>
                  <a:schemeClr val="tx1"/>
                </a:solidFill>
                <a:latin typeface="Proxima Nova"/>
              </a:rPr>
              <a:t>Catalog enhancement and product insights</a:t>
            </a:r>
          </a:p>
          <a:p>
            <a:pPr marL="1319213" lvl="2" indent="-404813" algn="just">
              <a:buClrTx/>
              <a:buSzPct val="100000"/>
              <a:buFont typeface="+mj-lt"/>
              <a:buAutoNum type="arabicPeriod"/>
            </a:pPr>
            <a:r>
              <a:rPr lang="en-US" sz="1800" dirty="0">
                <a:solidFill>
                  <a:schemeClr val="tx1"/>
                </a:solidFill>
                <a:latin typeface="Proxima Nova"/>
              </a:rPr>
              <a:t>Customer emotion detection and right response matching</a:t>
            </a:r>
          </a:p>
          <a:p>
            <a:pPr marL="914400" lvl="2" indent="-457200" algn="just">
              <a:buClrTx/>
              <a:buSzPct val="100000"/>
              <a:buFont typeface="Arial" panose="020B0604020202020204" pitchFamily="34" charset="0"/>
              <a:buChar char="•"/>
            </a:pPr>
            <a:endParaRPr lang="en-US" sz="1800" dirty="0">
              <a:solidFill>
                <a:schemeClr val="tx1"/>
              </a:solidFill>
              <a:latin typeface="Proxima Nova"/>
            </a:endParaRPr>
          </a:p>
        </p:txBody>
      </p:sp>
      <p:pic>
        <p:nvPicPr>
          <p:cNvPr id="13" name="Picture 12">
            <a:extLst>
              <a:ext uri="{FF2B5EF4-FFF2-40B4-BE49-F238E27FC236}">
                <a16:creationId xmlns:a16="http://schemas.microsoft.com/office/drawing/2014/main" xmlns="" id="{D031744C-5C00-47E0-814F-2F4D243F3A6D}"/>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17614979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Data Science Vs Data Analytics</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612450"/>
            <a:ext cx="8898314" cy="4585840"/>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Arial" panose="020B0604020202020204" pitchFamily="34" charset="0"/>
              <a:buChar char="•"/>
            </a:pPr>
            <a:r>
              <a:rPr lang="en-US" sz="2000" dirty="0">
                <a:solidFill>
                  <a:schemeClr val="tx1"/>
                </a:solidFill>
                <a:latin typeface="Proxima Nova"/>
              </a:rPr>
              <a:t>Data science shouldn’t be confused with data analytics.</a:t>
            </a:r>
          </a:p>
          <a:p>
            <a:pPr marL="914400" lvl="2" indent="-457200" algn="just">
              <a:buClrTx/>
              <a:buSzPct val="100000"/>
              <a:buFont typeface="Arial" panose="020B0604020202020204" pitchFamily="34" charset="0"/>
              <a:buChar char="•"/>
            </a:pPr>
            <a:r>
              <a:rPr lang="en-US" sz="2000" dirty="0">
                <a:solidFill>
                  <a:schemeClr val="tx1"/>
                </a:solidFill>
                <a:latin typeface="Proxima Nova"/>
              </a:rPr>
              <a:t>Both fields are ways of understanding big data, and both often involve analyzing massive databases using R and Python. </a:t>
            </a:r>
          </a:p>
          <a:p>
            <a:pPr marL="914400" lvl="2" indent="-457200" algn="just">
              <a:buClrTx/>
              <a:buSzPct val="100000"/>
              <a:buFont typeface="Arial" panose="020B0604020202020204" pitchFamily="34" charset="0"/>
              <a:buChar char="•"/>
            </a:pPr>
            <a:r>
              <a:rPr lang="en-US" sz="2000" dirty="0">
                <a:solidFill>
                  <a:schemeClr val="tx1"/>
                </a:solidFill>
                <a:latin typeface="Proxima Nova"/>
              </a:rPr>
              <a:t>These points of overlap mean the fields are often treated as one field, but they differ in important ways.</a:t>
            </a:r>
          </a:p>
          <a:p>
            <a:pPr marL="914400" lvl="2" indent="-457200" algn="just">
              <a:buClrTx/>
              <a:buSzPct val="100000"/>
              <a:buFont typeface="Arial" panose="020B0604020202020204" pitchFamily="34" charset="0"/>
              <a:buChar char="•"/>
            </a:pPr>
            <a:r>
              <a:rPr lang="en-US" sz="2000" dirty="0">
                <a:solidFill>
                  <a:schemeClr val="tx1"/>
                </a:solidFill>
                <a:latin typeface="Proxima Nova"/>
              </a:rPr>
              <a:t>For one, they have different relationships with time. </a:t>
            </a:r>
          </a:p>
          <a:p>
            <a:pPr marL="914400" lvl="2" indent="-457200" algn="just">
              <a:buClrTx/>
              <a:buSzPct val="100000"/>
              <a:buFont typeface="Arial" panose="020B0604020202020204" pitchFamily="34" charset="0"/>
              <a:buChar char="•"/>
            </a:pPr>
            <a:r>
              <a:rPr lang="en-US" sz="2000" dirty="0">
                <a:solidFill>
                  <a:schemeClr val="tx1"/>
                </a:solidFill>
                <a:latin typeface="Proxima Nova"/>
              </a:rPr>
              <a:t>Data analysts synthesize big data to answer concrete questions grounded in the past, e.g., “How has our subscriber base grown from 2016 to 2021?” </a:t>
            </a:r>
          </a:p>
          <a:p>
            <a:pPr marL="914400" lvl="2" indent="-457200" algn="just">
              <a:buClrTx/>
              <a:buSzPct val="100000"/>
              <a:buFont typeface="Arial" panose="020B0604020202020204" pitchFamily="34" charset="0"/>
              <a:buChar char="•"/>
            </a:pPr>
            <a:r>
              <a:rPr lang="en-US" sz="2000" dirty="0">
                <a:solidFill>
                  <a:schemeClr val="tx1"/>
                </a:solidFill>
                <a:latin typeface="Proxima Nova"/>
              </a:rPr>
              <a:t>In other words, they mine big data for insights into what’s already happened. </a:t>
            </a:r>
          </a:p>
          <a:p>
            <a:pPr marL="914400" lvl="2" indent="-457200" algn="just">
              <a:buClrTx/>
              <a:buSzPct val="100000"/>
              <a:buFont typeface="Arial" panose="020B0604020202020204" pitchFamily="34" charset="0"/>
              <a:buChar char="•"/>
            </a:pPr>
            <a:r>
              <a:rPr lang="en-US" sz="2000" dirty="0">
                <a:solidFill>
                  <a:schemeClr val="tx1"/>
                </a:solidFill>
                <a:latin typeface="Proxima Nova"/>
              </a:rPr>
              <a:t>Meanwhile, data scientists build on big data, creating models that can predict or analyze whatever comes next.</a:t>
            </a:r>
          </a:p>
          <a:p>
            <a:pPr marL="914400" lvl="2" indent="-457200" algn="just">
              <a:buClrTx/>
              <a:buSzPct val="100000"/>
              <a:buFont typeface="Arial" panose="020B0604020202020204" pitchFamily="34" charset="0"/>
              <a:buChar char="•"/>
            </a:pPr>
            <a:endParaRPr lang="en-US" sz="2000" dirty="0">
              <a:solidFill>
                <a:schemeClr val="tx1"/>
              </a:solidFill>
              <a:latin typeface="Proxima Nova"/>
            </a:endParaRPr>
          </a:p>
        </p:txBody>
      </p:sp>
      <p:pic>
        <p:nvPicPr>
          <p:cNvPr id="9" name="Picture 8">
            <a:extLst>
              <a:ext uri="{FF2B5EF4-FFF2-40B4-BE49-F238E27FC236}">
                <a16:creationId xmlns:a16="http://schemas.microsoft.com/office/drawing/2014/main" xmlns="" id="{368611D8-8581-4B74-9B0D-A1D92E60F21A}"/>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654826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Conclusion</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612450"/>
            <a:ext cx="8898314" cy="2646848"/>
          </a:xfrm>
          <a:prstGeom prst="rect">
            <a:avLst/>
          </a:prstGeom>
          <a:noFill/>
          <a:ln>
            <a:noFill/>
          </a:ln>
        </p:spPr>
        <p:txBody>
          <a:bodyPr spcFirstLastPara="1" wrap="square" lIns="91425" tIns="91425" rIns="91425" bIns="91425" anchor="t" anchorCtr="0">
            <a:spAutoFit/>
          </a:bodyPr>
          <a:lstStyle/>
          <a:p>
            <a:pPr marL="914400" lvl="2" indent="-457200" algn="just">
              <a:buClrTx/>
              <a:buSzPct val="100000"/>
              <a:buFont typeface="Arial" panose="020B0604020202020204" pitchFamily="34" charset="0"/>
              <a:buChar char="•"/>
            </a:pPr>
            <a:r>
              <a:rPr lang="en-US" sz="2000" dirty="0">
                <a:solidFill>
                  <a:schemeClr val="tx1"/>
                </a:solidFill>
                <a:latin typeface="Proxima Nova"/>
              </a:rPr>
              <a:t>To conclude, data science has made its mark on every industry like education, banking, finance, manufacturing, and more to make their products and services better for customers. </a:t>
            </a:r>
          </a:p>
          <a:p>
            <a:pPr marL="914400" lvl="2" indent="-457200" algn="just">
              <a:buClrTx/>
              <a:buSzPct val="100000"/>
              <a:buFont typeface="Arial" panose="020B0604020202020204" pitchFamily="34" charset="0"/>
              <a:buChar char="•"/>
            </a:pPr>
            <a:endParaRPr lang="en-US" sz="2000" dirty="0">
              <a:solidFill>
                <a:schemeClr val="tx1"/>
              </a:solidFill>
              <a:latin typeface="Proxima Nova"/>
            </a:endParaRPr>
          </a:p>
          <a:p>
            <a:pPr marL="914400" lvl="2" indent="-457200" algn="just">
              <a:buClrTx/>
              <a:buSzPct val="100000"/>
              <a:buFont typeface="Arial" panose="020B0604020202020204" pitchFamily="34" charset="0"/>
              <a:buChar char="•"/>
            </a:pPr>
            <a:r>
              <a:rPr lang="en-US" sz="2000" dirty="0">
                <a:solidFill>
                  <a:schemeClr val="tx1"/>
                </a:solidFill>
                <a:latin typeface="Proxima Nova"/>
              </a:rPr>
              <a:t>Due to such diverse data science applications, industries need to stay updated and move forward with the technology in the competitive world. </a:t>
            </a:r>
          </a:p>
          <a:p>
            <a:pPr marL="914400" lvl="2" indent="-457200" algn="just">
              <a:buClrTx/>
              <a:buSzPct val="100000"/>
              <a:buFont typeface="Arial" panose="020B0604020202020204" pitchFamily="34" charset="0"/>
              <a:buChar char="•"/>
            </a:pPr>
            <a:endParaRPr lang="en-US" sz="2000" dirty="0">
              <a:solidFill>
                <a:schemeClr val="tx1"/>
              </a:solidFill>
              <a:latin typeface="Proxima Nova"/>
            </a:endParaRP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3196136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dirty="0">
                <a:solidFill>
                  <a:schemeClr val="accent1">
                    <a:lumMod val="60000"/>
                    <a:lumOff val="40000"/>
                  </a:schemeClr>
                </a:solidFill>
              </a:rPr>
              <a:t>Linking data science with big data and AI</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612450"/>
            <a:ext cx="8898314" cy="4216509"/>
          </a:xfrm>
          <a:prstGeom prst="rect">
            <a:avLst/>
          </a:prstGeom>
          <a:noFill/>
          <a:ln>
            <a:noFill/>
          </a:ln>
        </p:spPr>
        <p:txBody>
          <a:bodyPr spcFirstLastPara="1" wrap="square" lIns="91425" tIns="91425" rIns="91425" bIns="91425" anchor="t" anchorCtr="0">
            <a:spAutoFit/>
          </a:bodyPr>
          <a:lstStyle/>
          <a:p>
            <a:pPr marL="457200" lvl="2" algn="just">
              <a:buClrTx/>
              <a:buSzPct val="100000"/>
            </a:pPr>
            <a:r>
              <a:rPr lang="en-US" sz="1800" dirty="0"/>
              <a:t>Data science, big data, and artificial intelligence (AI) are interrelated fields that often converge to create powerful solutions for real-world problems. </a:t>
            </a:r>
            <a:endParaRPr lang="en-US" sz="1800" dirty="0"/>
          </a:p>
          <a:p>
            <a:pPr algn="just"/>
            <a:r>
              <a:rPr lang="en-US" sz="1800" b="1" dirty="0"/>
              <a:t>Data Science</a:t>
            </a:r>
          </a:p>
          <a:p>
            <a:pPr algn="just"/>
            <a:r>
              <a:rPr lang="en-US" sz="1800" dirty="0"/>
              <a:t>Data science involves using statistical and computational methods to extract insights and knowledge from data. It encompasses data collection, cleaning, analysis, visualization, and interpretation.</a:t>
            </a:r>
          </a:p>
          <a:p>
            <a:pPr algn="just"/>
            <a:r>
              <a:rPr lang="en-US" sz="1800" b="1" dirty="0"/>
              <a:t>Big Data</a:t>
            </a:r>
          </a:p>
          <a:p>
            <a:pPr algn="just"/>
            <a:r>
              <a:rPr lang="en-US" sz="1800" dirty="0"/>
              <a:t>Big data refers to datasets that are too large or complex for traditional data-processing software. </a:t>
            </a:r>
            <a:r>
              <a:rPr lang="en-US" sz="1800" dirty="0" smtClean="0"/>
              <a:t>Big </a:t>
            </a:r>
            <a:r>
              <a:rPr lang="en-US" sz="1800" dirty="0"/>
              <a:t>data is characterized by its volume, variety, velocity, and veracity.</a:t>
            </a:r>
          </a:p>
          <a:p>
            <a:pPr algn="just"/>
            <a:r>
              <a:rPr lang="en-US" sz="1800" b="1" dirty="0"/>
              <a:t>Artificial Intelligence</a:t>
            </a:r>
          </a:p>
          <a:p>
            <a:pPr algn="just"/>
            <a:r>
              <a:rPr lang="en-US" sz="1800" dirty="0"/>
              <a:t>AI involves creating systems that can perform tasks typically requiring human intelligence. This includes machine learning (ML), natural language processing (NLP), computer vision, and more.</a:t>
            </a:r>
          </a:p>
          <a:p>
            <a:pPr marL="914400" lvl="2" indent="-457200" algn="just">
              <a:buClrTx/>
              <a:buSzPct val="100000"/>
              <a:buFont typeface="Arial" panose="020B0604020202020204" pitchFamily="34" charset="0"/>
              <a:buChar char="•"/>
            </a:pPr>
            <a:endParaRPr lang="en-US" sz="2800" dirty="0">
              <a:solidFill>
                <a:schemeClr val="tx1"/>
              </a:solidFill>
              <a:latin typeface="Proxima Nova"/>
            </a:endParaRP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45090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3675" y="0"/>
            <a:ext cx="9136645" cy="5143499"/>
          </a:xfrm>
          <a:prstGeom prst="rect">
            <a:avLst/>
          </a:prstGeom>
          <a:noFill/>
          <a:ln>
            <a:noFill/>
          </a:ln>
        </p:spPr>
      </p:pic>
      <p:sp>
        <p:nvSpPr>
          <p:cNvPr id="57" name="Google Shape;57;p1"/>
          <p:cNvSpPr txBox="1"/>
          <p:nvPr/>
        </p:nvSpPr>
        <p:spPr>
          <a:xfrm>
            <a:off x="3446080" y="2048544"/>
            <a:ext cx="5805733" cy="1046410"/>
          </a:xfrm>
          <a:prstGeom prst="rect">
            <a:avLst/>
          </a:prstGeom>
          <a:noFill/>
          <a:ln>
            <a:noFill/>
          </a:ln>
        </p:spPr>
        <p:txBody>
          <a:bodyPr spcFirstLastPara="1" wrap="square" lIns="91425" tIns="91425" rIns="91425" bIns="91425" anchor="t" anchorCtr="0">
            <a:spAutoFit/>
          </a:bodyPr>
          <a:lstStyle/>
          <a:p>
            <a:pPr lvl="0" algn="ctr">
              <a:buClr>
                <a:schemeClr val="dk1"/>
              </a:buClr>
              <a:buSzPts val="1100"/>
            </a:pPr>
            <a:r>
              <a:rPr lang="en-US" sz="2800" b="1" dirty="0">
                <a:solidFill>
                  <a:schemeClr val="accent5"/>
                </a:solidFill>
                <a:latin typeface="Proxima Nova"/>
                <a:ea typeface="Proxima Nova"/>
                <a:cs typeface="Proxima Nova"/>
                <a:sym typeface="Proxima Nova"/>
              </a:rPr>
              <a:t>Unit – 1 </a:t>
            </a:r>
          </a:p>
          <a:p>
            <a:pPr lvl="0" algn="ctr">
              <a:buClr>
                <a:schemeClr val="dk1"/>
              </a:buClr>
              <a:buSzPts val="1100"/>
            </a:pPr>
            <a:r>
              <a:rPr lang="en-US" sz="2800" b="1" dirty="0">
                <a:solidFill>
                  <a:schemeClr val="accent5"/>
                </a:solidFill>
                <a:latin typeface="Proxima Nova"/>
                <a:ea typeface="Proxima Nova"/>
                <a:cs typeface="Proxima Nova"/>
                <a:sym typeface="Proxima Nova"/>
              </a:rPr>
              <a:t>Introduction to data science</a:t>
            </a:r>
            <a:endParaRPr sz="400" dirty="0">
              <a:solidFill>
                <a:schemeClr val="accent5"/>
              </a:solidFill>
            </a:endParaRPr>
          </a:p>
        </p:txBody>
      </p:sp>
      <p:sp>
        <p:nvSpPr>
          <p:cNvPr id="2" name="Slide Number Placeholder 1">
            <a:extLst>
              <a:ext uri="{FF2B5EF4-FFF2-40B4-BE49-F238E27FC236}">
                <a16:creationId xmlns:a16="http://schemas.microsoft.com/office/drawing/2014/main" xmlns="" id="{21708F6F-2519-49CB-BF36-6354EFEADE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xmlns="" id="{6843E9F3-8126-4EB5-98F2-641E7965D61A}"/>
              </a:ext>
            </a:extLst>
          </p:cNvPr>
          <p:cNvPicPr>
            <a:picLocks noChangeAspect="1"/>
          </p:cNvPicPr>
          <p:nvPr/>
        </p:nvPicPr>
        <p:blipFill>
          <a:blip r:embed="rId4"/>
          <a:stretch>
            <a:fillRect/>
          </a:stretch>
        </p:blipFill>
        <p:spPr>
          <a:xfrm>
            <a:off x="4823580" y="117225"/>
            <a:ext cx="3338939" cy="1107966"/>
          </a:xfrm>
          <a:prstGeom prst="rect">
            <a:avLst/>
          </a:prstGeom>
        </p:spPr>
      </p:pic>
    </p:spTree>
    <p:extLst>
      <p:ext uri="{BB962C8B-B14F-4D97-AF65-F5344CB8AC3E}">
        <p14:creationId xmlns:p14="http://schemas.microsoft.com/office/powerpoint/2010/main" val="3117747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9525"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dirty="0">
                <a:solidFill>
                  <a:schemeClr val="accent1">
                    <a:lumMod val="60000"/>
                    <a:lumOff val="40000"/>
                  </a:schemeClr>
                </a:solidFill>
              </a:rPr>
              <a:t>Integration of Data Science, Big Data, and AI</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773791"/>
            <a:ext cx="8898314" cy="2123628"/>
          </a:xfrm>
          <a:prstGeom prst="rect">
            <a:avLst/>
          </a:prstGeom>
          <a:noFill/>
          <a:ln>
            <a:noFill/>
          </a:ln>
        </p:spPr>
        <p:txBody>
          <a:bodyPr spcFirstLastPara="1" wrap="square" lIns="91425" tIns="91425" rIns="91425" bIns="91425" anchor="t" anchorCtr="0">
            <a:spAutoFit/>
          </a:bodyPr>
          <a:lstStyle/>
          <a:p>
            <a:pPr algn="just"/>
            <a:r>
              <a:rPr lang="en-US" b="1" dirty="0"/>
              <a:t>Healthcare</a:t>
            </a:r>
            <a:endParaRPr lang="en-US" dirty="0"/>
          </a:p>
          <a:p>
            <a:pPr algn="just"/>
            <a:r>
              <a:rPr lang="en-US" b="1" dirty="0"/>
              <a:t>Big Data</a:t>
            </a:r>
            <a:r>
              <a:rPr lang="en-US" dirty="0"/>
              <a:t>: Hospitals generate massive amounts of data from patient records, medical imaging, and sensor data.</a:t>
            </a:r>
          </a:p>
          <a:p>
            <a:pPr algn="just"/>
            <a:r>
              <a:rPr lang="en-US" b="1" dirty="0"/>
              <a:t>Data Science</a:t>
            </a:r>
            <a:r>
              <a:rPr lang="en-US" dirty="0"/>
              <a:t>: Data scientists analyze this data to identify patterns and correlations that can lead to better diagnosis and treatment plans.</a:t>
            </a:r>
          </a:p>
          <a:p>
            <a:pPr algn="just"/>
            <a:r>
              <a:rPr lang="en-US" b="1" dirty="0"/>
              <a:t>AI</a:t>
            </a:r>
            <a:r>
              <a:rPr lang="en-US" dirty="0"/>
              <a:t>: AI algorithms, such as ML models, can predict disease outbreaks, personalize treatment plans, and even assist in early diagnosis through image recognition (e.g., detecting tumors in MRI scans).</a:t>
            </a:r>
          </a:p>
          <a:p>
            <a:pPr marL="914400" lvl="2" indent="-457200" algn="just">
              <a:buClrTx/>
              <a:buSzPct val="100000"/>
              <a:buFont typeface="Arial" panose="020B0604020202020204" pitchFamily="34" charset="0"/>
              <a:buChar char="•"/>
            </a:pPr>
            <a:endParaRPr lang="en-US" sz="2800" dirty="0">
              <a:solidFill>
                <a:schemeClr val="tx1"/>
              </a:solidFill>
              <a:latin typeface="Proxima Nova"/>
            </a:endParaRP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4" name="Rectangle 3"/>
          <p:cNvSpPr/>
          <p:nvPr/>
        </p:nvSpPr>
        <p:spPr>
          <a:xfrm>
            <a:off x="211229" y="2658548"/>
            <a:ext cx="8721515" cy="1600438"/>
          </a:xfrm>
          <a:prstGeom prst="rect">
            <a:avLst/>
          </a:prstGeom>
        </p:spPr>
        <p:txBody>
          <a:bodyPr wrap="square">
            <a:spAutoFit/>
          </a:bodyPr>
          <a:lstStyle/>
          <a:p>
            <a:pPr algn="just"/>
            <a:r>
              <a:rPr lang="en-US" b="1" dirty="0"/>
              <a:t>Finance</a:t>
            </a:r>
            <a:endParaRPr lang="en-US" dirty="0"/>
          </a:p>
          <a:p>
            <a:pPr algn="just">
              <a:buFont typeface="Arial" panose="020B0604020202020204" pitchFamily="34" charset="0"/>
              <a:buChar char="•"/>
            </a:pPr>
            <a:r>
              <a:rPr lang="en-US" b="1" dirty="0"/>
              <a:t>Big Data</a:t>
            </a:r>
            <a:r>
              <a:rPr lang="en-US" dirty="0"/>
              <a:t>: Financial institutions gather data from transactions, market feeds, customer interactions, and social media.</a:t>
            </a:r>
          </a:p>
          <a:p>
            <a:pPr algn="just">
              <a:buFont typeface="Arial" panose="020B0604020202020204" pitchFamily="34" charset="0"/>
              <a:buChar char="•"/>
            </a:pPr>
            <a:r>
              <a:rPr lang="en-US" b="1" dirty="0"/>
              <a:t>Data Science</a:t>
            </a:r>
            <a:r>
              <a:rPr lang="en-US" dirty="0"/>
              <a:t>: Analyzing this data helps in understanding market trends, customer behavior, and risk management.</a:t>
            </a:r>
          </a:p>
          <a:p>
            <a:pPr algn="just">
              <a:buFont typeface="Arial" panose="020B0604020202020204" pitchFamily="34" charset="0"/>
              <a:buChar char="•"/>
            </a:pPr>
            <a:r>
              <a:rPr lang="en-US" b="1" dirty="0"/>
              <a:t>AI</a:t>
            </a:r>
            <a:r>
              <a:rPr lang="en-US" dirty="0"/>
              <a:t>: AI-driven trading algorithms can make real-time trading decisions. AI can also enhance fraud detection by identifying unusual patterns and flagging potentially fraudulent activities.</a:t>
            </a:r>
          </a:p>
        </p:txBody>
      </p:sp>
    </p:spTree>
    <p:extLst>
      <p:ext uri="{BB962C8B-B14F-4D97-AF65-F5344CB8AC3E}">
        <p14:creationId xmlns:p14="http://schemas.microsoft.com/office/powerpoint/2010/main" val="2117083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dirty="0">
                <a:solidFill>
                  <a:schemeClr val="accent1">
                    <a:lumMod val="60000"/>
                    <a:lumOff val="40000"/>
                  </a:schemeClr>
                </a:solidFill>
              </a:rPr>
              <a:t>Integration of Data Science, Big Data, and AI</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22844" y="773791"/>
            <a:ext cx="8898314" cy="1477297"/>
          </a:xfrm>
          <a:prstGeom prst="rect">
            <a:avLst/>
          </a:prstGeom>
          <a:noFill/>
          <a:ln>
            <a:noFill/>
          </a:ln>
        </p:spPr>
        <p:txBody>
          <a:bodyPr spcFirstLastPara="1" wrap="square" lIns="91425" tIns="91425" rIns="91425" bIns="91425" anchor="t" anchorCtr="0">
            <a:spAutoFit/>
          </a:bodyPr>
          <a:lstStyle/>
          <a:p>
            <a:pPr algn="just"/>
            <a:r>
              <a:rPr lang="en-US" b="1" dirty="0"/>
              <a:t>Transportation</a:t>
            </a:r>
            <a:endParaRPr lang="en-US" dirty="0"/>
          </a:p>
          <a:p>
            <a:pPr algn="just"/>
            <a:r>
              <a:rPr lang="en-US" b="1" dirty="0"/>
              <a:t>Big Data</a:t>
            </a:r>
            <a:r>
              <a:rPr lang="en-US" dirty="0"/>
              <a:t>: Transportation systems generate data from GPS devices, traffic sensors, and user interactions.</a:t>
            </a:r>
          </a:p>
          <a:p>
            <a:pPr algn="just"/>
            <a:r>
              <a:rPr lang="en-US" b="1" dirty="0"/>
              <a:t>Data Science</a:t>
            </a:r>
            <a:r>
              <a:rPr lang="en-US" dirty="0"/>
              <a:t>: Data analysis helps in understanding traffic patterns, optimizing routes, and predicting maintenance needs.</a:t>
            </a:r>
          </a:p>
          <a:p>
            <a:pPr algn="just"/>
            <a:r>
              <a:rPr lang="en-US" b="1" dirty="0"/>
              <a:t>AI</a:t>
            </a:r>
            <a:r>
              <a:rPr lang="en-US" dirty="0"/>
              <a:t>: Autonomous vehicles use AI to process data in real-time for navigation and safety. AI also powers traffic management systems to reduce congestion and improve safety.</a:t>
            </a: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4" name="Rectangle 3"/>
          <p:cNvSpPr/>
          <p:nvPr/>
        </p:nvSpPr>
        <p:spPr>
          <a:xfrm>
            <a:off x="211229" y="2658548"/>
            <a:ext cx="8721515" cy="1600438"/>
          </a:xfrm>
          <a:prstGeom prst="rect">
            <a:avLst/>
          </a:prstGeom>
        </p:spPr>
        <p:txBody>
          <a:bodyPr wrap="square">
            <a:spAutoFit/>
          </a:bodyPr>
          <a:lstStyle/>
          <a:p>
            <a:pPr algn="just"/>
            <a:r>
              <a:rPr lang="en-US" b="1" dirty="0"/>
              <a:t>Marketing</a:t>
            </a:r>
            <a:endParaRPr lang="en-US" dirty="0"/>
          </a:p>
          <a:p>
            <a:pPr lvl="1" algn="just"/>
            <a:r>
              <a:rPr lang="en-US" b="1" dirty="0"/>
              <a:t>Big Data</a:t>
            </a:r>
            <a:r>
              <a:rPr lang="en-US" dirty="0"/>
              <a:t>: Marketers collect data from web analytics, social media, email campaigns, and customer interactions.</a:t>
            </a:r>
          </a:p>
          <a:p>
            <a:pPr lvl="1" algn="just"/>
            <a:r>
              <a:rPr lang="en-US" b="1" dirty="0"/>
              <a:t>Data Science</a:t>
            </a:r>
            <a:r>
              <a:rPr lang="en-US" dirty="0"/>
              <a:t>: Analyzing this data helps in segmenting customers, understanding campaign performance, and optimizing marketing strategies.</a:t>
            </a:r>
          </a:p>
          <a:p>
            <a:pPr lvl="1" algn="just"/>
            <a:r>
              <a:rPr lang="en-US" b="1" dirty="0"/>
              <a:t>AI</a:t>
            </a:r>
            <a:r>
              <a:rPr lang="en-US" dirty="0"/>
              <a:t>: AI can create personalized marketing messages, optimize ad placements, and predict customer behavior to improve engagement and conversion rates</a:t>
            </a:r>
            <a:r>
              <a:rPr lang="en-US" dirty="0" smtClean="0"/>
              <a:t>.</a:t>
            </a:r>
            <a:endParaRPr lang="en-US" dirty="0"/>
          </a:p>
        </p:txBody>
      </p:sp>
    </p:spTree>
    <p:extLst>
      <p:ext uri="{BB962C8B-B14F-4D97-AF65-F5344CB8AC3E}">
        <p14:creationId xmlns:p14="http://schemas.microsoft.com/office/powerpoint/2010/main" val="7352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805974" y="46747"/>
            <a:ext cx="9645558"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dirty="0">
                <a:solidFill>
                  <a:schemeClr val="accent1">
                    <a:lumMod val="60000"/>
                    <a:lumOff val="40000"/>
                  </a:schemeClr>
                </a:solidFill>
              </a:rPr>
              <a:t>Integration of Data Science, Big Data, and AI</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236161" y="1130168"/>
            <a:ext cx="8898314" cy="1692741"/>
          </a:xfrm>
          <a:prstGeom prst="rect">
            <a:avLst/>
          </a:prstGeom>
          <a:noFill/>
          <a:ln>
            <a:noFill/>
          </a:ln>
        </p:spPr>
        <p:txBody>
          <a:bodyPr spcFirstLastPara="1" wrap="square" lIns="91425" tIns="91425" rIns="91425" bIns="91425" anchor="t" anchorCtr="0">
            <a:spAutoFit/>
          </a:bodyPr>
          <a:lstStyle/>
          <a:p>
            <a:r>
              <a:rPr lang="en-US" b="1" dirty="0"/>
              <a:t>Example: Smart Cities</a:t>
            </a:r>
          </a:p>
          <a:p>
            <a:r>
              <a:rPr lang="en-US" dirty="0"/>
              <a:t>Smart cities integrate big data, data science, and AI to improve urban living.</a:t>
            </a:r>
          </a:p>
          <a:p>
            <a:r>
              <a:rPr lang="en-US" b="1" dirty="0"/>
              <a:t>Big Data</a:t>
            </a:r>
            <a:r>
              <a:rPr lang="en-US" dirty="0"/>
              <a:t>: Sensors and IoT devices across the city collect data on traffic, air quality, energy usage, and public safety.</a:t>
            </a:r>
          </a:p>
          <a:p>
            <a:r>
              <a:rPr lang="en-US" b="1" dirty="0"/>
              <a:t>Data Science</a:t>
            </a:r>
            <a:r>
              <a:rPr lang="en-US" dirty="0"/>
              <a:t>: This data is analyzed to identify trends and inefficiencies.</a:t>
            </a:r>
          </a:p>
          <a:p>
            <a:r>
              <a:rPr lang="en-US" b="1" dirty="0"/>
              <a:t>AI</a:t>
            </a:r>
            <a:r>
              <a:rPr lang="en-US" dirty="0"/>
              <a:t>: AI systems optimize traffic flow, manage energy distribution, and enhance public safety through predictive analytics.</a:t>
            </a: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5" name="Rectangle 4"/>
          <p:cNvSpPr/>
          <p:nvPr/>
        </p:nvSpPr>
        <p:spPr>
          <a:xfrm>
            <a:off x="236160" y="2822909"/>
            <a:ext cx="8603423" cy="1169551"/>
          </a:xfrm>
          <a:prstGeom prst="rect">
            <a:avLst/>
          </a:prstGeom>
        </p:spPr>
        <p:txBody>
          <a:bodyPr wrap="square">
            <a:spAutoFit/>
          </a:bodyPr>
          <a:lstStyle/>
          <a:p>
            <a:pPr algn="just"/>
            <a:r>
              <a:rPr lang="en-US" b="1" dirty="0"/>
              <a:t>Conclusion</a:t>
            </a:r>
          </a:p>
          <a:p>
            <a:pPr algn="just"/>
            <a:r>
              <a:rPr lang="en-US" dirty="0"/>
              <a:t>The integration of data science, big data, and AI creates powerful tools and applications that transform industries and improve daily life. By harnessing vast amounts of data and applying advanced analytics and intelligent algorithms, organizations can make informed decisions, automate processes, and innovate solutions to complex problems.</a:t>
            </a:r>
          </a:p>
        </p:txBody>
      </p:sp>
    </p:spTree>
    <p:extLst>
      <p:ext uri="{BB962C8B-B14F-4D97-AF65-F5344CB8AC3E}">
        <p14:creationId xmlns:p14="http://schemas.microsoft.com/office/powerpoint/2010/main" val="2960450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a:solidFill>
                  <a:schemeClr val="accent1">
                    <a:lumMod val="60000"/>
                    <a:lumOff val="40000"/>
                  </a:schemeClr>
                </a:solidFill>
              </a:rPr>
              <a:t>D</a:t>
            </a:r>
            <a:r>
              <a:rPr lang="en-US" sz="2400" dirty="0" smtClean="0">
                <a:solidFill>
                  <a:schemeClr val="accent1">
                    <a:lumMod val="60000"/>
                    <a:lumOff val="40000"/>
                  </a:schemeClr>
                </a:solidFill>
              </a:rPr>
              <a:t>ata science workflow </a:t>
            </a:r>
            <a:r>
              <a:rPr lang="en-US" sz="2400" dirty="0">
                <a:solidFill>
                  <a:schemeClr val="accent1">
                    <a:lumMod val="60000"/>
                    <a:lumOff val="40000"/>
                  </a:schemeClr>
                </a:solidFill>
              </a:rPr>
              <a:t>and </a:t>
            </a:r>
            <a:r>
              <a:rPr lang="en-US" sz="2400" dirty="0" smtClean="0">
                <a:solidFill>
                  <a:schemeClr val="accent1">
                    <a:lumMod val="60000"/>
                    <a:lumOff val="40000"/>
                  </a:schemeClr>
                </a:solidFill>
              </a:rPr>
              <a:t>process</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94155" y="676827"/>
            <a:ext cx="8898314" cy="4385786"/>
          </a:xfrm>
          <a:prstGeom prst="rect">
            <a:avLst/>
          </a:prstGeom>
          <a:noFill/>
          <a:ln>
            <a:noFill/>
          </a:ln>
        </p:spPr>
        <p:txBody>
          <a:bodyPr spcFirstLastPara="1" wrap="square" lIns="91425" tIns="91425" rIns="91425" bIns="91425" anchor="t" anchorCtr="0">
            <a:spAutoFit/>
          </a:bodyPr>
          <a:lstStyle/>
          <a:p>
            <a:pPr algn="just">
              <a:lnSpc>
                <a:spcPct val="150000"/>
              </a:lnSpc>
            </a:pPr>
            <a:r>
              <a:rPr lang="en-US" dirty="0"/>
              <a:t>Data science is an interdisciplinary field that uses scientific methods, processes, algorithms, and systems to extract knowledge and insights from structured and unstructured data. The data science workflow generally follows a systematic process that includes several stages:</a:t>
            </a:r>
          </a:p>
          <a:p>
            <a:pPr algn="just">
              <a:lnSpc>
                <a:spcPct val="150000"/>
              </a:lnSpc>
            </a:pPr>
            <a:r>
              <a:rPr lang="en-US" b="1" dirty="0"/>
              <a:t>Problem Definition</a:t>
            </a:r>
            <a:endParaRPr lang="en-US" dirty="0"/>
          </a:p>
          <a:p>
            <a:pPr algn="just">
              <a:lnSpc>
                <a:spcPct val="150000"/>
              </a:lnSpc>
            </a:pPr>
            <a:r>
              <a:rPr lang="en-US" b="1" dirty="0"/>
              <a:t>Data Collection</a:t>
            </a:r>
            <a:endParaRPr lang="en-US" dirty="0"/>
          </a:p>
          <a:p>
            <a:pPr algn="just">
              <a:lnSpc>
                <a:spcPct val="150000"/>
              </a:lnSpc>
            </a:pPr>
            <a:r>
              <a:rPr lang="en-US" b="1" dirty="0"/>
              <a:t>Data Cleaning</a:t>
            </a:r>
            <a:endParaRPr lang="en-US" dirty="0"/>
          </a:p>
          <a:p>
            <a:pPr algn="just">
              <a:lnSpc>
                <a:spcPct val="150000"/>
              </a:lnSpc>
            </a:pPr>
            <a:r>
              <a:rPr lang="en-US" b="1" dirty="0"/>
              <a:t>Exploratory Data Analysis (EDA)</a:t>
            </a:r>
            <a:endParaRPr lang="en-US" dirty="0"/>
          </a:p>
          <a:p>
            <a:pPr algn="just">
              <a:lnSpc>
                <a:spcPct val="150000"/>
              </a:lnSpc>
            </a:pPr>
            <a:r>
              <a:rPr lang="en-US" b="1" dirty="0"/>
              <a:t>Feature Engineering</a:t>
            </a:r>
            <a:endParaRPr lang="en-US" dirty="0"/>
          </a:p>
          <a:p>
            <a:pPr algn="just">
              <a:lnSpc>
                <a:spcPct val="150000"/>
              </a:lnSpc>
            </a:pPr>
            <a:r>
              <a:rPr lang="en-US" b="1" dirty="0"/>
              <a:t>Model Selection</a:t>
            </a:r>
            <a:endParaRPr lang="en-US" dirty="0"/>
          </a:p>
          <a:p>
            <a:pPr algn="just">
              <a:lnSpc>
                <a:spcPct val="150000"/>
              </a:lnSpc>
            </a:pPr>
            <a:r>
              <a:rPr lang="en-US" b="1" dirty="0"/>
              <a:t>Model Training</a:t>
            </a:r>
            <a:endParaRPr lang="en-US" dirty="0"/>
          </a:p>
          <a:p>
            <a:pPr algn="just">
              <a:lnSpc>
                <a:spcPct val="150000"/>
              </a:lnSpc>
            </a:pPr>
            <a:r>
              <a:rPr lang="en-US" b="1" dirty="0"/>
              <a:t>Model Evaluation</a:t>
            </a:r>
            <a:endParaRPr lang="en-US" dirty="0"/>
          </a:p>
          <a:p>
            <a:pPr algn="just">
              <a:lnSpc>
                <a:spcPct val="150000"/>
              </a:lnSpc>
            </a:pPr>
            <a:r>
              <a:rPr lang="en-US" b="1" dirty="0"/>
              <a:t>Model Deployment</a:t>
            </a:r>
            <a:endParaRPr lang="en-US" dirty="0"/>
          </a:p>
          <a:p>
            <a:pPr algn="just">
              <a:lnSpc>
                <a:spcPct val="150000"/>
              </a:lnSpc>
            </a:pPr>
            <a:r>
              <a:rPr lang="en-US" b="1" dirty="0"/>
              <a:t>Monitoring and Maintenance</a:t>
            </a:r>
            <a:endParaRPr lang="en-US" dirty="0"/>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29948390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smtClean="0">
                <a:solidFill>
                  <a:schemeClr val="accent1">
                    <a:lumMod val="60000"/>
                    <a:lumOff val="40000"/>
                  </a:schemeClr>
                </a:solidFill>
              </a:rPr>
              <a:t>A </a:t>
            </a:r>
            <a:r>
              <a:rPr lang="en-US" sz="2400" dirty="0">
                <a:solidFill>
                  <a:schemeClr val="accent1">
                    <a:lumMod val="60000"/>
                    <a:lumOff val="40000"/>
                  </a:schemeClr>
                </a:solidFill>
              </a:rPr>
              <a:t>real-life example: predicting house </a:t>
            </a:r>
            <a:r>
              <a:rPr lang="en-US" sz="2400" dirty="0" smtClean="0">
                <a:solidFill>
                  <a:schemeClr val="accent1">
                    <a:lumMod val="60000"/>
                    <a:lumOff val="40000"/>
                  </a:schemeClr>
                </a:solidFill>
              </a:rPr>
              <a:t>prices</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94155" y="676827"/>
            <a:ext cx="8898314" cy="3847177"/>
          </a:xfrm>
          <a:prstGeom prst="rect">
            <a:avLst/>
          </a:prstGeom>
          <a:noFill/>
          <a:ln>
            <a:noFill/>
          </a:ln>
        </p:spPr>
        <p:txBody>
          <a:bodyPr spcFirstLastPara="1" wrap="square" lIns="91425" tIns="91425" rIns="91425" bIns="91425" anchor="t" anchorCtr="0">
            <a:spAutoFit/>
          </a:bodyPr>
          <a:lstStyle/>
          <a:p>
            <a:pPr algn="just"/>
            <a:r>
              <a:rPr lang="en-US" b="1" dirty="0" smtClean="0"/>
              <a:t>1. Problem </a:t>
            </a:r>
            <a:r>
              <a:rPr lang="en-US" b="1" dirty="0"/>
              <a:t>Definition</a:t>
            </a:r>
          </a:p>
          <a:p>
            <a:pPr algn="just"/>
            <a:r>
              <a:rPr lang="en-US" b="1" dirty="0"/>
              <a:t>Example</a:t>
            </a:r>
            <a:r>
              <a:rPr lang="en-US" dirty="0"/>
              <a:t>: A real estate company wants to develop a model to predict house prices based on various factors like location, size, number of bedrooms, etc.</a:t>
            </a:r>
          </a:p>
          <a:p>
            <a:pPr algn="just"/>
            <a:r>
              <a:rPr lang="en-US" b="1" dirty="0"/>
              <a:t>Objective</a:t>
            </a:r>
            <a:r>
              <a:rPr lang="en-US" dirty="0"/>
              <a:t>: Predict the sale price of a house.</a:t>
            </a:r>
          </a:p>
          <a:p>
            <a:pPr algn="just"/>
            <a:r>
              <a:rPr lang="en-US" b="1" dirty="0"/>
              <a:t>2. Data Collection</a:t>
            </a:r>
          </a:p>
          <a:p>
            <a:pPr algn="just"/>
            <a:r>
              <a:rPr lang="en-US" b="1" dirty="0"/>
              <a:t>Example</a:t>
            </a:r>
            <a:r>
              <a:rPr lang="en-US" dirty="0"/>
              <a:t>: Collect data from multiple sources such as public records, real estate listings, and demographic data.</a:t>
            </a:r>
          </a:p>
          <a:p>
            <a:pPr algn="just"/>
            <a:r>
              <a:rPr lang="en-US" b="1" dirty="0"/>
              <a:t>Sources</a:t>
            </a:r>
            <a:r>
              <a:rPr lang="en-US" dirty="0"/>
              <a:t>:</a:t>
            </a:r>
          </a:p>
          <a:p>
            <a:pPr algn="just"/>
            <a:r>
              <a:rPr lang="en-US" dirty="0"/>
              <a:t>Public property records</a:t>
            </a:r>
          </a:p>
          <a:p>
            <a:pPr algn="just"/>
            <a:r>
              <a:rPr lang="en-US" dirty="0"/>
              <a:t>Online real estate platforms (e.g., Zillow, Realtor)</a:t>
            </a:r>
          </a:p>
          <a:p>
            <a:pPr algn="just"/>
            <a:r>
              <a:rPr lang="en-US" dirty="0"/>
              <a:t>Census data</a:t>
            </a:r>
          </a:p>
          <a:p>
            <a:pPr algn="just"/>
            <a:r>
              <a:rPr lang="en-US" b="1" dirty="0"/>
              <a:t>3. Data Cleaning</a:t>
            </a:r>
          </a:p>
          <a:p>
            <a:pPr algn="just"/>
            <a:r>
              <a:rPr lang="en-US" b="1" dirty="0"/>
              <a:t>Example</a:t>
            </a:r>
            <a:r>
              <a:rPr lang="en-US" dirty="0"/>
              <a:t>: Cleaning the dataset to handle missing values, remove duplicates, and correct inaccuracies.</a:t>
            </a:r>
          </a:p>
          <a:p>
            <a:pPr algn="just"/>
            <a:r>
              <a:rPr lang="en-US" b="1" dirty="0"/>
              <a:t>Steps</a:t>
            </a:r>
            <a:r>
              <a:rPr lang="en-US" dirty="0"/>
              <a:t>:</a:t>
            </a:r>
          </a:p>
          <a:p>
            <a:pPr algn="just"/>
            <a:r>
              <a:rPr lang="en-US" dirty="0"/>
              <a:t>Handle missing values: Replace missing values with mean/median or use algorithms to impute.</a:t>
            </a:r>
          </a:p>
          <a:p>
            <a:pPr algn="just"/>
            <a:r>
              <a:rPr lang="en-US" dirty="0"/>
              <a:t>Remove duplicates: Ensure each house is represented once.</a:t>
            </a:r>
          </a:p>
          <a:p>
            <a:pPr algn="just"/>
            <a:r>
              <a:rPr lang="en-US" dirty="0"/>
              <a:t>Correct inaccuracies: Ensure data like the number of bedrooms or square footage is realistic.</a:t>
            </a: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12451406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smtClean="0">
                <a:solidFill>
                  <a:schemeClr val="accent1">
                    <a:lumMod val="60000"/>
                    <a:lumOff val="40000"/>
                  </a:schemeClr>
                </a:solidFill>
              </a:rPr>
              <a:t>A </a:t>
            </a:r>
            <a:r>
              <a:rPr lang="en-US" sz="2400" dirty="0">
                <a:solidFill>
                  <a:schemeClr val="accent1">
                    <a:lumMod val="60000"/>
                    <a:lumOff val="40000"/>
                  </a:schemeClr>
                </a:solidFill>
              </a:rPr>
              <a:t>real-life example: predicting house </a:t>
            </a:r>
            <a:r>
              <a:rPr lang="en-US" sz="2400" dirty="0" smtClean="0">
                <a:solidFill>
                  <a:schemeClr val="accent1">
                    <a:lumMod val="60000"/>
                    <a:lumOff val="40000"/>
                  </a:schemeClr>
                </a:solidFill>
              </a:rPr>
              <a:t>prices</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94155" y="676827"/>
            <a:ext cx="8898314" cy="4062620"/>
          </a:xfrm>
          <a:prstGeom prst="rect">
            <a:avLst/>
          </a:prstGeom>
          <a:noFill/>
          <a:ln>
            <a:noFill/>
          </a:ln>
        </p:spPr>
        <p:txBody>
          <a:bodyPr spcFirstLastPara="1" wrap="square" lIns="91425" tIns="91425" rIns="91425" bIns="91425" anchor="t" anchorCtr="0">
            <a:spAutoFit/>
          </a:bodyPr>
          <a:lstStyle/>
          <a:p>
            <a:pPr algn="just"/>
            <a:r>
              <a:rPr lang="en-US" b="1" dirty="0"/>
              <a:t>4. Exploratory Data Analysis (EDA)</a:t>
            </a:r>
          </a:p>
          <a:p>
            <a:pPr algn="just"/>
            <a:r>
              <a:rPr lang="en-US" b="1" dirty="0"/>
              <a:t>Example</a:t>
            </a:r>
            <a:r>
              <a:rPr lang="en-US" dirty="0"/>
              <a:t>: Analyze the data to understand distributions, correlations, and potential patterns.</a:t>
            </a:r>
          </a:p>
          <a:p>
            <a:pPr algn="just"/>
            <a:r>
              <a:rPr lang="en-US" b="1" dirty="0"/>
              <a:t>Steps</a:t>
            </a:r>
            <a:r>
              <a:rPr lang="en-US" dirty="0"/>
              <a:t>:</a:t>
            </a:r>
          </a:p>
          <a:p>
            <a:pPr algn="just"/>
            <a:r>
              <a:rPr lang="en-US" dirty="0"/>
              <a:t>Visualize data distributions using histograms and box plots.</a:t>
            </a:r>
          </a:p>
          <a:p>
            <a:pPr algn="just"/>
            <a:r>
              <a:rPr lang="en-US" dirty="0"/>
              <a:t>Identify correlations using </a:t>
            </a:r>
            <a:r>
              <a:rPr lang="en-US" dirty="0" err="1"/>
              <a:t>heatmaps</a:t>
            </a:r>
            <a:r>
              <a:rPr lang="en-US" dirty="0"/>
              <a:t>.</a:t>
            </a:r>
          </a:p>
          <a:p>
            <a:pPr algn="just"/>
            <a:r>
              <a:rPr lang="en-US" dirty="0"/>
              <a:t>Detect outliers that might skew the analysis.</a:t>
            </a:r>
          </a:p>
          <a:p>
            <a:pPr algn="just"/>
            <a:r>
              <a:rPr lang="en-US" b="1" dirty="0"/>
              <a:t>5. Feature Engineering</a:t>
            </a:r>
          </a:p>
          <a:p>
            <a:pPr algn="just"/>
            <a:r>
              <a:rPr lang="en-US" b="1" dirty="0"/>
              <a:t>Example</a:t>
            </a:r>
            <a:r>
              <a:rPr lang="en-US" dirty="0"/>
              <a:t>: Create new features that might help the model better predict house prices.</a:t>
            </a:r>
          </a:p>
          <a:p>
            <a:pPr algn="just"/>
            <a:r>
              <a:rPr lang="en-US" b="1" dirty="0"/>
              <a:t>Steps</a:t>
            </a:r>
            <a:r>
              <a:rPr lang="en-US" dirty="0"/>
              <a:t>:</a:t>
            </a:r>
          </a:p>
          <a:p>
            <a:pPr algn="just"/>
            <a:r>
              <a:rPr lang="en-US" dirty="0"/>
              <a:t>Create features like price per square foot.</a:t>
            </a:r>
          </a:p>
          <a:p>
            <a:pPr algn="just"/>
            <a:r>
              <a:rPr lang="en-US" dirty="0"/>
              <a:t>Encode categorical variables like neighborhood using one-hot encoding.</a:t>
            </a:r>
          </a:p>
          <a:p>
            <a:pPr algn="just"/>
            <a:r>
              <a:rPr lang="en-US" dirty="0"/>
              <a:t>Scale numerical features to standardize the data range.</a:t>
            </a:r>
          </a:p>
          <a:p>
            <a:pPr algn="just"/>
            <a:r>
              <a:rPr lang="en-US" b="1" dirty="0"/>
              <a:t>6. Model Selection</a:t>
            </a:r>
          </a:p>
          <a:p>
            <a:pPr algn="just"/>
            <a:r>
              <a:rPr lang="en-US" b="1" dirty="0"/>
              <a:t>Example</a:t>
            </a:r>
            <a:r>
              <a:rPr lang="en-US" dirty="0"/>
              <a:t>: Choose the appropriate model for predicting house prices.</a:t>
            </a:r>
          </a:p>
          <a:p>
            <a:pPr algn="just"/>
            <a:r>
              <a:rPr lang="en-US" b="1" dirty="0"/>
              <a:t>Options</a:t>
            </a:r>
            <a:r>
              <a:rPr lang="en-US" dirty="0"/>
              <a:t>:</a:t>
            </a:r>
          </a:p>
          <a:p>
            <a:pPr algn="just"/>
            <a:r>
              <a:rPr lang="en-US" dirty="0"/>
              <a:t>Linear Regression: For simple linear relationships.</a:t>
            </a:r>
          </a:p>
          <a:p>
            <a:pPr algn="just"/>
            <a:r>
              <a:rPr lang="en-US" dirty="0"/>
              <a:t>Decision Trees: For capturing non-linear relationships.</a:t>
            </a:r>
          </a:p>
          <a:p>
            <a:pPr algn="just"/>
            <a:r>
              <a:rPr lang="en-US" dirty="0"/>
              <a:t>Random Forest: For better accuracy by combining multiple decision trees.</a:t>
            </a: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1188060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smtClean="0">
                <a:solidFill>
                  <a:schemeClr val="accent1">
                    <a:lumMod val="60000"/>
                    <a:lumOff val="40000"/>
                  </a:schemeClr>
                </a:solidFill>
              </a:rPr>
              <a:t>A </a:t>
            </a:r>
            <a:r>
              <a:rPr lang="en-US" sz="2400" dirty="0">
                <a:solidFill>
                  <a:schemeClr val="accent1">
                    <a:lumMod val="60000"/>
                    <a:lumOff val="40000"/>
                  </a:schemeClr>
                </a:solidFill>
              </a:rPr>
              <a:t>real-life example: predicting house </a:t>
            </a:r>
            <a:r>
              <a:rPr lang="en-US" sz="2400" dirty="0" smtClean="0">
                <a:solidFill>
                  <a:schemeClr val="accent1">
                    <a:lumMod val="60000"/>
                    <a:lumOff val="40000"/>
                  </a:schemeClr>
                </a:solidFill>
              </a:rPr>
              <a:t>prices</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94155" y="676827"/>
            <a:ext cx="8898314" cy="3847177"/>
          </a:xfrm>
          <a:prstGeom prst="rect">
            <a:avLst/>
          </a:prstGeom>
          <a:noFill/>
          <a:ln>
            <a:noFill/>
          </a:ln>
        </p:spPr>
        <p:txBody>
          <a:bodyPr spcFirstLastPara="1" wrap="square" lIns="91425" tIns="91425" rIns="91425" bIns="91425" anchor="t" anchorCtr="0">
            <a:spAutoFit/>
          </a:bodyPr>
          <a:lstStyle/>
          <a:p>
            <a:pPr algn="just"/>
            <a:r>
              <a:rPr lang="en-US" b="1" dirty="0"/>
              <a:t>7. Model Training</a:t>
            </a:r>
          </a:p>
          <a:p>
            <a:pPr algn="just"/>
            <a:r>
              <a:rPr lang="en-US" b="1" dirty="0"/>
              <a:t>Example</a:t>
            </a:r>
            <a:r>
              <a:rPr lang="en-US" dirty="0"/>
              <a:t>: Train the selected model using the cleaned and prepared dataset.</a:t>
            </a:r>
          </a:p>
          <a:p>
            <a:pPr algn="just"/>
            <a:r>
              <a:rPr lang="en-US" b="1" dirty="0"/>
              <a:t>Steps</a:t>
            </a:r>
            <a:r>
              <a:rPr lang="en-US" dirty="0"/>
              <a:t>:</a:t>
            </a:r>
          </a:p>
          <a:p>
            <a:pPr algn="just"/>
            <a:r>
              <a:rPr lang="en-US" dirty="0"/>
              <a:t>Split data into training and testing sets (e.g., 80% train, 20% test).</a:t>
            </a:r>
          </a:p>
          <a:p>
            <a:pPr algn="just"/>
            <a:r>
              <a:rPr lang="en-US" dirty="0"/>
              <a:t>Train the model on the training set.</a:t>
            </a:r>
          </a:p>
          <a:p>
            <a:pPr algn="just"/>
            <a:r>
              <a:rPr lang="en-US" dirty="0"/>
              <a:t>Tune hyperparameters for optimal performance.</a:t>
            </a:r>
          </a:p>
          <a:p>
            <a:pPr algn="just"/>
            <a:r>
              <a:rPr lang="en-US" b="1" dirty="0"/>
              <a:t>8. Model Evaluation</a:t>
            </a:r>
          </a:p>
          <a:p>
            <a:pPr algn="just"/>
            <a:r>
              <a:rPr lang="en-US" b="1" dirty="0"/>
              <a:t>Example</a:t>
            </a:r>
            <a:r>
              <a:rPr lang="en-US" dirty="0"/>
              <a:t>: Evaluate the model's performance using the testing dataset.</a:t>
            </a:r>
          </a:p>
          <a:p>
            <a:pPr algn="just"/>
            <a:r>
              <a:rPr lang="en-US" b="1" dirty="0"/>
              <a:t>Metrics</a:t>
            </a:r>
            <a:r>
              <a:rPr lang="en-US" dirty="0"/>
              <a:t>:</a:t>
            </a:r>
          </a:p>
          <a:p>
            <a:pPr algn="just"/>
            <a:r>
              <a:rPr lang="en-US" dirty="0"/>
              <a:t>Mean Absolute Error (MAE)</a:t>
            </a:r>
          </a:p>
          <a:p>
            <a:pPr algn="just"/>
            <a:r>
              <a:rPr lang="en-US" dirty="0"/>
              <a:t>Mean Squared Error (MSE)</a:t>
            </a:r>
          </a:p>
          <a:p>
            <a:pPr algn="just"/>
            <a:r>
              <a:rPr lang="en-US" dirty="0"/>
              <a:t>R-squared (R²)</a:t>
            </a:r>
          </a:p>
          <a:p>
            <a:pPr algn="just"/>
            <a:r>
              <a:rPr lang="en-US" b="1" dirty="0"/>
              <a:t>9. Model Deployment</a:t>
            </a:r>
          </a:p>
          <a:p>
            <a:pPr algn="just"/>
            <a:r>
              <a:rPr lang="en-US" b="1" dirty="0"/>
              <a:t>Example</a:t>
            </a:r>
            <a:r>
              <a:rPr lang="en-US" dirty="0"/>
              <a:t>: Deploy the trained model to a production environment where it can make real-time predictions.</a:t>
            </a:r>
          </a:p>
          <a:p>
            <a:pPr algn="just"/>
            <a:r>
              <a:rPr lang="en-US" b="1" dirty="0"/>
              <a:t>Steps</a:t>
            </a:r>
            <a:r>
              <a:rPr lang="en-US" dirty="0"/>
              <a:t>:</a:t>
            </a:r>
          </a:p>
          <a:p>
            <a:pPr algn="just"/>
            <a:r>
              <a:rPr lang="en-US" dirty="0"/>
              <a:t>Integrate the model into a web application or API.</a:t>
            </a:r>
          </a:p>
          <a:p>
            <a:pPr algn="just"/>
            <a:r>
              <a:rPr lang="en-US" dirty="0"/>
              <a:t>Ensure the system can handle new data and provide predictions efficiently</a:t>
            </a:r>
            <a:r>
              <a:rPr lang="en-US" dirty="0" smtClean="0"/>
              <a:t>.</a:t>
            </a:r>
            <a:endParaRPr lang="en-US" dirty="0"/>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19423063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smtClean="0">
                <a:solidFill>
                  <a:schemeClr val="accent1">
                    <a:lumMod val="60000"/>
                    <a:lumOff val="40000"/>
                  </a:schemeClr>
                </a:solidFill>
              </a:rPr>
              <a:t>A </a:t>
            </a:r>
            <a:r>
              <a:rPr lang="en-US" sz="2400" dirty="0">
                <a:solidFill>
                  <a:schemeClr val="accent1">
                    <a:lumMod val="60000"/>
                    <a:lumOff val="40000"/>
                  </a:schemeClr>
                </a:solidFill>
              </a:rPr>
              <a:t>real-life example: predicting house </a:t>
            </a:r>
            <a:r>
              <a:rPr lang="en-US" sz="2400" dirty="0" smtClean="0">
                <a:solidFill>
                  <a:schemeClr val="accent1">
                    <a:lumMod val="60000"/>
                    <a:lumOff val="40000"/>
                  </a:schemeClr>
                </a:solidFill>
              </a:rPr>
              <a:t>prices</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sp>
        <p:nvSpPr>
          <p:cNvPr id="12" name="Google Shape;66;p7">
            <a:extLst>
              <a:ext uri="{FF2B5EF4-FFF2-40B4-BE49-F238E27FC236}">
                <a16:creationId xmlns:a16="http://schemas.microsoft.com/office/drawing/2014/main" xmlns="" id="{F61D0BF4-4AC0-450B-BF31-416E05C4DAEB}"/>
              </a:ext>
            </a:extLst>
          </p:cNvPr>
          <p:cNvSpPr txBox="1"/>
          <p:nvPr/>
        </p:nvSpPr>
        <p:spPr>
          <a:xfrm>
            <a:off x="194155" y="676827"/>
            <a:ext cx="8898314" cy="4278064"/>
          </a:xfrm>
          <a:prstGeom prst="rect">
            <a:avLst/>
          </a:prstGeom>
          <a:noFill/>
          <a:ln>
            <a:noFill/>
          </a:ln>
        </p:spPr>
        <p:txBody>
          <a:bodyPr spcFirstLastPara="1" wrap="square" lIns="91425" tIns="91425" rIns="91425" bIns="91425" anchor="t" anchorCtr="0">
            <a:spAutoFit/>
          </a:bodyPr>
          <a:lstStyle/>
          <a:p>
            <a:pPr algn="just"/>
            <a:r>
              <a:rPr lang="en-US" b="1" dirty="0"/>
              <a:t>10. Monitoring and Maintenance</a:t>
            </a:r>
          </a:p>
          <a:p>
            <a:pPr algn="just"/>
            <a:r>
              <a:rPr lang="en-US" b="1" dirty="0"/>
              <a:t>Example</a:t>
            </a:r>
            <a:r>
              <a:rPr lang="en-US" dirty="0"/>
              <a:t>: Monitor the model's performance over time and update it as necessary.</a:t>
            </a:r>
          </a:p>
          <a:p>
            <a:pPr algn="just"/>
            <a:r>
              <a:rPr lang="en-US" b="1" dirty="0"/>
              <a:t>Steps</a:t>
            </a:r>
            <a:r>
              <a:rPr lang="en-US" dirty="0"/>
              <a:t>:</a:t>
            </a:r>
          </a:p>
          <a:p>
            <a:pPr algn="just"/>
            <a:r>
              <a:rPr lang="en-US" dirty="0"/>
              <a:t>Track performance metrics to detect any degradation in accuracy.</a:t>
            </a:r>
          </a:p>
          <a:p>
            <a:pPr algn="just"/>
            <a:r>
              <a:rPr lang="en-US" dirty="0"/>
              <a:t>Regularly update the model with new data to improve accuracy.</a:t>
            </a:r>
          </a:p>
          <a:p>
            <a:pPr algn="just"/>
            <a:r>
              <a:rPr lang="en-US" dirty="0"/>
              <a:t>Ensure the model adapts to any changes in the data patterns or market conditions.</a:t>
            </a:r>
          </a:p>
          <a:p>
            <a:pPr algn="just"/>
            <a:r>
              <a:rPr lang="en-US" b="1" dirty="0"/>
              <a:t>Real-life Example: Zillow's </a:t>
            </a:r>
            <a:r>
              <a:rPr lang="en-US" b="1" dirty="0" err="1"/>
              <a:t>Zestimate</a:t>
            </a:r>
            <a:endParaRPr lang="en-US" b="1" dirty="0"/>
          </a:p>
          <a:p>
            <a:pPr algn="just"/>
            <a:r>
              <a:rPr lang="en-US" dirty="0"/>
              <a:t>Zillow, a real estate marketplace, uses a similar data science workflow to develop its </a:t>
            </a:r>
            <a:r>
              <a:rPr lang="en-US" dirty="0" err="1"/>
              <a:t>Zestimate</a:t>
            </a:r>
            <a:r>
              <a:rPr lang="en-US" dirty="0"/>
              <a:t> algorithm, which provides estimated home values. Here's how Zillow might use the workflow:</a:t>
            </a:r>
          </a:p>
          <a:p>
            <a:pPr algn="just"/>
            <a:r>
              <a:rPr lang="en-US" b="1" dirty="0"/>
              <a:t>Problem Definition</a:t>
            </a:r>
            <a:r>
              <a:rPr lang="en-US" dirty="0"/>
              <a:t>: Predict home values for millions of properties.</a:t>
            </a:r>
          </a:p>
          <a:p>
            <a:pPr algn="just"/>
            <a:r>
              <a:rPr lang="en-US" b="1" dirty="0"/>
              <a:t>Data Collection</a:t>
            </a:r>
            <a:r>
              <a:rPr lang="en-US" dirty="0"/>
              <a:t>: Gather data from property records, user-submitted data, and market trends.</a:t>
            </a:r>
          </a:p>
          <a:p>
            <a:pPr algn="just"/>
            <a:r>
              <a:rPr lang="en-US" b="1" dirty="0"/>
              <a:t>Data Cleaning</a:t>
            </a:r>
            <a:r>
              <a:rPr lang="en-US" dirty="0"/>
              <a:t>: Ensure the data is accurate and consistent.</a:t>
            </a:r>
          </a:p>
          <a:p>
            <a:pPr algn="just"/>
            <a:r>
              <a:rPr lang="en-US" b="1" dirty="0"/>
              <a:t>EDA</a:t>
            </a:r>
            <a:r>
              <a:rPr lang="en-US" dirty="0"/>
              <a:t>: Analyze trends and patterns in housing data.</a:t>
            </a:r>
          </a:p>
          <a:p>
            <a:pPr algn="just"/>
            <a:r>
              <a:rPr lang="en-US" b="1" dirty="0"/>
              <a:t>Feature Engineering</a:t>
            </a:r>
            <a:r>
              <a:rPr lang="en-US" dirty="0"/>
              <a:t>: Develop features like location score, property condition, etc.</a:t>
            </a:r>
          </a:p>
          <a:p>
            <a:pPr algn="just"/>
            <a:r>
              <a:rPr lang="en-US" b="1" dirty="0"/>
              <a:t>Model Selection</a:t>
            </a:r>
            <a:r>
              <a:rPr lang="en-US" dirty="0"/>
              <a:t>: Use advanced algorithms like gradient boosting.</a:t>
            </a:r>
          </a:p>
          <a:p>
            <a:pPr algn="just"/>
            <a:r>
              <a:rPr lang="en-US" b="1" dirty="0"/>
              <a:t>Model Training</a:t>
            </a:r>
            <a:r>
              <a:rPr lang="en-US" dirty="0"/>
              <a:t>: Train on a massive dataset with millions of entries.</a:t>
            </a:r>
          </a:p>
          <a:p>
            <a:pPr algn="just"/>
            <a:r>
              <a:rPr lang="en-US" b="1" dirty="0"/>
              <a:t>Model Evaluation</a:t>
            </a:r>
            <a:r>
              <a:rPr lang="en-US" dirty="0"/>
              <a:t>: Continuously evaluate the model against actual sale prices.</a:t>
            </a:r>
          </a:p>
          <a:p>
            <a:pPr algn="just"/>
            <a:r>
              <a:rPr lang="en-US" b="1" dirty="0"/>
              <a:t>Model Deployment</a:t>
            </a:r>
            <a:r>
              <a:rPr lang="en-US" dirty="0"/>
              <a:t>: Deploy the model to provide real-time </a:t>
            </a:r>
            <a:r>
              <a:rPr lang="en-US" dirty="0" err="1"/>
              <a:t>Zestimates</a:t>
            </a:r>
            <a:r>
              <a:rPr lang="en-US" dirty="0"/>
              <a:t> on their website.</a:t>
            </a:r>
          </a:p>
          <a:p>
            <a:pPr algn="just"/>
            <a:r>
              <a:rPr lang="en-US" b="1" dirty="0"/>
              <a:t>Monitoring and Maintenance</a:t>
            </a:r>
            <a:r>
              <a:rPr lang="en-US" dirty="0"/>
              <a:t>: Regularly update the model with new data and monitor its performance.</a:t>
            </a:r>
          </a:p>
        </p:txBody>
      </p:sp>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Tree>
    <p:extLst>
      <p:ext uri="{BB962C8B-B14F-4D97-AF65-F5344CB8AC3E}">
        <p14:creationId xmlns:p14="http://schemas.microsoft.com/office/powerpoint/2010/main" val="1881998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a:solidFill>
                  <a:schemeClr val="accent1">
                    <a:lumMod val="60000"/>
                    <a:lumOff val="40000"/>
                  </a:schemeClr>
                </a:solidFill>
              </a:rPr>
              <a:t>Role of python in data science</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4" name="Rectangle 3"/>
          <p:cNvSpPr/>
          <p:nvPr/>
        </p:nvSpPr>
        <p:spPr>
          <a:xfrm>
            <a:off x="209725" y="789366"/>
            <a:ext cx="8434550" cy="3970318"/>
          </a:xfrm>
          <a:prstGeom prst="rect">
            <a:avLst/>
          </a:prstGeom>
        </p:spPr>
        <p:txBody>
          <a:bodyPr wrap="square">
            <a:spAutoFit/>
          </a:bodyPr>
          <a:lstStyle/>
          <a:p>
            <a:pPr algn="just"/>
            <a:r>
              <a:rPr lang="en-US" b="1" dirty="0"/>
              <a:t>1. Data Manipulation and Cleaning</a:t>
            </a:r>
          </a:p>
          <a:p>
            <a:pPr algn="just"/>
            <a:r>
              <a:rPr lang="en-US" dirty="0"/>
              <a:t>Python provides powerful libraries like </a:t>
            </a:r>
            <a:r>
              <a:rPr lang="en-US" b="1" dirty="0"/>
              <a:t>Pandas</a:t>
            </a:r>
            <a:r>
              <a:rPr lang="en-US" dirty="0"/>
              <a:t> and </a:t>
            </a:r>
            <a:r>
              <a:rPr lang="en-US" b="1" dirty="0" err="1"/>
              <a:t>NumPy</a:t>
            </a:r>
            <a:r>
              <a:rPr lang="en-US" dirty="0"/>
              <a:t> for data manipulation and cleaning. These libraries help in handling missing values, merging datasets, and performing various data transformations.</a:t>
            </a:r>
          </a:p>
          <a:p>
            <a:pPr algn="just"/>
            <a:r>
              <a:rPr lang="en-US" b="1" dirty="0"/>
              <a:t>Example:</a:t>
            </a:r>
            <a:r>
              <a:rPr lang="en-US" dirty="0"/>
              <a:t> A healthcare company might use Python to clean and organize patient data from multiple sources. By using Pandas, they can merge patient records, handle missing values, and prepare the data for further analysis.</a:t>
            </a:r>
          </a:p>
          <a:p>
            <a:pPr algn="just"/>
            <a:r>
              <a:rPr lang="en-US" b="1" dirty="0"/>
              <a:t>2. Data Visualization</a:t>
            </a:r>
          </a:p>
          <a:p>
            <a:pPr algn="just"/>
            <a:r>
              <a:rPr lang="en-US" dirty="0"/>
              <a:t>Python's visualization libraries, such as </a:t>
            </a:r>
            <a:r>
              <a:rPr lang="en-US" b="1" dirty="0" err="1"/>
              <a:t>Matplotlib</a:t>
            </a:r>
            <a:r>
              <a:rPr lang="en-US" dirty="0"/>
              <a:t>, </a:t>
            </a:r>
            <a:r>
              <a:rPr lang="en-US" b="1" dirty="0" err="1"/>
              <a:t>Seaborn</a:t>
            </a:r>
            <a:r>
              <a:rPr lang="en-US" dirty="0"/>
              <a:t>, and </a:t>
            </a:r>
            <a:r>
              <a:rPr lang="en-US" b="1" dirty="0" err="1"/>
              <a:t>Plotly</a:t>
            </a:r>
            <a:r>
              <a:rPr lang="en-US" dirty="0"/>
              <a:t>, are used to create a wide range of static, animated, and interactive visualizations.</a:t>
            </a:r>
          </a:p>
          <a:p>
            <a:pPr algn="just"/>
            <a:r>
              <a:rPr lang="en-US" b="1" dirty="0"/>
              <a:t>Example:</a:t>
            </a:r>
            <a:r>
              <a:rPr lang="en-US" dirty="0"/>
              <a:t> A marketing team can use Python to visualize customer demographics and purchase patterns. Using </a:t>
            </a:r>
            <a:r>
              <a:rPr lang="en-US" dirty="0" err="1"/>
              <a:t>Seaborn</a:t>
            </a:r>
            <a:r>
              <a:rPr lang="en-US" dirty="0"/>
              <a:t>, they can create </a:t>
            </a:r>
            <a:r>
              <a:rPr lang="en-US" dirty="0" err="1"/>
              <a:t>heatmaps</a:t>
            </a:r>
            <a:r>
              <a:rPr lang="en-US" dirty="0"/>
              <a:t>, bar charts, and scatter plots to identify trends and inform marketing strategies.</a:t>
            </a:r>
          </a:p>
          <a:p>
            <a:pPr algn="just"/>
            <a:r>
              <a:rPr lang="en-US" b="1" dirty="0"/>
              <a:t>3. Statistical Analysis and Hypothesis Testing</a:t>
            </a:r>
          </a:p>
          <a:p>
            <a:pPr algn="just"/>
            <a:r>
              <a:rPr lang="en-US" dirty="0"/>
              <a:t>Python libraries like </a:t>
            </a:r>
            <a:r>
              <a:rPr lang="en-US" b="1" dirty="0" err="1"/>
              <a:t>SciPy</a:t>
            </a:r>
            <a:r>
              <a:rPr lang="en-US" dirty="0"/>
              <a:t> and </a:t>
            </a:r>
            <a:r>
              <a:rPr lang="en-US" b="1" dirty="0" err="1"/>
              <a:t>Statsmodels</a:t>
            </a:r>
            <a:r>
              <a:rPr lang="en-US" dirty="0"/>
              <a:t> offer tools for performing statistical tests, regression analysis, and other statistical operations.</a:t>
            </a:r>
          </a:p>
          <a:p>
            <a:pPr algn="just"/>
            <a:r>
              <a:rPr lang="en-US" b="1" dirty="0"/>
              <a:t>Example:</a:t>
            </a:r>
            <a:r>
              <a:rPr lang="en-US" dirty="0"/>
              <a:t> In the field of social sciences, researchers can use Python to perform hypothesis testing on survey data to determine if there are significant differences between groups or if observed patterns are statistically significant.</a:t>
            </a:r>
          </a:p>
        </p:txBody>
      </p:sp>
    </p:spTree>
    <p:extLst>
      <p:ext uri="{BB962C8B-B14F-4D97-AF65-F5344CB8AC3E}">
        <p14:creationId xmlns:p14="http://schemas.microsoft.com/office/powerpoint/2010/main" val="32904026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0"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r>
              <a:rPr lang="en-US" sz="2400" dirty="0">
                <a:solidFill>
                  <a:schemeClr val="accent1">
                    <a:lumMod val="60000"/>
                    <a:lumOff val="40000"/>
                  </a:schemeClr>
                </a:solidFill>
              </a:rPr>
              <a:t>Role of python in data science</a:t>
            </a:r>
            <a:endParaRPr lang="en-US" sz="2400" b="1" dirty="0">
              <a:solidFill>
                <a:schemeClr val="accent1">
                  <a:lumMod val="60000"/>
                  <a:lumOff val="40000"/>
                </a:schemeClr>
              </a:solidFill>
              <a:latin typeface="Proxima Nova" panose="020B0604020202020204" charset="0"/>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4" name="Rectangle 3"/>
          <p:cNvSpPr/>
          <p:nvPr/>
        </p:nvSpPr>
        <p:spPr>
          <a:xfrm>
            <a:off x="179245" y="826435"/>
            <a:ext cx="8434550" cy="3754874"/>
          </a:xfrm>
          <a:prstGeom prst="rect">
            <a:avLst/>
          </a:prstGeom>
        </p:spPr>
        <p:txBody>
          <a:bodyPr wrap="square">
            <a:spAutoFit/>
          </a:bodyPr>
          <a:lstStyle/>
          <a:p>
            <a:pPr algn="just"/>
            <a:r>
              <a:rPr lang="en-US" b="1" dirty="0"/>
              <a:t>4. Machine Learning</a:t>
            </a:r>
          </a:p>
          <a:p>
            <a:pPr algn="just"/>
            <a:r>
              <a:rPr lang="en-US" dirty="0"/>
              <a:t>Python is widely used in machine learning, thanks to libraries such as </a:t>
            </a:r>
            <a:r>
              <a:rPr lang="en-US" b="1" dirty="0" err="1"/>
              <a:t>Scikit</a:t>
            </a:r>
            <a:r>
              <a:rPr lang="en-US" b="1" dirty="0"/>
              <a:t>-learn</a:t>
            </a:r>
            <a:r>
              <a:rPr lang="en-US" dirty="0"/>
              <a:t>, </a:t>
            </a:r>
            <a:r>
              <a:rPr lang="en-US" b="1" dirty="0" err="1"/>
              <a:t>TensorFlow</a:t>
            </a:r>
            <a:r>
              <a:rPr lang="en-US" dirty="0"/>
              <a:t>, and </a:t>
            </a:r>
            <a:r>
              <a:rPr lang="en-US" b="1" dirty="0" err="1"/>
              <a:t>Keras</a:t>
            </a:r>
            <a:r>
              <a:rPr lang="en-US" dirty="0"/>
              <a:t>. These libraries provide tools for building, training, and deploying machine learning models.</a:t>
            </a:r>
          </a:p>
          <a:p>
            <a:pPr algn="just"/>
            <a:r>
              <a:rPr lang="en-US" b="1" dirty="0"/>
              <a:t>Example:</a:t>
            </a:r>
            <a:r>
              <a:rPr lang="en-US" dirty="0"/>
              <a:t> An e-commerce platform can use machine learning models built in Python to recommend products to customers based on their browsing and purchase history. </a:t>
            </a:r>
            <a:r>
              <a:rPr lang="en-US" dirty="0" err="1"/>
              <a:t>Scikit</a:t>
            </a:r>
            <a:r>
              <a:rPr lang="en-US" dirty="0"/>
              <a:t>-learn can be used to develop recommendation systems and predict customer behavior.</a:t>
            </a:r>
          </a:p>
          <a:p>
            <a:pPr algn="just"/>
            <a:r>
              <a:rPr lang="en-US" b="1" dirty="0"/>
              <a:t>5. Natural Language Processing (NLP)</a:t>
            </a:r>
          </a:p>
          <a:p>
            <a:pPr algn="just"/>
            <a:r>
              <a:rPr lang="en-US" dirty="0"/>
              <a:t>Libraries like </a:t>
            </a:r>
            <a:r>
              <a:rPr lang="en-US" b="1" dirty="0"/>
              <a:t>NLTK</a:t>
            </a:r>
            <a:r>
              <a:rPr lang="en-US" dirty="0"/>
              <a:t>, </a:t>
            </a:r>
            <a:r>
              <a:rPr lang="en-US" b="1" dirty="0" err="1"/>
              <a:t>SpaCy</a:t>
            </a:r>
            <a:r>
              <a:rPr lang="en-US" dirty="0"/>
              <a:t>, and </a:t>
            </a:r>
            <a:r>
              <a:rPr lang="en-US" b="1" dirty="0"/>
              <a:t>Transformers</a:t>
            </a:r>
            <a:r>
              <a:rPr lang="en-US" dirty="0"/>
              <a:t> allow for the processing and analysis of textual data. These tools are used for tasks like sentiment analysis, language translation, and text summarization.</a:t>
            </a:r>
          </a:p>
          <a:p>
            <a:pPr algn="just"/>
            <a:r>
              <a:rPr lang="en-US" b="1" dirty="0"/>
              <a:t>Example:</a:t>
            </a:r>
            <a:r>
              <a:rPr lang="en-US" dirty="0"/>
              <a:t> A news agency might use NLP techniques in Python to automatically summarize articles, translate content into multiple languages, and analyze reader sentiment from social media comments.</a:t>
            </a:r>
          </a:p>
          <a:p>
            <a:pPr algn="just"/>
            <a:r>
              <a:rPr lang="en-US" b="1" dirty="0"/>
              <a:t>6. Big Data and Distributed Computing</a:t>
            </a:r>
          </a:p>
          <a:p>
            <a:pPr algn="just"/>
            <a:r>
              <a:rPr lang="en-US" dirty="0"/>
              <a:t>Python integrates with big data tools such as </a:t>
            </a:r>
            <a:r>
              <a:rPr lang="en-US" b="1" dirty="0"/>
              <a:t>Apache Spark</a:t>
            </a:r>
            <a:r>
              <a:rPr lang="en-US" dirty="0"/>
              <a:t> and </a:t>
            </a:r>
            <a:r>
              <a:rPr lang="en-US" b="1" dirty="0" err="1"/>
              <a:t>Dask</a:t>
            </a:r>
            <a:r>
              <a:rPr lang="en-US" dirty="0"/>
              <a:t> to handle large-scale data processing and analysis.</a:t>
            </a:r>
          </a:p>
          <a:p>
            <a:pPr algn="just"/>
            <a:r>
              <a:rPr lang="en-US" b="1" dirty="0"/>
              <a:t>Example:</a:t>
            </a:r>
            <a:r>
              <a:rPr lang="en-US" dirty="0"/>
              <a:t> A financial institution might use Spark with Python to process and analyze large volumes of transaction data in real-time to detect fraudulent activities and ensure compliance with regulatory standards.</a:t>
            </a:r>
          </a:p>
        </p:txBody>
      </p:sp>
    </p:spTree>
    <p:extLst>
      <p:ext uri="{BB962C8B-B14F-4D97-AF65-F5344CB8AC3E}">
        <p14:creationId xmlns:p14="http://schemas.microsoft.com/office/powerpoint/2010/main" val="3125527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416290"/>
          </a:xfrm>
          <a:prstGeom prst="rect">
            <a:avLst/>
          </a:prstGeom>
          <a:noFill/>
          <a:ln>
            <a:noFill/>
          </a:ln>
        </p:spPr>
        <p:txBody>
          <a:bodyPr spcFirstLastPara="1" wrap="square" lIns="91425" tIns="91425" rIns="91425" bIns="91425" anchor="t" anchorCtr="0">
            <a:spAutoFit/>
          </a:bodyPr>
          <a:lstStyle/>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Overview of data science and its applications</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Emergence of data science</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Outlining the core competencies of a data scientist and data science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Linking data science with big data and AI,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science workflow and process</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Role of python in data science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Tool for Data Science.</a:t>
            </a:r>
            <a:endParaRPr lang="en"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indent="0" rtl="0">
              <a:lnSpc>
                <a:spcPct val="115000"/>
              </a:lnSpc>
              <a:spcBef>
                <a:spcPts val="0"/>
              </a:spcBef>
              <a:spcAft>
                <a:spcPts val="0"/>
              </a:spcAft>
              <a:buClr>
                <a:schemeClr val="dk1"/>
              </a:buClr>
              <a:buSzPts val="1100"/>
              <a:buFont typeface="Arial"/>
              <a:buNone/>
            </a:pPr>
            <a:r>
              <a:rPr lang="en-US" sz="2400" b="1" u="sng" dirty="0">
                <a:solidFill>
                  <a:srgbClr val="00A4B6"/>
                </a:solidFill>
                <a:latin typeface="Proxima Nova" panose="020B0604020202020204" charset="0"/>
              </a:rPr>
              <a:t>Topics to be cover</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59378"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pPr algn="just"/>
            <a:r>
              <a:rPr lang="en-US" sz="2400" dirty="0">
                <a:solidFill>
                  <a:schemeClr val="accent1">
                    <a:lumMod val="60000"/>
                    <a:lumOff val="40000"/>
                  </a:schemeClr>
                </a:solidFill>
              </a:rPr>
              <a:t>Tools for data science</a:t>
            </a:r>
            <a:endParaRPr lang="en-US" sz="24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5" name="Rectangle 4"/>
          <p:cNvSpPr/>
          <p:nvPr/>
        </p:nvSpPr>
        <p:spPr>
          <a:xfrm>
            <a:off x="105177" y="791105"/>
            <a:ext cx="8805363" cy="3970318"/>
          </a:xfrm>
          <a:prstGeom prst="rect">
            <a:avLst/>
          </a:prstGeom>
        </p:spPr>
        <p:txBody>
          <a:bodyPr wrap="square">
            <a:spAutoFit/>
          </a:bodyPr>
          <a:lstStyle/>
          <a:p>
            <a:pPr algn="just"/>
            <a:r>
              <a:rPr lang="en-US" b="1" dirty="0" smtClean="0"/>
              <a:t>1</a:t>
            </a:r>
            <a:r>
              <a:rPr lang="en-US" b="1" dirty="0"/>
              <a:t>. Programming Languages</a:t>
            </a:r>
          </a:p>
          <a:p>
            <a:pPr algn="just">
              <a:buFont typeface="Arial" panose="020B0604020202020204" pitchFamily="34" charset="0"/>
              <a:buChar char="•"/>
            </a:pPr>
            <a:r>
              <a:rPr lang="en-US" b="1" dirty="0"/>
              <a:t>Python</a:t>
            </a:r>
            <a:r>
              <a:rPr lang="en-US" dirty="0"/>
              <a:t>: Widely used for its simplicity and extensive libraries.</a:t>
            </a:r>
          </a:p>
          <a:p>
            <a:pPr marL="742950" lvl="1" indent="-285750" algn="just">
              <a:buFont typeface="Arial" panose="020B0604020202020204" pitchFamily="34" charset="0"/>
              <a:buChar char="•"/>
            </a:pPr>
            <a:r>
              <a:rPr lang="en-US" i="1" dirty="0"/>
              <a:t>Example</a:t>
            </a:r>
            <a:r>
              <a:rPr lang="en-US" dirty="0"/>
              <a:t>: A retail company uses Python to analyze customer purchase data, identifying buying patterns and personalizing marketing strategies</a:t>
            </a:r>
            <a:r>
              <a:rPr lang="en-US" dirty="0" smtClean="0"/>
              <a:t>.</a:t>
            </a:r>
            <a:endParaRPr lang="en-US" dirty="0"/>
          </a:p>
          <a:p>
            <a:pPr algn="just"/>
            <a:r>
              <a:rPr lang="en-US" b="1" dirty="0"/>
              <a:t>2. Data Visualization Tools</a:t>
            </a:r>
          </a:p>
          <a:p>
            <a:pPr algn="just">
              <a:buFont typeface="Arial" panose="020B0604020202020204" pitchFamily="34" charset="0"/>
              <a:buChar char="•"/>
            </a:pPr>
            <a:r>
              <a:rPr lang="en-US" b="1" dirty="0"/>
              <a:t>Tableau</a:t>
            </a:r>
            <a:r>
              <a:rPr lang="en-US" dirty="0"/>
              <a:t>: Helps create interactive and shareable dashboards.</a:t>
            </a:r>
          </a:p>
          <a:p>
            <a:pPr marL="742950" lvl="1" indent="-285750" algn="just">
              <a:buFont typeface="Arial" panose="020B0604020202020204" pitchFamily="34" charset="0"/>
              <a:buChar char="•"/>
            </a:pPr>
            <a:r>
              <a:rPr lang="en-US" i="1" dirty="0"/>
              <a:t>Example</a:t>
            </a:r>
            <a:r>
              <a:rPr lang="en-US" dirty="0"/>
              <a:t>: A financial analyst uses Tableau to visualize stock market trends, aiding investors in making informed decisions.</a:t>
            </a:r>
          </a:p>
          <a:p>
            <a:pPr algn="just">
              <a:buFont typeface="Arial" panose="020B0604020202020204" pitchFamily="34" charset="0"/>
              <a:buChar char="•"/>
            </a:pPr>
            <a:r>
              <a:rPr lang="en-US" b="1" dirty="0"/>
              <a:t>Power BI</a:t>
            </a:r>
            <a:r>
              <a:rPr lang="en-US" dirty="0"/>
              <a:t>: Integrates with Microsoft products for robust business analytics.</a:t>
            </a:r>
          </a:p>
          <a:p>
            <a:pPr marL="742950" lvl="1" indent="-285750" algn="just">
              <a:buFont typeface="Arial" panose="020B0604020202020204" pitchFamily="34" charset="0"/>
              <a:buChar char="•"/>
            </a:pPr>
            <a:r>
              <a:rPr lang="en-US" i="1" dirty="0"/>
              <a:t>Example</a:t>
            </a:r>
            <a:r>
              <a:rPr lang="en-US" dirty="0"/>
              <a:t>: A sales team uses Power BI to track sales performance across different regions, identifying areas needing improvement.</a:t>
            </a:r>
          </a:p>
          <a:p>
            <a:pPr algn="just"/>
            <a:r>
              <a:rPr lang="en-US" b="1" dirty="0"/>
              <a:t>3. Database Management Systems</a:t>
            </a:r>
          </a:p>
          <a:p>
            <a:pPr algn="just">
              <a:buFont typeface="Arial" panose="020B0604020202020204" pitchFamily="34" charset="0"/>
              <a:buChar char="•"/>
            </a:pPr>
            <a:r>
              <a:rPr lang="en-US" b="1" dirty="0"/>
              <a:t>SQL</a:t>
            </a:r>
            <a:r>
              <a:rPr lang="en-US" dirty="0"/>
              <a:t>: Essential for querying and managing data in relational databases.</a:t>
            </a:r>
          </a:p>
          <a:p>
            <a:pPr marL="742950" lvl="1" indent="-285750" algn="just">
              <a:buFont typeface="Arial" panose="020B0604020202020204" pitchFamily="34" charset="0"/>
              <a:buChar char="•"/>
            </a:pPr>
            <a:r>
              <a:rPr lang="en-US" i="1" dirty="0"/>
              <a:t>Example</a:t>
            </a:r>
            <a:r>
              <a:rPr lang="en-US" dirty="0"/>
              <a:t>: An e-commerce website uses SQL to manage user information, transaction records, and inventory levels.</a:t>
            </a:r>
          </a:p>
          <a:p>
            <a:pPr algn="just">
              <a:buFont typeface="Arial" panose="020B0604020202020204" pitchFamily="34" charset="0"/>
              <a:buChar char="•"/>
            </a:pPr>
            <a:r>
              <a:rPr lang="en-US" b="1" dirty="0" err="1"/>
              <a:t>NoSQL</a:t>
            </a:r>
            <a:r>
              <a:rPr lang="en-US" b="1" dirty="0"/>
              <a:t> (e.g., </a:t>
            </a:r>
            <a:r>
              <a:rPr lang="en-US" b="1" dirty="0" err="1"/>
              <a:t>MongoDB</a:t>
            </a:r>
            <a:r>
              <a:rPr lang="en-US" b="1" dirty="0"/>
              <a:t>)</a:t>
            </a:r>
            <a:r>
              <a:rPr lang="en-US" dirty="0"/>
              <a:t>: Handles unstructured data and scalability.</a:t>
            </a:r>
          </a:p>
          <a:p>
            <a:pPr marL="742950" lvl="1" indent="-285750" algn="just">
              <a:buFont typeface="Arial" panose="020B0604020202020204" pitchFamily="34" charset="0"/>
              <a:buChar char="•"/>
            </a:pPr>
            <a:r>
              <a:rPr lang="en-US" i="1" dirty="0"/>
              <a:t>Example</a:t>
            </a:r>
            <a:r>
              <a:rPr lang="en-US" dirty="0"/>
              <a:t>: A social media platform uses </a:t>
            </a:r>
            <a:r>
              <a:rPr lang="en-US" dirty="0" err="1"/>
              <a:t>MongoDB</a:t>
            </a:r>
            <a:r>
              <a:rPr lang="en-US" dirty="0"/>
              <a:t> to store and retrieve user posts, comments, and interactions.</a:t>
            </a:r>
          </a:p>
        </p:txBody>
      </p:sp>
    </p:spTree>
    <p:extLst>
      <p:ext uri="{BB962C8B-B14F-4D97-AF65-F5344CB8AC3E}">
        <p14:creationId xmlns:p14="http://schemas.microsoft.com/office/powerpoint/2010/main" val="849449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59378" y="9525"/>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pPr algn="just"/>
            <a:r>
              <a:rPr lang="en-US" sz="2400" dirty="0">
                <a:solidFill>
                  <a:schemeClr val="accent1">
                    <a:lumMod val="60000"/>
                    <a:lumOff val="40000"/>
                  </a:schemeClr>
                </a:solidFill>
              </a:rPr>
              <a:t>Tools for data science</a:t>
            </a:r>
            <a:endParaRPr lang="en-US" sz="24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5" name="Rectangle 4"/>
          <p:cNvSpPr/>
          <p:nvPr/>
        </p:nvSpPr>
        <p:spPr>
          <a:xfrm>
            <a:off x="105177" y="791105"/>
            <a:ext cx="8805363" cy="3970318"/>
          </a:xfrm>
          <a:prstGeom prst="rect">
            <a:avLst/>
          </a:prstGeom>
        </p:spPr>
        <p:txBody>
          <a:bodyPr wrap="square">
            <a:spAutoFit/>
          </a:bodyPr>
          <a:lstStyle/>
          <a:p>
            <a:pPr algn="just"/>
            <a:r>
              <a:rPr lang="en-US" b="1" dirty="0"/>
              <a:t>4. Big Data Tools</a:t>
            </a:r>
          </a:p>
          <a:p>
            <a:pPr algn="just"/>
            <a:r>
              <a:rPr lang="en-US" b="1" dirty="0"/>
              <a:t>Apache </a:t>
            </a:r>
            <a:r>
              <a:rPr lang="en-US" b="1" dirty="0" err="1"/>
              <a:t>Hadoop</a:t>
            </a:r>
            <a:r>
              <a:rPr lang="en-US" dirty="0"/>
              <a:t>: Processes large data sets across clusters of computers.</a:t>
            </a:r>
          </a:p>
          <a:p>
            <a:pPr lvl="1" algn="just"/>
            <a:r>
              <a:rPr lang="en-US" i="1" dirty="0"/>
              <a:t>Example</a:t>
            </a:r>
            <a:r>
              <a:rPr lang="en-US" dirty="0"/>
              <a:t>: An online streaming service uses </a:t>
            </a:r>
            <a:r>
              <a:rPr lang="en-US" dirty="0" err="1"/>
              <a:t>Hadoop</a:t>
            </a:r>
            <a:r>
              <a:rPr lang="en-US" dirty="0"/>
              <a:t> to analyze user viewing habits, recommending personalized content.</a:t>
            </a:r>
          </a:p>
          <a:p>
            <a:pPr algn="just"/>
            <a:r>
              <a:rPr lang="en-US" b="1" dirty="0"/>
              <a:t>Apache Spark</a:t>
            </a:r>
            <a:r>
              <a:rPr lang="en-US" dirty="0"/>
              <a:t>: Provides fast data processing and analytics.</a:t>
            </a:r>
          </a:p>
          <a:p>
            <a:pPr lvl="1" algn="just"/>
            <a:r>
              <a:rPr lang="en-US" i="1" dirty="0"/>
              <a:t>Example</a:t>
            </a:r>
            <a:r>
              <a:rPr lang="en-US" dirty="0"/>
              <a:t>: A logistics company uses Spark to optimize delivery routes and improve supply chain efficiency.</a:t>
            </a:r>
          </a:p>
          <a:p>
            <a:pPr algn="just"/>
            <a:r>
              <a:rPr lang="en-US" b="1" dirty="0"/>
              <a:t>5. Machine Learning and AI Libraries</a:t>
            </a:r>
          </a:p>
          <a:p>
            <a:pPr algn="just"/>
            <a:r>
              <a:rPr lang="en-US" b="1" dirty="0" err="1"/>
              <a:t>Scikit</a:t>
            </a:r>
            <a:r>
              <a:rPr lang="en-US" b="1" dirty="0"/>
              <a:t>-learn</a:t>
            </a:r>
            <a:r>
              <a:rPr lang="en-US" dirty="0"/>
              <a:t>: Simple and efficient tools for data mining and data analysis.</a:t>
            </a:r>
          </a:p>
          <a:p>
            <a:pPr lvl="1" algn="just"/>
            <a:r>
              <a:rPr lang="en-US" i="1" dirty="0"/>
              <a:t>Example</a:t>
            </a:r>
            <a:r>
              <a:rPr lang="en-US" dirty="0"/>
              <a:t>: A credit card company uses </a:t>
            </a:r>
            <a:r>
              <a:rPr lang="en-US" dirty="0" err="1"/>
              <a:t>Scikit</a:t>
            </a:r>
            <a:r>
              <a:rPr lang="en-US" dirty="0"/>
              <a:t>-learn to build models predicting fraudulent transactions.</a:t>
            </a:r>
          </a:p>
          <a:p>
            <a:pPr algn="just"/>
            <a:r>
              <a:rPr lang="en-US" b="1" dirty="0" err="1"/>
              <a:t>TensorFlow</a:t>
            </a:r>
            <a:r>
              <a:rPr lang="en-US" dirty="0"/>
              <a:t>: Open-source platform for machine learning.</a:t>
            </a:r>
          </a:p>
          <a:p>
            <a:pPr lvl="1" algn="just"/>
            <a:r>
              <a:rPr lang="en-US" i="1" dirty="0"/>
              <a:t>Example</a:t>
            </a:r>
            <a:r>
              <a:rPr lang="en-US" dirty="0"/>
              <a:t>: A tech company uses </a:t>
            </a:r>
            <a:r>
              <a:rPr lang="en-US" dirty="0" err="1"/>
              <a:t>TensorFlow</a:t>
            </a:r>
            <a:r>
              <a:rPr lang="en-US" dirty="0"/>
              <a:t> to develop image recognition systems for identifying objects in photos.</a:t>
            </a:r>
          </a:p>
          <a:p>
            <a:pPr algn="just"/>
            <a:r>
              <a:rPr lang="en-US" b="1" dirty="0"/>
              <a:t>6. Data Cleaning and Preprocessing Tools</a:t>
            </a:r>
          </a:p>
          <a:p>
            <a:pPr algn="just"/>
            <a:r>
              <a:rPr lang="en-US" b="1" dirty="0"/>
              <a:t>Pandas</a:t>
            </a:r>
            <a:r>
              <a:rPr lang="en-US" dirty="0"/>
              <a:t>: Offers data structures and operations for manipulating numerical tables and time series.</a:t>
            </a:r>
          </a:p>
          <a:p>
            <a:pPr lvl="1" algn="just"/>
            <a:r>
              <a:rPr lang="en-US" i="1" dirty="0"/>
              <a:t>Example</a:t>
            </a:r>
            <a:r>
              <a:rPr lang="en-US" dirty="0"/>
              <a:t>: A marketing firm uses Pandas to clean and analyze survey data, extracting actionable insights.</a:t>
            </a:r>
          </a:p>
          <a:p>
            <a:pPr algn="just"/>
            <a:r>
              <a:rPr lang="en-US" b="1" dirty="0" err="1"/>
              <a:t>OpenRefine</a:t>
            </a:r>
            <a:r>
              <a:rPr lang="en-US" dirty="0"/>
              <a:t>: Helps clean messy data and transform it from one format to another.</a:t>
            </a:r>
          </a:p>
          <a:p>
            <a:pPr lvl="1" algn="just"/>
            <a:r>
              <a:rPr lang="en-US" i="1" dirty="0"/>
              <a:t>Example</a:t>
            </a:r>
            <a:r>
              <a:rPr lang="en-US" dirty="0"/>
              <a:t>: A researcher uses </a:t>
            </a:r>
            <a:r>
              <a:rPr lang="en-US" dirty="0" err="1"/>
              <a:t>OpenRefine</a:t>
            </a:r>
            <a:r>
              <a:rPr lang="en-US" dirty="0"/>
              <a:t> to clean large datasets from multiple sources, ensuring consistency and accuracy.</a:t>
            </a:r>
          </a:p>
        </p:txBody>
      </p:sp>
    </p:spTree>
    <p:extLst>
      <p:ext uri="{BB962C8B-B14F-4D97-AF65-F5344CB8AC3E}">
        <p14:creationId xmlns:p14="http://schemas.microsoft.com/office/powerpoint/2010/main" val="19029073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76074" y="-81591"/>
            <a:ext cx="9134475" cy="5133975"/>
          </a:xfrm>
          <a:prstGeom prst="rect">
            <a:avLst/>
          </a:prstGeom>
          <a:noFill/>
          <a:ln>
            <a:noFill/>
          </a:ln>
        </p:spPr>
      </p:pic>
      <p:sp>
        <p:nvSpPr>
          <p:cNvPr id="68" name="Google Shape;68;p7"/>
          <p:cNvSpPr txBox="1"/>
          <p:nvPr/>
        </p:nvSpPr>
        <p:spPr>
          <a:xfrm>
            <a:off x="447040" y="46747"/>
            <a:ext cx="8392544" cy="553968"/>
          </a:xfrm>
          <a:prstGeom prst="rect">
            <a:avLst/>
          </a:prstGeom>
          <a:noFill/>
          <a:ln>
            <a:noFill/>
          </a:ln>
        </p:spPr>
        <p:txBody>
          <a:bodyPr spcFirstLastPara="1" wrap="square" lIns="91425" tIns="91425" rIns="91425" bIns="91425" anchor="t" anchorCtr="0">
            <a:spAutoFit/>
          </a:bodyPr>
          <a:lstStyle/>
          <a:p>
            <a:pPr algn="just"/>
            <a:r>
              <a:rPr lang="en-US" sz="2400" dirty="0">
                <a:solidFill>
                  <a:schemeClr val="accent1">
                    <a:lumMod val="60000"/>
                    <a:lumOff val="40000"/>
                  </a:schemeClr>
                </a:solidFill>
              </a:rPr>
              <a:t>Tools for data science</a:t>
            </a:r>
            <a:endParaRPr lang="en-US" sz="2400" dirty="0">
              <a:solidFill>
                <a:schemeClr val="accent1">
                  <a:lumMod val="60000"/>
                  <a:lumOff val="40000"/>
                </a:schemeClr>
              </a:solidFill>
            </a:endParaRP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5"/>
          <a:stretch>
            <a:fillRect/>
          </a:stretch>
        </p:blipFill>
        <p:spPr>
          <a:xfrm>
            <a:off x="2238339" y="4989706"/>
            <a:ext cx="4051283" cy="235360"/>
          </a:xfrm>
          <a:prstGeom prst="rect">
            <a:avLst/>
          </a:prstGeom>
        </p:spPr>
      </p:pic>
      <p:pic>
        <p:nvPicPr>
          <p:cNvPr id="9" name="Picture 8">
            <a:extLst>
              <a:ext uri="{FF2B5EF4-FFF2-40B4-BE49-F238E27FC236}">
                <a16:creationId xmlns:a16="http://schemas.microsoft.com/office/drawing/2014/main" xmlns="" id="{3CE7CECD-1C22-434A-9251-BF12A67271A3}"/>
              </a:ext>
            </a:extLst>
          </p:cNvPr>
          <p:cNvPicPr>
            <a:picLocks noChangeAspect="1"/>
          </p:cNvPicPr>
          <p:nvPr/>
        </p:nvPicPr>
        <p:blipFill>
          <a:blip r:embed="rId6"/>
          <a:stretch>
            <a:fillRect/>
          </a:stretch>
        </p:blipFill>
        <p:spPr>
          <a:xfrm>
            <a:off x="6773266" y="105435"/>
            <a:ext cx="2066318" cy="685670"/>
          </a:xfrm>
          <a:prstGeom prst="rect">
            <a:avLst/>
          </a:prstGeom>
        </p:spPr>
      </p:pic>
      <p:sp>
        <p:nvSpPr>
          <p:cNvPr id="5" name="Rectangle 4"/>
          <p:cNvSpPr/>
          <p:nvPr/>
        </p:nvSpPr>
        <p:spPr>
          <a:xfrm>
            <a:off x="105177" y="791105"/>
            <a:ext cx="8805363" cy="3970318"/>
          </a:xfrm>
          <a:prstGeom prst="rect">
            <a:avLst/>
          </a:prstGeom>
        </p:spPr>
        <p:txBody>
          <a:bodyPr wrap="square">
            <a:spAutoFit/>
          </a:bodyPr>
          <a:lstStyle/>
          <a:p>
            <a:pPr algn="just"/>
            <a:r>
              <a:rPr lang="en-US" b="1" dirty="0"/>
              <a:t>7. Cloud Platforms</a:t>
            </a:r>
          </a:p>
          <a:p>
            <a:pPr algn="just"/>
            <a:r>
              <a:rPr lang="en-US" b="1" dirty="0"/>
              <a:t>AWS (Amazon Web Services)</a:t>
            </a:r>
            <a:r>
              <a:rPr lang="en-US" dirty="0"/>
              <a:t>: Provides scalable computing power and storage.</a:t>
            </a:r>
          </a:p>
          <a:p>
            <a:pPr lvl="1" algn="just"/>
            <a:r>
              <a:rPr lang="en-US" i="1" dirty="0"/>
              <a:t>Example</a:t>
            </a:r>
            <a:r>
              <a:rPr lang="en-US" dirty="0"/>
              <a:t>: A startup uses AWS to store large volumes of data and perform complex analyses without investing in physical infrastructure.</a:t>
            </a:r>
          </a:p>
          <a:p>
            <a:pPr algn="just"/>
            <a:r>
              <a:rPr lang="en-US" b="1" dirty="0"/>
              <a:t>Google Cloud Platform (GCP)</a:t>
            </a:r>
            <a:r>
              <a:rPr lang="en-US" dirty="0"/>
              <a:t>: Offers various data analytics and machine learning tools.</a:t>
            </a:r>
          </a:p>
          <a:p>
            <a:pPr lvl="1" algn="just"/>
            <a:r>
              <a:rPr lang="en-US" i="1" dirty="0"/>
              <a:t>Example</a:t>
            </a:r>
            <a:r>
              <a:rPr lang="en-US" dirty="0"/>
              <a:t>: A healthcare provider uses GCP to securely store patient data and apply machine learning to predict patient outcomes.</a:t>
            </a:r>
          </a:p>
          <a:p>
            <a:pPr algn="just"/>
            <a:r>
              <a:rPr lang="en-US" b="1" dirty="0"/>
              <a:t>8. Version Control Systems</a:t>
            </a:r>
          </a:p>
          <a:p>
            <a:pPr algn="just"/>
            <a:r>
              <a:rPr lang="en-US" b="1" dirty="0" err="1"/>
              <a:t>Git</a:t>
            </a:r>
            <a:r>
              <a:rPr lang="en-US" dirty="0"/>
              <a:t>: Tracks changes in code and collaborates on projects.</a:t>
            </a:r>
          </a:p>
          <a:p>
            <a:pPr lvl="1" algn="just"/>
            <a:r>
              <a:rPr lang="en-US" i="1" dirty="0"/>
              <a:t>Example</a:t>
            </a:r>
            <a:r>
              <a:rPr lang="en-US" dirty="0"/>
              <a:t>: A data science team uses </a:t>
            </a:r>
            <a:r>
              <a:rPr lang="en-US" dirty="0" err="1"/>
              <a:t>Git</a:t>
            </a:r>
            <a:r>
              <a:rPr lang="en-US" dirty="0"/>
              <a:t> to manage versions of their analysis scripts and models, ensuring collaboration and reproducibility.</a:t>
            </a:r>
          </a:p>
          <a:p>
            <a:pPr algn="just"/>
            <a:r>
              <a:rPr lang="en-US" b="1" dirty="0"/>
              <a:t>9. Integrated Development Environments (IDEs)</a:t>
            </a:r>
          </a:p>
          <a:p>
            <a:pPr algn="just"/>
            <a:r>
              <a:rPr lang="en-US" b="1" dirty="0" err="1"/>
              <a:t>Jupyter</a:t>
            </a:r>
            <a:r>
              <a:rPr lang="en-US" b="1" dirty="0"/>
              <a:t> Notebook</a:t>
            </a:r>
            <a:r>
              <a:rPr lang="en-US" dirty="0"/>
              <a:t>: Supports interactive data science and scientific computing.</a:t>
            </a:r>
          </a:p>
          <a:p>
            <a:pPr lvl="1" algn="just"/>
            <a:r>
              <a:rPr lang="en-US" i="1" dirty="0"/>
              <a:t>Example</a:t>
            </a:r>
            <a:r>
              <a:rPr lang="en-US" dirty="0"/>
              <a:t>: A data scientist uses </a:t>
            </a:r>
            <a:r>
              <a:rPr lang="en-US" dirty="0" err="1"/>
              <a:t>Jupyter</a:t>
            </a:r>
            <a:r>
              <a:rPr lang="en-US" dirty="0"/>
              <a:t> Notebook to document and share their analysis process, combining code, visualizations, and narrative text</a:t>
            </a:r>
            <a:r>
              <a:rPr lang="en-US" dirty="0" smtClean="0"/>
              <a:t>.</a:t>
            </a:r>
          </a:p>
          <a:p>
            <a:pPr lvl="1" algn="just"/>
            <a:r>
              <a:rPr lang="en-US" b="1" dirty="0"/>
              <a:t>Google </a:t>
            </a:r>
            <a:r>
              <a:rPr lang="en-US" b="1" dirty="0" err="1" smtClean="0"/>
              <a:t>Colab</a:t>
            </a:r>
            <a:r>
              <a:rPr lang="en-US" b="1" dirty="0" smtClean="0"/>
              <a:t>:</a:t>
            </a:r>
            <a:r>
              <a:rPr lang="en-US" dirty="0" smtClean="0"/>
              <a:t> </a:t>
            </a:r>
            <a:r>
              <a:rPr lang="en-US" dirty="0"/>
              <a:t>short for Google </a:t>
            </a:r>
            <a:r>
              <a:rPr lang="en-US" dirty="0" err="1"/>
              <a:t>Colaboratory</a:t>
            </a:r>
            <a:r>
              <a:rPr lang="en-US" dirty="0"/>
              <a:t>, is a cloud-based platform that allows users to write and execute Python code in a </a:t>
            </a:r>
            <a:r>
              <a:rPr lang="en-US" dirty="0" err="1"/>
              <a:t>Jupyter</a:t>
            </a:r>
            <a:r>
              <a:rPr lang="en-US" dirty="0"/>
              <a:t> notebook environment. It's particularly popular in the data science community due to its accessibility and integration with Google Drive. </a:t>
            </a:r>
          </a:p>
        </p:txBody>
      </p:sp>
    </p:spTree>
    <p:extLst>
      <p:ext uri="{BB962C8B-B14F-4D97-AF65-F5344CB8AC3E}">
        <p14:creationId xmlns:p14="http://schemas.microsoft.com/office/powerpoint/2010/main" val="27146515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238a72bfe87_0_125"/>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173" name="Google Shape;173;g238a72bfe87_0_125"/>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174" name="Google Shape;174;g238a72bfe87_0_125"/>
          <p:cNvSpPr txBox="1"/>
          <p:nvPr/>
        </p:nvSpPr>
        <p:spPr>
          <a:xfrm>
            <a:off x="645925" y="724875"/>
            <a:ext cx="3506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200" b="1">
              <a:solidFill>
                <a:schemeClr val="dk2"/>
              </a:solidFill>
              <a:latin typeface="Proxima Nova"/>
              <a:ea typeface="Proxima Nova"/>
              <a:cs typeface="Proxima Nova"/>
              <a:sym typeface="Proxima Nova"/>
            </a:endParaRPr>
          </a:p>
        </p:txBody>
      </p:sp>
      <p:pic>
        <p:nvPicPr>
          <p:cNvPr id="177" name="Google Shape;177;g238a72bfe87_0_125"/>
          <p:cNvPicPr preferRelativeResize="0"/>
          <p:nvPr/>
        </p:nvPicPr>
        <p:blipFill>
          <a:blip r:embed="rId5">
            <a:alphaModFix/>
          </a:blip>
          <a:stretch>
            <a:fillRect/>
          </a:stretch>
        </p:blipFill>
        <p:spPr>
          <a:xfrm>
            <a:off x="752255" y="992575"/>
            <a:ext cx="7464056" cy="3324450"/>
          </a:xfrm>
          <a:prstGeom prst="rect">
            <a:avLst/>
          </a:prstGeom>
          <a:noFill/>
          <a:ln>
            <a:noFill/>
          </a:ln>
        </p:spPr>
      </p:pic>
      <p:sp>
        <p:nvSpPr>
          <p:cNvPr id="2" name="Slide Number Placeholder 1">
            <a:extLst>
              <a:ext uri="{FF2B5EF4-FFF2-40B4-BE49-F238E27FC236}">
                <a16:creationId xmlns:a16="http://schemas.microsoft.com/office/drawing/2014/main" xmlns="" id="{C321E778-0F91-470C-9F58-60DA22C356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pic>
        <p:nvPicPr>
          <p:cNvPr id="10" name="Picture 9">
            <a:extLst>
              <a:ext uri="{FF2B5EF4-FFF2-40B4-BE49-F238E27FC236}">
                <a16:creationId xmlns:a16="http://schemas.microsoft.com/office/drawing/2014/main" xmlns="" id="{3F84CFAB-D66F-4E15-9710-EA1D9ABEB11B}"/>
              </a:ext>
            </a:extLst>
          </p:cNvPr>
          <p:cNvPicPr>
            <a:picLocks noChangeAspect="1"/>
          </p:cNvPicPr>
          <p:nvPr/>
        </p:nvPicPr>
        <p:blipFill>
          <a:blip r:embed="rId6"/>
          <a:stretch>
            <a:fillRect/>
          </a:stretch>
        </p:blipFill>
        <p:spPr>
          <a:xfrm>
            <a:off x="6773266" y="105435"/>
            <a:ext cx="2066318" cy="685670"/>
          </a:xfrm>
          <a:prstGeom prst="rect">
            <a:avLst/>
          </a:prstGeom>
        </p:spPr>
      </p:pic>
      <p:pic>
        <p:nvPicPr>
          <p:cNvPr id="12" name="Picture 11">
            <a:extLst>
              <a:ext uri="{FF2B5EF4-FFF2-40B4-BE49-F238E27FC236}">
                <a16:creationId xmlns:a16="http://schemas.microsoft.com/office/drawing/2014/main" xmlns="" id="{F19B4A86-4AC3-49B1-B879-4375B0707122}"/>
              </a:ext>
            </a:extLst>
          </p:cNvPr>
          <p:cNvPicPr>
            <a:picLocks noChangeAspect="1"/>
          </p:cNvPicPr>
          <p:nvPr/>
        </p:nvPicPr>
        <p:blipFill>
          <a:blip r:embed="rId7"/>
          <a:stretch>
            <a:fillRect/>
          </a:stretch>
        </p:blipFill>
        <p:spPr>
          <a:xfrm>
            <a:off x="2238339" y="5000339"/>
            <a:ext cx="4051283" cy="2353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1" name="Picture 2" descr="Microsoft launches initiative to help 25 million people worldwide acquire  the digital skills needed in a COVID-19 economy - The Official Microsoft  Blog">
            <a:extLst>
              <a:ext uri="{FF2B5EF4-FFF2-40B4-BE49-F238E27FC236}">
                <a16:creationId xmlns:a16="http://schemas.microsoft.com/office/drawing/2014/main" xmlns="" id="{934DF005-2E6E-4199-8417-71B872A82E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3591" y="691957"/>
            <a:ext cx="6420588" cy="429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539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2" name="Picture 11">
            <a:extLst>
              <a:ext uri="{FF2B5EF4-FFF2-40B4-BE49-F238E27FC236}">
                <a16:creationId xmlns:a16="http://schemas.microsoft.com/office/drawing/2014/main" xmlns="" id="{0EEC24A8-DDFA-4918-AC4B-617BE68DAE93}"/>
              </a:ext>
            </a:extLst>
          </p:cNvPr>
          <p:cNvPicPr>
            <a:picLocks noChangeAspect="1"/>
          </p:cNvPicPr>
          <p:nvPr/>
        </p:nvPicPr>
        <p:blipFill rotWithShape="1">
          <a:blip r:embed="rId7">
            <a:extLst>
              <a:ext uri="{28A0092B-C50C-407E-A947-70E740481C1C}">
                <a14:useLocalDpi xmlns:a14="http://schemas.microsoft.com/office/drawing/2010/main" val="0"/>
              </a:ext>
            </a:extLst>
          </a:blip>
          <a:srcRect t="988" r="1186"/>
          <a:stretch/>
        </p:blipFill>
        <p:spPr>
          <a:xfrm>
            <a:off x="1222744" y="712248"/>
            <a:ext cx="6422065" cy="4272942"/>
          </a:xfrm>
          <a:prstGeom prst="rect">
            <a:avLst/>
          </a:prstGeom>
        </p:spPr>
      </p:pic>
    </p:spTree>
    <p:extLst>
      <p:ext uri="{BB962C8B-B14F-4D97-AF65-F5344CB8AC3E}">
        <p14:creationId xmlns:p14="http://schemas.microsoft.com/office/powerpoint/2010/main" val="2312268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What is Data Science?</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1" name="Picture 10">
            <a:extLst>
              <a:ext uri="{FF2B5EF4-FFF2-40B4-BE49-F238E27FC236}">
                <a16:creationId xmlns:a16="http://schemas.microsoft.com/office/drawing/2014/main" xmlns="" id="{50950EC5-06C0-4DBB-AC97-202E14212D13}"/>
              </a:ext>
            </a:extLst>
          </p:cNvPr>
          <p:cNvPicPr>
            <a:picLocks noChangeAspect="1"/>
          </p:cNvPicPr>
          <p:nvPr/>
        </p:nvPicPr>
        <p:blipFill rotWithShape="1">
          <a:blip r:embed="rId7">
            <a:extLst>
              <a:ext uri="{28A0092B-C50C-407E-A947-70E740481C1C}">
                <a14:useLocalDpi xmlns:a14="http://schemas.microsoft.com/office/drawing/2010/main" val="0"/>
              </a:ext>
            </a:extLst>
          </a:blip>
          <a:srcRect l="-1619" t="-7321" r="1619" b="7321"/>
          <a:stretch/>
        </p:blipFill>
        <p:spPr>
          <a:xfrm>
            <a:off x="2563450" y="915749"/>
            <a:ext cx="3555953" cy="3412760"/>
          </a:xfrm>
          <a:prstGeom prst="rect">
            <a:avLst/>
          </a:prstGeom>
        </p:spPr>
      </p:pic>
    </p:spTree>
    <p:extLst>
      <p:ext uri="{BB962C8B-B14F-4D97-AF65-F5344CB8AC3E}">
        <p14:creationId xmlns:p14="http://schemas.microsoft.com/office/powerpoint/2010/main" val="2327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3" y="612450"/>
            <a:ext cx="8716742" cy="2492960"/>
          </a:xfrm>
          <a:prstGeom prst="rect">
            <a:avLst/>
          </a:prstGeom>
          <a:noFill/>
          <a:ln>
            <a:noFill/>
          </a:ln>
        </p:spPr>
        <p:txBody>
          <a:bodyPr spcFirstLastPara="1" wrap="square" lIns="91425" tIns="91425" rIns="91425" bIns="91425" anchor="t" anchorCtr="0">
            <a:spAutoFit/>
          </a:bodyPr>
          <a:lstStyle/>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science is the domain of study that deals with vast volumes of data using modern tools and techniques to find unseen patterns, derive meaningful information, and make business decisions. </a:t>
            </a: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science uses complex machine learning algorithms to build predictive models.</a:t>
            </a: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400" b="1" dirty="0">
                <a:solidFill>
                  <a:srgbClr val="00A4B6"/>
                </a:solidFill>
                <a:latin typeface="Proxima Nova" panose="020B0604020202020204" charset="0"/>
              </a:rPr>
              <a:t>What is Data Science ?</a:t>
            </a:r>
          </a:p>
        </p:txBody>
      </p:sp>
      <p:sp>
        <p:nvSpPr>
          <p:cNvPr id="2" name="Slide Number Placeholder 1">
            <a:extLst>
              <a:ext uri="{FF2B5EF4-FFF2-40B4-BE49-F238E27FC236}">
                <a16:creationId xmlns:a16="http://schemas.microsoft.com/office/drawing/2014/main" xmlns=""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0" name="Google Shape;57;p1">
            <a:extLst>
              <a:ext uri="{FF2B5EF4-FFF2-40B4-BE49-F238E27FC236}">
                <a16:creationId xmlns:a16="http://schemas.microsoft.com/office/drawing/2014/main" xmlns=""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C00000"/>
                </a:solidFill>
                <a:latin typeface="Proxima Nova"/>
                <a:ea typeface="Proxima Nova"/>
                <a:cs typeface="Proxima Nova"/>
                <a:sym typeface="Proxima Nova"/>
              </a:rPr>
              <a:t>Introduction to data science</a:t>
            </a:r>
          </a:p>
        </p:txBody>
      </p:sp>
      <p:pic>
        <p:nvPicPr>
          <p:cNvPr id="9" name="Picture 8">
            <a:extLst>
              <a:ext uri="{FF2B5EF4-FFF2-40B4-BE49-F238E27FC236}">
                <a16:creationId xmlns:a16="http://schemas.microsoft.com/office/drawing/2014/main" xmlns=""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xmlns=""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447581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4410</Words>
  <Application>Microsoft Office PowerPoint</Application>
  <PresentationFormat>On-screen Show (16:9)</PresentationFormat>
  <Paragraphs>490</Paragraphs>
  <Slides>53</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Courier New</vt:lpstr>
      <vt:lpstr>Times New Roman</vt:lpstr>
      <vt:lpstr>Wingdings</vt:lpstr>
      <vt:lpstr>Proxima Nova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Chetankumar Chudasama</dc:creator>
  <cp:lastModifiedBy>Microsoft account</cp:lastModifiedBy>
  <cp:revision>269</cp:revision>
  <dcterms:modified xsi:type="dcterms:W3CDTF">2024-07-05T02:41:58Z</dcterms:modified>
</cp:coreProperties>
</file>