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24"/>
  </p:notesMasterIdLst>
  <p:handoutMasterIdLst>
    <p:handoutMasterId r:id="rId25"/>
  </p:handoutMasterIdLst>
  <p:sldIdLst>
    <p:sldId id="324" r:id="rId2"/>
    <p:sldId id="288" r:id="rId3"/>
    <p:sldId id="422" r:id="rId4"/>
    <p:sldId id="392" r:id="rId5"/>
    <p:sldId id="396" r:id="rId6"/>
    <p:sldId id="423" r:id="rId7"/>
    <p:sldId id="421" r:id="rId8"/>
    <p:sldId id="425" r:id="rId9"/>
    <p:sldId id="426" r:id="rId10"/>
    <p:sldId id="427" r:id="rId11"/>
    <p:sldId id="428" r:id="rId12"/>
    <p:sldId id="452" r:id="rId13"/>
    <p:sldId id="450" r:id="rId14"/>
    <p:sldId id="439" r:id="rId15"/>
    <p:sldId id="440" r:id="rId16"/>
    <p:sldId id="448" r:id="rId17"/>
    <p:sldId id="442" r:id="rId18"/>
    <p:sldId id="444" r:id="rId19"/>
    <p:sldId id="449" r:id="rId20"/>
    <p:sldId id="445" r:id="rId21"/>
    <p:sldId id="451" r:id="rId22"/>
    <p:sldId id="417" r:id="rId23"/>
  </p:sldIdLst>
  <p:sldSz cx="12192000" cy="6858000"/>
  <p:notesSz cx="6858000" cy="9144000"/>
  <p:embeddedFontLst>
    <p:embeddedFont>
      <p:font typeface="Wingdings 3" panose="05040102010807070707" pitchFamily="18" charset="2"/>
      <p:regular r:id="rId26"/>
    </p:embeddedFont>
    <p:embeddedFont>
      <p:font typeface="Cambria Math" panose="02040503050406030204" pitchFamily="18" charset="0"/>
      <p:regular r:id="rId27"/>
    </p:embeddedFont>
    <p:embeddedFont>
      <p:font typeface="Wingdings 2" panose="05020102010507070707" pitchFamily="18" charset="2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Segoe UI Black" panose="020B0A02040204020203" pitchFamily="34" charset="0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CAF"/>
    <a:srgbClr val="AD1457"/>
    <a:srgbClr val="424242"/>
    <a:srgbClr val="F6E7E6"/>
    <a:srgbClr val="00BBD3"/>
    <a:srgbClr val="F9C5D7"/>
    <a:srgbClr val="F19D19"/>
    <a:srgbClr val="B5E61D"/>
    <a:srgbClr val="B84742"/>
    <a:srgbClr val="8BC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73" autoAdjust="0"/>
    <p:restoredTop sz="94660"/>
  </p:normalViewPr>
  <p:slideViewPr>
    <p:cSldViewPr snapToGrid="0">
      <p:cViewPr varScale="1">
        <p:scale>
          <a:sx n="73" d="100"/>
          <a:sy n="73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83" d="100"/>
          <a:sy n="83" d="100"/>
        </p:scale>
        <p:origin x="3992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21DC-3109-4569-9FE5-3F5BA0747F75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867-9854-45D8-A58B-AED9F0BB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0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64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A6E9C-8CAF-8CF0-3380-267E7D9B04F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92" y="0"/>
            <a:ext cx="3436307" cy="11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36B10-DEA5-9EB8-E713-5EE1784A58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67" y="1"/>
            <a:ext cx="3047932" cy="10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5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80" y="31351"/>
            <a:ext cx="11943909" cy="697367"/>
          </a:xfrm>
          <a:pattFill prst="pct50">
            <a:fgClr>
              <a:srgbClr val="00B0F0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43909" cy="5637557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>
            <a:cxnSpLocks/>
          </p:cNvCxnSpPr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5C5B2AC-EDF7-FFBD-E301-DEAA64530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068" y="21288"/>
            <a:ext cx="2096021" cy="6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7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495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8" y="863444"/>
            <a:ext cx="11960613" cy="563754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4CF134-67F6-E574-EB20-E12A44EF178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73" y="1"/>
            <a:ext cx="2146125" cy="7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5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/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344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91440" y="6593188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066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517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07D380-1663-6360-C4D1-4BBF7EA993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92" y="0"/>
            <a:ext cx="3436307" cy="11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0B2B30-523A-E226-A7AD-7011BA54C0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67" y="1"/>
            <a:ext cx="3047932" cy="10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5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90EE56-FF17-0A83-FC71-9FD5BC3669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21" y="1"/>
            <a:ext cx="2797478" cy="9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5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8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48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667" r:id="rId15"/>
    <p:sldLayoutId id="2147483670" r:id="rId16"/>
    <p:sldLayoutId id="2147483672" r:id="rId17"/>
    <p:sldLayoutId id="2147483689" r:id="rId18"/>
    <p:sldLayoutId id="2147483690" r:id="rId19"/>
    <p:sldLayoutId id="2147483691" r:id="rId20"/>
    <p:sldLayoutId id="2147483674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00F155-879E-4253-A2D1-B37B688D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740801"/>
          </a:xfrm>
        </p:spPr>
        <p:txBody>
          <a:bodyPr/>
          <a:lstStyle/>
          <a:p>
            <a:r>
              <a:rPr lang="en-US" sz="5400" b="0" dirty="0">
                <a:solidFill>
                  <a:srgbClr val="002060"/>
                </a:solidFill>
              </a:rPr>
              <a:t>Unit-4:</a:t>
            </a:r>
            <a:r>
              <a:rPr lang="en-US" sz="5400" dirty="0">
                <a:solidFill>
                  <a:srgbClr val="002060"/>
                </a:solidFill>
              </a:rPr>
              <a:t> </a:t>
            </a:r>
            <a:br>
              <a:rPr lang="en-US" sz="5400" dirty="0">
                <a:solidFill>
                  <a:srgbClr val="002060"/>
                </a:solidFill>
              </a:rPr>
            </a:br>
            <a:r>
              <a:rPr lang="en-US" sz="5400" dirty="0">
                <a:solidFill>
                  <a:srgbClr val="002060"/>
                </a:solidFill>
              </a:rPr>
              <a:t>String</a:t>
            </a:r>
            <a:r>
              <a:rPr lang="en-US" sz="5400" b="0" dirty="0">
                <a:solidFill>
                  <a:srgbClr val="002060"/>
                </a:solidFill>
              </a:rPr>
              <a:t> Matching</a:t>
            </a:r>
            <a:r>
              <a:rPr lang="en-US" sz="5400" b="0" dirty="0"/>
              <a:t/>
            </a:r>
            <a:br>
              <a:rPr lang="en-US" sz="5400" b="0" dirty="0"/>
            </a:br>
            <a:r>
              <a:rPr lang="en-US" sz="5400" dirty="0"/>
              <a:t/>
            </a: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3532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Rabin-Karp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using following formula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1931786" y="1427268"/>
            <a:ext cx="90725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32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32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+1 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= 10(</a:t>
            </a:r>
            <a:r>
              <a:rPr lang="en-IN" sz="3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32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3200" i="1" baseline="-25000" dirty="0"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- 10</a:t>
            </a:r>
            <a:r>
              <a:rPr lang="en-IN" sz="3200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m-1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T[s+1]) + T[s + m + 1] 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97412"/>
              </p:ext>
            </p:extLst>
          </p:nvPr>
        </p:nvGraphicFramePr>
        <p:xfrm>
          <a:off x="3272118" y="2191871"/>
          <a:ext cx="6275291" cy="633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481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63313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082881" y="3027142"/>
            <a:ext cx="4559382" cy="46805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</a:rPr>
              <a:t>For m=2 and s=0 </a:t>
            </a:r>
            <a:r>
              <a:rPr lang="en-IN" sz="2400" i="1" dirty="0" err="1">
                <a:solidFill>
                  <a:srgbClr val="AD1457"/>
                </a:solidFill>
                <a:latin typeface="Consolas" panose="020B0609020204030204" pitchFamily="49" charset="0"/>
              </a:rPr>
              <a:t>t</a:t>
            </a:r>
            <a:r>
              <a:rPr lang="en-IN" sz="2400" baseline="-25000" dirty="0" err="1">
                <a:solidFill>
                  <a:srgbClr val="AD1457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</a:rPr>
              <a:t> = 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82881" y="3566656"/>
            <a:ext cx="8766070" cy="8260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+mj-lt"/>
              </a:rPr>
              <a:t>We wish to remove higher order digit T[s+1]=3 and bring the new lower order digit T[s+m+1]=4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35687" y="2244830"/>
            <a:ext cx="1005840" cy="521208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AD1457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82881" y="4464208"/>
            <a:ext cx="4114800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+1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10(31-10·3) + 4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= 10(1) + 4 = </a:t>
            </a:r>
            <a:r>
              <a:rPr lang="en-IN" sz="2400" b="1" dirty="0">
                <a:solidFill>
                  <a:srgbClr val="AD1457"/>
                </a:solidFill>
                <a:latin typeface="Consolas" panose="020B0609020204030204" pitchFamily="49" charset="0"/>
              </a:rPr>
              <a:t>14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82881" y="5346348"/>
            <a:ext cx="4114800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+2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10(14-10·1) + 1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= 10(4) + 1 = </a:t>
            </a:r>
            <a:r>
              <a:rPr lang="en-IN" sz="2400" b="1" dirty="0">
                <a:solidFill>
                  <a:srgbClr val="AD1457"/>
                </a:solidFill>
                <a:latin typeface="Consolas" panose="020B0609020204030204" pitchFamily="49" charset="0"/>
              </a:rPr>
              <a:t>41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0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04688 -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8 -0.00046 L 0.09323 -0.0004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8" grpId="1" animBg="1"/>
      <p:bldP spid="18" grpId="2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Rabin-Karp-Matcher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RABIN-KARP-MATCHER(T, P, d, q)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n ← length[T];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m ← length[P];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h ← d</a:t>
            </a:r>
            <a:r>
              <a:rPr lang="en-IN" sz="2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m-1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mod q;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t</a:t>
            </a:r>
            <a:r>
              <a:rPr lang="en-I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for 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1 to m do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(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IN" sz="22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+ P[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]) mod q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t</a:t>
            </a:r>
            <a:r>
              <a:rPr lang="en-I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(dt</a:t>
            </a:r>
            <a:r>
              <a:rPr lang="en-I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+ T[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]) mod q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for s ← 0 to n – m do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if </a:t>
            </a:r>
            <a:r>
              <a:rPr lang="en-IN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== 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IN" sz="22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then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if P[1..m] == T[s+1..s+m] then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	   print “pattern occurs with shift” 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if s &lt; n-m then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t</a:t>
            </a:r>
            <a:r>
              <a:rPr lang="en-IN" sz="2200" baseline="-250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s+1</a:t>
            </a:r>
            <a:r>
              <a:rPr lang="en-IN" sz="22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← (d(</a:t>
            </a:r>
            <a:r>
              <a:rPr lang="en-IN" sz="2200" dirty="0" err="1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IN" sz="2200" baseline="-25000" dirty="0" err="1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2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T[s+1]h) + T[s+m+1]) mod q</a:t>
            </a:r>
          </a:p>
          <a:p>
            <a:pPr>
              <a:spcBef>
                <a:spcPts val="400"/>
              </a:spcBef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27345"/>
              </p:ext>
            </p:extLst>
          </p:nvPr>
        </p:nvGraphicFramePr>
        <p:xfrm>
          <a:off x="7653916" y="1219010"/>
          <a:ext cx="3337392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632972313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959464589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837615725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340922682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5402268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89237245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077832017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30386524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74131805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355053339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55458"/>
              </p:ext>
            </p:extLst>
          </p:nvPr>
        </p:nvGraphicFramePr>
        <p:xfrm>
          <a:off x="7653913" y="174473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632972313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389703" y="878006"/>
            <a:ext cx="0" cy="55778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13728"/>
              </p:ext>
            </p:extLst>
          </p:nvPr>
        </p:nvGraphicFramePr>
        <p:xfrm>
          <a:off x="8678817" y="174473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45927"/>
              </p:ext>
            </p:extLst>
          </p:nvPr>
        </p:nvGraphicFramePr>
        <p:xfrm>
          <a:off x="9703721" y="174473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q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75720"/>
              </p:ext>
            </p:extLst>
          </p:nvPr>
        </p:nvGraphicFramePr>
        <p:xfrm>
          <a:off x="7653913" y="229597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69346"/>
              </p:ext>
            </p:extLst>
          </p:nvPr>
        </p:nvGraphicFramePr>
        <p:xfrm>
          <a:off x="8678817" y="2290184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73399"/>
              </p:ext>
            </p:extLst>
          </p:nvPr>
        </p:nvGraphicFramePr>
        <p:xfrm>
          <a:off x="9703721" y="2270452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51788"/>
              </p:ext>
            </p:extLst>
          </p:nvPr>
        </p:nvGraphicFramePr>
        <p:xfrm>
          <a:off x="7653913" y="2849822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14456"/>
              </p:ext>
            </p:extLst>
          </p:nvPr>
        </p:nvGraphicFramePr>
        <p:xfrm>
          <a:off x="8665962" y="2835637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3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370225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en-IN" sz="24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IN" sz="2400" i="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21951"/>
              </p:ext>
            </p:extLst>
          </p:nvPr>
        </p:nvGraphicFramePr>
        <p:xfrm>
          <a:off x="7653913" y="284518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26846"/>
              </p:ext>
            </p:extLst>
          </p:nvPr>
        </p:nvGraphicFramePr>
        <p:xfrm>
          <a:off x="8665962" y="2830996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3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370225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en-IN" sz="24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IN" sz="2400" i="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Time Complexity: </a:t>
            </a:r>
            <a:endParaRPr lang="en-US" dirty="0"/>
          </a:p>
          <a:p>
            <a:pPr fontAlgn="base"/>
            <a:r>
              <a:rPr lang="en-US" dirty="0"/>
              <a:t>The average and best-case running time of the Rabin-Karp algorithm is O(</a:t>
            </a:r>
            <a:r>
              <a:rPr lang="en-US" dirty="0" err="1"/>
              <a:t>n+m</a:t>
            </a:r>
            <a:r>
              <a:rPr lang="en-US" dirty="0"/>
              <a:t>), but its worst-case time is O(nm).</a:t>
            </a:r>
          </a:p>
          <a:p>
            <a:pPr fontAlgn="base"/>
            <a:r>
              <a:rPr lang="en-US" dirty="0"/>
              <a:t>The worst case of the Rabin-Karp algorithm occurs when all characters of pattern and text are the same as the hash values of all the substrings of T[] match with the hash value of P[].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8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095962"/>
            <a:ext cx="10607040" cy="2852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String Matching with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1760783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KMP algorithm relies on </a:t>
            </a:r>
            <a:r>
              <a:rPr lang="en-US" dirty="0">
                <a:solidFill>
                  <a:srgbClr val="AD1457"/>
                </a:solidFill>
              </a:rPr>
              <a:t>prefix function (π).</a:t>
            </a:r>
          </a:p>
          <a:p>
            <a:r>
              <a:rPr lang="en-US" dirty="0">
                <a:solidFill>
                  <a:srgbClr val="AD1457"/>
                </a:solidFill>
              </a:rPr>
              <a:t>Proper prefix: </a:t>
            </a:r>
            <a:r>
              <a:rPr lang="en-US" dirty="0"/>
              <a:t>All the characters in a string, with one or more cut off the end. “S”, “Sn”, “</a:t>
            </a:r>
            <a:r>
              <a:rPr lang="en-US" dirty="0" err="1"/>
              <a:t>Sna</a:t>
            </a:r>
            <a:r>
              <a:rPr lang="en-US" dirty="0"/>
              <a:t>”, and “Snap” are all the proper prefixes of “Snape”.</a:t>
            </a:r>
          </a:p>
          <a:p>
            <a:r>
              <a:rPr lang="en-US" dirty="0">
                <a:solidFill>
                  <a:srgbClr val="AD1457"/>
                </a:solidFill>
              </a:rPr>
              <a:t>Proper suffix: </a:t>
            </a:r>
            <a:r>
              <a:rPr lang="en-US" dirty="0"/>
              <a:t>All the characters in a string, with one or more cut off the beginning. “</a:t>
            </a:r>
            <a:r>
              <a:rPr lang="en-US" dirty="0" err="1"/>
              <a:t>agrid</a:t>
            </a:r>
            <a:r>
              <a:rPr lang="en-US" dirty="0"/>
              <a:t>”, “grid”, “rid”, “id”, and “d” are all proper suffixes of “Hagrid”.</a:t>
            </a:r>
          </a:p>
          <a:p>
            <a:r>
              <a:rPr lang="en-US" dirty="0"/>
              <a:t>KMP algorithm works as follows:</a:t>
            </a:r>
          </a:p>
          <a:p>
            <a:pPr marL="887412" lvl="1" indent="-342900"/>
            <a:r>
              <a:rPr lang="en-US" dirty="0"/>
              <a:t>Step-1: </a:t>
            </a:r>
            <a:r>
              <a:rPr lang="en-US" dirty="0">
                <a:solidFill>
                  <a:srgbClr val="AD1457"/>
                </a:solidFill>
              </a:rPr>
              <a:t>Calculate</a:t>
            </a:r>
            <a:r>
              <a:rPr lang="en-US" dirty="0"/>
              <a:t> Prefix Function</a:t>
            </a:r>
          </a:p>
          <a:p>
            <a:pPr marL="887412" lvl="1" indent="-342900"/>
            <a:r>
              <a:rPr lang="en-US" dirty="0"/>
              <a:t>Step-2: </a:t>
            </a:r>
            <a:r>
              <a:rPr lang="en-US" dirty="0">
                <a:solidFill>
                  <a:srgbClr val="AD1457"/>
                </a:solidFill>
              </a:rPr>
              <a:t>Match</a:t>
            </a:r>
            <a:r>
              <a:rPr lang="en-US" dirty="0"/>
              <a:t> Pattern with Text</a:t>
            </a:r>
          </a:p>
          <a:p>
            <a:pPr marL="887412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Longest Common Prefix and Suffix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95568"/>
              </p:ext>
            </p:extLst>
          </p:nvPr>
        </p:nvGraphicFramePr>
        <p:xfrm>
          <a:off x="2994698" y="1412776"/>
          <a:ext cx="466121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531515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995706" y="42570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We have no possible prefixes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94698" y="497717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We have no possible suffixes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1515" y="2382344"/>
            <a:ext cx="338843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824236" y="2382344"/>
            <a:ext cx="359998" cy="63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318099" y="2382344"/>
            <a:ext cx="348566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790820" y="2382344"/>
            <a:ext cx="305173" cy="63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274967" y="2382344"/>
            <a:ext cx="357244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754730" y="2382344"/>
            <a:ext cx="357235" cy="63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237236" y="2382344"/>
            <a:ext cx="357221" cy="63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5469423" y="3107196"/>
            <a:ext cx="497389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15271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298437" y="3105872"/>
            <a:ext cx="852383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995706" y="42570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994698" y="497717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b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98334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82090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64716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48472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36824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318099" y="3104548"/>
            <a:ext cx="852383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aba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03496" y="426741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02488" y="49874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142394" y="3094228"/>
            <a:ext cx="11644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  <a:latin typeface="+mj-lt"/>
              </a:rPr>
              <a:t>abab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11286" y="4279547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ab, aba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010278" y="4999627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b, ab,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bab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084431" y="3101459"/>
            <a:ext cx="1164468" cy="699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  <a:latin typeface="+mj-lt"/>
              </a:rPr>
              <a:t>ababa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994698" y="4264323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ab, aba,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abab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93690" y="4984403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, aba, baba </a:t>
            </a:r>
          </a:p>
        </p:txBody>
      </p:sp>
    </p:spTree>
    <p:extLst>
      <p:ext uri="{BB962C8B-B14F-4D97-AF65-F5344CB8AC3E}">
        <p14:creationId xmlns:p14="http://schemas.microsoft.com/office/powerpoint/2010/main" val="291864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Prefix Function -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33273"/>
              </p:ext>
            </p:extLst>
          </p:nvPr>
        </p:nvGraphicFramePr>
        <p:xfrm>
          <a:off x="1367922" y="1180975"/>
          <a:ext cx="6469792" cy="1602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724">
                  <a:extLst>
                    <a:ext uri="{9D8B030D-6E8A-4147-A177-3AD203B41FA5}">
                      <a16:colId xmlns:a16="http://schemas.microsoft.com/office/drawing/2014/main" val="4157395379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1676240761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2733759007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3272912894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494371180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1035108413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2733593413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2684976021"/>
                    </a:ext>
                  </a:extLst>
                </a:gridCol>
              </a:tblGrid>
              <a:tr h="566256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455000"/>
                  </a:ext>
                </a:extLst>
              </a:tr>
              <a:tr h="48453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141251"/>
                  </a:ext>
                </a:extLst>
              </a:tr>
              <a:tr h="484537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IN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867107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158102" y="556172"/>
            <a:ext cx="360000" cy="822341"/>
            <a:chOff x="1005409" y="586217"/>
            <a:chExt cx="360000" cy="822341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224598" y="1091723"/>
              <a:ext cx="0" cy="31683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05409" y="58621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13576" y="635504"/>
            <a:ext cx="660917" cy="745213"/>
            <a:chOff x="5983749" y="3399774"/>
            <a:chExt cx="660917" cy="745213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323332" y="3828152"/>
              <a:ext cx="0" cy="31683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983749" y="3399774"/>
              <a:ext cx="660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300625" y="4145826"/>
            <a:ext cx="4722312" cy="1656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Initially set </a:t>
            </a:r>
            <a:r>
              <a:rPr lang="en-US" sz="2400" b="1" dirty="0">
                <a:solidFill>
                  <a:schemeClr val="tx1"/>
                </a:solidFill>
              </a:rPr>
              <a:t>π[1] = 0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k is the longest prefix found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q is the current index of pattern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3440" y="3555645"/>
            <a:ext cx="1393633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 </a:t>
            </a:r>
            <a:r>
              <a:rPr lang="en-IN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6981" y="3007641"/>
            <a:ext cx="1393633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  = 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7" name="Flowchart: Decision 36"/>
          <p:cNvSpPr/>
          <p:nvPr/>
        </p:nvSpPr>
        <p:spPr>
          <a:xfrm>
            <a:off x="6509310" y="2813456"/>
            <a:ext cx="4283968" cy="104411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P[k+1]==P[q]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5338926" y="3857795"/>
            <a:ext cx="1584176" cy="576064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k&gt;0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93278" y="4748409"/>
            <a:ext cx="1224136" cy="540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k=k+1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15090" y="4758370"/>
            <a:ext cx="1224136" cy="540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</a:t>
            </a:r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[k]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39226" y="6017812"/>
            <a:ext cx="1224136" cy="540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[q]=k</a:t>
            </a:r>
          </a:p>
        </p:txBody>
      </p:sp>
      <p:cxnSp>
        <p:nvCxnSpPr>
          <p:cNvPr id="42" name="Elbow Connector 41"/>
          <p:cNvCxnSpPr>
            <a:stCxn id="37" idx="1"/>
            <a:endCxn id="38" idx="0"/>
          </p:cNvCxnSpPr>
          <p:nvPr/>
        </p:nvCxnSpPr>
        <p:spPr>
          <a:xfrm rot="10800000" flipV="1">
            <a:off x="6131014" y="3335513"/>
            <a:ext cx="378296" cy="522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  <a:endCxn id="39" idx="0"/>
          </p:cNvCxnSpPr>
          <p:nvPr/>
        </p:nvCxnSpPr>
        <p:spPr>
          <a:xfrm>
            <a:off x="10793278" y="3335514"/>
            <a:ext cx="612068" cy="1412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3"/>
            <a:endCxn id="40" idx="0"/>
          </p:cNvCxnSpPr>
          <p:nvPr/>
        </p:nvCxnSpPr>
        <p:spPr>
          <a:xfrm>
            <a:off x="6923102" y="4145827"/>
            <a:ext cx="504056" cy="6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8" idx="1"/>
            <a:endCxn id="41" idx="1"/>
          </p:cNvCxnSpPr>
          <p:nvPr/>
        </p:nvCxnSpPr>
        <p:spPr>
          <a:xfrm rot="10800000" flipH="1" flipV="1">
            <a:off x="5338926" y="4145826"/>
            <a:ext cx="2700300" cy="2142015"/>
          </a:xfrm>
          <a:prstGeom prst="bentConnector3">
            <a:avLst>
              <a:gd name="adj1" fmla="val -8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2"/>
            <a:endCxn id="41" idx="3"/>
          </p:cNvCxnSpPr>
          <p:nvPr/>
        </p:nvCxnSpPr>
        <p:spPr>
          <a:xfrm rot="5400000">
            <a:off x="9834668" y="4717163"/>
            <a:ext cx="999373" cy="2141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3"/>
            <a:endCxn id="37" idx="2"/>
          </p:cNvCxnSpPr>
          <p:nvPr/>
        </p:nvCxnSpPr>
        <p:spPr>
          <a:xfrm flipV="1">
            <a:off x="8039226" y="3857572"/>
            <a:ext cx="612068" cy="1170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748146" y="2908571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36292" y="3762844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52110" y="2908571"/>
            <a:ext cx="804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4870" y="3684467"/>
            <a:ext cx="89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false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93576" y="2339789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191432" y="2330825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89291" y="2321860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840938" y="2366684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1902" y="2344272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218775" y="626910"/>
            <a:ext cx="789119" cy="745213"/>
            <a:chOff x="5983748" y="3399774"/>
            <a:chExt cx="789119" cy="745213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6323332" y="3828152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983748" y="3399774"/>
              <a:ext cx="789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476997" y="2375649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7259889" y="622949"/>
            <a:ext cx="360000" cy="822341"/>
            <a:chOff x="1005409" y="586217"/>
            <a:chExt cx="360000" cy="822341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1185409" y="1091723"/>
              <a:ext cx="0" cy="31683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005409" y="58621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21068" y="2366684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8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6601 0.00023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651 -0.00602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01 0.00023 L 0.13437 0.0002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 -0.00602 L 0.13112 -0.0057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208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37 0.00023 L 0.20052 0.0020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2 -0.00579 L 0.19948 -0.00579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-208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52 0.00209 L 0.26679 0.00417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2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0579 L 0.0651 -0.00602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1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2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6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8" grpId="0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8" grpId="0"/>
      <p:bldP spid="48" grpId="1"/>
      <p:bldP spid="49" grpId="0"/>
      <p:bldP spid="50" grpId="0"/>
      <p:bldP spid="50" grpId="1"/>
      <p:bldP spid="51" grpId="0"/>
      <p:bldP spid="51" grpId="1"/>
      <p:bldP spid="54" grpId="0" animBg="1"/>
      <p:bldP spid="55" grpId="0" animBg="1"/>
      <p:bldP spid="57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53" grpId="0" animBg="1"/>
      <p:bldP spid="78" grpId="0" animBg="1"/>
      <p:bldP spid="56" grpId="0" animBg="1"/>
      <p:bldP spid="80" grpId="0" animBg="1"/>
      <p:bldP spid="59" grpId="0" animBg="1"/>
      <p:bldP spid="84" grpId="0" animBg="1"/>
      <p:bldP spid="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KMP- Compute Prefix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COMPUTE-PREFIX-FUNCTION(P)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m ← length[P]</a:t>
            </a:r>
          </a:p>
          <a:p>
            <a:pPr marL="544512" lvl="1" indent="0">
              <a:buNone/>
            </a:pPr>
            <a:r>
              <a:rPr lang="el-GR" sz="2200" dirty="0">
                <a:solidFill>
                  <a:srgbClr val="F6E7E6"/>
                </a:solidFill>
              </a:rPr>
              <a:t>π[1] ← 0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k ← 0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for q ← 2 to m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while k &gt; 0 and P[k + 1] ≠ P[q]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	     	k ← </a:t>
            </a:r>
            <a:r>
              <a:rPr lang="el-GR" sz="2200" dirty="0">
                <a:solidFill>
                  <a:srgbClr val="F6E7E6"/>
                </a:solidFill>
              </a:rPr>
              <a:t>π[</a:t>
            </a:r>
            <a:r>
              <a:rPr lang="en-US" sz="2200" dirty="0">
                <a:solidFill>
                  <a:srgbClr val="F6E7E6"/>
                </a:solidFill>
              </a:rPr>
              <a:t>k]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end while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if P[k + 1] == P[q] then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	k ← k + 1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end if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	</a:t>
            </a:r>
            <a:r>
              <a:rPr lang="el-GR" sz="2200" dirty="0">
                <a:solidFill>
                  <a:srgbClr val="F6E7E6"/>
                </a:solidFill>
              </a:rPr>
              <a:t>π[</a:t>
            </a:r>
            <a:r>
              <a:rPr lang="en-US" sz="2200" dirty="0">
                <a:solidFill>
                  <a:srgbClr val="F6E7E6"/>
                </a:solidFill>
              </a:rPr>
              <a:t>q] ← k 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return </a:t>
            </a:r>
            <a:r>
              <a:rPr lang="el-GR" sz="2200" dirty="0">
                <a:solidFill>
                  <a:srgbClr val="F6E7E6"/>
                </a:solidFill>
              </a:rPr>
              <a:t>π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50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KMP String Matching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03234"/>
              </p:ext>
            </p:extLst>
          </p:nvPr>
        </p:nvGraphicFramePr>
        <p:xfrm>
          <a:off x="7152362" y="467419"/>
          <a:ext cx="481928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953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2809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280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671057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68767"/>
              </p:ext>
            </p:extLst>
          </p:nvPr>
        </p:nvGraphicFramePr>
        <p:xfrm>
          <a:off x="-16480" y="1664804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32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48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264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5080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890464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2712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652036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923928" y="2245540"/>
            <a:ext cx="3012449" cy="596152"/>
          </a:xfrm>
          <a:prstGeom prst="wedgeRoundRectCallout">
            <a:avLst>
              <a:gd name="adj1" fmla="val -67307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18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644008" y="2894344"/>
            <a:ext cx="2814883" cy="606664"/>
          </a:xfrm>
          <a:prstGeom prst="wedgeRoundRectCallout">
            <a:avLst>
              <a:gd name="adj1" fmla="val -63783"/>
              <a:gd name="adj2" fmla="val -88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1"/>
                </a:solidFill>
              </a:rPr>
              <a:t>We can skip 2 shifts</a:t>
            </a:r>
          </a:p>
          <a:p>
            <a:r>
              <a:rPr lang="en-IN" sz="1800" dirty="0">
                <a:solidFill>
                  <a:schemeClr val="tx1"/>
                </a:solidFill>
              </a:rPr>
              <a:t>(Skip unnecessary shifts) </a:t>
            </a:r>
          </a:p>
        </p:txBody>
      </p: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554050" y="2122004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2778" y="2117192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314378" y="2117192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588214" y="212243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483221" y="1606098"/>
            <a:ext cx="365760" cy="3657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741499" y="2926676"/>
            <a:ext cx="2670386" cy="457200"/>
            <a:chOff x="519018" y="2999262"/>
            <a:chExt cx="2670386" cy="457200"/>
          </a:xfrm>
        </p:grpSpPr>
        <p:sp>
          <p:nvSpPr>
            <p:cNvPr id="21" name="TextBox 20"/>
            <p:cNvSpPr txBox="1"/>
            <p:nvPr/>
          </p:nvSpPr>
          <p:spPr>
            <a:xfrm>
              <a:off x="5190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06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822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638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6232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70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g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07804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t</a:t>
              </a:r>
              <a:endParaRPr lang="en-IN" dirty="0"/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3367"/>
              </p:ext>
            </p:extLst>
          </p:nvPr>
        </p:nvGraphicFramePr>
        <p:xfrm>
          <a:off x="-22200" y="3753036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532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5348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9164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2980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680485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0612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442057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37" name="Freeform 36"/>
          <p:cNvSpPr/>
          <p:nvPr/>
        </p:nvSpPr>
        <p:spPr>
          <a:xfrm>
            <a:off x="1599357" y="421027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ounded Rectangular Callout 37"/>
          <p:cNvSpPr/>
          <p:nvPr/>
        </p:nvSpPr>
        <p:spPr>
          <a:xfrm>
            <a:off x="5076056" y="4341500"/>
            <a:ext cx="3178596" cy="596152"/>
          </a:xfrm>
          <a:prstGeom prst="wedgeRoundRectCallout">
            <a:avLst>
              <a:gd name="adj1" fmla="val -62430"/>
              <a:gd name="adj2" fmla="val 135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18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31646" y="1592651"/>
            <a:ext cx="365760" cy="3657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13905"/>
              </p:ext>
            </p:extLst>
          </p:nvPr>
        </p:nvGraphicFramePr>
        <p:xfrm>
          <a:off x="-18119" y="5231475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822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18638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2454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6270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009449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33902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3771021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48" name="Multiply 47"/>
          <p:cNvSpPr/>
          <p:nvPr/>
        </p:nvSpPr>
        <p:spPr>
          <a:xfrm>
            <a:off x="107871" y="2926676"/>
            <a:ext cx="504056" cy="510599"/>
          </a:xfrm>
          <a:prstGeom prst="mathMultiply">
            <a:avLst>
              <a:gd name="adj1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 50"/>
          <p:cNvSpPr/>
          <p:nvPr/>
        </p:nvSpPr>
        <p:spPr>
          <a:xfrm>
            <a:off x="1592085" y="5694434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ounded Rectangular Callout 51"/>
          <p:cNvSpPr/>
          <p:nvPr/>
        </p:nvSpPr>
        <p:spPr>
          <a:xfrm>
            <a:off x="5472099" y="5876724"/>
            <a:ext cx="3328853" cy="596152"/>
          </a:xfrm>
          <a:prstGeom prst="wedgeRoundRectCallout">
            <a:avLst>
              <a:gd name="adj1" fmla="val -72865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>
                <a:solidFill>
                  <a:schemeClr val="tx1"/>
                </a:solidFill>
              </a:rPr>
              <a:t>Check value in prefix table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349211" y="4202899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KMP String Matching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16770"/>
              </p:ext>
            </p:extLst>
          </p:nvPr>
        </p:nvGraphicFramePr>
        <p:xfrm>
          <a:off x="7149770" y="513731"/>
          <a:ext cx="466121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16480" y="1664804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916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732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548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364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418819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996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180391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820352" y="2087249"/>
            <a:ext cx="2879896" cy="596152"/>
          </a:xfrm>
          <a:prstGeom prst="wedgeRoundRectCallout">
            <a:avLst>
              <a:gd name="adj1" fmla="val -67307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16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859242" y="2806746"/>
            <a:ext cx="3146916" cy="606664"/>
          </a:xfrm>
          <a:prstGeom prst="wedgeRoundRectCallout">
            <a:avLst>
              <a:gd name="adj1" fmla="val -72973"/>
              <a:gd name="adj2" fmla="val -488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We can skip 2 shifts</a:t>
            </a:r>
          </a:p>
          <a:p>
            <a:r>
              <a:rPr lang="en-IN" sz="2000" dirty="0">
                <a:solidFill>
                  <a:schemeClr val="tx1"/>
                </a:solidFill>
              </a:rPr>
              <a:t>(Skip unnecessary shifts) </a:t>
            </a:r>
          </a:p>
        </p:txBody>
      </p:sp>
      <p:sp>
        <p:nvSpPr>
          <p:cNvPr id="18" name="Freeform 17"/>
          <p:cNvSpPr/>
          <p:nvPr/>
        </p:nvSpPr>
        <p:spPr>
          <a:xfrm>
            <a:off x="2711622" y="212243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3332"/>
              </p:ext>
            </p:extLst>
          </p:nvPr>
        </p:nvGraphicFramePr>
        <p:xfrm>
          <a:off x="-22200" y="3325797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2590191" y="4058550"/>
            <a:ext cx="2670002" cy="457200"/>
            <a:chOff x="1492909" y="4472724"/>
            <a:chExt cx="2670002" cy="457200"/>
          </a:xfrm>
        </p:grpSpPr>
        <p:sp>
          <p:nvSpPr>
            <p:cNvPr id="30" name="TextBox 29"/>
            <p:cNvSpPr txBox="1"/>
            <p:nvPr/>
          </p:nvSpPr>
          <p:spPr>
            <a:xfrm>
              <a:off x="14929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745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561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377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0123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009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g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81311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t</a:t>
              </a:r>
              <a:endParaRPr lang="en-IN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2683577" y="3796102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9400"/>
              </p:ext>
            </p:extLst>
          </p:nvPr>
        </p:nvGraphicFramePr>
        <p:xfrm>
          <a:off x="-18119" y="4813461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0105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3921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7737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41553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537805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49185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5299377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13979" y="526972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85584" y="5259287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976527" y="5257097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55255" y="525228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736855" y="525228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112999" y="5257093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491727" y="5252281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60093" y="213028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431698" y="2119847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06158" y="1592651"/>
            <a:ext cx="365760" cy="3657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66753" y="6087293"/>
                <a:ext cx="4601049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Pattern matches with shift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53" y="6087293"/>
                <a:ext cx="4601049" cy="461665"/>
              </a:xfrm>
              <a:prstGeom prst="rect">
                <a:avLst/>
              </a:prstGeom>
              <a:blipFill>
                <a:blip r:embed="rId2"/>
                <a:stretch>
                  <a:fillRect l="-1653" t="-10811" b="-270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17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</p:cNvCxnSpPr>
          <p:nvPr/>
        </p:nvCxnSpPr>
        <p:spPr>
          <a:xfrm>
            <a:off x="1191446" y="-17287"/>
            <a:ext cx="0" cy="54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34989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28727" y="531353"/>
            <a:ext cx="68244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Outline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Introduction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Naive String Matching Algorithm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Rabin-Karp Algorithm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KMP-MATCHER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KMP-MATCHER(T, P)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n ← length[T]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m ← length[P]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π ← COMPUTE-PREFIX-FUNCTION(P)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q ← 0                          //Number of characters matched.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for 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 ← 1 to n                 //Scan the text from left to right.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while q &gt; 0 and P[q + 1] ≠ T[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q ← π[q]    //Next character does not match.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if P[q + 1] == T[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] then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then q ← q + 1      //Next character matches.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if q == m then           //Is all of P matched?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print "Pattern occurs with shift" 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 - m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q ← π[q]    //Look for the next match. </a:t>
            </a:r>
          </a:p>
          <a:p>
            <a:pPr marL="0" indent="0">
              <a:buNone/>
            </a:pPr>
            <a:endParaRPr lang="en-US" sz="2200" dirty="0">
              <a:solidFill>
                <a:srgbClr val="F6E7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458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</a:t>
            </a:r>
            <a:r>
              <a:rPr lang="en-US" b="1" dirty="0" smtClean="0"/>
              <a:t>he </a:t>
            </a:r>
            <a:r>
              <a:rPr lang="en-US" b="1" dirty="0"/>
              <a:t>worst case time complexity of KMP algorithm for pattern searching (m = length of text, n = length of pattern</a:t>
            </a:r>
            <a:r>
              <a:rPr lang="en-US" b="1" dirty="0" smtClean="0"/>
              <a:t>)</a:t>
            </a:r>
          </a:p>
          <a:p>
            <a:r>
              <a:rPr lang="en-US" b="1" dirty="0" smtClean="0"/>
              <a:t>O(</a:t>
            </a:r>
            <a:r>
              <a:rPr lang="en-US" b="1" dirty="0" err="1" smtClean="0"/>
              <a:t>m+n</a:t>
            </a:r>
            <a:r>
              <a:rPr lang="en-US" b="1" dirty="0" smtClean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6307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8962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Text-editing programs frequently </a:t>
            </a:r>
            <a:r>
              <a:rPr lang="en-US" dirty="0">
                <a:solidFill>
                  <a:srgbClr val="AD1457"/>
                </a:solidFill>
              </a:rPr>
              <a:t>need to find all occurrences </a:t>
            </a:r>
            <a:r>
              <a:rPr lang="en-US" dirty="0"/>
              <a:t>of a pattern in the text.</a:t>
            </a:r>
          </a:p>
          <a:p>
            <a:r>
              <a:rPr lang="en-US" dirty="0"/>
              <a:t>Efficient algorithms for this problem is called </a:t>
            </a:r>
            <a:r>
              <a:rPr lang="en-US" dirty="0">
                <a:solidFill>
                  <a:srgbClr val="AD1457"/>
                </a:solidFill>
              </a:rPr>
              <a:t>String-Matching Algorithms</a:t>
            </a:r>
            <a:r>
              <a:rPr lang="en-US" dirty="0"/>
              <a:t>. </a:t>
            </a:r>
          </a:p>
          <a:p>
            <a:r>
              <a:rPr lang="en-US" dirty="0"/>
              <a:t>Among its many applications, “String-Matching”  is highly used in Searching for </a:t>
            </a:r>
            <a:r>
              <a:rPr lang="en-US" dirty="0">
                <a:solidFill>
                  <a:srgbClr val="AD1457"/>
                </a:solidFill>
              </a:rPr>
              <a:t>patterns in DNA </a:t>
            </a:r>
            <a:r>
              <a:rPr lang="en-US" dirty="0"/>
              <a:t>and </a:t>
            </a:r>
            <a:r>
              <a:rPr lang="en-US" dirty="0">
                <a:solidFill>
                  <a:srgbClr val="AD1457"/>
                </a:solidFill>
              </a:rPr>
              <a:t>Internet search engines</a:t>
            </a:r>
            <a:r>
              <a:rPr lang="en-US" dirty="0"/>
              <a:t>.</a:t>
            </a:r>
          </a:p>
          <a:p>
            <a:r>
              <a:rPr lang="en-US" dirty="0"/>
              <a:t>Assume that the text is represented in the form of an array </a:t>
            </a:r>
            <a:r>
              <a:rPr lang="en-US" dirty="0">
                <a:solidFill>
                  <a:srgbClr val="AD1457"/>
                </a:solidFill>
              </a:rPr>
              <a:t>𝑻[𝟏…𝒏] </a:t>
            </a:r>
            <a:r>
              <a:rPr lang="en-US" dirty="0"/>
              <a:t>and the pattern is an array </a:t>
            </a:r>
            <a:r>
              <a:rPr lang="en-US" dirty="0">
                <a:solidFill>
                  <a:srgbClr val="AD1457"/>
                </a:solidFill>
              </a:rPr>
              <a:t>𝑷[𝟏…𝒎].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2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8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4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20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6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92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28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4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00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36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72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08250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760315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120315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480315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843639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3279243" y="3658981"/>
            <a:ext cx="2016224" cy="468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Text T[1..13]</a:t>
            </a:r>
            <a:endParaRPr lang="en-IN" sz="2400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06455" y="4439454"/>
            <a:ext cx="2189012" cy="468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Pattern P[1..4]</a:t>
            </a:r>
            <a:endParaRPr lang="en-IN" sz="2400" dirty="0">
              <a:solidFill>
                <a:srgbClr val="AD14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9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Naive String Matching Algorithm </a:t>
            </a:r>
          </a:p>
        </p:txBody>
      </p:sp>
    </p:spTree>
    <p:extLst>
      <p:ext uri="{BB962C8B-B14F-4D97-AF65-F5344CB8AC3E}">
        <p14:creationId xmlns:p14="http://schemas.microsoft.com/office/powerpoint/2010/main" val="350617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Naive String Matching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naive algorithm finds all valid shifts using a loop that checks the condition </a:t>
            </a:r>
            <a:r>
              <a:rPr lang="en-US" b="1" dirty="0">
                <a:solidFill>
                  <a:srgbClr val="AD1457"/>
                </a:solidFill>
              </a:rPr>
              <a:t>P[1..m] = T[s+1..s+m]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05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41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77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13394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695072" y="275172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2055072" y="275172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415072" y="275172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cxnSp>
        <p:nvCxnSpPr>
          <p:cNvPr id="34" name="Straight Connector 33"/>
          <p:cNvCxnSpPr>
            <a:stCxn id="26" idx="2"/>
            <a:endCxn id="31" idx="0"/>
          </p:cNvCxnSpPr>
          <p:nvPr/>
        </p:nvCxnSpPr>
        <p:spPr>
          <a:xfrm>
            <a:off x="1875072" y="2349298"/>
            <a:ext cx="0" cy="402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127686" y="2347293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459601" y="3376673"/>
            <a:ext cx="936615" cy="421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0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2812" y="188763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41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7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13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549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85762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778759" y="27465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138759" y="27465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5498759" y="27465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46" name="Freeform 45"/>
          <p:cNvSpPr/>
          <p:nvPr/>
        </p:nvSpPr>
        <p:spPr>
          <a:xfrm>
            <a:off x="4851373" y="2342122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5298064" y="3376674"/>
            <a:ext cx="1012965" cy="365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1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16499" y="188246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725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761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7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833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869881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7979942" y="270972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8339942" y="270972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8699942" y="270972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8062873" y="3376673"/>
            <a:ext cx="994797" cy="421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2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057682" y="186768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169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205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241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277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313281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2772812" y="511475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3132812" y="511475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3492812" y="511475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2457102" y="5730579"/>
            <a:ext cx="939114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3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91682" y="426155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cxnSp>
        <p:nvCxnSpPr>
          <p:cNvPr id="69" name="Straight Connector 68"/>
          <p:cNvCxnSpPr>
            <a:stCxn id="51" idx="2"/>
            <a:endCxn id="54" idx="0"/>
          </p:cNvCxnSpPr>
          <p:nvPr/>
        </p:nvCxnSpPr>
        <p:spPr>
          <a:xfrm>
            <a:off x="8159942" y="2329352"/>
            <a:ext cx="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2"/>
            <a:endCxn id="55" idx="0"/>
          </p:cNvCxnSpPr>
          <p:nvPr/>
        </p:nvCxnSpPr>
        <p:spPr>
          <a:xfrm>
            <a:off x="8519942" y="2329352"/>
            <a:ext cx="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2"/>
            <a:endCxn id="56" idx="0"/>
          </p:cNvCxnSpPr>
          <p:nvPr/>
        </p:nvCxnSpPr>
        <p:spPr>
          <a:xfrm>
            <a:off x="8878812" y="2329352"/>
            <a:ext cx="113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2" idx="2"/>
            <a:endCxn id="64" idx="0"/>
          </p:cNvCxnSpPr>
          <p:nvPr/>
        </p:nvCxnSpPr>
        <p:spPr>
          <a:xfrm flipH="1">
            <a:off x="2952812" y="4723217"/>
            <a:ext cx="1130" cy="39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3222485" y="4723216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/>
          <p:cNvCxnSpPr/>
          <p:nvPr/>
        </p:nvCxnSpPr>
        <p:spPr>
          <a:xfrm>
            <a:off x="4093055" y="1743617"/>
            <a:ext cx="0" cy="2179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960816" y="1743617"/>
            <a:ext cx="0" cy="2179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35200" y="4070314"/>
            <a:ext cx="876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ounded Rectangular Callout 76"/>
          <p:cNvSpPr/>
          <p:nvPr/>
        </p:nvSpPr>
        <p:spPr>
          <a:xfrm>
            <a:off x="6216499" y="4707643"/>
            <a:ext cx="4081701" cy="1208943"/>
          </a:xfrm>
          <a:prstGeom prst="wedgeRoundRectCallout">
            <a:avLst>
              <a:gd name="adj1" fmla="val 9388"/>
              <a:gd name="adj2" fmla="val -1340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</a:rPr>
              <a:t>Pattern matched with shift 2</a:t>
            </a:r>
          </a:p>
          <a:p>
            <a:pPr algn="ctr"/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P[1..m] = T[s+1..s+m]</a:t>
            </a:r>
          </a:p>
        </p:txBody>
      </p:sp>
    </p:spTree>
    <p:extLst>
      <p:ext uri="{BB962C8B-B14F-4D97-AF65-F5344CB8AC3E}">
        <p14:creationId xmlns:p14="http://schemas.microsoft.com/office/powerpoint/2010/main" val="4174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Naive String Matching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706534" cy="5590565"/>
          </a:xfrm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onsolas" panose="020B0609020204030204" pitchFamily="49" charset="0"/>
              </a:rPr>
              <a:t>NAIVE-STRING MATCHER (T,P)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n =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T.length</a:t>
            </a:r>
            <a:endParaRPr lang="en-IN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m =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P.length</a:t>
            </a:r>
            <a:endParaRPr lang="en-IN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for s = 0 to n-m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if   p[1..m] == T[s+1..s+m]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     print “Pattern occurs with                    			shift” 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3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99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35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71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06931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63044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99044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35044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428186" y="164714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307194" y="1640755"/>
            <a:ext cx="106216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T[1..6]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95454" y="2482793"/>
            <a:ext cx="111985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P[1..3]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8931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34931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070931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34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70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106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70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142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9513545" y="3259108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s = 0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1180" y="5086197"/>
            <a:ext cx="730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5"/>
                </a:solidFill>
              </a:rPr>
              <a:t>Naive String Matcher takes time O((n-m+1)m) </a:t>
            </a:r>
            <a:endParaRPr lang="en-IN" sz="2400" b="1" dirty="0">
              <a:solidFill>
                <a:schemeClr val="accent5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8906" y="2232212"/>
            <a:ext cx="2770094" cy="38996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48024" y="2106783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037345" y="3261344"/>
            <a:ext cx="324036" cy="46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1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68722" y="3238933"/>
            <a:ext cx="324036" cy="46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2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1154012" y="2102427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037856" y="3273766"/>
            <a:ext cx="324036" cy="46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3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62374" y="4024264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>
                <a:solidFill>
                  <a:srgbClr val="AD1457"/>
                </a:solidFill>
              </a:rPr>
              <a:t>Pattern occurs with shift 2</a:t>
            </a:r>
          </a:p>
        </p:txBody>
      </p:sp>
    </p:spTree>
    <p:extLst>
      <p:ext uri="{BB962C8B-B14F-4D97-AF65-F5344CB8AC3E}">
        <p14:creationId xmlns:p14="http://schemas.microsoft.com/office/powerpoint/2010/main" val="220991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C8EC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C8EC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C8EC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7" grpId="1" animBg="1"/>
      <p:bldP spid="28" grpId="0" animBg="1"/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70702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Rabin-Karp Algorithm</a:t>
            </a:r>
          </a:p>
        </p:txBody>
      </p:sp>
      <p:sp>
        <p:nvSpPr>
          <p:cNvPr id="3" name="Rectangle 2"/>
          <p:cNvSpPr/>
          <p:nvPr/>
        </p:nvSpPr>
        <p:spPr>
          <a:xfrm>
            <a:off x="831850" y="4085010"/>
            <a:ext cx="60292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555555"/>
                </a:solidFill>
                <a:latin typeface="Ubuntu"/>
              </a:rPr>
              <a:t>Who created the Rabin Karp Algorithm?</a:t>
            </a:r>
            <a:endParaRPr lang="en-IN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831850" y="4808246"/>
            <a:ext cx="54644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555555"/>
                </a:solidFill>
                <a:latin typeface="Ubuntu"/>
              </a:rPr>
              <a:t>Michael Rabin </a:t>
            </a:r>
            <a:r>
              <a:rPr lang="en-US" sz="2400" b="1" dirty="0" smtClean="0">
                <a:solidFill>
                  <a:srgbClr val="555555"/>
                </a:solidFill>
                <a:latin typeface="Ubuntu"/>
              </a:rPr>
              <a:t>and Richard Karp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3863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93837"/>
              </p:ext>
            </p:extLst>
          </p:nvPr>
        </p:nvGraphicFramePr>
        <p:xfrm>
          <a:off x="1897962" y="341892"/>
          <a:ext cx="35292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145719263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31481397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44422246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402110319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50416143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943242449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89654980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39324439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191669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63440" y="336466"/>
            <a:ext cx="1264798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Text </a:t>
            </a:r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</a:t>
            </a:r>
            <a:endParaRPr lang="en-IN" sz="24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5574" y="1025567"/>
            <a:ext cx="1581500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Pattern 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5042"/>
              </p:ext>
            </p:extLst>
          </p:nvPr>
        </p:nvGraphicFramePr>
        <p:xfrm>
          <a:off x="2045844" y="1030993"/>
          <a:ext cx="6416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3438" y="1729001"/>
            <a:ext cx="5760721" cy="546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Choose a random prime number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q = 11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40" y="2441709"/>
            <a:ext cx="3860366" cy="860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Let,   </a:t>
            </a:r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 P mod q 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= 26 mod 11 =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3439" y="3546857"/>
            <a:ext cx="6237985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Let </a:t>
            </a:r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denotes modulo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>
                <a:solidFill>
                  <a:schemeClr val="tx1"/>
                </a:solidFill>
              </a:rPr>
              <a:t> for text of length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69584"/>
              </p:ext>
            </p:extLst>
          </p:nvPr>
        </p:nvGraphicFramePr>
        <p:xfrm>
          <a:off x="463440" y="4582677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8999"/>
              </p:ext>
            </p:extLst>
          </p:nvPr>
        </p:nvGraphicFramePr>
        <p:xfrm>
          <a:off x="737760" y="5508047"/>
          <a:ext cx="5486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11597"/>
                  </p:ext>
                </p:extLst>
              </p:nvPr>
            </p:nvGraphicFramePr>
            <p:xfrm>
              <a:off x="7458891" y="380031"/>
              <a:ext cx="404368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3680">
                      <a:extLst>
                        <a:ext uri="{9D8B030D-6E8A-4147-A177-3AD203B41FA5}">
                          <a16:colId xmlns:a16="http://schemas.microsoft.com/office/drawing/2014/main" val="51635165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 = 31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9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29401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= 14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3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40855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= 41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8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409766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 = 15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99263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 = 59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463602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 = 92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23427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 = 26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538932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 = 65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10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237650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 = 53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9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757196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 = 35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2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7360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11597"/>
                  </p:ext>
                </p:extLst>
              </p:nvPr>
            </p:nvGraphicFramePr>
            <p:xfrm>
              <a:off x="7458891" y="380031"/>
              <a:ext cx="404368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3680">
                      <a:extLst>
                        <a:ext uri="{9D8B030D-6E8A-4147-A177-3AD203B41FA5}">
                          <a16:colId xmlns:a16="http://schemas.microsoft.com/office/drawing/2014/main" val="51635165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1111" r="-301" b="-9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29401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101111" r="-301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40855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201111" r="-301" b="-7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409766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301111" r="-301" b="-6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299263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396703" r="-301" b="-496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3602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502222" r="-301" b="-4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3427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602222" r="-301" b="-3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38932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702222" r="-301" b="-2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37650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802222" r="-301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57196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902222" r="-301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60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509450" y="4624250"/>
            <a:ext cx="1005840" cy="457200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57018" y="43184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0271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57018" y="97817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66457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57018" y="152450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12643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7018" y="207083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58829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57018" y="261716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5015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57018" y="317655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51201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17829" y="372288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97387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17829" y="426921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43573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17829" y="481554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89759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17829" y="5361874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35949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380658" y="5496040"/>
            <a:ext cx="219456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11530" y="2832843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04492 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92 0.00023 L 0.08946 0.0023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6 0.00231 L 0.13464 0.0006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64 0.00069 L 0.17982 -0.0009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82 -0.00093 L 0.22448 0.0009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48 0.00093 L 0.27045 0.0027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705902" y="1226626"/>
            <a:ext cx="1264798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Text </a:t>
            </a:r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</a:t>
            </a:r>
            <a:endParaRPr lang="en-IN" sz="24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90538" y="346296"/>
            <a:ext cx="1608998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Pattern 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09709"/>
              </p:ext>
            </p:extLst>
          </p:nvPr>
        </p:nvGraphicFramePr>
        <p:xfrm>
          <a:off x="4318785" y="351722"/>
          <a:ext cx="8410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52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42052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AD1457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rgbClr val="AD1457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329645" y="299397"/>
            <a:ext cx="4963886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 P mod q = 26 mod 11 = 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88992"/>
              </p:ext>
            </p:extLst>
          </p:nvPr>
        </p:nvGraphicFramePr>
        <p:xfrm>
          <a:off x="4318785" y="1186332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30926"/>
              </p:ext>
            </p:extLst>
          </p:nvPr>
        </p:nvGraphicFramePr>
        <p:xfrm>
          <a:off x="4525996" y="2502067"/>
          <a:ext cx="5486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6168892" y="2491582"/>
            <a:ext cx="219456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676760" y="363957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598674" y="4291899"/>
            <a:ext cx="8030518" cy="125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if  </a:t>
            </a:r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== </a:t>
            </a:r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if P[1..m] == T[s+1..s+m]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print “pattern occurs with shift” 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554987" y="2502067"/>
            <a:ext cx="731520" cy="457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err="1">
                <a:solidFill>
                  <a:srgbClr val="AD1457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rgbClr val="AD1457"/>
                </a:solidFill>
                <a:latin typeface="Consolas" panose="020B0609020204030204" pitchFamily="49" charset="0"/>
              </a:rPr>
              <a:t>s</a:t>
            </a:r>
            <a:endParaRPr lang="en-IN" sz="24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230984" y="1449980"/>
            <a:ext cx="548638" cy="1097280"/>
          </a:xfrm>
          <a:prstGeom prst="rightBrace">
            <a:avLst>
              <a:gd name="adj1" fmla="val 10727"/>
              <a:gd name="adj2" fmla="val 56479"/>
            </a:avLst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ular Callout 12"/>
          <p:cNvSpPr/>
          <p:nvPr/>
        </p:nvSpPr>
        <p:spPr>
          <a:xfrm>
            <a:off x="5155474" y="3226361"/>
            <a:ext cx="1715589" cy="365760"/>
          </a:xfrm>
          <a:prstGeom prst="wedgeRoundRectCallout">
            <a:avLst>
              <a:gd name="adj1" fmla="val 22308"/>
              <a:gd name="adj2" fmla="val -117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Spurious Hit</a:t>
            </a:r>
            <a:endParaRPr lang="en-IN" sz="18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053944" y="3233884"/>
            <a:ext cx="1715588" cy="492477"/>
          </a:xfrm>
          <a:prstGeom prst="wedgeRoundRectCallout">
            <a:avLst>
              <a:gd name="adj1" fmla="val 21415"/>
              <a:gd name="adj2" fmla="val -1211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Valid match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924314" y="5127882"/>
            <a:ext cx="3657600" cy="0"/>
          </a:xfrm>
          <a:prstGeom prst="line">
            <a:avLst/>
          </a:prstGeom>
          <a:ln w="38100">
            <a:solidFill>
              <a:srgbClr val="AD1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3412" y="1194542"/>
            <a:ext cx="1115568" cy="548640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13763"/>
              </p:ext>
            </p:extLst>
          </p:nvPr>
        </p:nvGraphicFramePr>
        <p:xfrm>
          <a:off x="4314430" y="347369"/>
          <a:ext cx="8410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52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42052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AD1457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rgbClr val="AD1457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04493 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04571 -0.0006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4505 0.0002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93 4.81481E-6 L 0.09102 4.81481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71 -0.0007 L 0.08959 -0.000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05 0.00023 L 0.0901 -0.0018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02 2.96296E-6 L 0.13607 0.0018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9 -0.00069 L 0.13568 -0.0006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7" grpId="0" animBg="1"/>
      <p:bldP spid="19" grpId="0" animBg="1"/>
      <p:bldP spid="19" grpId="1" animBg="1"/>
      <p:bldP spid="19" grpId="2" animBg="1"/>
      <p:bldP spid="19" grpId="3" animBg="1"/>
    </p:bldLst>
  </p:timing>
</p:sld>
</file>

<file path=ppt/theme/theme1.xml><?xml version="1.0" encoding="utf-8"?>
<a:theme xmlns:a="http://schemas.openxmlformats.org/drawingml/2006/main" name="Simple Light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DAA_Unit_3_Divide and Conquer</Template>
  <TotalTime>5135</TotalTime>
  <Words>1489</Words>
  <Application>Microsoft Office PowerPoint</Application>
  <PresentationFormat>Widescreen</PresentationFormat>
  <Paragraphs>608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Wingdings 3</vt:lpstr>
      <vt:lpstr>Ubuntu</vt:lpstr>
      <vt:lpstr>Cambria Math</vt:lpstr>
      <vt:lpstr>Wingdings 2</vt:lpstr>
      <vt:lpstr>Consolas</vt:lpstr>
      <vt:lpstr>Calibri</vt:lpstr>
      <vt:lpstr>Arial</vt:lpstr>
      <vt:lpstr>Wingdings</vt:lpstr>
      <vt:lpstr>Segoe UI Black</vt:lpstr>
      <vt:lpstr>Simple Light</vt:lpstr>
      <vt:lpstr>Unit-4:  String Matching  </vt:lpstr>
      <vt:lpstr>PowerPoint Presentation</vt:lpstr>
      <vt:lpstr>Introduction </vt:lpstr>
      <vt:lpstr>Naive String Matching Algorithm </vt:lpstr>
      <vt:lpstr>Naive String Matching - Example</vt:lpstr>
      <vt:lpstr>Naive String Matching - Algorithm</vt:lpstr>
      <vt:lpstr>Rabin-Karp Algorithm</vt:lpstr>
      <vt:lpstr>PowerPoint Presentation</vt:lpstr>
      <vt:lpstr>PowerPoint Presentation</vt:lpstr>
      <vt:lpstr>Rabin-Karp Algorithm</vt:lpstr>
      <vt:lpstr>Rabin-Karp-Matcher </vt:lpstr>
      <vt:lpstr>PowerPoint Presentation</vt:lpstr>
      <vt:lpstr>String Matching with Knuth-Morris-Pratt Algorithm</vt:lpstr>
      <vt:lpstr>Introduction </vt:lpstr>
      <vt:lpstr>Longest Common Prefix and Suffix</vt:lpstr>
      <vt:lpstr>Calculate Prefix Function - Example</vt:lpstr>
      <vt:lpstr>KMP- Compute Prefix Function</vt:lpstr>
      <vt:lpstr>KMP String Matching</vt:lpstr>
      <vt:lpstr>KMP String Matching</vt:lpstr>
      <vt:lpstr>KMP-MATCHER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507</cp:revision>
  <dcterms:created xsi:type="dcterms:W3CDTF">2020-05-01T05:09:15Z</dcterms:created>
  <dcterms:modified xsi:type="dcterms:W3CDTF">2024-10-25T08:32:18Z</dcterms:modified>
</cp:coreProperties>
</file>