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 id="2147483660" r:id="rId2"/>
    <p:sldMasterId id="2147483670" r:id="rId3"/>
  </p:sldMasterIdLst>
  <p:notesMasterIdLst>
    <p:notesMasterId r:id="rId38"/>
  </p:notesMasterIdLst>
  <p:sldIdLst>
    <p:sldId id="390" r:id="rId4"/>
    <p:sldId id="296" r:id="rId5"/>
    <p:sldId id="354" r:id="rId6"/>
    <p:sldId id="355" r:id="rId7"/>
    <p:sldId id="356" r:id="rId8"/>
    <p:sldId id="357" r:id="rId9"/>
    <p:sldId id="358" r:id="rId10"/>
    <p:sldId id="359" r:id="rId11"/>
    <p:sldId id="360" r:id="rId12"/>
    <p:sldId id="361" r:id="rId13"/>
    <p:sldId id="362" r:id="rId14"/>
    <p:sldId id="363" r:id="rId15"/>
    <p:sldId id="364" r:id="rId16"/>
    <p:sldId id="365" r:id="rId17"/>
    <p:sldId id="366" r:id="rId18"/>
    <p:sldId id="367" r:id="rId19"/>
    <p:sldId id="368" r:id="rId20"/>
    <p:sldId id="369" r:id="rId21"/>
    <p:sldId id="370" r:id="rId22"/>
    <p:sldId id="375" r:id="rId23"/>
    <p:sldId id="374" r:id="rId24"/>
    <p:sldId id="373" r:id="rId25"/>
    <p:sldId id="372" r:id="rId26"/>
    <p:sldId id="384" r:id="rId27"/>
    <p:sldId id="385" r:id="rId28"/>
    <p:sldId id="389" r:id="rId29"/>
    <p:sldId id="388" r:id="rId30"/>
    <p:sldId id="371" r:id="rId31"/>
    <p:sldId id="376" r:id="rId32"/>
    <p:sldId id="383" r:id="rId33"/>
    <p:sldId id="382" r:id="rId34"/>
    <p:sldId id="381" r:id="rId35"/>
    <p:sldId id="380" r:id="rId36"/>
    <p:sldId id="391" r:id="rId37"/>
  </p:sldIdLst>
  <p:sldSz cx="9144000" cy="5143500" type="screen16x9"/>
  <p:notesSz cx="6858000" cy="9144000"/>
  <p:embeddedFontLst>
    <p:embeddedFont>
      <p:font typeface="Franklin Gothic Book" panose="020B0503020102020204" pitchFamily="34" charset="0"/>
      <p:regular r:id="rId39"/>
      <p:italic r:id="rId40"/>
    </p:embeddedFont>
    <p:embeddedFont>
      <p:font typeface="Wingdings 2" panose="05020102010507070707" pitchFamily="18" charset="2"/>
      <p:regular r:id="rId41"/>
    </p:embeddedFont>
    <p:embeddedFont>
      <p:font typeface="Perpetua" panose="02020502060401020303" pitchFamily="18" charset="0"/>
      <p:regular r:id="rId42"/>
      <p:bold r:id="rId43"/>
      <p:italic r:id="rId44"/>
      <p:boldItalic r:id="rId45"/>
    </p:embeddedFont>
    <p:embeddedFont>
      <p:font typeface="Calibri" panose="020F0502020204030204" pitchFamily="34" charset="0"/>
      <p:regular r:id="rId46"/>
      <p:bold r:id="rId47"/>
      <p:italic r:id="rId48"/>
      <p:boldItalic r:id="rId49"/>
    </p:embeddedFont>
    <p:embeddedFont>
      <p:font typeface="Proxima Nova" panose="020B0604020202020204" charset="0"/>
      <p:regular r:id="rId50"/>
      <p:bold r:id="rId51"/>
      <p:italic r:id="rId52"/>
      <p:boldItalic r:id="rId53"/>
    </p:embeddedFont>
    <p:embeddedFont>
      <p:font typeface="Calibri Light" panose="020F0302020204030204" pitchFamily="34" charset="0"/>
      <p:regular r:id="rId54"/>
      <p:italic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7B6D"/>
    <a:srgbClr val="EB25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58" autoAdjust="0"/>
    <p:restoredTop sz="94635"/>
  </p:normalViewPr>
  <p:slideViewPr>
    <p:cSldViewPr snapToGrid="0">
      <p:cViewPr varScale="1">
        <p:scale>
          <a:sx n="91" d="100"/>
          <a:sy n="91" d="100"/>
        </p:scale>
        <p:origin x="768" y="84"/>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font" Target="fonts/font1.fntdata"/><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55" Type="http://schemas.openxmlformats.org/officeDocument/2006/relationships/font" Target="fonts/font17.fntdata"/><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font" Target="fonts/font15.fntdata"/><Relationship Id="rId58" Type="http://schemas.openxmlformats.org/officeDocument/2006/relationships/theme" Target="theme/theme1.xml"/><Relationship Id="rId5" Type="http://schemas.openxmlformats.org/officeDocument/2006/relationships/slide" Target="slides/slide2.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font" Target="fonts/font5.fntdata"/><Relationship Id="rId48" Type="http://schemas.openxmlformats.org/officeDocument/2006/relationships/font" Target="fonts/font10.fntdata"/><Relationship Id="rId56"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font" Target="fonts/font13.fntdata"/><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notesMaster" Target="notesMasters/notesMaster1.xml"/><Relationship Id="rId46" Type="http://schemas.openxmlformats.org/officeDocument/2006/relationships/font" Target="fonts/font8.fntdata"/><Relationship Id="rId59" Type="http://schemas.openxmlformats.org/officeDocument/2006/relationships/tableStyles" Target="tableStyles.xml"/><Relationship Id="rId20" Type="http://schemas.openxmlformats.org/officeDocument/2006/relationships/slide" Target="slides/slide17.xml"/><Relationship Id="rId41" Type="http://schemas.openxmlformats.org/officeDocument/2006/relationships/font" Target="fonts/font3.fntdata"/><Relationship Id="rId54"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font" Target="fonts/font11.fntdata"/><Relationship Id="rId57" Type="http://schemas.openxmlformats.org/officeDocument/2006/relationships/viewProps" Target="viewProps.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font" Target="fonts/font6.fntdata"/><Relationship Id="rId52"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68737034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837245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59265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120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34650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55050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84665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32976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98872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16145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43406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8172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791315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00020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29971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32745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53032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7628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64918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65081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53920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61004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2572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656787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64934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84852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56239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04071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0555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66825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71730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83144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1605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43C1213-2267-41B0-B7DB-2BDA08EF44E4}" type="datetimeFigureOut">
              <a:rPr lang="en-IN" smtClean="0"/>
              <a:t>07-09-2024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2185DD-E8D6-41F6-A7CE-506B5348D0F9}" type="slidenum">
              <a:rPr lang="en-IN" smtClean="0"/>
              <a:t>‹#›</a:t>
            </a:fld>
            <a:endParaRPr lang="en-IN"/>
          </a:p>
        </p:txBody>
      </p:sp>
    </p:spTree>
    <p:extLst>
      <p:ext uri="{BB962C8B-B14F-4D97-AF65-F5344CB8AC3E}">
        <p14:creationId xmlns:p14="http://schemas.microsoft.com/office/powerpoint/2010/main" val="20713041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700"/>
            <a:ext cx="7886700" cy="2139950"/>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623888" y="3441700"/>
            <a:ext cx="7886700" cy="112553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43C1213-2267-41B0-B7DB-2BDA08EF44E4}" type="datetimeFigureOut">
              <a:rPr lang="en-IN" smtClean="0"/>
              <a:t>07-09-2024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2185DD-E8D6-41F6-A7CE-506B5348D0F9}" type="slidenum">
              <a:rPr lang="en-IN" smtClean="0"/>
              <a:t>‹#›</a:t>
            </a:fld>
            <a:endParaRPr lang="en-IN"/>
          </a:p>
        </p:txBody>
      </p:sp>
    </p:spTree>
    <p:extLst>
      <p:ext uri="{BB962C8B-B14F-4D97-AF65-F5344CB8AC3E}">
        <p14:creationId xmlns:p14="http://schemas.microsoft.com/office/powerpoint/2010/main" val="36919395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28650" y="1370013"/>
            <a:ext cx="3867150" cy="326231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370013"/>
            <a:ext cx="3867150" cy="326231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43C1213-2267-41B0-B7DB-2BDA08EF44E4}" type="datetimeFigureOut">
              <a:rPr lang="en-IN" smtClean="0"/>
              <a:t>07-09-2024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2185DD-E8D6-41F6-A7CE-506B5348D0F9}" type="slidenum">
              <a:rPr lang="en-IN" smtClean="0"/>
              <a:t>‹#›</a:t>
            </a:fld>
            <a:endParaRPr lang="en-IN"/>
          </a:p>
        </p:txBody>
      </p:sp>
    </p:spTree>
    <p:extLst>
      <p:ext uri="{BB962C8B-B14F-4D97-AF65-F5344CB8AC3E}">
        <p14:creationId xmlns:p14="http://schemas.microsoft.com/office/powerpoint/2010/main" val="17568195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274638"/>
            <a:ext cx="7886700" cy="993775"/>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30238" y="1260475"/>
            <a:ext cx="3868737"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30238" y="1879600"/>
            <a:ext cx="3868737" cy="27622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260475"/>
            <a:ext cx="3887788" cy="619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1879600"/>
            <a:ext cx="3887788" cy="27622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43C1213-2267-41B0-B7DB-2BDA08EF44E4}" type="datetimeFigureOut">
              <a:rPr lang="en-IN" smtClean="0"/>
              <a:t>07-09-2024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E2185DD-E8D6-41F6-A7CE-506B5348D0F9}" type="slidenum">
              <a:rPr lang="en-IN" smtClean="0"/>
              <a:t>‹#›</a:t>
            </a:fld>
            <a:endParaRPr lang="en-IN"/>
          </a:p>
        </p:txBody>
      </p:sp>
    </p:spTree>
    <p:extLst>
      <p:ext uri="{BB962C8B-B14F-4D97-AF65-F5344CB8AC3E}">
        <p14:creationId xmlns:p14="http://schemas.microsoft.com/office/powerpoint/2010/main" val="20094019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43C1213-2267-41B0-B7DB-2BDA08EF44E4}" type="datetimeFigureOut">
              <a:rPr lang="en-IN" smtClean="0"/>
              <a:t>07-09-2024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E2185DD-E8D6-41F6-A7CE-506B5348D0F9}" type="slidenum">
              <a:rPr lang="en-IN" smtClean="0"/>
              <a:t>‹#›</a:t>
            </a:fld>
            <a:endParaRPr lang="en-IN"/>
          </a:p>
        </p:txBody>
      </p:sp>
    </p:spTree>
    <p:extLst>
      <p:ext uri="{BB962C8B-B14F-4D97-AF65-F5344CB8AC3E}">
        <p14:creationId xmlns:p14="http://schemas.microsoft.com/office/powerpoint/2010/main" val="24575788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3C1213-2267-41B0-B7DB-2BDA08EF44E4}" type="datetimeFigureOut">
              <a:rPr lang="en-IN" smtClean="0"/>
              <a:t>07-09-2024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E2185DD-E8D6-41F6-A7CE-506B5348D0F9}" type="slidenum">
              <a:rPr lang="en-IN" smtClean="0"/>
              <a:t>‹#›</a:t>
            </a:fld>
            <a:endParaRPr lang="en-IN"/>
          </a:p>
        </p:txBody>
      </p:sp>
    </p:spTree>
    <p:extLst>
      <p:ext uri="{BB962C8B-B14F-4D97-AF65-F5344CB8AC3E}">
        <p14:creationId xmlns:p14="http://schemas.microsoft.com/office/powerpoint/2010/main" val="34171804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3887788" y="741363"/>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43C1213-2267-41B0-B7DB-2BDA08EF44E4}" type="datetimeFigureOut">
              <a:rPr lang="en-IN" smtClean="0"/>
              <a:t>07-09-2024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2185DD-E8D6-41F6-A7CE-506B5348D0F9}" type="slidenum">
              <a:rPr lang="en-IN" smtClean="0"/>
              <a:t>‹#›</a:t>
            </a:fld>
            <a:endParaRPr lang="en-IN"/>
          </a:p>
        </p:txBody>
      </p:sp>
    </p:spTree>
    <p:extLst>
      <p:ext uri="{BB962C8B-B14F-4D97-AF65-F5344CB8AC3E}">
        <p14:creationId xmlns:p14="http://schemas.microsoft.com/office/powerpoint/2010/main" val="26946021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3887788" y="741363"/>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630238" y="1543050"/>
            <a:ext cx="2949575" cy="28590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43C1213-2267-41B0-B7DB-2BDA08EF44E4}" type="datetimeFigureOut">
              <a:rPr lang="en-IN" smtClean="0"/>
              <a:t>07-09-2024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E2185DD-E8D6-41F6-A7CE-506B5348D0F9}" type="slidenum">
              <a:rPr lang="en-IN" smtClean="0"/>
              <a:t>‹#›</a:t>
            </a:fld>
            <a:endParaRPr lang="en-IN"/>
          </a:p>
        </p:txBody>
      </p:sp>
    </p:spTree>
    <p:extLst>
      <p:ext uri="{BB962C8B-B14F-4D97-AF65-F5344CB8AC3E}">
        <p14:creationId xmlns:p14="http://schemas.microsoft.com/office/powerpoint/2010/main" val="37917462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51435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350"/>
          </a:p>
        </p:txBody>
      </p:sp>
      <p:sp useBgFill="1">
        <p:nvSpPr>
          <p:cNvPr id="13" name="Rounded Rectangle 12"/>
          <p:cNvSpPr/>
          <p:nvPr/>
        </p:nvSpPr>
        <p:spPr>
          <a:xfrm>
            <a:off x="65313" y="52317"/>
            <a:ext cx="9013372" cy="501915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350"/>
          </a:p>
        </p:txBody>
      </p:sp>
      <p:sp>
        <p:nvSpPr>
          <p:cNvPr id="9" name="Subtitle 8"/>
          <p:cNvSpPr>
            <a:spLocks noGrp="1"/>
          </p:cNvSpPr>
          <p:nvPr>
            <p:ph type="subTitle" idx="1"/>
          </p:nvPr>
        </p:nvSpPr>
        <p:spPr>
          <a:xfrm>
            <a:off x="1295400" y="2400300"/>
            <a:ext cx="6400800" cy="1200150"/>
          </a:xfrm>
        </p:spPr>
        <p:txBody>
          <a:bodyPr/>
          <a:lstStyle>
            <a:lvl1pPr marL="0" indent="0" algn="ctr">
              <a:buNone/>
              <a:defRPr sz="1950">
                <a:solidFill>
                  <a:schemeClr val="tx2"/>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96599D08-8243-4A50-AB7E-47AD7EFEA69A}" type="datetimeFigureOut">
              <a:rPr lang="en-US" smtClean="0"/>
              <a:pPr/>
              <a:t>9/7/2024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050">
                <a:solidFill>
                  <a:srgbClr val="FFFFFF"/>
                </a:solidFill>
              </a:defRPr>
            </a:lvl1pPr>
          </a:lstStyle>
          <a:p>
            <a:fld id="{10B9BE32-2FF4-42DE-AF54-10882BA46C83}" type="slidenum">
              <a:rPr lang="en-US" smtClean="0"/>
              <a:pPr/>
              <a:t>‹#›</a:t>
            </a:fld>
            <a:endParaRPr lang="en-US"/>
          </a:p>
        </p:txBody>
      </p:sp>
      <p:sp>
        <p:nvSpPr>
          <p:cNvPr id="7" name="Rectangle 6"/>
          <p:cNvSpPr/>
          <p:nvPr/>
        </p:nvSpPr>
        <p:spPr>
          <a:xfrm>
            <a:off x="62932" y="1086978"/>
            <a:ext cx="9021537" cy="1145512"/>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0" name="Rectangle 9"/>
          <p:cNvSpPr/>
          <p:nvPr/>
        </p:nvSpPr>
        <p:spPr>
          <a:xfrm>
            <a:off x="62932" y="1047540"/>
            <a:ext cx="9021537" cy="90435"/>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1" name="Rectangle 10"/>
          <p:cNvSpPr/>
          <p:nvPr/>
        </p:nvSpPr>
        <p:spPr>
          <a:xfrm>
            <a:off x="62932" y="2232487"/>
            <a:ext cx="9021537" cy="82899"/>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8" name="Title 7"/>
          <p:cNvSpPr>
            <a:spLocks noGrp="1"/>
          </p:cNvSpPr>
          <p:nvPr>
            <p:ph type="ctrTitle"/>
          </p:nvPr>
        </p:nvSpPr>
        <p:spPr>
          <a:xfrm>
            <a:off x="457200" y="1129449"/>
            <a:ext cx="8229600" cy="1102519"/>
          </a:xfrm>
        </p:spPr>
        <p:txBody>
          <a:bodyPr anchor="ctr"/>
          <a:lstStyle>
            <a:lvl1pPr algn="ctr">
              <a:defRPr lang="en-US" dirty="0">
                <a:solidFill>
                  <a:srgbClr val="FFFFFF"/>
                </a:solidFill>
              </a:defRPr>
            </a:lvl1pPr>
          </a:lstStyle>
          <a:p>
            <a:r>
              <a:rPr kumimoji="0" lang="en-US"/>
              <a:t>Click to edit Master title style</a:t>
            </a: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460673461"/>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a:t>Click to edit Master title style</a:t>
            </a:r>
          </a:p>
        </p:txBody>
      </p:sp>
      <p:sp>
        <p:nvSpPr>
          <p:cNvPr id="4" name="Date Placeholder 3"/>
          <p:cNvSpPr>
            <a:spLocks noGrp="1"/>
          </p:cNvSpPr>
          <p:nvPr>
            <p:ph type="dt" sz="half" idx="10"/>
          </p:nvPr>
        </p:nvSpPr>
        <p:spPr/>
        <p:txBody>
          <a:bodyPr/>
          <a:lstStyle/>
          <a:p>
            <a:fld id="{96599D08-8243-4A50-AB7E-47AD7EFEA69A}" type="datetimeFigureOut">
              <a:rPr lang="en-US" smtClean="0"/>
              <a:pPr/>
              <a:t>9/7/2024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B9BE32-2FF4-42DE-AF54-10882BA46C83}" type="slidenum">
              <a:rPr lang="en-US" smtClean="0"/>
              <a:pPr/>
              <a:t>‹#›</a:t>
            </a:fld>
            <a:endParaRPr lang="en-US"/>
          </a:p>
        </p:txBody>
      </p:sp>
      <p:sp>
        <p:nvSpPr>
          <p:cNvPr id="8" name="Content Placeholder 7"/>
          <p:cNvSpPr>
            <a:spLocks noGrp="1"/>
          </p:cNvSpPr>
          <p:nvPr>
            <p:ph sz="quarter" idx="1"/>
          </p:nvPr>
        </p:nvSpPr>
        <p:spPr>
          <a:xfrm>
            <a:off x="914400" y="1085850"/>
            <a:ext cx="7772400" cy="3429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402476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51435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350"/>
          </a:p>
        </p:txBody>
      </p:sp>
      <p:sp useBgFill="1">
        <p:nvSpPr>
          <p:cNvPr id="10" name="Rounded Rectangle 9"/>
          <p:cNvSpPr/>
          <p:nvPr/>
        </p:nvSpPr>
        <p:spPr>
          <a:xfrm>
            <a:off x="65313" y="52317"/>
            <a:ext cx="9013372" cy="501915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sz="1350"/>
          </a:p>
        </p:txBody>
      </p:sp>
      <p:sp>
        <p:nvSpPr>
          <p:cNvPr id="2" name="Title 1"/>
          <p:cNvSpPr>
            <a:spLocks noGrp="1"/>
          </p:cNvSpPr>
          <p:nvPr>
            <p:ph type="title"/>
          </p:nvPr>
        </p:nvSpPr>
        <p:spPr>
          <a:xfrm>
            <a:off x="722313" y="714376"/>
            <a:ext cx="7772400" cy="1021556"/>
          </a:xfrm>
        </p:spPr>
        <p:txBody>
          <a:bodyPr anchor="b" anchorCtr="0"/>
          <a:lstStyle>
            <a:lvl1pPr algn="l">
              <a:buNone/>
              <a:defRPr sz="3000" b="0" cap="none"/>
            </a:lvl1pPr>
          </a:lstStyle>
          <a:p>
            <a:r>
              <a:rPr kumimoji="0" lang="en-US"/>
              <a:t>Click to edit Master title style</a:t>
            </a:r>
          </a:p>
        </p:txBody>
      </p:sp>
      <p:sp>
        <p:nvSpPr>
          <p:cNvPr id="3" name="Text Placeholder 2"/>
          <p:cNvSpPr>
            <a:spLocks noGrp="1"/>
          </p:cNvSpPr>
          <p:nvPr>
            <p:ph type="body" idx="1"/>
          </p:nvPr>
        </p:nvSpPr>
        <p:spPr>
          <a:xfrm>
            <a:off x="722313" y="1910953"/>
            <a:ext cx="7772400" cy="1003697"/>
          </a:xfrm>
        </p:spPr>
        <p:txBody>
          <a:bodyPr anchor="t" anchorCtr="0"/>
          <a:lstStyle>
            <a:lvl1pPr marL="0" indent="0">
              <a:buNone/>
              <a:defRPr sz="1800">
                <a:solidFill>
                  <a:schemeClr val="tx1">
                    <a:tint val="75000"/>
                  </a:schemeClr>
                </a:solidFill>
              </a:defRPr>
            </a:lvl1pPr>
            <a:lvl2pPr>
              <a:buNone/>
              <a:defRPr sz="1350">
                <a:solidFill>
                  <a:schemeClr val="tx1">
                    <a:tint val="75000"/>
                  </a:schemeClr>
                </a:solidFill>
              </a:defRPr>
            </a:lvl2pPr>
            <a:lvl3pPr>
              <a:buNone/>
              <a:defRPr sz="1200">
                <a:solidFill>
                  <a:schemeClr val="tx1">
                    <a:tint val="75000"/>
                  </a:schemeClr>
                </a:solidFill>
              </a:defRPr>
            </a:lvl3pPr>
            <a:lvl4pPr>
              <a:buNone/>
              <a:defRPr sz="1050">
                <a:solidFill>
                  <a:schemeClr val="tx1">
                    <a:tint val="75000"/>
                  </a:schemeClr>
                </a:solidFill>
              </a:defRPr>
            </a:lvl4pPr>
            <a:lvl5pPr>
              <a:buNone/>
              <a:defRPr sz="105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96599D08-8243-4A50-AB7E-47AD7EFEA69A}" type="datetimeFigureOut">
              <a:rPr lang="en-US" smtClean="0"/>
              <a:pPr/>
              <a:t>9/7/2024</a:t>
            </a:fld>
            <a:endParaRPr lang="en-US"/>
          </a:p>
        </p:txBody>
      </p:sp>
      <p:sp>
        <p:nvSpPr>
          <p:cNvPr id="5" name="Footer Placeholder 4"/>
          <p:cNvSpPr>
            <a:spLocks noGrp="1"/>
          </p:cNvSpPr>
          <p:nvPr>
            <p:ph type="ftr" sz="quarter" idx="11"/>
          </p:nvPr>
        </p:nvSpPr>
        <p:spPr>
          <a:xfrm>
            <a:off x="800100" y="4629150"/>
            <a:ext cx="4000500" cy="342900"/>
          </a:xfrm>
        </p:spPr>
        <p:txBody>
          <a:bodyPr/>
          <a:lstStyle/>
          <a:p>
            <a:endParaRPr lang="en-US"/>
          </a:p>
        </p:txBody>
      </p:sp>
      <p:sp>
        <p:nvSpPr>
          <p:cNvPr id="7" name="Rectangle 6"/>
          <p:cNvSpPr/>
          <p:nvPr/>
        </p:nvSpPr>
        <p:spPr>
          <a:xfrm flipV="1">
            <a:off x="69413" y="1782623"/>
            <a:ext cx="9013515" cy="6858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8" name="Rectangle 7"/>
          <p:cNvSpPr/>
          <p:nvPr/>
        </p:nvSpPr>
        <p:spPr>
          <a:xfrm>
            <a:off x="69147" y="1756108"/>
            <a:ext cx="9013781" cy="3428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9" name="Rectangle 8"/>
          <p:cNvSpPr/>
          <p:nvPr/>
        </p:nvSpPr>
        <p:spPr>
          <a:xfrm>
            <a:off x="68307" y="1851660"/>
            <a:ext cx="9014621" cy="3429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6" name="Slide Number Placeholder 5"/>
          <p:cNvSpPr>
            <a:spLocks noGrp="1"/>
          </p:cNvSpPr>
          <p:nvPr>
            <p:ph type="sldNum" sz="quarter" idx="12"/>
          </p:nvPr>
        </p:nvSpPr>
        <p:spPr>
          <a:xfrm>
            <a:off x="146304" y="4656582"/>
            <a:ext cx="457200" cy="342900"/>
          </a:xfrm>
        </p:spPr>
        <p:txBody>
          <a:bodyPr/>
          <a:lstStyle/>
          <a:p>
            <a:fld id="{10B9BE32-2FF4-42DE-AF54-10882BA46C83}" type="slidenum">
              <a:rPr lang="en-US" smtClean="0"/>
              <a:pPr/>
              <a:t>‹#›</a:t>
            </a:fld>
            <a:endParaRPr lang="en-US"/>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973689457"/>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96599D08-8243-4A50-AB7E-47AD7EFEA69A}" type="datetimeFigureOut">
              <a:rPr lang="en-US" smtClean="0"/>
              <a:pPr/>
              <a:t>9/7/2024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B9BE32-2FF4-42DE-AF54-10882BA46C83}" type="slidenum">
              <a:rPr lang="en-US" smtClean="0"/>
              <a:pPr/>
              <a:t>‹#›</a:t>
            </a:fld>
            <a:endParaRPr lang="en-US"/>
          </a:p>
        </p:txBody>
      </p:sp>
      <p:sp>
        <p:nvSpPr>
          <p:cNvPr id="9" name="Content Placeholder 8"/>
          <p:cNvSpPr>
            <a:spLocks noGrp="1"/>
          </p:cNvSpPr>
          <p:nvPr>
            <p:ph sz="quarter" idx="1"/>
          </p:nvPr>
        </p:nvSpPr>
        <p:spPr>
          <a:xfrm>
            <a:off x="914400" y="1085850"/>
            <a:ext cx="3749040" cy="3429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085850"/>
            <a:ext cx="3749040" cy="3429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8383454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04788"/>
            <a:ext cx="7772400" cy="85725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085850"/>
            <a:ext cx="3733800" cy="571500"/>
          </a:xfrm>
          <a:noFill/>
          <a:ln w="12700" cap="sq" cmpd="sng" algn="ctr">
            <a:noFill/>
            <a:prstDash val="solid"/>
          </a:ln>
        </p:spPr>
        <p:txBody>
          <a:bodyPr lIns="91440" anchor="b" anchorCtr="0">
            <a:noAutofit/>
          </a:bodyPr>
          <a:lstStyle>
            <a:lvl1pPr marL="0" indent="0">
              <a:buNone/>
              <a:defRPr sz="1800" b="1">
                <a:solidFill>
                  <a:schemeClr val="accent1"/>
                </a:solidFill>
                <a:latin typeface="+mj-lt"/>
                <a:ea typeface="+mj-ea"/>
                <a:cs typeface="+mj-cs"/>
              </a:defRPr>
            </a:lvl1pPr>
            <a:lvl2pPr>
              <a:buNone/>
              <a:defRPr sz="1500" b="1"/>
            </a:lvl2pPr>
            <a:lvl3pPr>
              <a:buNone/>
              <a:defRPr sz="1350" b="1"/>
            </a:lvl3pPr>
            <a:lvl4pPr>
              <a:buNone/>
              <a:defRPr sz="1200" b="1"/>
            </a:lvl4pPr>
            <a:lvl5pPr>
              <a:buNone/>
              <a:defRPr sz="12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085850"/>
            <a:ext cx="3733800" cy="571500"/>
          </a:xfrm>
          <a:noFill/>
          <a:ln w="12700" cap="sq" cmpd="sng" algn="ctr">
            <a:noFill/>
            <a:prstDash val="solid"/>
          </a:ln>
        </p:spPr>
        <p:txBody>
          <a:bodyPr lIns="91440" anchor="b" anchorCtr="0">
            <a:noAutofit/>
          </a:bodyPr>
          <a:lstStyle>
            <a:lvl1pPr marL="0" indent="0">
              <a:buNone/>
              <a:defRPr sz="1800" b="1">
                <a:solidFill>
                  <a:schemeClr val="accent1"/>
                </a:solidFill>
                <a:latin typeface="+mj-lt"/>
                <a:ea typeface="+mj-ea"/>
                <a:cs typeface="+mj-cs"/>
              </a:defRPr>
            </a:lvl1pPr>
            <a:lvl2pPr>
              <a:buNone/>
              <a:defRPr sz="1500" b="1"/>
            </a:lvl2pPr>
            <a:lvl3pPr>
              <a:buNone/>
              <a:defRPr sz="1350" b="1"/>
            </a:lvl3pPr>
            <a:lvl4pPr>
              <a:buNone/>
              <a:defRPr sz="1200" b="1"/>
            </a:lvl4pPr>
            <a:lvl5pPr>
              <a:buNone/>
              <a:defRPr sz="12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96599D08-8243-4A50-AB7E-47AD7EFEA69A}" type="datetimeFigureOut">
              <a:rPr lang="en-US" smtClean="0"/>
              <a:pPr/>
              <a:t>9/7/2024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B9BE32-2FF4-42DE-AF54-10882BA46C83}" type="slidenum">
              <a:rPr lang="en-US" smtClean="0"/>
              <a:pPr/>
              <a:t>‹#›</a:t>
            </a:fld>
            <a:endParaRPr lang="en-US"/>
          </a:p>
        </p:txBody>
      </p:sp>
      <p:sp>
        <p:nvSpPr>
          <p:cNvPr id="11" name="Content Placeholder 10"/>
          <p:cNvSpPr>
            <a:spLocks noGrp="1"/>
          </p:cNvSpPr>
          <p:nvPr>
            <p:ph sz="half" idx="2"/>
          </p:nvPr>
        </p:nvSpPr>
        <p:spPr>
          <a:xfrm>
            <a:off x="914400" y="1685925"/>
            <a:ext cx="3733800" cy="291465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1685925"/>
            <a:ext cx="3733800" cy="291465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10498419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96599D08-8243-4A50-AB7E-47AD7EFEA69A}" type="datetimeFigureOut">
              <a:rPr lang="en-US" smtClean="0"/>
              <a:pPr/>
              <a:t>9/7/2024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B9BE32-2FF4-42DE-AF54-10882BA46C83}" type="slidenum">
              <a:rPr lang="en-US" smtClean="0"/>
              <a:pPr/>
              <a:t>‹#›</a:t>
            </a:fld>
            <a:endParaRPr lang="en-US"/>
          </a:p>
        </p:txBody>
      </p:sp>
    </p:spTree>
    <p:extLst>
      <p:ext uri="{BB962C8B-B14F-4D97-AF65-F5344CB8AC3E}">
        <p14:creationId xmlns:p14="http://schemas.microsoft.com/office/powerpoint/2010/main" val="77636966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599D08-8243-4A50-AB7E-47AD7EFEA69A}" type="datetimeFigureOut">
              <a:rPr lang="en-US" smtClean="0"/>
              <a:pPr/>
              <a:t>9/7/2024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B9BE32-2FF4-42DE-AF54-10882BA46C83}" type="slidenum">
              <a:rPr lang="en-US" smtClean="0"/>
              <a:pPr/>
              <a:t>‹#›</a:t>
            </a:fld>
            <a:endParaRPr lang="en-US"/>
          </a:p>
        </p:txBody>
      </p:sp>
    </p:spTree>
    <p:extLst>
      <p:ext uri="{BB962C8B-B14F-4D97-AF65-F5344CB8AC3E}">
        <p14:creationId xmlns:p14="http://schemas.microsoft.com/office/powerpoint/2010/main" val="11048849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51435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useBgFill="1">
        <p:nvSpPr>
          <p:cNvPr id="9" name="Rounded Rectangle 8"/>
          <p:cNvSpPr/>
          <p:nvPr/>
        </p:nvSpPr>
        <p:spPr>
          <a:xfrm>
            <a:off x="64008" y="52316"/>
            <a:ext cx="9013372" cy="5020056"/>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350"/>
          </a:p>
        </p:txBody>
      </p:sp>
      <p:sp>
        <p:nvSpPr>
          <p:cNvPr id="2" name="Title 1"/>
          <p:cNvSpPr>
            <a:spLocks noGrp="1"/>
          </p:cNvSpPr>
          <p:nvPr>
            <p:ph type="title"/>
          </p:nvPr>
        </p:nvSpPr>
        <p:spPr>
          <a:xfrm>
            <a:off x="914400" y="204788"/>
            <a:ext cx="7772400" cy="857250"/>
          </a:xfrm>
        </p:spPr>
        <p:txBody>
          <a:bodyPr anchor="b" anchorCtr="0"/>
          <a:lstStyle>
            <a:lvl1pPr algn="l">
              <a:buNone/>
              <a:defRPr sz="3000" b="0"/>
            </a:lvl1pPr>
          </a:lstStyle>
          <a:p>
            <a:r>
              <a:rPr kumimoji="0" lang="en-US"/>
              <a:t>Click to edit Master title style</a:t>
            </a:r>
          </a:p>
        </p:txBody>
      </p:sp>
      <p:sp>
        <p:nvSpPr>
          <p:cNvPr id="3" name="Text Placeholder 2"/>
          <p:cNvSpPr>
            <a:spLocks noGrp="1"/>
          </p:cNvSpPr>
          <p:nvPr>
            <p:ph type="body" idx="2"/>
          </p:nvPr>
        </p:nvSpPr>
        <p:spPr>
          <a:xfrm>
            <a:off x="914400" y="1200150"/>
            <a:ext cx="1905000" cy="3371850"/>
          </a:xfrm>
        </p:spPr>
        <p:txBody>
          <a:bodyPr/>
          <a:lstStyle>
            <a:lvl1pPr marL="0" indent="0">
              <a:buNone/>
              <a:defRPr sz="1350"/>
            </a:lvl1pPr>
            <a:lvl2pPr>
              <a:buNone/>
              <a:defRPr sz="900"/>
            </a:lvl2pPr>
            <a:lvl3pPr>
              <a:buNone/>
              <a:defRPr sz="750"/>
            </a:lvl3pPr>
            <a:lvl4pPr>
              <a:buNone/>
              <a:defRPr sz="675"/>
            </a:lvl4pPr>
            <a:lvl5pPr>
              <a:buNone/>
              <a:defRPr sz="675"/>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96599D08-8243-4A50-AB7E-47AD7EFEA69A}" type="datetimeFigureOut">
              <a:rPr lang="en-US" smtClean="0"/>
              <a:pPr/>
              <a:t>9/7/2024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B9BE32-2FF4-42DE-AF54-10882BA46C83}" type="slidenum">
              <a:rPr lang="en-US" smtClean="0"/>
              <a:pPr/>
              <a:t>‹#›</a:t>
            </a:fld>
            <a:endParaRPr lang="en-US"/>
          </a:p>
        </p:txBody>
      </p:sp>
      <p:sp>
        <p:nvSpPr>
          <p:cNvPr id="11" name="Content Placeholder 10"/>
          <p:cNvSpPr>
            <a:spLocks noGrp="1"/>
          </p:cNvSpPr>
          <p:nvPr>
            <p:ph sz="quarter" idx="1"/>
          </p:nvPr>
        </p:nvSpPr>
        <p:spPr>
          <a:xfrm>
            <a:off x="2971800" y="1200150"/>
            <a:ext cx="5715000" cy="337185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80022818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3675413"/>
            <a:ext cx="7315200" cy="391716"/>
          </a:xfrm>
        </p:spPr>
        <p:txBody>
          <a:bodyPr anchor="ctr">
            <a:noAutofit/>
          </a:bodyPr>
          <a:lstStyle>
            <a:lvl1pPr algn="l">
              <a:buNone/>
              <a:defRPr sz="2100" b="0"/>
            </a:lvl1pPr>
          </a:lstStyle>
          <a:p>
            <a:r>
              <a:rPr kumimoji="0" lang="en-US"/>
              <a:t>Click to edit Master title style</a:t>
            </a:r>
          </a:p>
        </p:txBody>
      </p:sp>
      <p:sp>
        <p:nvSpPr>
          <p:cNvPr id="4" name="Text Placeholder 3"/>
          <p:cNvSpPr>
            <a:spLocks noGrp="1"/>
          </p:cNvSpPr>
          <p:nvPr>
            <p:ph type="body" sz="half" idx="2"/>
          </p:nvPr>
        </p:nvSpPr>
        <p:spPr>
          <a:xfrm>
            <a:off x="914400" y="4084369"/>
            <a:ext cx="7315200" cy="514350"/>
          </a:xfrm>
        </p:spPr>
        <p:txBody>
          <a:bodyPr/>
          <a:lstStyle>
            <a:lvl1pPr marL="0" indent="0">
              <a:buFontTx/>
              <a:buNone/>
              <a:defRPr sz="1200"/>
            </a:lvl1pPr>
            <a:lvl2pPr>
              <a:defRPr sz="900"/>
            </a:lvl2pPr>
            <a:lvl3pPr>
              <a:defRPr sz="750"/>
            </a:lvl3pPr>
            <a:lvl4pPr>
              <a:defRPr sz="675"/>
            </a:lvl4pPr>
            <a:lvl5pPr>
              <a:defRPr sz="675"/>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96599D08-8243-4A50-AB7E-47AD7EFEA69A}" type="datetimeFigureOut">
              <a:rPr lang="en-US" smtClean="0"/>
              <a:pPr/>
              <a:t>9/7/2024</a:t>
            </a:fld>
            <a:endParaRPr lang="en-US"/>
          </a:p>
        </p:txBody>
      </p:sp>
      <p:sp>
        <p:nvSpPr>
          <p:cNvPr id="6" name="Footer Placeholder 5"/>
          <p:cNvSpPr>
            <a:spLocks noGrp="1"/>
          </p:cNvSpPr>
          <p:nvPr>
            <p:ph type="ftr" sz="quarter" idx="11"/>
          </p:nvPr>
        </p:nvSpPr>
        <p:spPr>
          <a:xfrm>
            <a:off x="914400" y="4629150"/>
            <a:ext cx="3886200" cy="342900"/>
          </a:xfrm>
        </p:spPr>
        <p:txBody>
          <a:bodyPr/>
          <a:lstStyle/>
          <a:p>
            <a:endParaRPr lang="en-US"/>
          </a:p>
        </p:txBody>
      </p:sp>
      <p:sp>
        <p:nvSpPr>
          <p:cNvPr id="7" name="Slide Number Placeholder 6"/>
          <p:cNvSpPr>
            <a:spLocks noGrp="1"/>
          </p:cNvSpPr>
          <p:nvPr>
            <p:ph type="sldNum" sz="quarter" idx="12"/>
          </p:nvPr>
        </p:nvSpPr>
        <p:spPr>
          <a:xfrm>
            <a:off x="146304" y="4656582"/>
            <a:ext cx="457200" cy="342900"/>
          </a:xfrm>
        </p:spPr>
        <p:txBody>
          <a:bodyPr/>
          <a:lstStyle/>
          <a:p>
            <a:fld id="{10B9BE32-2FF4-42DE-AF54-10882BA46C83}" type="slidenum">
              <a:rPr lang="en-US" smtClean="0"/>
              <a:pPr/>
              <a:t>‹#›</a:t>
            </a:fld>
            <a:endParaRPr lang="en-US"/>
          </a:p>
        </p:txBody>
      </p:sp>
      <p:sp>
        <p:nvSpPr>
          <p:cNvPr id="11" name="Rectangle 10"/>
          <p:cNvSpPr/>
          <p:nvPr/>
        </p:nvSpPr>
        <p:spPr>
          <a:xfrm flipV="1">
            <a:off x="68307" y="3512666"/>
            <a:ext cx="9006840" cy="6858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2" name="Rectangle 11"/>
          <p:cNvSpPr/>
          <p:nvPr/>
        </p:nvSpPr>
        <p:spPr>
          <a:xfrm>
            <a:off x="68509" y="3487857"/>
            <a:ext cx="9006639" cy="3428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13" name="Rectangle 12"/>
          <p:cNvSpPr/>
          <p:nvPr/>
        </p:nvSpPr>
        <p:spPr>
          <a:xfrm>
            <a:off x="68511" y="3579919"/>
            <a:ext cx="9006637" cy="3660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350"/>
          </a:p>
        </p:txBody>
      </p:sp>
      <p:sp>
        <p:nvSpPr>
          <p:cNvPr id="3" name="Picture Placeholder 2"/>
          <p:cNvSpPr>
            <a:spLocks noGrp="1"/>
          </p:cNvSpPr>
          <p:nvPr>
            <p:ph type="pic" idx="1"/>
          </p:nvPr>
        </p:nvSpPr>
        <p:spPr>
          <a:xfrm>
            <a:off x="68309" y="50007"/>
            <a:ext cx="9001873" cy="3436144"/>
          </a:xfrm>
          <a:prstGeom prst="round2SameRect">
            <a:avLst>
              <a:gd name="adj1" fmla="val 7101"/>
              <a:gd name="adj2" fmla="val 0"/>
            </a:avLst>
          </a:prstGeom>
          <a:solidFill>
            <a:schemeClr val="bg2"/>
          </a:solidFill>
          <a:ln w="6350">
            <a:solidFill>
              <a:schemeClr val="tx1"/>
            </a:solidFill>
          </a:ln>
        </p:spPr>
        <p:txBody>
          <a:bodyPr/>
          <a:lstStyle>
            <a:lvl1pPr marL="0" indent="0">
              <a:buNone/>
              <a:defRPr sz="2400"/>
            </a:lvl1pPr>
          </a:lstStyle>
          <a:p>
            <a:r>
              <a:rPr kumimoji="0" lang="en-US"/>
              <a:t>Click icon to add picture</a:t>
            </a:r>
            <a:endParaRPr kumimoji="0" lang="en-US" dirty="0"/>
          </a:p>
        </p:txBody>
      </p:sp>
    </p:spTree>
    <p:extLst>
      <p:ext uri="{BB962C8B-B14F-4D97-AF65-F5344CB8AC3E}">
        <p14:creationId xmlns:p14="http://schemas.microsoft.com/office/powerpoint/2010/main" val="95118656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6599D08-8243-4A50-AB7E-47AD7EFEA69A}" type="datetimeFigureOut">
              <a:rPr lang="en-US" smtClean="0"/>
              <a:pPr/>
              <a:t>9/7/2024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B9BE32-2FF4-42DE-AF54-10882BA46C83}" type="slidenum">
              <a:rPr lang="en-US" smtClean="0"/>
              <a:pPr/>
              <a:t>‹#›</a:t>
            </a:fld>
            <a:endParaRPr lang="en-US"/>
          </a:p>
        </p:txBody>
      </p:sp>
    </p:spTree>
    <p:extLst>
      <p:ext uri="{BB962C8B-B14F-4D97-AF65-F5344CB8AC3E}">
        <p14:creationId xmlns:p14="http://schemas.microsoft.com/office/powerpoint/2010/main" val="99647108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2"/>
            <a:ext cx="2011680" cy="4388644"/>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05981"/>
            <a:ext cx="5562600" cy="438864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6599D08-8243-4A50-AB7E-47AD7EFEA69A}" type="datetimeFigureOut">
              <a:rPr lang="en-US" smtClean="0"/>
              <a:pPr/>
              <a:t>9/7/2024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B9BE32-2FF4-42DE-AF54-10882BA46C83}" type="slidenum">
              <a:rPr lang="en-US" smtClean="0"/>
              <a:pPr/>
              <a:t>‹#›</a:t>
            </a:fld>
            <a:endParaRPr lang="en-US"/>
          </a:p>
        </p:txBody>
      </p:sp>
    </p:spTree>
    <p:extLst>
      <p:ext uri="{BB962C8B-B14F-4D97-AF65-F5344CB8AC3E}">
        <p14:creationId xmlns:p14="http://schemas.microsoft.com/office/powerpoint/2010/main" val="4154179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143000" y="2701925"/>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43C1213-2267-41B0-B7DB-2BDA08EF44E4}" type="datetimeFigureOut">
              <a:rPr lang="en-IN" smtClean="0"/>
              <a:t>07-09-2024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E2185DD-E8D6-41F6-A7CE-506B5348D0F9}" type="slidenum">
              <a:rPr lang="en-IN" smtClean="0"/>
              <a:t>‹#›</a:t>
            </a:fld>
            <a:endParaRPr lang="en-IN"/>
          </a:p>
        </p:txBody>
      </p:sp>
    </p:spTree>
    <p:extLst>
      <p:ext uri="{BB962C8B-B14F-4D97-AF65-F5344CB8AC3E}">
        <p14:creationId xmlns:p14="http://schemas.microsoft.com/office/powerpoint/2010/main" val="575157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10" Type="http://schemas.openxmlformats.org/officeDocument/2006/relationships/theme" Target="../theme/theme2.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image" Target="../media/image1.jpg"/><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3.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1642" y="0"/>
            <a:ext cx="9120715" cy="5143500"/>
          </a:xfrm>
          <a:prstGeom prst="rect">
            <a:avLst/>
          </a:prstGeom>
        </p:spPr>
      </p:pic>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4" r:id="rId4"/>
    <p:sldLayoutId id="2147483655" r:id="rId5"/>
    <p:sldLayoutId id="2147483656" r:id="rId6"/>
    <p:sldLayoutId id="2147483657" r:id="rId7"/>
    <p:sldLayoutId id="214748365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143C1213-2267-41B0-B7DB-2BDA08EF44E4}" type="datetimeFigureOut">
              <a:rPr lang="en-IN" smtClean="0"/>
              <a:t>07-09-2024</a:t>
            </a:fld>
            <a:endParaRPr lang="en-IN"/>
          </a:p>
        </p:txBody>
      </p:sp>
      <p:sp>
        <p:nvSpPr>
          <p:cNvPr id="5" name="Footer Placeholder 4"/>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2E2185DD-E8D6-41F6-A7CE-506B5348D0F9}" type="slidenum">
              <a:rPr lang="en-IN" smtClean="0"/>
              <a:t>‹#›</a:t>
            </a:fld>
            <a:endParaRPr lang="en-IN"/>
          </a:p>
        </p:txBody>
      </p:sp>
    </p:spTree>
    <p:extLst>
      <p:ext uri="{BB962C8B-B14F-4D97-AF65-F5344CB8AC3E}">
        <p14:creationId xmlns:p14="http://schemas.microsoft.com/office/powerpoint/2010/main" val="14680409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51435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350"/>
          </a:p>
        </p:txBody>
      </p:sp>
      <p:sp useBgFill="1">
        <p:nvSpPr>
          <p:cNvPr id="8" name="Rounded Rectangle 7"/>
          <p:cNvSpPr/>
          <p:nvPr/>
        </p:nvSpPr>
        <p:spPr>
          <a:xfrm>
            <a:off x="64008" y="52316"/>
            <a:ext cx="9013372" cy="5020056"/>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350"/>
          </a:p>
        </p:txBody>
      </p:sp>
      <p:sp>
        <p:nvSpPr>
          <p:cNvPr id="22" name="Title Placeholder 21"/>
          <p:cNvSpPr>
            <a:spLocks noGrp="1"/>
          </p:cNvSpPr>
          <p:nvPr>
            <p:ph type="title"/>
          </p:nvPr>
        </p:nvSpPr>
        <p:spPr>
          <a:xfrm>
            <a:off x="914400" y="205979"/>
            <a:ext cx="7772400" cy="85725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085850"/>
            <a:ext cx="7772400" cy="3429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4643437"/>
            <a:ext cx="2476500" cy="357188"/>
          </a:xfrm>
          <a:prstGeom prst="rect">
            <a:avLst/>
          </a:prstGeom>
        </p:spPr>
        <p:txBody>
          <a:bodyPr anchor="ctr" anchorCtr="0"/>
          <a:lstStyle>
            <a:lvl1pPr algn="r" eaLnBrk="1" latinLnBrk="0" hangingPunct="1">
              <a:defRPr kumimoji="0" sz="1050">
                <a:solidFill>
                  <a:schemeClr val="tx2"/>
                </a:solidFill>
              </a:defRPr>
            </a:lvl1pPr>
          </a:lstStyle>
          <a:p>
            <a:fld id="{96599D08-8243-4A50-AB7E-47AD7EFEA69A}" type="datetimeFigureOut">
              <a:rPr lang="en-US" smtClean="0"/>
              <a:pPr/>
              <a:t>9/7/2024</a:t>
            </a:fld>
            <a:endParaRPr lang="en-US"/>
          </a:p>
        </p:txBody>
      </p:sp>
      <p:sp>
        <p:nvSpPr>
          <p:cNvPr id="3" name="Footer Placeholder 2"/>
          <p:cNvSpPr>
            <a:spLocks noGrp="1"/>
          </p:cNvSpPr>
          <p:nvPr>
            <p:ph type="ftr" sz="quarter" idx="3"/>
          </p:nvPr>
        </p:nvSpPr>
        <p:spPr>
          <a:xfrm>
            <a:off x="914400" y="4629150"/>
            <a:ext cx="3962400" cy="342900"/>
          </a:xfrm>
          <a:prstGeom prst="rect">
            <a:avLst/>
          </a:prstGeom>
        </p:spPr>
        <p:txBody>
          <a:bodyPr anchor="ctr" anchorCtr="0"/>
          <a:lstStyle>
            <a:lvl1pPr eaLnBrk="1" latinLnBrk="0" hangingPunct="1">
              <a:defRPr kumimoji="0" sz="1050">
                <a:solidFill>
                  <a:schemeClr val="tx2"/>
                </a:solidFill>
              </a:defRPr>
            </a:lvl1pPr>
          </a:lstStyle>
          <a:p>
            <a:endParaRPr lang="en-US"/>
          </a:p>
        </p:txBody>
      </p:sp>
      <p:sp>
        <p:nvSpPr>
          <p:cNvPr id="23" name="Slide Number Placeholder 22"/>
          <p:cNvSpPr>
            <a:spLocks noGrp="1"/>
          </p:cNvSpPr>
          <p:nvPr>
            <p:ph type="sldNum" sz="quarter" idx="4"/>
          </p:nvPr>
        </p:nvSpPr>
        <p:spPr>
          <a:xfrm>
            <a:off x="146304" y="4657725"/>
            <a:ext cx="457200" cy="342900"/>
          </a:xfrm>
          <a:prstGeom prst="ellipse">
            <a:avLst/>
          </a:prstGeom>
          <a:solidFill>
            <a:schemeClr val="accent1"/>
          </a:solidFill>
        </p:spPr>
        <p:txBody>
          <a:bodyPr wrap="none" lIns="0" tIns="0" rIns="0" bIns="0" anchor="ctr" anchorCtr="1">
            <a:noAutofit/>
          </a:bodyPr>
          <a:lstStyle>
            <a:lvl1pPr algn="ctr" eaLnBrk="1" latinLnBrk="0" hangingPunct="1">
              <a:defRPr kumimoji="0" sz="1050">
                <a:solidFill>
                  <a:srgbClr val="FFFFFF"/>
                </a:solidFill>
                <a:latin typeface="+mj-lt"/>
                <a:ea typeface="+mj-ea"/>
                <a:cs typeface="+mj-cs"/>
              </a:defRPr>
            </a:lvl1pPr>
          </a:lstStyle>
          <a:p>
            <a:fld id="{10B9BE32-2FF4-42DE-AF54-10882BA46C83}" type="slidenum">
              <a:rPr lang="en-US" smtClean="0"/>
              <a:pPr/>
              <a:t>‹#›</a:t>
            </a:fld>
            <a:endParaRPr lang="en-US"/>
          </a:p>
        </p:txBody>
      </p:sp>
      <p:pic>
        <p:nvPicPr>
          <p:cNvPr id="2" name="Picture 1"/>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227657449"/>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l" rtl="0" eaLnBrk="1" latinLnBrk="0" hangingPunct="1">
        <a:spcBef>
          <a:spcPct val="0"/>
        </a:spcBef>
        <a:buNone/>
        <a:defRPr kumimoji="0" sz="3000" kern="1200">
          <a:solidFill>
            <a:schemeClr val="tx2"/>
          </a:solidFill>
          <a:latin typeface="+mj-lt"/>
          <a:ea typeface="+mj-ea"/>
          <a:cs typeface="+mj-cs"/>
        </a:defRPr>
      </a:lvl1pPr>
    </p:titleStyle>
    <p:bodyStyle>
      <a:lvl1pPr marL="205740" indent="-205740" algn="l" rtl="0" eaLnBrk="1" latinLnBrk="0" hangingPunct="1">
        <a:spcBef>
          <a:spcPts val="435"/>
        </a:spcBef>
        <a:buClr>
          <a:schemeClr val="accent1"/>
        </a:buClr>
        <a:buSzPct val="85000"/>
        <a:buFont typeface="Wingdings 2"/>
        <a:buChar char=""/>
        <a:defRPr kumimoji="0" sz="1950" kern="1200">
          <a:solidFill>
            <a:schemeClr val="tx1"/>
          </a:solidFill>
          <a:latin typeface="+mn-lt"/>
          <a:ea typeface="+mn-ea"/>
          <a:cs typeface="+mn-cs"/>
        </a:defRPr>
      </a:lvl1pPr>
      <a:lvl2pPr marL="411480" indent="-171450" algn="l" rtl="0" eaLnBrk="1" latinLnBrk="0" hangingPunct="1">
        <a:spcBef>
          <a:spcPts val="278"/>
        </a:spcBef>
        <a:buClr>
          <a:schemeClr val="accent2"/>
        </a:buClr>
        <a:buSzPct val="85000"/>
        <a:buFont typeface="Wingdings 2"/>
        <a:buChar char=""/>
        <a:defRPr kumimoji="0" sz="1800" kern="1200">
          <a:solidFill>
            <a:schemeClr val="tx1"/>
          </a:solidFill>
          <a:latin typeface="+mn-lt"/>
          <a:ea typeface="+mn-ea"/>
          <a:cs typeface="+mn-cs"/>
        </a:defRPr>
      </a:lvl2pPr>
      <a:lvl3pPr marL="617220" indent="-171450" algn="l" rtl="0" eaLnBrk="1" latinLnBrk="0" hangingPunct="1">
        <a:spcBef>
          <a:spcPts val="278"/>
        </a:spcBef>
        <a:buClr>
          <a:schemeClr val="accent1">
            <a:tint val="60000"/>
          </a:schemeClr>
        </a:buClr>
        <a:buSzPct val="85000"/>
        <a:buFont typeface="Wingdings 2"/>
        <a:buChar char=""/>
        <a:defRPr kumimoji="0" sz="1500" kern="1200">
          <a:solidFill>
            <a:schemeClr val="tx1"/>
          </a:solidFill>
          <a:latin typeface="+mn-lt"/>
          <a:ea typeface="+mn-ea"/>
          <a:cs typeface="+mn-cs"/>
        </a:defRPr>
      </a:lvl3pPr>
      <a:lvl4pPr marL="822960" indent="-171450" algn="l" rtl="0" eaLnBrk="1" latinLnBrk="0" hangingPunct="1">
        <a:spcBef>
          <a:spcPts val="278"/>
        </a:spcBef>
        <a:buClr>
          <a:schemeClr val="accent3"/>
        </a:buClr>
        <a:buSzPct val="80000"/>
        <a:buFont typeface="Wingdings 2"/>
        <a:buChar char=""/>
        <a:defRPr kumimoji="0" sz="1500" kern="1200">
          <a:solidFill>
            <a:schemeClr val="tx1"/>
          </a:solidFill>
          <a:latin typeface="+mn-lt"/>
          <a:ea typeface="+mn-ea"/>
          <a:cs typeface="+mn-cs"/>
        </a:defRPr>
      </a:lvl4pPr>
      <a:lvl5pPr marL="1028700" indent="-171450" algn="l" rtl="0" eaLnBrk="1" latinLnBrk="0" hangingPunct="1">
        <a:spcBef>
          <a:spcPts val="278"/>
        </a:spcBef>
        <a:buClr>
          <a:schemeClr val="accent3"/>
        </a:buClr>
        <a:buFontTx/>
        <a:buChar char="o"/>
        <a:defRPr kumimoji="0" sz="1500" kern="1200">
          <a:solidFill>
            <a:schemeClr val="tx1"/>
          </a:solidFill>
          <a:latin typeface="+mn-lt"/>
          <a:ea typeface="+mn-ea"/>
          <a:cs typeface="+mn-cs"/>
        </a:defRPr>
      </a:lvl5pPr>
      <a:lvl6pPr marL="1234440" indent="-171450" algn="l" rtl="0" eaLnBrk="1" latinLnBrk="0" hangingPunct="1">
        <a:spcBef>
          <a:spcPts val="278"/>
        </a:spcBef>
        <a:buClr>
          <a:schemeClr val="accent3"/>
        </a:buClr>
        <a:buChar char="•"/>
        <a:defRPr kumimoji="0" sz="1350" kern="1200" baseline="0">
          <a:solidFill>
            <a:schemeClr val="tx1"/>
          </a:solidFill>
          <a:latin typeface="+mn-lt"/>
          <a:ea typeface="+mn-ea"/>
          <a:cs typeface="+mn-cs"/>
        </a:defRPr>
      </a:lvl6pPr>
      <a:lvl7pPr marL="1440180" indent="-171450" algn="l" rtl="0" eaLnBrk="1" latinLnBrk="0" hangingPunct="1">
        <a:spcBef>
          <a:spcPts val="278"/>
        </a:spcBef>
        <a:buClr>
          <a:schemeClr val="accent2"/>
        </a:buClr>
        <a:buChar char="•"/>
        <a:defRPr kumimoji="0" sz="1350" kern="1200">
          <a:solidFill>
            <a:schemeClr val="tx1"/>
          </a:solidFill>
          <a:latin typeface="+mn-lt"/>
          <a:ea typeface="+mn-ea"/>
          <a:cs typeface="+mn-cs"/>
        </a:defRPr>
      </a:lvl7pPr>
      <a:lvl8pPr marL="1645920" indent="-171450" algn="l" rtl="0" eaLnBrk="1" latinLnBrk="0" hangingPunct="1">
        <a:spcBef>
          <a:spcPts val="278"/>
        </a:spcBef>
        <a:buClr>
          <a:schemeClr val="accent1">
            <a:tint val="60000"/>
          </a:schemeClr>
        </a:buClr>
        <a:buChar char="•"/>
        <a:defRPr kumimoji="0" sz="1350" kern="1200">
          <a:solidFill>
            <a:schemeClr val="tx1"/>
          </a:solidFill>
          <a:latin typeface="+mn-lt"/>
          <a:ea typeface="+mn-ea"/>
          <a:cs typeface="+mn-cs"/>
        </a:defRPr>
      </a:lvl8pPr>
      <a:lvl9pPr marL="1851660" indent="-171450" algn="l" rtl="0" eaLnBrk="1" latinLnBrk="0" hangingPunct="1">
        <a:spcBef>
          <a:spcPts val="278"/>
        </a:spcBef>
        <a:buClr>
          <a:schemeClr val="accent2">
            <a:tint val="60000"/>
          </a:schemeClr>
        </a:buClr>
        <a:buChar char="•"/>
        <a:defRPr kumimoji="0" sz="135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2384" y="853832"/>
            <a:ext cx="3576620" cy="300082"/>
          </a:xfrm>
          <a:prstGeom prst="rect">
            <a:avLst/>
          </a:prstGeom>
        </p:spPr>
        <p:txBody>
          <a:bodyPr wrap="none">
            <a:spAutoFit/>
          </a:bodyPr>
          <a:lstStyle/>
          <a:p>
            <a:pPr defTabSz="685800">
              <a:buClrTx/>
            </a:pPr>
            <a:r>
              <a:rPr lang="en-IN" sz="1350" kern="1200" dirty="0">
                <a:solidFill>
                  <a:prstClr val="black"/>
                </a:solidFill>
                <a:latin typeface="Proxima Nova"/>
                <a:ea typeface="Proxima Nova"/>
                <a:cs typeface="Proxima Nova"/>
                <a:sym typeface="Proxima Nova"/>
              </a:rPr>
              <a:t>01CE1503 - </a:t>
            </a:r>
            <a:r>
              <a:rPr lang="en-IN" sz="1350" kern="1200" dirty="0">
                <a:solidFill>
                  <a:prstClr val="black"/>
                </a:solidFill>
                <a:latin typeface="Proxima Nova"/>
                <a:ea typeface="Proxima Nova"/>
                <a:cs typeface="Proxima Nova"/>
              </a:rPr>
              <a:t>Design and Analysis of Algorithm</a:t>
            </a:r>
            <a:endParaRPr lang="en-IN" sz="1350" kern="1200" dirty="0">
              <a:solidFill>
                <a:prstClr val="black"/>
              </a:solidFill>
              <a:latin typeface="Proxima Nova"/>
              <a:ea typeface="Proxima Nova"/>
              <a:cs typeface="Proxima Nova"/>
              <a:sym typeface="Proxima Nova"/>
            </a:endParaRPr>
          </a:p>
        </p:txBody>
      </p:sp>
      <p:sp>
        <p:nvSpPr>
          <p:cNvPr id="5" name="Rectangle 4"/>
          <p:cNvSpPr/>
          <p:nvPr/>
        </p:nvSpPr>
        <p:spPr>
          <a:xfrm>
            <a:off x="384464" y="4469904"/>
            <a:ext cx="4572000" cy="507831"/>
          </a:xfrm>
          <a:prstGeom prst="rect">
            <a:avLst/>
          </a:prstGeom>
        </p:spPr>
        <p:txBody>
          <a:bodyPr>
            <a:spAutoFit/>
          </a:bodyPr>
          <a:lstStyle/>
          <a:p>
            <a:pPr defTabSz="685800">
              <a:buClrTx/>
            </a:pPr>
            <a:r>
              <a:rPr lang="en-US" sz="1350" kern="1200" dirty="0">
                <a:solidFill>
                  <a:prstClr val="black"/>
                </a:solidFill>
                <a:latin typeface="Perpetua"/>
                <a:ea typeface="+mn-ea"/>
                <a:cs typeface="+mn-cs"/>
              </a:rPr>
              <a:t>Prof. </a:t>
            </a:r>
            <a:r>
              <a:rPr lang="en-US" sz="1350" kern="1200" dirty="0">
                <a:solidFill>
                  <a:prstClr val="black"/>
                </a:solidFill>
                <a:latin typeface="Perpetua"/>
                <a:ea typeface="+mn-ea"/>
                <a:cs typeface="+mn-cs"/>
              </a:rPr>
              <a:t>Megha Mudholkar</a:t>
            </a:r>
            <a:endParaRPr lang="en-US" sz="1350" kern="1200" dirty="0">
              <a:solidFill>
                <a:prstClr val="black"/>
              </a:solidFill>
              <a:latin typeface="Perpetua"/>
              <a:ea typeface="+mn-ea"/>
              <a:cs typeface="+mn-cs"/>
            </a:endParaRPr>
          </a:p>
          <a:p>
            <a:pPr defTabSz="685800">
              <a:buClrTx/>
            </a:pPr>
            <a:r>
              <a:rPr lang="en-US" sz="1350" kern="1200" dirty="0">
                <a:solidFill>
                  <a:prstClr val="black"/>
                </a:solidFill>
                <a:latin typeface="Perpetua"/>
                <a:ea typeface="+mn-ea"/>
                <a:cs typeface="+mn-cs"/>
              </a:rPr>
              <a:t>Department of Computer Engineering</a:t>
            </a:r>
          </a:p>
        </p:txBody>
      </p:sp>
      <p:sp>
        <p:nvSpPr>
          <p:cNvPr id="2" name="Title 1"/>
          <p:cNvSpPr>
            <a:spLocks noGrp="1"/>
          </p:cNvSpPr>
          <p:nvPr>
            <p:ph type="ctrTitle"/>
          </p:nvPr>
        </p:nvSpPr>
        <p:spPr>
          <a:xfrm>
            <a:off x="242384" y="1793472"/>
            <a:ext cx="8229600" cy="1102519"/>
          </a:xfrm>
        </p:spPr>
        <p:txBody>
          <a:bodyPr>
            <a:normAutofit fontScale="90000"/>
          </a:bodyPr>
          <a:lstStyle/>
          <a:p>
            <a:pPr lvl="0" algn="l"/>
            <a:r>
              <a:rPr lang="en-US" sz="3200" dirty="0">
                <a:solidFill>
                  <a:schemeClr val="tx1"/>
                </a:solidFill>
                <a:latin typeface="Proxima Nova" panose="020B0604020202020204" charset="0"/>
                <a:ea typeface="Proxima Nova"/>
                <a:cs typeface="Proxima Nova"/>
                <a:sym typeface="Proxima Nova"/>
              </a:rPr>
              <a:t>Unit - 3</a:t>
            </a:r>
            <a:r>
              <a:rPr lang="en-IN" sz="3200" dirty="0">
                <a:solidFill>
                  <a:schemeClr val="tx1"/>
                </a:solidFill>
                <a:latin typeface="Proxima Nova" panose="020B0604020202020204" charset="0"/>
                <a:ea typeface="Proxima Nova"/>
                <a:cs typeface="Proxima Nova"/>
                <a:sym typeface="Proxima Nova"/>
              </a:rPr>
              <a:t/>
            </a:r>
            <a:br>
              <a:rPr lang="en-IN" sz="3200" dirty="0">
                <a:solidFill>
                  <a:schemeClr val="tx1"/>
                </a:solidFill>
                <a:latin typeface="Proxima Nova" panose="020B0604020202020204" charset="0"/>
                <a:ea typeface="Proxima Nova"/>
                <a:cs typeface="Proxima Nova"/>
                <a:sym typeface="Proxima Nova"/>
              </a:rPr>
            </a:br>
            <a:r>
              <a:rPr lang="en-IN" sz="3200" dirty="0">
                <a:solidFill>
                  <a:schemeClr val="tx1"/>
                </a:solidFill>
                <a:latin typeface="Proxima Nova" panose="020B0604020202020204" charset="0"/>
              </a:rPr>
              <a:t>Greedy Algorithm</a:t>
            </a:r>
            <a:br>
              <a:rPr lang="en-IN" sz="3200" dirty="0">
                <a:solidFill>
                  <a:schemeClr val="tx1"/>
                </a:solidFill>
                <a:latin typeface="Proxima Nova" panose="020B0604020202020204" charset="0"/>
              </a:rPr>
            </a:br>
            <a:endParaRPr lang="en-IN" dirty="0"/>
          </a:p>
        </p:txBody>
      </p:sp>
    </p:spTree>
    <p:extLst>
      <p:ext uri="{BB962C8B-B14F-4D97-AF65-F5344CB8AC3E}">
        <p14:creationId xmlns:p14="http://schemas.microsoft.com/office/powerpoint/2010/main" val="2486475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7" name="Google Shape;97;p17"/>
          <p:cNvSpPr txBox="1"/>
          <p:nvPr/>
        </p:nvSpPr>
        <p:spPr>
          <a:xfrm>
            <a:off x="645924" y="134250"/>
            <a:ext cx="6545985" cy="538579"/>
          </a:xfrm>
          <a:prstGeom prst="rect">
            <a:avLst/>
          </a:prstGeom>
          <a:noFill/>
          <a:ln>
            <a:noFill/>
          </a:ln>
        </p:spPr>
        <p:txBody>
          <a:bodyPr spcFirstLastPara="1" wrap="square" lIns="91425" tIns="91425" rIns="91425" bIns="91425" anchor="t" anchorCtr="0">
            <a:spAutoFit/>
          </a:bodyPr>
          <a:lstStyle/>
          <a:p>
            <a:r>
              <a:rPr lang="en-IN" sz="2300" dirty="0">
                <a:solidFill>
                  <a:schemeClr val="tx1"/>
                </a:solidFill>
                <a:latin typeface="Proxima Nova" panose="020B0604020202020204" charset="0"/>
                <a:ea typeface="Proxima Nova"/>
                <a:cs typeface="Proxima Nova"/>
              </a:rPr>
              <a:t>ACTIVITY SELECTION PROBLEM</a:t>
            </a:r>
          </a:p>
        </p:txBody>
      </p:sp>
      <p:pic>
        <p:nvPicPr>
          <p:cNvPr id="2" name="Picture 1"/>
          <p:cNvPicPr>
            <a:picLocks noChangeAspect="1"/>
          </p:cNvPicPr>
          <p:nvPr/>
        </p:nvPicPr>
        <p:blipFill>
          <a:blip r:embed="rId3"/>
          <a:stretch>
            <a:fillRect/>
          </a:stretch>
        </p:blipFill>
        <p:spPr>
          <a:xfrm>
            <a:off x="1500029" y="1028360"/>
            <a:ext cx="5496672" cy="3502200"/>
          </a:xfrm>
          <a:prstGeom prst="rect">
            <a:avLst/>
          </a:prstGeom>
        </p:spPr>
      </p:pic>
    </p:spTree>
    <p:extLst>
      <p:ext uri="{BB962C8B-B14F-4D97-AF65-F5344CB8AC3E}">
        <p14:creationId xmlns:p14="http://schemas.microsoft.com/office/powerpoint/2010/main" val="1658558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7" name="Google Shape;97;p17"/>
          <p:cNvSpPr txBox="1"/>
          <p:nvPr/>
        </p:nvSpPr>
        <p:spPr>
          <a:xfrm>
            <a:off x="645924" y="134250"/>
            <a:ext cx="6545985" cy="538579"/>
          </a:xfrm>
          <a:prstGeom prst="rect">
            <a:avLst/>
          </a:prstGeom>
          <a:noFill/>
          <a:ln>
            <a:noFill/>
          </a:ln>
        </p:spPr>
        <p:txBody>
          <a:bodyPr spcFirstLastPara="1" wrap="square" lIns="91425" tIns="91425" rIns="91425" bIns="91425" anchor="t" anchorCtr="0">
            <a:spAutoFit/>
          </a:bodyPr>
          <a:lstStyle/>
          <a:p>
            <a:pPr lvl="0"/>
            <a:r>
              <a:rPr lang="en-IN" sz="2300" dirty="0">
                <a:solidFill>
                  <a:schemeClr val="tx1"/>
                </a:solidFill>
                <a:latin typeface="Proxima Nova" panose="020B0604020202020204" charset="0"/>
                <a:ea typeface="Proxima Nova"/>
                <a:cs typeface="Proxima Nova"/>
              </a:rPr>
              <a:t>ACTIVITY SELECTION PROBLEM</a:t>
            </a:r>
          </a:p>
        </p:txBody>
      </p:sp>
      <p:sp>
        <p:nvSpPr>
          <p:cNvPr id="99" name="Google Shape;99;p17"/>
          <p:cNvSpPr txBox="1"/>
          <p:nvPr/>
        </p:nvSpPr>
        <p:spPr>
          <a:xfrm>
            <a:off x="390418" y="992003"/>
            <a:ext cx="8468457" cy="2400627"/>
          </a:xfrm>
          <a:prstGeom prst="rect">
            <a:avLst/>
          </a:prstGeom>
          <a:noFill/>
          <a:ln>
            <a:noFill/>
          </a:ln>
        </p:spPr>
        <p:txBody>
          <a:bodyPr spcFirstLastPara="1" wrap="square" lIns="91425" tIns="91425" rIns="91425" bIns="91425" anchor="t" anchorCtr="0">
            <a:spAutoFit/>
          </a:bodyPr>
          <a:lstStyle/>
          <a:p>
            <a:pPr algn="just" fontAlgn="base"/>
            <a:r>
              <a:rPr lang="en-IN" sz="1800" dirty="0">
                <a:solidFill>
                  <a:srgbClr val="666666"/>
                </a:solidFill>
                <a:latin typeface="Proxima Nova"/>
                <a:ea typeface="Proxima Nova"/>
                <a:cs typeface="Proxima Nova"/>
              </a:rPr>
              <a:t>Consider the activity set A = {A1, A2, A3, A4, A5, A6, A7, A8, A9}, their start time S = {1, 4, 5, 2, 6, 3, 10, 12, 11} and finish time F = {4, 5, 7, 9, 10, 14, 15, 16, 17}. If we first select activity A4 for scheduling, we will end up with two activities {A4, A7}.</a:t>
            </a:r>
          </a:p>
          <a:p>
            <a:pPr algn="just" fontAlgn="base"/>
            <a:endParaRPr lang="en-IN" sz="1800" dirty="0">
              <a:solidFill>
                <a:srgbClr val="666666"/>
              </a:solidFill>
              <a:latin typeface="Proxima Nova"/>
              <a:ea typeface="Proxima Nova"/>
              <a:cs typeface="Proxima Nova"/>
            </a:endParaRPr>
          </a:p>
          <a:p>
            <a:pPr algn="just" fontAlgn="base"/>
            <a:r>
              <a:rPr lang="en-IN" sz="1800" dirty="0">
                <a:solidFill>
                  <a:srgbClr val="666666"/>
                </a:solidFill>
                <a:latin typeface="Proxima Nova"/>
                <a:ea typeface="Proxima Nova"/>
                <a:cs typeface="Proxima Nova"/>
              </a:rPr>
              <a:t>If we select A1 followed by A6, we end up with {A1, A6} only.</a:t>
            </a:r>
          </a:p>
          <a:p>
            <a:pPr algn="just" fontAlgn="base"/>
            <a:endParaRPr lang="en-IN" sz="1800" dirty="0">
              <a:solidFill>
                <a:srgbClr val="666666"/>
              </a:solidFill>
              <a:latin typeface="Proxima Nova"/>
              <a:ea typeface="Proxima Nova"/>
              <a:cs typeface="Proxima Nova"/>
            </a:endParaRPr>
          </a:p>
          <a:p>
            <a:pPr algn="just" fontAlgn="base"/>
            <a:r>
              <a:rPr lang="en-IN" sz="1800" dirty="0">
                <a:solidFill>
                  <a:srgbClr val="666666"/>
                </a:solidFill>
                <a:latin typeface="Proxima Nova"/>
                <a:ea typeface="Proxima Nova"/>
                <a:cs typeface="Proxima Nova"/>
              </a:rPr>
              <a:t>Whereas, greedy algorithm schedules {A1, A2, A3, A7}, which is the largest possible set.</a:t>
            </a:r>
          </a:p>
        </p:txBody>
      </p:sp>
    </p:spTree>
    <p:extLst>
      <p:ext uri="{BB962C8B-B14F-4D97-AF65-F5344CB8AC3E}">
        <p14:creationId xmlns:p14="http://schemas.microsoft.com/office/powerpoint/2010/main" val="1743197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7" name="Google Shape;97;p17"/>
          <p:cNvSpPr txBox="1"/>
          <p:nvPr/>
        </p:nvSpPr>
        <p:spPr>
          <a:xfrm>
            <a:off x="645924" y="134250"/>
            <a:ext cx="6545985" cy="538579"/>
          </a:xfrm>
          <a:prstGeom prst="rect">
            <a:avLst/>
          </a:prstGeom>
          <a:noFill/>
          <a:ln>
            <a:noFill/>
          </a:ln>
        </p:spPr>
        <p:txBody>
          <a:bodyPr spcFirstLastPara="1" wrap="square" lIns="91425" tIns="91425" rIns="91425" bIns="91425" anchor="t" anchorCtr="0">
            <a:spAutoFit/>
          </a:bodyPr>
          <a:lstStyle/>
          <a:p>
            <a:r>
              <a:rPr lang="en-IN" sz="2300" dirty="0">
                <a:solidFill>
                  <a:schemeClr val="tx1"/>
                </a:solidFill>
                <a:latin typeface="Proxima Nova" panose="020B0604020202020204" charset="0"/>
                <a:ea typeface="Proxima Nova"/>
                <a:cs typeface="Proxima Nova"/>
              </a:rPr>
              <a:t>ACTIVITY SELECTION PROBLEM</a:t>
            </a:r>
          </a:p>
        </p:txBody>
      </p:sp>
      <p:sp>
        <p:nvSpPr>
          <p:cNvPr id="99" name="Google Shape;99;p17"/>
          <p:cNvSpPr txBox="1"/>
          <p:nvPr/>
        </p:nvSpPr>
        <p:spPr>
          <a:xfrm>
            <a:off x="337746" y="735967"/>
            <a:ext cx="8468457" cy="4339619"/>
          </a:xfrm>
          <a:prstGeom prst="rect">
            <a:avLst/>
          </a:prstGeom>
          <a:noFill/>
          <a:ln>
            <a:noFill/>
          </a:ln>
        </p:spPr>
        <p:txBody>
          <a:bodyPr spcFirstLastPara="1" wrap="square" lIns="91425" tIns="91425" rIns="91425" bIns="91425" anchor="t" anchorCtr="0">
            <a:spAutoFit/>
          </a:bodyPr>
          <a:lstStyle/>
          <a:p>
            <a:pPr algn="just" fontAlgn="base"/>
            <a:r>
              <a:rPr lang="en-IN" sz="1800" b="1" dirty="0">
                <a:solidFill>
                  <a:srgbClr val="666666"/>
                </a:solidFill>
                <a:latin typeface="Proxima Nova"/>
                <a:ea typeface="Proxima Nova"/>
                <a:cs typeface="Proxima Nova"/>
              </a:rPr>
              <a:t>Algorithm for Activity Selection Problem</a:t>
            </a:r>
          </a:p>
          <a:p>
            <a:pPr algn="just" fontAlgn="base"/>
            <a:endParaRPr lang="en-IN" sz="1800" dirty="0">
              <a:solidFill>
                <a:srgbClr val="666666"/>
              </a:solidFill>
              <a:latin typeface="Proxima Nova"/>
              <a:ea typeface="Proxima Nova"/>
              <a:cs typeface="Proxima Nova"/>
            </a:endParaRPr>
          </a:p>
          <a:p>
            <a:pPr algn="just" fontAlgn="base"/>
            <a:r>
              <a:rPr lang="en-IN" sz="1800" dirty="0">
                <a:solidFill>
                  <a:srgbClr val="666666"/>
                </a:solidFill>
                <a:latin typeface="Proxima Nova"/>
                <a:ea typeface="Proxima Nova"/>
                <a:cs typeface="Proxima Nova"/>
              </a:rPr>
              <a:t>Algorithm ACTIVITY</a:t>
            </a:r>
            <a:r>
              <a:rPr lang="en-IN" sz="1800" dirty="0">
                <a:solidFill>
                  <a:srgbClr val="666666"/>
                </a:solidFill>
                <a:latin typeface="Calibri" panose="020F0502020204030204" pitchFamily="34" charset="0"/>
                <a:ea typeface="Proxima Nova"/>
                <a:cs typeface="Proxima Nova"/>
              </a:rPr>
              <a:t>_</a:t>
            </a:r>
            <a:r>
              <a:rPr lang="en-IN" sz="1800" dirty="0">
                <a:solidFill>
                  <a:srgbClr val="666666"/>
                </a:solidFill>
                <a:latin typeface="Proxima Nova"/>
                <a:ea typeface="Proxima Nova"/>
                <a:cs typeface="Proxima Nova"/>
              </a:rPr>
              <a:t>SELECTION(A, S)</a:t>
            </a:r>
          </a:p>
          <a:p>
            <a:pPr algn="just" fontAlgn="base"/>
            <a:r>
              <a:rPr lang="en-IN" sz="1800" dirty="0">
                <a:solidFill>
                  <a:srgbClr val="666666"/>
                </a:solidFill>
                <a:latin typeface="Proxima Nova"/>
                <a:ea typeface="Proxima Nova"/>
                <a:cs typeface="Proxima Nova"/>
              </a:rPr>
              <a:t>// A is Set of n activities sorted by finishing time.</a:t>
            </a:r>
          </a:p>
          <a:p>
            <a:pPr algn="just" fontAlgn="base"/>
            <a:r>
              <a:rPr lang="en-IN" sz="1800" dirty="0">
                <a:solidFill>
                  <a:srgbClr val="666666"/>
                </a:solidFill>
                <a:latin typeface="Proxima Nova"/>
                <a:ea typeface="Proxima Nova"/>
                <a:cs typeface="Proxima Nova"/>
              </a:rPr>
              <a:t>// S = { A[1] }, solution set, initially which contains first activity</a:t>
            </a:r>
          </a:p>
          <a:p>
            <a:pPr algn="just" fontAlgn="base"/>
            <a:endParaRPr lang="en-IN" sz="1800" dirty="0">
              <a:solidFill>
                <a:srgbClr val="666666"/>
              </a:solidFill>
              <a:latin typeface="Proxima Nova"/>
              <a:ea typeface="Proxima Nova"/>
              <a:cs typeface="Proxima Nova"/>
            </a:endParaRPr>
          </a:p>
          <a:p>
            <a:pPr algn="just" fontAlgn="base"/>
            <a:r>
              <a:rPr lang="en-IN" sz="1800" dirty="0">
                <a:solidFill>
                  <a:srgbClr val="666666"/>
                </a:solidFill>
                <a:latin typeface="Proxima Nova"/>
                <a:ea typeface="Proxima Nova"/>
                <a:cs typeface="Proxima Nova"/>
              </a:rPr>
              <a:t>j ← 2</a:t>
            </a:r>
          </a:p>
          <a:p>
            <a:pPr algn="just" fontAlgn="base"/>
            <a:r>
              <a:rPr lang="en-IN" sz="1800" dirty="0">
                <a:solidFill>
                  <a:srgbClr val="666666"/>
                </a:solidFill>
                <a:latin typeface="Proxima Nova"/>
                <a:ea typeface="Proxima Nova"/>
                <a:cs typeface="Proxima Nova"/>
              </a:rPr>
              <a:t>while j  ≤  n do</a:t>
            </a:r>
          </a:p>
          <a:p>
            <a:pPr algn="just" fontAlgn="base"/>
            <a:r>
              <a:rPr lang="en-IN" sz="1800" dirty="0">
                <a:solidFill>
                  <a:srgbClr val="666666"/>
                </a:solidFill>
                <a:latin typeface="Proxima Nova"/>
                <a:ea typeface="Proxima Nova"/>
                <a:cs typeface="Proxima Nova"/>
              </a:rPr>
              <a:t>    if fi  ≤  </a:t>
            </a:r>
            <a:r>
              <a:rPr lang="en-IN" sz="1800" dirty="0" err="1">
                <a:solidFill>
                  <a:srgbClr val="666666"/>
                </a:solidFill>
                <a:latin typeface="Proxima Nova"/>
                <a:ea typeface="Proxima Nova"/>
                <a:cs typeface="Proxima Nova"/>
              </a:rPr>
              <a:t>si</a:t>
            </a:r>
            <a:r>
              <a:rPr lang="en-IN" sz="1800" dirty="0">
                <a:solidFill>
                  <a:srgbClr val="666666"/>
                </a:solidFill>
                <a:latin typeface="Proxima Nova"/>
                <a:ea typeface="Proxima Nova"/>
                <a:cs typeface="Proxima Nova"/>
              </a:rPr>
              <a:t> then</a:t>
            </a:r>
          </a:p>
          <a:p>
            <a:pPr algn="just" fontAlgn="base"/>
            <a:r>
              <a:rPr lang="en-IN" sz="1800" dirty="0">
                <a:solidFill>
                  <a:srgbClr val="666666"/>
                </a:solidFill>
                <a:latin typeface="Proxima Nova"/>
                <a:ea typeface="Proxima Nova"/>
                <a:cs typeface="Proxima Nova"/>
              </a:rPr>
              <a:t>        S ← S union A[ j ]</a:t>
            </a:r>
          </a:p>
          <a:p>
            <a:pPr algn="just" fontAlgn="base"/>
            <a:r>
              <a:rPr lang="en-IN" sz="1800" dirty="0">
                <a:solidFill>
                  <a:srgbClr val="666666"/>
                </a:solidFill>
                <a:latin typeface="Proxima Nova"/>
                <a:ea typeface="Proxima Nova"/>
                <a:cs typeface="Proxima Nova"/>
              </a:rPr>
              <a:t>        </a:t>
            </a:r>
            <a:r>
              <a:rPr lang="en-IN" sz="1800" dirty="0" err="1">
                <a:solidFill>
                  <a:srgbClr val="666666"/>
                </a:solidFill>
                <a:latin typeface="Proxima Nova"/>
                <a:ea typeface="Proxima Nova"/>
                <a:cs typeface="Proxima Nova"/>
              </a:rPr>
              <a:t>i</a:t>
            </a:r>
            <a:r>
              <a:rPr lang="en-IN" sz="1800" dirty="0">
                <a:solidFill>
                  <a:srgbClr val="666666"/>
                </a:solidFill>
                <a:latin typeface="Proxima Nova"/>
                <a:ea typeface="Proxima Nova"/>
                <a:cs typeface="Proxima Nova"/>
              </a:rPr>
              <a:t> ← j</a:t>
            </a:r>
          </a:p>
          <a:p>
            <a:pPr algn="just" fontAlgn="base"/>
            <a:r>
              <a:rPr lang="en-IN" sz="1800" dirty="0">
                <a:solidFill>
                  <a:srgbClr val="666666"/>
                </a:solidFill>
                <a:latin typeface="Proxima Nova"/>
                <a:ea typeface="Proxima Nova"/>
                <a:cs typeface="Proxima Nova"/>
              </a:rPr>
              <a:t>    end</a:t>
            </a:r>
          </a:p>
          <a:p>
            <a:pPr algn="just" fontAlgn="base"/>
            <a:r>
              <a:rPr lang="en-IN" sz="1800" dirty="0">
                <a:solidFill>
                  <a:srgbClr val="666666"/>
                </a:solidFill>
                <a:latin typeface="Proxima Nova"/>
                <a:ea typeface="Proxima Nova"/>
                <a:cs typeface="Proxima Nova"/>
              </a:rPr>
              <a:t>    j ← j + 1</a:t>
            </a:r>
          </a:p>
          <a:p>
            <a:pPr algn="just" fontAlgn="base"/>
            <a:r>
              <a:rPr lang="en-IN" sz="1800" dirty="0">
                <a:solidFill>
                  <a:srgbClr val="666666"/>
                </a:solidFill>
                <a:latin typeface="Proxima Nova"/>
                <a:ea typeface="Proxima Nova"/>
                <a:cs typeface="Proxima Nova"/>
              </a:rPr>
              <a:t>    </a:t>
            </a:r>
            <a:r>
              <a:rPr lang="en-IN" sz="1800" dirty="0" err="1">
                <a:solidFill>
                  <a:srgbClr val="666666"/>
                </a:solidFill>
                <a:latin typeface="Proxima Nova"/>
                <a:ea typeface="Proxima Nova"/>
                <a:cs typeface="Proxima Nova"/>
              </a:rPr>
              <a:t>i</a:t>
            </a:r>
            <a:r>
              <a:rPr lang="en-IN" sz="1800" dirty="0">
                <a:solidFill>
                  <a:srgbClr val="666666"/>
                </a:solidFill>
                <a:latin typeface="Proxima Nova"/>
                <a:ea typeface="Proxima Nova"/>
                <a:cs typeface="Proxima Nova"/>
              </a:rPr>
              <a:t> ← </a:t>
            </a:r>
            <a:r>
              <a:rPr lang="en-IN" sz="1800" dirty="0" err="1">
                <a:solidFill>
                  <a:srgbClr val="666666"/>
                </a:solidFill>
                <a:latin typeface="Proxima Nova"/>
                <a:ea typeface="Proxima Nova"/>
                <a:cs typeface="Proxima Nova"/>
              </a:rPr>
              <a:t>i</a:t>
            </a:r>
            <a:r>
              <a:rPr lang="en-IN" sz="1800" dirty="0">
                <a:solidFill>
                  <a:srgbClr val="666666"/>
                </a:solidFill>
                <a:latin typeface="Proxima Nova"/>
                <a:ea typeface="Proxima Nova"/>
                <a:cs typeface="Proxima Nova"/>
              </a:rPr>
              <a:t> – 1</a:t>
            </a:r>
          </a:p>
          <a:p>
            <a:pPr algn="just" fontAlgn="base"/>
            <a:r>
              <a:rPr lang="en-IN" sz="1800" dirty="0">
                <a:solidFill>
                  <a:srgbClr val="666666"/>
                </a:solidFill>
                <a:latin typeface="Proxima Nova"/>
                <a:ea typeface="Proxima Nova"/>
                <a:cs typeface="Proxima Nova"/>
              </a:rPr>
              <a:t>end</a:t>
            </a:r>
          </a:p>
        </p:txBody>
      </p:sp>
    </p:spTree>
    <p:extLst>
      <p:ext uri="{BB962C8B-B14F-4D97-AF65-F5344CB8AC3E}">
        <p14:creationId xmlns:p14="http://schemas.microsoft.com/office/powerpoint/2010/main" val="3157015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7" name="Google Shape;97;p17"/>
          <p:cNvSpPr txBox="1"/>
          <p:nvPr/>
        </p:nvSpPr>
        <p:spPr>
          <a:xfrm>
            <a:off x="645924" y="134250"/>
            <a:ext cx="6545985" cy="538579"/>
          </a:xfrm>
          <a:prstGeom prst="rect">
            <a:avLst/>
          </a:prstGeom>
          <a:noFill/>
          <a:ln>
            <a:noFill/>
          </a:ln>
        </p:spPr>
        <p:txBody>
          <a:bodyPr spcFirstLastPara="1" wrap="square" lIns="91425" tIns="91425" rIns="91425" bIns="91425" anchor="t" anchorCtr="0">
            <a:spAutoFit/>
          </a:bodyPr>
          <a:lstStyle/>
          <a:p>
            <a:pPr lvl="0"/>
            <a:r>
              <a:rPr lang="en-IN" sz="2300" dirty="0">
                <a:solidFill>
                  <a:schemeClr val="tx1"/>
                </a:solidFill>
                <a:latin typeface="Proxima Nova" panose="020B0604020202020204" charset="0"/>
                <a:ea typeface="Proxima Nova"/>
                <a:cs typeface="Proxima Nova"/>
              </a:rPr>
              <a:t>ACTIVITY SELECTION PROBLEM</a:t>
            </a:r>
          </a:p>
        </p:txBody>
      </p:sp>
      <p:sp>
        <p:nvSpPr>
          <p:cNvPr id="99" name="Google Shape;99;p17"/>
          <p:cNvSpPr txBox="1"/>
          <p:nvPr/>
        </p:nvSpPr>
        <p:spPr>
          <a:xfrm>
            <a:off x="390418" y="992003"/>
            <a:ext cx="8468457" cy="2123628"/>
          </a:xfrm>
          <a:prstGeom prst="rect">
            <a:avLst/>
          </a:prstGeom>
          <a:noFill/>
          <a:ln>
            <a:noFill/>
          </a:ln>
        </p:spPr>
        <p:txBody>
          <a:bodyPr spcFirstLastPara="1" wrap="square" lIns="91425" tIns="91425" rIns="91425" bIns="91425" anchor="t" anchorCtr="0">
            <a:spAutoFit/>
          </a:bodyPr>
          <a:lstStyle/>
          <a:p>
            <a:pPr algn="just" fontAlgn="base"/>
            <a:r>
              <a:rPr lang="en-IN" sz="1800" b="1" dirty="0">
                <a:solidFill>
                  <a:srgbClr val="666666"/>
                </a:solidFill>
                <a:latin typeface="Proxima Nova"/>
                <a:ea typeface="Proxima Nova"/>
                <a:cs typeface="Proxima Nova"/>
              </a:rPr>
              <a:t>Example: Given following data, determine the optimal schedule using greedy approach. A = &lt;A1, A2, A3, A4, A5, A6&gt;, S = &lt;1, 2, 3, 4, 5, 6&gt;, F = &lt;3, 6, 4, 5, 7, 9&gt;</a:t>
            </a:r>
          </a:p>
          <a:p>
            <a:pPr algn="just" fontAlgn="base"/>
            <a:endParaRPr lang="en-IN" sz="1800" b="1" dirty="0">
              <a:solidFill>
                <a:srgbClr val="666666"/>
              </a:solidFill>
              <a:latin typeface="Proxima Nova"/>
              <a:ea typeface="Proxima Nova"/>
              <a:cs typeface="Proxima Nova"/>
            </a:endParaRPr>
          </a:p>
          <a:p>
            <a:pPr fontAlgn="base"/>
            <a:r>
              <a:rPr lang="en-IN" sz="1800" b="1" dirty="0"/>
              <a:t>Solution:</a:t>
            </a:r>
          </a:p>
          <a:p>
            <a:pPr fontAlgn="base"/>
            <a:r>
              <a:rPr lang="en-IN" sz="1800" dirty="0"/>
              <a:t>First of all, sort all activities by their finishing time.</a:t>
            </a:r>
          </a:p>
          <a:p>
            <a:pPr algn="just" fontAlgn="base"/>
            <a:endParaRPr lang="en-IN" sz="1800" b="1" dirty="0">
              <a:solidFill>
                <a:srgbClr val="666666"/>
              </a:solidFill>
              <a:latin typeface="Proxima Nova"/>
              <a:ea typeface="Proxima Nova"/>
              <a:cs typeface="Proxima Nova"/>
            </a:endParaRPr>
          </a:p>
          <a:p>
            <a:pPr algn="just" fontAlgn="base"/>
            <a:endParaRPr lang="en-IN" sz="1800" b="1" dirty="0">
              <a:solidFill>
                <a:srgbClr val="666666"/>
              </a:solidFill>
              <a:latin typeface="Proxima Nova"/>
              <a:ea typeface="Proxima Nova"/>
              <a:cs typeface="Proxima Nova"/>
            </a:endParaRPr>
          </a:p>
        </p:txBody>
      </p:sp>
      <p:graphicFrame>
        <p:nvGraphicFramePr>
          <p:cNvPr id="2" name="Table 1"/>
          <p:cNvGraphicFramePr>
            <a:graphicFrameLocks noGrp="1"/>
          </p:cNvGraphicFramePr>
          <p:nvPr>
            <p:extLst>
              <p:ext uri="{D42A27DB-BD31-4B8C-83A1-F6EECF244321}">
                <p14:modId xmlns:p14="http://schemas.microsoft.com/office/powerpoint/2010/main" val="3945380069"/>
              </p:ext>
            </p:extLst>
          </p:nvPr>
        </p:nvGraphicFramePr>
        <p:xfrm>
          <a:off x="645924" y="2788178"/>
          <a:ext cx="7748062" cy="1568064"/>
        </p:xfrm>
        <a:graphic>
          <a:graphicData uri="http://schemas.openxmlformats.org/drawingml/2006/table">
            <a:tbl>
              <a:tblPr/>
              <a:tblGrid>
                <a:gridCol w="1106866">
                  <a:extLst>
                    <a:ext uri="{9D8B030D-6E8A-4147-A177-3AD203B41FA5}">
                      <a16:colId xmlns:a16="http://schemas.microsoft.com/office/drawing/2014/main" val="20000"/>
                    </a:ext>
                  </a:extLst>
                </a:gridCol>
                <a:gridCol w="1106866">
                  <a:extLst>
                    <a:ext uri="{9D8B030D-6E8A-4147-A177-3AD203B41FA5}">
                      <a16:colId xmlns:a16="http://schemas.microsoft.com/office/drawing/2014/main" val="20001"/>
                    </a:ext>
                  </a:extLst>
                </a:gridCol>
                <a:gridCol w="1106866">
                  <a:extLst>
                    <a:ext uri="{9D8B030D-6E8A-4147-A177-3AD203B41FA5}">
                      <a16:colId xmlns:a16="http://schemas.microsoft.com/office/drawing/2014/main" val="20002"/>
                    </a:ext>
                  </a:extLst>
                </a:gridCol>
                <a:gridCol w="1106866">
                  <a:extLst>
                    <a:ext uri="{9D8B030D-6E8A-4147-A177-3AD203B41FA5}">
                      <a16:colId xmlns:a16="http://schemas.microsoft.com/office/drawing/2014/main" val="20003"/>
                    </a:ext>
                  </a:extLst>
                </a:gridCol>
                <a:gridCol w="1106866">
                  <a:extLst>
                    <a:ext uri="{9D8B030D-6E8A-4147-A177-3AD203B41FA5}">
                      <a16:colId xmlns:a16="http://schemas.microsoft.com/office/drawing/2014/main" val="20004"/>
                    </a:ext>
                  </a:extLst>
                </a:gridCol>
                <a:gridCol w="1106866">
                  <a:extLst>
                    <a:ext uri="{9D8B030D-6E8A-4147-A177-3AD203B41FA5}">
                      <a16:colId xmlns:a16="http://schemas.microsoft.com/office/drawing/2014/main" val="20005"/>
                    </a:ext>
                  </a:extLst>
                </a:gridCol>
                <a:gridCol w="1106866">
                  <a:extLst>
                    <a:ext uri="{9D8B030D-6E8A-4147-A177-3AD203B41FA5}">
                      <a16:colId xmlns:a16="http://schemas.microsoft.com/office/drawing/2014/main" val="20006"/>
                    </a:ext>
                  </a:extLst>
                </a:gridCol>
              </a:tblGrid>
              <a:tr h="522688">
                <a:tc>
                  <a:txBody>
                    <a:bodyPr/>
                    <a:lstStyle/>
                    <a:p>
                      <a:pPr algn="ctr" fontAlgn="ctr"/>
                      <a:r>
                        <a:rPr lang="en-IN" b="1" dirty="0">
                          <a:effectLst/>
                          <a:latin typeface="inherit"/>
                        </a:rPr>
                        <a:t>Activity</a:t>
                      </a:r>
                      <a:endParaRPr lang="en-IN" dirty="0">
                        <a:effectLst/>
                      </a:endParaRPr>
                    </a:p>
                  </a:txBody>
                  <a:tcPr marL="47625" marR="47625" marT="47625" marB="47625" anchor="ctr">
                    <a:lnL>
                      <a:noFill/>
                    </a:lnL>
                    <a:lnR>
                      <a:noFill/>
                    </a:lnR>
                    <a:lnT>
                      <a:noFill/>
                    </a:lnT>
                    <a:lnB w="9525" cap="flat" cmpd="sng" algn="ctr">
                      <a:solidFill>
                        <a:srgbClr val="F1F1F1"/>
                      </a:solidFill>
                      <a:prstDash val="solid"/>
                      <a:round/>
                      <a:headEnd type="none" w="med" len="med"/>
                      <a:tailEnd type="none" w="med" len="med"/>
                    </a:lnB>
                    <a:solidFill>
                      <a:srgbClr val="FFFFFF"/>
                    </a:solidFill>
                  </a:tcPr>
                </a:tc>
                <a:tc>
                  <a:txBody>
                    <a:bodyPr/>
                    <a:lstStyle/>
                    <a:p>
                      <a:pPr algn="ctr" fontAlgn="ctr"/>
                      <a:r>
                        <a:rPr lang="en-IN" b="1">
                          <a:effectLst/>
                          <a:latin typeface="inherit"/>
                        </a:rPr>
                        <a:t>A</a:t>
                      </a:r>
                      <a:r>
                        <a:rPr lang="en-IN" b="1" baseline="-25000">
                          <a:effectLst/>
                          <a:latin typeface="inherit"/>
                        </a:rPr>
                        <a:t>1</a:t>
                      </a:r>
                      <a:endParaRPr lang="en-IN">
                        <a:effectLst/>
                      </a:endParaRPr>
                    </a:p>
                  </a:txBody>
                  <a:tcPr marL="47625" marR="47625" marT="47625" marB="47625" anchor="ctr">
                    <a:lnL>
                      <a:noFill/>
                    </a:lnL>
                    <a:lnR>
                      <a:noFill/>
                    </a:lnR>
                    <a:lnT>
                      <a:noFill/>
                    </a:lnT>
                    <a:lnB w="9525" cap="flat" cmpd="sng" algn="ctr">
                      <a:solidFill>
                        <a:srgbClr val="F1F1F1"/>
                      </a:solidFill>
                      <a:prstDash val="solid"/>
                      <a:round/>
                      <a:headEnd type="none" w="med" len="med"/>
                      <a:tailEnd type="none" w="med" len="med"/>
                    </a:lnB>
                    <a:solidFill>
                      <a:srgbClr val="FFFFFF"/>
                    </a:solidFill>
                  </a:tcPr>
                </a:tc>
                <a:tc>
                  <a:txBody>
                    <a:bodyPr/>
                    <a:lstStyle/>
                    <a:p>
                      <a:pPr algn="ctr" fontAlgn="ctr"/>
                      <a:r>
                        <a:rPr lang="en-IN" b="1">
                          <a:effectLst/>
                          <a:latin typeface="inherit"/>
                        </a:rPr>
                        <a:t>A</a:t>
                      </a:r>
                      <a:r>
                        <a:rPr lang="en-IN" b="1" baseline="-25000">
                          <a:effectLst/>
                          <a:latin typeface="inherit"/>
                        </a:rPr>
                        <a:t>3</a:t>
                      </a:r>
                      <a:endParaRPr lang="en-IN">
                        <a:effectLst/>
                      </a:endParaRPr>
                    </a:p>
                  </a:txBody>
                  <a:tcPr marL="47625" marR="47625" marT="47625" marB="47625" anchor="ctr">
                    <a:lnL>
                      <a:noFill/>
                    </a:lnL>
                    <a:lnR>
                      <a:noFill/>
                    </a:lnR>
                    <a:lnT>
                      <a:noFill/>
                    </a:lnT>
                    <a:lnB w="9525" cap="flat" cmpd="sng" algn="ctr">
                      <a:solidFill>
                        <a:srgbClr val="F1F1F1"/>
                      </a:solidFill>
                      <a:prstDash val="solid"/>
                      <a:round/>
                      <a:headEnd type="none" w="med" len="med"/>
                      <a:tailEnd type="none" w="med" len="med"/>
                    </a:lnB>
                    <a:solidFill>
                      <a:srgbClr val="FFFFFF"/>
                    </a:solidFill>
                  </a:tcPr>
                </a:tc>
                <a:tc>
                  <a:txBody>
                    <a:bodyPr/>
                    <a:lstStyle/>
                    <a:p>
                      <a:pPr algn="ctr" fontAlgn="ctr"/>
                      <a:r>
                        <a:rPr lang="en-IN" b="1">
                          <a:effectLst/>
                          <a:latin typeface="inherit"/>
                        </a:rPr>
                        <a:t>A</a:t>
                      </a:r>
                      <a:r>
                        <a:rPr lang="en-IN" b="1" baseline="-25000">
                          <a:effectLst/>
                          <a:latin typeface="inherit"/>
                        </a:rPr>
                        <a:t>4</a:t>
                      </a:r>
                      <a:endParaRPr lang="en-IN">
                        <a:effectLst/>
                      </a:endParaRPr>
                    </a:p>
                  </a:txBody>
                  <a:tcPr marL="47625" marR="47625" marT="47625" marB="47625" anchor="ctr">
                    <a:lnL>
                      <a:noFill/>
                    </a:lnL>
                    <a:lnR>
                      <a:noFill/>
                    </a:lnR>
                    <a:lnT>
                      <a:noFill/>
                    </a:lnT>
                    <a:lnB w="9525" cap="flat" cmpd="sng" algn="ctr">
                      <a:solidFill>
                        <a:srgbClr val="F1F1F1"/>
                      </a:solidFill>
                      <a:prstDash val="solid"/>
                      <a:round/>
                      <a:headEnd type="none" w="med" len="med"/>
                      <a:tailEnd type="none" w="med" len="med"/>
                    </a:lnB>
                    <a:solidFill>
                      <a:srgbClr val="FFFFFF"/>
                    </a:solidFill>
                  </a:tcPr>
                </a:tc>
                <a:tc>
                  <a:txBody>
                    <a:bodyPr/>
                    <a:lstStyle/>
                    <a:p>
                      <a:pPr algn="ctr" fontAlgn="ctr"/>
                      <a:r>
                        <a:rPr lang="en-IN" b="1">
                          <a:effectLst/>
                          <a:latin typeface="inherit"/>
                        </a:rPr>
                        <a:t>A</a:t>
                      </a:r>
                      <a:r>
                        <a:rPr lang="en-IN" b="1" baseline="-25000">
                          <a:effectLst/>
                          <a:latin typeface="inherit"/>
                        </a:rPr>
                        <a:t>2</a:t>
                      </a:r>
                      <a:endParaRPr lang="en-IN">
                        <a:effectLst/>
                      </a:endParaRPr>
                    </a:p>
                  </a:txBody>
                  <a:tcPr marL="47625" marR="47625" marT="47625" marB="47625" anchor="ctr">
                    <a:lnL>
                      <a:noFill/>
                    </a:lnL>
                    <a:lnR>
                      <a:noFill/>
                    </a:lnR>
                    <a:lnT>
                      <a:noFill/>
                    </a:lnT>
                    <a:lnB w="9525" cap="flat" cmpd="sng" algn="ctr">
                      <a:solidFill>
                        <a:srgbClr val="F1F1F1"/>
                      </a:solidFill>
                      <a:prstDash val="solid"/>
                      <a:round/>
                      <a:headEnd type="none" w="med" len="med"/>
                      <a:tailEnd type="none" w="med" len="med"/>
                    </a:lnB>
                    <a:solidFill>
                      <a:srgbClr val="FFFFFF"/>
                    </a:solidFill>
                  </a:tcPr>
                </a:tc>
                <a:tc>
                  <a:txBody>
                    <a:bodyPr/>
                    <a:lstStyle/>
                    <a:p>
                      <a:pPr algn="ctr" fontAlgn="ctr"/>
                      <a:r>
                        <a:rPr lang="en-IN" b="1">
                          <a:effectLst/>
                          <a:latin typeface="inherit"/>
                        </a:rPr>
                        <a:t>A</a:t>
                      </a:r>
                      <a:r>
                        <a:rPr lang="en-IN" b="1" baseline="-25000">
                          <a:effectLst/>
                          <a:latin typeface="inherit"/>
                        </a:rPr>
                        <a:t>5</a:t>
                      </a:r>
                      <a:endParaRPr lang="en-IN">
                        <a:effectLst/>
                      </a:endParaRPr>
                    </a:p>
                  </a:txBody>
                  <a:tcPr marL="47625" marR="47625" marT="47625" marB="47625" anchor="ctr">
                    <a:lnL>
                      <a:noFill/>
                    </a:lnL>
                    <a:lnR>
                      <a:noFill/>
                    </a:lnR>
                    <a:lnT>
                      <a:noFill/>
                    </a:lnT>
                    <a:lnB w="9525" cap="flat" cmpd="sng" algn="ctr">
                      <a:solidFill>
                        <a:srgbClr val="F1F1F1"/>
                      </a:solidFill>
                      <a:prstDash val="solid"/>
                      <a:round/>
                      <a:headEnd type="none" w="med" len="med"/>
                      <a:tailEnd type="none" w="med" len="med"/>
                    </a:lnB>
                    <a:solidFill>
                      <a:srgbClr val="FFFFFF"/>
                    </a:solidFill>
                  </a:tcPr>
                </a:tc>
                <a:tc>
                  <a:txBody>
                    <a:bodyPr/>
                    <a:lstStyle/>
                    <a:p>
                      <a:pPr algn="ctr" fontAlgn="ctr"/>
                      <a:r>
                        <a:rPr lang="en-IN" b="1">
                          <a:effectLst/>
                          <a:latin typeface="inherit"/>
                        </a:rPr>
                        <a:t>A</a:t>
                      </a:r>
                      <a:r>
                        <a:rPr lang="en-IN" b="1" baseline="-25000">
                          <a:effectLst/>
                          <a:latin typeface="inherit"/>
                        </a:rPr>
                        <a:t>6</a:t>
                      </a:r>
                      <a:endParaRPr lang="en-IN">
                        <a:effectLst/>
                      </a:endParaRPr>
                    </a:p>
                  </a:txBody>
                  <a:tcPr marL="47625" marR="47625" marT="47625" marB="47625" anchor="ctr">
                    <a:lnL>
                      <a:noFill/>
                    </a:lnL>
                    <a:lnR>
                      <a:noFill/>
                    </a:lnR>
                    <a:lnT>
                      <a:noFill/>
                    </a:lnT>
                    <a:lnB w="9525" cap="flat" cmpd="sng" algn="ctr">
                      <a:solidFill>
                        <a:srgbClr val="F1F1F1"/>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522688">
                <a:tc>
                  <a:txBody>
                    <a:bodyPr/>
                    <a:lstStyle/>
                    <a:p>
                      <a:pPr algn="ctr" fontAlgn="ctr"/>
                      <a:r>
                        <a:rPr lang="en-IN">
                          <a:effectLst/>
                        </a:rPr>
                        <a:t>f</a:t>
                      </a:r>
                      <a:r>
                        <a:rPr lang="en-IN" baseline="-25000">
                          <a:effectLst/>
                          <a:latin typeface="inherit"/>
                        </a:rPr>
                        <a:t>i</a:t>
                      </a:r>
                      <a:endParaRPr lang="en-IN">
                        <a:effectLst/>
                      </a:endParaRPr>
                    </a:p>
                  </a:txBody>
                  <a:tcPr marL="47625" marR="47625" marT="47625" marB="4762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1F1F1"/>
                    </a:solidFill>
                  </a:tcPr>
                </a:tc>
                <a:tc>
                  <a:txBody>
                    <a:bodyPr/>
                    <a:lstStyle/>
                    <a:p>
                      <a:pPr algn="ctr" fontAlgn="ctr"/>
                      <a:r>
                        <a:rPr lang="en-IN">
                          <a:effectLst/>
                        </a:rPr>
                        <a:t>3</a:t>
                      </a:r>
                    </a:p>
                  </a:txBody>
                  <a:tcPr marL="47625" marR="47625" marT="47625" marB="4762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1F1F1"/>
                    </a:solidFill>
                  </a:tcPr>
                </a:tc>
                <a:tc>
                  <a:txBody>
                    <a:bodyPr/>
                    <a:lstStyle/>
                    <a:p>
                      <a:pPr algn="ctr" fontAlgn="ctr"/>
                      <a:r>
                        <a:rPr lang="en-IN">
                          <a:effectLst/>
                        </a:rPr>
                        <a:t>4</a:t>
                      </a:r>
                    </a:p>
                  </a:txBody>
                  <a:tcPr marL="47625" marR="47625" marT="47625" marB="4762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1F1F1"/>
                    </a:solidFill>
                  </a:tcPr>
                </a:tc>
                <a:tc>
                  <a:txBody>
                    <a:bodyPr/>
                    <a:lstStyle/>
                    <a:p>
                      <a:pPr algn="ctr" fontAlgn="ctr"/>
                      <a:r>
                        <a:rPr lang="en-IN" dirty="0">
                          <a:effectLst/>
                        </a:rPr>
                        <a:t>5</a:t>
                      </a:r>
                    </a:p>
                  </a:txBody>
                  <a:tcPr marL="47625" marR="47625" marT="47625" marB="4762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1F1F1"/>
                    </a:solidFill>
                  </a:tcPr>
                </a:tc>
                <a:tc>
                  <a:txBody>
                    <a:bodyPr/>
                    <a:lstStyle/>
                    <a:p>
                      <a:pPr algn="ctr" fontAlgn="ctr"/>
                      <a:r>
                        <a:rPr lang="en-IN">
                          <a:effectLst/>
                        </a:rPr>
                        <a:t>6</a:t>
                      </a:r>
                    </a:p>
                  </a:txBody>
                  <a:tcPr marL="47625" marR="47625" marT="47625" marB="4762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1F1F1"/>
                    </a:solidFill>
                  </a:tcPr>
                </a:tc>
                <a:tc>
                  <a:txBody>
                    <a:bodyPr/>
                    <a:lstStyle/>
                    <a:p>
                      <a:pPr algn="ctr" fontAlgn="ctr"/>
                      <a:r>
                        <a:rPr lang="en-IN">
                          <a:effectLst/>
                        </a:rPr>
                        <a:t>7</a:t>
                      </a:r>
                    </a:p>
                  </a:txBody>
                  <a:tcPr marL="47625" marR="47625" marT="47625" marB="4762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1F1F1"/>
                    </a:solidFill>
                  </a:tcPr>
                </a:tc>
                <a:tc>
                  <a:txBody>
                    <a:bodyPr/>
                    <a:lstStyle/>
                    <a:p>
                      <a:pPr algn="ctr" fontAlgn="ctr"/>
                      <a:r>
                        <a:rPr lang="en-IN">
                          <a:effectLst/>
                        </a:rPr>
                        <a:t>9</a:t>
                      </a:r>
                    </a:p>
                  </a:txBody>
                  <a:tcPr marL="47625" marR="47625" marT="47625" marB="4762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1F1F1"/>
                    </a:solidFill>
                  </a:tcPr>
                </a:tc>
                <a:extLst>
                  <a:ext uri="{0D108BD9-81ED-4DB2-BD59-A6C34878D82A}">
                    <a16:rowId xmlns:a16="http://schemas.microsoft.com/office/drawing/2014/main" val="10001"/>
                  </a:ext>
                </a:extLst>
              </a:tr>
              <a:tr h="522688">
                <a:tc>
                  <a:txBody>
                    <a:bodyPr/>
                    <a:lstStyle/>
                    <a:p>
                      <a:pPr algn="ctr" fontAlgn="ctr"/>
                      <a:r>
                        <a:rPr lang="en-IN">
                          <a:effectLst/>
                        </a:rPr>
                        <a:t>s</a:t>
                      </a:r>
                      <a:r>
                        <a:rPr lang="en-IN" baseline="-25000">
                          <a:effectLst/>
                          <a:latin typeface="inherit"/>
                        </a:rPr>
                        <a:t>i</a:t>
                      </a:r>
                      <a:endParaRPr lang="en-IN">
                        <a:effectLst/>
                      </a:endParaRPr>
                    </a:p>
                  </a:txBody>
                  <a:tcPr marL="47625" marR="47625" marT="47625" marB="4762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FFFFF"/>
                    </a:solidFill>
                  </a:tcPr>
                </a:tc>
                <a:tc>
                  <a:txBody>
                    <a:bodyPr/>
                    <a:lstStyle/>
                    <a:p>
                      <a:pPr algn="ctr" fontAlgn="ctr"/>
                      <a:r>
                        <a:rPr lang="en-IN">
                          <a:effectLst/>
                        </a:rPr>
                        <a:t>1</a:t>
                      </a:r>
                    </a:p>
                  </a:txBody>
                  <a:tcPr marL="47625" marR="47625" marT="47625" marB="4762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FFFFF"/>
                    </a:solidFill>
                  </a:tcPr>
                </a:tc>
                <a:tc>
                  <a:txBody>
                    <a:bodyPr/>
                    <a:lstStyle/>
                    <a:p>
                      <a:pPr algn="ctr" fontAlgn="ctr"/>
                      <a:r>
                        <a:rPr lang="en-IN">
                          <a:effectLst/>
                        </a:rPr>
                        <a:t>3</a:t>
                      </a:r>
                    </a:p>
                  </a:txBody>
                  <a:tcPr marL="47625" marR="47625" marT="47625" marB="4762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FFFFF"/>
                    </a:solidFill>
                  </a:tcPr>
                </a:tc>
                <a:tc>
                  <a:txBody>
                    <a:bodyPr/>
                    <a:lstStyle/>
                    <a:p>
                      <a:pPr algn="ctr" fontAlgn="ctr"/>
                      <a:r>
                        <a:rPr lang="en-IN">
                          <a:effectLst/>
                        </a:rPr>
                        <a:t>4</a:t>
                      </a:r>
                    </a:p>
                  </a:txBody>
                  <a:tcPr marL="47625" marR="47625" marT="47625" marB="4762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FFFFF"/>
                    </a:solidFill>
                  </a:tcPr>
                </a:tc>
                <a:tc>
                  <a:txBody>
                    <a:bodyPr/>
                    <a:lstStyle/>
                    <a:p>
                      <a:pPr algn="ctr" fontAlgn="ctr"/>
                      <a:r>
                        <a:rPr lang="en-IN">
                          <a:effectLst/>
                        </a:rPr>
                        <a:t>2</a:t>
                      </a:r>
                    </a:p>
                  </a:txBody>
                  <a:tcPr marL="47625" marR="47625" marT="47625" marB="4762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FFFFF"/>
                    </a:solidFill>
                  </a:tcPr>
                </a:tc>
                <a:tc>
                  <a:txBody>
                    <a:bodyPr/>
                    <a:lstStyle/>
                    <a:p>
                      <a:pPr algn="ctr" fontAlgn="ctr"/>
                      <a:r>
                        <a:rPr lang="en-IN">
                          <a:effectLst/>
                        </a:rPr>
                        <a:t>5</a:t>
                      </a:r>
                    </a:p>
                  </a:txBody>
                  <a:tcPr marL="47625" marR="47625" marT="47625" marB="4762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FFFFF"/>
                    </a:solidFill>
                  </a:tcPr>
                </a:tc>
                <a:tc>
                  <a:txBody>
                    <a:bodyPr/>
                    <a:lstStyle/>
                    <a:p>
                      <a:pPr algn="ctr" fontAlgn="ctr"/>
                      <a:r>
                        <a:rPr lang="en-IN" dirty="0">
                          <a:effectLst/>
                        </a:rPr>
                        <a:t>6</a:t>
                      </a:r>
                    </a:p>
                  </a:txBody>
                  <a:tcPr marL="47625" marR="47625" marT="47625" marB="4762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885416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7" name="Google Shape;97;p17"/>
          <p:cNvSpPr txBox="1"/>
          <p:nvPr/>
        </p:nvSpPr>
        <p:spPr>
          <a:xfrm>
            <a:off x="645924" y="134250"/>
            <a:ext cx="6545985" cy="538579"/>
          </a:xfrm>
          <a:prstGeom prst="rect">
            <a:avLst/>
          </a:prstGeom>
          <a:noFill/>
          <a:ln>
            <a:noFill/>
          </a:ln>
        </p:spPr>
        <p:txBody>
          <a:bodyPr spcFirstLastPara="1" wrap="square" lIns="91425" tIns="91425" rIns="91425" bIns="91425" anchor="t" anchorCtr="0">
            <a:spAutoFit/>
          </a:bodyPr>
          <a:lstStyle/>
          <a:p>
            <a:r>
              <a:rPr lang="en-IN" sz="2300" dirty="0">
                <a:solidFill>
                  <a:schemeClr val="tx1"/>
                </a:solidFill>
                <a:latin typeface="Proxima Nova" panose="020B0604020202020204" charset="0"/>
                <a:ea typeface="Proxima Nova"/>
                <a:cs typeface="Proxima Nova"/>
              </a:rPr>
              <a:t>ACTIVITY SELECTION PROBLEM</a:t>
            </a:r>
          </a:p>
        </p:txBody>
      </p:sp>
      <p:pic>
        <p:nvPicPr>
          <p:cNvPr id="4" name="Picture 3"/>
          <p:cNvPicPr>
            <a:picLocks noChangeAspect="1"/>
          </p:cNvPicPr>
          <p:nvPr/>
        </p:nvPicPr>
        <p:blipFill>
          <a:blip r:embed="rId3"/>
          <a:stretch>
            <a:fillRect/>
          </a:stretch>
        </p:blipFill>
        <p:spPr>
          <a:xfrm>
            <a:off x="1643919" y="902178"/>
            <a:ext cx="5095875" cy="4007198"/>
          </a:xfrm>
          <a:prstGeom prst="rect">
            <a:avLst/>
          </a:prstGeom>
        </p:spPr>
      </p:pic>
    </p:spTree>
    <p:extLst>
      <p:ext uri="{BB962C8B-B14F-4D97-AF65-F5344CB8AC3E}">
        <p14:creationId xmlns:p14="http://schemas.microsoft.com/office/powerpoint/2010/main" val="1345258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7" name="Google Shape;97;p17"/>
          <p:cNvSpPr txBox="1"/>
          <p:nvPr/>
        </p:nvSpPr>
        <p:spPr>
          <a:xfrm>
            <a:off x="645924" y="134250"/>
            <a:ext cx="6545985" cy="538579"/>
          </a:xfrm>
          <a:prstGeom prst="rect">
            <a:avLst/>
          </a:prstGeom>
          <a:noFill/>
          <a:ln>
            <a:noFill/>
          </a:ln>
        </p:spPr>
        <p:txBody>
          <a:bodyPr spcFirstLastPara="1" wrap="square" lIns="91425" tIns="91425" rIns="91425" bIns="91425" anchor="t" anchorCtr="0">
            <a:spAutoFit/>
          </a:bodyPr>
          <a:lstStyle/>
          <a:p>
            <a:pPr lvl="0"/>
            <a:r>
              <a:rPr lang="en-IN" sz="2300" dirty="0">
                <a:solidFill>
                  <a:schemeClr val="tx1"/>
                </a:solidFill>
                <a:latin typeface="Proxima Nova" panose="020B0604020202020204" charset="0"/>
                <a:ea typeface="Proxima Nova"/>
                <a:cs typeface="Proxima Nova"/>
              </a:rPr>
              <a:t>ACTIVITY SELECTION PROBLEM</a:t>
            </a:r>
          </a:p>
        </p:txBody>
      </p:sp>
      <p:sp>
        <p:nvSpPr>
          <p:cNvPr id="99" name="Google Shape;99;p17"/>
          <p:cNvSpPr txBox="1"/>
          <p:nvPr/>
        </p:nvSpPr>
        <p:spPr>
          <a:xfrm>
            <a:off x="337746" y="798084"/>
            <a:ext cx="8468457" cy="4062620"/>
          </a:xfrm>
          <a:prstGeom prst="rect">
            <a:avLst/>
          </a:prstGeom>
          <a:noFill/>
          <a:ln>
            <a:noFill/>
          </a:ln>
        </p:spPr>
        <p:txBody>
          <a:bodyPr spcFirstLastPara="1" wrap="square" lIns="91425" tIns="91425" rIns="91425" bIns="91425" anchor="t" anchorCtr="0">
            <a:spAutoFit/>
          </a:bodyPr>
          <a:lstStyle/>
          <a:p>
            <a:pPr algn="just" fontAlgn="base"/>
            <a:r>
              <a:rPr lang="en-IN" sz="1800" dirty="0">
                <a:solidFill>
                  <a:srgbClr val="666666"/>
                </a:solidFill>
                <a:latin typeface="Proxima Nova"/>
                <a:ea typeface="Proxima Nova"/>
                <a:cs typeface="Proxima Nova"/>
              </a:rPr>
              <a:t>Let us now check the feasible set of activities.</a:t>
            </a:r>
          </a:p>
          <a:p>
            <a:pPr algn="just" fontAlgn="base"/>
            <a:endParaRPr lang="en-IN" sz="1800" dirty="0">
              <a:solidFill>
                <a:srgbClr val="666666"/>
              </a:solidFill>
              <a:latin typeface="Proxima Nova"/>
              <a:ea typeface="Proxima Nova"/>
              <a:cs typeface="Proxima Nova"/>
            </a:endParaRPr>
          </a:p>
          <a:p>
            <a:pPr algn="just" fontAlgn="base"/>
            <a:r>
              <a:rPr lang="en-IN" sz="1800" dirty="0">
                <a:solidFill>
                  <a:srgbClr val="666666"/>
                </a:solidFill>
                <a:latin typeface="Proxima Nova"/>
                <a:ea typeface="Proxima Nova"/>
                <a:cs typeface="Proxima Nova"/>
              </a:rPr>
              <a:t>A1 is already selected, so S = &lt; A1&gt;</a:t>
            </a:r>
          </a:p>
          <a:p>
            <a:pPr algn="just" fontAlgn="base"/>
            <a:endParaRPr lang="en-IN" sz="1800" dirty="0">
              <a:solidFill>
                <a:srgbClr val="666666"/>
              </a:solidFill>
              <a:latin typeface="Proxima Nova"/>
              <a:ea typeface="Proxima Nova"/>
              <a:cs typeface="Proxima Nova"/>
            </a:endParaRPr>
          </a:p>
          <a:p>
            <a:pPr algn="just" fontAlgn="base"/>
            <a:r>
              <a:rPr lang="en-IN" sz="1800" dirty="0">
                <a:solidFill>
                  <a:srgbClr val="666666"/>
                </a:solidFill>
                <a:latin typeface="Proxima Nova"/>
                <a:ea typeface="Proxima Nova"/>
                <a:cs typeface="Proxima Nova"/>
              </a:rPr>
              <a:t>f1 &gt; s2, so A1 and A2 are not compatible. Do check for next activity</a:t>
            </a:r>
          </a:p>
          <a:p>
            <a:pPr algn="just" fontAlgn="base"/>
            <a:endParaRPr lang="en-IN" sz="1800" dirty="0">
              <a:solidFill>
                <a:srgbClr val="666666"/>
              </a:solidFill>
              <a:latin typeface="Proxima Nova"/>
              <a:ea typeface="Proxima Nova"/>
              <a:cs typeface="Proxima Nova"/>
            </a:endParaRPr>
          </a:p>
          <a:p>
            <a:pPr algn="just" fontAlgn="base"/>
            <a:r>
              <a:rPr lang="en-IN" sz="1800" dirty="0">
                <a:solidFill>
                  <a:srgbClr val="666666"/>
                </a:solidFill>
                <a:latin typeface="Proxima Nova"/>
                <a:ea typeface="Proxima Nova"/>
                <a:cs typeface="Proxima Nova"/>
              </a:rPr>
              <a:t>f1 ≤ s3, so A1 and A3 are compatible. Schedule A3, S = &lt;A1, A3&gt;</a:t>
            </a:r>
          </a:p>
          <a:p>
            <a:pPr algn="just" fontAlgn="base"/>
            <a:endParaRPr lang="en-IN" sz="1800" dirty="0">
              <a:solidFill>
                <a:srgbClr val="666666"/>
              </a:solidFill>
              <a:latin typeface="Proxima Nova"/>
              <a:ea typeface="Proxima Nova"/>
              <a:cs typeface="Proxima Nova"/>
            </a:endParaRPr>
          </a:p>
          <a:p>
            <a:pPr algn="just" fontAlgn="base"/>
            <a:r>
              <a:rPr lang="en-IN" sz="1800" dirty="0">
                <a:solidFill>
                  <a:srgbClr val="666666"/>
                </a:solidFill>
                <a:latin typeface="Proxima Nova"/>
                <a:ea typeface="Proxima Nova"/>
                <a:cs typeface="Proxima Nova"/>
              </a:rPr>
              <a:t>f3 ≤ s4, so A3 and A4 are compatible. Schedule A4, S = &lt;A1, A3, A4&gt;</a:t>
            </a:r>
          </a:p>
          <a:p>
            <a:pPr algn="just" fontAlgn="base"/>
            <a:endParaRPr lang="en-IN" sz="1800" dirty="0">
              <a:solidFill>
                <a:srgbClr val="666666"/>
              </a:solidFill>
              <a:latin typeface="Proxima Nova"/>
              <a:ea typeface="Proxima Nova"/>
              <a:cs typeface="Proxima Nova"/>
            </a:endParaRPr>
          </a:p>
          <a:p>
            <a:pPr algn="just" fontAlgn="base"/>
            <a:r>
              <a:rPr lang="en-IN" sz="1800" dirty="0">
                <a:solidFill>
                  <a:srgbClr val="666666"/>
                </a:solidFill>
                <a:latin typeface="Proxima Nova"/>
                <a:ea typeface="Proxima Nova"/>
                <a:cs typeface="Proxima Nova"/>
              </a:rPr>
              <a:t>f4 ≤ s5, so A4 and A5 are compatible. Schedule A5, S = &lt;A1, A3, A4, A5&gt;</a:t>
            </a:r>
          </a:p>
          <a:p>
            <a:pPr algn="just" fontAlgn="base"/>
            <a:endParaRPr lang="en-IN" sz="1800" dirty="0">
              <a:solidFill>
                <a:srgbClr val="666666"/>
              </a:solidFill>
              <a:latin typeface="Proxima Nova"/>
              <a:ea typeface="Proxima Nova"/>
              <a:cs typeface="Proxima Nova"/>
            </a:endParaRPr>
          </a:p>
          <a:p>
            <a:pPr algn="just" fontAlgn="base"/>
            <a:r>
              <a:rPr lang="en-IN" sz="1800" dirty="0">
                <a:solidFill>
                  <a:srgbClr val="666666"/>
                </a:solidFill>
                <a:latin typeface="Proxima Nova"/>
                <a:ea typeface="Proxima Nova"/>
                <a:cs typeface="Proxima Nova"/>
              </a:rPr>
              <a:t> f5 &gt; s6, so A5 and A6 are not compatible.  And there is no more activity left to check. Hence final schedule is, S = &lt;A1, A3, A4, A5&gt;</a:t>
            </a:r>
          </a:p>
        </p:txBody>
      </p:sp>
    </p:spTree>
    <p:extLst>
      <p:ext uri="{BB962C8B-B14F-4D97-AF65-F5344CB8AC3E}">
        <p14:creationId xmlns:p14="http://schemas.microsoft.com/office/powerpoint/2010/main" val="4646959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7" name="Google Shape;97;p17"/>
          <p:cNvSpPr txBox="1"/>
          <p:nvPr/>
        </p:nvSpPr>
        <p:spPr>
          <a:xfrm>
            <a:off x="645924" y="134250"/>
            <a:ext cx="6545985" cy="538579"/>
          </a:xfrm>
          <a:prstGeom prst="rect">
            <a:avLst/>
          </a:prstGeom>
          <a:noFill/>
          <a:ln>
            <a:noFill/>
          </a:ln>
        </p:spPr>
        <p:txBody>
          <a:bodyPr spcFirstLastPara="1" wrap="square" lIns="91425" tIns="91425" rIns="91425" bIns="91425" anchor="t" anchorCtr="0">
            <a:spAutoFit/>
          </a:bodyPr>
          <a:lstStyle/>
          <a:p>
            <a:r>
              <a:rPr lang="en-IN" sz="2300" dirty="0">
                <a:solidFill>
                  <a:schemeClr val="tx1"/>
                </a:solidFill>
                <a:latin typeface="Proxima Nova" panose="020B0604020202020204" charset="0"/>
                <a:ea typeface="Proxima Nova"/>
                <a:cs typeface="Proxima Nova"/>
              </a:rPr>
              <a:t>ACTIVITY SELECTION PROBLEM</a:t>
            </a:r>
          </a:p>
        </p:txBody>
      </p:sp>
      <p:sp>
        <p:nvSpPr>
          <p:cNvPr id="99" name="Google Shape;99;p17"/>
          <p:cNvSpPr txBox="1"/>
          <p:nvPr/>
        </p:nvSpPr>
        <p:spPr>
          <a:xfrm>
            <a:off x="337746" y="798084"/>
            <a:ext cx="8468457" cy="2677626"/>
          </a:xfrm>
          <a:prstGeom prst="rect">
            <a:avLst/>
          </a:prstGeom>
          <a:noFill/>
          <a:ln>
            <a:noFill/>
          </a:ln>
        </p:spPr>
        <p:txBody>
          <a:bodyPr spcFirstLastPara="1" wrap="square" lIns="91425" tIns="91425" rIns="91425" bIns="91425" anchor="t" anchorCtr="0">
            <a:spAutoFit/>
          </a:bodyPr>
          <a:lstStyle/>
          <a:p>
            <a:pPr algn="just" fontAlgn="base"/>
            <a:r>
              <a:rPr lang="en-IN" sz="1800" b="1" dirty="0">
                <a:solidFill>
                  <a:srgbClr val="666666"/>
                </a:solidFill>
                <a:latin typeface="Proxima Nova"/>
                <a:ea typeface="Proxima Nova"/>
                <a:cs typeface="Proxima Nova"/>
              </a:rPr>
              <a:t>Example: </a:t>
            </a:r>
            <a:r>
              <a:rPr lang="en-IN" sz="1800" dirty="0">
                <a:solidFill>
                  <a:srgbClr val="666666"/>
                </a:solidFill>
                <a:latin typeface="Proxima Nova"/>
                <a:ea typeface="Proxima Nova"/>
                <a:cs typeface="Proxima Nova"/>
              </a:rPr>
              <a:t>Given following data, determine the optimal schedule for activity selection using greedy algorithm. A = &lt;A1, A2, A3, A4, A5, A6, A7, A8&gt;, S = &lt;1, 2, 3, 4, 5, 6, 7, 8&gt;, F = &lt;4, 3, 7, 5, 6, 8, 10, 9&gt;</a:t>
            </a:r>
          </a:p>
          <a:p>
            <a:pPr algn="just" fontAlgn="base"/>
            <a:endParaRPr lang="en-IN" sz="1800" dirty="0">
              <a:solidFill>
                <a:srgbClr val="666666"/>
              </a:solidFill>
              <a:latin typeface="Proxima Nova"/>
              <a:ea typeface="Proxima Nova"/>
              <a:cs typeface="Proxima Nova"/>
            </a:endParaRPr>
          </a:p>
          <a:p>
            <a:pPr algn="just" fontAlgn="base"/>
            <a:r>
              <a:rPr lang="en-IN" sz="1800" b="1" dirty="0">
                <a:solidFill>
                  <a:srgbClr val="666666"/>
                </a:solidFill>
                <a:latin typeface="Proxima Nova"/>
                <a:ea typeface="Proxima Nova"/>
                <a:cs typeface="Proxima Nova"/>
              </a:rPr>
              <a:t>Solution:</a:t>
            </a:r>
          </a:p>
          <a:p>
            <a:pPr algn="just" fontAlgn="base"/>
            <a:endParaRPr lang="en-IN" sz="1800" dirty="0">
              <a:solidFill>
                <a:srgbClr val="666666"/>
              </a:solidFill>
              <a:latin typeface="Proxima Nova"/>
              <a:ea typeface="Proxima Nova"/>
              <a:cs typeface="Proxima Nova"/>
            </a:endParaRPr>
          </a:p>
          <a:p>
            <a:pPr algn="just" fontAlgn="base"/>
            <a:r>
              <a:rPr lang="en-IN" sz="1800" dirty="0">
                <a:solidFill>
                  <a:srgbClr val="666666"/>
                </a:solidFill>
                <a:latin typeface="Proxima Nova"/>
                <a:ea typeface="Proxima Nova"/>
                <a:cs typeface="Proxima Nova"/>
              </a:rPr>
              <a:t>First of all sort all activities by their finishing time.</a:t>
            </a:r>
          </a:p>
          <a:p>
            <a:pPr algn="just" fontAlgn="base"/>
            <a:endParaRPr lang="en-IN" sz="1800" dirty="0">
              <a:solidFill>
                <a:srgbClr val="666666"/>
              </a:solidFill>
              <a:latin typeface="Proxima Nova"/>
              <a:ea typeface="Proxima Nova"/>
              <a:cs typeface="Proxima Nova"/>
            </a:endParaRPr>
          </a:p>
          <a:p>
            <a:pPr algn="just" fontAlgn="base"/>
            <a:endParaRPr lang="en-IN" sz="1800" dirty="0">
              <a:solidFill>
                <a:srgbClr val="666666"/>
              </a:solidFill>
              <a:latin typeface="Proxima Nova"/>
              <a:ea typeface="Proxima Nova"/>
              <a:cs typeface="Proxima Nova"/>
            </a:endParaRPr>
          </a:p>
        </p:txBody>
      </p:sp>
      <p:graphicFrame>
        <p:nvGraphicFramePr>
          <p:cNvPr id="2" name="Table 1"/>
          <p:cNvGraphicFramePr>
            <a:graphicFrameLocks noGrp="1"/>
          </p:cNvGraphicFramePr>
          <p:nvPr>
            <p:extLst>
              <p:ext uri="{D42A27DB-BD31-4B8C-83A1-F6EECF244321}">
                <p14:modId xmlns:p14="http://schemas.microsoft.com/office/powerpoint/2010/main" val="328731378"/>
              </p:ext>
            </p:extLst>
          </p:nvPr>
        </p:nvGraphicFramePr>
        <p:xfrm>
          <a:off x="284499" y="3137499"/>
          <a:ext cx="8521704" cy="1383129"/>
        </p:xfrm>
        <a:graphic>
          <a:graphicData uri="http://schemas.openxmlformats.org/drawingml/2006/table">
            <a:tbl>
              <a:tblPr/>
              <a:tblGrid>
                <a:gridCol w="946856">
                  <a:extLst>
                    <a:ext uri="{9D8B030D-6E8A-4147-A177-3AD203B41FA5}">
                      <a16:colId xmlns:a16="http://schemas.microsoft.com/office/drawing/2014/main" val="20000"/>
                    </a:ext>
                  </a:extLst>
                </a:gridCol>
                <a:gridCol w="946856">
                  <a:extLst>
                    <a:ext uri="{9D8B030D-6E8A-4147-A177-3AD203B41FA5}">
                      <a16:colId xmlns:a16="http://schemas.microsoft.com/office/drawing/2014/main" val="20001"/>
                    </a:ext>
                  </a:extLst>
                </a:gridCol>
                <a:gridCol w="946856">
                  <a:extLst>
                    <a:ext uri="{9D8B030D-6E8A-4147-A177-3AD203B41FA5}">
                      <a16:colId xmlns:a16="http://schemas.microsoft.com/office/drawing/2014/main" val="20002"/>
                    </a:ext>
                  </a:extLst>
                </a:gridCol>
                <a:gridCol w="946856">
                  <a:extLst>
                    <a:ext uri="{9D8B030D-6E8A-4147-A177-3AD203B41FA5}">
                      <a16:colId xmlns:a16="http://schemas.microsoft.com/office/drawing/2014/main" val="20003"/>
                    </a:ext>
                  </a:extLst>
                </a:gridCol>
                <a:gridCol w="946856">
                  <a:extLst>
                    <a:ext uri="{9D8B030D-6E8A-4147-A177-3AD203B41FA5}">
                      <a16:colId xmlns:a16="http://schemas.microsoft.com/office/drawing/2014/main" val="20004"/>
                    </a:ext>
                  </a:extLst>
                </a:gridCol>
                <a:gridCol w="946856">
                  <a:extLst>
                    <a:ext uri="{9D8B030D-6E8A-4147-A177-3AD203B41FA5}">
                      <a16:colId xmlns:a16="http://schemas.microsoft.com/office/drawing/2014/main" val="20005"/>
                    </a:ext>
                  </a:extLst>
                </a:gridCol>
                <a:gridCol w="946856">
                  <a:extLst>
                    <a:ext uri="{9D8B030D-6E8A-4147-A177-3AD203B41FA5}">
                      <a16:colId xmlns:a16="http://schemas.microsoft.com/office/drawing/2014/main" val="20006"/>
                    </a:ext>
                  </a:extLst>
                </a:gridCol>
                <a:gridCol w="946856">
                  <a:extLst>
                    <a:ext uri="{9D8B030D-6E8A-4147-A177-3AD203B41FA5}">
                      <a16:colId xmlns:a16="http://schemas.microsoft.com/office/drawing/2014/main" val="20007"/>
                    </a:ext>
                  </a:extLst>
                </a:gridCol>
                <a:gridCol w="946856">
                  <a:extLst>
                    <a:ext uri="{9D8B030D-6E8A-4147-A177-3AD203B41FA5}">
                      <a16:colId xmlns:a16="http://schemas.microsoft.com/office/drawing/2014/main" val="20008"/>
                    </a:ext>
                  </a:extLst>
                </a:gridCol>
              </a:tblGrid>
              <a:tr h="461043">
                <a:tc>
                  <a:txBody>
                    <a:bodyPr/>
                    <a:lstStyle/>
                    <a:p>
                      <a:pPr algn="ctr" fontAlgn="ctr"/>
                      <a:r>
                        <a:rPr lang="en-IN" sz="1400" b="1" dirty="0">
                          <a:effectLst/>
                          <a:latin typeface="inherit"/>
                        </a:rPr>
                        <a:t>Activity</a:t>
                      </a:r>
                      <a:endParaRPr lang="en-IN" sz="1400" dirty="0">
                        <a:effectLst/>
                      </a:endParaRPr>
                    </a:p>
                  </a:txBody>
                  <a:tcPr marL="47625" marR="47625" marT="47625" marB="47625" anchor="ctr">
                    <a:lnL>
                      <a:noFill/>
                    </a:lnL>
                    <a:lnR>
                      <a:noFill/>
                    </a:lnR>
                    <a:lnT>
                      <a:noFill/>
                    </a:lnT>
                    <a:lnB w="9525" cap="flat" cmpd="sng" algn="ctr">
                      <a:solidFill>
                        <a:srgbClr val="F1F1F1"/>
                      </a:solidFill>
                      <a:prstDash val="solid"/>
                      <a:round/>
                      <a:headEnd type="none" w="med" len="med"/>
                      <a:tailEnd type="none" w="med" len="med"/>
                    </a:lnB>
                    <a:solidFill>
                      <a:srgbClr val="F1F1F1"/>
                    </a:solidFill>
                  </a:tcPr>
                </a:tc>
                <a:tc>
                  <a:txBody>
                    <a:bodyPr/>
                    <a:lstStyle/>
                    <a:p>
                      <a:pPr algn="ctr" fontAlgn="ctr"/>
                      <a:r>
                        <a:rPr lang="en-IN" sz="1400" b="1" dirty="0">
                          <a:effectLst/>
                          <a:latin typeface="inherit"/>
                        </a:rPr>
                        <a:t>A</a:t>
                      </a:r>
                      <a:r>
                        <a:rPr lang="en-IN" sz="1400" b="1" baseline="-25000" dirty="0">
                          <a:effectLst/>
                          <a:latin typeface="inherit"/>
                        </a:rPr>
                        <a:t>2</a:t>
                      </a:r>
                      <a:endParaRPr lang="en-IN" sz="1400" dirty="0">
                        <a:effectLst/>
                      </a:endParaRPr>
                    </a:p>
                  </a:txBody>
                  <a:tcPr marL="47625" marR="47625" marT="47625" marB="47625" anchor="ctr">
                    <a:lnL>
                      <a:noFill/>
                    </a:lnL>
                    <a:lnR>
                      <a:noFill/>
                    </a:lnR>
                    <a:lnT>
                      <a:noFill/>
                    </a:lnT>
                    <a:lnB w="9525" cap="flat" cmpd="sng" algn="ctr">
                      <a:solidFill>
                        <a:srgbClr val="F1F1F1"/>
                      </a:solidFill>
                      <a:prstDash val="solid"/>
                      <a:round/>
                      <a:headEnd type="none" w="med" len="med"/>
                      <a:tailEnd type="none" w="med" len="med"/>
                    </a:lnB>
                    <a:solidFill>
                      <a:srgbClr val="F1F1F1"/>
                    </a:solidFill>
                  </a:tcPr>
                </a:tc>
                <a:tc>
                  <a:txBody>
                    <a:bodyPr/>
                    <a:lstStyle/>
                    <a:p>
                      <a:pPr algn="ctr" fontAlgn="ctr"/>
                      <a:r>
                        <a:rPr lang="en-IN" sz="1400" b="1" dirty="0">
                          <a:effectLst/>
                          <a:latin typeface="inherit"/>
                        </a:rPr>
                        <a:t>A</a:t>
                      </a:r>
                      <a:r>
                        <a:rPr lang="en-IN" sz="1400" b="1" baseline="-25000" dirty="0">
                          <a:effectLst/>
                          <a:latin typeface="inherit"/>
                        </a:rPr>
                        <a:t>1</a:t>
                      </a:r>
                      <a:endParaRPr lang="en-IN" sz="1400" dirty="0">
                        <a:effectLst/>
                      </a:endParaRPr>
                    </a:p>
                  </a:txBody>
                  <a:tcPr marL="47625" marR="47625" marT="47625" marB="47625" anchor="ctr">
                    <a:lnL>
                      <a:noFill/>
                    </a:lnL>
                    <a:lnR>
                      <a:noFill/>
                    </a:lnR>
                    <a:lnT>
                      <a:noFill/>
                    </a:lnT>
                    <a:lnB w="9525" cap="flat" cmpd="sng" algn="ctr">
                      <a:solidFill>
                        <a:srgbClr val="F1F1F1"/>
                      </a:solidFill>
                      <a:prstDash val="solid"/>
                      <a:round/>
                      <a:headEnd type="none" w="med" len="med"/>
                      <a:tailEnd type="none" w="med" len="med"/>
                    </a:lnB>
                    <a:solidFill>
                      <a:srgbClr val="F1F1F1"/>
                    </a:solidFill>
                  </a:tcPr>
                </a:tc>
                <a:tc>
                  <a:txBody>
                    <a:bodyPr/>
                    <a:lstStyle/>
                    <a:p>
                      <a:pPr algn="ctr" fontAlgn="ctr"/>
                      <a:r>
                        <a:rPr lang="en-IN" sz="1400" b="1" dirty="0">
                          <a:effectLst/>
                          <a:latin typeface="inherit"/>
                        </a:rPr>
                        <a:t>A</a:t>
                      </a:r>
                      <a:r>
                        <a:rPr lang="en-IN" sz="1400" b="1" baseline="-25000" dirty="0">
                          <a:effectLst/>
                          <a:latin typeface="inherit"/>
                        </a:rPr>
                        <a:t>4</a:t>
                      </a:r>
                      <a:endParaRPr lang="en-IN" sz="1400" dirty="0">
                        <a:effectLst/>
                      </a:endParaRPr>
                    </a:p>
                  </a:txBody>
                  <a:tcPr marL="47625" marR="47625" marT="47625" marB="47625" anchor="ctr">
                    <a:lnL>
                      <a:noFill/>
                    </a:lnL>
                    <a:lnR>
                      <a:noFill/>
                    </a:lnR>
                    <a:lnT>
                      <a:noFill/>
                    </a:lnT>
                    <a:lnB w="9525" cap="flat" cmpd="sng" algn="ctr">
                      <a:solidFill>
                        <a:srgbClr val="F1F1F1"/>
                      </a:solidFill>
                      <a:prstDash val="solid"/>
                      <a:round/>
                      <a:headEnd type="none" w="med" len="med"/>
                      <a:tailEnd type="none" w="med" len="med"/>
                    </a:lnB>
                    <a:solidFill>
                      <a:srgbClr val="F1F1F1"/>
                    </a:solidFill>
                  </a:tcPr>
                </a:tc>
                <a:tc>
                  <a:txBody>
                    <a:bodyPr/>
                    <a:lstStyle/>
                    <a:p>
                      <a:pPr algn="ctr" fontAlgn="ctr"/>
                      <a:r>
                        <a:rPr lang="en-IN" sz="1400" b="1" dirty="0">
                          <a:effectLst/>
                          <a:latin typeface="inherit"/>
                        </a:rPr>
                        <a:t>A</a:t>
                      </a:r>
                      <a:r>
                        <a:rPr lang="en-IN" sz="1400" b="1" baseline="-25000" dirty="0">
                          <a:effectLst/>
                          <a:latin typeface="inherit"/>
                        </a:rPr>
                        <a:t>5</a:t>
                      </a:r>
                      <a:endParaRPr lang="en-IN" sz="1400" dirty="0">
                        <a:effectLst/>
                      </a:endParaRPr>
                    </a:p>
                  </a:txBody>
                  <a:tcPr marL="47625" marR="47625" marT="47625" marB="47625" anchor="ctr">
                    <a:lnL>
                      <a:noFill/>
                    </a:lnL>
                    <a:lnR>
                      <a:noFill/>
                    </a:lnR>
                    <a:lnT>
                      <a:noFill/>
                    </a:lnT>
                    <a:lnB w="9525" cap="flat" cmpd="sng" algn="ctr">
                      <a:solidFill>
                        <a:srgbClr val="F1F1F1"/>
                      </a:solidFill>
                      <a:prstDash val="solid"/>
                      <a:round/>
                      <a:headEnd type="none" w="med" len="med"/>
                      <a:tailEnd type="none" w="med" len="med"/>
                    </a:lnB>
                    <a:solidFill>
                      <a:srgbClr val="F1F1F1"/>
                    </a:solidFill>
                  </a:tcPr>
                </a:tc>
                <a:tc>
                  <a:txBody>
                    <a:bodyPr/>
                    <a:lstStyle/>
                    <a:p>
                      <a:pPr algn="ctr" fontAlgn="ctr"/>
                      <a:r>
                        <a:rPr lang="en-IN" sz="1400" b="1" dirty="0">
                          <a:effectLst/>
                          <a:latin typeface="inherit"/>
                        </a:rPr>
                        <a:t>A</a:t>
                      </a:r>
                      <a:r>
                        <a:rPr lang="en-IN" sz="1400" b="1" baseline="-25000" dirty="0">
                          <a:effectLst/>
                          <a:latin typeface="inherit"/>
                        </a:rPr>
                        <a:t>3</a:t>
                      </a:r>
                      <a:endParaRPr lang="en-IN" sz="1400" dirty="0">
                        <a:effectLst/>
                      </a:endParaRPr>
                    </a:p>
                  </a:txBody>
                  <a:tcPr marL="47625" marR="47625" marT="47625" marB="47625" anchor="ctr">
                    <a:lnL>
                      <a:noFill/>
                    </a:lnL>
                    <a:lnR>
                      <a:noFill/>
                    </a:lnR>
                    <a:lnT>
                      <a:noFill/>
                    </a:lnT>
                    <a:lnB w="9525" cap="flat" cmpd="sng" algn="ctr">
                      <a:solidFill>
                        <a:srgbClr val="F1F1F1"/>
                      </a:solidFill>
                      <a:prstDash val="solid"/>
                      <a:round/>
                      <a:headEnd type="none" w="med" len="med"/>
                      <a:tailEnd type="none" w="med" len="med"/>
                    </a:lnB>
                    <a:solidFill>
                      <a:srgbClr val="F1F1F1"/>
                    </a:solidFill>
                  </a:tcPr>
                </a:tc>
                <a:tc>
                  <a:txBody>
                    <a:bodyPr/>
                    <a:lstStyle/>
                    <a:p>
                      <a:pPr algn="ctr" fontAlgn="ctr"/>
                      <a:r>
                        <a:rPr lang="en-IN" sz="1400" b="1" dirty="0">
                          <a:effectLst/>
                          <a:latin typeface="inherit"/>
                        </a:rPr>
                        <a:t>A</a:t>
                      </a:r>
                      <a:r>
                        <a:rPr lang="en-IN" sz="1400" b="1" baseline="-25000" dirty="0">
                          <a:effectLst/>
                          <a:latin typeface="inherit"/>
                        </a:rPr>
                        <a:t>6</a:t>
                      </a:r>
                      <a:endParaRPr lang="en-IN" sz="1400" dirty="0">
                        <a:effectLst/>
                      </a:endParaRPr>
                    </a:p>
                  </a:txBody>
                  <a:tcPr marL="47625" marR="47625" marT="47625" marB="47625" anchor="ctr">
                    <a:lnL>
                      <a:noFill/>
                    </a:lnL>
                    <a:lnR>
                      <a:noFill/>
                    </a:lnR>
                    <a:lnT>
                      <a:noFill/>
                    </a:lnT>
                    <a:lnB w="9525" cap="flat" cmpd="sng" algn="ctr">
                      <a:solidFill>
                        <a:srgbClr val="F1F1F1"/>
                      </a:solidFill>
                      <a:prstDash val="solid"/>
                      <a:round/>
                      <a:headEnd type="none" w="med" len="med"/>
                      <a:tailEnd type="none" w="med" len="med"/>
                    </a:lnB>
                    <a:solidFill>
                      <a:srgbClr val="F1F1F1"/>
                    </a:solidFill>
                  </a:tcPr>
                </a:tc>
                <a:tc>
                  <a:txBody>
                    <a:bodyPr/>
                    <a:lstStyle/>
                    <a:p>
                      <a:pPr algn="ctr" fontAlgn="ctr"/>
                      <a:r>
                        <a:rPr lang="en-IN" sz="1400" b="1" dirty="0">
                          <a:effectLst/>
                          <a:latin typeface="inherit"/>
                        </a:rPr>
                        <a:t>A</a:t>
                      </a:r>
                      <a:r>
                        <a:rPr lang="en-IN" sz="1400" b="1" baseline="-25000" dirty="0">
                          <a:effectLst/>
                          <a:latin typeface="inherit"/>
                        </a:rPr>
                        <a:t>8</a:t>
                      </a:r>
                      <a:endParaRPr lang="en-IN" sz="1400" dirty="0">
                        <a:effectLst/>
                      </a:endParaRPr>
                    </a:p>
                  </a:txBody>
                  <a:tcPr marL="47625" marR="47625" marT="47625" marB="47625" anchor="ctr">
                    <a:lnL>
                      <a:noFill/>
                    </a:lnL>
                    <a:lnR>
                      <a:noFill/>
                    </a:lnR>
                    <a:lnT>
                      <a:noFill/>
                    </a:lnT>
                    <a:lnB w="9525" cap="flat" cmpd="sng" algn="ctr">
                      <a:solidFill>
                        <a:srgbClr val="F1F1F1"/>
                      </a:solidFill>
                      <a:prstDash val="solid"/>
                      <a:round/>
                      <a:headEnd type="none" w="med" len="med"/>
                      <a:tailEnd type="none" w="med" len="med"/>
                    </a:lnB>
                    <a:solidFill>
                      <a:srgbClr val="F1F1F1"/>
                    </a:solidFill>
                  </a:tcPr>
                </a:tc>
                <a:tc>
                  <a:txBody>
                    <a:bodyPr/>
                    <a:lstStyle/>
                    <a:p>
                      <a:pPr algn="ctr" fontAlgn="ctr"/>
                      <a:r>
                        <a:rPr lang="en-IN" sz="1400" b="1" dirty="0">
                          <a:effectLst/>
                          <a:latin typeface="inherit"/>
                        </a:rPr>
                        <a:t>A</a:t>
                      </a:r>
                      <a:r>
                        <a:rPr lang="en-IN" sz="1400" b="1" baseline="-25000" dirty="0">
                          <a:effectLst/>
                          <a:latin typeface="inherit"/>
                        </a:rPr>
                        <a:t>7</a:t>
                      </a:r>
                      <a:endParaRPr lang="en-IN" sz="1400" dirty="0">
                        <a:effectLst/>
                      </a:endParaRPr>
                    </a:p>
                  </a:txBody>
                  <a:tcPr marL="47625" marR="47625" marT="47625" marB="47625" anchor="ctr">
                    <a:lnL>
                      <a:noFill/>
                    </a:lnL>
                    <a:lnR>
                      <a:noFill/>
                    </a:lnR>
                    <a:lnT>
                      <a:noFill/>
                    </a:lnT>
                    <a:lnB w="9525" cap="flat" cmpd="sng" algn="ctr">
                      <a:solidFill>
                        <a:srgbClr val="F1F1F1"/>
                      </a:solidFill>
                      <a:prstDash val="solid"/>
                      <a:round/>
                      <a:headEnd type="none" w="med" len="med"/>
                      <a:tailEnd type="none" w="med" len="med"/>
                    </a:lnB>
                    <a:solidFill>
                      <a:srgbClr val="F1F1F1"/>
                    </a:solidFill>
                  </a:tcPr>
                </a:tc>
                <a:extLst>
                  <a:ext uri="{0D108BD9-81ED-4DB2-BD59-A6C34878D82A}">
                    <a16:rowId xmlns:a16="http://schemas.microsoft.com/office/drawing/2014/main" val="10000"/>
                  </a:ext>
                </a:extLst>
              </a:tr>
              <a:tr h="461043">
                <a:tc>
                  <a:txBody>
                    <a:bodyPr/>
                    <a:lstStyle/>
                    <a:p>
                      <a:pPr algn="ctr" fontAlgn="ctr"/>
                      <a:r>
                        <a:rPr lang="en-IN" sz="1400" dirty="0">
                          <a:effectLst/>
                        </a:rPr>
                        <a:t>f</a:t>
                      </a:r>
                      <a:r>
                        <a:rPr lang="en-IN" sz="1400" baseline="-25000" dirty="0">
                          <a:effectLst/>
                          <a:latin typeface="inherit"/>
                        </a:rPr>
                        <a:t>i</a:t>
                      </a:r>
                      <a:endParaRPr lang="en-IN" sz="1400" dirty="0">
                        <a:effectLst/>
                      </a:endParaRPr>
                    </a:p>
                  </a:txBody>
                  <a:tcPr marL="47625" marR="47625" marT="47625" marB="4762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FFFFF"/>
                    </a:solidFill>
                  </a:tcPr>
                </a:tc>
                <a:tc>
                  <a:txBody>
                    <a:bodyPr/>
                    <a:lstStyle/>
                    <a:p>
                      <a:pPr algn="ctr" fontAlgn="ctr"/>
                      <a:r>
                        <a:rPr lang="en-IN" sz="1400" dirty="0">
                          <a:effectLst/>
                        </a:rPr>
                        <a:t>3</a:t>
                      </a:r>
                    </a:p>
                  </a:txBody>
                  <a:tcPr marL="47625" marR="47625" marT="47625" marB="4762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FFFFF"/>
                    </a:solidFill>
                  </a:tcPr>
                </a:tc>
                <a:tc>
                  <a:txBody>
                    <a:bodyPr/>
                    <a:lstStyle/>
                    <a:p>
                      <a:pPr algn="ctr" fontAlgn="ctr"/>
                      <a:r>
                        <a:rPr lang="en-IN" sz="1400" dirty="0">
                          <a:effectLst/>
                        </a:rPr>
                        <a:t>4</a:t>
                      </a:r>
                    </a:p>
                  </a:txBody>
                  <a:tcPr marL="47625" marR="47625" marT="47625" marB="4762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FFFFF"/>
                    </a:solidFill>
                  </a:tcPr>
                </a:tc>
                <a:tc>
                  <a:txBody>
                    <a:bodyPr/>
                    <a:lstStyle/>
                    <a:p>
                      <a:pPr algn="ctr" fontAlgn="ctr"/>
                      <a:r>
                        <a:rPr lang="en-IN" sz="1400" dirty="0">
                          <a:effectLst/>
                        </a:rPr>
                        <a:t>5</a:t>
                      </a:r>
                    </a:p>
                  </a:txBody>
                  <a:tcPr marL="47625" marR="47625" marT="47625" marB="4762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FFFFF"/>
                    </a:solidFill>
                  </a:tcPr>
                </a:tc>
                <a:tc>
                  <a:txBody>
                    <a:bodyPr/>
                    <a:lstStyle/>
                    <a:p>
                      <a:pPr algn="ctr" fontAlgn="ctr"/>
                      <a:r>
                        <a:rPr lang="en-IN" sz="1400" dirty="0">
                          <a:effectLst/>
                        </a:rPr>
                        <a:t>6</a:t>
                      </a:r>
                    </a:p>
                  </a:txBody>
                  <a:tcPr marL="47625" marR="47625" marT="47625" marB="4762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FFFFF"/>
                    </a:solidFill>
                  </a:tcPr>
                </a:tc>
                <a:tc>
                  <a:txBody>
                    <a:bodyPr/>
                    <a:lstStyle/>
                    <a:p>
                      <a:pPr algn="ctr" fontAlgn="ctr"/>
                      <a:r>
                        <a:rPr lang="en-IN" sz="1400" dirty="0">
                          <a:effectLst/>
                        </a:rPr>
                        <a:t>7</a:t>
                      </a:r>
                    </a:p>
                  </a:txBody>
                  <a:tcPr marL="47625" marR="47625" marT="47625" marB="4762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FFFFF"/>
                    </a:solidFill>
                  </a:tcPr>
                </a:tc>
                <a:tc>
                  <a:txBody>
                    <a:bodyPr/>
                    <a:lstStyle/>
                    <a:p>
                      <a:pPr algn="ctr" fontAlgn="ctr"/>
                      <a:r>
                        <a:rPr lang="en-IN" sz="1400" dirty="0">
                          <a:effectLst/>
                        </a:rPr>
                        <a:t>8</a:t>
                      </a:r>
                    </a:p>
                  </a:txBody>
                  <a:tcPr marL="47625" marR="47625" marT="47625" marB="4762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FFFFF"/>
                    </a:solidFill>
                  </a:tcPr>
                </a:tc>
                <a:tc>
                  <a:txBody>
                    <a:bodyPr/>
                    <a:lstStyle/>
                    <a:p>
                      <a:pPr algn="ctr" fontAlgn="ctr"/>
                      <a:r>
                        <a:rPr lang="en-IN" sz="1400" dirty="0">
                          <a:effectLst/>
                        </a:rPr>
                        <a:t>9</a:t>
                      </a:r>
                    </a:p>
                  </a:txBody>
                  <a:tcPr marL="47625" marR="47625" marT="47625" marB="4762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FFFFF"/>
                    </a:solidFill>
                  </a:tcPr>
                </a:tc>
                <a:tc>
                  <a:txBody>
                    <a:bodyPr/>
                    <a:lstStyle/>
                    <a:p>
                      <a:pPr algn="ctr" fontAlgn="ctr"/>
                      <a:r>
                        <a:rPr lang="en-IN" sz="1400" dirty="0">
                          <a:effectLst/>
                        </a:rPr>
                        <a:t>10</a:t>
                      </a:r>
                    </a:p>
                  </a:txBody>
                  <a:tcPr marL="47625" marR="47625" marT="47625" marB="4762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61043">
                <a:tc>
                  <a:txBody>
                    <a:bodyPr/>
                    <a:lstStyle/>
                    <a:p>
                      <a:pPr algn="ctr" fontAlgn="ctr"/>
                      <a:r>
                        <a:rPr lang="en-IN" sz="1400" dirty="0" err="1">
                          <a:effectLst/>
                        </a:rPr>
                        <a:t>s</a:t>
                      </a:r>
                      <a:r>
                        <a:rPr lang="en-IN" sz="1400" baseline="-25000" dirty="0" err="1">
                          <a:effectLst/>
                          <a:latin typeface="inherit"/>
                        </a:rPr>
                        <a:t>i</a:t>
                      </a:r>
                      <a:endParaRPr lang="en-IN" sz="1400" dirty="0">
                        <a:effectLst/>
                      </a:endParaRPr>
                    </a:p>
                  </a:txBody>
                  <a:tcPr marL="47625" marR="47625" marT="47625" marB="4762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1F1F1"/>
                    </a:solidFill>
                  </a:tcPr>
                </a:tc>
                <a:tc>
                  <a:txBody>
                    <a:bodyPr/>
                    <a:lstStyle/>
                    <a:p>
                      <a:pPr algn="ctr" fontAlgn="ctr"/>
                      <a:r>
                        <a:rPr lang="en-IN" sz="1400">
                          <a:effectLst/>
                        </a:rPr>
                        <a:t>2</a:t>
                      </a:r>
                    </a:p>
                  </a:txBody>
                  <a:tcPr marL="47625" marR="47625" marT="47625" marB="4762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1F1F1"/>
                    </a:solidFill>
                  </a:tcPr>
                </a:tc>
                <a:tc>
                  <a:txBody>
                    <a:bodyPr/>
                    <a:lstStyle/>
                    <a:p>
                      <a:pPr algn="ctr" fontAlgn="ctr"/>
                      <a:r>
                        <a:rPr lang="en-IN" sz="1400">
                          <a:effectLst/>
                        </a:rPr>
                        <a:t>1</a:t>
                      </a:r>
                    </a:p>
                  </a:txBody>
                  <a:tcPr marL="47625" marR="47625" marT="47625" marB="4762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1F1F1"/>
                    </a:solidFill>
                  </a:tcPr>
                </a:tc>
                <a:tc>
                  <a:txBody>
                    <a:bodyPr/>
                    <a:lstStyle/>
                    <a:p>
                      <a:pPr algn="ctr" fontAlgn="ctr"/>
                      <a:r>
                        <a:rPr lang="en-IN" sz="1400">
                          <a:effectLst/>
                        </a:rPr>
                        <a:t>4</a:t>
                      </a:r>
                    </a:p>
                  </a:txBody>
                  <a:tcPr marL="47625" marR="47625" marT="47625" marB="4762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1F1F1"/>
                    </a:solidFill>
                  </a:tcPr>
                </a:tc>
                <a:tc>
                  <a:txBody>
                    <a:bodyPr/>
                    <a:lstStyle/>
                    <a:p>
                      <a:pPr algn="ctr" fontAlgn="ctr"/>
                      <a:r>
                        <a:rPr lang="en-IN" sz="1400" dirty="0">
                          <a:effectLst/>
                        </a:rPr>
                        <a:t>5</a:t>
                      </a:r>
                    </a:p>
                  </a:txBody>
                  <a:tcPr marL="47625" marR="47625" marT="47625" marB="4762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1F1F1"/>
                    </a:solidFill>
                  </a:tcPr>
                </a:tc>
                <a:tc>
                  <a:txBody>
                    <a:bodyPr/>
                    <a:lstStyle/>
                    <a:p>
                      <a:pPr algn="ctr" fontAlgn="ctr"/>
                      <a:r>
                        <a:rPr lang="en-IN" sz="1400">
                          <a:effectLst/>
                        </a:rPr>
                        <a:t>3</a:t>
                      </a:r>
                    </a:p>
                  </a:txBody>
                  <a:tcPr marL="47625" marR="47625" marT="47625" marB="4762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1F1F1"/>
                    </a:solidFill>
                  </a:tcPr>
                </a:tc>
                <a:tc>
                  <a:txBody>
                    <a:bodyPr/>
                    <a:lstStyle/>
                    <a:p>
                      <a:pPr algn="ctr" fontAlgn="ctr"/>
                      <a:r>
                        <a:rPr lang="en-IN" sz="1400">
                          <a:effectLst/>
                        </a:rPr>
                        <a:t>6</a:t>
                      </a:r>
                    </a:p>
                  </a:txBody>
                  <a:tcPr marL="47625" marR="47625" marT="47625" marB="4762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1F1F1"/>
                    </a:solidFill>
                  </a:tcPr>
                </a:tc>
                <a:tc>
                  <a:txBody>
                    <a:bodyPr/>
                    <a:lstStyle/>
                    <a:p>
                      <a:pPr algn="ctr" fontAlgn="ctr"/>
                      <a:r>
                        <a:rPr lang="en-IN" sz="1400">
                          <a:effectLst/>
                        </a:rPr>
                        <a:t>8</a:t>
                      </a:r>
                    </a:p>
                  </a:txBody>
                  <a:tcPr marL="47625" marR="47625" marT="47625" marB="4762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1F1F1"/>
                    </a:solidFill>
                  </a:tcPr>
                </a:tc>
                <a:tc>
                  <a:txBody>
                    <a:bodyPr/>
                    <a:lstStyle/>
                    <a:p>
                      <a:pPr algn="ctr" fontAlgn="ctr"/>
                      <a:r>
                        <a:rPr lang="en-IN" sz="1400" dirty="0">
                          <a:effectLst/>
                        </a:rPr>
                        <a:t>7</a:t>
                      </a:r>
                    </a:p>
                  </a:txBody>
                  <a:tcPr marL="47625" marR="47625" marT="47625" marB="47625" anchor="ctr">
                    <a:lnL>
                      <a:noFill/>
                    </a:lnL>
                    <a:lnR>
                      <a:noFill/>
                    </a:lnR>
                    <a:lnT w="9525" cap="flat" cmpd="sng" algn="ctr">
                      <a:solidFill>
                        <a:srgbClr val="F1F1F1"/>
                      </a:solidFill>
                      <a:prstDash val="solid"/>
                      <a:round/>
                      <a:headEnd type="none" w="med" len="med"/>
                      <a:tailEnd type="none" w="med" len="med"/>
                    </a:lnT>
                    <a:lnB w="9525" cap="flat" cmpd="sng" algn="ctr">
                      <a:solidFill>
                        <a:srgbClr val="F1F1F1"/>
                      </a:solidFill>
                      <a:prstDash val="solid"/>
                      <a:round/>
                      <a:headEnd type="none" w="med" len="med"/>
                      <a:tailEnd type="none" w="med" len="med"/>
                    </a:lnB>
                    <a:solidFill>
                      <a:srgbClr val="F1F1F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277776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7" name="Google Shape;97;p17"/>
          <p:cNvSpPr txBox="1"/>
          <p:nvPr/>
        </p:nvSpPr>
        <p:spPr>
          <a:xfrm>
            <a:off x="645924" y="134250"/>
            <a:ext cx="6545985" cy="538579"/>
          </a:xfrm>
          <a:prstGeom prst="rect">
            <a:avLst/>
          </a:prstGeom>
          <a:noFill/>
          <a:ln>
            <a:noFill/>
          </a:ln>
        </p:spPr>
        <p:txBody>
          <a:bodyPr spcFirstLastPara="1" wrap="square" lIns="91425" tIns="91425" rIns="91425" bIns="91425" anchor="t" anchorCtr="0">
            <a:spAutoFit/>
          </a:bodyPr>
          <a:lstStyle/>
          <a:p>
            <a:pPr lvl="0"/>
            <a:r>
              <a:rPr lang="en-IN" sz="2300" dirty="0">
                <a:solidFill>
                  <a:schemeClr val="tx1"/>
                </a:solidFill>
                <a:latin typeface="Proxima Nova" panose="020B0604020202020204" charset="0"/>
                <a:ea typeface="Proxima Nova"/>
                <a:cs typeface="Proxima Nova"/>
              </a:rPr>
              <a:t>ACTIVITY SELECTION PROBLEM</a:t>
            </a:r>
          </a:p>
        </p:txBody>
      </p:sp>
      <p:pic>
        <p:nvPicPr>
          <p:cNvPr id="2" name="Picture 1"/>
          <p:cNvPicPr>
            <a:picLocks noChangeAspect="1"/>
          </p:cNvPicPr>
          <p:nvPr/>
        </p:nvPicPr>
        <p:blipFill>
          <a:blip r:embed="rId3"/>
          <a:stretch>
            <a:fillRect/>
          </a:stretch>
        </p:blipFill>
        <p:spPr>
          <a:xfrm>
            <a:off x="1895018" y="1028901"/>
            <a:ext cx="4718460" cy="3770778"/>
          </a:xfrm>
          <a:prstGeom prst="rect">
            <a:avLst/>
          </a:prstGeom>
        </p:spPr>
      </p:pic>
    </p:spTree>
    <p:extLst>
      <p:ext uri="{BB962C8B-B14F-4D97-AF65-F5344CB8AC3E}">
        <p14:creationId xmlns:p14="http://schemas.microsoft.com/office/powerpoint/2010/main" val="1838652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7" name="Google Shape;97;p17"/>
          <p:cNvSpPr txBox="1"/>
          <p:nvPr/>
        </p:nvSpPr>
        <p:spPr>
          <a:xfrm>
            <a:off x="645924" y="134250"/>
            <a:ext cx="6545985" cy="538579"/>
          </a:xfrm>
          <a:prstGeom prst="rect">
            <a:avLst/>
          </a:prstGeom>
          <a:noFill/>
          <a:ln>
            <a:noFill/>
          </a:ln>
        </p:spPr>
        <p:txBody>
          <a:bodyPr spcFirstLastPara="1" wrap="square" lIns="91425" tIns="91425" rIns="91425" bIns="91425" anchor="t" anchorCtr="0">
            <a:spAutoFit/>
          </a:bodyPr>
          <a:lstStyle/>
          <a:p>
            <a:r>
              <a:rPr lang="en-IN" sz="2300" dirty="0">
                <a:solidFill>
                  <a:schemeClr val="tx1"/>
                </a:solidFill>
                <a:latin typeface="Proxima Nova" panose="020B0604020202020204" charset="0"/>
                <a:ea typeface="Proxima Nova"/>
                <a:cs typeface="Proxima Nova"/>
              </a:rPr>
              <a:t>ACTIVITY SELECTION PROBLEM</a:t>
            </a:r>
          </a:p>
        </p:txBody>
      </p:sp>
      <p:sp>
        <p:nvSpPr>
          <p:cNvPr id="99" name="Google Shape;99;p17"/>
          <p:cNvSpPr txBox="1"/>
          <p:nvPr/>
        </p:nvSpPr>
        <p:spPr>
          <a:xfrm>
            <a:off x="337746" y="720578"/>
            <a:ext cx="8468457" cy="4370397"/>
          </a:xfrm>
          <a:prstGeom prst="rect">
            <a:avLst/>
          </a:prstGeom>
          <a:noFill/>
          <a:ln>
            <a:noFill/>
          </a:ln>
        </p:spPr>
        <p:txBody>
          <a:bodyPr spcFirstLastPara="1" wrap="square" lIns="91425" tIns="91425" rIns="91425" bIns="91425" anchor="t" anchorCtr="0">
            <a:spAutoFit/>
          </a:bodyPr>
          <a:lstStyle/>
          <a:p>
            <a:pPr algn="just" fontAlgn="base"/>
            <a:r>
              <a:rPr lang="en-IN" sz="1600" dirty="0">
                <a:solidFill>
                  <a:srgbClr val="666666"/>
                </a:solidFill>
                <a:latin typeface="Proxima Nova"/>
                <a:ea typeface="Proxima Nova"/>
                <a:cs typeface="Proxima Nova"/>
              </a:rPr>
              <a:t>A2 is already selected, so S = &lt; A2&gt;</a:t>
            </a:r>
          </a:p>
          <a:p>
            <a:pPr algn="just" fontAlgn="base"/>
            <a:endParaRPr lang="en-IN" sz="1600" dirty="0">
              <a:solidFill>
                <a:srgbClr val="666666"/>
              </a:solidFill>
              <a:latin typeface="Proxima Nova"/>
              <a:ea typeface="Proxima Nova"/>
              <a:cs typeface="Proxima Nova"/>
            </a:endParaRPr>
          </a:p>
          <a:p>
            <a:pPr algn="just" fontAlgn="base"/>
            <a:r>
              <a:rPr lang="en-IN" sz="1600" dirty="0">
                <a:solidFill>
                  <a:srgbClr val="666666"/>
                </a:solidFill>
                <a:latin typeface="Proxima Nova"/>
                <a:ea typeface="Proxima Nova"/>
                <a:cs typeface="Proxima Nova"/>
              </a:rPr>
              <a:t>f2 &gt; s1, so A1 and A2 are not compatible. Do check for next activity</a:t>
            </a:r>
          </a:p>
          <a:p>
            <a:pPr algn="just" fontAlgn="base"/>
            <a:endParaRPr lang="en-IN" sz="1600" dirty="0">
              <a:solidFill>
                <a:srgbClr val="666666"/>
              </a:solidFill>
              <a:latin typeface="Proxima Nova"/>
              <a:ea typeface="Proxima Nova"/>
              <a:cs typeface="Proxima Nova"/>
            </a:endParaRPr>
          </a:p>
          <a:p>
            <a:pPr algn="just" fontAlgn="base"/>
            <a:r>
              <a:rPr lang="en-IN" sz="1600" dirty="0">
                <a:solidFill>
                  <a:srgbClr val="666666"/>
                </a:solidFill>
                <a:latin typeface="Proxima Nova"/>
                <a:ea typeface="Proxima Nova"/>
                <a:cs typeface="Proxima Nova"/>
              </a:rPr>
              <a:t>f2 ≤ s4, so A2 and A4 are compatible. Schedule A3, S = &lt;A2, A4&gt;</a:t>
            </a:r>
          </a:p>
          <a:p>
            <a:pPr algn="just" fontAlgn="base"/>
            <a:endParaRPr lang="en-IN" sz="1600" dirty="0">
              <a:solidFill>
                <a:srgbClr val="666666"/>
              </a:solidFill>
              <a:latin typeface="Proxima Nova"/>
              <a:ea typeface="Proxima Nova"/>
              <a:cs typeface="Proxima Nova"/>
            </a:endParaRPr>
          </a:p>
          <a:p>
            <a:pPr algn="just" fontAlgn="base"/>
            <a:r>
              <a:rPr lang="en-IN" sz="1600" dirty="0">
                <a:solidFill>
                  <a:srgbClr val="666666"/>
                </a:solidFill>
                <a:latin typeface="Proxima Nova"/>
                <a:ea typeface="Proxima Nova"/>
                <a:cs typeface="Proxima Nova"/>
              </a:rPr>
              <a:t>f4 ≤ s5, so A4 and A5 are compatible. Schedule A5, S = &lt;A2, A4, A5&gt;</a:t>
            </a:r>
          </a:p>
          <a:p>
            <a:pPr algn="just" fontAlgn="base"/>
            <a:endParaRPr lang="en-IN" sz="1600" dirty="0">
              <a:solidFill>
                <a:srgbClr val="666666"/>
              </a:solidFill>
              <a:latin typeface="Proxima Nova"/>
              <a:ea typeface="Proxima Nova"/>
              <a:cs typeface="Proxima Nova"/>
            </a:endParaRPr>
          </a:p>
          <a:p>
            <a:pPr algn="just" fontAlgn="base"/>
            <a:r>
              <a:rPr lang="en-IN" sz="1600" dirty="0">
                <a:solidFill>
                  <a:srgbClr val="666666"/>
                </a:solidFill>
                <a:latin typeface="Proxima Nova"/>
                <a:ea typeface="Proxima Nova"/>
                <a:cs typeface="Proxima Nova"/>
              </a:rPr>
              <a:t>f5 &gt; s3, so A3 and A5 are not compatible. Do check for next activity</a:t>
            </a:r>
          </a:p>
          <a:p>
            <a:pPr algn="just" fontAlgn="base"/>
            <a:endParaRPr lang="en-IN" sz="1600" dirty="0">
              <a:solidFill>
                <a:srgbClr val="666666"/>
              </a:solidFill>
              <a:latin typeface="Proxima Nova"/>
              <a:ea typeface="Proxima Nova"/>
              <a:cs typeface="Proxima Nova"/>
            </a:endParaRPr>
          </a:p>
          <a:p>
            <a:pPr algn="just" fontAlgn="base"/>
            <a:r>
              <a:rPr lang="en-IN" sz="1600" dirty="0">
                <a:solidFill>
                  <a:srgbClr val="666666"/>
                </a:solidFill>
                <a:latin typeface="Proxima Nova"/>
                <a:ea typeface="Proxima Nova"/>
                <a:cs typeface="Proxima Nova"/>
              </a:rPr>
              <a:t>f5 ≤ s6, so A5 and A6 are compatible. Schedule A6, S = &lt;A2, A4, A5, A6&gt;</a:t>
            </a:r>
          </a:p>
          <a:p>
            <a:pPr algn="just" fontAlgn="base"/>
            <a:endParaRPr lang="en-IN" sz="1600" dirty="0">
              <a:solidFill>
                <a:srgbClr val="666666"/>
              </a:solidFill>
              <a:latin typeface="Proxima Nova"/>
              <a:ea typeface="Proxima Nova"/>
              <a:cs typeface="Proxima Nova"/>
            </a:endParaRPr>
          </a:p>
          <a:p>
            <a:pPr algn="just" fontAlgn="base"/>
            <a:r>
              <a:rPr lang="en-IN" sz="1600" dirty="0">
                <a:solidFill>
                  <a:srgbClr val="666666"/>
                </a:solidFill>
                <a:latin typeface="Proxima Nova"/>
                <a:ea typeface="Proxima Nova"/>
                <a:cs typeface="Proxima Nova"/>
              </a:rPr>
              <a:t>f6 ≤ s8, so A6 and A6 are compatible. Schedule A8, S = &lt;A2, A4, A5, A6, A8&gt;</a:t>
            </a:r>
          </a:p>
          <a:p>
            <a:pPr algn="just" fontAlgn="base"/>
            <a:endParaRPr lang="en-IN" sz="1600" dirty="0">
              <a:solidFill>
                <a:srgbClr val="666666"/>
              </a:solidFill>
              <a:latin typeface="Proxima Nova"/>
              <a:ea typeface="Proxima Nova"/>
              <a:cs typeface="Proxima Nova"/>
            </a:endParaRPr>
          </a:p>
          <a:p>
            <a:pPr algn="just" fontAlgn="base"/>
            <a:r>
              <a:rPr lang="en-IN" sz="1600" dirty="0">
                <a:solidFill>
                  <a:srgbClr val="666666"/>
                </a:solidFill>
                <a:latin typeface="Proxima Nova"/>
                <a:ea typeface="Proxima Nova"/>
                <a:cs typeface="Proxima Nova"/>
              </a:rPr>
              <a:t>f8 &gt; s7, so A8 and A7 are not compatible. And there is no more activity left to check.</a:t>
            </a:r>
          </a:p>
          <a:p>
            <a:pPr algn="just" fontAlgn="base"/>
            <a:endParaRPr lang="en-IN" sz="1600" dirty="0">
              <a:solidFill>
                <a:srgbClr val="666666"/>
              </a:solidFill>
              <a:latin typeface="Proxima Nova"/>
              <a:ea typeface="Proxima Nova"/>
              <a:cs typeface="Proxima Nova"/>
            </a:endParaRPr>
          </a:p>
          <a:p>
            <a:pPr algn="just" fontAlgn="base"/>
            <a:r>
              <a:rPr lang="en-IN" sz="1600" dirty="0">
                <a:solidFill>
                  <a:srgbClr val="666666"/>
                </a:solidFill>
                <a:latin typeface="Proxima Nova"/>
                <a:ea typeface="Proxima Nova"/>
                <a:cs typeface="Proxima Nova"/>
              </a:rPr>
              <a:t>So final schedule is, S = &lt;A2, A4, A5, A6, A8&gt;</a:t>
            </a:r>
          </a:p>
        </p:txBody>
      </p:sp>
    </p:spTree>
    <p:extLst>
      <p:ext uri="{BB962C8B-B14F-4D97-AF65-F5344CB8AC3E}">
        <p14:creationId xmlns:p14="http://schemas.microsoft.com/office/powerpoint/2010/main" val="14190905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7" name="Google Shape;97;p17"/>
          <p:cNvSpPr txBox="1"/>
          <p:nvPr/>
        </p:nvSpPr>
        <p:spPr>
          <a:xfrm>
            <a:off x="1602365" y="176291"/>
            <a:ext cx="6545985" cy="553968"/>
          </a:xfrm>
          <a:prstGeom prst="rect">
            <a:avLst/>
          </a:prstGeom>
          <a:noFill/>
          <a:ln>
            <a:noFill/>
          </a:ln>
        </p:spPr>
        <p:txBody>
          <a:bodyPr spcFirstLastPara="1" wrap="square" lIns="91425" tIns="91425" rIns="91425" bIns="91425" anchor="t" anchorCtr="0">
            <a:spAutoFit/>
          </a:bodyPr>
          <a:lstStyle/>
          <a:p>
            <a:r>
              <a:rPr lang="en-IN" sz="2300" dirty="0">
                <a:solidFill>
                  <a:schemeClr val="tx1"/>
                </a:solidFill>
                <a:latin typeface="Proxima Nova" panose="020B0604020202020204" charset="0"/>
                <a:ea typeface="Proxima Nova"/>
                <a:cs typeface="Proxima Nova"/>
              </a:rPr>
              <a:t>FRACTIONAL KNAPSACK PROBLEM</a:t>
            </a:r>
            <a:endParaRPr lang="en-IN" sz="2300" dirty="0">
              <a:solidFill>
                <a:schemeClr val="tx1"/>
              </a:solidFill>
              <a:latin typeface="Proxima Nova" panose="020B0604020202020204" charset="0"/>
              <a:ea typeface="Proxima Nova"/>
              <a:cs typeface="Proxima Nova"/>
            </a:endParaRPr>
          </a:p>
        </p:txBody>
      </p:sp>
      <p:pic>
        <p:nvPicPr>
          <p:cNvPr id="2" name="Picture 1"/>
          <p:cNvPicPr>
            <a:picLocks noChangeAspect="1"/>
          </p:cNvPicPr>
          <p:nvPr/>
        </p:nvPicPr>
        <p:blipFill>
          <a:blip r:embed="rId3"/>
          <a:stretch>
            <a:fillRect/>
          </a:stretch>
        </p:blipFill>
        <p:spPr>
          <a:xfrm>
            <a:off x="391346" y="817718"/>
            <a:ext cx="5229225" cy="3629025"/>
          </a:xfrm>
          <a:prstGeom prst="rect">
            <a:avLst/>
          </a:prstGeom>
        </p:spPr>
      </p:pic>
    </p:spTree>
    <p:extLst>
      <p:ext uri="{BB962C8B-B14F-4D97-AF65-F5344CB8AC3E}">
        <p14:creationId xmlns:p14="http://schemas.microsoft.com/office/powerpoint/2010/main" val="333980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7" name="Google Shape;97;p17"/>
          <p:cNvSpPr txBox="1"/>
          <p:nvPr/>
        </p:nvSpPr>
        <p:spPr>
          <a:xfrm>
            <a:off x="645925" y="134250"/>
            <a:ext cx="1743600" cy="5385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dirty="0">
                <a:solidFill>
                  <a:schemeClr val="tx1"/>
                </a:solidFill>
                <a:latin typeface="Proxima Nova" panose="020B0604020202020204" charset="0"/>
                <a:ea typeface="Proxima Nova"/>
                <a:cs typeface="Proxima Nova"/>
                <a:sym typeface="Proxima Nova"/>
              </a:rPr>
              <a:t>OUTLINE</a:t>
            </a:r>
            <a:endParaRPr sz="2300" dirty="0">
              <a:solidFill>
                <a:schemeClr val="tx1"/>
              </a:solidFill>
              <a:latin typeface="Proxima Nova"/>
              <a:ea typeface="Proxima Nova"/>
              <a:cs typeface="Proxima Nova"/>
              <a:sym typeface="Proxima Nova"/>
            </a:endParaRPr>
          </a:p>
        </p:txBody>
      </p:sp>
      <p:sp>
        <p:nvSpPr>
          <p:cNvPr id="99" name="Google Shape;99;p17"/>
          <p:cNvSpPr txBox="1"/>
          <p:nvPr/>
        </p:nvSpPr>
        <p:spPr>
          <a:xfrm>
            <a:off x="645925" y="992003"/>
            <a:ext cx="6268583" cy="2893069"/>
          </a:xfrm>
          <a:prstGeom prst="rect">
            <a:avLst/>
          </a:prstGeom>
          <a:noFill/>
          <a:ln>
            <a:noFill/>
          </a:ln>
        </p:spPr>
        <p:txBody>
          <a:bodyPr spcFirstLastPara="1" wrap="square" lIns="91425" tIns="91425" rIns="91425" bIns="91425" anchor="t" anchorCtr="0">
            <a:spAutoFit/>
          </a:bodyPr>
          <a:lstStyle/>
          <a:p>
            <a:pPr marL="285750" indent="-285750">
              <a:buFont typeface="Arial" panose="020B0604020202020204" pitchFamily="34" charset="0"/>
              <a:buChar char="•"/>
            </a:pPr>
            <a:r>
              <a:rPr lang="en-IN" sz="1600" b="1" dirty="0">
                <a:solidFill>
                  <a:srgbClr val="666666"/>
                </a:solidFill>
                <a:latin typeface="Proxima Nova"/>
                <a:ea typeface="Proxima Nova"/>
                <a:cs typeface="Proxima Nova"/>
              </a:rPr>
              <a:t>Introduction</a:t>
            </a:r>
          </a:p>
          <a:p>
            <a:pPr marL="285750" indent="-285750">
              <a:buFont typeface="Arial" panose="020B0604020202020204" pitchFamily="34" charset="0"/>
              <a:buChar char="•"/>
            </a:pPr>
            <a:endParaRPr lang="en-IN" sz="1600" b="1" dirty="0">
              <a:solidFill>
                <a:srgbClr val="666666"/>
              </a:solidFill>
              <a:latin typeface="Proxima Nova"/>
              <a:ea typeface="Proxima Nova"/>
              <a:cs typeface="Proxima Nova"/>
            </a:endParaRPr>
          </a:p>
          <a:p>
            <a:pPr marL="285750" indent="-285750">
              <a:buFont typeface="Arial" panose="020B0604020202020204" pitchFamily="34" charset="0"/>
              <a:buChar char="•"/>
            </a:pPr>
            <a:r>
              <a:rPr lang="en-IN" sz="1600" b="1" dirty="0">
                <a:solidFill>
                  <a:srgbClr val="666666"/>
                </a:solidFill>
                <a:latin typeface="Proxima Nova"/>
                <a:ea typeface="Proxima Nova"/>
                <a:cs typeface="Proxima Nova"/>
              </a:rPr>
              <a:t>General Characteristics of greedy algorithms</a:t>
            </a:r>
          </a:p>
          <a:p>
            <a:pPr marL="285750" indent="-285750">
              <a:buFont typeface="Arial" panose="020B0604020202020204" pitchFamily="34" charset="0"/>
              <a:buChar char="•"/>
            </a:pPr>
            <a:endParaRPr lang="en-IN" sz="1600" b="1" dirty="0">
              <a:solidFill>
                <a:srgbClr val="666666"/>
              </a:solidFill>
              <a:latin typeface="Proxima Nova"/>
              <a:ea typeface="Proxima Nova"/>
              <a:cs typeface="Proxima Nova"/>
            </a:endParaRPr>
          </a:p>
          <a:p>
            <a:pPr marL="285750" indent="-285750">
              <a:buFont typeface="Arial" panose="020B0604020202020204" pitchFamily="34" charset="0"/>
              <a:buChar char="•"/>
            </a:pPr>
            <a:r>
              <a:rPr lang="en-IN" sz="1600" b="1" dirty="0">
                <a:solidFill>
                  <a:srgbClr val="666666"/>
                </a:solidFill>
                <a:latin typeface="Proxima Nova"/>
                <a:ea typeface="Proxima Nova"/>
                <a:cs typeface="Proxima Nova"/>
              </a:rPr>
              <a:t>Elements of greedy strategy</a:t>
            </a:r>
          </a:p>
          <a:p>
            <a:pPr marL="285750" indent="-285750">
              <a:buFont typeface="Arial" panose="020B0604020202020204" pitchFamily="34" charset="0"/>
              <a:buChar char="•"/>
            </a:pPr>
            <a:endParaRPr lang="en-IN" sz="1600" b="1" dirty="0">
              <a:solidFill>
                <a:srgbClr val="666666"/>
              </a:solidFill>
              <a:latin typeface="Proxima Nova"/>
              <a:ea typeface="Proxima Nova"/>
              <a:cs typeface="Proxima Nova"/>
            </a:endParaRPr>
          </a:p>
          <a:p>
            <a:pPr marL="285750" indent="-285750">
              <a:buFont typeface="Arial" panose="020B0604020202020204" pitchFamily="34" charset="0"/>
              <a:buChar char="•"/>
            </a:pPr>
            <a:r>
              <a:rPr lang="en-IN" sz="1600" b="1" dirty="0">
                <a:solidFill>
                  <a:srgbClr val="666666"/>
                </a:solidFill>
                <a:latin typeface="Proxima Nova"/>
                <a:ea typeface="Proxima Nova"/>
                <a:cs typeface="Proxima Nova"/>
              </a:rPr>
              <a:t>Activity selection problem</a:t>
            </a:r>
          </a:p>
          <a:p>
            <a:pPr marL="285750" indent="-285750">
              <a:buFont typeface="Arial" panose="020B0604020202020204" pitchFamily="34" charset="0"/>
              <a:buChar char="•"/>
            </a:pPr>
            <a:endParaRPr lang="en-IN" sz="1600" b="1" dirty="0">
              <a:solidFill>
                <a:srgbClr val="666666"/>
              </a:solidFill>
              <a:latin typeface="Proxima Nova"/>
              <a:ea typeface="Proxima Nova"/>
              <a:cs typeface="Proxima Nova"/>
            </a:endParaRPr>
          </a:p>
          <a:p>
            <a:pPr marL="285750" indent="-285750">
              <a:buFont typeface="Arial" panose="020B0604020202020204" pitchFamily="34" charset="0"/>
              <a:buChar char="•"/>
            </a:pPr>
            <a:r>
              <a:rPr lang="en-IN" sz="1600" b="1" dirty="0">
                <a:solidFill>
                  <a:srgbClr val="666666"/>
                </a:solidFill>
                <a:latin typeface="Proxima Nova"/>
                <a:ea typeface="Proxima Nova"/>
                <a:cs typeface="Proxima Nova"/>
              </a:rPr>
              <a:t>Fractional Knapsack Problem</a:t>
            </a:r>
          </a:p>
          <a:p>
            <a:endParaRPr lang="en-IN" sz="1600" b="1" dirty="0">
              <a:solidFill>
                <a:srgbClr val="666666"/>
              </a:solidFill>
              <a:latin typeface="Proxima Nova"/>
              <a:ea typeface="Proxima Nova"/>
              <a:cs typeface="Proxima Nova"/>
            </a:endParaRPr>
          </a:p>
          <a:p>
            <a:pPr marL="285750" indent="-285750">
              <a:buFont typeface="Arial" panose="020B0604020202020204" pitchFamily="34" charset="0"/>
              <a:buChar char="•"/>
            </a:pPr>
            <a:r>
              <a:rPr lang="en-IN" sz="1600" b="1" dirty="0">
                <a:solidFill>
                  <a:srgbClr val="666666"/>
                </a:solidFill>
                <a:latin typeface="Proxima Nova"/>
                <a:ea typeface="Proxima Nova"/>
                <a:cs typeface="Proxima Nova"/>
              </a:rPr>
              <a:t>Job Scheduling Problem</a:t>
            </a:r>
          </a:p>
        </p:txBody>
      </p:sp>
    </p:spTree>
    <p:extLst>
      <p:ext uri="{BB962C8B-B14F-4D97-AF65-F5344CB8AC3E}">
        <p14:creationId xmlns:p14="http://schemas.microsoft.com/office/powerpoint/2010/main" val="10894024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r>
              <a:rPr lang="en-IN" sz="2300" dirty="0">
                <a:solidFill>
                  <a:schemeClr val="tx1"/>
                </a:solidFill>
                <a:latin typeface="Proxima Nova" panose="020B0604020202020204" charset="0"/>
                <a:ea typeface="Proxima Nova"/>
                <a:cs typeface="Proxima Nova"/>
              </a:rPr>
              <a:t>FRACTIONAL KNAPSACK PROBLEM</a:t>
            </a:r>
            <a:endParaRPr lang="en-IN" sz="2300" dirty="0">
              <a:solidFill>
                <a:schemeClr val="tx1"/>
              </a:solidFill>
              <a:latin typeface="Proxima Nova" panose="020B0604020202020204" charset="0"/>
              <a:ea typeface="Proxima Nova"/>
              <a:cs typeface="Proxima Nova"/>
            </a:endParaRPr>
          </a:p>
        </p:txBody>
      </p:sp>
      <p:pic>
        <p:nvPicPr>
          <p:cNvPr id="2" name="Picture 1"/>
          <p:cNvPicPr>
            <a:picLocks noChangeAspect="1"/>
          </p:cNvPicPr>
          <p:nvPr/>
        </p:nvPicPr>
        <p:blipFill>
          <a:blip r:embed="rId3"/>
          <a:stretch>
            <a:fillRect/>
          </a:stretch>
        </p:blipFill>
        <p:spPr>
          <a:xfrm>
            <a:off x="277210" y="817718"/>
            <a:ext cx="6172200" cy="2876550"/>
          </a:xfrm>
          <a:prstGeom prst="rect">
            <a:avLst/>
          </a:prstGeom>
        </p:spPr>
      </p:pic>
    </p:spTree>
    <p:extLst>
      <p:ext uri="{BB962C8B-B14F-4D97-AF65-F5344CB8AC3E}">
        <p14:creationId xmlns:p14="http://schemas.microsoft.com/office/powerpoint/2010/main" val="2190965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r>
              <a:rPr lang="en-IN" sz="2300" dirty="0">
                <a:solidFill>
                  <a:schemeClr val="tx1"/>
                </a:solidFill>
                <a:latin typeface="Proxima Nova" panose="020B0604020202020204" charset="0"/>
                <a:ea typeface="Proxima Nova"/>
                <a:cs typeface="Proxima Nova"/>
              </a:rPr>
              <a:t>FRACTIONAL KNAPSACK PROBLEM</a:t>
            </a:r>
            <a:endParaRPr lang="en-IN" sz="2300" dirty="0">
              <a:solidFill>
                <a:schemeClr val="tx1"/>
              </a:solidFill>
              <a:latin typeface="Proxima Nova" panose="020B0604020202020204" charset="0"/>
              <a:ea typeface="Proxima Nova"/>
              <a:cs typeface="Proxima Nova"/>
            </a:endParaRPr>
          </a:p>
        </p:txBody>
      </p:sp>
      <p:pic>
        <p:nvPicPr>
          <p:cNvPr id="2" name="Picture 1"/>
          <p:cNvPicPr>
            <a:picLocks noChangeAspect="1"/>
          </p:cNvPicPr>
          <p:nvPr/>
        </p:nvPicPr>
        <p:blipFill>
          <a:blip r:embed="rId3"/>
          <a:stretch>
            <a:fillRect/>
          </a:stretch>
        </p:blipFill>
        <p:spPr>
          <a:xfrm>
            <a:off x="1646676" y="795912"/>
            <a:ext cx="4270649" cy="4235119"/>
          </a:xfrm>
          <a:prstGeom prst="rect">
            <a:avLst/>
          </a:prstGeom>
        </p:spPr>
      </p:pic>
    </p:spTree>
    <p:extLst>
      <p:ext uri="{BB962C8B-B14F-4D97-AF65-F5344CB8AC3E}">
        <p14:creationId xmlns:p14="http://schemas.microsoft.com/office/powerpoint/2010/main" val="2269189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r>
              <a:rPr lang="en-IN" sz="2300" dirty="0">
                <a:solidFill>
                  <a:schemeClr val="tx1"/>
                </a:solidFill>
                <a:latin typeface="Proxima Nova" panose="020B0604020202020204" charset="0"/>
                <a:ea typeface="Proxima Nova"/>
                <a:cs typeface="Proxima Nova"/>
              </a:rPr>
              <a:t>FRACTIONAL KNAPSACK PROBLEM</a:t>
            </a:r>
            <a:endParaRPr lang="en-IN" sz="2300" dirty="0">
              <a:solidFill>
                <a:schemeClr val="tx1"/>
              </a:solidFill>
              <a:latin typeface="Proxima Nova" panose="020B0604020202020204" charset="0"/>
              <a:ea typeface="Proxima Nova"/>
              <a:cs typeface="Proxima Nova"/>
            </a:endParaRPr>
          </a:p>
        </p:txBody>
      </p:sp>
      <p:pic>
        <p:nvPicPr>
          <p:cNvPr id="2" name="Picture 1"/>
          <p:cNvPicPr>
            <a:picLocks noChangeAspect="1"/>
          </p:cNvPicPr>
          <p:nvPr/>
        </p:nvPicPr>
        <p:blipFill>
          <a:blip r:embed="rId3"/>
          <a:stretch>
            <a:fillRect/>
          </a:stretch>
        </p:blipFill>
        <p:spPr>
          <a:xfrm>
            <a:off x="1190003" y="817718"/>
            <a:ext cx="5457825" cy="4124325"/>
          </a:xfrm>
          <a:prstGeom prst="rect">
            <a:avLst/>
          </a:prstGeom>
        </p:spPr>
      </p:pic>
    </p:spTree>
    <p:extLst>
      <p:ext uri="{BB962C8B-B14F-4D97-AF65-F5344CB8AC3E}">
        <p14:creationId xmlns:p14="http://schemas.microsoft.com/office/powerpoint/2010/main" val="24279696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r>
              <a:rPr lang="en-IN" sz="2300" dirty="0">
                <a:solidFill>
                  <a:schemeClr val="tx1"/>
                </a:solidFill>
                <a:latin typeface="Proxima Nova" panose="020B0604020202020204" charset="0"/>
                <a:ea typeface="Proxima Nova"/>
                <a:cs typeface="Proxima Nova"/>
              </a:rPr>
              <a:t>FRACTIONAL KNAPSACK PROBLEM</a:t>
            </a:r>
            <a:endParaRPr lang="en-IN" sz="2300" dirty="0">
              <a:solidFill>
                <a:schemeClr val="tx1"/>
              </a:solidFill>
              <a:latin typeface="Proxima Nova" panose="020B0604020202020204" charset="0"/>
              <a:ea typeface="Proxima Nova"/>
              <a:cs typeface="Proxima Nova"/>
            </a:endParaRPr>
          </a:p>
        </p:txBody>
      </p:sp>
      <p:pic>
        <p:nvPicPr>
          <p:cNvPr id="2" name="Picture 1"/>
          <p:cNvPicPr>
            <a:picLocks noChangeAspect="1"/>
          </p:cNvPicPr>
          <p:nvPr/>
        </p:nvPicPr>
        <p:blipFill>
          <a:blip r:embed="rId3"/>
          <a:stretch>
            <a:fillRect/>
          </a:stretch>
        </p:blipFill>
        <p:spPr>
          <a:xfrm>
            <a:off x="261315" y="817717"/>
            <a:ext cx="4744775" cy="3953979"/>
          </a:xfrm>
          <a:prstGeom prst="rect">
            <a:avLst/>
          </a:prstGeom>
        </p:spPr>
      </p:pic>
    </p:spTree>
    <p:extLst>
      <p:ext uri="{BB962C8B-B14F-4D97-AF65-F5344CB8AC3E}">
        <p14:creationId xmlns:p14="http://schemas.microsoft.com/office/powerpoint/2010/main" val="35492398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7" name="Google Shape;97;p17"/>
          <p:cNvSpPr txBox="1"/>
          <p:nvPr/>
        </p:nvSpPr>
        <p:spPr>
          <a:xfrm>
            <a:off x="1034807" y="134250"/>
            <a:ext cx="6545985" cy="553968"/>
          </a:xfrm>
          <a:prstGeom prst="rect">
            <a:avLst/>
          </a:prstGeom>
          <a:noFill/>
          <a:ln>
            <a:noFill/>
          </a:ln>
        </p:spPr>
        <p:txBody>
          <a:bodyPr spcFirstLastPara="1" wrap="square" lIns="91425" tIns="91425" rIns="91425" bIns="91425" anchor="t" anchorCtr="0">
            <a:spAutoFit/>
          </a:bodyPr>
          <a:lstStyle/>
          <a:p>
            <a:r>
              <a:rPr lang="en-IN" sz="2300" dirty="0">
                <a:solidFill>
                  <a:schemeClr val="tx1"/>
                </a:solidFill>
                <a:latin typeface="Proxima Nova" panose="020B0604020202020204" charset="0"/>
                <a:ea typeface="Proxima Nova"/>
                <a:cs typeface="Proxima Nova"/>
              </a:rPr>
              <a:t>FRACTIONAL KNAPSACK PROBLEM</a:t>
            </a:r>
            <a:endParaRPr lang="en-IN" sz="2300" dirty="0">
              <a:solidFill>
                <a:schemeClr val="tx1"/>
              </a:solidFill>
              <a:latin typeface="Proxima Nova" panose="020B0604020202020204" charset="0"/>
              <a:ea typeface="Proxima Nova"/>
              <a:cs typeface="Proxima Nova"/>
            </a:endParaRPr>
          </a:p>
        </p:txBody>
      </p:sp>
      <p:pic>
        <p:nvPicPr>
          <p:cNvPr id="3" name="Picture 2"/>
          <p:cNvPicPr>
            <a:picLocks noChangeAspect="1"/>
          </p:cNvPicPr>
          <p:nvPr/>
        </p:nvPicPr>
        <p:blipFill>
          <a:blip r:embed="rId3"/>
          <a:stretch>
            <a:fillRect/>
          </a:stretch>
        </p:blipFill>
        <p:spPr>
          <a:xfrm>
            <a:off x="200682" y="688218"/>
            <a:ext cx="4952965" cy="3470503"/>
          </a:xfrm>
          <a:prstGeom prst="rect">
            <a:avLst/>
          </a:prstGeom>
        </p:spPr>
      </p:pic>
      <p:sp>
        <p:nvSpPr>
          <p:cNvPr id="4" name="TextBox 3"/>
          <p:cNvSpPr txBox="1"/>
          <p:nvPr/>
        </p:nvSpPr>
        <p:spPr>
          <a:xfrm>
            <a:off x="200682" y="4103525"/>
            <a:ext cx="7720383" cy="954107"/>
          </a:xfrm>
          <a:prstGeom prst="rect">
            <a:avLst/>
          </a:prstGeom>
          <a:noFill/>
        </p:spPr>
        <p:txBody>
          <a:bodyPr wrap="none" rtlCol="0">
            <a:spAutoFit/>
          </a:bodyPr>
          <a:lstStyle/>
          <a:p>
            <a:r>
              <a:rPr lang="en-US" b="1" dirty="0" smtClean="0"/>
              <a:t>Note: By using approach 3 i.e. P/W ratio we are getting maximum profit which is 51.</a:t>
            </a:r>
          </a:p>
          <a:p>
            <a:endParaRPr lang="en-US" b="1" dirty="0"/>
          </a:p>
          <a:p>
            <a:r>
              <a:rPr lang="en-US" b="1" dirty="0" smtClean="0">
                <a:solidFill>
                  <a:srgbClr val="FF0000"/>
                </a:solidFill>
              </a:rPr>
              <a:t>For solving fractional knapsack problem always use APPROACH 3 only until and unless </a:t>
            </a:r>
          </a:p>
          <a:p>
            <a:r>
              <a:rPr lang="en-US" b="1" dirty="0" smtClean="0">
                <a:solidFill>
                  <a:srgbClr val="FF0000"/>
                </a:solidFill>
              </a:rPr>
              <a:t>mentioned in question. </a:t>
            </a:r>
            <a:endParaRPr lang="en-IN" b="1" dirty="0">
              <a:solidFill>
                <a:srgbClr val="FF0000"/>
              </a:solidFill>
            </a:endParaRPr>
          </a:p>
        </p:txBody>
      </p:sp>
    </p:spTree>
    <p:extLst>
      <p:ext uri="{BB962C8B-B14F-4D97-AF65-F5344CB8AC3E}">
        <p14:creationId xmlns:p14="http://schemas.microsoft.com/office/powerpoint/2010/main" val="4538427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r>
              <a:rPr lang="en-IN" sz="2300" dirty="0">
                <a:solidFill>
                  <a:schemeClr val="tx1"/>
                </a:solidFill>
                <a:latin typeface="Proxima Nova" panose="020B0604020202020204" charset="0"/>
                <a:ea typeface="Proxima Nova"/>
                <a:cs typeface="Proxima Nova"/>
              </a:rPr>
              <a:t>FRACTIONAL KNAPSACK PROBLEM</a:t>
            </a:r>
            <a:endParaRPr lang="en-IN" sz="2300" dirty="0">
              <a:solidFill>
                <a:schemeClr val="tx1"/>
              </a:solidFill>
              <a:latin typeface="Proxima Nova" panose="020B0604020202020204" charset="0"/>
              <a:ea typeface="Proxima Nova"/>
              <a:cs typeface="Proxima Nova"/>
            </a:endParaRPr>
          </a:p>
        </p:txBody>
      </p:sp>
      <p:pic>
        <p:nvPicPr>
          <p:cNvPr id="2" name="Picture 1"/>
          <p:cNvPicPr>
            <a:picLocks noChangeAspect="1"/>
          </p:cNvPicPr>
          <p:nvPr/>
        </p:nvPicPr>
        <p:blipFill>
          <a:blip r:embed="rId3"/>
          <a:stretch>
            <a:fillRect/>
          </a:stretch>
        </p:blipFill>
        <p:spPr>
          <a:xfrm>
            <a:off x="563945" y="760821"/>
            <a:ext cx="4354896" cy="4260634"/>
          </a:xfrm>
          <a:prstGeom prst="rect">
            <a:avLst/>
          </a:prstGeom>
        </p:spPr>
      </p:pic>
    </p:spTree>
    <p:extLst>
      <p:ext uri="{BB962C8B-B14F-4D97-AF65-F5344CB8AC3E}">
        <p14:creationId xmlns:p14="http://schemas.microsoft.com/office/powerpoint/2010/main" val="6829604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r>
              <a:rPr lang="en-IN" sz="2300" dirty="0">
                <a:solidFill>
                  <a:schemeClr val="tx1"/>
                </a:solidFill>
                <a:latin typeface="Proxima Nova" panose="020B0604020202020204" charset="0"/>
                <a:ea typeface="Proxima Nova"/>
                <a:cs typeface="Proxima Nova"/>
              </a:rPr>
              <a:t>FRACTIONAL KNAPSACK PROBLEM</a:t>
            </a:r>
            <a:endParaRPr lang="en-IN" sz="2300" dirty="0">
              <a:solidFill>
                <a:schemeClr val="tx1"/>
              </a:solidFill>
              <a:latin typeface="Proxima Nova" panose="020B0604020202020204" charset="0"/>
              <a:ea typeface="Proxima Nova"/>
              <a:cs typeface="Proxima Nova"/>
            </a:endParaRPr>
          </a:p>
        </p:txBody>
      </p:sp>
      <p:pic>
        <p:nvPicPr>
          <p:cNvPr id="2" name="Picture 1"/>
          <p:cNvPicPr>
            <a:picLocks noChangeAspect="1"/>
          </p:cNvPicPr>
          <p:nvPr/>
        </p:nvPicPr>
        <p:blipFill>
          <a:blip r:embed="rId3"/>
          <a:stretch>
            <a:fillRect/>
          </a:stretch>
        </p:blipFill>
        <p:spPr>
          <a:xfrm>
            <a:off x="336330" y="688218"/>
            <a:ext cx="4120055" cy="4331540"/>
          </a:xfrm>
          <a:prstGeom prst="rect">
            <a:avLst/>
          </a:prstGeom>
        </p:spPr>
      </p:pic>
    </p:spTree>
    <p:extLst>
      <p:ext uri="{BB962C8B-B14F-4D97-AF65-F5344CB8AC3E}">
        <p14:creationId xmlns:p14="http://schemas.microsoft.com/office/powerpoint/2010/main" val="29863196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r>
              <a:rPr lang="en-IN" sz="2300" dirty="0">
                <a:solidFill>
                  <a:schemeClr val="tx1"/>
                </a:solidFill>
                <a:latin typeface="Proxima Nova" panose="020B0604020202020204" charset="0"/>
                <a:ea typeface="Proxima Nova"/>
                <a:cs typeface="Proxima Nova"/>
              </a:rPr>
              <a:t>FRACTIONAL KNAPSACK PROBLEM</a:t>
            </a:r>
            <a:endParaRPr lang="en-IN" sz="2300" dirty="0">
              <a:solidFill>
                <a:schemeClr val="tx1"/>
              </a:solidFill>
              <a:latin typeface="Proxima Nova" panose="020B0604020202020204" charset="0"/>
              <a:ea typeface="Proxima Nova"/>
              <a:cs typeface="Proxima Nova"/>
            </a:endParaRPr>
          </a:p>
        </p:txBody>
      </p:sp>
      <p:pic>
        <p:nvPicPr>
          <p:cNvPr id="2" name="Picture 1"/>
          <p:cNvPicPr>
            <a:picLocks noChangeAspect="1"/>
          </p:cNvPicPr>
          <p:nvPr/>
        </p:nvPicPr>
        <p:blipFill>
          <a:blip r:embed="rId3"/>
          <a:stretch>
            <a:fillRect/>
          </a:stretch>
        </p:blipFill>
        <p:spPr>
          <a:xfrm>
            <a:off x="532085" y="1037046"/>
            <a:ext cx="6194535" cy="2421277"/>
          </a:xfrm>
          <a:prstGeom prst="rect">
            <a:avLst/>
          </a:prstGeom>
        </p:spPr>
      </p:pic>
    </p:spTree>
    <p:extLst>
      <p:ext uri="{BB962C8B-B14F-4D97-AF65-F5344CB8AC3E}">
        <p14:creationId xmlns:p14="http://schemas.microsoft.com/office/powerpoint/2010/main" val="2522199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2" name="Rectangle 1"/>
          <p:cNvSpPr/>
          <p:nvPr/>
        </p:nvSpPr>
        <p:spPr>
          <a:xfrm>
            <a:off x="1814617" y="-65785"/>
            <a:ext cx="4883068" cy="800219"/>
          </a:xfrm>
          <a:prstGeom prst="rect">
            <a:avLst/>
          </a:prstGeom>
        </p:spPr>
        <p:txBody>
          <a:bodyPr wrap="none">
            <a:spAutoFit/>
          </a:bodyPr>
          <a:lstStyle/>
          <a:p>
            <a:r>
              <a:rPr lang="en-IN" sz="2300" dirty="0">
                <a:solidFill>
                  <a:schemeClr val="tx1"/>
                </a:solidFill>
                <a:latin typeface="Proxima Nova" panose="020B0604020202020204" charset="0"/>
                <a:ea typeface="Proxima Nova"/>
                <a:cs typeface="Proxima Nova"/>
              </a:rPr>
              <a:t>JOB SCHEDULING PROBLEM</a:t>
            </a:r>
            <a:r>
              <a:rPr lang="en-IN" sz="2300" dirty="0">
                <a:solidFill>
                  <a:schemeClr val="tx1"/>
                </a:solidFill>
                <a:latin typeface="Proxima Nova" panose="020B0604020202020204" charset="0"/>
                <a:ea typeface="Proxima Nova"/>
                <a:cs typeface="Proxima Nova"/>
              </a:rPr>
              <a:t> </a:t>
            </a:r>
            <a:r>
              <a:rPr lang="en-IN" sz="2300" dirty="0">
                <a:solidFill>
                  <a:schemeClr val="tx1"/>
                </a:solidFill>
                <a:latin typeface="Proxima Nova" panose="020B0604020202020204" charset="0"/>
                <a:ea typeface="Proxima Nova"/>
                <a:cs typeface="Proxima Nova"/>
              </a:rPr>
              <a:t>OR </a:t>
            </a:r>
          </a:p>
          <a:p>
            <a:r>
              <a:rPr lang="en-IN" sz="2300" dirty="0">
                <a:solidFill>
                  <a:schemeClr val="tx1"/>
                </a:solidFill>
                <a:latin typeface="Proxima Nova" panose="020B0604020202020204" charset="0"/>
                <a:ea typeface="Proxima Nova"/>
                <a:cs typeface="Proxima Nova"/>
              </a:rPr>
              <a:t>JOB SEQUENCING WITH DEADLINE</a:t>
            </a:r>
          </a:p>
        </p:txBody>
      </p:sp>
      <p:pic>
        <p:nvPicPr>
          <p:cNvPr id="3" name="Picture 2"/>
          <p:cNvPicPr>
            <a:picLocks noChangeAspect="1"/>
          </p:cNvPicPr>
          <p:nvPr/>
        </p:nvPicPr>
        <p:blipFill>
          <a:blip r:embed="rId3"/>
          <a:stretch>
            <a:fillRect/>
          </a:stretch>
        </p:blipFill>
        <p:spPr>
          <a:xfrm>
            <a:off x="427253" y="872358"/>
            <a:ext cx="7318872" cy="4025121"/>
          </a:xfrm>
          <a:prstGeom prst="rect">
            <a:avLst/>
          </a:prstGeom>
        </p:spPr>
      </p:pic>
    </p:spTree>
    <p:extLst>
      <p:ext uri="{BB962C8B-B14F-4D97-AF65-F5344CB8AC3E}">
        <p14:creationId xmlns:p14="http://schemas.microsoft.com/office/powerpoint/2010/main" val="22681286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2" name="Rectangle 1"/>
          <p:cNvSpPr/>
          <p:nvPr/>
        </p:nvSpPr>
        <p:spPr>
          <a:xfrm>
            <a:off x="1814617" y="-65785"/>
            <a:ext cx="4883068" cy="800219"/>
          </a:xfrm>
          <a:prstGeom prst="rect">
            <a:avLst/>
          </a:prstGeom>
        </p:spPr>
        <p:txBody>
          <a:bodyPr wrap="none">
            <a:spAutoFit/>
          </a:bodyPr>
          <a:lstStyle/>
          <a:p>
            <a:r>
              <a:rPr lang="en-IN" sz="2300" dirty="0">
                <a:solidFill>
                  <a:schemeClr val="tx1"/>
                </a:solidFill>
                <a:latin typeface="Proxima Nova" panose="020B0604020202020204" charset="0"/>
                <a:ea typeface="Proxima Nova"/>
                <a:cs typeface="Proxima Nova"/>
              </a:rPr>
              <a:t>JOB SCHEDULING PROBLEM</a:t>
            </a:r>
            <a:r>
              <a:rPr lang="en-IN" sz="2300" dirty="0">
                <a:solidFill>
                  <a:schemeClr val="tx1"/>
                </a:solidFill>
                <a:latin typeface="Proxima Nova" panose="020B0604020202020204" charset="0"/>
                <a:ea typeface="Proxima Nova"/>
                <a:cs typeface="Proxima Nova"/>
              </a:rPr>
              <a:t> </a:t>
            </a:r>
            <a:r>
              <a:rPr lang="en-IN" sz="2300" dirty="0">
                <a:solidFill>
                  <a:schemeClr val="tx1"/>
                </a:solidFill>
                <a:latin typeface="Proxima Nova" panose="020B0604020202020204" charset="0"/>
                <a:ea typeface="Proxima Nova"/>
                <a:cs typeface="Proxima Nova"/>
              </a:rPr>
              <a:t>OR </a:t>
            </a:r>
          </a:p>
          <a:p>
            <a:r>
              <a:rPr lang="en-IN" sz="2300" dirty="0">
                <a:solidFill>
                  <a:schemeClr val="tx1"/>
                </a:solidFill>
                <a:latin typeface="Proxima Nova" panose="020B0604020202020204" charset="0"/>
                <a:ea typeface="Proxima Nova"/>
                <a:cs typeface="Proxima Nova"/>
              </a:rPr>
              <a:t>JOB SEQUENCING WITH DEADLINE</a:t>
            </a:r>
          </a:p>
        </p:txBody>
      </p:sp>
      <p:pic>
        <p:nvPicPr>
          <p:cNvPr id="4" name="Picture 3"/>
          <p:cNvPicPr>
            <a:picLocks noChangeAspect="1"/>
          </p:cNvPicPr>
          <p:nvPr/>
        </p:nvPicPr>
        <p:blipFill>
          <a:blip r:embed="rId3"/>
          <a:stretch>
            <a:fillRect/>
          </a:stretch>
        </p:blipFill>
        <p:spPr>
          <a:xfrm>
            <a:off x="955738" y="909624"/>
            <a:ext cx="6600825" cy="3324225"/>
          </a:xfrm>
          <a:prstGeom prst="rect">
            <a:avLst/>
          </a:prstGeom>
        </p:spPr>
      </p:pic>
    </p:spTree>
    <p:extLst>
      <p:ext uri="{BB962C8B-B14F-4D97-AF65-F5344CB8AC3E}">
        <p14:creationId xmlns:p14="http://schemas.microsoft.com/office/powerpoint/2010/main" val="2069847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7" name="Google Shape;97;p17"/>
          <p:cNvSpPr txBox="1"/>
          <p:nvPr/>
        </p:nvSpPr>
        <p:spPr>
          <a:xfrm>
            <a:off x="645924" y="134250"/>
            <a:ext cx="6545985" cy="538579"/>
          </a:xfrm>
          <a:prstGeom prst="rect">
            <a:avLst/>
          </a:prstGeom>
          <a:noFill/>
          <a:ln>
            <a:noFill/>
          </a:ln>
        </p:spPr>
        <p:txBody>
          <a:bodyPr spcFirstLastPara="1" wrap="square" lIns="91425" tIns="91425" rIns="91425" bIns="91425" anchor="t" anchorCtr="0">
            <a:spAutoFit/>
          </a:bodyPr>
          <a:lstStyle/>
          <a:p>
            <a:pPr lvl="0"/>
            <a:r>
              <a:rPr lang="en-IN" sz="2300" dirty="0">
                <a:solidFill>
                  <a:schemeClr val="tx1"/>
                </a:solidFill>
                <a:latin typeface="Proxima Nova" panose="020B0604020202020204" charset="0"/>
                <a:ea typeface="Proxima Nova"/>
                <a:cs typeface="Proxima Nova"/>
              </a:rPr>
              <a:t>INTRODUCTION</a:t>
            </a:r>
            <a:endParaRPr lang="en-IN" sz="2300" dirty="0">
              <a:solidFill>
                <a:schemeClr val="tx1"/>
              </a:solidFill>
              <a:latin typeface="Proxima Nova" panose="020B0604020202020204" charset="0"/>
              <a:ea typeface="Proxima Nova"/>
              <a:cs typeface="Proxima Nova"/>
              <a:sym typeface="Proxima Nova"/>
            </a:endParaRPr>
          </a:p>
        </p:txBody>
      </p:sp>
      <p:sp>
        <p:nvSpPr>
          <p:cNvPr id="99" name="Google Shape;99;p17"/>
          <p:cNvSpPr txBox="1"/>
          <p:nvPr/>
        </p:nvSpPr>
        <p:spPr>
          <a:xfrm>
            <a:off x="328773" y="992003"/>
            <a:ext cx="8530102" cy="3231624"/>
          </a:xfrm>
          <a:prstGeom prst="rect">
            <a:avLst/>
          </a:prstGeom>
          <a:noFill/>
          <a:ln>
            <a:noFill/>
          </a:ln>
        </p:spPr>
        <p:txBody>
          <a:bodyPr spcFirstLastPara="1" wrap="square" lIns="91425" tIns="91425" rIns="91425" bIns="91425" anchor="t" anchorCtr="0">
            <a:spAutoFit/>
          </a:bodyPr>
          <a:lstStyle/>
          <a:p>
            <a:pPr algn="just" fontAlgn="base"/>
            <a:r>
              <a:rPr lang="en-IN" sz="1800" b="1" dirty="0">
                <a:solidFill>
                  <a:srgbClr val="666666"/>
                </a:solidFill>
                <a:latin typeface="Proxima Nova"/>
                <a:ea typeface="Proxima Nova"/>
                <a:cs typeface="Proxima Nova"/>
              </a:rPr>
              <a:t>What is Greedy Algorithm?</a:t>
            </a:r>
          </a:p>
          <a:p>
            <a:pPr algn="just" fontAlgn="base"/>
            <a:endParaRPr lang="en-IN" sz="1800" dirty="0">
              <a:solidFill>
                <a:srgbClr val="666666"/>
              </a:solidFill>
              <a:latin typeface="Proxima Nova"/>
              <a:ea typeface="Proxima Nova"/>
              <a:cs typeface="Proxima Nova"/>
            </a:endParaRPr>
          </a:p>
          <a:p>
            <a:pPr algn="just" fontAlgn="base"/>
            <a:r>
              <a:rPr lang="en-IN" sz="1800" dirty="0">
                <a:solidFill>
                  <a:srgbClr val="666666"/>
                </a:solidFill>
                <a:latin typeface="Proxima Nova"/>
                <a:ea typeface="Proxima Nova"/>
                <a:cs typeface="Proxima Nova"/>
              </a:rPr>
              <a:t>Greedy Algorithm is optimization method. When the problem has many feasible solutions with different cost or benefit, finding the best solution is known as an optimization problem and the best solution is known as the optimal solution.</a:t>
            </a:r>
          </a:p>
          <a:p>
            <a:pPr algn="just" fontAlgn="base"/>
            <a:endParaRPr lang="en-IN" sz="1800" dirty="0">
              <a:solidFill>
                <a:srgbClr val="666666"/>
              </a:solidFill>
              <a:latin typeface="Proxima Nova"/>
              <a:ea typeface="Proxima Nova"/>
              <a:cs typeface="Proxima Nova"/>
            </a:endParaRPr>
          </a:p>
          <a:p>
            <a:pPr algn="just" fontAlgn="base"/>
            <a:r>
              <a:rPr lang="en-IN" sz="1800" dirty="0">
                <a:solidFill>
                  <a:srgbClr val="666666"/>
                </a:solidFill>
                <a:latin typeface="Proxima Nova"/>
                <a:ea typeface="Proxima Nova"/>
                <a:cs typeface="Proxima Nova"/>
              </a:rPr>
              <a:t>There are numerous optimization problems in the real world, such as make a change, knapsack, shortest path, job scheduling ( or job sequencing), and so on.</a:t>
            </a:r>
          </a:p>
          <a:p>
            <a:pPr algn="just" fontAlgn="base"/>
            <a:endParaRPr lang="en-IN" sz="1800" dirty="0">
              <a:solidFill>
                <a:srgbClr val="666666"/>
              </a:solidFill>
              <a:latin typeface="Proxima Nova"/>
              <a:ea typeface="Proxima Nova"/>
              <a:cs typeface="Proxima Nova"/>
            </a:endParaRPr>
          </a:p>
          <a:p>
            <a:pPr algn="just" fontAlgn="base"/>
            <a:r>
              <a:rPr lang="en-IN" sz="1800" dirty="0">
                <a:solidFill>
                  <a:srgbClr val="666666"/>
                </a:solidFill>
                <a:latin typeface="Proxima Nova"/>
                <a:ea typeface="Proxima Nova"/>
                <a:cs typeface="Proxima Nova"/>
              </a:rPr>
              <a:t>Greedy algorithms, like dynamic programming and many other techniques, are used to tackle optimization problems.</a:t>
            </a:r>
          </a:p>
        </p:txBody>
      </p:sp>
    </p:spTree>
    <p:extLst>
      <p:ext uri="{BB962C8B-B14F-4D97-AF65-F5344CB8AC3E}">
        <p14:creationId xmlns:p14="http://schemas.microsoft.com/office/powerpoint/2010/main" val="5459850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2" name="Rectangle 1"/>
          <p:cNvSpPr/>
          <p:nvPr/>
        </p:nvSpPr>
        <p:spPr>
          <a:xfrm>
            <a:off x="1814617" y="-65785"/>
            <a:ext cx="4883068" cy="800219"/>
          </a:xfrm>
          <a:prstGeom prst="rect">
            <a:avLst/>
          </a:prstGeom>
        </p:spPr>
        <p:txBody>
          <a:bodyPr wrap="none">
            <a:spAutoFit/>
          </a:bodyPr>
          <a:lstStyle/>
          <a:p>
            <a:r>
              <a:rPr lang="en-IN" sz="2300" dirty="0">
                <a:solidFill>
                  <a:schemeClr val="tx1"/>
                </a:solidFill>
                <a:latin typeface="Proxima Nova" panose="020B0604020202020204" charset="0"/>
                <a:ea typeface="Proxima Nova"/>
                <a:cs typeface="Proxima Nova"/>
              </a:rPr>
              <a:t>JOB SCHEDULING PROBLEM</a:t>
            </a:r>
            <a:r>
              <a:rPr lang="en-IN" sz="2300" dirty="0">
                <a:solidFill>
                  <a:schemeClr val="tx1"/>
                </a:solidFill>
                <a:latin typeface="Proxima Nova" panose="020B0604020202020204" charset="0"/>
                <a:ea typeface="Proxima Nova"/>
                <a:cs typeface="Proxima Nova"/>
              </a:rPr>
              <a:t> </a:t>
            </a:r>
            <a:r>
              <a:rPr lang="en-IN" sz="2300" dirty="0">
                <a:solidFill>
                  <a:schemeClr val="tx1"/>
                </a:solidFill>
                <a:latin typeface="Proxima Nova" panose="020B0604020202020204" charset="0"/>
                <a:ea typeface="Proxima Nova"/>
                <a:cs typeface="Proxima Nova"/>
              </a:rPr>
              <a:t>OR </a:t>
            </a:r>
          </a:p>
          <a:p>
            <a:r>
              <a:rPr lang="en-IN" sz="2300" dirty="0">
                <a:solidFill>
                  <a:schemeClr val="tx1"/>
                </a:solidFill>
                <a:latin typeface="Proxima Nova" panose="020B0604020202020204" charset="0"/>
                <a:ea typeface="Proxima Nova"/>
                <a:cs typeface="Proxima Nova"/>
              </a:rPr>
              <a:t>JOB SEQUENCING WITH DEADLINE</a:t>
            </a:r>
          </a:p>
        </p:txBody>
      </p:sp>
      <p:pic>
        <p:nvPicPr>
          <p:cNvPr id="3" name="Picture 2"/>
          <p:cNvPicPr>
            <a:picLocks noChangeAspect="1"/>
          </p:cNvPicPr>
          <p:nvPr/>
        </p:nvPicPr>
        <p:blipFill>
          <a:blip r:embed="rId3"/>
          <a:stretch>
            <a:fillRect/>
          </a:stretch>
        </p:blipFill>
        <p:spPr>
          <a:xfrm>
            <a:off x="179661" y="885332"/>
            <a:ext cx="6115050" cy="3667125"/>
          </a:xfrm>
          <a:prstGeom prst="rect">
            <a:avLst/>
          </a:prstGeom>
        </p:spPr>
      </p:pic>
    </p:spTree>
    <p:extLst>
      <p:ext uri="{BB962C8B-B14F-4D97-AF65-F5344CB8AC3E}">
        <p14:creationId xmlns:p14="http://schemas.microsoft.com/office/powerpoint/2010/main" val="33222939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2" name="Rectangle 1"/>
          <p:cNvSpPr/>
          <p:nvPr/>
        </p:nvSpPr>
        <p:spPr>
          <a:xfrm>
            <a:off x="1814617" y="-65785"/>
            <a:ext cx="4883068" cy="800219"/>
          </a:xfrm>
          <a:prstGeom prst="rect">
            <a:avLst/>
          </a:prstGeom>
        </p:spPr>
        <p:txBody>
          <a:bodyPr wrap="none">
            <a:spAutoFit/>
          </a:bodyPr>
          <a:lstStyle/>
          <a:p>
            <a:r>
              <a:rPr lang="en-IN" sz="2300" dirty="0">
                <a:solidFill>
                  <a:schemeClr val="tx1"/>
                </a:solidFill>
                <a:latin typeface="Proxima Nova" panose="020B0604020202020204" charset="0"/>
                <a:ea typeface="Proxima Nova"/>
                <a:cs typeface="Proxima Nova"/>
              </a:rPr>
              <a:t>JOB SCHEDULING PROBLEM</a:t>
            </a:r>
            <a:r>
              <a:rPr lang="en-IN" sz="2300" dirty="0">
                <a:solidFill>
                  <a:schemeClr val="tx1"/>
                </a:solidFill>
                <a:latin typeface="Proxima Nova" panose="020B0604020202020204" charset="0"/>
                <a:ea typeface="Proxima Nova"/>
                <a:cs typeface="Proxima Nova"/>
              </a:rPr>
              <a:t> </a:t>
            </a:r>
            <a:r>
              <a:rPr lang="en-IN" sz="2300" dirty="0">
                <a:solidFill>
                  <a:schemeClr val="tx1"/>
                </a:solidFill>
                <a:latin typeface="Proxima Nova" panose="020B0604020202020204" charset="0"/>
                <a:ea typeface="Proxima Nova"/>
                <a:cs typeface="Proxima Nova"/>
              </a:rPr>
              <a:t>OR </a:t>
            </a:r>
          </a:p>
          <a:p>
            <a:r>
              <a:rPr lang="en-IN" sz="2300" dirty="0">
                <a:solidFill>
                  <a:schemeClr val="tx1"/>
                </a:solidFill>
                <a:latin typeface="Proxima Nova" panose="020B0604020202020204" charset="0"/>
                <a:ea typeface="Proxima Nova"/>
                <a:cs typeface="Proxima Nova"/>
              </a:rPr>
              <a:t>JOB SEQUENCING WITH DEADLINE</a:t>
            </a:r>
          </a:p>
        </p:txBody>
      </p:sp>
      <p:pic>
        <p:nvPicPr>
          <p:cNvPr id="3" name="Picture 2"/>
          <p:cNvPicPr>
            <a:picLocks noChangeAspect="1"/>
          </p:cNvPicPr>
          <p:nvPr/>
        </p:nvPicPr>
        <p:blipFill>
          <a:blip r:embed="rId3"/>
          <a:stretch>
            <a:fillRect/>
          </a:stretch>
        </p:blipFill>
        <p:spPr>
          <a:xfrm>
            <a:off x="281128" y="841509"/>
            <a:ext cx="5352417" cy="4097312"/>
          </a:xfrm>
          <a:prstGeom prst="rect">
            <a:avLst/>
          </a:prstGeom>
        </p:spPr>
      </p:pic>
    </p:spTree>
    <p:extLst>
      <p:ext uri="{BB962C8B-B14F-4D97-AF65-F5344CB8AC3E}">
        <p14:creationId xmlns:p14="http://schemas.microsoft.com/office/powerpoint/2010/main" val="29294514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2" name="Rectangle 1"/>
          <p:cNvSpPr/>
          <p:nvPr/>
        </p:nvSpPr>
        <p:spPr>
          <a:xfrm>
            <a:off x="1814617" y="-65785"/>
            <a:ext cx="4883068" cy="800219"/>
          </a:xfrm>
          <a:prstGeom prst="rect">
            <a:avLst/>
          </a:prstGeom>
        </p:spPr>
        <p:txBody>
          <a:bodyPr wrap="none">
            <a:spAutoFit/>
          </a:bodyPr>
          <a:lstStyle/>
          <a:p>
            <a:r>
              <a:rPr lang="en-IN" sz="2300" dirty="0">
                <a:solidFill>
                  <a:schemeClr val="tx1"/>
                </a:solidFill>
                <a:latin typeface="Proxima Nova" panose="020B0604020202020204" charset="0"/>
                <a:ea typeface="Proxima Nova"/>
                <a:cs typeface="Proxima Nova"/>
              </a:rPr>
              <a:t>JOB SCHEDULING PROBLEM</a:t>
            </a:r>
            <a:r>
              <a:rPr lang="en-IN" sz="2300" dirty="0">
                <a:solidFill>
                  <a:schemeClr val="tx1"/>
                </a:solidFill>
                <a:latin typeface="Proxima Nova" panose="020B0604020202020204" charset="0"/>
                <a:ea typeface="Proxima Nova"/>
                <a:cs typeface="Proxima Nova"/>
              </a:rPr>
              <a:t> </a:t>
            </a:r>
            <a:r>
              <a:rPr lang="en-IN" sz="2300" dirty="0">
                <a:solidFill>
                  <a:schemeClr val="tx1"/>
                </a:solidFill>
                <a:latin typeface="Proxima Nova" panose="020B0604020202020204" charset="0"/>
                <a:ea typeface="Proxima Nova"/>
                <a:cs typeface="Proxima Nova"/>
              </a:rPr>
              <a:t>OR </a:t>
            </a:r>
          </a:p>
          <a:p>
            <a:r>
              <a:rPr lang="en-IN" sz="2300" dirty="0">
                <a:solidFill>
                  <a:schemeClr val="tx1"/>
                </a:solidFill>
                <a:latin typeface="Proxima Nova" panose="020B0604020202020204" charset="0"/>
                <a:ea typeface="Proxima Nova"/>
                <a:cs typeface="Proxima Nova"/>
              </a:rPr>
              <a:t>JOB SEQUENCING WITH DEADLINE</a:t>
            </a:r>
          </a:p>
        </p:txBody>
      </p:sp>
      <p:pic>
        <p:nvPicPr>
          <p:cNvPr id="3" name="Picture 2"/>
          <p:cNvPicPr>
            <a:picLocks noChangeAspect="1"/>
          </p:cNvPicPr>
          <p:nvPr/>
        </p:nvPicPr>
        <p:blipFill>
          <a:blip r:embed="rId3"/>
          <a:stretch>
            <a:fillRect/>
          </a:stretch>
        </p:blipFill>
        <p:spPr>
          <a:xfrm>
            <a:off x="779231" y="734434"/>
            <a:ext cx="4276725" cy="1190625"/>
          </a:xfrm>
          <a:prstGeom prst="rect">
            <a:avLst/>
          </a:prstGeom>
        </p:spPr>
      </p:pic>
      <p:pic>
        <p:nvPicPr>
          <p:cNvPr id="4" name="Picture 3"/>
          <p:cNvPicPr>
            <a:picLocks noChangeAspect="1"/>
          </p:cNvPicPr>
          <p:nvPr/>
        </p:nvPicPr>
        <p:blipFill>
          <a:blip r:embed="rId4"/>
          <a:stretch>
            <a:fillRect/>
          </a:stretch>
        </p:blipFill>
        <p:spPr>
          <a:xfrm>
            <a:off x="179234" y="1802523"/>
            <a:ext cx="5070190" cy="3168869"/>
          </a:xfrm>
          <a:prstGeom prst="rect">
            <a:avLst/>
          </a:prstGeom>
        </p:spPr>
      </p:pic>
    </p:spTree>
    <p:extLst>
      <p:ext uri="{BB962C8B-B14F-4D97-AF65-F5344CB8AC3E}">
        <p14:creationId xmlns:p14="http://schemas.microsoft.com/office/powerpoint/2010/main" val="13214599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2" name="Rectangle 1"/>
          <p:cNvSpPr/>
          <p:nvPr/>
        </p:nvSpPr>
        <p:spPr>
          <a:xfrm>
            <a:off x="1814617" y="-65785"/>
            <a:ext cx="4883068" cy="800219"/>
          </a:xfrm>
          <a:prstGeom prst="rect">
            <a:avLst/>
          </a:prstGeom>
        </p:spPr>
        <p:txBody>
          <a:bodyPr wrap="none">
            <a:spAutoFit/>
          </a:bodyPr>
          <a:lstStyle/>
          <a:p>
            <a:r>
              <a:rPr lang="en-IN" sz="2300" dirty="0">
                <a:solidFill>
                  <a:schemeClr val="tx1"/>
                </a:solidFill>
                <a:latin typeface="Proxima Nova" panose="020B0604020202020204" charset="0"/>
                <a:ea typeface="Proxima Nova"/>
                <a:cs typeface="Proxima Nova"/>
              </a:rPr>
              <a:t>JOB SCHEDULING PROBLEM</a:t>
            </a:r>
            <a:r>
              <a:rPr lang="en-IN" sz="2300" dirty="0">
                <a:solidFill>
                  <a:schemeClr val="tx1"/>
                </a:solidFill>
                <a:latin typeface="Proxima Nova" panose="020B0604020202020204" charset="0"/>
                <a:ea typeface="Proxima Nova"/>
                <a:cs typeface="Proxima Nova"/>
              </a:rPr>
              <a:t> </a:t>
            </a:r>
            <a:r>
              <a:rPr lang="en-IN" sz="2300" dirty="0">
                <a:solidFill>
                  <a:schemeClr val="tx1"/>
                </a:solidFill>
                <a:latin typeface="Proxima Nova" panose="020B0604020202020204" charset="0"/>
                <a:ea typeface="Proxima Nova"/>
                <a:cs typeface="Proxima Nova"/>
              </a:rPr>
              <a:t>OR </a:t>
            </a:r>
          </a:p>
          <a:p>
            <a:r>
              <a:rPr lang="en-IN" sz="2300" dirty="0">
                <a:solidFill>
                  <a:schemeClr val="tx1"/>
                </a:solidFill>
                <a:latin typeface="Proxima Nova" panose="020B0604020202020204" charset="0"/>
                <a:ea typeface="Proxima Nova"/>
                <a:cs typeface="Proxima Nova"/>
              </a:rPr>
              <a:t>JOB SEQUENCING WITH DEADLINE</a:t>
            </a:r>
          </a:p>
        </p:txBody>
      </p:sp>
      <p:pic>
        <p:nvPicPr>
          <p:cNvPr id="3" name="Picture 2"/>
          <p:cNvPicPr>
            <a:picLocks noChangeAspect="1"/>
          </p:cNvPicPr>
          <p:nvPr/>
        </p:nvPicPr>
        <p:blipFill>
          <a:blip r:embed="rId3"/>
          <a:stretch>
            <a:fillRect/>
          </a:stretch>
        </p:blipFill>
        <p:spPr>
          <a:xfrm>
            <a:off x="430235" y="804969"/>
            <a:ext cx="6267450" cy="2933700"/>
          </a:xfrm>
          <a:prstGeom prst="rect">
            <a:avLst/>
          </a:prstGeom>
        </p:spPr>
      </p:pic>
    </p:spTree>
    <p:extLst>
      <p:ext uri="{BB962C8B-B14F-4D97-AF65-F5344CB8AC3E}">
        <p14:creationId xmlns:p14="http://schemas.microsoft.com/office/powerpoint/2010/main" val="8781733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1535" y="2399949"/>
            <a:ext cx="2252824" cy="572700"/>
          </a:xfrm>
        </p:spPr>
        <p:txBody>
          <a:bodyPr>
            <a:normAutofit fontScale="90000"/>
          </a:bodyPr>
          <a:lstStyle/>
          <a:p>
            <a:r>
              <a:rPr lang="en-US" dirty="0" smtClean="0"/>
              <a:t>Thank You</a:t>
            </a:r>
            <a:endParaRPr lang="en-IN" dirty="0"/>
          </a:p>
        </p:txBody>
      </p:sp>
    </p:spTree>
    <p:extLst>
      <p:ext uri="{BB962C8B-B14F-4D97-AF65-F5344CB8AC3E}">
        <p14:creationId xmlns:p14="http://schemas.microsoft.com/office/powerpoint/2010/main" val="805812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7" name="Google Shape;97;p17"/>
          <p:cNvSpPr txBox="1"/>
          <p:nvPr/>
        </p:nvSpPr>
        <p:spPr>
          <a:xfrm>
            <a:off x="645924" y="134250"/>
            <a:ext cx="6545985" cy="538579"/>
          </a:xfrm>
          <a:prstGeom prst="rect">
            <a:avLst/>
          </a:prstGeom>
          <a:noFill/>
          <a:ln>
            <a:noFill/>
          </a:ln>
        </p:spPr>
        <p:txBody>
          <a:bodyPr spcFirstLastPara="1" wrap="square" lIns="91425" tIns="91425" rIns="91425" bIns="91425" anchor="t" anchorCtr="0">
            <a:spAutoFit/>
          </a:bodyPr>
          <a:lstStyle/>
          <a:p>
            <a:pPr lvl="0"/>
            <a:r>
              <a:rPr lang="en-IN" sz="2300" dirty="0">
                <a:solidFill>
                  <a:schemeClr val="tx1"/>
                </a:solidFill>
                <a:latin typeface="Proxima Nova" panose="020B0604020202020204" charset="0"/>
                <a:ea typeface="Proxima Nova"/>
                <a:cs typeface="Proxima Nova"/>
              </a:rPr>
              <a:t>INTRODUCTION</a:t>
            </a:r>
            <a:endParaRPr lang="en-IN" sz="2300" dirty="0">
              <a:solidFill>
                <a:schemeClr val="tx1"/>
              </a:solidFill>
              <a:latin typeface="Proxima Nova" panose="020B0604020202020204" charset="0"/>
              <a:ea typeface="Proxima Nova"/>
              <a:cs typeface="Proxima Nova"/>
              <a:sym typeface="Proxima Nova"/>
            </a:endParaRPr>
          </a:p>
        </p:txBody>
      </p:sp>
      <p:sp>
        <p:nvSpPr>
          <p:cNvPr id="99" name="Google Shape;99;p17"/>
          <p:cNvSpPr txBox="1"/>
          <p:nvPr/>
        </p:nvSpPr>
        <p:spPr>
          <a:xfrm>
            <a:off x="390418" y="992003"/>
            <a:ext cx="8468457" cy="3508623"/>
          </a:xfrm>
          <a:prstGeom prst="rect">
            <a:avLst/>
          </a:prstGeom>
          <a:noFill/>
          <a:ln>
            <a:noFill/>
          </a:ln>
        </p:spPr>
        <p:txBody>
          <a:bodyPr spcFirstLastPara="1" wrap="square" lIns="91425" tIns="91425" rIns="91425" bIns="91425" anchor="t" anchorCtr="0">
            <a:spAutoFit/>
          </a:bodyPr>
          <a:lstStyle/>
          <a:p>
            <a:pPr algn="just" fontAlgn="base"/>
            <a:r>
              <a:rPr lang="en-IN" sz="1800" dirty="0">
                <a:solidFill>
                  <a:srgbClr val="666666"/>
                </a:solidFill>
                <a:latin typeface="Proxima Nova"/>
                <a:ea typeface="Proxima Nova"/>
                <a:cs typeface="Proxima Nova"/>
              </a:rPr>
              <a:t>The greedy algorithm derives the solution step by step, by looking at the information available at the current moment. It does not look at future prospects. </a:t>
            </a:r>
          </a:p>
          <a:p>
            <a:pPr algn="just" fontAlgn="base"/>
            <a:endParaRPr lang="en-IN" sz="1800" dirty="0">
              <a:solidFill>
                <a:srgbClr val="666666"/>
              </a:solidFill>
              <a:latin typeface="Proxima Nova"/>
              <a:ea typeface="Proxima Nova"/>
              <a:cs typeface="Proxima Nova"/>
            </a:endParaRPr>
          </a:p>
          <a:p>
            <a:pPr algn="just" fontAlgn="base"/>
            <a:r>
              <a:rPr lang="en-IN" sz="1800" dirty="0">
                <a:solidFill>
                  <a:srgbClr val="666666"/>
                </a:solidFill>
                <a:latin typeface="Proxima Nova"/>
                <a:ea typeface="Proxima Nova"/>
                <a:cs typeface="Proxima Nova"/>
              </a:rPr>
              <a:t>Decisions are completely locally optimal. </a:t>
            </a:r>
          </a:p>
          <a:p>
            <a:pPr algn="just" fontAlgn="base"/>
            <a:endParaRPr lang="en-IN" sz="1800" dirty="0">
              <a:solidFill>
                <a:srgbClr val="666666"/>
              </a:solidFill>
              <a:latin typeface="Proxima Nova"/>
              <a:ea typeface="Proxima Nova"/>
              <a:cs typeface="Proxima Nova"/>
            </a:endParaRPr>
          </a:p>
          <a:p>
            <a:pPr algn="just" fontAlgn="base"/>
            <a:r>
              <a:rPr lang="en-IN" sz="1800" dirty="0">
                <a:solidFill>
                  <a:srgbClr val="666666"/>
                </a:solidFill>
                <a:latin typeface="Proxima Nova"/>
                <a:ea typeface="Proxima Nova"/>
                <a:cs typeface="Proxima Nova"/>
              </a:rPr>
              <a:t>This method constructs the solution simply by looking at current benefit without exploring future possibilities and hence they are known as </a:t>
            </a:r>
            <a:r>
              <a:rPr lang="en-IN" sz="1800" b="1" dirty="0">
                <a:solidFill>
                  <a:srgbClr val="666666"/>
                </a:solidFill>
                <a:latin typeface="Proxima Nova"/>
                <a:ea typeface="Proxima Nova"/>
                <a:cs typeface="Proxima Nova"/>
              </a:rPr>
              <a:t>greedy</a:t>
            </a:r>
            <a:r>
              <a:rPr lang="en-IN" sz="1800" dirty="0">
                <a:solidFill>
                  <a:srgbClr val="666666"/>
                </a:solidFill>
                <a:latin typeface="Proxima Nova"/>
                <a:ea typeface="Proxima Nova"/>
                <a:cs typeface="Proxima Nova"/>
              </a:rPr>
              <a:t>.</a:t>
            </a:r>
          </a:p>
          <a:p>
            <a:pPr algn="just" fontAlgn="base"/>
            <a:endParaRPr lang="en-IN" sz="1800" dirty="0">
              <a:solidFill>
                <a:srgbClr val="666666"/>
              </a:solidFill>
              <a:latin typeface="Proxima Nova"/>
              <a:ea typeface="Proxima Nova"/>
              <a:cs typeface="Proxima Nova"/>
            </a:endParaRPr>
          </a:p>
          <a:p>
            <a:pPr algn="just" fontAlgn="base"/>
            <a:r>
              <a:rPr lang="en-IN" sz="1800" dirty="0">
                <a:solidFill>
                  <a:srgbClr val="666666"/>
                </a:solidFill>
                <a:latin typeface="Proxima Nova"/>
                <a:ea typeface="Proxima Nova"/>
                <a:cs typeface="Proxima Nova"/>
              </a:rPr>
              <a:t>The choice made under greedy solution procedure are irrevocable, means once we have selected the local best solution, it cannot be backtracked. </a:t>
            </a:r>
          </a:p>
          <a:p>
            <a:pPr algn="just" fontAlgn="base"/>
            <a:endParaRPr lang="en-IN" sz="1800" dirty="0">
              <a:solidFill>
                <a:srgbClr val="666666"/>
              </a:solidFill>
              <a:latin typeface="Proxima Nova"/>
              <a:ea typeface="Proxima Nova"/>
              <a:cs typeface="Proxima Nova"/>
            </a:endParaRPr>
          </a:p>
          <a:p>
            <a:pPr algn="just" fontAlgn="base"/>
            <a:r>
              <a:rPr lang="en-IN" sz="1800" dirty="0">
                <a:solidFill>
                  <a:srgbClr val="666666"/>
                </a:solidFill>
                <a:latin typeface="Proxima Nova"/>
                <a:ea typeface="Proxima Nova"/>
                <a:cs typeface="Proxima Nova"/>
              </a:rPr>
              <a:t>Thus, a choice made at each step in the greedy method should be:</a:t>
            </a:r>
          </a:p>
        </p:txBody>
      </p:sp>
    </p:spTree>
    <p:extLst>
      <p:ext uri="{BB962C8B-B14F-4D97-AF65-F5344CB8AC3E}">
        <p14:creationId xmlns:p14="http://schemas.microsoft.com/office/powerpoint/2010/main" val="314115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7" name="Google Shape;97;p17"/>
          <p:cNvSpPr txBox="1"/>
          <p:nvPr/>
        </p:nvSpPr>
        <p:spPr>
          <a:xfrm>
            <a:off x="645924" y="134250"/>
            <a:ext cx="6545985" cy="538579"/>
          </a:xfrm>
          <a:prstGeom prst="rect">
            <a:avLst/>
          </a:prstGeom>
          <a:noFill/>
          <a:ln>
            <a:noFill/>
          </a:ln>
        </p:spPr>
        <p:txBody>
          <a:bodyPr spcFirstLastPara="1" wrap="square" lIns="91425" tIns="91425" rIns="91425" bIns="91425" anchor="t" anchorCtr="0">
            <a:spAutoFit/>
          </a:bodyPr>
          <a:lstStyle/>
          <a:p>
            <a:pPr lvl="0"/>
            <a:r>
              <a:rPr lang="en-IN" sz="2300" dirty="0">
                <a:solidFill>
                  <a:schemeClr val="tx1"/>
                </a:solidFill>
                <a:latin typeface="Proxima Nova" panose="020B0604020202020204" charset="0"/>
                <a:ea typeface="Proxima Nova"/>
                <a:cs typeface="Proxima Nova"/>
              </a:rPr>
              <a:t>INTRODUCTION</a:t>
            </a:r>
            <a:endParaRPr lang="en-IN" sz="2300" dirty="0">
              <a:solidFill>
                <a:schemeClr val="tx1"/>
              </a:solidFill>
              <a:latin typeface="Proxima Nova" panose="020B0604020202020204" charset="0"/>
              <a:ea typeface="Proxima Nova"/>
              <a:cs typeface="Proxima Nova"/>
              <a:sym typeface="Proxima Nova"/>
            </a:endParaRPr>
          </a:p>
        </p:txBody>
      </p:sp>
      <p:sp>
        <p:nvSpPr>
          <p:cNvPr id="99" name="Google Shape;99;p17"/>
          <p:cNvSpPr txBox="1"/>
          <p:nvPr/>
        </p:nvSpPr>
        <p:spPr>
          <a:xfrm>
            <a:off x="390418" y="992003"/>
            <a:ext cx="8468457" cy="2400627"/>
          </a:xfrm>
          <a:prstGeom prst="rect">
            <a:avLst/>
          </a:prstGeom>
          <a:noFill/>
          <a:ln>
            <a:noFill/>
          </a:ln>
        </p:spPr>
        <p:txBody>
          <a:bodyPr spcFirstLastPara="1" wrap="square" lIns="91425" tIns="91425" rIns="91425" bIns="91425" anchor="t" anchorCtr="0">
            <a:spAutoFit/>
          </a:bodyPr>
          <a:lstStyle/>
          <a:p>
            <a:pPr algn="just" fontAlgn="base"/>
            <a:r>
              <a:rPr lang="en-IN" sz="1800" b="1" dirty="0">
                <a:solidFill>
                  <a:srgbClr val="666666"/>
                </a:solidFill>
                <a:latin typeface="Proxima Nova"/>
                <a:ea typeface="Proxima Nova"/>
                <a:cs typeface="Proxima Nova"/>
              </a:rPr>
              <a:t>Feasible : </a:t>
            </a:r>
            <a:r>
              <a:rPr lang="en-IN" sz="1800" dirty="0">
                <a:solidFill>
                  <a:srgbClr val="666666"/>
                </a:solidFill>
                <a:latin typeface="Proxima Nova"/>
                <a:ea typeface="Proxima Nova"/>
                <a:cs typeface="Proxima Nova"/>
              </a:rPr>
              <a:t>choice should satisfy problem constraints.</a:t>
            </a:r>
          </a:p>
          <a:p>
            <a:pPr algn="just" fontAlgn="base"/>
            <a:endParaRPr lang="en-IN" sz="1800" dirty="0">
              <a:solidFill>
                <a:srgbClr val="666666"/>
              </a:solidFill>
              <a:latin typeface="Proxima Nova"/>
              <a:ea typeface="Proxima Nova"/>
              <a:cs typeface="Proxima Nova"/>
            </a:endParaRPr>
          </a:p>
          <a:p>
            <a:pPr algn="just" fontAlgn="base"/>
            <a:r>
              <a:rPr lang="en-IN" sz="1800" b="1" dirty="0">
                <a:solidFill>
                  <a:srgbClr val="666666"/>
                </a:solidFill>
                <a:latin typeface="Proxima Nova"/>
                <a:ea typeface="Proxima Nova"/>
                <a:cs typeface="Proxima Nova"/>
              </a:rPr>
              <a:t>Locally optimal : </a:t>
            </a:r>
            <a:r>
              <a:rPr lang="en-IN" sz="1800" dirty="0">
                <a:solidFill>
                  <a:srgbClr val="666666"/>
                </a:solidFill>
                <a:latin typeface="Proxima Nova"/>
                <a:ea typeface="Proxima Nova"/>
                <a:cs typeface="Proxima Nova"/>
              </a:rPr>
              <a:t>Best solution from all feasible solution at the current stage should be selected.</a:t>
            </a:r>
          </a:p>
          <a:p>
            <a:pPr algn="just" fontAlgn="base"/>
            <a:endParaRPr lang="en-IN" sz="1800" dirty="0">
              <a:solidFill>
                <a:srgbClr val="666666"/>
              </a:solidFill>
              <a:latin typeface="Proxima Nova"/>
              <a:ea typeface="Proxima Nova"/>
              <a:cs typeface="Proxima Nova"/>
            </a:endParaRPr>
          </a:p>
          <a:p>
            <a:pPr algn="just" fontAlgn="base"/>
            <a:r>
              <a:rPr lang="en-IN" sz="1800" b="1" dirty="0">
                <a:solidFill>
                  <a:srgbClr val="666666"/>
                </a:solidFill>
                <a:latin typeface="Proxima Nova"/>
                <a:ea typeface="Proxima Nova"/>
                <a:cs typeface="Proxima Nova"/>
              </a:rPr>
              <a:t>Irrevocable : </a:t>
            </a:r>
            <a:r>
              <a:rPr lang="en-IN" sz="1800" dirty="0">
                <a:solidFill>
                  <a:srgbClr val="666666"/>
                </a:solidFill>
                <a:latin typeface="Proxima Nova"/>
                <a:ea typeface="Proxima Nova"/>
                <a:cs typeface="Proxima Nova"/>
              </a:rPr>
              <a:t>Once the choice is made, it cannot be altered, i.e. if a feasible solution is selected (rejected) in step </a:t>
            </a:r>
            <a:r>
              <a:rPr lang="en-IN" sz="1800" dirty="0" err="1">
                <a:solidFill>
                  <a:srgbClr val="666666"/>
                </a:solidFill>
                <a:latin typeface="Proxima Nova"/>
                <a:ea typeface="Proxima Nova"/>
                <a:cs typeface="Proxima Nova"/>
              </a:rPr>
              <a:t>i</a:t>
            </a:r>
            <a:r>
              <a:rPr lang="en-IN" sz="1800" dirty="0">
                <a:solidFill>
                  <a:srgbClr val="666666"/>
                </a:solidFill>
                <a:latin typeface="Proxima Nova"/>
                <a:ea typeface="Proxima Nova"/>
                <a:cs typeface="Proxima Nova"/>
              </a:rPr>
              <a:t>, it cannot be rejected (selected) in subsequent stages.</a:t>
            </a:r>
          </a:p>
        </p:txBody>
      </p:sp>
    </p:spTree>
    <p:extLst>
      <p:ext uri="{BB962C8B-B14F-4D97-AF65-F5344CB8AC3E}">
        <p14:creationId xmlns:p14="http://schemas.microsoft.com/office/powerpoint/2010/main" val="2116654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7" name="Google Shape;97;p17"/>
          <p:cNvSpPr txBox="1"/>
          <p:nvPr/>
        </p:nvSpPr>
        <p:spPr>
          <a:xfrm>
            <a:off x="645924" y="134250"/>
            <a:ext cx="6545985" cy="538579"/>
          </a:xfrm>
          <a:prstGeom prst="rect">
            <a:avLst/>
          </a:prstGeom>
          <a:noFill/>
          <a:ln>
            <a:noFill/>
          </a:ln>
        </p:spPr>
        <p:txBody>
          <a:bodyPr spcFirstLastPara="1" wrap="square" lIns="91425" tIns="91425" rIns="91425" bIns="91425" anchor="t" anchorCtr="0">
            <a:spAutoFit/>
          </a:bodyPr>
          <a:lstStyle/>
          <a:p>
            <a:pPr lvl="0"/>
            <a:r>
              <a:rPr lang="en-IN" sz="2300" dirty="0">
                <a:solidFill>
                  <a:schemeClr val="tx1"/>
                </a:solidFill>
                <a:latin typeface="Proxima Nova" panose="020B0604020202020204" charset="0"/>
                <a:ea typeface="Proxima Nova"/>
                <a:cs typeface="Proxima Nova"/>
              </a:rPr>
              <a:t>CHARACTERISTICS</a:t>
            </a:r>
            <a:r>
              <a:rPr lang="en-IN" sz="2300" dirty="0">
                <a:solidFill>
                  <a:schemeClr val="lt1"/>
                </a:solidFill>
                <a:latin typeface="Proxima Nova" panose="020B0604020202020204" charset="0"/>
                <a:ea typeface="Proxima Nova"/>
                <a:cs typeface="Proxima Nova"/>
              </a:rPr>
              <a:t> </a:t>
            </a:r>
            <a:r>
              <a:rPr lang="en-IN" sz="2300" dirty="0">
                <a:solidFill>
                  <a:schemeClr val="tx1"/>
                </a:solidFill>
                <a:latin typeface="Proxima Nova" panose="020B0604020202020204" charset="0"/>
                <a:ea typeface="Proxima Nova"/>
                <a:cs typeface="Proxima Nova"/>
              </a:rPr>
              <a:t>OF GREEDY ALGORITHMS</a:t>
            </a:r>
            <a:endParaRPr lang="en-IN" sz="2300" dirty="0">
              <a:solidFill>
                <a:schemeClr val="tx1"/>
              </a:solidFill>
              <a:latin typeface="Proxima Nova" panose="020B0604020202020204" charset="0"/>
              <a:ea typeface="Proxima Nova"/>
              <a:cs typeface="Proxima Nova"/>
              <a:sym typeface="Proxima Nova"/>
            </a:endParaRPr>
          </a:p>
        </p:txBody>
      </p:sp>
      <p:sp>
        <p:nvSpPr>
          <p:cNvPr id="99" name="Google Shape;99;p17"/>
          <p:cNvSpPr txBox="1"/>
          <p:nvPr/>
        </p:nvSpPr>
        <p:spPr>
          <a:xfrm>
            <a:off x="337746" y="735967"/>
            <a:ext cx="8468457" cy="4062620"/>
          </a:xfrm>
          <a:prstGeom prst="rect">
            <a:avLst/>
          </a:prstGeom>
          <a:noFill/>
          <a:ln>
            <a:noFill/>
          </a:ln>
        </p:spPr>
        <p:txBody>
          <a:bodyPr spcFirstLastPara="1" wrap="square" lIns="91425" tIns="91425" rIns="91425" bIns="91425" anchor="t" anchorCtr="0">
            <a:spAutoFit/>
          </a:bodyPr>
          <a:lstStyle/>
          <a:p>
            <a:pPr algn="just" fontAlgn="base"/>
            <a:r>
              <a:rPr lang="en-IN" sz="1800" dirty="0">
                <a:solidFill>
                  <a:srgbClr val="666666"/>
                </a:solidFill>
                <a:latin typeface="Proxima Nova"/>
                <a:ea typeface="Proxima Nova"/>
                <a:cs typeface="Proxima Nova"/>
              </a:rPr>
              <a:t>Problems which can be solved using the greedy method generally possess the following two interesting properties:</a:t>
            </a:r>
          </a:p>
          <a:p>
            <a:pPr algn="just" fontAlgn="base"/>
            <a:endParaRPr lang="en-IN" sz="1800" dirty="0">
              <a:solidFill>
                <a:srgbClr val="666666"/>
              </a:solidFill>
              <a:latin typeface="Proxima Nova"/>
              <a:ea typeface="Proxima Nova"/>
              <a:cs typeface="Proxima Nova"/>
            </a:endParaRPr>
          </a:p>
          <a:p>
            <a:pPr algn="just" fontAlgn="base"/>
            <a:r>
              <a:rPr lang="en-IN" sz="1800" b="1" dirty="0">
                <a:solidFill>
                  <a:srgbClr val="666666"/>
                </a:solidFill>
                <a:latin typeface="Proxima Nova"/>
                <a:ea typeface="Proxima Nova"/>
                <a:cs typeface="Proxima Nova"/>
              </a:rPr>
              <a:t>1. Greedy choice property:</a:t>
            </a:r>
          </a:p>
          <a:p>
            <a:pPr algn="just" fontAlgn="base"/>
            <a:r>
              <a:rPr lang="en-IN" sz="1800" dirty="0">
                <a:solidFill>
                  <a:srgbClr val="666666"/>
                </a:solidFill>
                <a:latin typeface="Proxima Nova"/>
                <a:ea typeface="Proxima Nova"/>
                <a:cs typeface="Proxima Nova"/>
              </a:rPr>
              <a:t>The global optimal solution is found by selecting locally optimal choices, or the ones that appear to be the best at the time. If the choice is feasible, include it in the solution set and reduce the problem by the same amount. The current decision may be influenced by prior decisions, but it is independent by future decisions.</a:t>
            </a:r>
          </a:p>
          <a:p>
            <a:pPr algn="just" fontAlgn="base"/>
            <a:endParaRPr lang="en-IN" sz="1800" dirty="0">
              <a:solidFill>
                <a:srgbClr val="666666"/>
              </a:solidFill>
              <a:latin typeface="Proxima Nova"/>
              <a:ea typeface="Proxima Nova"/>
              <a:cs typeface="Proxima Nova"/>
            </a:endParaRPr>
          </a:p>
          <a:p>
            <a:pPr algn="just" fontAlgn="base"/>
            <a:r>
              <a:rPr lang="en-IN" sz="1800" b="1" dirty="0">
                <a:solidFill>
                  <a:srgbClr val="666666"/>
                </a:solidFill>
                <a:latin typeface="Proxima Nova"/>
                <a:ea typeface="Proxima Nova"/>
                <a:cs typeface="Proxima Nova"/>
              </a:rPr>
              <a:t>2. Optimal substructure:</a:t>
            </a:r>
          </a:p>
          <a:p>
            <a:pPr algn="just" fontAlgn="base"/>
            <a:r>
              <a:rPr lang="en-IN" sz="1800" dirty="0">
                <a:solidFill>
                  <a:srgbClr val="666666"/>
                </a:solidFill>
                <a:latin typeface="Proxima Nova"/>
                <a:ea typeface="Proxima Nova"/>
                <a:cs typeface="Proxima Nova"/>
              </a:rPr>
              <a:t>We say given problem exhibits optimal substructure if the optimal solution to the given problem contains the optimal solution to its sub problems too. In the problem which possesses the optimal substructure, best next choice always leads to an optimal solution.</a:t>
            </a:r>
          </a:p>
        </p:txBody>
      </p:sp>
    </p:spTree>
    <p:extLst>
      <p:ext uri="{BB962C8B-B14F-4D97-AF65-F5344CB8AC3E}">
        <p14:creationId xmlns:p14="http://schemas.microsoft.com/office/powerpoint/2010/main" val="2127213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7" name="Google Shape;97;p17"/>
          <p:cNvSpPr txBox="1"/>
          <p:nvPr/>
        </p:nvSpPr>
        <p:spPr>
          <a:xfrm>
            <a:off x="645924" y="134250"/>
            <a:ext cx="6545985" cy="538579"/>
          </a:xfrm>
          <a:prstGeom prst="rect">
            <a:avLst/>
          </a:prstGeom>
          <a:noFill/>
          <a:ln>
            <a:noFill/>
          </a:ln>
        </p:spPr>
        <p:txBody>
          <a:bodyPr spcFirstLastPara="1" wrap="square" lIns="91425" tIns="91425" rIns="91425" bIns="91425" anchor="t" anchorCtr="0">
            <a:spAutoFit/>
          </a:bodyPr>
          <a:lstStyle/>
          <a:p>
            <a:pPr lvl="0"/>
            <a:r>
              <a:rPr lang="en-IN" sz="2300" dirty="0">
                <a:solidFill>
                  <a:schemeClr val="tx1"/>
                </a:solidFill>
                <a:latin typeface="Proxima Nova" panose="020B0604020202020204" charset="0"/>
                <a:ea typeface="Proxima Nova"/>
                <a:cs typeface="Proxima Nova"/>
              </a:rPr>
              <a:t>ACTIVITY SELECTION PROBLEM</a:t>
            </a:r>
          </a:p>
        </p:txBody>
      </p:sp>
      <p:sp>
        <p:nvSpPr>
          <p:cNvPr id="99" name="Google Shape;99;p17"/>
          <p:cNvSpPr txBox="1"/>
          <p:nvPr/>
        </p:nvSpPr>
        <p:spPr>
          <a:xfrm>
            <a:off x="390418" y="992003"/>
            <a:ext cx="8468457" cy="2954625"/>
          </a:xfrm>
          <a:prstGeom prst="rect">
            <a:avLst/>
          </a:prstGeom>
          <a:noFill/>
          <a:ln>
            <a:noFill/>
          </a:ln>
        </p:spPr>
        <p:txBody>
          <a:bodyPr spcFirstLastPara="1" wrap="square" lIns="91425" tIns="91425" rIns="91425" bIns="91425" anchor="t" anchorCtr="0">
            <a:spAutoFit/>
          </a:bodyPr>
          <a:lstStyle/>
          <a:p>
            <a:pPr algn="just" fontAlgn="base"/>
            <a:r>
              <a:rPr lang="en-IN" sz="1800" b="1" dirty="0">
                <a:solidFill>
                  <a:srgbClr val="666666"/>
                </a:solidFill>
                <a:latin typeface="Proxima Nova"/>
                <a:ea typeface="Proxima Nova"/>
                <a:cs typeface="Proxima Nova"/>
              </a:rPr>
              <a:t>Activity Selection Problem : </a:t>
            </a:r>
            <a:r>
              <a:rPr lang="en-IN" sz="1800" dirty="0">
                <a:solidFill>
                  <a:srgbClr val="666666"/>
                </a:solidFill>
                <a:latin typeface="Proxima Nova"/>
                <a:ea typeface="Proxima Nova"/>
                <a:cs typeface="Proxima Nova"/>
              </a:rPr>
              <a:t>“Schedule maximum number of compatible activities that need exclusive access to resources likes processor, class room, event venue etc.”</a:t>
            </a:r>
          </a:p>
          <a:p>
            <a:pPr algn="just" fontAlgn="base"/>
            <a:endParaRPr lang="en-IN" sz="1800" dirty="0">
              <a:solidFill>
                <a:srgbClr val="666666"/>
              </a:solidFill>
              <a:latin typeface="Proxima Nova"/>
              <a:ea typeface="Proxima Nova"/>
              <a:cs typeface="Proxima Nova"/>
            </a:endParaRPr>
          </a:p>
          <a:p>
            <a:pPr algn="just" fontAlgn="base"/>
            <a:r>
              <a:rPr lang="en-IN" sz="1800" dirty="0">
                <a:solidFill>
                  <a:srgbClr val="666666"/>
                </a:solidFill>
                <a:latin typeface="Proxima Nova"/>
                <a:ea typeface="Proxima Nova"/>
                <a:cs typeface="Proxima Nova"/>
              </a:rPr>
              <a:t>Span of activity is defined by its start time and finishing time. Suppose we have such n activities.</a:t>
            </a:r>
          </a:p>
          <a:p>
            <a:pPr algn="just" fontAlgn="base"/>
            <a:endParaRPr lang="en-IN" sz="1800" dirty="0">
              <a:solidFill>
                <a:srgbClr val="666666"/>
              </a:solidFill>
              <a:latin typeface="Proxima Nova"/>
              <a:ea typeface="Proxima Nova"/>
              <a:cs typeface="Proxima Nova"/>
            </a:endParaRPr>
          </a:p>
          <a:p>
            <a:pPr algn="just" fontAlgn="base"/>
            <a:r>
              <a:rPr lang="en-IN" sz="1800" dirty="0">
                <a:solidFill>
                  <a:srgbClr val="666666"/>
                </a:solidFill>
                <a:latin typeface="Proxima Nova"/>
                <a:ea typeface="Proxima Nova"/>
                <a:cs typeface="Proxima Nova"/>
              </a:rPr>
              <a:t>Aim of algorithm is to find optimal schedule with maximum number of activities to be carried out with limited resources. Suppose S = {a1, a2, a3, .. an} is the set of activities that we want to schedule.</a:t>
            </a:r>
          </a:p>
        </p:txBody>
      </p:sp>
    </p:spTree>
    <p:extLst>
      <p:ext uri="{BB962C8B-B14F-4D97-AF65-F5344CB8AC3E}">
        <p14:creationId xmlns:p14="http://schemas.microsoft.com/office/powerpoint/2010/main" val="3397693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7" name="Google Shape;97;p17"/>
          <p:cNvSpPr txBox="1"/>
          <p:nvPr/>
        </p:nvSpPr>
        <p:spPr>
          <a:xfrm>
            <a:off x="645924" y="134250"/>
            <a:ext cx="6545985" cy="538579"/>
          </a:xfrm>
          <a:prstGeom prst="rect">
            <a:avLst/>
          </a:prstGeom>
          <a:noFill/>
          <a:ln>
            <a:noFill/>
          </a:ln>
        </p:spPr>
        <p:txBody>
          <a:bodyPr spcFirstLastPara="1" wrap="square" lIns="91425" tIns="91425" rIns="91425" bIns="91425" anchor="t" anchorCtr="0">
            <a:spAutoFit/>
          </a:bodyPr>
          <a:lstStyle/>
          <a:p>
            <a:r>
              <a:rPr lang="en-IN" sz="2300" dirty="0">
                <a:solidFill>
                  <a:schemeClr val="tx1"/>
                </a:solidFill>
                <a:latin typeface="Proxima Nova" panose="020B0604020202020204" charset="0"/>
                <a:ea typeface="Proxima Nova"/>
                <a:cs typeface="Proxima Nova"/>
              </a:rPr>
              <a:t>ACTIVITY SELECTION PROBLEM</a:t>
            </a:r>
          </a:p>
        </p:txBody>
      </p:sp>
      <p:sp>
        <p:nvSpPr>
          <p:cNvPr id="99" name="Google Shape;99;p17"/>
          <p:cNvSpPr txBox="1"/>
          <p:nvPr/>
        </p:nvSpPr>
        <p:spPr>
          <a:xfrm>
            <a:off x="390418" y="992003"/>
            <a:ext cx="8468457" cy="2954625"/>
          </a:xfrm>
          <a:prstGeom prst="rect">
            <a:avLst/>
          </a:prstGeom>
          <a:noFill/>
          <a:ln>
            <a:noFill/>
          </a:ln>
        </p:spPr>
        <p:txBody>
          <a:bodyPr spcFirstLastPara="1" wrap="square" lIns="91425" tIns="91425" rIns="91425" bIns="91425" anchor="t" anchorCtr="0">
            <a:spAutoFit/>
          </a:bodyPr>
          <a:lstStyle/>
          <a:p>
            <a:pPr algn="just" fontAlgn="base"/>
            <a:r>
              <a:rPr lang="en-IN" sz="1800" dirty="0">
                <a:solidFill>
                  <a:srgbClr val="666666"/>
                </a:solidFill>
                <a:latin typeface="Proxima Nova"/>
                <a:ea typeface="Proxima Nova"/>
                <a:cs typeface="Proxima Nova"/>
              </a:rPr>
              <a:t>Scheduled activities must be compatible with each other. Start time of activities is let’s say </a:t>
            </a:r>
            <a:r>
              <a:rPr lang="en-IN" sz="1800" dirty="0" err="1">
                <a:solidFill>
                  <a:srgbClr val="666666"/>
                </a:solidFill>
                <a:latin typeface="Proxima Nova"/>
                <a:ea typeface="Proxima Nova"/>
                <a:cs typeface="Proxima Nova"/>
              </a:rPr>
              <a:t>si</a:t>
            </a:r>
            <a:r>
              <a:rPr lang="en-IN" sz="1800" dirty="0">
                <a:solidFill>
                  <a:srgbClr val="666666"/>
                </a:solidFill>
                <a:latin typeface="Proxima Nova"/>
                <a:ea typeface="Proxima Nova"/>
                <a:cs typeface="Proxima Nova"/>
              </a:rPr>
              <a:t> and finishing time is fi, then activities </a:t>
            </a:r>
            <a:r>
              <a:rPr lang="en-IN" sz="1800" dirty="0" err="1">
                <a:solidFill>
                  <a:srgbClr val="666666"/>
                </a:solidFill>
                <a:latin typeface="Proxima Nova"/>
                <a:ea typeface="Proxima Nova"/>
                <a:cs typeface="Proxima Nova"/>
              </a:rPr>
              <a:t>i</a:t>
            </a:r>
            <a:r>
              <a:rPr lang="en-IN" sz="1800" dirty="0">
                <a:solidFill>
                  <a:srgbClr val="666666"/>
                </a:solidFill>
                <a:latin typeface="Proxima Nova"/>
                <a:ea typeface="Proxima Nova"/>
                <a:cs typeface="Proxima Nova"/>
              </a:rPr>
              <a:t> and j are called compatible if and only if fi &lt; </a:t>
            </a:r>
            <a:r>
              <a:rPr lang="en-IN" sz="1800" dirty="0" err="1">
                <a:solidFill>
                  <a:srgbClr val="666666"/>
                </a:solidFill>
                <a:latin typeface="Proxima Nova"/>
                <a:ea typeface="Proxima Nova"/>
                <a:cs typeface="Proxima Nova"/>
              </a:rPr>
              <a:t>sj</a:t>
            </a:r>
            <a:r>
              <a:rPr lang="en-IN" sz="1800" dirty="0">
                <a:solidFill>
                  <a:srgbClr val="666666"/>
                </a:solidFill>
                <a:latin typeface="Proxima Nova"/>
                <a:ea typeface="Proxima Nova"/>
                <a:cs typeface="Proxima Nova"/>
              </a:rPr>
              <a:t> or </a:t>
            </a:r>
            <a:r>
              <a:rPr lang="en-IN" sz="1800" dirty="0" err="1">
                <a:solidFill>
                  <a:srgbClr val="666666"/>
                </a:solidFill>
                <a:latin typeface="Proxima Nova"/>
                <a:ea typeface="Proxima Nova"/>
                <a:cs typeface="Proxima Nova"/>
              </a:rPr>
              <a:t>fj</a:t>
            </a:r>
            <a:r>
              <a:rPr lang="en-IN" sz="1800" dirty="0">
                <a:solidFill>
                  <a:srgbClr val="666666"/>
                </a:solidFill>
                <a:latin typeface="Proxima Nova"/>
                <a:ea typeface="Proxima Nova"/>
                <a:cs typeface="Proxima Nova"/>
              </a:rPr>
              <a:t> &lt; </a:t>
            </a:r>
            <a:r>
              <a:rPr lang="en-IN" sz="1800" dirty="0" err="1">
                <a:solidFill>
                  <a:srgbClr val="666666"/>
                </a:solidFill>
                <a:latin typeface="Proxima Nova"/>
                <a:ea typeface="Proxima Nova"/>
                <a:cs typeface="Proxima Nova"/>
              </a:rPr>
              <a:t>si</a:t>
            </a:r>
            <a:r>
              <a:rPr lang="en-IN" sz="1800" dirty="0">
                <a:solidFill>
                  <a:srgbClr val="666666"/>
                </a:solidFill>
                <a:latin typeface="Proxima Nova"/>
                <a:ea typeface="Proxima Nova"/>
                <a:cs typeface="Proxima Nova"/>
              </a:rPr>
              <a:t>. In other words, two activities are compatible if their time durations do not overlap.</a:t>
            </a:r>
          </a:p>
          <a:p>
            <a:pPr algn="just" fontAlgn="base"/>
            <a:endParaRPr lang="en-IN" sz="1800" dirty="0">
              <a:solidFill>
                <a:srgbClr val="666666"/>
              </a:solidFill>
              <a:latin typeface="Proxima Nova"/>
              <a:ea typeface="Proxima Nova"/>
              <a:cs typeface="Proxima Nova"/>
            </a:endParaRPr>
          </a:p>
          <a:p>
            <a:pPr algn="just" fontAlgn="base"/>
            <a:r>
              <a:rPr lang="en-IN" sz="1800" dirty="0">
                <a:solidFill>
                  <a:srgbClr val="666666"/>
                </a:solidFill>
                <a:latin typeface="Proxima Nova"/>
                <a:ea typeface="Proxima Nova"/>
                <a:cs typeface="Proxima Nova"/>
              </a:rPr>
              <a:t>Consider the below time line. Activities {A1, A3} and {A2, A3} are compatible set of activities.</a:t>
            </a:r>
          </a:p>
          <a:p>
            <a:pPr algn="just" fontAlgn="base"/>
            <a:endParaRPr lang="en-IN" sz="1800" dirty="0">
              <a:solidFill>
                <a:srgbClr val="666666"/>
              </a:solidFill>
              <a:latin typeface="Proxima Nova"/>
              <a:ea typeface="Proxima Nova"/>
              <a:cs typeface="Proxima Nova"/>
            </a:endParaRPr>
          </a:p>
          <a:p>
            <a:pPr algn="just" fontAlgn="base"/>
            <a:r>
              <a:rPr lang="en-IN" sz="1800" dirty="0">
                <a:solidFill>
                  <a:srgbClr val="666666"/>
                </a:solidFill>
                <a:latin typeface="Proxima Nova"/>
                <a:ea typeface="Proxima Nova"/>
                <a:cs typeface="Proxima Nova"/>
              </a:rPr>
              <a:t>For given n activities, there may exist multiple such schedules. Aim of activity selection algorithm is to find out the longest schedule without overlap.</a:t>
            </a:r>
          </a:p>
        </p:txBody>
      </p:sp>
    </p:spTree>
    <p:extLst>
      <p:ext uri="{BB962C8B-B14F-4D97-AF65-F5344CB8AC3E}">
        <p14:creationId xmlns:p14="http://schemas.microsoft.com/office/powerpoint/2010/main" val="1733903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7" name="Google Shape;97;p17"/>
          <p:cNvSpPr txBox="1"/>
          <p:nvPr/>
        </p:nvSpPr>
        <p:spPr>
          <a:xfrm>
            <a:off x="645924" y="134250"/>
            <a:ext cx="6545985" cy="538579"/>
          </a:xfrm>
          <a:prstGeom prst="rect">
            <a:avLst/>
          </a:prstGeom>
          <a:noFill/>
          <a:ln>
            <a:noFill/>
          </a:ln>
        </p:spPr>
        <p:txBody>
          <a:bodyPr spcFirstLastPara="1" wrap="square" lIns="91425" tIns="91425" rIns="91425" bIns="91425" anchor="t" anchorCtr="0">
            <a:spAutoFit/>
          </a:bodyPr>
          <a:lstStyle/>
          <a:p>
            <a:pPr lvl="0"/>
            <a:r>
              <a:rPr lang="en-IN" sz="2300" dirty="0">
                <a:solidFill>
                  <a:schemeClr val="tx1"/>
                </a:solidFill>
                <a:latin typeface="Proxima Nova" panose="020B0604020202020204" charset="0"/>
                <a:ea typeface="Proxima Nova"/>
                <a:cs typeface="Proxima Nova"/>
              </a:rPr>
              <a:t>ACTIVITY SELECTION PROBLEM</a:t>
            </a:r>
          </a:p>
        </p:txBody>
      </p:sp>
      <p:sp>
        <p:nvSpPr>
          <p:cNvPr id="99" name="Google Shape;99;p17"/>
          <p:cNvSpPr txBox="1"/>
          <p:nvPr/>
        </p:nvSpPr>
        <p:spPr>
          <a:xfrm>
            <a:off x="390418" y="992003"/>
            <a:ext cx="8468457" cy="1569630"/>
          </a:xfrm>
          <a:prstGeom prst="rect">
            <a:avLst/>
          </a:prstGeom>
          <a:noFill/>
          <a:ln>
            <a:noFill/>
          </a:ln>
        </p:spPr>
        <p:txBody>
          <a:bodyPr spcFirstLastPara="1" wrap="square" lIns="91425" tIns="91425" rIns="91425" bIns="91425" anchor="t" anchorCtr="0">
            <a:spAutoFit/>
          </a:bodyPr>
          <a:lstStyle/>
          <a:p>
            <a:pPr algn="just" fontAlgn="base"/>
            <a:r>
              <a:rPr lang="en-IN" sz="1800" dirty="0">
                <a:solidFill>
                  <a:srgbClr val="666666"/>
                </a:solidFill>
                <a:latin typeface="Proxima Nova"/>
                <a:ea typeface="Proxima Nova"/>
                <a:cs typeface="Proxima Nova"/>
              </a:rPr>
              <a:t>Greedy approach </a:t>
            </a:r>
            <a:r>
              <a:rPr lang="en-IN" sz="1800" b="1" dirty="0">
                <a:solidFill>
                  <a:srgbClr val="666666"/>
                </a:solidFill>
                <a:latin typeface="Proxima Nova"/>
                <a:ea typeface="Proxima Nova"/>
                <a:cs typeface="Proxima Nova"/>
              </a:rPr>
              <a:t>sort activities by their finishing time in increasing order</a:t>
            </a:r>
            <a:r>
              <a:rPr lang="en-IN" sz="1800" dirty="0">
                <a:solidFill>
                  <a:srgbClr val="666666"/>
                </a:solidFill>
                <a:latin typeface="Proxima Nova"/>
                <a:ea typeface="Proxima Nova"/>
                <a:cs typeface="Proxima Nova"/>
              </a:rPr>
              <a:t>, so that f1 ≤ f2 ≤ f3 ≤ . . . ≤ fn. By default it schedules the first activity in sorted list. </a:t>
            </a:r>
          </a:p>
          <a:p>
            <a:pPr algn="just" fontAlgn="base"/>
            <a:endParaRPr lang="en-IN" sz="1800" dirty="0">
              <a:solidFill>
                <a:srgbClr val="666666"/>
              </a:solidFill>
              <a:latin typeface="Proxima Nova"/>
              <a:ea typeface="Proxima Nova"/>
              <a:cs typeface="Proxima Nova"/>
            </a:endParaRPr>
          </a:p>
          <a:p>
            <a:pPr algn="just" fontAlgn="base"/>
            <a:r>
              <a:rPr lang="en-IN" sz="1800" dirty="0">
                <a:solidFill>
                  <a:srgbClr val="666666"/>
                </a:solidFill>
                <a:latin typeface="Proxima Nova"/>
                <a:ea typeface="Proxima Nova"/>
                <a:cs typeface="Proxima Nova"/>
              </a:rPr>
              <a:t>Subsequent next activities are scheduled whose start time is larger than finish time of previous activity. Run through all possible activities and do the same.</a:t>
            </a:r>
          </a:p>
        </p:txBody>
      </p:sp>
    </p:spTree>
    <p:extLst>
      <p:ext uri="{BB962C8B-B14F-4D97-AF65-F5344CB8AC3E}">
        <p14:creationId xmlns:p14="http://schemas.microsoft.com/office/powerpoint/2010/main" val="2101185460"/>
      </p:ext>
    </p:extLst>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5695</TotalTime>
  <Words>1423</Words>
  <Application>Microsoft Office PowerPoint</Application>
  <PresentationFormat>On-screen Show (16:9)</PresentationFormat>
  <Paragraphs>206</Paragraphs>
  <Slides>34</Slides>
  <Notes>32</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34</vt:i4>
      </vt:variant>
    </vt:vector>
  </HeadingPairs>
  <TitlesOfParts>
    <vt:vector size="45" baseType="lpstr">
      <vt:lpstr>Franklin Gothic Book</vt:lpstr>
      <vt:lpstr>Wingdings 2</vt:lpstr>
      <vt:lpstr>inherit</vt:lpstr>
      <vt:lpstr>Perpetua</vt:lpstr>
      <vt:lpstr>Calibri</vt:lpstr>
      <vt:lpstr>Proxima Nova</vt:lpstr>
      <vt:lpstr>Calibri Light</vt:lpstr>
      <vt:lpstr>Arial</vt:lpstr>
      <vt:lpstr>Simple Light</vt:lpstr>
      <vt:lpstr>Custom Design</vt:lpstr>
      <vt:lpstr>Equity</vt:lpstr>
      <vt:lpstr>Unit - 3 Greedy Algorithm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847</cp:revision>
  <dcterms:modified xsi:type="dcterms:W3CDTF">2024-09-07T09:02:59Z</dcterms:modified>
</cp:coreProperties>
</file>