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60"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D372DC-894C-40C2-B60F-EA59147EF969}" type="datetimeFigureOut">
              <a:rPr lang="en-IN" smtClean="0"/>
              <a:t>29-07-2024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8A34A9-C8A7-42E2-99B8-AECDEF9B1277}" type="slidenum">
              <a:rPr lang="en-IN" smtClean="0"/>
              <a:t>‹#›</a:t>
            </a:fld>
            <a:endParaRPr lang="en-IN"/>
          </a:p>
        </p:txBody>
      </p:sp>
    </p:spTree>
    <p:extLst>
      <p:ext uri="{BB962C8B-B14F-4D97-AF65-F5344CB8AC3E}">
        <p14:creationId xmlns:p14="http://schemas.microsoft.com/office/powerpoint/2010/main" val="158806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0652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6828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425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43915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96599D08-8243-4A50-AB7E-47AD7EFEA69A}" type="datetimeFigureOut">
              <a:rPr lang="en-US" smtClean="0"/>
              <a:pPr/>
              <a:t>7/29/2024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10B9BE32-2FF4-42DE-AF54-10882BA46C83}"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a:t>Click to edit Master title style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6311252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6599D08-8243-4A50-AB7E-47AD7EFEA69A}" type="datetimeFigureOut">
              <a:rPr lang="en-US" smtClean="0"/>
              <a:pPr/>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9BE32-2FF4-42DE-AF54-10882BA46C83}" type="slidenum">
              <a:rPr lang="en-US" smtClean="0"/>
              <a:pPr/>
              <a:t>‹#›</a:t>
            </a:fld>
            <a:endParaRPr lang="en-US"/>
          </a:p>
        </p:txBody>
      </p:sp>
    </p:spTree>
    <p:extLst>
      <p:ext uri="{BB962C8B-B14F-4D97-AF65-F5344CB8AC3E}">
        <p14:creationId xmlns:p14="http://schemas.microsoft.com/office/powerpoint/2010/main" val="1502987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6599D08-8243-4A50-AB7E-47AD7EFEA69A}" type="datetimeFigureOut">
              <a:rPr lang="en-US" smtClean="0"/>
              <a:pPr/>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9BE32-2FF4-42DE-AF54-10882BA46C83}" type="slidenum">
              <a:rPr lang="en-US" smtClean="0"/>
              <a:pPr/>
              <a:t>‹#›</a:t>
            </a:fld>
            <a:endParaRPr lang="en-US"/>
          </a:p>
        </p:txBody>
      </p:sp>
    </p:spTree>
    <p:extLst>
      <p:ext uri="{BB962C8B-B14F-4D97-AF65-F5344CB8AC3E}">
        <p14:creationId xmlns:p14="http://schemas.microsoft.com/office/powerpoint/2010/main" val="1421945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96599D08-8243-4A50-AB7E-47AD7EFEA69A}" type="datetimeFigureOut">
              <a:rPr lang="en-US" smtClean="0"/>
              <a:pPr/>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9BE32-2FF4-42DE-AF54-10882BA46C83}"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845607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6599D08-8243-4A50-AB7E-47AD7EFEA69A}" type="datetimeFigureOut">
              <a:rPr lang="en-US" smtClean="0"/>
              <a:pPr/>
              <a:t>7/29/2024</a:t>
            </a:fld>
            <a:endParaRPr lang="en-US"/>
          </a:p>
        </p:txBody>
      </p:sp>
      <p:sp>
        <p:nvSpPr>
          <p:cNvPr id="5" name="Footer Placeholder 4"/>
          <p:cNvSpPr>
            <a:spLocks noGrp="1"/>
          </p:cNvSpPr>
          <p:nvPr>
            <p:ph type="ftr" sz="quarter" idx="11"/>
          </p:nvPr>
        </p:nvSpPr>
        <p:spPr>
          <a:xfrm>
            <a:off x="1066800" y="6172200"/>
            <a:ext cx="5334000" cy="457200"/>
          </a:xfrm>
        </p:spPr>
        <p:txBody>
          <a:bodyPr/>
          <a:lstStyle/>
          <a:p>
            <a:endParaRPr lang="en-US"/>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Slide Number Placeholder 5"/>
          <p:cNvSpPr>
            <a:spLocks noGrp="1"/>
          </p:cNvSpPr>
          <p:nvPr>
            <p:ph type="sldNum" sz="quarter" idx="12"/>
          </p:nvPr>
        </p:nvSpPr>
        <p:spPr>
          <a:xfrm>
            <a:off x="195072" y="6208776"/>
            <a:ext cx="609600" cy="457200"/>
          </a:xfrm>
        </p:spPr>
        <p:txBody>
          <a:bodyPr/>
          <a:lstStyle/>
          <a:p>
            <a:fld id="{10B9BE32-2FF4-42DE-AF54-10882BA46C83}" type="slidenum">
              <a:rPr lang="en-US" smtClean="0"/>
              <a:pPr/>
              <a:t>‹#›</a:t>
            </a:fld>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1147366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96599D08-8243-4A50-AB7E-47AD7EFEA69A}" type="datetimeFigureOut">
              <a:rPr lang="en-US" smtClean="0"/>
              <a:pPr/>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B9BE32-2FF4-42DE-AF54-10882BA46C83}"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312502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6599D08-8243-4A50-AB7E-47AD7EFEA69A}" type="datetimeFigureOut">
              <a:rPr lang="en-US" smtClean="0"/>
              <a:pPr/>
              <a:t>7/29/2024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B9BE32-2FF4-42DE-AF54-10882BA46C83}"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353850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6599D08-8243-4A50-AB7E-47AD7EFEA69A}" type="datetimeFigureOut">
              <a:rPr lang="en-US" smtClean="0"/>
              <a:pPr/>
              <a:t>7/29/2024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B9BE32-2FF4-42DE-AF54-10882BA46C83}" type="slidenum">
              <a:rPr lang="en-US" smtClean="0"/>
              <a:pPr/>
              <a:t>‹#›</a:t>
            </a:fld>
            <a:endParaRPr lang="en-US"/>
          </a:p>
        </p:txBody>
      </p:sp>
    </p:spTree>
    <p:extLst>
      <p:ext uri="{BB962C8B-B14F-4D97-AF65-F5344CB8AC3E}">
        <p14:creationId xmlns:p14="http://schemas.microsoft.com/office/powerpoint/2010/main" val="1332415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599D08-8243-4A50-AB7E-47AD7EFEA69A}" type="datetimeFigureOut">
              <a:rPr lang="en-US" smtClean="0"/>
              <a:pPr/>
              <a:t>7/29/2024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B9BE32-2FF4-42DE-AF54-10882BA46C83}" type="slidenum">
              <a:rPr lang="en-US" smtClean="0"/>
              <a:pPr/>
              <a:t>‹#›</a:t>
            </a:fld>
            <a:endParaRPr lang="en-US"/>
          </a:p>
        </p:txBody>
      </p:sp>
    </p:spTree>
    <p:extLst>
      <p:ext uri="{BB962C8B-B14F-4D97-AF65-F5344CB8AC3E}">
        <p14:creationId xmlns:p14="http://schemas.microsoft.com/office/powerpoint/2010/main" val="296805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6599D08-8243-4A50-AB7E-47AD7EFEA69A}" type="datetimeFigureOut">
              <a:rPr lang="en-US" smtClean="0"/>
              <a:pPr/>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B9BE32-2FF4-42DE-AF54-10882BA46C83}"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8649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6599D08-8243-4A50-AB7E-47AD7EFEA69A}" type="datetimeFigureOut">
              <a:rPr lang="en-US" smtClean="0"/>
              <a:pPr/>
              <a:t>7/29/2024</a:t>
            </a:fld>
            <a:endParaRPr lang="en-US"/>
          </a:p>
        </p:txBody>
      </p:sp>
      <p:sp>
        <p:nvSpPr>
          <p:cNvPr id="6" name="Footer Placeholder 5"/>
          <p:cNvSpPr>
            <a:spLocks noGrp="1"/>
          </p:cNvSpPr>
          <p:nvPr>
            <p:ph type="ftr" sz="quarter" idx="11"/>
          </p:nvPr>
        </p:nvSpPr>
        <p:spPr>
          <a:xfrm>
            <a:off x="1219200" y="6172200"/>
            <a:ext cx="5181600" cy="457200"/>
          </a:xfrm>
        </p:spPr>
        <p:txBody>
          <a:bodyPr/>
          <a:lstStyle/>
          <a:p>
            <a:endParaRPr lang="en-US"/>
          </a:p>
        </p:txBody>
      </p:sp>
      <p:sp>
        <p:nvSpPr>
          <p:cNvPr id="7" name="Slide Number Placeholder 6"/>
          <p:cNvSpPr>
            <a:spLocks noGrp="1"/>
          </p:cNvSpPr>
          <p:nvPr>
            <p:ph type="sldNum" sz="quarter" idx="12"/>
          </p:nvPr>
        </p:nvSpPr>
        <p:spPr>
          <a:xfrm>
            <a:off x="195072" y="6208776"/>
            <a:ext cx="609600" cy="457200"/>
          </a:xfrm>
        </p:spPr>
        <p:txBody>
          <a:bodyPr/>
          <a:lstStyle/>
          <a:p>
            <a:fld id="{10B9BE32-2FF4-42DE-AF54-10882BA46C83}"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3407110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96599D08-8243-4A50-AB7E-47AD7EFEA69A}" type="datetimeFigureOut">
              <a:rPr lang="en-US" smtClean="0"/>
              <a:pPr/>
              <a:t>7/29/2024</a:t>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10B9BE32-2FF4-42DE-AF54-10882BA46C83}" type="slidenum">
              <a:rPr lang="en-US" smtClean="0"/>
              <a:pPr/>
              <a:t>‹#›</a:t>
            </a:fld>
            <a:endParaRPr lang="en-US"/>
          </a:p>
        </p:txBody>
      </p:sp>
      <p:pic>
        <p:nvPicPr>
          <p:cNvPr id="2" name="Picture 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962773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3651" y="2519346"/>
            <a:ext cx="2808312" cy="1143000"/>
          </a:xfrm>
        </p:spPr>
        <p:txBody>
          <a:bodyPr/>
          <a:lstStyle/>
          <a:p>
            <a:r>
              <a:rPr lang="en-US" dirty="0" smtClean="0"/>
              <a:t>Heap Sort</a:t>
            </a:r>
            <a:endParaRPr lang="en-IN" dirty="0"/>
          </a:p>
        </p:txBody>
      </p:sp>
    </p:spTree>
    <p:extLst>
      <p:ext uri="{BB962C8B-B14F-4D97-AF65-F5344CB8AC3E}">
        <p14:creationId xmlns:p14="http://schemas.microsoft.com/office/powerpoint/2010/main" val="11317944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5520" y="-2588"/>
            <a:ext cx="7772400" cy="1143000"/>
          </a:xfrm>
        </p:spPr>
        <p:txBody>
          <a:bodyPr/>
          <a:lstStyle/>
          <a:p>
            <a:r>
              <a:rPr lang="en-US" b="1" dirty="0"/>
              <a:t>Build </a:t>
            </a:r>
            <a:r>
              <a:rPr lang="en-US" b="1" dirty="0" smtClean="0"/>
              <a:t>max-</a:t>
            </a:r>
            <a:r>
              <a:rPr lang="en-US" b="1" dirty="0" err="1" smtClean="0"/>
              <a:t>heapify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2352" y="1140412"/>
            <a:ext cx="3638737" cy="197177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5601" y="3501008"/>
            <a:ext cx="5848651" cy="2989796"/>
          </a:xfrm>
          <a:prstGeom prst="rect">
            <a:avLst/>
          </a:prstGeom>
        </p:spPr>
      </p:pic>
    </p:spTree>
    <p:extLst>
      <p:ext uri="{BB962C8B-B14F-4D97-AF65-F5344CB8AC3E}">
        <p14:creationId xmlns:p14="http://schemas.microsoft.com/office/powerpoint/2010/main" val="41145445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5520" y="0"/>
            <a:ext cx="7772400" cy="1143000"/>
          </a:xfrm>
        </p:spPr>
        <p:txBody>
          <a:bodyPr/>
          <a:lstStyle/>
          <a:p>
            <a:r>
              <a:rPr lang="en-US" b="1" dirty="0"/>
              <a:t>Build max-</a:t>
            </a:r>
            <a:r>
              <a:rPr lang="en-US" b="1" dirty="0" err="1"/>
              <a:t>heapify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29314" y="1412776"/>
            <a:ext cx="3264812" cy="3840956"/>
          </a:xfrm>
        </p:spPr>
      </p:pic>
    </p:spTree>
    <p:extLst>
      <p:ext uri="{BB962C8B-B14F-4D97-AF65-F5344CB8AC3E}">
        <p14:creationId xmlns:p14="http://schemas.microsoft.com/office/powerpoint/2010/main" val="28758282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2034" y="0"/>
            <a:ext cx="7772400" cy="1143000"/>
          </a:xfrm>
        </p:spPr>
        <p:txBody>
          <a:bodyPr/>
          <a:lstStyle/>
          <a:p>
            <a:r>
              <a:rPr lang="en-US" b="1" dirty="0"/>
              <a:t>Build max-</a:t>
            </a:r>
            <a:r>
              <a:rPr lang="en-US" b="1" dirty="0" err="1"/>
              <a:t>heapify</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51584" y="1143001"/>
            <a:ext cx="6911924" cy="5290539"/>
          </a:xfrm>
        </p:spPr>
      </p:pic>
    </p:spTree>
    <p:extLst>
      <p:ext uri="{BB962C8B-B14F-4D97-AF65-F5344CB8AC3E}">
        <p14:creationId xmlns:p14="http://schemas.microsoft.com/office/powerpoint/2010/main" val="32268337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Heap Sort Works?</a:t>
            </a:r>
            <a:br>
              <a:rPr lang="en-US" b="1" dirty="0"/>
            </a:br>
            <a:endParaRPr lang="en-US" dirty="0"/>
          </a:p>
        </p:txBody>
      </p:sp>
      <p:sp>
        <p:nvSpPr>
          <p:cNvPr id="3" name="Content Placeholder 2"/>
          <p:cNvSpPr>
            <a:spLocks noGrp="1"/>
          </p:cNvSpPr>
          <p:nvPr>
            <p:ph idx="1"/>
          </p:nvPr>
        </p:nvSpPr>
        <p:spPr/>
        <p:txBody>
          <a:bodyPr/>
          <a:lstStyle/>
          <a:p>
            <a:r>
              <a:rPr lang="en-US" dirty="0" smtClean="0">
                <a:solidFill>
                  <a:schemeClr val="tx1"/>
                </a:solidFill>
              </a:rPr>
              <a:t>Since </a:t>
            </a:r>
            <a:r>
              <a:rPr lang="en-US" dirty="0">
                <a:solidFill>
                  <a:schemeClr val="tx1"/>
                </a:solidFill>
              </a:rPr>
              <a:t>the tree satisfies Max-Heap property, then the largest item is stored at the root node.</a:t>
            </a:r>
          </a:p>
          <a:p>
            <a:r>
              <a:rPr lang="en-US" b="1" dirty="0">
                <a:solidFill>
                  <a:schemeClr val="tx1"/>
                </a:solidFill>
              </a:rPr>
              <a:t>Swap:</a:t>
            </a:r>
            <a:r>
              <a:rPr lang="en-US" dirty="0">
                <a:solidFill>
                  <a:schemeClr val="tx1"/>
                </a:solidFill>
              </a:rPr>
              <a:t> Remove the root element and put at the end of the array (nth position) Put the last item of the tree (heap) at the vacant place.</a:t>
            </a:r>
          </a:p>
          <a:p>
            <a:r>
              <a:rPr lang="en-US" b="1" dirty="0">
                <a:solidFill>
                  <a:schemeClr val="tx1"/>
                </a:solidFill>
              </a:rPr>
              <a:t>Remove:</a:t>
            </a:r>
            <a:r>
              <a:rPr lang="en-US" dirty="0">
                <a:solidFill>
                  <a:schemeClr val="tx1"/>
                </a:solidFill>
              </a:rPr>
              <a:t> Reduce the size of the heap by 1.</a:t>
            </a:r>
          </a:p>
          <a:p>
            <a:r>
              <a:rPr lang="en-US" b="1" dirty="0" err="1">
                <a:solidFill>
                  <a:schemeClr val="tx1"/>
                </a:solidFill>
              </a:rPr>
              <a:t>Heapify</a:t>
            </a:r>
            <a:r>
              <a:rPr lang="en-US" b="1" dirty="0">
                <a:solidFill>
                  <a:schemeClr val="tx1"/>
                </a:solidFill>
              </a:rPr>
              <a:t>:</a:t>
            </a:r>
            <a:r>
              <a:rPr lang="en-US" dirty="0">
                <a:solidFill>
                  <a:schemeClr val="tx1"/>
                </a:solidFill>
              </a:rPr>
              <a:t> </a:t>
            </a:r>
            <a:r>
              <a:rPr lang="en-US" dirty="0" err="1">
                <a:solidFill>
                  <a:schemeClr val="tx1"/>
                </a:solidFill>
              </a:rPr>
              <a:t>Heapify</a:t>
            </a:r>
            <a:r>
              <a:rPr lang="en-US" dirty="0">
                <a:solidFill>
                  <a:schemeClr val="tx1"/>
                </a:solidFill>
              </a:rPr>
              <a:t> the root element again so that we have the highest element at root.</a:t>
            </a:r>
          </a:p>
          <a:p>
            <a:r>
              <a:rPr lang="en-US" dirty="0">
                <a:solidFill>
                  <a:schemeClr val="tx1"/>
                </a:solidFill>
              </a:rPr>
              <a:t>The process is repeated until all the items of the list are sorted.</a:t>
            </a:r>
          </a:p>
          <a:p>
            <a:endParaRPr lang="en-US" dirty="0"/>
          </a:p>
        </p:txBody>
      </p:sp>
    </p:spTree>
    <p:extLst>
      <p:ext uri="{BB962C8B-B14F-4D97-AF65-F5344CB8AC3E}">
        <p14:creationId xmlns:p14="http://schemas.microsoft.com/office/powerpoint/2010/main" val="16427698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5680" y="1430214"/>
            <a:ext cx="5688632" cy="4868856"/>
          </a:xfrm>
        </p:spPr>
      </p:pic>
    </p:spTree>
    <p:extLst>
      <p:ext uri="{BB962C8B-B14F-4D97-AF65-F5344CB8AC3E}">
        <p14:creationId xmlns:p14="http://schemas.microsoft.com/office/powerpoint/2010/main" val="15803500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9696" y="1340768"/>
            <a:ext cx="5661564" cy="4896544"/>
          </a:xfrm>
        </p:spPr>
      </p:pic>
    </p:spTree>
    <p:extLst>
      <p:ext uri="{BB962C8B-B14F-4D97-AF65-F5344CB8AC3E}">
        <p14:creationId xmlns:p14="http://schemas.microsoft.com/office/powerpoint/2010/main" val="34203916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5681" y="1556792"/>
            <a:ext cx="5882255" cy="4536504"/>
          </a:xfrm>
        </p:spPr>
      </p:pic>
    </p:spTree>
    <p:extLst>
      <p:ext uri="{BB962C8B-B14F-4D97-AF65-F5344CB8AC3E}">
        <p14:creationId xmlns:p14="http://schemas.microsoft.com/office/powerpoint/2010/main" val="207951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9617" y="1340768"/>
            <a:ext cx="6861443" cy="4680520"/>
          </a:xfrm>
        </p:spPr>
      </p:pic>
    </p:spTree>
    <p:extLst>
      <p:ext uri="{BB962C8B-B14F-4D97-AF65-F5344CB8AC3E}">
        <p14:creationId xmlns:p14="http://schemas.microsoft.com/office/powerpoint/2010/main" val="2280659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512" y="0"/>
            <a:ext cx="6624736" cy="1447800"/>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smtClean="0"/>
              <a:t>Heapsort</a:t>
            </a:r>
            <a:r>
              <a:rPr lang="en-US" dirty="0"/>
              <a:t> </a:t>
            </a:r>
            <a:r>
              <a:rPr lang="en-US" dirty="0" smtClean="0"/>
              <a:t>and Time Complexity</a:t>
            </a:r>
            <a:br>
              <a:rPr lang="en-US" dirty="0" smtClean="0"/>
            </a:br>
            <a:endParaRPr lang="en-US" dirty="0"/>
          </a:p>
        </p:txBody>
      </p:sp>
      <p:sp>
        <p:nvSpPr>
          <p:cNvPr id="5" name="Rectangle 4"/>
          <p:cNvSpPr/>
          <p:nvPr/>
        </p:nvSpPr>
        <p:spPr>
          <a:xfrm>
            <a:off x="554305" y="921783"/>
            <a:ext cx="7992888" cy="6093976"/>
          </a:xfrm>
          <a:prstGeom prst="rect">
            <a:avLst/>
          </a:prstGeom>
        </p:spPr>
        <p:txBody>
          <a:bodyPr wrap="square">
            <a:spAutoFit/>
          </a:bodyPr>
          <a:lstStyle/>
          <a:p>
            <a:pPr>
              <a:lnSpc>
                <a:spcPct val="150000"/>
              </a:lnSpc>
            </a:pPr>
            <a:r>
              <a:rPr lang="en-IN" sz="2000" dirty="0">
                <a:solidFill>
                  <a:prstClr val="black"/>
                </a:solidFill>
                <a:latin typeface="Times" panose="02020603050405020304" pitchFamily="18" charset="0"/>
                <a:cs typeface="Times" panose="02020603050405020304" pitchFamily="18" charset="0"/>
              </a:rPr>
              <a:t>void </a:t>
            </a:r>
            <a:r>
              <a:rPr lang="en-IN" sz="2000" dirty="0" err="1">
                <a:solidFill>
                  <a:prstClr val="black"/>
                </a:solidFill>
                <a:latin typeface="Times" panose="02020603050405020304" pitchFamily="18" charset="0"/>
                <a:cs typeface="Times" panose="02020603050405020304" pitchFamily="18" charset="0"/>
              </a:rPr>
              <a:t>heapSort</a:t>
            </a:r>
            <a:r>
              <a:rPr lang="en-IN" sz="2000" dirty="0">
                <a:solidFill>
                  <a:prstClr val="black"/>
                </a:solidFill>
                <a:latin typeface="Times" panose="02020603050405020304" pitchFamily="18" charset="0"/>
                <a:cs typeface="Times" panose="02020603050405020304" pitchFamily="18" charset="0"/>
              </a:rPr>
              <a:t>(</a:t>
            </a:r>
            <a:r>
              <a:rPr lang="en-IN" sz="2000" dirty="0" err="1">
                <a:solidFill>
                  <a:prstClr val="black"/>
                </a:solidFill>
                <a:latin typeface="Times" panose="02020603050405020304" pitchFamily="18" charset="0"/>
                <a:cs typeface="Times" panose="02020603050405020304" pitchFamily="18" charset="0"/>
              </a:rPr>
              <a:t>int</a:t>
            </a:r>
            <a:r>
              <a:rPr lang="en-IN" sz="2000" dirty="0">
                <a:solidFill>
                  <a:prstClr val="black"/>
                </a:solidFill>
                <a:latin typeface="Times" panose="02020603050405020304" pitchFamily="18" charset="0"/>
                <a:cs typeface="Times" panose="02020603050405020304" pitchFamily="18" charset="0"/>
              </a:rPr>
              <a:t> </a:t>
            </a:r>
            <a:r>
              <a:rPr lang="en-IN" sz="2000" dirty="0" err="1">
                <a:solidFill>
                  <a:prstClr val="black"/>
                </a:solidFill>
                <a:latin typeface="Times" panose="02020603050405020304" pitchFamily="18" charset="0"/>
                <a:cs typeface="Times" panose="02020603050405020304" pitchFamily="18" charset="0"/>
              </a:rPr>
              <a:t>arr</a:t>
            </a:r>
            <a:r>
              <a:rPr lang="en-IN" sz="2000" dirty="0">
                <a:solidFill>
                  <a:prstClr val="black"/>
                </a:solidFill>
                <a:latin typeface="Times" panose="02020603050405020304" pitchFamily="18" charset="0"/>
                <a:cs typeface="Times" panose="02020603050405020304" pitchFamily="18" charset="0"/>
              </a:rPr>
              <a:t>[], </a:t>
            </a:r>
            <a:r>
              <a:rPr lang="en-IN" sz="2000" dirty="0" err="1">
                <a:solidFill>
                  <a:prstClr val="black"/>
                </a:solidFill>
                <a:latin typeface="Times" panose="02020603050405020304" pitchFamily="18" charset="0"/>
                <a:cs typeface="Times" panose="02020603050405020304" pitchFamily="18" charset="0"/>
              </a:rPr>
              <a:t>int</a:t>
            </a:r>
            <a:r>
              <a:rPr lang="en-IN" sz="2000" dirty="0">
                <a:solidFill>
                  <a:prstClr val="black"/>
                </a:solidFill>
                <a:latin typeface="Times" panose="02020603050405020304" pitchFamily="18" charset="0"/>
                <a:cs typeface="Times" panose="02020603050405020304" pitchFamily="18" charset="0"/>
              </a:rPr>
              <a:t> n) {</a:t>
            </a:r>
          </a:p>
          <a:p>
            <a:pPr>
              <a:lnSpc>
                <a:spcPct val="150000"/>
              </a:lnSpc>
            </a:pPr>
            <a:r>
              <a:rPr lang="en-IN" sz="2000" dirty="0">
                <a:solidFill>
                  <a:prstClr val="black"/>
                </a:solidFill>
                <a:latin typeface="Times" panose="02020603050405020304" pitchFamily="18" charset="0"/>
                <a:cs typeface="Times" panose="02020603050405020304" pitchFamily="18" charset="0"/>
              </a:rPr>
              <a:t>    // Build heap (rearrange array)</a:t>
            </a:r>
          </a:p>
          <a:p>
            <a:pPr>
              <a:lnSpc>
                <a:spcPct val="150000"/>
              </a:lnSpc>
            </a:pPr>
            <a:r>
              <a:rPr lang="en-IN" sz="2000" dirty="0">
                <a:solidFill>
                  <a:prstClr val="black"/>
                </a:solidFill>
                <a:latin typeface="Times" panose="02020603050405020304" pitchFamily="18" charset="0"/>
                <a:cs typeface="Times" panose="02020603050405020304" pitchFamily="18" charset="0"/>
              </a:rPr>
              <a:t>    </a:t>
            </a:r>
            <a:r>
              <a:rPr lang="en-IN" sz="2000" dirty="0" err="1">
                <a:solidFill>
                  <a:prstClr val="black"/>
                </a:solidFill>
                <a:latin typeface="Times" panose="02020603050405020304" pitchFamily="18" charset="0"/>
                <a:cs typeface="Times" panose="02020603050405020304" pitchFamily="18" charset="0"/>
              </a:rPr>
              <a:t>int</a:t>
            </a:r>
            <a:r>
              <a:rPr lang="en-IN" sz="2000" dirty="0">
                <a:solidFill>
                  <a:prstClr val="black"/>
                </a:solidFill>
                <a:latin typeface="Times" panose="02020603050405020304" pitchFamily="18" charset="0"/>
                <a:cs typeface="Times" panose="02020603050405020304" pitchFamily="18" charset="0"/>
              </a:rPr>
              <a:t> </a:t>
            </a:r>
            <a:r>
              <a:rPr lang="en-IN" sz="2000" dirty="0" err="1">
                <a:solidFill>
                  <a:prstClr val="black"/>
                </a:solidFill>
                <a:latin typeface="Times" panose="02020603050405020304" pitchFamily="18" charset="0"/>
                <a:cs typeface="Times" panose="02020603050405020304" pitchFamily="18" charset="0"/>
              </a:rPr>
              <a:t>i</a:t>
            </a:r>
            <a:r>
              <a:rPr lang="en-IN" sz="2000" dirty="0">
                <a:solidFill>
                  <a:prstClr val="black"/>
                </a:solidFill>
                <a:latin typeface="Times" panose="02020603050405020304" pitchFamily="18" charset="0"/>
                <a:cs typeface="Times" panose="02020603050405020304" pitchFamily="18" charset="0"/>
              </a:rPr>
              <a:t>;</a:t>
            </a:r>
          </a:p>
          <a:p>
            <a:pPr>
              <a:lnSpc>
                <a:spcPct val="150000"/>
              </a:lnSpc>
            </a:pPr>
            <a:r>
              <a:rPr lang="en-IN" sz="2000" dirty="0">
                <a:solidFill>
                  <a:prstClr val="black"/>
                </a:solidFill>
                <a:latin typeface="Times" panose="02020603050405020304" pitchFamily="18" charset="0"/>
                <a:cs typeface="Times" panose="02020603050405020304" pitchFamily="18" charset="0"/>
              </a:rPr>
              <a:t>    for (</a:t>
            </a:r>
            <a:r>
              <a:rPr lang="en-IN" sz="2000" dirty="0" err="1">
                <a:solidFill>
                  <a:prstClr val="black"/>
                </a:solidFill>
                <a:latin typeface="Times" panose="02020603050405020304" pitchFamily="18" charset="0"/>
                <a:cs typeface="Times" panose="02020603050405020304" pitchFamily="18" charset="0"/>
              </a:rPr>
              <a:t>i</a:t>
            </a:r>
            <a:r>
              <a:rPr lang="en-IN" sz="2000" dirty="0">
                <a:solidFill>
                  <a:prstClr val="black"/>
                </a:solidFill>
                <a:latin typeface="Times" panose="02020603050405020304" pitchFamily="18" charset="0"/>
                <a:cs typeface="Times" panose="02020603050405020304" pitchFamily="18" charset="0"/>
              </a:rPr>
              <a:t> = n / 2 - 1; </a:t>
            </a:r>
            <a:r>
              <a:rPr lang="en-IN" sz="2000" dirty="0" err="1">
                <a:solidFill>
                  <a:prstClr val="black"/>
                </a:solidFill>
                <a:latin typeface="Times" panose="02020603050405020304" pitchFamily="18" charset="0"/>
                <a:cs typeface="Times" panose="02020603050405020304" pitchFamily="18" charset="0"/>
              </a:rPr>
              <a:t>i</a:t>
            </a:r>
            <a:r>
              <a:rPr lang="en-IN" sz="2000" dirty="0">
                <a:solidFill>
                  <a:prstClr val="black"/>
                </a:solidFill>
                <a:latin typeface="Times" panose="02020603050405020304" pitchFamily="18" charset="0"/>
                <a:cs typeface="Times" panose="02020603050405020304" pitchFamily="18" charset="0"/>
              </a:rPr>
              <a:t> &gt;= 0; </a:t>
            </a:r>
            <a:r>
              <a:rPr lang="en-IN" sz="2000" dirty="0" err="1">
                <a:solidFill>
                  <a:prstClr val="black"/>
                </a:solidFill>
                <a:latin typeface="Times" panose="02020603050405020304" pitchFamily="18" charset="0"/>
                <a:cs typeface="Times" panose="02020603050405020304" pitchFamily="18" charset="0"/>
              </a:rPr>
              <a:t>i</a:t>
            </a:r>
            <a:r>
              <a:rPr lang="en-IN" sz="2000" dirty="0">
                <a:solidFill>
                  <a:prstClr val="black"/>
                </a:solidFill>
                <a:latin typeface="Times" panose="02020603050405020304" pitchFamily="18" charset="0"/>
                <a:cs typeface="Times" panose="02020603050405020304" pitchFamily="18" charset="0"/>
              </a:rPr>
              <a:t>--)</a:t>
            </a:r>
          </a:p>
          <a:p>
            <a:pPr>
              <a:lnSpc>
                <a:spcPct val="150000"/>
              </a:lnSpc>
            </a:pPr>
            <a:r>
              <a:rPr lang="en-IN" sz="2000" dirty="0">
                <a:solidFill>
                  <a:prstClr val="black"/>
                </a:solidFill>
                <a:latin typeface="Times" panose="02020603050405020304" pitchFamily="18" charset="0"/>
                <a:cs typeface="Times" panose="02020603050405020304" pitchFamily="18" charset="0"/>
              </a:rPr>
              <a:t>        </a:t>
            </a:r>
            <a:r>
              <a:rPr lang="en-IN" sz="2000" dirty="0" err="1">
                <a:solidFill>
                  <a:prstClr val="black"/>
                </a:solidFill>
                <a:latin typeface="Times" panose="02020603050405020304" pitchFamily="18" charset="0"/>
                <a:cs typeface="Times" panose="02020603050405020304" pitchFamily="18" charset="0"/>
              </a:rPr>
              <a:t>heapify</a:t>
            </a:r>
            <a:r>
              <a:rPr lang="en-IN" sz="2000" dirty="0">
                <a:solidFill>
                  <a:prstClr val="black"/>
                </a:solidFill>
                <a:latin typeface="Times" panose="02020603050405020304" pitchFamily="18" charset="0"/>
                <a:cs typeface="Times" panose="02020603050405020304" pitchFamily="18" charset="0"/>
              </a:rPr>
              <a:t>(</a:t>
            </a:r>
            <a:r>
              <a:rPr lang="en-IN" sz="2000" dirty="0" err="1">
                <a:solidFill>
                  <a:prstClr val="black"/>
                </a:solidFill>
                <a:latin typeface="Times" panose="02020603050405020304" pitchFamily="18" charset="0"/>
                <a:cs typeface="Times" panose="02020603050405020304" pitchFamily="18" charset="0"/>
              </a:rPr>
              <a:t>arr</a:t>
            </a:r>
            <a:r>
              <a:rPr lang="en-IN" sz="2000" dirty="0">
                <a:solidFill>
                  <a:prstClr val="black"/>
                </a:solidFill>
                <a:latin typeface="Times" panose="02020603050405020304" pitchFamily="18" charset="0"/>
                <a:cs typeface="Times" panose="02020603050405020304" pitchFamily="18" charset="0"/>
              </a:rPr>
              <a:t>, n, </a:t>
            </a:r>
            <a:r>
              <a:rPr lang="en-IN" sz="2000" dirty="0" err="1">
                <a:solidFill>
                  <a:prstClr val="black"/>
                </a:solidFill>
                <a:latin typeface="Times" panose="02020603050405020304" pitchFamily="18" charset="0"/>
                <a:cs typeface="Times" panose="02020603050405020304" pitchFamily="18" charset="0"/>
              </a:rPr>
              <a:t>i</a:t>
            </a:r>
            <a:r>
              <a:rPr lang="en-IN" sz="2000" dirty="0">
                <a:solidFill>
                  <a:prstClr val="black"/>
                </a:solidFill>
                <a:latin typeface="Times" panose="02020603050405020304" pitchFamily="18" charset="0"/>
                <a:cs typeface="Times" panose="02020603050405020304" pitchFamily="18" charset="0"/>
              </a:rPr>
              <a:t>);</a:t>
            </a:r>
          </a:p>
          <a:p>
            <a:pPr>
              <a:lnSpc>
                <a:spcPct val="150000"/>
              </a:lnSpc>
            </a:pPr>
            <a:r>
              <a:rPr lang="en-IN" sz="2000" dirty="0">
                <a:solidFill>
                  <a:prstClr val="black"/>
                </a:solidFill>
                <a:latin typeface="Times" panose="02020603050405020304" pitchFamily="18" charset="0"/>
                <a:cs typeface="Times" panose="02020603050405020304" pitchFamily="18" charset="0"/>
              </a:rPr>
              <a:t>    </a:t>
            </a:r>
            <a:r>
              <a:rPr lang="en-IN" sz="2000" dirty="0">
                <a:solidFill>
                  <a:prstClr val="black"/>
                </a:solidFill>
                <a:latin typeface="Times" panose="02020603050405020304" pitchFamily="18" charset="0"/>
                <a:cs typeface="Times" panose="02020603050405020304" pitchFamily="18" charset="0"/>
              </a:rPr>
              <a:t>// One by one extract an element from heap</a:t>
            </a:r>
          </a:p>
          <a:p>
            <a:pPr>
              <a:lnSpc>
                <a:spcPct val="150000"/>
              </a:lnSpc>
            </a:pPr>
            <a:r>
              <a:rPr lang="en-IN" sz="2000" dirty="0">
                <a:solidFill>
                  <a:prstClr val="black"/>
                </a:solidFill>
                <a:latin typeface="Times" panose="02020603050405020304" pitchFamily="18" charset="0"/>
                <a:cs typeface="Times" panose="02020603050405020304" pitchFamily="18" charset="0"/>
              </a:rPr>
              <a:t>    for (</a:t>
            </a:r>
            <a:r>
              <a:rPr lang="en-IN" sz="2000" dirty="0" err="1">
                <a:solidFill>
                  <a:prstClr val="black"/>
                </a:solidFill>
                <a:latin typeface="Times" panose="02020603050405020304" pitchFamily="18" charset="0"/>
                <a:cs typeface="Times" panose="02020603050405020304" pitchFamily="18" charset="0"/>
              </a:rPr>
              <a:t>i</a:t>
            </a:r>
            <a:r>
              <a:rPr lang="en-IN" sz="2000" dirty="0">
                <a:solidFill>
                  <a:prstClr val="black"/>
                </a:solidFill>
                <a:latin typeface="Times" panose="02020603050405020304" pitchFamily="18" charset="0"/>
                <a:cs typeface="Times" panose="02020603050405020304" pitchFamily="18" charset="0"/>
              </a:rPr>
              <a:t> = n - 1; </a:t>
            </a:r>
            <a:r>
              <a:rPr lang="en-IN" sz="2000" dirty="0" err="1">
                <a:solidFill>
                  <a:prstClr val="black"/>
                </a:solidFill>
                <a:latin typeface="Times" panose="02020603050405020304" pitchFamily="18" charset="0"/>
                <a:cs typeface="Times" panose="02020603050405020304" pitchFamily="18" charset="0"/>
              </a:rPr>
              <a:t>i</a:t>
            </a:r>
            <a:r>
              <a:rPr lang="en-IN" sz="2000" dirty="0">
                <a:solidFill>
                  <a:prstClr val="black"/>
                </a:solidFill>
                <a:latin typeface="Times" panose="02020603050405020304" pitchFamily="18" charset="0"/>
                <a:cs typeface="Times" panose="02020603050405020304" pitchFamily="18" charset="0"/>
              </a:rPr>
              <a:t> &gt; 0; </a:t>
            </a:r>
            <a:r>
              <a:rPr lang="en-IN" sz="2000" dirty="0" err="1">
                <a:solidFill>
                  <a:prstClr val="black"/>
                </a:solidFill>
                <a:latin typeface="Times" panose="02020603050405020304" pitchFamily="18" charset="0"/>
                <a:cs typeface="Times" panose="02020603050405020304" pitchFamily="18" charset="0"/>
              </a:rPr>
              <a:t>i</a:t>
            </a:r>
            <a:r>
              <a:rPr lang="en-IN" sz="2000" dirty="0">
                <a:solidFill>
                  <a:prstClr val="black"/>
                </a:solidFill>
                <a:latin typeface="Times" panose="02020603050405020304" pitchFamily="18" charset="0"/>
                <a:cs typeface="Times" panose="02020603050405020304" pitchFamily="18" charset="0"/>
              </a:rPr>
              <a:t>--) {</a:t>
            </a:r>
          </a:p>
          <a:p>
            <a:pPr>
              <a:lnSpc>
                <a:spcPct val="150000"/>
              </a:lnSpc>
            </a:pPr>
            <a:r>
              <a:rPr lang="en-IN" sz="2000" dirty="0">
                <a:solidFill>
                  <a:prstClr val="black"/>
                </a:solidFill>
                <a:latin typeface="Times" panose="02020603050405020304" pitchFamily="18" charset="0"/>
                <a:cs typeface="Times" panose="02020603050405020304" pitchFamily="18" charset="0"/>
              </a:rPr>
              <a:t>        // Move current root to end</a:t>
            </a:r>
          </a:p>
          <a:p>
            <a:pPr>
              <a:lnSpc>
                <a:spcPct val="150000"/>
              </a:lnSpc>
            </a:pPr>
            <a:r>
              <a:rPr lang="en-IN" sz="2000" dirty="0">
                <a:solidFill>
                  <a:prstClr val="black"/>
                </a:solidFill>
                <a:latin typeface="Times" panose="02020603050405020304" pitchFamily="18" charset="0"/>
                <a:cs typeface="Times" panose="02020603050405020304" pitchFamily="18" charset="0"/>
              </a:rPr>
              <a:t>        swap(&amp;</a:t>
            </a:r>
            <a:r>
              <a:rPr lang="en-IN" sz="2000" dirty="0" err="1">
                <a:solidFill>
                  <a:prstClr val="black"/>
                </a:solidFill>
                <a:latin typeface="Times" panose="02020603050405020304" pitchFamily="18" charset="0"/>
                <a:cs typeface="Times" panose="02020603050405020304" pitchFamily="18" charset="0"/>
              </a:rPr>
              <a:t>arr</a:t>
            </a:r>
            <a:r>
              <a:rPr lang="en-IN" sz="2000" dirty="0">
                <a:solidFill>
                  <a:prstClr val="black"/>
                </a:solidFill>
                <a:latin typeface="Times" panose="02020603050405020304" pitchFamily="18" charset="0"/>
                <a:cs typeface="Times" panose="02020603050405020304" pitchFamily="18" charset="0"/>
              </a:rPr>
              <a:t>[0], &amp;</a:t>
            </a:r>
            <a:r>
              <a:rPr lang="en-IN" sz="2000" dirty="0" err="1">
                <a:solidFill>
                  <a:prstClr val="black"/>
                </a:solidFill>
                <a:latin typeface="Times" panose="02020603050405020304" pitchFamily="18" charset="0"/>
                <a:cs typeface="Times" panose="02020603050405020304" pitchFamily="18" charset="0"/>
              </a:rPr>
              <a:t>arr</a:t>
            </a:r>
            <a:r>
              <a:rPr lang="en-IN" sz="2000" dirty="0">
                <a:solidFill>
                  <a:prstClr val="black"/>
                </a:solidFill>
                <a:latin typeface="Times" panose="02020603050405020304" pitchFamily="18" charset="0"/>
                <a:cs typeface="Times" panose="02020603050405020304" pitchFamily="18" charset="0"/>
              </a:rPr>
              <a:t>[</a:t>
            </a:r>
            <a:r>
              <a:rPr lang="en-IN" sz="2000" dirty="0" err="1">
                <a:solidFill>
                  <a:prstClr val="black"/>
                </a:solidFill>
                <a:latin typeface="Times" panose="02020603050405020304" pitchFamily="18" charset="0"/>
                <a:cs typeface="Times" panose="02020603050405020304" pitchFamily="18" charset="0"/>
              </a:rPr>
              <a:t>i</a:t>
            </a:r>
            <a:r>
              <a:rPr lang="en-IN" sz="2000" dirty="0">
                <a:solidFill>
                  <a:prstClr val="black"/>
                </a:solidFill>
                <a:latin typeface="Times" panose="02020603050405020304" pitchFamily="18" charset="0"/>
                <a:cs typeface="Times" panose="02020603050405020304" pitchFamily="18" charset="0"/>
              </a:rPr>
              <a:t>]);</a:t>
            </a:r>
          </a:p>
          <a:p>
            <a:pPr>
              <a:lnSpc>
                <a:spcPct val="150000"/>
              </a:lnSpc>
            </a:pPr>
            <a:r>
              <a:rPr lang="en-IN" sz="2000" dirty="0">
                <a:solidFill>
                  <a:prstClr val="black"/>
                </a:solidFill>
                <a:latin typeface="Times" panose="02020603050405020304" pitchFamily="18" charset="0"/>
                <a:cs typeface="Times" panose="02020603050405020304" pitchFamily="18" charset="0"/>
              </a:rPr>
              <a:t>        </a:t>
            </a:r>
            <a:r>
              <a:rPr lang="en-IN" sz="2000" dirty="0">
                <a:solidFill>
                  <a:prstClr val="black"/>
                </a:solidFill>
                <a:latin typeface="Times" panose="02020603050405020304" pitchFamily="18" charset="0"/>
                <a:cs typeface="Times" panose="02020603050405020304" pitchFamily="18" charset="0"/>
              </a:rPr>
              <a:t>// Call max </a:t>
            </a:r>
            <a:r>
              <a:rPr lang="en-IN" sz="2000" dirty="0" err="1">
                <a:solidFill>
                  <a:prstClr val="black"/>
                </a:solidFill>
                <a:latin typeface="Times" panose="02020603050405020304" pitchFamily="18" charset="0"/>
                <a:cs typeface="Times" panose="02020603050405020304" pitchFamily="18" charset="0"/>
              </a:rPr>
              <a:t>heapify</a:t>
            </a:r>
            <a:r>
              <a:rPr lang="en-IN" sz="2000" dirty="0">
                <a:solidFill>
                  <a:prstClr val="black"/>
                </a:solidFill>
                <a:latin typeface="Times" panose="02020603050405020304" pitchFamily="18" charset="0"/>
                <a:cs typeface="Times" panose="02020603050405020304" pitchFamily="18" charset="0"/>
              </a:rPr>
              <a:t> on the reduced heap</a:t>
            </a:r>
          </a:p>
          <a:p>
            <a:pPr>
              <a:lnSpc>
                <a:spcPct val="150000"/>
              </a:lnSpc>
            </a:pPr>
            <a:r>
              <a:rPr lang="en-IN" sz="2000" dirty="0">
                <a:solidFill>
                  <a:prstClr val="black"/>
                </a:solidFill>
                <a:latin typeface="Times" panose="02020603050405020304" pitchFamily="18" charset="0"/>
                <a:cs typeface="Times" panose="02020603050405020304" pitchFamily="18" charset="0"/>
              </a:rPr>
              <a:t>        </a:t>
            </a:r>
            <a:r>
              <a:rPr lang="en-IN" sz="2000" dirty="0" err="1">
                <a:solidFill>
                  <a:prstClr val="black"/>
                </a:solidFill>
                <a:latin typeface="Times" panose="02020603050405020304" pitchFamily="18" charset="0"/>
                <a:cs typeface="Times" panose="02020603050405020304" pitchFamily="18" charset="0"/>
              </a:rPr>
              <a:t>heapify</a:t>
            </a:r>
            <a:r>
              <a:rPr lang="en-IN" sz="2000" dirty="0">
                <a:solidFill>
                  <a:prstClr val="black"/>
                </a:solidFill>
                <a:latin typeface="Times" panose="02020603050405020304" pitchFamily="18" charset="0"/>
                <a:cs typeface="Times" panose="02020603050405020304" pitchFamily="18" charset="0"/>
              </a:rPr>
              <a:t>(</a:t>
            </a:r>
            <a:r>
              <a:rPr lang="en-IN" sz="2000" dirty="0" err="1">
                <a:solidFill>
                  <a:prstClr val="black"/>
                </a:solidFill>
                <a:latin typeface="Times" panose="02020603050405020304" pitchFamily="18" charset="0"/>
                <a:cs typeface="Times" panose="02020603050405020304" pitchFamily="18" charset="0"/>
              </a:rPr>
              <a:t>arr</a:t>
            </a:r>
            <a:r>
              <a:rPr lang="en-IN" sz="2000" dirty="0">
                <a:solidFill>
                  <a:prstClr val="black"/>
                </a:solidFill>
                <a:latin typeface="Times" panose="02020603050405020304" pitchFamily="18" charset="0"/>
                <a:cs typeface="Times" panose="02020603050405020304" pitchFamily="18" charset="0"/>
              </a:rPr>
              <a:t>, </a:t>
            </a:r>
            <a:r>
              <a:rPr lang="en-IN" sz="2000" dirty="0" err="1">
                <a:solidFill>
                  <a:prstClr val="black"/>
                </a:solidFill>
                <a:latin typeface="Times" panose="02020603050405020304" pitchFamily="18" charset="0"/>
                <a:cs typeface="Times" panose="02020603050405020304" pitchFamily="18" charset="0"/>
              </a:rPr>
              <a:t>i</a:t>
            </a:r>
            <a:r>
              <a:rPr lang="en-IN" sz="2000" dirty="0">
                <a:solidFill>
                  <a:prstClr val="black"/>
                </a:solidFill>
                <a:latin typeface="Times" panose="02020603050405020304" pitchFamily="18" charset="0"/>
                <a:cs typeface="Times" panose="02020603050405020304" pitchFamily="18" charset="0"/>
              </a:rPr>
              <a:t>, 0);</a:t>
            </a:r>
          </a:p>
          <a:p>
            <a:pPr>
              <a:lnSpc>
                <a:spcPct val="150000"/>
              </a:lnSpc>
            </a:pPr>
            <a:r>
              <a:rPr lang="en-IN" sz="2000" dirty="0">
                <a:solidFill>
                  <a:prstClr val="black"/>
                </a:solidFill>
                <a:latin typeface="Times" panose="02020603050405020304" pitchFamily="18" charset="0"/>
                <a:cs typeface="Times" panose="02020603050405020304" pitchFamily="18" charset="0"/>
              </a:rPr>
              <a:t>    }</a:t>
            </a:r>
          </a:p>
          <a:p>
            <a:pPr>
              <a:lnSpc>
                <a:spcPct val="150000"/>
              </a:lnSpc>
            </a:pPr>
            <a:r>
              <a:rPr lang="en-IN" sz="2000" dirty="0">
                <a:solidFill>
                  <a:prstClr val="black"/>
                </a:solidFill>
                <a:latin typeface="Times" panose="02020603050405020304" pitchFamily="18" charset="0"/>
                <a:cs typeface="Times" panose="02020603050405020304" pitchFamily="18" charset="0"/>
              </a:rPr>
              <a:t>}</a:t>
            </a:r>
          </a:p>
        </p:txBody>
      </p:sp>
    </p:spTree>
    <p:extLst>
      <p:ext uri="{BB962C8B-B14F-4D97-AF65-F5344CB8AC3E}">
        <p14:creationId xmlns:p14="http://schemas.microsoft.com/office/powerpoint/2010/main" val="32616705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24991954"/>
              </p:ext>
            </p:extLst>
          </p:nvPr>
        </p:nvGraphicFramePr>
        <p:xfrm>
          <a:off x="2529928" y="4645510"/>
          <a:ext cx="7047910" cy="1783080"/>
        </p:xfrm>
        <a:graphic>
          <a:graphicData uri="http://schemas.openxmlformats.org/drawingml/2006/table">
            <a:tbl>
              <a:tblPr/>
              <a:tblGrid>
                <a:gridCol w="3523955">
                  <a:extLst>
                    <a:ext uri="{9D8B030D-6E8A-4147-A177-3AD203B41FA5}">
                      <a16:colId xmlns:a16="http://schemas.microsoft.com/office/drawing/2014/main" val="1070864489"/>
                    </a:ext>
                  </a:extLst>
                </a:gridCol>
                <a:gridCol w="3523955">
                  <a:extLst>
                    <a:ext uri="{9D8B030D-6E8A-4147-A177-3AD203B41FA5}">
                      <a16:colId xmlns:a16="http://schemas.microsoft.com/office/drawing/2014/main" val="3348127846"/>
                    </a:ext>
                  </a:extLst>
                </a:gridCol>
              </a:tblGrid>
              <a:tr h="0">
                <a:tc>
                  <a:txBody>
                    <a:bodyPr/>
                    <a:lstStyle/>
                    <a:p>
                      <a:pPr algn="l" fontAlgn="t"/>
                      <a:r>
                        <a:rPr lang="en-IN" dirty="0">
                          <a:solidFill>
                            <a:srgbClr val="000000"/>
                          </a:solidFill>
                          <a:effectLst/>
                          <a:latin typeface="times new roman" panose="02020603050405020304" pitchFamily="18" charset="0"/>
                        </a:rPr>
                        <a:t>Case</a:t>
                      </a:r>
                    </a:p>
                  </a:txBody>
                  <a:tcPr marL="114300" marR="114300" marT="114300" marB="114300">
                    <a:lnL w="9525" cap="flat" cmpd="sng" algn="ctr">
                      <a:solidFill>
                        <a:srgbClr val="C0FCC9"/>
                      </a:solidFill>
                      <a:prstDash val="solid"/>
                      <a:round/>
                      <a:headEnd type="none" w="med" len="med"/>
                      <a:tailEnd type="none" w="med" len="med"/>
                    </a:lnL>
                    <a:lnR w="9525" cap="flat" cmpd="sng" algn="ctr">
                      <a:solidFill>
                        <a:srgbClr val="C0FCC9"/>
                      </a:solidFill>
                      <a:prstDash val="solid"/>
                      <a:round/>
                      <a:headEnd type="none" w="med" len="med"/>
                      <a:tailEnd type="none" w="med" len="med"/>
                    </a:lnR>
                    <a:lnT w="9525" cap="flat" cmpd="sng" algn="ctr">
                      <a:solidFill>
                        <a:srgbClr val="C0FCC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Time Complexity</a:t>
                      </a:r>
                    </a:p>
                  </a:txBody>
                  <a:tcPr marL="114300" marR="114300" marT="114300" marB="114300">
                    <a:lnL w="9525" cap="flat" cmpd="sng" algn="ctr">
                      <a:solidFill>
                        <a:srgbClr val="C0FCC9"/>
                      </a:solidFill>
                      <a:prstDash val="solid"/>
                      <a:round/>
                      <a:headEnd type="none" w="med" len="med"/>
                      <a:tailEnd type="none" w="med" len="med"/>
                    </a:lnL>
                    <a:lnR w="9525" cap="flat" cmpd="sng" algn="ctr">
                      <a:solidFill>
                        <a:srgbClr val="C0FCC9"/>
                      </a:solidFill>
                      <a:prstDash val="solid"/>
                      <a:round/>
                      <a:headEnd type="none" w="med" len="med"/>
                      <a:tailEnd type="none" w="med" len="med"/>
                    </a:lnR>
                    <a:lnT w="9525" cap="flat" cmpd="sng" algn="ctr">
                      <a:solidFill>
                        <a:srgbClr val="C0FCC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828419109"/>
                  </a:ext>
                </a:extLst>
              </a:tr>
              <a:tr h="0">
                <a:tc>
                  <a:txBody>
                    <a:bodyPr/>
                    <a:lstStyle/>
                    <a:p>
                      <a:pPr algn="just" fontAlgn="t"/>
                      <a:r>
                        <a:rPr lang="en-IN" b="1" dirty="0">
                          <a:solidFill>
                            <a:srgbClr val="333333"/>
                          </a:solidFill>
                          <a:effectLst/>
                          <a:latin typeface="inter-bold"/>
                        </a:rPr>
                        <a:t>Best Case</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O(n logn)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74365393"/>
                  </a:ext>
                </a:extLst>
              </a:tr>
              <a:tr h="0">
                <a:tc>
                  <a:txBody>
                    <a:bodyPr/>
                    <a:lstStyle/>
                    <a:p>
                      <a:pPr algn="just" fontAlgn="t"/>
                      <a:r>
                        <a:rPr lang="en-IN" b="1">
                          <a:solidFill>
                            <a:srgbClr val="333333"/>
                          </a:solidFill>
                          <a:effectLst/>
                          <a:latin typeface="inter-bold"/>
                        </a:rPr>
                        <a:t>Average Case</a:t>
                      </a:r>
                      <a:endParaRPr lang="en-IN">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O(n log 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862414012"/>
                  </a:ext>
                </a:extLst>
              </a:tr>
              <a:tr h="0">
                <a:tc>
                  <a:txBody>
                    <a:bodyPr/>
                    <a:lstStyle/>
                    <a:p>
                      <a:pPr algn="just" fontAlgn="t"/>
                      <a:r>
                        <a:rPr lang="en-IN" b="1">
                          <a:solidFill>
                            <a:srgbClr val="333333"/>
                          </a:solidFill>
                          <a:effectLst/>
                          <a:latin typeface="inter-bold"/>
                        </a:rPr>
                        <a:t>Worst Case</a:t>
                      </a:r>
                      <a:endParaRPr lang="en-IN">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O(n log 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41238347"/>
                  </a:ext>
                </a:extLst>
              </a:tr>
            </a:tbl>
          </a:graphicData>
        </a:graphic>
      </p:graphicFrame>
      <p:sp>
        <p:nvSpPr>
          <p:cNvPr id="5" name="Rectangle 1"/>
          <p:cNvSpPr>
            <a:spLocks noChangeArrowheads="1"/>
          </p:cNvSpPr>
          <p:nvPr/>
        </p:nvSpPr>
        <p:spPr bwMode="auto">
          <a:xfrm>
            <a:off x="416508" y="1229190"/>
            <a:ext cx="11274750"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Best Case Complexity -</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It occurs when there is no sorting required, i.e. the array is already sorted. The best-case time complexity of heap sort is </a:t>
            </a:r>
            <a:r>
              <a:rPr kumimoji="0" lang="en-US" altLang="en-US"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O(n log n).</a:t>
            </a:r>
            <a:endPar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Average Case Complexity -</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It occurs when the array elements are in jumbled order that is not properly ascending and not properly descending. The average case time complexity of heap sort is </a:t>
            </a:r>
            <a:r>
              <a:rPr kumimoji="0" lang="en-US" altLang="en-US"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O(n log n).</a:t>
            </a:r>
            <a:endPar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Worst Case Complexity -</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It occurs when the array elements are required to be sorted in reverse order. That means suppose you have to sort the array elements in ascending order, but its elements are in descending order. The worst-case time complexity of heap sort is </a:t>
            </a:r>
            <a:r>
              <a:rPr kumimoji="0" lang="en-US" altLang="en-US"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O(n log n).</a:t>
            </a:r>
            <a:endParaRPr kumimoji="0" lang="en-US" altLang="en-US"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3239587" y="226813"/>
            <a:ext cx="4376057" cy="707886"/>
          </a:xfrm>
          <a:prstGeom prst="rect">
            <a:avLst/>
          </a:prstGeom>
        </p:spPr>
        <p:txBody>
          <a:bodyPr wrap="square">
            <a:spAutoFit/>
          </a:bodyPr>
          <a:lstStyle/>
          <a:p>
            <a:pPr lvl="0" eaLnBrk="0" fontAlgn="base" hangingPunct="0">
              <a:spcBef>
                <a:spcPct val="0"/>
              </a:spcBef>
              <a:spcAft>
                <a:spcPct val="0"/>
              </a:spcAft>
            </a:pPr>
            <a:r>
              <a:rPr kumimoji="0" lang="en-US" altLang="en-US" sz="4000" b="0" i="0" u="none" strike="noStrike" cap="none" normalizeH="0" baseline="0" dirty="0" smtClean="0">
                <a:ln>
                  <a:noFill/>
                </a:ln>
                <a:solidFill>
                  <a:srgbClr val="610B4B"/>
                </a:solidFill>
                <a:effectLst/>
                <a:latin typeface="Times New Roman" panose="02020603050405020304" pitchFamily="18" charset="0"/>
                <a:cs typeface="Times New Roman" panose="02020603050405020304" pitchFamily="18" charset="0"/>
              </a:rPr>
              <a:t>Time Complexity</a:t>
            </a:r>
            <a:endParaRPr kumimoji="0" lang="en-US" altLang="en-US" sz="4000" b="0" i="0" u="none" strike="noStrike" cap="none" normalizeH="0" baseline="0" dirty="0" smtClean="0">
              <a:ln>
                <a:noFill/>
              </a:ln>
              <a:solidFill>
                <a:srgbClr val="610B4B"/>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0687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9" name="Google Shape;99;p17"/>
          <p:cNvSpPr txBox="1"/>
          <p:nvPr/>
        </p:nvSpPr>
        <p:spPr>
          <a:xfrm>
            <a:off x="632681" y="1307948"/>
            <a:ext cx="11150015" cy="4985950"/>
          </a:xfrm>
          <a:prstGeom prst="rect">
            <a:avLst/>
          </a:prstGeom>
          <a:noFill/>
          <a:ln>
            <a:noFill/>
          </a:ln>
        </p:spPr>
        <p:txBody>
          <a:bodyPr spcFirstLastPara="1" wrap="square" lIns="91425" tIns="91425" rIns="91425" bIns="91425" anchor="t" anchorCtr="0">
            <a:spAutoFit/>
          </a:bodyPr>
          <a:lstStyle/>
          <a:p>
            <a:pPr marL="285750" lvl="1" indent="-285750" algn="just">
              <a:lnSpc>
                <a:spcPct val="150000"/>
              </a:lnSpc>
              <a:buFont typeface="Arial" panose="020B0604020202020204" pitchFamily="34" charset="0"/>
              <a:buChar char="•"/>
            </a:pPr>
            <a:r>
              <a:rPr lang="en-IN" sz="1600" dirty="0">
                <a:solidFill>
                  <a:prstClr val="black"/>
                </a:solidFill>
                <a:latin typeface="Proxima Nova" panose="020B0604020202020204" charset="0"/>
              </a:rPr>
              <a:t>Heap sort is one of the sorting algorithms used to arrange a list of elements in order. </a:t>
            </a:r>
          </a:p>
          <a:p>
            <a:pPr marL="285750" lvl="1" indent="-285750" algn="just">
              <a:lnSpc>
                <a:spcPct val="150000"/>
              </a:lnSpc>
              <a:buFont typeface="Arial" panose="020B0604020202020204" pitchFamily="34" charset="0"/>
              <a:buChar char="•"/>
            </a:pPr>
            <a:endParaRPr lang="en-IN" sz="1600" dirty="0">
              <a:solidFill>
                <a:prstClr val="black"/>
              </a:solidFill>
              <a:latin typeface="Proxima Nova" panose="020B0604020202020204" charset="0"/>
            </a:endParaRPr>
          </a:p>
          <a:p>
            <a:pPr marL="285750" lvl="1" indent="-285750" algn="just">
              <a:lnSpc>
                <a:spcPct val="150000"/>
              </a:lnSpc>
              <a:buFont typeface="Arial" panose="020B0604020202020204" pitchFamily="34" charset="0"/>
              <a:buChar char="•"/>
            </a:pPr>
            <a:r>
              <a:rPr lang="en-IN" sz="1600" dirty="0">
                <a:solidFill>
                  <a:prstClr val="black"/>
                </a:solidFill>
                <a:latin typeface="Proxima Nova" panose="020B0604020202020204" charset="0"/>
              </a:rPr>
              <a:t>Heap sort algorithm uses one of the tree concepts called Heap Tree. </a:t>
            </a:r>
          </a:p>
          <a:p>
            <a:pPr marL="285750" lvl="1" indent="-285750" algn="just">
              <a:lnSpc>
                <a:spcPct val="150000"/>
              </a:lnSpc>
              <a:buFont typeface="Arial" panose="020B0604020202020204" pitchFamily="34" charset="0"/>
              <a:buChar char="•"/>
            </a:pPr>
            <a:endParaRPr lang="en-IN" sz="1600" dirty="0">
              <a:solidFill>
                <a:prstClr val="black"/>
              </a:solidFill>
              <a:latin typeface="Proxima Nova" panose="020B0604020202020204" charset="0"/>
            </a:endParaRPr>
          </a:p>
          <a:p>
            <a:pPr marL="285750" lvl="1" indent="-285750" algn="just" fontAlgn="base">
              <a:lnSpc>
                <a:spcPct val="150000"/>
              </a:lnSpc>
              <a:buFont typeface="Arial" panose="020B0604020202020204" pitchFamily="34" charset="0"/>
              <a:buChar char="•"/>
            </a:pPr>
            <a:r>
              <a:rPr lang="en-IN" sz="1600" dirty="0">
                <a:solidFill>
                  <a:prstClr val="black"/>
                </a:solidFill>
                <a:latin typeface="Proxima Nova" panose="020B0604020202020204" charset="0"/>
              </a:rPr>
              <a:t>Let us first define a </a:t>
            </a:r>
            <a:r>
              <a:rPr lang="en-IN" sz="1600" b="1" dirty="0">
                <a:solidFill>
                  <a:prstClr val="black"/>
                </a:solidFill>
                <a:latin typeface="Proxima Nova" panose="020B0604020202020204" charset="0"/>
              </a:rPr>
              <a:t>Complete Binary Tree</a:t>
            </a:r>
            <a:r>
              <a:rPr lang="en-IN" sz="1600" dirty="0">
                <a:solidFill>
                  <a:prstClr val="black"/>
                </a:solidFill>
                <a:latin typeface="Proxima Nova" panose="020B0604020202020204" charset="0"/>
              </a:rPr>
              <a:t>. A complete binary tree is a binary tree in which every level, except possibly the last, is completely filled, and all nodes are as far left as possible.</a:t>
            </a:r>
          </a:p>
          <a:p>
            <a:pPr marL="285750" lvl="1" indent="-285750" algn="just" fontAlgn="base">
              <a:lnSpc>
                <a:spcPct val="150000"/>
              </a:lnSpc>
              <a:buFont typeface="Arial" panose="020B0604020202020204" pitchFamily="34" charset="0"/>
              <a:buChar char="•"/>
            </a:pPr>
            <a:endParaRPr lang="en-IN" sz="1600" dirty="0">
              <a:solidFill>
                <a:prstClr val="black"/>
              </a:solidFill>
              <a:latin typeface="Proxima Nova" panose="020B0604020202020204" charset="0"/>
            </a:endParaRPr>
          </a:p>
          <a:p>
            <a:pPr marL="285750" lvl="1" indent="-285750" algn="just" fontAlgn="base">
              <a:lnSpc>
                <a:spcPct val="150000"/>
              </a:lnSpc>
              <a:buFont typeface="Arial" panose="020B0604020202020204" pitchFamily="34" charset="0"/>
              <a:buChar char="•"/>
            </a:pPr>
            <a:r>
              <a:rPr lang="en-IN" sz="1600" dirty="0">
                <a:solidFill>
                  <a:prstClr val="black"/>
                </a:solidFill>
                <a:latin typeface="Proxima Nova" panose="020B0604020202020204" charset="0"/>
              </a:rPr>
              <a:t>A </a:t>
            </a:r>
            <a:r>
              <a:rPr lang="en-IN" sz="1600" b="1" dirty="0">
                <a:solidFill>
                  <a:prstClr val="black"/>
                </a:solidFill>
                <a:latin typeface="Proxima Nova" panose="020B0604020202020204" charset="0"/>
              </a:rPr>
              <a:t>Binary Heap</a:t>
            </a:r>
            <a:r>
              <a:rPr lang="en-IN" sz="1600" dirty="0">
                <a:solidFill>
                  <a:prstClr val="black"/>
                </a:solidFill>
                <a:latin typeface="Proxima Nova" panose="020B0604020202020204" charset="0"/>
              </a:rPr>
              <a:t> is a Complete Binary Tree where items are stored in a special order such that the value in a parent node is greater(or smaller) than the values in its two children nodes. </a:t>
            </a:r>
          </a:p>
          <a:p>
            <a:pPr marL="285750" lvl="1" indent="-285750" algn="just" fontAlgn="base">
              <a:lnSpc>
                <a:spcPct val="150000"/>
              </a:lnSpc>
              <a:buFont typeface="Arial" panose="020B0604020202020204" pitchFamily="34" charset="0"/>
              <a:buChar char="•"/>
            </a:pPr>
            <a:endParaRPr lang="en-IN" sz="1600" dirty="0">
              <a:solidFill>
                <a:prstClr val="black"/>
              </a:solidFill>
              <a:latin typeface="Proxima Nova" panose="020B0604020202020204" charset="0"/>
            </a:endParaRPr>
          </a:p>
          <a:p>
            <a:pPr marL="285750" lvl="1" indent="-285750" algn="just" fontAlgn="base">
              <a:lnSpc>
                <a:spcPct val="150000"/>
              </a:lnSpc>
              <a:buFont typeface="Arial" panose="020B0604020202020204" pitchFamily="34" charset="0"/>
              <a:buChar char="•"/>
            </a:pPr>
            <a:r>
              <a:rPr lang="en-IN" sz="1600" dirty="0">
                <a:solidFill>
                  <a:prstClr val="black"/>
                </a:solidFill>
                <a:latin typeface="Proxima Nova" panose="020B0604020202020204" charset="0"/>
              </a:rPr>
              <a:t>The former is called max heap and the latter is called min-heap. </a:t>
            </a:r>
          </a:p>
          <a:p>
            <a:pPr marL="285750" lvl="1" indent="-285750" algn="just" fontAlgn="base">
              <a:lnSpc>
                <a:spcPct val="150000"/>
              </a:lnSpc>
              <a:buFont typeface="Arial" panose="020B0604020202020204" pitchFamily="34" charset="0"/>
              <a:buChar char="•"/>
            </a:pPr>
            <a:endParaRPr lang="en-IN" sz="1600" dirty="0">
              <a:solidFill>
                <a:prstClr val="black"/>
              </a:solidFill>
              <a:latin typeface="Proxima Nova" panose="020B0604020202020204" charset="0"/>
            </a:endParaRPr>
          </a:p>
          <a:p>
            <a:pPr marL="285750" lvl="1" indent="-285750" algn="just" fontAlgn="base">
              <a:lnSpc>
                <a:spcPct val="150000"/>
              </a:lnSpc>
              <a:buFont typeface="Arial" panose="020B0604020202020204" pitchFamily="34" charset="0"/>
              <a:buChar char="•"/>
            </a:pPr>
            <a:r>
              <a:rPr lang="en-IN" sz="1600" dirty="0">
                <a:solidFill>
                  <a:prstClr val="black"/>
                </a:solidFill>
                <a:latin typeface="Proxima Nova" panose="020B0604020202020204" charset="0"/>
              </a:rPr>
              <a:t>The heap can be represented by a binary tree or array.</a:t>
            </a:r>
          </a:p>
        </p:txBody>
      </p:sp>
    </p:spTree>
    <p:extLst>
      <p:ext uri="{BB962C8B-B14F-4D97-AF65-F5344CB8AC3E}">
        <p14:creationId xmlns:p14="http://schemas.microsoft.com/office/powerpoint/2010/main" val="9440058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7"/>
          <p:cNvSpPr txBox="1"/>
          <p:nvPr/>
        </p:nvSpPr>
        <p:spPr>
          <a:xfrm>
            <a:off x="2169926" y="991502"/>
            <a:ext cx="6022003" cy="538579"/>
          </a:xfrm>
          <a:prstGeom prst="rect">
            <a:avLst/>
          </a:prstGeom>
          <a:noFill/>
          <a:ln>
            <a:noFill/>
          </a:ln>
        </p:spPr>
        <p:txBody>
          <a:bodyPr spcFirstLastPara="1" wrap="square" lIns="91425" tIns="91425" rIns="91425" bIns="91425" anchor="t" anchorCtr="0">
            <a:spAutoFit/>
          </a:bodyPr>
          <a:lstStyle/>
          <a:p>
            <a:r>
              <a:rPr lang="en" sz="2300" dirty="0">
                <a:solidFill>
                  <a:prstClr val="white"/>
                </a:solidFill>
                <a:latin typeface="Proxima Nova" panose="020B0604020202020204" charset="0"/>
                <a:ea typeface="Proxima Nova"/>
                <a:cs typeface="Proxima Nova"/>
                <a:sym typeface="Proxima Nova"/>
              </a:rPr>
              <a:t>HEAP SORT</a:t>
            </a:r>
            <a:endParaRPr sz="2300" dirty="0">
              <a:solidFill>
                <a:prstClr val="white"/>
              </a:solidFill>
              <a:latin typeface="Proxima Nova"/>
              <a:ea typeface="Proxima Nova"/>
              <a:cs typeface="Proxima Nova"/>
              <a:sym typeface="Proxima Nova"/>
            </a:endParaRPr>
          </a:p>
        </p:txBody>
      </p:sp>
      <p:sp>
        <p:nvSpPr>
          <p:cNvPr id="99" name="Google Shape;99;p17"/>
          <p:cNvSpPr txBox="1"/>
          <p:nvPr/>
        </p:nvSpPr>
        <p:spPr>
          <a:xfrm>
            <a:off x="2169925" y="1849253"/>
            <a:ext cx="8212950" cy="677078"/>
          </a:xfrm>
          <a:prstGeom prst="rect">
            <a:avLst/>
          </a:prstGeom>
          <a:noFill/>
          <a:ln>
            <a:noFill/>
          </a:ln>
        </p:spPr>
        <p:txBody>
          <a:bodyPr spcFirstLastPara="1" wrap="square" lIns="91425" tIns="91425" rIns="91425" bIns="91425" anchor="t" anchorCtr="0">
            <a:spAutoFit/>
          </a:bodyPr>
          <a:lstStyle/>
          <a:p>
            <a:pPr marL="285750" lvl="1" indent="-285750" algn="just">
              <a:buFont typeface="Arial" panose="020B0604020202020204" pitchFamily="34" charset="0"/>
              <a:buChar char="•"/>
            </a:pPr>
            <a:endParaRPr lang="en-IN" sz="1600" dirty="0">
              <a:solidFill>
                <a:prstClr val="black"/>
              </a:solidFill>
              <a:latin typeface="Proxima Nova" panose="020B0604020202020204" charset="0"/>
            </a:endParaRPr>
          </a:p>
          <a:p>
            <a:pPr marL="285750" lvl="1" indent="-285750" algn="just">
              <a:buFont typeface="Arial" panose="020B0604020202020204" pitchFamily="34" charset="0"/>
              <a:buChar char="•"/>
            </a:pPr>
            <a:endParaRPr lang="en-IN" sz="1600" dirty="0">
              <a:solidFill>
                <a:prstClr val="black"/>
              </a:solidFill>
              <a:latin typeface="Proxima Nova" panose="020B0604020202020204" charset="0"/>
            </a:endParaRPr>
          </a:p>
        </p:txBody>
      </p:sp>
      <p:pic>
        <p:nvPicPr>
          <p:cNvPr id="2" name="Picture 1"/>
          <p:cNvPicPr>
            <a:picLocks noChangeAspect="1"/>
          </p:cNvPicPr>
          <p:nvPr/>
        </p:nvPicPr>
        <p:blipFill>
          <a:blip r:embed="rId3"/>
          <a:stretch>
            <a:fillRect/>
          </a:stretch>
        </p:blipFill>
        <p:spPr>
          <a:xfrm>
            <a:off x="2936160" y="2002019"/>
            <a:ext cx="5845328" cy="3165672"/>
          </a:xfrm>
          <a:prstGeom prst="rect">
            <a:avLst/>
          </a:prstGeom>
        </p:spPr>
      </p:pic>
    </p:spTree>
    <p:extLst>
      <p:ext uri="{BB962C8B-B14F-4D97-AF65-F5344CB8AC3E}">
        <p14:creationId xmlns:p14="http://schemas.microsoft.com/office/powerpoint/2010/main" val="18091046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7"/>
          <p:cNvSpPr txBox="1"/>
          <p:nvPr/>
        </p:nvSpPr>
        <p:spPr>
          <a:xfrm>
            <a:off x="2169926" y="991502"/>
            <a:ext cx="6022003" cy="538579"/>
          </a:xfrm>
          <a:prstGeom prst="rect">
            <a:avLst/>
          </a:prstGeom>
          <a:noFill/>
          <a:ln>
            <a:noFill/>
          </a:ln>
        </p:spPr>
        <p:txBody>
          <a:bodyPr spcFirstLastPara="1" wrap="square" lIns="91425" tIns="91425" rIns="91425" bIns="91425" anchor="t" anchorCtr="0">
            <a:spAutoFit/>
          </a:bodyPr>
          <a:lstStyle/>
          <a:p>
            <a:r>
              <a:rPr lang="en" sz="2300" dirty="0">
                <a:solidFill>
                  <a:prstClr val="white"/>
                </a:solidFill>
                <a:latin typeface="Proxima Nova" panose="020B0604020202020204" charset="0"/>
                <a:ea typeface="Proxima Nova"/>
                <a:cs typeface="Proxima Nova"/>
                <a:sym typeface="Proxima Nova"/>
              </a:rPr>
              <a:t>HEAP SORT</a:t>
            </a:r>
            <a:endParaRPr sz="2300" dirty="0">
              <a:solidFill>
                <a:prstClr val="white"/>
              </a:solidFill>
              <a:latin typeface="Proxima Nova"/>
              <a:ea typeface="Proxima Nova"/>
              <a:cs typeface="Proxima Nova"/>
              <a:sym typeface="Proxima Nova"/>
            </a:endParaRPr>
          </a:p>
        </p:txBody>
      </p:sp>
      <p:sp>
        <p:nvSpPr>
          <p:cNvPr id="99" name="Google Shape;99;p17"/>
          <p:cNvSpPr txBox="1"/>
          <p:nvPr/>
        </p:nvSpPr>
        <p:spPr>
          <a:xfrm>
            <a:off x="104820" y="1254255"/>
            <a:ext cx="5682026" cy="5109061"/>
          </a:xfrm>
          <a:prstGeom prst="rect">
            <a:avLst/>
          </a:prstGeom>
          <a:noFill/>
          <a:ln>
            <a:noFill/>
          </a:ln>
        </p:spPr>
        <p:txBody>
          <a:bodyPr spcFirstLastPara="1" wrap="square" lIns="91425" tIns="91425" rIns="91425" bIns="91425" anchor="t" anchorCtr="0">
            <a:spAutoFit/>
          </a:bodyPr>
          <a:lstStyle/>
          <a:p>
            <a:pPr lvl="1" algn="just" fontAlgn="base"/>
            <a:r>
              <a:rPr lang="en-IN" sz="1600" b="1" dirty="0">
                <a:solidFill>
                  <a:prstClr val="black"/>
                </a:solidFill>
                <a:latin typeface="Proxima Nova" panose="020B0604020202020204" charset="0"/>
              </a:rPr>
              <a:t>Relationship between Array Indexes and Tree Elements</a:t>
            </a:r>
          </a:p>
          <a:p>
            <a:pPr marL="285750" lvl="1" indent="-285750" algn="just" fontAlgn="base">
              <a:buFont typeface="Arial" panose="020B0604020202020204" pitchFamily="34" charset="0"/>
              <a:buChar char="•"/>
            </a:pPr>
            <a:endParaRPr lang="en-IN" sz="1600" dirty="0">
              <a:solidFill>
                <a:prstClr val="black"/>
              </a:solidFill>
              <a:latin typeface="Proxima Nova" panose="020B0604020202020204" charset="0"/>
            </a:endParaRPr>
          </a:p>
          <a:p>
            <a:pPr marL="742950" lvl="1" indent="-285750" algn="just" fontAlgn="base">
              <a:lnSpc>
                <a:spcPct val="150000"/>
              </a:lnSpc>
              <a:buFont typeface="Arial" panose="020B0604020202020204" pitchFamily="34" charset="0"/>
              <a:buChar char="•"/>
            </a:pPr>
            <a:r>
              <a:rPr lang="en-IN" sz="1600" dirty="0">
                <a:solidFill>
                  <a:prstClr val="black"/>
                </a:solidFill>
                <a:latin typeface="Proxima Nova" panose="020B0604020202020204" charset="0"/>
              </a:rPr>
              <a:t>A complete binary tree has an interesting property that we can use to find the children and parents of any node.</a:t>
            </a:r>
          </a:p>
          <a:p>
            <a:pPr marL="742950" lvl="1" indent="-285750" algn="just" fontAlgn="base">
              <a:lnSpc>
                <a:spcPct val="150000"/>
              </a:lnSpc>
              <a:buFont typeface="Arial" panose="020B0604020202020204" pitchFamily="34" charset="0"/>
              <a:buChar char="•"/>
            </a:pPr>
            <a:endParaRPr lang="en-IN" sz="1600" dirty="0">
              <a:solidFill>
                <a:prstClr val="black"/>
              </a:solidFill>
              <a:latin typeface="Proxima Nova" panose="020B0604020202020204" charset="0"/>
            </a:endParaRPr>
          </a:p>
          <a:p>
            <a:pPr marL="742950" lvl="1" indent="-285750" algn="just" fontAlgn="base">
              <a:lnSpc>
                <a:spcPct val="150000"/>
              </a:lnSpc>
              <a:buFont typeface="Arial" panose="020B0604020202020204" pitchFamily="34" charset="0"/>
              <a:buChar char="•"/>
            </a:pPr>
            <a:r>
              <a:rPr lang="en-IN" sz="1600" dirty="0">
                <a:solidFill>
                  <a:prstClr val="black"/>
                </a:solidFill>
                <a:latin typeface="Proxima Nova" panose="020B0604020202020204" charset="0"/>
              </a:rPr>
              <a:t>If the index of any element in the array is </a:t>
            </a:r>
            <a:r>
              <a:rPr lang="en-IN" sz="1600" dirty="0" err="1">
                <a:solidFill>
                  <a:prstClr val="black"/>
                </a:solidFill>
                <a:latin typeface="Proxima Nova" panose="020B0604020202020204" charset="0"/>
              </a:rPr>
              <a:t>i</a:t>
            </a:r>
            <a:r>
              <a:rPr lang="en-IN" sz="1600" dirty="0">
                <a:solidFill>
                  <a:prstClr val="black"/>
                </a:solidFill>
                <a:latin typeface="Proxima Nova" panose="020B0604020202020204" charset="0"/>
              </a:rPr>
              <a:t>, </a:t>
            </a:r>
          </a:p>
          <a:p>
            <a:pPr marL="742950" lvl="1" indent="-285750" algn="just" fontAlgn="base">
              <a:lnSpc>
                <a:spcPct val="150000"/>
              </a:lnSpc>
              <a:buFont typeface="Arial" panose="020B0604020202020204" pitchFamily="34" charset="0"/>
              <a:buChar char="•"/>
            </a:pPr>
            <a:endParaRPr lang="en-IN" sz="1600" dirty="0">
              <a:solidFill>
                <a:prstClr val="black"/>
              </a:solidFill>
              <a:latin typeface="Proxima Nova" panose="020B0604020202020204" charset="0"/>
            </a:endParaRPr>
          </a:p>
          <a:p>
            <a:pPr marL="742950" lvl="1" indent="-285750" algn="just" fontAlgn="base">
              <a:lnSpc>
                <a:spcPct val="150000"/>
              </a:lnSpc>
              <a:buFont typeface="Arial" panose="020B0604020202020204" pitchFamily="34" charset="0"/>
              <a:buChar char="•"/>
            </a:pPr>
            <a:r>
              <a:rPr lang="en-IN" sz="1600" dirty="0">
                <a:solidFill>
                  <a:prstClr val="black"/>
                </a:solidFill>
                <a:latin typeface="Proxima Nova" panose="020B0604020202020204" charset="0"/>
              </a:rPr>
              <a:t>the element in the index 2i+1 will become the left child and element in 2i+2 index will become the right child. </a:t>
            </a:r>
          </a:p>
          <a:p>
            <a:pPr marL="742950" lvl="1" indent="-285750" algn="just" fontAlgn="base">
              <a:lnSpc>
                <a:spcPct val="150000"/>
              </a:lnSpc>
              <a:buFont typeface="Arial" panose="020B0604020202020204" pitchFamily="34" charset="0"/>
              <a:buChar char="•"/>
            </a:pPr>
            <a:endParaRPr lang="en-IN" sz="1600" dirty="0">
              <a:solidFill>
                <a:prstClr val="black"/>
              </a:solidFill>
              <a:latin typeface="Proxima Nova" panose="020B0604020202020204" charset="0"/>
            </a:endParaRPr>
          </a:p>
          <a:p>
            <a:pPr marL="742950" lvl="1" indent="-285750" algn="just" fontAlgn="base">
              <a:lnSpc>
                <a:spcPct val="150000"/>
              </a:lnSpc>
              <a:buFont typeface="Arial" panose="020B0604020202020204" pitchFamily="34" charset="0"/>
              <a:buChar char="•"/>
            </a:pPr>
            <a:r>
              <a:rPr lang="en-IN" sz="1600" dirty="0">
                <a:solidFill>
                  <a:prstClr val="black"/>
                </a:solidFill>
                <a:latin typeface="Proxima Nova" panose="020B0604020202020204" charset="0"/>
              </a:rPr>
              <a:t>Also, the parent of any element at index </a:t>
            </a:r>
            <a:r>
              <a:rPr lang="en-IN" sz="1600" dirty="0" err="1">
                <a:solidFill>
                  <a:prstClr val="black"/>
                </a:solidFill>
                <a:latin typeface="Proxima Nova" panose="020B0604020202020204" charset="0"/>
              </a:rPr>
              <a:t>i</a:t>
            </a:r>
            <a:r>
              <a:rPr lang="en-IN" sz="1600" dirty="0">
                <a:solidFill>
                  <a:prstClr val="black"/>
                </a:solidFill>
                <a:latin typeface="Proxima Nova" panose="020B0604020202020204" charset="0"/>
              </a:rPr>
              <a:t> is given by the lower bound of (i-1)/2.</a:t>
            </a:r>
          </a:p>
        </p:txBody>
      </p:sp>
      <p:pic>
        <p:nvPicPr>
          <p:cNvPr id="3" name="Picture 2"/>
          <p:cNvPicPr>
            <a:picLocks noChangeAspect="1"/>
          </p:cNvPicPr>
          <p:nvPr/>
        </p:nvPicPr>
        <p:blipFill>
          <a:blip r:embed="rId3"/>
          <a:stretch>
            <a:fillRect/>
          </a:stretch>
        </p:blipFill>
        <p:spPr>
          <a:xfrm>
            <a:off x="6137485" y="2386228"/>
            <a:ext cx="4381500" cy="2352675"/>
          </a:xfrm>
          <a:prstGeom prst="rect">
            <a:avLst/>
          </a:prstGeom>
        </p:spPr>
      </p:pic>
    </p:spTree>
    <p:extLst>
      <p:ext uri="{BB962C8B-B14F-4D97-AF65-F5344CB8AC3E}">
        <p14:creationId xmlns:p14="http://schemas.microsoft.com/office/powerpoint/2010/main" val="28205358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7"/>
          <p:cNvSpPr txBox="1"/>
          <p:nvPr/>
        </p:nvSpPr>
        <p:spPr>
          <a:xfrm>
            <a:off x="2169926" y="991502"/>
            <a:ext cx="6022003" cy="538579"/>
          </a:xfrm>
          <a:prstGeom prst="rect">
            <a:avLst/>
          </a:prstGeom>
          <a:noFill/>
          <a:ln>
            <a:noFill/>
          </a:ln>
        </p:spPr>
        <p:txBody>
          <a:bodyPr spcFirstLastPara="1" wrap="square" lIns="91425" tIns="91425" rIns="91425" bIns="91425" anchor="t" anchorCtr="0">
            <a:spAutoFit/>
          </a:bodyPr>
          <a:lstStyle/>
          <a:p>
            <a:r>
              <a:rPr lang="en" sz="2300" dirty="0">
                <a:solidFill>
                  <a:prstClr val="white"/>
                </a:solidFill>
                <a:latin typeface="Proxima Nova" panose="020B0604020202020204" charset="0"/>
                <a:ea typeface="Proxima Nova"/>
                <a:cs typeface="Proxima Nova"/>
                <a:sym typeface="Proxima Nova"/>
              </a:rPr>
              <a:t>HEAP SORT</a:t>
            </a:r>
            <a:endParaRPr sz="2300" dirty="0">
              <a:solidFill>
                <a:prstClr val="white"/>
              </a:solidFill>
              <a:latin typeface="Proxima Nova"/>
              <a:ea typeface="Proxima Nova"/>
              <a:cs typeface="Proxima Nova"/>
              <a:sym typeface="Proxima Nova"/>
            </a:endParaRPr>
          </a:p>
        </p:txBody>
      </p:sp>
      <p:sp>
        <p:nvSpPr>
          <p:cNvPr id="99" name="Google Shape;99;p17"/>
          <p:cNvSpPr txBox="1"/>
          <p:nvPr/>
        </p:nvSpPr>
        <p:spPr>
          <a:xfrm>
            <a:off x="436415" y="1260791"/>
            <a:ext cx="8212950" cy="4893617"/>
          </a:xfrm>
          <a:prstGeom prst="rect">
            <a:avLst/>
          </a:prstGeom>
          <a:noFill/>
          <a:ln>
            <a:noFill/>
          </a:ln>
        </p:spPr>
        <p:txBody>
          <a:bodyPr spcFirstLastPara="1" wrap="square" lIns="91425" tIns="91425" rIns="91425" bIns="91425" anchor="t" anchorCtr="0">
            <a:spAutoFit/>
          </a:bodyPr>
          <a:lstStyle/>
          <a:p>
            <a:pPr lvl="1" algn="just"/>
            <a:r>
              <a:rPr lang="en-IN" b="1" dirty="0">
                <a:solidFill>
                  <a:prstClr val="black"/>
                </a:solidFill>
                <a:latin typeface="Proxima Nova" panose="020B0604020202020204" charset="0"/>
              </a:rPr>
              <a:t>Algorithm</a:t>
            </a:r>
          </a:p>
          <a:p>
            <a:pPr lvl="1" algn="just"/>
            <a:endParaRPr lang="en-IN" dirty="0">
              <a:solidFill>
                <a:prstClr val="black"/>
              </a:solidFill>
              <a:latin typeface="Proxima Nova" panose="020B0604020202020204" charset="0"/>
            </a:endParaRPr>
          </a:p>
          <a:p>
            <a:pPr lvl="1" algn="just">
              <a:lnSpc>
                <a:spcPct val="150000"/>
              </a:lnSpc>
            </a:pPr>
            <a:r>
              <a:rPr lang="en-IN" dirty="0">
                <a:solidFill>
                  <a:prstClr val="black"/>
                </a:solidFill>
                <a:latin typeface="Proxima Nova" panose="020B0604020202020204" charset="0"/>
              </a:rPr>
              <a:t>The Heap sort algorithm to arrange a list of elements in </a:t>
            </a:r>
            <a:r>
              <a:rPr lang="en-IN" b="1" dirty="0">
                <a:solidFill>
                  <a:prstClr val="black"/>
                </a:solidFill>
                <a:latin typeface="Proxima Nova" panose="020B0604020202020204" charset="0"/>
              </a:rPr>
              <a:t>ascending order</a:t>
            </a:r>
            <a:r>
              <a:rPr lang="en-IN" dirty="0">
                <a:solidFill>
                  <a:prstClr val="black"/>
                </a:solidFill>
                <a:latin typeface="Proxima Nova" panose="020B0604020202020204" charset="0"/>
              </a:rPr>
              <a:t> is performed using following steps...</a:t>
            </a:r>
          </a:p>
          <a:p>
            <a:pPr lvl="1" algn="just">
              <a:lnSpc>
                <a:spcPct val="150000"/>
              </a:lnSpc>
            </a:pPr>
            <a:endParaRPr lang="en-IN" dirty="0">
              <a:solidFill>
                <a:prstClr val="black"/>
              </a:solidFill>
              <a:latin typeface="Proxima Nova" panose="020B0604020202020204" charset="0"/>
            </a:endParaRPr>
          </a:p>
          <a:p>
            <a:pPr lvl="1" algn="just">
              <a:lnSpc>
                <a:spcPct val="150000"/>
              </a:lnSpc>
            </a:pPr>
            <a:r>
              <a:rPr lang="en-IN" dirty="0">
                <a:solidFill>
                  <a:prstClr val="black"/>
                </a:solidFill>
                <a:latin typeface="Proxima Nova" panose="020B0604020202020204" charset="0"/>
              </a:rPr>
              <a:t>Step 1 -  Construct a Binary Tree with given list of Elements.</a:t>
            </a:r>
          </a:p>
          <a:p>
            <a:pPr lvl="1" algn="just">
              <a:lnSpc>
                <a:spcPct val="150000"/>
              </a:lnSpc>
            </a:pPr>
            <a:r>
              <a:rPr lang="en-IN" dirty="0">
                <a:solidFill>
                  <a:prstClr val="black"/>
                </a:solidFill>
                <a:latin typeface="Proxima Nova" panose="020B0604020202020204" charset="0"/>
              </a:rPr>
              <a:t>Step 2 - Transform the Binary Tree into Max Heap.</a:t>
            </a:r>
          </a:p>
          <a:p>
            <a:pPr lvl="1" algn="just">
              <a:lnSpc>
                <a:spcPct val="150000"/>
              </a:lnSpc>
            </a:pPr>
            <a:r>
              <a:rPr lang="en-IN" dirty="0">
                <a:solidFill>
                  <a:prstClr val="black"/>
                </a:solidFill>
                <a:latin typeface="Proxima Nova" panose="020B0604020202020204" charset="0"/>
              </a:rPr>
              <a:t>Step 3 - Delete the root element from Max Heap using Heapify method.</a:t>
            </a:r>
          </a:p>
          <a:p>
            <a:pPr lvl="1" algn="just">
              <a:lnSpc>
                <a:spcPct val="150000"/>
              </a:lnSpc>
            </a:pPr>
            <a:r>
              <a:rPr lang="en-IN" dirty="0">
                <a:solidFill>
                  <a:prstClr val="black"/>
                </a:solidFill>
                <a:latin typeface="Proxima Nova" panose="020B0604020202020204" charset="0"/>
              </a:rPr>
              <a:t>Step 4 - Put the deleted element into the Sorted list.</a:t>
            </a:r>
          </a:p>
          <a:p>
            <a:pPr lvl="1" algn="just">
              <a:lnSpc>
                <a:spcPct val="150000"/>
              </a:lnSpc>
            </a:pPr>
            <a:r>
              <a:rPr lang="en-IN" dirty="0">
                <a:solidFill>
                  <a:prstClr val="black"/>
                </a:solidFill>
                <a:latin typeface="Proxima Nova" panose="020B0604020202020204" charset="0"/>
              </a:rPr>
              <a:t>Step 5 - Repeat the same until Max Heap becomes empty.</a:t>
            </a:r>
          </a:p>
          <a:p>
            <a:pPr lvl="1" algn="just">
              <a:lnSpc>
                <a:spcPct val="150000"/>
              </a:lnSpc>
            </a:pPr>
            <a:r>
              <a:rPr lang="en-IN" dirty="0">
                <a:solidFill>
                  <a:prstClr val="black"/>
                </a:solidFill>
                <a:latin typeface="Proxima Nova" panose="020B0604020202020204" charset="0"/>
              </a:rPr>
              <a:t>Step 6 - Display the sorted list.</a:t>
            </a:r>
          </a:p>
          <a:p>
            <a:pPr lvl="1" algn="just">
              <a:lnSpc>
                <a:spcPct val="150000"/>
              </a:lnSpc>
            </a:pPr>
            <a:endParaRPr lang="en-IN" dirty="0">
              <a:solidFill>
                <a:prstClr val="black"/>
              </a:solidFill>
              <a:latin typeface="Proxima Nova" panose="020B0604020202020204" charset="0"/>
            </a:endParaRPr>
          </a:p>
        </p:txBody>
      </p:sp>
    </p:spTree>
    <p:extLst>
      <p:ext uri="{BB962C8B-B14F-4D97-AF65-F5344CB8AC3E}">
        <p14:creationId xmlns:p14="http://schemas.microsoft.com/office/powerpoint/2010/main" val="25905413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176" y="188640"/>
            <a:ext cx="7772400" cy="1143000"/>
          </a:xfrm>
        </p:spPr>
        <p:txBody>
          <a:bodyPr>
            <a:normAutofit fontScale="90000"/>
          </a:bodyPr>
          <a:lstStyle/>
          <a:p>
            <a:r>
              <a:rPr lang="en-US" b="1" dirty="0"/>
              <a:t>How to "</a:t>
            </a:r>
            <a:r>
              <a:rPr lang="en-US" b="1" dirty="0" err="1"/>
              <a:t>heapify</a:t>
            </a:r>
            <a:r>
              <a:rPr lang="en-US" b="1" dirty="0"/>
              <a:t>" a tree</a:t>
            </a:r>
            <a:br>
              <a:rPr lang="en-US" b="1" dirty="0"/>
            </a:br>
            <a:endParaRPr lang="en-US" dirty="0"/>
          </a:p>
        </p:txBody>
      </p:sp>
      <p:sp>
        <p:nvSpPr>
          <p:cNvPr id="3" name="Content Placeholder 2"/>
          <p:cNvSpPr>
            <a:spLocks noGrp="1"/>
          </p:cNvSpPr>
          <p:nvPr>
            <p:ph idx="1"/>
          </p:nvPr>
        </p:nvSpPr>
        <p:spPr>
          <a:xfrm>
            <a:off x="704691" y="1144501"/>
            <a:ext cx="7772400" cy="4572000"/>
          </a:xfrm>
        </p:spPr>
        <p:txBody>
          <a:bodyPr>
            <a:normAutofit fontScale="85000" lnSpcReduction="20000"/>
          </a:bodyPr>
          <a:lstStyle/>
          <a:p>
            <a:r>
              <a:rPr lang="en-US" dirty="0">
                <a:solidFill>
                  <a:schemeClr val="tx1"/>
                </a:solidFill>
              </a:rPr>
              <a:t>Starting from a complete binary tree, we can modify it to become a Max-Heap by running a function called </a:t>
            </a:r>
            <a:r>
              <a:rPr lang="en-US" dirty="0" err="1">
                <a:solidFill>
                  <a:schemeClr val="tx1"/>
                </a:solidFill>
              </a:rPr>
              <a:t>heapify</a:t>
            </a:r>
            <a:r>
              <a:rPr lang="en-US" dirty="0">
                <a:solidFill>
                  <a:schemeClr val="tx1"/>
                </a:solidFill>
              </a:rPr>
              <a:t> on all the non-leaf elements of the heap</a:t>
            </a:r>
            <a:r>
              <a:rPr lang="en-US" dirty="0" smtClean="0">
                <a:solidFill>
                  <a:schemeClr val="tx1"/>
                </a:solidFill>
              </a:rPr>
              <a:t>.</a:t>
            </a:r>
          </a:p>
          <a:p>
            <a:pPr marL="0" indent="0">
              <a:buNone/>
            </a:pPr>
            <a:r>
              <a:rPr lang="en-US" b="1" dirty="0" err="1">
                <a:solidFill>
                  <a:schemeClr val="tx1"/>
                </a:solidFill>
              </a:rPr>
              <a:t>heapify</a:t>
            </a:r>
            <a:r>
              <a:rPr lang="en-US" b="1" dirty="0">
                <a:solidFill>
                  <a:schemeClr val="tx1"/>
                </a:solidFill>
              </a:rPr>
              <a:t>(array)</a:t>
            </a:r>
          </a:p>
          <a:p>
            <a:pPr marL="0" indent="0">
              <a:buNone/>
            </a:pPr>
            <a:r>
              <a:rPr lang="en-US" b="1" dirty="0">
                <a:solidFill>
                  <a:schemeClr val="tx1"/>
                </a:solidFill>
              </a:rPr>
              <a:t>    Root = array[0]</a:t>
            </a:r>
          </a:p>
          <a:p>
            <a:pPr marL="0" indent="0">
              <a:buNone/>
            </a:pPr>
            <a:r>
              <a:rPr lang="en-US" b="1" dirty="0">
                <a:solidFill>
                  <a:schemeClr val="tx1"/>
                </a:solidFill>
              </a:rPr>
              <a:t>    Largest = largest( array[0] , array [2*0 + 1</a:t>
            </a:r>
            <a:r>
              <a:rPr lang="en-US" b="1" dirty="0" smtClean="0">
                <a:solidFill>
                  <a:schemeClr val="tx1"/>
                </a:solidFill>
              </a:rPr>
              <a:t>], </a:t>
            </a:r>
            <a:r>
              <a:rPr lang="en-US" b="1" dirty="0">
                <a:solidFill>
                  <a:schemeClr val="tx1"/>
                </a:solidFill>
              </a:rPr>
              <a:t>array[2*0+2])</a:t>
            </a:r>
          </a:p>
          <a:p>
            <a:pPr marL="0" indent="0">
              <a:buNone/>
            </a:pPr>
            <a:r>
              <a:rPr lang="en-US" b="1" dirty="0">
                <a:solidFill>
                  <a:schemeClr val="tx1"/>
                </a:solidFill>
              </a:rPr>
              <a:t>    if(Root != Largest)</a:t>
            </a:r>
          </a:p>
          <a:p>
            <a:pPr marL="0" indent="0">
              <a:buNone/>
            </a:pPr>
            <a:r>
              <a:rPr lang="en-US" b="1" dirty="0">
                <a:solidFill>
                  <a:schemeClr val="tx1"/>
                </a:solidFill>
              </a:rPr>
              <a:t>          Swap(Root, Largest</a:t>
            </a:r>
            <a:r>
              <a:rPr lang="en-US" b="1" dirty="0" smtClean="0">
                <a:solidFill>
                  <a:schemeClr val="tx1"/>
                </a:solidFill>
              </a:rPr>
              <a:t>)</a:t>
            </a:r>
          </a:p>
          <a:p>
            <a:pPr marL="0" indent="0">
              <a:buNone/>
            </a:pPr>
            <a:endParaRPr lang="en-US" b="1" dirty="0">
              <a:solidFill>
                <a:schemeClr val="tx1"/>
              </a:solidFill>
            </a:endParaRPr>
          </a:p>
          <a:p>
            <a:pPr marL="0" indent="0">
              <a:buNone/>
            </a:pPr>
            <a:endParaRPr lang="en-US" b="1" dirty="0" smtClean="0">
              <a:solidFill>
                <a:schemeClr val="tx1"/>
              </a:solidFill>
            </a:endParaRPr>
          </a:p>
          <a:p>
            <a:pPr marL="0" indent="0">
              <a:buNone/>
            </a:pPr>
            <a:endParaRPr lang="en-US" b="1" dirty="0">
              <a:solidFill>
                <a:schemeClr val="tx1"/>
              </a:solidFill>
            </a:endParaRPr>
          </a:p>
          <a:p>
            <a:pPr marL="0" indent="0">
              <a:buNone/>
            </a:pPr>
            <a:endParaRPr lang="en-US" b="1" dirty="0" smtClean="0">
              <a:solidFill>
                <a:schemeClr val="tx1"/>
              </a:solidFill>
            </a:endParaRPr>
          </a:p>
          <a:p>
            <a:pPr marL="0" indent="0">
              <a:buNone/>
            </a:pPr>
            <a:r>
              <a:rPr lang="en-US" b="1" dirty="0">
                <a:solidFill>
                  <a:schemeClr val="tx1"/>
                </a:solidFill>
              </a:rPr>
              <a:t> </a:t>
            </a:r>
            <a:r>
              <a:rPr lang="en-US" b="1" dirty="0" smtClean="0">
                <a:solidFill>
                  <a:schemeClr val="tx1"/>
                </a:solidFill>
              </a:rPr>
              <a:t>	</a:t>
            </a:r>
            <a:endParaRPr lang="en-US" b="1" dirty="0">
              <a:solidFill>
                <a:schemeClr val="tx1"/>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8825" y="4227458"/>
            <a:ext cx="4873526" cy="2286571"/>
          </a:xfrm>
          <a:prstGeom prst="rect">
            <a:avLst/>
          </a:prstGeom>
        </p:spPr>
      </p:pic>
    </p:spTree>
    <p:extLst>
      <p:ext uri="{BB962C8B-B14F-4D97-AF65-F5344CB8AC3E}">
        <p14:creationId xmlns:p14="http://schemas.microsoft.com/office/powerpoint/2010/main" val="5031561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859" y="11718"/>
            <a:ext cx="7772400" cy="1143000"/>
          </a:xfrm>
        </p:spPr>
        <p:txBody>
          <a:bodyPr/>
          <a:lstStyle/>
          <a:p>
            <a:r>
              <a:rPr lang="en-US" b="1" dirty="0"/>
              <a:t>How to "</a:t>
            </a:r>
            <a:r>
              <a:rPr lang="en-US" b="1" dirty="0" err="1"/>
              <a:t>heapify</a:t>
            </a:r>
            <a:r>
              <a:rPr lang="en-US" b="1" dirty="0"/>
              <a:t>" a tree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95801" y="1148409"/>
            <a:ext cx="2438525" cy="178740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1624" y="3501009"/>
            <a:ext cx="5773566" cy="2775681"/>
          </a:xfrm>
          <a:prstGeom prst="rect">
            <a:avLst/>
          </a:prstGeom>
        </p:spPr>
      </p:pic>
    </p:spTree>
    <p:extLst>
      <p:ext uri="{BB962C8B-B14F-4D97-AF65-F5344CB8AC3E}">
        <p14:creationId xmlns:p14="http://schemas.microsoft.com/office/powerpoint/2010/main" val="34238538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723" y="0"/>
            <a:ext cx="7772400" cy="1143000"/>
          </a:xfrm>
        </p:spPr>
        <p:txBody>
          <a:bodyPr/>
          <a:lstStyle/>
          <a:p>
            <a:r>
              <a:rPr lang="en-US" dirty="0" smtClean="0"/>
              <a:t>Algorithm for </a:t>
            </a:r>
            <a:r>
              <a:rPr lang="en-US" dirty="0" err="1" smtClean="0"/>
              <a:t>Heapify</a:t>
            </a:r>
            <a:endParaRPr lang="en-US" dirty="0"/>
          </a:p>
        </p:txBody>
      </p:sp>
      <p:sp>
        <p:nvSpPr>
          <p:cNvPr id="3" name="Content Placeholder 2"/>
          <p:cNvSpPr>
            <a:spLocks noGrp="1"/>
          </p:cNvSpPr>
          <p:nvPr>
            <p:ph idx="1"/>
          </p:nvPr>
        </p:nvSpPr>
        <p:spPr>
          <a:xfrm>
            <a:off x="495684" y="1143000"/>
            <a:ext cx="7772400" cy="5454352"/>
          </a:xfrm>
        </p:spPr>
        <p:txBody>
          <a:bodyPr>
            <a:noAutofit/>
          </a:bodyPr>
          <a:lstStyle/>
          <a:p>
            <a:pPr marL="0" indent="0">
              <a:buNone/>
            </a:pPr>
            <a:r>
              <a:rPr lang="en-US" sz="1800" dirty="0">
                <a:latin typeface="Times" panose="02020603050405020304" pitchFamily="18" charset="0"/>
                <a:cs typeface="Times" panose="02020603050405020304" pitchFamily="18" charset="0"/>
              </a:rPr>
              <a:t>void </a:t>
            </a:r>
            <a:r>
              <a:rPr lang="en-US" sz="1800" dirty="0" err="1">
                <a:latin typeface="Times" panose="02020603050405020304" pitchFamily="18" charset="0"/>
                <a:cs typeface="Times" panose="02020603050405020304" pitchFamily="18" charset="0"/>
              </a:rPr>
              <a:t>heapify</a:t>
            </a:r>
            <a:r>
              <a:rPr lang="en-US" sz="1800" dirty="0">
                <a:latin typeface="Times" panose="02020603050405020304" pitchFamily="18" charset="0"/>
                <a:cs typeface="Times" panose="02020603050405020304" pitchFamily="18" charset="0"/>
              </a:rPr>
              <a:t>(</a:t>
            </a:r>
            <a:r>
              <a:rPr lang="en-US" sz="1800" dirty="0" err="1">
                <a:latin typeface="Times" panose="02020603050405020304" pitchFamily="18" charset="0"/>
                <a:cs typeface="Times" panose="02020603050405020304" pitchFamily="18" charset="0"/>
              </a:rPr>
              <a:t>int</a:t>
            </a:r>
            <a:r>
              <a:rPr lang="en-US" sz="1800" dirty="0">
                <a:latin typeface="Times" panose="02020603050405020304" pitchFamily="18" charset="0"/>
                <a:cs typeface="Times" panose="02020603050405020304" pitchFamily="18" charset="0"/>
              </a:rPr>
              <a:t> </a:t>
            </a:r>
            <a:r>
              <a:rPr lang="en-US" sz="1800" dirty="0" err="1">
                <a:latin typeface="Times" panose="02020603050405020304" pitchFamily="18" charset="0"/>
                <a:cs typeface="Times" panose="02020603050405020304" pitchFamily="18" charset="0"/>
              </a:rPr>
              <a:t>arr</a:t>
            </a:r>
            <a:r>
              <a:rPr lang="en-US" sz="1800" dirty="0">
                <a:latin typeface="Times" panose="02020603050405020304" pitchFamily="18" charset="0"/>
                <a:cs typeface="Times" panose="02020603050405020304" pitchFamily="18" charset="0"/>
              </a:rPr>
              <a:t>[], </a:t>
            </a:r>
            <a:r>
              <a:rPr lang="en-US" sz="1800" dirty="0" err="1">
                <a:latin typeface="Times" panose="02020603050405020304" pitchFamily="18" charset="0"/>
                <a:cs typeface="Times" panose="02020603050405020304" pitchFamily="18" charset="0"/>
              </a:rPr>
              <a:t>int</a:t>
            </a:r>
            <a:r>
              <a:rPr lang="en-US" sz="1800" dirty="0">
                <a:latin typeface="Times" panose="02020603050405020304" pitchFamily="18" charset="0"/>
                <a:cs typeface="Times" panose="02020603050405020304" pitchFamily="18" charset="0"/>
              </a:rPr>
              <a:t> n, </a:t>
            </a:r>
            <a:r>
              <a:rPr lang="en-US" sz="1800" dirty="0" err="1">
                <a:latin typeface="Times" panose="02020603050405020304" pitchFamily="18" charset="0"/>
                <a:cs typeface="Times" panose="02020603050405020304" pitchFamily="18" charset="0"/>
              </a:rPr>
              <a:t>int</a:t>
            </a:r>
            <a:r>
              <a:rPr lang="en-US" sz="1800" dirty="0">
                <a:latin typeface="Times" panose="02020603050405020304" pitchFamily="18" charset="0"/>
                <a:cs typeface="Times" panose="02020603050405020304" pitchFamily="18" charset="0"/>
              </a:rPr>
              <a:t> </a:t>
            </a:r>
            <a:r>
              <a:rPr lang="en-US" sz="1800" dirty="0" err="1">
                <a:latin typeface="Times" panose="02020603050405020304" pitchFamily="18" charset="0"/>
                <a:cs typeface="Times" panose="02020603050405020304" pitchFamily="18" charset="0"/>
              </a:rPr>
              <a:t>i</a:t>
            </a:r>
            <a:r>
              <a:rPr lang="en-US" sz="1800" dirty="0">
                <a:latin typeface="Times" panose="02020603050405020304" pitchFamily="18" charset="0"/>
                <a:cs typeface="Times" panose="02020603050405020304" pitchFamily="18" charset="0"/>
              </a:rPr>
              <a:t>) {</a:t>
            </a:r>
          </a:p>
          <a:p>
            <a:pPr marL="0" indent="0">
              <a:buNone/>
            </a:pPr>
            <a:r>
              <a:rPr lang="en-US" sz="1800" dirty="0">
                <a:latin typeface="Times" panose="02020603050405020304" pitchFamily="18" charset="0"/>
                <a:cs typeface="Times" panose="02020603050405020304" pitchFamily="18" charset="0"/>
              </a:rPr>
              <a:t>  </a:t>
            </a:r>
            <a:r>
              <a:rPr lang="en-US" sz="1800" dirty="0">
                <a:solidFill>
                  <a:schemeClr val="accent5"/>
                </a:solidFill>
                <a:latin typeface="Times" panose="02020603050405020304" pitchFamily="18" charset="0"/>
                <a:cs typeface="Times" panose="02020603050405020304" pitchFamily="18" charset="0"/>
              </a:rPr>
              <a:t>// Find largest among root, left child and right child</a:t>
            </a:r>
          </a:p>
          <a:p>
            <a:pPr marL="0" indent="0">
              <a:buNone/>
            </a:pPr>
            <a:r>
              <a:rPr lang="en-US" sz="1800" dirty="0">
                <a:solidFill>
                  <a:schemeClr val="accent6">
                    <a:lumMod val="75000"/>
                  </a:schemeClr>
                </a:solidFill>
                <a:latin typeface="Times" panose="02020603050405020304" pitchFamily="18" charset="0"/>
                <a:cs typeface="Times" panose="02020603050405020304" pitchFamily="18" charset="0"/>
              </a:rPr>
              <a:t>  </a:t>
            </a:r>
            <a:r>
              <a:rPr lang="en-US" sz="1800" dirty="0" err="1">
                <a:solidFill>
                  <a:schemeClr val="accent6">
                    <a:lumMod val="75000"/>
                  </a:schemeClr>
                </a:solidFill>
                <a:latin typeface="Times" panose="02020603050405020304" pitchFamily="18" charset="0"/>
                <a:cs typeface="Times" panose="02020603050405020304" pitchFamily="18" charset="0"/>
              </a:rPr>
              <a:t>int</a:t>
            </a:r>
            <a:r>
              <a:rPr lang="en-US" sz="1800" dirty="0">
                <a:solidFill>
                  <a:schemeClr val="accent6">
                    <a:lumMod val="75000"/>
                  </a:schemeClr>
                </a:solidFill>
                <a:latin typeface="Times" panose="02020603050405020304" pitchFamily="18" charset="0"/>
                <a:cs typeface="Times" panose="02020603050405020304" pitchFamily="18" charset="0"/>
              </a:rPr>
              <a:t> largest = </a:t>
            </a:r>
            <a:r>
              <a:rPr lang="en-US" sz="1800" dirty="0" err="1">
                <a:solidFill>
                  <a:schemeClr val="accent6">
                    <a:lumMod val="75000"/>
                  </a:schemeClr>
                </a:solidFill>
                <a:latin typeface="Times" panose="02020603050405020304" pitchFamily="18" charset="0"/>
                <a:cs typeface="Times" panose="02020603050405020304" pitchFamily="18" charset="0"/>
              </a:rPr>
              <a:t>i</a:t>
            </a:r>
            <a:r>
              <a:rPr lang="en-US" sz="1800" dirty="0">
                <a:solidFill>
                  <a:schemeClr val="accent6">
                    <a:lumMod val="75000"/>
                  </a:schemeClr>
                </a:solidFill>
                <a:latin typeface="Times" panose="02020603050405020304" pitchFamily="18" charset="0"/>
                <a:cs typeface="Times" panose="02020603050405020304" pitchFamily="18" charset="0"/>
              </a:rPr>
              <a:t>;</a:t>
            </a:r>
          </a:p>
          <a:p>
            <a:pPr marL="0" indent="0">
              <a:buNone/>
            </a:pPr>
            <a:r>
              <a:rPr lang="en-US" sz="1800" dirty="0">
                <a:solidFill>
                  <a:schemeClr val="accent6">
                    <a:lumMod val="75000"/>
                  </a:schemeClr>
                </a:solidFill>
                <a:latin typeface="Times" panose="02020603050405020304" pitchFamily="18" charset="0"/>
                <a:cs typeface="Times" panose="02020603050405020304" pitchFamily="18" charset="0"/>
              </a:rPr>
              <a:t>  </a:t>
            </a:r>
            <a:r>
              <a:rPr lang="en-US" sz="1800" dirty="0" err="1">
                <a:solidFill>
                  <a:schemeClr val="accent6">
                    <a:lumMod val="75000"/>
                  </a:schemeClr>
                </a:solidFill>
                <a:latin typeface="Times" panose="02020603050405020304" pitchFamily="18" charset="0"/>
                <a:cs typeface="Times" panose="02020603050405020304" pitchFamily="18" charset="0"/>
              </a:rPr>
              <a:t>int</a:t>
            </a:r>
            <a:r>
              <a:rPr lang="en-US" sz="1800" dirty="0">
                <a:solidFill>
                  <a:schemeClr val="accent6">
                    <a:lumMod val="75000"/>
                  </a:schemeClr>
                </a:solidFill>
                <a:latin typeface="Times" panose="02020603050405020304" pitchFamily="18" charset="0"/>
                <a:cs typeface="Times" panose="02020603050405020304" pitchFamily="18" charset="0"/>
              </a:rPr>
              <a:t> left = 2 * </a:t>
            </a:r>
            <a:r>
              <a:rPr lang="en-US" sz="1800" dirty="0" err="1">
                <a:solidFill>
                  <a:schemeClr val="accent6">
                    <a:lumMod val="75000"/>
                  </a:schemeClr>
                </a:solidFill>
                <a:latin typeface="Times" panose="02020603050405020304" pitchFamily="18" charset="0"/>
                <a:cs typeface="Times" panose="02020603050405020304" pitchFamily="18" charset="0"/>
              </a:rPr>
              <a:t>i</a:t>
            </a:r>
            <a:r>
              <a:rPr lang="en-US" sz="1800" dirty="0">
                <a:solidFill>
                  <a:schemeClr val="accent6">
                    <a:lumMod val="75000"/>
                  </a:schemeClr>
                </a:solidFill>
                <a:latin typeface="Times" panose="02020603050405020304" pitchFamily="18" charset="0"/>
                <a:cs typeface="Times" panose="02020603050405020304" pitchFamily="18" charset="0"/>
              </a:rPr>
              <a:t> + 1;</a:t>
            </a:r>
          </a:p>
          <a:p>
            <a:pPr marL="0" indent="0">
              <a:buNone/>
            </a:pPr>
            <a:r>
              <a:rPr lang="en-US" sz="1800" dirty="0">
                <a:solidFill>
                  <a:schemeClr val="accent6">
                    <a:lumMod val="75000"/>
                  </a:schemeClr>
                </a:solidFill>
                <a:latin typeface="Times" panose="02020603050405020304" pitchFamily="18" charset="0"/>
                <a:cs typeface="Times" panose="02020603050405020304" pitchFamily="18" charset="0"/>
              </a:rPr>
              <a:t>  </a:t>
            </a:r>
            <a:r>
              <a:rPr lang="en-US" sz="1800" dirty="0" err="1">
                <a:solidFill>
                  <a:schemeClr val="accent6">
                    <a:lumMod val="75000"/>
                  </a:schemeClr>
                </a:solidFill>
                <a:latin typeface="Times" panose="02020603050405020304" pitchFamily="18" charset="0"/>
                <a:cs typeface="Times" panose="02020603050405020304" pitchFamily="18" charset="0"/>
              </a:rPr>
              <a:t>int</a:t>
            </a:r>
            <a:r>
              <a:rPr lang="en-US" sz="1800" dirty="0">
                <a:solidFill>
                  <a:schemeClr val="accent6">
                    <a:lumMod val="75000"/>
                  </a:schemeClr>
                </a:solidFill>
                <a:latin typeface="Times" panose="02020603050405020304" pitchFamily="18" charset="0"/>
                <a:cs typeface="Times" panose="02020603050405020304" pitchFamily="18" charset="0"/>
              </a:rPr>
              <a:t> right = 2 * </a:t>
            </a:r>
            <a:r>
              <a:rPr lang="en-US" sz="1800" dirty="0" err="1">
                <a:solidFill>
                  <a:schemeClr val="accent6">
                    <a:lumMod val="75000"/>
                  </a:schemeClr>
                </a:solidFill>
                <a:latin typeface="Times" panose="02020603050405020304" pitchFamily="18" charset="0"/>
                <a:cs typeface="Times" panose="02020603050405020304" pitchFamily="18" charset="0"/>
              </a:rPr>
              <a:t>i</a:t>
            </a:r>
            <a:r>
              <a:rPr lang="en-US" sz="1800" dirty="0">
                <a:solidFill>
                  <a:schemeClr val="accent6">
                    <a:lumMod val="75000"/>
                  </a:schemeClr>
                </a:solidFill>
                <a:latin typeface="Times" panose="02020603050405020304" pitchFamily="18" charset="0"/>
                <a:cs typeface="Times" panose="02020603050405020304" pitchFamily="18" charset="0"/>
              </a:rPr>
              <a:t> + 2</a:t>
            </a:r>
            <a:r>
              <a:rPr lang="en-US" sz="1800" dirty="0">
                <a:solidFill>
                  <a:schemeClr val="accent6">
                    <a:lumMod val="75000"/>
                  </a:schemeClr>
                </a:solidFill>
                <a:latin typeface="Times" panose="02020603050405020304" pitchFamily="18" charset="0"/>
                <a:cs typeface="Times" panose="02020603050405020304" pitchFamily="18" charset="0"/>
              </a:rPr>
              <a:t>;</a:t>
            </a:r>
            <a:endParaRPr lang="en-US" sz="1800" dirty="0">
              <a:solidFill>
                <a:schemeClr val="accent6">
                  <a:lumMod val="75000"/>
                </a:schemeClr>
              </a:solidFill>
              <a:latin typeface="Times" panose="02020603050405020304" pitchFamily="18" charset="0"/>
              <a:cs typeface="Times" panose="02020603050405020304" pitchFamily="18" charset="0"/>
            </a:endParaRPr>
          </a:p>
          <a:p>
            <a:pPr marL="0" indent="0">
              <a:buNone/>
            </a:pPr>
            <a:r>
              <a:rPr lang="en-US" sz="1800" dirty="0">
                <a:solidFill>
                  <a:srgbClr val="854F89"/>
                </a:solidFill>
                <a:latin typeface="Times" panose="02020603050405020304" pitchFamily="18" charset="0"/>
                <a:cs typeface="Times" panose="02020603050405020304" pitchFamily="18" charset="0"/>
              </a:rPr>
              <a:t>  if (left &lt; n &amp;&amp; </a:t>
            </a:r>
            <a:r>
              <a:rPr lang="en-US" sz="1800" dirty="0" err="1">
                <a:solidFill>
                  <a:srgbClr val="854F89"/>
                </a:solidFill>
                <a:latin typeface="Times" panose="02020603050405020304" pitchFamily="18" charset="0"/>
                <a:cs typeface="Times" panose="02020603050405020304" pitchFamily="18" charset="0"/>
              </a:rPr>
              <a:t>arr</a:t>
            </a:r>
            <a:r>
              <a:rPr lang="en-US" sz="1800" dirty="0">
                <a:solidFill>
                  <a:srgbClr val="854F89"/>
                </a:solidFill>
                <a:latin typeface="Times" panose="02020603050405020304" pitchFamily="18" charset="0"/>
                <a:cs typeface="Times" panose="02020603050405020304" pitchFamily="18" charset="0"/>
              </a:rPr>
              <a:t>[left] &gt; </a:t>
            </a:r>
            <a:r>
              <a:rPr lang="en-US" sz="1800" dirty="0" err="1">
                <a:solidFill>
                  <a:srgbClr val="854F89"/>
                </a:solidFill>
                <a:latin typeface="Times" panose="02020603050405020304" pitchFamily="18" charset="0"/>
                <a:cs typeface="Times" panose="02020603050405020304" pitchFamily="18" charset="0"/>
              </a:rPr>
              <a:t>arr</a:t>
            </a:r>
            <a:r>
              <a:rPr lang="en-US" sz="1800" dirty="0">
                <a:solidFill>
                  <a:srgbClr val="854F89"/>
                </a:solidFill>
                <a:latin typeface="Times" panose="02020603050405020304" pitchFamily="18" charset="0"/>
                <a:cs typeface="Times" panose="02020603050405020304" pitchFamily="18" charset="0"/>
              </a:rPr>
              <a:t>[largest])</a:t>
            </a:r>
          </a:p>
          <a:p>
            <a:pPr marL="0" indent="0">
              <a:buNone/>
            </a:pPr>
            <a:r>
              <a:rPr lang="en-US" sz="1800" dirty="0">
                <a:solidFill>
                  <a:srgbClr val="854F89"/>
                </a:solidFill>
                <a:latin typeface="Times" panose="02020603050405020304" pitchFamily="18" charset="0"/>
                <a:cs typeface="Times" panose="02020603050405020304" pitchFamily="18" charset="0"/>
              </a:rPr>
              <a:t>    largest = left</a:t>
            </a:r>
            <a:r>
              <a:rPr lang="en-US" sz="1800" dirty="0">
                <a:solidFill>
                  <a:srgbClr val="854F89"/>
                </a:solidFill>
                <a:latin typeface="Times" panose="02020603050405020304" pitchFamily="18" charset="0"/>
                <a:cs typeface="Times" panose="02020603050405020304" pitchFamily="18" charset="0"/>
              </a:rPr>
              <a:t>;</a:t>
            </a:r>
            <a:endParaRPr lang="en-US" sz="1800" dirty="0">
              <a:solidFill>
                <a:srgbClr val="854F89"/>
              </a:solidFill>
              <a:latin typeface="Times" panose="02020603050405020304" pitchFamily="18" charset="0"/>
              <a:cs typeface="Times" panose="02020603050405020304" pitchFamily="18" charset="0"/>
            </a:endParaRPr>
          </a:p>
          <a:p>
            <a:pPr marL="0" indent="0">
              <a:buNone/>
            </a:pPr>
            <a:r>
              <a:rPr lang="en-US" sz="1800" dirty="0">
                <a:solidFill>
                  <a:srgbClr val="854F89"/>
                </a:solidFill>
                <a:latin typeface="Times" panose="02020603050405020304" pitchFamily="18" charset="0"/>
                <a:cs typeface="Times" panose="02020603050405020304" pitchFamily="18" charset="0"/>
              </a:rPr>
              <a:t>  if (right &lt; n &amp;&amp; </a:t>
            </a:r>
            <a:r>
              <a:rPr lang="en-US" sz="1800" dirty="0" err="1">
                <a:solidFill>
                  <a:srgbClr val="854F89"/>
                </a:solidFill>
                <a:latin typeface="Times" panose="02020603050405020304" pitchFamily="18" charset="0"/>
                <a:cs typeface="Times" panose="02020603050405020304" pitchFamily="18" charset="0"/>
              </a:rPr>
              <a:t>arr</a:t>
            </a:r>
            <a:r>
              <a:rPr lang="en-US" sz="1800" dirty="0">
                <a:solidFill>
                  <a:srgbClr val="854F89"/>
                </a:solidFill>
                <a:latin typeface="Times" panose="02020603050405020304" pitchFamily="18" charset="0"/>
                <a:cs typeface="Times" panose="02020603050405020304" pitchFamily="18" charset="0"/>
              </a:rPr>
              <a:t>[right] &gt; </a:t>
            </a:r>
            <a:r>
              <a:rPr lang="en-US" sz="1800" dirty="0" err="1">
                <a:solidFill>
                  <a:srgbClr val="854F89"/>
                </a:solidFill>
                <a:latin typeface="Times" panose="02020603050405020304" pitchFamily="18" charset="0"/>
                <a:cs typeface="Times" panose="02020603050405020304" pitchFamily="18" charset="0"/>
              </a:rPr>
              <a:t>arr</a:t>
            </a:r>
            <a:r>
              <a:rPr lang="en-US" sz="1800" dirty="0">
                <a:solidFill>
                  <a:srgbClr val="854F89"/>
                </a:solidFill>
                <a:latin typeface="Times" panose="02020603050405020304" pitchFamily="18" charset="0"/>
                <a:cs typeface="Times" panose="02020603050405020304" pitchFamily="18" charset="0"/>
              </a:rPr>
              <a:t>[largest])</a:t>
            </a:r>
          </a:p>
          <a:p>
            <a:pPr marL="0" indent="0">
              <a:buNone/>
            </a:pPr>
            <a:r>
              <a:rPr lang="en-US" sz="1800" dirty="0">
                <a:solidFill>
                  <a:srgbClr val="854F89"/>
                </a:solidFill>
                <a:latin typeface="Times" panose="02020603050405020304" pitchFamily="18" charset="0"/>
                <a:cs typeface="Times" panose="02020603050405020304" pitchFamily="18" charset="0"/>
              </a:rPr>
              <a:t>    largest = right</a:t>
            </a:r>
            <a:r>
              <a:rPr lang="en-US" sz="1800" dirty="0">
                <a:solidFill>
                  <a:srgbClr val="854F89"/>
                </a:solidFill>
                <a:latin typeface="Times" panose="02020603050405020304" pitchFamily="18" charset="0"/>
                <a:cs typeface="Times" panose="02020603050405020304" pitchFamily="18" charset="0"/>
              </a:rPr>
              <a:t>;</a:t>
            </a:r>
          </a:p>
          <a:p>
            <a:pPr marL="0" indent="0">
              <a:buNone/>
            </a:pPr>
            <a:r>
              <a:rPr lang="en-US" sz="1800" dirty="0">
                <a:solidFill>
                  <a:schemeClr val="accent5"/>
                </a:solidFill>
                <a:latin typeface="Times" panose="02020603050405020304" pitchFamily="18" charset="0"/>
                <a:cs typeface="Times" panose="02020603050405020304" pitchFamily="18" charset="0"/>
              </a:rPr>
              <a:t>    // Swap and continue </a:t>
            </a:r>
            <a:r>
              <a:rPr lang="en-US" sz="1800" dirty="0" err="1">
                <a:solidFill>
                  <a:schemeClr val="accent5"/>
                </a:solidFill>
                <a:latin typeface="Times" panose="02020603050405020304" pitchFamily="18" charset="0"/>
                <a:cs typeface="Times" panose="02020603050405020304" pitchFamily="18" charset="0"/>
              </a:rPr>
              <a:t>heapifying</a:t>
            </a:r>
            <a:r>
              <a:rPr lang="en-US" sz="1800" dirty="0">
                <a:solidFill>
                  <a:schemeClr val="accent5"/>
                </a:solidFill>
                <a:latin typeface="Times" panose="02020603050405020304" pitchFamily="18" charset="0"/>
                <a:cs typeface="Times" panose="02020603050405020304" pitchFamily="18" charset="0"/>
              </a:rPr>
              <a:t> if root is not largest</a:t>
            </a:r>
          </a:p>
          <a:p>
            <a:pPr marL="0" indent="0">
              <a:buNone/>
            </a:pPr>
            <a:r>
              <a:rPr lang="en-US" sz="1800" dirty="0">
                <a:solidFill>
                  <a:schemeClr val="accent4"/>
                </a:solidFill>
                <a:latin typeface="Times" panose="02020603050405020304" pitchFamily="18" charset="0"/>
                <a:cs typeface="Times" panose="02020603050405020304" pitchFamily="18" charset="0"/>
              </a:rPr>
              <a:t>    if (largest != </a:t>
            </a:r>
            <a:r>
              <a:rPr lang="en-US" sz="1800" dirty="0" err="1">
                <a:solidFill>
                  <a:schemeClr val="accent4"/>
                </a:solidFill>
                <a:latin typeface="Times" panose="02020603050405020304" pitchFamily="18" charset="0"/>
                <a:cs typeface="Times" panose="02020603050405020304" pitchFamily="18" charset="0"/>
              </a:rPr>
              <a:t>i</a:t>
            </a:r>
            <a:r>
              <a:rPr lang="en-US" sz="1800" dirty="0">
                <a:solidFill>
                  <a:schemeClr val="accent4"/>
                </a:solidFill>
                <a:latin typeface="Times" panose="02020603050405020304" pitchFamily="18" charset="0"/>
                <a:cs typeface="Times" panose="02020603050405020304" pitchFamily="18" charset="0"/>
              </a:rPr>
              <a:t>) {</a:t>
            </a:r>
          </a:p>
          <a:p>
            <a:pPr marL="0" indent="0">
              <a:buNone/>
            </a:pPr>
            <a:r>
              <a:rPr lang="en-US" sz="1800" dirty="0">
                <a:solidFill>
                  <a:schemeClr val="accent4"/>
                </a:solidFill>
                <a:latin typeface="Times" panose="02020603050405020304" pitchFamily="18" charset="0"/>
                <a:cs typeface="Times" panose="02020603050405020304" pitchFamily="18" charset="0"/>
              </a:rPr>
              <a:t>      </a:t>
            </a:r>
            <a:r>
              <a:rPr lang="en-US" sz="1800" dirty="0">
                <a:solidFill>
                  <a:schemeClr val="accent4"/>
                </a:solidFill>
                <a:latin typeface="Times" panose="02020603050405020304" pitchFamily="18" charset="0"/>
                <a:cs typeface="Times" panose="02020603050405020304" pitchFamily="18" charset="0"/>
              </a:rPr>
              <a:t>swap(&amp;</a:t>
            </a:r>
            <a:r>
              <a:rPr lang="en-US" sz="1800" dirty="0" err="1">
                <a:solidFill>
                  <a:schemeClr val="accent4"/>
                </a:solidFill>
                <a:latin typeface="Times" panose="02020603050405020304" pitchFamily="18" charset="0"/>
                <a:cs typeface="Times" panose="02020603050405020304" pitchFamily="18" charset="0"/>
              </a:rPr>
              <a:t>arr</a:t>
            </a:r>
            <a:r>
              <a:rPr lang="en-US" sz="1800" dirty="0">
                <a:solidFill>
                  <a:schemeClr val="accent4"/>
                </a:solidFill>
                <a:latin typeface="Times" panose="02020603050405020304" pitchFamily="18" charset="0"/>
                <a:cs typeface="Times" panose="02020603050405020304" pitchFamily="18" charset="0"/>
              </a:rPr>
              <a:t>[</a:t>
            </a:r>
            <a:r>
              <a:rPr lang="en-US" sz="1800" dirty="0" err="1">
                <a:solidFill>
                  <a:schemeClr val="accent4"/>
                </a:solidFill>
                <a:latin typeface="Times" panose="02020603050405020304" pitchFamily="18" charset="0"/>
                <a:cs typeface="Times" panose="02020603050405020304" pitchFamily="18" charset="0"/>
              </a:rPr>
              <a:t>i</a:t>
            </a:r>
            <a:r>
              <a:rPr lang="en-US" sz="1800" dirty="0">
                <a:solidFill>
                  <a:schemeClr val="accent4"/>
                </a:solidFill>
                <a:latin typeface="Times" panose="02020603050405020304" pitchFamily="18" charset="0"/>
                <a:cs typeface="Times" panose="02020603050405020304" pitchFamily="18" charset="0"/>
              </a:rPr>
              <a:t>], &amp;</a:t>
            </a:r>
            <a:r>
              <a:rPr lang="en-US" sz="1800" dirty="0" err="1">
                <a:solidFill>
                  <a:schemeClr val="accent4"/>
                </a:solidFill>
                <a:latin typeface="Times" panose="02020603050405020304" pitchFamily="18" charset="0"/>
                <a:cs typeface="Times" panose="02020603050405020304" pitchFamily="18" charset="0"/>
              </a:rPr>
              <a:t>arr</a:t>
            </a:r>
            <a:r>
              <a:rPr lang="en-US" sz="1800" dirty="0">
                <a:solidFill>
                  <a:schemeClr val="accent4"/>
                </a:solidFill>
                <a:latin typeface="Times" panose="02020603050405020304" pitchFamily="18" charset="0"/>
                <a:cs typeface="Times" panose="02020603050405020304" pitchFamily="18" charset="0"/>
              </a:rPr>
              <a:t>[largest]);</a:t>
            </a:r>
          </a:p>
          <a:p>
            <a:pPr marL="0" indent="0">
              <a:buNone/>
            </a:pPr>
            <a:r>
              <a:rPr lang="en-US" sz="1800" dirty="0">
                <a:solidFill>
                  <a:schemeClr val="accent4"/>
                </a:solidFill>
                <a:latin typeface="Times" panose="02020603050405020304" pitchFamily="18" charset="0"/>
                <a:cs typeface="Times" panose="02020603050405020304" pitchFamily="18" charset="0"/>
              </a:rPr>
              <a:t>      </a:t>
            </a:r>
            <a:r>
              <a:rPr lang="en-US" sz="1800" dirty="0" err="1">
                <a:solidFill>
                  <a:schemeClr val="accent4"/>
                </a:solidFill>
                <a:latin typeface="Times" panose="02020603050405020304" pitchFamily="18" charset="0"/>
                <a:cs typeface="Times" panose="02020603050405020304" pitchFamily="18" charset="0"/>
              </a:rPr>
              <a:t>heapify</a:t>
            </a:r>
            <a:r>
              <a:rPr lang="en-US" sz="1800" dirty="0">
                <a:solidFill>
                  <a:schemeClr val="accent4"/>
                </a:solidFill>
                <a:latin typeface="Times" panose="02020603050405020304" pitchFamily="18" charset="0"/>
                <a:cs typeface="Times" panose="02020603050405020304" pitchFamily="18" charset="0"/>
              </a:rPr>
              <a:t>(</a:t>
            </a:r>
            <a:r>
              <a:rPr lang="en-US" sz="1800" dirty="0" err="1">
                <a:solidFill>
                  <a:schemeClr val="accent4"/>
                </a:solidFill>
                <a:latin typeface="Times" panose="02020603050405020304" pitchFamily="18" charset="0"/>
                <a:cs typeface="Times" panose="02020603050405020304" pitchFamily="18" charset="0"/>
              </a:rPr>
              <a:t>arr</a:t>
            </a:r>
            <a:r>
              <a:rPr lang="en-US" sz="1800" dirty="0">
                <a:solidFill>
                  <a:schemeClr val="accent4"/>
                </a:solidFill>
                <a:latin typeface="Times" panose="02020603050405020304" pitchFamily="18" charset="0"/>
                <a:cs typeface="Times" panose="02020603050405020304" pitchFamily="18" charset="0"/>
              </a:rPr>
              <a:t>, n, largest);</a:t>
            </a:r>
          </a:p>
          <a:p>
            <a:pPr marL="0" indent="0">
              <a:buNone/>
            </a:pPr>
            <a:r>
              <a:rPr lang="en-US" sz="1800" dirty="0">
                <a:solidFill>
                  <a:schemeClr val="accent4"/>
                </a:solidFill>
                <a:latin typeface="Times" panose="02020603050405020304" pitchFamily="18" charset="0"/>
                <a:cs typeface="Times" panose="02020603050405020304" pitchFamily="18" charset="0"/>
              </a:rPr>
              <a:t>  }</a:t>
            </a:r>
          </a:p>
          <a:p>
            <a:pPr marL="0" indent="0">
              <a:buNone/>
            </a:pPr>
            <a:endParaRPr lang="en-US" sz="18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0656285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58" y="332656"/>
            <a:ext cx="7772400" cy="1143000"/>
          </a:xfrm>
        </p:spPr>
        <p:txBody>
          <a:bodyPr>
            <a:normAutofit fontScale="90000"/>
          </a:bodyPr>
          <a:lstStyle/>
          <a:p>
            <a:r>
              <a:rPr lang="en-US" b="1" dirty="0"/>
              <a:t>Build </a:t>
            </a:r>
            <a:r>
              <a:rPr lang="en-US" b="1" dirty="0" smtClean="0"/>
              <a:t>max-</a:t>
            </a:r>
            <a:r>
              <a:rPr lang="en-US" b="1" dirty="0" err="1" smtClean="0"/>
              <a:t>heapify</a:t>
            </a:r>
            <a:r>
              <a:rPr lang="en-US" b="1" dirty="0"/>
              <a:t/>
            </a:r>
            <a:br>
              <a:rPr lang="en-US" b="1" dirty="0"/>
            </a:br>
            <a:endParaRPr lang="en-US" dirty="0"/>
          </a:p>
        </p:txBody>
      </p:sp>
      <p:sp>
        <p:nvSpPr>
          <p:cNvPr id="3" name="Content Placeholder 2"/>
          <p:cNvSpPr>
            <a:spLocks noGrp="1"/>
          </p:cNvSpPr>
          <p:nvPr>
            <p:ph idx="1"/>
          </p:nvPr>
        </p:nvSpPr>
        <p:spPr>
          <a:xfrm>
            <a:off x="547936" y="1262390"/>
            <a:ext cx="7772400" cy="4572000"/>
          </a:xfrm>
        </p:spPr>
        <p:txBody>
          <a:bodyPr>
            <a:normAutofit lnSpcReduction="10000"/>
          </a:bodyPr>
          <a:lstStyle/>
          <a:p>
            <a:r>
              <a:rPr lang="en-US" dirty="0">
                <a:solidFill>
                  <a:schemeClr val="tx1"/>
                </a:solidFill>
              </a:rPr>
              <a:t>To build a max-heap from any tree, we can thus start </a:t>
            </a:r>
            <a:r>
              <a:rPr lang="en-US" dirty="0" err="1">
                <a:solidFill>
                  <a:schemeClr val="tx1"/>
                </a:solidFill>
              </a:rPr>
              <a:t>heapifying</a:t>
            </a:r>
            <a:r>
              <a:rPr lang="en-US" dirty="0">
                <a:solidFill>
                  <a:schemeClr val="tx1"/>
                </a:solidFill>
              </a:rPr>
              <a:t> each sub-tree from the bottom up and end up with a max-heap after the function is applied to all the elements including the root element.</a:t>
            </a:r>
          </a:p>
          <a:p>
            <a:pPr marL="0" indent="0">
              <a:buNone/>
            </a:pPr>
            <a:endParaRPr lang="en-US" dirty="0">
              <a:solidFill>
                <a:schemeClr val="tx1"/>
              </a:solidFill>
            </a:endParaRPr>
          </a:p>
          <a:p>
            <a:r>
              <a:rPr lang="en-US" dirty="0">
                <a:solidFill>
                  <a:schemeClr val="tx1"/>
                </a:solidFill>
              </a:rPr>
              <a:t>In the case of a complete tree, the first index of a non-leaf node is given by n/2 - 1. All other nodes after that are leaf-nodes and thus don't need to be </a:t>
            </a:r>
            <a:r>
              <a:rPr lang="en-US" dirty="0" err="1">
                <a:solidFill>
                  <a:schemeClr val="tx1"/>
                </a:solidFill>
              </a:rPr>
              <a:t>heapified</a:t>
            </a:r>
            <a:r>
              <a:rPr lang="en-US" dirty="0" smtClean="0">
                <a:solidFill>
                  <a:schemeClr val="tx1"/>
                </a:solidFill>
              </a:rPr>
              <a:t>.</a:t>
            </a:r>
          </a:p>
          <a:p>
            <a:r>
              <a:rPr lang="en-US" b="1" dirty="0">
                <a:solidFill>
                  <a:srgbClr val="FF0000"/>
                </a:solidFill>
              </a:rPr>
              <a:t>// Build heap (rearrange array)</a:t>
            </a:r>
          </a:p>
          <a:p>
            <a:r>
              <a:rPr lang="en-US" b="1" dirty="0">
                <a:solidFill>
                  <a:srgbClr val="FF0000"/>
                </a:solidFill>
              </a:rPr>
              <a:t>    for (</a:t>
            </a:r>
            <a:r>
              <a:rPr lang="en-US" b="1" dirty="0" err="1">
                <a:solidFill>
                  <a:srgbClr val="FF0000"/>
                </a:solidFill>
              </a:rPr>
              <a:t>int</a:t>
            </a:r>
            <a:r>
              <a:rPr lang="en-US" b="1" dirty="0">
                <a:solidFill>
                  <a:srgbClr val="FF0000"/>
                </a:solidFill>
              </a:rPr>
              <a:t> </a:t>
            </a:r>
            <a:r>
              <a:rPr lang="en-US" b="1" dirty="0" err="1">
                <a:solidFill>
                  <a:srgbClr val="FF0000"/>
                </a:solidFill>
              </a:rPr>
              <a:t>i</a:t>
            </a:r>
            <a:r>
              <a:rPr lang="en-US" b="1" dirty="0">
                <a:solidFill>
                  <a:srgbClr val="FF0000"/>
                </a:solidFill>
              </a:rPr>
              <a:t> = n / 2 - 1; </a:t>
            </a:r>
            <a:r>
              <a:rPr lang="en-US" b="1" dirty="0" err="1">
                <a:solidFill>
                  <a:srgbClr val="FF0000"/>
                </a:solidFill>
              </a:rPr>
              <a:t>i</a:t>
            </a:r>
            <a:r>
              <a:rPr lang="en-US" b="1" dirty="0">
                <a:solidFill>
                  <a:srgbClr val="FF0000"/>
                </a:solidFill>
              </a:rPr>
              <a:t> &gt;= 0; </a:t>
            </a:r>
            <a:r>
              <a:rPr lang="en-US" b="1" dirty="0" err="1">
                <a:solidFill>
                  <a:srgbClr val="FF0000"/>
                </a:solidFill>
              </a:rPr>
              <a:t>i</a:t>
            </a:r>
            <a:r>
              <a:rPr lang="en-US" b="1" dirty="0">
                <a:solidFill>
                  <a:srgbClr val="FF0000"/>
                </a:solidFill>
              </a:rPr>
              <a:t>--)</a:t>
            </a:r>
          </a:p>
          <a:p>
            <a:r>
              <a:rPr lang="en-US" b="1" dirty="0">
                <a:solidFill>
                  <a:srgbClr val="FF0000"/>
                </a:solidFill>
              </a:rPr>
              <a:t>      </a:t>
            </a:r>
            <a:r>
              <a:rPr lang="en-US" b="1" dirty="0" err="1">
                <a:solidFill>
                  <a:srgbClr val="FF0000"/>
                </a:solidFill>
              </a:rPr>
              <a:t>heapify</a:t>
            </a:r>
            <a:r>
              <a:rPr lang="en-US" b="1" dirty="0">
                <a:solidFill>
                  <a:srgbClr val="FF0000"/>
                </a:solidFill>
              </a:rPr>
              <a:t>(</a:t>
            </a:r>
            <a:r>
              <a:rPr lang="en-US" b="1" dirty="0" err="1">
                <a:solidFill>
                  <a:srgbClr val="FF0000"/>
                </a:solidFill>
              </a:rPr>
              <a:t>arr</a:t>
            </a:r>
            <a:r>
              <a:rPr lang="en-US" b="1" dirty="0">
                <a:solidFill>
                  <a:srgbClr val="FF0000"/>
                </a:solidFill>
              </a:rPr>
              <a:t>, n, </a:t>
            </a:r>
            <a:r>
              <a:rPr lang="en-US" b="1" dirty="0" err="1">
                <a:solidFill>
                  <a:srgbClr val="FF0000"/>
                </a:solidFill>
              </a:rPr>
              <a:t>i</a:t>
            </a:r>
            <a:r>
              <a:rPr lang="en-US" b="1" dirty="0">
                <a:solidFill>
                  <a:srgbClr val="FF0000"/>
                </a:solidFill>
              </a:rPr>
              <a:t>);</a:t>
            </a:r>
          </a:p>
        </p:txBody>
      </p:sp>
    </p:spTree>
    <p:extLst>
      <p:ext uri="{BB962C8B-B14F-4D97-AF65-F5344CB8AC3E}">
        <p14:creationId xmlns:p14="http://schemas.microsoft.com/office/powerpoint/2010/main" val="37118098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1703</TotalTime>
  <Words>688</Words>
  <Application>Microsoft Office PowerPoint</Application>
  <PresentationFormat>Widescreen</PresentationFormat>
  <Paragraphs>104</Paragraphs>
  <Slides>19</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Arial</vt:lpstr>
      <vt:lpstr>Calibri</vt:lpstr>
      <vt:lpstr>Franklin Gothic Book</vt:lpstr>
      <vt:lpstr>inter-bold</vt:lpstr>
      <vt:lpstr>inter-regular</vt:lpstr>
      <vt:lpstr>Perpetua</vt:lpstr>
      <vt:lpstr>Proxima Nova</vt:lpstr>
      <vt:lpstr>Times</vt:lpstr>
      <vt:lpstr>Times New Roman</vt:lpstr>
      <vt:lpstr>Times New Roman</vt:lpstr>
      <vt:lpstr>Wingdings 2</vt:lpstr>
      <vt:lpstr>Equity</vt:lpstr>
      <vt:lpstr>Heap Sort</vt:lpstr>
      <vt:lpstr>PowerPoint Presentation</vt:lpstr>
      <vt:lpstr>PowerPoint Presentation</vt:lpstr>
      <vt:lpstr>PowerPoint Presentation</vt:lpstr>
      <vt:lpstr>PowerPoint Presentation</vt:lpstr>
      <vt:lpstr>How to "heapify" a tree </vt:lpstr>
      <vt:lpstr>How to "heapify" a tree</vt:lpstr>
      <vt:lpstr>Algorithm for Heapify</vt:lpstr>
      <vt:lpstr>Build max-heapify </vt:lpstr>
      <vt:lpstr>Build max-heapify</vt:lpstr>
      <vt:lpstr>Build max-heapify</vt:lpstr>
      <vt:lpstr>Build max-heapify</vt:lpstr>
      <vt:lpstr>How Heap Sort Works? </vt:lpstr>
      <vt:lpstr>PowerPoint Presentation</vt:lpstr>
      <vt:lpstr>PowerPoint Presentation</vt:lpstr>
      <vt:lpstr>PowerPoint Presentation</vt:lpstr>
      <vt:lpstr>PowerPoint Presentation</vt:lpstr>
      <vt:lpstr>   Heapsort and Time Complexity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Heap Sort</dc:title>
  <dc:creator>admin</dc:creator>
  <cp:lastModifiedBy>admin</cp:lastModifiedBy>
  <cp:revision>3</cp:revision>
  <dcterms:created xsi:type="dcterms:W3CDTF">2024-07-29T02:02:40Z</dcterms:created>
  <dcterms:modified xsi:type="dcterms:W3CDTF">2024-07-30T05:58:22Z</dcterms:modified>
</cp:coreProperties>
</file>