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Proxima Nova"/>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B2644D0-27C5-4B27-9C86-571CB0AD92FC}">
  <a:tblStyle styleId="{9B2644D0-27C5-4B27-9C86-571CB0AD92F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roximaNova-regular.fntdata"/><Relationship Id="rId25" Type="http://schemas.openxmlformats.org/officeDocument/2006/relationships/slide" Target="slides/slide19.xml"/><Relationship Id="rId28" Type="http://schemas.openxmlformats.org/officeDocument/2006/relationships/font" Target="fonts/ProximaNova-italic.fntdata"/><Relationship Id="rId27" Type="http://schemas.openxmlformats.org/officeDocument/2006/relationships/font" Target="fonts/ProximaNova-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roximaNova-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 name="Google Shape;4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 name="Google Shape;5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6" name="Google Shape;16;p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1" name="Shape 21"/>
        <p:cNvGrpSpPr/>
        <p:nvPr/>
      </p:nvGrpSpPr>
      <p:grpSpPr>
        <a:xfrm>
          <a:off x="0" y="0"/>
          <a:ext cx="0" cy="0"/>
          <a:chOff x="0" y="0"/>
          <a:chExt cx="0" cy="0"/>
        </a:xfrm>
      </p:grpSpPr>
      <p:sp>
        <p:nvSpPr>
          <p:cNvPr id="22" name="Google Shape;22;p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3" name="Google Shape;23;p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5" name="Shape 25"/>
        <p:cNvGrpSpPr/>
        <p:nvPr/>
      </p:nvGrpSpPr>
      <p:grpSpPr>
        <a:xfrm>
          <a:off x="0" y="0"/>
          <a:ext cx="0" cy="0"/>
          <a:chOff x="0" y="0"/>
          <a:chExt cx="0" cy="0"/>
        </a:xfrm>
      </p:grpSpPr>
      <p:sp>
        <p:nvSpPr>
          <p:cNvPr id="26" name="Google Shape;26;p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8" name="Shape 28"/>
        <p:cNvGrpSpPr/>
        <p:nvPr/>
      </p:nvGrpSpPr>
      <p:grpSpPr>
        <a:xfrm>
          <a:off x="0" y="0"/>
          <a:ext cx="0" cy="0"/>
          <a:chOff x="0" y="0"/>
          <a:chExt cx="0" cy="0"/>
        </a:xfrm>
      </p:grpSpPr>
      <p:sp>
        <p:nvSpPr>
          <p:cNvPr id="29" name="Google Shape;29;p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1" name="Google Shape;31;p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2" name="Google Shape;32;p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3" name="Google Shape;33;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4" name="Shape 34"/>
        <p:cNvGrpSpPr/>
        <p:nvPr/>
      </p:nvGrpSpPr>
      <p:grpSpPr>
        <a:xfrm>
          <a:off x="0" y="0"/>
          <a:ext cx="0" cy="0"/>
          <a:chOff x="0" y="0"/>
          <a:chExt cx="0" cy="0"/>
        </a:xfrm>
      </p:grpSpPr>
      <p:sp>
        <p:nvSpPr>
          <p:cNvPr id="35" name="Google Shape;35;p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36" name="Google Shape;3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7" name="Shape 37"/>
        <p:cNvGrpSpPr/>
        <p:nvPr/>
      </p:nvGrpSpPr>
      <p:grpSpPr>
        <a:xfrm>
          <a:off x="0" y="0"/>
          <a:ext cx="0" cy="0"/>
          <a:chOff x="0" y="0"/>
          <a:chExt cx="0" cy="0"/>
        </a:xfrm>
      </p:grpSpPr>
      <p:sp>
        <p:nvSpPr>
          <p:cNvPr id="38" name="Google Shape;38;p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9" name="Google Shape;39;p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1" name="Shape 41"/>
        <p:cNvGrpSpPr/>
        <p:nvPr/>
      </p:nvGrpSpPr>
      <p:grpSpPr>
        <a:xfrm>
          <a:off x="0" y="0"/>
          <a:ext cx="0" cy="0"/>
          <a:chOff x="0" y="0"/>
          <a:chExt cx="0" cy="0"/>
        </a:xfrm>
      </p:grpSpPr>
      <p:sp>
        <p:nvSpPr>
          <p:cNvPr id="42" name="Google Shape;42;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4.png"/><Relationship Id="rId4" Type="http://schemas.openxmlformats.org/officeDocument/2006/relationships/image" Target="../media/image11.png"/><Relationship Id="rId5"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pic>
        <p:nvPicPr>
          <p:cNvPr id="47" name="Google Shape;47;p11"/>
          <p:cNvPicPr preferRelativeResize="0"/>
          <p:nvPr/>
        </p:nvPicPr>
        <p:blipFill rotWithShape="1">
          <a:blip r:embed="rId3">
            <a:alphaModFix/>
          </a:blip>
          <a:srcRect b="0" l="0" r="0" t="0"/>
          <a:stretch/>
        </p:blipFill>
        <p:spPr>
          <a:xfrm>
            <a:off x="0" y="-57626"/>
            <a:ext cx="9143999" cy="5138135"/>
          </a:xfrm>
          <a:prstGeom prst="rect">
            <a:avLst/>
          </a:prstGeom>
          <a:noFill/>
          <a:ln>
            <a:noFill/>
          </a:ln>
        </p:spPr>
      </p:pic>
      <p:pic>
        <p:nvPicPr>
          <p:cNvPr id="48" name="Google Shape;48;p11"/>
          <p:cNvPicPr preferRelativeResize="0"/>
          <p:nvPr/>
        </p:nvPicPr>
        <p:blipFill rotWithShape="1">
          <a:blip r:embed="rId4">
            <a:alphaModFix/>
          </a:blip>
          <a:srcRect b="0" l="0" r="0" t="0"/>
          <a:stretch/>
        </p:blipFill>
        <p:spPr>
          <a:xfrm>
            <a:off x="1198063" y="2262163"/>
            <a:ext cx="2486025" cy="619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20"/>
          <p:cNvPicPr preferRelativeResize="0"/>
          <p:nvPr/>
        </p:nvPicPr>
        <p:blipFill rotWithShape="1">
          <a:blip r:embed="rId3">
            <a:alphaModFix/>
          </a:blip>
          <a:srcRect b="0" l="0" r="0" t="0"/>
          <a:stretch/>
        </p:blipFill>
        <p:spPr>
          <a:xfrm>
            <a:off x="4738" y="4750"/>
            <a:ext cx="9134475" cy="5133975"/>
          </a:xfrm>
          <a:prstGeom prst="rect">
            <a:avLst/>
          </a:prstGeom>
          <a:noFill/>
          <a:ln>
            <a:noFill/>
          </a:ln>
        </p:spPr>
      </p:pic>
      <p:pic>
        <p:nvPicPr>
          <p:cNvPr id="127" name="Google Shape;127;p20"/>
          <p:cNvPicPr preferRelativeResize="0"/>
          <p:nvPr/>
        </p:nvPicPr>
        <p:blipFill rotWithShape="1">
          <a:blip r:embed="rId4">
            <a:alphaModFix/>
          </a:blip>
          <a:srcRect b="0" l="0" r="0" t="0"/>
          <a:stretch/>
        </p:blipFill>
        <p:spPr>
          <a:xfrm>
            <a:off x="4750" y="4750"/>
            <a:ext cx="9134475" cy="5133975"/>
          </a:xfrm>
          <a:prstGeom prst="rect">
            <a:avLst/>
          </a:prstGeom>
          <a:noFill/>
          <a:ln>
            <a:noFill/>
          </a:ln>
        </p:spPr>
      </p:pic>
      <p:pic>
        <p:nvPicPr>
          <p:cNvPr id="128" name="Google Shape;128;p20"/>
          <p:cNvPicPr preferRelativeResize="0"/>
          <p:nvPr/>
        </p:nvPicPr>
        <p:blipFill rotWithShape="1">
          <a:blip r:embed="rId5">
            <a:alphaModFix/>
          </a:blip>
          <a:srcRect b="0" l="0" r="0" t="0"/>
          <a:stretch/>
        </p:blipFill>
        <p:spPr>
          <a:xfrm>
            <a:off x="7363450" y="148588"/>
            <a:ext cx="1495425" cy="371475"/>
          </a:xfrm>
          <a:prstGeom prst="rect">
            <a:avLst/>
          </a:prstGeom>
          <a:noFill/>
          <a:ln>
            <a:noFill/>
          </a:ln>
        </p:spPr>
      </p:pic>
      <p:sp>
        <p:nvSpPr>
          <p:cNvPr id="129" name="Google Shape;129;p20"/>
          <p:cNvSpPr txBox="1"/>
          <p:nvPr/>
        </p:nvSpPr>
        <p:spPr>
          <a:xfrm>
            <a:off x="645924" y="134250"/>
            <a:ext cx="6545985" cy="53857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IN" sz="2300" u="none" cap="none" strike="noStrike">
                <a:solidFill>
                  <a:schemeClr val="lt1"/>
                </a:solidFill>
                <a:latin typeface="Proxima Nova"/>
                <a:ea typeface="Proxima Nova"/>
                <a:cs typeface="Proxima Nova"/>
                <a:sym typeface="Proxima Nova"/>
              </a:rPr>
              <a:t>ACTIVITY SELECTION PROBLEM</a:t>
            </a:r>
            <a:endParaRPr/>
          </a:p>
        </p:txBody>
      </p:sp>
      <p:sp>
        <p:nvSpPr>
          <p:cNvPr id="130" name="Google Shape;130;p20"/>
          <p:cNvSpPr txBox="1"/>
          <p:nvPr/>
        </p:nvSpPr>
        <p:spPr>
          <a:xfrm>
            <a:off x="390418" y="992003"/>
            <a:ext cx="8468457" cy="156963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b="0" i="0" lang="en-IN" sz="1800" u="none" cap="none" strike="noStrike">
                <a:solidFill>
                  <a:srgbClr val="666666"/>
                </a:solidFill>
                <a:latin typeface="Proxima Nova"/>
                <a:ea typeface="Proxima Nova"/>
                <a:cs typeface="Proxima Nova"/>
                <a:sym typeface="Proxima Nova"/>
              </a:rPr>
              <a:t>Greedy approach </a:t>
            </a:r>
            <a:r>
              <a:rPr b="1" i="0" lang="en-IN" sz="1800" u="none" cap="none" strike="noStrike">
                <a:solidFill>
                  <a:srgbClr val="666666"/>
                </a:solidFill>
                <a:latin typeface="Proxima Nova"/>
                <a:ea typeface="Proxima Nova"/>
                <a:cs typeface="Proxima Nova"/>
                <a:sym typeface="Proxima Nova"/>
              </a:rPr>
              <a:t>sort activities by their finishing time in increasing order</a:t>
            </a:r>
            <a:r>
              <a:rPr b="0" i="0" lang="en-IN" sz="1800" u="none" cap="none" strike="noStrike">
                <a:solidFill>
                  <a:srgbClr val="666666"/>
                </a:solidFill>
                <a:latin typeface="Proxima Nova"/>
                <a:ea typeface="Proxima Nova"/>
                <a:cs typeface="Proxima Nova"/>
                <a:sym typeface="Proxima Nova"/>
              </a:rPr>
              <a:t>, so that f1 ≤ f2 ≤ f3 ≤ . . . ≤ fn. By default it schedules the first activity in sorted list. </a:t>
            </a:r>
            <a:endParaRPr/>
          </a:p>
          <a:p>
            <a:pPr indent="0" lvl="0" marL="0" marR="0" rtl="0" algn="just">
              <a:lnSpc>
                <a:spcPct val="100000"/>
              </a:lnSpc>
              <a:spcBef>
                <a:spcPts val="0"/>
              </a:spcBef>
              <a:spcAft>
                <a:spcPts val="0"/>
              </a:spcAft>
              <a:buNone/>
            </a:pPr>
            <a:r>
              <a:t/>
            </a:r>
            <a:endParaRPr b="0" i="0" sz="1800" u="none" cap="none" strike="noStrike">
              <a:solidFill>
                <a:srgbClr val="666666"/>
              </a:solidFill>
              <a:latin typeface="Proxima Nova"/>
              <a:ea typeface="Proxima Nova"/>
              <a:cs typeface="Proxima Nova"/>
              <a:sym typeface="Proxima Nova"/>
            </a:endParaRPr>
          </a:p>
          <a:p>
            <a:pPr indent="0" lvl="0" marL="0" marR="0" rtl="0" algn="just">
              <a:lnSpc>
                <a:spcPct val="100000"/>
              </a:lnSpc>
              <a:spcBef>
                <a:spcPts val="0"/>
              </a:spcBef>
              <a:spcAft>
                <a:spcPts val="0"/>
              </a:spcAft>
              <a:buNone/>
            </a:pPr>
            <a:r>
              <a:rPr b="0" i="0" lang="en-IN" sz="1800" u="none" cap="none" strike="noStrike">
                <a:solidFill>
                  <a:srgbClr val="666666"/>
                </a:solidFill>
                <a:latin typeface="Proxima Nova"/>
                <a:ea typeface="Proxima Nova"/>
                <a:cs typeface="Proxima Nova"/>
                <a:sym typeface="Proxima Nova"/>
              </a:rPr>
              <a:t>Subsequent next activities are scheduled whose start time is larger than finish time of previous activity. Run through all possible activities and do the same.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1"/>
          <p:cNvPicPr preferRelativeResize="0"/>
          <p:nvPr/>
        </p:nvPicPr>
        <p:blipFill rotWithShape="1">
          <a:blip r:embed="rId3">
            <a:alphaModFix/>
          </a:blip>
          <a:srcRect b="0" l="0" r="0" t="0"/>
          <a:stretch/>
        </p:blipFill>
        <p:spPr>
          <a:xfrm>
            <a:off x="4738" y="4750"/>
            <a:ext cx="9134475" cy="5133975"/>
          </a:xfrm>
          <a:prstGeom prst="rect">
            <a:avLst/>
          </a:prstGeom>
          <a:noFill/>
          <a:ln>
            <a:noFill/>
          </a:ln>
        </p:spPr>
      </p:pic>
      <p:pic>
        <p:nvPicPr>
          <p:cNvPr id="136" name="Google Shape;136;p21"/>
          <p:cNvPicPr preferRelativeResize="0"/>
          <p:nvPr/>
        </p:nvPicPr>
        <p:blipFill rotWithShape="1">
          <a:blip r:embed="rId4">
            <a:alphaModFix/>
          </a:blip>
          <a:srcRect b="0" l="0" r="0" t="0"/>
          <a:stretch/>
        </p:blipFill>
        <p:spPr>
          <a:xfrm>
            <a:off x="4750" y="4750"/>
            <a:ext cx="9134475" cy="5133975"/>
          </a:xfrm>
          <a:prstGeom prst="rect">
            <a:avLst/>
          </a:prstGeom>
          <a:noFill/>
          <a:ln>
            <a:noFill/>
          </a:ln>
        </p:spPr>
      </p:pic>
      <p:pic>
        <p:nvPicPr>
          <p:cNvPr id="137" name="Google Shape;137;p21"/>
          <p:cNvPicPr preferRelativeResize="0"/>
          <p:nvPr/>
        </p:nvPicPr>
        <p:blipFill rotWithShape="1">
          <a:blip r:embed="rId5">
            <a:alphaModFix/>
          </a:blip>
          <a:srcRect b="0" l="0" r="0" t="0"/>
          <a:stretch/>
        </p:blipFill>
        <p:spPr>
          <a:xfrm>
            <a:off x="7363450" y="148588"/>
            <a:ext cx="1495425" cy="371475"/>
          </a:xfrm>
          <a:prstGeom prst="rect">
            <a:avLst/>
          </a:prstGeom>
          <a:noFill/>
          <a:ln>
            <a:noFill/>
          </a:ln>
        </p:spPr>
      </p:pic>
      <p:sp>
        <p:nvSpPr>
          <p:cNvPr id="138" name="Google Shape;138;p21"/>
          <p:cNvSpPr txBox="1"/>
          <p:nvPr/>
        </p:nvSpPr>
        <p:spPr>
          <a:xfrm>
            <a:off x="645924" y="134250"/>
            <a:ext cx="6545985" cy="53857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IN" sz="2300" u="none" cap="none" strike="noStrike">
                <a:solidFill>
                  <a:schemeClr val="lt1"/>
                </a:solidFill>
                <a:latin typeface="Proxima Nova"/>
                <a:ea typeface="Proxima Nova"/>
                <a:cs typeface="Proxima Nova"/>
                <a:sym typeface="Proxima Nova"/>
              </a:rPr>
              <a:t>ACTIVITY SELECTION PROBLEM</a:t>
            </a:r>
            <a:endParaRPr/>
          </a:p>
        </p:txBody>
      </p:sp>
      <p:pic>
        <p:nvPicPr>
          <p:cNvPr id="139" name="Google Shape;139;p21"/>
          <p:cNvPicPr preferRelativeResize="0"/>
          <p:nvPr/>
        </p:nvPicPr>
        <p:blipFill rotWithShape="1">
          <a:blip r:embed="rId6">
            <a:alphaModFix/>
          </a:blip>
          <a:srcRect b="0" l="0" r="0" t="0"/>
          <a:stretch/>
        </p:blipFill>
        <p:spPr>
          <a:xfrm>
            <a:off x="1500029" y="1028360"/>
            <a:ext cx="5496672" cy="3502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2"/>
          <p:cNvPicPr preferRelativeResize="0"/>
          <p:nvPr/>
        </p:nvPicPr>
        <p:blipFill rotWithShape="1">
          <a:blip r:embed="rId3">
            <a:alphaModFix/>
          </a:blip>
          <a:srcRect b="0" l="0" r="0" t="0"/>
          <a:stretch/>
        </p:blipFill>
        <p:spPr>
          <a:xfrm>
            <a:off x="4738" y="4750"/>
            <a:ext cx="9134475" cy="5133975"/>
          </a:xfrm>
          <a:prstGeom prst="rect">
            <a:avLst/>
          </a:prstGeom>
          <a:noFill/>
          <a:ln>
            <a:noFill/>
          </a:ln>
        </p:spPr>
      </p:pic>
      <p:pic>
        <p:nvPicPr>
          <p:cNvPr id="145" name="Google Shape;145;p22"/>
          <p:cNvPicPr preferRelativeResize="0"/>
          <p:nvPr/>
        </p:nvPicPr>
        <p:blipFill rotWithShape="1">
          <a:blip r:embed="rId4">
            <a:alphaModFix/>
          </a:blip>
          <a:srcRect b="0" l="0" r="0" t="0"/>
          <a:stretch/>
        </p:blipFill>
        <p:spPr>
          <a:xfrm>
            <a:off x="4750" y="4750"/>
            <a:ext cx="9134475" cy="5133975"/>
          </a:xfrm>
          <a:prstGeom prst="rect">
            <a:avLst/>
          </a:prstGeom>
          <a:noFill/>
          <a:ln>
            <a:noFill/>
          </a:ln>
        </p:spPr>
      </p:pic>
      <p:pic>
        <p:nvPicPr>
          <p:cNvPr id="146" name="Google Shape;146;p22"/>
          <p:cNvPicPr preferRelativeResize="0"/>
          <p:nvPr/>
        </p:nvPicPr>
        <p:blipFill rotWithShape="1">
          <a:blip r:embed="rId5">
            <a:alphaModFix/>
          </a:blip>
          <a:srcRect b="0" l="0" r="0" t="0"/>
          <a:stretch/>
        </p:blipFill>
        <p:spPr>
          <a:xfrm>
            <a:off x="7363450" y="148588"/>
            <a:ext cx="1495425" cy="371475"/>
          </a:xfrm>
          <a:prstGeom prst="rect">
            <a:avLst/>
          </a:prstGeom>
          <a:noFill/>
          <a:ln>
            <a:noFill/>
          </a:ln>
        </p:spPr>
      </p:pic>
      <p:sp>
        <p:nvSpPr>
          <p:cNvPr id="147" name="Google Shape;147;p22"/>
          <p:cNvSpPr txBox="1"/>
          <p:nvPr/>
        </p:nvSpPr>
        <p:spPr>
          <a:xfrm>
            <a:off x="645924" y="134250"/>
            <a:ext cx="6545985" cy="53857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IN" sz="2300" u="none" cap="none" strike="noStrike">
                <a:solidFill>
                  <a:schemeClr val="lt1"/>
                </a:solidFill>
                <a:latin typeface="Proxima Nova"/>
                <a:ea typeface="Proxima Nova"/>
                <a:cs typeface="Proxima Nova"/>
                <a:sym typeface="Proxima Nova"/>
              </a:rPr>
              <a:t>ACTIVITY SELECTION PROBLEM</a:t>
            </a:r>
            <a:endParaRPr/>
          </a:p>
        </p:txBody>
      </p:sp>
      <p:sp>
        <p:nvSpPr>
          <p:cNvPr id="148" name="Google Shape;148;p22"/>
          <p:cNvSpPr txBox="1"/>
          <p:nvPr/>
        </p:nvSpPr>
        <p:spPr>
          <a:xfrm>
            <a:off x="390418" y="992003"/>
            <a:ext cx="8468457" cy="2400627"/>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b="0" i="0" lang="en-IN" sz="1800" u="none" cap="none" strike="noStrike">
                <a:solidFill>
                  <a:srgbClr val="666666"/>
                </a:solidFill>
                <a:latin typeface="Proxima Nova"/>
                <a:ea typeface="Proxima Nova"/>
                <a:cs typeface="Proxima Nova"/>
                <a:sym typeface="Proxima Nova"/>
              </a:rPr>
              <a:t>Consider the activity set A = {A1, A2, A3, A4, A5, A6, A7, A8, A9}, their start time S = {1, 4, 5, 2, 6, 3, 10, 12, 11} and finish time F = {4, 5, 7, 9, 10, 14, 15, 16, 17}. If we first select activity A4 for scheduling, we will end up with two activities {A4, A7}.</a:t>
            </a:r>
            <a:endParaRPr/>
          </a:p>
          <a:p>
            <a:pPr indent="0" lvl="0" marL="0" marR="0" rtl="0" algn="just">
              <a:lnSpc>
                <a:spcPct val="100000"/>
              </a:lnSpc>
              <a:spcBef>
                <a:spcPts val="0"/>
              </a:spcBef>
              <a:spcAft>
                <a:spcPts val="0"/>
              </a:spcAft>
              <a:buNone/>
            </a:pPr>
            <a:r>
              <a:t/>
            </a:r>
            <a:endParaRPr b="0" i="0" sz="1800" u="none" cap="none" strike="noStrike">
              <a:solidFill>
                <a:srgbClr val="666666"/>
              </a:solidFill>
              <a:latin typeface="Proxima Nova"/>
              <a:ea typeface="Proxima Nova"/>
              <a:cs typeface="Proxima Nova"/>
              <a:sym typeface="Proxima Nova"/>
            </a:endParaRPr>
          </a:p>
          <a:p>
            <a:pPr indent="0" lvl="0" marL="0" marR="0" rtl="0" algn="just">
              <a:lnSpc>
                <a:spcPct val="100000"/>
              </a:lnSpc>
              <a:spcBef>
                <a:spcPts val="0"/>
              </a:spcBef>
              <a:spcAft>
                <a:spcPts val="0"/>
              </a:spcAft>
              <a:buNone/>
            </a:pPr>
            <a:r>
              <a:rPr b="0" i="0" lang="en-IN" sz="1800" u="none" cap="none" strike="noStrike">
                <a:solidFill>
                  <a:srgbClr val="666666"/>
                </a:solidFill>
                <a:latin typeface="Proxima Nova"/>
                <a:ea typeface="Proxima Nova"/>
                <a:cs typeface="Proxima Nova"/>
                <a:sym typeface="Proxima Nova"/>
              </a:rPr>
              <a:t>If we select A1 followed by A6, we end up with {A1, A6} only.</a:t>
            </a:r>
            <a:endParaRPr/>
          </a:p>
          <a:p>
            <a:pPr indent="0" lvl="0" marL="0" marR="0" rtl="0" algn="just">
              <a:lnSpc>
                <a:spcPct val="100000"/>
              </a:lnSpc>
              <a:spcBef>
                <a:spcPts val="0"/>
              </a:spcBef>
              <a:spcAft>
                <a:spcPts val="0"/>
              </a:spcAft>
              <a:buNone/>
            </a:pPr>
            <a:r>
              <a:t/>
            </a:r>
            <a:endParaRPr b="0" i="0" sz="1800" u="none" cap="none" strike="noStrike">
              <a:solidFill>
                <a:srgbClr val="666666"/>
              </a:solidFill>
              <a:latin typeface="Proxima Nova"/>
              <a:ea typeface="Proxima Nova"/>
              <a:cs typeface="Proxima Nova"/>
              <a:sym typeface="Proxima Nova"/>
            </a:endParaRPr>
          </a:p>
          <a:p>
            <a:pPr indent="0" lvl="0" marL="0" marR="0" rtl="0" algn="just">
              <a:lnSpc>
                <a:spcPct val="100000"/>
              </a:lnSpc>
              <a:spcBef>
                <a:spcPts val="0"/>
              </a:spcBef>
              <a:spcAft>
                <a:spcPts val="0"/>
              </a:spcAft>
              <a:buNone/>
            </a:pPr>
            <a:r>
              <a:rPr b="0" i="0" lang="en-IN" sz="1800" u="none" cap="none" strike="noStrike">
                <a:solidFill>
                  <a:srgbClr val="666666"/>
                </a:solidFill>
                <a:latin typeface="Proxima Nova"/>
                <a:ea typeface="Proxima Nova"/>
                <a:cs typeface="Proxima Nova"/>
                <a:sym typeface="Proxima Nova"/>
              </a:rPr>
              <a:t>Whereas, greedy algorithm schedules {A1, A2, A3, A7}, which is the largest possible set.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3"/>
          <p:cNvPicPr preferRelativeResize="0"/>
          <p:nvPr/>
        </p:nvPicPr>
        <p:blipFill rotWithShape="1">
          <a:blip r:embed="rId3">
            <a:alphaModFix/>
          </a:blip>
          <a:srcRect b="0" l="0" r="0" t="0"/>
          <a:stretch/>
        </p:blipFill>
        <p:spPr>
          <a:xfrm>
            <a:off x="4738" y="4750"/>
            <a:ext cx="9134475" cy="5133975"/>
          </a:xfrm>
          <a:prstGeom prst="rect">
            <a:avLst/>
          </a:prstGeom>
          <a:noFill/>
          <a:ln>
            <a:noFill/>
          </a:ln>
        </p:spPr>
      </p:pic>
      <p:pic>
        <p:nvPicPr>
          <p:cNvPr id="154" name="Google Shape;154;p23"/>
          <p:cNvPicPr preferRelativeResize="0"/>
          <p:nvPr/>
        </p:nvPicPr>
        <p:blipFill rotWithShape="1">
          <a:blip r:embed="rId4">
            <a:alphaModFix/>
          </a:blip>
          <a:srcRect b="0" l="0" r="0" t="0"/>
          <a:stretch/>
        </p:blipFill>
        <p:spPr>
          <a:xfrm>
            <a:off x="4750" y="4750"/>
            <a:ext cx="9134475" cy="5133975"/>
          </a:xfrm>
          <a:prstGeom prst="rect">
            <a:avLst/>
          </a:prstGeom>
          <a:noFill/>
          <a:ln>
            <a:noFill/>
          </a:ln>
        </p:spPr>
      </p:pic>
      <p:pic>
        <p:nvPicPr>
          <p:cNvPr id="155" name="Google Shape;155;p23"/>
          <p:cNvPicPr preferRelativeResize="0"/>
          <p:nvPr/>
        </p:nvPicPr>
        <p:blipFill rotWithShape="1">
          <a:blip r:embed="rId5">
            <a:alphaModFix/>
          </a:blip>
          <a:srcRect b="0" l="0" r="0" t="0"/>
          <a:stretch/>
        </p:blipFill>
        <p:spPr>
          <a:xfrm>
            <a:off x="7363450" y="148588"/>
            <a:ext cx="1495425" cy="371475"/>
          </a:xfrm>
          <a:prstGeom prst="rect">
            <a:avLst/>
          </a:prstGeom>
          <a:noFill/>
          <a:ln>
            <a:noFill/>
          </a:ln>
        </p:spPr>
      </p:pic>
      <p:sp>
        <p:nvSpPr>
          <p:cNvPr id="156" name="Google Shape;156;p23"/>
          <p:cNvSpPr txBox="1"/>
          <p:nvPr/>
        </p:nvSpPr>
        <p:spPr>
          <a:xfrm>
            <a:off x="645924" y="134250"/>
            <a:ext cx="6545985" cy="53857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IN" sz="2300" u="none" cap="none" strike="noStrike">
                <a:solidFill>
                  <a:schemeClr val="lt1"/>
                </a:solidFill>
                <a:latin typeface="Proxima Nova"/>
                <a:ea typeface="Proxima Nova"/>
                <a:cs typeface="Proxima Nova"/>
                <a:sym typeface="Proxima Nova"/>
              </a:rPr>
              <a:t>ACTIVITY SELECTION PROBLEM</a:t>
            </a:r>
            <a:endParaRPr/>
          </a:p>
        </p:txBody>
      </p:sp>
      <p:sp>
        <p:nvSpPr>
          <p:cNvPr id="157" name="Google Shape;157;p23"/>
          <p:cNvSpPr txBox="1"/>
          <p:nvPr/>
        </p:nvSpPr>
        <p:spPr>
          <a:xfrm>
            <a:off x="337746" y="735967"/>
            <a:ext cx="8468457" cy="4339619"/>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b="1" i="0" lang="en-IN" sz="1800" u="none" cap="none" strike="noStrike">
                <a:solidFill>
                  <a:srgbClr val="666666"/>
                </a:solidFill>
                <a:latin typeface="Proxima Nova"/>
                <a:ea typeface="Proxima Nova"/>
                <a:cs typeface="Proxima Nova"/>
                <a:sym typeface="Proxima Nova"/>
              </a:rPr>
              <a:t>Algorithm for Activity Selection Problem</a:t>
            </a:r>
            <a:endParaRPr/>
          </a:p>
          <a:p>
            <a:pPr indent="0" lvl="0" marL="0" marR="0" rtl="0" algn="just">
              <a:lnSpc>
                <a:spcPct val="100000"/>
              </a:lnSpc>
              <a:spcBef>
                <a:spcPts val="0"/>
              </a:spcBef>
              <a:spcAft>
                <a:spcPts val="0"/>
              </a:spcAft>
              <a:buNone/>
            </a:pPr>
            <a:r>
              <a:t/>
            </a:r>
            <a:endParaRPr b="0" i="0" sz="1800" u="none" cap="none" strike="noStrike">
              <a:solidFill>
                <a:srgbClr val="666666"/>
              </a:solidFill>
              <a:latin typeface="Proxima Nova"/>
              <a:ea typeface="Proxima Nova"/>
              <a:cs typeface="Proxima Nova"/>
              <a:sym typeface="Proxima Nova"/>
            </a:endParaRPr>
          </a:p>
          <a:p>
            <a:pPr indent="0" lvl="0" marL="0" marR="0" rtl="0" algn="just">
              <a:lnSpc>
                <a:spcPct val="100000"/>
              </a:lnSpc>
              <a:spcBef>
                <a:spcPts val="0"/>
              </a:spcBef>
              <a:spcAft>
                <a:spcPts val="0"/>
              </a:spcAft>
              <a:buNone/>
            </a:pPr>
            <a:r>
              <a:rPr b="0" i="0" lang="en-IN" sz="1800" u="none" cap="none" strike="noStrike">
                <a:solidFill>
                  <a:srgbClr val="666666"/>
                </a:solidFill>
                <a:latin typeface="Proxima Nova"/>
                <a:ea typeface="Proxima Nova"/>
                <a:cs typeface="Proxima Nova"/>
                <a:sym typeface="Proxima Nova"/>
              </a:rPr>
              <a:t>Algorithm ACTIVITY</a:t>
            </a:r>
            <a:r>
              <a:rPr b="0" i="0" lang="en-IN" sz="1800" u="none" cap="none" strike="noStrike">
                <a:solidFill>
                  <a:srgbClr val="666666"/>
                </a:solidFill>
                <a:latin typeface="Calibri"/>
                <a:ea typeface="Calibri"/>
                <a:cs typeface="Calibri"/>
                <a:sym typeface="Calibri"/>
              </a:rPr>
              <a:t>_</a:t>
            </a:r>
            <a:r>
              <a:rPr b="0" i="0" lang="en-IN" sz="1800" u="none" cap="none" strike="noStrike">
                <a:solidFill>
                  <a:srgbClr val="666666"/>
                </a:solidFill>
                <a:latin typeface="Proxima Nova"/>
                <a:ea typeface="Proxima Nova"/>
                <a:cs typeface="Proxima Nova"/>
                <a:sym typeface="Proxima Nova"/>
              </a:rPr>
              <a:t>SELECTION(A, S)</a:t>
            </a:r>
            <a:endParaRPr/>
          </a:p>
          <a:p>
            <a:pPr indent="0" lvl="0" marL="0" marR="0" rtl="0" algn="just">
              <a:lnSpc>
                <a:spcPct val="100000"/>
              </a:lnSpc>
              <a:spcBef>
                <a:spcPts val="0"/>
              </a:spcBef>
              <a:spcAft>
                <a:spcPts val="0"/>
              </a:spcAft>
              <a:buNone/>
            </a:pPr>
            <a:r>
              <a:rPr b="0" i="0" lang="en-IN" sz="1800" u="none" cap="none" strike="noStrike">
                <a:solidFill>
                  <a:srgbClr val="666666"/>
                </a:solidFill>
                <a:latin typeface="Proxima Nova"/>
                <a:ea typeface="Proxima Nova"/>
                <a:cs typeface="Proxima Nova"/>
                <a:sym typeface="Proxima Nova"/>
              </a:rPr>
              <a:t>// A is Set of n activities sorted by finishing time.</a:t>
            </a:r>
            <a:endParaRPr/>
          </a:p>
          <a:p>
            <a:pPr indent="0" lvl="0" marL="0" marR="0" rtl="0" algn="just">
              <a:lnSpc>
                <a:spcPct val="100000"/>
              </a:lnSpc>
              <a:spcBef>
                <a:spcPts val="0"/>
              </a:spcBef>
              <a:spcAft>
                <a:spcPts val="0"/>
              </a:spcAft>
              <a:buNone/>
            </a:pPr>
            <a:r>
              <a:rPr b="0" i="0" lang="en-IN" sz="1800" u="none" cap="none" strike="noStrike">
                <a:solidFill>
                  <a:srgbClr val="666666"/>
                </a:solidFill>
                <a:latin typeface="Proxima Nova"/>
                <a:ea typeface="Proxima Nova"/>
                <a:cs typeface="Proxima Nova"/>
                <a:sym typeface="Proxima Nova"/>
              </a:rPr>
              <a:t>// S = { A[1] }, solution set, initially which contains first activity</a:t>
            </a:r>
            <a:endParaRPr/>
          </a:p>
          <a:p>
            <a:pPr indent="0" lvl="0" marL="0" marR="0" rtl="0" algn="just">
              <a:lnSpc>
                <a:spcPct val="100000"/>
              </a:lnSpc>
              <a:spcBef>
                <a:spcPts val="0"/>
              </a:spcBef>
              <a:spcAft>
                <a:spcPts val="0"/>
              </a:spcAft>
              <a:buNone/>
            </a:pPr>
            <a:r>
              <a:t/>
            </a:r>
            <a:endParaRPr b="0" i="0" sz="1800" u="none" cap="none" strike="noStrike">
              <a:solidFill>
                <a:srgbClr val="666666"/>
              </a:solidFill>
              <a:latin typeface="Proxima Nova"/>
              <a:ea typeface="Proxima Nova"/>
              <a:cs typeface="Proxima Nova"/>
              <a:sym typeface="Proxima Nova"/>
            </a:endParaRPr>
          </a:p>
          <a:p>
            <a:pPr indent="0" lvl="0" marL="0" marR="0" rtl="0" algn="just">
              <a:lnSpc>
                <a:spcPct val="100000"/>
              </a:lnSpc>
              <a:spcBef>
                <a:spcPts val="0"/>
              </a:spcBef>
              <a:spcAft>
                <a:spcPts val="0"/>
              </a:spcAft>
              <a:buNone/>
            </a:pPr>
            <a:r>
              <a:rPr b="0" i="0" lang="en-IN" sz="1800" u="none" cap="none" strike="noStrike">
                <a:solidFill>
                  <a:srgbClr val="666666"/>
                </a:solidFill>
                <a:latin typeface="Proxima Nova"/>
                <a:ea typeface="Proxima Nova"/>
                <a:cs typeface="Proxima Nova"/>
                <a:sym typeface="Proxima Nova"/>
              </a:rPr>
              <a:t>j ← 2</a:t>
            </a:r>
            <a:endParaRPr/>
          </a:p>
          <a:p>
            <a:pPr indent="0" lvl="0" marL="0" marR="0" rtl="0" algn="just">
              <a:lnSpc>
                <a:spcPct val="100000"/>
              </a:lnSpc>
              <a:spcBef>
                <a:spcPts val="0"/>
              </a:spcBef>
              <a:spcAft>
                <a:spcPts val="0"/>
              </a:spcAft>
              <a:buNone/>
            </a:pPr>
            <a:r>
              <a:rPr b="0" i="0" lang="en-IN" sz="1800" u="none" cap="none" strike="noStrike">
                <a:solidFill>
                  <a:srgbClr val="666666"/>
                </a:solidFill>
                <a:latin typeface="Proxima Nova"/>
                <a:ea typeface="Proxima Nova"/>
                <a:cs typeface="Proxima Nova"/>
                <a:sym typeface="Proxima Nova"/>
              </a:rPr>
              <a:t>while j  ≤  n do</a:t>
            </a:r>
            <a:endParaRPr/>
          </a:p>
          <a:p>
            <a:pPr indent="0" lvl="0" marL="0" marR="0" rtl="0" algn="just">
              <a:lnSpc>
                <a:spcPct val="100000"/>
              </a:lnSpc>
              <a:spcBef>
                <a:spcPts val="0"/>
              </a:spcBef>
              <a:spcAft>
                <a:spcPts val="0"/>
              </a:spcAft>
              <a:buNone/>
            </a:pPr>
            <a:r>
              <a:rPr b="0" i="0" lang="en-IN" sz="1800" u="none" cap="none" strike="noStrike">
                <a:solidFill>
                  <a:srgbClr val="666666"/>
                </a:solidFill>
                <a:latin typeface="Proxima Nova"/>
                <a:ea typeface="Proxima Nova"/>
                <a:cs typeface="Proxima Nova"/>
                <a:sym typeface="Proxima Nova"/>
              </a:rPr>
              <a:t>    if fi  ≤  si then</a:t>
            </a:r>
            <a:endParaRPr/>
          </a:p>
          <a:p>
            <a:pPr indent="0" lvl="0" marL="0" marR="0" rtl="0" algn="just">
              <a:lnSpc>
                <a:spcPct val="100000"/>
              </a:lnSpc>
              <a:spcBef>
                <a:spcPts val="0"/>
              </a:spcBef>
              <a:spcAft>
                <a:spcPts val="0"/>
              </a:spcAft>
              <a:buNone/>
            </a:pPr>
            <a:r>
              <a:rPr b="0" i="0" lang="en-IN" sz="1800" u="none" cap="none" strike="noStrike">
                <a:solidFill>
                  <a:srgbClr val="666666"/>
                </a:solidFill>
                <a:latin typeface="Proxima Nova"/>
                <a:ea typeface="Proxima Nova"/>
                <a:cs typeface="Proxima Nova"/>
                <a:sym typeface="Proxima Nova"/>
              </a:rPr>
              <a:t>        S ← S union A[ j ]</a:t>
            </a:r>
            <a:endParaRPr/>
          </a:p>
          <a:p>
            <a:pPr indent="0" lvl="0" marL="0" marR="0" rtl="0" algn="just">
              <a:lnSpc>
                <a:spcPct val="100000"/>
              </a:lnSpc>
              <a:spcBef>
                <a:spcPts val="0"/>
              </a:spcBef>
              <a:spcAft>
                <a:spcPts val="0"/>
              </a:spcAft>
              <a:buNone/>
            </a:pPr>
            <a:r>
              <a:rPr b="0" i="0" lang="en-IN" sz="1800" u="none" cap="none" strike="noStrike">
                <a:solidFill>
                  <a:srgbClr val="666666"/>
                </a:solidFill>
                <a:latin typeface="Proxima Nova"/>
                <a:ea typeface="Proxima Nova"/>
                <a:cs typeface="Proxima Nova"/>
                <a:sym typeface="Proxima Nova"/>
              </a:rPr>
              <a:t>        i ← j</a:t>
            </a:r>
            <a:endParaRPr/>
          </a:p>
          <a:p>
            <a:pPr indent="0" lvl="0" marL="0" marR="0" rtl="0" algn="just">
              <a:lnSpc>
                <a:spcPct val="100000"/>
              </a:lnSpc>
              <a:spcBef>
                <a:spcPts val="0"/>
              </a:spcBef>
              <a:spcAft>
                <a:spcPts val="0"/>
              </a:spcAft>
              <a:buNone/>
            </a:pPr>
            <a:r>
              <a:rPr b="0" i="0" lang="en-IN" sz="1800" u="none" cap="none" strike="noStrike">
                <a:solidFill>
                  <a:srgbClr val="666666"/>
                </a:solidFill>
                <a:latin typeface="Proxima Nova"/>
                <a:ea typeface="Proxima Nova"/>
                <a:cs typeface="Proxima Nova"/>
                <a:sym typeface="Proxima Nova"/>
              </a:rPr>
              <a:t>    end</a:t>
            </a:r>
            <a:endParaRPr/>
          </a:p>
          <a:p>
            <a:pPr indent="0" lvl="0" marL="0" marR="0" rtl="0" algn="just">
              <a:lnSpc>
                <a:spcPct val="100000"/>
              </a:lnSpc>
              <a:spcBef>
                <a:spcPts val="0"/>
              </a:spcBef>
              <a:spcAft>
                <a:spcPts val="0"/>
              </a:spcAft>
              <a:buNone/>
            </a:pPr>
            <a:r>
              <a:rPr b="0" i="0" lang="en-IN" sz="1800" u="none" cap="none" strike="noStrike">
                <a:solidFill>
                  <a:srgbClr val="666666"/>
                </a:solidFill>
                <a:latin typeface="Proxima Nova"/>
                <a:ea typeface="Proxima Nova"/>
                <a:cs typeface="Proxima Nova"/>
                <a:sym typeface="Proxima Nova"/>
              </a:rPr>
              <a:t>    j ← j + 1</a:t>
            </a:r>
            <a:endParaRPr/>
          </a:p>
          <a:p>
            <a:pPr indent="0" lvl="0" marL="0" marR="0" rtl="0" algn="just">
              <a:lnSpc>
                <a:spcPct val="100000"/>
              </a:lnSpc>
              <a:spcBef>
                <a:spcPts val="0"/>
              </a:spcBef>
              <a:spcAft>
                <a:spcPts val="0"/>
              </a:spcAft>
              <a:buNone/>
            </a:pPr>
            <a:r>
              <a:rPr b="0" i="0" lang="en-IN" sz="1800" u="none" cap="none" strike="noStrike">
                <a:solidFill>
                  <a:srgbClr val="666666"/>
                </a:solidFill>
                <a:latin typeface="Proxima Nova"/>
                <a:ea typeface="Proxima Nova"/>
                <a:cs typeface="Proxima Nova"/>
                <a:sym typeface="Proxima Nova"/>
              </a:rPr>
              <a:t>    i ← i – 1</a:t>
            </a:r>
            <a:endParaRPr/>
          </a:p>
          <a:p>
            <a:pPr indent="0" lvl="0" marL="0" marR="0" rtl="0" algn="just">
              <a:lnSpc>
                <a:spcPct val="100000"/>
              </a:lnSpc>
              <a:spcBef>
                <a:spcPts val="0"/>
              </a:spcBef>
              <a:spcAft>
                <a:spcPts val="0"/>
              </a:spcAft>
              <a:buNone/>
            </a:pPr>
            <a:r>
              <a:rPr b="0" i="0" lang="en-IN" sz="1800" u="none" cap="none" strike="noStrike">
                <a:solidFill>
                  <a:srgbClr val="666666"/>
                </a:solidFill>
                <a:latin typeface="Proxima Nova"/>
                <a:ea typeface="Proxima Nova"/>
                <a:cs typeface="Proxima Nova"/>
                <a:sym typeface="Proxima Nova"/>
              </a:rPr>
              <a:t>end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24"/>
          <p:cNvPicPr preferRelativeResize="0"/>
          <p:nvPr/>
        </p:nvPicPr>
        <p:blipFill rotWithShape="1">
          <a:blip r:embed="rId3">
            <a:alphaModFix/>
          </a:blip>
          <a:srcRect b="0" l="0" r="0" t="0"/>
          <a:stretch/>
        </p:blipFill>
        <p:spPr>
          <a:xfrm>
            <a:off x="4738" y="4750"/>
            <a:ext cx="9134475" cy="5133975"/>
          </a:xfrm>
          <a:prstGeom prst="rect">
            <a:avLst/>
          </a:prstGeom>
          <a:noFill/>
          <a:ln>
            <a:noFill/>
          </a:ln>
        </p:spPr>
      </p:pic>
      <p:pic>
        <p:nvPicPr>
          <p:cNvPr id="163" name="Google Shape;163;p24"/>
          <p:cNvPicPr preferRelativeResize="0"/>
          <p:nvPr/>
        </p:nvPicPr>
        <p:blipFill rotWithShape="1">
          <a:blip r:embed="rId4">
            <a:alphaModFix/>
          </a:blip>
          <a:srcRect b="0" l="0" r="0" t="0"/>
          <a:stretch/>
        </p:blipFill>
        <p:spPr>
          <a:xfrm>
            <a:off x="4750" y="4750"/>
            <a:ext cx="9134475" cy="5133975"/>
          </a:xfrm>
          <a:prstGeom prst="rect">
            <a:avLst/>
          </a:prstGeom>
          <a:noFill/>
          <a:ln>
            <a:noFill/>
          </a:ln>
        </p:spPr>
      </p:pic>
      <p:pic>
        <p:nvPicPr>
          <p:cNvPr id="164" name="Google Shape;164;p24"/>
          <p:cNvPicPr preferRelativeResize="0"/>
          <p:nvPr/>
        </p:nvPicPr>
        <p:blipFill rotWithShape="1">
          <a:blip r:embed="rId5">
            <a:alphaModFix/>
          </a:blip>
          <a:srcRect b="0" l="0" r="0" t="0"/>
          <a:stretch/>
        </p:blipFill>
        <p:spPr>
          <a:xfrm>
            <a:off x="7363450" y="148588"/>
            <a:ext cx="1495425" cy="371475"/>
          </a:xfrm>
          <a:prstGeom prst="rect">
            <a:avLst/>
          </a:prstGeom>
          <a:noFill/>
          <a:ln>
            <a:noFill/>
          </a:ln>
        </p:spPr>
      </p:pic>
      <p:sp>
        <p:nvSpPr>
          <p:cNvPr id="165" name="Google Shape;165;p24"/>
          <p:cNvSpPr txBox="1"/>
          <p:nvPr/>
        </p:nvSpPr>
        <p:spPr>
          <a:xfrm>
            <a:off x="645924" y="134250"/>
            <a:ext cx="6545985" cy="53857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IN" sz="2300" u="none" cap="none" strike="noStrike">
                <a:solidFill>
                  <a:schemeClr val="lt1"/>
                </a:solidFill>
                <a:latin typeface="Proxima Nova"/>
                <a:ea typeface="Proxima Nova"/>
                <a:cs typeface="Proxima Nova"/>
                <a:sym typeface="Proxima Nova"/>
              </a:rPr>
              <a:t>ACTIVITY SELECTION PROBLEM</a:t>
            </a:r>
            <a:endParaRPr/>
          </a:p>
        </p:txBody>
      </p:sp>
      <p:sp>
        <p:nvSpPr>
          <p:cNvPr id="166" name="Google Shape;166;p24"/>
          <p:cNvSpPr txBox="1"/>
          <p:nvPr/>
        </p:nvSpPr>
        <p:spPr>
          <a:xfrm>
            <a:off x="390418" y="992003"/>
            <a:ext cx="8468457" cy="2123628"/>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b="1" i="0" lang="en-IN" sz="1800" u="none" cap="none" strike="noStrike">
                <a:solidFill>
                  <a:srgbClr val="666666"/>
                </a:solidFill>
                <a:latin typeface="Proxima Nova"/>
                <a:ea typeface="Proxima Nova"/>
                <a:cs typeface="Proxima Nova"/>
                <a:sym typeface="Proxima Nova"/>
              </a:rPr>
              <a:t>Example: Given following data, determine the optimal schedule using greedy approach. A = &lt;A1, A2, A3, A4, A5, A6&gt;, S = &lt;1, 2, 3, 4, 5, 6&gt;, F = &lt;3, 6, 4, 5, 7, 9&gt;</a:t>
            </a:r>
            <a:endParaRPr/>
          </a:p>
          <a:p>
            <a:pPr indent="0" lvl="0" marL="0" marR="0" rtl="0" algn="just">
              <a:lnSpc>
                <a:spcPct val="100000"/>
              </a:lnSpc>
              <a:spcBef>
                <a:spcPts val="0"/>
              </a:spcBef>
              <a:spcAft>
                <a:spcPts val="0"/>
              </a:spcAft>
              <a:buNone/>
            </a:pPr>
            <a:r>
              <a:t/>
            </a:r>
            <a:endParaRPr b="1" i="0" sz="1800" u="none" cap="none" strike="noStrike">
              <a:solidFill>
                <a:srgbClr val="666666"/>
              </a:solidFill>
              <a:latin typeface="Proxima Nova"/>
              <a:ea typeface="Proxima Nova"/>
              <a:cs typeface="Proxima Nova"/>
              <a:sym typeface="Proxima Nova"/>
            </a:endParaRPr>
          </a:p>
          <a:p>
            <a:pPr indent="0" lvl="0" marL="0" marR="0" rtl="0" algn="l">
              <a:lnSpc>
                <a:spcPct val="100000"/>
              </a:lnSpc>
              <a:spcBef>
                <a:spcPts val="0"/>
              </a:spcBef>
              <a:spcAft>
                <a:spcPts val="0"/>
              </a:spcAft>
              <a:buNone/>
            </a:pPr>
            <a:r>
              <a:rPr b="1" i="0" lang="en-IN" sz="1800" u="none" cap="none" strike="noStrike">
                <a:solidFill>
                  <a:srgbClr val="000000"/>
                </a:solidFill>
                <a:latin typeface="Arial"/>
                <a:ea typeface="Arial"/>
                <a:cs typeface="Arial"/>
                <a:sym typeface="Arial"/>
              </a:rPr>
              <a:t>Solution:</a:t>
            </a:r>
            <a:endParaRPr/>
          </a:p>
          <a:p>
            <a:pPr indent="0" lvl="0" marL="0" marR="0" rtl="0" algn="l">
              <a:lnSpc>
                <a:spcPct val="100000"/>
              </a:lnSpc>
              <a:spcBef>
                <a:spcPts val="0"/>
              </a:spcBef>
              <a:spcAft>
                <a:spcPts val="0"/>
              </a:spcAft>
              <a:buNone/>
            </a:pPr>
            <a:r>
              <a:rPr b="0" i="0" lang="en-IN" sz="1800" u="none" cap="none" strike="noStrike">
                <a:solidFill>
                  <a:srgbClr val="000000"/>
                </a:solidFill>
                <a:latin typeface="Arial"/>
                <a:ea typeface="Arial"/>
                <a:cs typeface="Arial"/>
                <a:sym typeface="Arial"/>
              </a:rPr>
              <a:t>First of all, sort all activities by their finishing time.</a:t>
            </a:r>
            <a:endParaRPr/>
          </a:p>
          <a:p>
            <a:pPr indent="0" lvl="0" marL="0" marR="0" rtl="0" algn="just">
              <a:lnSpc>
                <a:spcPct val="100000"/>
              </a:lnSpc>
              <a:spcBef>
                <a:spcPts val="0"/>
              </a:spcBef>
              <a:spcAft>
                <a:spcPts val="0"/>
              </a:spcAft>
              <a:buNone/>
            </a:pPr>
            <a:r>
              <a:t/>
            </a:r>
            <a:endParaRPr b="1" i="0" sz="1800" u="none" cap="none" strike="noStrike">
              <a:solidFill>
                <a:srgbClr val="666666"/>
              </a:solidFill>
              <a:latin typeface="Proxima Nova"/>
              <a:ea typeface="Proxima Nova"/>
              <a:cs typeface="Proxima Nova"/>
              <a:sym typeface="Proxima Nova"/>
            </a:endParaRPr>
          </a:p>
          <a:p>
            <a:pPr indent="0" lvl="0" marL="0" marR="0" rtl="0" algn="just">
              <a:lnSpc>
                <a:spcPct val="100000"/>
              </a:lnSpc>
              <a:spcBef>
                <a:spcPts val="0"/>
              </a:spcBef>
              <a:spcAft>
                <a:spcPts val="0"/>
              </a:spcAft>
              <a:buNone/>
            </a:pPr>
            <a:r>
              <a:t/>
            </a:r>
            <a:endParaRPr b="1" i="0" sz="1800" u="none" cap="none" strike="noStrike">
              <a:solidFill>
                <a:srgbClr val="666666"/>
              </a:solidFill>
              <a:latin typeface="Proxima Nova"/>
              <a:ea typeface="Proxima Nova"/>
              <a:cs typeface="Proxima Nova"/>
              <a:sym typeface="Proxima Nova"/>
            </a:endParaRPr>
          </a:p>
        </p:txBody>
      </p:sp>
      <p:graphicFrame>
        <p:nvGraphicFramePr>
          <p:cNvPr id="167" name="Google Shape;167;p24"/>
          <p:cNvGraphicFramePr/>
          <p:nvPr/>
        </p:nvGraphicFramePr>
        <p:xfrm>
          <a:off x="645924" y="2788178"/>
          <a:ext cx="3000000" cy="3000000"/>
        </p:xfrm>
        <a:graphic>
          <a:graphicData uri="http://schemas.openxmlformats.org/drawingml/2006/table">
            <a:tbl>
              <a:tblPr>
                <a:noFill/>
                <a:tableStyleId>{9B2644D0-27C5-4B27-9C86-571CB0AD92FC}</a:tableStyleId>
              </a:tblPr>
              <a:tblGrid>
                <a:gridCol w="1106875"/>
                <a:gridCol w="1106875"/>
                <a:gridCol w="1106875"/>
                <a:gridCol w="1106875"/>
                <a:gridCol w="1106875"/>
                <a:gridCol w="1106875"/>
                <a:gridCol w="1106875"/>
              </a:tblGrid>
              <a:tr h="522700">
                <a:tc>
                  <a:txBody>
                    <a:bodyPr/>
                    <a:lstStyle/>
                    <a:p>
                      <a:pPr indent="0" lvl="0" marL="0" marR="0" rtl="0" algn="ctr">
                        <a:lnSpc>
                          <a:spcPct val="100000"/>
                        </a:lnSpc>
                        <a:spcBef>
                          <a:spcPts val="0"/>
                        </a:spcBef>
                        <a:spcAft>
                          <a:spcPts val="0"/>
                        </a:spcAft>
                        <a:buNone/>
                      </a:pPr>
                      <a:r>
                        <a:rPr b="1" lang="en-IN" sz="1400" u="none" cap="none" strike="noStrike">
                          <a:latin typeface="Arial"/>
                          <a:ea typeface="Arial"/>
                          <a:cs typeface="Arial"/>
                          <a:sym typeface="Arial"/>
                        </a:rPr>
                        <a:t>Activity</a:t>
                      </a:r>
                      <a:endParaRPr sz="1400" u="none" cap="none" strike="noStrike"/>
                    </a:p>
                  </a:txBody>
                  <a:tcPr marT="47625" marB="47625" marR="47625"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1F1F1"/>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lang="en-IN" sz="1400" u="none" cap="none" strike="noStrike">
                          <a:latin typeface="Arial"/>
                          <a:ea typeface="Arial"/>
                          <a:cs typeface="Arial"/>
                          <a:sym typeface="Arial"/>
                        </a:rPr>
                        <a:t>A</a:t>
                      </a:r>
                      <a:r>
                        <a:rPr b="1" baseline="-25000" lang="en-IN" sz="1400" u="none" cap="none" strike="noStrike">
                          <a:latin typeface="Arial"/>
                          <a:ea typeface="Arial"/>
                          <a:cs typeface="Arial"/>
                          <a:sym typeface="Arial"/>
                        </a:rPr>
                        <a:t>1</a:t>
                      </a:r>
                      <a:endParaRPr sz="1400" u="none" cap="none" strike="noStrike"/>
                    </a:p>
                  </a:txBody>
                  <a:tcPr marT="47625" marB="47625" marR="47625"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1F1F1"/>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lang="en-IN" sz="1400" u="none" cap="none" strike="noStrike">
                          <a:latin typeface="Arial"/>
                          <a:ea typeface="Arial"/>
                          <a:cs typeface="Arial"/>
                          <a:sym typeface="Arial"/>
                        </a:rPr>
                        <a:t>A</a:t>
                      </a:r>
                      <a:r>
                        <a:rPr b="1" baseline="-25000" lang="en-IN" sz="1400" u="none" cap="none" strike="noStrike">
                          <a:latin typeface="Arial"/>
                          <a:ea typeface="Arial"/>
                          <a:cs typeface="Arial"/>
                          <a:sym typeface="Arial"/>
                        </a:rPr>
                        <a:t>3</a:t>
                      </a:r>
                      <a:endParaRPr sz="1400" u="none" cap="none" strike="noStrike"/>
                    </a:p>
                  </a:txBody>
                  <a:tcPr marT="47625" marB="47625" marR="47625"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1F1F1"/>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lang="en-IN" sz="1400" u="none" cap="none" strike="noStrike">
                          <a:latin typeface="Arial"/>
                          <a:ea typeface="Arial"/>
                          <a:cs typeface="Arial"/>
                          <a:sym typeface="Arial"/>
                        </a:rPr>
                        <a:t>A</a:t>
                      </a:r>
                      <a:r>
                        <a:rPr b="1" baseline="-25000" lang="en-IN" sz="1400" u="none" cap="none" strike="noStrike">
                          <a:latin typeface="Arial"/>
                          <a:ea typeface="Arial"/>
                          <a:cs typeface="Arial"/>
                          <a:sym typeface="Arial"/>
                        </a:rPr>
                        <a:t>4</a:t>
                      </a:r>
                      <a:endParaRPr sz="1400" u="none" cap="none" strike="noStrike"/>
                    </a:p>
                  </a:txBody>
                  <a:tcPr marT="47625" marB="47625" marR="47625"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1F1F1"/>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lang="en-IN" sz="1400" u="none" cap="none" strike="noStrike">
                          <a:latin typeface="Arial"/>
                          <a:ea typeface="Arial"/>
                          <a:cs typeface="Arial"/>
                          <a:sym typeface="Arial"/>
                        </a:rPr>
                        <a:t>A</a:t>
                      </a:r>
                      <a:r>
                        <a:rPr b="1" baseline="-25000" lang="en-IN" sz="1400" u="none" cap="none" strike="noStrike">
                          <a:latin typeface="Arial"/>
                          <a:ea typeface="Arial"/>
                          <a:cs typeface="Arial"/>
                          <a:sym typeface="Arial"/>
                        </a:rPr>
                        <a:t>2</a:t>
                      </a:r>
                      <a:endParaRPr sz="1400" u="none" cap="none" strike="noStrike"/>
                    </a:p>
                  </a:txBody>
                  <a:tcPr marT="47625" marB="47625" marR="47625"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1F1F1"/>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lang="en-IN" sz="1400" u="none" cap="none" strike="noStrike">
                          <a:latin typeface="Arial"/>
                          <a:ea typeface="Arial"/>
                          <a:cs typeface="Arial"/>
                          <a:sym typeface="Arial"/>
                        </a:rPr>
                        <a:t>A</a:t>
                      </a:r>
                      <a:r>
                        <a:rPr b="1" baseline="-25000" lang="en-IN" sz="1400" u="none" cap="none" strike="noStrike">
                          <a:latin typeface="Arial"/>
                          <a:ea typeface="Arial"/>
                          <a:cs typeface="Arial"/>
                          <a:sym typeface="Arial"/>
                        </a:rPr>
                        <a:t>5</a:t>
                      </a:r>
                      <a:endParaRPr sz="1400" u="none" cap="none" strike="noStrike"/>
                    </a:p>
                  </a:txBody>
                  <a:tcPr marT="47625" marB="47625" marR="47625"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1F1F1"/>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b="1" lang="en-IN" sz="1400" u="none" cap="none" strike="noStrike">
                          <a:latin typeface="Arial"/>
                          <a:ea typeface="Arial"/>
                          <a:cs typeface="Arial"/>
                          <a:sym typeface="Arial"/>
                        </a:rPr>
                        <a:t>A</a:t>
                      </a:r>
                      <a:r>
                        <a:rPr b="1" baseline="-25000" lang="en-IN" sz="1400" u="none" cap="none" strike="noStrike">
                          <a:latin typeface="Arial"/>
                          <a:ea typeface="Arial"/>
                          <a:cs typeface="Arial"/>
                          <a:sym typeface="Arial"/>
                        </a:rPr>
                        <a:t>6</a:t>
                      </a:r>
                      <a:endParaRPr sz="1400" u="none" cap="none" strike="noStrike"/>
                    </a:p>
                  </a:txBody>
                  <a:tcPr marT="47625" marB="47625" marR="47625"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1F1F1"/>
                      </a:solidFill>
                      <a:prstDash val="solid"/>
                      <a:round/>
                      <a:headEnd len="sm" w="sm" type="none"/>
                      <a:tailEnd len="sm" w="sm" type="none"/>
                    </a:lnB>
                    <a:solidFill>
                      <a:srgbClr val="FFFFFF"/>
                    </a:solidFill>
                  </a:tcPr>
                </a:tc>
              </a:tr>
              <a:tr h="522700">
                <a:tc>
                  <a:txBody>
                    <a:bodyPr/>
                    <a:lstStyle/>
                    <a:p>
                      <a:pPr indent="0" lvl="0" marL="0" marR="0" rtl="0" algn="ctr">
                        <a:lnSpc>
                          <a:spcPct val="100000"/>
                        </a:lnSpc>
                        <a:spcBef>
                          <a:spcPts val="0"/>
                        </a:spcBef>
                        <a:spcAft>
                          <a:spcPts val="0"/>
                        </a:spcAft>
                        <a:buNone/>
                      </a:pPr>
                      <a:r>
                        <a:rPr lang="en-IN" sz="1400" u="none" cap="none" strike="noStrike"/>
                        <a:t>f</a:t>
                      </a:r>
                      <a:r>
                        <a:rPr baseline="-25000" lang="en-IN" sz="1400" u="none" cap="none" strike="noStrike">
                          <a:latin typeface="Arial"/>
                          <a:ea typeface="Arial"/>
                          <a:cs typeface="Arial"/>
                          <a:sym typeface="Arial"/>
                        </a:rPr>
                        <a:t>i</a:t>
                      </a:r>
                      <a:endParaRPr sz="1400" u="none" cap="none" strike="noStrike"/>
                    </a:p>
                  </a:txBody>
                  <a:tcPr marT="47625" marB="47625" marR="47625"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solidFill>
                      <a:srgbClr val="F1F1F1"/>
                    </a:solidFill>
                  </a:tcPr>
                </a:tc>
                <a:tc>
                  <a:txBody>
                    <a:bodyPr/>
                    <a:lstStyle/>
                    <a:p>
                      <a:pPr indent="0" lvl="0" marL="0" marR="0" rtl="0" algn="ctr">
                        <a:lnSpc>
                          <a:spcPct val="100000"/>
                        </a:lnSpc>
                        <a:spcBef>
                          <a:spcPts val="0"/>
                        </a:spcBef>
                        <a:spcAft>
                          <a:spcPts val="0"/>
                        </a:spcAft>
                        <a:buNone/>
                      </a:pPr>
                      <a:r>
                        <a:rPr lang="en-IN" sz="1400" u="none" cap="none" strike="noStrike"/>
                        <a:t>3</a:t>
                      </a:r>
                      <a:endParaRPr/>
                    </a:p>
                  </a:txBody>
                  <a:tcPr marT="47625" marB="47625" marR="47625"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solidFill>
                      <a:srgbClr val="F1F1F1"/>
                    </a:solidFill>
                  </a:tcPr>
                </a:tc>
                <a:tc>
                  <a:txBody>
                    <a:bodyPr/>
                    <a:lstStyle/>
                    <a:p>
                      <a:pPr indent="0" lvl="0" marL="0" marR="0" rtl="0" algn="ctr">
                        <a:lnSpc>
                          <a:spcPct val="100000"/>
                        </a:lnSpc>
                        <a:spcBef>
                          <a:spcPts val="0"/>
                        </a:spcBef>
                        <a:spcAft>
                          <a:spcPts val="0"/>
                        </a:spcAft>
                        <a:buNone/>
                      </a:pPr>
                      <a:r>
                        <a:rPr lang="en-IN" sz="1400" u="none" cap="none" strike="noStrike"/>
                        <a:t>4</a:t>
                      </a:r>
                      <a:endParaRPr/>
                    </a:p>
                  </a:txBody>
                  <a:tcPr marT="47625" marB="47625" marR="47625"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solidFill>
                      <a:srgbClr val="F1F1F1"/>
                    </a:solidFill>
                  </a:tcPr>
                </a:tc>
                <a:tc>
                  <a:txBody>
                    <a:bodyPr/>
                    <a:lstStyle/>
                    <a:p>
                      <a:pPr indent="0" lvl="0" marL="0" marR="0" rtl="0" algn="ctr">
                        <a:lnSpc>
                          <a:spcPct val="100000"/>
                        </a:lnSpc>
                        <a:spcBef>
                          <a:spcPts val="0"/>
                        </a:spcBef>
                        <a:spcAft>
                          <a:spcPts val="0"/>
                        </a:spcAft>
                        <a:buNone/>
                      </a:pPr>
                      <a:r>
                        <a:rPr lang="en-IN" sz="1400" u="none" cap="none" strike="noStrike"/>
                        <a:t>5</a:t>
                      </a:r>
                      <a:endParaRPr/>
                    </a:p>
                  </a:txBody>
                  <a:tcPr marT="47625" marB="47625" marR="47625"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solidFill>
                      <a:srgbClr val="F1F1F1"/>
                    </a:solidFill>
                  </a:tcPr>
                </a:tc>
                <a:tc>
                  <a:txBody>
                    <a:bodyPr/>
                    <a:lstStyle/>
                    <a:p>
                      <a:pPr indent="0" lvl="0" marL="0" marR="0" rtl="0" algn="ctr">
                        <a:lnSpc>
                          <a:spcPct val="100000"/>
                        </a:lnSpc>
                        <a:spcBef>
                          <a:spcPts val="0"/>
                        </a:spcBef>
                        <a:spcAft>
                          <a:spcPts val="0"/>
                        </a:spcAft>
                        <a:buNone/>
                      </a:pPr>
                      <a:r>
                        <a:rPr lang="en-IN" sz="1400" u="none" cap="none" strike="noStrike"/>
                        <a:t>6</a:t>
                      </a:r>
                      <a:endParaRPr/>
                    </a:p>
                  </a:txBody>
                  <a:tcPr marT="47625" marB="47625" marR="47625"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solidFill>
                      <a:srgbClr val="F1F1F1"/>
                    </a:solidFill>
                  </a:tcPr>
                </a:tc>
                <a:tc>
                  <a:txBody>
                    <a:bodyPr/>
                    <a:lstStyle/>
                    <a:p>
                      <a:pPr indent="0" lvl="0" marL="0" marR="0" rtl="0" algn="ctr">
                        <a:lnSpc>
                          <a:spcPct val="100000"/>
                        </a:lnSpc>
                        <a:spcBef>
                          <a:spcPts val="0"/>
                        </a:spcBef>
                        <a:spcAft>
                          <a:spcPts val="0"/>
                        </a:spcAft>
                        <a:buNone/>
                      </a:pPr>
                      <a:r>
                        <a:rPr lang="en-IN" sz="1400" u="none" cap="none" strike="noStrike"/>
                        <a:t>7</a:t>
                      </a:r>
                      <a:endParaRPr/>
                    </a:p>
                  </a:txBody>
                  <a:tcPr marT="47625" marB="47625" marR="47625"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solidFill>
                      <a:srgbClr val="F1F1F1"/>
                    </a:solidFill>
                  </a:tcPr>
                </a:tc>
                <a:tc>
                  <a:txBody>
                    <a:bodyPr/>
                    <a:lstStyle/>
                    <a:p>
                      <a:pPr indent="0" lvl="0" marL="0" marR="0" rtl="0" algn="ctr">
                        <a:lnSpc>
                          <a:spcPct val="100000"/>
                        </a:lnSpc>
                        <a:spcBef>
                          <a:spcPts val="0"/>
                        </a:spcBef>
                        <a:spcAft>
                          <a:spcPts val="0"/>
                        </a:spcAft>
                        <a:buNone/>
                      </a:pPr>
                      <a:r>
                        <a:rPr lang="en-IN" sz="1400" u="none" cap="none" strike="noStrike"/>
                        <a:t>9</a:t>
                      </a:r>
                      <a:endParaRPr/>
                    </a:p>
                  </a:txBody>
                  <a:tcPr marT="47625" marB="47625" marR="47625"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solidFill>
                      <a:srgbClr val="F1F1F1"/>
                    </a:solidFill>
                  </a:tcPr>
                </a:tc>
              </a:tr>
              <a:tr h="522700">
                <a:tc>
                  <a:txBody>
                    <a:bodyPr/>
                    <a:lstStyle/>
                    <a:p>
                      <a:pPr indent="0" lvl="0" marL="0" marR="0" rtl="0" algn="ctr">
                        <a:lnSpc>
                          <a:spcPct val="100000"/>
                        </a:lnSpc>
                        <a:spcBef>
                          <a:spcPts val="0"/>
                        </a:spcBef>
                        <a:spcAft>
                          <a:spcPts val="0"/>
                        </a:spcAft>
                        <a:buNone/>
                      </a:pPr>
                      <a:r>
                        <a:rPr lang="en-IN" sz="1400" u="none" cap="none" strike="noStrike"/>
                        <a:t>s</a:t>
                      </a:r>
                      <a:r>
                        <a:rPr baseline="-25000" lang="en-IN" sz="1400" u="none" cap="none" strike="noStrike">
                          <a:latin typeface="Arial"/>
                          <a:ea typeface="Arial"/>
                          <a:cs typeface="Arial"/>
                          <a:sym typeface="Arial"/>
                        </a:rPr>
                        <a:t>i</a:t>
                      </a:r>
                      <a:endParaRPr sz="1400" u="none" cap="none" strike="noStrike"/>
                    </a:p>
                  </a:txBody>
                  <a:tcPr marT="47625" marB="47625" marR="47625"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en-IN" sz="1400" u="none" cap="none" strike="noStrike"/>
                        <a:t>1</a:t>
                      </a:r>
                      <a:endParaRPr/>
                    </a:p>
                  </a:txBody>
                  <a:tcPr marT="47625" marB="47625" marR="47625"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en-IN" sz="1400" u="none" cap="none" strike="noStrike"/>
                        <a:t>3</a:t>
                      </a:r>
                      <a:endParaRPr/>
                    </a:p>
                  </a:txBody>
                  <a:tcPr marT="47625" marB="47625" marR="47625"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en-IN" sz="1400" u="none" cap="none" strike="noStrike"/>
                        <a:t>4</a:t>
                      </a:r>
                      <a:endParaRPr/>
                    </a:p>
                  </a:txBody>
                  <a:tcPr marT="47625" marB="47625" marR="47625"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en-IN" sz="1400" u="none" cap="none" strike="noStrike"/>
                        <a:t>2</a:t>
                      </a:r>
                      <a:endParaRPr/>
                    </a:p>
                  </a:txBody>
                  <a:tcPr marT="47625" marB="47625" marR="47625"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en-IN" sz="1400" u="none" cap="none" strike="noStrike"/>
                        <a:t>5</a:t>
                      </a:r>
                      <a:endParaRPr/>
                    </a:p>
                  </a:txBody>
                  <a:tcPr marT="47625" marB="47625" marR="47625"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en-IN" sz="1400" u="none" cap="none" strike="noStrike"/>
                        <a:t>6</a:t>
                      </a:r>
                      <a:endParaRPr/>
                    </a:p>
                  </a:txBody>
                  <a:tcPr marT="47625" marB="47625" marR="47625"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5"/>
          <p:cNvPicPr preferRelativeResize="0"/>
          <p:nvPr/>
        </p:nvPicPr>
        <p:blipFill rotWithShape="1">
          <a:blip r:embed="rId3">
            <a:alphaModFix/>
          </a:blip>
          <a:srcRect b="0" l="0" r="0" t="0"/>
          <a:stretch/>
        </p:blipFill>
        <p:spPr>
          <a:xfrm>
            <a:off x="4738" y="4750"/>
            <a:ext cx="9134475" cy="5133975"/>
          </a:xfrm>
          <a:prstGeom prst="rect">
            <a:avLst/>
          </a:prstGeom>
          <a:noFill/>
          <a:ln>
            <a:noFill/>
          </a:ln>
        </p:spPr>
      </p:pic>
      <p:pic>
        <p:nvPicPr>
          <p:cNvPr id="173" name="Google Shape;173;p25"/>
          <p:cNvPicPr preferRelativeResize="0"/>
          <p:nvPr/>
        </p:nvPicPr>
        <p:blipFill rotWithShape="1">
          <a:blip r:embed="rId4">
            <a:alphaModFix/>
          </a:blip>
          <a:srcRect b="0" l="0" r="0" t="0"/>
          <a:stretch/>
        </p:blipFill>
        <p:spPr>
          <a:xfrm>
            <a:off x="4750" y="4750"/>
            <a:ext cx="9134475" cy="5133975"/>
          </a:xfrm>
          <a:prstGeom prst="rect">
            <a:avLst/>
          </a:prstGeom>
          <a:noFill/>
          <a:ln>
            <a:noFill/>
          </a:ln>
        </p:spPr>
      </p:pic>
      <p:pic>
        <p:nvPicPr>
          <p:cNvPr id="174" name="Google Shape;174;p25"/>
          <p:cNvPicPr preferRelativeResize="0"/>
          <p:nvPr/>
        </p:nvPicPr>
        <p:blipFill rotWithShape="1">
          <a:blip r:embed="rId5">
            <a:alphaModFix/>
          </a:blip>
          <a:srcRect b="0" l="0" r="0" t="0"/>
          <a:stretch/>
        </p:blipFill>
        <p:spPr>
          <a:xfrm>
            <a:off x="7363450" y="148588"/>
            <a:ext cx="1495425" cy="371475"/>
          </a:xfrm>
          <a:prstGeom prst="rect">
            <a:avLst/>
          </a:prstGeom>
          <a:noFill/>
          <a:ln>
            <a:noFill/>
          </a:ln>
        </p:spPr>
      </p:pic>
      <p:sp>
        <p:nvSpPr>
          <p:cNvPr id="175" name="Google Shape;175;p25"/>
          <p:cNvSpPr txBox="1"/>
          <p:nvPr/>
        </p:nvSpPr>
        <p:spPr>
          <a:xfrm>
            <a:off x="645924" y="134250"/>
            <a:ext cx="6545985" cy="53857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IN" sz="2300" u="none" cap="none" strike="noStrike">
                <a:solidFill>
                  <a:schemeClr val="lt1"/>
                </a:solidFill>
                <a:latin typeface="Proxima Nova"/>
                <a:ea typeface="Proxima Nova"/>
                <a:cs typeface="Proxima Nova"/>
                <a:sym typeface="Proxima Nova"/>
              </a:rPr>
              <a:t>ACTIVITY SELECTION PROBLEM</a:t>
            </a:r>
            <a:endParaRPr/>
          </a:p>
        </p:txBody>
      </p:sp>
      <p:pic>
        <p:nvPicPr>
          <p:cNvPr id="176" name="Google Shape;176;p25"/>
          <p:cNvPicPr preferRelativeResize="0"/>
          <p:nvPr/>
        </p:nvPicPr>
        <p:blipFill rotWithShape="1">
          <a:blip r:embed="rId6">
            <a:alphaModFix/>
          </a:blip>
          <a:srcRect b="0" l="0" r="0" t="0"/>
          <a:stretch/>
        </p:blipFill>
        <p:spPr>
          <a:xfrm>
            <a:off x="1643919" y="902178"/>
            <a:ext cx="5095875" cy="400719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26"/>
          <p:cNvPicPr preferRelativeResize="0"/>
          <p:nvPr/>
        </p:nvPicPr>
        <p:blipFill rotWithShape="1">
          <a:blip r:embed="rId3">
            <a:alphaModFix/>
          </a:blip>
          <a:srcRect b="0" l="0" r="0" t="0"/>
          <a:stretch/>
        </p:blipFill>
        <p:spPr>
          <a:xfrm>
            <a:off x="4738" y="4750"/>
            <a:ext cx="9134475" cy="5133975"/>
          </a:xfrm>
          <a:prstGeom prst="rect">
            <a:avLst/>
          </a:prstGeom>
          <a:noFill/>
          <a:ln>
            <a:noFill/>
          </a:ln>
        </p:spPr>
      </p:pic>
      <p:pic>
        <p:nvPicPr>
          <p:cNvPr id="182" name="Google Shape;182;p26"/>
          <p:cNvPicPr preferRelativeResize="0"/>
          <p:nvPr/>
        </p:nvPicPr>
        <p:blipFill rotWithShape="1">
          <a:blip r:embed="rId4">
            <a:alphaModFix/>
          </a:blip>
          <a:srcRect b="0" l="0" r="0" t="0"/>
          <a:stretch/>
        </p:blipFill>
        <p:spPr>
          <a:xfrm>
            <a:off x="4750" y="4750"/>
            <a:ext cx="9134475" cy="5133975"/>
          </a:xfrm>
          <a:prstGeom prst="rect">
            <a:avLst/>
          </a:prstGeom>
          <a:noFill/>
          <a:ln>
            <a:noFill/>
          </a:ln>
        </p:spPr>
      </p:pic>
      <p:pic>
        <p:nvPicPr>
          <p:cNvPr id="183" name="Google Shape;183;p26"/>
          <p:cNvPicPr preferRelativeResize="0"/>
          <p:nvPr/>
        </p:nvPicPr>
        <p:blipFill rotWithShape="1">
          <a:blip r:embed="rId5">
            <a:alphaModFix/>
          </a:blip>
          <a:srcRect b="0" l="0" r="0" t="0"/>
          <a:stretch/>
        </p:blipFill>
        <p:spPr>
          <a:xfrm>
            <a:off x="7363450" y="148588"/>
            <a:ext cx="1495425" cy="371475"/>
          </a:xfrm>
          <a:prstGeom prst="rect">
            <a:avLst/>
          </a:prstGeom>
          <a:noFill/>
          <a:ln>
            <a:noFill/>
          </a:ln>
        </p:spPr>
      </p:pic>
      <p:sp>
        <p:nvSpPr>
          <p:cNvPr id="184" name="Google Shape;184;p26"/>
          <p:cNvSpPr txBox="1"/>
          <p:nvPr/>
        </p:nvSpPr>
        <p:spPr>
          <a:xfrm>
            <a:off x="645924" y="134250"/>
            <a:ext cx="6545985" cy="53857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IN" sz="2300" u="none" cap="none" strike="noStrike">
                <a:solidFill>
                  <a:schemeClr val="lt1"/>
                </a:solidFill>
                <a:latin typeface="Proxima Nova"/>
                <a:ea typeface="Proxima Nova"/>
                <a:cs typeface="Proxima Nova"/>
                <a:sym typeface="Proxima Nova"/>
              </a:rPr>
              <a:t>ACTIVITY SELECTION PROBLEM</a:t>
            </a:r>
            <a:endParaRPr/>
          </a:p>
        </p:txBody>
      </p:sp>
      <p:sp>
        <p:nvSpPr>
          <p:cNvPr id="185" name="Google Shape;185;p26"/>
          <p:cNvSpPr txBox="1"/>
          <p:nvPr/>
        </p:nvSpPr>
        <p:spPr>
          <a:xfrm>
            <a:off x="337746" y="798084"/>
            <a:ext cx="8468457" cy="406262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b="0" i="0" lang="en-IN" sz="1800" u="none" cap="none" strike="noStrike">
                <a:solidFill>
                  <a:srgbClr val="666666"/>
                </a:solidFill>
                <a:latin typeface="Proxima Nova"/>
                <a:ea typeface="Proxima Nova"/>
                <a:cs typeface="Proxima Nova"/>
                <a:sym typeface="Proxima Nova"/>
              </a:rPr>
              <a:t>Let us now check the feasible set of activities.</a:t>
            </a:r>
            <a:endParaRPr/>
          </a:p>
          <a:p>
            <a:pPr indent="0" lvl="0" marL="0" marR="0" rtl="0" algn="just">
              <a:lnSpc>
                <a:spcPct val="100000"/>
              </a:lnSpc>
              <a:spcBef>
                <a:spcPts val="0"/>
              </a:spcBef>
              <a:spcAft>
                <a:spcPts val="0"/>
              </a:spcAft>
              <a:buNone/>
            </a:pPr>
            <a:r>
              <a:t/>
            </a:r>
            <a:endParaRPr b="0" i="0" sz="1800" u="none" cap="none" strike="noStrike">
              <a:solidFill>
                <a:srgbClr val="666666"/>
              </a:solidFill>
              <a:latin typeface="Proxima Nova"/>
              <a:ea typeface="Proxima Nova"/>
              <a:cs typeface="Proxima Nova"/>
              <a:sym typeface="Proxima Nova"/>
            </a:endParaRPr>
          </a:p>
          <a:p>
            <a:pPr indent="0" lvl="0" marL="0" marR="0" rtl="0" algn="just">
              <a:lnSpc>
                <a:spcPct val="100000"/>
              </a:lnSpc>
              <a:spcBef>
                <a:spcPts val="0"/>
              </a:spcBef>
              <a:spcAft>
                <a:spcPts val="0"/>
              </a:spcAft>
              <a:buNone/>
            </a:pPr>
            <a:r>
              <a:rPr b="0" i="0" lang="en-IN" sz="1800" u="none" cap="none" strike="noStrike">
                <a:solidFill>
                  <a:srgbClr val="666666"/>
                </a:solidFill>
                <a:latin typeface="Proxima Nova"/>
                <a:ea typeface="Proxima Nova"/>
                <a:cs typeface="Proxima Nova"/>
                <a:sym typeface="Proxima Nova"/>
              </a:rPr>
              <a:t>A1 is already selected, so S = &lt; A1&gt;</a:t>
            </a:r>
            <a:endParaRPr/>
          </a:p>
          <a:p>
            <a:pPr indent="0" lvl="0" marL="0" marR="0" rtl="0" algn="just">
              <a:lnSpc>
                <a:spcPct val="100000"/>
              </a:lnSpc>
              <a:spcBef>
                <a:spcPts val="0"/>
              </a:spcBef>
              <a:spcAft>
                <a:spcPts val="0"/>
              </a:spcAft>
              <a:buNone/>
            </a:pPr>
            <a:r>
              <a:t/>
            </a:r>
            <a:endParaRPr b="0" i="0" sz="1800" u="none" cap="none" strike="noStrike">
              <a:solidFill>
                <a:srgbClr val="666666"/>
              </a:solidFill>
              <a:latin typeface="Proxima Nova"/>
              <a:ea typeface="Proxima Nova"/>
              <a:cs typeface="Proxima Nova"/>
              <a:sym typeface="Proxima Nova"/>
            </a:endParaRPr>
          </a:p>
          <a:p>
            <a:pPr indent="0" lvl="0" marL="0" marR="0" rtl="0" algn="just">
              <a:lnSpc>
                <a:spcPct val="100000"/>
              </a:lnSpc>
              <a:spcBef>
                <a:spcPts val="0"/>
              </a:spcBef>
              <a:spcAft>
                <a:spcPts val="0"/>
              </a:spcAft>
              <a:buNone/>
            </a:pPr>
            <a:r>
              <a:rPr b="0" i="0" lang="en-IN" sz="1800" u="none" cap="none" strike="noStrike">
                <a:solidFill>
                  <a:srgbClr val="666666"/>
                </a:solidFill>
                <a:latin typeface="Proxima Nova"/>
                <a:ea typeface="Proxima Nova"/>
                <a:cs typeface="Proxima Nova"/>
                <a:sym typeface="Proxima Nova"/>
              </a:rPr>
              <a:t>f1 &gt; s2, so A1 and A2 are not compatible. Do check for next activity</a:t>
            </a:r>
            <a:endParaRPr/>
          </a:p>
          <a:p>
            <a:pPr indent="0" lvl="0" marL="0" marR="0" rtl="0" algn="just">
              <a:lnSpc>
                <a:spcPct val="100000"/>
              </a:lnSpc>
              <a:spcBef>
                <a:spcPts val="0"/>
              </a:spcBef>
              <a:spcAft>
                <a:spcPts val="0"/>
              </a:spcAft>
              <a:buNone/>
            </a:pPr>
            <a:r>
              <a:t/>
            </a:r>
            <a:endParaRPr b="0" i="0" sz="1800" u="none" cap="none" strike="noStrike">
              <a:solidFill>
                <a:srgbClr val="666666"/>
              </a:solidFill>
              <a:latin typeface="Proxima Nova"/>
              <a:ea typeface="Proxima Nova"/>
              <a:cs typeface="Proxima Nova"/>
              <a:sym typeface="Proxima Nova"/>
            </a:endParaRPr>
          </a:p>
          <a:p>
            <a:pPr indent="0" lvl="0" marL="0" marR="0" rtl="0" algn="just">
              <a:lnSpc>
                <a:spcPct val="100000"/>
              </a:lnSpc>
              <a:spcBef>
                <a:spcPts val="0"/>
              </a:spcBef>
              <a:spcAft>
                <a:spcPts val="0"/>
              </a:spcAft>
              <a:buNone/>
            </a:pPr>
            <a:r>
              <a:rPr b="0" i="0" lang="en-IN" sz="1800" u="none" cap="none" strike="noStrike">
                <a:solidFill>
                  <a:srgbClr val="666666"/>
                </a:solidFill>
                <a:latin typeface="Proxima Nova"/>
                <a:ea typeface="Proxima Nova"/>
                <a:cs typeface="Proxima Nova"/>
                <a:sym typeface="Proxima Nova"/>
              </a:rPr>
              <a:t>f1 ≤ s3, so A1 and A3 are compatible. Schedule A3, S = &lt;A1, A3&gt;</a:t>
            </a:r>
            <a:endParaRPr/>
          </a:p>
          <a:p>
            <a:pPr indent="0" lvl="0" marL="0" marR="0" rtl="0" algn="just">
              <a:lnSpc>
                <a:spcPct val="100000"/>
              </a:lnSpc>
              <a:spcBef>
                <a:spcPts val="0"/>
              </a:spcBef>
              <a:spcAft>
                <a:spcPts val="0"/>
              </a:spcAft>
              <a:buNone/>
            </a:pPr>
            <a:r>
              <a:t/>
            </a:r>
            <a:endParaRPr b="0" i="0" sz="1800" u="none" cap="none" strike="noStrike">
              <a:solidFill>
                <a:srgbClr val="666666"/>
              </a:solidFill>
              <a:latin typeface="Proxima Nova"/>
              <a:ea typeface="Proxima Nova"/>
              <a:cs typeface="Proxima Nova"/>
              <a:sym typeface="Proxima Nova"/>
            </a:endParaRPr>
          </a:p>
          <a:p>
            <a:pPr indent="0" lvl="0" marL="0" marR="0" rtl="0" algn="just">
              <a:lnSpc>
                <a:spcPct val="100000"/>
              </a:lnSpc>
              <a:spcBef>
                <a:spcPts val="0"/>
              </a:spcBef>
              <a:spcAft>
                <a:spcPts val="0"/>
              </a:spcAft>
              <a:buNone/>
            </a:pPr>
            <a:r>
              <a:rPr b="0" i="0" lang="en-IN" sz="1800" u="none" cap="none" strike="noStrike">
                <a:solidFill>
                  <a:srgbClr val="666666"/>
                </a:solidFill>
                <a:latin typeface="Proxima Nova"/>
                <a:ea typeface="Proxima Nova"/>
                <a:cs typeface="Proxima Nova"/>
                <a:sym typeface="Proxima Nova"/>
              </a:rPr>
              <a:t>f3 ≤ s4, so A3 and A4 are compatible. Schedule A4, S = &lt;A1, A3, A4&gt;</a:t>
            </a:r>
            <a:endParaRPr/>
          </a:p>
          <a:p>
            <a:pPr indent="0" lvl="0" marL="0" marR="0" rtl="0" algn="just">
              <a:lnSpc>
                <a:spcPct val="100000"/>
              </a:lnSpc>
              <a:spcBef>
                <a:spcPts val="0"/>
              </a:spcBef>
              <a:spcAft>
                <a:spcPts val="0"/>
              </a:spcAft>
              <a:buNone/>
            </a:pPr>
            <a:r>
              <a:t/>
            </a:r>
            <a:endParaRPr b="0" i="0" sz="1800" u="none" cap="none" strike="noStrike">
              <a:solidFill>
                <a:srgbClr val="666666"/>
              </a:solidFill>
              <a:latin typeface="Proxima Nova"/>
              <a:ea typeface="Proxima Nova"/>
              <a:cs typeface="Proxima Nova"/>
              <a:sym typeface="Proxima Nova"/>
            </a:endParaRPr>
          </a:p>
          <a:p>
            <a:pPr indent="0" lvl="0" marL="0" marR="0" rtl="0" algn="just">
              <a:lnSpc>
                <a:spcPct val="100000"/>
              </a:lnSpc>
              <a:spcBef>
                <a:spcPts val="0"/>
              </a:spcBef>
              <a:spcAft>
                <a:spcPts val="0"/>
              </a:spcAft>
              <a:buNone/>
            </a:pPr>
            <a:r>
              <a:rPr b="0" i="0" lang="en-IN" sz="1800" u="none" cap="none" strike="noStrike">
                <a:solidFill>
                  <a:srgbClr val="666666"/>
                </a:solidFill>
                <a:latin typeface="Proxima Nova"/>
                <a:ea typeface="Proxima Nova"/>
                <a:cs typeface="Proxima Nova"/>
                <a:sym typeface="Proxima Nova"/>
              </a:rPr>
              <a:t>f4 ≤ s5, so A4 and A5 are compatible. Schedule A5, S = &lt;A1, A3, A4, A5&gt;</a:t>
            </a:r>
            <a:endParaRPr/>
          </a:p>
          <a:p>
            <a:pPr indent="0" lvl="0" marL="0" marR="0" rtl="0" algn="just">
              <a:lnSpc>
                <a:spcPct val="100000"/>
              </a:lnSpc>
              <a:spcBef>
                <a:spcPts val="0"/>
              </a:spcBef>
              <a:spcAft>
                <a:spcPts val="0"/>
              </a:spcAft>
              <a:buNone/>
            </a:pPr>
            <a:r>
              <a:t/>
            </a:r>
            <a:endParaRPr b="0" i="0" sz="1800" u="none" cap="none" strike="noStrike">
              <a:solidFill>
                <a:srgbClr val="666666"/>
              </a:solidFill>
              <a:latin typeface="Proxima Nova"/>
              <a:ea typeface="Proxima Nova"/>
              <a:cs typeface="Proxima Nova"/>
              <a:sym typeface="Proxima Nova"/>
            </a:endParaRPr>
          </a:p>
          <a:p>
            <a:pPr indent="0" lvl="0" marL="0" marR="0" rtl="0" algn="just">
              <a:lnSpc>
                <a:spcPct val="100000"/>
              </a:lnSpc>
              <a:spcBef>
                <a:spcPts val="0"/>
              </a:spcBef>
              <a:spcAft>
                <a:spcPts val="0"/>
              </a:spcAft>
              <a:buNone/>
            </a:pPr>
            <a:r>
              <a:rPr b="0" i="0" lang="en-IN" sz="1800" u="none" cap="none" strike="noStrike">
                <a:solidFill>
                  <a:srgbClr val="666666"/>
                </a:solidFill>
                <a:latin typeface="Proxima Nova"/>
                <a:ea typeface="Proxima Nova"/>
                <a:cs typeface="Proxima Nova"/>
                <a:sym typeface="Proxima Nova"/>
              </a:rPr>
              <a:t> f5 &gt; s6, so A5 and A6 are not compatible.  And there is no more activity left to check. Hence final schedule is, S = &lt;A1, A3, A4, A5&gt;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27"/>
          <p:cNvPicPr preferRelativeResize="0"/>
          <p:nvPr/>
        </p:nvPicPr>
        <p:blipFill rotWithShape="1">
          <a:blip r:embed="rId3">
            <a:alphaModFix/>
          </a:blip>
          <a:srcRect b="0" l="0" r="0" t="0"/>
          <a:stretch/>
        </p:blipFill>
        <p:spPr>
          <a:xfrm>
            <a:off x="4738" y="4750"/>
            <a:ext cx="9134475" cy="5133975"/>
          </a:xfrm>
          <a:prstGeom prst="rect">
            <a:avLst/>
          </a:prstGeom>
          <a:noFill/>
          <a:ln>
            <a:noFill/>
          </a:ln>
        </p:spPr>
      </p:pic>
      <p:pic>
        <p:nvPicPr>
          <p:cNvPr id="191" name="Google Shape;191;p27"/>
          <p:cNvPicPr preferRelativeResize="0"/>
          <p:nvPr/>
        </p:nvPicPr>
        <p:blipFill rotWithShape="1">
          <a:blip r:embed="rId4">
            <a:alphaModFix/>
          </a:blip>
          <a:srcRect b="0" l="0" r="0" t="0"/>
          <a:stretch/>
        </p:blipFill>
        <p:spPr>
          <a:xfrm>
            <a:off x="4750" y="4750"/>
            <a:ext cx="9134475" cy="5133975"/>
          </a:xfrm>
          <a:prstGeom prst="rect">
            <a:avLst/>
          </a:prstGeom>
          <a:noFill/>
          <a:ln>
            <a:noFill/>
          </a:ln>
        </p:spPr>
      </p:pic>
      <p:pic>
        <p:nvPicPr>
          <p:cNvPr id="192" name="Google Shape;192;p27"/>
          <p:cNvPicPr preferRelativeResize="0"/>
          <p:nvPr/>
        </p:nvPicPr>
        <p:blipFill rotWithShape="1">
          <a:blip r:embed="rId5">
            <a:alphaModFix/>
          </a:blip>
          <a:srcRect b="0" l="0" r="0" t="0"/>
          <a:stretch/>
        </p:blipFill>
        <p:spPr>
          <a:xfrm>
            <a:off x="7363450" y="148588"/>
            <a:ext cx="1495425" cy="371475"/>
          </a:xfrm>
          <a:prstGeom prst="rect">
            <a:avLst/>
          </a:prstGeom>
          <a:noFill/>
          <a:ln>
            <a:noFill/>
          </a:ln>
        </p:spPr>
      </p:pic>
      <p:sp>
        <p:nvSpPr>
          <p:cNvPr id="193" name="Google Shape;193;p27"/>
          <p:cNvSpPr txBox="1"/>
          <p:nvPr/>
        </p:nvSpPr>
        <p:spPr>
          <a:xfrm>
            <a:off x="645924" y="134250"/>
            <a:ext cx="6545985" cy="53857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IN" sz="2300" u="none" cap="none" strike="noStrike">
                <a:solidFill>
                  <a:schemeClr val="lt1"/>
                </a:solidFill>
                <a:latin typeface="Proxima Nova"/>
                <a:ea typeface="Proxima Nova"/>
                <a:cs typeface="Proxima Nova"/>
                <a:sym typeface="Proxima Nova"/>
              </a:rPr>
              <a:t>ACTIVITY SELECTION PROBLEM</a:t>
            </a:r>
            <a:endParaRPr/>
          </a:p>
        </p:txBody>
      </p:sp>
      <p:sp>
        <p:nvSpPr>
          <p:cNvPr id="194" name="Google Shape;194;p27"/>
          <p:cNvSpPr txBox="1"/>
          <p:nvPr/>
        </p:nvSpPr>
        <p:spPr>
          <a:xfrm>
            <a:off x="337746" y="798084"/>
            <a:ext cx="8468457" cy="2677626"/>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b="1" i="0" lang="en-IN" sz="1800" u="none" cap="none" strike="noStrike">
                <a:solidFill>
                  <a:srgbClr val="666666"/>
                </a:solidFill>
                <a:latin typeface="Proxima Nova"/>
                <a:ea typeface="Proxima Nova"/>
                <a:cs typeface="Proxima Nova"/>
                <a:sym typeface="Proxima Nova"/>
              </a:rPr>
              <a:t>Example: </a:t>
            </a:r>
            <a:r>
              <a:rPr b="0" i="0" lang="en-IN" sz="1800" u="none" cap="none" strike="noStrike">
                <a:solidFill>
                  <a:srgbClr val="666666"/>
                </a:solidFill>
                <a:latin typeface="Proxima Nova"/>
                <a:ea typeface="Proxima Nova"/>
                <a:cs typeface="Proxima Nova"/>
                <a:sym typeface="Proxima Nova"/>
              </a:rPr>
              <a:t>Given following data, determine the optimal schedule for activity selection using greedy algorithm. A = &lt;A1, A2, A3, A4, A5, A6, A7, A8&gt;, S = &lt;1, 2, 3, 4, 5, 6, 7, 8&gt;, F = &lt;4, 3, 7, 5, 6, 8, 10, 9&gt;</a:t>
            </a:r>
            <a:endParaRPr/>
          </a:p>
          <a:p>
            <a:pPr indent="0" lvl="0" marL="0" marR="0" rtl="0" algn="just">
              <a:lnSpc>
                <a:spcPct val="100000"/>
              </a:lnSpc>
              <a:spcBef>
                <a:spcPts val="0"/>
              </a:spcBef>
              <a:spcAft>
                <a:spcPts val="0"/>
              </a:spcAft>
              <a:buNone/>
            </a:pPr>
            <a:r>
              <a:t/>
            </a:r>
            <a:endParaRPr b="0" i="0" sz="1800" u="none" cap="none" strike="noStrike">
              <a:solidFill>
                <a:srgbClr val="666666"/>
              </a:solidFill>
              <a:latin typeface="Proxima Nova"/>
              <a:ea typeface="Proxima Nova"/>
              <a:cs typeface="Proxima Nova"/>
              <a:sym typeface="Proxima Nova"/>
            </a:endParaRPr>
          </a:p>
          <a:p>
            <a:pPr indent="0" lvl="0" marL="0" marR="0" rtl="0" algn="just">
              <a:lnSpc>
                <a:spcPct val="100000"/>
              </a:lnSpc>
              <a:spcBef>
                <a:spcPts val="0"/>
              </a:spcBef>
              <a:spcAft>
                <a:spcPts val="0"/>
              </a:spcAft>
              <a:buNone/>
            </a:pPr>
            <a:r>
              <a:rPr b="1" i="0" lang="en-IN" sz="1800" u="none" cap="none" strike="noStrike">
                <a:solidFill>
                  <a:srgbClr val="666666"/>
                </a:solidFill>
                <a:latin typeface="Proxima Nova"/>
                <a:ea typeface="Proxima Nova"/>
                <a:cs typeface="Proxima Nova"/>
                <a:sym typeface="Proxima Nova"/>
              </a:rPr>
              <a:t>Solution:</a:t>
            </a:r>
            <a:endParaRPr/>
          </a:p>
          <a:p>
            <a:pPr indent="0" lvl="0" marL="0" marR="0" rtl="0" algn="just">
              <a:lnSpc>
                <a:spcPct val="100000"/>
              </a:lnSpc>
              <a:spcBef>
                <a:spcPts val="0"/>
              </a:spcBef>
              <a:spcAft>
                <a:spcPts val="0"/>
              </a:spcAft>
              <a:buNone/>
            </a:pPr>
            <a:r>
              <a:t/>
            </a:r>
            <a:endParaRPr b="0" i="0" sz="1800" u="none" cap="none" strike="noStrike">
              <a:solidFill>
                <a:srgbClr val="666666"/>
              </a:solidFill>
              <a:latin typeface="Proxima Nova"/>
              <a:ea typeface="Proxima Nova"/>
              <a:cs typeface="Proxima Nova"/>
              <a:sym typeface="Proxima Nova"/>
            </a:endParaRPr>
          </a:p>
          <a:p>
            <a:pPr indent="0" lvl="0" marL="0" marR="0" rtl="0" algn="just">
              <a:lnSpc>
                <a:spcPct val="100000"/>
              </a:lnSpc>
              <a:spcBef>
                <a:spcPts val="0"/>
              </a:spcBef>
              <a:spcAft>
                <a:spcPts val="0"/>
              </a:spcAft>
              <a:buNone/>
            </a:pPr>
            <a:r>
              <a:rPr b="0" i="0" lang="en-IN" sz="1800" u="none" cap="none" strike="noStrike">
                <a:solidFill>
                  <a:srgbClr val="666666"/>
                </a:solidFill>
                <a:latin typeface="Proxima Nova"/>
                <a:ea typeface="Proxima Nova"/>
                <a:cs typeface="Proxima Nova"/>
                <a:sym typeface="Proxima Nova"/>
              </a:rPr>
              <a:t>First of all sort all activities by their finishing time.</a:t>
            </a:r>
            <a:endParaRPr/>
          </a:p>
          <a:p>
            <a:pPr indent="0" lvl="0" marL="0" marR="0" rtl="0" algn="just">
              <a:lnSpc>
                <a:spcPct val="100000"/>
              </a:lnSpc>
              <a:spcBef>
                <a:spcPts val="0"/>
              </a:spcBef>
              <a:spcAft>
                <a:spcPts val="0"/>
              </a:spcAft>
              <a:buNone/>
            </a:pPr>
            <a:r>
              <a:t/>
            </a:r>
            <a:endParaRPr b="0" i="0" sz="1800" u="none" cap="none" strike="noStrike">
              <a:solidFill>
                <a:srgbClr val="666666"/>
              </a:solidFill>
              <a:latin typeface="Proxima Nova"/>
              <a:ea typeface="Proxima Nova"/>
              <a:cs typeface="Proxima Nova"/>
              <a:sym typeface="Proxima Nova"/>
            </a:endParaRPr>
          </a:p>
          <a:p>
            <a:pPr indent="0" lvl="0" marL="0" marR="0" rtl="0" algn="just">
              <a:lnSpc>
                <a:spcPct val="100000"/>
              </a:lnSpc>
              <a:spcBef>
                <a:spcPts val="0"/>
              </a:spcBef>
              <a:spcAft>
                <a:spcPts val="0"/>
              </a:spcAft>
              <a:buNone/>
            </a:pPr>
            <a:r>
              <a:t/>
            </a:r>
            <a:endParaRPr b="0" i="0" sz="1800" u="none" cap="none" strike="noStrike">
              <a:solidFill>
                <a:srgbClr val="666666"/>
              </a:solidFill>
              <a:latin typeface="Proxima Nova"/>
              <a:ea typeface="Proxima Nova"/>
              <a:cs typeface="Proxima Nova"/>
              <a:sym typeface="Proxima Nova"/>
            </a:endParaRPr>
          </a:p>
        </p:txBody>
      </p:sp>
      <p:graphicFrame>
        <p:nvGraphicFramePr>
          <p:cNvPr id="195" name="Google Shape;195;p27"/>
          <p:cNvGraphicFramePr/>
          <p:nvPr/>
        </p:nvGraphicFramePr>
        <p:xfrm>
          <a:off x="284499" y="3137499"/>
          <a:ext cx="3000000" cy="3000000"/>
        </p:xfrm>
        <a:graphic>
          <a:graphicData uri="http://schemas.openxmlformats.org/drawingml/2006/table">
            <a:tbl>
              <a:tblPr>
                <a:noFill/>
                <a:tableStyleId>{9B2644D0-27C5-4B27-9C86-571CB0AD92FC}</a:tableStyleId>
              </a:tblPr>
              <a:tblGrid>
                <a:gridCol w="946850"/>
                <a:gridCol w="946850"/>
                <a:gridCol w="946850"/>
                <a:gridCol w="946850"/>
                <a:gridCol w="946850"/>
                <a:gridCol w="946850"/>
                <a:gridCol w="946850"/>
                <a:gridCol w="946850"/>
                <a:gridCol w="946850"/>
              </a:tblGrid>
              <a:tr h="461050">
                <a:tc>
                  <a:txBody>
                    <a:bodyPr/>
                    <a:lstStyle/>
                    <a:p>
                      <a:pPr indent="0" lvl="0" marL="0" marR="0" rtl="0" algn="ctr">
                        <a:lnSpc>
                          <a:spcPct val="100000"/>
                        </a:lnSpc>
                        <a:spcBef>
                          <a:spcPts val="0"/>
                        </a:spcBef>
                        <a:spcAft>
                          <a:spcPts val="0"/>
                        </a:spcAft>
                        <a:buNone/>
                      </a:pPr>
                      <a:r>
                        <a:rPr b="1" lang="en-IN" sz="1400" u="none" cap="none" strike="noStrike">
                          <a:latin typeface="Arial"/>
                          <a:ea typeface="Arial"/>
                          <a:cs typeface="Arial"/>
                          <a:sym typeface="Arial"/>
                        </a:rPr>
                        <a:t>Activity</a:t>
                      </a:r>
                      <a:endParaRPr sz="1400" u="none" cap="none" strike="noStrike"/>
                    </a:p>
                  </a:txBody>
                  <a:tcPr marT="47625" marB="47625" marR="47625"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1F1F1"/>
                      </a:solidFill>
                      <a:prstDash val="solid"/>
                      <a:round/>
                      <a:headEnd len="sm" w="sm" type="none"/>
                      <a:tailEnd len="sm" w="sm" type="none"/>
                    </a:lnB>
                    <a:solidFill>
                      <a:srgbClr val="F1F1F1"/>
                    </a:solidFill>
                  </a:tcPr>
                </a:tc>
                <a:tc>
                  <a:txBody>
                    <a:bodyPr/>
                    <a:lstStyle/>
                    <a:p>
                      <a:pPr indent="0" lvl="0" marL="0" marR="0" rtl="0" algn="ctr">
                        <a:lnSpc>
                          <a:spcPct val="100000"/>
                        </a:lnSpc>
                        <a:spcBef>
                          <a:spcPts val="0"/>
                        </a:spcBef>
                        <a:spcAft>
                          <a:spcPts val="0"/>
                        </a:spcAft>
                        <a:buNone/>
                      </a:pPr>
                      <a:r>
                        <a:rPr b="1" lang="en-IN" sz="1400" u="none" cap="none" strike="noStrike">
                          <a:latin typeface="Arial"/>
                          <a:ea typeface="Arial"/>
                          <a:cs typeface="Arial"/>
                          <a:sym typeface="Arial"/>
                        </a:rPr>
                        <a:t>A</a:t>
                      </a:r>
                      <a:r>
                        <a:rPr b="1" baseline="-25000" lang="en-IN" sz="1400" u="none" cap="none" strike="noStrike">
                          <a:latin typeface="Arial"/>
                          <a:ea typeface="Arial"/>
                          <a:cs typeface="Arial"/>
                          <a:sym typeface="Arial"/>
                        </a:rPr>
                        <a:t>2</a:t>
                      </a:r>
                      <a:endParaRPr sz="1400" u="none" cap="none" strike="noStrike"/>
                    </a:p>
                  </a:txBody>
                  <a:tcPr marT="47625" marB="47625" marR="47625"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1F1F1"/>
                      </a:solidFill>
                      <a:prstDash val="solid"/>
                      <a:round/>
                      <a:headEnd len="sm" w="sm" type="none"/>
                      <a:tailEnd len="sm" w="sm" type="none"/>
                    </a:lnB>
                    <a:solidFill>
                      <a:srgbClr val="F1F1F1"/>
                    </a:solidFill>
                  </a:tcPr>
                </a:tc>
                <a:tc>
                  <a:txBody>
                    <a:bodyPr/>
                    <a:lstStyle/>
                    <a:p>
                      <a:pPr indent="0" lvl="0" marL="0" marR="0" rtl="0" algn="ctr">
                        <a:lnSpc>
                          <a:spcPct val="100000"/>
                        </a:lnSpc>
                        <a:spcBef>
                          <a:spcPts val="0"/>
                        </a:spcBef>
                        <a:spcAft>
                          <a:spcPts val="0"/>
                        </a:spcAft>
                        <a:buNone/>
                      </a:pPr>
                      <a:r>
                        <a:rPr b="1" lang="en-IN" sz="1400" u="none" cap="none" strike="noStrike">
                          <a:latin typeface="Arial"/>
                          <a:ea typeface="Arial"/>
                          <a:cs typeface="Arial"/>
                          <a:sym typeface="Arial"/>
                        </a:rPr>
                        <a:t>A</a:t>
                      </a:r>
                      <a:r>
                        <a:rPr b="1" baseline="-25000" lang="en-IN" sz="1400" u="none" cap="none" strike="noStrike">
                          <a:latin typeface="Arial"/>
                          <a:ea typeface="Arial"/>
                          <a:cs typeface="Arial"/>
                          <a:sym typeface="Arial"/>
                        </a:rPr>
                        <a:t>1</a:t>
                      </a:r>
                      <a:endParaRPr sz="1400" u="none" cap="none" strike="noStrike"/>
                    </a:p>
                  </a:txBody>
                  <a:tcPr marT="47625" marB="47625" marR="47625"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1F1F1"/>
                      </a:solidFill>
                      <a:prstDash val="solid"/>
                      <a:round/>
                      <a:headEnd len="sm" w="sm" type="none"/>
                      <a:tailEnd len="sm" w="sm" type="none"/>
                    </a:lnB>
                    <a:solidFill>
                      <a:srgbClr val="F1F1F1"/>
                    </a:solidFill>
                  </a:tcPr>
                </a:tc>
                <a:tc>
                  <a:txBody>
                    <a:bodyPr/>
                    <a:lstStyle/>
                    <a:p>
                      <a:pPr indent="0" lvl="0" marL="0" marR="0" rtl="0" algn="ctr">
                        <a:lnSpc>
                          <a:spcPct val="100000"/>
                        </a:lnSpc>
                        <a:spcBef>
                          <a:spcPts val="0"/>
                        </a:spcBef>
                        <a:spcAft>
                          <a:spcPts val="0"/>
                        </a:spcAft>
                        <a:buNone/>
                      </a:pPr>
                      <a:r>
                        <a:rPr b="1" lang="en-IN" sz="1400" u="none" cap="none" strike="noStrike">
                          <a:latin typeface="Arial"/>
                          <a:ea typeface="Arial"/>
                          <a:cs typeface="Arial"/>
                          <a:sym typeface="Arial"/>
                        </a:rPr>
                        <a:t>A</a:t>
                      </a:r>
                      <a:r>
                        <a:rPr b="1" baseline="-25000" lang="en-IN" sz="1400" u="none" cap="none" strike="noStrike">
                          <a:latin typeface="Arial"/>
                          <a:ea typeface="Arial"/>
                          <a:cs typeface="Arial"/>
                          <a:sym typeface="Arial"/>
                        </a:rPr>
                        <a:t>4</a:t>
                      </a:r>
                      <a:endParaRPr sz="1400" u="none" cap="none" strike="noStrike"/>
                    </a:p>
                  </a:txBody>
                  <a:tcPr marT="47625" marB="47625" marR="47625"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1F1F1"/>
                      </a:solidFill>
                      <a:prstDash val="solid"/>
                      <a:round/>
                      <a:headEnd len="sm" w="sm" type="none"/>
                      <a:tailEnd len="sm" w="sm" type="none"/>
                    </a:lnB>
                    <a:solidFill>
                      <a:srgbClr val="F1F1F1"/>
                    </a:solidFill>
                  </a:tcPr>
                </a:tc>
                <a:tc>
                  <a:txBody>
                    <a:bodyPr/>
                    <a:lstStyle/>
                    <a:p>
                      <a:pPr indent="0" lvl="0" marL="0" marR="0" rtl="0" algn="ctr">
                        <a:lnSpc>
                          <a:spcPct val="100000"/>
                        </a:lnSpc>
                        <a:spcBef>
                          <a:spcPts val="0"/>
                        </a:spcBef>
                        <a:spcAft>
                          <a:spcPts val="0"/>
                        </a:spcAft>
                        <a:buNone/>
                      </a:pPr>
                      <a:r>
                        <a:rPr b="1" lang="en-IN" sz="1400" u="none" cap="none" strike="noStrike">
                          <a:latin typeface="Arial"/>
                          <a:ea typeface="Arial"/>
                          <a:cs typeface="Arial"/>
                          <a:sym typeface="Arial"/>
                        </a:rPr>
                        <a:t>A</a:t>
                      </a:r>
                      <a:r>
                        <a:rPr b="1" baseline="-25000" lang="en-IN" sz="1400" u="none" cap="none" strike="noStrike">
                          <a:latin typeface="Arial"/>
                          <a:ea typeface="Arial"/>
                          <a:cs typeface="Arial"/>
                          <a:sym typeface="Arial"/>
                        </a:rPr>
                        <a:t>5</a:t>
                      </a:r>
                      <a:endParaRPr sz="1400" u="none" cap="none" strike="noStrike"/>
                    </a:p>
                  </a:txBody>
                  <a:tcPr marT="47625" marB="47625" marR="47625"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1F1F1"/>
                      </a:solidFill>
                      <a:prstDash val="solid"/>
                      <a:round/>
                      <a:headEnd len="sm" w="sm" type="none"/>
                      <a:tailEnd len="sm" w="sm" type="none"/>
                    </a:lnB>
                    <a:solidFill>
                      <a:srgbClr val="F1F1F1"/>
                    </a:solidFill>
                  </a:tcPr>
                </a:tc>
                <a:tc>
                  <a:txBody>
                    <a:bodyPr/>
                    <a:lstStyle/>
                    <a:p>
                      <a:pPr indent="0" lvl="0" marL="0" marR="0" rtl="0" algn="ctr">
                        <a:lnSpc>
                          <a:spcPct val="100000"/>
                        </a:lnSpc>
                        <a:spcBef>
                          <a:spcPts val="0"/>
                        </a:spcBef>
                        <a:spcAft>
                          <a:spcPts val="0"/>
                        </a:spcAft>
                        <a:buNone/>
                      </a:pPr>
                      <a:r>
                        <a:rPr b="1" lang="en-IN" sz="1400" u="none" cap="none" strike="noStrike">
                          <a:latin typeface="Arial"/>
                          <a:ea typeface="Arial"/>
                          <a:cs typeface="Arial"/>
                          <a:sym typeface="Arial"/>
                        </a:rPr>
                        <a:t>A</a:t>
                      </a:r>
                      <a:r>
                        <a:rPr b="1" baseline="-25000" lang="en-IN" sz="1400" u="none" cap="none" strike="noStrike">
                          <a:latin typeface="Arial"/>
                          <a:ea typeface="Arial"/>
                          <a:cs typeface="Arial"/>
                          <a:sym typeface="Arial"/>
                        </a:rPr>
                        <a:t>3</a:t>
                      </a:r>
                      <a:endParaRPr sz="1400" u="none" cap="none" strike="noStrike"/>
                    </a:p>
                  </a:txBody>
                  <a:tcPr marT="47625" marB="47625" marR="47625"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1F1F1"/>
                      </a:solidFill>
                      <a:prstDash val="solid"/>
                      <a:round/>
                      <a:headEnd len="sm" w="sm" type="none"/>
                      <a:tailEnd len="sm" w="sm" type="none"/>
                    </a:lnB>
                    <a:solidFill>
                      <a:srgbClr val="F1F1F1"/>
                    </a:solidFill>
                  </a:tcPr>
                </a:tc>
                <a:tc>
                  <a:txBody>
                    <a:bodyPr/>
                    <a:lstStyle/>
                    <a:p>
                      <a:pPr indent="0" lvl="0" marL="0" marR="0" rtl="0" algn="ctr">
                        <a:lnSpc>
                          <a:spcPct val="100000"/>
                        </a:lnSpc>
                        <a:spcBef>
                          <a:spcPts val="0"/>
                        </a:spcBef>
                        <a:spcAft>
                          <a:spcPts val="0"/>
                        </a:spcAft>
                        <a:buNone/>
                      </a:pPr>
                      <a:r>
                        <a:rPr b="1" lang="en-IN" sz="1400" u="none" cap="none" strike="noStrike">
                          <a:latin typeface="Arial"/>
                          <a:ea typeface="Arial"/>
                          <a:cs typeface="Arial"/>
                          <a:sym typeface="Arial"/>
                        </a:rPr>
                        <a:t>A</a:t>
                      </a:r>
                      <a:r>
                        <a:rPr b="1" baseline="-25000" lang="en-IN" sz="1400" u="none" cap="none" strike="noStrike">
                          <a:latin typeface="Arial"/>
                          <a:ea typeface="Arial"/>
                          <a:cs typeface="Arial"/>
                          <a:sym typeface="Arial"/>
                        </a:rPr>
                        <a:t>6</a:t>
                      </a:r>
                      <a:endParaRPr sz="1400" u="none" cap="none" strike="noStrike"/>
                    </a:p>
                  </a:txBody>
                  <a:tcPr marT="47625" marB="47625" marR="47625"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1F1F1"/>
                      </a:solidFill>
                      <a:prstDash val="solid"/>
                      <a:round/>
                      <a:headEnd len="sm" w="sm" type="none"/>
                      <a:tailEnd len="sm" w="sm" type="none"/>
                    </a:lnB>
                    <a:solidFill>
                      <a:srgbClr val="F1F1F1"/>
                    </a:solidFill>
                  </a:tcPr>
                </a:tc>
                <a:tc>
                  <a:txBody>
                    <a:bodyPr/>
                    <a:lstStyle/>
                    <a:p>
                      <a:pPr indent="0" lvl="0" marL="0" marR="0" rtl="0" algn="ctr">
                        <a:lnSpc>
                          <a:spcPct val="100000"/>
                        </a:lnSpc>
                        <a:spcBef>
                          <a:spcPts val="0"/>
                        </a:spcBef>
                        <a:spcAft>
                          <a:spcPts val="0"/>
                        </a:spcAft>
                        <a:buNone/>
                      </a:pPr>
                      <a:r>
                        <a:rPr b="1" lang="en-IN" sz="1400" u="none" cap="none" strike="noStrike">
                          <a:latin typeface="Arial"/>
                          <a:ea typeface="Arial"/>
                          <a:cs typeface="Arial"/>
                          <a:sym typeface="Arial"/>
                        </a:rPr>
                        <a:t>A</a:t>
                      </a:r>
                      <a:r>
                        <a:rPr b="1" baseline="-25000" lang="en-IN" sz="1400" u="none" cap="none" strike="noStrike">
                          <a:latin typeface="Arial"/>
                          <a:ea typeface="Arial"/>
                          <a:cs typeface="Arial"/>
                          <a:sym typeface="Arial"/>
                        </a:rPr>
                        <a:t>8</a:t>
                      </a:r>
                      <a:endParaRPr sz="1400" u="none" cap="none" strike="noStrike"/>
                    </a:p>
                  </a:txBody>
                  <a:tcPr marT="47625" marB="47625" marR="47625"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1F1F1"/>
                      </a:solidFill>
                      <a:prstDash val="solid"/>
                      <a:round/>
                      <a:headEnd len="sm" w="sm" type="none"/>
                      <a:tailEnd len="sm" w="sm" type="none"/>
                    </a:lnB>
                    <a:solidFill>
                      <a:srgbClr val="F1F1F1"/>
                    </a:solidFill>
                  </a:tcPr>
                </a:tc>
                <a:tc>
                  <a:txBody>
                    <a:bodyPr/>
                    <a:lstStyle/>
                    <a:p>
                      <a:pPr indent="0" lvl="0" marL="0" marR="0" rtl="0" algn="ctr">
                        <a:lnSpc>
                          <a:spcPct val="100000"/>
                        </a:lnSpc>
                        <a:spcBef>
                          <a:spcPts val="0"/>
                        </a:spcBef>
                        <a:spcAft>
                          <a:spcPts val="0"/>
                        </a:spcAft>
                        <a:buNone/>
                      </a:pPr>
                      <a:r>
                        <a:rPr b="1" lang="en-IN" sz="1400" u="none" cap="none" strike="noStrike">
                          <a:latin typeface="Arial"/>
                          <a:ea typeface="Arial"/>
                          <a:cs typeface="Arial"/>
                          <a:sym typeface="Arial"/>
                        </a:rPr>
                        <a:t>A</a:t>
                      </a:r>
                      <a:r>
                        <a:rPr b="1" baseline="-25000" lang="en-IN" sz="1400" u="none" cap="none" strike="noStrike">
                          <a:latin typeface="Arial"/>
                          <a:ea typeface="Arial"/>
                          <a:cs typeface="Arial"/>
                          <a:sym typeface="Arial"/>
                        </a:rPr>
                        <a:t>7</a:t>
                      </a:r>
                      <a:endParaRPr sz="1400" u="none" cap="none" strike="noStrike"/>
                    </a:p>
                  </a:txBody>
                  <a:tcPr marT="47625" marB="47625" marR="47625"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1F1F1"/>
                      </a:solidFill>
                      <a:prstDash val="solid"/>
                      <a:round/>
                      <a:headEnd len="sm" w="sm" type="none"/>
                      <a:tailEnd len="sm" w="sm" type="none"/>
                    </a:lnB>
                    <a:solidFill>
                      <a:srgbClr val="F1F1F1"/>
                    </a:solidFill>
                  </a:tcPr>
                </a:tc>
              </a:tr>
              <a:tr h="461050">
                <a:tc>
                  <a:txBody>
                    <a:bodyPr/>
                    <a:lstStyle/>
                    <a:p>
                      <a:pPr indent="0" lvl="0" marL="0" marR="0" rtl="0" algn="ctr">
                        <a:lnSpc>
                          <a:spcPct val="100000"/>
                        </a:lnSpc>
                        <a:spcBef>
                          <a:spcPts val="0"/>
                        </a:spcBef>
                        <a:spcAft>
                          <a:spcPts val="0"/>
                        </a:spcAft>
                        <a:buNone/>
                      </a:pPr>
                      <a:r>
                        <a:rPr lang="en-IN" sz="1400" u="none" cap="none" strike="noStrike"/>
                        <a:t>f</a:t>
                      </a:r>
                      <a:r>
                        <a:rPr baseline="-25000" lang="en-IN" sz="1400" u="none" cap="none" strike="noStrike">
                          <a:latin typeface="Arial"/>
                          <a:ea typeface="Arial"/>
                          <a:cs typeface="Arial"/>
                          <a:sym typeface="Arial"/>
                        </a:rPr>
                        <a:t>i</a:t>
                      </a:r>
                      <a:endParaRPr sz="1400" u="none" cap="none" strike="noStrike"/>
                    </a:p>
                  </a:txBody>
                  <a:tcPr marT="47625" marB="47625" marR="47625"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en-IN" sz="1400" u="none" cap="none" strike="noStrike"/>
                        <a:t>3</a:t>
                      </a:r>
                      <a:endParaRPr/>
                    </a:p>
                  </a:txBody>
                  <a:tcPr marT="47625" marB="47625" marR="47625"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en-IN" sz="1400" u="none" cap="none" strike="noStrike"/>
                        <a:t>4</a:t>
                      </a:r>
                      <a:endParaRPr/>
                    </a:p>
                  </a:txBody>
                  <a:tcPr marT="47625" marB="47625" marR="47625"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en-IN" sz="1400" u="none" cap="none" strike="noStrike"/>
                        <a:t>5</a:t>
                      </a:r>
                      <a:endParaRPr/>
                    </a:p>
                  </a:txBody>
                  <a:tcPr marT="47625" marB="47625" marR="47625"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en-IN" sz="1400" u="none" cap="none" strike="noStrike"/>
                        <a:t>6</a:t>
                      </a:r>
                      <a:endParaRPr/>
                    </a:p>
                  </a:txBody>
                  <a:tcPr marT="47625" marB="47625" marR="47625"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en-IN" sz="1400" u="none" cap="none" strike="noStrike"/>
                        <a:t>7</a:t>
                      </a:r>
                      <a:endParaRPr/>
                    </a:p>
                  </a:txBody>
                  <a:tcPr marT="47625" marB="47625" marR="47625"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en-IN" sz="1400" u="none" cap="none" strike="noStrike"/>
                        <a:t>8</a:t>
                      </a:r>
                      <a:endParaRPr/>
                    </a:p>
                  </a:txBody>
                  <a:tcPr marT="47625" marB="47625" marR="47625"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en-IN" sz="1400" u="none" cap="none" strike="noStrike"/>
                        <a:t>9</a:t>
                      </a:r>
                      <a:endParaRPr/>
                    </a:p>
                  </a:txBody>
                  <a:tcPr marT="47625" marB="47625" marR="47625"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None/>
                      </a:pPr>
                      <a:r>
                        <a:rPr lang="en-IN" sz="1400" u="none" cap="none" strike="noStrike"/>
                        <a:t>10</a:t>
                      </a:r>
                      <a:endParaRPr/>
                    </a:p>
                  </a:txBody>
                  <a:tcPr marT="47625" marB="47625" marR="47625"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solidFill>
                      <a:srgbClr val="FFFFFF"/>
                    </a:solidFill>
                  </a:tcPr>
                </a:tc>
              </a:tr>
              <a:tr h="461050">
                <a:tc>
                  <a:txBody>
                    <a:bodyPr/>
                    <a:lstStyle/>
                    <a:p>
                      <a:pPr indent="0" lvl="0" marL="0" marR="0" rtl="0" algn="ctr">
                        <a:lnSpc>
                          <a:spcPct val="100000"/>
                        </a:lnSpc>
                        <a:spcBef>
                          <a:spcPts val="0"/>
                        </a:spcBef>
                        <a:spcAft>
                          <a:spcPts val="0"/>
                        </a:spcAft>
                        <a:buNone/>
                      </a:pPr>
                      <a:r>
                        <a:rPr lang="en-IN" sz="1400" u="none" cap="none" strike="noStrike"/>
                        <a:t>s</a:t>
                      </a:r>
                      <a:r>
                        <a:rPr baseline="-25000" lang="en-IN" sz="1400" u="none" cap="none" strike="noStrike">
                          <a:latin typeface="Arial"/>
                          <a:ea typeface="Arial"/>
                          <a:cs typeface="Arial"/>
                          <a:sym typeface="Arial"/>
                        </a:rPr>
                        <a:t>i</a:t>
                      </a:r>
                      <a:endParaRPr sz="1400" u="none" cap="none" strike="noStrike"/>
                    </a:p>
                  </a:txBody>
                  <a:tcPr marT="47625" marB="47625" marR="47625"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solidFill>
                      <a:srgbClr val="F1F1F1"/>
                    </a:solidFill>
                  </a:tcPr>
                </a:tc>
                <a:tc>
                  <a:txBody>
                    <a:bodyPr/>
                    <a:lstStyle/>
                    <a:p>
                      <a:pPr indent="0" lvl="0" marL="0" marR="0" rtl="0" algn="ctr">
                        <a:lnSpc>
                          <a:spcPct val="100000"/>
                        </a:lnSpc>
                        <a:spcBef>
                          <a:spcPts val="0"/>
                        </a:spcBef>
                        <a:spcAft>
                          <a:spcPts val="0"/>
                        </a:spcAft>
                        <a:buNone/>
                      </a:pPr>
                      <a:r>
                        <a:rPr lang="en-IN" sz="1400" u="none" cap="none" strike="noStrike"/>
                        <a:t>2</a:t>
                      </a:r>
                      <a:endParaRPr/>
                    </a:p>
                  </a:txBody>
                  <a:tcPr marT="47625" marB="47625" marR="47625"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solidFill>
                      <a:srgbClr val="F1F1F1"/>
                    </a:solidFill>
                  </a:tcPr>
                </a:tc>
                <a:tc>
                  <a:txBody>
                    <a:bodyPr/>
                    <a:lstStyle/>
                    <a:p>
                      <a:pPr indent="0" lvl="0" marL="0" marR="0" rtl="0" algn="ctr">
                        <a:lnSpc>
                          <a:spcPct val="100000"/>
                        </a:lnSpc>
                        <a:spcBef>
                          <a:spcPts val="0"/>
                        </a:spcBef>
                        <a:spcAft>
                          <a:spcPts val="0"/>
                        </a:spcAft>
                        <a:buNone/>
                      </a:pPr>
                      <a:r>
                        <a:rPr lang="en-IN" sz="1400" u="none" cap="none" strike="noStrike"/>
                        <a:t>1</a:t>
                      </a:r>
                      <a:endParaRPr/>
                    </a:p>
                  </a:txBody>
                  <a:tcPr marT="47625" marB="47625" marR="47625"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solidFill>
                      <a:srgbClr val="F1F1F1"/>
                    </a:solidFill>
                  </a:tcPr>
                </a:tc>
                <a:tc>
                  <a:txBody>
                    <a:bodyPr/>
                    <a:lstStyle/>
                    <a:p>
                      <a:pPr indent="0" lvl="0" marL="0" marR="0" rtl="0" algn="ctr">
                        <a:lnSpc>
                          <a:spcPct val="100000"/>
                        </a:lnSpc>
                        <a:spcBef>
                          <a:spcPts val="0"/>
                        </a:spcBef>
                        <a:spcAft>
                          <a:spcPts val="0"/>
                        </a:spcAft>
                        <a:buNone/>
                      </a:pPr>
                      <a:r>
                        <a:rPr lang="en-IN" sz="1400" u="none" cap="none" strike="noStrike"/>
                        <a:t>4</a:t>
                      </a:r>
                      <a:endParaRPr/>
                    </a:p>
                  </a:txBody>
                  <a:tcPr marT="47625" marB="47625" marR="47625"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solidFill>
                      <a:srgbClr val="F1F1F1"/>
                    </a:solidFill>
                  </a:tcPr>
                </a:tc>
                <a:tc>
                  <a:txBody>
                    <a:bodyPr/>
                    <a:lstStyle/>
                    <a:p>
                      <a:pPr indent="0" lvl="0" marL="0" marR="0" rtl="0" algn="ctr">
                        <a:lnSpc>
                          <a:spcPct val="100000"/>
                        </a:lnSpc>
                        <a:spcBef>
                          <a:spcPts val="0"/>
                        </a:spcBef>
                        <a:spcAft>
                          <a:spcPts val="0"/>
                        </a:spcAft>
                        <a:buNone/>
                      </a:pPr>
                      <a:r>
                        <a:rPr lang="en-IN" sz="1400" u="none" cap="none" strike="noStrike"/>
                        <a:t>5</a:t>
                      </a:r>
                      <a:endParaRPr/>
                    </a:p>
                  </a:txBody>
                  <a:tcPr marT="47625" marB="47625" marR="47625"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solidFill>
                      <a:srgbClr val="F1F1F1"/>
                    </a:solidFill>
                  </a:tcPr>
                </a:tc>
                <a:tc>
                  <a:txBody>
                    <a:bodyPr/>
                    <a:lstStyle/>
                    <a:p>
                      <a:pPr indent="0" lvl="0" marL="0" marR="0" rtl="0" algn="ctr">
                        <a:lnSpc>
                          <a:spcPct val="100000"/>
                        </a:lnSpc>
                        <a:spcBef>
                          <a:spcPts val="0"/>
                        </a:spcBef>
                        <a:spcAft>
                          <a:spcPts val="0"/>
                        </a:spcAft>
                        <a:buNone/>
                      </a:pPr>
                      <a:r>
                        <a:rPr lang="en-IN" sz="1400" u="none" cap="none" strike="noStrike"/>
                        <a:t>3</a:t>
                      </a:r>
                      <a:endParaRPr/>
                    </a:p>
                  </a:txBody>
                  <a:tcPr marT="47625" marB="47625" marR="47625"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solidFill>
                      <a:srgbClr val="F1F1F1"/>
                    </a:solidFill>
                  </a:tcPr>
                </a:tc>
                <a:tc>
                  <a:txBody>
                    <a:bodyPr/>
                    <a:lstStyle/>
                    <a:p>
                      <a:pPr indent="0" lvl="0" marL="0" marR="0" rtl="0" algn="ctr">
                        <a:lnSpc>
                          <a:spcPct val="100000"/>
                        </a:lnSpc>
                        <a:spcBef>
                          <a:spcPts val="0"/>
                        </a:spcBef>
                        <a:spcAft>
                          <a:spcPts val="0"/>
                        </a:spcAft>
                        <a:buNone/>
                      </a:pPr>
                      <a:r>
                        <a:rPr lang="en-IN" sz="1400" u="none" cap="none" strike="noStrike"/>
                        <a:t>6</a:t>
                      </a:r>
                      <a:endParaRPr/>
                    </a:p>
                  </a:txBody>
                  <a:tcPr marT="47625" marB="47625" marR="47625"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solidFill>
                      <a:srgbClr val="F1F1F1"/>
                    </a:solidFill>
                  </a:tcPr>
                </a:tc>
                <a:tc>
                  <a:txBody>
                    <a:bodyPr/>
                    <a:lstStyle/>
                    <a:p>
                      <a:pPr indent="0" lvl="0" marL="0" marR="0" rtl="0" algn="ctr">
                        <a:lnSpc>
                          <a:spcPct val="100000"/>
                        </a:lnSpc>
                        <a:spcBef>
                          <a:spcPts val="0"/>
                        </a:spcBef>
                        <a:spcAft>
                          <a:spcPts val="0"/>
                        </a:spcAft>
                        <a:buNone/>
                      </a:pPr>
                      <a:r>
                        <a:rPr lang="en-IN" sz="1400" u="none" cap="none" strike="noStrike"/>
                        <a:t>8</a:t>
                      </a:r>
                      <a:endParaRPr/>
                    </a:p>
                  </a:txBody>
                  <a:tcPr marT="47625" marB="47625" marR="47625"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solidFill>
                      <a:srgbClr val="F1F1F1"/>
                    </a:solidFill>
                  </a:tcPr>
                </a:tc>
                <a:tc>
                  <a:txBody>
                    <a:bodyPr/>
                    <a:lstStyle/>
                    <a:p>
                      <a:pPr indent="0" lvl="0" marL="0" marR="0" rtl="0" algn="ctr">
                        <a:lnSpc>
                          <a:spcPct val="100000"/>
                        </a:lnSpc>
                        <a:spcBef>
                          <a:spcPts val="0"/>
                        </a:spcBef>
                        <a:spcAft>
                          <a:spcPts val="0"/>
                        </a:spcAft>
                        <a:buNone/>
                      </a:pPr>
                      <a:r>
                        <a:rPr lang="en-IN" sz="1400" u="none" cap="none" strike="noStrike"/>
                        <a:t>7</a:t>
                      </a:r>
                      <a:endParaRPr/>
                    </a:p>
                  </a:txBody>
                  <a:tcPr marT="47625" marB="47625" marR="47625" marL="476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1F1F1"/>
                      </a:solidFill>
                      <a:prstDash val="solid"/>
                      <a:round/>
                      <a:headEnd len="sm" w="sm" type="none"/>
                      <a:tailEnd len="sm" w="sm" type="none"/>
                    </a:lnT>
                    <a:lnB cap="flat" cmpd="sng" w="9525">
                      <a:solidFill>
                        <a:srgbClr val="F1F1F1"/>
                      </a:solidFill>
                      <a:prstDash val="solid"/>
                      <a:round/>
                      <a:headEnd len="sm" w="sm" type="none"/>
                      <a:tailEnd len="sm" w="sm" type="none"/>
                    </a:lnB>
                    <a:solidFill>
                      <a:srgbClr val="F1F1F1"/>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28"/>
          <p:cNvPicPr preferRelativeResize="0"/>
          <p:nvPr/>
        </p:nvPicPr>
        <p:blipFill rotWithShape="1">
          <a:blip r:embed="rId3">
            <a:alphaModFix/>
          </a:blip>
          <a:srcRect b="0" l="0" r="0" t="0"/>
          <a:stretch/>
        </p:blipFill>
        <p:spPr>
          <a:xfrm>
            <a:off x="4738" y="4750"/>
            <a:ext cx="9134475" cy="5133975"/>
          </a:xfrm>
          <a:prstGeom prst="rect">
            <a:avLst/>
          </a:prstGeom>
          <a:noFill/>
          <a:ln>
            <a:noFill/>
          </a:ln>
        </p:spPr>
      </p:pic>
      <p:pic>
        <p:nvPicPr>
          <p:cNvPr id="201" name="Google Shape;201;p28"/>
          <p:cNvPicPr preferRelativeResize="0"/>
          <p:nvPr/>
        </p:nvPicPr>
        <p:blipFill rotWithShape="1">
          <a:blip r:embed="rId4">
            <a:alphaModFix/>
          </a:blip>
          <a:srcRect b="0" l="0" r="0" t="0"/>
          <a:stretch/>
        </p:blipFill>
        <p:spPr>
          <a:xfrm>
            <a:off x="4750" y="4750"/>
            <a:ext cx="9134475" cy="5133975"/>
          </a:xfrm>
          <a:prstGeom prst="rect">
            <a:avLst/>
          </a:prstGeom>
          <a:noFill/>
          <a:ln>
            <a:noFill/>
          </a:ln>
        </p:spPr>
      </p:pic>
      <p:pic>
        <p:nvPicPr>
          <p:cNvPr id="202" name="Google Shape;202;p28"/>
          <p:cNvPicPr preferRelativeResize="0"/>
          <p:nvPr/>
        </p:nvPicPr>
        <p:blipFill rotWithShape="1">
          <a:blip r:embed="rId5">
            <a:alphaModFix/>
          </a:blip>
          <a:srcRect b="0" l="0" r="0" t="0"/>
          <a:stretch/>
        </p:blipFill>
        <p:spPr>
          <a:xfrm>
            <a:off x="7363450" y="148588"/>
            <a:ext cx="1495425" cy="371475"/>
          </a:xfrm>
          <a:prstGeom prst="rect">
            <a:avLst/>
          </a:prstGeom>
          <a:noFill/>
          <a:ln>
            <a:noFill/>
          </a:ln>
        </p:spPr>
      </p:pic>
      <p:sp>
        <p:nvSpPr>
          <p:cNvPr id="203" name="Google Shape;203;p28"/>
          <p:cNvSpPr txBox="1"/>
          <p:nvPr/>
        </p:nvSpPr>
        <p:spPr>
          <a:xfrm>
            <a:off x="645924" y="134250"/>
            <a:ext cx="6545985" cy="53857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IN" sz="2300" u="none" cap="none" strike="noStrike">
                <a:solidFill>
                  <a:schemeClr val="lt1"/>
                </a:solidFill>
                <a:latin typeface="Proxima Nova"/>
                <a:ea typeface="Proxima Nova"/>
                <a:cs typeface="Proxima Nova"/>
                <a:sym typeface="Proxima Nova"/>
              </a:rPr>
              <a:t>ACTIVITY SELECTION PROBLEM</a:t>
            </a:r>
            <a:endParaRPr/>
          </a:p>
        </p:txBody>
      </p:sp>
      <p:pic>
        <p:nvPicPr>
          <p:cNvPr id="204" name="Google Shape;204;p28"/>
          <p:cNvPicPr preferRelativeResize="0"/>
          <p:nvPr/>
        </p:nvPicPr>
        <p:blipFill rotWithShape="1">
          <a:blip r:embed="rId6">
            <a:alphaModFix/>
          </a:blip>
          <a:srcRect b="0" l="0" r="0" t="0"/>
          <a:stretch/>
        </p:blipFill>
        <p:spPr>
          <a:xfrm>
            <a:off x="1895018" y="1028901"/>
            <a:ext cx="4718460" cy="377077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29"/>
          <p:cNvPicPr preferRelativeResize="0"/>
          <p:nvPr/>
        </p:nvPicPr>
        <p:blipFill rotWithShape="1">
          <a:blip r:embed="rId3">
            <a:alphaModFix/>
          </a:blip>
          <a:srcRect b="0" l="0" r="0" t="0"/>
          <a:stretch/>
        </p:blipFill>
        <p:spPr>
          <a:xfrm>
            <a:off x="4738" y="4750"/>
            <a:ext cx="9134475" cy="5133975"/>
          </a:xfrm>
          <a:prstGeom prst="rect">
            <a:avLst/>
          </a:prstGeom>
          <a:noFill/>
          <a:ln>
            <a:noFill/>
          </a:ln>
        </p:spPr>
      </p:pic>
      <p:pic>
        <p:nvPicPr>
          <p:cNvPr id="210" name="Google Shape;210;p29"/>
          <p:cNvPicPr preferRelativeResize="0"/>
          <p:nvPr/>
        </p:nvPicPr>
        <p:blipFill rotWithShape="1">
          <a:blip r:embed="rId4">
            <a:alphaModFix/>
          </a:blip>
          <a:srcRect b="0" l="0" r="0" t="0"/>
          <a:stretch/>
        </p:blipFill>
        <p:spPr>
          <a:xfrm>
            <a:off x="4750" y="4750"/>
            <a:ext cx="9134475" cy="5133975"/>
          </a:xfrm>
          <a:prstGeom prst="rect">
            <a:avLst/>
          </a:prstGeom>
          <a:noFill/>
          <a:ln>
            <a:noFill/>
          </a:ln>
        </p:spPr>
      </p:pic>
      <p:pic>
        <p:nvPicPr>
          <p:cNvPr id="211" name="Google Shape;211;p29"/>
          <p:cNvPicPr preferRelativeResize="0"/>
          <p:nvPr/>
        </p:nvPicPr>
        <p:blipFill rotWithShape="1">
          <a:blip r:embed="rId5">
            <a:alphaModFix/>
          </a:blip>
          <a:srcRect b="0" l="0" r="0" t="0"/>
          <a:stretch/>
        </p:blipFill>
        <p:spPr>
          <a:xfrm>
            <a:off x="7363450" y="148588"/>
            <a:ext cx="1495425" cy="371475"/>
          </a:xfrm>
          <a:prstGeom prst="rect">
            <a:avLst/>
          </a:prstGeom>
          <a:noFill/>
          <a:ln>
            <a:noFill/>
          </a:ln>
        </p:spPr>
      </p:pic>
      <p:sp>
        <p:nvSpPr>
          <p:cNvPr id="212" name="Google Shape;212;p29"/>
          <p:cNvSpPr txBox="1"/>
          <p:nvPr/>
        </p:nvSpPr>
        <p:spPr>
          <a:xfrm>
            <a:off x="645924" y="134250"/>
            <a:ext cx="6545985" cy="53857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IN" sz="2300" u="none" cap="none" strike="noStrike">
                <a:solidFill>
                  <a:schemeClr val="lt1"/>
                </a:solidFill>
                <a:latin typeface="Proxima Nova"/>
                <a:ea typeface="Proxima Nova"/>
                <a:cs typeface="Proxima Nova"/>
                <a:sym typeface="Proxima Nova"/>
              </a:rPr>
              <a:t>ACTIVITY SELECTION PROBLEM</a:t>
            </a:r>
            <a:endParaRPr/>
          </a:p>
        </p:txBody>
      </p:sp>
      <p:sp>
        <p:nvSpPr>
          <p:cNvPr id="213" name="Google Shape;213;p29"/>
          <p:cNvSpPr txBox="1"/>
          <p:nvPr/>
        </p:nvSpPr>
        <p:spPr>
          <a:xfrm>
            <a:off x="337746" y="720578"/>
            <a:ext cx="8468457" cy="4370397"/>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A2 is already selected, so S = &lt; A2&gt;</a:t>
            </a:r>
            <a:endParaRPr/>
          </a:p>
          <a:p>
            <a:pPr indent="0" lvl="0" marL="0" marR="0" rtl="0" algn="just">
              <a:lnSpc>
                <a:spcPct val="100000"/>
              </a:lnSpc>
              <a:spcBef>
                <a:spcPts val="0"/>
              </a:spcBef>
              <a:spcAft>
                <a:spcPts val="0"/>
              </a:spcAft>
              <a:buNone/>
            </a:pPr>
            <a:r>
              <a:t/>
            </a:r>
            <a:endParaRPr b="0" i="0" sz="1600" u="none" cap="none" strike="noStrike">
              <a:solidFill>
                <a:srgbClr val="666666"/>
              </a:solidFill>
              <a:latin typeface="Proxima Nova"/>
              <a:ea typeface="Proxima Nova"/>
              <a:cs typeface="Proxima Nova"/>
              <a:sym typeface="Proxima Nova"/>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f2 &gt; s1, so A1 and A2 are not compatible. Do check for next activity</a:t>
            </a:r>
            <a:endParaRPr/>
          </a:p>
          <a:p>
            <a:pPr indent="0" lvl="0" marL="0" marR="0" rtl="0" algn="just">
              <a:lnSpc>
                <a:spcPct val="100000"/>
              </a:lnSpc>
              <a:spcBef>
                <a:spcPts val="0"/>
              </a:spcBef>
              <a:spcAft>
                <a:spcPts val="0"/>
              </a:spcAft>
              <a:buNone/>
            </a:pPr>
            <a:r>
              <a:t/>
            </a:r>
            <a:endParaRPr b="0" i="0" sz="1600" u="none" cap="none" strike="noStrike">
              <a:solidFill>
                <a:srgbClr val="666666"/>
              </a:solidFill>
              <a:latin typeface="Proxima Nova"/>
              <a:ea typeface="Proxima Nova"/>
              <a:cs typeface="Proxima Nova"/>
              <a:sym typeface="Proxima Nova"/>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f2 ≤ s4, so A2 and A4 are compatible. Schedule A3, S = &lt;A2, A4&gt;</a:t>
            </a:r>
            <a:endParaRPr/>
          </a:p>
          <a:p>
            <a:pPr indent="0" lvl="0" marL="0" marR="0" rtl="0" algn="just">
              <a:lnSpc>
                <a:spcPct val="100000"/>
              </a:lnSpc>
              <a:spcBef>
                <a:spcPts val="0"/>
              </a:spcBef>
              <a:spcAft>
                <a:spcPts val="0"/>
              </a:spcAft>
              <a:buNone/>
            </a:pPr>
            <a:r>
              <a:t/>
            </a:r>
            <a:endParaRPr b="0" i="0" sz="1600" u="none" cap="none" strike="noStrike">
              <a:solidFill>
                <a:srgbClr val="666666"/>
              </a:solidFill>
              <a:latin typeface="Proxima Nova"/>
              <a:ea typeface="Proxima Nova"/>
              <a:cs typeface="Proxima Nova"/>
              <a:sym typeface="Proxima Nova"/>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f4 ≤ s5, so A4 and A5 are compatible. Schedule A5, S = &lt;A2, A4, A5&gt;</a:t>
            </a:r>
            <a:endParaRPr/>
          </a:p>
          <a:p>
            <a:pPr indent="0" lvl="0" marL="0" marR="0" rtl="0" algn="just">
              <a:lnSpc>
                <a:spcPct val="100000"/>
              </a:lnSpc>
              <a:spcBef>
                <a:spcPts val="0"/>
              </a:spcBef>
              <a:spcAft>
                <a:spcPts val="0"/>
              </a:spcAft>
              <a:buNone/>
            </a:pPr>
            <a:r>
              <a:t/>
            </a:r>
            <a:endParaRPr b="0" i="0" sz="1600" u="none" cap="none" strike="noStrike">
              <a:solidFill>
                <a:srgbClr val="666666"/>
              </a:solidFill>
              <a:latin typeface="Proxima Nova"/>
              <a:ea typeface="Proxima Nova"/>
              <a:cs typeface="Proxima Nova"/>
              <a:sym typeface="Proxima Nova"/>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f5 &gt; s3, so A3 and A5 are not compatible. Do check for next activity</a:t>
            </a:r>
            <a:endParaRPr/>
          </a:p>
          <a:p>
            <a:pPr indent="0" lvl="0" marL="0" marR="0" rtl="0" algn="just">
              <a:lnSpc>
                <a:spcPct val="100000"/>
              </a:lnSpc>
              <a:spcBef>
                <a:spcPts val="0"/>
              </a:spcBef>
              <a:spcAft>
                <a:spcPts val="0"/>
              </a:spcAft>
              <a:buNone/>
            </a:pPr>
            <a:r>
              <a:t/>
            </a:r>
            <a:endParaRPr b="0" i="0" sz="1600" u="none" cap="none" strike="noStrike">
              <a:solidFill>
                <a:srgbClr val="666666"/>
              </a:solidFill>
              <a:latin typeface="Proxima Nova"/>
              <a:ea typeface="Proxima Nova"/>
              <a:cs typeface="Proxima Nova"/>
              <a:sym typeface="Proxima Nova"/>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f5 ≤ s6, so A5 and A6 are compatible. Schedule A6, S = &lt;A2, A4, A5, A6&gt;</a:t>
            </a:r>
            <a:endParaRPr/>
          </a:p>
          <a:p>
            <a:pPr indent="0" lvl="0" marL="0" marR="0" rtl="0" algn="just">
              <a:lnSpc>
                <a:spcPct val="100000"/>
              </a:lnSpc>
              <a:spcBef>
                <a:spcPts val="0"/>
              </a:spcBef>
              <a:spcAft>
                <a:spcPts val="0"/>
              </a:spcAft>
              <a:buNone/>
            </a:pPr>
            <a:r>
              <a:t/>
            </a:r>
            <a:endParaRPr b="0" i="0" sz="1600" u="none" cap="none" strike="noStrike">
              <a:solidFill>
                <a:srgbClr val="666666"/>
              </a:solidFill>
              <a:latin typeface="Proxima Nova"/>
              <a:ea typeface="Proxima Nova"/>
              <a:cs typeface="Proxima Nova"/>
              <a:sym typeface="Proxima Nova"/>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f6 ≤ s8, so A6 and A6 are compatible. Schedule A8, S = &lt;A2, A4, A5, A6, A8&gt;</a:t>
            </a:r>
            <a:endParaRPr/>
          </a:p>
          <a:p>
            <a:pPr indent="0" lvl="0" marL="0" marR="0" rtl="0" algn="just">
              <a:lnSpc>
                <a:spcPct val="100000"/>
              </a:lnSpc>
              <a:spcBef>
                <a:spcPts val="0"/>
              </a:spcBef>
              <a:spcAft>
                <a:spcPts val="0"/>
              </a:spcAft>
              <a:buNone/>
            </a:pPr>
            <a:r>
              <a:t/>
            </a:r>
            <a:endParaRPr b="0" i="0" sz="1600" u="none" cap="none" strike="noStrike">
              <a:solidFill>
                <a:srgbClr val="666666"/>
              </a:solidFill>
              <a:latin typeface="Proxima Nova"/>
              <a:ea typeface="Proxima Nova"/>
              <a:cs typeface="Proxima Nova"/>
              <a:sym typeface="Proxima Nova"/>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f8 &gt; s7, so A8 and A7 are not compatible. And there is no more activity left to check.</a:t>
            </a:r>
            <a:endParaRPr/>
          </a:p>
          <a:p>
            <a:pPr indent="0" lvl="0" marL="0" marR="0" rtl="0" algn="just">
              <a:lnSpc>
                <a:spcPct val="100000"/>
              </a:lnSpc>
              <a:spcBef>
                <a:spcPts val="0"/>
              </a:spcBef>
              <a:spcAft>
                <a:spcPts val="0"/>
              </a:spcAft>
              <a:buNone/>
            </a:pPr>
            <a:r>
              <a:t/>
            </a:r>
            <a:endParaRPr b="0" i="0" sz="1600" u="none" cap="none" strike="noStrike">
              <a:solidFill>
                <a:srgbClr val="666666"/>
              </a:solidFill>
              <a:latin typeface="Proxima Nova"/>
              <a:ea typeface="Proxima Nova"/>
              <a:cs typeface="Proxima Nova"/>
              <a:sym typeface="Proxima Nova"/>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So final schedule is, S = &lt;A2, A4, A5, A6, A8&gt;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pic>
        <p:nvPicPr>
          <p:cNvPr id="53" name="Google Shape;53;p12"/>
          <p:cNvPicPr preferRelativeResize="0"/>
          <p:nvPr/>
        </p:nvPicPr>
        <p:blipFill rotWithShape="1">
          <a:blip r:embed="rId3">
            <a:alphaModFix/>
          </a:blip>
          <a:srcRect b="0" l="0" r="0" t="0"/>
          <a:stretch/>
        </p:blipFill>
        <p:spPr>
          <a:xfrm>
            <a:off x="4750" y="4750"/>
            <a:ext cx="9134475" cy="5133975"/>
          </a:xfrm>
          <a:prstGeom prst="rect">
            <a:avLst/>
          </a:prstGeom>
          <a:noFill/>
          <a:ln>
            <a:noFill/>
          </a:ln>
        </p:spPr>
      </p:pic>
      <p:pic>
        <p:nvPicPr>
          <p:cNvPr id="54" name="Google Shape;54;p12"/>
          <p:cNvPicPr preferRelativeResize="0"/>
          <p:nvPr/>
        </p:nvPicPr>
        <p:blipFill rotWithShape="1">
          <a:blip r:embed="rId4">
            <a:alphaModFix/>
          </a:blip>
          <a:srcRect b="0" l="0" r="0" t="0"/>
          <a:stretch/>
        </p:blipFill>
        <p:spPr>
          <a:xfrm>
            <a:off x="4763" y="4750"/>
            <a:ext cx="9134475" cy="5133975"/>
          </a:xfrm>
          <a:prstGeom prst="rect">
            <a:avLst/>
          </a:prstGeom>
          <a:noFill/>
          <a:ln>
            <a:noFill/>
          </a:ln>
        </p:spPr>
      </p:pic>
      <p:pic>
        <p:nvPicPr>
          <p:cNvPr id="55" name="Google Shape;55;p12"/>
          <p:cNvPicPr preferRelativeResize="0"/>
          <p:nvPr/>
        </p:nvPicPr>
        <p:blipFill rotWithShape="1">
          <a:blip r:embed="rId5">
            <a:alphaModFix/>
          </a:blip>
          <a:srcRect b="0" l="0" r="0" t="0"/>
          <a:stretch/>
        </p:blipFill>
        <p:spPr>
          <a:xfrm>
            <a:off x="7363438" y="148588"/>
            <a:ext cx="1495425" cy="371475"/>
          </a:xfrm>
          <a:prstGeom prst="rect">
            <a:avLst/>
          </a:prstGeom>
          <a:noFill/>
          <a:ln>
            <a:noFill/>
          </a:ln>
        </p:spPr>
      </p:pic>
      <p:sp>
        <p:nvSpPr>
          <p:cNvPr id="56" name="Google Shape;56;p12"/>
          <p:cNvSpPr txBox="1"/>
          <p:nvPr/>
        </p:nvSpPr>
        <p:spPr>
          <a:xfrm>
            <a:off x="333812" y="2095794"/>
            <a:ext cx="4830903" cy="1661963"/>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IN" sz="2400" u="none" cap="none" strike="noStrike">
                <a:solidFill>
                  <a:schemeClr val="dk1"/>
                </a:solidFill>
                <a:latin typeface="Proxima Nova"/>
                <a:ea typeface="Proxima Nova"/>
                <a:cs typeface="Proxima Nova"/>
                <a:sym typeface="Proxima Nova"/>
              </a:rPr>
              <a:t>Unit - 3</a:t>
            </a:r>
            <a:endParaRPr b="0" i="0" sz="2400" u="none" cap="none" strike="noStrike">
              <a:solidFill>
                <a:schemeClr val="dk1"/>
              </a:solidFill>
              <a:latin typeface="Proxima Nova"/>
              <a:ea typeface="Proxima Nova"/>
              <a:cs typeface="Proxima Nova"/>
              <a:sym typeface="Proxima Nova"/>
            </a:endParaRPr>
          </a:p>
          <a:p>
            <a:pPr indent="0" lvl="0" marL="0" marR="0" rtl="0" algn="l">
              <a:lnSpc>
                <a:spcPct val="100000"/>
              </a:lnSpc>
              <a:spcBef>
                <a:spcPts val="0"/>
              </a:spcBef>
              <a:spcAft>
                <a:spcPts val="0"/>
              </a:spcAft>
              <a:buNone/>
            </a:pPr>
            <a:r>
              <a:rPr b="0" i="0" lang="en-IN" sz="2400" u="none" cap="none" strike="noStrike">
                <a:solidFill>
                  <a:schemeClr val="dk1"/>
                </a:solidFill>
                <a:latin typeface="Proxima Nova"/>
                <a:ea typeface="Proxima Nova"/>
                <a:cs typeface="Proxima Nova"/>
                <a:sym typeface="Proxima Nova"/>
              </a:rPr>
              <a:t>Greedy and Dynamic Programming</a:t>
            </a:r>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Proxima Nova"/>
              <a:ea typeface="Proxima Nova"/>
              <a:cs typeface="Proxima Nova"/>
              <a:sym typeface="Proxima Nova"/>
            </a:endParaRPr>
          </a:p>
        </p:txBody>
      </p:sp>
      <p:sp>
        <p:nvSpPr>
          <p:cNvPr id="57" name="Google Shape;57;p12"/>
          <p:cNvSpPr txBox="1"/>
          <p:nvPr/>
        </p:nvSpPr>
        <p:spPr>
          <a:xfrm>
            <a:off x="333812" y="4253501"/>
            <a:ext cx="3570368" cy="615523"/>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IN" sz="1400" u="none" cap="none" strike="noStrike">
                <a:solidFill>
                  <a:schemeClr val="dk1"/>
                </a:solidFill>
                <a:latin typeface="Arial"/>
                <a:ea typeface="Arial"/>
                <a:cs typeface="Arial"/>
                <a:sym typeface="Arial"/>
              </a:rPr>
              <a:t>Prof. MITUL N. TAKODARA</a:t>
            </a:r>
            <a:endParaRPr/>
          </a:p>
          <a:p>
            <a:pPr indent="0" lvl="0" marL="0" marR="0" rtl="0" algn="l">
              <a:lnSpc>
                <a:spcPct val="100000"/>
              </a:lnSpc>
              <a:spcBef>
                <a:spcPts val="0"/>
              </a:spcBef>
              <a:spcAft>
                <a:spcPts val="0"/>
              </a:spcAft>
              <a:buNone/>
            </a:pPr>
            <a:r>
              <a:rPr b="0" i="0" lang="en-IN" sz="1400" u="none" cap="none" strike="noStrike">
                <a:solidFill>
                  <a:schemeClr val="dk1"/>
                </a:solidFill>
                <a:latin typeface="Arial"/>
                <a:ea typeface="Arial"/>
                <a:cs typeface="Arial"/>
                <a:sym typeface="Arial"/>
              </a:rPr>
              <a:t>Computer Engineering Department</a:t>
            </a:r>
            <a:endParaRPr b="0" i="0" sz="1400" u="none" cap="none" strike="noStrike">
              <a:solidFill>
                <a:schemeClr val="dk1"/>
              </a:solidFill>
              <a:latin typeface="Arial"/>
              <a:ea typeface="Arial"/>
              <a:cs typeface="Arial"/>
              <a:sym typeface="Arial"/>
            </a:endParaRPr>
          </a:p>
        </p:txBody>
      </p:sp>
      <p:sp>
        <p:nvSpPr>
          <p:cNvPr id="58" name="Google Shape;58;p12"/>
          <p:cNvSpPr txBox="1"/>
          <p:nvPr/>
        </p:nvSpPr>
        <p:spPr>
          <a:xfrm>
            <a:off x="333812" y="784473"/>
            <a:ext cx="4751896" cy="446246"/>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IN" sz="1700" u="none" cap="none" strike="noStrike">
                <a:solidFill>
                  <a:schemeClr val="dk1"/>
                </a:solidFill>
                <a:latin typeface="Proxima Nova"/>
                <a:ea typeface="Proxima Nova"/>
                <a:cs typeface="Proxima Nova"/>
                <a:sym typeface="Proxima Nova"/>
              </a:rPr>
              <a:t>01CE1503 - Design and Analysis of Algorithm</a:t>
            </a:r>
            <a:endParaRPr b="0" i="0" sz="1700" u="none" cap="none" strike="noStrike">
              <a:solidFill>
                <a:schemeClr val="dk1"/>
              </a:solidFill>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p13"/>
          <p:cNvPicPr preferRelativeResize="0"/>
          <p:nvPr/>
        </p:nvPicPr>
        <p:blipFill rotWithShape="1">
          <a:blip r:embed="rId3">
            <a:alphaModFix/>
          </a:blip>
          <a:srcRect b="0" l="0" r="0" t="0"/>
          <a:stretch/>
        </p:blipFill>
        <p:spPr>
          <a:xfrm>
            <a:off x="4738" y="4750"/>
            <a:ext cx="9134475" cy="5133975"/>
          </a:xfrm>
          <a:prstGeom prst="rect">
            <a:avLst/>
          </a:prstGeom>
          <a:noFill/>
          <a:ln>
            <a:noFill/>
          </a:ln>
        </p:spPr>
      </p:pic>
      <p:pic>
        <p:nvPicPr>
          <p:cNvPr id="64" name="Google Shape;64;p13"/>
          <p:cNvPicPr preferRelativeResize="0"/>
          <p:nvPr/>
        </p:nvPicPr>
        <p:blipFill rotWithShape="1">
          <a:blip r:embed="rId4">
            <a:alphaModFix/>
          </a:blip>
          <a:srcRect b="0" l="0" r="0" t="0"/>
          <a:stretch/>
        </p:blipFill>
        <p:spPr>
          <a:xfrm>
            <a:off x="4750" y="4750"/>
            <a:ext cx="9134475" cy="5133975"/>
          </a:xfrm>
          <a:prstGeom prst="rect">
            <a:avLst/>
          </a:prstGeom>
          <a:noFill/>
          <a:ln>
            <a:noFill/>
          </a:ln>
        </p:spPr>
      </p:pic>
      <p:pic>
        <p:nvPicPr>
          <p:cNvPr id="65" name="Google Shape;65;p13"/>
          <p:cNvPicPr preferRelativeResize="0"/>
          <p:nvPr/>
        </p:nvPicPr>
        <p:blipFill rotWithShape="1">
          <a:blip r:embed="rId5">
            <a:alphaModFix/>
          </a:blip>
          <a:srcRect b="0" l="0" r="0" t="0"/>
          <a:stretch/>
        </p:blipFill>
        <p:spPr>
          <a:xfrm>
            <a:off x="7363450" y="148588"/>
            <a:ext cx="1495425" cy="371475"/>
          </a:xfrm>
          <a:prstGeom prst="rect">
            <a:avLst/>
          </a:prstGeom>
          <a:noFill/>
          <a:ln>
            <a:noFill/>
          </a:ln>
        </p:spPr>
      </p:pic>
      <p:sp>
        <p:nvSpPr>
          <p:cNvPr id="66" name="Google Shape;66;p13"/>
          <p:cNvSpPr txBox="1"/>
          <p:nvPr/>
        </p:nvSpPr>
        <p:spPr>
          <a:xfrm>
            <a:off x="645925" y="134250"/>
            <a:ext cx="1743600" cy="53857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0" i="0" lang="en-IN" sz="2300" u="none" cap="none" strike="noStrike">
                <a:solidFill>
                  <a:schemeClr val="lt1"/>
                </a:solidFill>
                <a:latin typeface="Proxima Nova"/>
                <a:ea typeface="Proxima Nova"/>
                <a:cs typeface="Proxima Nova"/>
                <a:sym typeface="Proxima Nova"/>
              </a:rPr>
              <a:t>OUTLINE</a:t>
            </a:r>
            <a:endParaRPr b="0" i="0" sz="2300" u="none" cap="none" strike="noStrike">
              <a:solidFill>
                <a:schemeClr val="lt1"/>
              </a:solidFill>
              <a:latin typeface="Proxima Nova"/>
              <a:ea typeface="Proxima Nova"/>
              <a:cs typeface="Proxima Nova"/>
              <a:sym typeface="Proxima Nova"/>
            </a:endParaRPr>
          </a:p>
        </p:txBody>
      </p:sp>
      <p:sp>
        <p:nvSpPr>
          <p:cNvPr id="67" name="Google Shape;67;p13"/>
          <p:cNvSpPr txBox="1"/>
          <p:nvPr/>
        </p:nvSpPr>
        <p:spPr>
          <a:xfrm>
            <a:off x="645925" y="992003"/>
            <a:ext cx="6268583" cy="2154406"/>
          </a:xfrm>
          <a:prstGeom prst="rect">
            <a:avLst/>
          </a:prstGeom>
          <a:noFill/>
          <a:ln>
            <a:noFill/>
          </a:ln>
        </p:spPr>
        <p:txBody>
          <a:bodyPr anchorCtr="0" anchor="t" bIns="91425" lIns="91425" spcFirstLastPara="1" rIns="91425" wrap="square" tIns="91425">
            <a:spAutoFit/>
          </a:bodyPr>
          <a:lstStyle/>
          <a:p>
            <a:pPr indent="-285750" lvl="0" marL="285750" marR="0" rtl="0" algn="l">
              <a:lnSpc>
                <a:spcPct val="100000"/>
              </a:lnSpc>
              <a:spcBef>
                <a:spcPts val="0"/>
              </a:spcBef>
              <a:spcAft>
                <a:spcPts val="0"/>
              </a:spcAft>
              <a:buClr>
                <a:srgbClr val="000000"/>
              </a:buClr>
              <a:buSzPts val="1600"/>
              <a:buFont typeface="Arial"/>
              <a:buChar char="•"/>
            </a:pPr>
            <a:r>
              <a:rPr b="1" i="0" lang="en-IN" sz="1600" u="none" cap="none" strike="noStrike">
                <a:solidFill>
                  <a:srgbClr val="666666"/>
                </a:solidFill>
                <a:latin typeface="Proxima Nova"/>
                <a:ea typeface="Proxima Nova"/>
                <a:cs typeface="Proxima Nova"/>
                <a:sym typeface="Proxima Nova"/>
              </a:rPr>
              <a:t>Introduction</a:t>
            </a:r>
            <a:endParaRPr/>
          </a:p>
          <a:p>
            <a:pPr indent="-184150" lvl="0" marL="28575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666666"/>
              </a:solidFill>
              <a:latin typeface="Proxima Nova"/>
              <a:ea typeface="Proxima Nova"/>
              <a:cs typeface="Proxima Nova"/>
              <a:sym typeface="Proxima Nova"/>
            </a:endParaRPr>
          </a:p>
          <a:p>
            <a:pPr indent="-285750" lvl="0" marL="285750" marR="0" rtl="0" algn="l">
              <a:lnSpc>
                <a:spcPct val="100000"/>
              </a:lnSpc>
              <a:spcBef>
                <a:spcPts val="0"/>
              </a:spcBef>
              <a:spcAft>
                <a:spcPts val="0"/>
              </a:spcAft>
              <a:buClr>
                <a:srgbClr val="000000"/>
              </a:buClr>
              <a:buSzPts val="1600"/>
              <a:buFont typeface="Arial"/>
              <a:buChar char="•"/>
            </a:pPr>
            <a:r>
              <a:rPr b="1" i="0" lang="en-IN" sz="1600" u="none" cap="none" strike="noStrike">
                <a:solidFill>
                  <a:srgbClr val="666666"/>
                </a:solidFill>
                <a:latin typeface="Proxima Nova"/>
                <a:ea typeface="Proxima Nova"/>
                <a:cs typeface="Proxima Nova"/>
                <a:sym typeface="Proxima Nova"/>
              </a:rPr>
              <a:t>General Characteristics of greedy algorithms</a:t>
            </a:r>
            <a:endParaRPr/>
          </a:p>
          <a:p>
            <a:pPr indent="-184150" lvl="0" marL="28575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666666"/>
              </a:solidFill>
              <a:latin typeface="Proxima Nova"/>
              <a:ea typeface="Proxima Nova"/>
              <a:cs typeface="Proxima Nova"/>
              <a:sym typeface="Proxima Nova"/>
            </a:endParaRPr>
          </a:p>
          <a:p>
            <a:pPr indent="-285750" lvl="0" marL="285750" marR="0" rtl="0" algn="l">
              <a:lnSpc>
                <a:spcPct val="100000"/>
              </a:lnSpc>
              <a:spcBef>
                <a:spcPts val="0"/>
              </a:spcBef>
              <a:spcAft>
                <a:spcPts val="0"/>
              </a:spcAft>
              <a:buClr>
                <a:srgbClr val="000000"/>
              </a:buClr>
              <a:buSzPts val="1600"/>
              <a:buFont typeface="Arial"/>
              <a:buChar char="•"/>
            </a:pPr>
            <a:r>
              <a:rPr b="1" i="0" lang="en-IN" sz="1600" u="none" cap="none" strike="noStrike">
                <a:solidFill>
                  <a:srgbClr val="666666"/>
                </a:solidFill>
                <a:latin typeface="Proxima Nova"/>
                <a:ea typeface="Proxima Nova"/>
                <a:cs typeface="Proxima Nova"/>
                <a:sym typeface="Proxima Nova"/>
              </a:rPr>
              <a:t>Elements of greedy strategy</a:t>
            </a:r>
            <a:endParaRPr/>
          </a:p>
          <a:p>
            <a:pPr indent="-184150" lvl="0" marL="28575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666666"/>
              </a:solidFill>
              <a:latin typeface="Proxima Nova"/>
              <a:ea typeface="Proxima Nova"/>
              <a:cs typeface="Proxima Nova"/>
              <a:sym typeface="Proxima Nova"/>
            </a:endParaRPr>
          </a:p>
          <a:p>
            <a:pPr indent="-285750" lvl="0" marL="285750" marR="0" rtl="0" algn="l">
              <a:lnSpc>
                <a:spcPct val="100000"/>
              </a:lnSpc>
              <a:spcBef>
                <a:spcPts val="0"/>
              </a:spcBef>
              <a:spcAft>
                <a:spcPts val="0"/>
              </a:spcAft>
              <a:buClr>
                <a:srgbClr val="000000"/>
              </a:buClr>
              <a:buSzPts val="1600"/>
              <a:buFont typeface="Arial"/>
              <a:buChar char="•"/>
            </a:pPr>
            <a:r>
              <a:rPr b="1" i="0" lang="en-IN" sz="1600" u="none" cap="none" strike="noStrike">
                <a:solidFill>
                  <a:srgbClr val="666666"/>
                </a:solidFill>
                <a:latin typeface="Proxima Nova"/>
                <a:ea typeface="Proxima Nova"/>
                <a:cs typeface="Proxima Nova"/>
                <a:sym typeface="Proxima Nova"/>
              </a:rPr>
              <a:t>Activity selection problem</a:t>
            </a:r>
            <a:endParaRPr/>
          </a:p>
          <a:p>
            <a:pPr indent="-184150" lvl="0" marL="28575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666666"/>
              </a:solidFill>
              <a:latin typeface="Proxima Nova"/>
              <a:ea typeface="Proxima Nova"/>
              <a:cs typeface="Proxima Nova"/>
              <a:sym typeface="Proxima Nov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4"/>
          <p:cNvPicPr preferRelativeResize="0"/>
          <p:nvPr/>
        </p:nvPicPr>
        <p:blipFill rotWithShape="1">
          <a:blip r:embed="rId3">
            <a:alphaModFix/>
          </a:blip>
          <a:srcRect b="0" l="0" r="0" t="0"/>
          <a:stretch/>
        </p:blipFill>
        <p:spPr>
          <a:xfrm>
            <a:off x="4738" y="4750"/>
            <a:ext cx="9134475" cy="5133975"/>
          </a:xfrm>
          <a:prstGeom prst="rect">
            <a:avLst/>
          </a:prstGeom>
          <a:noFill/>
          <a:ln>
            <a:noFill/>
          </a:ln>
        </p:spPr>
      </p:pic>
      <p:pic>
        <p:nvPicPr>
          <p:cNvPr id="73" name="Google Shape;73;p14"/>
          <p:cNvPicPr preferRelativeResize="0"/>
          <p:nvPr/>
        </p:nvPicPr>
        <p:blipFill rotWithShape="1">
          <a:blip r:embed="rId4">
            <a:alphaModFix/>
          </a:blip>
          <a:srcRect b="0" l="0" r="0" t="0"/>
          <a:stretch/>
        </p:blipFill>
        <p:spPr>
          <a:xfrm>
            <a:off x="4750" y="4750"/>
            <a:ext cx="9134475" cy="5133975"/>
          </a:xfrm>
          <a:prstGeom prst="rect">
            <a:avLst/>
          </a:prstGeom>
          <a:noFill/>
          <a:ln>
            <a:noFill/>
          </a:ln>
        </p:spPr>
      </p:pic>
      <p:pic>
        <p:nvPicPr>
          <p:cNvPr id="74" name="Google Shape;74;p14"/>
          <p:cNvPicPr preferRelativeResize="0"/>
          <p:nvPr/>
        </p:nvPicPr>
        <p:blipFill rotWithShape="1">
          <a:blip r:embed="rId5">
            <a:alphaModFix/>
          </a:blip>
          <a:srcRect b="0" l="0" r="0" t="0"/>
          <a:stretch/>
        </p:blipFill>
        <p:spPr>
          <a:xfrm>
            <a:off x="7363450" y="148588"/>
            <a:ext cx="1495425" cy="371475"/>
          </a:xfrm>
          <a:prstGeom prst="rect">
            <a:avLst/>
          </a:prstGeom>
          <a:noFill/>
          <a:ln>
            <a:noFill/>
          </a:ln>
        </p:spPr>
      </p:pic>
      <p:sp>
        <p:nvSpPr>
          <p:cNvPr id="75" name="Google Shape;75;p14"/>
          <p:cNvSpPr txBox="1"/>
          <p:nvPr/>
        </p:nvSpPr>
        <p:spPr>
          <a:xfrm>
            <a:off x="645924" y="134250"/>
            <a:ext cx="6545985" cy="53857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IN" sz="2300" u="none" cap="none" strike="noStrike">
                <a:solidFill>
                  <a:schemeClr val="lt1"/>
                </a:solidFill>
                <a:latin typeface="Proxima Nova"/>
                <a:ea typeface="Proxima Nova"/>
                <a:cs typeface="Proxima Nova"/>
                <a:sym typeface="Proxima Nova"/>
              </a:rPr>
              <a:t>INTRODUCTION</a:t>
            </a:r>
            <a:endParaRPr b="0" i="0" sz="2300" u="none" cap="none" strike="noStrike">
              <a:solidFill>
                <a:schemeClr val="lt1"/>
              </a:solidFill>
              <a:latin typeface="Proxima Nova"/>
              <a:ea typeface="Proxima Nova"/>
              <a:cs typeface="Proxima Nova"/>
              <a:sym typeface="Proxima Nova"/>
            </a:endParaRPr>
          </a:p>
        </p:txBody>
      </p:sp>
      <p:sp>
        <p:nvSpPr>
          <p:cNvPr id="76" name="Google Shape;76;p14"/>
          <p:cNvSpPr txBox="1"/>
          <p:nvPr/>
        </p:nvSpPr>
        <p:spPr>
          <a:xfrm>
            <a:off x="328773" y="992003"/>
            <a:ext cx="8530102" cy="3231624"/>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b="1" i="0" lang="en-IN" sz="1800" u="none" cap="none" strike="noStrike">
                <a:solidFill>
                  <a:srgbClr val="666666"/>
                </a:solidFill>
                <a:latin typeface="Proxima Nova"/>
                <a:ea typeface="Proxima Nova"/>
                <a:cs typeface="Proxima Nova"/>
                <a:sym typeface="Proxima Nova"/>
              </a:rPr>
              <a:t>What is Greedy Algorithm?</a:t>
            </a:r>
            <a:endParaRPr/>
          </a:p>
          <a:p>
            <a:pPr indent="0" lvl="0" marL="0" marR="0" rtl="0" algn="just">
              <a:lnSpc>
                <a:spcPct val="100000"/>
              </a:lnSpc>
              <a:spcBef>
                <a:spcPts val="0"/>
              </a:spcBef>
              <a:spcAft>
                <a:spcPts val="0"/>
              </a:spcAft>
              <a:buNone/>
            </a:pPr>
            <a:r>
              <a:t/>
            </a:r>
            <a:endParaRPr b="0" i="0" sz="1800" u="none" cap="none" strike="noStrike">
              <a:solidFill>
                <a:srgbClr val="666666"/>
              </a:solidFill>
              <a:latin typeface="Proxima Nova"/>
              <a:ea typeface="Proxima Nova"/>
              <a:cs typeface="Proxima Nova"/>
              <a:sym typeface="Proxima Nova"/>
            </a:endParaRPr>
          </a:p>
          <a:p>
            <a:pPr indent="0" lvl="0" marL="0" marR="0" rtl="0" algn="just">
              <a:lnSpc>
                <a:spcPct val="100000"/>
              </a:lnSpc>
              <a:spcBef>
                <a:spcPts val="0"/>
              </a:spcBef>
              <a:spcAft>
                <a:spcPts val="0"/>
              </a:spcAft>
              <a:buNone/>
            </a:pPr>
            <a:r>
              <a:rPr b="0" i="0" lang="en-IN" sz="1800" u="none" cap="none" strike="noStrike">
                <a:solidFill>
                  <a:srgbClr val="666666"/>
                </a:solidFill>
                <a:latin typeface="Proxima Nova"/>
                <a:ea typeface="Proxima Nova"/>
                <a:cs typeface="Proxima Nova"/>
                <a:sym typeface="Proxima Nova"/>
              </a:rPr>
              <a:t>Greedy Algorithm is optimization method. When the problem has many feasible solutions with different cost or benefit, finding the best solution is known as an optimization problem and the best solution is known as the optimal solution.</a:t>
            </a:r>
            <a:endParaRPr/>
          </a:p>
          <a:p>
            <a:pPr indent="0" lvl="0" marL="0" marR="0" rtl="0" algn="just">
              <a:lnSpc>
                <a:spcPct val="100000"/>
              </a:lnSpc>
              <a:spcBef>
                <a:spcPts val="0"/>
              </a:spcBef>
              <a:spcAft>
                <a:spcPts val="0"/>
              </a:spcAft>
              <a:buNone/>
            </a:pPr>
            <a:r>
              <a:t/>
            </a:r>
            <a:endParaRPr b="0" i="0" sz="1800" u="none" cap="none" strike="noStrike">
              <a:solidFill>
                <a:srgbClr val="666666"/>
              </a:solidFill>
              <a:latin typeface="Proxima Nova"/>
              <a:ea typeface="Proxima Nova"/>
              <a:cs typeface="Proxima Nova"/>
              <a:sym typeface="Proxima Nova"/>
            </a:endParaRPr>
          </a:p>
          <a:p>
            <a:pPr indent="0" lvl="0" marL="0" marR="0" rtl="0" algn="just">
              <a:lnSpc>
                <a:spcPct val="100000"/>
              </a:lnSpc>
              <a:spcBef>
                <a:spcPts val="0"/>
              </a:spcBef>
              <a:spcAft>
                <a:spcPts val="0"/>
              </a:spcAft>
              <a:buNone/>
            </a:pPr>
            <a:r>
              <a:rPr b="0" i="0" lang="en-IN" sz="1800" u="none" cap="none" strike="noStrike">
                <a:solidFill>
                  <a:srgbClr val="666666"/>
                </a:solidFill>
                <a:latin typeface="Proxima Nova"/>
                <a:ea typeface="Proxima Nova"/>
                <a:cs typeface="Proxima Nova"/>
                <a:sym typeface="Proxima Nova"/>
              </a:rPr>
              <a:t>There are numerous optimization problems in the real world, such as make a change, knapsack, shortest path, job scheduling ( or job sequencing), and so on.</a:t>
            </a:r>
            <a:endParaRPr/>
          </a:p>
          <a:p>
            <a:pPr indent="0" lvl="0" marL="0" marR="0" rtl="0" algn="just">
              <a:lnSpc>
                <a:spcPct val="100000"/>
              </a:lnSpc>
              <a:spcBef>
                <a:spcPts val="0"/>
              </a:spcBef>
              <a:spcAft>
                <a:spcPts val="0"/>
              </a:spcAft>
              <a:buNone/>
            </a:pPr>
            <a:r>
              <a:t/>
            </a:r>
            <a:endParaRPr b="0" i="0" sz="1800" u="none" cap="none" strike="noStrike">
              <a:solidFill>
                <a:srgbClr val="666666"/>
              </a:solidFill>
              <a:latin typeface="Proxima Nova"/>
              <a:ea typeface="Proxima Nova"/>
              <a:cs typeface="Proxima Nova"/>
              <a:sym typeface="Proxima Nova"/>
            </a:endParaRPr>
          </a:p>
          <a:p>
            <a:pPr indent="0" lvl="0" marL="0" marR="0" rtl="0" algn="just">
              <a:lnSpc>
                <a:spcPct val="100000"/>
              </a:lnSpc>
              <a:spcBef>
                <a:spcPts val="0"/>
              </a:spcBef>
              <a:spcAft>
                <a:spcPts val="0"/>
              </a:spcAft>
              <a:buNone/>
            </a:pPr>
            <a:r>
              <a:rPr b="0" i="0" lang="en-IN" sz="1800" u="none" cap="none" strike="noStrike">
                <a:solidFill>
                  <a:srgbClr val="666666"/>
                </a:solidFill>
                <a:latin typeface="Proxima Nova"/>
                <a:ea typeface="Proxima Nova"/>
                <a:cs typeface="Proxima Nova"/>
                <a:sym typeface="Proxima Nova"/>
              </a:rPr>
              <a:t>Greedy algorithms, like dynamic programming and many other techniques, are used to tackle optimization problems.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5"/>
          <p:cNvPicPr preferRelativeResize="0"/>
          <p:nvPr/>
        </p:nvPicPr>
        <p:blipFill rotWithShape="1">
          <a:blip r:embed="rId3">
            <a:alphaModFix/>
          </a:blip>
          <a:srcRect b="0" l="0" r="0" t="0"/>
          <a:stretch/>
        </p:blipFill>
        <p:spPr>
          <a:xfrm>
            <a:off x="4738" y="4750"/>
            <a:ext cx="9134475" cy="5133975"/>
          </a:xfrm>
          <a:prstGeom prst="rect">
            <a:avLst/>
          </a:prstGeom>
          <a:noFill/>
          <a:ln>
            <a:noFill/>
          </a:ln>
        </p:spPr>
      </p:pic>
      <p:pic>
        <p:nvPicPr>
          <p:cNvPr id="82" name="Google Shape;82;p15"/>
          <p:cNvPicPr preferRelativeResize="0"/>
          <p:nvPr/>
        </p:nvPicPr>
        <p:blipFill rotWithShape="1">
          <a:blip r:embed="rId4">
            <a:alphaModFix/>
          </a:blip>
          <a:srcRect b="0" l="0" r="0" t="0"/>
          <a:stretch/>
        </p:blipFill>
        <p:spPr>
          <a:xfrm>
            <a:off x="4750" y="4750"/>
            <a:ext cx="9134475" cy="5133975"/>
          </a:xfrm>
          <a:prstGeom prst="rect">
            <a:avLst/>
          </a:prstGeom>
          <a:noFill/>
          <a:ln>
            <a:noFill/>
          </a:ln>
        </p:spPr>
      </p:pic>
      <p:pic>
        <p:nvPicPr>
          <p:cNvPr id="83" name="Google Shape;83;p15"/>
          <p:cNvPicPr preferRelativeResize="0"/>
          <p:nvPr/>
        </p:nvPicPr>
        <p:blipFill rotWithShape="1">
          <a:blip r:embed="rId5">
            <a:alphaModFix/>
          </a:blip>
          <a:srcRect b="0" l="0" r="0" t="0"/>
          <a:stretch/>
        </p:blipFill>
        <p:spPr>
          <a:xfrm>
            <a:off x="7363450" y="148588"/>
            <a:ext cx="1495425" cy="371475"/>
          </a:xfrm>
          <a:prstGeom prst="rect">
            <a:avLst/>
          </a:prstGeom>
          <a:noFill/>
          <a:ln>
            <a:noFill/>
          </a:ln>
        </p:spPr>
      </p:pic>
      <p:sp>
        <p:nvSpPr>
          <p:cNvPr id="84" name="Google Shape;84;p15"/>
          <p:cNvSpPr txBox="1"/>
          <p:nvPr/>
        </p:nvSpPr>
        <p:spPr>
          <a:xfrm>
            <a:off x="645924" y="134250"/>
            <a:ext cx="6545985" cy="53857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IN" sz="2300" u="none" cap="none" strike="noStrike">
                <a:solidFill>
                  <a:schemeClr val="lt1"/>
                </a:solidFill>
                <a:latin typeface="Proxima Nova"/>
                <a:ea typeface="Proxima Nova"/>
                <a:cs typeface="Proxima Nova"/>
                <a:sym typeface="Proxima Nova"/>
              </a:rPr>
              <a:t>INTRODUCTION</a:t>
            </a:r>
            <a:endParaRPr b="0" i="0" sz="2300" u="none" cap="none" strike="noStrike">
              <a:solidFill>
                <a:schemeClr val="lt1"/>
              </a:solidFill>
              <a:latin typeface="Proxima Nova"/>
              <a:ea typeface="Proxima Nova"/>
              <a:cs typeface="Proxima Nova"/>
              <a:sym typeface="Proxima Nova"/>
            </a:endParaRPr>
          </a:p>
        </p:txBody>
      </p:sp>
      <p:sp>
        <p:nvSpPr>
          <p:cNvPr id="85" name="Google Shape;85;p15"/>
          <p:cNvSpPr txBox="1"/>
          <p:nvPr/>
        </p:nvSpPr>
        <p:spPr>
          <a:xfrm>
            <a:off x="390418" y="992003"/>
            <a:ext cx="8468457" cy="3508623"/>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b="0" i="0" lang="en-IN" sz="1800" u="none" cap="none" strike="noStrike">
                <a:solidFill>
                  <a:srgbClr val="666666"/>
                </a:solidFill>
                <a:latin typeface="Proxima Nova"/>
                <a:ea typeface="Proxima Nova"/>
                <a:cs typeface="Proxima Nova"/>
                <a:sym typeface="Proxima Nova"/>
              </a:rPr>
              <a:t>The greedy algorithm derives the solution step by step, by looking at the information available at the current moment. It does not look at future prospects. </a:t>
            </a:r>
            <a:endParaRPr/>
          </a:p>
          <a:p>
            <a:pPr indent="0" lvl="0" marL="0" marR="0" rtl="0" algn="just">
              <a:lnSpc>
                <a:spcPct val="100000"/>
              </a:lnSpc>
              <a:spcBef>
                <a:spcPts val="0"/>
              </a:spcBef>
              <a:spcAft>
                <a:spcPts val="0"/>
              </a:spcAft>
              <a:buNone/>
            </a:pPr>
            <a:r>
              <a:t/>
            </a:r>
            <a:endParaRPr b="0" i="0" sz="1800" u="none" cap="none" strike="noStrike">
              <a:solidFill>
                <a:srgbClr val="666666"/>
              </a:solidFill>
              <a:latin typeface="Proxima Nova"/>
              <a:ea typeface="Proxima Nova"/>
              <a:cs typeface="Proxima Nova"/>
              <a:sym typeface="Proxima Nova"/>
            </a:endParaRPr>
          </a:p>
          <a:p>
            <a:pPr indent="0" lvl="0" marL="0" marR="0" rtl="0" algn="just">
              <a:lnSpc>
                <a:spcPct val="100000"/>
              </a:lnSpc>
              <a:spcBef>
                <a:spcPts val="0"/>
              </a:spcBef>
              <a:spcAft>
                <a:spcPts val="0"/>
              </a:spcAft>
              <a:buNone/>
            </a:pPr>
            <a:r>
              <a:rPr b="0" i="0" lang="en-IN" sz="1800" u="none" cap="none" strike="noStrike">
                <a:solidFill>
                  <a:srgbClr val="666666"/>
                </a:solidFill>
                <a:latin typeface="Proxima Nova"/>
                <a:ea typeface="Proxima Nova"/>
                <a:cs typeface="Proxima Nova"/>
                <a:sym typeface="Proxima Nova"/>
              </a:rPr>
              <a:t>Decisions are completely locally optimal. </a:t>
            </a:r>
            <a:endParaRPr/>
          </a:p>
          <a:p>
            <a:pPr indent="0" lvl="0" marL="0" marR="0" rtl="0" algn="just">
              <a:lnSpc>
                <a:spcPct val="100000"/>
              </a:lnSpc>
              <a:spcBef>
                <a:spcPts val="0"/>
              </a:spcBef>
              <a:spcAft>
                <a:spcPts val="0"/>
              </a:spcAft>
              <a:buNone/>
            </a:pPr>
            <a:r>
              <a:t/>
            </a:r>
            <a:endParaRPr b="0" i="0" sz="1800" u="none" cap="none" strike="noStrike">
              <a:solidFill>
                <a:srgbClr val="666666"/>
              </a:solidFill>
              <a:latin typeface="Proxima Nova"/>
              <a:ea typeface="Proxima Nova"/>
              <a:cs typeface="Proxima Nova"/>
              <a:sym typeface="Proxima Nova"/>
            </a:endParaRPr>
          </a:p>
          <a:p>
            <a:pPr indent="0" lvl="0" marL="0" marR="0" rtl="0" algn="just">
              <a:lnSpc>
                <a:spcPct val="100000"/>
              </a:lnSpc>
              <a:spcBef>
                <a:spcPts val="0"/>
              </a:spcBef>
              <a:spcAft>
                <a:spcPts val="0"/>
              </a:spcAft>
              <a:buNone/>
            </a:pPr>
            <a:r>
              <a:rPr b="0" i="0" lang="en-IN" sz="1800" u="none" cap="none" strike="noStrike">
                <a:solidFill>
                  <a:srgbClr val="666666"/>
                </a:solidFill>
                <a:latin typeface="Proxima Nova"/>
                <a:ea typeface="Proxima Nova"/>
                <a:cs typeface="Proxima Nova"/>
                <a:sym typeface="Proxima Nova"/>
              </a:rPr>
              <a:t>This method constructs the solution simply by looking at current benefit without exploring future possibilities and hence they are known as </a:t>
            </a:r>
            <a:r>
              <a:rPr b="1" i="0" lang="en-IN" sz="1800" u="none" cap="none" strike="noStrike">
                <a:solidFill>
                  <a:srgbClr val="666666"/>
                </a:solidFill>
                <a:latin typeface="Proxima Nova"/>
                <a:ea typeface="Proxima Nova"/>
                <a:cs typeface="Proxima Nova"/>
                <a:sym typeface="Proxima Nova"/>
              </a:rPr>
              <a:t>greedy</a:t>
            </a:r>
            <a:r>
              <a:rPr b="0" i="0" lang="en-IN" sz="1800" u="none" cap="none" strike="noStrike">
                <a:solidFill>
                  <a:srgbClr val="666666"/>
                </a:solidFill>
                <a:latin typeface="Proxima Nova"/>
                <a:ea typeface="Proxima Nova"/>
                <a:cs typeface="Proxima Nova"/>
                <a:sym typeface="Proxima Nova"/>
              </a:rPr>
              <a:t>.</a:t>
            </a:r>
            <a:endParaRPr/>
          </a:p>
          <a:p>
            <a:pPr indent="0" lvl="0" marL="0" marR="0" rtl="0" algn="just">
              <a:lnSpc>
                <a:spcPct val="100000"/>
              </a:lnSpc>
              <a:spcBef>
                <a:spcPts val="0"/>
              </a:spcBef>
              <a:spcAft>
                <a:spcPts val="0"/>
              </a:spcAft>
              <a:buNone/>
            </a:pPr>
            <a:r>
              <a:t/>
            </a:r>
            <a:endParaRPr b="0" i="0" sz="1800" u="none" cap="none" strike="noStrike">
              <a:solidFill>
                <a:srgbClr val="666666"/>
              </a:solidFill>
              <a:latin typeface="Proxima Nova"/>
              <a:ea typeface="Proxima Nova"/>
              <a:cs typeface="Proxima Nova"/>
              <a:sym typeface="Proxima Nova"/>
            </a:endParaRPr>
          </a:p>
          <a:p>
            <a:pPr indent="0" lvl="0" marL="0" marR="0" rtl="0" algn="just">
              <a:lnSpc>
                <a:spcPct val="100000"/>
              </a:lnSpc>
              <a:spcBef>
                <a:spcPts val="0"/>
              </a:spcBef>
              <a:spcAft>
                <a:spcPts val="0"/>
              </a:spcAft>
              <a:buNone/>
            </a:pPr>
            <a:r>
              <a:rPr b="0" i="0" lang="en-IN" sz="1800" u="none" cap="none" strike="noStrike">
                <a:solidFill>
                  <a:srgbClr val="666666"/>
                </a:solidFill>
                <a:latin typeface="Proxima Nova"/>
                <a:ea typeface="Proxima Nova"/>
                <a:cs typeface="Proxima Nova"/>
                <a:sym typeface="Proxima Nova"/>
              </a:rPr>
              <a:t>The choice made under greedy solution procedure are irrevocable, means once we have selected the local best solution, it cannot be backtracked. </a:t>
            </a:r>
            <a:endParaRPr/>
          </a:p>
          <a:p>
            <a:pPr indent="0" lvl="0" marL="0" marR="0" rtl="0" algn="just">
              <a:lnSpc>
                <a:spcPct val="100000"/>
              </a:lnSpc>
              <a:spcBef>
                <a:spcPts val="0"/>
              </a:spcBef>
              <a:spcAft>
                <a:spcPts val="0"/>
              </a:spcAft>
              <a:buNone/>
            </a:pPr>
            <a:r>
              <a:t/>
            </a:r>
            <a:endParaRPr b="0" i="0" sz="1800" u="none" cap="none" strike="noStrike">
              <a:solidFill>
                <a:srgbClr val="666666"/>
              </a:solidFill>
              <a:latin typeface="Proxima Nova"/>
              <a:ea typeface="Proxima Nova"/>
              <a:cs typeface="Proxima Nova"/>
              <a:sym typeface="Proxima Nova"/>
            </a:endParaRPr>
          </a:p>
          <a:p>
            <a:pPr indent="0" lvl="0" marL="0" marR="0" rtl="0" algn="just">
              <a:lnSpc>
                <a:spcPct val="100000"/>
              </a:lnSpc>
              <a:spcBef>
                <a:spcPts val="0"/>
              </a:spcBef>
              <a:spcAft>
                <a:spcPts val="0"/>
              </a:spcAft>
              <a:buNone/>
            </a:pPr>
            <a:r>
              <a:rPr b="0" i="0" lang="en-IN" sz="1800" u="none" cap="none" strike="noStrike">
                <a:solidFill>
                  <a:srgbClr val="666666"/>
                </a:solidFill>
                <a:latin typeface="Proxima Nova"/>
                <a:ea typeface="Proxima Nova"/>
                <a:cs typeface="Proxima Nova"/>
                <a:sym typeface="Proxima Nova"/>
              </a:rPr>
              <a:t>Thus, a choice made at each step in the greedy method should be: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6"/>
          <p:cNvPicPr preferRelativeResize="0"/>
          <p:nvPr/>
        </p:nvPicPr>
        <p:blipFill rotWithShape="1">
          <a:blip r:embed="rId3">
            <a:alphaModFix/>
          </a:blip>
          <a:srcRect b="0" l="0" r="0" t="0"/>
          <a:stretch/>
        </p:blipFill>
        <p:spPr>
          <a:xfrm>
            <a:off x="4738" y="4750"/>
            <a:ext cx="9134475" cy="5133975"/>
          </a:xfrm>
          <a:prstGeom prst="rect">
            <a:avLst/>
          </a:prstGeom>
          <a:noFill/>
          <a:ln>
            <a:noFill/>
          </a:ln>
        </p:spPr>
      </p:pic>
      <p:pic>
        <p:nvPicPr>
          <p:cNvPr id="91" name="Google Shape;91;p16"/>
          <p:cNvPicPr preferRelativeResize="0"/>
          <p:nvPr/>
        </p:nvPicPr>
        <p:blipFill rotWithShape="1">
          <a:blip r:embed="rId4">
            <a:alphaModFix/>
          </a:blip>
          <a:srcRect b="0" l="0" r="0" t="0"/>
          <a:stretch/>
        </p:blipFill>
        <p:spPr>
          <a:xfrm>
            <a:off x="4750" y="4750"/>
            <a:ext cx="9134475" cy="5133975"/>
          </a:xfrm>
          <a:prstGeom prst="rect">
            <a:avLst/>
          </a:prstGeom>
          <a:noFill/>
          <a:ln>
            <a:noFill/>
          </a:ln>
        </p:spPr>
      </p:pic>
      <p:pic>
        <p:nvPicPr>
          <p:cNvPr id="92" name="Google Shape;92;p16"/>
          <p:cNvPicPr preferRelativeResize="0"/>
          <p:nvPr/>
        </p:nvPicPr>
        <p:blipFill rotWithShape="1">
          <a:blip r:embed="rId5">
            <a:alphaModFix/>
          </a:blip>
          <a:srcRect b="0" l="0" r="0" t="0"/>
          <a:stretch/>
        </p:blipFill>
        <p:spPr>
          <a:xfrm>
            <a:off x="7363450" y="148588"/>
            <a:ext cx="1495425" cy="371475"/>
          </a:xfrm>
          <a:prstGeom prst="rect">
            <a:avLst/>
          </a:prstGeom>
          <a:noFill/>
          <a:ln>
            <a:noFill/>
          </a:ln>
        </p:spPr>
      </p:pic>
      <p:sp>
        <p:nvSpPr>
          <p:cNvPr id="93" name="Google Shape;93;p16"/>
          <p:cNvSpPr txBox="1"/>
          <p:nvPr/>
        </p:nvSpPr>
        <p:spPr>
          <a:xfrm>
            <a:off x="645924" y="134250"/>
            <a:ext cx="6545985" cy="53857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IN" sz="2300" u="none" cap="none" strike="noStrike">
                <a:solidFill>
                  <a:schemeClr val="lt1"/>
                </a:solidFill>
                <a:latin typeface="Proxima Nova"/>
                <a:ea typeface="Proxima Nova"/>
                <a:cs typeface="Proxima Nova"/>
                <a:sym typeface="Proxima Nova"/>
              </a:rPr>
              <a:t>INTRODUCTION</a:t>
            </a:r>
            <a:endParaRPr b="0" i="0" sz="2300" u="none" cap="none" strike="noStrike">
              <a:solidFill>
                <a:schemeClr val="lt1"/>
              </a:solidFill>
              <a:latin typeface="Proxima Nova"/>
              <a:ea typeface="Proxima Nova"/>
              <a:cs typeface="Proxima Nova"/>
              <a:sym typeface="Proxima Nova"/>
            </a:endParaRPr>
          </a:p>
        </p:txBody>
      </p:sp>
      <p:sp>
        <p:nvSpPr>
          <p:cNvPr id="94" name="Google Shape;94;p16"/>
          <p:cNvSpPr txBox="1"/>
          <p:nvPr/>
        </p:nvSpPr>
        <p:spPr>
          <a:xfrm>
            <a:off x="390418" y="992003"/>
            <a:ext cx="8468457" cy="2400627"/>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b="1" i="0" lang="en-IN" sz="1800" u="none" cap="none" strike="noStrike">
                <a:solidFill>
                  <a:srgbClr val="666666"/>
                </a:solidFill>
                <a:latin typeface="Proxima Nova"/>
                <a:ea typeface="Proxima Nova"/>
                <a:cs typeface="Proxima Nova"/>
                <a:sym typeface="Proxima Nova"/>
              </a:rPr>
              <a:t>Feasible : </a:t>
            </a:r>
            <a:r>
              <a:rPr b="0" i="0" lang="en-IN" sz="1800" u="none" cap="none" strike="noStrike">
                <a:solidFill>
                  <a:srgbClr val="666666"/>
                </a:solidFill>
                <a:latin typeface="Proxima Nova"/>
                <a:ea typeface="Proxima Nova"/>
                <a:cs typeface="Proxima Nova"/>
                <a:sym typeface="Proxima Nova"/>
              </a:rPr>
              <a:t>choice should satisfy problem constraints.</a:t>
            </a:r>
            <a:endParaRPr/>
          </a:p>
          <a:p>
            <a:pPr indent="0" lvl="0" marL="0" marR="0" rtl="0" algn="just">
              <a:lnSpc>
                <a:spcPct val="100000"/>
              </a:lnSpc>
              <a:spcBef>
                <a:spcPts val="0"/>
              </a:spcBef>
              <a:spcAft>
                <a:spcPts val="0"/>
              </a:spcAft>
              <a:buNone/>
            </a:pPr>
            <a:r>
              <a:t/>
            </a:r>
            <a:endParaRPr b="0" i="0" sz="1800" u="none" cap="none" strike="noStrike">
              <a:solidFill>
                <a:srgbClr val="666666"/>
              </a:solidFill>
              <a:latin typeface="Proxima Nova"/>
              <a:ea typeface="Proxima Nova"/>
              <a:cs typeface="Proxima Nova"/>
              <a:sym typeface="Proxima Nova"/>
            </a:endParaRPr>
          </a:p>
          <a:p>
            <a:pPr indent="0" lvl="0" marL="0" marR="0" rtl="0" algn="just">
              <a:lnSpc>
                <a:spcPct val="100000"/>
              </a:lnSpc>
              <a:spcBef>
                <a:spcPts val="0"/>
              </a:spcBef>
              <a:spcAft>
                <a:spcPts val="0"/>
              </a:spcAft>
              <a:buNone/>
            </a:pPr>
            <a:r>
              <a:rPr b="1" i="0" lang="en-IN" sz="1800" u="none" cap="none" strike="noStrike">
                <a:solidFill>
                  <a:srgbClr val="666666"/>
                </a:solidFill>
                <a:latin typeface="Proxima Nova"/>
                <a:ea typeface="Proxima Nova"/>
                <a:cs typeface="Proxima Nova"/>
                <a:sym typeface="Proxima Nova"/>
              </a:rPr>
              <a:t>Locally optimal : </a:t>
            </a:r>
            <a:r>
              <a:rPr b="0" i="0" lang="en-IN" sz="1800" u="none" cap="none" strike="noStrike">
                <a:solidFill>
                  <a:srgbClr val="666666"/>
                </a:solidFill>
                <a:latin typeface="Proxima Nova"/>
                <a:ea typeface="Proxima Nova"/>
                <a:cs typeface="Proxima Nova"/>
                <a:sym typeface="Proxima Nova"/>
              </a:rPr>
              <a:t>Best solution from all feasible solution at the current stage should be selected.</a:t>
            </a:r>
            <a:endParaRPr/>
          </a:p>
          <a:p>
            <a:pPr indent="0" lvl="0" marL="0" marR="0" rtl="0" algn="just">
              <a:lnSpc>
                <a:spcPct val="100000"/>
              </a:lnSpc>
              <a:spcBef>
                <a:spcPts val="0"/>
              </a:spcBef>
              <a:spcAft>
                <a:spcPts val="0"/>
              </a:spcAft>
              <a:buNone/>
            </a:pPr>
            <a:r>
              <a:t/>
            </a:r>
            <a:endParaRPr b="0" i="0" sz="1800" u="none" cap="none" strike="noStrike">
              <a:solidFill>
                <a:srgbClr val="666666"/>
              </a:solidFill>
              <a:latin typeface="Proxima Nova"/>
              <a:ea typeface="Proxima Nova"/>
              <a:cs typeface="Proxima Nova"/>
              <a:sym typeface="Proxima Nova"/>
            </a:endParaRPr>
          </a:p>
          <a:p>
            <a:pPr indent="0" lvl="0" marL="0" marR="0" rtl="0" algn="just">
              <a:lnSpc>
                <a:spcPct val="100000"/>
              </a:lnSpc>
              <a:spcBef>
                <a:spcPts val="0"/>
              </a:spcBef>
              <a:spcAft>
                <a:spcPts val="0"/>
              </a:spcAft>
              <a:buNone/>
            </a:pPr>
            <a:r>
              <a:rPr b="1" i="0" lang="en-IN" sz="1800" u="none" cap="none" strike="noStrike">
                <a:solidFill>
                  <a:srgbClr val="666666"/>
                </a:solidFill>
                <a:latin typeface="Proxima Nova"/>
                <a:ea typeface="Proxima Nova"/>
                <a:cs typeface="Proxima Nova"/>
                <a:sym typeface="Proxima Nova"/>
              </a:rPr>
              <a:t>Irrevocable : </a:t>
            </a:r>
            <a:r>
              <a:rPr b="0" i="0" lang="en-IN" sz="1800" u="none" cap="none" strike="noStrike">
                <a:solidFill>
                  <a:srgbClr val="666666"/>
                </a:solidFill>
                <a:latin typeface="Proxima Nova"/>
                <a:ea typeface="Proxima Nova"/>
                <a:cs typeface="Proxima Nova"/>
                <a:sym typeface="Proxima Nova"/>
              </a:rPr>
              <a:t>Once the choice is made, it cannot be altered, i.e. if a feasible solution is selected (rejected) in step i, it cannot be rejected (selected) in subsequent stages.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7"/>
          <p:cNvPicPr preferRelativeResize="0"/>
          <p:nvPr/>
        </p:nvPicPr>
        <p:blipFill rotWithShape="1">
          <a:blip r:embed="rId3">
            <a:alphaModFix/>
          </a:blip>
          <a:srcRect b="0" l="0" r="0" t="0"/>
          <a:stretch/>
        </p:blipFill>
        <p:spPr>
          <a:xfrm>
            <a:off x="4738" y="4750"/>
            <a:ext cx="9134475" cy="5133975"/>
          </a:xfrm>
          <a:prstGeom prst="rect">
            <a:avLst/>
          </a:prstGeom>
          <a:noFill/>
          <a:ln>
            <a:noFill/>
          </a:ln>
        </p:spPr>
      </p:pic>
      <p:pic>
        <p:nvPicPr>
          <p:cNvPr id="100" name="Google Shape;100;p17"/>
          <p:cNvPicPr preferRelativeResize="0"/>
          <p:nvPr/>
        </p:nvPicPr>
        <p:blipFill rotWithShape="1">
          <a:blip r:embed="rId4">
            <a:alphaModFix/>
          </a:blip>
          <a:srcRect b="0" l="0" r="0" t="0"/>
          <a:stretch/>
        </p:blipFill>
        <p:spPr>
          <a:xfrm>
            <a:off x="4750" y="4750"/>
            <a:ext cx="9134475" cy="5133975"/>
          </a:xfrm>
          <a:prstGeom prst="rect">
            <a:avLst/>
          </a:prstGeom>
          <a:noFill/>
          <a:ln>
            <a:noFill/>
          </a:ln>
        </p:spPr>
      </p:pic>
      <p:pic>
        <p:nvPicPr>
          <p:cNvPr id="101" name="Google Shape;101;p17"/>
          <p:cNvPicPr preferRelativeResize="0"/>
          <p:nvPr/>
        </p:nvPicPr>
        <p:blipFill rotWithShape="1">
          <a:blip r:embed="rId5">
            <a:alphaModFix/>
          </a:blip>
          <a:srcRect b="0" l="0" r="0" t="0"/>
          <a:stretch/>
        </p:blipFill>
        <p:spPr>
          <a:xfrm>
            <a:off x="7363450" y="148588"/>
            <a:ext cx="1495425" cy="371475"/>
          </a:xfrm>
          <a:prstGeom prst="rect">
            <a:avLst/>
          </a:prstGeom>
          <a:noFill/>
          <a:ln>
            <a:noFill/>
          </a:ln>
        </p:spPr>
      </p:pic>
      <p:sp>
        <p:nvSpPr>
          <p:cNvPr id="102" name="Google Shape;102;p17"/>
          <p:cNvSpPr txBox="1"/>
          <p:nvPr/>
        </p:nvSpPr>
        <p:spPr>
          <a:xfrm>
            <a:off x="645924" y="134250"/>
            <a:ext cx="6545985" cy="53857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IN" sz="2300" u="none" cap="none" strike="noStrike">
                <a:solidFill>
                  <a:schemeClr val="lt1"/>
                </a:solidFill>
                <a:latin typeface="Proxima Nova"/>
                <a:ea typeface="Proxima Nova"/>
                <a:cs typeface="Proxima Nova"/>
                <a:sym typeface="Proxima Nova"/>
              </a:rPr>
              <a:t>CHARACTERISTICS OF GREEDY ALGORITHMS</a:t>
            </a:r>
            <a:endParaRPr b="0" i="0" sz="2300" u="none" cap="none" strike="noStrike">
              <a:solidFill>
                <a:schemeClr val="lt1"/>
              </a:solidFill>
              <a:latin typeface="Proxima Nova"/>
              <a:ea typeface="Proxima Nova"/>
              <a:cs typeface="Proxima Nova"/>
              <a:sym typeface="Proxima Nova"/>
            </a:endParaRPr>
          </a:p>
        </p:txBody>
      </p:sp>
      <p:sp>
        <p:nvSpPr>
          <p:cNvPr id="103" name="Google Shape;103;p17"/>
          <p:cNvSpPr txBox="1"/>
          <p:nvPr/>
        </p:nvSpPr>
        <p:spPr>
          <a:xfrm>
            <a:off x="337746" y="735967"/>
            <a:ext cx="8468457" cy="406262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b="0" i="0" lang="en-IN" sz="1800" u="none" cap="none" strike="noStrike">
                <a:solidFill>
                  <a:srgbClr val="666666"/>
                </a:solidFill>
                <a:latin typeface="Proxima Nova"/>
                <a:ea typeface="Proxima Nova"/>
                <a:cs typeface="Proxima Nova"/>
                <a:sym typeface="Proxima Nova"/>
              </a:rPr>
              <a:t>Problems which can be solved using the greedy method generally possess the following two interesting properties:</a:t>
            </a:r>
            <a:endParaRPr/>
          </a:p>
          <a:p>
            <a:pPr indent="0" lvl="0" marL="0" marR="0" rtl="0" algn="just">
              <a:lnSpc>
                <a:spcPct val="100000"/>
              </a:lnSpc>
              <a:spcBef>
                <a:spcPts val="0"/>
              </a:spcBef>
              <a:spcAft>
                <a:spcPts val="0"/>
              </a:spcAft>
              <a:buNone/>
            </a:pPr>
            <a:r>
              <a:t/>
            </a:r>
            <a:endParaRPr b="0" i="0" sz="1800" u="none" cap="none" strike="noStrike">
              <a:solidFill>
                <a:srgbClr val="666666"/>
              </a:solidFill>
              <a:latin typeface="Proxima Nova"/>
              <a:ea typeface="Proxima Nova"/>
              <a:cs typeface="Proxima Nova"/>
              <a:sym typeface="Proxima Nova"/>
            </a:endParaRPr>
          </a:p>
          <a:p>
            <a:pPr indent="0" lvl="0" marL="0" marR="0" rtl="0" algn="just">
              <a:lnSpc>
                <a:spcPct val="100000"/>
              </a:lnSpc>
              <a:spcBef>
                <a:spcPts val="0"/>
              </a:spcBef>
              <a:spcAft>
                <a:spcPts val="0"/>
              </a:spcAft>
              <a:buNone/>
            </a:pPr>
            <a:r>
              <a:rPr b="1" i="0" lang="en-IN" sz="1800" u="none" cap="none" strike="noStrike">
                <a:solidFill>
                  <a:srgbClr val="666666"/>
                </a:solidFill>
                <a:latin typeface="Proxima Nova"/>
                <a:ea typeface="Proxima Nova"/>
                <a:cs typeface="Proxima Nova"/>
                <a:sym typeface="Proxima Nova"/>
              </a:rPr>
              <a:t>1. Greedy choice property:</a:t>
            </a:r>
            <a:endParaRPr/>
          </a:p>
          <a:p>
            <a:pPr indent="0" lvl="0" marL="0" marR="0" rtl="0" algn="just">
              <a:lnSpc>
                <a:spcPct val="100000"/>
              </a:lnSpc>
              <a:spcBef>
                <a:spcPts val="0"/>
              </a:spcBef>
              <a:spcAft>
                <a:spcPts val="0"/>
              </a:spcAft>
              <a:buNone/>
            </a:pPr>
            <a:r>
              <a:rPr b="0" i="0" lang="en-IN" sz="1800" u="none" cap="none" strike="noStrike">
                <a:solidFill>
                  <a:srgbClr val="666666"/>
                </a:solidFill>
                <a:latin typeface="Proxima Nova"/>
                <a:ea typeface="Proxima Nova"/>
                <a:cs typeface="Proxima Nova"/>
                <a:sym typeface="Proxima Nova"/>
              </a:rPr>
              <a:t>The global optimal solution is found by selecting locally optimal choices, or the ones that appear to be the best at the time. If the choice is feasible, include it in the solution set and reduce the problem by the same amount. The current decision may be influenced by prior decisions, but it is independent by future decisions.</a:t>
            </a:r>
            <a:endParaRPr/>
          </a:p>
          <a:p>
            <a:pPr indent="0" lvl="0" marL="0" marR="0" rtl="0" algn="just">
              <a:lnSpc>
                <a:spcPct val="100000"/>
              </a:lnSpc>
              <a:spcBef>
                <a:spcPts val="0"/>
              </a:spcBef>
              <a:spcAft>
                <a:spcPts val="0"/>
              </a:spcAft>
              <a:buNone/>
            </a:pPr>
            <a:r>
              <a:t/>
            </a:r>
            <a:endParaRPr b="0" i="0" sz="1800" u="none" cap="none" strike="noStrike">
              <a:solidFill>
                <a:srgbClr val="666666"/>
              </a:solidFill>
              <a:latin typeface="Proxima Nova"/>
              <a:ea typeface="Proxima Nova"/>
              <a:cs typeface="Proxima Nova"/>
              <a:sym typeface="Proxima Nova"/>
            </a:endParaRPr>
          </a:p>
          <a:p>
            <a:pPr indent="0" lvl="0" marL="0" marR="0" rtl="0" algn="just">
              <a:lnSpc>
                <a:spcPct val="100000"/>
              </a:lnSpc>
              <a:spcBef>
                <a:spcPts val="0"/>
              </a:spcBef>
              <a:spcAft>
                <a:spcPts val="0"/>
              </a:spcAft>
              <a:buNone/>
            </a:pPr>
            <a:r>
              <a:rPr b="1" i="0" lang="en-IN" sz="1800" u="none" cap="none" strike="noStrike">
                <a:solidFill>
                  <a:srgbClr val="666666"/>
                </a:solidFill>
                <a:latin typeface="Proxima Nova"/>
                <a:ea typeface="Proxima Nova"/>
                <a:cs typeface="Proxima Nova"/>
                <a:sym typeface="Proxima Nova"/>
              </a:rPr>
              <a:t>2. Optimal substructure:</a:t>
            </a:r>
            <a:endParaRPr/>
          </a:p>
          <a:p>
            <a:pPr indent="0" lvl="0" marL="0" marR="0" rtl="0" algn="just">
              <a:lnSpc>
                <a:spcPct val="100000"/>
              </a:lnSpc>
              <a:spcBef>
                <a:spcPts val="0"/>
              </a:spcBef>
              <a:spcAft>
                <a:spcPts val="0"/>
              </a:spcAft>
              <a:buNone/>
            </a:pPr>
            <a:r>
              <a:rPr b="0" i="0" lang="en-IN" sz="1800" u="none" cap="none" strike="noStrike">
                <a:solidFill>
                  <a:srgbClr val="666666"/>
                </a:solidFill>
                <a:latin typeface="Proxima Nova"/>
                <a:ea typeface="Proxima Nova"/>
                <a:cs typeface="Proxima Nova"/>
                <a:sym typeface="Proxima Nova"/>
              </a:rPr>
              <a:t>We say given problem exhibits optimal substructure if the optimal solution to the given problem contains the optimal solution to its sub problems too. In the problem which possesses the optimal substructure, best next choice always leads to an optimal solution.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18"/>
          <p:cNvPicPr preferRelativeResize="0"/>
          <p:nvPr/>
        </p:nvPicPr>
        <p:blipFill rotWithShape="1">
          <a:blip r:embed="rId3">
            <a:alphaModFix/>
          </a:blip>
          <a:srcRect b="0" l="0" r="0" t="0"/>
          <a:stretch/>
        </p:blipFill>
        <p:spPr>
          <a:xfrm>
            <a:off x="4738" y="4750"/>
            <a:ext cx="9134475" cy="5133975"/>
          </a:xfrm>
          <a:prstGeom prst="rect">
            <a:avLst/>
          </a:prstGeom>
          <a:noFill/>
          <a:ln>
            <a:noFill/>
          </a:ln>
        </p:spPr>
      </p:pic>
      <p:pic>
        <p:nvPicPr>
          <p:cNvPr id="109" name="Google Shape;109;p18"/>
          <p:cNvPicPr preferRelativeResize="0"/>
          <p:nvPr/>
        </p:nvPicPr>
        <p:blipFill rotWithShape="1">
          <a:blip r:embed="rId4">
            <a:alphaModFix/>
          </a:blip>
          <a:srcRect b="0" l="0" r="0" t="0"/>
          <a:stretch/>
        </p:blipFill>
        <p:spPr>
          <a:xfrm>
            <a:off x="4750" y="4750"/>
            <a:ext cx="9134475" cy="5133975"/>
          </a:xfrm>
          <a:prstGeom prst="rect">
            <a:avLst/>
          </a:prstGeom>
          <a:noFill/>
          <a:ln>
            <a:noFill/>
          </a:ln>
        </p:spPr>
      </p:pic>
      <p:pic>
        <p:nvPicPr>
          <p:cNvPr id="110" name="Google Shape;110;p18"/>
          <p:cNvPicPr preferRelativeResize="0"/>
          <p:nvPr/>
        </p:nvPicPr>
        <p:blipFill rotWithShape="1">
          <a:blip r:embed="rId5">
            <a:alphaModFix/>
          </a:blip>
          <a:srcRect b="0" l="0" r="0" t="0"/>
          <a:stretch/>
        </p:blipFill>
        <p:spPr>
          <a:xfrm>
            <a:off x="7363450" y="148588"/>
            <a:ext cx="1495425" cy="371475"/>
          </a:xfrm>
          <a:prstGeom prst="rect">
            <a:avLst/>
          </a:prstGeom>
          <a:noFill/>
          <a:ln>
            <a:noFill/>
          </a:ln>
        </p:spPr>
      </p:pic>
      <p:sp>
        <p:nvSpPr>
          <p:cNvPr id="111" name="Google Shape;111;p18"/>
          <p:cNvSpPr txBox="1"/>
          <p:nvPr/>
        </p:nvSpPr>
        <p:spPr>
          <a:xfrm>
            <a:off x="645924" y="134250"/>
            <a:ext cx="6545985" cy="53857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IN" sz="2300" u="none" cap="none" strike="noStrike">
                <a:solidFill>
                  <a:schemeClr val="lt1"/>
                </a:solidFill>
                <a:latin typeface="Proxima Nova"/>
                <a:ea typeface="Proxima Nova"/>
                <a:cs typeface="Proxima Nova"/>
                <a:sym typeface="Proxima Nova"/>
              </a:rPr>
              <a:t>ACTIVITY SELECTION PROBLEM</a:t>
            </a:r>
            <a:endParaRPr/>
          </a:p>
        </p:txBody>
      </p:sp>
      <p:sp>
        <p:nvSpPr>
          <p:cNvPr id="112" name="Google Shape;112;p18"/>
          <p:cNvSpPr txBox="1"/>
          <p:nvPr/>
        </p:nvSpPr>
        <p:spPr>
          <a:xfrm>
            <a:off x="390418" y="992003"/>
            <a:ext cx="8468457" cy="2954625"/>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b="1" i="0" lang="en-IN" sz="1800" u="none" cap="none" strike="noStrike">
                <a:solidFill>
                  <a:srgbClr val="666666"/>
                </a:solidFill>
                <a:latin typeface="Proxima Nova"/>
                <a:ea typeface="Proxima Nova"/>
                <a:cs typeface="Proxima Nova"/>
                <a:sym typeface="Proxima Nova"/>
              </a:rPr>
              <a:t>Activity Selection Problem : </a:t>
            </a:r>
            <a:r>
              <a:rPr b="0" i="0" lang="en-IN" sz="1800" u="none" cap="none" strike="noStrike">
                <a:solidFill>
                  <a:srgbClr val="666666"/>
                </a:solidFill>
                <a:latin typeface="Proxima Nova"/>
                <a:ea typeface="Proxima Nova"/>
                <a:cs typeface="Proxima Nova"/>
                <a:sym typeface="Proxima Nova"/>
              </a:rPr>
              <a:t>“Schedule maximum number of compatible activities that need exclusive access to resources likes processor, class room, event venue etc.”</a:t>
            </a:r>
            <a:endParaRPr/>
          </a:p>
          <a:p>
            <a:pPr indent="0" lvl="0" marL="0" marR="0" rtl="0" algn="just">
              <a:lnSpc>
                <a:spcPct val="100000"/>
              </a:lnSpc>
              <a:spcBef>
                <a:spcPts val="0"/>
              </a:spcBef>
              <a:spcAft>
                <a:spcPts val="0"/>
              </a:spcAft>
              <a:buNone/>
            </a:pPr>
            <a:r>
              <a:t/>
            </a:r>
            <a:endParaRPr b="0" i="0" sz="1800" u="none" cap="none" strike="noStrike">
              <a:solidFill>
                <a:srgbClr val="666666"/>
              </a:solidFill>
              <a:latin typeface="Proxima Nova"/>
              <a:ea typeface="Proxima Nova"/>
              <a:cs typeface="Proxima Nova"/>
              <a:sym typeface="Proxima Nova"/>
            </a:endParaRPr>
          </a:p>
          <a:p>
            <a:pPr indent="0" lvl="0" marL="0" marR="0" rtl="0" algn="just">
              <a:lnSpc>
                <a:spcPct val="100000"/>
              </a:lnSpc>
              <a:spcBef>
                <a:spcPts val="0"/>
              </a:spcBef>
              <a:spcAft>
                <a:spcPts val="0"/>
              </a:spcAft>
              <a:buNone/>
            </a:pPr>
            <a:r>
              <a:rPr b="0" i="0" lang="en-IN" sz="1800" u="none" cap="none" strike="noStrike">
                <a:solidFill>
                  <a:srgbClr val="666666"/>
                </a:solidFill>
                <a:latin typeface="Proxima Nova"/>
                <a:ea typeface="Proxima Nova"/>
                <a:cs typeface="Proxima Nova"/>
                <a:sym typeface="Proxima Nova"/>
              </a:rPr>
              <a:t>Span of activity is defined by its start time and finishing time. Suppose we have such n activities.</a:t>
            </a:r>
            <a:endParaRPr/>
          </a:p>
          <a:p>
            <a:pPr indent="0" lvl="0" marL="0" marR="0" rtl="0" algn="just">
              <a:lnSpc>
                <a:spcPct val="100000"/>
              </a:lnSpc>
              <a:spcBef>
                <a:spcPts val="0"/>
              </a:spcBef>
              <a:spcAft>
                <a:spcPts val="0"/>
              </a:spcAft>
              <a:buNone/>
            </a:pPr>
            <a:r>
              <a:t/>
            </a:r>
            <a:endParaRPr b="0" i="0" sz="1800" u="none" cap="none" strike="noStrike">
              <a:solidFill>
                <a:srgbClr val="666666"/>
              </a:solidFill>
              <a:latin typeface="Proxima Nova"/>
              <a:ea typeface="Proxima Nova"/>
              <a:cs typeface="Proxima Nova"/>
              <a:sym typeface="Proxima Nova"/>
            </a:endParaRPr>
          </a:p>
          <a:p>
            <a:pPr indent="0" lvl="0" marL="0" marR="0" rtl="0" algn="just">
              <a:lnSpc>
                <a:spcPct val="100000"/>
              </a:lnSpc>
              <a:spcBef>
                <a:spcPts val="0"/>
              </a:spcBef>
              <a:spcAft>
                <a:spcPts val="0"/>
              </a:spcAft>
              <a:buNone/>
            </a:pPr>
            <a:r>
              <a:rPr b="0" i="0" lang="en-IN" sz="1800" u="none" cap="none" strike="noStrike">
                <a:solidFill>
                  <a:srgbClr val="666666"/>
                </a:solidFill>
                <a:latin typeface="Proxima Nova"/>
                <a:ea typeface="Proxima Nova"/>
                <a:cs typeface="Proxima Nova"/>
                <a:sym typeface="Proxima Nova"/>
              </a:rPr>
              <a:t>Aim of algorithm is to find optimal schedule with maximum number of activities to be carried out with limited resources. Suppose S = {a1, a2, a3, .. an} is the set of activities that we want to schedule.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19"/>
          <p:cNvPicPr preferRelativeResize="0"/>
          <p:nvPr/>
        </p:nvPicPr>
        <p:blipFill rotWithShape="1">
          <a:blip r:embed="rId3">
            <a:alphaModFix/>
          </a:blip>
          <a:srcRect b="0" l="0" r="0" t="0"/>
          <a:stretch/>
        </p:blipFill>
        <p:spPr>
          <a:xfrm>
            <a:off x="4738" y="4750"/>
            <a:ext cx="9134475" cy="5133975"/>
          </a:xfrm>
          <a:prstGeom prst="rect">
            <a:avLst/>
          </a:prstGeom>
          <a:noFill/>
          <a:ln>
            <a:noFill/>
          </a:ln>
        </p:spPr>
      </p:pic>
      <p:pic>
        <p:nvPicPr>
          <p:cNvPr id="118" name="Google Shape;118;p19"/>
          <p:cNvPicPr preferRelativeResize="0"/>
          <p:nvPr/>
        </p:nvPicPr>
        <p:blipFill rotWithShape="1">
          <a:blip r:embed="rId4">
            <a:alphaModFix/>
          </a:blip>
          <a:srcRect b="0" l="0" r="0" t="0"/>
          <a:stretch/>
        </p:blipFill>
        <p:spPr>
          <a:xfrm>
            <a:off x="4750" y="4750"/>
            <a:ext cx="9134475" cy="5133975"/>
          </a:xfrm>
          <a:prstGeom prst="rect">
            <a:avLst/>
          </a:prstGeom>
          <a:noFill/>
          <a:ln>
            <a:noFill/>
          </a:ln>
        </p:spPr>
      </p:pic>
      <p:pic>
        <p:nvPicPr>
          <p:cNvPr id="119" name="Google Shape;119;p19"/>
          <p:cNvPicPr preferRelativeResize="0"/>
          <p:nvPr/>
        </p:nvPicPr>
        <p:blipFill rotWithShape="1">
          <a:blip r:embed="rId5">
            <a:alphaModFix/>
          </a:blip>
          <a:srcRect b="0" l="0" r="0" t="0"/>
          <a:stretch/>
        </p:blipFill>
        <p:spPr>
          <a:xfrm>
            <a:off x="7363450" y="148588"/>
            <a:ext cx="1495425" cy="371475"/>
          </a:xfrm>
          <a:prstGeom prst="rect">
            <a:avLst/>
          </a:prstGeom>
          <a:noFill/>
          <a:ln>
            <a:noFill/>
          </a:ln>
        </p:spPr>
      </p:pic>
      <p:sp>
        <p:nvSpPr>
          <p:cNvPr id="120" name="Google Shape;120;p19"/>
          <p:cNvSpPr txBox="1"/>
          <p:nvPr/>
        </p:nvSpPr>
        <p:spPr>
          <a:xfrm>
            <a:off x="645924" y="134250"/>
            <a:ext cx="6545985" cy="53857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IN" sz="2300" u="none" cap="none" strike="noStrike">
                <a:solidFill>
                  <a:schemeClr val="lt1"/>
                </a:solidFill>
                <a:latin typeface="Proxima Nova"/>
                <a:ea typeface="Proxima Nova"/>
                <a:cs typeface="Proxima Nova"/>
                <a:sym typeface="Proxima Nova"/>
              </a:rPr>
              <a:t>ACTIVITY SELECTION PROBLEM</a:t>
            </a:r>
            <a:endParaRPr/>
          </a:p>
        </p:txBody>
      </p:sp>
      <p:sp>
        <p:nvSpPr>
          <p:cNvPr id="121" name="Google Shape;121;p19"/>
          <p:cNvSpPr txBox="1"/>
          <p:nvPr/>
        </p:nvSpPr>
        <p:spPr>
          <a:xfrm>
            <a:off x="390418" y="992003"/>
            <a:ext cx="8468457" cy="2954625"/>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b="0" i="0" lang="en-IN" sz="1800" u="none" cap="none" strike="noStrike">
                <a:solidFill>
                  <a:srgbClr val="666666"/>
                </a:solidFill>
                <a:latin typeface="Proxima Nova"/>
                <a:ea typeface="Proxima Nova"/>
                <a:cs typeface="Proxima Nova"/>
                <a:sym typeface="Proxima Nova"/>
              </a:rPr>
              <a:t>Scheduled activities must be compatible with each other. Start time of activities is let’s say si and finishing time is fi, then activities i and j are called compatible if and only if fi &lt; sj or fj &lt; si. In other words, two activities are compatible if their time durations do not overlap.</a:t>
            </a:r>
            <a:endParaRPr/>
          </a:p>
          <a:p>
            <a:pPr indent="0" lvl="0" marL="0" marR="0" rtl="0" algn="just">
              <a:lnSpc>
                <a:spcPct val="100000"/>
              </a:lnSpc>
              <a:spcBef>
                <a:spcPts val="0"/>
              </a:spcBef>
              <a:spcAft>
                <a:spcPts val="0"/>
              </a:spcAft>
              <a:buNone/>
            </a:pPr>
            <a:r>
              <a:t/>
            </a:r>
            <a:endParaRPr b="0" i="0" sz="1800" u="none" cap="none" strike="noStrike">
              <a:solidFill>
                <a:srgbClr val="666666"/>
              </a:solidFill>
              <a:latin typeface="Proxima Nova"/>
              <a:ea typeface="Proxima Nova"/>
              <a:cs typeface="Proxima Nova"/>
              <a:sym typeface="Proxima Nova"/>
            </a:endParaRPr>
          </a:p>
          <a:p>
            <a:pPr indent="0" lvl="0" marL="0" marR="0" rtl="0" algn="just">
              <a:lnSpc>
                <a:spcPct val="100000"/>
              </a:lnSpc>
              <a:spcBef>
                <a:spcPts val="0"/>
              </a:spcBef>
              <a:spcAft>
                <a:spcPts val="0"/>
              </a:spcAft>
              <a:buNone/>
            </a:pPr>
            <a:r>
              <a:rPr b="0" i="0" lang="en-IN" sz="1800" u="none" cap="none" strike="noStrike">
                <a:solidFill>
                  <a:srgbClr val="666666"/>
                </a:solidFill>
                <a:latin typeface="Proxima Nova"/>
                <a:ea typeface="Proxima Nova"/>
                <a:cs typeface="Proxima Nova"/>
                <a:sym typeface="Proxima Nova"/>
              </a:rPr>
              <a:t>Consider the below time line. Activities {A1, A3} and {A2, A3} are compatible set of activities.</a:t>
            </a:r>
            <a:endParaRPr/>
          </a:p>
          <a:p>
            <a:pPr indent="0" lvl="0" marL="0" marR="0" rtl="0" algn="just">
              <a:lnSpc>
                <a:spcPct val="100000"/>
              </a:lnSpc>
              <a:spcBef>
                <a:spcPts val="0"/>
              </a:spcBef>
              <a:spcAft>
                <a:spcPts val="0"/>
              </a:spcAft>
              <a:buNone/>
            </a:pPr>
            <a:r>
              <a:t/>
            </a:r>
            <a:endParaRPr b="0" i="0" sz="1800" u="none" cap="none" strike="noStrike">
              <a:solidFill>
                <a:srgbClr val="666666"/>
              </a:solidFill>
              <a:latin typeface="Proxima Nova"/>
              <a:ea typeface="Proxima Nova"/>
              <a:cs typeface="Proxima Nova"/>
              <a:sym typeface="Proxima Nova"/>
            </a:endParaRPr>
          </a:p>
          <a:p>
            <a:pPr indent="0" lvl="0" marL="0" marR="0" rtl="0" algn="just">
              <a:lnSpc>
                <a:spcPct val="100000"/>
              </a:lnSpc>
              <a:spcBef>
                <a:spcPts val="0"/>
              </a:spcBef>
              <a:spcAft>
                <a:spcPts val="0"/>
              </a:spcAft>
              <a:buNone/>
            </a:pPr>
            <a:r>
              <a:rPr b="0" i="0" lang="en-IN" sz="1800" u="none" cap="none" strike="noStrike">
                <a:solidFill>
                  <a:srgbClr val="666666"/>
                </a:solidFill>
                <a:latin typeface="Proxima Nova"/>
                <a:ea typeface="Proxima Nova"/>
                <a:cs typeface="Proxima Nova"/>
                <a:sym typeface="Proxima Nova"/>
              </a:rPr>
              <a:t>For given n activities, there may exist multiple such schedules. Aim of activity selection algorithm is to find out the longest schedule without overlap.</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