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15" r:id="rId2"/>
    <p:sldId id="317" r:id="rId3"/>
    <p:sldId id="316" r:id="rId4"/>
    <p:sldId id="318" r:id="rId5"/>
    <p:sldId id="323" r:id="rId6"/>
    <p:sldId id="358" r:id="rId7"/>
    <p:sldId id="359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70" r:id="rId30"/>
    <p:sldId id="443" r:id="rId31"/>
    <p:sldId id="444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56" r:id="rId44"/>
    <p:sldId id="457" r:id="rId45"/>
    <p:sldId id="487" r:id="rId46"/>
    <p:sldId id="488" r:id="rId47"/>
    <p:sldId id="489" r:id="rId48"/>
    <p:sldId id="490" r:id="rId49"/>
    <p:sldId id="491" r:id="rId50"/>
    <p:sldId id="492" r:id="rId51"/>
    <p:sldId id="469" r:id="rId52"/>
  </p:sldIdLst>
  <p:sldSz cx="12192000" cy="6858000"/>
  <p:notesSz cx="6858000" cy="9144000"/>
  <p:embeddedFontLst>
    <p:embeddedFont>
      <p:font typeface="Cambria Math" panose="02040503050406030204" pitchFamily="18" charset="0"/>
      <p:regular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Roboto Condensed" panose="02000000000000000000" pitchFamily="2" charset="0"/>
      <p:regular r:id="rId60"/>
      <p:bold r:id="rId61"/>
      <p:italic r:id="rId62"/>
      <p:boldItalic r:id="rId63"/>
    </p:embeddedFont>
    <p:embeddedFont>
      <p:font typeface="Wingdings 2" panose="05020102010507070707" pitchFamily="18" charset="2"/>
      <p:regular r:id="rId64"/>
    </p:embeddedFont>
    <p:embeddedFont>
      <p:font typeface="Wingdings 3" panose="05040102010807070707" pitchFamily="18" charset="2"/>
      <p:regular r:id="rId65"/>
    </p:embeddedFont>
  </p:embeddedFontLst>
  <p:custDataLst>
    <p:tags r:id="rId6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/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4.fntdata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62" Type="http://schemas.openxmlformats.org/officeDocument/2006/relationships/font" Target="fonts/font8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C6F763-7AD6-5842-B198-3D73D1559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70631-F834-6C45-A19B-6952586DB8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D1906-4573-614C-BEAD-84E46CC81E0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23489-389B-CC42-B7A0-9F470764CA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692A6-C047-8A4D-A5CD-DFB85D6B92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D3A7E-42EF-5942-815D-D08BE889F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354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rcRect t="86739" r="1768" b="3535"/>
          <a:stretch>
            <a:fillRect/>
          </a:stretch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31286"/>
            <a:ext cx="11848383" cy="5622724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oogle Shape;96;p17">
            <a:extLst>
              <a:ext uri="{FF2B5EF4-FFF2-40B4-BE49-F238E27FC236}">
                <a16:creationId xmlns:a16="http://schemas.microsoft.com/office/drawing/2014/main" id="{D641ED9A-C781-CEC1-B6AA-82DD914B4904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619" y="228984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rcRect t="86739" r="1768" b="3535"/>
          <a:stretch>
            <a:fillRect/>
          </a:stretch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2060818" cy="5739417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oogle Shape;96;p17">
            <a:extLst>
              <a:ext uri="{FF2B5EF4-FFF2-40B4-BE49-F238E27FC236}">
                <a16:creationId xmlns:a16="http://schemas.microsoft.com/office/drawing/2014/main" id="{D793A78B-E12D-6014-E692-506D5D8A9B2A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0541" y="223097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rcRect t="86739" r="1768" b="3535"/>
          <a:stretch>
            <a:fillRect/>
          </a:stretch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4" y="863444"/>
            <a:ext cx="11940748" cy="5574287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oogle Shape;96;p17">
            <a:extLst>
              <a:ext uri="{FF2B5EF4-FFF2-40B4-BE49-F238E27FC236}">
                <a16:creationId xmlns:a16="http://schemas.microsoft.com/office/drawing/2014/main" id="{F5824B48-DA9B-0F6F-157D-856C1760A160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0541" y="223097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5400" b="1" kern="120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Write here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oogle Shape;96;p17">
            <a:extLst>
              <a:ext uri="{FF2B5EF4-FFF2-40B4-BE49-F238E27FC236}">
                <a16:creationId xmlns:a16="http://schemas.microsoft.com/office/drawing/2014/main" id="{5D23B213-914E-057E-ED4D-CB9AD237AAE4}"/>
              </a:ext>
            </a:extLst>
          </p:cNvPr>
          <p:cNvPicPr preferRelativeResize="0"/>
          <p:nvPr userDrawn="1"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0332941" y="375497"/>
            <a:ext cx="1495425" cy="37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170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0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8.png"/><Relationship Id="rId4" Type="http://schemas.openxmlformats.org/officeDocument/2006/relationships/image" Target="../media/image20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0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30.png"/><Relationship Id="rId4" Type="http://schemas.openxmlformats.org/officeDocument/2006/relationships/image" Target="../media/image2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700F155-879E-4253-A2D1-B37B688D1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0" dirty="0"/>
              <a:t>Unit-1</a:t>
            </a:r>
            <a:r>
              <a:rPr lang="en-US" sz="5400" dirty="0"/>
              <a:t>:</a:t>
            </a:r>
            <a:br>
              <a:rPr lang="en-US" sz="5400" dirty="0"/>
            </a:br>
            <a:r>
              <a:rPr lang="en-US" sz="5400" b="0" dirty="0"/>
              <a:t>Analysis of </a:t>
            </a:r>
            <a:r>
              <a:rPr lang="en-US" sz="5400" dirty="0"/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9C46A-1B5B-4F47-9A44-A91B7870BA0D}"/>
              </a:ext>
            </a:extLst>
          </p:cNvPr>
          <p:cNvSpPr txBox="1"/>
          <p:nvPr/>
        </p:nvSpPr>
        <p:spPr>
          <a:xfrm>
            <a:off x="559490" y="6015789"/>
            <a:ext cx="240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Mitul 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Takodara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14641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Representation of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Heap can be implemented using an Array.</a:t>
            </a:r>
          </a:p>
          <a:p>
            <a:r>
              <a:rPr lang="en-US"/>
              <a:t>An array 𝐴 that represents a heap is an object with two attributes: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𝑙𝑒𝑛𝑔𝑡ℎ[𝐴], which is the number of elements in the array,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ℎ𝑒𝑎𝑝−𝑠𝑖𝑧𝑒[𝐴], the number of elements in the heap stored within array 𝐴</a:t>
            </a:r>
          </a:p>
        </p:txBody>
      </p:sp>
      <p:sp>
        <p:nvSpPr>
          <p:cNvPr id="4" name="Oval 3"/>
          <p:cNvSpPr/>
          <p:nvPr/>
        </p:nvSpPr>
        <p:spPr>
          <a:xfrm>
            <a:off x="2986320" y="2747554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16</a:t>
            </a:r>
          </a:p>
        </p:txBody>
      </p:sp>
      <p:sp>
        <p:nvSpPr>
          <p:cNvPr id="5" name="Oval 4"/>
          <p:cNvSpPr/>
          <p:nvPr/>
        </p:nvSpPr>
        <p:spPr>
          <a:xfrm>
            <a:off x="2046260" y="3730566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14</a:t>
            </a:r>
          </a:p>
        </p:txBody>
      </p:sp>
      <p:sp>
        <p:nvSpPr>
          <p:cNvPr id="6" name="Oval 5"/>
          <p:cNvSpPr/>
          <p:nvPr/>
        </p:nvSpPr>
        <p:spPr>
          <a:xfrm>
            <a:off x="4029070" y="3730566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1068348" y="4694439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8</a:t>
            </a:r>
          </a:p>
        </p:txBody>
      </p:sp>
      <p:sp>
        <p:nvSpPr>
          <p:cNvPr id="8" name="Oval 7"/>
          <p:cNvSpPr/>
          <p:nvPr/>
        </p:nvSpPr>
        <p:spPr>
          <a:xfrm>
            <a:off x="2692417" y="4694439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7</a:t>
            </a:r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2366300" y="3293896"/>
            <a:ext cx="713758" cy="43667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3532662" y="3293896"/>
            <a:ext cx="816448" cy="43667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0"/>
          </p:cNvCxnSpPr>
          <p:nvPr/>
        </p:nvCxnSpPr>
        <p:spPr>
          <a:xfrm flipH="1">
            <a:off x="1388388" y="4276908"/>
            <a:ext cx="751610" cy="4175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8" idx="0"/>
          </p:cNvCxnSpPr>
          <p:nvPr/>
        </p:nvCxnSpPr>
        <p:spPr>
          <a:xfrm>
            <a:off x="2592602" y="4276908"/>
            <a:ext cx="419855" cy="4175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14" idx="0"/>
          </p:cNvCxnSpPr>
          <p:nvPr/>
        </p:nvCxnSpPr>
        <p:spPr>
          <a:xfrm flipH="1">
            <a:off x="3761391" y="4276908"/>
            <a:ext cx="361417" cy="4175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41351" y="4694439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9</a:t>
            </a:r>
          </a:p>
        </p:txBody>
      </p:sp>
      <p:sp>
        <p:nvSpPr>
          <p:cNvPr id="15" name="Oval 14"/>
          <p:cNvSpPr/>
          <p:nvPr/>
        </p:nvSpPr>
        <p:spPr>
          <a:xfrm>
            <a:off x="4720263" y="4694439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3</a:t>
            </a: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4575412" y="4276908"/>
            <a:ext cx="464891" cy="4175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3470" y="5748535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1679153" y="5748535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2379133" y="5748535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1</a:t>
            </a:r>
          </a:p>
        </p:txBody>
      </p:sp>
      <p:cxnSp>
        <p:nvCxnSpPr>
          <p:cNvPr id="20" name="Straight Arrow Connector 19"/>
          <p:cNvCxnSpPr>
            <a:stCxn id="7" idx="3"/>
            <a:endCxn id="17" idx="0"/>
          </p:cNvCxnSpPr>
          <p:nvPr/>
        </p:nvCxnSpPr>
        <p:spPr>
          <a:xfrm flipH="1">
            <a:off x="543510" y="5240781"/>
            <a:ext cx="618576" cy="507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1614690" y="5240781"/>
            <a:ext cx="384503" cy="507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  <a:endCxn id="19" idx="0"/>
          </p:cNvCxnSpPr>
          <p:nvPr/>
        </p:nvCxnSpPr>
        <p:spPr>
          <a:xfrm flipH="1">
            <a:off x="2699173" y="5334519"/>
            <a:ext cx="313284" cy="4140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271641" y="5717964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818467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362514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98161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8433808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969455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9505102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0040749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0576396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1121005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437623" y="4673500"/>
            <a:ext cx="3108960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A71160"/>
                </a:solidFill>
              </a:rPr>
              <a:t>Array representation of heap</a:t>
            </a:r>
          </a:p>
        </p:txBody>
      </p:sp>
      <p:sp>
        <p:nvSpPr>
          <p:cNvPr id="35" name="Right Brace 34"/>
          <p:cNvSpPr/>
          <p:nvPr/>
        </p:nvSpPr>
        <p:spPr>
          <a:xfrm rot="16200000">
            <a:off x="8739632" y="2746396"/>
            <a:ext cx="424404" cy="5303520"/>
          </a:xfrm>
          <a:prstGeom prst="rightBrac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14250" y="5883259"/>
            <a:ext cx="904728" cy="461665"/>
          </a:xfrm>
          <a:prstGeom prst="rect">
            <a:avLst/>
          </a:prstGeom>
          <a:noFill/>
          <a:ln>
            <a:solidFill>
              <a:srgbClr val="42424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Heap 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5965375" y="2560320"/>
            <a:ext cx="0" cy="3840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55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34" grpId="0" animBg="1"/>
      <p:bldP spid="35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Representation of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array 𝐴, that represents a heap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length[𝐴] = heap-size[𝐴]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For any node 𝒊 the parent node is 𝒊/𝟐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For any node 𝒋, its left child is 𝟐𝒋 and right child is 𝟐𝒋+𝟏</a:t>
            </a:r>
          </a:p>
          <a:p>
            <a:pPr marL="914400" lvl="1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986320" y="2747554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16</a:t>
            </a:r>
          </a:p>
        </p:txBody>
      </p:sp>
      <p:sp>
        <p:nvSpPr>
          <p:cNvPr id="5" name="Oval 4"/>
          <p:cNvSpPr/>
          <p:nvPr/>
        </p:nvSpPr>
        <p:spPr>
          <a:xfrm>
            <a:off x="2046260" y="3730566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14</a:t>
            </a:r>
          </a:p>
        </p:txBody>
      </p:sp>
      <p:sp>
        <p:nvSpPr>
          <p:cNvPr id="6" name="Oval 5"/>
          <p:cNvSpPr/>
          <p:nvPr/>
        </p:nvSpPr>
        <p:spPr>
          <a:xfrm>
            <a:off x="4029070" y="3730566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7" name="Oval 6"/>
          <p:cNvSpPr/>
          <p:nvPr/>
        </p:nvSpPr>
        <p:spPr>
          <a:xfrm>
            <a:off x="1243159" y="4680992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8</a:t>
            </a:r>
          </a:p>
        </p:txBody>
      </p:sp>
      <p:sp>
        <p:nvSpPr>
          <p:cNvPr id="8" name="Oval 7"/>
          <p:cNvSpPr/>
          <p:nvPr/>
        </p:nvSpPr>
        <p:spPr>
          <a:xfrm>
            <a:off x="2692417" y="4694439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7</a:t>
            </a:r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2366300" y="3293896"/>
            <a:ext cx="713758" cy="43667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5"/>
            <a:endCxn id="6" idx="0"/>
          </p:cNvCxnSpPr>
          <p:nvPr/>
        </p:nvCxnSpPr>
        <p:spPr>
          <a:xfrm>
            <a:off x="3532662" y="3293896"/>
            <a:ext cx="816448" cy="43667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7" idx="0"/>
          </p:cNvCxnSpPr>
          <p:nvPr/>
        </p:nvCxnSpPr>
        <p:spPr>
          <a:xfrm flipH="1">
            <a:off x="1563199" y="4276908"/>
            <a:ext cx="576799" cy="4040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8" idx="0"/>
          </p:cNvCxnSpPr>
          <p:nvPr/>
        </p:nvCxnSpPr>
        <p:spPr>
          <a:xfrm>
            <a:off x="2592602" y="4276908"/>
            <a:ext cx="419855" cy="4175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14" idx="0"/>
          </p:cNvCxnSpPr>
          <p:nvPr/>
        </p:nvCxnSpPr>
        <p:spPr>
          <a:xfrm flipH="1">
            <a:off x="3761391" y="4276908"/>
            <a:ext cx="361417" cy="4175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441351" y="4694439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9</a:t>
            </a:r>
          </a:p>
        </p:txBody>
      </p:sp>
      <p:sp>
        <p:nvSpPr>
          <p:cNvPr id="15" name="Oval 14"/>
          <p:cNvSpPr/>
          <p:nvPr/>
        </p:nvSpPr>
        <p:spPr>
          <a:xfrm>
            <a:off x="4558898" y="4721333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3</a:t>
            </a:r>
          </a:p>
        </p:txBody>
      </p:sp>
      <p:cxnSp>
        <p:nvCxnSpPr>
          <p:cNvPr id="16" name="Straight Arrow Connector 15"/>
          <p:cNvCxnSpPr>
            <a:stCxn id="6" idx="5"/>
            <a:endCxn id="15" idx="0"/>
          </p:cNvCxnSpPr>
          <p:nvPr/>
        </p:nvCxnSpPr>
        <p:spPr>
          <a:xfrm>
            <a:off x="4575412" y="4276908"/>
            <a:ext cx="303526" cy="4444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40328" y="5721641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1679153" y="5748535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2379133" y="5748535"/>
            <a:ext cx="640080" cy="6400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A71160"/>
                </a:solidFill>
              </a:rPr>
              <a:t>1</a:t>
            </a:r>
          </a:p>
        </p:txBody>
      </p:sp>
      <p:cxnSp>
        <p:nvCxnSpPr>
          <p:cNvPr id="20" name="Straight Arrow Connector 19"/>
          <p:cNvCxnSpPr>
            <a:stCxn id="7" idx="3"/>
            <a:endCxn id="17" idx="0"/>
          </p:cNvCxnSpPr>
          <p:nvPr/>
        </p:nvCxnSpPr>
        <p:spPr>
          <a:xfrm flipH="1">
            <a:off x="960368" y="5227334"/>
            <a:ext cx="376529" cy="4943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18" idx="0"/>
          </p:cNvCxnSpPr>
          <p:nvPr/>
        </p:nvCxnSpPr>
        <p:spPr>
          <a:xfrm>
            <a:off x="1789501" y="5227334"/>
            <a:ext cx="209692" cy="5212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  <a:endCxn id="19" idx="0"/>
          </p:cNvCxnSpPr>
          <p:nvPr/>
        </p:nvCxnSpPr>
        <p:spPr>
          <a:xfrm flipH="1">
            <a:off x="2699173" y="5334519"/>
            <a:ext cx="313284" cy="4140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271641" y="5717964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818467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7362514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7898161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8433808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969455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9505102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0040749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0576396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1121005" y="5715001"/>
          <a:ext cx="539556" cy="588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63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814250" y="5883259"/>
            <a:ext cx="904728" cy="461665"/>
          </a:xfrm>
          <a:prstGeom prst="rect">
            <a:avLst/>
          </a:prstGeom>
          <a:noFill/>
          <a:ln>
            <a:solidFill>
              <a:srgbClr val="42424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Heap 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5965375" y="2560320"/>
            <a:ext cx="0" cy="3840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/>
              <p:cNvGraphicFramePr>
                <a:graphicFrameLocks noGrp="1"/>
              </p:cNvGraphicFramePr>
              <p:nvPr/>
            </p:nvGraphicFramePr>
            <p:xfrm>
              <a:off x="6288975" y="5354626"/>
              <a:ext cx="54211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2115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591686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  <a:gridCol w="553547">
                      <a:extLst>
                        <a:ext uri="{9D8B030D-6E8A-4147-A177-3AD203B41FA5}">
                          <a16:colId xmlns:a16="http://schemas.microsoft.com/office/drawing/2014/main" val="39721799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i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b="1" i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b="1" i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b="1" i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1800" b="1" i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1800" b="1" i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1800" b="1" i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1800" b="1" i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800" b="1" i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1800" b="1" i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/>
              <p:cNvGraphicFramePr>
                <a:graphicFrameLocks noGrp="1"/>
              </p:cNvGraphicFramePr>
              <p:nvPr/>
            </p:nvGraphicFramePr>
            <p:xfrm>
              <a:off x="6288975" y="5354626"/>
              <a:ext cx="542114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2115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591686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  <a:gridCol w="553547">
                      <a:extLst>
                        <a:ext uri="{9D8B030D-6E8A-4147-A177-3AD203B41FA5}">
                          <a16:colId xmlns:a16="http://schemas.microsoft.com/office/drawing/2014/main" val="39721799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753" r="-7257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1364" r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4943" r="-6080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0227" r="-5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16092" r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9091" r="-3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9091" r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8391" r="-1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780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756318" y="2641161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>
                  <a:solidFill>
                    <a:srgbClr val="C00000"/>
                  </a:solidFill>
                </a:endParaRPr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318" y="2641161"/>
                <a:ext cx="3048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36455" y="3550347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>
                  <a:solidFill>
                    <a:srgbClr val="C00000"/>
                  </a:solidFill>
                </a:endParaRPr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455" y="3550347"/>
                <a:ext cx="30480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853507" y="3550347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1600" b="1">
                  <a:solidFill>
                    <a:srgbClr val="C00000"/>
                  </a:solidFill>
                </a:endParaRPr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507" y="3550347"/>
                <a:ext cx="3048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001120" y="4576468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600" b="1">
                  <a:solidFill>
                    <a:srgbClr val="C00000"/>
                  </a:solidFill>
                </a:endParaRPr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20" y="4576468"/>
                <a:ext cx="3048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451348" y="4576468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1600" b="1">
                  <a:solidFill>
                    <a:srgbClr val="C00000"/>
                  </a:solidFill>
                </a:endParaRPr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48" y="4576468"/>
                <a:ext cx="3048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986466" y="4576468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1600" b="1">
                  <a:solidFill>
                    <a:srgbClr val="C00000"/>
                  </a:solidFill>
                </a:endParaRPr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466" y="4576468"/>
                <a:ext cx="30480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030863" y="4536126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1600" b="1">
                  <a:solidFill>
                    <a:srgbClr val="C00000"/>
                  </a:solidFill>
                </a:endParaRPr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863" y="4536126"/>
                <a:ext cx="3048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6849" y="5544979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1600" b="1">
                  <a:solidFill>
                    <a:srgbClr val="C00000"/>
                  </a:solidFill>
                </a:endParaRPr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49" y="5544979"/>
                <a:ext cx="3048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6391" y="5585320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sz="1600" b="1">
                  <a:solidFill>
                    <a:srgbClr val="C00000"/>
                  </a:solidFill>
                </a:endParaRPr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391" y="5585320"/>
                <a:ext cx="30480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841170" y="5558426"/>
                <a:ext cx="485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1600" b="1">
                  <a:solidFill>
                    <a:srgbClr val="C00000"/>
                  </a:solidFill>
                </a:endParaRPr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170" y="5558426"/>
                <a:ext cx="48560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617914" y="2493742"/>
                <a:ext cx="5042647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rgbClr val="A71160"/>
                    </a:solidFill>
                  </a:rPr>
                  <a:t>For node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>
                    <a:solidFill>
                      <a:srgbClr val="A71160"/>
                    </a:solidFill>
                  </a:rPr>
                  <a:t>, parent node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4/2=2</m:t>
                    </m:r>
                  </m:oMath>
                </a14:m>
                <a:endParaRPr lang="en-US" sz="2400">
                  <a:solidFill>
                    <a:srgbClr val="A71160"/>
                  </a:solidFill>
                </a:endParaRPr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914" y="2493742"/>
                <a:ext cx="5042647" cy="461665"/>
              </a:xfrm>
              <a:prstGeom prst="rect">
                <a:avLst/>
              </a:prstGeom>
              <a:blipFill>
                <a:blip r:embed="rId13"/>
                <a:stretch>
                  <a:fillRect l="-1935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64126" y="3316976"/>
                <a:ext cx="5096435" cy="12003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solidFill>
                      <a:srgbClr val="A71160"/>
                    </a:solidFill>
                  </a:rPr>
                  <a:t>For node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>
                    <a:solidFill>
                      <a:srgbClr val="A71160"/>
                    </a:solidFill>
                  </a:rPr>
                  <a:t>, </a:t>
                </a:r>
              </a:p>
              <a:p>
                <a:r>
                  <a:rPr lang="en-US" sz="2400">
                    <a:solidFill>
                      <a:srgbClr val="A71160"/>
                    </a:solidFill>
                  </a:rPr>
                  <a:t>Left child node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2∗4= </m:t>
                    </m:r>
                  </m:oMath>
                </a14:m>
                <a:r>
                  <a:rPr lang="en-US" sz="2400">
                    <a:solidFill>
                      <a:srgbClr val="A71160"/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2400">
                  <a:solidFill>
                    <a:srgbClr val="A71160"/>
                  </a:solidFill>
                </a:endParaRPr>
              </a:p>
              <a:p>
                <a:r>
                  <a:rPr lang="en-US" sz="2400">
                    <a:solidFill>
                      <a:srgbClr val="A71160"/>
                    </a:solidFill>
                  </a:rPr>
                  <a:t>Right child is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2∗4+1= </m:t>
                    </m:r>
                  </m:oMath>
                </a14:m>
                <a:r>
                  <a:rPr lang="en-US" sz="2400">
                    <a:solidFill>
                      <a:srgbClr val="A71160"/>
                    </a:solidFill>
                  </a:rPr>
                  <a:t>node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400">
                  <a:solidFill>
                    <a:srgbClr val="A71160"/>
                  </a:solidFill>
                </a:endParaRPr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26" y="3316976"/>
                <a:ext cx="5096435" cy="1200329"/>
              </a:xfrm>
              <a:prstGeom prst="rect">
                <a:avLst/>
              </a:prstGeom>
              <a:blipFill>
                <a:blip r:embed="rId14"/>
                <a:stretch>
                  <a:fillRect l="-1914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>
            <a:off x="6817659" y="5701552"/>
            <a:ext cx="548640" cy="594360"/>
          </a:xfrm>
          <a:prstGeom prst="rect">
            <a:avLst/>
          </a:prstGeom>
          <a:solidFill>
            <a:srgbClr val="42424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884459" y="5701552"/>
            <a:ext cx="548640" cy="594360"/>
          </a:xfrm>
          <a:prstGeom prst="rect">
            <a:avLst/>
          </a:prstGeom>
          <a:solidFill>
            <a:srgbClr val="ED524F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0031504" y="5701552"/>
            <a:ext cx="548640" cy="594360"/>
          </a:xfrm>
          <a:prstGeom prst="rect">
            <a:avLst/>
          </a:prstGeom>
          <a:solidFill>
            <a:srgbClr val="00B0F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0582836" y="5701552"/>
            <a:ext cx="548640" cy="594360"/>
          </a:xfrm>
          <a:prstGeom prst="rect">
            <a:avLst/>
          </a:prstGeom>
          <a:solidFill>
            <a:srgbClr val="92D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25750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524F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CE0E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24242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BC145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49" grpId="0" animBg="1"/>
      <p:bldP spid="50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Heap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499" y="990600"/>
            <a:ext cx="6902631" cy="103414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/>
              <a:t>Max-Heap</a:t>
            </a:r>
            <a:r>
              <a:rPr lang="en-US"/>
              <a:t> − Where the value of the root node is </a:t>
            </a:r>
            <a:r>
              <a:rPr lang="en-US">
                <a:solidFill>
                  <a:srgbClr val="A71160"/>
                </a:solidFill>
              </a:rPr>
              <a:t>greater than or equal to </a:t>
            </a:r>
            <a:r>
              <a:rPr lang="en-US"/>
              <a:t>either of its children.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355815" y="899159"/>
            <a:ext cx="609600" cy="6096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9</a:t>
            </a:r>
          </a:p>
        </p:txBody>
      </p:sp>
      <p:sp>
        <p:nvSpPr>
          <p:cNvPr id="6" name="Oval 5"/>
          <p:cNvSpPr/>
          <p:nvPr/>
        </p:nvSpPr>
        <p:spPr>
          <a:xfrm>
            <a:off x="8746215" y="1813559"/>
            <a:ext cx="609600" cy="6096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10223869" y="1818620"/>
            <a:ext cx="609600" cy="6096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7</a:t>
            </a:r>
          </a:p>
        </p:txBody>
      </p:sp>
      <p:sp>
        <p:nvSpPr>
          <p:cNvPr id="8" name="Oval 7"/>
          <p:cNvSpPr/>
          <p:nvPr/>
        </p:nvSpPr>
        <p:spPr>
          <a:xfrm>
            <a:off x="8252621" y="2880359"/>
            <a:ext cx="609600" cy="6096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9231274" y="2911110"/>
            <a:ext cx="609600" cy="6096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10067202" y="2911110"/>
            <a:ext cx="609600" cy="6096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</a:t>
            </a:r>
          </a:p>
        </p:txBody>
      </p:sp>
      <p:cxnSp>
        <p:nvCxnSpPr>
          <p:cNvPr id="11" name="Straight Arrow Connector 10"/>
          <p:cNvCxnSpPr>
            <a:stCxn id="5" idx="3"/>
            <a:endCxn id="6" idx="0"/>
          </p:cNvCxnSpPr>
          <p:nvPr/>
        </p:nvCxnSpPr>
        <p:spPr>
          <a:xfrm flipH="1">
            <a:off x="9051015" y="1419485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>
            <a:off x="9876141" y="1419485"/>
            <a:ext cx="437002" cy="488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0"/>
          </p:cNvCxnSpPr>
          <p:nvPr/>
        </p:nvCxnSpPr>
        <p:spPr>
          <a:xfrm flipH="1">
            <a:off x="8557421" y="2333885"/>
            <a:ext cx="278068" cy="5464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9" idx="0"/>
          </p:cNvCxnSpPr>
          <p:nvPr/>
        </p:nvCxnSpPr>
        <p:spPr>
          <a:xfrm>
            <a:off x="9266541" y="2333885"/>
            <a:ext cx="269533" cy="5772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4"/>
            <a:endCxn id="10" idx="0"/>
          </p:cNvCxnSpPr>
          <p:nvPr/>
        </p:nvCxnSpPr>
        <p:spPr>
          <a:xfrm flipH="1">
            <a:off x="10372002" y="2428220"/>
            <a:ext cx="156667" cy="482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8160" y="3657600"/>
            <a:ext cx="111556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430589" y="1055915"/>
            <a:ext cx="0" cy="259080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275908" y="3653245"/>
            <a:ext cx="0" cy="25908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17422" y="3820886"/>
            <a:ext cx="7495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/>
              <a:t>Min-Heap</a:t>
            </a:r>
            <a:r>
              <a:rPr lang="en-US" sz="2400"/>
              <a:t> − Where the value of the root node is </a:t>
            </a:r>
            <a:r>
              <a:rPr lang="en-US" sz="2400">
                <a:solidFill>
                  <a:srgbClr val="A71160"/>
                </a:solidFill>
              </a:rPr>
              <a:t>less than or equal to </a:t>
            </a:r>
            <a:r>
              <a:rPr lang="en-US" sz="2400"/>
              <a:t>either of its children.</a:t>
            </a:r>
          </a:p>
          <a:p>
            <a:endParaRPr lang="en-US" sz="2400"/>
          </a:p>
        </p:txBody>
      </p:sp>
      <p:sp>
        <p:nvSpPr>
          <p:cNvPr id="20" name="Oval 19"/>
          <p:cNvSpPr/>
          <p:nvPr/>
        </p:nvSpPr>
        <p:spPr>
          <a:xfrm>
            <a:off x="1888210" y="3779249"/>
            <a:ext cx="609600" cy="6096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1278610" y="4693649"/>
            <a:ext cx="609600" cy="6096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2756264" y="4698710"/>
            <a:ext cx="609600" cy="6096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785016" y="5760449"/>
            <a:ext cx="609600" cy="6096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24" name="Oval 23"/>
          <p:cNvSpPr/>
          <p:nvPr/>
        </p:nvSpPr>
        <p:spPr>
          <a:xfrm>
            <a:off x="1763669" y="5791200"/>
            <a:ext cx="609600" cy="6096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25" name="Oval 24"/>
          <p:cNvSpPr/>
          <p:nvPr/>
        </p:nvSpPr>
        <p:spPr>
          <a:xfrm>
            <a:off x="2599597" y="5791200"/>
            <a:ext cx="609600" cy="6096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9</a:t>
            </a:r>
          </a:p>
        </p:txBody>
      </p:sp>
      <p:cxnSp>
        <p:nvCxnSpPr>
          <p:cNvPr id="26" name="Straight Arrow Connector 25"/>
          <p:cNvCxnSpPr>
            <a:stCxn id="20" idx="3"/>
            <a:endCxn id="21" idx="0"/>
          </p:cNvCxnSpPr>
          <p:nvPr/>
        </p:nvCxnSpPr>
        <p:spPr>
          <a:xfrm flipH="1">
            <a:off x="1583410" y="4299575"/>
            <a:ext cx="394074" cy="394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5"/>
            <a:endCxn id="22" idx="1"/>
          </p:cNvCxnSpPr>
          <p:nvPr/>
        </p:nvCxnSpPr>
        <p:spPr>
          <a:xfrm>
            <a:off x="2408536" y="4299575"/>
            <a:ext cx="437002" cy="4884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  <a:endCxn id="23" idx="0"/>
          </p:cNvCxnSpPr>
          <p:nvPr/>
        </p:nvCxnSpPr>
        <p:spPr>
          <a:xfrm flipH="1">
            <a:off x="1089816" y="5213975"/>
            <a:ext cx="278068" cy="5464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5"/>
            <a:endCxn id="24" idx="0"/>
          </p:cNvCxnSpPr>
          <p:nvPr/>
        </p:nvCxnSpPr>
        <p:spPr>
          <a:xfrm>
            <a:off x="1798936" y="5213975"/>
            <a:ext cx="269533" cy="5772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4"/>
            <a:endCxn id="25" idx="0"/>
          </p:cNvCxnSpPr>
          <p:nvPr/>
        </p:nvCxnSpPr>
        <p:spPr>
          <a:xfrm flipH="1">
            <a:off x="2904397" y="5308310"/>
            <a:ext cx="156667" cy="48289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45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Build the </a:t>
            </a:r>
            <a:r>
              <a:rPr lang="en-US">
                <a:solidFill>
                  <a:srgbClr val="A71160"/>
                </a:solidFill>
              </a:rPr>
              <a:t>complete binary tree </a:t>
            </a:r>
            <a:r>
              <a:rPr lang="en-US"/>
              <a:t>using given elements.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Create </a:t>
            </a:r>
            <a:r>
              <a:rPr lang="en-US">
                <a:solidFill>
                  <a:srgbClr val="A71160"/>
                </a:solidFill>
              </a:rPr>
              <a:t>Max-heap</a:t>
            </a:r>
            <a:r>
              <a:rPr lang="en-US"/>
              <a:t> to sort in ascending order.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Once the heap is created, </a:t>
            </a:r>
            <a:r>
              <a:rPr lang="en-US">
                <a:solidFill>
                  <a:srgbClr val="A71160"/>
                </a:solidFill>
              </a:rPr>
              <a:t>swap</a:t>
            </a:r>
            <a:r>
              <a:rPr lang="en-US"/>
              <a:t> the last node with the root node and </a:t>
            </a:r>
            <a:r>
              <a:rPr lang="en-US">
                <a:solidFill>
                  <a:srgbClr val="A71160"/>
                </a:solidFill>
              </a:rPr>
              <a:t>delete</a:t>
            </a:r>
            <a:r>
              <a:rPr lang="en-US"/>
              <a:t> the last node from the heap.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Repeat </a:t>
            </a:r>
            <a:r>
              <a:rPr lang="en-US">
                <a:solidFill>
                  <a:srgbClr val="A71160"/>
                </a:solidFill>
              </a:rPr>
              <a:t>step 2 and 3 </a:t>
            </a:r>
            <a:r>
              <a:rPr lang="en-US"/>
              <a:t>until the heap is empty.</a:t>
            </a:r>
          </a:p>
        </p:txBody>
      </p:sp>
    </p:spTree>
    <p:extLst>
      <p:ext uri="{BB962C8B-B14F-4D97-AF65-F5344CB8AC3E}">
        <p14:creationId xmlns:p14="http://schemas.microsoft.com/office/powerpoint/2010/main" val="49241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 – Example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9874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598" r="-268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423" r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1429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609594" y="2303041"/>
            <a:ext cx="4049507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1 : Create Complete Binary Tree </a:t>
            </a:r>
            <a:endParaRPr lang="en-US" sz="2000" b="1"/>
          </a:p>
        </p:txBody>
      </p:sp>
      <p:sp>
        <p:nvSpPr>
          <p:cNvPr id="10" name="Up Arrow 9"/>
          <p:cNvSpPr/>
          <p:nvPr/>
        </p:nvSpPr>
        <p:spPr>
          <a:xfrm>
            <a:off x="730616" y="3887917"/>
            <a:ext cx="304800" cy="369332"/>
          </a:xfrm>
          <a:prstGeom prst="upArrow">
            <a:avLst/>
          </a:prstGeom>
          <a:noFill/>
          <a:ln w="190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4" name="Up Arrow 13"/>
          <p:cNvSpPr/>
          <p:nvPr/>
        </p:nvSpPr>
        <p:spPr>
          <a:xfrm>
            <a:off x="1420896" y="3887917"/>
            <a:ext cx="304800" cy="369332"/>
          </a:xfrm>
          <a:prstGeom prst="upArrow">
            <a:avLst/>
          </a:prstGeom>
          <a:noFill/>
          <a:ln w="190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0" name="Up Arrow 19"/>
          <p:cNvSpPr/>
          <p:nvPr/>
        </p:nvSpPr>
        <p:spPr>
          <a:xfrm>
            <a:off x="2125007" y="3887917"/>
            <a:ext cx="304800" cy="369332"/>
          </a:xfrm>
          <a:prstGeom prst="upArrow">
            <a:avLst/>
          </a:prstGeom>
          <a:noFill/>
          <a:ln w="190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0" name="Up Arrow 29"/>
          <p:cNvSpPr/>
          <p:nvPr/>
        </p:nvSpPr>
        <p:spPr>
          <a:xfrm>
            <a:off x="2720390" y="3887917"/>
            <a:ext cx="304800" cy="369332"/>
          </a:xfrm>
          <a:prstGeom prst="upArrow">
            <a:avLst/>
          </a:prstGeom>
          <a:noFill/>
          <a:ln w="190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3" idx="5"/>
            <a:endCxn id="32" idx="0"/>
          </p:cNvCxnSpPr>
          <p:nvPr/>
        </p:nvCxnSpPr>
        <p:spPr>
          <a:xfrm>
            <a:off x="6744738" y="4106960"/>
            <a:ext cx="299204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723902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rgbClr val="A71160"/>
                </a:solidFill>
              </a:rPr>
              <a:t>Now, a binary tree is created and we have to convert it into a Heap.</a:t>
            </a:r>
          </a:p>
        </p:txBody>
      </p:sp>
    </p:spTree>
    <p:extLst>
      <p:ext uri="{BB962C8B-B14F-4D97-AF65-F5344CB8AC3E}">
        <p14:creationId xmlns:p14="http://schemas.microsoft.com/office/powerpoint/2010/main" val="1295044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6 1.11022E-16 L 0.05664 0.00023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06 1.11022E-16 L 0.05664 0.00023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06 1.11022E-16 L 0.04818 0.00023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06 1.11022E-16 L 0.04817 0.00023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3" grpId="0" animBg="1"/>
      <p:bldP spid="14" grpId="0" animBg="1"/>
      <p:bldP spid="14" grpId="1" animBg="1"/>
      <p:bldP spid="14" grpId="2" animBg="1"/>
      <p:bldP spid="16" grpId="0" animBg="1"/>
      <p:bldP spid="20" grpId="0" animBg="1"/>
      <p:bldP spid="20" grpId="1" animBg="1"/>
      <p:bldP spid="20" grpId="2" animBg="1"/>
      <p:bldP spid="22" grpId="0" animBg="1"/>
      <p:bldP spid="30" grpId="0" animBg="1"/>
      <p:bldP spid="30" grpId="1" animBg="1"/>
      <p:bldP spid="30" grpId="2" animBg="1"/>
      <p:bldP spid="32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 – Example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9874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31" name="Straight Connector 30"/>
          <p:cNvCxnSpPr>
            <a:stCxn id="13" idx="5"/>
            <a:endCxn id="32" idx="0"/>
          </p:cNvCxnSpPr>
          <p:nvPr/>
        </p:nvCxnSpPr>
        <p:spPr>
          <a:xfrm>
            <a:off x="6744738" y="4106960"/>
            <a:ext cx="299204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723902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594" y="2303041"/>
            <a:ext cx="278153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2 : Create Max Heap</a:t>
            </a:r>
            <a:endParaRPr lang="en-US" sz="2000" b="1"/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rgbClr val="A71160"/>
                </a:solidFill>
              </a:rPr>
              <a:t>In a Max Heap, parent node is always greater than or equal to the child nodes.</a:t>
            </a:r>
          </a:p>
        </p:txBody>
      </p:sp>
      <p:sp>
        <p:nvSpPr>
          <p:cNvPr id="27" name="Freeform 11"/>
          <p:cNvSpPr/>
          <p:nvPr/>
        </p:nvSpPr>
        <p:spPr bwMode="auto">
          <a:xfrm rot="221630">
            <a:off x="6332546" y="2922545"/>
            <a:ext cx="317782" cy="396079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"/>
          <p:cNvSpPr/>
          <p:nvPr/>
        </p:nvSpPr>
        <p:spPr bwMode="auto">
          <a:xfrm>
            <a:off x="6866964" y="3281082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67800" y="269926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10 is greater than 4</a:t>
            </a:r>
          </a:p>
          <a:p>
            <a:r>
              <a:rPr lang="en-US" sz="2000" b="1"/>
              <a:t>So, swap 10 &amp; 4</a:t>
            </a:r>
          </a:p>
        </p:txBody>
      </p:sp>
      <p:sp>
        <p:nvSpPr>
          <p:cNvPr id="35" name="Freeform 34"/>
          <p:cNvSpPr/>
          <p:nvPr/>
        </p:nvSpPr>
        <p:spPr>
          <a:xfrm>
            <a:off x="874059" y="3870833"/>
            <a:ext cx="699247" cy="18825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20273" y="40304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3955" y="3370217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49680" y="3365862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598" r="-268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423" r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1429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/>
          <p:cNvSpPr txBox="1"/>
          <p:nvPr/>
        </p:nvSpPr>
        <p:spPr>
          <a:xfrm>
            <a:off x="6864265" y="2684025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89836" y="368060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5349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4" grpId="0"/>
      <p:bldP spid="35" grpId="0" animBg="1"/>
      <p:bldP spid="36" grpId="0"/>
      <p:bldP spid="39" grpId="0" animBg="1"/>
      <p:bldP spid="40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 – Example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0818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 flipH="1">
            <a:off x="6441141" y="3138927"/>
            <a:ext cx="425422" cy="5186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744738" y="4120407"/>
            <a:ext cx="299204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6723902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rgbClr val="A71160"/>
                </a:solidFill>
              </a:rPr>
              <a:t>In a Max Heap, parent node is always greater than or equal to the child nodes.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67800" y="269926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5 is greater than 4</a:t>
            </a:r>
          </a:p>
          <a:p>
            <a:r>
              <a:rPr lang="en-US" sz="2000" b="1"/>
              <a:t>So, swap 5 &amp; 4</a:t>
            </a:r>
          </a:p>
        </p:txBody>
      </p:sp>
      <p:sp>
        <p:nvSpPr>
          <p:cNvPr id="26" name="Freeform 11"/>
          <p:cNvSpPr/>
          <p:nvPr/>
        </p:nvSpPr>
        <p:spPr bwMode="auto">
          <a:xfrm rot="20912236">
            <a:off x="5788101" y="4145280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"/>
          <p:cNvSpPr/>
          <p:nvPr/>
        </p:nvSpPr>
        <p:spPr bwMode="auto">
          <a:xfrm>
            <a:off x="6307183" y="4297682"/>
            <a:ext cx="224245" cy="481840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515265" y="3892843"/>
            <a:ext cx="1236644" cy="167243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07206" y="40140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2903" y="3352799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617" y="3352799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6662057" y="2494586"/>
            <a:ext cx="822960" cy="82296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01119" y="3458851"/>
            <a:ext cx="822960" cy="82296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09112" y="5569750"/>
            <a:ext cx="2755174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Max Heap is created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78153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2 : Create Max Heap</a:t>
            </a:r>
            <a:endParaRPr lang="en-US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598" r="-268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423" r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1429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6289836" y="368060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19888" y="487724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0255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29" grpId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 – Example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705165" y="4121943"/>
            <a:ext cx="283964" cy="65029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6723902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>
                <a:solidFill>
                  <a:srgbClr val="A71160"/>
                </a:solidFill>
              </a:rPr>
              <a:t>Swap the first and the last nodes and </a:t>
            </a:r>
          </a:p>
          <a:p>
            <a:pPr marL="457200" indent="-457200" algn="just">
              <a:buAutoNum type="arabicPeriod"/>
            </a:pPr>
            <a:r>
              <a:rPr lang="en-US" sz="2400">
                <a:solidFill>
                  <a:srgbClr val="A71160"/>
                </a:solidFill>
              </a:rPr>
              <a:t>Delete the last node.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3 : Apply Heap Sort</a:t>
            </a:r>
            <a:endParaRPr lang="en-US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598" r="-268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423" r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1429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Freeform 18"/>
          <p:cNvSpPr/>
          <p:nvPr/>
        </p:nvSpPr>
        <p:spPr>
          <a:xfrm>
            <a:off x="873029" y="3898119"/>
            <a:ext cx="2590800" cy="17502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33326" y="405323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Swap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105927" y="3297979"/>
            <a:ext cx="13329" cy="1378524"/>
          </a:xfrm>
          <a:prstGeom prst="straightConnector1">
            <a:avLst/>
          </a:prstGeom>
          <a:ln w="19050">
            <a:solidFill>
              <a:srgbClr val="ED524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99888" y="3366245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608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64265" y="2684025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15342" y="487724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23676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 animBg="1"/>
      <p:bldP spid="19" grpId="0" animBg="1"/>
      <p:bldP spid="20" grpId="0"/>
      <p:bldP spid="27" grpId="0" animBg="1"/>
      <p:bldP spid="28" grpId="0" animBg="1"/>
      <p:bldP spid="29" grpId="0" animBg="1"/>
      <p:bldP spid="30" grpId="0" animBg="1"/>
      <p:bldP spid="3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 – Example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15" name="Straight Connector 14"/>
          <p:cNvCxnSpPr>
            <a:stCxn id="11" idx="5"/>
          </p:cNvCxnSpPr>
          <p:nvPr/>
        </p:nvCxnSpPr>
        <p:spPr>
          <a:xfrm>
            <a:off x="7319167" y="3138927"/>
            <a:ext cx="370245" cy="4297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3 : Apply Heap Sort</a:t>
            </a:r>
            <a:endParaRPr lang="en-US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598" r="-268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423" r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1429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67800" y="2699267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Max Heap Property is violated so, create a Max Heap again. </a:t>
            </a:r>
          </a:p>
        </p:txBody>
      </p:sp>
      <p:sp>
        <p:nvSpPr>
          <p:cNvPr id="28" name="Freeform 11"/>
          <p:cNvSpPr/>
          <p:nvPr/>
        </p:nvSpPr>
        <p:spPr bwMode="auto">
          <a:xfrm>
            <a:off x="6301793" y="3015697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"/>
          <p:cNvSpPr/>
          <p:nvPr/>
        </p:nvSpPr>
        <p:spPr bwMode="auto">
          <a:xfrm>
            <a:off x="6824307" y="3292614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1"/>
          <p:cNvSpPr/>
          <p:nvPr/>
        </p:nvSpPr>
        <p:spPr bwMode="auto">
          <a:xfrm rot="20912236">
            <a:off x="5801163" y="4145280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"/>
          <p:cNvSpPr/>
          <p:nvPr/>
        </p:nvSpPr>
        <p:spPr bwMode="auto">
          <a:xfrm>
            <a:off x="6294120" y="4317694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244689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4608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48156" y="3367657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3" name="Freeform 42"/>
          <p:cNvSpPr/>
          <p:nvPr/>
        </p:nvSpPr>
        <p:spPr>
          <a:xfrm>
            <a:off x="874059" y="3870833"/>
            <a:ext cx="699247" cy="18825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0273" y="40304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45" name="Freeform 44"/>
          <p:cNvSpPr/>
          <p:nvPr/>
        </p:nvSpPr>
        <p:spPr>
          <a:xfrm>
            <a:off x="1577789" y="3875313"/>
            <a:ext cx="1232646" cy="19914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34826" y="3372141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64265" y="2684025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89836" y="368060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19888" y="487724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89836" y="368060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8153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06 -3.33333E-06 L 0.08125 -0.00092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4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8" grpId="1" animBg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38" grpId="0" animBg="1"/>
      <p:bldP spid="39" grpId="0" animBg="1"/>
      <p:bldP spid="42" grpId="0" animBg="1"/>
      <p:bldP spid="43" grpId="0" animBg="1"/>
      <p:bldP spid="43" grpId="1" animBg="1"/>
      <p:bldP spid="44" grpId="0"/>
      <p:bldP spid="44" grpId="1"/>
      <p:bldP spid="44" grpId="2"/>
      <p:bldP spid="45" grpId="0" animBg="1"/>
      <p:bldP spid="45" grpId="1" animBg="1"/>
      <p:bldP spid="47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 – Example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3 : Apply Heap Sort</a:t>
            </a:r>
            <a:endParaRPr lang="en-US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598" r="-268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423" r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1429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67800" y="2699267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Max Heap is created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>
                <a:solidFill>
                  <a:srgbClr val="A71160"/>
                </a:solidFill>
              </a:rPr>
              <a:t>Swap the first and the last nodes and </a:t>
            </a:r>
          </a:p>
          <a:p>
            <a:pPr marL="457200" indent="-457200" algn="just">
              <a:buAutoNum type="arabicPeriod"/>
            </a:pPr>
            <a:r>
              <a:rPr lang="en-US" sz="2400">
                <a:solidFill>
                  <a:srgbClr val="A71160"/>
                </a:solidFill>
              </a:rPr>
              <a:t>Delete the last node.</a:t>
            </a: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5486404" y="2831942"/>
            <a:ext cx="1071269" cy="1807292"/>
          </a:xfrm>
          <a:prstGeom prst="curvedConnector2">
            <a:avLst/>
          </a:prstGeom>
          <a:ln w="19050">
            <a:solidFill>
              <a:srgbClr val="ED524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47290" y="4082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9" name="Freeform 38"/>
          <p:cNvSpPr/>
          <p:nvPr/>
        </p:nvSpPr>
        <p:spPr>
          <a:xfrm>
            <a:off x="901337" y="3875313"/>
            <a:ext cx="1909098" cy="213361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4608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48156" y="3367657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64265" y="2684025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19888" y="487724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21849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  <p:cond evt="onBegin" delay="0">
                          <p:tn val="19"/>
                        </p:cond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  <p:cond evt="onBegin" delay="0">
                          <p:tn val="36"/>
                        </p:cond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  <p:cond evt="onBegin" delay="0">
                          <p:tn val="45"/>
                        </p:cond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2"/>
                            </p:stCondLst>
                            <p:childTnLst>
                              <p:par>
                                <p:cTn id="6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/>
      <p:bldP spid="26" grpId="0" animBg="1"/>
      <p:bldP spid="38" grpId="0"/>
      <p:bldP spid="38" grpId="1"/>
      <p:bldP spid="39" grpId="0" animBg="1"/>
      <p:bldP spid="39" grpId="1" animBg="1"/>
      <p:bldP spid="44" grpId="0" animBg="1"/>
      <p:bldP spid="45" grpId="0" animBg="1"/>
      <p:bldP spid="46" grpId="0" animBg="1"/>
      <p:bldP spid="47" grpId="0" animBg="1"/>
      <p:bldP spid="4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/>
          <p:nvPr/>
        </p:nvCxnSpPr>
        <p:spPr>
          <a:xfrm flipH="1">
            <a:off x="1191446" y="-17287"/>
            <a:ext cx="0" cy="5486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534989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ym typeface="Wingdings 2" panose="05020102010507070707" pitchFamily="18" charset="2"/>
              </a:rPr>
              <a:t></a:t>
            </a:r>
            <a:endParaRPr lang="en-US" sz="28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stCxn id="6" idx="4"/>
          </p:cNvCxnSpPr>
          <p:nvPr/>
        </p:nvCxnSpPr>
        <p:spPr>
          <a:xfrm flipH="1">
            <a:off x="1191446" y="1009551"/>
            <a:ext cx="0" cy="5029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28726" y="445167"/>
            <a:ext cx="1044831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AD1457"/>
                </a:solidFill>
              </a:rPr>
              <a:t>Outline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Analysis of Algorithm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The efficient algorithm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Average, Best and Worst-case analysis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Asymptotic Notations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Analyzing control statement 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Sorting Algorithms and analysis: Bubble sort, Selection sort, Insertion sort, Shell sort and Heap sort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Sorting in linear time : Bucket sort, Radix sort and Counting sort.</a:t>
            </a:r>
          </a:p>
        </p:txBody>
      </p:sp>
    </p:spTree>
    <p:extLst>
      <p:ext uri="{BB962C8B-B14F-4D97-AF65-F5344CB8AC3E}">
        <p14:creationId xmlns:p14="http://schemas.microsoft.com/office/powerpoint/2010/main" val="2071097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  <p:cond evt="onBegin" delay="0">
                          <p:tn val="25"/>
                        </p:cond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  <p:cond evt="onBegin" delay="0">
                          <p:tn val="30"/>
                        </p:cond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  <p:cond evt="onBegin" delay="0">
                          <p:tn val="35"/>
                        </p:cond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  <p:cond evt="onBegin" delay="0">
                          <p:tn val="40"/>
                        </p:cond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 – Example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3 : Apply Heap Sort</a:t>
            </a:r>
            <a:endParaRPr lang="en-US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598" r="-268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423" r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1429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14011" y="2605138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Create Max Heap again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>
                <a:solidFill>
                  <a:srgbClr val="A71160"/>
                </a:solidFill>
              </a:rPr>
              <a:t>Swap the first and the last nodes and </a:t>
            </a:r>
          </a:p>
          <a:p>
            <a:pPr marL="457200" indent="-457200" algn="just">
              <a:buAutoNum type="arabicPeriod"/>
            </a:pPr>
            <a:r>
              <a:rPr lang="en-US" sz="2400">
                <a:solidFill>
                  <a:srgbClr val="A71160"/>
                </a:solidFill>
              </a:rPr>
              <a:t>Delete the last node.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50067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8332" y="3354210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25" name="Freeform 11"/>
          <p:cNvSpPr/>
          <p:nvPr/>
        </p:nvSpPr>
        <p:spPr bwMode="auto">
          <a:xfrm>
            <a:off x="6302188" y="2987644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"/>
          <p:cNvSpPr/>
          <p:nvPr/>
        </p:nvSpPr>
        <p:spPr bwMode="auto">
          <a:xfrm>
            <a:off x="6799729" y="3240741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874059" y="3870833"/>
            <a:ext cx="699247" cy="18825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20273" y="40304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14011" y="3452302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Max Heap is created</a:t>
            </a:r>
          </a:p>
        </p:txBody>
      </p:sp>
      <p:sp>
        <p:nvSpPr>
          <p:cNvPr id="36" name="Freeform 17"/>
          <p:cNvSpPr/>
          <p:nvPr/>
        </p:nvSpPr>
        <p:spPr bwMode="auto">
          <a:xfrm>
            <a:off x="7090942" y="3271907"/>
            <a:ext cx="312738" cy="412750"/>
          </a:xfrm>
          <a:custGeom>
            <a:avLst/>
            <a:gdLst>
              <a:gd name="T0" fmla="*/ 197 w 197"/>
              <a:gd name="T1" fmla="*/ 260 h 260"/>
              <a:gd name="T2" fmla="*/ 114 w 197"/>
              <a:gd name="T3" fmla="*/ 233 h 260"/>
              <a:gd name="T4" fmla="*/ 41 w 197"/>
              <a:gd name="T5" fmla="*/ 164 h 260"/>
              <a:gd name="T6" fmla="*/ 0 w 197"/>
              <a:gd name="T7" fmla="*/ 0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97"/>
              <a:gd name="T13" fmla="*/ 0 h 260"/>
              <a:gd name="T14" fmla="*/ 197 w 19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" h="260">
                <a:moveTo>
                  <a:pt x="197" y="260"/>
                </a:moveTo>
                <a:cubicBezTo>
                  <a:pt x="183" y="256"/>
                  <a:pt x="140" y="249"/>
                  <a:pt x="114" y="233"/>
                </a:cubicBezTo>
                <a:cubicBezTo>
                  <a:pt x="88" y="217"/>
                  <a:pt x="60" y="203"/>
                  <a:pt x="41" y="164"/>
                </a:cubicBezTo>
                <a:cubicBezTo>
                  <a:pt x="22" y="125"/>
                  <a:pt x="9" y="34"/>
                  <a:pt x="0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Freeform 18"/>
          <p:cNvSpPr/>
          <p:nvPr/>
        </p:nvSpPr>
        <p:spPr bwMode="auto">
          <a:xfrm>
            <a:off x="7608128" y="3012517"/>
            <a:ext cx="249238" cy="449263"/>
          </a:xfrm>
          <a:custGeom>
            <a:avLst/>
            <a:gdLst>
              <a:gd name="T0" fmla="*/ 0 w 157"/>
              <a:gd name="T1" fmla="*/ 0 h 283"/>
              <a:gd name="T2" fmla="*/ 91 w 157"/>
              <a:gd name="T3" fmla="*/ 41 h 283"/>
              <a:gd name="T4" fmla="*/ 147 w 157"/>
              <a:gd name="T5" fmla="*/ 151 h 283"/>
              <a:gd name="T6" fmla="*/ 152 w 157"/>
              <a:gd name="T7" fmla="*/ 283 h 283"/>
              <a:gd name="T8" fmla="*/ 0 60000 65536"/>
              <a:gd name="T9" fmla="*/ 0 60000 65536"/>
              <a:gd name="T10" fmla="*/ 0 60000 65536"/>
              <a:gd name="T11" fmla="*/ 0 60000 65536"/>
              <a:gd name="T12" fmla="*/ 0 w 157"/>
              <a:gd name="T13" fmla="*/ 0 h 283"/>
              <a:gd name="T14" fmla="*/ 157 w 157"/>
              <a:gd name="T15" fmla="*/ 283 h 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" h="283">
                <a:moveTo>
                  <a:pt x="0" y="0"/>
                </a:moveTo>
                <a:cubicBezTo>
                  <a:pt x="15" y="7"/>
                  <a:pt x="67" y="16"/>
                  <a:pt x="91" y="41"/>
                </a:cubicBezTo>
                <a:cubicBezTo>
                  <a:pt x="115" y="66"/>
                  <a:pt x="137" y="111"/>
                  <a:pt x="147" y="151"/>
                </a:cubicBezTo>
                <a:cubicBezTo>
                  <a:pt x="157" y="191"/>
                  <a:pt x="151" y="256"/>
                  <a:pt x="152" y="283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882768" y="3879541"/>
            <a:ext cx="1259541" cy="18300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05584" y="2717074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93470" y="3692434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09431" y="3680603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83860" y="2712570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80285" y="3358693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9367" y="3372140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8646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06 -3.33333E-06 L 0.03815 0.00301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/>
      <p:bldP spid="27" grpId="1"/>
      <p:bldP spid="26" grpId="0" animBg="1"/>
      <p:bldP spid="44" grpId="0" animBg="1"/>
      <p:bldP spid="45" grpId="0" animBg="1"/>
      <p:bldP spid="25" grpId="0" animBg="1"/>
      <p:bldP spid="25" grpId="1" animBg="1"/>
      <p:bldP spid="28" grpId="0" animBg="1"/>
      <p:bldP spid="28" grpId="1" animBg="1"/>
      <p:bldP spid="30" grpId="0" animBg="1"/>
      <p:bldP spid="30" grpId="1" animBg="1"/>
      <p:bldP spid="31" grpId="0"/>
      <p:bldP spid="31" grpId="1"/>
      <p:bldP spid="35" grpId="0"/>
      <p:bldP spid="36" grpId="0" animBg="1"/>
      <p:bldP spid="36" grpId="1" animBg="1"/>
      <p:bldP spid="37" grpId="0" animBg="1"/>
      <p:bldP spid="37" grpId="1" animBg="1"/>
      <p:bldP spid="46" grpId="0" animBg="1"/>
      <p:bldP spid="3" grpId="0" animBg="1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 – Example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3 : Apply Heap Sort</a:t>
            </a:r>
            <a:endParaRPr lang="en-US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598" r="-268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423" r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1429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14011" y="260513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Already a Max Heap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>
                <a:solidFill>
                  <a:srgbClr val="A71160"/>
                </a:solidFill>
              </a:rPr>
              <a:t>Swap the first and the last nodes and </a:t>
            </a:r>
          </a:p>
          <a:p>
            <a:pPr marL="457200" indent="-457200" algn="just">
              <a:buAutoNum type="arabicPeriod"/>
            </a:pPr>
            <a:r>
              <a:rPr lang="en-US" sz="2400">
                <a:solidFill>
                  <a:srgbClr val="A71160"/>
                </a:solidFill>
              </a:rPr>
              <a:t>Delete the last node.</a:t>
            </a:r>
          </a:p>
        </p:txBody>
      </p:sp>
      <p:sp>
        <p:nvSpPr>
          <p:cNvPr id="25" name="Freeform 11"/>
          <p:cNvSpPr/>
          <p:nvPr/>
        </p:nvSpPr>
        <p:spPr bwMode="auto">
          <a:xfrm>
            <a:off x="6302188" y="2987644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"/>
          <p:cNvSpPr/>
          <p:nvPr/>
        </p:nvSpPr>
        <p:spPr bwMode="auto">
          <a:xfrm>
            <a:off x="6799729" y="3240741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874059" y="3870833"/>
            <a:ext cx="699247" cy="18825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20273" y="40304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83860" y="2712570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09431" y="3680603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50067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9367" y="3372140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1627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/>
      <p:bldP spid="26" grpId="0" animBg="1"/>
      <p:bldP spid="25" grpId="0" animBg="1"/>
      <p:bldP spid="25" grpId="1" animBg="1"/>
      <p:bldP spid="28" grpId="0" animBg="1"/>
      <p:bldP spid="28" grpId="1" animBg="1"/>
      <p:bldP spid="30" grpId="0" animBg="1"/>
      <p:bldP spid="30" grpId="1" animBg="1"/>
      <p:bldP spid="31" grpId="0"/>
      <p:bldP spid="49" grpId="0" animBg="1"/>
      <p:bldP spid="50" grpId="0" animBg="1"/>
      <p:bldP spid="50" grpId="1" animBg="1"/>
      <p:bldP spid="32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 – Example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3 : Apply Heap Sort</a:t>
            </a:r>
            <a:endParaRPr lang="en-US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598" r="-2683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423" r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1429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14011" y="260513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Already a Max Heap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200400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>
                <a:solidFill>
                  <a:srgbClr val="A71160"/>
                </a:solidFill>
              </a:rPr>
              <a:t>Remove the last element from heap and the sorting is over.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882" y="3321423"/>
            <a:ext cx="640080" cy="539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16536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  <p:bldP spid="26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Sort given element in ascending order using heap sort.  19, 7, 16, 1, 14, 17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28912" y="1721224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5128304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018180" y="2590800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89087" y="3505199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19</a:t>
            </a:r>
          </a:p>
        </p:txBody>
      </p:sp>
      <p:cxnSp>
        <p:nvCxnSpPr>
          <p:cNvPr id="7" name="Straight Connector 6"/>
          <p:cNvCxnSpPr>
            <a:stCxn id="6" idx="3"/>
            <a:endCxn id="8" idx="0"/>
          </p:cNvCxnSpPr>
          <p:nvPr/>
        </p:nvCxnSpPr>
        <p:spPr>
          <a:xfrm flipH="1">
            <a:off x="2434698" y="4051541"/>
            <a:ext cx="348127" cy="3331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114658" y="4384726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cxnSp>
        <p:nvCxnSpPr>
          <p:cNvPr id="9" name="Straight Connector 8"/>
          <p:cNvCxnSpPr>
            <a:stCxn id="6" idx="5"/>
            <a:endCxn id="10" idx="1"/>
          </p:cNvCxnSpPr>
          <p:nvPr/>
        </p:nvCxnSpPr>
        <p:spPr>
          <a:xfrm>
            <a:off x="3235429" y="4051541"/>
            <a:ext cx="449653" cy="426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91344" y="4384726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16</a:t>
            </a:r>
          </a:p>
        </p:txBody>
      </p:sp>
      <p:cxnSp>
        <p:nvCxnSpPr>
          <p:cNvPr id="11" name="Straight Connector 10"/>
          <p:cNvCxnSpPr>
            <a:stCxn id="8" idx="3"/>
            <a:endCxn id="12" idx="0"/>
          </p:cNvCxnSpPr>
          <p:nvPr/>
        </p:nvCxnSpPr>
        <p:spPr>
          <a:xfrm flipH="1">
            <a:off x="2027814" y="4931068"/>
            <a:ext cx="180582" cy="4833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07774" y="5414382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13" name="Straight Connector 12"/>
          <p:cNvCxnSpPr>
            <a:stCxn id="8" idx="5"/>
            <a:endCxn id="14" idx="0"/>
          </p:cNvCxnSpPr>
          <p:nvPr/>
        </p:nvCxnSpPr>
        <p:spPr>
          <a:xfrm>
            <a:off x="2661000" y="4931068"/>
            <a:ext cx="258853" cy="4833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599813" y="5414382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14</a:t>
            </a:r>
          </a:p>
        </p:txBody>
      </p:sp>
      <p:cxnSp>
        <p:nvCxnSpPr>
          <p:cNvPr id="15" name="Straight Connector 14"/>
          <p:cNvCxnSpPr>
            <a:stCxn id="10" idx="4"/>
            <a:endCxn id="16" idx="0"/>
          </p:cNvCxnSpPr>
          <p:nvPr/>
        </p:nvCxnSpPr>
        <p:spPr>
          <a:xfrm flipH="1">
            <a:off x="3654459" y="5024806"/>
            <a:ext cx="256925" cy="3895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334419" y="5414382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17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094945" y="2667001"/>
            <a:ext cx="2111" cy="3733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96317" y="277383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Step 2: Create Max-heap</a:t>
            </a:r>
          </a:p>
        </p:txBody>
      </p:sp>
      <p:sp>
        <p:nvSpPr>
          <p:cNvPr id="35" name="Freeform 34"/>
          <p:cNvSpPr/>
          <p:nvPr/>
        </p:nvSpPr>
        <p:spPr>
          <a:xfrm>
            <a:off x="6221701" y="2299063"/>
            <a:ext cx="1864208" cy="195943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10800000">
            <a:off x="5512667" y="1427416"/>
            <a:ext cx="1880910" cy="218504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18180" y="2773830"/>
            <a:ext cx="352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Step 1: Create binary tree</a:t>
            </a:r>
          </a:p>
        </p:txBody>
      </p:sp>
      <p:sp>
        <p:nvSpPr>
          <p:cNvPr id="38" name="Oval 37"/>
          <p:cNvSpPr/>
          <p:nvPr/>
        </p:nvSpPr>
        <p:spPr>
          <a:xfrm>
            <a:off x="8079709" y="3540032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19</a:t>
            </a:r>
          </a:p>
        </p:txBody>
      </p:sp>
      <p:cxnSp>
        <p:nvCxnSpPr>
          <p:cNvPr id="39" name="Straight Connector 38"/>
          <p:cNvCxnSpPr>
            <a:stCxn id="38" idx="3"/>
            <a:endCxn id="40" idx="0"/>
          </p:cNvCxnSpPr>
          <p:nvPr/>
        </p:nvCxnSpPr>
        <p:spPr>
          <a:xfrm flipH="1">
            <a:off x="7825320" y="4086374"/>
            <a:ext cx="348127" cy="3331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505280" y="4419559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cxnSp>
        <p:nvCxnSpPr>
          <p:cNvPr id="41" name="Straight Connector 40"/>
          <p:cNvCxnSpPr>
            <a:stCxn id="38" idx="5"/>
            <a:endCxn id="42" idx="1"/>
          </p:cNvCxnSpPr>
          <p:nvPr/>
        </p:nvCxnSpPr>
        <p:spPr>
          <a:xfrm>
            <a:off x="8626051" y="4086374"/>
            <a:ext cx="449653" cy="426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981966" y="4419559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16</a:t>
            </a:r>
          </a:p>
        </p:txBody>
      </p:sp>
      <p:cxnSp>
        <p:nvCxnSpPr>
          <p:cNvPr id="43" name="Straight Connector 42"/>
          <p:cNvCxnSpPr>
            <a:stCxn id="40" idx="3"/>
            <a:endCxn id="44" idx="0"/>
          </p:cNvCxnSpPr>
          <p:nvPr/>
        </p:nvCxnSpPr>
        <p:spPr>
          <a:xfrm flipH="1">
            <a:off x="7418436" y="4965901"/>
            <a:ext cx="180582" cy="4833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098396" y="544921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45" name="Straight Connector 44"/>
          <p:cNvCxnSpPr>
            <a:stCxn id="40" idx="5"/>
            <a:endCxn id="46" idx="0"/>
          </p:cNvCxnSpPr>
          <p:nvPr/>
        </p:nvCxnSpPr>
        <p:spPr>
          <a:xfrm>
            <a:off x="8051622" y="4965901"/>
            <a:ext cx="258853" cy="4833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990435" y="544921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14</a:t>
            </a:r>
          </a:p>
        </p:txBody>
      </p:sp>
      <p:cxnSp>
        <p:nvCxnSpPr>
          <p:cNvPr id="47" name="Straight Connector 46"/>
          <p:cNvCxnSpPr>
            <a:stCxn id="42" idx="4"/>
            <a:endCxn id="48" idx="0"/>
          </p:cNvCxnSpPr>
          <p:nvPr/>
        </p:nvCxnSpPr>
        <p:spPr>
          <a:xfrm flipH="1">
            <a:off x="9045081" y="5059639"/>
            <a:ext cx="256925" cy="3895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8725041" y="544921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17</a:t>
            </a:r>
          </a:p>
        </p:txBody>
      </p:sp>
      <p:sp>
        <p:nvSpPr>
          <p:cNvPr id="49" name="Freeform 17"/>
          <p:cNvSpPr/>
          <p:nvPr/>
        </p:nvSpPr>
        <p:spPr bwMode="auto">
          <a:xfrm>
            <a:off x="7860396" y="5100795"/>
            <a:ext cx="207824" cy="397411"/>
          </a:xfrm>
          <a:custGeom>
            <a:avLst/>
            <a:gdLst>
              <a:gd name="T0" fmla="*/ 197 w 197"/>
              <a:gd name="T1" fmla="*/ 260 h 260"/>
              <a:gd name="T2" fmla="*/ 114 w 197"/>
              <a:gd name="T3" fmla="*/ 233 h 260"/>
              <a:gd name="T4" fmla="*/ 41 w 197"/>
              <a:gd name="T5" fmla="*/ 164 h 260"/>
              <a:gd name="T6" fmla="*/ 0 w 197"/>
              <a:gd name="T7" fmla="*/ 0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97"/>
              <a:gd name="T13" fmla="*/ 0 h 260"/>
              <a:gd name="T14" fmla="*/ 197 w 19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" h="260">
                <a:moveTo>
                  <a:pt x="197" y="260"/>
                </a:moveTo>
                <a:cubicBezTo>
                  <a:pt x="183" y="256"/>
                  <a:pt x="140" y="249"/>
                  <a:pt x="114" y="233"/>
                </a:cubicBezTo>
                <a:cubicBezTo>
                  <a:pt x="88" y="217"/>
                  <a:pt x="60" y="203"/>
                  <a:pt x="41" y="164"/>
                </a:cubicBezTo>
                <a:cubicBezTo>
                  <a:pt x="22" y="125"/>
                  <a:pt x="9" y="34"/>
                  <a:pt x="0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Freeform 18"/>
          <p:cNvSpPr/>
          <p:nvPr/>
        </p:nvSpPr>
        <p:spPr bwMode="auto">
          <a:xfrm>
            <a:off x="8184159" y="4930614"/>
            <a:ext cx="249238" cy="449263"/>
          </a:xfrm>
          <a:custGeom>
            <a:avLst/>
            <a:gdLst>
              <a:gd name="T0" fmla="*/ 0 w 157"/>
              <a:gd name="T1" fmla="*/ 0 h 283"/>
              <a:gd name="T2" fmla="*/ 91 w 157"/>
              <a:gd name="T3" fmla="*/ 41 h 283"/>
              <a:gd name="T4" fmla="*/ 147 w 157"/>
              <a:gd name="T5" fmla="*/ 151 h 283"/>
              <a:gd name="T6" fmla="*/ 152 w 157"/>
              <a:gd name="T7" fmla="*/ 283 h 283"/>
              <a:gd name="T8" fmla="*/ 0 60000 65536"/>
              <a:gd name="T9" fmla="*/ 0 60000 65536"/>
              <a:gd name="T10" fmla="*/ 0 60000 65536"/>
              <a:gd name="T11" fmla="*/ 0 60000 65536"/>
              <a:gd name="T12" fmla="*/ 0 w 157"/>
              <a:gd name="T13" fmla="*/ 0 h 283"/>
              <a:gd name="T14" fmla="*/ 157 w 157"/>
              <a:gd name="T15" fmla="*/ 283 h 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" h="283">
                <a:moveTo>
                  <a:pt x="0" y="0"/>
                </a:moveTo>
                <a:cubicBezTo>
                  <a:pt x="15" y="7"/>
                  <a:pt x="67" y="16"/>
                  <a:pt x="91" y="41"/>
                </a:cubicBezTo>
                <a:cubicBezTo>
                  <a:pt x="115" y="66"/>
                  <a:pt x="137" y="111"/>
                  <a:pt x="147" y="151"/>
                </a:cubicBezTo>
                <a:cubicBezTo>
                  <a:pt x="157" y="191"/>
                  <a:pt x="151" y="256"/>
                  <a:pt x="152" y="283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Freeform 11"/>
          <p:cNvSpPr/>
          <p:nvPr/>
        </p:nvSpPr>
        <p:spPr bwMode="auto">
          <a:xfrm>
            <a:off x="8805847" y="4944136"/>
            <a:ext cx="219851" cy="44850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"/>
          <p:cNvSpPr/>
          <p:nvPr/>
        </p:nvSpPr>
        <p:spPr bwMode="auto">
          <a:xfrm>
            <a:off x="9300384" y="5118205"/>
            <a:ext cx="219851" cy="452814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816481" y="5569200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073406" y="4539544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81875" y="5569200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96720" y="4539544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44997" y="1766045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66890" y="1783974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17723" y="1766045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21437" y="1779107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85294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34" grpId="0"/>
      <p:bldP spid="35" grpId="0" animBg="1"/>
      <p:bldP spid="36" grpId="0" animBg="1"/>
      <p:bldP spid="37" grpId="0"/>
      <p:bldP spid="38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 – Example 2</a:t>
            </a:r>
          </a:p>
        </p:txBody>
      </p:sp>
      <p:cxnSp>
        <p:nvCxnSpPr>
          <p:cNvPr id="5" name="Straight Connector 4"/>
          <p:cNvCxnSpPr>
            <a:stCxn id="10" idx="4"/>
            <a:endCxn id="15" idx="0"/>
          </p:cNvCxnSpPr>
          <p:nvPr/>
        </p:nvCxnSpPr>
        <p:spPr>
          <a:xfrm flipH="1">
            <a:off x="3604169" y="3917666"/>
            <a:ext cx="256925" cy="3895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38797" y="2398059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19</a:t>
            </a:r>
          </a:p>
        </p:txBody>
      </p:sp>
      <p:cxnSp>
        <p:nvCxnSpPr>
          <p:cNvPr id="7" name="Straight Connector 6"/>
          <p:cNvCxnSpPr>
            <a:stCxn id="6" idx="3"/>
            <a:endCxn id="8" idx="0"/>
          </p:cNvCxnSpPr>
          <p:nvPr/>
        </p:nvCxnSpPr>
        <p:spPr>
          <a:xfrm flipH="1">
            <a:off x="2384408" y="2944401"/>
            <a:ext cx="348127" cy="411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64368" y="3356392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14</a:t>
            </a:r>
          </a:p>
        </p:txBody>
      </p:sp>
      <p:cxnSp>
        <p:nvCxnSpPr>
          <p:cNvPr id="9" name="Straight Connector 8"/>
          <p:cNvCxnSpPr>
            <a:stCxn id="6" idx="5"/>
            <a:endCxn id="10" idx="1"/>
          </p:cNvCxnSpPr>
          <p:nvPr/>
        </p:nvCxnSpPr>
        <p:spPr>
          <a:xfrm>
            <a:off x="3185139" y="2944401"/>
            <a:ext cx="449653" cy="426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41054" y="3277586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17</a:t>
            </a:r>
          </a:p>
        </p:txBody>
      </p:sp>
      <p:cxnSp>
        <p:nvCxnSpPr>
          <p:cNvPr id="11" name="Straight Connector 10"/>
          <p:cNvCxnSpPr>
            <a:stCxn id="8" idx="3"/>
            <a:endCxn id="12" idx="0"/>
          </p:cNvCxnSpPr>
          <p:nvPr/>
        </p:nvCxnSpPr>
        <p:spPr>
          <a:xfrm flipH="1">
            <a:off x="1977524" y="3902734"/>
            <a:ext cx="180582" cy="4045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657484" y="4307242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13" name="Straight Connector 12"/>
          <p:cNvCxnSpPr>
            <a:stCxn id="8" idx="5"/>
            <a:endCxn id="14" idx="0"/>
          </p:cNvCxnSpPr>
          <p:nvPr/>
        </p:nvCxnSpPr>
        <p:spPr>
          <a:xfrm>
            <a:off x="2610710" y="3902734"/>
            <a:ext cx="258853" cy="4045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549523" y="4307242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15" name="Oval 14"/>
          <p:cNvSpPr/>
          <p:nvPr/>
        </p:nvSpPr>
        <p:spPr>
          <a:xfrm>
            <a:off x="3284129" y="4307242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16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57484" y="1386239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5128304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flipH="1">
            <a:off x="6096000" y="1053692"/>
            <a:ext cx="0" cy="5207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358699" y="2426143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16</a:t>
            </a:r>
          </a:p>
        </p:txBody>
      </p:sp>
      <p:cxnSp>
        <p:nvCxnSpPr>
          <p:cNvPr id="20" name="Straight Connector 19"/>
          <p:cNvCxnSpPr>
            <a:stCxn id="19" idx="3"/>
            <a:endCxn id="21" idx="0"/>
          </p:cNvCxnSpPr>
          <p:nvPr/>
        </p:nvCxnSpPr>
        <p:spPr>
          <a:xfrm flipH="1">
            <a:off x="7104310" y="2972485"/>
            <a:ext cx="348127" cy="411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84270" y="3384476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14</a:t>
            </a:r>
          </a:p>
        </p:txBody>
      </p:sp>
      <p:cxnSp>
        <p:nvCxnSpPr>
          <p:cNvPr id="22" name="Straight Connector 21"/>
          <p:cNvCxnSpPr>
            <a:stCxn id="19" idx="5"/>
            <a:endCxn id="23" idx="1"/>
          </p:cNvCxnSpPr>
          <p:nvPr/>
        </p:nvCxnSpPr>
        <p:spPr>
          <a:xfrm>
            <a:off x="7905041" y="2972485"/>
            <a:ext cx="449653" cy="426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260956" y="3305670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17</a:t>
            </a:r>
          </a:p>
        </p:txBody>
      </p:sp>
      <p:cxnSp>
        <p:nvCxnSpPr>
          <p:cNvPr id="24" name="Straight Connector 23"/>
          <p:cNvCxnSpPr>
            <a:stCxn id="21" idx="3"/>
            <a:endCxn id="25" idx="0"/>
          </p:cNvCxnSpPr>
          <p:nvPr/>
        </p:nvCxnSpPr>
        <p:spPr>
          <a:xfrm flipH="1">
            <a:off x="6697426" y="3930818"/>
            <a:ext cx="180582" cy="4045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377386" y="4335326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6" name="Straight Connector 25"/>
          <p:cNvCxnSpPr>
            <a:stCxn id="21" idx="5"/>
            <a:endCxn id="27" idx="0"/>
          </p:cNvCxnSpPr>
          <p:nvPr/>
        </p:nvCxnSpPr>
        <p:spPr>
          <a:xfrm>
            <a:off x="7330612" y="3930818"/>
            <a:ext cx="258853" cy="4045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269425" y="4335326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197653" y="1386239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5128304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3630328" y="2600912"/>
            <a:ext cx="1815727" cy="2006947"/>
            <a:chOff x="2261195" y="2837871"/>
            <a:chExt cx="1815727" cy="2006946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2261195" y="2837871"/>
              <a:ext cx="1815726" cy="1"/>
            </a:xfrm>
            <a:prstGeom prst="straightConnector1">
              <a:avLst/>
            </a:prstGeom>
            <a:ln w="28575">
              <a:solidFill>
                <a:srgbClr val="ED52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076921" y="2837872"/>
              <a:ext cx="0" cy="2006945"/>
            </a:xfrm>
            <a:prstGeom prst="line">
              <a:avLst/>
            </a:prstGeom>
            <a:ln w="28575">
              <a:solidFill>
                <a:srgbClr val="ED52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781521" y="4844817"/>
              <a:ext cx="1295401" cy="0"/>
            </a:xfrm>
            <a:prstGeom prst="straightConnector1">
              <a:avLst/>
            </a:prstGeom>
            <a:ln w="28575">
              <a:solidFill>
                <a:srgbClr val="ED52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315269" y="2903421"/>
            <a:ext cx="1069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>
                <a:solidFill>
                  <a:srgbClr val="0070C0"/>
                </a:solidFill>
              </a:rPr>
              <a:t>Swap &amp; remove the last element</a:t>
            </a:r>
          </a:p>
        </p:txBody>
      </p:sp>
      <p:sp>
        <p:nvSpPr>
          <p:cNvPr id="34" name="Freeform 33"/>
          <p:cNvSpPr/>
          <p:nvPr/>
        </p:nvSpPr>
        <p:spPr>
          <a:xfrm rot="10800000">
            <a:off x="1976718" y="1129551"/>
            <a:ext cx="3227293" cy="174813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2372" y="2417747"/>
            <a:ext cx="261730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Create Max-heap</a:t>
            </a:r>
          </a:p>
        </p:txBody>
      </p:sp>
      <p:sp>
        <p:nvSpPr>
          <p:cNvPr id="36" name="Freeform 17"/>
          <p:cNvSpPr/>
          <p:nvPr/>
        </p:nvSpPr>
        <p:spPr bwMode="auto">
          <a:xfrm>
            <a:off x="7732054" y="3067146"/>
            <a:ext cx="388829" cy="550113"/>
          </a:xfrm>
          <a:custGeom>
            <a:avLst/>
            <a:gdLst>
              <a:gd name="T0" fmla="*/ 197 w 197"/>
              <a:gd name="T1" fmla="*/ 260 h 260"/>
              <a:gd name="T2" fmla="*/ 114 w 197"/>
              <a:gd name="T3" fmla="*/ 233 h 260"/>
              <a:gd name="T4" fmla="*/ 41 w 197"/>
              <a:gd name="T5" fmla="*/ 164 h 260"/>
              <a:gd name="T6" fmla="*/ 0 w 197"/>
              <a:gd name="T7" fmla="*/ 0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97"/>
              <a:gd name="T13" fmla="*/ 0 h 260"/>
              <a:gd name="T14" fmla="*/ 197 w 19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" h="260">
                <a:moveTo>
                  <a:pt x="197" y="260"/>
                </a:moveTo>
                <a:cubicBezTo>
                  <a:pt x="183" y="256"/>
                  <a:pt x="140" y="249"/>
                  <a:pt x="114" y="233"/>
                </a:cubicBezTo>
                <a:cubicBezTo>
                  <a:pt x="88" y="217"/>
                  <a:pt x="60" y="203"/>
                  <a:pt x="41" y="164"/>
                </a:cubicBezTo>
                <a:cubicBezTo>
                  <a:pt x="22" y="125"/>
                  <a:pt x="9" y="34"/>
                  <a:pt x="0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Freeform 18"/>
          <p:cNvSpPr/>
          <p:nvPr/>
        </p:nvSpPr>
        <p:spPr bwMode="auto">
          <a:xfrm>
            <a:off x="8100912" y="2691889"/>
            <a:ext cx="451023" cy="585697"/>
          </a:xfrm>
          <a:custGeom>
            <a:avLst/>
            <a:gdLst>
              <a:gd name="T0" fmla="*/ 0 w 157"/>
              <a:gd name="T1" fmla="*/ 0 h 283"/>
              <a:gd name="T2" fmla="*/ 91 w 157"/>
              <a:gd name="T3" fmla="*/ 41 h 283"/>
              <a:gd name="T4" fmla="*/ 147 w 157"/>
              <a:gd name="T5" fmla="*/ 151 h 283"/>
              <a:gd name="T6" fmla="*/ 152 w 157"/>
              <a:gd name="T7" fmla="*/ 283 h 283"/>
              <a:gd name="T8" fmla="*/ 0 60000 65536"/>
              <a:gd name="T9" fmla="*/ 0 60000 65536"/>
              <a:gd name="T10" fmla="*/ 0 60000 65536"/>
              <a:gd name="T11" fmla="*/ 0 60000 65536"/>
              <a:gd name="T12" fmla="*/ 0 w 157"/>
              <a:gd name="T13" fmla="*/ 0 h 283"/>
              <a:gd name="T14" fmla="*/ 157 w 157"/>
              <a:gd name="T15" fmla="*/ 283 h 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" h="283">
                <a:moveTo>
                  <a:pt x="0" y="0"/>
                </a:moveTo>
                <a:cubicBezTo>
                  <a:pt x="15" y="7"/>
                  <a:pt x="67" y="16"/>
                  <a:pt x="91" y="41"/>
                </a:cubicBezTo>
                <a:cubicBezTo>
                  <a:pt x="115" y="66"/>
                  <a:pt x="137" y="111"/>
                  <a:pt x="147" y="151"/>
                </a:cubicBezTo>
                <a:cubicBezTo>
                  <a:pt x="157" y="191"/>
                  <a:pt x="151" y="256"/>
                  <a:pt x="152" y="283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 rot="10800000">
            <a:off x="7408978" y="1117928"/>
            <a:ext cx="1385397" cy="186437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0237" y="2518044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75569" y="4427227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93820" y="1443315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94220" y="1443315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11479" y="1443315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34009" y="1429868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52396" y="3425655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50139" y="2546128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6897" y="796458"/>
            <a:ext cx="84029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3</a:t>
            </a:r>
            <a:endParaRPr lang="en-US" sz="2000" b="1"/>
          </a:p>
        </p:txBody>
      </p:sp>
      <p:sp>
        <p:nvSpPr>
          <p:cNvPr id="48" name="TextBox 47"/>
          <p:cNvSpPr txBox="1"/>
          <p:nvPr/>
        </p:nvSpPr>
        <p:spPr>
          <a:xfrm>
            <a:off x="6251083" y="796458"/>
            <a:ext cx="84029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4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833075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  <p:cond evt="onBegin" delay="0">
                          <p:tn val="55"/>
                        </p:cond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  <p:cond evt="onBegin" delay="0">
                          <p:tn val="64"/>
                        </p:cond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  <p:cond evt="onBegin" delay="0">
                          <p:tn val="73"/>
                        </p:cond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  <p:cond evt="onBegin" delay="0">
                          <p:tn val="84"/>
                        </p:cond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  <p:cond evt="onBegin" delay="0">
                          <p:tn val="97"/>
                        </p:cond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  <p:cond evt="onBegin" delay="0">
                          <p:tn val="126"/>
                        </p:cond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  <p:cond evt="onBegin" delay="0">
                          <p:tn val="131"/>
                        </p:cond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  <p:cond evt="onBegin" delay="0">
                          <p:tn val="142"/>
                        </p:cond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  <p:cond evt="onBegin" delay="0">
                          <p:tn val="151"/>
                        </p:cond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5" grpId="1" animBg="1"/>
      <p:bldP spid="19" grpId="0" animBg="1"/>
      <p:bldP spid="21" grpId="0" animBg="1"/>
      <p:bldP spid="23" grpId="0" animBg="1"/>
      <p:bldP spid="25" grpId="0" animBg="1"/>
      <p:bldP spid="27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 – Example 2</a:t>
            </a:r>
          </a:p>
        </p:txBody>
      </p:sp>
      <p:sp>
        <p:nvSpPr>
          <p:cNvPr id="6" name="Oval 5"/>
          <p:cNvSpPr/>
          <p:nvPr/>
        </p:nvSpPr>
        <p:spPr>
          <a:xfrm>
            <a:off x="2638797" y="2398059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17</a:t>
            </a:r>
          </a:p>
        </p:txBody>
      </p:sp>
      <p:cxnSp>
        <p:nvCxnSpPr>
          <p:cNvPr id="7" name="Straight Connector 6"/>
          <p:cNvCxnSpPr>
            <a:stCxn id="6" idx="3"/>
            <a:endCxn id="8" idx="0"/>
          </p:cNvCxnSpPr>
          <p:nvPr/>
        </p:nvCxnSpPr>
        <p:spPr>
          <a:xfrm flipH="1">
            <a:off x="2384408" y="2944401"/>
            <a:ext cx="348127" cy="411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64368" y="3356392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14</a:t>
            </a:r>
          </a:p>
        </p:txBody>
      </p:sp>
      <p:cxnSp>
        <p:nvCxnSpPr>
          <p:cNvPr id="9" name="Straight Connector 8"/>
          <p:cNvCxnSpPr>
            <a:stCxn id="6" idx="5"/>
            <a:endCxn id="10" idx="1"/>
          </p:cNvCxnSpPr>
          <p:nvPr/>
        </p:nvCxnSpPr>
        <p:spPr>
          <a:xfrm>
            <a:off x="3185139" y="2944401"/>
            <a:ext cx="449653" cy="426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41054" y="3277586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16</a:t>
            </a:r>
          </a:p>
        </p:txBody>
      </p:sp>
      <p:cxnSp>
        <p:nvCxnSpPr>
          <p:cNvPr id="11" name="Straight Connector 10"/>
          <p:cNvCxnSpPr>
            <a:stCxn id="8" idx="3"/>
            <a:endCxn id="12" idx="0"/>
          </p:cNvCxnSpPr>
          <p:nvPr/>
        </p:nvCxnSpPr>
        <p:spPr>
          <a:xfrm flipH="1">
            <a:off x="1977524" y="3902734"/>
            <a:ext cx="180582" cy="4045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657484" y="4307242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13" name="Straight Connector 12"/>
          <p:cNvCxnSpPr>
            <a:stCxn id="8" idx="5"/>
            <a:endCxn id="14" idx="0"/>
          </p:cNvCxnSpPr>
          <p:nvPr/>
        </p:nvCxnSpPr>
        <p:spPr>
          <a:xfrm>
            <a:off x="2610710" y="3902734"/>
            <a:ext cx="258853" cy="4045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549523" y="4307242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57484" y="1386239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5128304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flipH="1">
            <a:off x="6096000" y="1053692"/>
            <a:ext cx="0" cy="5207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358699" y="2426143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cxnSp>
        <p:nvCxnSpPr>
          <p:cNvPr id="20" name="Straight Connector 19"/>
          <p:cNvCxnSpPr>
            <a:stCxn id="19" idx="3"/>
            <a:endCxn id="21" idx="0"/>
          </p:cNvCxnSpPr>
          <p:nvPr/>
        </p:nvCxnSpPr>
        <p:spPr>
          <a:xfrm flipH="1">
            <a:off x="7104310" y="2972485"/>
            <a:ext cx="348127" cy="411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84270" y="3384476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14</a:t>
            </a:r>
          </a:p>
        </p:txBody>
      </p:sp>
      <p:cxnSp>
        <p:nvCxnSpPr>
          <p:cNvPr id="22" name="Straight Connector 21"/>
          <p:cNvCxnSpPr>
            <a:stCxn id="19" idx="5"/>
            <a:endCxn id="23" idx="1"/>
          </p:cNvCxnSpPr>
          <p:nvPr/>
        </p:nvCxnSpPr>
        <p:spPr>
          <a:xfrm>
            <a:off x="7905041" y="2972485"/>
            <a:ext cx="449653" cy="426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260956" y="3305670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16</a:t>
            </a:r>
          </a:p>
        </p:txBody>
      </p:sp>
      <p:cxnSp>
        <p:nvCxnSpPr>
          <p:cNvPr id="24" name="Straight Connector 23"/>
          <p:cNvCxnSpPr>
            <a:stCxn id="21" idx="3"/>
            <a:endCxn id="25" idx="0"/>
          </p:cNvCxnSpPr>
          <p:nvPr/>
        </p:nvCxnSpPr>
        <p:spPr>
          <a:xfrm flipH="1">
            <a:off x="6697426" y="3930818"/>
            <a:ext cx="180582" cy="4045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377386" y="4335326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197653" y="1386239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5128304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3353813" y="2600912"/>
            <a:ext cx="2103120" cy="2006947"/>
            <a:chOff x="3353813" y="2600912"/>
            <a:chExt cx="2103120" cy="2006947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3630328" y="2600912"/>
              <a:ext cx="1815726" cy="1"/>
            </a:xfrm>
            <a:prstGeom prst="straightConnector1">
              <a:avLst/>
            </a:prstGeom>
            <a:ln w="28575">
              <a:solidFill>
                <a:srgbClr val="ED52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5446054" y="2600913"/>
              <a:ext cx="0" cy="2006946"/>
            </a:xfrm>
            <a:prstGeom prst="line">
              <a:avLst/>
            </a:prstGeom>
            <a:ln w="28575">
              <a:solidFill>
                <a:srgbClr val="ED52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3353813" y="4607859"/>
              <a:ext cx="2103120" cy="0"/>
            </a:xfrm>
            <a:prstGeom prst="straightConnector1">
              <a:avLst/>
            </a:prstGeom>
            <a:ln w="28575">
              <a:solidFill>
                <a:srgbClr val="ED52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315269" y="2903421"/>
            <a:ext cx="1069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>
                <a:solidFill>
                  <a:srgbClr val="0070C0"/>
                </a:solidFill>
              </a:rPr>
              <a:t>Swap &amp; remove the last element</a:t>
            </a:r>
          </a:p>
        </p:txBody>
      </p:sp>
      <p:sp>
        <p:nvSpPr>
          <p:cNvPr id="34" name="Freeform 33"/>
          <p:cNvSpPr/>
          <p:nvPr/>
        </p:nvSpPr>
        <p:spPr>
          <a:xfrm rot="10800000">
            <a:off x="1976717" y="1194865"/>
            <a:ext cx="2608345" cy="137546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2372" y="2417747"/>
            <a:ext cx="261730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Create Max-heap</a:t>
            </a:r>
          </a:p>
        </p:txBody>
      </p:sp>
      <p:sp>
        <p:nvSpPr>
          <p:cNvPr id="36" name="Freeform 17"/>
          <p:cNvSpPr/>
          <p:nvPr/>
        </p:nvSpPr>
        <p:spPr bwMode="auto">
          <a:xfrm>
            <a:off x="7732054" y="3067146"/>
            <a:ext cx="388829" cy="550113"/>
          </a:xfrm>
          <a:custGeom>
            <a:avLst/>
            <a:gdLst>
              <a:gd name="T0" fmla="*/ 197 w 197"/>
              <a:gd name="T1" fmla="*/ 260 h 260"/>
              <a:gd name="T2" fmla="*/ 114 w 197"/>
              <a:gd name="T3" fmla="*/ 233 h 260"/>
              <a:gd name="T4" fmla="*/ 41 w 197"/>
              <a:gd name="T5" fmla="*/ 164 h 260"/>
              <a:gd name="T6" fmla="*/ 0 w 197"/>
              <a:gd name="T7" fmla="*/ 0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97"/>
              <a:gd name="T13" fmla="*/ 0 h 260"/>
              <a:gd name="T14" fmla="*/ 197 w 19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" h="260">
                <a:moveTo>
                  <a:pt x="197" y="260"/>
                </a:moveTo>
                <a:cubicBezTo>
                  <a:pt x="183" y="256"/>
                  <a:pt x="140" y="249"/>
                  <a:pt x="114" y="233"/>
                </a:cubicBezTo>
                <a:cubicBezTo>
                  <a:pt x="88" y="217"/>
                  <a:pt x="60" y="203"/>
                  <a:pt x="41" y="164"/>
                </a:cubicBezTo>
                <a:cubicBezTo>
                  <a:pt x="22" y="125"/>
                  <a:pt x="9" y="34"/>
                  <a:pt x="0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Freeform 18"/>
          <p:cNvSpPr/>
          <p:nvPr/>
        </p:nvSpPr>
        <p:spPr bwMode="auto">
          <a:xfrm>
            <a:off x="8100912" y="2691889"/>
            <a:ext cx="451023" cy="585697"/>
          </a:xfrm>
          <a:custGeom>
            <a:avLst/>
            <a:gdLst>
              <a:gd name="T0" fmla="*/ 0 w 157"/>
              <a:gd name="T1" fmla="*/ 0 h 283"/>
              <a:gd name="T2" fmla="*/ 91 w 157"/>
              <a:gd name="T3" fmla="*/ 41 h 283"/>
              <a:gd name="T4" fmla="*/ 147 w 157"/>
              <a:gd name="T5" fmla="*/ 151 h 283"/>
              <a:gd name="T6" fmla="*/ 152 w 157"/>
              <a:gd name="T7" fmla="*/ 283 h 283"/>
              <a:gd name="T8" fmla="*/ 0 60000 65536"/>
              <a:gd name="T9" fmla="*/ 0 60000 65536"/>
              <a:gd name="T10" fmla="*/ 0 60000 65536"/>
              <a:gd name="T11" fmla="*/ 0 60000 65536"/>
              <a:gd name="T12" fmla="*/ 0 w 157"/>
              <a:gd name="T13" fmla="*/ 0 h 283"/>
              <a:gd name="T14" fmla="*/ 157 w 157"/>
              <a:gd name="T15" fmla="*/ 283 h 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" h="283">
                <a:moveTo>
                  <a:pt x="0" y="0"/>
                </a:moveTo>
                <a:cubicBezTo>
                  <a:pt x="15" y="7"/>
                  <a:pt x="67" y="16"/>
                  <a:pt x="91" y="41"/>
                </a:cubicBezTo>
                <a:cubicBezTo>
                  <a:pt x="115" y="66"/>
                  <a:pt x="137" y="111"/>
                  <a:pt x="147" y="151"/>
                </a:cubicBezTo>
                <a:cubicBezTo>
                  <a:pt x="157" y="191"/>
                  <a:pt x="151" y="256"/>
                  <a:pt x="152" y="283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8" name="Freeform 37"/>
          <p:cNvSpPr/>
          <p:nvPr/>
        </p:nvSpPr>
        <p:spPr>
          <a:xfrm rot="10800000">
            <a:off x="7408978" y="1117928"/>
            <a:ext cx="1385397" cy="186437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0239" y="251804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44050" y="4427227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58492" y="1443316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93821" y="1443315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31320" y="1443316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540295" y="1442930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37996" y="2537381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351476" y="3408277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6897" y="796458"/>
            <a:ext cx="84029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5</a:t>
            </a:r>
            <a:endParaRPr lang="en-US" sz="2000" b="1"/>
          </a:p>
        </p:txBody>
      </p:sp>
      <p:sp>
        <p:nvSpPr>
          <p:cNvPr id="48" name="TextBox 47"/>
          <p:cNvSpPr txBox="1"/>
          <p:nvPr/>
        </p:nvSpPr>
        <p:spPr>
          <a:xfrm>
            <a:off x="6251083" y="796458"/>
            <a:ext cx="84029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6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620713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  <p:cond evt="onBegin" delay="0">
                          <p:tn val="47"/>
                        </p:cond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  <p:cond evt="onBegin" delay="0">
                          <p:tn val="56"/>
                        </p:cond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  <p:cond evt="onBegin" delay="0">
                          <p:tn val="65"/>
                        </p:cond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  <p:cond evt="onBegin" delay="0">
                          <p:tn val="76"/>
                        </p:cond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  <p:cond evt="onBegin" delay="0">
                          <p:tn val="89"/>
                        </p:cond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  <p:cond evt="onBegin" delay="0">
                          <p:tn val="112"/>
                        </p:cond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  <p:cond evt="onBegin" delay="0">
                          <p:tn val="117"/>
                        </p:cond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  <p:cond evt="onBegin" delay="0">
                          <p:tn val="128"/>
                        </p:cond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  <p:cond evt="onBegin" delay="0">
                          <p:tn val="137"/>
                        </p:cond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14" grpId="1" animBg="1"/>
      <p:bldP spid="19" grpId="0" animBg="1"/>
      <p:bldP spid="21" grpId="0" animBg="1"/>
      <p:bldP spid="23" grpId="0" animBg="1"/>
      <p:bldP spid="25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 – Example 2</a:t>
            </a:r>
          </a:p>
        </p:txBody>
      </p:sp>
      <p:sp>
        <p:nvSpPr>
          <p:cNvPr id="6" name="Oval 5"/>
          <p:cNvSpPr/>
          <p:nvPr/>
        </p:nvSpPr>
        <p:spPr>
          <a:xfrm>
            <a:off x="2638797" y="2398059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16</a:t>
            </a:r>
          </a:p>
        </p:txBody>
      </p:sp>
      <p:cxnSp>
        <p:nvCxnSpPr>
          <p:cNvPr id="7" name="Straight Connector 6"/>
          <p:cNvCxnSpPr>
            <a:stCxn id="6" idx="3"/>
            <a:endCxn id="8" idx="0"/>
          </p:cNvCxnSpPr>
          <p:nvPr/>
        </p:nvCxnSpPr>
        <p:spPr>
          <a:xfrm flipH="1">
            <a:off x="2384408" y="2944401"/>
            <a:ext cx="348127" cy="411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64368" y="3356392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14</a:t>
            </a:r>
          </a:p>
        </p:txBody>
      </p:sp>
      <p:cxnSp>
        <p:nvCxnSpPr>
          <p:cNvPr id="9" name="Straight Connector 8"/>
          <p:cNvCxnSpPr>
            <a:stCxn id="6" idx="5"/>
            <a:endCxn id="10" idx="1"/>
          </p:cNvCxnSpPr>
          <p:nvPr/>
        </p:nvCxnSpPr>
        <p:spPr>
          <a:xfrm>
            <a:off x="3185139" y="2944401"/>
            <a:ext cx="449653" cy="426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41054" y="3277586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cxnSp>
        <p:nvCxnSpPr>
          <p:cNvPr id="11" name="Straight Connector 10"/>
          <p:cNvCxnSpPr>
            <a:stCxn id="8" idx="3"/>
            <a:endCxn id="12" idx="0"/>
          </p:cNvCxnSpPr>
          <p:nvPr/>
        </p:nvCxnSpPr>
        <p:spPr>
          <a:xfrm flipH="1">
            <a:off x="1977524" y="3902734"/>
            <a:ext cx="180582" cy="4045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657484" y="4307242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57484" y="1386239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5128304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 flipH="1">
            <a:off x="6096000" y="1053692"/>
            <a:ext cx="0" cy="5207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358699" y="2426143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20" name="Straight Connector 19"/>
          <p:cNvCxnSpPr>
            <a:stCxn id="19" idx="3"/>
            <a:endCxn id="21" idx="0"/>
          </p:cNvCxnSpPr>
          <p:nvPr/>
        </p:nvCxnSpPr>
        <p:spPr>
          <a:xfrm flipH="1">
            <a:off x="7104310" y="2972485"/>
            <a:ext cx="348127" cy="411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84270" y="3384476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14</a:t>
            </a:r>
          </a:p>
        </p:txBody>
      </p:sp>
      <p:cxnSp>
        <p:nvCxnSpPr>
          <p:cNvPr id="22" name="Straight Connector 21"/>
          <p:cNvCxnSpPr>
            <a:stCxn id="19" idx="5"/>
            <a:endCxn id="23" idx="1"/>
          </p:cNvCxnSpPr>
          <p:nvPr/>
        </p:nvCxnSpPr>
        <p:spPr>
          <a:xfrm>
            <a:off x="7905041" y="2972485"/>
            <a:ext cx="449653" cy="426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260956" y="3305670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197653" y="1386239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5128304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2439410" y="2600912"/>
            <a:ext cx="3017520" cy="2006947"/>
            <a:chOff x="2439410" y="2600912"/>
            <a:chExt cx="3017520" cy="2006947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3630328" y="2600912"/>
              <a:ext cx="1815726" cy="1"/>
            </a:xfrm>
            <a:prstGeom prst="straightConnector1">
              <a:avLst/>
            </a:prstGeom>
            <a:ln w="28575">
              <a:solidFill>
                <a:srgbClr val="ED52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5446054" y="2600913"/>
              <a:ext cx="0" cy="2006946"/>
            </a:xfrm>
            <a:prstGeom prst="line">
              <a:avLst/>
            </a:prstGeom>
            <a:ln w="28575">
              <a:solidFill>
                <a:srgbClr val="ED52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2439410" y="4607859"/>
              <a:ext cx="3017520" cy="0"/>
            </a:xfrm>
            <a:prstGeom prst="straightConnector1">
              <a:avLst/>
            </a:prstGeom>
            <a:ln w="28575">
              <a:solidFill>
                <a:srgbClr val="ED52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315269" y="2903421"/>
            <a:ext cx="1069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>
                <a:solidFill>
                  <a:srgbClr val="0070C0"/>
                </a:solidFill>
              </a:rPr>
              <a:t>Swap &amp; remove the last element</a:t>
            </a:r>
          </a:p>
        </p:txBody>
      </p:sp>
      <p:sp>
        <p:nvSpPr>
          <p:cNvPr id="34" name="Freeform 33"/>
          <p:cNvSpPr/>
          <p:nvPr/>
        </p:nvSpPr>
        <p:spPr>
          <a:xfrm rot="10800000">
            <a:off x="1976717" y="1149532"/>
            <a:ext cx="1942140" cy="222069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222372" y="2417747"/>
            <a:ext cx="261730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Create Max-heap</a:t>
            </a:r>
          </a:p>
        </p:txBody>
      </p:sp>
      <p:sp>
        <p:nvSpPr>
          <p:cNvPr id="38" name="Freeform 37"/>
          <p:cNvSpPr/>
          <p:nvPr/>
        </p:nvSpPr>
        <p:spPr>
          <a:xfrm rot="10800000">
            <a:off x="7408978" y="1117927"/>
            <a:ext cx="755308" cy="214483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748924" y="4427227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30237" y="2518044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31476" y="1443317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80758" y="1443315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18258" y="1443316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61026" y="1442931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51059" y="2550446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75372" y="3512779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47" name="Freeform 11"/>
          <p:cNvSpPr/>
          <p:nvPr/>
        </p:nvSpPr>
        <p:spPr bwMode="auto">
          <a:xfrm>
            <a:off x="6931865" y="2818200"/>
            <a:ext cx="376788" cy="534342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12"/>
          <p:cNvSpPr/>
          <p:nvPr/>
        </p:nvSpPr>
        <p:spPr bwMode="auto">
          <a:xfrm>
            <a:off x="7391783" y="3085371"/>
            <a:ext cx="239714" cy="452814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56897" y="796458"/>
            <a:ext cx="84029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7</a:t>
            </a:r>
            <a:endParaRPr lang="en-US" sz="2000" b="1"/>
          </a:p>
        </p:txBody>
      </p:sp>
      <p:sp>
        <p:nvSpPr>
          <p:cNvPr id="37" name="TextBox 36"/>
          <p:cNvSpPr txBox="1"/>
          <p:nvPr/>
        </p:nvSpPr>
        <p:spPr>
          <a:xfrm>
            <a:off x="6251083" y="796458"/>
            <a:ext cx="84029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8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140487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  <p:cond evt="onBegin" delay="0">
                          <p:tn val="28"/>
                        </p:cond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  <p:cond evt="onBegin" delay="0">
                          <p:tn val="40"/>
                        </p:cond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  <p:cond evt="onBegin" delay="0">
                          <p:tn val="49"/>
                        </p:cond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  <p:cond evt="onBegin" delay="0">
                          <p:tn val="58"/>
                        </p:cond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  <p:cond evt="onBegin" delay="0">
                          <p:tn val="69"/>
                        </p:cond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  <p:cond evt="onBegin" delay="0">
                          <p:tn val="82"/>
                        </p:cond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  <p:cond evt="onBegin" delay="0">
                          <p:tn val="99"/>
                        </p:cond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  <p:cond evt="onBegin" delay="0">
                          <p:tn val="104"/>
                        </p:cond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  <p:cond evt="onBegin" delay="0">
                          <p:tn val="115"/>
                        </p:cond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  <p:cond evt="onBegin" delay="0">
                          <p:tn val="124"/>
                        </p:cond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2" grpId="1" animBg="1"/>
      <p:bldP spid="19" grpId="0" animBg="1"/>
      <p:bldP spid="21" grpId="0" animBg="1"/>
      <p:bldP spid="23" grpId="0" animBg="1"/>
      <p:bldP spid="33" grpId="0"/>
      <p:bldP spid="34" grpId="0" animBg="1"/>
      <p:bldP spid="35" grpId="0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Sort – Example 2</a:t>
            </a:r>
          </a:p>
        </p:txBody>
      </p:sp>
      <p:sp>
        <p:nvSpPr>
          <p:cNvPr id="4" name="Oval 3"/>
          <p:cNvSpPr/>
          <p:nvPr/>
        </p:nvSpPr>
        <p:spPr>
          <a:xfrm>
            <a:off x="2638797" y="2398059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14</a:t>
            </a:r>
          </a:p>
        </p:txBody>
      </p:sp>
      <p:cxnSp>
        <p:nvCxnSpPr>
          <p:cNvPr id="5" name="Straight Connector 4"/>
          <p:cNvCxnSpPr>
            <a:stCxn id="4" idx="3"/>
            <a:endCxn id="6" idx="0"/>
          </p:cNvCxnSpPr>
          <p:nvPr/>
        </p:nvCxnSpPr>
        <p:spPr>
          <a:xfrm flipH="1">
            <a:off x="2384408" y="2944401"/>
            <a:ext cx="348127" cy="411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064368" y="3356392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7" name="Straight Connector 6"/>
          <p:cNvCxnSpPr>
            <a:stCxn id="4" idx="5"/>
            <a:endCxn id="8" idx="1"/>
          </p:cNvCxnSpPr>
          <p:nvPr/>
        </p:nvCxnSpPr>
        <p:spPr>
          <a:xfrm>
            <a:off x="3185139" y="2944401"/>
            <a:ext cx="449653" cy="4269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41054" y="3277586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57484" y="1386239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5128304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 flipH="1">
            <a:off x="6096000" y="1053692"/>
            <a:ext cx="0" cy="5207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58699" y="2426143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7104310" y="2972485"/>
            <a:ext cx="348127" cy="411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784270" y="3384476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197653" y="1386239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5128304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3630328" y="2600912"/>
            <a:ext cx="1826602" cy="1097281"/>
            <a:chOff x="3630328" y="2600912"/>
            <a:chExt cx="1826602" cy="1097281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3630328" y="2600912"/>
              <a:ext cx="1815726" cy="1"/>
            </a:xfrm>
            <a:prstGeom prst="straightConnector1">
              <a:avLst/>
            </a:prstGeom>
            <a:ln w="28575">
              <a:solidFill>
                <a:srgbClr val="ED52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5446054" y="2600913"/>
              <a:ext cx="0" cy="1097280"/>
            </a:xfrm>
            <a:prstGeom prst="line">
              <a:avLst/>
            </a:prstGeom>
            <a:ln w="28575">
              <a:solidFill>
                <a:srgbClr val="ED52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268210" y="3693459"/>
              <a:ext cx="1188720" cy="0"/>
            </a:xfrm>
            <a:prstGeom prst="straightConnector1">
              <a:avLst/>
            </a:prstGeom>
            <a:ln w="28575">
              <a:solidFill>
                <a:srgbClr val="ED524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075612" y="2642164"/>
            <a:ext cx="1387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solidFill>
                  <a:srgbClr val="0070C0"/>
                </a:solidFill>
              </a:rPr>
              <a:t>Swap &amp; remove the last element</a:t>
            </a:r>
          </a:p>
        </p:txBody>
      </p:sp>
      <p:sp>
        <p:nvSpPr>
          <p:cNvPr id="20" name="Freeform 19"/>
          <p:cNvSpPr/>
          <p:nvPr/>
        </p:nvSpPr>
        <p:spPr>
          <a:xfrm rot="10800000">
            <a:off x="1976717" y="1149531"/>
            <a:ext cx="1210620" cy="235131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222372" y="2417747"/>
            <a:ext cx="261730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Already a Max-heap</a:t>
            </a:r>
          </a:p>
        </p:txBody>
      </p:sp>
      <p:sp>
        <p:nvSpPr>
          <p:cNvPr id="22" name="Freeform 21"/>
          <p:cNvSpPr/>
          <p:nvPr/>
        </p:nvSpPr>
        <p:spPr>
          <a:xfrm rot="10800000">
            <a:off x="7408978" y="1117927"/>
            <a:ext cx="755308" cy="214483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32494" y="3397571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30237" y="2518044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52207" y="1430255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19947" y="1443315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84464" y="1430254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4008" y="1442931"/>
            <a:ext cx="54864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75710" y="3504461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63201" y="2546128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1" name="Freeform 11"/>
          <p:cNvSpPr/>
          <p:nvPr/>
        </p:nvSpPr>
        <p:spPr bwMode="auto">
          <a:xfrm>
            <a:off x="6931865" y="2818200"/>
            <a:ext cx="376788" cy="534342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"/>
          <p:cNvSpPr/>
          <p:nvPr/>
        </p:nvSpPr>
        <p:spPr bwMode="auto">
          <a:xfrm>
            <a:off x="7391783" y="3085371"/>
            <a:ext cx="239714" cy="452814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257212" y="2899067"/>
            <a:ext cx="253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solidFill>
                  <a:srgbClr val="0070C0"/>
                </a:solidFill>
              </a:rPr>
              <a:t>Swap &amp; remove the last element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524224" y="4556160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5128304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/>
          <p:nvPr/>
        </p:nvCxnSpPr>
        <p:spPr>
          <a:xfrm>
            <a:off x="6087291" y="4219303"/>
            <a:ext cx="57607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124424" y="5311466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67258" y="5311342"/>
            <a:ext cx="1537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>
                <a:solidFill>
                  <a:srgbClr val="0070C0"/>
                </a:solidFill>
              </a:rPr>
              <a:t>Remove the last element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7524224" y="4551806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5128304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Rounded Rectangle 38"/>
          <p:cNvSpPr/>
          <p:nvPr/>
        </p:nvSpPr>
        <p:spPr>
          <a:xfrm>
            <a:off x="7467618" y="5734590"/>
            <a:ext cx="393192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890E4F"/>
                </a:solidFill>
              </a:rPr>
              <a:t>The entire array is sorted now.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6897" y="796458"/>
            <a:ext cx="840295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9</a:t>
            </a:r>
            <a:endParaRPr lang="en-US" sz="2000" b="1"/>
          </a:p>
        </p:txBody>
      </p:sp>
      <p:sp>
        <p:nvSpPr>
          <p:cNvPr id="41" name="TextBox 40"/>
          <p:cNvSpPr txBox="1"/>
          <p:nvPr/>
        </p:nvSpPr>
        <p:spPr>
          <a:xfrm>
            <a:off x="6251083" y="796458"/>
            <a:ext cx="970137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10</a:t>
            </a:r>
            <a:endParaRPr lang="en-US" sz="2000" b="1"/>
          </a:p>
        </p:txBody>
      </p:sp>
      <p:sp>
        <p:nvSpPr>
          <p:cNvPr id="42" name="TextBox 41"/>
          <p:cNvSpPr txBox="1"/>
          <p:nvPr/>
        </p:nvSpPr>
        <p:spPr>
          <a:xfrm>
            <a:off x="6194477" y="4279887"/>
            <a:ext cx="970137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/>
              <a:t>Step 11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1937938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  <p:cond evt="onBegin" delay="0">
                          <p:tn val="22"/>
                        </p:cond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  <p:cond evt="onBegin" delay="0">
                          <p:tn val="43"/>
                        </p:cond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  <p:cond evt="onBegin" delay="0">
                          <p:tn val="52"/>
                        </p:cond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  <p:cond evt="onBegin" delay="0">
                          <p:tn val="63"/>
                        </p:cond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  <p:cond evt="onBegin" delay="0">
                          <p:tn val="76"/>
                        </p:cond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  <p:cond evt="onBegin" delay="0">
                          <p:tn val="87"/>
                        </p:cond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  <p:cond evt="onBegin" delay="0">
                          <p:tn val="92"/>
                        </p:cond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  <p:cond evt="onBegin" delay="0">
                          <p:tn val="107"/>
                        </p:cond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  <p:cond evt="onBegin" delay="0">
                          <p:tn val="116"/>
                        </p:cond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  <p:cond evt="onBegin" delay="0">
                          <p:tn val="125"/>
                        </p:cond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  <p:cond evt="onBegin" delay="0">
                          <p:tn val="157"/>
                        </p:cond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  <p:cond evt="onBegin" delay="0">
                          <p:tn val="162"/>
                        </p:cond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  <p:cond evt="onBegin" delay="0">
                          <p:tn val="174"/>
                        </p:cond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8" grpId="1" animBg="1"/>
      <p:bldP spid="11" grpId="0" animBg="1"/>
      <p:bldP spid="13" grpId="0" animBg="1"/>
      <p:bldP spid="13" grpId="1" animBg="1"/>
      <p:bldP spid="19" grpId="0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/>
      <p:bldP spid="36" grpId="0" animBg="1"/>
      <p:bldP spid="36" grpId="1" animBg="1"/>
      <p:bldP spid="37" grpId="0"/>
      <p:bldP spid="37" grpId="1"/>
      <p:bldP spid="39" grpId="0" animBg="1"/>
      <p:bldP spid="41" grpId="0" animBg="1"/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Sort the following elements using Heap Sort Method.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/>
              <a:t>34, 18, 65, 32, 51, 21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/>
              <a:t>20, 50, 30, 75, 90, 65, 25, 10, 40</a:t>
            </a:r>
          </a:p>
          <a:p>
            <a:pPr marL="1001712" lvl="1" indent="-457200">
              <a:buFont typeface="+mj-lt"/>
              <a:buAutoNum type="arabicPeriod"/>
            </a:pPr>
            <a:endParaRPr lang="en-US"/>
          </a:p>
          <a:p>
            <a:r>
              <a:rPr lang="en-US"/>
              <a:t>Sort the following elements in Descending order using Hear Sort Algorithm.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65, 77, 5, 23, 32, 45, 99, 83, 69, 81 </a:t>
            </a:r>
          </a:p>
        </p:txBody>
      </p:sp>
    </p:spTree>
    <p:extLst>
      <p:ext uri="{BB962C8B-B14F-4D97-AF65-F5344CB8AC3E}">
        <p14:creationId xmlns:p14="http://schemas.microsoft.com/office/powerpoint/2010/main" val="3012356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Shell Sort, Radix Sort, Bucket Sort, Counting Sort </a:t>
            </a:r>
          </a:p>
        </p:txBody>
      </p:sp>
    </p:spTree>
    <p:extLst>
      <p:ext uri="{BB962C8B-B14F-4D97-AF65-F5344CB8AC3E}">
        <p14:creationId xmlns:p14="http://schemas.microsoft.com/office/powerpoint/2010/main" val="42644553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364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Sort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Sort the following elements in ascending order using shell sort.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75805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8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9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56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14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7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8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2005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344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202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060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918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776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634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492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350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/>
            </p:nvGraphicFramePr>
            <p:xfrm>
              <a:off x="2052005" y="3478349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/>
            </p:nvGraphicFramePr>
            <p:xfrm>
              <a:off x="2052005" y="3478349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Elbow Connector 22"/>
          <p:cNvCxnSpPr/>
          <p:nvPr/>
        </p:nvCxnSpPr>
        <p:spPr>
          <a:xfrm rot="16200000" flipH="1">
            <a:off x="3796321" y="3043306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6539798" y="3043306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52005" y="5304430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344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202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060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1892" y="5304430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776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634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492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35092" y="5304430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/>
              <p:cNvGraphicFramePr>
                <a:graphicFrameLocks noGrp="1"/>
              </p:cNvGraphicFramePr>
              <p:nvPr/>
            </p:nvGraphicFramePr>
            <p:xfrm>
              <a:off x="2052005" y="498928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/>
              <p:cNvGraphicFramePr>
                <a:graphicFrameLocks noGrp="1"/>
              </p:cNvGraphicFramePr>
              <p:nvPr/>
            </p:nvGraphicFramePr>
            <p:xfrm>
              <a:off x="2052005" y="498928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5" name="Elbow Connector 34"/>
          <p:cNvCxnSpPr/>
          <p:nvPr/>
        </p:nvCxnSpPr>
        <p:spPr>
          <a:xfrm rot="16200000" flipH="1">
            <a:off x="4444299" y="4537737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2433935"/>
            <a:ext cx="1099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/>
              <a:t>Step 1: Divide input array into segments, where Initial Segmenting Gap = 4 (n/2)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858924" y="4224048"/>
            <a:ext cx="2335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>
                <a:solidFill>
                  <a:srgbClr val="0070C0"/>
                </a:solidFill>
              </a:rPr>
              <a:t>Each segment is </a:t>
            </a:r>
            <a:r>
              <a:rPr lang="en-US" sz="2200" b="1">
                <a:solidFill>
                  <a:srgbClr val="0070C0"/>
                </a:solidFill>
              </a:rPr>
              <a:t>sorted within itself </a:t>
            </a:r>
            <a:r>
              <a:rPr lang="en-US" sz="2200">
                <a:solidFill>
                  <a:srgbClr val="0070C0"/>
                </a:solidFill>
              </a:rPr>
              <a:t>using insertion sort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472196" y="974558"/>
            <a:ext cx="3656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>
                <a:solidFill>
                  <a:srgbClr val="0070C0"/>
                </a:solidFill>
              </a:rPr>
              <a:t>This algorithm avoids large shifts as in case of insertion sort, if the smaller value is to the far right and has to be moved to the far left.</a:t>
            </a:r>
            <a:endParaRPr lang="en-IN" sz="2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76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  <p:cond evt="onBegin" delay="0">
                          <p:tn val="31"/>
                        </p:cond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  <p:cond evt="onBegin" delay="0">
                          <p:tn val="40"/>
                        </p:cond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  <p:cond evt="onBegin" delay="0">
                          <p:tn val="73"/>
                        </p:cond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  <p:cond evt="onBegin" delay="0">
                          <p:tn val="82"/>
                        </p:cond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  <p:cond evt="onBegin" delay="0">
                          <p:tn val="87"/>
                        </p:cond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D98F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D98F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D98F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  <p:cond evt="onBegin" delay="0">
                          <p:tn val="101"/>
                        </p:cond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  <p:cond evt="onBegin" delay="0">
                          <p:tn val="134"/>
                        </p:cond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  <p:cond evt="onBegin" delay="0">
                          <p:tn val="139"/>
                        </p:cond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B4B2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Sort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Sort the following elements in ascending order using shell sort.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75805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8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9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56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14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7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8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2433935"/>
            <a:ext cx="1099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/>
              <a:t>Step 1: Divide input array into segments, where Initial Segmenting Gap = 4 (n/2)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47507" y="319369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29994" y="3193695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15794" y="319369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01594" y="319369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87394" y="319369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73194" y="3193695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58994" y="319369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44794" y="319369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30594" y="319369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/>
            </p:nvGraphicFramePr>
            <p:xfrm>
              <a:off x="1947507" y="2870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/>
            </p:nvGraphicFramePr>
            <p:xfrm>
              <a:off x="1947507" y="2870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Elbow Connector 47"/>
          <p:cNvCxnSpPr/>
          <p:nvPr/>
        </p:nvCxnSpPr>
        <p:spPr>
          <a:xfrm rot="16200000" flipH="1">
            <a:off x="5063700" y="2448594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947507" y="448524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629994" y="4485245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15794" y="4485245"/>
            <a:ext cx="685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01594" y="448524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87394" y="448524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373194" y="4485245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58994" y="4485245"/>
            <a:ext cx="685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44794" y="448524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430594" y="448524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/>
            </p:nvGraphicFramePr>
            <p:xfrm>
              <a:off x="1947507" y="4167340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/>
            </p:nvGraphicFramePr>
            <p:xfrm>
              <a:off x="1947507" y="4167340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9" name="Elbow Connector 58"/>
          <p:cNvCxnSpPr/>
          <p:nvPr/>
        </p:nvCxnSpPr>
        <p:spPr>
          <a:xfrm rot="16200000" flipH="1">
            <a:off x="5708088" y="3748122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945230" y="5855178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27717" y="5855178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313517" y="5855178"/>
            <a:ext cx="685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99317" y="5855178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685117" y="5855178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70917" y="5855178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056717" y="5855178"/>
            <a:ext cx="685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742517" y="5855178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428317" y="5855178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/>
              <p:cNvGraphicFramePr>
                <a:graphicFrameLocks noGrp="1"/>
              </p:cNvGraphicFramePr>
              <p:nvPr/>
            </p:nvGraphicFramePr>
            <p:xfrm>
              <a:off x="1945230" y="553357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/>
              <p:cNvGraphicFramePr>
                <a:graphicFrameLocks noGrp="1"/>
              </p:cNvGraphicFramePr>
              <p:nvPr/>
            </p:nvGraphicFramePr>
            <p:xfrm>
              <a:off x="1945230" y="553357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Rectangle 69"/>
          <p:cNvSpPr/>
          <p:nvPr/>
        </p:nvSpPr>
        <p:spPr>
          <a:xfrm>
            <a:off x="8858924" y="4224048"/>
            <a:ext cx="2335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>
                <a:solidFill>
                  <a:srgbClr val="0070C0"/>
                </a:solidFill>
              </a:rPr>
              <a:t>Each segment is </a:t>
            </a:r>
            <a:r>
              <a:rPr lang="en-US" sz="2200" b="1">
                <a:solidFill>
                  <a:srgbClr val="0070C0"/>
                </a:solidFill>
              </a:rPr>
              <a:t>sorted within itself </a:t>
            </a:r>
            <a:r>
              <a:rPr lang="en-US" sz="2200">
                <a:solidFill>
                  <a:srgbClr val="0070C0"/>
                </a:solidFill>
              </a:rPr>
              <a:t>using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975781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Sort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Sort the following elements in ascending order using shell sort.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75805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8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9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56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14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7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8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2433935"/>
            <a:ext cx="1099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Step 2: Now, the Segmenting Gap = 2 (4/2)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858924" y="4224048"/>
            <a:ext cx="2335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>
                <a:solidFill>
                  <a:srgbClr val="0070C0"/>
                </a:solidFill>
              </a:rPr>
              <a:t>Each segment is </a:t>
            </a:r>
            <a:r>
              <a:rPr lang="en-US" sz="2200" b="1">
                <a:solidFill>
                  <a:srgbClr val="0070C0"/>
                </a:solidFill>
              </a:rPr>
              <a:t>sorted within itself </a:t>
            </a:r>
            <a:r>
              <a:rPr lang="en-US" sz="2200">
                <a:solidFill>
                  <a:srgbClr val="0070C0"/>
                </a:solidFill>
              </a:rPr>
              <a:t>using insertion sort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45230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277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135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993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851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709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567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425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283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945230" y="2907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945230" y="2907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0" name="Elbow Connector 49"/>
          <p:cNvCxnSpPr/>
          <p:nvPr/>
        </p:nvCxnSpPr>
        <p:spPr>
          <a:xfrm rot="16200000" flipH="1">
            <a:off x="2975910" y="3164667"/>
            <a:ext cx="12700" cy="136828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H="1">
            <a:off x="4344198" y="3164667"/>
            <a:ext cx="12700" cy="136828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5712487" y="3171018"/>
            <a:ext cx="12700" cy="136828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7080777" y="3164668"/>
            <a:ext cx="12700" cy="136828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980063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662550" y="451840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48350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034150" y="451840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19950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05750" y="451840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091550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77350" y="451840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63150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/>
              <p:cNvGraphicFramePr>
                <a:graphicFrameLocks noGrp="1"/>
              </p:cNvGraphicFramePr>
              <p:nvPr/>
            </p:nvGraphicFramePr>
            <p:xfrm>
              <a:off x="1980063" y="4196804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/>
              <p:cNvGraphicFramePr>
                <a:graphicFrameLocks noGrp="1"/>
              </p:cNvGraphicFramePr>
              <p:nvPr/>
            </p:nvGraphicFramePr>
            <p:xfrm>
              <a:off x="1980063" y="4196804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8" name="Rectangle 67"/>
          <p:cNvSpPr/>
          <p:nvPr/>
        </p:nvSpPr>
        <p:spPr>
          <a:xfrm>
            <a:off x="1993126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675613" y="589000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61413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047213" y="589000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733013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418813" y="589000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104613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790413" y="589000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476213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76"/>
              <p:cNvGraphicFramePr>
                <a:graphicFrameLocks noGrp="1"/>
              </p:cNvGraphicFramePr>
              <p:nvPr/>
            </p:nvGraphicFramePr>
            <p:xfrm>
              <a:off x="1993126" y="5568407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76"/>
              <p:cNvGraphicFramePr>
                <a:graphicFrameLocks noGrp="1"/>
              </p:cNvGraphicFramePr>
              <p:nvPr/>
            </p:nvGraphicFramePr>
            <p:xfrm>
              <a:off x="1993126" y="5568407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2" name="Elbow Connector 81"/>
          <p:cNvCxnSpPr/>
          <p:nvPr/>
        </p:nvCxnSpPr>
        <p:spPr>
          <a:xfrm rot="16200000" flipH="1">
            <a:off x="3713960" y="4475939"/>
            <a:ext cx="12700" cy="13682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6200000" flipH="1">
            <a:off x="5082248" y="4475939"/>
            <a:ext cx="12700" cy="13682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H="1">
            <a:off x="6448887" y="4469306"/>
            <a:ext cx="12700" cy="13682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79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  <p:cond evt="onBegin" delay="0">
                          <p:tn val="44"/>
                        </p:cond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  <p:cond evt="onBegin" delay="0">
                          <p:tn val="58"/>
                        </p:cond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  <p:cond evt="onBegin" delay="0">
                          <p:tn val="80"/>
                        </p:cond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  <p:cond evt="onBegin" delay="0">
                          <p:tn val="112"/>
                        </p:cond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  <p:cond evt="onBegin" delay="0">
                          <p:tn val="134"/>
                        </p:cond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  <p:cond evt="onBegin" delay="0">
                          <p:tn val="145"/>
                        </p:cond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  <p:cond evt="onBegin" delay="0">
                          <p:tn val="163"/>
                        </p:cond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Sort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Sort the following elements in ascending order using shell sort.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75805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8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9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56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14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7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8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2433935"/>
            <a:ext cx="1099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Step 3: Now, the Segmenting Gap = 1 (2/2)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858924" y="4224048"/>
            <a:ext cx="2335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>
                <a:solidFill>
                  <a:srgbClr val="0070C0"/>
                </a:solidFill>
              </a:rPr>
              <a:t>Each segment is </a:t>
            </a:r>
            <a:r>
              <a:rPr lang="en-US" sz="2200" b="1">
                <a:solidFill>
                  <a:srgbClr val="0070C0"/>
                </a:solidFill>
              </a:rPr>
              <a:t>sorted within itself </a:t>
            </a:r>
            <a:r>
              <a:rPr lang="en-US" sz="2200">
                <a:solidFill>
                  <a:srgbClr val="0070C0"/>
                </a:solidFill>
              </a:rPr>
              <a:t>using insertion sort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45230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277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135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993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851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709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567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425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283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945230" y="2907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945230" y="2907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Rectangle 53"/>
          <p:cNvSpPr/>
          <p:nvPr/>
        </p:nvSpPr>
        <p:spPr>
          <a:xfrm>
            <a:off x="1980063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6625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483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0341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199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057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0915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773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631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93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/>
              <p:cNvGraphicFramePr>
                <a:graphicFrameLocks noGrp="1"/>
              </p:cNvGraphicFramePr>
              <p:nvPr/>
            </p:nvGraphicFramePr>
            <p:xfrm>
              <a:off x="1980063" y="4562568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/>
              <p:cNvGraphicFramePr>
                <a:graphicFrameLocks noGrp="1"/>
              </p:cNvGraphicFramePr>
              <p:nvPr/>
            </p:nvGraphicFramePr>
            <p:xfrm>
              <a:off x="1980063" y="4562568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1" name="Elbow Connector 80"/>
          <p:cNvCxnSpPr/>
          <p:nvPr/>
        </p:nvCxnSpPr>
        <p:spPr>
          <a:xfrm rot="16200000" flipH="1">
            <a:off x="2662357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H="1">
            <a:off x="3340152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6200000" flipH="1">
            <a:off x="4027331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16200000" flipH="1">
            <a:off x="4700434" y="3532701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 flipH="1">
            <a:off x="5392583" y="3532701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6200000" flipH="1">
            <a:off x="6075071" y="3532701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>
            <a:off x="6748174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16200000" flipH="1">
            <a:off x="7430662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3248315" y="5891345"/>
            <a:ext cx="393192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890E4F"/>
                </a:solidFill>
              </a:rPr>
              <a:t>The entire array is sorted now.</a:t>
            </a:r>
          </a:p>
        </p:txBody>
      </p:sp>
    </p:spTree>
    <p:extLst>
      <p:ext uri="{BB962C8B-B14F-4D97-AF65-F5344CB8AC3E}">
        <p14:creationId xmlns:p14="http://schemas.microsoft.com/office/powerpoint/2010/main" val="3227807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  <p:cond evt="onBegin" delay="0">
                          <p:tn val="44"/>
                        </p:cond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  <p:cond evt="onBegin" delay="0">
                          <p:tn val="70"/>
                        </p:cond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  <p:cond evt="onBegin" delay="0">
                          <p:tn val="108"/>
                        </p:cond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  <p:cond evt="onBegin" delay="0">
                          <p:tn val="140"/>
                        </p:cond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9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Sort -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Divide the array into several smaller </a:t>
                </a:r>
                <a:r>
                  <a:rPr lang="en-US">
                    <a:solidFill>
                      <a:srgbClr val="A71160"/>
                    </a:solidFill>
                  </a:rPr>
                  <a:t>non contiguous segments</a:t>
                </a:r>
                <a:r>
                  <a:rPr lang="en-US"/>
                  <a:t>.</a:t>
                </a:r>
              </a:p>
              <a:p>
                <a:r>
                  <a:rPr lang="en-US"/>
                  <a:t>The distance between successive elements in one segment is called </a:t>
                </a:r>
                <a:r>
                  <a:rPr lang="en-US">
                    <a:solidFill>
                      <a:srgbClr val="A71160"/>
                    </a:solidFill>
                  </a:rPr>
                  <a:t>a gap</a:t>
                </a:r>
                <a:r>
                  <a:rPr lang="en-US"/>
                  <a:t>.</a:t>
                </a:r>
              </a:p>
              <a:p>
                <a:r>
                  <a:rPr lang="en-US"/>
                  <a:t>Each segment is </a:t>
                </a:r>
                <a:r>
                  <a:rPr lang="en-US">
                    <a:solidFill>
                      <a:srgbClr val="A71160"/>
                    </a:solidFill>
                  </a:rPr>
                  <a:t>sorted within itself </a:t>
                </a:r>
                <a:r>
                  <a:rPr lang="en-US"/>
                  <a:t>using insertion sort.</a:t>
                </a:r>
              </a:p>
              <a:p>
                <a:r>
                  <a:rPr lang="en-US"/>
                  <a:t>Then </a:t>
                </a:r>
                <a:r>
                  <a:rPr lang="en-US">
                    <a:solidFill>
                      <a:srgbClr val="A71160"/>
                    </a:solidFill>
                  </a:rPr>
                  <a:t>re-segment into larger segments </a:t>
                </a:r>
                <a:r>
                  <a:rPr lang="en-US"/>
                  <a:t>(smaller gap) and repeat sorting process.</a:t>
                </a:r>
              </a:p>
              <a:p>
                <a:r>
                  <a:rPr lang="en-US"/>
                  <a:t>Continue </a:t>
                </a:r>
                <a:r>
                  <a:rPr lang="en-US">
                    <a:solidFill>
                      <a:srgbClr val="A71160"/>
                    </a:solidFill>
                  </a:rPr>
                  <a:t>until only one segment</a:t>
                </a:r>
                <a:r>
                  <a:rPr lang="en-US"/>
                  <a:t> is left, i.e., gap = 1.</a:t>
                </a:r>
              </a:p>
              <a:p>
                <a:r>
                  <a:rPr lang="en-US"/>
                  <a:t>Final sorting finishes the </a:t>
                </a:r>
                <a:r>
                  <a:rPr lang="en-US">
                    <a:solidFill>
                      <a:srgbClr val="A71160"/>
                    </a:solidFill>
                  </a:rPr>
                  <a:t>entire array </a:t>
                </a:r>
                <a:r>
                  <a:rPr lang="en-US"/>
                  <a:t>sorting.</a:t>
                </a:r>
              </a:p>
              <a:p>
                <a:r>
                  <a:rPr lang="en-US"/>
                  <a:t>Time complexity of shell sort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baseline="3000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>
                  <a:solidFill>
                    <a:srgbClr val="A71160"/>
                  </a:solidFill>
                </a:endParaRPr>
              </a:p>
              <a:p>
                <a:endParaRPr lang="en-US"/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 r="0" b="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481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Radix Sort puts the elements in order by </a:t>
            </a:r>
            <a:r>
              <a:rPr lang="en-US">
                <a:solidFill>
                  <a:srgbClr val="A71160"/>
                </a:solidFill>
              </a:rPr>
              <a:t>comparing the digits of the numbers</a:t>
            </a:r>
            <a:r>
              <a:rPr lang="en-US"/>
              <a:t>.</a:t>
            </a:r>
          </a:p>
          <a:p>
            <a:r>
              <a:rPr lang="en-US"/>
              <a:t>Each element in the 𝒏-element array 𝑨 has 𝒅 digits, where digit 1 is the lowest-order digit and digit 𝑑 is the highest order digit.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Sort following elements in Ascending order using radix sort.</a:t>
            </a:r>
          </a:p>
          <a:p>
            <a:pPr marL="0" indent="0" algn="l">
              <a:buNone/>
            </a:pPr>
            <a:r>
              <a:rPr lang="en-US"/>
              <a:t>	363, 729, 329, 873, 691, 521, 435, 297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3807" y="2417795"/>
            <a:ext cx="10111350" cy="1580817"/>
          </a:xfrm>
          <a:prstGeom prst="rect">
            <a:avLst/>
          </a:prstGeom>
          <a:solidFill>
            <a:srgbClr val="FDEDF5"/>
          </a:solidFill>
        </p:spPr>
        <p:txBody>
          <a:bodyPr wrap="square" rtlCol="0">
            <a:spAutoFit/>
          </a:bodyPr>
          <a:lstStyle/>
          <a:p>
            <a:pPr marL="217170">
              <a:lnSpc>
                <a:spcPct val="124000"/>
              </a:lnSpc>
            </a:pPr>
            <a:r>
              <a:rPr lang="en-US" sz="2600" i="1">
                <a:solidFill>
                  <a:srgbClr val="A71160"/>
                </a:solidFill>
                <a:latin typeface="Consolas" pitchFamily="49" charset="0"/>
                <a:ea typeface="Calibri" panose="020F0502020204030204" pitchFamily="34" charset="0"/>
                <a:cs typeface="Consolas" pitchFamily="49" charset="0"/>
              </a:rPr>
              <a:t>Algorithm: RADIX-SORT(A, d)</a:t>
            </a:r>
          </a:p>
          <a:p>
            <a:pPr marL="400050" lvl="1" indent="0">
              <a:lnSpc>
                <a:spcPct val="124000"/>
              </a:lnSpc>
              <a:buNone/>
            </a:pPr>
            <a:r>
              <a:rPr lang="en-US" sz="2600" i="1">
                <a:solidFill>
                  <a:srgbClr val="A71160"/>
                </a:solidFill>
                <a:latin typeface="Consolas" pitchFamily="49" charset="0"/>
                <a:ea typeface="Calibri" panose="020F0502020204030204" pitchFamily="34" charset="0"/>
                <a:cs typeface="Consolas" pitchFamily="49" charset="0"/>
              </a:rPr>
              <a:t>for i ← 1 to d</a:t>
            </a:r>
          </a:p>
          <a:p>
            <a:pPr marL="1257300" lvl="3">
              <a:lnSpc>
                <a:spcPct val="124000"/>
              </a:lnSpc>
            </a:pPr>
            <a:r>
              <a:rPr lang="en-US" sz="2600" i="1">
                <a:solidFill>
                  <a:srgbClr val="A71160"/>
                </a:solidFill>
                <a:latin typeface="Consolas" pitchFamily="49" charset="0"/>
                <a:ea typeface="Calibri" panose="020F0502020204030204" pitchFamily="34" charset="0"/>
                <a:cs typeface="Consolas" pitchFamily="49" charset="0"/>
              </a:rPr>
              <a:t>do use a stable sort to sort array A on digit i</a:t>
            </a:r>
            <a:endParaRPr lang="en-US">
              <a:solidFill>
                <a:srgbClr val="A7116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044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 -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066800"/>
            <a:ext cx="1828800" cy="530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3      6     3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9449"/>
            <a:ext cx="1828800" cy="530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7      2     9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111433"/>
            <a:ext cx="1828800" cy="530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3      2     9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633417"/>
            <a:ext cx="1828800" cy="530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8      7     3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155401"/>
            <a:ext cx="1828800" cy="530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6      9     1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3677385"/>
            <a:ext cx="1828800" cy="530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5      2     1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199369"/>
            <a:ext cx="1828800" cy="530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4      3     5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4721350"/>
            <a:ext cx="1828800" cy="530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2      9     7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4237" y="5729646"/>
            <a:ext cx="210312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rgbClr val="002060"/>
                </a:solidFill>
              </a:rPr>
              <a:t>Sort on column 1</a:t>
            </a:r>
          </a:p>
        </p:txBody>
      </p:sp>
      <p:sp>
        <p:nvSpPr>
          <p:cNvPr id="13" name="Up Arrow 12"/>
          <p:cNvSpPr/>
          <p:nvPr/>
        </p:nvSpPr>
        <p:spPr>
          <a:xfrm>
            <a:off x="2349137" y="5283926"/>
            <a:ext cx="190500" cy="45720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7116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64140" y="1066800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6      9     1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64140" y="1589449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5      2     1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64140" y="2111433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3      6     3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64140" y="2633417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8      7     3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64140" y="3155401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4      3     5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64140" y="3677385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2      9     7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64140" y="4199369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7      2     9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64140" y="4721350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3      2     9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08763" y="5729646"/>
            <a:ext cx="210312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200" b="1">
                <a:solidFill>
                  <a:srgbClr val="002060"/>
                </a:solidFill>
              </a:rPr>
              <a:t>Sort on column 2</a:t>
            </a:r>
          </a:p>
        </p:txBody>
      </p:sp>
      <p:sp>
        <p:nvSpPr>
          <p:cNvPr id="23" name="Up Arrow 22"/>
          <p:cNvSpPr/>
          <p:nvPr/>
        </p:nvSpPr>
        <p:spPr>
          <a:xfrm>
            <a:off x="4617720" y="5283925"/>
            <a:ext cx="190500" cy="457200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7116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42180" y="1062444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5      2     1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542180" y="1585093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7      2     9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542180" y="2107077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3      2     9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42180" y="2629061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4      3     5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542180" y="3151045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3      6     3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2180" y="3673029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8      7     3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42180" y="4195013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6      9     1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542180" y="4716994"/>
            <a:ext cx="1828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A71160"/>
                </a:solidFill>
              </a:rPr>
              <a:t>2      9     7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99414" y="5729646"/>
            <a:ext cx="210312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200" b="1">
                <a:solidFill>
                  <a:srgbClr val="002060"/>
                </a:solidFill>
              </a:rPr>
              <a:t>Sort on column 3</a:t>
            </a:r>
          </a:p>
        </p:txBody>
      </p:sp>
      <p:sp>
        <p:nvSpPr>
          <p:cNvPr id="59" name="Up Arrow 58"/>
          <p:cNvSpPr/>
          <p:nvPr/>
        </p:nvSpPr>
        <p:spPr>
          <a:xfrm>
            <a:off x="6664234" y="5279570"/>
            <a:ext cx="190500" cy="457200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7116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037926" y="5721528"/>
            <a:ext cx="393192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890E4F"/>
                </a:solidFill>
              </a:rPr>
              <a:t>The entire array is sorted now.</a:t>
            </a:r>
          </a:p>
        </p:txBody>
      </p:sp>
    </p:spTree>
    <p:extLst>
      <p:ext uri="{BB962C8B-B14F-4D97-AF65-F5344CB8AC3E}">
        <p14:creationId xmlns:p14="http://schemas.microsoft.com/office/powerpoint/2010/main" val="4147556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59259E-06 L 0.23984 -0.30463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-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48148E-06 L 0.23984 -0.3044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-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96296E-06 L 0.23984 0.15255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81481E-06 L 0.23984 0.00023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07407E-06 L 0.23984 -0.15186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33333E-06 L 0.23984 -0.15185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-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7037E-07 L 0.23984 0.37917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22222E-06 L 0.23984 0.37916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06 -1.85185E-06 L 0.22813 -0.07824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-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06 2.59259E-06 L 0.22813 -0.38264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-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06 -4.81481E-06 L 0.22813 -0.38263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-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06 -4.07407E-06 L 0.22813 -0.07801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-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06 7.40741E-07 L 0.22813 0.15046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06 3.33333E-06 L 0.22813 0.15046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06 -4.44444E-06 L 0.22813 0.4551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2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06 0 L 0.22813 0.15069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06 -3.7037E-07 L 0.21979 -0.53426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2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06 -4.81481E-06 L 0.21979 -0.07754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06 3.7037E-07 L 0.21979 -0.1537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06 -2.22222E-06 L 0.21979 -0.00116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06 2.77556E-17 L 0.21979 0.30347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06 -4.44444E-06 L 0.21979 -0.07731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06 2.59259E-06 L 0.21979 0.37963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06 2.96296E-06 L 0.21979 0.15115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4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Bucket Sort – Introduction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Sort the following elements in Ascending order using bucket sort.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/>
                  <a:t>Create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empty buckets.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/>
                  <a:t>Add each input element to appropriate bucket as,</a:t>
                </a: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en-US" sz="2400"/>
                  <a:t>Bucket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/>
                  <a:t>holds values in the half-open interval, </a:t>
                </a:r>
              </a:p>
              <a:p>
                <a:pPr marL="40005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1" i="1" err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] &lt; (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i="1">
                  <a:solidFill>
                    <a:srgbClr val="A7116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/>
                  <a:t>Sort each bucket queue with insertion sort.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/>
                  <a:t>Merge all bucket queues together in order.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/>
              </a:p>
              <a:p>
                <a:r>
                  <a:rPr lang="en-US"/>
                  <a:t>Expected running time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= size of original sequence.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then sorting algorithm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>
                  <a:solidFill>
                    <a:srgbClr val="A71160"/>
                  </a:solidFill>
                </a:endParaRPr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8" t="-1418" r="-818"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15640" y="1459865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9012945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76218662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8783191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4428108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7043504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10833593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23771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2532392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55703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2475919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609600" y="2294709"/>
            <a:ext cx="109728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" y="5399315"/>
            <a:ext cx="109728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99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Bucket Sort – Example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1032" y="2209800"/>
            <a:ext cx="457200" cy="36576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45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3519" y="2209800"/>
            <a:ext cx="457200" cy="36576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96</a:t>
            </a:r>
          </a:p>
        </p:txBody>
      </p:sp>
      <p:sp>
        <p:nvSpPr>
          <p:cNvPr id="6" name="Rectangle 5"/>
          <p:cNvSpPr/>
          <p:nvPr/>
        </p:nvSpPr>
        <p:spPr>
          <a:xfrm>
            <a:off x="4329319" y="2209800"/>
            <a:ext cx="457200" cy="36576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29</a:t>
            </a:r>
          </a:p>
        </p:txBody>
      </p:sp>
      <p:sp>
        <p:nvSpPr>
          <p:cNvPr id="7" name="Rectangle 6"/>
          <p:cNvSpPr/>
          <p:nvPr/>
        </p:nvSpPr>
        <p:spPr>
          <a:xfrm>
            <a:off x="5015119" y="2209800"/>
            <a:ext cx="457200" cy="36576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30</a:t>
            </a:r>
          </a:p>
        </p:txBody>
      </p:sp>
      <p:sp>
        <p:nvSpPr>
          <p:cNvPr id="8" name="Rectangle 7"/>
          <p:cNvSpPr/>
          <p:nvPr/>
        </p:nvSpPr>
        <p:spPr>
          <a:xfrm>
            <a:off x="5700919" y="2209800"/>
            <a:ext cx="457200" cy="36576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27</a:t>
            </a:r>
          </a:p>
        </p:txBody>
      </p:sp>
      <p:sp>
        <p:nvSpPr>
          <p:cNvPr id="9" name="Rectangle 8"/>
          <p:cNvSpPr/>
          <p:nvPr/>
        </p:nvSpPr>
        <p:spPr>
          <a:xfrm>
            <a:off x="6386719" y="2209800"/>
            <a:ext cx="457200" cy="36576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72519" y="2209800"/>
            <a:ext cx="457200" cy="36576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39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58319" y="2209800"/>
            <a:ext cx="457200" cy="36576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61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444119" y="2209800"/>
            <a:ext cx="457200" cy="365760"/>
          </a:xfrm>
          <a:prstGeom prst="rect">
            <a:avLst/>
          </a:prstGeom>
          <a:solidFill>
            <a:schemeClr val="tx2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91</a:t>
            </a:r>
          </a:p>
        </p:txBody>
      </p:sp>
      <p:sp>
        <p:nvSpPr>
          <p:cNvPr id="13" name="Can 12"/>
          <p:cNvSpPr/>
          <p:nvPr/>
        </p:nvSpPr>
        <p:spPr>
          <a:xfrm>
            <a:off x="1967119" y="3084442"/>
            <a:ext cx="758097" cy="1258958"/>
          </a:xfrm>
          <a:prstGeom prst="can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n 13"/>
          <p:cNvSpPr/>
          <p:nvPr/>
        </p:nvSpPr>
        <p:spPr>
          <a:xfrm>
            <a:off x="2805319" y="3084442"/>
            <a:ext cx="758097" cy="125895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3643519" y="3084442"/>
            <a:ext cx="758097" cy="125895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4481719" y="3084442"/>
            <a:ext cx="758097" cy="125895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5357531" y="3084442"/>
            <a:ext cx="758097" cy="125895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6195731" y="3084442"/>
            <a:ext cx="758097" cy="125895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>
            <a:off x="7033931" y="3084442"/>
            <a:ext cx="758097" cy="125895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7872131" y="3084442"/>
            <a:ext cx="758097" cy="125895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8704283" y="3084442"/>
            <a:ext cx="758097" cy="1258958"/>
          </a:xfrm>
          <a:prstGeom prst="can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/>
          <p:cNvSpPr/>
          <p:nvPr/>
        </p:nvSpPr>
        <p:spPr>
          <a:xfrm>
            <a:off x="9542483" y="3084442"/>
            <a:ext cx="758097" cy="125895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92609" y="4343400"/>
            <a:ext cx="30711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07979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57400" y="4343400"/>
            <a:ext cx="25393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92931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2167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46179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22579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54731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93967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184379" y="4343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38579" y="3886200"/>
            <a:ext cx="457200" cy="3657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45</a:t>
            </a:r>
          </a:p>
        </p:txBody>
      </p:sp>
      <p:cxnSp>
        <p:nvCxnSpPr>
          <p:cNvPr id="34" name="Straight Arrow Connector 33"/>
          <p:cNvCxnSpPr>
            <a:stCxn id="4" idx="2"/>
          </p:cNvCxnSpPr>
          <p:nvPr/>
        </p:nvCxnSpPr>
        <p:spPr>
          <a:xfrm>
            <a:off x="3189632" y="2575560"/>
            <a:ext cx="2546947" cy="131064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723531" y="3886200"/>
            <a:ext cx="457200" cy="3657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96</a:t>
            </a:r>
          </a:p>
        </p:txBody>
      </p:sp>
      <p:cxnSp>
        <p:nvCxnSpPr>
          <p:cNvPr id="36" name="Straight Arrow Connector 35"/>
          <p:cNvCxnSpPr>
            <a:stCxn id="5" idx="2"/>
            <a:endCxn id="35" idx="0"/>
          </p:cNvCxnSpPr>
          <p:nvPr/>
        </p:nvCxnSpPr>
        <p:spPr>
          <a:xfrm>
            <a:off x="3872119" y="2575560"/>
            <a:ext cx="6080012" cy="131064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24567" y="3886200"/>
            <a:ext cx="457200" cy="3657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62767" y="3873938"/>
            <a:ext cx="457200" cy="3657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24567" y="3363860"/>
            <a:ext cx="457200" cy="3657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986367" y="3873938"/>
            <a:ext cx="457200" cy="3657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62767" y="3363860"/>
            <a:ext cx="457200" cy="3657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39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214979" y="3886200"/>
            <a:ext cx="457200" cy="3657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723531" y="3363860"/>
            <a:ext cx="457200" cy="36576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91</a:t>
            </a:r>
          </a:p>
        </p:txBody>
      </p:sp>
      <p:cxnSp>
        <p:nvCxnSpPr>
          <p:cNvPr id="44" name="Straight Arrow Connector 43"/>
          <p:cNvCxnSpPr>
            <a:stCxn id="6" idx="2"/>
          </p:cNvCxnSpPr>
          <p:nvPr/>
        </p:nvCxnSpPr>
        <p:spPr>
          <a:xfrm flipH="1">
            <a:off x="4039519" y="2575560"/>
            <a:ext cx="518400" cy="129837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2"/>
            <a:endCxn id="38" idx="0"/>
          </p:cNvCxnSpPr>
          <p:nvPr/>
        </p:nvCxnSpPr>
        <p:spPr>
          <a:xfrm flipH="1">
            <a:off x="4891367" y="2575560"/>
            <a:ext cx="352352" cy="129837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2"/>
            <a:endCxn id="39" idx="0"/>
          </p:cNvCxnSpPr>
          <p:nvPr/>
        </p:nvCxnSpPr>
        <p:spPr>
          <a:xfrm flipH="1">
            <a:off x="4053167" y="2575560"/>
            <a:ext cx="1876352" cy="7883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2"/>
            <a:endCxn id="40" idx="0"/>
          </p:cNvCxnSpPr>
          <p:nvPr/>
        </p:nvCxnSpPr>
        <p:spPr>
          <a:xfrm flipH="1">
            <a:off x="3214967" y="2575560"/>
            <a:ext cx="3400352" cy="129837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2"/>
            <a:endCxn id="41" idx="0"/>
          </p:cNvCxnSpPr>
          <p:nvPr/>
        </p:nvCxnSpPr>
        <p:spPr>
          <a:xfrm flipH="1">
            <a:off x="4891367" y="2575560"/>
            <a:ext cx="2409752" cy="7883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1" idx="2"/>
          </p:cNvCxnSpPr>
          <p:nvPr/>
        </p:nvCxnSpPr>
        <p:spPr>
          <a:xfrm flipH="1">
            <a:off x="7412979" y="2575560"/>
            <a:ext cx="573940" cy="129837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2" idx="2"/>
            <a:endCxn id="43" idx="0"/>
          </p:cNvCxnSpPr>
          <p:nvPr/>
        </p:nvCxnSpPr>
        <p:spPr>
          <a:xfrm>
            <a:off x="8672719" y="2575560"/>
            <a:ext cx="1279412" cy="7883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50698" y="4800600"/>
            <a:ext cx="4936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Sort each bucket queue with insertion sort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821831" y="3886200"/>
            <a:ext cx="457200" cy="365760"/>
          </a:xfrm>
          <a:prstGeom prst="rect">
            <a:avLst/>
          </a:prstGeom>
          <a:solidFill>
            <a:srgbClr val="A711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821831" y="3363860"/>
            <a:ext cx="457200" cy="365760"/>
          </a:xfrm>
          <a:prstGeom prst="rect">
            <a:avLst/>
          </a:prstGeom>
          <a:solidFill>
            <a:srgbClr val="A711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29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713577" y="3886200"/>
            <a:ext cx="457200" cy="365760"/>
          </a:xfrm>
          <a:prstGeom prst="rect">
            <a:avLst/>
          </a:prstGeom>
          <a:solidFill>
            <a:srgbClr val="A711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713576" y="3363859"/>
            <a:ext cx="457200" cy="365760"/>
          </a:xfrm>
          <a:prstGeom prst="rect">
            <a:avLst/>
          </a:prstGeom>
          <a:solidFill>
            <a:srgbClr val="A711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50698" y="5181600"/>
            <a:ext cx="4883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Merge all bucket queues together in order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3215640" y="1166719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63435575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0593455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7889049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20194752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2546413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9290464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6854561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5419163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6743345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0265357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3215640" y="5783671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63435575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60593455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7889049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20194752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2546413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9290464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6854561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5419163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6743345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0265357"/>
                  </a:ext>
                </a:extLst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3278778" y="5852160"/>
            <a:ext cx="496388" cy="431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953692" y="5834743"/>
            <a:ext cx="496388" cy="431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593772" y="5808617"/>
            <a:ext cx="496388" cy="431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181601" y="5808617"/>
            <a:ext cx="496388" cy="431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821680" y="5821680"/>
            <a:ext cx="496388" cy="431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474824" y="5834743"/>
            <a:ext cx="496388" cy="431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7141029" y="5847806"/>
            <a:ext cx="496388" cy="431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68046" y="5834743"/>
            <a:ext cx="496388" cy="431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460378" y="5860869"/>
            <a:ext cx="496388" cy="431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59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7C7C7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7C7C7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7C7C7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7C7C7"/>
                                      </p:to>
                                    </p:animClr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7C7C7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7C7C7"/>
                                      </p:to>
                                    </p:animClr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7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Bucket Sort -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424242"/>
          </a:solidFill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IN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Input: Array 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Output: Sorted array 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b="1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Algorithm: Bucket-Sort(A[1,…,n])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	n ← length[A]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	for </a:t>
            </a:r>
            <a:r>
              <a:rPr lang="en-US" err="1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i ← 1 to n </a:t>
            </a:r>
            <a:r>
              <a:rPr lang="en-US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		insert A[i] into bucket B[⌊A[i]</a:t>
            </a:r>
            <a:r>
              <a:rPr lang="en-US" sz="2400" b="1">
                <a:solidFill>
                  <a:schemeClr val="accent5"/>
                </a:solidFill>
              </a:rPr>
              <a:t> ÷ n </a:t>
            </a:r>
            <a:r>
              <a:rPr lang="en-US" sz="240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⌋]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	for </a:t>
            </a:r>
            <a:r>
              <a:rPr lang="en-US" err="1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i ← 0 to n – 1 </a:t>
            </a:r>
            <a:r>
              <a:rPr lang="en-US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		sort bucket B[i] with insertion sort</a:t>
            </a:r>
            <a:r>
              <a:rPr lang="en-US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	concatenate the buckets B[0], B[1], . . ., B[n - 1] together in 	order</a:t>
            </a:r>
            <a:r>
              <a:rPr lang="en-IN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US">
              <a:solidFill>
                <a:schemeClr val="accent5"/>
              </a:solidFill>
              <a:latin typeface="Consolas" pitchFamily="49" charset="0"/>
              <a:cs typeface="Consolas" pitchFamily="49" charset="0"/>
            </a:endParaRPr>
          </a:p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028059" y="2444163"/>
            <a:ext cx="3073294" cy="457200"/>
          </a:xfrm>
          <a:prstGeom prst="round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99776" y="3268916"/>
            <a:ext cx="3700823" cy="457200"/>
          </a:xfrm>
          <a:prstGeom prst="round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93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10" name="Rectangle 9"/>
          <p:cNvSpPr/>
          <p:nvPr/>
        </p:nvSpPr>
        <p:spPr>
          <a:xfrm rot="5400000">
            <a:off x="3784372" y="-1767342"/>
            <a:ext cx="4572418" cy="105098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2769" y="1456825"/>
            <a:ext cx="9295624" cy="406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buSzPct val="90000"/>
            </a:pPr>
            <a:r>
              <a:rPr lang="en-IN" sz="2400" dirty="0"/>
              <a:t>What is Analysis of an Algorithm?</a:t>
            </a:r>
          </a:p>
          <a:p>
            <a:pPr marL="342900" indent="-342900" algn="just">
              <a:lnSpc>
                <a:spcPct val="114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Analyzing an algorithm means </a:t>
            </a:r>
            <a:r>
              <a:rPr lang="en-US" sz="2200" dirty="0">
                <a:solidFill>
                  <a:srgbClr val="890E4F"/>
                </a:solidFill>
              </a:rPr>
              <a:t>calculating/predicting the resources </a:t>
            </a: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that the algorithm requires. </a:t>
            </a:r>
          </a:p>
          <a:p>
            <a:pPr marL="342900" indent="-342900" algn="just">
              <a:lnSpc>
                <a:spcPct val="114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Analysis provides </a:t>
            </a:r>
            <a:r>
              <a:rPr lang="en-US" sz="2200" dirty="0">
                <a:solidFill>
                  <a:srgbClr val="890E4F"/>
                </a:solidFill>
              </a:rPr>
              <a:t>theoretical estimation </a:t>
            </a: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for the required resources of an algorithm to solve a specific computational problem.</a:t>
            </a:r>
          </a:p>
          <a:p>
            <a:pPr marL="342900" indent="-342900" algn="just">
              <a:lnSpc>
                <a:spcPct val="114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Two most important resources are </a:t>
            </a:r>
            <a:r>
              <a:rPr lang="en-US" sz="2200" dirty="0">
                <a:solidFill>
                  <a:srgbClr val="890E4F"/>
                </a:solidFill>
              </a:rPr>
              <a:t>computing time </a:t>
            </a: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(time complexity) and </a:t>
            </a:r>
            <a:r>
              <a:rPr lang="en-US" sz="2200" dirty="0">
                <a:solidFill>
                  <a:srgbClr val="890E4F"/>
                </a:solidFill>
              </a:rPr>
              <a:t>storage space </a:t>
            </a: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(space complexity). 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ct val="90000"/>
            </a:pPr>
            <a:r>
              <a:rPr lang="en-US" sz="2400" dirty="0"/>
              <a:t>Why Analysis is required?</a:t>
            </a:r>
          </a:p>
          <a:p>
            <a:pPr marL="342900" indent="-342900" algn="just">
              <a:lnSpc>
                <a:spcPct val="114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By analyzing some of the candidate algorithms for a problem, </a:t>
            </a:r>
            <a:r>
              <a:rPr lang="en-US" sz="2200" dirty="0">
                <a:solidFill>
                  <a:srgbClr val="890E4F"/>
                </a:solidFill>
              </a:rPr>
              <a:t>the most efficient </a:t>
            </a: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one can be easily identified.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1554" y="940526"/>
            <a:ext cx="914400" cy="914400"/>
            <a:chOff x="856024" y="1117547"/>
            <a:chExt cx="914400" cy="9144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024" y="1117547"/>
              <a:ext cx="914400" cy="9144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7117" y="1259269"/>
              <a:ext cx="505742" cy="513940"/>
            </a:xfrm>
            <a:prstGeom prst="ellipse">
              <a:avLst/>
            </a:prstGeom>
            <a:ln w="3175">
              <a:solidFill>
                <a:schemeClr val="accent5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51565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  <p:cond evt="onBegin" delay="0">
                          <p:tn val="9"/>
                        </p:cond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  <p:cond evt="onBegin" delay="0">
                          <p:tn val="14"/>
                        </p:cond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  <p:cond evt="onBegin" delay="0">
                          <p:tn val="19"/>
                        </p:cond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  <p:cond evt="onBegin" delay="0">
                          <p:tn val="24"/>
                        </p:cond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  <p:cond evt="onBegin" delay="0">
                          <p:tn val="29"/>
                        </p:cond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Sort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Sort the following elements in Ascending order using counting sort.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15640" y="1449107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575541" y="22860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73266" y="22973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/>
              <a:t>Step 1</a:t>
            </a:r>
            <a:endParaRPr lang="en-US" sz="2400" b="1"/>
          </a:p>
        </p:txBody>
      </p:sp>
      <p:sp>
        <p:nvSpPr>
          <p:cNvPr id="17" name="TextBox 16"/>
          <p:cNvSpPr txBox="1"/>
          <p:nvPr/>
        </p:nvSpPr>
        <p:spPr>
          <a:xfrm>
            <a:off x="2823214" y="3057010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Index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2214" y="3562330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Elements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73266" y="44958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0991" y="45071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/>
              <a:t>Step 2</a:t>
            </a:r>
            <a:endParaRPr lang="en-US" sz="2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79356" y="2297373"/>
                <a:ext cx="718768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/>
                  <a:t>Given elements are stored in an input array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[1,…,9]</m:t>
                    </m:r>
                  </m:oMath>
                </a14:m>
                <a:endParaRPr lang="en-US" sz="2200"/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356" y="2297373"/>
                <a:ext cx="7187685" cy="430887"/>
              </a:xfrm>
              <a:prstGeom prst="rect">
                <a:avLst/>
              </a:prstGeom>
              <a:blipFill>
                <a:blip r:embed="rId2"/>
                <a:stretch>
                  <a:fillRect l="-1103" t="-8451" r="0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12459" y="4507173"/>
                <a:ext cx="768570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200"/>
                  <a:t>Define a temporary array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/>
                  <a:t>. The size of an array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/>
                  <a:t>is equal to the </a:t>
                </a:r>
                <a:r>
                  <a:rPr lang="en-US" sz="2200" b="1"/>
                  <a:t>maximum element </a:t>
                </a:r>
                <a:r>
                  <a:rPr lang="en-US" sz="2200"/>
                  <a:t>in array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/>
                  <a:t>. Initialize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[1,…,6] </m:t>
                    </m:r>
                    <m:r>
                      <m:rPr>
                        <m:sty m:val="p"/>
                      </m:rPr>
                      <a:rPr lang="en-US" sz="220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200"/>
                  <a:t>.</a:t>
                </a:r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459" y="4507173"/>
                <a:ext cx="7685707" cy="769441"/>
              </a:xfrm>
              <a:prstGeom prst="rect">
                <a:avLst/>
              </a:prstGeom>
              <a:blipFill>
                <a:blip r:embed="rId3"/>
                <a:stretch>
                  <a:fillRect l="-1032" t="-3937" r="-1111" b="-15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/>
            </p:nvGraphicFramePr>
            <p:xfrm>
              <a:off x="3931871" y="5426572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182245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/>
            </p:nvGraphicFramePr>
            <p:xfrm>
              <a:off x="3931871" y="5426572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923" r="-50367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923" r="-399091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35" t="-1923" r="-3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923" r="-2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182" t="-1923" r="-100909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752" t="-1923" r="-1835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2738671" y="5358081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Index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7671" y="5839136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Elements 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929743" y="3469495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3931921" y="3123897"/>
              <a:ext cx="57476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129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98661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3931921" y="3123897"/>
              <a:ext cx="57476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129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98661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79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1304" r="-62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3592" r="-6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13592" r="-5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09615" r="-397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14563" r="-3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4563" r="-2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07692" r="-99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7274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  <p:cond evt="onBegin" delay="0">
                          <p:tn val="11"/>
                        </p:cond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  <p:cond evt="onBegin" delay="0">
                          <p:tn val="21"/>
                        </p:cond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  <p:cond evt="onBegin" delay="0">
                          <p:tn val="34"/>
                        </p:cond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  <p:cond evt="onBegin" delay="0">
                          <p:tn val="39"/>
                        </p:cond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20" grpId="0" animBg="1"/>
      <p:bldP spid="21" grpId="0"/>
      <p:bldP spid="22" grpId="0"/>
      <p:bldP spid="24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Sort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Sort the following elements in Ascending order using counting sort.</a:t>
            </a:r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15640" y="1449107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575541" y="22860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73266" y="22973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/>
              <a:t>Step 3</a:t>
            </a:r>
            <a:endParaRPr lang="en-US" sz="2400" b="1"/>
          </a:p>
        </p:txBody>
      </p:sp>
      <p:sp>
        <p:nvSpPr>
          <p:cNvPr id="17" name="TextBox 16"/>
          <p:cNvSpPr txBox="1"/>
          <p:nvPr/>
        </p:nvSpPr>
        <p:spPr>
          <a:xfrm>
            <a:off x="2823214" y="3070074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Index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2214" y="3562330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Elements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73266" y="44958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0991" y="45071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/>
              <a:t>Step 4</a:t>
            </a:r>
            <a:endParaRPr lang="en-US" sz="2400" b="1"/>
          </a:p>
        </p:txBody>
      </p:sp>
      <p:sp>
        <p:nvSpPr>
          <p:cNvPr id="21" name="TextBox 20"/>
          <p:cNvSpPr txBox="1"/>
          <p:nvPr/>
        </p:nvSpPr>
        <p:spPr>
          <a:xfrm>
            <a:off x="2579356" y="2297373"/>
            <a:ext cx="7187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Update an array C with the occurrences of each value of array 𝐴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12459" y="4507173"/>
            <a:ext cx="7685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/>
              <a:t>In array 𝐶, from index 2 to 𝑛 add the value with previous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/>
            </p:nvGraphicFramePr>
            <p:xfrm>
              <a:off x="3931871" y="534819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/>
            </p:nvGraphicFramePr>
            <p:xfrm>
              <a:off x="3931871" y="534819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" t="-1923" r="-50367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923" r="-399091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835" t="-1923" r="-3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35" t="-1923" r="-2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182" t="-1923" r="-100909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752" t="-1923" r="-1835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2738671" y="5266641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Index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7671" y="5760758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Elements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1673" y="1454723"/>
                <a:ext cx="1749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A71160"/>
                    </a:solidFill>
                  </a:rPr>
                  <a:t>Input array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>
                  <a:solidFill>
                    <a:srgbClr val="A71160"/>
                  </a:solidFill>
                </a:endParaRPr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673" y="1454723"/>
                <a:ext cx="1749005" cy="461665"/>
              </a:xfrm>
              <a:prstGeom prst="rect">
                <a:avLst/>
              </a:prstGeom>
              <a:blipFill>
                <a:blip r:embed="rId3"/>
                <a:stretch>
                  <a:fillRect l="-5575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9388039"/>
                  </p:ext>
                </p:extLst>
              </p:nvPr>
            </p:nvGraphicFramePr>
            <p:xfrm>
              <a:off x="3931871" y="312315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9388039"/>
                  </p:ext>
                </p:extLst>
              </p:nvPr>
            </p:nvGraphicFramePr>
            <p:xfrm>
              <a:off x="3931871" y="312315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923" r="-50367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923" r="-399091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35" t="-1923" r="-3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923" r="-2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182" t="-1923" r="-100909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752" t="-1923" r="-1835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Oval 28"/>
          <p:cNvSpPr/>
          <p:nvPr/>
        </p:nvSpPr>
        <p:spPr>
          <a:xfrm>
            <a:off x="4110865" y="3155039"/>
            <a:ext cx="270719" cy="27432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248" y="1519310"/>
            <a:ext cx="411480" cy="4114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71175" y="1531033"/>
            <a:ext cx="411480" cy="4114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0" idx="4"/>
            <a:endCxn id="29" idx="0"/>
          </p:cNvCxnSpPr>
          <p:nvPr/>
        </p:nvCxnSpPr>
        <p:spPr>
          <a:xfrm flipH="1">
            <a:off x="4246225" y="1930790"/>
            <a:ext cx="1206763" cy="122424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29" idx="0"/>
          </p:cNvCxnSpPr>
          <p:nvPr/>
        </p:nvCxnSpPr>
        <p:spPr>
          <a:xfrm flipH="1">
            <a:off x="4246225" y="1942513"/>
            <a:ext cx="3130690" cy="12125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27862" y="3535571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4759656" y="3150683"/>
            <a:ext cx="270719" cy="27432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60047" y="1513614"/>
            <a:ext cx="411480" cy="4114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8" idx="4"/>
            <a:endCxn id="37" idx="0"/>
          </p:cNvCxnSpPr>
          <p:nvPr/>
        </p:nvCxnSpPr>
        <p:spPr>
          <a:xfrm flipH="1">
            <a:off x="4895016" y="1925094"/>
            <a:ext cx="3770771" cy="12255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89717" y="3535515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2857" y="3531216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22125" y="3522454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24060" y="3531160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70918" y="3535460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0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010297" y="3997234"/>
            <a:ext cx="0" cy="167204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646557" y="4142673"/>
            <a:ext cx="365760" cy="3657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5" name="Elbow Connector 54"/>
          <p:cNvCxnSpPr>
            <a:stCxn id="54" idx="6"/>
          </p:cNvCxnSpPr>
          <p:nvPr/>
        </p:nvCxnSpPr>
        <p:spPr>
          <a:xfrm>
            <a:off x="5012317" y="4325553"/>
            <a:ext cx="95260" cy="1356790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54" idx="2"/>
          </p:cNvCxnSpPr>
          <p:nvPr/>
        </p:nvCxnSpPr>
        <p:spPr>
          <a:xfrm rot="5400000" flipH="1" flipV="1">
            <a:off x="3865571" y="4875232"/>
            <a:ext cx="1330665" cy="231308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2"/>
            <a:endCxn id="54" idx="0"/>
          </p:cNvCxnSpPr>
          <p:nvPr/>
        </p:nvCxnSpPr>
        <p:spPr>
          <a:xfrm flipH="1">
            <a:off x="4829437" y="3901275"/>
            <a:ext cx="97440" cy="24139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325134" y="4129614"/>
            <a:ext cx="365760" cy="3657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9" name="Elbow Connector 58"/>
          <p:cNvCxnSpPr>
            <a:stCxn id="58" idx="6"/>
          </p:cNvCxnSpPr>
          <p:nvPr/>
        </p:nvCxnSpPr>
        <p:spPr>
          <a:xfrm>
            <a:off x="5690894" y="4312494"/>
            <a:ext cx="122077" cy="1356786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8" idx="2"/>
          </p:cNvCxnSpPr>
          <p:nvPr/>
        </p:nvCxnSpPr>
        <p:spPr>
          <a:xfrm rot="5400000" flipH="1" flipV="1">
            <a:off x="4590215" y="4908236"/>
            <a:ext cx="1330660" cy="139177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2"/>
            <a:endCxn id="58" idx="0"/>
          </p:cNvCxnSpPr>
          <p:nvPr/>
        </p:nvCxnSpPr>
        <p:spPr>
          <a:xfrm flipH="1">
            <a:off x="5508014" y="3896976"/>
            <a:ext cx="72003" cy="2326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114802" y="5699539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>
              <a:solidFill>
                <a:srgbClr val="A7116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02779" y="5708248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>
              <a:solidFill>
                <a:srgbClr val="A7116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90756" y="5690831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>
              <a:solidFill>
                <a:srgbClr val="A7116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13419" y="5699539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>
              <a:solidFill>
                <a:srgbClr val="A7116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53499" y="5712603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>
              <a:solidFill>
                <a:srgbClr val="A7116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458893" y="5712602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>
              <a:solidFill>
                <a:srgbClr val="A711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97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  <p:cond evt="onBegin" delay="0">
                          <p:tn val="11"/>
                        </p:cond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  <p:cond evt="onBegin" delay="0">
                          <p:tn val="28"/>
                        </p:cond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  <p:cond evt="onBegin" delay="0">
                          <p:tn val="36"/>
                        </p:cond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  <p:cond evt="onBegin" delay="0">
                          <p:tn val="48"/>
                        </p:cond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  <p:cond evt="onBegin" delay="0">
                          <p:tn val="53"/>
                        </p:cond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  <p:cond evt="onBegin" delay="0">
                          <p:tn val="70"/>
                        </p:cond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  <p:cond evt="onBegin" delay="0">
                          <p:tn val="75"/>
                        </p:cond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  <p:cond evt="onBegin" delay="0">
                          <p:tn val="88"/>
                        </p:cond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  <p:cond evt="onBegin" delay="0">
                          <p:tn val="98"/>
                        </p:cond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  <p:cond evt="onBegin" delay="0">
                          <p:tn val="103"/>
                        </p:cond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  <p:cond evt="onBegin" delay="0">
                          <p:tn val="108"/>
                        </p:cond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  <p:cond evt="onBegin" delay="0">
                          <p:tn val="113"/>
                        </p:cond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  <p:cond evt="onBegin" delay="0">
                          <p:tn val="126"/>
                        </p:cond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  <p:cond evt="onBegin" delay="0">
                          <p:tn val="131"/>
                        </p:cond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  <p:cond evt="onBegin" delay="0">
                          <p:tn val="144"/>
                        </p:cond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  <p:cond evt="onBegin" delay="0">
                          <p:tn val="153"/>
                        </p:cond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  <p:cond evt="onBegin" delay="0">
                          <p:tn val="157"/>
                        </p:cond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  <p:cond evt="onBegin" delay="0">
                          <p:tn val="177"/>
                        </p:cond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  <p:cond evt="onBegin" delay="0">
                          <p:tn val="187"/>
                        </p:cond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  <p:cond evt="onBegin" delay="0">
                          <p:tn val="207"/>
                        </p:cond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1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22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227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20" grpId="0" animBg="1"/>
      <p:bldP spid="21" grpId="0"/>
      <p:bldP spid="22" grpId="0"/>
      <p:bldP spid="24" grpId="0" animBg="1"/>
      <p:bldP spid="25" grpId="0" animBg="1"/>
      <p:bldP spid="29" grpId="0" animBg="1"/>
      <p:bldP spid="29" grpId="1" animBg="1"/>
      <p:bldP spid="10" grpId="0" animBg="1"/>
      <p:bldP spid="10" grpId="1" animBg="1"/>
      <p:bldP spid="32" grpId="0" animBg="1"/>
      <p:bldP spid="32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40" grpId="0" animBg="1"/>
      <p:bldP spid="46" grpId="0" animBg="1"/>
      <p:bldP spid="47" grpId="0" animBg="1"/>
      <p:bldP spid="48" grpId="0" animBg="1"/>
      <p:bldP spid="49" grpId="0" animBg="1"/>
      <p:bldP spid="54" grpId="0" animBg="1"/>
      <p:bldP spid="54" grpId="1" animBg="1"/>
      <p:bldP spid="58" grpId="0" animBg="1"/>
      <p:bldP spid="58" grpId="1" animBg="1"/>
      <p:bldP spid="96" grpId="0" animBg="1"/>
      <p:bldP spid="97" grpId="0" animBg="1"/>
      <p:bldP spid="103" grpId="0" animBg="1"/>
      <p:bldP spid="105" grpId="0" animBg="1"/>
      <p:bldP spid="106" grpId="0" animBg="1"/>
      <p:bldP spid="10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Sort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an output array 𝐵[1…9]. Start positioning elements of Array 𝐴 𝑡𝑜 𝐵  as shown below.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3630116" y="1885402"/>
              <a:ext cx="5293994" cy="9561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398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577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8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6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4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3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4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4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3630116" y="1885402"/>
              <a:ext cx="5293994" cy="9561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3983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1" r="-798969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083" r="-707292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600000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125" r="-506250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969" r="-401031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4167" r="-305208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938" r="-202062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5208" r="-104167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6907" r="-3093" b="-1803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577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8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6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4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3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4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4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4283530" y="3298726"/>
              <a:ext cx="3987165" cy="9496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1328509645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2146407783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524751466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426247012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265448949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889942487"/>
                        </a:ext>
                      </a:extLst>
                    </a:gridCol>
                  </a:tblGrid>
                  <a:tr h="40105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870284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6126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4283530" y="3298726"/>
              <a:ext cx="3987165" cy="9496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1328509645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2146407783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524751466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426247012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265448949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889942487"/>
                        </a:ext>
                      </a:extLst>
                    </a:gridCol>
                  </a:tblGrid>
                  <a:tr h="401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515" r="-502752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917" t="-1515" r="-402752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17" t="-1515" r="-302752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182" t="-1515" r="-200000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835" t="-1515" r="-101835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835" t="-1515" r="-1835" b="-1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70284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6126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733008" y="3736459"/>
            <a:ext cx="244329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A71160"/>
                </a:solidFill>
              </a:defRPr>
            </a:lvl1pPr>
          </a:lstStyle>
          <a:p>
            <a:r>
              <a:rPr lang="en-US"/>
              <a:t>Temporary Array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7066" y="5116767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A71160"/>
                </a:solidFill>
              </a:defRPr>
            </a:lvl1pPr>
          </a:lstStyle>
          <a:p>
            <a:r>
              <a:rPr lang="en-US"/>
              <a:t>Output Array 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84895" y="5256999"/>
            <a:ext cx="609600" cy="3622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3630116" y="4617245"/>
              <a:ext cx="5293994" cy="10019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4322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696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3630116" y="4617245"/>
              <a:ext cx="5293994" cy="10019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4322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r="-798969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83" r="-707292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600000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125" r="-506250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969" r="-401031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4167" r="-305208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7938" r="-202062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5208" r="-104167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6907" r="-3093" b="-1690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696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Oval 10"/>
          <p:cNvSpPr/>
          <p:nvPr/>
        </p:nvSpPr>
        <p:spPr>
          <a:xfrm>
            <a:off x="8401464" y="2322604"/>
            <a:ext cx="457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29448" y="517506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71161" y="516200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78574" y="516200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92945" y="513818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48117" y="515892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35266" y="515892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96289" y="514839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25327" y="513818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518345" y="516764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21" name="Straight Arrow Connector 20"/>
          <p:cNvCxnSpPr>
            <a:stCxn id="11" idx="4"/>
          </p:cNvCxnSpPr>
          <p:nvPr/>
        </p:nvCxnSpPr>
        <p:spPr>
          <a:xfrm flipH="1">
            <a:off x="5364218" y="2779804"/>
            <a:ext cx="3265846" cy="59423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51154" y="3357154"/>
            <a:ext cx="43806" cy="39099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087164" y="3790350"/>
            <a:ext cx="361971" cy="3470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5087164" y="4137406"/>
            <a:ext cx="180986" cy="60960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0"/>
          </p:cNvCxnSpPr>
          <p:nvPr/>
        </p:nvCxnSpPr>
        <p:spPr>
          <a:xfrm flipH="1">
            <a:off x="5130974" y="2677210"/>
            <a:ext cx="3480577" cy="248479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11968" y="3761908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7830596" y="2343067"/>
            <a:ext cx="457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4"/>
          </p:cNvCxnSpPr>
          <p:nvPr/>
        </p:nvCxnSpPr>
        <p:spPr>
          <a:xfrm flipH="1">
            <a:off x="6672990" y="2800267"/>
            <a:ext cx="1386206" cy="57377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680268" y="3383280"/>
            <a:ext cx="34041" cy="33843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</p:cNvCxnSpPr>
          <p:nvPr/>
        </p:nvCxnSpPr>
        <p:spPr>
          <a:xfrm>
            <a:off x="6628621" y="4126419"/>
            <a:ext cx="1431581" cy="606519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9" idx="0"/>
          </p:cNvCxnSpPr>
          <p:nvPr/>
        </p:nvCxnSpPr>
        <p:spPr>
          <a:xfrm flipH="1">
            <a:off x="8077727" y="2671568"/>
            <a:ext cx="0" cy="24666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447635" y="3779363"/>
            <a:ext cx="361971" cy="3470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53148" y="3763547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823558" y="2316871"/>
                <a:ext cx="1749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A71160"/>
                    </a:solidFill>
                  </a:rPr>
                  <a:t>Input array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>
                  <a:solidFill>
                    <a:srgbClr val="A71160"/>
                  </a:solidFill>
                </a:endParaRPr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58" y="2316871"/>
                <a:ext cx="1749005" cy="461665"/>
              </a:xfrm>
              <a:prstGeom prst="rect">
                <a:avLst/>
              </a:prstGeom>
              <a:blipFill>
                <a:blip r:embed="rId5"/>
                <a:stretch>
                  <a:fillRect l="-522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7212285" y="2338711"/>
            <a:ext cx="457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493623" y="2667213"/>
            <a:ext cx="2965793" cy="246649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624252" y="2664823"/>
            <a:ext cx="2730137" cy="70539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663440" y="3370217"/>
            <a:ext cx="0" cy="39188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455792" y="4133052"/>
            <a:ext cx="180986" cy="60960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416604" y="3812121"/>
            <a:ext cx="361971" cy="3470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367533" y="3757553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366270" y="3756479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86882" y="3757553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363179" y="3766261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353148" y="3763547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68082" y="3766261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695591" y="3766262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6740434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135188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547360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959531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384765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757748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531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  <p:cond evt="onBegin" delay="0">
                          <p:tn val="24"/>
                        </p:cond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  <p:cond evt="onBegin" delay="0">
                          <p:tn val="41"/>
                        </p:cond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  <p:cond evt="onBegin" delay="0">
                          <p:tn val="54"/>
                        </p:cond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  <p:cond evt="onBegin" delay="0">
                          <p:tn val="68"/>
                        </p:cond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  <p:cond evt="onBegin" delay="0">
                          <p:tn val="73"/>
                        </p:cond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  <p:cond evt="onBegin" delay="0">
                          <p:tn val="90"/>
                        </p:cond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  <p:cond evt="onBegin" delay="0">
                          <p:tn val="95"/>
                        </p:cond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  <p:cond evt="onBegin" delay="0">
                          <p:tn val="103"/>
                        </p:cond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  <p:cond evt="onBegin" delay="0">
                          <p:tn val="108"/>
                        </p:cond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  <p:cond evt="onBegin" delay="0">
                          <p:tn val="122"/>
                        </p:cond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  <p:cond evt="onBegin" delay="0">
                          <p:tn val="139"/>
                        </p:cond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  <p:cond evt="onBegin" delay="0">
                          <p:tn val="144"/>
                        </p:cond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  <p:cond evt="onBegin" delay="0">
                          <p:tn val="153"/>
                        </p:cond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  <p:cond evt="onBegin" delay="0">
                          <p:tn val="167"/>
                        </p:cond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  <p:cond evt="onBegin" delay="0">
                          <p:tn val="172"/>
                        </p:cond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  <p:cond evt="onBegin" delay="0">
                          <p:tn val="177"/>
                        </p:cond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  <p:cond evt="onBegin" delay="0">
                          <p:tn val="182"/>
                        </p:cond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  <p:cond evt="onBegin" delay="0">
                          <p:tn val="187"/>
                        </p:cond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  <p:cond evt="onBegin" delay="0">
                          <p:tn val="192"/>
                        </p:cond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  <p:cond evt="onBegin" delay="0">
                          <p:tn val="197"/>
                        </p:cond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  <p:cond evt="onBegin" delay="0">
                          <p:tn val="202"/>
                        </p:cond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  <p:cond evt="onBegin" delay="0">
                          <p:tn val="207"/>
                        </p:cond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  <p:cond evt="onBegin" delay="0">
                          <p:tn val="212"/>
                        </p:cond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  <p:cond evt="onBegin" delay="0">
                          <p:tn val="217"/>
                        </p:cond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  <p:cond evt="onBegin" delay="0">
                          <p:tn val="222"/>
                        </p:cond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  <p:cond evt="onBegin" delay="0">
                          <p:tn val="227"/>
                        </p:cond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  <p:cond evt="onBegin" delay="0">
                          <p:tn val="232"/>
                        </p:cond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  <p:cond evt="onBegin" delay="0">
                          <p:tn val="237"/>
                        </p:cond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  <p:cond evt="onBegin" delay="0">
                          <p:tn val="242"/>
                        </p:cond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  <p:cond evt="onBegin" delay="0">
                          <p:tn val="247"/>
                        </p:cond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  <p:cond evt="onBegin" delay="0">
                          <p:tn val="252"/>
                        </p:cond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  <p:cond evt="onBegin" delay="0">
                          <p:tn val="257"/>
                        </p:cond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3" grpId="1" animBg="1"/>
      <p:bldP spid="26" grpId="0" animBg="1"/>
      <p:bldP spid="27" grpId="0" animBg="1"/>
      <p:bldP spid="27" grpId="1" animBg="1"/>
      <p:bldP spid="32" grpId="0" animBg="1"/>
      <p:bldP spid="32" grpId="1" animBg="1"/>
      <p:bldP spid="33" grpId="0" animBg="1"/>
      <p:bldP spid="38" grpId="0" animBg="1"/>
      <p:bldP spid="38" grpId="1" animBg="1"/>
      <p:bldP spid="52" grpId="0" animBg="1"/>
      <p:bldP spid="52" grpId="1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Sort -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Counting sort assumes that each of the 𝑛 input elements is an integer in the range 0 to 𝑘, for some integer 𝑘. </a:t>
            </a:r>
          </a:p>
          <a:p>
            <a:r>
              <a:rPr lang="en-US"/>
              <a:t>When 𝒌=𝑶(𝒏), the counting sort runs in 𝜽(𝒏) time. </a:t>
            </a:r>
          </a:p>
          <a:p>
            <a:r>
              <a:rPr lang="en-US"/>
              <a:t>The basic idea of counting sort is to determine, for each input element 𝑥, the number of elements less than 𝑥. </a:t>
            </a:r>
          </a:p>
          <a:p>
            <a:r>
              <a:rPr lang="en-US"/>
              <a:t>This information can be used to place element 𝑥 directly into its position in the output array.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76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Sort -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424242"/>
          </a:solidFill>
        </p:spPr>
        <p:txBody>
          <a:bodyPr/>
          <a:lstStyle/>
          <a:p>
            <a:pPr marL="0" indent="0">
              <a:spcBef>
                <a:spcPts val="300"/>
              </a:spcBef>
              <a:spcAft>
                <a:spcPct val="0"/>
              </a:spcAft>
              <a:buNone/>
            </a:pPr>
            <a:r>
              <a:rPr lang="en-IN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Input: Array A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None/>
            </a:pPr>
            <a:r>
              <a:rPr lang="en-IN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Output: Sorted array A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None/>
            </a:pPr>
            <a:r>
              <a:rPr lang="en-IN" b="1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Algorithm: Counting-Sort(A[1,…,n], B[1,…,n], k)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for i ← 1 to k do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    c[i] ← 0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for j ← 1 to n do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    c[A[j]] ← c[A[j]] + 1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for i ← 2 to k do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    c[i] ← c[i] + c[i-1]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for j ← n downto 1 do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    B[c[A[j]]] ← A[j]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    c[A[j]] ← c[A[j]] - 1</a:t>
            </a:r>
          </a:p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17394" y="1985683"/>
            <a:ext cx="3009900" cy="381000"/>
          </a:xfrm>
          <a:prstGeom prst="round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0096" y="2714602"/>
            <a:ext cx="3009900" cy="381000"/>
          </a:xfrm>
          <a:prstGeom prst="round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0500" y="3439164"/>
            <a:ext cx="3009900" cy="381000"/>
          </a:xfrm>
          <a:prstGeom prst="round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6193" y="4155710"/>
            <a:ext cx="3733454" cy="381000"/>
          </a:xfrm>
          <a:prstGeom prst="round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53" y="2366683"/>
            <a:ext cx="6774024" cy="36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61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  <p:cond evt="onBegin" delay="0">
                          <p:tn val="15"/>
                        </p:cond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Strassen’s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for Matrix Multiplication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2076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/>
                  <a:t>Multiply following two matrices. Count how many scalar multiplications are required. 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𝑎𝑛𝑠𝑤𝑒𝑟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×6+3×4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×8+3×2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×6+5×4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×8+5×2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To multiply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dirty="0"/>
                  <a:t>matrices, total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scalar multiplications are required.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5172891" y="2885694"/>
            <a:ext cx="228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58143" y="3249486"/>
            <a:ext cx="228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24943" y="2900442"/>
            <a:ext cx="228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224943" y="3249486"/>
            <a:ext cx="228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200020" y="2900442"/>
            <a:ext cx="228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02480" y="3251946"/>
            <a:ext cx="228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269280" y="2900442"/>
            <a:ext cx="228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267595" y="3251946"/>
            <a:ext cx="228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894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 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5"/>
                <a:ext cx="12060818" cy="2565556"/>
              </a:xfrm>
            </p:spPr>
            <p:txBody>
              <a:bodyPr/>
              <a:lstStyle/>
              <a:p>
                <a:r>
                  <a:rPr lang="en-US" dirty="0"/>
                  <a:t>In general,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two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dirty="0"/>
                  <a:t> matrices to be multiplied.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Computing each entry in the product takes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multiplications </a:t>
                </a:r>
                <a:r>
                  <a:rPr lang="en-US" dirty="0"/>
                  <a:t>and there are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baseline="30000" dirty="0"/>
                  <a:t> </a:t>
                </a:r>
                <a:r>
                  <a:rPr lang="en-US" b="1" dirty="0"/>
                  <a:t>entries </a:t>
                </a:r>
                <a:r>
                  <a:rPr lang="en-US" dirty="0"/>
                  <a:t>for a total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baseline="30000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b="1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5"/>
                <a:ext cx="12060818" cy="2565556"/>
              </a:xfrm>
              <a:blipFill>
                <a:blip r:embed="rId2"/>
                <a:stretch>
                  <a:fillRect l="-736" t="-3941" r="-736" b="-9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543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err="1"/>
              <a:t>Strassen’s</a:t>
            </a:r>
            <a:r>
              <a:rPr lang="fr-FR" sz="3600" dirty="0"/>
              <a:t> </a:t>
            </a:r>
            <a:r>
              <a:rPr lang="fr-FR" sz="3600" dirty="0" err="1"/>
              <a:t>Algorithm</a:t>
            </a:r>
            <a:r>
              <a:rPr lang="fr-FR" sz="3600" dirty="0"/>
              <a:t> for Matrix Multiplication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12060818" cy="4912323"/>
              </a:xfrm>
            </p:spPr>
            <p:txBody>
              <a:bodyPr/>
              <a:lstStyle/>
              <a:p>
                <a:r>
                  <a:rPr lang="en-US" dirty="0"/>
                  <a:t>Consider the problem of </a:t>
                </a:r>
                <a:r>
                  <a:rPr lang="en-US" b="1" dirty="0"/>
                  <a:t>multiplying</a:t>
                </a:r>
                <a:r>
                  <a:rPr lang="en-US" dirty="0"/>
                  <a:t> two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matrices. </a:t>
                </a:r>
              </a:p>
              <a:p>
                <a:r>
                  <a:rPr lang="en-US" dirty="0"/>
                  <a:t>Strassen’s devised a better method which has the </a:t>
                </a:r>
                <a:r>
                  <a:rPr lang="en-US" b="1" dirty="0"/>
                  <a:t>same basic method </a:t>
                </a:r>
                <a:r>
                  <a:rPr lang="en-US" dirty="0"/>
                  <a:t>as the multiplication of long integers. </a:t>
                </a:r>
              </a:p>
              <a:p>
                <a:r>
                  <a:rPr lang="en-US" dirty="0"/>
                  <a:t>The main idea is </a:t>
                </a:r>
                <a:r>
                  <a:rPr lang="en-US" b="1" dirty="0"/>
                  <a:t>to save one multiplication </a:t>
                </a:r>
                <a:r>
                  <a:rPr lang="en-US" dirty="0"/>
                  <a:t>on a small problem and then use recursion.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12060818" cy="4912323"/>
              </a:xfrm>
              <a:blipFill>
                <a:blip r:embed="rId2"/>
                <a:stretch>
                  <a:fillRect l="-736" t="-2067" r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96E4EAF-E4F8-A848-8189-8A65B93020E7}"/>
              </a:ext>
            </a:extLst>
          </p:cNvPr>
          <p:cNvSpPr txBox="1"/>
          <p:nvPr/>
        </p:nvSpPr>
        <p:spPr>
          <a:xfrm>
            <a:off x="6076709" y="67017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988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err="1"/>
              <a:t>Strassen’s</a:t>
            </a:r>
            <a:r>
              <a:rPr lang="fr-FR" sz="3200" dirty="0"/>
              <a:t> </a:t>
            </a:r>
            <a:r>
              <a:rPr lang="fr-FR" sz="3200" dirty="0" err="1"/>
              <a:t>Algorithm</a:t>
            </a:r>
            <a:r>
              <a:rPr lang="fr-FR" sz="3200" dirty="0"/>
              <a:t> for Matrix Multiplication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9099" y="1058405"/>
            <a:ext cx="1039091" cy="4408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9099" y="1677888"/>
                <a:ext cx="2377440" cy="4775969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1677888"/>
                <a:ext cx="2377440" cy="4775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052481" y="904705"/>
            <a:ext cx="0" cy="56692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73417" y="1058405"/>
            <a:ext cx="1039091" cy="4408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283808" y="1677888"/>
                <a:ext cx="2324100" cy="4775969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AD1457"/>
                    </a:solidFill>
                  </a:rPr>
                  <a:t>All above operations involve only </a:t>
                </a:r>
                <a:r>
                  <a:rPr lang="en-US" sz="2400" b="1" dirty="0">
                    <a:solidFill>
                      <a:srgbClr val="AD1457"/>
                    </a:solidFill>
                  </a:rPr>
                  <a:t>one multiplication</a:t>
                </a:r>
                <a:r>
                  <a:rPr lang="en-US" sz="2400" dirty="0">
                    <a:solidFill>
                      <a:srgbClr val="AD1457"/>
                    </a:solidFill>
                  </a:rPr>
                  <a:t>. </a:t>
                </a:r>
                <a:endParaRPr lang="en-US" sz="2400" b="0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808" y="1677888"/>
                <a:ext cx="2324100" cy="4775969"/>
              </a:xfrm>
              <a:prstGeom prst="rect">
                <a:avLst/>
              </a:prstGeom>
              <a:blipFill>
                <a:blip r:embed="rId3"/>
                <a:stretch>
                  <a:fillRect r="-2089" b="-1527"/>
                </a:stretch>
              </a:blipFill>
              <a:ln w="127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5856553" y="904705"/>
            <a:ext cx="0" cy="56692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163233" y="1058405"/>
            <a:ext cx="1039091" cy="4408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163233" y="1661097"/>
                <a:ext cx="3314700" cy="4775969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en-US" sz="2400" b="0" dirty="0">
                    <a:solidFill>
                      <a:srgbClr val="AD1457"/>
                    </a:solidFill>
                  </a:rPr>
                  <a:t>Final Answer: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>
                  <a:solidFill>
                    <a:srgbClr val="0066FF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AD1457"/>
                    </a:solidFill>
                  </a:rPr>
                  <a:t>Where, 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rgbClr val="0066FF"/>
                    </a:solidFill>
                  </a:rPr>
                  <a:t> 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0066FF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0066FF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2400" dirty="0">
                    <a:solidFill>
                      <a:srgbClr val="AD1457"/>
                    </a:solidFill>
                  </a:rPr>
                  <a:t>No multiplication is required here.</a:t>
                </a:r>
                <a:endParaRPr lang="en-US" sz="2400" b="0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233" y="1661097"/>
                <a:ext cx="3314700" cy="4775969"/>
              </a:xfrm>
              <a:prstGeom prst="rect">
                <a:avLst/>
              </a:prstGeom>
              <a:blipFill>
                <a:blip r:embed="rId4"/>
                <a:stretch>
                  <a:fillRect l="-2564"/>
                </a:stretch>
              </a:blipFill>
              <a:ln w="127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035669" y="744133"/>
                <a:ext cx="4156331" cy="662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669" y="744133"/>
                <a:ext cx="4156331" cy="6621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4780209" y="1893030"/>
            <a:ext cx="182880" cy="18288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615521" y="2333022"/>
            <a:ext cx="182880" cy="18288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15521" y="2775474"/>
            <a:ext cx="182880" cy="18288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82669" y="3217926"/>
            <a:ext cx="182880" cy="18288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705168" y="3660203"/>
            <a:ext cx="182880" cy="18288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94498" y="4101671"/>
            <a:ext cx="182880" cy="18288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43716" y="4544123"/>
            <a:ext cx="182880" cy="18288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46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efficiency of an algorithm is a </a:t>
            </a:r>
            <a:r>
              <a:rPr lang="en-US">
                <a:solidFill>
                  <a:srgbClr val="A71160"/>
                </a:solidFill>
              </a:rPr>
              <a:t>measure of the amount of resources </a:t>
            </a:r>
            <a:r>
              <a:rPr lang="en-US"/>
              <a:t>consumed in solving a problem of size 𝑛.</a:t>
            </a:r>
          </a:p>
          <a:p>
            <a:r>
              <a:rPr lang="en-US"/>
              <a:t>An algorithm must be </a:t>
            </a:r>
            <a:r>
              <a:rPr lang="en-US">
                <a:solidFill>
                  <a:srgbClr val="A71160"/>
                </a:solidFill>
              </a:rPr>
              <a:t>analyzed </a:t>
            </a:r>
            <a:r>
              <a:rPr lang="en-US"/>
              <a:t>to determine its resource usage. </a:t>
            </a:r>
          </a:p>
          <a:p>
            <a:r>
              <a:rPr lang="en-US"/>
              <a:t>Two major computational resources are </a:t>
            </a:r>
            <a:r>
              <a:rPr lang="en-US">
                <a:solidFill>
                  <a:srgbClr val="A71160"/>
                </a:solidFill>
              </a:rPr>
              <a:t>execution time </a:t>
            </a:r>
            <a:r>
              <a:rPr lang="en-US"/>
              <a:t>and </a:t>
            </a:r>
            <a:r>
              <a:rPr lang="en-US">
                <a:solidFill>
                  <a:srgbClr val="A71160"/>
                </a:solidFill>
              </a:rPr>
              <a:t>memory space</a:t>
            </a:r>
            <a:r>
              <a:rPr lang="en-US"/>
              <a:t>.</a:t>
            </a:r>
          </a:p>
          <a:p>
            <a:r>
              <a:rPr lang="en-US"/>
              <a:t>Memory Space requirement </a:t>
            </a:r>
            <a:r>
              <a:rPr lang="en-US">
                <a:solidFill>
                  <a:srgbClr val="A71160"/>
                </a:solidFill>
              </a:rPr>
              <a:t>can not be </a:t>
            </a:r>
            <a:r>
              <a:rPr lang="en-US"/>
              <a:t>compared directly, so the important resource is computational time required by an algorithm.</a:t>
            </a:r>
            <a:endParaRPr lang="en-US" b="1">
              <a:solidFill>
                <a:srgbClr val="A71160"/>
              </a:solidFill>
            </a:endParaRPr>
          </a:p>
          <a:p>
            <a:r>
              <a:rPr lang="en-US"/>
              <a:t>To measure the </a:t>
            </a:r>
            <a:r>
              <a:rPr lang="en-US">
                <a:solidFill>
                  <a:srgbClr val="A71160"/>
                </a:solidFill>
              </a:rPr>
              <a:t>efficiency of an algorithm </a:t>
            </a:r>
            <a:r>
              <a:rPr lang="en-US"/>
              <a:t>requires to measure its execution time using any of the following approaches: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Empirical Approach: </a:t>
            </a:r>
            <a:r>
              <a:rPr lang="en-US"/>
              <a:t>To run it and measure how much processor time is needed.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Theoretical Approach: </a:t>
            </a:r>
            <a:r>
              <a:rPr lang="en-US"/>
              <a:t>Mathematically computing how much time is needed as a function of input size.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75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Strassen’s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- </a:t>
            </a:r>
            <a:r>
              <a:rPr lang="fr-FR" dirty="0" err="1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therefore possible to multiply two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2 </m:t>
                    </m:r>
                  </m:oMath>
                </a14:m>
                <a:r>
                  <a:rPr lang="en-US" dirty="0"/>
                  <a:t>matrices using only </a:t>
                </a:r>
                <a:r>
                  <a:rPr lang="en-US" b="1" dirty="0"/>
                  <a:t>seven scalar multiplications</a:t>
                </a:r>
                <a:r>
                  <a:rPr lang="en-US" dirty="0"/>
                  <a:t>.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time needed to multiply two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matrices by </a:t>
                </a:r>
                <a:r>
                  <a:rPr lang="en-US" b="1" dirty="0"/>
                  <a:t>recursive use of equations</a:t>
                </a:r>
                <a:r>
                  <a:rPr lang="en-US" dirty="0"/>
                  <a:t>.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sz="28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8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8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8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8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6" t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920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51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Orders of Magnitude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439503"/>
                  </p:ext>
                </p:extLst>
              </p:nvPr>
            </p:nvGraphicFramePr>
            <p:xfrm>
              <a:off x="877389" y="1714500"/>
              <a:ext cx="10437222" cy="3429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9907">
                      <a:extLst>
                        <a:ext uri="{9D8B030D-6E8A-4147-A177-3AD203B41FA5}">
                          <a16:colId xmlns:a16="http://schemas.microsoft.com/office/drawing/2014/main" val="4290887919"/>
                        </a:ext>
                      </a:extLst>
                    </a:gridCol>
                    <a:gridCol w="1099892">
                      <a:extLst>
                        <a:ext uri="{9D8B030D-6E8A-4147-A177-3AD203B41FA5}">
                          <a16:colId xmlns:a16="http://schemas.microsoft.com/office/drawing/2014/main" val="1575911806"/>
                        </a:ext>
                      </a:extLst>
                    </a:gridCol>
                    <a:gridCol w="1376226">
                      <a:extLst>
                        <a:ext uri="{9D8B030D-6E8A-4147-A177-3AD203B41FA5}">
                          <a16:colId xmlns:a16="http://schemas.microsoft.com/office/drawing/2014/main" val="2769260205"/>
                        </a:ext>
                      </a:extLst>
                    </a:gridCol>
                    <a:gridCol w="1547927">
                      <a:extLst>
                        <a:ext uri="{9D8B030D-6E8A-4147-A177-3AD203B41FA5}">
                          <a16:colId xmlns:a16="http://schemas.microsoft.com/office/drawing/2014/main" val="2024315581"/>
                        </a:ext>
                      </a:extLst>
                    </a:gridCol>
                    <a:gridCol w="1912147">
                      <a:extLst>
                        <a:ext uri="{9D8B030D-6E8A-4147-A177-3AD203B41FA5}">
                          <a16:colId xmlns:a16="http://schemas.microsoft.com/office/drawing/2014/main" val="1293002562"/>
                        </a:ext>
                      </a:extLst>
                    </a:gridCol>
                    <a:gridCol w="1886201">
                      <a:extLst>
                        <a:ext uri="{9D8B030D-6E8A-4147-A177-3AD203B41FA5}">
                          <a16:colId xmlns:a16="http://schemas.microsoft.com/office/drawing/2014/main" val="959502218"/>
                        </a:ext>
                      </a:extLst>
                    </a:gridCol>
                    <a:gridCol w="1664922">
                      <a:extLst>
                        <a:ext uri="{9D8B030D-6E8A-4147-A177-3AD203B41FA5}">
                          <a16:colId xmlns:a16="http://schemas.microsoft.com/office/drawing/2014/main" val="3111579742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 b="1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1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1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fName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1" i="1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𝒏𝒍𝒐𝒈</m:t>
                                </m:r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 b="1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baseline="30000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baseline="30000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baseline="3000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baseline="30000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 b="1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US" sz="2400" b="1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13770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706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2.09 x 10</a:t>
                          </a:r>
                          <a:r>
                            <a:rPr lang="en-US" sz="2400" b="0" i="0" baseline="3000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189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384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262144</a:t>
                          </a:r>
                          <a:endParaRPr lang="en-US" sz="2400" b="0" i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1.84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baseline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1.26 x 10</a:t>
                          </a:r>
                          <a:r>
                            <a:rPr lang="en-US" sz="2400" b="0" i="0" baseline="3000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4087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2048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400" b="0" i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1.15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baseline="0" smtClean="0">
                                    <a:solidFill>
                                      <a:srgbClr val="424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0" i="0" baseline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3190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1024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10240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1048576</a:t>
                          </a:r>
                          <a:endParaRPr lang="en-US" sz="2400" b="0" i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1.07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1.79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308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baseline="0" smtClean="0">
                                    <a:solidFill>
                                      <a:srgbClr val="424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0" i="0" baseline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0578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49152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400" b="0" i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6.87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1233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baseline="0" smtClean="0">
                                    <a:solidFill>
                                      <a:srgbClr val="424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0" i="0" baseline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18449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439503"/>
                  </p:ext>
                </p:extLst>
              </p:nvPr>
            </p:nvGraphicFramePr>
            <p:xfrm>
              <a:off x="877389" y="1714500"/>
              <a:ext cx="10437222" cy="3429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9907">
                      <a:extLst>
                        <a:ext uri="{9D8B030D-6E8A-4147-A177-3AD203B41FA5}">
                          <a16:colId xmlns:a16="http://schemas.microsoft.com/office/drawing/2014/main" val="4290887919"/>
                        </a:ext>
                      </a:extLst>
                    </a:gridCol>
                    <a:gridCol w="1099892">
                      <a:extLst>
                        <a:ext uri="{9D8B030D-6E8A-4147-A177-3AD203B41FA5}">
                          <a16:colId xmlns:a16="http://schemas.microsoft.com/office/drawing/2014/main" val="1575911806"/>
                        </a:ext>
                      </a:extLst>
                    </a:gridCol>
                    <a:gridCol w="1376226">
                      <a:extLst>
                        <a:ext uri="{9D8B030D-6E8A-4147-A177-3AD203B41FA5}">
                          <a16:colId xmlns:a16="http://schemas.microsoft.com/office/drawing/2014/main" val="2769260205"/>
                        </a:ext>
                      </a:extLst>
                    </a:gridCol>
                    <a:gridCol w="1547927">
                      <a:extLst>
                        <a:ext uri="{9D8B030D-6E8A-4147-A177-3AD203B41FA5}">
                          <a16:colId xmlns:a16="http://schemas.microsoft.com/office/drawing/2014/main" val="2024315581"/>
                        </a:ext>
                      </a:extLst>
                    </a:gridCol>
                    <a:gridCol w="1912147">
                      <a:extLst>
                        <a:ext uri="{9D8B030D-6E8A-4147-A177-3AD203B41FA5}">
                          <a16:colId xmlns:a16="http://schemas.microsoft.com/office/drawing/2014/main" val="1293002562"/>
                        </a:ext>
                      </a:extLst>
                    </a:gridCol>
                    <a:gridCol w="1886201">
                      <a:extLst>
                        <a:ext uri="{9D8B030D-6E8A-4147-A177-3AD203B41FA5}">
                          <a16:colId xmlns:a16="http://schemas.microsoft.com/office/drawing/2014/main" val="959502218"/>
                        </a:ext>
                      </a:extLst>
                    </a:gridCol>
                    <a:gridCol w="1664922">
                      <a:extLst>
                        <a:ext uri="{9D8B030D-6E8A-4147-A177-3AD203B41FA5}">
                          <a16:colId xmlns:a16="http://schemas.microsoft.com/office/drawing/2014/main" val="3111579742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1" t="-885" r="-1000000" b="-419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740" t="-885" r="-761878" b="-419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9558" t="-885" r="-510177" b="-419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2047" t="-885" r="-353937" b="-419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0510" t="-885" r="-186306" b="-419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5161" t="-885" r="-88710" b="-419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05" t="-885" r="-733" b="-4194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137704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7068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2.09 x 10</a:t>
                          </a:r>
                          <a:r>
                            <a:rPr lang="en-US" sz="2400" b="0" i="0" baseline="3000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1894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384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262144</a:t>
                          </a:r>
                          <a:endParaRPr lang="en-US" sz="2400" b="0" i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1.84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baseline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1.26 x 10</a:t>
                          </a:r>
                          <a:r>
                            <a:rPr lang="en-US" sz="2400" b="0" i="0" baseline="3000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408735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2048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400" b="0" i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1.15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05" t="-452000" r="-733" b="-2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31908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1024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10240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1048576</a:t>
                          </a:r>
                          <a:endParaRPr lang="en-US" sz="2400" b="0" i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1.07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1.79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308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05" t="-552000" r="-733" b="-1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05789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49152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400" b="0" i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6.87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1233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05" t="-652000" r="-733" b="-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18449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ounded Rectangle 5"/>
          <p:cNvSpPr/>
          <p:nvPr/>
        </p:nvSpPr>
        <p:spPr>
          <a:xfrm>
            <a:off x="955767" y="2898947"/>
            <a:ext cx="10278289" cy="381000"/>
          </a:xfrm>
          <a:prstGeom prst="round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2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Growth of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80" y="1719783"/>
                <a:ext cx="11929641" cy="5590565"/>
              </a:xfrm>
            </p:spPr>
            <p:txBody>
              <a:bodyPr/>
              <a:lstStyle/>
              <a:p>
                <a:r>
                  <a:rPr lang="en-US"/>
                  <a:t>Arrange the given notations in the increasing order of their values.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For each of the following pairs of functions,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Ω(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/>
                  <a:t>,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/>
                  <a:t>. Determine which relationship is correct.</a:t>
                </a:r>
              </a:p>
              <a:p>
                <a:endParaRPr lang="en-US"/>
              </a:p>
              <a:p>
                <a:pPr marL="457200" indent="-457200">
                  <a:buFont typeface="+mj-lt"/>
                  <a:buAutoNum type="arabicPeriod"/>
                </a:pPr>
                <a:endParaRPr lang="en-US"/>
              </a:p>
            </p:txBody>
          </p:sp>
        </mc:Choice>
        <mc:Fallback xmlns="" xmlns:m="http://schemas.openxmlformats.org/officeDocument/2006/math" xmlns:w="http://schemas.openxmlformats.org/wordprocessingml/2006/main" xmlns:wp="http://schemas.openxmlformats.org/drawingml/2006/wordprocessingDrawing" xmlns:p14="http://schemas.microsoft.com/office/powerpoint/2010/main" xmlns:p15="http://schemas.microsoft.com/office/powerpoint/2012/main" xmlns:p159="http://schemas.microsoft.com/office/powerpoint/2015/09/main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1719783"/>
                <a:ext cx="11929641" cy="5590565"/>
              </a:xfrm>
              <a:blipFill rotWithShape="0">
                <a:blip r:embed="rId2"/>
                <a:stretch>
                  <a:fillRect l="-716" t="-1418" r="-818" b="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0840386"/>
                  </p:ext>
                </p:extLst>
              </p:nvPr>
            </p:nvGraphicFramePr>
            <p:xfrm>
              <a:off x="434922" y="2293252"/>
              <a:ext cx="11204085" cy="4612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662">
                      <a:extLst>
                        <a:ext uri="{9D8B030D-6E8A-4147-A177-3AD203B41FA5}">
                          <a16:colId xmlns:a16="http://schemas.microsoft.com/office/drawing/2014/main" val="3352586213"/>
                        </a:ext>
                      </a:extLst>
                    </a:gridCol>
                    <a:gridCol w="678662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1007575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641185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824379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1233792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506567">
                      <a:extLst>
                        <a:ext uri="{9D8B030D-6E8A-4147-A177-3AD203B41FA5}">
                          <a16:colId xmlns:a16="http://schemas.microsoft.com/office/drawing/2014/main" val="1292681857"/>
                        </a:ext>
                      </a:extLst>
                    </a:gridCol>
                    <a:gridCol w="1570020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554769">
                      <a:extLst>
                        <a:ext uri="{9D8B030D-6E8A-4147-A177-3AD203B41FA5}">
                          <a16:colId xmlns:a16="http://schemas.microsoft.com/office/drawing/2014/main" val="2450183584"/>
                        </a:ext>
                      </a:extLst>
                    </a:gridCol>
                    <a:gridCol w="1081134">
                      <a:extLst>
                        <a:ext uri="{9D8B030D-6E8A-4147-A177-3AD203B41FA5}">
                          <a16:colId xmlns:a16="http://schemas.microsoft.com/office/drawing/2014/main" val="2584789204"/>
                        </a:ext>
                      </a:extLst>
                    </a:gridCol>
                    <a:gridCol w="732783">
                      <a:extLst>
                        <a:ext uri="{9D8B030D-6E8A-4147-A177-3AD203B41FA5}">
                          <a16:colId xmlns:a16="http://schemas.microsoft.com/office/drawing/2014/main" val="4265400761"/>
                        </a:ext>
                      </a:extLst>
                    </a:gridCol>
                    <a:gridCol w="1099173">
                      <a:extLst>
                        <a:ext uri="{9D8B030D-6E8A-4147-A177-3AD203B41FA5}">
                          <a16:colId xmlns:a16="http://schemas.microsoft.com/office/drawing/2014/main" val="3390434344"/>
                        </a:ext>
                      </a:extLst>
                    </a:gridCol>
                    <a:gridCol w="595384">
                      <a:extLst>
                        <a:ext uri="{9D8B030D-6E8A-4147-A177-3AD203B41FA5}">
                          <a16:colId xmlns:a16="http://schemas.microsoft.com/office/drawing/2014/main" val="3330790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</a:rPr>
                            <a:t>1.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𝑛𝑙𝑜𝑔𝑛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400" b="0" i="1" baseline="3000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𝑙𝑜𝑔𝑙𝑜𝑔𝑛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0840386"/>
                  </p:ext>
                </p:extLst>
              </p:nvPr>
            </p:nvGraphicFramePr>
            <p:xfrm>
              <a:off x="434922" y="2293252"/>
              <a:ext cx="11204085" cy="4612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662">
                      <a:extLst>
                        <a:ext uri="{9D8B030D-6E8A-4147-A177-3AD203B41FA5}">
                          <a16:colId xmlns:a16="http://schemas.microsoft.com/office/drawing/2014/main" val="3352586213"/>
                        </a:ext>
                      </a:extLst>
                    </a:gridCol>
                    <a:gridCol w="678662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1007575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641185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824379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1233792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506567">
                      <a:extLst>
                        <a:ext uri="{9D8B030D-6E8A-4147-A177-3AD203B41FA5}">
                          <a16:colId xmlns:a16="http://schemas.microsoft.com/office/drawing/2014/main" val="1292681857"/>
                        </a:ext>
                      </a:extLst>
                    </a:gridCol>
                    <a:gridCol w="1570020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554769">
                      <a:extLst>
                        <a:ext uri="{9D8B030D-6E8A-4147-A177-3AD203B41FA5}">
                          <a16:colId xmlns:a16="http://schemas.microsoft.com/office/drawing/2014/main" val="2450183584"/>
                        </a:ext>
                      </a:extLst>
                    </a:gridCol>
                    <a:gridCol w="1081134">
                      <a:extLst>
                        <a:ext uri="{9D8B030D-6E8A-4147-A177-3AD203B41FA5}">
                          <a16:colId xmlns:a16="http://schemas.microsoft.com/office/drawing/2014/main" val="2584789204"/>
                        </a:ext>
                      </a:extLst>
                    </a:gridCol>
                    <a:gridCol w="732783">
                      <a:extLst>
                        <a:ext uri="{9D8B030D-6E8A-4147-A177-3AD203B41FA5}">
                          <a16:colId xmlns:a16="http://schemas.microsoft.com/office/drawing/2014/main" val="4265400761"/>
                        </a:ext>
                      </a:extLst>
                    </a:gridCol>
                    <a:gridCol w="1099173">
                      <a:extLst>
                        <a:ext uri="{9D8B030D-6E8A-4147-A177-3AD203B41FA5}">
                          <a16:colId xmlns:a16="http://schemas.microsoft.com/office/drawing/2014/main" val="3390434344"/>
                        </a:ext>
                      </a:extLst>
                    </a:gridCol>
                    <a:gridCol w="595384">
                      <a:extLst>
                        <a:ext uri="{9D8B030D-6E8A-4147-A177-3AD203B41FA5}">
                          <a16:colId xmlns:a16="http://schemas.microsoft.com/office/drawing/2014/main" val="3330790999"/>
                        </a:ext>
                      </a:extLst>
                    </a:gridCol>
                  </a:tblGrid>
                  <a:tr h="46126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</a:rPr>
                            <a:t>1.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9211" r="-144464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5758" t="-9211" r="-880606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0476" t="-9211" r="-128381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3235" t="-9211" r="-891176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881" t="-9211" r="-500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410" t="-9211" r="-11168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4651" t="-9211" r="-259302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89011" t="-9211" r="-635165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10112" t="-9211" r="-224719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01667" t="-9211" r="-23333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67778" t="-9211" r="-55556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77551" t="-9211" r="-2041" b="-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7788029"/>
                  </p:ext>
                </p:extLst>
              </p:nvPr>
            </p:nvGraphicFramePr>
            <p:xfrm>
              <a:off x="434919" y="2843236"/>
              <a:ext cx="11204087" cy="4723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4365">
                      <a:extLst>
                        <a:ext uri="{9D8B030D-6E8A-4147-A177-3AD203B41FA5}">
                          <a16:colId xmlns:a16="http://schemas.microsoft.com/office/drawing/2014/main" val="1884753345"/>
                        </a:ext>
                      </a:extLst>
                    </a:gridCol>
                    <a:gridCol w="999426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2485414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736419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1128414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1553549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1828250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1828250">
                      <a:extLst>
                        <a:ext uri="{9D8B030D-6E8A-4147-A177-3AD203B41FA5}">
                          <a16:colId xmlns:a16="http://schemas.microsoft.com/office/drawing/2014/main" val="375919116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</a:rPr>
                            <a:t>2.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8 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+1)4</m:t>
                                </m:r>
                                <m:sSup>
                                  <m:sSupPr>
                                    <m:ctrlPr>
                                      <a:rPr lang="en-US" sz="2400" b="0" i="1" baseline="30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/>
                                  <m:sup/>
                                </m:sSup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2400" b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𝑙𝑜𝑔𝑛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𝑛𝑙𝑜𝑔𝑛</m:t>
                                </m:r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7788029"/>
                  </p:ext>
                </p:extLst>
              </p:nvPr>
            </p:nvGraphicFramePr>
            <p:xfrm>
              <a:off x="434919" y="2843236"/>
              <a:ext cx="11204087" cy="4723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4365">
                      <a:extLst>
                        <a:ext uri="{9D8B030D-6E8A-4147-A177-3AD203B41FA5}">
                          <a16:colId xmlns:a16="http://schemas.microsoft.com/office/drawing/2014/main" val="1884753345"/>
                        </a:ext>
                      </a:extLst>
                    </a:gridCol>
                    <a:gridCol w="999426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2485414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736419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1128414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1553549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1828250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1828250">
                      <a:extLst>
                        <a:ext uri="{9D8B030D-6E8A-4147-A177-3AD203B41FA5}">
                          <a16:colId xmlns:a16="http://schemas.microsoft.com/office/drawing/2014/main" val="3759191163"/>
                        </a:ext>
                      </a:extLst>
                    </a:gridCol>
                  </a:tblGrid>
                  <a:tr h="47237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</a:rPr>
                            <a:t>2.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244" t="-119231" r="-957927" b="-1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6422" t="-119231" r="-285049" b="-1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61157" t="-119231" r="-861157" b="-1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32432" t="-119231" r="-463243" b="-1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86275" t="-119231" r="-236078" b="-1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13333" t="-119231" r="-100667" b="-1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13333" t="-119231" r="-667" b="-185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757203"/>
                  </p:ext>
                </p:extLst>
              </p:nvPr>
            </p:nvGraphicFramePr>
            <p:xfrm>
              <a:off x="514357" y="4539791"/>
              <a:ext cx="824592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72105">
                      <a:extLst>
                        <a:ext uri="{9D8B030D-6E8A-4147-A177-3AD203B41FA5}">
                          <a16:colId xmlns:a16="http://schemas.microsoft.com/office/drawing/2014/main" val="2967920881"/>
                        </a:ext>
                      </a:extLst>
                    </a:gridCol>
                    <a:gridCol w="3773824">
                      <a:extLst>
                        <a:ext uri="{9D8B030D-6E8A-4147-A177-3AD203B41FA5}">
                          <a16:colId xmlns:a16="http://schemas.microsoft.com/office/drawing/2014/main" val="17663537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-4572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p>
                                  <m:sSupPr>
                                    <m:ctrlPr>
                                      <a:rPr lang="pt-BR" sz="220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 b="1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2200" b="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)=10;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⁡10</m:t>
                                </m:r>
                              </m:oMath>
                            </m:oMathPara>
                          </a14:m>
                          <a:endParaRPr lang="pt-BR" sz="220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01393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pt-BR" sz="220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p>
                                  <m:sSupPr>
                                    <m:ctrlPr>
                                      <a:rPr lang="pt-BR" sz="220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)=10</m:t>
                                </m:r>
                                <m:sSup>
                                  <m:sSupPr>
                                    <m:ctrlPr>
                                      <a:rPr lang="pt-BR" sz="2200" i="1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54859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p>
                                  <m:sSupPr>
                                    <m:ctrlPr>
                                      <a:rPr lang="pt-BR" sz="220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pt-BR" sz="220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220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20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)=3</m:t>
                                </m:r>
                                <m:r>
                                  <a:rPr lang="pt-BR" sz="2200" i="1" baseline="30000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pt-BR" sz="2200" baseline="3000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23617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pt-BR" sz="220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sSup>
                                  <m:sSupPr>
                                    <m:ctrlPr>
                                      <a:rPr lang="pt-BR" sz="2200" i="1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2155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3757203"/>
                  </p:ext>
                </p:extLst>
              </p:nvPr>
            </p:nvGraphicFramePr>
            <p:xfrm>
              <a:off x="514357" y="4539791"/>
              <a:ext cx="824592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72105">
                      <a:extLst>
                        <a:ext uri="{9D8B030D-6E8A-4147-A177-3AD203B41FA5}">
                          <a16:colId xmlns:a16="http://schemas.microsoft.com/office/drawing/2014/main" val="2967920881"/>
                        </a:ext>
                      </a:extLst>
                    </a:gridCol>
                    <a:gridCol w="3773824">
                      <a:extLst>
                        <a:ext uri="{9D8B030D-6E8A-4147-A177-3AD203B41FA5}">
                          <a16:colId xmlns:a16="http://schemas.microsoft.com/office/drawing/2014/main" val="17663537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6" t="-1333" r="-84741" b="-31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18548" t="-1333" r="-323" b="-31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1393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6" t="-100000" r="-84741" b="-2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18548" t="-100000" r="-323" b="-2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4859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6" t="-202667" r="-84741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18548" t="-202667" r="-323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23617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6" t="-302667" r="-84741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18548" t="-302667" r="-323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21553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3288053"/>
                  </p:ext>
                </p:extLst>
              </p:nvPr>
            </p:nvGraphicFramePr>
            <p:xfrm>
              <a:off x="2174241" y="982610"/>
              <a:ext cx="7843519" cy="461264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624155">
                      <a:extLst>
                        <a:ext uri="{9D8B030D-6E8A-4147-A177-3AD203B41FA5}">
                          <a16:colId xmlns:a16="http://schemas.microsoft.com/office/drawing/2014/main" val="3352586213"/>
                        </a:ext>
                      </a:extLst>
                    </a:gridCol>
                    <a:gridCol w="6241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4155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926651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589688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1134699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465882">
                      <a:extLst>
                        <a:ext uri="{9D8B030D-6E8A-4147-A177-3AD203B41FA5}">
                          <a16:colId xmlns:a16="http://schemas.microsoft.com/office/drawing/2014/main" val="1292681857"/>
                        </a:ext>
                      </a:extLst>
                    </a:gridCol>
                    <a:gridCol w="1443922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510212">
                      <a:extLst>
                        <a:ext uri="{9D8B030D-6E8A-4147-A177-3AD203B41FA5}">
                          <a16:colId xmlns:a16="http://schemas.microsoft.com/office/drawing/2014/main" val="24501835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400" baseline="30000" err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aseline="300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aseline="30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400" baseline="30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aseline="0" smtClean="0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aseline="30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3288053"/>
                  </p:ext>
                </p:extLst>
              </p:nvPr>
            </p:nvGraphicFramePr>
            <p:xfrm>
              <a:off x="2174241" y="982610"/>
              <a:ext cx="7843519" cy="461264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624155">
                      <a:extLst>
                        <a:ext uri="{9D8B030D-6E8A-4147-A177-3AD203B41FA5}">
                          <a16:colId xmlns:a16="http://schemas.microsoft.com/office/drawing/2014/main" val="3352586213"/>
                        </a:ext>
                      </a:extLst>
                    </a:gridCol>
                    <a:gridCol w="6241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4155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926651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589688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1134699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465882">
                      <a:extLst>
                        <a:ext uri="{9D8B030D-6E8A-4147-A177-3AD203B41FA5}">
                          <a16:colId xmlns:a16="http://schemas.microsoft.com/office/drawing/2014/main" val="1292681857"/>
                        </a:ext>
                      </a:extLst>
                    </a:gridCol>
                    <a:gridCol w="1443922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510212">
                      <a:extLst>
                        <a:ext uri="{9D8B030D-6E8A-4147-A177-3AD203B41FA5}">
                          <a16:colId xmlns:a16="http://schemas.microsoft.com/office/drawing/2014/main" val="2450183584"/>
                        </a:ext>
                      </a:extLst>
                    </a:gridCol>
                  </a:tblGrid>
                  <a:tr h="4612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316" r="-1163725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9029" t="-1316" r="-1052427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80" t="-1316" r="-962745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654" t="-1316" r="-541830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79167" t="-1316" r="-763542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75676" t="-1316" r="-395270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76471" t="-1316" r="-212834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72368" t="-1316" r="-423684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8017" t="-1316" r="-35865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33333" t="-1316" r="-1190" b="-1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818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&amp; Heap Sort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970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heap data structure is a binary tree with the following two properties.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It is a complete binary tree: Each level of the tree is completely filled, except possibly the bottom level. At this level it is filled from left to right.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/>
              <a:t>It satisfies the </a:t>
            </a:r>
            <a:r>
              <a:rPr lang="en-US" sz="2200" b="1"/>
              <a:t>heap order </a:t>
            </a:r>
            <a:r>
              <a:rPr lang="en-US" sz="2200"/>
              <a:t>property: </a:t>
            </a:r>
            <a:r>
              <a:rPr lang="en-US"/>
              <a:t>the data item stored in each node is </a:t>
            </a:r>
            <a:r>
              <a:rPr lang="en-US" b="1"/>
              <a:t>greater than or equal to </a:t>
            </a:r>
            <a:r>
              <a:rPr lang="en-US"/>
              <a:t>the data item stored in its children node.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algn="l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285099" y="3045086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890E4F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832254" y="3864427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890E4F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731579" y="3864427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890E4F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325596" y="4756944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890E4F"/>
                </a:solidFill>
              </a:rPr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1324288" y="4756944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890E4F"/>
                </a:solidFill>
              </a:rPr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220556" y="4756944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890E4F"/>
                </a:solidFill>
              </a:rPr>
              <a:t>f</a:t>
            </a:r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1060854" y="3435331"/>
            <a:ext cx="291200" cy="429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675344" y="3435331"/>
            <a:ext cx="284835" cy="429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0"/>
          </p:cNvCxnSpPr>
          <p:nvPr/>
        </p:nvCxnSpPr>
        <p:spPr>
          <a:xfrm flipH="1">
            <a:off x="554196" y="4254672"/>
            <a:ext cx="345013" cy="5022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5"/>
            <a:endCxn id="8" idx="0"/>
          </p:cNvCxnSpPr>
          <p:nvPr/>
        </p:nvCxnSpPr>
        <p:spPr>
          <a:xfrm>
            <a:off x="1222499" y="4254672"/>
            <a:ext cx="330389" cy="5022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5"/>
            <a:endCxn id="9" idx="0"/>
          </p:cNvCxnSpPr>
          <p:nvPr/>
        </p:nvCxnSpPr>
        <p:spPr>
          <a:xfrm>
            <a:off x="2121824" y="4254672"/>
            <a:ext cx="327332" cy="5022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9817" y="5543625"/>
            <a:ext cx="2965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A71160"/>
                </a:solidFill>
              </a:rPr>
              <a:t>Binary Tree but not a Heap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83133" y="5543625"/>
            <a:ext cx="3065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A71160"/>
                </a:solidFill>
              </a:rPr>
              <a:t>Complete Binary Tree - Heap</a:t>
            </a:r>
          </a:p>
        </p:txBody>
      </p:sp>
      <p:sp>
        <p:nvSpPr>
          <p:cNvPr id="28" name="Rounded Rectangle 27"/>
          <p:cNvSpPr/>
          <p:nvPr/>
        </p:nvSpPr>
        <p:spPr>
          <a:xfrm rot="19694728">
            <a:off x="1886782" y="3764032"/>
            <a:ext cx="640080" cy="155448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581997">
            <a:off x="4854015" y="3828756"/>
            <a:ext cx="640080" cy="1554480"/>
          </a:xfrm>
          <a:prstGeom prst="round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89709" y="3045086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890E4F"/>
                </a:solidFill>
              </a:rPr>
              <a:t>a</a:t>
            </a:r>
          </a:p>
        </p:txBody>
      </p:sp>
      <p:sp>
        <p:nvSpPr>
          <p:cNvPr id="60" name="Oval 59"/>
          <p:cNvSpPr/>
          <p:nvPr/>
        </p:nvSpPr>
        <p:spPr>
          <a:xfrm>
            <a:off x="3936864" y="3851364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890E4F"/>
                </a:solidFill>
              </a:rPr>
              <a:t>b</a:t>
            </a:r>
          </a:p>
        </p:txBody>
      </p:sp>
      <p:sp>
        <p:nvSpPr>
          <p:cNvPr id="61" name="Oval 60"/>
          <p:cNvSpPr/>
          <p:nvPr/>
        </p:nvSpPr>
        <p:spPr>
          <a:xfrm>
            <a:off x="4966818" y="3903615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890E4F"/>
                </a:solidFill>
              </a:rPr>
              <a:t>c</a:t>
            </a:r>
          </a:p>
        </p:txBody>
      </p:sp>
      <p:sp>
        <p:nvSpPr>
          <p:cNvPr id="62" name="Oval 61"/>
          <p:cNvSpPr/>
          <p:nvPr/>
        </p:nvSpPr>
        <p:spPr>
          <a:xfrm>
            <a:off x="3560835" y="4783070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890E4F"/>
                </a:solidFill>
              </a:rPr>
              <a:t>d</a:t>
            </a:r>
          </a:p>
        </p:txBody>
      </p:sp>
      <p:sp>
        <p:nvSpPr>
          <p:cNvPr id="63" name="Oval 62"/>
          <p:cNvSpPr/>
          <p:nvPr/>
        </p:nvSpPr>
        <p:spPr>
          <a:xfrm>
            <a:off x="4285206" y="4783070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890E4F"/>
                </a:solidFill>
              </a:rPr>
              <a:t>e</a:t>
            </a:r>
          </a:p>
        </p:txBody>
      </p:sp>
      <p:sp>
        <p:nvSpPr>
          <p:cNvPr id="64" name="Oval 63"/>
          <p:cNvSpPr/>
          <p:nvPr/>
        </p:nvSpPr>
        <p:spPr>
          <a:xfrm>
            <a:off x="4881028" y="4783070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890E4F"/>
                </a:solidFill>
              </a:rPr>
              <a:t>f</a:t>
            </a:r>
          </a:p>
        </p:txBody>
      </p:sp>
      <p:cxnSp>
        <p:nvCxnSpPr>
          <p:cNvPr id="65" name="Straight Arrow Connector 64"/>
          <p:cNvCxnSpPr>
            <a:stCxn id="59" idx="3"/>
            <a:endCxn id="60" idx="0"/>
          </p:cNvCxnSpPr>
          <p:nvPr/>
        </p:nvCxnSpPr>
        <p:spPr>
          <a:xfrm flipH="1">
            <a:off x="4165464" y="3435331"/>
            <a:ext cx="291200" cy="4160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5"/>
            <a:endCxn id="61" idx="0"/>
          </p:cNvCxnSpPr>
          <p:nvPr/>
        </p:nvCxnSpPr>
        <p:spPr>
          <a:xfrm>
            <a:off x="4779954" y="3435331"/>
            <a:ext cx="415464" cy="4682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3"/>
            <a:endCxn id="62" idx="0"/>
          </p:cNvCxnSpPr>
          <p:nvPr/>
        </p:nvCxnSpPr>
        <p:spPr>
          <a:xfrm flipH="1">
            <a:off x="3789435" y="4241609"/>
            <a:ext cx="214384" cy="5414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0" idx="5"/>
            <a:endCxn id="63" idx="0"/>
          </p:cNvCxnSpPr>
          <p:nvPr/>
        </p:nvCxnSpPr>
        <p:spPr>
          <a:xfrm>
            <a:off x="4327109" y="4241609"/>
            <a:ext cx="186697" cy="5414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4"/>
            <a:endCxn id="64" idx="0"/>
          </p:cNvCxnSpPr>
          <p:nvPr/>
        </p:nvCxnSpPr>
        <p:spPr>
          <a:xfrm flipH="1">
            <a:off x="5109628" y="4360815"/>
            <a:ext cx="85790" cy="4222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764289" y="3045086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890E4F"/>
                </a:solidFill>
              </a:rPr>
              <a:t>9</a:t>
            </a:r>
          </a:p>
        </p:txBody>
      </p:sp>
      <p:sp>
        <p:nvSpPr>
          <p:cNvPr id="31" name="Oval 30"/>
          <p:cNvSpPr/>
          <p:nvPr/>
        </p:nvSpPr>
        <p:spPr>
          <a:xfrm>
            <a:off x="7154689" y="3851364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890E4F"/>
                </a:solidFill>
              </a:rPr>
              <a:t>6</a:t>
            </a:r>
          </a:p>
        </p:txBody>
      </p:sp>
      <p:sp>
        <p:nvSpPr>
          <p:cNvPr id="32" name="Oval 31"/>
          <p:cNvSpPr/>
          <p:nvPr/>
        </p:nvSpPr>
        <p:spPr>
          <a:xfrm>
            <a:off x="8332019" y="3851364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890E4F"/>
                </a:solidFill>
              </a:rPr>
              <a:t>7</a:t>
            </a:r>
          </a:p>
        </p:txBody>
      </p:sp>
      <p:sp>
        <p:nvSpPr>
          <p:cNvPr id="33" name="Oval 32"/>
          <p:cNvSpPr/>
          <p:nvPr/>
        </p:nvSpPr>
        <p:spPr>
          <a:xfrm>
            <a:off x="6608844" y="4804215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890E4F"/>
                </a:solidFill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7584785" y="4796133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890E4F"/>
                </a:solidFill>
              </a:rPr>
              <a:t>4</a:t>
            </a:r>
          </a:p>
        </p:txBody>
      </p:sp>
      <p:sp>
        <p:nvSpPr>
          <p:cNvPr id="35" name="Oval 34"/>
          <p:cNvSpPr/>
          <p:nvPr/>
        </p:nvSpPr>
        <p:spPr>
          <a:xfrm>
            <a:off x="8128217" y="4796133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890E4F"/>
                </a:solidFill>
              </a:rPr>
              <a:t>8</a:t>
            </a:r>
          </a:p>
        </p:txBody>
      </p:sp>
      <p:cxnSp>
        <p:nvCxnSpPr>
          <p:cNvPr id="36" name="Straight Arrow Connector 35"/>
          <p:cNvCxnSpPr>
            <a:stCxn id="30" idx="3"/>
            <a:endCxn id="31" idx="0"/>
          </p:cNvCxnSpPr>
          <p:nvPr/>
        </p:nvCxnSpPr>
        <p:spPr>
          <a:xfrm flipH="1">
            <a:off x="7383289" y="3435331"/>
            <a:ext cx="447955" cy="4160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5"/>
            <a:endCxn id="32" idx="0"/>
          </p:cNvCxnSpPr>
          <p:nvPr/>
        </p:nvCxnSpPr>
        <p:spPr>
          <a:xfrm>
            <a:off x="8154534" y="3435331"/>
            <a:ext cx="406085" cy="4160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3"/>
            <a:endCxn id="33" idx="0"/>
          </p:cNvCxnSpPr>
          <p:nvPr/>
        </p:nvCxnSpPr>
        <p:spPr>
          <a:xfrm flipH="1">
            <a:off x="6837444" y="4241609"/>
            <a:ext cx="384200" cy="5626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5"/>
            <a:endCxn id="34" idx="0"/>
          </p:cNvCxnSpPr>
          <p:nvPr/>
        </p:nvCxnSpPr>
        <p:spPr>
          <a:xfrm>
            <a:off x="7544934" y="4241609"/>
            <a:ext cx="268451" cy="5545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5" idx="0"/>
          </p:cNvCxnSpPr>
          <p:nvPr/>
        </p:nvCxnSpPr>
        <p:spPr>
          <a:xfrm flipH="1">
            <a:off x="8356817" y="4308564"/>
            <a:ext cx="203802" cy="48756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10858" y="5543625"/>
            <a:ext cx="132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A71160"/>
                </a:solidFill>
              </a:rPr>
              <a:t>Not a Heap</a:t>
            </a:r>
          </a:p>
        </p:txBody>
      </p:sp>
      <p:sp>
        <p:nvSpPr>
          <p:cNvPr id="42" name="Oval 41"/>
          <p:cNvSpPr/>
          <p:nvPr/>
        </p:nvSpPr>
        <p:spPr>
          <a:xfrm>
            <a:off x="10512467" y="3045086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890E4F"/>
                </a:solidFill>
              </a:rPr>
              <a:t>9</a:t>
            </a:r>
          </a:p>
        </p:txBody>
      </p:sp>
      <p:sp>
        <p:nvSpPr>
          <p:cNvPr id="43" name="Oval 42"/>
          <p:cNvSpPr/>
          <p:nvPr/>
        </p:nvSpPr>
        <p:spPr>
          <a:xfrm>
            <a:off x="9824491" y="3851364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890E4F"/>
                </a:solidFill>
              </a:rPr>
              <a:t>6</a:t>
            </a:r>
          </a:p>
        </p:txBody>
      </p:sp>
      <p:sp>
        <p:nvSpPr>
          <p:cNvPr id="44" name="Oval 43"/>
          <p:cNvSpPr/>
          <p:nvPr/>
        </p:nvSpPr>
        <p:spPr>
          <a:xfrm>
            <a:off x="11302145" y="3851364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890E4F"/>
                </a:solidFill>
              </a:rPr>
              <a:t>7</a:t>
            </a:r>
          </a:p>
        </p:txBody>
      </p:sp>
      <p:sp>
        <p:nvSpPr>
          <p:cNvPr id="45" name="Oval 44"/>
          <p:cNvSpPr/>
          <p:nvPr/>
        </p:nvSpPr>
        <p:spPr>
          <a:xfrm>
            <a:off x="9330897" y="4804215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890E4F"/>
                </a:solidFill>
              </a:rPr>
              <a:t>2</a:t>
            </a:r>
          </a:p>
        </p:txBody>
      </p:sp>
      <p:sp>
        <p:nvSpPr>
          <p:cNvPr id="46" name="Oval 45"/>
          <p:cNvSpPr/>
          <p:nvPr/>
        </p:nvSpPr>
        <p:spPr>
          <a:xfrm>
            <a:off x="10309550" y="4804215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890E4F"/>
                </a:solidFill>
              </a:rPr>
              <a:t>4</a:t>
            </a:r>
          </a:p>
        </p:txBody>
      </p:sp>
      <p:sp>
        <p:nvSpPr>
          <p:cNvPr id="47" name="Oval 46"/>
          <p:cNvSpPr/>
          <p:nvPr/>
        </p:nvSpPr>
        <p:spPr>
          <a:xfrm>
            <a:off x="11145478" y="4804215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890E4F"/>
                </a:solidFill>
              </a:rPr>
              <a:t>1</a:t>
            </a:r>
          </a:p>
        </p:txBody>
      </p:sp>
      <p:cxnSp>
        <p:nvCxnSpPr>
          <p:cNvPr id="48" name="Straight Arrow Connector 47"/>
          <p:cNvCxnSpPr>
            <a:stCxn id="42" idx="3"/>
            <a:endCxn id="43" idx="0"/>
          </p:cNvCxnSpPr>
          <p:nvPr/>
        </p:nvCxnSpPr>
        <p:spPr>
          <a:xfrm flipH="1">
            <a:off x="10053091" y="3435331"/>
            <a:ext cx="526331" cy="4160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5"/>
            <a:endCxn id="44" idx="1"/>
          </p:cNvCxnSpPr>
          <p:nvPr/>
        </p:nvCxnSpPr>
        <p:spPr>
          <a:xfrm>
            <a:off x="10902712" y="3435331"/>
            <a:ext cx="466388" cy="4829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3"/>
            <a:endCxn id="45" idx="0"/>
          </p:cNvCxnSpPr>
          <p:nvPr/>
        </p:nvCxnSpPr>
        <p:spPr>
          <a:xfrm flipH="1">
            <a:off x="9559497" y="4241609"/>
            <a:ext cx="331949" cy="5626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5"/>
            <a:endCxn id="46" idx="0"/>
          </p:cNvCxnSpPr>
          <p:nvPr/>
        </p:nvCxnSpPr>
        <p:spPr>
          <a:xfrm>
            <a:off x="10214736" y="4241609"/>
            <a:ext cx="323414" cy="5626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4"/>
            <a:endCxn id="47" idx="0"/>
          </p:cNvCxnSpPr>
          <p:nvPr/>
        </p:nvCxnSpPr>
        <p:spPr>
          <a:xfrm flipH="1">
            <a:off x="11374078" y="4308564"/>
            <a:ext cx="156667" cy="4956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535781" y="5543625"/>
            <a:ext cx="904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A71160"/>
                </a:solidFill>
              </a:rPr>
              <a:t>Heap </a:t>
            </a:r>
          </a:p>
        </p:txBody>
      </p:sp>
      <p:sp>
        <p:nvSpPr>
          <p:cNvPr id="54" name="Rounded Rectangle 53"/>
          <p:cNvSpPr/>
          <p:nvPr/>
        </p:nvSpPr>
        <p:spPr>
          <a:xfrm rot="627634">
            <a:off x="8153361" y="3793047"/>
            <a:ext cx="640080" cy="155448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856152" y="3824729"/>
            <a:ext cx="2286000" cy="155447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945906" y="3745035"/>
            <a:ext cx="1021976" cy="16741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6396449" y="2690948"/>
            <a:ext cx="0" cy="3474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511629" y="2677885"/>
            <a:ext cx="111687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624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06 -3.33333E-06 L 0.06107 -0.12176" pathEditMode="relative" rAng="0" ptsTypes="AA">
                                      <p:cBhvr>
                                        <p:cTn id="24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/>
      <p:bldP spid="27" grpId="0"/>
      <p:bldP spid="28" grpId="0" animBg="1"/>
      <p:bldP spid="29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/>
      <p:bldP spid="54" grpId="0" animBg="1"/>
      <p:bldP spid="55" grpId="0" animBg="1"/>
      <p:bldP spid="55" grpId="1" animBg="1"/>
      <p:bldP spid="55" grpId="2" animBg="1"/>
      <p:bldP spid="56" grpId="0" animBg="1"/>
      <p:bldP spid="5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9"/>
  <p:tag name="AS_OS" val="Unix 5.15.0.1038"/>
  <p:tag name="AS_RELEASE_DATE" val="2023.06.14"/>
  <p:tag name="AS_TITLE" val="Aspose.Slides for .NET Standard 2.0"/>
  <p:tag name="AS_VERSION" val="23.6"/>
</p:tagLst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Roboto Condensed"/>
        <a:cs typeface="Arial"/>
      </a:majorFont>
      <a:minorFont>
        <a:latin typeface="Roboto Condensed"/>
        <a:ea typeface="Roboto Condensed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3820</Words>
  <Application>Microsoft Office PowerPoint</Application>
  <PresentationFormat>Widescreen</PresentationFormat>
  <Paragraphs>1321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Calibri</vt:lpstr>
      <vt:lpstr>Arial</vt:lpstr>
      <vt:lpstr>Roboto Condensed</vt:lpstr>
      <vt:lpstr>Wingdings 2</vt:lpstr>
      <vt:lpstr>Wingdings</vt:lpstr>
      <vt:lpstr>Times New Roman</vt:lpstr>
      <vt:lpstr>Cambria Math</vt:lpstr>
      <vt:lpstr>Consolas</vt:lpstr>
      <vt:lpstr>Wingdings 3</vt:lpstr>
      <vt:lpstr>Office Theme</vt:lpstr>
      <vt:lpstr>Unit-1: Analysis of Algorithm</vt:lpstr>
      <vt:lpstr>PowerPoint Presentation</vt:lpstr>
      <vt:lpstr>Analysis of Algorithm</vt:lpstr>
      <vt:lpstr>Introduction </vt:lpstr>
      <vt:lpstr>Efficiency of Algorithm</vt:lpstr>
      <vt:lpstr>Common Orders of Magnitude</vt:lpstr>
      <vt:lpstr>Growth of Function</vt:lpstr>
      <vt:lpstr>Heap &amp; Heap Sort Algorithm</vt:lpstr>
      <vt:lpstr>Introduction </vt:lpstr>
      <vt:lpstr>Array Representation of Heap</vt:lpstr>
      <vt:lpstr>Array Representation of Heap</vt:lpstr>
      <vt:lpstr>Types of Heap</vt:lpstr>
      <vt:lpstr>Introduction to Heap Sort</vt:lpstr>
      <vt:lpstr>Heap Sort – Example 1</vt:lpstr>
      <vt:lpstr>Heap Sort – Example 1</vt:lpstr>
      <vt:lpstr>Heap Sort – Example 1</vt:lpstr>
      <vt:lpstr>Heap Sort – Example 1</vt:lpstr>
      <vt:lpstr>Heap Sort – Example 1</vt:lpstr>
      <vt:lpstr>Heap Sort – Example 1</vt:lpstr>
      <vt:lpstr>Heap Sort – Example 1</vt:lpstr>
      <vt:lpstr>Heap Sort – Example 1</vt:lpstr>
      <vt:lpstr>Heap Sort – Example 1</vt:lpstr>
      <vt:lpstr>Heap Sort – Example 2</vt:lpstr>
      <vt:lpstr>Heap Sort – Example 2</vt:lpstr>
      <vt:lpstr>Heap Sort – Example 2</vt:lpstr>
      <vt:lpstr>Heap Sort – Example 2</vt:lpstr>
      <vt:lpstr>Heap Sort – Example 2</vt:lpstr>
      <vt:lpstr>Exercises </vt:lpstr>
      <vt:lpstr>Sorting Algorithms</vt:lpstr>
      <vt:lpstr>Shell Sort - Example</vt:lpstr>
      <vt:lpstr>Shell Sort - Example</vt:lpstr>
      <vt:lpstr>Shell Sort - Example</vt:lpstr>
      <vt:lpstr>Shell Sort - Example</vt:lpstr>
      <vt:lpstr>Shell Sort - Procedure</vt:lpstr>
      <vt:lpstr>Radix Sort</vt:lpstr>
      <vt:lpstr>Radix Sort - Example</vt:lpstr>
      <vt:lpstr>Bucket Sort – Introduction </vt:lpstr>
      <vt:lpstr>Bucket Sort – Example </vt:lpstr>
      <vt:lpstr>Bucket Sort - Algorithm</vt:lpstr>
      <vt:lpstr>Counting Sort – Example </vt:lpstr>
      <vt:lpstr>Counting Sort – Example </vt:lpstr>
      <vt:lpstr>Counting Sort – Example </vt:lpstr>
      <vt:lpstr>Counting Sort - Procedure</vt:lpstr>
      <vt:lpstr>Counting Sort - Algorithm</vt:lpstr>
      <vt:lpstr>Strassen’s Algorithm for Matrix Multiplication </vt:lpstr>
      <vt:lpstr>Matrix Multiplication</vt:lpstr>
      <vt:lpstr>Matrix Multiplication</vt:lpstr>
      <vt:lpstr>Strassen’s Algorithm for Matrix Multiplication </vt:lpstr>
      <vt:lpstr>Strassen’s Algorithm for Matrix Multiplication </vt:lpstr>
      <vt:lpstr>Strassen’s Algorithm - Analysis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Asif Alam</cp:lastModifiedBy>
  <cp:revision>505</cp:revision>
  <dcterms:created xsi:type="dcterms:W3CDTF">2020-05-01T05:09:15Z</dcterms:created>
  <dcterms:modified xsi:type="dcterms:W3CDTF">2024-11-10T16:05:49Z</dcterms:modified>
</cp:coreProperties>
</file>