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5"/>
  </p:notesMasterIdLst>
  <p:sldIdLst>
    <p:sldId id="256" r:id="rId3"/>
    <p:sldId id="272" r:id="rId4"/>
    <p:sldId id="259" r:id="rId5"/>
    <p:sldId id="260" r:id="rId6"/>
    <p:sldId id="261" r:id="rId7"/>
    <p:sldId id="271" r:id="rId8"/>
    <p:sldId id="262" r:id="rId9"/>
    <p:sldId id="264" r:id="rId10"/>
    <p:sldId id="265" r:id="rId11"/>
    <p:sldId id="266" r:id="rId12"/>
    <p:sldId id="267" r:id="rId13"/>
    <p:sldId id="268" r:id="rId14"/>
    <p:sldId id="269" r:id="rId15"/>
    <p:sldId id="270" r:id="rId16"/>
    <p:sldId id="273" r:id="rId17"/>
    <p:sldId id="274" r:id="rId18"/>
    <p:sldId id="276" r:id="rId19"/>
    <p:sldId id="277" r:id="rId20"/>
    <p:sldId id="278" r:id="rId21"/>
    <p:sldId id="279" r:id="rId22"/>
    <p:sldId id="280" r:id="rId23"/>
    <p:sldId id="285" r:id="rId24"/>
    <p:sldId id="275" r:id="rId25"/>
    <p:sldId id="281" r:id="rId26"/>
    <p:sldId id="282" r:id="rId27"/>
    <p:sldId id="283" r:id="rId28"/>
    <p:sldId id="284" r:id="rId29"/>
    <p:sldId id="286" r:id="rId30"/>
    <p:sldId id="287" r:id="rId31"/>
    <p:sldId id="288" r:id="rId32"/>
    <p:sldId id="289" r:id="rId33"/>
    <p:sldId id="290" r:id="rId34"/>
    <p:sldId id="294" r:id="rId35"/>
    <p:sldId id="295" r:id="rId36"/>
    <p:sldId id="296" r:id="rId37"/>
    <p:sldId id="291" r:id="rId38"/>
    <p:sldId id="292" r:id="rId39"/>
    <p:sldId id="297" r:id="rId40"/>
    <p:sldId id="298" r:id="rId41"/>
    <p:sldId id="300" r:id="rId42"/>
    <p:sldId id="301" r:id="rId43"/>
    <p:sldId id="302" r:id="rId44"/>
    <p:sldId id="303" r:id="rId45"/>
    <p:sldId id="304" r:id="rId46"/>
    <p:sldId id="305" r:id="rId47"/>
    <p:sldId id="306" r:id="rId48"/>
    <p:sldId id="307" r:id="rId49"/>
    <p:sldId id="309" r:id="rId50"/>
    <p:sldId id="308" r:id="rId51"/>
    <p:sldId id="310" r:id="rId52"/>
    <p:sldId id="311" r:id="rId53"/>
    <p:sldId id="312" r:id="rId54"/>
    <p:sldId id="313" r:id="rId55"/>
    <p:sldId id="314" r:id="rId56"/>
    <p:sldId id="315" r:id="rId57"/>
    <p:sldId id="316" r:id="rId58"/>
    <p:sldId id="326" r:id="rId59"/>
    <p:sldId id="317" r:id="rId60"/>
    <p:sldId id="318" r:id="rId61"/>
    <p:sldId id="319" r:id="rId62"/>
    <p:sldId id="320" r:id="rId63"/>
    <p:sldId id="321" r:id="rId64"/>
    <p:sldId id="322" r:id="rId65"/>
    <p:sldId id="323" r:id="rId66"/>
    <p:sldId id="324" r:id="rId67"/>
    <p:sldId id="325" r:id="rId68"/>
    <p:sldId id="327" r:id="rId69"/>
    <p:sldId id="328" r:id="rId70"/>
    <p:sldId id="329" r:id="rId71"/>
    <p:sldId id="330" r:id="rId72"/>
    <p:sldId id="331" r:id="rId73"/>
    <p:sldId id="332" r:id="rId74"/>
    <p:sldId id="333" r:id="rId75"/>
    <p:sldId id="335" r:id="rId76"/>
    <p:sldId id="336" r:id="rId77"/>
    <p:sldId id="337" r:id="rId78"/>
    <p:sldId id="334" r:id="rId79"/>
    <p:sldId id="338" r:id="rId80"/>
    <p:sldId id="339" r:id="rId81"/>
    <p:sldId id="340" r:id="rId82"/>
    <p:sldId id="341" r:id="rId83"/>
    <p:sldId id="342" r:id="rId84"/>
    <p:sldId id="343" r:id="rId85"/>
    <p:sldId id="344" r:id="rId86"/>
    <p:sldId id="345" r:id="rId87"/>
    <p:sldId id="346" r:id="rId88"/>
    <p:sldId id="347" r:id="rId89"/>
    <p:sldId id="357" r:id="rId90"/>
    <p:sldId id="348" r:id="rId91"/>
    <p:sldId id="349" r:id="rId92"/>
    <p:sldId id="350" r:id="rId93"/>
    <p:sldId id="351" r:id="rId94"/>
    <p:sldId id="352" r:id="rId95"/>
    <p:sldId id="353" r:id="rId96"/>
    <p:sldId id="354" r:id="rId97"/>
    <p:sldId id="355" r:id="rId98"/>
    <p:sldId id="356" r:id="rId99"/>
    <p:sldId id="358" r:id="rId100"/>
    <p:sldId id="359" r:id="rId101"/>
    <p:sldId id="360" r:id="rId102"/>
    <p:sldId id="361" r:id="rId103"/>
    <p:sldId id="362" r:id="rId104"/>
    <p:sldId id="363" r:id="rId105"/>
    <p:sldId id="364" r:id="rId106"/>
    <p:sldId id="365" r:id="rId107"/>
    <p:sldId id="367" r:id="rId108"/>
    <p:sldId id="366" r:id="rId109"/>
    <p:sldId id="368" r:id="rId110"/>
    <p:sldId id="369" r:id="rId111"/>
    <p:sldId id="370" r:id="rId112"/>
    <p:sldId id="371" r:id="rId113"/>
    <p:sldId id="258" r:id="rId1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788" autoAdjust="0"/>
    <p:restoredTop sz="90305" autoAdjust="0"/>
  </p:normalViewPr>
  <p:slideViewPr>
    <p:cSldViewPr snapToGrid="0">
      <p:cViewPr>
        <p:scale>
          <a:sx n="80" d="100"/>
          <a:sy n="80" d="100"/>
        </p:scale>
        <p:origin x="792"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viewProps" Target="viewProp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theme" Target="theme/theme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notesMaster" Target="notesMasters/notesMaster1.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47E2B6-656A-404B-9F68-93A0DF8E5F5F}" type="datetimeFigureOut">
              <a:rPr lang="en-US" smtClean="0"/>
              <a:t>30-Aug-24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0B24CD-BCB2-4B76-9188-A810E58E6A99}" type="slidenum">
              <a:rPr lang="en-US" smtClean="0"/>
              <a:t>‹#›</a:t>
            </a:fld>
            <a:endParaRPr lang="en-US"/>
          </a:p>
        </p:txBody>
      </p:sp>
    </p:spTree>
    <p:extLst>
      <p:ext uri="{BB962C8B-B14F-4D97-AF65-F5344CB8AC3E}">
        <p14:creationId xmlns:p14="http://schemas.microsoft.com/office/powerpoint/2010/main" val="698027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33</a:t>
            </a:fld>
            <a:endParaRPr lang="en-US"/>
          </a:p>
        </p:txBody>
      </p:sp>
    </p:spTree>
    <p:extLst>
      <p:ext uri="{BB962C8B-B14F-4D97-AF65-F5344CB8AC3E}">
        <p14:creationId xmlns:p14="http://schemas.microsoft.com/office/powerpoint/2010/main" val="1361129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81717"/>
                </a:solidFill>
                <a:effectLst/>
                <a:latin typeface="Verdana" panose="020B0604030504040204" pitchFamily="34" charset="0"/>
              </a:rPr>
              <a:t>The </a:t>
            </a:r>
            <a:r>
              <a:rPr lang="en-US" b="1" i="0" dirty="0" err="1">
                <a:solidFill>
                  <a:srgbClr val="181717"/>
                </a:solidFill>
                <a:effectLst/>
                <a:latin typeface="Verdana" panose="020B0604030504040204" pitchFamily="34" charset="0"/>
              </a:rPr>
              <a:t>ViewBag</a:t>
            </a:r>
            <a:r>
              <a:rPr lang="en-US" b="1" i="0" dirty="0">
                <a:solidFill>
                  <a:srgbClr val="181717"/>
                </a:solidFill>
                <a:effectLst/>
                <a:latin typeface="Verdana" panose="020B0604030504040204" pitchFamily="34" charset="0"/>
              </a:rPr>
              <a:t> in ASP.NET MVC is used to transfer temporary data (which is not included in the model) from the controller to the view.</a:t>
            </a:r>
            <a:endParaRPr lang="en-US" b="1" dirty="0"/>
          </a:p>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65</a:t>
            </a:fld>
            <a:endParaRPr lang="en-US"/>
          </a:p>
        </p:txBody>
      </p:sp>
    </p:spTree>
    <p:extLst>
      <p:ext uri="{BB962C8B-B14F-4D97-AF65-F5344CB8AC3E}">
        <p14:creationId xmlns:p14="http://schemas.microsoft.com/office/powerpoint/2010/main" val="325288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83</a:t>
            </a:fld>
            <a:endParaRPr lang="en-US"/>
          </a:p>
        </p:txBody>
      </p:sp>
    </p:spTree>
    <p:extLst>
      <p:ext uri="{BB962C8B-B14F-4D97-AF65-F5344CB8AC3E}">
        <p14:creationId xmlns:p14="http://schemas.microsoft.com/office/powerpoint/2010/main" val="16121496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96</a:t>
            </a:fld>
            <a:endParaRPr lang="en-US"/>
          </a:p>
        </p:txBody>
      </p:sp>
    </p:spTree>
    <p:extLst>
      <p:ext uri="{BB962C8B-B14F-4D97-AF65-F5344CB8AC3E}">
        <p14:creationId xmlns:p14="http://schemas.microsoft.com/office/powerpoint/2010/main" val="32619349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112</a:t>
            </a:fld>
            <a:endParaRPr lang="en-US"/>
          </a:p>
        </p:txBody>
      </p:sp>
    </p:spTree>
    <p:extLst>
      <p:ext uri="{BB962C8B-B14F-4D97-AF65-F5344CB8AC3E}">
        <p14:creationId xmlns:p14="http://schemas.microsoft.com/office/powerpoint/2010/main" val="1083357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37</a:t>
            </a:fld>
            <a:endParaRPr lang="en-US"/>
          </a:p>
        </p:txBody>
      </p:sp>
    </p:spTree>
    <p:extLst>
      <p:ext uri="{BB962C8B-B14F-4D97-AF65-F5344CB8AC3E}">
        <p14:creationId xmlns:p14="http://schemas.microsoft.com/office/powerpoint/2010/main" val="126833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38</a:t>
            </a:fld>
            <a:endParaRPr lang="en-US"/>
          </a:p>
        </p:txBody>
      </p:sp>
    </p:spTree>
    <p:extLst>
      <p:ext uri="{BB962C8B-B14F-4D97-AF65-F5344CB8AC3E}">
        <p14:creationId xmlns:p14="http://schemas.microsoft.com/office/powerpoint/2010/main" val="10511834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40</a:t>
            </a:fld>
            <a:endParaRPr lang="en-US"/>
          </a:p>
        </p:txBody>
      </p:sp>
    </p:spTree>
    <p:extLst>
      <p:ext uri="{BB962C8B-B14F-4D97-AF65-F5344CB8AC3E}">
        <p14:creationId xmlns:p14="http://schemas.microsoft.com/office/powerpoint/2010/main" val="161964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44</a:t>
            </a:fld>
            <a:endParaRPr lang="en-US"/>
          </a:p>
        </p:txBody>
      </p:sp>
    </p:spTree>
    <p:extLst>
      <p:ext uri="{BB962C8B-B14F-4D97-AF65-F5344CB8AC3E}">
        <p14:creationId xmlns:p14="http://schemas.microsoft.com/office/powerpoint/2010/main" val="1470592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46</a:t>
            </a:fld>
            <a:endParaRPr lang="en-US"/>
          </a:p>
        </p:txBody>
      </p:sp>
    </p:spTree>
    <p:extLst>
      <p:ext uri="{BB962C8B-B14F-4D97-AF65-F5344CB8AC3E}">
        <p14:creationId xmlns:p14="http://schemas.microsoft.com/office/powerpoint/2010/main" val="875554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Verdana" panose="020B0604030504040204" pitchFamily="34" charset="0"/>
              </a:rPr>
              <a:t>ASPX files have a dependency on the ASP.NET runtime to be available to parse and execute those ASPX files. Razor has no such dependencies.</a:t>
            </a:r>
          </a:p>
          <a:p>
            <a:endParaRPr lang="en-US" dirty="0"/>
          </a:p>
        </p:txBody>
      </p:sp>
      <p:sp>
        <p:nvSpPr>
          <p:cNvPr id="4" name="Slide Number Placeholder 3"/>
          <p:cNvSpPr>
            <a:spLocks noGrp="1"/>
          </p:cNvSpPr>
          <p:nvPr>
            <p:ph type="sldNum" sz="quarter" idx="5"/>
          </p:nvPr>
        </p:nvSpPr>
        <p:spPr/>
        <p:txBody>
          <a:bodyPr/>
          <a:lstStyle/>
          <a:p>
            <a:fld id="{750B24CD-BCB2-4B76-9188-A810E58E6A99}" type="slidenum">
              <a:rPr lang="en-US" smtClean="0"/>
              <a:t>48</a:t>
            </a:fld>
            <a:endParaRPr lang="en-US"/>
          </a:p>
        </p:txBody>
      </p:sp>
    </p:spTree>
    <p:extLst>
      <p:ext uri="{BB962C8B-B14F-4D97-AF65-F5344CB8AC3E}">
        <p14:creationId xmlns:p14="http://schemas.microsoft.com/office/powerpoint/2010/main" val="5875578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err="1">
                <a:solidFill>
                  <a:srgbClr val="101010"/>
                </a:solidFill>
                <a:effectLst/>
                <a:latin typeface="Verdana" panose="020B0604030504040204" pitchFamily="34" charset="0"/>
              </a:rPr>
              <a:t>ViewBag</a:t>
            </a:r>
            <a:r>
              <a:rPr lang="en-US" b="1" i="0" dirty="0">
                <a:solidFill>
                  <a:srgbClr val="101010"/>
                </a:solidFill>
                <a:effectLst/>
                <a:latin typeface="Verdana" panose="020B0604030504040204" pitchFamily="34" charset="0"/>
              </a:rPr>
              <a:t> only transfers data from controller to view, not visa-versa. </a:t>
            </a:r>
            <a:r>
              <a:rPr lang="en-US" b="1" i="0" dirty="0" err="1">
                <a:solidFill>
                  <a:srgbClr val="101010"/>
                </a:solidFill>
                <a:effectLst/>
                <a:latin typeface="Verdana" panose="020B0604030504040204" pitchFamily="34" charset="0"/>
              </a:rPr>
              <a:t>ViewBag</a:t>
            </a:r>
            <a:r>
              <a:rPr lang="en-US" b="1" i="0" dirty="0">
                <a:solidFill>
                  <a:srgbClr val="101010"/>
                </a:solidFill>
                <a:effectLst/>
                <a:latin typeface="Verdana" panose="020B0604030504040204" pitchFamily="34" charset="0"/>
              </a:rPr>
              <a:t> values will be null if redirection occurs.</a:t>
            </a:r>
            <a:endParaRPr lang="en-US" b="1" dirty="0"/>
          </a:p>
        </p:txBody>
      </p:sp>
      <p:sp>
        <p:nvSpPr>
          <p:cNvPr id="4" name="Slide Number Placeholder 3"/>
          <p:cNvSpPr>
            <a:spLocks noGrp="1"/>
          </p:cNvSpPr>
          <p:nvPr>
            <p:ph type="sldNum" sz="quarter" idx="5"/>
          </p:nvPr>
        </p:nvSpPr>
        <p:spPr/>
        <p:txBody>
          <a:bodyPr/>
          <a:lstStyle/>
          <a:p>
            <a:fld id="{750B24CD-BCB2-4B76-9188-A810E58E6A99}" type="slidenum">
              <a:rPr lang="en-US" smtClean="0"/>
              <a:t>51</a:t>
            </a:fld>
            <a:endParaRPr lang="en-US"/>
          </a:p>
        </p:txBody>
      </p:sp>
    </p:spTree>
    <p:extLst>
      <p:ext uri="{BB962C8B-B14F-4D97-AF65-F5344CB8AC3E}">
        <p14:creationId xmlns:p14="http://schemas.microsoft.com/office/powerpoint/2010/main" val="17992480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81717"/>
                </a:solidFill>
                <a:effectLst/>
                <a:latin typeface="Verdana" panose="020B0604030504040204" pitchFamily="34" charset="0"/>
              </a:rPr>
              <a:t>The </a:t>
            </a:r>
            <a:r>
              <a:rPr lang="en-US" b="1" i="0" dirty="0" err="1">
                <a:solidFill>
                  <a:srgbClr val="181717"/>
                </a:solidFill>
                <a:effectLst/>
                <a:latin typeface="Verdana" panose="020B0604030504040204" pitchFamily="34" charset="0"/>
              </a:rPr>
              <a:t>ViewBag</a:t>
            </a:r>
            <a:r>
              <a:rPr lang="en-US" b="1" i="0" dirty="0">
                <a:solidFill>
                  <a:srgbClr val="181717"/>
                </a:solidFill>
                <a:effectLst/>
                <a:latin typeface="Verdana" panose="020B0604030504040204" pitchFamily="34" charset="0"/>
              </a:rPr>
              <a:t> in ASP.NET MVC is used to transfer temporary data (which is not included in the model) from the controller to the view.</a:t>
            </a:r>
            <a:endParaRPr lang="en-US" b="1" dirty="0"/>
          </a:p>
        </p:txBody>
      </p:sp>
      <p:sp>
        <p:nvSpPr>
          <p:cNvPr id="4" name="Slide Number Placeholder 3"/>
          <p:cNvSpPr>
            <a:spLocks noGrp="1"/>
          </p:cNvSpPr>
          <p:nvPr>
            <p:ph type="sldNum" sz="quarter" idx="5"/>
          </p:nvPr>
        </p:nvSpPr>
        <p:spPr/>
        <p:txBody>
          <a:bodyPr/>
          <a:lstStyle/>
          <a:p>
            <a:fld id="{750B24CD-BCB2-4B76-9188-A810E58E6A99}" type="slidenum">
              <a:rPr lang="en-US" smtClean="0"/>
              <a:t>60</a:t>
            </a:fld>
            <a:endParaRPr lang="en-US"/>
          </a:p>
        </p:txBody>
      </p:sp>
    </p:spTree>
    <p:extLst>
      <p:ext uri="{BB962C8B-B14F-4D97-AF65-F5344CB8AC3E}">
        <p14:creationId xmlns:p14="http://schemas.microsoft.com/office/powerpoint/2010/main" val="3598726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3322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06268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77038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1016974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977201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601135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550125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226636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5735965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049752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236368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5187592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16001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2425782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578273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414270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672561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136865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264276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32029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9858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pPr/>
              <a:t>30-08-2024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B8729A-A80B-48B4-A1F8-161E6CCF1013}" type="slidenum">
              <a:rPr lang="en-IN" smtClean="0"/>
              <a:pPr/>
              <a:t>‹#›</a:t>
            </a:fld>
            <a:endParaRPr lang="en-IN"/>
          </a:p>
        </p:txBody>
      </p:sp>
    </p:spTree>
    <p:extLst>
      <p:ext uri="{BB962C8B-B14F-4D97-AF65-F5344CB8AC3E}">
        <p14:creationId xmlns:p14="http://schemas.microsoft.com/office/powerpoint/2010/main" val="3777975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pPr/>
              <a:t>30-08-2024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18543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0B3A372-BE42-451E-B14C-5FF9C6C0F46F}" type="datetimeFigureOut">
              <a:rPr lang="en-IN" smtClean="0"/>
              <a:pPr/>
              <a:t>30-08-2024</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61B8729A-A80B-48B4-A1F8-161E6CCF1013}" type="slidenum">
              <a:rPr lang="en-IN" smtClean="0"/>
              <a:pPr/>
              <a:t>‹#›</a:t>
            </a:fld>
            <a:endParaRPr lang="en-IN"/>
          </a:p>
        </p:txBody>
      </p:sp>
    </p:spTree>
    <p:extLst>
      <p:ext uri="{BB962C8B-B14F-4D97-AF65-F5344CB8AC3E}">
        <p14:creationId xmlns:p14="http://schemas.microsoft.com/office/powerpoint/2010/main" val="5784865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sitename.com/ControllerName/ActionName/Id" TargetMode="Externa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www.dummysite.com/Products.aspx?id=1" TargetMode="External"/><Relationship Id="rId2" Type="http://schemas.openxmlformats.org/officeDocument/2006/relationships/hyperlink" Target="http://www.dummywebsite.com/Products/View/1" TargetMode="Externa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28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ASP.NET MVC URL Structure</a:t>
            </a:r>
          </a:p>
        </p:txBody>
      </p:sp>
      <p:sp>
        <p:nvSpPr>
          <p:cNvPr id="4" name="Content Placeholder 2">
            <a:extLst>
              <a:ext uri="{FF2B5EF4-FFF2-40B4-BE49-F238E27FC236}">
                <a16:creationId xmlns:a16="http://schemas.microsoft.com/office/drawing/2014/main" id="{ACD1ABED-8ADE-13D3-19C8-821E03713E9C}"/>
              </a:ext>
            </a:extLst>
          </p:cNvPr>
          <p:cNvSpPr>
            <a:spLocks noGrp="1"/>
          </p:cNvSpPr>
          <p:nvPr>
            <p:ph idx="1"/>
          </p:nvPr>
        </p:nvSpPr>
        <p:spPr>
          <a:xfrm>
            <a:off x="3559277" y="255640"/>
            <a:ext cx="8190271" cy="6553200"/>
          </a:xfrm>
        </p:spPr>
        <p:txBody>
          <a:bodyPr>
            <a:normAutofit/>
          </a:bodyPr>
          <a:lstStyle/>
          <a:p>
            <a:pPr algn="just"/>
            <a:r>
              <a:rPr lang="en-US" sz="2400" dirty="0">
                <a:solidFill>
                  <a:schemeClr val="tx1"/>
                </a:solidFill>
              </a:rPr>
              <a:t>MVC helps to maintain a pretty good URL that is readable to the user. </a:t>
            </a:r>
          </a:p>
          <a:p>
            <a:pPr algn="just"/>
            <a:r>
              <a:rPr lang="en-US" sz="2400" dirty="0">
                <a:solidFill>
                  <a:schemeClr val="tx1"/>
                </a:solidFill>
              </a:rPr>
              <a:t>In MVC the URL has specific meaning which we will understand now. </a:t>
            </a:r>
          </a:p>
          <a:p>
            <a:pPr algn="just"/>
            <a:r>
              <a:rPr lang="en-US" sz="2400" dirty="0">
                <a:solidFill>
                  <a:schemeClr val="tx1"/>
                </a:solidFill>
              </a:rPr>
              <a:t>The following is the structure that explains how? </a:t>
            </a:r>
          </a:p>
          <a:p>
            <a:pPr algn="just"/>
            <a:r>
              <a:rPr lang="en-US" sz="2400" dirty="0">
                <a:solidFill>
                  <a:srgbClr val="FF0000"/>
                </a:solidFill>
                <a:hlinkClick r:id="rId2">
                  <a:extLst>
                    <a:ext uri="{A12FA001-AC4F-418D-AE19-62706E023703}">
                      <ahyp:hlinkClr xmlns:ahyp="http://schemas.microsoft.com/office/drawing/2018/hyperlinkcolor" val="tx"/>
                    </a:ext>
                  </a:extLst>
                </a:hlinkClick>
              </a:rPr>
              <a:t>http://www.sitename.com/ControllerName/ActionName/Id</a:t>
            </a:r>
            <a:r>
              <a:rPr lang="en-US" sz="2400" dirty="0">
                <a:solidFill>
                  <a:srgbClr val="FF0000"/>
                </a:solidFill>
              </a:rPr>
              <a:t>  </a:t>
            </a:r>
          </a:p>
          <a:p>
            <a:pPr algn="just"/>
            <a:r>
              <a:rPr lang="en-US" sz="2400" dirty="0">
                <a:solidFill>
                  <a:schemeClr val="tx1"/>
                </a:solidFill>
              </a:rPr>
              <a:t>URL is in MVC. </a:t>
            </a:r>
          </a:p>
          <a:p>
            <a:pPr algn="just"/>
            <a:r>
              <a:rPr lang="en-US" sz="2400" dirty="0">
                <a:solidFill>
                  <a:srgbClr val="0070C0"/>
                </a:solidFill>
              </a:rPr>
              <a:t>Controller Name is passed after the site name </a:t>
            </a:r>
            <a:r>
              <a:rPr lang="en-US" sz="2400" dirty="0">
                <a:solidFill>
                  <a:schemeClr val="tx1"/>
                </a:solidFill>
              </a:rPr>
              <a:t>followed by the Action Name present in the controller. </a:t>
            </a:r>
          </a:p>
          <a:p>
            <a:pPr algn="just"/>
            <a:r>
              <a:rPr lang="en-US" sz="2400" dirty="0">
                <a:solidFill>
                  <a:schemeClr val="tx1"/>
                </a:solidFill>
              </a:rPr>
              <a:t>And if there is an Id we have to specify the Id as well, though it is optional.</a:t>
            </a:r>
          </a:p>
        </p:txBody>
      </p:sp>
    </p:spTree>
    <p:extLst>
      <p:ext uri="{BB962C8B-B14F-4D97-AF65-F5344CB8AC3E}">
        <p14:creationId xmlns:p14="http://schemas.microsoft.com/office/powerpoint/2010/main" val="202370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81F4-5B0D-F422-D5B9-98EA2A114F47}"/>
              </a:ext>
            </a:extLst>
          </p:cNvPr>
          <p:cNvSpPr>
            <a:spLocks noGrp="1"/>
          </p:cNvSpPr>
          <p:nvPr>
            <p:ph type="title"/>
          </p:nvPr>
        </p:nvSpPr>
        <p:spPr/>
        <p:txBody>
          <a:bodyPr/>
          <a:lstStyle/>
          <a:p>
            <a:r>
              <a:rPr lang="en-US" dirty="0"/>
              <a:t>Validation Demo</a:t>
            </a:r>
          </a:p>
        </p:txBody>
      </p:sp>
      <p:pic>
        <p:nvPicPr>
          <p:cNvPr id="7" name="Content Placeholder 6">
            <a:extLst>
              <a:ext uri="{FF2B5EF4-FFF2-40B4-BE49-F238E27FC236}">
                <a16:creationId xmlns:a16="http://schemas.microsoft.com/office/drawing/2014/main" id="{2B48E86C-CAA9-1FCD-6293-FAFA8EA39E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68630" y="0"/>
            <a:ext cx="2423370" cy="4458086"/>
          </a:xfrm>
        </p:spPr>
      </p:pic>
      <p:sp>
        <p:nvSpPr>
          <p:cNvPr id="9" name="TextBox 8">
            <a:extLst>
              <a:ext uri="{FF2B5EF4-FFF2-40B4-BE49-F238E27FC236}">
                <a16:creationId xmlns:a16="http://schemas.microsoft.com/office/drawing/2014/main" id="{8F2846AB-C5BD-170E-EF32-6CAF7166A335}"/>
              </a:ext>
            </a:extLst>
          </p:cNvPr>
          <p:cNvSpPr txBox="1"/>
          <p:nvPr/>
        </p:nvSpPr>
        <p:spPr>
          <a:xfrm>
            <a:off x="3377293" y="2126910"/>
            <a:ext cx="8114815" cy="2308324"/>
          </a:xfrm>
          <a:prstGeom prst="rect">
            <a:avLst/>
          </a:prstGeom>
          <a:noFill/>
        </p:spPr>
        <p:txBody>
          <a:bodyPr wrap="square">
            <a:spAutoFit/>
          </a:bodyPr>
          <a:lstStyle/>
          <a:p>
            <a:r>
              <a:rPr lang="en-US" sz="1800" dirty="0">
                <a:solidFill>
                  <a:srgbClr val="0000FF"/>
                </a:solidFill>
                <a:latin typeface="Cascadia Mono" panose="020B0609020000020004" pitchFamily="49" charset="0"/>
              </a:rPr>
              <a:t>//model</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mvcval6m.Models</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Class1</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FF"/>
                </a:solidFill>
                <a:latin typeface="Cascadia Mono" panose="020B0609020000020004" pitchFamily="49" charset="0"/>
              </a:rPr>
              <a:t>	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username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set</a:t>
            </a:r>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1956310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81F4-5B0D-F422-D5B9-98EA2A114F47}"/>
              </a:ext>
            </a:extLst>
          </p:cNvPr>
          <p:cNvSpPr>
            <a:spLocks noGrp="1"/>
          </p:cNvSpPr>
          <p:nvPr>
            <p:ph type="title"/>
          </p:nvPr>
        </p:nvSpPr>
        <p:spPr/>
        <p:txBody>
          <a:bodyPr/>
          <a:lstStyle/>
          <a:p>
            <a:r>
              <a:rPr lang="en-US" dirty="0"/>
              <a:t>Validation Demo</a:t>
            </a:r>
          </a:p>
        </p:txBody>
      </p:sp>
      <p:sp>
        <p:nvSpPr>
          <p:cNvPr id="9" name="TextBox 8">
            <a:extLst>
              <a:ext uri="{FF2B5EF4-FFF2-40B4-BE49-F238E27FC236}">
                <a16:creationId xmlns:a16="http://schemas.microsoft.com/office/drawing/2014/main" id="{8F2846AB-C5BD-170E-EF32-6CAF7166A335}"/>
              </a:ext>
            </a:extLst>
          </p:cNvPr>
          <p:cNvSpPr txBox="1"/>
          <p:nvPr/>
        </p:nvSpPr>
        <p:spPr>
          <a:xfrm>
            <a:off x="3824266" y="1560853"/>
            <a:ext cx="8114815" cy="3970318"/>
          </a:xfrm>
          <a:prstGeom prst="rect">
            <a:avLst/>
          </a:prstGeom>
          <a:noFill/>
        </p:spPr>
        <p:txBody>
          <a:bodyPr wrap="square">
            <a:spAutoFit/>
          </a:bodyPr>
          <a:lstStyle/>
          <a:p>
            <a:r>
              <a:rPr lang="en-US" sz="1800" dirty="0">
                <a:solidFill>
                  <a:srgbClr val="0000FF"/>
                </a:solidFill>
                <a:latin typeface="Cascadia Mono" panose="020B0609020000020004" pitchFamily="49" charset="0"/>
              </a:rPr>
              <a:t>//controller</a:t>
            </a: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System.Web.Mvc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mvcval6m.Controllers</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HomeController</a:t>
            </a:r>
            <a:r>
              <a:rPr lang="en-US" sz="1800" dirty="0">
                <a:solidFill>
                  <a:srgbClr val="000000"/>
                </a:solidFill>
                <a:latin typeface="Cascadia Mono" panose="020B0609020000020004" pitchFamily="49" charset="0"/>
              </a:rPr>
              <a:t> : Controller</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GET: Home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ActionResult</a:t>
            </a:r>
            <a:r>
              <a:rPr lang="en-US" sz="1800" dirty="0">
                <a:solidFill>
                  <a:srgbClr val="000000"/>
                </a:solidFill>
                <a:latin typeface="Cascadia Mono" panose="020B0609020000020004" pitchFamily="49" charset="0"/>
              </a:rPr>
              <a:t> Index()</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View();</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81155336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181F4-5B0D-F422-D5B9-98EA2A114F47}"/>
              </a:ext>
            </a:extLst>
          </p:cNvPr>
          <p:cNvSpPr>
            <a:spLocks noGrp="1"/>
          </p:cNvSpPr>
          <p:nvPr>
            <p:ph type="title"/>
          </p:nvPr>
        </p:nvSpPr>
        <p:spPr/>
        <p:txBody>
          <a:bodyPr/>
          <a:lstStyle/>
          <a:p>
            <a:r>
              <a:rPr lang="en-US" dirty="0"/>
              <a:t>Validation Demo</a:t>
            </a:r>
          </a:p>
        </p:txBody>
      </p:sp>
      <p:sp>
        <p:nvSpPr>
          <p:cNvPr id="9" name="TextBox 8">
            <a:extLst>
              <a:ext uri="{FF2B5EF4-FFF2-40B4-BE49-F238E27FC236}">
                <a16:creationId xmlns:a16="http://schemas.microsoft.com/office/drawing/2014/main" id="{8F2846AB-C5BD-170E-EF32-6CAF7166A335}"/>
              </a:ext>
            </a:extLst>
          </p:cNvPr>
          <p:cNvSpPr txBox="1"/>
          <p:nvPr/>
        </p:nvSpPr>
        <p:spPr>
          <a:xfrm>
            <a:off x="3486809" y="167481"/>
            <a:ext cx="8563677" cy="6740307"/>
          </a:xfrm>
          <a:prstGeom prst="rect">
            <a:avLst/>
          </a:prstGeom>
          <a:noFill/>
        </p:spPr>
        <p:txBody>
          <a:bodyPr wrap="square">
            <a:spAutoFit/>
          </a:bodyPr>
          <a:lstStyle/>
          <a:p>
            <a:r>
              <a:rPr lang="en-US" sz="1800" dirty="0">
                <a:solidFill>
                  <a:srgbClr val="0000FF"/>
                </a:solidFill>
                <a:latin typeface="Cascadia Mono" panose="020B0609020000020004" pitchFamily="49" charset="0"/>
              </a:rPr>
              <a:t>//view</a:t>
            </a:r>
          </a:p>
          <a:p>
            <a:r>
              <a:rPr lang="en-US" sz="1800" dirty="0">
                <a:solidFill>
                  <a:srgbClr val="000000"/>
                </a:solidFill>
                <a:highlight>
                  <a:srgbClr val="FFFF00"/>
                </a:highlight>
                <a:latin typeface="Cascadia Mono" panose="020B0609020000020004" pitchFamily="49" charset="0"/>
              </a:rPr>
              <a:t>@model mvcval6m.Models.Class1</a:t>
            </a:r>
          </a:p>
          <a:p>
            <a:r>
              <a:rPr lang="en-US" sz="1800" dirty="0">
                <a:solidFill>
                  <a:srgbClr val="000000"/>
                </a:solidFill>
                <a:highlight>
                  <a:srgbClr val="FFFF00"/>
                </a:highlight>
                <a:latin typeface="Cascadia Mono" panose="020B0609020000020004" pitchFamily="49" charset="0"/>
              </a:rPr>
              <a:t>@{</a:t>
            </a:r>
          </a:p>
          <a:p>
            <a:r>
              <a:rPr lang="en-US" sz="1800" dirty="0">
                <a:solidFill>
                  <a:srgbClr val="000000"/>
                </a:solidFill>
                <a:highlight>
                  <a:srgbClr val="FFFF00"/>
                </a:highlight>
                <a:latin typeface="Cascadia Mono" panose="020B0609020000020004" pitchFamily="49" charset="0"/>
              </a:rPr>
              <a:t>    </a:t>
            </a:r>
            <a:r>
              <a:rPr lang="en-US" sz="1800" dirty="0" err="1">
                <a:solidFill>
                  <a:srgbClr val="000000"/>
                </a:solidFill>
                <a:highlight>
                  <a:srgbClr val="FFFF00"/>
                </a:highlight>
                <a:latin typeface="Cascadia Mono" panose="020B0609020000020004" pitchFamily="49" charset="0"/>
              </a:rPr>
              <a:t>ViewBag.Title</a:t>
            </a:r>
            <a:r>
              <a:rPr lang="en-US" sz="1800" dirty="0">
                <a:solidFill>
                  <a:srgbClr val="000000"/>
                </a:solidFill>
                <a:highlight>
                  <a:srgbClr val="FFFF00"/>
                </a:highlight>
                <a:latin typeface="Cascadia Mono" panose="020B0609020000020004" pitchFamily="49" charset="0"/>
              </a:rPr>
              <a:t> = </a:t>
            </a:r>
            <a:r>
              <a:rPr lang="en-US" sz="1800" dirty="0">
                <a:solidFill>
                  <a:srgbClr val="A31515"/>
                </a:solidFill>
                <a:highlight>
                  <a:srgbClr val="FFFF00"/>
                </a:highlight>
                <a:latin typeface="Cascadia Mono" panose="020B0609020000020004" pitchFamily="49" charset="0"/>
              </a:rPr>
              <a:t>"Index"</a:t>
            </a:r>
            <a:r>
              <a:rPr lang="en-US" sz="1800" dirty="0">
                <a:solidFill>
                  <a:srgbClr val="000000"/>
                </a:solidFill>
                <a:highlight>
                  <a:srgbClr val="FFFF00"/>
                </a:highlight>
                <a:latin typeface="Cascadia Mono" panose="020B0609020000020004" pitchFamily="49" charset="0"/>
              </a:rPr>
              <a:t>;</a:t>
            </a:r>
          </a:p>
          <a:p>
            <a:r>
              <a:rPr lang="en-US" sz="1800" dirty="0">
                <a:solidFill>
                  <a:srgbClr val="000000"/>
                </a:solidFill>
                <a:highlight>
                  <a:srgbClr val="FFFF00"/>
                </a:highlight>
                <a:latin typeface="Cascadia Mono" panose="020B0609020000020004" pitchFamily="49" charset="0"/>
              </a:rPr>
              <a:t>}</a:t>
            </a: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h2</a:t>
            </a:r>
            <a:r>
              <a:rPr lang="en-US" sz="1800" dirty="0">
                <a:solidFill>
                  <a:srgbClr val="0000FF"/>
                </a:solidFill>
                <a:highlight>
                  <a:srgbClr val="FFFF00"/>
                </a:highlight>
                <a:latin typeface="Cascadia Mono" panose="020B0609020000020004" pitchFamily="49" charset="0"/>
              </a:rPr>
              <a:t>&gt;</a:t>
            </a:r>
            <a:r>
              <a:rPr lang="en-US" sz="1800" dirty="0">
                <a:solidFill>
                  <a:srgbClr val="000000"/>
                </a:solidFill>
                <a:highlight>
                  <a:srgbClr val="FFFF00"/>
                </a:highlight>
                <a:latin typeface="Cascadia Mono" panose="020B0609020000020004" pitchFamily="49" charset="0"/>
              </a:rPr>
              <a:t>Index</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h2</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head</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script</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function</a:t>
            </a:r>
            <a:r>
              <a:rPr lang="en-US" sz="1800" dirty="0">
                <a:solidFill>
                  <a:srgbClr val="000000"/>
                </a:solidFill>
                <a:highlight>
                  <a:srgbClr val="FFFF00"/>
                </a:highlight>
                <a:latin typeface="Cascadia Mono" panose="020B0609020000020004" pitchFamily="49" charset="0"/>
              </a:rPr>
              <a:t> validate() {</a:t>
            </a: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if</a:t>
            </a:r>
            <a:r>
              <a:rPr lang="en-US" sz="1800" dirty="0">
                <a:solidFill>
                  <a:srgbClr val="000000"/>
                </a:solidFill>
                <a:highlight>
                  <a:srgbClr val="FFFF00"/>
                </a:highlight>
                <a:latin typeface="Cascadia Mono" panose="020B0609020000020004" pitchFamily="49" charset="0"/>
              </a:rPr>
              <a:t> (</a:t>
            </a:r>
            <a:r>
              <a:rPr lang="en-US" sz="1800" dirty="0" err="1">
                <a:solidFill>
                  <a:srgbClr val="000000"/>
                </a:solidFill>
                <a:highlight>
                  <a:srgbClr val="FFFF00"/>
                </a:highlight>
                <a:latin typeface="Cascadia Mono" panose="020B0609020000020004" pitchFamily="49" charset="0"/>
              </a:rPr>
              <a:t>document.getElementById</a:t>
            </a:r>
            <a:r>
              <a:rPr lang="en-US" sz="1800" dirty="0">
                <a:solidFill>
                  <a:srgbClr val="000000"/>
                </a:solidFill>
                <a:highlight>
                  <a:srgbClr val="FFFF00"/>
                </a:highlight>
                <a:latin typeface="Cascadia Mono" panose="020B0609020000020004" pitchFamily="49" charset="0"/>
              </a:rPr>
              <a:t>(</a:t>
            </a:r>
            <a:r>
              <a:rPr lang="en-US" sz="1800" dirty="0">
                <a:solidFill>
                  <a:srgbClr val="A31515"/>
                </a:solidFill>
                <a:highlight>
                  <a:srgbClr val="FFFF00"/>
                </a:highlight>
                <a:latin typeface="Cascadia Mono" panose="020B0609020000020004" pitchFamily="49" charset="0"/>
              </a:rPr>
              <a:t>"</a:t>
            </a:r>
            <a:r>
              <a:rPr lang="en-US" sz="1800" dirty="0" err="1">
                <a:solidFill>
                  <a:srgbClr val="A31515"/>
                </a:solidFill>
                <a:highlight>
                  <a:srgbClr val="FFFF00"/>
                </a:highlight>
                <a:latin typeface="Cascadia Mono" panose="020B0609020000020004" pitchFamily="49" charset="0"/>
              </a:rPr>
              <a:t>txtuser</a:t>
            </a:r>
            <a:r>
              <a:rPr lang="en-US" sz="1800" dirty="0">
                <a:solidFill>
                  <a:srgbClr val="A31515"/>
                </a:solidFill>
                <a:highlight>
                  <a:srgbClr val="FFFF00"/>
                </a:highlight>
                <a:latin typeface="Cascadia Mono" panose="020B0609020000020004" pitchFamily="49" charset="0"/>
              </a:rPr>
              <a:t>"</a:t>
            </a:r>
            <a:r>
              <a:rPr lang="en-US" sz="1800" dirty="0">
                <a:solidFill>
                  <a:srgbClr val="000000"/>
                </a:solidFill>
                <a:highlight>
                  <a:srgbClr val="FFFF00"/>
                </a:highlight>
                <a:latin typeface="Cascadia Mono" panose="020B0609020000020004" pitchFamily="49" charset="0"/>
              </a:rPr>
              <a:t>).</a:t>
            </a:r>
            <a:r>
              <a:rPr lang="en-US" sz="1800" dirty="0" err="1">
                <a:solidFill>
                  <a:srgbClr val="000000"/>
                </a:solidFill>
                <a:highlight>
                  <a:srgbClr val="FFFF00"/>
                </a:highlight>
                <a:latin typeface="Cascadia Mono" panose="020B0609020000020004" pitchFamily="49" charset="0"/>
              </a:rPr>
              <a:t>value.length</a:t>
            </a:r>
            <a:r>
              <a:rPr lang="en-US" sz="1800" dirty="0">
                <a:solidFill>
                  <a:srgbClr val="000000"/>
                </a:solidFill>
                <a:highlight>
                  <a:srgbClr val="FFFF00"/>
                </a:highlight>
                <a:latin typeface="Cascadia Mono" panose="020B0609020000020004" pitchFamily="49" charset="0"/>
              </a:rPr>
              <a:t> == 0) {</a:t>
            </a:r>
          </a:p>
          <a:p>
            <a:r>
              <a:rPr lang="en-US" sz="1800" dirty="0">
                <a:solidFill>
                  <a:srgbClr val="000000"/>
                </a:solidFill>
                <a:highlight>
                  <a:srgbClr val="FFFF00"/>
                </a:highlight>
                <a:latin typeface="Cascadia Mono" panose="020B0609020000020004" pitchFamily="49" charset="0"/>
              </a:rPr>
              <a:t>                </a:t>
            </a:r>
            <a:r>
              <a:rPr lang="en-US" sz="1800" dirty="0" err="1">
                <a:solidFill>
                  <a:srgbClr val="000000"/>
                </a:solidFill>
                <a:highlight>
                  <a:srgbClr val="FFFF00"/>
                </a:highlight>
                <a:latin typeface="Cascadia Mono" panose="020B0609020000020004" pitchFamily="49" charset="0"/>
              </a:rPr>
              <a:t>document.getElementById</a:t>
            </a:r>
            <a:r>
              <a:rPr lang="en-US" sz="1800" dirty="0">
                <a:solidFill>
                  <a:srgbClr val="000000"/>
                </a:solidFill>
                <a:highlight>
                  <a:srgbClr val="FFFF00"/>
                </a:highlight>
                <a:latin typeface="Cascadia Mono" panose="020B0609020000020004" pitchFamily="49" charset="0"/>
              </a:rPr>
              <a:t>(</a:t>
            </a:r>
            <a:r>
              <a:rPr lang="en-US" sz="1800" dirty="0">
                <a:solidFill>
                  <a:srgbClr val="A31515"/>
                </a:solidFill>
                <a:highlight>
                  <a:srgbClr val="FFFF00"/>
                </a:highlight>
                <a:latin typeface="Cascadia Mono" panose="020B0609020000020004" pitchFamily="49" charset="0"/>
              </a:rPr>
              <a:t>"</a:t>
            </a:r>
            <a:r>
              <a:rPr lang="en-US" sz="1800" dirty="0" err="1">
                <a:solidFill>
                  <a:srgbClr val="A31515"/>
                </a:solidFill>
                <a:highlight>
                  <a:srgbClr val="FFFF00"/>
                </a:highlight>
                <a:latin typeface="Cascadia Mono" panose="020B0609020000020004" pitchFamily="49" charset="0"/>
              </a:rPr>
              <a:t>spuser</a:t>
            </a:r>
            <a:r>
              <a:rPr lang="en-US" sz="1800" dirty="0">
                <a:solidFill>
                  <a:srgbClr val="A31515"/>
                </a:solidFill>
                <a:highlight>
                  <a:srgbClr val="FFFF00"/>
                </a:highlight>
                <a:latin typeface="Cascadia Mono" panose="020B0609020000020004" pitchFamily="49" charset="0"/>
              </a:rPr>
              <a:t>"</a:t>
            </a:r>
            <a:r>
              <a:rPr lang="en-US" sz="1800" dirty="0">
                <a:solidFill>
                  <a:srgbClr val="000000"/>
                </a:solidFill>
                <a:highlight>
                  <a:srgbClr val="FFFF00"/>
                </a:highlight>
                <a:latin typeface="Cascadia Mono" panose="020B0609020000020004" pitchFamily="49" charset="0"/>
              </a:rPr>
              <a:t>).</a:t>
            </a:r>
            <a:r>
              <a:rPr lang="en-US" sz="1800" dirty="0" err="1">
                <a:solidFill>
                  <a:srgbClr val="000000"/>
                </a:solidFill>
                <a:highlight>
                  <a:srgbClr val="FFFF00"/>
                </a:highlight>
                <a:latin typeface="Cascadia Mono" panose="020B0609020000020004" pitchFamily="49" charset="0"/>
              </a:rPr>
              <a:t>innerHTML</a:t>
            </a:r>
            <a:r>
              <a:rPr lang="en-US" sz="1800" dirty="0">
                <a:solidFill>
                  <a:srgbClr val="000000"/>
                </a:solidFill>
                <a:highlight>
                  <a:srgbClr val="FFFF00"/>
                </a:highlight>
                <a:latin typeface="Cascadia Mono" panose="020B0609020000020004" pitchFamily="49" charset="0"/>
              </a:rPr>
              <a:t> = </a:t>
            </a:r>
            <a:r>
              <a:rPr lang="en-US" sz="1800" dirty="0">
                <a:solidFill>
                  <a:srgbClr val="A31515"/>
                </a:solidFill>
                <a:highlight>
                  <a:srgbClr val="FFFF00"/>
                </a:highlight>
                <a:latin typeface="Cascadia Mono" panose="020B0609020000020004" pitchFamily="49" charset="0"/>
              </a:rPr>
              <a:t>"Name required"</a:t>
            </a:r>
            <a:r>
              <a:rPr lang="en-US" sz="1800" dirty="0">
                <a:solidFill>
                  <a:srgbClr val="000000"/>
                </a:solidFill>
                <a:highlight>
                  <a:srgbClr val="FFFF00"/>
                </a:highlight>
                <a:latin typeface="Cascadia Mono" panose="020B0609020000020004" pitchFamily="49" charset="0"/>
              </a:rPr>
              <a:t>;</a:t>
            </a: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return</a:t>
            </a:r>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false</a:t>
            </a:r>
            <a:r>
              <a:rPr lang="en-US" sz="1800" dirty="0">
                <a:solidFill>
                  <a:srgbClr val="000000"/>
                </a:solidFill>
                <a:highlight>
                  <a:srgbClr val="FFFF00"/>
                </a:highlight>
                <a:latin typeface="Cascadia Mono" panose="020B0609020000020004" pitchFamily="49" charset="0"/>
              </a:rPr>
              <a:t>;</a:t>
            </a:r>
          </a:p>
          <a:p>
            <a:r>
              <a:rPr lang="en-US" sz="1800" dirty="0">
                <a:solidFill>
                  <a:srgbClr val="000000"/>
                </a:solidFill>
                <a:highlight>
                  <a:srgbClr val="FFFF00"/>
                </a:highlight>
                <a:latin typeface="Cascadia Mono" panose="020B0609020000020004" pitchFamily="49" charset="0"/>
              </a:rPr>
              <a:t>            }</a:t>
            </a:r>
          </a:p>
          <a:p>
            <a:r>
              <a:rPr lang="en-US" sz="1800" dirty="0">
                <a:solidFill>
                  <a:srgbClr val="000000"/>
                </a:solidFill>
                <a:highlight>
                  <a:srgbClr val="FFFF00"/>
                </a:highlight>
                <a:latin typeface="Cascadia Mono" panose="020B0609020000020004" pitchFamily="49" charset="0"/>
              </a:rPr>
              <a:t>     }</a:t>
            </a: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script</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head</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p:txBody>
      </p:sp>
    </p:spTree>
    <p:extLst>
      <p:ext uri="{BB962C8B-B14F-4D97-AF65-F5344CB8AC3E}">
        <p14:creationId xmlns:p14="http://schemas.microsoft.com/office/powerpoint/2010/main" val="42899186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1B23F-A386-61C2-C36D-6B642B9098FD}"/>
              </a:ext>
            </a:extLst>
          </p:cNvPr>
          <p:cNvSpPr>
            <a:spLocks noGrp="1"/>
          </p:cNvSpPr>
          <p:nvPr>
            <p:ph type="title"/>
          </p:nvPr>
        </p:nvSpPr>
        <p:spPr/>
        <p:txBody>
          <a:bodyPr/>
          <a:lstStyle/>
          <a:p>
            <a:r>
              <a:rPr lang="en-US" dirty="0"/>
              <a:t>Validation Demo</a:t>
            </a:r>
          </a:p>
        </p:txBody>
      </p:sp>
      <p:sp>
        <p:nvSpPr>
          <p:cNvPr id="5" name="TextBox 4">
            <a:extLst>
              <a:ext uri="{FF2B5EF4-FFF2-40B4-BE49-F238E27FC236}">
                <a16:creationId xmlns:a16="http://schemas.microsoft.com/office/drawing/2014/main" id="{4A2BA8CC-4C71-A671-C3AC-1064AC6EEC23}"/>
              </a:ext>
            </a:extLst>
          </p:cNvPr>
          <p:cNvSpPr txBox="1"/>
          <p:nvPr/>
        </p:nvSpPr>
        <p:spPr>
          <a:xfrm>
            <a:off x="3627664" y="211247"/>
            <a:ext cx="8651421" cy="5909310"/>
          </a:xfrm>
          <a:prstGeom prst="rect">
            <a:avLst/>
          </a:prstGeom>
          <a:noFill/>
        </p:spPr>
        <p:txBody>
          <a:bodyPr wrap="square">
            <a:spAutoFit/>
          </a:bodyPr>
          <a:lstStyle/>
          <a:p>
            <a:endParaRPr lang="en-US" sz="1800" dirty="0">
              <a:solidFill>
                <a:srgbClr val="000000"/>
              </a:solidFill>
              <a:highlight>
                <a:srgbClr val="FFFF00"/>
              </a:highlight>
              <a:latin typeface="Cascadia Mono" panose="020B0609020000020004" pitchFamily="49" charset="0"/>
            </a:endParaRPr>
          </a:p>
          <a:p>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body</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div</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using</a:t>
            </a:r>
            <a:r>
              <a:rPr lang="en-US" sz="1800" dirty="0">
                <a:solidFill>
                  <a:srgbClr val="000000"/>
                </a:solidFill>
                <a:highlight>
                  <a:srgbClr val="FFFF00"/>
                </a:highlight>
                <a:latin typeface="Cascadia Mono" panose="020B0609020000020004" pitchFamily="49" charset="0"/>
              </a:rPr>
              <a:t> (</a:t>
            </a:r>
            <a:r>
              <a:rPr lang="en-US" sz="1800" dirty="0" err="1">
                <a:solidFill>
                  <a:srgbClr val="000000"/>
                </a:solidFill>
                <a:highlight>
                  <a:srgbClr val="FFFF00"/>
                </a:highlight>
                <a:latin typeface="Cascadia Mono" panose="020B0609020000020004" pitchFamily="49" charset="0"/>
              </a:rPr>
              <a:t>Html.BeginForm</a:t>
            </a:r>
            <a:r>
              <a:rPr lang="en-US" sz="1800" dirty="0">
                <a:solidFill>
                  <a:srgbClr val="000000"/>
                </a:solidFill>
                <a:highlight>
                  <a:srgbClr val="FFFF00"/>
                </a:highlight>
                <a:latin typeface="Cascadia Mono" panose="020B0609020000020004" pitchFamily="49" charset="0"/>
              </a:rPr>
              <a:t>())</a:t>
            </a:r>
          </a:p>
          <a:p>
            <a:r>
              <a:rPr lang="en-US" sz="1800" dirty="0">
                <a:solidFill>
                  <a:srgbClr val="000000"/>
                </a:solidFill>
                <a:highlight>
                  <a:srgbClr val="FFFF00"/>
                </a:highlight>
                <a:latin typeface="Cascadia Mono" panose="020B0609020000020004" pitchFamily="49" charset="0"/>
              </a:rPr>
              <a:t>            {</a:t>
            </a: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table</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tr</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a:t>
            </a:r>
            <a:r>
              <a:rPr lang="en-US" sz="1800" dirty="0">
                <a:solidFill>
                  <a:srgbClr val="000000"/>
                </a:solidFill>
                <a:highlight>
                  <a:srgbClr val="FFFF00"/>
                </a:highlight>
                <a:latin typeface="Cascadia Mono" panose="020B0609020000020004" pitchFamily="49" charset="0"/>
              </a:rPr>
              <a:t>Enter Name:</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a:t>
            </a:r>
            <a:r>
              <a:rPr lang="en-US" sz="1800" dirty="0">
                <a:solidFill>
                  <a:srgbClr val="000000"/>
                </a:solidFill>
                <a:highlight>
                  <a:srgbClr val="FFFF00"/>
                </a:highlight>
                <a:latin typeface="Cascadia Mono" panose="020B0609020000020004" pitchFamily="49" charset="0"/>
              </a:rPr>
              <a:t>@Html.TextBoxFor(a =&gt; </a:t>
            </a:r>
            <a:r>
              <a:rPr lang="en-US" sz="1800" dirty="0" err="1">
                <a:solidFill>
                  <a:srgbClr val="000000"/>
                </a:solidFill>
                <a:highlight>
                  <a:srgbClr val="FFFF00"/>
                </a:highlight>
                <a:latin typeface="Cascadia Mono" panose="020B0609020000020004" pitchFamily="49" charset="0"/>
              </a:rPr>
              <a:t>a.username</a:t>
            </a:r>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new</a:t>
            </a:r>
            <a:r>
              <a:rPr lang="en-US" sz="1800" dirty="0">
                <a:solidFill>
                  <a:srgbClr val="000000"/>
                </a:solidFill>
                <a:highlight>
                  <a:srgbClr val="FFFF00"/>
                </a:highlight>
                <a:latin typeface="Cascadia Mono" panose="020B0609020000020004" pitchFamily="49" charset="0"/>
              </a:rPr>
              <a:t> {id=</a:t>
            </a:r>
            <a:r>
              <a:rPr lang="en-US" sz="1800" dirty="0">
                <a:solidFill>
                  <a:srgbClr val="A31515"/>
                </a:solidFill>
                <a:highlight>
                  <a:srgbClr val="FFFF00"/>
                </a:highlight>
                <a:latin typeface="Cascadia Mono" panose="020B0609020000020004" pitchFamily="49" charset="0"/>
              </a:rPr>
              <a:t>"</a:t>
            </a:r>
            <a:r>
              <a:rPr lang="en-US" sz="1800" dirty="0" err="1">
                <a:solidFill>
                  <a:srgbClr val="A31515"/>
                </a:solidFill>
                <a:highlight>
                  <a:srgbClr val="FFFF00"/>
                </a:highlight>
                <a:latin typeface="Cascadia Mono" panose="020B0609020000020004" pitchFamily="49" charset="0"/>
              </a:rPr>
              <a:t>txtuser</a:t>
            </a:r>
            <a:r>
              <a:rPr lang="en-US" sz="1800" dirty="0">
                <a:solidFill>
                  <a:srgbClr val="A31515"/>
                </a:solidFill>
                <a:highlight>
                  <a:srgbClr val="FFFF00"/>
                </a:highlight>
                <a:latin typeface="Cascadia Mono" panose="020B0609020000020004" pitchFamily="49" charset="0"/>
              </a:rPr>
              <a:t>"</a:t>
            </a:r>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span</a:t>
            </a:r>
            <a:r>
              <a:rPr lang="en-US" sz="1800" dirty="0">
                <a:solidFill>
                  <a:srgbClr val="000000"/>
                </a:solidFill>
                <a:highlight>
                  <a:srgbClr val="FFFF00"/>
                </a:highlight>
                <a:latin typeface="Cascadia Mono" panose="020B0609020000020004" pitchFamily="49" charset="0"/>
              </a:rPr>
              <a:t> </a:t>
            </a:r>
            <a:r>
              <a:rPr lang="en-US" sz="1800" dirty="0">
                <a:solidFill>
                  <a:srgbClr val="FF0000"/>
                </a:solidFill>
                <a:highlight>
                  <a:srgbClr val="FFFF00"/>
                </a:highlight>
                <a:latin typeface="Cascadia Mono" panose="020B0609020000020004" pitchFamily="49" charset="0"/>
              </a:rPr>
              <a:t>id</a:t>
            </a:r>
            <a:r>
              <a:rPr lang="en-US" sz="1800" dirty="0">
                <a:solidFill>
                  <a:srgbClr val="0000FF"/>
                </a:solidFill>
                <a:highlight>
                  <a:srgbClr val="FFFF00"/>
                </a:highlight>
                <a:latin typeface="Cascadia Mono" panose="020B0609020000020004" pitchFamily="49" charset="0"/>
              </a:rPr>
              <a:t>="</a:t>
            </a:r>
            <a:r>
              <a:rPr lang="en-US" sz="1800" dirty="0" err="1">
                <a:solidFill>
                  <a:srgbClr val="0000FF"/>
                </a:solidFill>
                <a:highlight>
                  <a:srgbClr val="FFFF00"/>
                </a:highlight>
                <a:latin typeface="Cascadia Mono" panose="020B0609020000020004" pitchFamily="49" charset="0"/>
              </a:rPr>
              <a:t>spuser</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span</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tr</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tr</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00"/>
                </a:solidFill>
                <a:highlight>
                  <a:srgbClr val="FFFF00"/>
                </a:highlight>
                <a:latin typeface="Cascadia Mono" panose="020B0609020000020004" pitchFamily="49" charset="0"/>
              </a:rPr>
              <a:t> </a:t>
            </a:r>
            <a:r>
              <a:rPr lang="en-US" sz="1800" dirty="0" err="1">
                <a:solidFill>
                  <a:srgbClr val="FF0000"/>
                </a:solidFill>
                <a:highlight>
                  <a:srgbClr val="FFFF00"/>
                </a:highlight>
                <a:latin typeface="Cascadia Mono" panose="020B0609020000020004" pitchFamily="49" charset="0"/>
              </a:rPr>
              <a:t>colspan</a:t>
            </a:r>
            <a:r>
              <a:rPr lang="en-US" sz="1800" dirty="0">
                <a:solidFill>
                  <a:srgbClr val="0000FF"/>
                </a:solidFill>
                <a:highlight>
                  <a:srgbClr val="FFFF00"/>
                </a:highlight>
                <a:latin typeface="Cascadia Mono" panose="020B0609020000020004" pitchFamily="49" charset="0"/>
              </a:rPr>
              <a:t>="3"&gt;&lt;</a:t>
            </a:r>
            <a:r>
              <a:rPr lang="en-US" sz="1800" dirty="0">
                <a:solidFill>
                  <a:srgbClr val="800000"/>
                </a:solidFill>
                <a:highlight>
                  <a:srgbClr val="FFFF00"/>
                </a:highlight>
                <a:latin typeface="Cascadia Mono" panose="020B0609020000020004" pitchFamily="49" charset="0"/>
              </a:rPr>
              <a:t>input</a:t>
            </a:r>
            <a:r>
              <a:rPr lang="en-US" sz="1800" dirty="0">
                <a:solidFill>
                  <a:srgbClr val="000000"/>
                </a:solidFill>
                <a:highlight>
                  <a:srgbClr val="FFFF00"/>
                </a:highlight>
                <a:latin typeface="Cascadia Mono" panose="020B0609020000020004" pitchFamily="49" charset="0"/>
              </a:rPr>
              <a:t> </a:t>
            </a:r>
            <a:r>
              <a:rPr lang="en-US" sz="1800" dirty="0">
                <a:solidFill>
                  <a:srgbClr val="FF0000"/>
                </a:solidFill>
                <a:highlight>
                  <a:srgbClr val="FFFF00"/>
                </a:highlight>
                <a:latin typeface="Cascadia Mono" panose="020B0609020000020004" pitchFamily="49" charset="0"/>
              </a:rPr>
              <a:t>type</a:t>
            </a:r>
            <a:r>
              <a:rPr lang="en-US" sz="1800" dirty="0">
                <a:solidFill>
                  <a:srgbClr val="0000FF"/>
                </a:solidFill>
                <a:highlight>
                  <a:srgbClr val="FFFF00"/>
                </a:highlight>
                <a:latin typeface="Cascadia Mono" panose="020B0609020000020004" pitchFamily="49" charset="0"/>
              </a:rPr>
              <a:t>="submit"</a:t>
            </a:r>
            <a:r>
              <a:rPr lang="en-US" sz="1800" dirty="0">
                <a:solidFill>
                  <a:srgbClr val="000000"/>
                </a:solidFill>
                <a:highlight>
                  <a:srgbClr val="FFFF00"/>
                </a:highlight>
                <a:latin typeface="Cascadia Mono" panose="020B0609020000020004" pitchFamily="49" charset="0"/>
              </a:rPr>
              <a:t> </a:t>
            </a:r>
            <a:r>
              <a:rPr lang="en-US" sz="1800" dirty="0">
                <a:solidFill>
                  <a:srgbClr val="FF0000"/>
                </a:solidFill>
                <a:highlight>
                  <a:srgbClr val="FFFF00"/>
                </a:highlight>
                <a:latin typeface="Cascadia Mono" panose="020B0609020000020004" pitchFamily="49" charset="0"/>
              </a:rPr>
              <a:t>name</a:t>
            </a:r>
            <a:r>
              <a:rPr lang="en-US" sz="1800" dirty="0">
                <a:solidFill>
                  <a:srgbClr val="0000FF"/>
                </a:solidFill>
                <a:highlight>
                  <a:srgbClr val="FFFF00"/>
                </a:highlight>
                <a:latin typeface="Cascadia Mono" panose="020B0609020000020004" pitchFamily="49" charset="0"/>
              </a:rPr>
              <a:t>="</a:t>
            </a:r>
            <a:r>
              <a:rPr lang="en-US" sz="1800" dirty="0" err="1">
                <a:solidFill>
                  <a:srgbClr val="0000FF"/>
                </a:solidFill>
                <a:highlight>
                  <a:srgbClr val="FFFF00"/>
                </a:highlight>
                <a:latin typeface="Cascadia Mono" panose="020B0609020000020004" pitchFamily="49" charset="0"/>
              </a:rPr>
              <a:t>btnsubmit</a:t>
            </a:r>
            <a:r>
              <a:rPr lang="en-US" sz="1800" dirty="0">
                <a:solidFill>
                  <a:srgbClr val="0000FF"/>
                </a:solidFill>
                <a:highlight>
                  <a:srgbClr val="FFFF00"/>
                </a:highlight>
                <a:latin typeface="Cascadia Mono" panose="020B0609020000020004" pitchFamily="49" charset="0"/>
              </a:rPr>
              <a:t>"</a:t>
            </a:r>
            <a:r>
              <a:rPr lang="en-US" sz="1800" dirty="0">
                <a:solidFill>
                  <a:srgbClr val="000000"/>
                </a:solidFill>
                <a:highlight>
                  <a:srgbClr val="FFFF00"/>
                </a:highlight>
                <a:latin typeface="Cascadia Mono" panose="020B0609020000020004" pitchFamily="49" charset="0"/>
              </a:rPr>
              <a:t> </a:t>
            </a:r>
            <a:r>
              <a:rPr lang="en-US" sz="1800" dirty="0">
                <a:solidFill>
                  <a:srgbClr val="FF0000"/>
                </a:solidFill>
                <a:highlight>
                  <a:srgbClr val="FFFF00"/>
                </a:highlight>
                <a:latin typeface="Cascadia Mono" panose="020B0609020000020004" pitchFamily="49" charset="0"/>
              </a:rPr>
              <a:t>value</a:t>
            </a:r>
            <a:r>
              <a:rPr lang="en-US" sz="1800" dirty="0">
                <a:solidFill>
                  <a:srgbClr val="0000FF"/>
                </a:solidFill>
                <a:highlight>
                  <a:srgbClr val="FFFF00"/>
                </a:highlight>
                <a:latin typeface="Cascadia Mono" panose="020B0609020000020004" pitchFamily="49" charset="0"/>
              </a:rPr>
              <a:t>="Insert"</a:t>
            </a:r>
            <a:r>
              <a:rPr lang="en-US" sz="1800" dirty="0">
                <a:solidFill>
                  <a:srgbClr val="000000"/>
                </a:solidFill>
                <a:highlight>
                  <a:srgbClr val="FFFF00"/>
                </a:highlight>
                <a:latin typeface="Cascadia Mono" panose="020B0609020000020004" pitchFamily="49" charset="0"/>
              </a:rPr>
              <a:t> </a:t>
            </a:r>
            <a:r>
              <a:rPr lang="en-US" sz="1800" dirty="0">
                <a:solidFill>
                  <a:srgbClr val="FF0000"/>
                </a:solidFill>
                <a:highlight>
                  <a:srgbClr val="FFFF00"/>
                </a:highlight>
                <a:latin typeface="Cascadia Mono" panose="020B0609020000020004" pitchFamily="49" charset="0"/>
              </a:rPr>
              <a:t>onclick</a:t>
            </a:r>
            <a:r>
              <a:rPr lang="en-US" sz="1800" dirty="0">
                <a:solidFill>
                  <a:srgbClr val="0000FF"/>
                </a:solidFill>
                <a:highlight>
                  <a:srgbClr val="FFFF00"/>
                </a:highlight>
                <a:latin typeface="Cascadia Mono" panose="020B0609020000020004" pitchFamily="49" charset="0"/>
              </a:rPr>
              <a:t>="return</a:t>
            </a:r>
            <a:r>
              <a:rPr lang="en-US" sz="1800" dirty="0">
                <a:solidFill>
                  <a:srgbClr val="000000"/>
                </a:solidFill>
                <a:highlight>
                  <a:srgbClr val="FFFF00"/>
                </a:highlight>
                <a:latin typeface="Cascadia Mono" panose="020B0609020000020004" pitchFamily="49" charset="0"/>
              </a:rPr>
              <a:t> validate()</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td</a:t>
            </a:r>
            <a:r>
              <a:rPr lang="en-US" sz="1800" dirty="0">
                <a:solidFill>
                  <a:srgbClr val="0000FF"/>
                </a:solidFill>
                <a:highlight>
                  <a:srgbClr val="FFFF00"/>
                </a:highlight>
                <a:latin typeface="Cascadia Mono" panose="020B0609020000020004" pitchFamily="49" charset="0"/>
              </a:rPr>
              <a:t>&gt;&lt;/</a:t>
            </a:r>
            <a:r>
              <a:rPr lang="en-US" sz="1800" dirty="0">
                <a:solidFill>
                  <a:srgbClr val="800000"/>
                </a:solidFill>
                <a:highlight>
                  <a:srgbClr val="FFFF00"/>
                </a:highlight>
                <a:latin typeface="Cascadia Mono" panose="020B0609020000020004" pitchFamily="49" charset="0"/>
              </a:rPr>
              <a:t>tr</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table</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00"/>
                </a:solidFill>
                <a:highlight>
                  <a:srgbClr val="FFFF00"/>
                </a:highlight>
                <a:latin typeface="Cascadia Mono" panose="020B0609020000020004" pitchFamily="49" charset="0"/>
              </a:rPr>
              <a:t>    </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div</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endParaRPr lang="en-US" sz="1800" dirty="0">
              <a:solidFill>
                <a:srgbClr val="000000"/>
              </a:solidFill>
              <a:highlight>
                <a:srgbClr val="FFFF00"/>
              </a:highlight>
              <a:latin typeface="Cascadia Mono" panose="020B0609020000020004" pitchFamily="49" charset="0"/>
            </a:endParaRPr>
          </a:p>
          <a:p>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body</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p:txBody>
      </p:sp>
    </p:spTree>
    <p:extLst>
      <p:ext uri="{BB962C8B-B14F-4D97-AF65-F5344CB8AC3E}">
        <p14:creationId xmlns:p14="http://schemas.microsoft.com/office/powerpoint/2010/main" val="169941433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9B1B-E5A9-60B4-3CB4-6F855AAD89F4}"/>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FD2AD3FB-ACDE-06AD-8683-2E8002B08F4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68F07E6-9AD9-BC60-1202-490F94207145}"/>
              </a:ext>
            </a:extLst>
          </p:cNvPr>
          <p:cNvPicPr>
            <a:picLocks noChangeAspect="1"/>
          </p:cNvPicPr>
          <p:nvPr/>
        </p:nvPicPr>
        <p:blipFill>
          <a:blip r:embed="rId2"/>
          <a:stretch>
            <a:fillRect/>
          </a:stretch>
        </p:blipFill>
        <p:spPr>
          <a:xfrm>
            <a:off x="4226120" y="1123837"/>
            <a:ext cx="5982218" cy="4366638"/>
          </a:xfrm>
          <a:prstGeom prst="rect">
            <a:avLst/>
          </a:prstGeom>
        </p:spPr>
      </p:pic>
    </p:spTree>
    <p:extLst>
      <p:ext uri="{BB962C8B-B14F-4D97-AF65-F5344CB8AC3E}">
        <p14:creationId xmlns:p14="http://schemas.microsoft.com/office/powerpoint/2010/main" val="328700314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3DD7-7697-52F1-20F8-4FE3E2C3B68F}"/>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750105EA-6E06-A695-26A7-200F90BA36C7}"/>
              </a:ext>
            </a:extLst>
          </p:cNvPr>
          <p:cNvSpPr>
            <a:spLocks noGrp="1"/>
          </p:cNvSpPr>
          <p:nvPr>
            <p:ph idx="1"/>
          </p:nvPr>
        </p:nvSpPr>
        <p:spPr>
          <a:xfrm>
            <a:off x="3869267" y="864108"/>
            <a:ext cx="7843761" cy="5120640"/>
          </a:xfrm>
        </p:spPr>
        <p:txBody>
          <a:bodyPr>
            <a:normAutofit/>
          </a:bodyPr>
          <a:lstStyle/>
          <a:p>
            <a:pPr algn="just"/>
            <a:r>
              <a:rPr lang="en-US" sz="2400" dirty="0">
                <a:solidFill>
                  <a:schemeClr val="tx1"/>
                </a:solidFill>
                <a:highlight>
                  <a:srgbClr val="FFFF00"/>
                </a:highlight>
              </a:rPr>
              <a:t>In MVC, routing is a process of mapping the browser request to the controller action and return response back. </a:t>
            </a:r>
          </a:p>
          <a:p>
            <a:pPr algn="just"/>
            <a:r>
              <a:rPr lang="en-US" sz="2400" dirty="0">
                <a:solidFill>
                  <a:schemeClr val="tx1"/>
                </a:solidFill>
              </a:rPr>
              <a:t>Each MVC application has default routing for the default </a:t>
            </a:r>
            <a:r>
              <a:rPr lang="en-US" sz="2400" dirty="0" err="1">
                <a:solidFill>
                  <a:srgbClr val="FF0000"/>
                </a:solidFill>
              </a:rPr>
              <a:t>HomeController</a:t>
            </a:r>
            <a:r>
              <a:rPr lang="en-US" sz="2400" dirty="0">
                <a:solidFill>
                  <a:schemeClr val="tx1"/>
                </a:solidFill>
              </a:rPr>
              <a:t>. We can set custom routing for newly created controller.</a:t>
            </a:r>
          </a:p>
          <a:p>
            <a:pPr algn="just"/>
            <a:endParaRPr lang="en-US" sz="2400" dirty="0">
              <a:solidFill>
                <a:schemeClr val="tx1"/>
              </a:solidFill>
            </a:endParaRPr>
          </a:p>
          <a:p>
            <a:pPr algn="just"/>
            <a:r>
              <a:rPr lang="en-US" sz="2400" dirty="0">
                <a:solidFill>
                  <a:schemeClr val="tx1"/>
                </a:solidFill>
              </a:rPr>
              <a:t>The </a:t>
            </a:r>
            <a:r>
              <a:rPr lang="en-US" sz="2400" dirty="0" err="1">
                <a:solidFill>
                  <a:srgbClr val="FF0000"/>
                </a:solidFill>
              </a:rPr>
              <a:t>RouteConfig.cs</a:t>
            </a:r>
            <a:r>
              <a:rPr lang="en-US" sz="2400" dirty="0">
                <a:solidFill>
                  <a:srgbClr val="FF0000"/>
                </a:solidFill>
              </a:rPr>
              <a:t> </a:t>
            </a:r>
            <a:r>
              <a:rPr lang="en-US" sz="2400" dirty="0">
                <a:solidFill>
                  <a:schemeClr val="tx1"/>
                </a:solidFill>
              </a:rPr>
              <a:t>file is used to set routing for the application. </a:t>
            </a:r>
          </a:p>
        </p:txBody>
      </p:sp>
    </p:spTree>
    <p:extLst>
      <p:ext uri="{BB962C8B-B14F-4D97-AF65-F5344CB8AC3E}">
        <p14:creationId xmlns:p14="http://schemas.microsoft.com/office/powerpoint/2010/main" val="5621693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F1DF0-B326-1A9C-1175-E3D1509E0FA9}"/>
              </a:ext>
            </a:extLst>
          </p:cNvPr>
          <p:cNvSpPr>
            <a:spLocks noGrp="1"/>
          </p:cNvSpPr>
          <p:nvPr>
            <p:ph type="title"/>
          </p:nvPr>
        </p:nvSpPr>
        <p:spPr/>
        <p:txBody>
          <a:bodyPr/>
          <a:lstStyle/>
          <a:p>
            <a:r>
              <a:rPr lang="en-US" dirty="0"/>
              <a:t>Routing</a:t>
            </a:r>
          </a:p>
        </p:txBody>
      </p:sp>
      <p:sp>
        <p:nvSpPr>
          <p:cNvPr id="3" name="Content Placeholder 2">
            <a:extLst>
              <a:ext uri="{FF2B5EF4-FFF2-40B4-BE49-F238E27FC236}">
                <a16:creationId xmlns:a16="http://schemas.microsoft.com/office/drawing/2014/main" id="{245E31A9-7DBE-D50D-8294-279C91CC4D09}"/>
              </a:ext>
            </a:extLst>
          </p:cNvPr>
          <p:cNvSpPr>
            <a:spLocks noGrp="1"/>
          </p:cNvSpPr>
          <p:nvPr>
            <p:ph idx="1"/>
          </p:nvPr>
        </p:nvSpPr>
        <p:spPr/>
        <p:txBody>
          <a:bodyPr/>
          <a:lstStyle/>
          <a:p>
            <a:endParaRPr lang="en-US"/>
          </a:p>
        </p:txBody>
      </p:sp>
      <p:sp>
        <p:nvSpPr>
          <p:cNvPr id="4" name="AutoShape 2" descr="Configure Route in MVC">
            <a:extLst>
              <a:ext uri="{FF2B5EF4-FFF2-40B4-BE49-F238E27FC236}">
                <a16:creationId xmlns:a16="http://schemas.microsoft.com/office/drawing/2014/main" id="{0A1E786D-4562-BBB0-B7E9-E13E28FDF2B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B4A921B4-42EB-A5C4-BB5F-FBCD3BB9DD20}"/>
              </a:ext>
            </a:extLst>
          </p:cNvPr>
          <p:cNvPicPr>
            <a:picLocks noChangeAspect="1"/>
          </p:cNvPicPr>
          <p:nvPr/>
        </p:nvPicPr>
        <p:blipFill>
          <a:blip r:embed="rId2"/>
          <a:stretch>
            <a:fillRect/>
          </a:stretch>
        </p:blipFill>
        <p:spPr>
          <a:xfrm>
            <a:off x="2688771" y="604380"/>
            <a:ext cx="9373865" cy="5567820"/>
          </a:xfrm>
          <a:prstGeom prst="rect">
            <a:avLst/>
          </a:prstGeom>
        </p:spPr>
      </p:pic>
      <p:sp>
        <p:nvSpPr>
          <p:cNvPr id="6" name="Rectangle 5">
            <a:extLst>
              <a:ext uri="{FF2B5EF4-FFF2-40B4-BE49-F238E27FC236}">
                <a16:creationId xmlns:a16="http://schemas.microsoft.com/office/drawing/2014/main" id="{A2397032-0BCD-04EA-F549-A80556FBEC8B}"/>
              </a:ext>
            </a:extLst>
          </p:cNvPr>
          <p:cNvSpPr/>
          <p:nvPr/>
        </p:nvSpPr>
        <p:spPr>
          <a:xfrm>
            <a:off x="381000" y="206829"/>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D5C7A53-83FF-23D8-4486-2DEDD44D0660}"/>
              </a:ext>
            </a:extLst>
          </p:cNvPr>
          <p:cNvSpPr/>
          <p:nvPr/>
        </p:nvSpPr>
        <p:spPr>
          <a:xfrm>
            <a:off x="4909457" y="2884714"/>
            <a:ext cx="3341914" cy="3483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08165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3DD7-7697-52F1-20F8-4FE3E2C3B68F}"/>
              </a:ext>
            </a:extLst>
          </p:cNvPr>
          <p:cNvSpPr>
            <a:spLocks noGrp="1"/>
          </p:cNvSpPr>
          <p:nvPr>
            <p:ph type="title"/>
          </p:nvPr>
        </p:nvSpPr>
        <p:spPr/>
        <p:txBody>
          <a:bodyPr/>
          <a:lstStyle/>
          <a:p>
            <a:r>
              <a:rPr lang="en-US" dirty="0"/>
              <a:t>Routing</a:t>
            </a:r>
          </a:p>
        </p:txBody>
      </p:sp>
      <p:sp>
        <p:nvSpPr>
          <p:cNvPr id="5" name="Content Placeholder 4">
            <a:extLst>
              <a:ext uri="{FF2B5EF4-FFF2-40B4-BE49-F238E27FC236}">
                <a16:creationId xmlns:a16="http://schemas.microsoft.com/office/drawing/2014/main" id="{326653EC-B98D-2563-73C3-08D5348AD1F7}"/>
              </a:ext>
            </a:extLst>
          </p:cNvPr>
          <p:cNvSpPr>
            <a:spLocks noGrp="1"/>
          </p:cNvSpPr>
          <p:nvPr>
            <p:ph idx="1"/>
          </p:nvPr>
        </p:nvSpPr>
        <p:spPr>
          <a:xfrm>
            <a:off x="3494315" y="272143"/>
            <a:ext cx="8444766" cy="6324599"/>
          </a:xfrm>
        </p:spPr>
        <p:txBody>
          <a:bodyPr>
            <a:normAutofit fontScale="92500" lnSpcReduction="10000"/>
          </a:bodyPr>
          <a:lstStyle/>
          <a:p>
            <a:pPr marL="0" indent="0">
              <a:buNone/>
            </a:pPr>
            <a:r>
              <a:rPr lang="en-US" sz="1800" dirty="0">
                <a:solidFill>
                  <a:srgbClr val="0000FF"/>
                </a:solidFill>
                <a:latin typeface="Cascadia Mono" panose="020B0609020000020004" pitchFamily="49" charset="0"/>
              </a:rPr>
              <a:t>//</a:t>
            </a:r>
            <a:r>
              <a:rPr lang="en-US" sz="1800" dirty="0" err="1">
                <a:solidFill>
                  <a:srgbClr val="0000FF"/>
                </a:solidFill>
                <a:latin typeface="Cascadia Mono" panose="020B0609020000020004" pitchFamily="49" charset="0"/>
              </a:rPr>
              <a:t>RouteConfig.cs</a:t>
            </a:r>
            <a:endParaRPr lang="en-US" sz="1800" dirty="0">
              <a:solidFill>
                <a:srgbClr val="0000FF"/>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System.Web.Mvc</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System.Web.Routing</a:t>
            </a:r>
            <a:r>
              <a:rPr lang="en-US" sz="1800" dirty="0">
                <a:solidFill>
                  <a:srgbClr val="000000"/>
                </a:solidFill>
                <a:latin typeface="Cascadia Mono" panose="020B0609020000020004" pitchFamily="49" charset="0"/>
              </a:rPr>
              <a:t>;</a:t>
            </a:r>
          </a:p>
          <a:p>
            <a:pPr marL="0" indent="0">
              <a:buNone/>
            </a:pPr>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mvcval6m</a:t>
            </a:r>
          </a:p>
          <a:p>
            <a:pPr marL="0" indent="0">
              <a:buNone/>
            </a:pP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RouteConfig</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static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RegisterRoutes</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RouteCollection</a:t>
            </a:r>
            <a:r>
              <a:rPr lang="en-US" sz="1800" dirty="0">
                <a:solidFill>
                  <a:srgbClr val="000000"/>
                </a:solidFill>
                <a:latin typeface="Cascadia Mono" panose="020B0609020000020004" pitchFamily="49" charset="0"/>
              </a:rPr>
              <a:t> routes)</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routes.IgnoreRoute</a:t>
            </a:r>
            <a:r>
              <a:rPr lang="en-US" sz="1800" dirty="0">
                <a:solidFill>
                  <a:srgbClr val="000000"/>
                </a:solidFill>
                <a:latin typeface="Cascadia Mono" panose="020B0609020000020004" pitchFamily="49" charset="0"/>
              </a:rPr>
              <a:t>(</a:t>
            </a:r>
            <a:r>
              <a:rPr lang="en-US" sz="1800" dirty="0">
                <a:solidFill>
                  <a:srgbClr val="A31515"/>
                </a:solidFill>
                <a:latin typeface="Cascadia Mono" panose="020B0609020000020004" pitchFamily="49" charset="0"/>
              </a:rPr>
              <a:t>"{resource}.</a:t>
            </a:r>
            <a:r>
              <a:rPr lang="en-US" sz="1800" dirty="0" err="1">
                <a:solidFill>
                  <a:srgbClr val="A31515"/>
                </a:solidFill>
                <a:latin typeface="Cascadia Mono" panose="020B0609020000020004" pitchFamily="49" charset="0"/>
              </a:rPr>
              <a:t>axd</a:t>
            </a:r>
            <a:r>
              <a:rPr lang="en-US" sz="1800" dirty="0">
                <a:solidFill>
                  <a:srgbClr val="A31515"/>
                </a:solidFill>
                <a:latin typeface="Cascadia Mono" panose="020B0609020000020004" pitchFamily="49" charset="0"/>
              </a:rPr>
              <a:t>/{*</a:t>
            </a:r>
            <a:r>
              <a:rPr lang="en-US" sz="1800" dirty="0" err="1">
                <a:solidFill>
                  <a:srgbClr val="A31515"/>
                </a:solidFill>
                <a:latin typeface="Cascadia Mono" panose="020B0609020000020004" pitchFamily="49" charset="0"/>
              </a:rPr>
              <a:t>pathInfo</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buNone/>
            </a:pP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routes.MapRoute</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name: </a:t>
            </a:r>
            <a:r>
              <a:rPr lang="en-US" sz="1800" dirty="0">
                <a:solidFill>
                  <a:srgbClr val="A31515"/>
                </a:solidFill>
                <a:latin typeface="Cascadia Mono" panose="020B0609020000020004" pitchFamily="49" charset="0"/>
              </a:rPr>
              <a:t>"Default"</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url: </a:t>
            </a:r>
            <a:r>
              <a:rPr lang="en-US" sz="1800" dirty="0">
                <a:solidFill>
                  <a:srgbClr val="A31515"/>
                </a:solidFill>
                <a:latin typeface="Cascadia Mono" panose="020B0609020000020004" pitchFamily="49" charset="0"/>
              </a:rPr>
              <a:t>"{controller}/{action}/{id}"</a:t>
            </a:r>
            <a:r>
              <a:rPr lang="en-US" sz="1800" dirty="0">
                <a:solidFill>
                  <a:srgbClr val="000000"/>
                </a:solidFill>
                <a:latin typeface="Cascadia Mono" panose="020B0609020000020004" pitchFamily="49" charset="0"/>
              </a:rPr>
              <a:t>,</a:t>
            </a:r>
          </a:p>
          <a:p>
            <a:pPr marL="0" indent="0">
              <a:buNone/>
            </a:pPr>
            <a:r>
              <a:rPr lang="en-US" sz="1800" dirty="0">
                <a:solidFill>
                  <a:srgbClr val="000000"/>
                </a:solidFill>
                <a:latin typeface="Cascadia Mono" panose="020B0609020000020004" pitchFamily="49" charset="0"/>
              </a:rPr>
              <a:t>                defaults: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 controller = </a:t>
            </a:r>
            <a:r>
              <a:rPr lang="en-US" sz="1800" dirty="0">
                <a:solidFill>
                  <a:srgbClr val="A31515"/>
                </a:solidFill>
                <a:latin typeface="Cascadia Mono" panose="020B0609020000020004" pitchFamily="49" charset="0"/>
              </a:rPr>
              <a:t>"Home"</a:t>
            </a:r>
            <a:r>
              <a:rPr lang="en-US" sz="1800" dirty="0">
                <a:solidFill>
                  <a:srgbClr val="000000"/>
                </a:solidFill>
                <a:latin typeface="Cascadia Mono" panose="020B0609020000020004" pitchFamily="49" charset="0"/>
              </a:rPr>
              <a:t>, action = </a:t>
            </a:r>
            <a:r>
              <a:rPr lang="en-US" sz="1800" dirty="0">
                <a:solidFill>
                  <a:srgbClr val="A31515"/>
                </a:solidFill>
                <a:latin typeface="Cascadia Mono" panose="020B0609020000020004" pitchFamily="49" charset="0"/>
              </a:rPr>
              <a:t>"Index"</a:t>
            </a:r>
            <a:r>
              <a:rPr lang="en-US" sz="1800" dirty="0">
                <a:solidFill>
                  <a:srgbClr val="000000"/>
                </a:solidFill>
                <a:latin typeface="Cascadia Mono" panose="020B0609020000020004" pitchFamily="49" charset="0"/>
              </a:rPr>
              <a:t>, id = </a:t>
            </a:r>
            <a:r>
              <a:rPr lang="en-US" sz="1800" dirty="0" err="1">
                <a:solidFill>
                  <a:srgbClr val="000000"/>
                </a:solidFill>
                <a:latin typeface="Cascadia Mono" panose="020B0609020000020004" pitchFamily="49" charset="0"/>
              </a:rPr>
              <a:t>UrlParameter.Optional</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   } }</a:t>
            </a:r>
            <a:endParaRPr lang="en-US" dirty="0"/>
          </a:p>
        </p:txBody>
      </p:sp>
    </p:spTree>
    <p:extLst>
      <p:ext uri="{BB962C8B-B14F-4D97-AF65-F5344CB8AC3E}">
        <p14:creationId xmlns:p14="http://schemas.microsoft.com/office/powerpoint/2010/main" val="10055632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B893-A0F2-9E10-8DA1-DD6AD9958640}"/>
              </a:ext>
            </a:extLst>
          </p:cNvPr>
          <p:cNvSpPr>
            <a:spLocks noGrp="1"/>
          </p:cNvSpPr>
          <p:nvPr>
            <p:ph type="title"/>
          </p:nvPr>
        </p:nvSpPr>
        <p:spPr/>
        <p:txBody>
          <a:bodyPr/>
          <a:lstStyle/>
          <a:p>
            <a:r>
              <a:rPr lang="en-US" dirty="0"/>
              <a:t>URL Pattern</a:t>
            </a:r>
          </a:p>
        </p:txBody>
      </p:sp>
      <p:sp>
        <p:nvSpPr>
          <p:cNvPr id="3" name="Content Placeholder 2">
            <a:extLst>
              <a:ext uri="{FF2B5EF4-FFF2-40B4-BE49-F238E27FC236}">
                <a16:creationId xmlns:a16="http://schemas.microsoft.com/office/drawing/2014/main" id="{552EC32E-22C3-4AC2-0306-94DBF26A34AD}"/>
              </a:ext>
            </a:extLst>
          </p:cNvPr>
          <p:cNvSpPr>
            <a:spLocks noGrp="1"/>
          </p:cNvSpPr>
          <p:nvPr>
            <p:ph idx="1"/>
          </p:nvPr>
        </p:nvSpPr>
        <p:spPr>
          <a:xfrm>
            <a:off x="3705983" y="559308"/>
            <a:ext cx="7315200" cy="3490178"/>
          </a:xfrm>
        </p:spPr>
        <p:txBody>
          <a:bodyPr>
            <a:normAutofit/>
          </a:bodyPr>
          <a:lstStyle/>
          <a:p>
            <a:pPr algn="just"/>
            <a:r>
              <a:rPr lang="en-US" sz="2400" dirty="0">
                <a:solidFill>
                  <a:schemeClr val="tx1"/>
                </a:solidFill>
              </a:rPr>
              <a:t>The URL pattern is considered only after the domain name part in the URL. For example, the URL pattern "{controller}/{action}/{id}" would look like localhost:1234/{controller}/{action}/{id}. </a:t>
            </a:r>
          </a:p>
          <a:p>
            <a:pPr algn="just"/>
            <a:r>
              <a:rPr lang="en-US" sz="2400" dirty="0">
                <a:solidFill>
                  <a:schemeClr val="tx1"/>
                </a:solidFill>
              </a:rPr>
              <a:t>Anything after "localhost:1234/" would be considered as a controller name. </a:t>
            </a:r>
          </a:p>
          <a:p>
            <a:pPr algn="just"/>
            <a:r>
              <a:rPr lang="en-US" sz="2400" dirty="0">
                <a:solidFill>
                  <a:schemeClr val="tx1"/>
                </a:solidFill>
              </a:rPr>
              <a:t>The same way, anything after the controller name would be considered as action name and then the value of id parameter.</a:t>
            </a:r>
          </a:p>
        </p:txBody>
      </p:sp>
      <p:sp>
        <p:nvSpPr>
          <p:cNvPr id="4" name="AutoShape 2" descr="Routing in mvc">
            <a:extLst>
              <a:ext uri="{FF2B5EF4-FFF2-40B4-BE49-F238E27FC236}">
                <a16:creationId xmlns:a16="http://schemas.microsoft.com/office/drawing/2014/main" id="{E46A7066-A5AB-D758-DF93-B798C0A633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1D7C8856-DFF0-373F-0040-BD133CDF1C62}"/>
              </a:ext>
            </a:extLst>
          </p:cNvPr>
          <p:cNvPicPr>
            <a:picLocks noChangeAspect="1"/>
          </p:cNvPicPr>
          <p:nvPr/>
        </p:nvPicPr>
        <p:blipFill>
          <a:blip r:embed="rId2"/>
          <a:stretch>
            <a:fillRect/>
          </a:stretch>
        </p:blipFill>
        <p:spPr>
          <a:xfrm>
            <a:off x="4086892" y="4049486"/>
            <a:ext cx="7315200" cy="2586502"/>
          </a:xfrm>
          <a:prstGeom prst="rect">
            <a:avLst/>
          </a:prstGeom>
        </p:spPr>
      </p:pic>
      <p:sp>
        <p:nvSpPr>
          <p:cNvPr id="6" name="AutoShape 4" descr="Routing in mvc">
            <a:extLst>
              <a:ext uri="{FF2B5EF4-FFF2-40B4-BE49-F238E27FC236}">
                <a16:creationId xmlns:a16="http://schemas.microsoft.com/office/drawing/2014/main" id="{3F3B91D8-9E43-710A-30C3-916AC3EAB1B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3951997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B893-A0F2-9E10-8DA1-DD6AD9958640}"/>
              </a:ext>
            </a:extLst>
          </p:cNvPr>
          <p:cNvSpPr>
            <a:spLocks noGrp="1"/>
          </p:cNvSpPr>
          <p:nvPr>
            <p:ph type="title"/>
          </p:nvPr>
        </p:nvSpPr>
        <p:spPr/>
        <p:txBody>
          <a:bodyPr/>
          <a:lstStyle/>
          <a:p>
            <a:r>
              <a:rPr lang="en-US" dirty="0"/>
              <a:t>URL Pattern</a:t>
            </a:r>
          </a:p>
        </p:txBody>
      </p:sp>
      <p:sp>
        <p:nvSpPr>
          <p:cNvPr id="4" name="AutoShape 2" descr="Routing in mvc">
            <a:extLst>
              <a:ext uri="{FF2B5EF4-FFF2-40B4-BE49-F238E27FC236}">
                <a16:creationId xmlns:a16="http://schemas.microsoft.com/office/drawing/2014/main" id="{E46A7066-A5AB-D758-DF93-B798C0A6332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Routing in mvc">
            <a:extLst>
              <a:ext uri="{FF2B5EF4-FFF2-40B4-BE49-F238E27FC236}">
                <a16:creationId xmlns:a16="http://schemas.microsoft.com/office/drawing/2014/main" id="{3F3B91D8-9E43-710A-30C3-916AC3EAB1B2}"/>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aphicFrame>
        <p:nvGraphicFramePr>
          <p:cNvPr id="9" name="Table 8">
            <a:extLst>
              <a:ext uri="{FF2B5EF4-FFF2-40B4-BE49-F238E27FC236}">
                <a16:creationId xmlns:a16="http://schemas.microsoft.com/office/drawing/2014/main" id="{EA91D302-1B9D-F867-021C-452A4E4FA55F}"/>
              </a:ext>
            </a:extLst>
          </p:cNvPr>
          <p:cNvGraphicFramePr>
            <a:graphicFrameLocks noGrp="1"/>
          </p:cNvGraphicFramePr>
          <p:nvPr>
            <p:extLst>
              <p:ext uri="{D42A27DB-BD31-4B8C-83A1-F6EECF244321}">
                <p14:modId xmlns:p14="http://schemas.microsoft.com/office/powerpoint/2010/main" val="2383494664"/>
              </p:ext>
            </p:extLst>
          </p:nvPr>
        </p:nvGraphicFramePr>
        <p:xfrm>
          <a:off x="3145974" y="2052657"/>
          <a:ext cx="9046026" cy="2743542"/>
        </p:xfrm>
        <a:graphic>
          <a:graphicData uri="http://schemas.openxmlformats.org/drawingml/2006/table">
            <a:tbl>
              <a:tblPr/>
              <a:tblGrid>
                <a:gridCol w="4234543">
                  <a:extLst>
                    <a:ext uri="{9D8B030D-6E8A-4147-A177-3AD203B41FA5}">
                      <a16:colId xmlns:a16="http://schemas.microsoft.com/office/drawing/2014/main" val="2598685335"/>
                    </a:ext>
                  </a:extLst>
                </a:gridCol>
                <a:gridCol w="2416628">
                  <a:extLst>
                    <a:ext uri="{9D8B030D-6E8A-4147-A177-3AD203B41FA5}">
                      <a16:colId xmlns:a16="http://schemas.microsoft.com/office/drawing/2014/main" val="1114323054"/>
                    </a:ext>
                  </a:extLst>
                </a:gridCol>
                <a:gridCol w="1251857">
                  <a:extLst>
                    <a:ext uri="{9D8B030D-6E8A-4147-A177-3AD203B41FA5}">
                      <a16:colId xmlns:a16="http://schemas.microsoft.com/office/drawing/2014/main" val="1459904837"/>
                    </a:ext>
                  </a:extLst>
                </a:gridCol>
                <a:gridCol w="1142998">
                  <a:extLst>
                    <a:ext uri="{9D8B030D-6E8A-4147-A177-3AD203B41FA5}">
                      <a16:colId xmlns:a16="http://schemas.microsoft.com/office/drawing/2014/main" val="506300237"/>
                    </a:ext>
                  </a:extLst>
                </a:gridCol>
              </a:tblGrid>
              <a:tr h="435494">
                <a:tc>
                  <a:txBody>
                    <a:bodyPr/>
                    <a:lstStyle/>
                    <a:p>
                      <a:pPr algn="l" fontAlgn="b"/>
                      <a:r>
                        <a:rPr lang="en-US" sz="2400" b="0">
                          <a:solidFill>
                            <a:srgbClr val="FFFFFF"/>
                          </a:solidFill>
                          <a:effectLst/>
                        </a:rPr>
                        <a:t>URL</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Controller</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Action</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Id</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296465790"/>
                  </a:ext>
                </a:extLst>
              </a:tr>
              <a:tr h="762114">
                <a:tc>
                  <a:txBody>
                    <a:bodyPr/>
                    <a:lstStyle/>
                    <a:p>
                      <a:pPr fontAlgn="t"/>
                      <a:r>
                        <a:rPr lang="en-US" sz="2400">
                          <a:solidFill>
                            <a:srgbClr val="414141"/>
                          </a:solidFill>
                          <a:effectLst/>
                        </a:rPr>
                        <a:t>http://localhost/home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HomeController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Index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null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63555270"/>
                  </a:ext>
                </a:extLst>
              </a:tr>
              <a:tr h="762114">
                <a:tc>
                  <a:txBody>
                    <a:bodyPr/>
                    <a:lstStyle/>
                    <a:p>
                      <a:pPr fontAlgn="t"/>
                      <a:r>
                        <a:rPr lang="en-US" sz="2400">
                          <a:solidFill>
                            <a:srgbClr val="414141"/>
                          </a:solidFill>
                          <a:effectLst/>
                        </a:rPr>
                        <a:t>http://localhost/home/index/123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HomeController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Index</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123</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518400398"/>
                  </a:ext>
                </a:extLst>
              </a:tr>
              <a:tr h="762114">
                <a:tc>
                  <a:txBody>
                    <a:bodyPr/>
                    <a:lstStyle/>
                    <a:p>
                      <a:pPr fontAlgn="t"/>
                      <a:r>
                        <a:rPr lang="en-US" sz="2400">
                          <a:solidFill>
                            <a:srgbClr val="414141"/>
                          </a:solidFill>
                          <a:effectLst/>
                        </a:rPr>
                        <a:t>http://localhost/home/about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HomeController</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About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dirty="0">
                          <a:solidFill>
                            <a:srgbClr val="414141"/>
                          </a:solidFill>
                          <a:effectLst/>
                        </a:rPr>
                        <a:t>null</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744200233"/>
                  </a:ext>
                </a:extLst>
              </a:tr>
            </a:tbl>
          </a:graphicData>
        </a:graphic>
      </p:graphicFrame>
    </p:spTree>
    <p:extLst>
      <p:ext uri="{BB962C8B-B14F-4D97-AF65-F5344CB8AC3E}">
        <p14:creationId xmlns:p14="http://schemas.microsoft.com/office/powerpoint/2010/main" val="18512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ASP.NET MVC URL Structure</a:t>
            </a:r>
          </a:p>
        </p:txBody>
      </p:sp>
      <p:sp>
        <p:nvSpPr>
          <p:cNvPr id="4" name="Content Placeholder 2">
            <a:extLst>
              <a:ext uri="{FF2B5EF4-FFF2-40B4-BE49-F238E27FC236}">
                <a16:creationId xmlns:a16="http://schemas.microsoft.com/office/drawing/2014/main" id="{ACD1ABED-8ADE-13D3-19C8-821E03713E9C}"/>
              </a:ext>
            </a:extLst>
          </p:cNvPr>
          <p:cNvSpPr>
            <a:spLocks noGrp="1"/>
          </p:cNvSpPr>
          <p:nvPr>
            <p:ph idx="1"/>
          </p:nvPr>
        </p:nvSpPr>
        <p:spPr>
          <a:xfrm>
            <a:off x="3559277" y="255640"/>
            <a:ext cx="8190271" cy="6553200"/>
          </a:xfrm>
        </p:spPr>
        <p:txBody>
          <a:bodyPr>
            <a:normAutofit/>
          </a:bodyPr>
          <a:lstStyle/>
          <a:p>
            <a:pPr algn="just"/>
            <a:r>
              <a:rPr lang="en-US" sz="2400" dirty="0">
                <a:solidFill>
                  <a:schemeClr val="tx1"/>
                </a:solidFill>
              </a:rPr>
              <a:t>Find this, </a:t>
            </a:r>
            <a:r>
              <a:rPr lang="en-US" sz="2400" dirty="0">
                <a:solidFill>
                  <a:srgbClr val="FF0000"/>
                </a:solidFill>
                <a:hlinkClick r:id="rId2">
                  <a:extLst>
                    <a:ext uri="{A12FA001-AC4F-418D-AE19-62706E023703}">
                      <ahyp:hlinkClr xmlns:ahyp="http://schemas.microsoft.com/office/drawing/2018/hyperlinkcolor" val="tx"/>
                    </a:ext>
                  </a:extLst>
                </a:hlinkClick>
              </a:rPr>
              <a:t>http://www.dummywebsite.com/Products/View/1</a:t>
            </a:r>
            <a:endParaRPr lang="en-US" sz="2400" dirty="0">
              <a:solidFill>
                <a:srgbClr val="FF0000"/>
              </a:solidFill>
            </a:endParaRPr>
          </a:p>
          <a:p>
            <a:pPr algn="just"/>
            <a:r>
              <a:rPr lang="en-US" sz="2400" dirty="0">
                <a:solidFill>
                  <a:schemeClr val="tx1"/>
                </a:solidFill>
              </a:rPr>
              <a:t>In the preceding URL “</a:t>
            </a:r>
            <a:r>
              <a:rPr lang="en-US" sz="2400" dirty="0">
                <a:solidFill>
                  <a:srgbClr val="0070C0"/>
                </a:solidFill>
              </a:rPr>
              <a:t>Products</a:t>
            </a:r>
            <a:r>
              <a:rPr lang="en-US" sz="2400" dirty="0">
                <a:solidFill>
                  <a:schemeClr val="tx1"/>
                </a:solidFill>
              </a:rPr>
              <a:t>” is the </a:t>
            </a:r>
            <a:r>
              <a:rPr lang="en-US" sz="2400" dirty="0">
                <a:solidFill>
                  <a:srgbClr val="0070C0"/>
                </a:solidFill>
              </a:rPr>
              <a:t>controller</a:t>
            </a:r>
            <a:r>
              <a:rPr lang="en-US" sz="2400" dirty="0">
                <a:solidFill>
                  <a:schemeClr val="tx1"/>
                </a:solidFill>
              </a:rPr>
              <a:t> and </a:t>
            </a:r>
            <a:r>
              <a:rPr lang="en-US" sz="2400" dirty="0">
                <a:solidFill>
                  <a:srgbClr val="0070C0"/>
                </a:solidFill>
              </a:rPr>
              <a:t>View</a:t>
            </a:r>
            <a:r>
              <a:rPr lang="en-US" sz="2400" dirty="0">
                <a:solidFill>
                  <a:schemeClr val="tx1"/>
                </a:solidFill>
              </a:rPr>
              <a:t> is the name of the </a:t>
            </a:r>
            <a:r>
              <a:rPr lang="en-US" sz="2400" dirty="0" err="1">
                <a:solidFill>
                  <a:srgbClr val="0070C0"/>
                </a:solidFill>
              </a:rPr>
              <a:t>ActionResult</a:t>
            </a:r>
            <a:r>
              <a:rPr lang="en-US" sz="2400" dirty="0">
                <a:solidFill>
                  <a:schemeClr val="tx1"/>
                </a:solidFill>
              </a:rPr>
              <a:t> method that accepts an ID that has a value “1” passed in the URL.</a:t>
            </a:r>
          </a:p>
          <a:p>
            <a:pPr algn="just"/>
            <a:r>
              <a:rPr lang="en-US" sz="2400" dirty="0">
                <a:solidFill>
                  <a:schemeClr val="tx1"/>
                </a:solidFill>
              </a:rPr>
              <a:t>Comparing, </a:t>
            </a:r>
            <a:r>
              <a:rPr lang="en-US" sz="2400" dirty="0">
                <a:solidFill>
                  <a:srgbClr val="FF0000"/>
                </a:solidFill>
                <a:hlinkClick r:id="rId3">
                  <a:extLst>
                    <a:ext uri="{A12FA001-AC4F-418D-AE19-62706E023703}">
                      <ahyp:hlinkClr xmlns:ahyp="http://schemas.microsoft.com/office/drawing/2018/hyperlinkcolor" val="tx"/>
                    </a:ext>
                  </a:extLst>
                </a:hlinkClick>
              </a:rPr>
              <a:t>http://www.dummysite.com/Products.aspx?id=1</a:t>
            </a:r>
            <a:r>
              <a:rPr lang="en-US" sz="2400" dirty="0">
                <a:solidFill>
                  <a:srgbClr val="FF0000"/>
                </a:solidFill>
              </a:rPr>
              <a:t>  </a:t>
            </a:r>
            <a:r>
              <a:rPr lang="en-US" sz="2400" dirty="0">
                <a:solidFill>
                  <a:schemeClr val="tx1"/>
                </a:solidFill>
              </a:rPr>
              <a:t>URL to the traditional Web Forms had it been made in the older version would be something like it.</a:t>
            </a:r>
          </a:p>
          <a:p>
            <a:pPr algn="just"/>
            <a:r>
              <a:rPr lang="en-US" sz="2400" dirty="0">
                <a:solidFill>
                  <a:schemeClr val="tx1"/>
                </a:solidFill>
              </a:rPr>
              <a:t>ASP.NET MVC URLs are much more user friendly. Microsoft has released many versions of ASP.NET MVC of which MVC 6 is the latest one.</a:t>
            </a:r>
          </a:p>
        </p:txBody>
      </p:sp>
    </p:spTree>
    <p:extLst>
      <p:ext uri="{BB962C8B-B14F-4D97-AF65-F5344CB8AC3E}">
        <p14:creationId xmlns:p14="http://schemas.microsoft.com/office/powerpoint/2010/main" val="59226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EA3C-2B20-5CE6-0F01-1C206A5D891F}"/>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69B5A15-9512-2C1D-F81C-2D5BB972946A}"/>
              </a:ext>
            </a:extLst>
          </p:cNvPr>
          <p:cNvSpPr>
            <a:spLocks noGrp="1"/>
          </p:cNvSpPr>
          <p:nvPr>
            <p:ph idx="1"/>
          </p:nvPr>
        </p:nvSpPr>
        <p:spPr/>
        <p:txBody>
          <a:bodyPr>
            <a:normAutofit fontScale="92500" lnSpcReduction="10000"/>
          </a:bodyPr>
          <a:lstStyle/>
          <a:p>
            <a:r>
              <a:rPr lang="en-US" sz="2800" dirty="0">
                <a:solidFill>
                  <a:schemeClr val="tx1"/>
                </a:solidFill>
              </a:rPr>
              <a:t>Introduction to ASP.NET MVC</a:t>
            </a:r>
          </a:p>
          <a:p>
            <a:r>
              <a:rPr lang="en-US" sz="2800" dirty="0">
                <a:solidFill>
                  <a:schemeClr val="tx1"/>
                </a:solidFill>
              </a:rPr>
              <a:t>MVC Architecture Overview </a:t>
            </a:r>
          </a:p>
          <a:p>
            <a:r>
              <a:rPr lang="en-US" sz="2800" dirty="0">
                <a:solidFill>
                  <a:schemeClr val="tx1"/>
                </a:solidFill>
              </a:rPr>
              <a:t>Controllers</a:t>
            </a:r>
          </a:p>
          <a:p>
            <a:r>
              <a:rPr lang="en-US" sz="2800" dirty="0">
                <a:solidFill>
                  <a:schemeClr val="tx1"/>
                </a:solidFill>
              </a:rPr>
              <a:t>Razor Views</a:t>
            </a:r>
          </a:p>
          <a:p>
            <a:r>
              <a:rPr lang="en-US" sz="2800" dirty="0" err="1">
                <a:solidFill>
                  <a:schemeClr val="tx1"/>
                </a:solidFill>
              </a:rPr>
              <a:t>LayoutView</a:t>
            </a:r>
            <a:endParaRPr lang="en-US" sz="2800" dirty="0">
              <a:solidFill>
                <a:schemeClr val="tx1"/>
              </a:solidFill>
            </a:endParaRPr>
          </a:p>
          <a:p>
            <a:r>
              <a:rPr lang="en-US" sz="2800" dirty="0" err="1">
                <a:solidFill>
                  <a:schemeClr val="tx1"/>
                </a:solidFill>
              </a:rPr>
              <a:t>PartialView</a:t>
            </a:r>
            <a:endParaRPr lang="en-US" sz="2800" dirty="0">
              <a:solidFill>
                <a:schemeClr val="tx1"/>
              </a:solidFill>
            </a:endParaRPr>
          </a:p>
          <a:p>
            <a:r>
              <a:rPr lang="en-US" sz="2800" dirty="0">
                <a:solidFill>
                  <a:schemeClr val="tx1"/>
                </a:solidFill>
              </a:rPr>
              <a:t>Models </a:t>
            </a:r>
          </a:p>
          <a:p>
            <a:r>
              <a:rPr lang="en-US" sz="2800" dirty="0">
                <a:solidFill>
                  <a:schemeClr val="tx1"/>
                </a:solidFill>
              </a:rPr>
              <a:t>HTML helpers</a:t>
            </a:r>
          </a:p>
          <a:p>
            <a:r>
              <a:rPr lang="en-US" sz="2800" dirty="0">
                <a:solidFill>
                  <a:schemeClr val="tx1"/>
                </a:solidFill>
              </a:rPr>
              <a:t>Action Filters</a:t>
            </a:r>
          </a:p>
          <a:p>
            <a:r>
              <a:rPr lang="en-US" sz="2800" dirty="0">
                <a:solidFill>
                  <a:schemeClr val="tx1"/>
                </a:solidFill>
              </a:rPr>
              <a:t>Model Validation</a:t>
            </a:r>
          </a:p>
          <a:p>
            <a:r>
              <a:rPr lang="en-US" sz="2800" dirty="0">
                <a:solidFill>
                  <a:schemeClr val="tx1"/>
                </a:solidFill>
              </a:rPr>
              <a:t>URLs and Routing</a:t>
            </a:r>
          </a:p>
        </p:txBody>
      </p:sp>
    </p:spTree>
    <p:extLst>
      <p:ext uri="{BB962C8B-B14F-4D97-AF65-F5344CB8AC3E}">
        <p14:creationId xmlns:p14="http://schemas.microsoft.com/office/powerpoint/2010/main" val="17613828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F521-4AD7-8A81-50DC-06FDD1C1C6C6}"/>
              </a:ext>
            </a:extLst>
          </p:cNvPr>
          <p:cNvSpPr>
            <a:spLocks noGrp="1"/>
          </p:cNvSpPr>
          <p:nvPr>
            <p:ph type="title"/>
          </p:nvPr>
        </p:nvSpPr>
        <p:spPr/>
        <p:txBody>
          <a:bodyPr/>
          <a:lstStyle/>
          <a:p>
            <a:r>
              <a:rPr lang="en-US" dirty="0"/>
              <a:t>Up Next</a:t>
            </a:r>
          </a:p>
        </p:txBody>
      </p:sp>
      <p:sp>
        <p:nvSpPr>
          <p:cNvPr id="3" name="Content Placeholder 2">
            <a:extLst>
              <a:ext uri="{FF2B5EF4-FFF2-40B4-BE49-F238E27FC236}">
                <a16:creationId xmlns:a16="http://schemas.microsoft.com/office/drawing/2014/main" id="{0FEBA492-3060-21D7-EA64-D9709FA9C619}"/>
              </a:ext>
            </a:extLst>
          </p:cNvPr>
          <p:cNvSpPr>
            <a:spLocks noGrp="1"/>
          </p:cNvSpPr>
          <p:nvPr>
            <p:ph idx="1"/>
          </p:nvPr>
        </p:nvSpPr>
        <p:spPr>
          <a:xfrm>
            <a:off x="3869268" y="0"/>
            <a:ext cx="7315200" cy="6716486"/>
          </a:xfrm>
        </p:spPr>
        <p:txBody>
          <a:bodyPr>
            <a:normAutofit fontScale="92500" lnSpcReduction="10000"/>
          </a:bodyPr>
          <a:lstStyle/>
          <a:p>
            <a:r>
              <a:rPr lang="en-US" sz="2400" dirty="0">
                <a:solidFill>
                  <a:schemeClr val="tx1"/>
                </a:solidFill>
              </a:rPr>
              <a:t>Working with </a:t>
            </a:r>
            <a:r>
              <a:rPr lang="en-US" sz="2400" dirty="0" err="1">
                <a:solidFill>
                  <a:schemeClr val="tx1"/>
                </a:solidFill>
              </a:rPr>
              <a:t>ADO.Net</a:t>
            </a:r>
            <a:r>
              <a:rPr lang="en-US" sz="2400" dirty="0">
                <a:solidFill>
                  <a:schemeClr val="tx1"/>
                </a:solidFill>
              </a:rPr>
              <a:t>: </a:t>
            </a:r>
          </a:p>
          <a:p>
            <a:r>
              <a:rPr lang="en-US" sz="2400" dirty="0" err="1">
                <a:solidFill>
                  <a:schemeClr val="tx1"/>
                </a:solidFill>
              </a:rPr>
              <a:t>ADO.Net</a:t>
            </a:r>
            <a:r>
              <a:rPr lang="en-US" sz="2400" dirty="0">
                <a:solidFill>
                  <a:schemeClr val="tx1"/>
                </a:solidFill>
              </a:rPr>
              <a:t> Architecture</a:t>
            </a:r>
          </a:p>
          <a:p>
            <a:r>
              <a:rPr lang="en-US" sz="2400" dirty="0">
                <a:solidFill>
                  <a:schemeClr val="tx1"/>
                </a:solidFill>
              </a:rPr>
              <a:t>Characteristics of </a:t>
            </a:r>
            <a:r>
              <a:rPr lang="en-US" sz="2400" dirty="0" err="1">
                <a:solidFill>
                  <a:schemeClr val="tx1"/>
                </a:solidFill>
              </a:rPr>
              <a:t>ADO.Net</a:t>
            </a:r>
            <a:endParaRPr lang="en-US" sz="2400" dirty="0">
              <a:solidFill>
                <a:schemeClr val="tx1"/>
              </a:solidFill>
            </a:endParaRPr>
          </a:p>
          <a:p>
            <a:r>
              <a:rPr lang="en-US" sz="2400" dirty="0">
                <a:solidFill>
                  <a:schemeClr val="tx1"/>
                </a:solidFill>
              </a:rPr>
              <a:t>Data Namespaces</a:t>
            </a:r>
          </a:p>
          <a:p>
            <a:r>
              <a:rPr lang="en-US" sz="2400" dirty="0" err="1">
                <a:solidFill>
                  <a:schemeClr val="tx1"/>
                </a:solidFill>
              </a:rPr>
              <a:t>ADO.Net</a:t>
            </a:r>
            <a:r>
              <a:rPr lang="en-US" sz="2400" dirty="0">
                <a:solidFill>
                  <a:schemeClr val="tx1"/>
                </a:solidFill>
              </a:rPr>
              <a:t> Object Model</a:t>
            </a:r>
          </a:p>
          <a:p>
            <a:r>
              <a:rPr lang="en-US" sz="2400" dirty="0" err="1">
                <a:solidFill>
                  <a:schemeClr val="tx1"/>
                </a:solidFill>
              </a:rPr>
              <a:t>DataSet</a:t>
            </a:r>
            <a:endParaRPr lang="en-US" sz="2400" dirty="0">
              <a:solidFill>
                <a:schemeClr val="tx1"/>
              </a:solidFill>
            </a:endParaRPr>
          </a:p>
          <a:p>
            <a:r>
              <a:rPr lang="en-US" sz="2400" dirty="0" err="1">
                <a:solidFill>
                  <a:schemeClr val="tx1"/>
                </a:solidFill>
              </a:rPr>
              <a:t>DataTable</a:t>
            </a:r>
            <a:r>
              <a:rPr lang="en-US" sz="2400" dirty="0">
                <a:solidFill>
                  <a:schemeClr val="tx1"/>
                </a:solidFill>
              </a:rPr>
              <a:t> </a:t>
            </a:r>
          </a:p>
          <a:p>
            <a:r>
              <a:rPr lang="en-US" sz="2400" dirty="0" err="1">
                <a:solidFill>
                  <a:schemeClr val="tx1"/>
                </a:solidFill>
              </a:rPr>
              <a:t>DataRelation</a:t>
            </a:r>
            <a:endParaRPr lang="en-US" sz="2400" dirty="0">
              <a:solidFill>
                <a:schemeClr val="tx1"/>
              </a:solidFill>
            </a:endParaRPr>
          </a:p>
          <a:p>
            <a:r>
              <a:rPr lang="en-US" sz="2400" dirty="0">
                <a:solidFill>
                  <a:schemeClr val="tx1"/>
                </a:solidFill>
              </a:rPr>
              <a:t>Connection object</a:t>
            </a:r>
          </a:p>
          <a:p>
            <a:r>
              <a:rPr lang="en-US" sz="2400" dirty="0">
                <a:solidFill>
                  <a:schemeClr val="tx1"/>
                </a:solidFill>
              </a:rPr>
              <a:t>Command Object</a:t>
            </a:r>
          </a:p>
          <a:p>
            <a:r>
              <a:rPr lang="en-US" sz="2400" dirty="0">
                <a:solidFill>
                  <a:schemeClr val="tx1"/>
                </a:solidFill>
              </a:rPr>
              <a:t>Data Reader </a:t>
            </a:r>
          </a:p>
          <a:p>
            <a:r>
              <a:rPr lang="en-US" sz="2400" dirty="0">
                <a:solidFill>
                  <a:schemeClr val="tx1"/>
                </a:solidFill>
              </a:rPr>
              <a:t>Object</a:t>
            </a:r>
          </a:p>
          <a:p>
            <a:r>
              <a:rPr lang="en-US" sz="2400" dirty="0" err="1">
                <a:solidFill>
                  <a:schemeClr val="tx1"/>
                </a:solidFill>
              </a:rPr>
              <a:t>DataAdapter</a:t>
            </a:r>
            <a:r>
              <a:rPr lang="en-US" sz="2400" dirty="0">
                <a:solidFill>
                  <a:schemeClr val="tx1"/>
                </a:solidFill>
              </a:rPr>
              <a:t> Object</a:t>
            </a:r>
          </a:p>
          <a:p>
            <a:r>
              <a:rPr lang="en-US" sz="2400" dirty="0">
                <a:solidFill>
                  <a:schemeClr val="tx1"/>
                </a:solidFill>
              </a:rPr>
              <a:t>Data Controls (Repeater, </a:t>
            </a:r>
            <a:r>
              <a:rPr lang="en-US" sz="2400" dirty="0" err="1">
                <a:solidFill>
                  <a:schemeClr val="tx1"/>
                </a:solidFill>
              </a:rPr>
              <a:t>DataList</a:t>
            </a:r>
            <a:r>
              <a:rPr lang="en-US" sz="2400" dirty="0">
                <a:solidFill>
                  <a:schemeClr val="tx1"/>
                </a:solidFill>
              </a:rPr>
              <a:t>, DataGrid)</a:t>
            </a:r>
          </a:p>
          <a:p>
            <a:r>
              <a:rPr lang="en-US" sz="2400" dirty="0">
                <a:solidFill>
                  <a:schemeClr val="tx1"/>
                </a:solidFill>
              </a:rPr>
              <a:t>Binding data with Crystal Report</a:t>
            </a:r>
          </a:p>
          <a:p>
            <a:r>
              <a:rPr lang="en-US" sz="2400" dirty="0">
                <a:solidFill>
                  <a:schemeClr val="tx1"/>
                </a:solidFill>
              </a:rPr>
              <a:t>Performing CRUD operations</a:t>
            </a:r>
          </a:p>
        </p:txBody>
      </p:sp>
    </p:spTree>
    <p:extLst>
      <p:ext uri="{BB962C8B-B14F-4D97-AF65-F5344CB8AC3E}">
        <p14:creationId xmlns:p14="http://schemas.microsoft.com/office/powerpoint/2010/main" val="401341643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457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How MVC Works?</a:t>
            </a:r>
          </a:p>
        </p:txBody>
      </p:sp>
      <p:sp>
        <p:nvSpPr>
          <p:cNvPr id="4" name="Content Placeholder 2">
            <a:extLst>
              <a:ext uri="{FF2B5EF4-FFF2-40B4-BE49-F238E27FC236}">
                <a16:creationId xmlns:a16="http://schemas.microsoft.com/office/drawing/2014/main" id="{ACD1ABED-8ADE-13D3-19C8-821E03713E9C}"/>
              </a:ext>
            </a:extLst>
          </p:cNvPr>
          <p:cNvSpPr>
            <a:spLocks noGrp="1"/>
          </p:cNvSpPr>
          <p:nvPr>
            <p:ph idx="1"/>
          </p:nvPr>
        </p:nvSpPr>
        <p:spPr>
          <a:xfrm>
            <a:off x="3490451" y="4648386"/>
            <a:ext cx="8190271" cy="1538750"/>
          </a:xfrm>
        </p:spPr>
        <p:txBody>
          <a:bodyPr>
            <a:noAutofit/>
          </a:bodyPr>
          <a:lstStyle/>
          <a:p>
            <a:pPr algn="just"/>
            <a:r>
              <a:rPr lang="en-US" sz="2400" dirty="0">
                <a:solidFill>
                  <a:schemeClr val="tx1"/>
                </a:solidFill>
              </a:rPr>
              <a:t>The request goes to controller. </a:t>
            </a:r>
          </a:p>
          <a:p>
            <a:pPr algn="just"/>
            <a:r>
              <a:rPr lang="en-US" sz="2400" dirty="0">
                <a:solidFill>
                  <a:schemeClr val="tx1"/>
                </a:solidFill>
              </a:rPr>
              <a:t>Controller fetches the data from the model and passes this data to the View. </a:t>
            </a:r>
          </a:p>
          <a:p>
            <a:pPr algn="just"/>
            <a:r>
              <a:rPr lang="en-US" sz="2400" dirty="0">
                <a:solidFill>
                  <a:schemeClr val="tx1"/>
                </a:solidFill>
              </a:rPr>
              <a:t>The view displays the data to the end user.</a:t>
            </a:r>
            <a:endParaRPr lang="en-US" sz="2800" dirty="0">
              <a:solidFill>
                <a:schemeClr val="tx1"/>
              </a:solidFill>
            </a:endParaRPr>
          </a:p>
        </p:txBody>
      </p:sp>
      <p:pic>
        <p:nvPicPr>
          <p:cNvPr id="2050" name="Picture 2" descr="mvc">
            <a:extLst>
              <a:ext uri="{FF2B5EF4-FFF2-40B4-BE49-F238E27FC236}">
                <a16:creationId xmlns:a16="http://schemas.microsoft.com/office/drawing/2014/main" id="{60EC9B87-3501-D345-6696-F7D35E036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6491" y="0"/>
            <a:ext cx="6591166" cy="45251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71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D1D11-CF8F-8D85-E070-B76B59F28DFB}"/>
              </a:ext>
            </a:extLst>
          </p:cNvPr>
          <p:cNvSpPr>
            <a:spLocks noGrp="1"/>
          </p:cNvSpPr>
          <p:nvPr>
            <p:ph type="title"/>
          </p:nvPr>
        </p:nvSpPr>
        <p:spPr/>
        <p:txBody>
          <a:bodyPr/>
          <a:lstStyle/>
          <a:p>
            <a:r>
              <a:rPr lang="en-US" dirty="0"/>
              <a:t>MVC Architecture Overview </a:t>
            </a:r>
            <a:br>
              <a:rPr lang="en-US" dirty="0"/>
            </a:br>
            <a:endParaRPr lang="en-US" dirty="0"/>
          </a:p>
        </p:txBody>
      </p:sp>
      <p:pic>
        <p:nvPicPr>
          <p:cNvPr id="1026" name="Picture 2" descr="Learn About MVC Architecture">
            <a:extLst>
              <a:ext uri="{FF2B5EF4-FFF2-40B4-BE49-F238E27FC236}">
                <a16:creationId xmlns:a16="http://schemas.microsoft.com/office/drawing/2014/main" id="{FA77E17C-DF1D-47C2-9EB4-A22A53AB8557}"/>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565463" y="997631"/>
            <a:ext cx="7766159" cy="4601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944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62E21-1D23-FC2B-6247-EDE65930E4F2}"/>
              </a:ext>
            </a:extLst>
          </p:cNvPr>
          <p:cNvSpPr>
            <a:spLocks noGrp="1"/>
          </p:cNvSpPr>
          <p:nvPr>
            <p:ph type="title"/>
          </p:nvPr>
        </p:nvSpPr>
        <p:spPr/>
        <p:txBody>
          <a:bodyPr/>
          <a:lstStyle/>
          <a:p>
            <a:r>
              <a:rPr lang="en-US" dirty="0"/>
              <a:t>Advantages of ASP.NET MVC Pattern</a:t>
            </a:r>
          </a:p>
        </p:txBody>
      </p:sp>
      <p:sp>
        <p:nvSpPr>
          <p:cNvPr id="3" name="Content Placeholder 2">
            <a:extLst>
              <a:ext uri="{FF2B5EF4-FFF2-40B4-BE49-F238E27FC236}">
                <a16:creationId xmlns:a16="http://schemas.microsoft.com/office/drawing/2014/main" id="{D64D460F-AA3A-D3C0-7F14-2BAB39BE3B72}"/>
              </a:ext>
            </a:extLst>
          </p:cNvPr>
          <p:cNvSpPr>
            <a:spLocks noGrp="1"/>
          </p:cNvSpPr>
          <p:nvPr>
            <p:ph idx="1"/>
          </p:nvPr>
        </p:nvSpPr>
        <p:spPr>
          <a:xfrm>
            <a:off x="3869267" y="864108"/>
            <a:ext cx="7762293" cy="5120640"/>
          </a:xfrm>
        </p:spPr>
        <p:txBody>
          <a:bodyPr>
            <a:normAutofit/>
          </a:bodyPr>
          <a:lstStyle/>
          <a:p>
            <a:pPr algn="just"/>
            <a:r>
              <a:rPr lang="en-US" sz="2400" dirty="0">
                <a:solidFill>
                  <a:schemeClr val="tx1"/>
                </a:solidFill>
              </a:rPr>
              <a:t>It manages application complexity by dividing an application into the model, view and controller.</a:t>
            </a:r>
          </a:p>
          <a:p>
            <a:pPr algn="just"/>
            <a:r>
              <a:rPr lang="en-US" sz="2400" dirty="0">
                <a:solidFill>
                  <a:schemeClr val="tx1"/>
                </a:solidFill>
              </a:rPr>
              <a:t>It does not use view state or server-based forms. This makes the MVC framework ideal for developers who want full control over the behavior of an application.</a:t>
            </a:r>
          </a:p>
          <a:p>
            <a:pPr algn="just"/>
            <a:r>
              <a:rPr lang="en-US" sz="2400" dirty="0">
                <a:solidFill>
                  <a:schemeClr val="tx1"/>
                </a:solidFill>
              </a:rPr>
              <a:t>It provides better support for test-driven development.</a:t>
            </a:r>
          </a:p>
          <a:p>
            <a:pPr algn="just"/>
            <a:r>
              <a:rPr lang="en-US" sz="2400" dirty="0">
                <a:solidFill>
                  <a:schemeClr val="tx1"/>
                </a:solidFill>
              </a:rPr>
              <a:t>It is suitable for large scale developer team and web applications.</a:t>
            </a:r>
          </a:p>
          <a:p>
            <a:pPr algn="just"/>
            <a:r>
              <a:rPr lang="en-US" sz="2400" dirty="0">
                <a:solidFill>
                  <a:schemeClr val="tx1"/>
                </a:solidFill>
              </a:rPr>
              <a:t>It provides high degree of control to the developer over the application behavior.</a:t>
            </a:r>
          </a:p>
        </p:txBody>
      </p:sp>
    </p:spTree>
    <p:extLst>
      <p:ext uri="{BB962C8B-B14F-4D97-AF65-F5344CB8AC3E}">
        <p14:creationId xmlns:p14="http://schemas.microsoft.com/office/powerpoint/2010/main" val="73760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a:t>Controller</a:t>
            </a:r>
          </a:p>
        </p:txBody>
      </p:sp>
      <p:sp>
        <p:nvSpPr>
          <p:cNvPr id="3" name="Content Placeholder 2">
            <a:extLst>
              <a:ext uri="{FF2B5EF4-FFF2-40B4-BE49-F238E27FC236}">
                <a16:creationId xmlns:a16="http://schemas.microsoft.com/office/drawing/2014/main" id="{248AEA77-6D5D-20A3-58BF-F60038CF456F}"/>
              </a:ext>
            </a:extLst>
          </p:cNvPr>
          <p:cNvSpPr>
            <a:spLocks noGrp="1"/>
          </p:cNvSpPr>
          <p:nvPr>
            <p:ph idx="1"/>
          </p:nvPr>
        </p:nvSpPr>
        <p:spPr>
          <a:xfrm>
            <a:off x="3869268" y="864108"/>
            <a:ext cx="7801622" cy="5037928"/>
          </a:xfrm>
        </p:spPr>
        <p:txBody>
          <a:bodyPr>
            <a:normAutofit/>
          </a:bodyPr>
          <a:lstStyle/>
          <a:p>
            <a:pPr algn="just"/>
            <a:r>
              <a:rPr lang="en-US" sz="2400" dirty="0">
                <a:solidFill>
                  <a:schemeClr val="tx1"/>
                </a:solidFill>
              </a:rPr>
              <a:t>Controller is a class that handles user requests. It retrieves data from the Model and renders view as response.</a:t>
            </a:r>
          </a:p>
          <a:p>
            <a:pPr algn="just"/>
            <a:r>
              <a:rPr lang="en-US" sz="2400" dirty="0">
                <a:solidFill>
                  <a:schemeClr val="tx1"/>
                </a:solidFill>
              </a:rPr>
              <a:t>The ASP.NET MVC framework maps requested URLs to the classes that are referred to as controllers. Controller processes incoming requests, handle user input and interactions and executes appropriate business logic.</a:t>
            </a:r>
          </a:p>
          <a:p>
            <a:pPr algn="just"/>
            <a:r>
              <a:rPr lang="en-US" sz="2400" dirty="0">
                <a:solidFill>
                  <a:srgbClr val="0070C0"/>
                </a:solidFill>
              </a:rPr>
              <a:t>The file format will be </a:t>
            </a:r>
            <a:r>
              <a:rPr lang="en-US" sz="2400" dirty="0">
                <a:solidFill>
                  <a:srgbClr val="FF0000"/>
                </a:solidFill>
              </a:rPr>
              <a:t>.cs file</a:t>
            </a:r>
          </a:p>
          <a:p>
            <a:pPr algn="just"/>
            <a:r>
              <a:rPr lang="en-US" sz="2400" dirty="0">
                <a:solidFill>
                  <a:srgbClr val="0070C0"/>
                </a:solidFill>
              </a:rPr>
              <a:t>Inherited from Controller class (go to definitions)</a:t>
            </a:r>
          </a:p>
          <a:p>
            <a:pPr algn="just"/>
            <a:r>
              <a:rPr lang="en-US" sz="2400" dirty="0">
                <a:solidFill>
                  <a:srgbClr val="0070C0"/>
                </a:solidFill>
              </a:rPr>
              <a:t>It Resides in controller folder</a:t>
            </a:r>
          </a:p>
          <a:p>
            <a:pPr algn="just"/>
            <a:r>
              <a:rPr lang="en-US" sz="2400" dirty="0">
                <a:solidFill>
                  <a:srgbClr val="0070C0"/>
                </a:solidFill>
              </a:rPr>
              <a:t>It has controller convention in name</a:t>
            </a:r>
          </a:p>
          <a:p>
            <a:pPr algn="just"/>
            <a:r>
              <a:rPr lang="en-US" sz="2400" dirty="0">
                <a:solidFill>
                  <a:srgbClr val="FF0000"/>
                </a:solidFill>
              </a:rPr>
              <a:t>Controllers Handle incoming request and get data from model and provide data to view. </a:t>
            </a:r>
          </a:p>
        </p:txBody>
      </p:sp>
    </p:spTree>
    <p:extLst>
      <p:ext uri="{BB962C8B-B14F-4D97-AF65-F5344CB8AC3E}">
        <p14:creationId xmlns:p14="http://schemas.microsoft.com/office/powerpoint/2010/main" val="777272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248AEA77-6D5D-20A3-58BF-F60038CF456F}"/>
              </a:ext>
            </a:extLst>
          </p:cNvPr>
          <p:cNvSpPr>
            <a:spLocks noGrp="1"/>
          </p:cNvSpPr>
          <p:nvPr>
            <p:ph idx="1"/>
          </p:nvPr>
        </p:nvSpPr>
        <p:spPr>
          <a:xfrm>
            <a:off x="3869268" y="864108"/>
            <a:ext cx="7772126" cy="5120640"/>
          </a:xfrm>
        </p:spPr>
        <p:txBody>
          <a:bodyPr>
            <a:normAutofit/>
          </a:bodyPr>
          <a:lstStyle/>
          <a:p>
            <a:pPr marL="0" indent="0" algn="just">
              <a:buNone/>
            </a:pPr>
            <a:endParaRPr lang="en-US" sz="2400" dirty="0">
              <a:solidFill>
                <a:schemeClr val="tx1"/>
              </a:solidFill>
            </a:endParaRPr>
          </a:p>
          <a:p>
            <a:pPr algn="just"/>
            <a:r>
              <a:rPr lang="en-US" sz="2400" dirty="0">
                <a:solidFill>
                  <a:schemeClr val="tx1"/>
                </a:solidFill>
              </a:rPr>
              <a:t>The </a:t>
            </a:r>
            <a:r>
              <a:rPr lang="en-US" sz="2400" dirty="0" err="1">
                <a:solidFill>
                  <a:schemeClr val="tx1"/>
                </a:solidFill>
              </a:rPr>
              <a:t>ControllerBase</a:t>
            </a:r>
            <a:r>
              <a:rPr lang="en-US" sz="2400" dirty="0">
                <a:solidFill>
                  <a:schemeClr val="tx1"/>
                </a:solidFill>
              </a:rPr>
              <a:t> class is a base class for all controller classes. It provides general MVC handling. A controller mainly performs the following tasks.</a:t>
            </a:r>
          </a:p>
          <a:p>
            <a:pPr algn="just">
              <a:buFont typeface="Arial" panose="020B0604020202020204" pitchFamily="34" charset="0"/>
              <a:buChar char="•"/>
            </a:pPr>
            <a:r>
              <a:rPr lang="en-US" sz="2400" b="0" i="0" dirty="0">
                <a:solidFill>
                  <a:srgbClr val="000000"/>
                </a:solidFill>
                <a:effectLst/>
                <a:latin typeface="inter-regular"/>
              </a:rPr>
              <a:t>It locates for the appropriate action method to call and validate.</a:t>
            </a:r>
          </a:p>
          <a:p>
            <a:pPr algn="just">
              <a:buFont typeface="Arial" panose="020B0604020202020204" pitchFamily="34" charset="0"/>
              <a:buChar char="•"/>
            </a:pPr>
            <a:r>
              <a:rPr lang="en-US" sz="2400" b="0" i="0" dirty="0">
                <a:solidFill>
                  <a:srgbClr val="000000"/>
                </a:solidFill>
                <a:effectLst/>
                <a:latin typeface="inter-regular"/>
              </a:rPr>
              <a:t>It gets the values to use as the action method's arguments.</a:t>
            </a:r>
          </a:p>
          <a:p>
            <a:pPr algn="just">
              <a:buFont typeface="Arial" panose="020B0604020202020204" pitchFamily="34" charset="0"/>
              <a:buChar char="•"/>
            </a:pPr>
            <a:r>
              <a:rPr lang="en-US" sz="2400" b="0" i="0" dirty="0">
                <a:solidFill>
                  <a:srgbClr val="000000"/>
                </a:solidFill>
                <a:effectLst/>
                <a:latin typeface="inter-regular"/>
              </a:rPr>
              <a:t>It handles all errors that might occur during execution of the action.</a:t>
            </a:r>
          </a:p>
          <a:p>
            <a:pPr algn="just">
              <a:buFont typeface="Arial" panose="020B0604020202020204" pitchFamily="34" charset="0"/>
              <a:buChar char="•"/>
            </a:pPr>
            <a:r>
              <a:rPr lang="en-US" sz="2400" b="0" i="0" dirty="0">
                <a:solidFill>
                  <a:srgbClr val="000000"/>
                </a:solidFill>
                <a:effectLst/>
                <a:latin typeface="inter-regular"/>
              </a:rPr>
              <a:t>It uses the </a:t>
            </a:r>
            <a:r>
              <a:rPr lang="en-US" sz="2400" b="0" i="0" dirty="0" err="1">
                <a:solidFill>
                  <a:srgbClr val="000000"/>
                </a:solidFill>
                <a:effectLst/>
                <a:latin typeface="inter-regular"/>
              </a:rPr>
              <a:t>WebFormViewEngine</a:t>
            </a:r>
            <a:r>
              <a:rPr lang="en-US" sz="2400" b="0" i="0" dirty="0">
                <a:solidFill>
                  <a:srgbClr val="000000"/>
                </a:solidFill>
                <a:effectLst/>
                <a:latin typeface="inter-regular"/>
              </a:rPr>
              <a:t> class for rendering ASP.NET page.</a:t>
            </a:r>
          </a:p>
          <a:p>
            <a:pPr algn="just"/>
            <a:endParaRPr lang="en-US" sz="2400" dirty="0">
              <a:solidFill>
                <a:schemeClr val="tx1"/>
              </a:solidFill>
            </a:endParaRPr>
          </a:p>
        </p:txBody>
      </p:sp>
    </p:spTree>
    <p:extLst>
      <p:ext uri="{BB962C8B-B14F-4D97-AF65-F5344CB8AC3E}">
        <p14:creationId xmlns:p14="http://schemas.microsoft.com/office/powerpoint/2010/main" val="2271609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248AEA77-6D5D-20A3-58BF-F60038CF456F}"/>
              </a:ext>
            </a:extLst>
          </p:cNvPr>
          <p:cNvSpPr>
            <a:spLocks noGrp="1"/>
          </p:cNvSpPr>
          <p:nvPr>
            <p:ph idx="1"/>
          </p:nvPr>
        </p:nvSpPr>
        <p:spPr>
          <a:xfrm>
            <a:off x="3495642" y="196644"/>
            <a:ext cx="8303068" cy="1278195"/>
          </a:xfrm>
        </p:spPr>
        <p:txBody>
          <a:bodyPr>
            <a:normAutofit/>
          </a:bodyPr>
          <a:lstStyle/>
          <a:p>
            <a:pPr marL="0" indent="0" algn="just">
              <a:buNone/>
            </a:pPr>
            <a:r>
              <a:rPr lang="en-US" sz="2400" dirty="0">
                <a:solidFill>
                  <a:schemeClr val="tx1"/>
                </a:solidFill>
              </a:rPr>
              <a:t>We can create controller for the application by adding a new item into the controller folder. Just right click on the controller folder and click </a:t>
            </a:r>
            <a:r>
              <a:rPr lang="en-US" sz="2400" dirty="0">
                <a:solidFill>
                  <a:srgbClr val="FF0000"/>
                </a:solidFill>
              </a:rPr>
              <a:t>add -&gt; controller </a:t>
            </a:r>
            <a:r>
              <a:rPr lang="en-US" sz="2400" dirty="0">
                <a:solidFill>
                  <a:schemeClr val="tx1"/>
                </a:solidFill>
              </a:rPr>
              <a:t>as given below.</a:t>
            </a:r>
          </a:p>
          <a:p>
            <a:pPr marL="0" indent="0" algn="just">
              <a:buNone/>
            </a:pPr>
            <a:endParaRPr lang="en-US" sz="2400" dirty="0">
              <a:solidFill>
                <a:schemeClr val="tx1"/>
              </a:solidFill>
            </a:endParaRPr>
          </a:p>
        </p:txBody>
      </p:sp>
      <p:pic>
        <p:nvPicPr>
          <p:cNvPr id="6" name="Picture 5">
            <a:extLst>
              <a:ext uri="{FF2B5EF4-FFF2-40B4-BE49-F238E27FC236}">
                <a16:creationId xmlns:a16="http://schemas.microsoft.com/office/drawing/2014/main" id="{7096A62F-5892-8854-41F5-FECCC273157A}"/>
              </a:ext>
            </a:extLst>
          </p:cNvPr>
          <p:cNvPicPr>
            <a:picLocks noChangeAspect="1"/>
          </p:cNvPicPr>
          <p:nvPr/>
        </p:nvPicPr>
        <p:blipFill>
          <a:blip r:embed="rId2"/>
          <a:stretch>
            <a:fillRect/>
          </a:stretch>
        </p:blipFill>
        <p:spPr>
          <a:xfrm>
            <a:off x="4274574" y="1231798"/>
            <a:ext cx="5943600" cy="3981450"/>
          </a:xfrm>
          <a:prstGeom prst="rect">
            <a:avLst/>
          </a:prstGeom>
        </p:spPr>
      </p:pic>
      <p:pic>
        <p:nvPicPr>
          <p:cNvPr id="1026" name="Picture 2" descr="ASP Mvc controller 2">
            <a:extLst>
              <a:ext uri="{FF2B5EF4-FFF2-40B4-BE49-F238E27FC236}">
                <a16:creationId xmlns:a16="http://schemas.microsoft.com/office/drawing/2014/main" id="{E4A2DA68-F66E-2A83-495B-E5651B0D28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5549" y="5518356"/>
            <a:ext cx="558165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872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248AEA77-6D5D-20A3-58BF-F60038CF456F}"/>
              </a:ext>
            </a:extLst>
          </p:cNvPr>
          <p:cNvSpPr>
            <a:spLocks noGrp="1"/>
          </p:cNvSpPr>
          <p:nvPr>
            <p:ph idx="1"/>
          </p:nvPr>
        </p:nvSpPr>
        <p:spPr>
          <a:xfrm>
            <a:off x="3505474" y="629263"/>
            <a:ext cx="8303068" cy="5801033"/>
          </a:xfrm>
        </p:spPr>
        <p:txBody>
          <a:bodyPr>
            <a:noAutofit/>
          </a:bodyPr>
          <a:lstStyle/>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System;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System.Collections.Generic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System.Linq</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System.Web.Mvc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namespace</a:t>
            </a:r>
            <a:r>
              <a:rPr lang="en-US" b="0" i="0" dirty="0">
                <a:solidFill>
                  <a:srgbClr val="000000"/>
                </a:solidFill>
                <a:effectLst/>
                <a:latin typeface="inter-regular"/>
              </a:rPr>
              <a:t> </a:t>
            </a:r>
            <a:r>
              <a:rPr lang="en-US" b="0" i="0" dirty="0" err="1">
                <a:solidFill>
                  <a:srgbClr val="000000"/>
                </a:solidFill>
                <a:effectLst/>
                <a:latin typeface="inter-regular"/>
              </a:rPr>
              <a:t>MvcApplicationDemo.Controllers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MusicStoreController</a:t>
            </a:r>
            <a:r>
              <a:rPr lang="en-US" b="0" i="0" dirty="0">
                <a:solidFill>
                  <a:srgbClr val="000000"/>
                </a:solidFill>
                <a:effectLst/>
                <a:latin typeface="inter-regular"/>
              </a:rPr>
              <a:t> : Controller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008200"/>
                </a:solidFill>
                <a:effectLst/>
                <a:latin typeface="inter-regular"/>
              </a:rPr>
              <a:t>// GET: </a:t>
            </a:r>
            <a:r>
              <a:rPr lang="en-US" b="0" i="0" dirty="0" err="1">
                <a:solidFill>
                  <a:srgbClr val="008200"/>
                </a:solidFill>
                <a:effectLst/>
                <a:latin typeface="inter-regular"/>
              </a:rPr>
              <a:t>MusicStrore</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ActionResult</a:t>
            </a:r>
            <a:r>
              <a:rPr lang="en-US" b="0" i="0" dirty="0">
                <a:solidFill>
                  <a:srgbClr val="000000"/>
                </a:solidFill>
                <a:effectLst/>
                <a:latin typeface="inter-regular"/>
              </a:rPr>
              <a:t> Index()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View();  </a:t>
            </a:r>
          </a:p>
          <a:p>
            <a:pPr marL="0" indent="0" algn="just">
              <a:buNone/>
            </a:pPr>
            <a:r>
              <a:rPr lang="en-US" b="0" i="0" dirty="0">
                <a:solidFill>
                  <a:srgbClr val="000000"/>
                </a:solidFill>
                <a:effectLst/>
                <a:latin typeface="inter-regular"/>
              </a:rPr>
              <a:t>        }      }    }  </a:t>
            </a:r>
          </a:p>
        </p:txBody>
      </p:sp>
      <p:sp>
        <p:nvSpPr>
          <p:cNvPr id="7" name="TextBox 6">
            <a:extLst>
              <a:ext uri="{FF2B5EF4-FFF2-40B4-BE49-F238E27FC236}">
                <a16:creationId xmlns:a16="http://schemas.microsoft.com/office/drawing/2014/main" id="{87F38034-B3AB-9A9E-4D04-E9A371F9B693}"/>
              </a:ext>
            </a:extLst>
          </p:cNvPr>
          <p:cNvSpPr txBox="1"/>
          <p:nvPr/>
        </p:nvSpPr>
        <p:spPr>
          <a:xfrm>
            <a:off x="3335593" y="259931"/>
            <a:ext cx="6100916" cy="369332"/>
          </a:xfrm>
          <a:prstGeom prst="rect">
            <a:avLst/>
          </a:prstGeom>
          <a:noFill/>
        </p:spPr>
        <p:txBody>
          <a:bodyPr wrap="square">
            <a:spAutoFit/>
          </a:bodyPr>
          <a:lstStyle/>
          <a:p>
            <a:pPr algn="just"/>
            <a:r>
              <a:rPr lang="en-US" b="0" i="0" dirty="0">
                <a:solidFill>
                  <a:srgbClr val="610B4B"/>
                </a:solidFill>
                <a:effectLst/>
                <a:latin typeface="erdana"/>
              </a:rPr>
              <a:t>// </a:t>
            </a:r>
            <a:r>
              <a:rPr lang="en-US" b="0" i="0" dirty="0" err="1">
                <a:solidFill>
                  <a:srgbClr val="610B4B"/>
                </a:solidFill>
                <a:effectLst/>
                <a:latin typeface="erdana"/>
              </a:rPr>
              <a:t>MusicStoreController.cs</a:t>
            </a:r>
            <a:endParaRPr lang="en-US" b="0" i="0" dirty="0">
              <a:solidFill>
                <a:srgbClr val="610B4B"/>
              </a:solidFill>
              <a:effectLst/>
              <a:latin typeface="erdana"/>
            </a:endParaRPr>
          </a:p>
        </p:txBody>
      </p:sp>
    </p:spTree>
    <p:extLst>
      <p:ext uri="{BB962C8B-B14F-4D97-AF65-F5344CB8AC3E}">
        <p14:creationId xmlns:p14="http://schemas.microsoft.com/office/powerpoint/2010/main" val="3861817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 Demo</a:t>
            </a:r>
          </a:p>
        </p:txBody>
      </p:sp>
      <p:sp>
        <p:nvSpPr>
          <p:cNvPr id="5" name="Content Placeholder 4">
            <a:extLst>
              <a:ext uri="{FF2B5EF4-FFF2-40B4-BE49-F238E27FC236}">
                <a16:creationId xmlns:a16="http://schemas.microsoft.com/office/drawing/2014/main" id="{5008A883-C7B9-B877-335D-49618572C6EA}"/>
              </a:ext>
            </a:extLst>
          </p:cNvPr>
          <p:cNvSpPr>
            <a:spLocks noGrp="1"/>
          </p:cNvSpPr>
          <p:nvPr>
            <p:ph idx="1"/>
          </p:nvPr>
        </p:nvSpPr>
        <p:spPr>
          <a:xfrm>
            <a:off x="3869268" y="864108"/>
            <a:ext cx="7315200" cy="1230163"/>
          </a:xfrm>
        </p:spPr>
        <p:txBody>
          <a:bodyPr>
            <a:normAutofit/>
          </a:bodyPr>
          <a:lstStyle/>
          <a:p>
            <a:r>
              <a:rPr lang="en-US" sz="2400" dirty="0">
                <a:solidFill>
                  <a:schemeClr val="tx1"/>
                </a:solidFill>
              </a:rPr>
              <a:t>Create ASP.NET Web Application (.NET Framework) -&gt; select Empty -&gt; MVC check box and create project.</a:t>
            </a:r>
          </a:p>
          <a:p>
            <a:endParaRPr lang="en-US" sz="2400" dirty="0">
              <a:solidFill>
                <a:schemeClr val="tx1"/>
              </a:solidFill>
            </a:endParaRPr>
          </a:p>
        </p:txBody>
      </p:sp>
      <p:pic>
        <p:nvPicPr>
          <p:cNvPr id="8" name="Picture 7">
            <a:extLst>
              <a:ext uri="{FF2B5EF4-FFF2-40B4-BE49-F238E27FC236}">
                <a16:creationId xmlns:a16="http://schemas.microsoft.com/office/drawing/2014/main" id="{8ACE2152-D181-D8AE-6224-03CFC6B242B3}"/>
              </a:ext>
            </a:extLst>
          </p:cNvPr>
          <p:cNvPicPr>
            <a:picLocks noChangeAspect="1"/>
          </p:cNvPicPr>
          <p:nvPr/>
        </p:nvPicPr>
        <p:blipFill>
          <a:blip r:embed="rId2"/>
          <a:stretch>
            <a:fillRect/>
          </a:stretch>
        </p:blipFill>
        <p:spPr>
          <a:xfrm>
            <a:off x="5464605" y="1841505"/>
            <a:ext cx="3779848" cy="4610500"/>
          </a:xfrm>
          <a:prstGeom prst="rect">
            <a:avLst/>
          </a:prstGeom>
        </p:spPr>
      </p:pic>
    </p:spTree>
    <p:extLst>
      <p:ext uri="{BB962C8B-B14F-4D97-AF65-F5344CB8AC3E}">
        <p14:creationId xmlns:p14="http://schemas.microsoft.com/office/powerpoint/2010/main" val="2150704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6DA-561F-0DE9-68FB-8A6C0938D4D4}"/>
              </a:ext>
            </a:extLst>
          </p:cNvPr>
          <p:cNvSpPr>
            <a:spLocks noGrp="1"/>
          </p:cNvSpPr>
          <p:nvPr>
            <p:ph type="title"/>
          </p:nvPr>
        </p:nvSpPr>
        <p:spPr/>
        <p:txBody>
          <a:bodyPr/>
          <a:lstStyle/>
          <a:p>
            <a:r>
              <a:rPr lang="en-US" dirty="0"/>
              <a:t>Course Objective &amp; Outcomes</a:t>
            </a:r>
          </a:p>
        </p:txBody>
      </p:sp>
      <p:sp>
        <p:nvSpPr>
          <p:cNvPr id="3" name="Content Placeholder 2">
            <a:extLst>
              <a:ext uri="{FF2B5EF4-FFF2-40B4-BE49-F238E27FC236}">
                <a16:creationId xmlns:a16="http://schemas.microsoft.com/office/drawing/2014/main" id="{4C78FB7A-DAEC-B0D2-3922-14903150CCD0}"/>
              </a:ext>
            </a:extLst>
          </p:cNvPr>
          <p:cNvSpPr>
            <a:spLocks noGrp="1"/>
          </p:cNvSpPr>
          <p:nvPr>
            <p:ph idx="1"/>
          </p:nvPr>
        </p:nvSpPr>
        <p:spPr>
          <a:xfrm>
            <a:off x="3869268" y="481781"/>
            <a:ext cx="7880280" cy="5810864"/>
          </a:xfrm>
        </p:spPr>
        <p:txBody>
          <a:bodyPr>
            <a:normAutofit/>
          </a:bodyPr>
          <a:lstStyle/>
          <a:p>
            <a:pPr algn="just"/>
            <a:r>
              <a:rPr lang="en-US" sz="2400" b="1" dirty="0">
                <a:solidFill>
                  <a:schemeClr val="tx1"/>
                </a:solidFill>
              </a:rPr>
              <a:t>Objective: </a:t>
            </a:r>
          </a:p>
          <a:p>
            <a:pPr algn="just"/>
            <a:r>
              <a:rPr lang="en-US" sz="2400" dirty="0">
                <a:solidFill>
                  <a:schemeClr val="tx1"/>
                </a:solidFill>
              </a:rPr>
              <a:t>Net Technologies are blend of technologies supported by Microsoft </a:t>
            </a:r>
            <a:r>
              <a:rPr lang="en-US" sz="2400" dirty="0" err="1">
                <a:solidFill>
                  <a:schemeClr val="tx1"/>
                </a:solidFill>
              </a:rPr>
              <a:t>.Net</a:t>
            </a:r>
            <a:r>
              <a:rPr lang="en-US" sz="2400" dirty="0">
                <a:solidFill>
                  <a:schemeClr val="tx1"/>
                </a:solidFill>
              </a:rPr>
              <a:t> Framework that allows user to create various applications. Students will be able to work with various technologies provided by Microsoft .NET platform.</a:t>
            </a:r>
          </a:p>
          <a:p>
            <a:pPr algn="just"/>
            <a:r>
              <a:rPr lang="en-US" sz="2400" b="1" dirty="0">
                <a:solidFill>
                  <a:schemeClr val="tx1"/>
                </a:solidFill>
              </a:rPr>
              <a:t>Outcomes:</a:t>
            </a:r>
          </a:p>
          <a:p>
            <a:pPr algn="just"/>
            <a:r>
              <a:rPr lang="en-US" sz="2400" dirty="0">
                <a:solidFill>
                  <a:schemeClr val="tx1"/>
                </a:solidFill>
              </a:rPr>
              <a:t>After completion of this course, student will be able to:</a:t>
            </a:r>
          </a:p>
          <a:p>
            <a:pPr algn="just"/>
            <a:r>
              <a:rPr lang="en-US" sz="2400" dirty="0">
                <a:solidFill>
                  <a:schemeClr val="tx1"/>
                </a:solidFill>
              </a:rPr>
              <a:t>To Review the components of </a:t>
            </a:r>
            <a:r>
              <a:rPr lang="en-US" sz="2400" dirty="0" err="1">
                <a:solidFill>
                  <a:schemeClr val="tx1"/>
                </a:solidFill>
              </a:rPr>
              <a:t>.Net</a:t>
            </a:r>
            <a:r>
              <a:rPr lang="en-US" sz="2400" dirty="0">
                <a:solidFill>
                  <a:schemeClr val="tx1"/>
                </a:solidFill>
              </a:rPr>
              <a:t> Framework</a:t>
            </a:r>
          </a:p>
          <a:p>
            <a:pPr algn="just"/>
            <a:r>
              <a:rPr lang="en-US" sz="2400" dirty="0">
                <a:solidFill>
                  <a:schemeClr val="tx1"/>
                </a:solidFill>
              </a:rPr>
              <a:t>To practice Web based application</a:t>
            </a:r>
          </a:p>
          <a:p>
            <a:pPr algn="just"/>
            <a:r>
              <a:rPr lang="en-US" sz="2400" dirty="0">
                <a:solidFill>
                  <a:srgbClr val="FF0000"/>
                </a:solidFill>
              </a:rPr>
              <a:t>To create web applications using MVC framework</a:t>
            </a:r>
          </a:p>
          <a:p>
            <a:pPr algn="just"/>
            <a:r>
              <a:rPr lang="en-US" sz="2400" dirty="0">
                <a:solidFill>
                  <a:schemeClr val="tx1"/>
                </a:solidFill>
              </a:rPr>
              <a:t>To practice basic database application using ADO.net</a:t>
            </a:r>
          </a:p>
          <a:p>
            <a:pPr algn="just"/>
            <a:r>
              <a:rPr lang="en-US" sz="2400" dirty="0">
                <a:solidFill>
                  <a:schemeClr val="tx1"/>
                </a:solidFill>
              </a:rPr>
              <a:t>To designing, developing, and deploying APIs</a:t>
            </a:r>
          </a:p>
        </p:txBody>
      </p:sp>
    </p:spTree>
    <p:extLst>
      <p:ext uri="{BB962C8B-B14F-4D97-AF65-F5344CB8AC3E}">
        <p14:creationId xmlns:p14="http://schemas.microsoft.com/office/powerpoint/2010/main" val="1663129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 Demo</a:t>
            </a:r>
          </a:p>
        </p:txBody>
      </p:sp>
      <p:sp>
        <p:nvSpPr>
          <p:cNvPr id="5" name="Content Placeholder 4">
            <a:extLst>
              <a:ext uri="{FF2B5EF4-FFF2-40B4-BE49-F238E27FC236}">
                <a16:creationId xmlns:a16="http://schemas.microsoft.com/office/drawing/2014/main" id="{5008A883-C7B9-B877-335D-49618572C6EA}"/>
              </a:ext>
            </a:extLst>
          </p:cNvPr>
          <p:cNvSpPr>
            <a:spLocks noGrp="1"/>
          </p:cNvSpPr>
          <p:nvPr>
            <p:ph idx="1"/>
          </p:nvPr>
        </p:nvSpPr>
        <p:spPr>
          <a:xfrm>
            <a:off x="3869268" y="864108"/>
            <a:ext cx="7315200" cy="630395"/>
          </a:xfrm>
        </p:spPr>
        <p:txBody>
          <a:bodyPr>
            <a:normAutofit/>
          </a:bodyPr>
          <a:lstStyle/>
          <a:p>
            <a:r>
              <a:rPr lang="en-US" sz="2400" dirty="0" err="1">
                <a:solidFill>
                  <a:schemeClr val="tx1"/>
                </a:solidFill>
              </a:rPr>
              <a:t>HomeController.cs</a:t>
            </a:r>
            <a:endParaRPr lang="en-US" sz="2400" dirty="0">
              <a:solidFill>
                <a:schemeClr val="tx1"/>
              </a:solidFill>
            </a:endParaRPr>
          </a:p>
        </p:txBody>
      </p:sp>
      <p:sp>
        <p:nvSpPr>
          <p:cNvPr id="6" name="TextBox 5">
            <a:extLst>
              <a:ext uri="{FF2B5EF4-FFF2-40B4-BE49-F238E27FC236}">
                <a16:creationId xmlns:a16="http://schemas.microsoft.com/office/drawing/2014/main" id="{6D5BC302-6FD8-997D-DE08-7BA098CF36AF}"/>
              </a:ext>
            </a:extLst>
          </p:cNvPr>
          <p:cNvSpPr txBox="1"/>
          <p:nvPr/>
        </p:nvSpPr>
        <p:spPr>
          <a:xfrm>
            <a:off x="3994355" y="1676338"/>
            <a:ext cx="6100916" cy="4801314"/>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System.Web.Mvc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WebApplication8.Controllers</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HomeController</a:t>
            </a:r>
            <a:r>
              <a:rPr lang="en-US" sz="1800" dirty="0">
                <a:solidFill>
                  <a:srgbClr val="000000"/>
                </a:solidFill>
                <a:latin typeface="Cascadia Mono" panose="020B0609020000020004" pitchFamily="49" charset="0"/>
              </a:rPr>
              <a:t> : Controller</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Index()</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"Hello"</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"Ravi"</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669951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 Demo</a:t>
            </a:r>
          </a:p>
        </p:txBody>
      </p:sp>
      <p:sp>
        <p:nvSpPr>
          <p:cNvPr id="5" name="Content Placeholder 4">
            <a:extLst>
              <a:ext uri="{FF2B5EF4-FFF2-40B4-BE49-F238E27FC236}">
                <a16:creationId xmlns:a16="http://schemas.microsoft.com/office/drawing/2014/main" id="{5008A883-C7B9-B877-335D-49618572C6EA}"/>
              </a:ext>
            </a:extLst>
          </p:cNvPr>
          <p:cNvSpPr>
            <a:spLocks noGrp="1"/>
          </p:cNvSpPr>
          <p:nvPr>
            <p:ph idx="1"/>
          </p:nvPr>
        </p:nvSpPr>
        <p:spPr>
          <a:xfrm>
            <a:off x="3869268" y="864108"/>
            <a:ext cx="7315200" cy="630395"/>
          </a:xfrm>
        </p:spPr>
        <p:txBody>
          <a:bodyPr>
            <a:normAutofit/>
          </a:bodyPr>
          <a:lstStyle/>
          <a:p>
            <a:r>
              <a:rPr lang="en-US" sz="2400" dirty="0" err="1">
                <a:solidFill>
                  <a:schemeClr val="tx1"/>
                </a:solidFill>
              </a:rPr>
              <a:t>HomeController.cs</a:t>
            </a:r>
            <a:endParaRPr lang="en-US" sz="2400" dirty="0">
              <a:solidFill>
                <a:schemeClr val="tx1"/>
              </a:solidFill>
            </a:endParaRPr>
          </a:p>
        </p:txBody>
      </p:sp>
      <p:sp>
        <p:nvSpPr>
          <p:cNvPr id="6" name="TextBox 5">
            <a:extLst>
              <a:ext uri="{FF2B5EF4-FFF2-40B4-BE49-F238E27FC236}">
                <a16:creationId xmlns:a16="http://schemas.microsoft.com/office/drawing/2014/main" id="{6D5BC302-6FD8-997D-DE08-7BA098CF36AF}"/>
              </a:ext>
            </a:extLst>
          </p:cNvPr>
          <p:cNvSpPr txBox="1"/>
          <p:nvPr/>
        </p:nvSpPr>
        <p:spPr>
          <a:xfrm>
            <a:off x="3994355" y="1676338"/>
            <a:ext cx="6100916" cy="4801314"/>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System.Web.Mvc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WebApplication8.Controllers</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HomeController</a:t>
            </a:r>
            <a:r>
              <a:rPr lang="en-US" sz="1800" dirty="0">
                <a:solidFill>
                  <a:srgbClr val="000000"/>
                </a:solidFill>
                <a:latin typeface="Cascadia Mono" panose="020B0609020000020004" pitchFamily="49" charset="0"/>
              </a:rPr>
              <a:t> : Controller</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Index()</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"Hello"</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Name()</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“RK KEYNOTES"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327218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77FB-84AC-86D4-E5A3-C0357A211A0F}"/>
              </a:ext>
            </a:extLst>
          </p:cNvPr>
          <p:cNvSpPr>
            <a:spLocks noGrp="1"/>
          </p:cNvSpPr>
          <p:nvPr>
            <p:ph type="title"/>
          </p:nvPr>
        </p:nvSpPr>
        <p:spPr/>
        <p:txBody>
          <a:bodyPr/>
          <a:lstStyle/>
          <a:p>
            <a:r>
              <a:rPr lang="en-US" dirty="0"/>
              <a:t>Controller Demo</a:t>
            </a:r>
          </a:p>
        </p:txBody>
      </p:sp>
      <p:sp>
        <p:nvSpPr>
          <p:cNvPr id="6" name="TextBox 5">
            <a:extLst>
              <a:ext uri="{FF2B5EF4-FFF2-40B4-BE49-F238E27FC236}">
                <a16:creationId xmlns:a16="http://schemas.microsoft.com/office/drawing/2014/main" id="{6D5BC302-6FD8-997D-DE08-7BA098CF36AF}"/>
              </a:ext>
            </a:extLst>
          </p:cNvPr>
          <p:cNvSpPr txBox="1"/>
          <p:nvPr/>
        </p:nvSpPr>
        <p:spPr>
          <a:xfrm>
            <a:off x="3628595" y="503920"/>
            <a:ext cx="6100916" cy="523220"/>
          </a:xfrm>
          <a:prstGeom prst="rect">
            <a:avLst/>
          </a:prstGeom>
          <a:noFill/>
        </p:spPr>
        <p:txBody>
          <a:bodyPr wrap="square">
            <a:spAutoFit/>
          </a:bodyPr>
          <a:lstStyle/>
          <a:p>
            <a:r>
              <a:rPr lang="en-US" sz="2800" dirty="0">
                <a:solidFill>
                  <a:srgbClr val="0000FF"/>
                </a:solidFill>
                <a:latin typeface="Cascadia Mono" panose="020B0609020000020004" pitchFamily="49" charset="0"/>
              </a:rPr>
              <a:t>Action Methods?</a:t>
            </a:r>
            <a:endParaRPr lang="en-US" sz="2800" dirty="0"/>
          </a:p>
        </p:txBody>
      </p:sp>
      <p:sp>
        <p:nvSpPr>
          <p:cNvPr id="4" name="Content Placeholder 3">
            <a:extLst>
              <a:ext uri="{FF2B5EF4-FFF2-40B4-BE49-F238E27FC236}">
                <a16:creationId xmlns:a16="http://schemas.microsoft.com/office/drawing/2014/main" id="{0321F3B6-722D-93B4-5F81-2BBF75A181D0}"/>
              </a:ext>
            </a:extLst>
          </p:cNvPr>
          <p:cNvSpPr>
            <a:spLocks noGrp="1"/>
          </p:cNvSpPr>
          <p:nvPr>
            <p:ph idx="1"/>
          </p:nvPr>
        </p:nvSpPr>
        <p:spPr>
          <a:xfrm>
            <a:off x="3628595" y="1123837"/>
            <a:ext cx="7315200" cy="3125170"/>
          </a:xfrm>
        </p:spPr>
        <p:txBody>
          <a:bodyPr>
            <a:normAutofit fontScale="85000" lnSpcReduction="10000"/>
          </a:bodyPr>
          <a:lstStyle/>
          <a:p>
            <a:r>
              <a:rPr lang="en-US" sz="2800" dirty="0">
                <a:solidFill>
                  <a:schemeClr val="tx1"/>
                </a:solidFill>
              </a:rPr>
              <a:t>A method inside controller is called as Action Method.</a:t>
            </a:r>
          </a:p>
          <a:p>
            <a:r>
              <a:rPr lang="en-US" sz="2800" dirty="0">
                <a:solidFill>
                  <a:schemeClr val="tx1"/>
                </a:solidFill>
              </a:rPr>
              <a:t>Default return type of Action method is </a:t>
            </a:r>
            <a:r>
              <a:rPr lang="en-US" sz="2800" dirty="0" err="1">
                <a:solidFill>
                  <a:schemeClr val="tx1"/>
                </a:solidFill>
              </a:rPr>
              <a:t>ActionResult</a:t>
            </a:r>
            <a:endParaRPr lang="en-US" sz="2800" dirty="0">
              <a:solidFill>
                <a:schemeClr val="tx1"/>
              </a:solidFill>
            </a:endParaRPr>
          </a:p>
          <a:p>
            <a:r>
              <a:rPr lang="en-US" sz="2800" dirty="0">
                <a:solidFill>
                  <a:schemeClr val="tx1"/>
                </a:solidFill>
              </a:rPr>
              <a:t>Only public method can be accessed from http request</a:t>
            </a:r>
          </a:p>
          <a:p>
            <a:r>
              <a:rPr lang="en-US" sz="2800" dirty="0">
                <a:solidFill>
                  <a:schemeClr val="tx1"/>
                </a:solidFill>
              </a:rPr>
              <a:t>By default all action methods are GET</a:t>
            </a:r>
          </a:p>
          <a:p>
            <a:r>
              <a:rPr lang="en-US" sz="2800" dirty="0">
                <a:solidFill>
                  <a:schemeClr val="tx1"/>
                </a:solidFill>
              </a:rPr>
              <a:t>Action methods can return View, File, Partial View, JSON, etc.</a:t>
            </a:r>
          </a:p>
        </p:txBody>
      </p:sp>
    </p:spTree>
    <p:extLst>
      <p:ext uri="{BB962C8B-B14F-4D97-AF65-F5344CB8AC3E}">
        <p14:creationId xmlns:p14="http://schemas.microsoft.com/office/powerpoint/2010/main" val="34111061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BF38-8E5F-EF39-15C1-666E4D467463}"/>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1E33C6F4-369F-BA7D-51CA-3E5806499A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455F0A-025E-22C4-CFD6-95B9FD4C9872}"/>
              </a:ext>
            </a:extLst>
          </p:cNvPr>
          <p:cNvPicPr>
            <a:picLocks noChangeAspect="1"/>
          </p:cNvPicPr>
          <p:nvPr/>
        </p:nvPicPr>
        <p:blipFill>
          <a:blip r:embed="rId2"/>
          <a:stretch>
            <a:fillRect/>
          </a:stretch>
        </p:blipFill>
        <p:spPr>
          <a:xfrm>
            <a:off x="3695492" y="277943"/>
            <a:ext cx="5601184" cy="1973751"/>
          </a:xfrm>
          <a:prstGeom prst="rect">
            <a:avLst/>
          </a:prstGeom>
        </p:spPr>
      </p:pic>
      <p:pic>
        <p:nvPicPr>
          <p:cNvPr id="7" name="Picture 6">
            <a:extLst>
              <a:ext uri="{FF2B5EF4-FFF2-40B4-BE49-F238E27FC236}">
                <a16:creationId xmlns:a16="http://schemas.microsoft.com/office/drawing/2014/main" id="{548EA63D-E351-15C3-87D1-CEA4A5A6F311}"/>
              </a:ext>
            </a:extLst>
          </p:cNvPr>
          <p:cNvPicPr>
            <a:picLocks noChangeAspect="1"/>
          </p:cNvPicPr>
          <p:nvPr/>
        </p:nvPicPr>
        <p:blipFill>
          <a:blip r:embed="rId3"/>
          <a:stretch>
            <a:fillRect/>
          </a:stretch>
        </p:blipFill>
        <p:spPr>
          <a:xfrm>
            <a:off x="3869268" y="2687930"/>
            <a:ext cx="5697880" cy="2346186"/>
          </a:xfrm>
          <a:prstGeom prst="rect">
            <a:avLst/>
          </a:prstGeom>
        </p:spPr>
      </p:pic>
      <p:pic>
        <p:nvPicPr>
          <p:cNvPr id="9" name="Picture 8">
            <a:extLst>
              <a:ext uri="{FF2B5EF4-FFF2-40B4-BE49-F238E27FC236}">
                <a16:creationId xmlns:a16="http://schemas.microsoft.com/office/drawing/2014/main" id="{F41042B5-83F9-BDD4-A7E2-6D741483F870}"/>
              </a:ext>
            </a:extLst>
          </p:cNvPr>
          <p:cNvPicPr>
            <a:picLocks noChangeAspect="1"/>
          </p:cNvPicPr>
          <p:nvPr/>
        </p:nvPicPr>
        <p:blipFill>
          <a:blip r:embed="rId4"/>
          <a:stretch>
            <a:fillRect/>
          </a:stretch>
        </p:blipFill>
        <p:spPr>
          <a:xfrm>
            <a:off x="3869268" y="4749575"/>
            <a:ext cx="4694327" cy="1950889"/>
          </a:xfrm>
          <a:prstGeom prst="rect">
            <a:avLst/>
          </a:prstGeom>
        </p:spPr>
      </p:pic>
    </p:spTree>
    <p:extLst>
      <p:ext uri="{BB962C8B-B14F-4D97-AF65-F5344CB8AC3E}">
        <p14:creationId xmlns:p14="http://schemas.microsoft.com/office/powerpoint/2010/main" val="16169629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0A6-FEF0-C8CE-BB3F-B1335B7BA9FD}"/>
              </a:ext>
            </a:extLst>
          </p:cNvPr>
          <p:cNvSpPr>
            <a:spLocks noGrp="1"/>
          </p:cNvSpPr>
          <p:nvPr>
            <p:ph type="title"/>
          </p:nvPr>
        </p:nvSpPr>
        <p:spPr/>
        <p:txBody>
          <a:bodyPr/>
          <a:lstStyle/>
          <a:p>
            <a:r>
              <a:rPr lang="en-US" dirty="0"/>
              <a:t>Controller Demo</a:t>
            </a:r>
          </a:p>
        </p:txBody>
      </p:sp>
      <p:sp>
        <p:nvSpPr>
          <p:cNvPr id="3" name="Content Placeholder 2">
            <a:extLst>
              <a:ext uri="{FF2B5EF4-FFF2-40B4-BE49-F238E27FC236}">
                <a16:creationId xmlns:a16="http://schemas.microsoft.com/office/drawing/2014/main" id="{96B3E5AB-7396-96A0-61FE-807A9AC1F063}"/>
              </a:ext>
            </a:extLst>
          </p:cNvPr>
          <p:cNvSpPr>
            <a:spLocks noGrp="1"/>
          </p:cNvSpPr>
          <p:nvPr>
            <p:ph idx="1"/>
          </p:nvPr>
        </p:nvSpPr>
        <p:spPr/>
        <p:txBody>
          <a:bodyPr/>
          <a:lstStyle/>
          <a:p>
            <a:r>
              <a:rPr lang="en-US" dirty="0" err="1"/>
              <a:t>RouteConfig</a:t>
            </a:r>
            <a:r>
              <a:rPr lang="en-US" dirty="0"/>
              <a:t> Demo</a:t>
            </a:r>
          </a:p>
        </p:txBody>
      </p:sp>
    </p:spTree>
    <p:extLst>
      <p:ext uri="{BB962C8B-B14F-4D97-AF65-F5344CB8AC3E}">
        <p14:creationId xmlns:p14="http://schemas.microsoft.com/office/powerpoint/2010/main" val="3095599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0A6-FEF0-C8CE-BB3F-B1335B7BA9FD}"/>
              </a:ext>
            </a:extLst>
          </p:cNvPr>
          <p:cNvSpPr>
            <a:spLocks noGrp="1"/>
          </p:cNvSpPr>
          <p:nvPr>
            <p:ph type="title"/>
          </p:nvPr>
        </p:nvSpPr>
        <p:spPr/>
        <p:txBody>
          <a:bodyPr/>
          <a:lstStyle/>
          <a:p>
            <a:r>
              <a:rPr lang="en-US" dirty="0"/>
              <a:t>Controller Demo</a:t>
            </a:r>
          </a:p>
        </p:txBody>
      </p:sp>
      <p:sp>
        <p:nvSpPr>
          <p:cNvPr id="3" name="Content Placeholder 2">
            <a:extLst>
              <a:ext uri="{FF2B5EF4-FFF2-40B4-BE49-F238E27FC236}">
                <a16:creationId xmlns:a16="http://schemas.microsoft.com/office/drawing/2014/main" id="{96B3E5AB-7396-96A0-61FE-807A9AC1F063}"/>
              </a:ext>
            </a:extLst>
          </p:cNvPr>
          <p:cNvSpPr>
            <a:spLocks noGrp="1"/>
          </p:cNvSpPr>
          <p:nvPr>
            <p:ph idx="1"/>
          </p:nvPr>
        </p:nvSpPr>
        <p:spPr>
          <a:xfrm>
            <a:off x="3869268" y="215178"/>
            <a:ext cx="7315200" cy="512408"/>
          </a:xfrm>
        </p:spPr>
        <p:txBody>
          <a:bodyPr/>
          <a:lstStyle/>
          <a:p>
            <a:r>
              <a:rPr lang="en-US" dirty="0" err="1"/>
              <a:t>EmployeeController</a:t>
            </a:r>
            <a:endParaRPr lang="en-US" dirty="0"/>
          </a:p>
        </p:txBody>
      </p:sp>
      <p:sp>
        <p:nvSpPr>
          <p:cNvPr id="5" name="TextBox 4">
            <a:extLst>
              <a:ext uri="{FF2B5EF4-FFF2-40B4-BE49-F238E27FC236}">
                <a16:creationId xmlns:a16="http://schemas.microsoft.com/office/drawing/2014/main" id="{83EFB366-DE94-1A0C-737E-A8A7C77A7658}"/>
              </a:ext>
            </a:extLst>
          </p:cNvPr>
          <p:cNvSpPr txBox="1"/>
          <p:nvPr/>
        </p:nvSpPr>
        <p:spPr>
          <a:xfrm>
            <a:off x="3679722" y="727586"/>
            <a:ext cx="8335297" cy="5586145"/>
          </a:xfrm>
          <a:prstGeom prst="rect">
            <a:avLst/>
          </a:prstGeom>
          <a:noFill/>
        </p:spPr>
        <p:txBody>
          <a:bodyPr wrap="square">
            <a:spAutoFit/>
          </a:bodyPr>
          <a:lstStyle/>
          <a:p>
            <a:r>
              <a:rPr lang="en-US" sz="1050" dirty="0">
                <a:solidFill>
                  <a:srgbClr val="0000FF"/>
                </a:solidFill>
                <a:latin typeface="Cascadia Mono" panose="020B0609020000020004" pitchFamily="49" charset="0"/>
              </a:rPr>
              <a:t>using</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System.Web.Mvc</a:t>
            </a:r>
            <a:r>
              <a:rPr lang="en-US" sz="1050" dirty="0">
                <a:solidFill>
                  <a:srgbClr val="000000"/>
                </a:solidFill>
                <a:latin typeface="Cascadia Mono" panose="020B0609020000020004" pitchFamily="49" charset="0"/>
              </a:rPr>
              <a:t>;</a:t>
            </a:r>
          </a:p>
          <a:p>
            <a:endParaRPr lang="en-US" sz="1050" dirty="0">
              <a:solidFill>
                <a:srgbClr val="000000"/>
              </a:solidFill>
              <a:latin typeface="Cascadia Mono" panose="020B0609020000020004" pitchFamily="49" charset="0"/>
            </a:endParaRPr>
          </a:p>
          <a:p>
            <a:r>
              <a:rPr lang="en-US" sz="1050" dirty="0">
                <a:solidFill>
                  <a:srgbClr val="0000FF"/>
                </a:solidFill>
                <a:latin typeface="Cascadia Mono" panose="020B0609020000020004" pitchFamily="49" charset="0"/>
              </a:rPr>
              <a:t>namespace</a:t>
            </a:r>
            <a:r>
              <a:rPr lang="en-US" sz="1050" dirty="0">
                <a:solidFill>
                  <a:srgbClr val="000000"/>
                </a:solidFill>
                <a:latin typeface="Cascadia Mono" panose="020B0609020000020004" pitchFamily="49" charset="0"/>
              </a:rPr>
              <a:t> WebApplication8.Controllers</a:t>
            </a:r>
          </a:p>
          <a:p>
            <a:r>
              <a:rPr lang="en-US" sz="1050" dirty="0">
                <a:solidFill>
                  <a:srgbClr val="000000"/>
                </a:solidFill>
                <a:latin typeface="Cascadia Mono" panose="020B0609020000020004" pitchFamily="49" charset="0"/>
              </a:rPr>
              <a:t>{</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public</a:t>
            </a:r>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class</a:t>
            </a:r>
            <a:r>
              <a:rPr lang="en-US" sz="1050" dirty="0">
                <a:solidFill>
                  <a:srgbClr val="000000"/>
                </a:solidFill>
                <a:latin typeface="Cascadia Mono" panose="020B0609020000020004" pitchFamily="49" charset="0"/>
              </a:rPr>
              <a:t> </a:t>
            </a:r>
            <a:r>
              <a:rPr lang="en-US" sz="1050" dirty="0" err="1">
                <a:solidFill>
                  <a:srgbClr val="2B91AF"/>
                </a:solidFill>
                <a:latin typeface="Cascadia Mono" panose="020B0609020000020004" pitchFamily="49" charset="0"/>
              </a:rPr>
              <a:t>EmployeeController</a:t>
            </a:r>
            <a:r>
              <a:rPr lang="en-US" sz="1050" dirty="0">
                <a:solidFill>
                  <a:srgbClr val="000000"/>
                </a:solidFill>
                <a:latin typeface="Cascadia Mono" panose="020B0609020000020004" pitchFamily="49" charset="0"/>
              </a:rPr>
              <a:t> : Controller</a:t>
            </a:r>
          </a:p>
          <a:p>
            <a:r>
              <a:rPr lang="en-US" sz="1050" dirty="0">
                <a:solidFill>
                  <a:srgbClr val="000000"/>
                </a:solidFill>
                <a:latin typeface="Cascadia Mono" panose="020B0609020000020004" pitchFamily="49" charset="0"/>
              </a:rPr>
              <a:t>    {</a:t>
            </a:r>
          </a:p>
          <a:p>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r>
              <a:rPr lang="en-US" sz="1050" dirty="0">
                <a:solidFill>
                  <a:srgbClr val="008000"/>
                </a:solidFill>
                <a:latin typeface="Cascadia Mono" panose="020B0609020000020004" pitchFamily="49" charset="0"/>
              </a:rPr>
              <a:t>//public string </a:t>
            </a:r>
            <a:r>
              <a:rPr lang="en-US" sz="1050" dirty="0" err="1">
                <a:solidFill>
                  <a:srgbClr val="008000"/>
                </a:solidFill>
                <a:latin typeface="Cascadia Mono" panose="020B0609020000020004" pitchFamily="49" charset="0"/>
              </a:rPr>
              <a:t>EmployeeProfile</a:t>
            </a:r>
            <a:r>
              <a:rPr lang="en-US" sz="1050" dirty="0">
                <a:solidFill>
                  <a:srgbClr val="008000"/>
                </a:solidFill>
                <a:latin typeface="Cascadia Mono" panose="020B0609020000020004" pitchFamily="49" charset="0"/>
              </a:rPr>
              <a:t>(int id)</a:t>
            </a:r>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r>
              <a:rPr lang="en-US" sz="1050" dirty="0">
                <a:solidFill>
                  <a:srgbClr val="008000"/>
                </a:solidFill>
                <a:latin typeface="Cascadia Mono" panose="020B0609020000020004" pitchFamily="49" charset="0"/>
              </a:rPr>
              <a:t>//{</a:t>
            </a:r>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r>
              <a:rPr lang="en-US" sz="1050" dirty="0">
                <a:solidFill>
                  <a:srgbClr val="008000"/>
                </a:solidFill>
                <a:latin typeface="Cascadia Mono" panose="020B0609020000020004" pitchFamily="49" charset="0"/>
              </a:rPr>
              <a:t>//    return "profile";</a:t>
            </a:r>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r>
              <a:rPr lang="en-US" sz="1050" dirty="0">
                <a:solidFill>
                  <a:srgbClr val="008000"/>
                </a:solidFill>
                <a:latin typeface="Cascadia Mono" panose="020B0609020000020004" pitchFamily="49" charset="0"/>
              </a:rPr>
              <a:t>//}</a:t>
            </a:r>
            <a:endParaRPr lang="en-US" sz="1050" dirty="0">
              <a:solidFill>
                <a:srgbClr val="000000"/>
              </a:solidFill>
              <a:latin typeface="Cascadia Mono" panose="020B0609020000020004" pitchFamily="49" charset="0"/>
            </a:endParaRPr>
          </a:p>
          <a:p>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public</a:t>
            </a:r>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string</a:t>
            </a:r>
            <a:r>
              <a:rPr lang="en-US" sz="1050" dirty="0">
                <a:solidFill>
                  <a:srgbClr val="000000"/>
                </a:solidFill>
                <a:latin typeface="Cascadia Mono" panose="020B0609020000020004" pitchFamily="49" charset="0"/>
              </a:rPr>
              <a:t> </a:t>
            </a:r>
            <a:r>
              <a:rPr lang="en-US" sz="1050" dirty="0" err="1">
                <a:solidFill>
                  <a:srgbClr val="000000"/>
                </a:solidFill>
                <a:latin typeface="Cascadia Mono" panose="020B0609020000020004" pitchFamily="49" charset="0"/>
              </a:rPr>
              <a:t>EmployeeProfile</a:t>
            </a:r>
            <a:r>
              <a:rPr lang="en-US" sz="1050" dirty="0">
                <a:solidFill>
                  <a:srgbClr val="000000"/>
                </a:solidFill>
                <a:latin typeface="Cascadia Mono" panose="020B0609020000020004" pitchFamily="49" charset="0"/>
              </a:rPr>
              <a:t>(</a:t>
            </a:r>
            <a:r>
              <a:rPr lang="en-US" sz="1050" dirty="0">
                <a:solidFill>
                  <a:srgbClr val="0000FF"/>
                </a:solidFill>
                <a:latin typeface="Cascadia Mono" panose="020B0609020000020004" pitchFamily="49" charset="0"/>
              </a:rPr>
              <a:t>int</a:t>
            </a:r>
            <a:r>
              <a:rPr lang="en-US" sz="1050" dirty="0">
                <a:solidFill>
                  <a:srgbClr val="000000"/>
                </a:solidFill>
                <a:latin typeface="Cascadia Mono" panose="020B0609020000020004" pitchFamily="49" charset="0"/>
              </a:rPr>
              <a:t> id)</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string</a:t>
            </a:r>
            <a:r>
              <a:rPr lang="en-US" sz="1050" dirty="0">
                <a:solidFill>
                  <a:srgbClr val="000000"/>
                </a:solidFill>
                <a:latin typeface="Cascadia Mono" panose="020B0609020000020004" pitchFamily="49" charset="0"/>
              </a:rPr>
              <a:t> profile = </a:t>
            </a:r>
            <a:r>
              <a:rPr lang="en-US" sz="1050" dirty="0" err="1">
                <a:solidFill>
                  <a:srgbClr val="0000FF"/>
                </a:solidFill>
                <a:latin typeface="Cascadia Mono" panose="020B0609020000020004" pitchFamily="49" charset="0"/>
              </a:rPr>
              <a:t>string</a:t>
            </a:r>
            <a:r>
              <a:rPr lang="en-US" sz="1050" dirty="0" err="1">
                <a:solidFill>
                  <a:srgbClr val="000000"/>
                </a:solidFill>
                <a:latin typeface="Cascadia Mono" panose="020B0609020000020004" pitchFamily="49" charset="0"/>
              </a:rPr>
              <a:t>.Empty</a:t>
            </a:r>
            <a:r>
              <a:rPr lang="en-US" sz="1050" dirty="0">
                <a:solidFill>
                  <a:srgbClr val="000000"/>
                </a:solidFill>
                <a:latin typeface="Cascadia Mono" panose="020B0609020000020004" pitchFamily="49" charset="0"/>
              </a:rPr>
              <a:t>;</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if</a:t>
            </a:r>
            <a:r>
              <a:rPr lang="en-US" sz="1050" dirty="0">
                <a:solidFill>
                  <a:srgbClr val="000000"/>
                </a:solidFill>
                <a:latin typeface="Cascadia Mono" panose="020B0609020000020004" pitchFamily="49" charset="0"/>
              </a:rPr>
              <a:t> (id == 1)</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profile = </a:t>
            </a:r>
            <a:r>
              <a:rPr lang="en-US" sz="1050" dirty="0">
                <a:solidFill>
                  <a:srgbClr val="A31515"/>
                </a:solidFill>
                <a:latin typeface="Cascadia Mono" panose="020B0609020000020004" pitchFamily="49" charset="0"/>
              </a:rPr>
              <a:t>"EMP 1"</a:t>
            </a:r>
            <a:r>
              <a:rPr lang="en-US" sz="1050" dirty="0">
                <a:solidFill>
                  <a:srgbClr val="000000"/>
                </a:solidFill>
                <a:latin typeface="Cascadia Mono" panose="020B0609020000020004" pitchFamily="49" charset="0"/>
              </a:rPr>
              <a:t>;</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else</a:t>
            </a:r>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if</a:t>
            </a:r>
            <a:r>
              <a:rPr lang="en-US" sz="1050" dirty="0">
                <a:solidFill>
                  <a:srgbClr val="000000"/>
                </a:solidFill>
                <a:latin typeface="Cascadia Mono" panose="020B0609020000020004" pitchFamily="49" charset="0"/>
              </a:rPr>
              <a:t> (id == 2)</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profile = </a:t>
            </a:r>
            <a:r>
              <a:rPr lang="en-US" sz="1050" dirty="0">
                <a:solidFill>
                  <a:srgbClr val="A31515"/>
                </a:solidFill>
                <a:latin typeface="Cascadia Mono" panose="020B0609020000020004" pitchFamily="49" charset="0"/>
              </a:rPr>
              <a:t>"EMP 2"</a:t>
            </a:r>
            <a:r>
              <a:rPr lang="en-US" sz="1050" dirty="0">
                <a:solidFill>
                  <a:srgbClr val="000000"/>
                </a:solidFill>
                <a:latin typeface="Cascadia Mono" panose="020B0609020000020004" pitchFamily="49" charset="0"/>
              </a:rPr>
              <a:t>;</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else</a:t>
            </a:r>
            <a:endParaRPr lang="en-US" sz="1050" dirty="0">
              <a:solidFill>
                <a:srgbClr val="000000"/>
              </a:solidFill>
              <a:latin typeface="Cascadia Mono" panose="020B0609020000020004" pitchFamily="49" charset="0"/>
            </a:endParaRP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profile = </a:t>
            </a:r>
            <a:r>
              <a:rPr lang="en-US" sz="1050" dirty="0">
                <a:solidFill>
                  <a:srgbClr val="A31515"/>
                </a:solidFill>
                <a:latin typeface="Cascadia Mono" panose="020B0609020000020004" pitchFamily="49" charset="0"/>
              </a:rPr>
              <a:t>"No profile"</a:t>
            </a:r>
            <a:r>
              <a:rPr lang="en-US" sz="1050" dirty="0">
                <a:solidFill>
                  <a:srgbClr val="000000"/>
                </a:solidFill>
                <a:latin typeface="Cascadia Mono" panose="020B0609020000020004" pitchFamily="49" charset="0"/>
              </a:rPr>
              <a:t>;</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return</a:t>
            </a:r>
            <a:r>
              <a:rPr lang="en-US" sz="1050" dirty="0">
                <a:solidFill>
                  <a:srgbClr val="000000"/>
                </a:solidFill>
                <a:latin typeface="Cascadia Mono" panose="020B0609020000020004" pitchFamily="49" charset="0"/>
              </a:rPr>
              <a:t> profile;</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public</a:t>
            </a:r>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string</a:t>
            </a:r>
            <a:r>
              <a:rPr lang="en-US" sz="1050" dirty="0">
                <a:solidFill>
                  <a:srgbClr val="000000"/>
                </a:solidFill>
                <a:latin typeface="Cascadia Mono" panose="020B0609020000020004" pitchFamily="49" charset="0"/>
              </a:rPr>
              <a:t> Address(</a:t>
            </a:r>
            <a:r>
              <a:rPr lang="en-US" sz="1050" dirty="0">
                <a:solidFill>
                  <a:srgbClr val="0000FF"/>
                </a:solidFill>
                <a:latin typeface="Cascadia Mono" panose="020B0609020000020004" pitchFamily="49" charset="0"/>
              </a:rPr>
              <a:t>int</a:t>
            </a:r>
            <a:r>
              <a:rPr lang="en-US" sz="1050" dirty="0">
                <a:solidFill>
                  <a:srgbClr val="000000"/>
                </a:solidFill>
                <a:latin typeface="Cascadia Mono" panose="020B0609020000020004" pitchFamily="49" charset="0"/>
              </a:rPr>
              <a:t> id, </a:t>
            </a:r>
            <a:r>
              <a:rPr lang="en-US" sz="1050" dirty="0">
                <a:solidFill>
                  <a:srgbClr val="0000FF"/>
                </a:solidFill>
                <a:latin typeface="Cascadia Mono" panose="020B0609020000020004" pitchFamily="49" charset="0"/>
              </a:rPr>
              <a:t>string</a:t>
            </a:r>
            <a:r>
              <a:rPr lang="en-US" sz="1050" dirty="0">
                <a:solidFill>
                  <a:srgbClr val="000000"/>
                </a:solidFill>
                <a:latin typeface="Cascadia Mono" panose="020B0609020000020004" pitchFamily="49" charset="0"/>
              </a:rPr>
              <a:t> division) {</a:t>
            </a:r>
          </a:p>
          <a:p>
            <a:r>
              <a:rPr lang="en-US" sz="1050" dirty="0">
                <a:solidFill>
                  <a:srgbClr val="000000"/>
                </a:solidFill>
                <a:latin typeface="Cascadia Mono" panose="020B0609020000020004" pitchFamily="49" charset="0"/>
              </a:rPr>
              <a:t>            </a:t>
            </a:r>
            <a:r>
              <a:rPr lang="en-US" sz="1050" dirty="0">
                <a:solidFill>
                  <a:srgbClr val="0000FF"/>
                </a:solidFill>
                <a:latin typeface="Cascadia Mono" panose="020B0609020000020004" pitchFamily="49" charset="0"/>
              </a:rPr>
              <a:t>return</a:t>
            </a:r>
            <a:r>
              <a:rPr lang="en-US" sz="1050" dirty="0">
                <a:solidFill>
                  <a:srgbClr val="000000"/>
                </a:solidFill>
                <a:latin typeface="Cascadia Mono" panose="020B0609020000020004" pitchFamily="49" charset="0"/>
              </a:rPr>
              <a:t> </a:t>
            </a:r>
            <a:r>
              <a:rPr lang="en-US" sz="1050" dirty="0">
                <a:solidFill>
                  <a:srgbClr val="A31515"/>
                </a:solidFill>
                <a:latin typeface="Cascadia Mono" panose="020B0609020000020004" pitchFamily="49" charset="0"/>
              </a:rPr>
              <a:t>"id= "</a:t>
            </a:r>
            <a:r>
              <a:rPr lang="en-US" sz="1050" dirty="0">
                <a:solidFill>
                  <a:srgbClr val="000000"/>
                </a:solidFill>
                <a:latin typeface="Cascadia Mono" panose="020B0609020000020004" pitchFamily="49" charset="0"/>
              </a:rPr>
              <a:t> + id + </a:t>
            </a:r>
            <a:r>
              <a:rPr lang="en-US" sz="1050" dirty="0">
                <a:solidFill>
                  <a:srgbClr val="A31515"/>
                </a:solidFill>
                <a:latin typeface="Cascadia Mono" panose="020B0609020000020004" pitchFamily="49" charset="0"/>
              </a:rPr>
              <a:t>"division= "</a:t>
            </a:r>
            <a:r>
              <a:rPr lang="en-US" sz="1050" dirty="0">
                <a:solidFill>
                  <a:srgbClr val="000000"/>
                </a:solidFill>
                <a:latin typeface="Cascadia Mono" panose="020B0609020000020004" pitchFamily="49" charset="0"/>
              </a:rPr>
              <a:t> + division;</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    }</a:t>
            </a:r>
          </a:p>
          <a:p>
            <a:r>
              <a:rPr lang="en-US" sz="1050" dirty="0">
                <a:solidFill>
                  <a:srgbClr val="000000"/>
                </a:solidFill>
                <a:latin typeface="Cascadia Mono" panose="020B0609020000020004" pitchFamily="49" charset="0"/>
              </a:rPr>
              <a:t>}</a:t>
            </a:r>
            <a:endParaRPr lang="en-US" sz="1050" dirty="0"/>
          </a:p>
        </p:txBody>
      </p:sp>
    </p:spTree>
    <p:extLst>
      <p:ext uri="{BB962C8B-B14F-4D97-AF65-F5344CB8AC3E}">
        <p14:creationId xmlns:p14="http://schemas.microsoft.com/office/powerpoint/2010/main" val="3977537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0D0A6-FEF0-C8CE-BB3F-B1335B7BA9FD}"/>
              </a:ext>
            </a:extLst>
          </p:cNvPr>
          <p:cNvSpPr>
            <a:spLocks noGrp="1"/>
          </p:cNvSpPr>
          <p:nvPr>
            <p:ph type="title"/>
          </p:nvPr>
        </p:nvSpPr>
        <p:spPr/>
        <p:txBody>
          <a:bodyPr/>
          <a:lstStyle/>
          <a:p>
            <a:r>
              <a:rPr lang="en-US" dirty="0"/>
              <a:t>Controller Demo</a:t>
            </a:r>
          </a:p>
        </p:txBody>
      </p:sp>
      <p:sp>
        <p:nvSpPr>
          <p:cNvPr id="3" name="Content Placeholder 2">
            <a:extLst>
              <a:ext uri="{FF2B5EF4-FFF2-40B4-BE49-F238E27FC236}">
                <a16:creationId xmlns:a16="http://schemas.microsoft.com/office/drawing/2014/main" id="{96B3E5AB-7396-96A0-61FE-807A9AC1F063}"/>
              </a:ext>
            </a:extLst>
          </p:cNvPr>
          <p:cNvSpPr>
            <a:spLocks noGrp="1"/>
          </p:cNvSpPr>
          <p:nvPr>
            <p:ph idx="1"/>
          </p:nvPr>
        </p:nvSpPr>
        <p:spPr>
          <a:xfrm>
            <a:off x="3869268" y="215178"/>
            <a:ext cx="7315200" cy="512408"/>
          </a:xfrm>
        </p:spPr>
        <p:txBody>
          <a:bodyPr/>
          <a:lstStyle/>
          <a:p>
            <a:r>
              <a:rPr lang="en-US" dirty="0" err="1"/>
              <a:t>EmployeeController</a:t>
            </a:r>
            <a:endParaRPr lang="en-US" dirty="0"/>
          </a:p>
        </p:txBody>
      </p:sp>
      <p:pic>
        <p:nvPicPr>
          <p:cNvPr id="6" name="Picture 5">
            <a:extLst>
              <a:ext uri="{FF2B5EF4-FFF2-40B4-BE49-F238E27FC236}">
                <a16:creationId xmlns:a16="http://schemas.microsoft.com/office/drawing/2014/main" id="{582A0468-F010-5532-7705-12236946F1AA}"/>
              </a:ext>
            </a:extLst>
          </p:cNvPr>
          <p:cNvPicPr>
            <a:picLocks noChangeAspect="1"/>
          </p:cNvPicPr>
          <p:nvPr/>
        </p:nvPicPr>
        <p:blipFill>
          <a:blip r:embed="rId2"/>
          <a:stretch>
            <a:fillRect/>
          </a:stretch>
        </p:blipFill>
        <p:spPr>
          <a:xfrm>
            <a:off x="3869268" y="1141043"/>
            <a:ext cx="5364945" cy="1745131"/>
          </a:xfrm>
          <a:prstGeom prst="rect">
            <a:avLst/>
          </a:prstGeom>
        </p:spPr>
      </p:pic>
      <p:pic>
        <p:nvPicPr>
          <p:cNvPr id="8" name="Picture 7">
            <a:extLst>
              <a:ext uri="{FF2B5EF4-FFF2-40B4-BE49-F238E27FC236}">
                <a16:creationId xmlns:a16="http://schemas.microsoft.com/office/drawing/2014/main" id="{3615EC94-8532-95DA-444B-DB1FD7682270}"/>
              </a:ext>
            </a:extLst>
          </p:cNvPr>
          <p:cNvPicPr>
            <a:picLocks noChangeAspect="1"/>
          </p:cNvPicPr>
          <p:nvPr/>
        </p:nvPicPr>
        <p:blipFill>
          <a:blip r:embed="rId3"/>
          <a:stretch>
            <a:fillRect/>
          </a:stretch>
        </p:blipFill>
        <p:spPr>
          <a:xfrm>
            <a:off x="3869268" y="3743206"/>
            <a:ext cx="6020322" cy="1973751"/>
          </a:xfrm>
          <a:prstGeom prst="rect">
            <a:avLst/>
          </a:prstGeom>
        </p:spPr>
      </p:pic>
      <p:sp>
        <p:nvSpPr>
          <p:cNvPr id="9" name="TextBox 8">
            <a:extLst>
              <a:ext uri="{FF2B5EF4-FFF2-40B4-BE49-F238E27FC236}">
                <a16:creationId xmlns:a16="http://schemas.microsoft.com/office/drawing/2014/main" id="{D3047B87-B932-CFDF-E6D4-1D111EED8B38}"/>
              </a:ext>
            </a:extLst>
          </p:cNvPr>
          <p:cNvSpPr txBox="1"/>
          <p:nvPr/>
        </p:nvSpPr>
        <p:spPr>
          <a:xfrm>
            <a:off x="3869268" y="3239762"/>
            <a:ext cx="3805084" cy="369332"/>
          </a:xfrm>
          <a:prstGeom prst="rect">
            <a:avLst/>
          </a:prstGeom>
          <a:noFill/>
        </p:spPr>
        <p:txBody>
          <a:bodyPr wrap="square" rtlCol="0">
            <a:spAutoFit/>
          </a:bodyPr>
          <a:lstStyle/>
          <a:p>
            <a:r>
              <a:rPr lang="en-US" b="1" dirty="0"/>
              <a:t>Parameters in action method</a:t>
            </a:r>
          </a:p>
        </p:txBody>
      </p:sp>
    </p:spTree>
    <p:extLst>
      <p:ext uri="{BB962C8B-B14F-4D97-AF65-F5344CB8AC3E}">
        <p14:creationId xmlns:p14="http://schemas.microsoft.com/office/powerpoint/2010/main" val="2280130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1452-7818-90AE-5153-4DCF2C0D219C}"/>
              </a:ext>
            </a:extLst>
          </p:cNvPr>
          <p:cNvSpPr>
            <a:spLocks noGrp="1"/>
          </p:cNvSpPr>
          <p:nvPr>
            <p:ph type="title"/>
          </p:nvPr>
        </p:nvSpPr>
        <p:spPr/>
        <p:txBody>
          <a:bodyPr/>
          <a:lstStyle/>
          <a:p>
            <a:r>
              <a:rPr lang="en-US" dirty="0"/>
              <a:t>View in MVC</a:t>
            </a:r>
          </a:p>
        </p:txBody>
      </p:sp>
      <p:sp>
        <p:nvSpPr>
          <p:cNvPr id="3" name="Content Placeholder 2">
            <a:extLst>
              <a:ext uri="{FF2B5EF4-FFF2-40B4-BE49-F238E27FC236}">
                <a16:creationId xmlns:a16="http://schemas.microsoft.com/office/drawing/2014/main" id="{CF760E4F-B0C1-973E-8E09-4A20E9F98C86}"/>
              </a:ext>
            </a:extLst>
          </p:cNvPr>
          <p:cNvSpPr>
            <a:spLocks noGrp="1"/>
          </p:cNvSpPr>
          <p:nvPr>
            <p:ph idx="1"/>
          </p:nvPr>
        </p:nvSpPr>
        <p:spPr/>
        <p:txBody>
          <a:bodyPr>
            <a:normAutofit/>
          </a:bodyPr>
          <a:lstStyle/>
          <a:p>
            <a:pPr algn="just"/>
            <a:r>
              <a:rPr lang="en-US" sz="2400" dirty="0">
                <a:solidFill>
                  <a:schemeClr val="tx1"/>
                </a:solidFill>
              </a:rPr>
              <a:t>The MVC View is a standard HTML page that may contain script. It is used to create web pages for the application. Unlike ASP.NET Web Pages, MVC Views are mapped to the action and then controller renders the view to the browser.</a:t>
            </a:r>
          </a:p>
          <a:p>
            <a:pPr algn="just"/>
            <a:r>
              <a:rPr lang="en-US" sz="2400" dirty="0">
                <a:solidFill>
                  <a:schemeClr val="tx1"/>
                </a:solidFill>
              </a:rPr>
              <a:t>MVC has certain conventions for project structure. The view file should be located in the subdirectory of View folder.</a:t>
            </a:r>
          </a:p>
          <a:p>
            <a:pPr algn="just"/>
            <a:r>
              <a:rPr lang="en-US" sz="2400" dirty="0">
                <a:solidFill>
                  <a:schemeClr val="tx1"/>
                </a:solidFill>
              </a:rPr>
              <a:t>MVC uses Razor view engine so that we can write server side code in HTML as well. Let's create a view and execute it to the browser.</a:t>
            </a:r>
          </a:p>
          <a:p>
            <a:pPr algn="just"/>
            <a:r>
              <a:rPr lang="en-US" sz="2400" dirty="0">
                <a:solidFill>
                  <a:srgbClr val="FF0000"/>
                </a:solidFill>
              </a:rPr>
              <a:t>File extension is .</a:t>
            </a:r>
            <a:r>
              <a:rPr lang="en-US" sz="2400" dirty="0" err="1">
                <a:solidFill>
                  <a:srgbClr val="FF0000"/>
                </a:solidFill>
              </a:rPr>
              <a:t>cshtml</a:t>
            </a:r>
            <a:r>
              <a:rPr lang="en-US" sz="2400" dirty="0">
                <a:solidFill>
                  <a:srgbClr val="FF0000"/>
                </a:solidFill>
              </a:rPr>
              <a:t> (c sharp + html)</a:t>
            </a:r>
          </a:p>
          <a:p>
            <a:pPr algn="just"/>
            <a:r>
              <a:rPr lang="en-US" sz="2400" dirty="0">
                <a:solidFill>
                  <a:schemeClr val="tx1"/>
                </a:solidFill>
              </a:rPr>
              <a:t>View is UI of application and it supports HTML</a:t>
            </a:r>
          </a:p>
        </p:txBody>
      </p:sp>
    </p:spTree>
    <p:extLst>
      <p:ext uri="{BB962C8B-B14F-4D97-AF65-F5344CB8AC3E}">
        <p14:creationId xmlns:p14="http://schemas.microsoft.com/office/powerpoint/2010/main" val="293304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1452-7818-90AE-5153-4DCF2C0D219C}"/>
              </a:ext>
            </a:extLst>
          </p:cNvPr>
          <p:cNvSpPr>
            <a:spLocks noGrp="1"/>
          </p:cNvSpPr>
          <p:nvPr>
            <p:ph type="title"/>
          </p:nvPr>
        </p:nvSpPr>
        <p:spPr/>
        <p:txBody>
          <a:bodyPr/>
          <a:lstStyle/>
          <a:p>
            <a:r>
              <a:rPr lang="en-US" dirty="0"/>
              <a:t>View in MVC</a:t>
            </a:r>
          </a:p>
        </p:txBody>
      </p:sp>
      <p:sp>
        <p:nvSpPr>
          <p:cNvPr id="3" name="Content Placeholder 2">
            <a:extLst>
              <a:ext uri="{FF2B5EF4-FFF2-40B4-BE49-F238E27FC236}">
                <a16:creationId xmlns:a16="http://schemas.microsoft.com/office/drawing/2014/main" id="{CF760E4F-B0C1-973E-8E09-4A20E9F98C86}"/>
              </a:ext>
            </a:extLst>
          </p:cNvPr>
          <p:cNvSpPr>
            <a:spLocks noGrp="1"/>
          </p:cNvSpPr>
          <p:nvPr>
            <p:ph idx="1"/>
          </p:nvPr>
        </p:nvSpPr>
        <p:spPr/>
        <p:txBody>
          <a:bodyPr>
            <a:normAutofit/>
          </a:bodyPr>
          <a:lstStyle/>
          <a:p>
            <a:pPr algn="just"/>
            <a:r>
              <a:rPr lang="en-US" sz="2400" dirty="0">
                <a:solidFill>
                  <a:srgbClr val="FF0000"/>
                </a:solidFill>
              </a:rPr>
              <a:t>Razor View Engine is </a:t>
            </a:r>
            <a:r>
              <a:rPr lang="en-US" sz="2400" dirty="0">
                <a:solidFill>
                  <a:schemeClr val="tx1"/>
                </a:solidFill>
              </a:rPr>
              <a:t>a markup syntax which helps us to write HTML and server-side code in web pages using C# or </a:t>
            </a:r>
            <a:r>
              <a:rPr lang="en-US" sz="2400" dirty="0" err="1">
                <a:solidFill>
                  <a:schemeClr val="tx1"/>
                </a:solidFill>
              </a:rPr>
              <a:t>VB.Net</a:t>
            </a:r>
            <a:r>
              <a:rPr lang="en-US" sz="2400" dirty="0">
                <a:solidFill>
                  <a:schemeClr val="tx1"/>
                </a:solidFill>
              </a:rPr>
              <a:t>. </a:t>
            </a:r>
          </a:p>
          <a:p>
            <a:pPr algn="just"/>
            <a:r>
              <a:rPr lang="en-US" sz="2400" dirty="0">
                <a:solidFill>
                  <a:schemeClr val="tx1"/>
                </a:solidFill>
              </a:rPr>
              <a:t>It is server-side markup language however it is not at all a programming language.</a:t>
            </a:r>
          </a:p>
        </p:txBody>
      </p:sp>
    </p:spTree>
    <p:extLst>
      <p:ext uri="{BB962C8B-B14F-4D97-AF65-F5344CB8AC3E}">
        <p14:creationId xmlns:p14="http://schemas.microsoft.com/office/powerpoint/2010/main" val="275463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1452-7818-90AE-5153-4DCF2C0D219C}"/>
              </a:ext>
            </a:extLst>
          </p:cNvPr>
          <p:cNvSpPr>
            <a:spLocks noGrp="1"/>
          </p:cNvSpPr>
          <p:nvPr>
            <p:ph type="title"/>
          </p:nvPr>
        </p:nvSpPr>
        <p:spPr/>
        <p:txBody>
          <a:bodyPr/>
          <a:lstStyle/>
          <a:p>
            <a:r>
              <a:rPr lang="en-US" dirty="0"/>
              <a:t>View in MVC</a:t>
            </a:r>
          </a:p>
        </p:txBody>
      </p:sp>
      <p:sp>
        <p:nvSpPr>
          <p:cNvPr id="3" name="Content Placeholder 2">
            <a:extLst>
              <a:ext uri="{FF2B5EF4-FFF2-40B4-BE49-F238E27FC236}">
                <a16:creationId xmlns:a16="http://schemas.microsoft.com/office/drawing/2014/main" id="{CF760E4F-B0C1-973E-8E09-4A20E9F98C86}"/>
              </a:ext>
            </a:extLst>
          </p:cNvPr>
          <p:cNvSpPr>
            <a:spLocks noGrp="1"/>
          </p:cNvSpPr>
          <p:nvPr>
            <p:ph idx="1"/>
          </p:nvPr>
        </p:nvSpPr>
        <p:spPr/>
        <p:txBody>
          <a:bodyPr>
            <a:normAutofit/>
          </a:bodyPr>
          <a:lstStyle/>
          <a:p>
            <a:pPr algn="just"/>
            <a:r>
              <a:rPr lang="en-US" sz="2400" b="1" dirty="0">
                <a:solidFill>
                  <a:srgbClr val="FF0000"/>
                </a:solidFill>
              </a:rPr>
              <a:t>WHY VIEW IS REQUIRED?</a:t>
            </a:r>
          </a:p>
          <a:p>
            <a:pPr algn="just"/>
            <a:r>
              <a:rPr lang="en-US" sz="2400" dirty="0">
                <a:solidFill>
                  <a:schemeClr val="tx1"/>
                </a:solidFill>
              </a:rPr>
              <a:t>To make application interactive</a:t>
            </a:r>
          </a:p>
          <a:p>
            <a:pPr algn="just"/>
            <a:r>
              <a:rPr lang="en-US" sz="2400" dirty="0">
                <a:solidFill>
                  <a:schemeClr val="tx1"/>
                </a:solidFill>
              </a:rPr>
              <a:t>Easy to use</a:t>
            </a:r>
          </a:p>
          <a:p>
            <a:pPr algn="just"/>
            <a:r>
              <a:rPr lang="en-US" sz="2400" dirty="0">
                <a:solidFill>
                  <a:schemeClr val="tx1"/>
                </a:solidFill>
              </a:rPr>
              <a:t>To use html and other client side framework</a:t>
            </a:r>
          </a:p>
        </p:txBody>
      </p:sp>
    </p:spTree>
    <p:extLst>
      <p:ext uri="{BB962C8B-B14F-4D97-AF65-F5344CB8AC3E}">
        <p14:creationId xmlns:p14="http://schemas.microsoft.com/office/powerpoint/2010/main" val="15583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BF3925-56F8-C402-162E-52BC1839E2F1}"/>
              </a:ext>
            </a:extLst>
          </p:cNvPr>
          <p:cNvSpPr>
            <a:spLocks noGrp="1"/>
          </p:cNvSpPr>
          <p:nvPr>
            <p:ph type="ctrTitle"/>
          </p:nvPr>
        </p:nvSpPr>
        <p:spPr>
          <a:xfrm>
            <a:off x="1069848" y="1298448"/>
            <a:ext cx="7315200" cy="2526300"/>
          </a:xfrm>
        </p:spPr>
        <p:txBody>
          <a:bodyPr/>
          <a:lstStyle/>
          <a:p>
            <a:r>
              <a:rPr lang="en-US" dirty="0"/>
              <a:t>Unit - 3 </a:t>
            </a:r>
          </a:p>
        </p:txBody>
      </p:sp>
      <p:sp>
        <p:nvSpPr>
          <p:cNvPr id="5" name="Subtitle 4">
            <a:extLst>
              <a:ext uri="{FF2B5EF4-FFF2-40B4-BE49-F238E27FC236}">
                <a16:creationId xmlns:a16="http://schemas.microsoft.com/office/drawing/2014/main" id="{E413C80C-E650-7ADE-B9FC-44BA918C818B}"/>
              </a:ext>
            </a:extLst>
          </p:cNvPr>
          <p:cNvSpPr>
            <a:spLocks noGrp="1"/>
          </p:cNvSpPr>
          <p:nvPr>
            <p:ph type="subTitle" idx="1"/>
          </p:nvPr>
        </p:nvSpPr>
        <p:spPr>
          <a:xfrm>
            <a:off x="1069848" y="3824748"/>
            <a:ext cx="7315200" cy="914400"/>
          </a:xfrm>
        </p:spPr>
        <p:txBody>
          <a:bodyPr>
            <a:normAutofit/>
          </a:bodyPr>
          <a:lstStyle/>
          <a:p>
            <a:r>
              <a:rPr lang="en-US" sz="3200" dirty="0">
                <a:solidFill>
                  <a:schemeClr val="bg1"/>
                </a:solidFill>
              </a:rPr>
              <a:t>ASP.NET MVC</a:t>
            </a:r>
          </a:p>
        </p:txBody>
      </p:sp>
    </p:spTree>
    <p:extLst>
      <p:ext uri="{BB962C8B-B14F-4D97-AF65-F5344CB8AC3E}">
        <p14:creationId xmlns:p14="http://schemas.microsoft.com/office/powerpoint/2010/main" val="32593401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2564892"/>
          </a:xfrm>
        </p:spPr>
        <p:txBody>
          <a:bodyPr>
            <a:normAutofit/>
          </a:bodyPr>
          <a:lstStyle/>
          <a:p>
            <a:r>
              <a:rPr lang="en-US" sz="2400" b="1" dirty="0">
                <a:solidFill>
                  <a:srgbClr val="FF0000"/>
                </a:solidFill>
              </a:rPr>
              <a:t>Step 1</a:t>
            </a:r>
          </a:p>
          <a:p>
            <a:r>
              <a:rPr lang="en-US" sz="2400" b="1" dirty="0">
                <a:solidFill>
                  <a:schemeClr val="tx1"/>
                </a:solidFill>
              </a:rPr>
              <a:t>Create MVC project</a:t>
            </a:r>
          </a:p>
          <a:p>
            <a:r>
              <a:rPr lang="en-US" sz="2400" b="1" dirty="0">
                <a:solidFill>
                  <a:srgbClr val="FF0000"/>
                </a:solidFill>
              </a:rPr>
              <a:t>Step 2</a:t>
            </a:r>
          </a:p>
          <a:p>
            <a:r>
              <a:rPr lang="en-US" sz="2400" b="1" dirty="0">
                <a:solidFill>
                  <a:schemeClr val="tx1"/>
                </a:solidFill>
              </a:rPr>
              <a:t>Add </a:t>
            </a:r>
            <a:r>
              <a:rPr lang="en-US" sz="2400" b="1" dirty="0" err="1">
                <a:solidFill>
                  <a:schemeClr val="tx1"/>
                </a:solidFill>
              </a:rPr>
              <a:t>HomeController</a:t>
            </a:r>
            <a:r>
              <a:rPr lang="en-US" sz="2400" b="1" dirty="0">
                <a:solidFill>
                  <a:schemeClr val="tx1"/>
                </a:solidFill>
              </a:rPr>
              <a:t> and</a:t>
            </a:r>
          </a:p>
          <a:p>
            <a:r>
              <a:rPr lang="en-US" sz="2400" b="1" dirty="0" err="1">
                <a:solidFill>
                  <a:schemeClr val="tx1"/>
                </a:solidFill>
              </a:rPr>
              <a:t>EmployeeController</a:t>
            </a:r>
            <a:endParaRPr lang="en-US" sz="2400" b="1" dirty="0">
              <a:solidFill>
                <a:schemeClr val="tx1"/>
              </a:solidFill>
            </a:endParaRPr>
          </a:p>
        </p:txBody>
      </p:sp>
      <p:pic>
        <p:nvPicPr>
          <p:cNvPr id="5" name="Picture 4">
            <a:extLst>
              <a:ext uri="{FF2B5EF4-FFF2-40B4-BE49-F238E27FC236}">
                <a16:creationId xmlns:a16="http://schemas.microsoft.com/office/drawing/2014/main" id="{662AC3C1-C807-7B92-9FD2-37C66EEE3452}"/>
              </a:ext>
            </a:extLst>
          </p:cNvPr>
          <p:cNvPicPr>
            <a:picLocks noChangeAspect="1"/>
          </p:cNvPicPr>
          <p:nvPr/>
        </p:nvPicPr>
        <p:blipFill>
          <a:blip r:embed="rId2"/>
          <a:stretch>
            <a:fillRect/>
          </a:stretch>
        </p:blipFill>
        <p:spPr>
          <a:xfrm>
            <a:off x="8202298" y="1033453"/>
            <a:ext cx="3063721" cy="4781949"/>
          </a:xfrm>
          <a:prstGeom prst="rect">
            <a:avLst/>
          </a:prstGeom>
        </p:spPr>
      </p:pic>
    </p:spTree>
    <p:extLst>
      <p:ext uri="{BB962C8B-B14F-4D97-AF65-F5344CB8AC3E}">
        <p14:creationId xmlns:p14="http://schemas.microsoft.com/office/powerpoint/2010/main" val="7340230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4386318"/>
          </a:xfrm>
        </p:spPr>
        <p:txBody>
          <a:bodyPr>
            <a:normAutofit/>
          </a:bodyPr>
          <a:lstStyle/>
          <a:p>
            <a:endParaRPr lang="en-US" sz="2400" b="1" dirty="0"/>
          </a:p>
          <a:p>
            <a:r>
              <a:rPr lang="en-US" sz="2400" b="1" dirty="0">
                <a:solidFill>
                  <a:srgbClr val="FF0000"/>
                </a:solidFill>
              </a:rPr>
              <a:t>Step 3</a:t>
            </a:r>
          </a:p>
          <a:p>
            <a:r>
              <a:rPr lang="en-US" sz="2400" b="1" dirty="0">
                <a:solidFill>
                  <a:schemeClr val="tx1"/>
                </a:solidFill>
              </a:rPr>
              <a:t>Check the view folder,</a:t>
            </a:r>
          </a:p>
          <a:p>
            <a:r>
              <a:rPr lang="en-US" sz="2400" b="1" dirty="0">
                <a:solidFill>
                  <a:schemeClr val="tx1"/>
                </a:solidFill>
              </a:rPr>
              <a:t>You can see two folders in the </a:t>
            </a:r>
          </a:p>
          <a:p>
            <a:pPr marL="0" indent="0">
              <a:buNone/>
            </a:pPr>
            <a:r>
              <a:rPr lang="en-US" sz="2400" b="1" dirty="0">
                <a:solidFill>
                  <a:schemeClr val="tx1"/>
                </a:solidFill>
              </a:rPr>
              <a:t>Name of controllers. </a:t>
            </a:r>
          </a:p>
        </p:txBody>
      </p:sp>
      <p:pic>
        <p:nvPicPr>
          <p:cNvPr id="6" name="Picture 5">
            <a:extLst>
              <a:ext uri="{FF2B5EF4-FFF2-40B4-BE49-F238E27FC236}">
                <a16:creationId xmlns:a16="http://schemas.microsoft.com/office/drawing/2014/main" id="{53D51CF1-2045-5C14-9CC2-4D3FBA483D95}"/>
              </a:ext>
            </a:extLst>
          </p:cNvPr>
          <p:cNvPicPr>
            <a:picLocks noChangeAspect="1"/>
          </p:cNvPicPr>
          <p:nvPr/>
        </p:nvPicPr>
        <p:blipFill>
          <a:blip r:embed="rId2"/>
          <a:stretch>
            <a:fillRect/>
          </a:stretch>
        </p:blipFill>
        <p:spPr>
          <a:xfrm>
            <a:off x="8390993" y="501867"/>
            <a:ext cx="2947482" cy="5634892"/>
          </a:xfrm>
          <a:prstGeom prst="rect">
            <a:avLst/>
          </a:prstGeom>
        </p:spPr>
      </p:pic>
    </p:spTree>
    <p:extLst>
      <p:ext uri="{BB962C8B-B14F-4D97-AF65-F5344CB8AC3E}">
        <p14:creationId xmlns:p14="http://schemas.microsoft.com/office/powerpoint/2010/main" val="17902919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1348150"/>
          </a:xfrm>
        </p:spPr>
        <p:txBody>
          <a:bodyPr/>
          <a:lstStyle/>
          <a:p>
            <a:r>
              <a:rPr lang="en-US" b="1" dirty="0">
                <a:solidFill>
                  <a:srgbClr val="FF0000"/>
                </a:solidFill>
              </a:rPr>
              <a:t>Step 4</a:t>
            </a:r>
          </a:p>
          <a:p>
            <a:r>
              <a:rPr lang="en-US" b="1" dirty="0">
                <a:solidFill>
                  <a:schemeClr val="tx1"/>
                </a:solidFill>
              </a:rPr>
              <a:t>Right click on Home in views folder</a:t>
            </a:r>
          </a:p>
          <a:p>
            <a:r>
              <a:rPr lang="en-US" b="1" dirty="0">
                <a:solidFill>
                  <a:schemeClr val="tx1"/>
                </a:solidFill>
              </a:rPr>
              <a:t>Add -&gt; view</a:t>
            </a:r>
          </a:p>
        </p:txBody>
      </p:sp>
      <p:pic>
        <p:nvPicPr>
          <p:cNvPr id="6" name="Picture 5">
            <a:extLst>
              <a:ext uri="{FF2B5EF4-FFF2-40B4-BE49-F238E27FC236}">
                <a16:creationId xmlns:a16="http://schemas.microsoft.com/office/drawing/2014/main" id="{944FC718-BB79-9309-1144-8E144FB25F93}"/>
              </a:ext>
            </a:extLst>
          </p:cNvPr>
          <p:cNvPicPr>
            <a:picLocks noChangeAspect="1"/>
          </p:cNvPicPr>
          <p:nvPr/>
        </p:nvPicPr>
        <p:blipFill>
          <a:blip r:embed="rId2"/>
          <a:stretch>
            <a:fillRect/>
          </a:stretch>
        </p:blipFill>
        <p:spPr>
          <a:xfrm>
            <a:off x="8390993" y="514930"/>
            <a:ext cx="2947482" cy="5634892"/>
          </a:xfrm>
          <a:prstGeom prst="rect">
            <a:avLst/>
          </a:prstGeom>
        </p:spPr>
      </p:pic>
      <p:pic>
        <p:nvPicPr>
          <p:cNvPr id="7" name="Picture 6">
            <a:extLst>
              <a:ext uri="{FF2B5EF4-FFF2-40B4-BE49-F238E27FC236}">
                <a16:creationId xmlns:a16="http://schemas.microsoft.com/office/drawing/2014/main" id="{9BCC3750-A0A3-A7FE-B370-0567698A322F}"/>
              </a:ext>
            </a:extLst>
          </p:cNvPr>
          <p:cNvPicPr>
            <a:picLocks noChangeAspect="1"/>
          </p:cNvPicPr>
          <p:nvPr/>
        </p:nvPicPr>
        <p:blipFill>
          <a:blip r:embed="rId3"/>
          <a:stretch>
            <a:fillRect/>
          </a:stretch>
        </p:blipFill>
        <p:spPr>
          <a:xfrm>
            <a:off x="3801008" y="2957075"/>
            <a:ext cx="4280150" cy="2525990"/>
          </a:xfrm>
          <a:prstGeom prst="rect">
            <a:avLst/>
          </a:prstGeom>
        </p:spPr>
      </p:pic>
    </p:spTree>
    <p:extLst>
      <p:ext uri="{BB962C8B-B14F-4D97-AF65-F5344CB8AC3E}">
        <p14:creationId xmlns:p14="http://schemas.microsoft.com/office/powerpoint/2010/main" val="551482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1348150"/>
          </a:xfrm>
        </p:spPr>
        <p:txBody>
          <a:bodyPr/>
          <a:lstStyle/>
          <a:p>
            <a:r>
              <a:rPr lang="en-US" b="1" dirty="0">
                <a:solidFill>
                  <a:srgbClr val="FF0000"/>
                </a:solidFill>
              </a:rPr>
              <a:t>Step 5</a:t>
            </a:r>
          </a:p>
          <a:p>
            <a:r>
              <a:rPr lang="en-US" b="1" dirty="0">
                <a:solidFill>
                  <a:schemeClr val="tx1"/>
                </a:solidFill>
              </a:rPr>
              <a:t>Open </a:t>
            </a:r>
            <a:r>
              <a:rPr lang="en-US" b="1" dirty="0" err="1">
                <a:solidFill>
                  <a:schemeClr val="tx1"/>
                </a:solidFill>
              </a:rPr>
              <a:t>Index.cshtml</a:t>
            </a:r>
            <a:endParaRPr lang="en-US" b="1" dirty="0">
              <a:solidFill>
                <a:schemeClr val="tx1"/>
              </a:solidFill>
            </a:endParaRPr>
          </a:p>
          <a:p>
            <a:endParaRPr lang="en-US" b="1" dirty="0">
              <a:solidFill>
                <a:schemeClr val="tx1"/>
              </a:solidFill>
            </a:endParaRPr>
          </a:p>
        </p:txBody>
      </p:sp>
      <p:pic>
        <p:nvPicPr>
          <p:cNvPr id="5" name="Picture 4">
            <a:extLst>
              <a:ext uri="{FF2B5EF4-FFF2-40B4-BE49-F238E27FC236}">
                <a16:creationId xmlns:a16="http://schemas.microsoft.com/office/drawing/2014/main" id="{88EA3DF8-EC01-B69C-E7AF-9E4B5A2797FE}"/>
              </a:ext>
            </a:extLst>
          </p:cNvPr>
          <p:cNvPicPr>
            <a:picLocks noChangeAspect="1"/>
          </p:cNvPicPr>
          <p:nvPr/>
        </p:nvPicPr>
        <p:blipFill>
          <a:blip r:embed="rId3"/>
          <a:stretch>
            <a:fillRect/>
          </a:stretch>
        </p:blipFill>
        <p:spPr>
          <a:xfrm>
            <a:off x="9463274" y="477404"/>
            <a:ext cx="2728726" cy="5403418"/>
          </a:xfrm>
          <a:prstGeom prst="rect">
            <a:avLst/>
          </a:prstGeom>
        </p:spPr>
      </p:pic>
      <p:sp>
        <p:nvSpPr>
          <p:cNvPr id="9" name="TextBox 8">
            <a:extLst>
              <a:ext uri="{FF2B5EF4-FFF2-40B4-BE49-F238E27FC236}">
                <a16:creationId xmlns:a16="http://schemas.microsoft.com/office/drawing/2014/main" id="{5F0F4EDE-24FF-AE0C-CCF9-090A37168C4F}"/>
              </a:ext>
            </a:extLst>
          </p:cNvPr>
          <p:cNvSpPr txBox="1"/>
          <p:nvPr/>
        </p:nvSpPr>
        <p:spPr>
          <a:xfrm>
            <a:off x="3615813" y="1746575"/>
            <a:ext cx="6100916" cy="4247317"/>
          </a:xfrm>
          <a:prstGeom prst="rect">
            <a:avLst/>
          </a:prstGeom>
          <a:noFill/>
        </p:spPr>
        <p:txBody>
          <a:bodyPr wrap="square">
            <a:spAutoFit/>
          </a:bodyPr>
          <a:lstStyle/>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!DOCTYPE</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head</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meta</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name</a:t>
            </a:r>
            <a:r>
              <a:rPr lang="en-US" sz="1800" dirty="0">
                <a:solidFill>
                  <a:srgbClr val="0000FF"/>
                </a:solidFill>
                <a:latin typeface="Cascadia Mono" panose="020B0609020000020004" pitchFamily="49" charset="0"/>
              </a:rPr>
              <a:t>="viewport"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content</a:t>
            </a:r>
            <a:r>
              <a:rPr lang="en-US" sz="1800" dirty="0">
                <a:solidFill>
                  <a:srgbClr val="0000FF"/>
                </a:solidFill>
                <a:latin typeface="Cascadia Mono" panose="020B0609020000020004" pitchFamily="49" charset="0"/>
              </a:rPr>
              <a:t>="width=device-width"</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title</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Index</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title</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head</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body</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h1</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Hi, Home Controller and Index method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h1</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body</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dirty="0"/>
          </a:p>
        </p:txBody>
      </p:sp>
    </p:spTree>
    <p:extLst>
      <p:ext uri="{BB962C8B-B14F-4D97-AF65-F5344CB8AC3E}">
        <p14:creationId xmlns:p14="http://schemas.microsoft.com/office/powerpoint/2010/main" val="2452899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1348150"/>
          </a:xfrm>
        </p:spPr>
        <p:txBody>
          <a:bodyPr/>
          <a:lstStyle/>
          <a:p>
            <a:r>
              <a:rPr lang="en-US" b="1" dirty="0">
                <a:solidFill>
                  <a:srgbClr val="FF0000"/>
                </a:solidFill>
              </a:rPr>
              <a:t>Step 6</a:t>
            </a:r>
          </a:p>
          <a:p>
            <a:r>
              <a:rPr lang="en-US" b="1" dirty="0">
                <a:solidFill>
                  <a:schemeClr val="tx1"/>
                </a:solidFill>
              </a:rPr>
              <a:t>In </a:t>
            </a:r>
            <a:r>
              <a:rPr lang="en-US" b="1" dirty="0" err="1">
                <a:solidFill>
                  <a:schemeClr val="tx1"/>
                </a:solidFill>
              </a:rPr>
              <a:t>HomeController.cs</a:t>
            </a:r>
            <a:endParaRPr lang="en-US" b="1" dirty="0">
              <a:solidFill>
                <a:schemeClr val="tx1"/>
              </a:solidFill>
            </a:endParaRPr>
          </a:p>
          <a:p>
            <a:endParaRPr lang="en-US" b="1" dirty="0">
              <a:solidFill>
                <a:schemeClr val="tx1"/>
              </a:solidFill>
            </a:endParaRPr>
          </a:p>
        </p:txBody>
      </p:sp>
      <p:sp>
        <p:nvSpPr>
          <p:cNvPr id="9" name="TextBox 8">
            <a:extLst>
              <a:ext uri="{FF2B5EF4-FFF2-40B4-BE49-F238E27FC236}">
                <a16:creationId xmlns:a16="http://schemas.microsoft.com/office/drawing/2014/main" id="{5F0F4EDE-24FF-AE0C-CCF9-090A37168C4F}"/>
              </a:ext>
            </a:extLst>
          </p:cNvPr>
          <p:cNvSpPr txBox="1"/>
          <p:nvPr/>
        </p:nvSpPr>
        <p:spPr>
          <a:xfrm>
            <a:off x="3478161" y="1884227"/>
            <a:ext cx="6100916" cy="4801314"/>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System.Web.Mvc</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ViewDemo.Controllers</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HomeController</a:t>
            </a:r>
            <a:r>
              <a:rPr lang="en-US" sz="1800" dirty="0">
                <a:solidFill>
                  <a:srgbClr val="000000"/>
                </a:solidFill>
                <a:latin typeface="Cascadia Mono" panose="020B0609020000020004" pitchFamily="49" charset="0"/>
              </a:rPr>
              <a:t> : Controller</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8000"/>
                </a:solidFill>
                <a:latin typeface="Cascadia Mono" panose="020B0609020000020004" pitchFamily="49" charset="0"/>
              </a:rPr>
              <a:t>// GET: Home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ActionResult</a:t>
            </a:r>
            <a:r>
              <a:rPr lang="en-US" sz="1800" dirty="0">
                <a:solidFill>
                  <a:srgbClr val="000000"/>
                </a:solidFill>
                <a:latin typeface="Cascadia Mono" panose="020B0609020000020004" pitchFamily="49" charset="0"/>
              </a:rPr>
              <a:t> Index()</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View();</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ViewResult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AboutUs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View();</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pic>
        <p:nvPicPr>
          <p:cNvPr id="6" name="Picture 5">
            <a:extLst>
              <a:ext uri="{FF2B5EF4-FFF2-40B4-BE49-F238E27FC236}">
                <a16:creationId xmlns:a16="http://schemas.microsoft.com/office/drawing/2014/main" id="{BB181202-CDF9-50E8-5777-CFC5ED77ED66}"/>
              </a:ext>
            </a:extLst>
          </p:cNvPr>
          <p:cNvPicPr>
            <a:picLocks noChangeAspect="1"/>
          </p:cNvPicPr>
          <p:nvPr/>
        </p:nvPicPr>
        <p:blipFill>
          <a:blip r:embed="rId2"/>
          <a:stretch>
            <a:fillRect/>
          </a:stretch>
        </p:blipFill>
        <p:spPr>
          <a:xfrm>
            <a:off x="9471424" y="677488"/>
            <a:ext cx="2720576" cy="5316403"/>
          </a:xfrm>
          <a:prstGeom prst="rect">
            <a:avLst/>
          </a:prstGeom>
        </p:spPr>
      </p:pic>
    </p:spTree>
    <p:extLst>
      <p:ext uri="{BB962C8B-B14F-4D97-AF65-F5344CB8AC3E}">
        <p14:creationId xmlns:p14="http://schemas.microsoft.com/office/powerpoint/2010/main" val="1242669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69268" y="864108"/>
            <a:ext cx="7315200" cy="1348150"/>
          </a:xfrm>
        </p:spPr>
        <p:txBody>
          <a:bodyPr/>
          <a:lstStyle/>
          <a:p>
            <a:r>
              <a:rPr lang="en-US" b="1" dirty="0">
                <a:solidFill>
                  <a:srgbClr val="FF0000"/>
                </a:solidFill>
              </a:rPr>
              <a:t>Step 6</a:t>
            </a:r>
          </a:p>
          <a:p>
            <a:r>
              <a:rPr lang="en-US" b="1" dirty="0">
                <a:solidFill>
                  <a:schemeClr val="tx1"/>
                </a:solidFill>
              </a:rPr>
              <a:t>Do same in </a:t>
            </a:r>
            <a:r>
              <a:rPr lang="en-US" b="1" dirty="0" err="1">
                <a:solidFill>
                  <a:schemeClr val="tx1"/>
                </a:solidFill>
              </a:rPr>
              <a:t>EmployeeController.cs</a:t>
            </a:r>
            <a:r>
              <a:rPr lang="en-US" b="1" dirty="0">
                <a:solidFill>
                  <a:schemeClr val="tx1"/>
                </a:solidFill>
              </a:rPr>
              <a:t> and run</a:t>
            </a:r>
          </a:p>
          <a:p>
            <a:endParaRPr lang="en-US" b="1" dirty="0">
              <a:solidFill>
                <a:schemeClr val="tx1"/>
              </a:solidFill>
            </a:endParaRPr>
          </a:p>
        </p:txBody>
      </p:sp>
      <p:pic>
        <p:nvPicPr>
          <p:cNvPr id="6" name="Picture 5">
            <a:extLst>
              <a:ext uri="{FF2B5EF4-FFF2-40B4-BE49-F238E27FC236}">
                <a16:creationId xmlns:a16="http://schemas.microsoft.com/office/drawing/2014/main" id="{18B916F7-2940-2844-4F00-73221B285687}"/>
              </a:ext>
            </a:extLst>
          </p:cNvPr>
          <p:cNvPicPr>
            <a:picLocks noChangeAspect="1"/>
          </p:cNvPicPr>
          <p:nvPr/>
        </p:nvPicPr>
        <p:blipFill>
          <a:blip r:embed="rId2"/>
          <a:stretch>
            <a:fillRect/>
          </a:stretch>
        </p:blipFill>
        <p:spPr>
          <a:xfrm>
            <a:off x="3925750" y="2195396"/>
            <a:ext cx="4340499" cy="1519660"/>
          </a:xfrm>
          <a:prstGeom prst="rect">
            <a:avLst/>
          </a:prstGeom>
        </p:spPr>
      </p:pic>
      <p:pic>
        <p:nvPicPr>
          <p:cNvPr id="8" name="Picture 7">
            <a:extLst>
              <a:ext uri="{FF2B5EF4-FFF2-40B4-BE49-F238E27FC236}">
                <a16:creationId xmlns:a16="http://schemas.microsoft.com/office/drawing/2014/main" id="{B10DEC88-832C-FE54-4195-96DA8BA64AA5}"/>
              </a:ext>
            </a:extLst>
          </p:cNvPr>
          <p:cNvPicPr>
            <a:picLocks noChangeAspect="1"/>
          </p:cNvPicPr>
          <p:nvPr/>
        </p:nvPicPr>
        <p:blipFill>
          <a:blip r:embed="rId3"/>
          <a:stretch>
            <a:fillRect/>
          </a:stretch>
        </p:blipFill>
        <p:spPr>
          <a:xfrm>
            <a:off x="9484487" y="690551"/>
            <a:ext cx="2720576" cy="5316403"/>
          </a:xfrm>
          <a:prstGeom prst="rect">
            <a:avLst/>
          </a:prstGeom>
        </p:spPr>
      </p:pic>
      <p:pic>
        <p:nvPicPr>
          <p:cNvPr id="10" name="Picture 9">
            <a:extLst>
              <a:ext uri="{FF2B5EF4-FFF2-40B4-BE49-F238E27FC236}">
                <a16:creationId xmlns:a16="http://schemas.microsoft.com/office/drawing/2014/main" id="{F76E5D67-39FB-E9EC-F362-1446517BDDA6}"/>
              </a:ext>
            </a:extLst>
          </p:cNvPr>
          <p:cNvPicPr>
            <a:picLocks noChangeAspect="1"/>
          </p:cNvPicPr>
          <p:nvPr/>
        </p:nvPicPr>
        <p:blipFill>
          <a:blip r:embed="rId4"/>
          <a:stretch>
            <a:fillRect/>
          </a:stretch>
        </p:blipFill>
        <p:spPr>
          <a:xfrm>
            <a:off x="3925750" y="4161672"/>
            <a:ext cx="4998221" cy="1769343"/>
          </a:xfrm>
          <a:prstGeom prst="rect">
            <a:avLst/>
          </a:prstGeom>
        </p:spPr>
      </p:pic>
    </p:spTree>
    <p:extLst>
      <p:ext uri="{BB962C8B-B14F-4D97-AF65-F5344CB8AC3E}">
        <p14:creationId xmlns:p14="http://schemas.microsoft.com/office/powerpoint/2010/main" val="7031042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3829939" y="1434378"/>
            <a:ext cx="7315200" cy="3835712"/>
          </a:xfrm>
        </p:spPr>
        <p:txBody>
          <a:bodyPr>
            <a:normAutofit/>
          </a:bodyPr>
          <a:lstStyle/>
          <a:p>
            <a:r>
              <a:rPr lang="en-US" sz="2400" b="1" dirty="0">
                <a:solidFill>
                  <a:srgbClr val="FF0000"/>
                </a:solidFill>
              </a:rPr>
              <a:t>Points</a:t>
            </a:r>
          </a:p>
          <a:p>
            <a:endParaRPr lang="en-US" sz="2400" b="1" dirty="0">
              <a:solidFill>
                <a:srgbClr val="FF0000"/>
              </a:solidFill>
            </a:endParaRPr>
          </a:p>
          <a:p>
            <a:r>
              <a:rPr lang="en-US" sz="2400" b="1" dirty="0">
                <a:solidFill>
                  <a:srgbClr val="FF0000"/>
                </a:solidFill>
              </a:rPr>
              <a:t>In MVC, browser cannot call view directly.</a:t>
            </a:r>
          </a:p>
          <a:p>
            <a:r>
              <a:rPr lang="en-US" sz="2400" b="1" dirty="0">
                <a:solidFill>
                  <a:srgbClr val="0070C0"/>
                </a:solidFill>
              </a:rPr>
              <a:t>Controller will perform it.</a:t>
            </a:r>
          </a:p>
          <a:p>
            <a:r>
              <a:rPr lang="en-US" sz="2400" b="1" dirty="0">
                <a:solidFill>
                  <a:srgbClr val="0070C0"/>
                </a:solidFill>
              </a:rPr>
              <a:t>Browser doesn’t know one is calling view or something else. Because it is a job of Action Method.</a:t>
            </a:r>
          </a:p>
          <a:p>
            <a:r>
              <a:rPr lang="en-US" sz="2400" b="1" dirty="0">
                <a:solidFill>
                  <a:srgbClr val="0070C0"/>
                </a:solidFill>
              </a:rPr>
              <a:t>Browser will display the content via view.</a:t>
            </a:r>
          </a:p>
          <a:p>
            <a:endParaRPr lang="en-US" sz="2400" b="1" dirty="0">
              <a:solidFill>
                <a:srgbClr val="FF0000"/>
              </a:solidFill>
            </a:endParaRPr>
          </a:p>
          <a:p>
            <a:endParaRPr lang="en-US" sz="2400" b="1" dirty="0">
              <a:solidFill>
                <a:srgbClr val="FF0000"/>
              </a:solidFill>
            </a:endParaRPr>
          </a:p>
        </p:txBody>
      </p:sp>
    </p:spTree>
    <p:extLst>
      <p:ext uri="{BB962C8B-B14F-4D97-AF65-F5344CB8AC3E}">
        <p14:creationId xmlns:p14="http://schemas.microsoft.com/office/powerpoint/2010/main" val="34041306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sp>
        <p:nvSpPr>
          <p:cNvPr id="4" name="Rectangle 3">
            <a:extLst>
              <a:ext uri="{FF2B5EF4-FFF2-40B4-BE49-F238E27FC236}">
                <a16:creationId xmlns:a16="http://schemas.microsoft.com/office/drawing/2014/main" id="{DBC6F37F-4CBD-C715-BB8E-039BA4F877D2}"/>
              </a:ext>
            </a:extLst>
          </p:cNvPr>
          <p:cNvSpPr/>
          <p:nvPr/>
        </p:nvSpPr>
        <p:spPr>
          <a:xfrm>
            <a:off x="2546555" y="13063"/>
            <a:ext cx="2399071"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E75FA213-CF07-FC6D-DEFD-052C525DE0B6}"/>
              </a:ext>
            </a:extLst>
          </p:cNvPr>
          <p:cNvSpPr txBox="1"/>
          <p:nvPr/>
        </p:nvSpPr>
        <p:spPr>
          <a:xfrm>
            <a:off x="2598185" y="1713688"/>
            <a:ext cx="8472936" cy="4801314"/>
          </a:xfrm>
          <a:prstGeom prst="rect">
            <a:avLst/>
          </a:prstGeom>
          <a:noFill/>
        </p:spPr>
        <p:txBody>
          <a:bodyPr wrap="square">
            <a:spAutoFit/>
          </a:bodyPr>
          <a:lstStyle/>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!DOCTYPE</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head</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meta</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name</a:t>
            </a:r>
            <a:r>
              <a:rPr lang="en-US" sz="1800" dirty="0">
                <a:solidFill>
                  <a:srgbClr val="0000FF"/>
                </a:solidFill>
                <a:latin typeface="Cascadia Mono" panose="020B0609020000020004" pitchFamily="49" charset="0"/>
              </a:rPr>
              <a:t>="viewport"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content</a:t>
            </a:r>
            <a:r>
              <a:rPr lang="en-US" sz="1800" dirty="0">
                <a:solidFill>
                  <a:srgbClr val="0000FF"/>
                </a:solidFill>
                <a:latin typeface="Cascadia Mono" panose="020B0609020000020004" pitchFamily="49" charset="0"/>
              </a:rPr>
              <a:t>="width=device-width"</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title</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Index</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title</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head</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body</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h1</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Hi, Home Controller and Index method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h1</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href</a:t>
            </a:r>
            <a:r>
              <a:rPr lang="en-US" sz="1800" dirty="0">
                <a:solidFill>
                  <a:srgbClr val="0000FF"/>
                </a:solidFill>
                <a:latin typeface="Cascadia Mono" panose="020B0609020000020004" pitchFamily="49" charset="0"/>
              </a:rPr>
              <a:t>="/Home/</a:t>
            </a:r>
            <a:r>
              <a:rPr lang="en-US" sz="1800" dirty="0" err="1">
                <a:solidFill>
                  <a:srgbClr val="0000FF"/>
                </a:solidFill>
                <a:latin typeface="Cascadia Mono" panose="020B0609020000020004" pitchFamily="49" charset="0"/>
              </a:rPr>
              <a:t>AboutUs</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Home - </a:t>
            </a:r>
            <a:r>
              <a:rPr lang="en-US" sz="1800" dirty="0" err="1">
                <a:solidFill>
                  <a:srgbClr val="000000"/>
                </a:solidFill>
                <a:latin typeface="Cascadia Mono" panose="020B0609020000020004" pitchFamily="49" charset="0"/>
              </a:rPr>
              <a:t>AboutUs</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href</a:t>
            </a:r>
            <a:r>
              <a:rPr lang="en-US" sz="1800" dirty="0">
                <a:solidFill>
                  <a:srgbClr val="0000FF"/>
                </a:solidFill>
                <a:latin typeface="Cascadia Mono" panose="020B0609020000020004" pitchFamily="49" charset="0"/>
              </a:rPr>
              <a:t>="/Employee/Index"&gt;</a:t>
            </a:r>
            <a:r>
              <a:rPr lang="en-US" sz="1800" dirty="0">
                <a:solidFill>
                  <a:srgbClr val="000000"/>
                </a:solidFill>
                <a:latin typeface="Cascadia Mono" panose="020B0609020000020004" pitchFamily="49" charset="0"/>
              </a:rPr>
              <a:t>Employee - Index</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href</a:t>
            </a:r>
            <a:r>
              <a:rPr lang="en-US" sz="1800" dirty="0">
                <a:solidFill>
                  <a:srgbClr val="0000FF"/>
                </a:solidFill>
                <a:latin typeface="Cascadia Mono" panose="020B0609020000020004" pitchFamily="49" charset="0"/>
              </a:rPr>
              <a:t>="/Employee/</a:t>
            </a:r>
            <a:r>
              <a:rPr lang="en-US" sz="1800" dirty="0" err="1">
                <a:solidFill>
                  <a:srgbClr val="0000FF"/>
                </a:solidFill>
                <a:latin typeface="Cascadia Mono" panose="020B0609020000020004" pitchFamily="49" charset="0"/>
              </a:rPr>
              <a:t>AboutUs</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Employee - </a:t>
            </a:r>
            <a:r>
              <a:rPr lang="en-US" sz="1800" dirty="0" err="1">
                <a:solidFill>
                  <a:srgbClr val="000000"/>
                </a:solidFill>
                <a:latin typeface="Cascadia Mono" panose="020B0609020000020004" pitchFamily="49" charset="0"/>
              </a:rPr>
              <a:t>AboutUs</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a</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body</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dirty="0"/>
          </a:p>
        </p:txBody>
      </p:sp>
      <p:sp>
        <p:nvSpPr>
          <p:cNvPr id="3" name="Content Placeholder 2">
            <a:extLst>
              <a:ext uri="{FF2B5EF4-FFF2-40B4-BE49-F238E27FC236}">
                <a16:creationId xmlns:a16="http://schemas.microsoft.com/office/drawing/2014/main" id="{7D9DFBB7-F7C7-25D0-F915-CA5FEFEAE9B5}"/>
              </a:ext>
            </a:extLst>
          </p:cNvPr>
          <p:cNvSpPr>
            <a:spLocks noGrp="1"/>
          </p:cNvSpPr>
          <p:nvPr>
            <p:ph idx="1"/>
          </p:nvPr>
        </p:nvSpPr>
        <p:spPr>
          <a:xfrm>
            <a:off x="2598185" y="182769"/>
            <a:ext cx="7315200" cy="1348150"/>
          </a:xfrm>
        </p:spPr>
        <p:txBody>
          <a:bodyPr/>
          <a:lstStyle/>
          <a:p>
            <a:r>
              <a:rPr lang="en-US" b="1" dirty="0">
                <a:solidFill>
                  <a:srgbClr val="FF0000"/>
                </a:solidFill>
              </a:rPr>
              <a:t>Step 7</a:t>
            </a:r>
          </a:p>
          <a:p>
            <a:r>
              <a:rPr lang="en-US" b="1" dirty="0" err="1">
                <a:solidFill>
                  <a:srgbClr val="FF0000"/>
                </a:solidFill>
              </a:rPr>
              <a:t>Index.cshtml</a:t>
            </a:r>
            <a:r>
              <a:rPr lang="en-US" b="1" dirty="0">
                <a:solidFill>
                  <a:srgbClr val="FF0000"/>
                </a:solidFill>
              </a:rPr>
              <a:t> – Create Hyperlink</a:t>
            </a:r>
          </a:p>
        </p:txBody>
      </p:sp>
      <p:pic>
        <p:nvPicPr>
          <p:cNvPr id="7" name="Picture 6">
            <a:extLst>
              <a:ext uri="{FF2B5EF4-FFF2-40B4-BE49-F238E27FC236}">
                <a16:creationId xmlns:a16="http://schemas.microsoft.com/office/drawing/2014/main" id="{CF66439A-EEAD-D6BF-BF1D-A5319B74830F}"/>
              </a:ext>
            </a:extLst>
          </p:cNvPr>
          <p:cNvPicPr>
            <a:picLocks noChangeAspect="1"/>
          </p:cNvPicPr>
          <p:nvPr/>
        </p:nvPicPr>
        <p:blipFill>
          <a:blip r:embed="rId3"/>
          <a:stretch>
            <a:fillRect/>
          </a:stretch>
        </p:blipFill>
        <p:spPr>
          <a:xfrm>
            <a:off x="10264460" y="-69764"/>
            <a:ext cx="1927539" cy="3766693"/>
          </a:xfrm>
          <a:prstGeom prst="rect">
            <a:avLst/>
          </a:prstGeom>
        </p:spPr>
      </p:pic>
    </p:spTree>
    <p:extLst>
      <p:ext uri="{BB962C8B-B14F-4D97-AF65-F5344CB8AC3E}">
        <p14:creationId xmlns:p14="http://schemas.microsoft.com/office/powerpoint/2010/main" val="21288368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7228A-555A-8345-021B-473DC3929C6E}"/>
              </a:ext>
            </a:extLst>
          </p:cNvPr>
          <p:cNvSpPr>
            <a:spLocks noGrp="1"/>
          </p:cNvSpPr>
          <p:nvPr>
            <p:ph type="title"/>
          </p:nvPr>
        </p:nvSpPr>
        <p:spPr/>
        <p:txBody>
          <a:bodyPr/>
          <a:lstStyle/>
          <a:p>
            <a:r>
              <a:rPr lang="en-US" dirty="0"/>
              <a:t>View Demo</a:t>
            </a:r>
          </a:p>
        </p:txBody>
      </p:sp>
      <p:pic>
        <p:nvPicPr>
          <p:cNvPr id="6" name="Picture 5">
            <a:extLst>
              <a:ext uri="{FF2B5EF4-FFF2-40B4-BE49-F238E27FC236}">
                <a16:creationId xmlns:a16="http://schemas.microsoft.com/office/drawing/2014/main" id="{A917FE07-8CE4-2445-0702-5E8A6867F730}"/>
              </a:ext>
            </a:extLst>
          </p:cNvPr>
          <p:cNvPicPr>
            <a:picLocks noChangeAspect="1"/>
          </p:cNvPicPr>
          <p:nvPr/>
        </p:nvPicPr>
        <p:blipFill>
          <a:blip r:embed="rId3"/>
          <a:stretch>
            <a:fillRect/>
          </a:stretch>
        </p:blipFill>
        <p:spPr>
          <a:xfrm>
            <a:off x="3543393" y="137051"/>
            <a:ext cx="4777521" cy="1973571"/>
          </a:xfrm>
          <a:prstGeom prst="rect">
            <a:avLst/>
          </a:prstGeom>
        </p:spPr>
      </p:pic>
      <p:pic>
        <p:nvPicPr>
          <p:cNvPr id="8" name="Picture 7">
            <a:extLst>
              <a:ext uri="{FF2B5EF4-FFF2-40B4-BE49-F238E27FC236}">
                <a16:creationId xmlns:a16="http://schemas.microsoft.com/office/drawing/2014/main" id="{73AE06F3-1E0A-833D-4AB2-8BE18C8709CE}"/>
              </a:ext>
            </a:extLst>
          </p:cNvPr>
          <p:cNvPicPr>
            <a:picLocks noChangeAspect="1"/>
          </p:cNvPicPr>
          <p:nvPr/>
        </p:nvPicPr>
        <p:blipFill>
          <a:blip r:embed="rId4"/>
          <a:stretch>
            <a:fillRect/>
          </a:stretch>
        </p:blipFill>
        <p:spPr>
          <a:xfrm>
            <a:off x="3543393" y="3081395"/>
            <a:ext cx="8395688" cy="3667431"/>
          </a:xfrm>
          <a:prstGeom prst="rect">
            <a:avLst/>
          </a:prstGeom>
        </p:spPr>
      </p:pic>
      <p:sp>
        <p:nvSpPr>
          <p:cNvPr id="3" name="TextBox 2">
            <a:extLst>
              <a:ext uri="{FF2B5EF4-FFF2-40B4-BE49-F238E27FC236}">
                <a16:creationId xmlns:a16="http://schemas.microsoft.com/office/drawing/2014/main" id="{41FDB1BD-8628-68F5-4B85-93113D34B7EC}"/>
              </a:ext>
            </a:extLst>
          </p:cNvPr>
          <p:cNvSpPr txBox="1"/>
          <p:nvPr/>
        </p:nvSpPr>
        <p:spPr>
          <a:xfrm flipH="1">
            <a:off x="3543393" y="2174523"/>
            <a:ext cx="8147162" cy="646331"/>
          </a:xfrm>
          <a:prstGeom prst="rect">
            <a:avLst/>
          </a:prstGeom>
          <a:noFill/>
        </p:spPr>
        <p:txBody>
          <a:bodyPr wrap="square" rtlCol="0">
            <a:spAutoFit/>
          </a:bodyPr>
          <a:lstStyle/>
          <a:p>
            <a:r>
              <a:rPr lang="en-US" dirty="0"/>
              <a:t>If the view file is not available, the controller will try to check all the possibilities and throw this error.  </a:t>
            </a:r>
          </a:p>
        </p:txBody>
      </p:sp>
    </p:spTree>
    <p:extLst>
      <p:ext uri="{BB962C8B-B14F-4D97-AF65-F5344CB8AC3E}">
        <p14:creationId xmlns:p14="http://schemas.microsoft.com/office/powerpoint/2010/main" val="660494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0C3C-DE5B-0F09-8B1C-9F01DEF20B46}"/>
              </a:ext>
            </a:extLst>
          </p:cNvPr>
          <p:cNvSpPr>
            <a:spLocks noGrp="1"/>
          </p:cNvSpPr>
          <p:nvPr>
            <p:ph type="title"/>
          </p:nvPr>
        </p:nvSpPr>
        <p:spPr/>
        <p:txBody>
          <a:bodyPr/>
          <a:lstStyle/>
          <a:p>
            <a:r>
              <a:rPr lang="en-US" dirty="0"/>
              <a:t>Model in MVC</a:t>
            </a:r>
          </a:p>
        </p:txBody>
      </p:sp>
      <p:sp>
        <p:nvSpPr>
          <p:cNvPr id="3" name="Content Placeholder 2">
            <a:extLst>
              <a:ext uri="{FF2B5EF4-FFF2-40B4-BE49-F238E27FC236}">
                <a16:creationId xmlns:a16="http://schemas.microsoft.com/office/drawing/2014/main" id="{C040C718-A457-C33E-158F-8FD185F003D2}"/>
              </a:ext>
            </a:extLst>
          </p:cNvPr>
          <p:cNvSpPr>
            <a:spLocks noGrp="1"/>
          </p:cNvSpPr>
          <p:nvPr>
            <p:ph idx="1"/>
          </p:nvPr>
        </p:nvSpPr>
        <p:spPr>
          <a:xfrm>
            <a:off x="3869268" y="864108"/>
            <a:ext cx="7772126" cy="5120640"/>
          </a:xfrm>
        </p:spPr>
        <p:txBody>
          <a:bodyPr>
            <a:normAutofit/>
          </a:bodyPr>
          <a:lstStyle/>
          <a:p>
            <a:pPr algn="just"/>
            <a:r>
              <a:rPr lang="en-US" sz="2400" dirty="0">
                <a:solidFill>
                  <a:schemeClr val="tx1"/>
                </a:solidFill>
              </a:rPr>
              <a:t>A model is a class that contains the </a:t>
            </a:r>
            <a:r>
              <a:rPr lang="en-US" sz="2400" dirty="0">
                <a:solidFill>
                  <a:srgbClr val="FF0000"/>
                </a:solidFill>
              </a:rPr>
              <a:t>business logic </a:t>
            </a:r>
            <a:r>
              <a:rPr lang="en-US" sz="2400" dirty="0">
                <a:solidFill>
                  <a:schemeClr val="tx1"/>
                </a:solidFill>
              </a:rPr>
              <a:t>of the application. It also used for accessing data from the </a:t>
            </a:r>
            <a:r>
              <a:rPr lang="en-US" sz="2400" dirty="0">
                <a:solidFill>
                  <a:srgbClr val="FF0000"/>
                </a:solidFill>
              </a:rPr>
              <a:t>database</a:t>
            </a:r>
            <a:r>
              <a:rPr lang="en-US" sz="2400" dirty="0">
                <a:solidFill>
                  <a:schemeClr val="tx1"/>
                </a:solidFill>
              </a:rPr>
              <a:t>. </a:t>
            </a:r>
          </a:p>
          <a:p>
            <a:pPr algn="just"/>
            <a:r>
              <a:rPr lang="en-US" sz="2400" dirty="0">
                <a:solidFill>
                  <a:schemeClr val="tx1"/>
                </a:solidFill>
              </a:rPr>
              <a:t>The model class does not handle directly input from the browser. </a:t>
            </a:r>
            <a:r>
              <a:rPr lang="en-US" sz="2400" dirty="0">
                <a:solidFill>
                  <a:srgbClr val="FF0000"/>
                </a:solidFill>
              </a:rPr>
              <a:t>It does not contain any HTML code as well</a:t>
            </a:r>
            <a:r>
              <a:rPr lang="en-US" sz="2400" dirty="0">
                <a:solidFill>
                  <a:schemeClr val="tx1"/>
                </a:solidFill>
              </a:rPr>
              <a:t>.</a:t>
            </a:r>
          </a:p>
          <a:p>
            <a:pPr algn="just"/>
            <a:r>
              <a:rPr lang="en-US" sz="2400" dirty="0">
                <a:solidFill>
                  <a:schemeClr val="tx1"/>
                </a:solidFill>
              </a:rPr>
              <a:t>Models are also refers as </a:t>
            </a:r>
            <a:r>
              <a:rPr lang="en-US" sz="2400" dirty="0">
                <a:solidFill>
                  <a:srgbClr val="FF0000"/>
                </a:solidFill>
              </a:rPr>
              <a:t>objects</a:t>
            </a:r>
            <a:r>
              <a:rPr lang="en-US" sz="2400" dirty="0">
                <a:solidFill>
                  <a:schemeClr val="tx1"/>
                </a:solidFill>
              </a:rPr>
              <a:t> that are used to implement conceptual logic for the application. </a:t>
            </a:r>
          </a:p>
          <a:p>
            <a:pPr algn="just"/>
            <a:r>
              <a:rPr lang="en-US" sz="2400" dirty="0">
                <a:solidFill>
                  <a:srgbClr val="0070C0"/>
                </a:solidFill>
              </a:rPr>
              <a:t>A controller interacts with the model, access the data, perform the logic and pass that data to the view.</a:t>
            </a:r>
          </a:p>
        </p:txBody>
      </p:sp>
    </p:spTree>
    <p:extLst>
      <p:ext uri="{BB962C8B-B14F-4D97-AF65-F5344CB8AC3E}">
        <p14:creationId xmlns:p14="http://schemas.microsoft.com/office/powerpoint/2010/main" val="2969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FC6DA-561F-0DE9-68FB-8A6C0938D4D4}"/>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4C78FB7A-DAEC-B0D2-3922-14903150CCD0}"/>
              </a:ext>
            </a:extLst>
          </p:cNvPr>
          <p:cNvSpPr>
            <a:spLocks noGrp="1"/>
          </p:cNvSpPr>
          <p:nvPr>
            <p:ph idx="1"/>
          </p:nvPr>
        </p:nvSpPr>
        <p:spPr/>
        <p:txBody>
          <a:bodyPr>
            <a:normAutofit lnSpcReduction="10000"/>
          </a:bodyPr>
          <a:lstStyle/>
          <a:p>
            <a:r>
              <a:rPr lang="en-US" sz="2400" dirty="0">
                <a:solidFill>
                  <a:schemeClr val="tx1"/>
                </a:solidFill>
              </a:rPr>
              <a:t>Introduction to ASP.NET MVC</a:t>
            </a:r>
          </a:p>
          <a:p>
            <a:r>
              <a:rPr lang="en-US" sz="2400" dirty="0">
                <a:solidFill>
                  <a:schemeClr val="tx1"/>
                </a:solidFill>
              </a:rPr>
              <a:t>MVC Architecture Overview </a:t>
            </a:r>
          </a:p>
          <a:p>
            <a:r>
              <a:rPr lang="en-US" sz="2400" dirty="0">
                <a:solidFill>
                  <a:schemeClr val="tx1"/>
                </a:solidFill>
              </a:rPr>
              <a:t>Controllers</a:t>
            </a:r>
          </a:p>
          <a:p>
            <a:r>
              <a:rPr lang="en-US" sz="2400" dirty="0">
                <a:solidFill>
                  <a:schemeClr val="tx1"/>
                </a:solidFill>
              </a:rPr>
              <a:t>Razor Views</a:t>
            </a:r>
          </a:p>
          <a:p>
            <a:r>
              <a:rPr lang="en-US" sz="2400" dirty="0" err="1">
                <a:solidFill>
                  <a:schemeClr val="tx1"/>
                </a:solidFill>
              </a:rPr>
              <a:t>LayoutView</a:t>
            </a:r>
            <a:endParaRPr lang="en-US" sz="2400" dirty="0">
              <a:solidFill>
                <a:schemeClr val="tx1"/>
              </a:solidFill>
            </a:endParaRPr>
          </a:p>
          <a:p>
            <a:r>
              <a:rPr lang="en-US" sz="2400" dirty="0" err="1">
                <a:solidFill>
                  <a:schemeClr val="tx1"/>
                </a:solidFill>
              </a:rPr>
              <a:t>PartialView</a:t>
            </a:r>
            <a:endParaRPr lang="en-US" sz="2400" dirty="0">
              <a:solidFill>
                <a:schemeClr val="tx1"/>
              </a:solidFill>
            </a:endParaRPr>
          </a:p>
          <a:p>
            <a:r>
              <a:rPr lang="en-US" sz="2400" dirty="0">
                <a:solidFill>
                  <a:schemeClr val="tx1"/>
                </a:solidFill>
              </a:rPr>
              <a:t>Models </a:t>
            </a:r>
          </a:p>
          <a:p>
            <a:r>
              <a:rPr lang="en-US" sz="2400" dirty="0">
                <a:solidFill>
                  <a:schemeClr val="tx1"/>
                </a:solidFill>
              </a:rPr>
              <a:t>HTML helpers</a:t>
            </a:r>
          </a:p>
          <a:p>
            <a:r>
              <a:rPr lang="en-US" sz="2400" dirty="0">
                <a:solidFill>
                  <a:schemeClr val="tx1"/>
                </a:solidFill>
              </a:rPr>
              <a:t>Action Filters</a:t>
            </a:r>
          </a:p>
          <a:p>
            <a:r>
              <a:rPr lang="en-US" sz="2400" dirty="0">
                <a:solidFill>
                  <a:schemeClr val="tx1"/>
                </a:solidFill>
              </a:rPr>
              <a:t>Model Validation</a:t>
            </a:r>
          </a:p>
          <a:p>
            <a:r>
              <a:rPr lang="en-US" sz="2400" dirty="0">
                <a:solidFill>
                  <a:schemeClr val="tx1"/>
                </a:solidFill>
              </a:rPr>
              <a:t>URLs and Routing</a:t>
            </a:r>
          </a:p>
        </p:txBody>
      </p:sp>
    </p:spTree>
    <p:extLst>
      <p:ext uri="{BB962C8B-B14F-4D97-AF65-F5344CB8AC3E}">
        <p14:creationId xmlns:p14="http://schemas.microsoft.com/office/powerpoint/2010/main" val="4024769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0C3C-DE5B-0F09-8B1C-9F01DEF20B46}"/>
              </a:ext>
            </a:extLst>
          </p:cNvPr>
          <p:cNvSpPr>
            <a:spLocks noGrp="1"/>
          </p:cNvSpPr>
          <p:nvPr>
            <p:ph type="title"/>
          </p:nvPr>
        </p:nvSpPr>
        <p:spPr/>
        <p:txBody>
          <a:bodyPr/>
          <a:lstStyle/>
          <a:p>
            <a:r>
              <a:rPr lang="en-US" dirty="0"/>
              <a:t>Model in MVC</a:t>
            </a:r>
          </a:p>
        </p:txBody>
      </p:sp>
      <p:sp>
        <p:nvSpPr>
          <p:cNvPr id="3" name="Content Placeholder 2">
            <a:extLst>
              <a:ext uri="{FF2B5EF4-FFF2-40B4-BE49-F238E27FC236}">
                <a16:creationId xmlns:a16="http://schemas.microsoft.com/office/drawing/2014/main" id="{C040C718-A457-C33E-158F-8FD185F003D2}"/>
              </a:ext>
            </a:extLst>
          </p:cNvPr>
          <p:cNvSpPr>
            <a:spLocks noGrp="1"/>
          </p:cNvSpPr>
          <p:nvPr>
            <p:ph idx="1"/>
          </p:nvPr>
        </p:nvSpPr>
        <p:spPr>
          <a:xfrm>
            <a:off x="3539613" y="864108"/>
            <a:ext cx="8101781" cy="1141673"/>
          </a:xfrm>
        </p:spPr>
        <p:txBody>
          <a:bodyPr>
            <a:normAutofit/>
          </a:bodyPr>
          <a:lstStyle/>
          <a:p>
            <a:pPr algn="just"/>
            <a:r>
              <a:rPr lang="en-US" sz="2400" dirty="0">
                <a:solidFill>
                  <a:schemeClr val="tx1"/>
                </a:solidFill>
              </a:rPr>
              <a:t>To add the model, just right click on the Model folder of the project and then follow this sequence </a:t>
            </a:r>
            <a:r>
              <a:rPr lang="en-US" sz="2400" dirty="0">
                <a:solidFill>
                  <a:srgbClr val="0070C0"/>
                </a:solidFill>
              </a:rPr>
              <a:t>Model-&gt;Add-&gt;New Item-&gt;Visual C#-&gt;Code-&gt;Class.</a:t>
            </a:r>
          </a:p>
        </p:txBody>
      </p:sp>
      <p:sp>
        <p:nvSpPr>
          <p:cNvPr id="4" name="Rectangle 1">
            <a:extLst>
              <a:ext uri="{FF2B5EF4-FFF2-40B4-BE49-F238E27FC236}">
                <a16:creationId xmlns:a16="http://schemas.microsoft.com/office/drawing/2014/main" id="{2EB8BA78-8962-D16B-E99B-557B2D944D14}"/>
              </a:ext>
            </a:extLst>
          </p:cNvPr>
          <p:cNvSpPr>
            <a:spLocks noChangeArrowheads="1"/>
          </p:cNvSpPr>
          <p:nvPr/>
        </p:nvSpPr>
        <p:spPr bwMode="auto">
          <a:xfrm>
            <a:off x="3726426" y="2121627"/>
            <a:ext cx="8212655"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70C0"/>
                </a:solidFill>
                <a:effectLst/>
                <a:latin typeface="Consolas" panose="020B0609020204030204" pitchFamily="49" charset="0"/>
                <a:ea typeface="SFMono-Regular"/>
              </a:rPr>
              <a:t>Student.cs</a:t>
            </a:r>
            <a:endParaRPr kumimoji="0" lang="en-US" altLang="en-US" sz="2000" b="0" i="0" u="none" strike="noStrike" cap="none" normalizeH="0" baseline="0" dirty="0">
              <a:ln>
                <a:noFill/>
              </a:ln>
              <a:solidFill>
                <a:srgbClr val="0070C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System;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System.Collections.Generic</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System.Linq</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System.Web</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class</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2B91AF"/>
                </a:solidFill>
                <a:effectLst/>
                <a:latin typeface="Consolas" panose="020B0609020204030204" pitchFamily="49" charset="0"/>
                <a:ea typeface="SFMono-Regular"/>
              </a:rPr>
              <a:t>Student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StudentId</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StudentName</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Age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00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0C3C-DE5B-0F09-8B1C-9F01DEF20B46}"/>
              </a:ext>
            </a:extLst>
          </p:cNvPr>
          <p:cNvSpPr>
            <a:spLocks noGrp="1"/>
          </p:cNvSpPr>
          <p:nvPr>
            <p:ph type="title"/>
          </p:nvPr>
        </p:nvSpPr>
        <p:spPr/>
        <p:txBody>
          <a:bodyPr/>
          <a:lstStyle/>
          <a:p>
            <a:r>
              <a:rPr lang="en-US" dirty="0"/>
              <a:t>Model in MVC</a:t>
            </a:r>
          </a:p>
        </p:txBody>
      </p:sp>
      <p:sp>
        <p:nvSpPr>
          <p:cNvPr id="3" name="Content Placeholder 2">
            <a:extLst>
              <a:ext uri="{FF2B5EF4-FFF2-40B4-BE49-F238E27FC236}">
                <a16:creationId xmlns:a16="http://schemas.microsoft.com/office/drawing/2014/main" id="{C040C718-A457-C33E-158F-8FD185F003D2}"/>
              </a:ext>
            </a:extLst>
          </p:cNvPr>
          <p:cNvSpPr>
            <a:spLocks noGrp="1"/>
          </p:cNvSpPr>
          <p:nvPr>
            <p:ph idx="1"/>
          </p:nvPr>
        </p:nvSpPr>
        <p:spPr>
          <a:xfrm>
            <a:off x="3539613" y="864108"/>
            <a:ext cx="8101781" cy="1141673"/>
          </a:xfrm>
        </p:spPr>
        <p:txBody>
          <a:bodyPr>
            <a:normAutofit/>
          </a:bodyPr>
          <a:lstStyle/>
          <a:p>
            <a:pPr algn="just"/>
            <a:r>
              <a:rPr lang="en-US" sz="2400" dirty="0">
                <a:solidFill>
                  <a:schemeClr val="tx1"/>
                </a:solidFill>
              </a:rPr>
              <a:t>To add the model, just right click on the Model folder of the project and then follow this sequence </a:t>
            </a:r>
            <a:r>
              <a:rPr lang="en-US" sz="2400" dirty="0">
                <a:solidFill>
                  <a:srgbClr val="0070C0"/>
                </a:solidFill>
              </a:rPr>
              <a:t>Model-&gt;Add-&gt;New Item-&gt;Visual C#-&gt;Code-&gt;Class.</a:t>
            </a:r>
          </a:p>
        </p:txBody>
      </p:sp>
      <p:sp>
        <p:nvSpPr>
          <p:cNvPr id="4" name="Rectangle 1">
            <a:extLst>
              <a:ext uri="{FF2B5EF4-FFF2-40B4-BE49-F238E27FC236}">
                <a16:creationId xmlns:a16="http://schemas.microsoft.com/office/drawing/2014/main" id="{2EB8BA78-8962-D16B-E99B-557B2D944D14}"/>
              </a:ext>
            </a:extLst>
          </p:cNvPr>
          <p:cNvSpPr>
            <a:spLocks noChangeArrowheads="1"/>
          </p:cNvSpPr>
          <p:nvPr/>
        </p:nvSpPr>
        <p:spPr bwMode="auto">
          <a:xfrm>
            <a:off x="3726426" y="2121627"/>
            <a:ext cx="8212655"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70C0"/>
                </a:solidFill>
                <a:effectLst/>
                <a:latin typeface="Consolas" panose="020B0609020204030204" pitchFamily="49" charset="0"/>
                <a:ea typeface="SFMono-Regular"/>
              </a:rPr>
              <a:t>Student.cs</a:t>
            </a:r>
            <a:endParaRPr kumimoji="0" lang="en-US" altLang="en-US" sz="2000" b="0" i="0" u="none" strike="noStrike" cap="none" normalizeH="0" baseline="0" dirty="0">
              <a:ln>
                <a:noFill/>
              </a:ln>
              <a:solidFill>
                <a:srgbClr val="0070C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System;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System.Collections.Generic</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System.Linq</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System.Web</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class</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2B91AF"/>
                </a:solidFill>
                <a:effectLst/>
                <a:latin typeface="Consolas" panose="020B0609020204030204" pitchFamily="49" charset="0"/>
                <a:ea typeface="SFMono-Regular"/>
              </a:rPr>
              <a:t>Student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StudentId</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StudentName</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Age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F45C68E-6B74-2EAB-7987-DCC0BDE1B048}"/>
              </a:ext>
            </a:extLst>
          </p:cNvPr>
          <p:cNvSpPr txBox="1"/>
          <p:nvPr/>
        </p:nvSpPr>
        <p:spPr>
          <a:xfrm>
            <a:off x="3610896" y="6092212"/>
            <a:ext cx="8423787" cy="646331"/>
          </a:xfrm>
          <a:prstGeom prst="rect">
            <a:avLst/>
          </a:prstGeom>
          <a:noFill/>
        </p:spPr>
        <p:txBody>
          <a:bodyPr wrap="square">
            <a:spAutoFit/>
          </a:bodyPr>
          <a:lstStyle/>
          <a:p>
            <a:r>
              <a:rPr lang="en-US" b="0" i="0" dirty="0">
                <a:solidFill>
                  <a:srgbClr val="181717"/>
                </a:solidFill>
                <a:effectLst/>
                <a:latin typeface="Verdana" panose="020B0604030504040204" pitchFamily="34" charset="0"/>
              </a:rPr>
              <a:t>The model class can be used in the view to populate the data, as well as sending data to the controller.</a:t>
            </a:r>
            <a:endParaRPr lang="en-US" dirty="0"/>
          </a:p>
        </p:txBody>
      </p:sp>
    </p:spTree>
    <p:extLst>
      <p:ext uri="{BB962C8B-B14F-4D97-AF65-F5344CB8AC3E}">
        <p14:creationId xmlns:p14="http://schemas.microsoft.com/office/powerpoint/2010/main" val="20557722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70C3C-DE5B-0F09-8B1C-9F01DEF20B46}"/>
              </a:ext>
            </a:extLst>
          </p:cNvPr>
          <p:cNvSpPr>
            <a:spLocks noGrp="1"/>
          </p:cNvSpPr>
          <p:nvPr>
            <p:ph type="title"/>
          </p:nvPr>
        </p:nvSpPr>
        <p:spPr/>
        <p:txBody>
          <a:bodyPr/>
          <a:lstStyle/>
          <a:p>
            <a:r>
              <a:rPr lang="en-US" dirty="0"/>
              <a:t>Model in MVC</a:t>
            </a:r>
          </a:p>
        </p:txBody>
      </p:sp>
      <p:sp>
        <p:nvSpPr>
          <p:cNvPr id="3" name="Content Placeholder 2">
            <a:extLst>
              <a:ext uri="{FF2B5EF4-FFF2-40B4-BE49-F238E27FC236}">
                <a16:creationId xmlns:a16="http://schemas.microsoft.com/office/drawing/2014/main" id="{C040C718-A457-C33E-158F-8FD185F003D2}"/>
              </a:ext>
            </a:extLst>
          </p:cNvPr>
          <p:cNvSpPr>
            <a:spLocks noGrp="1"/>
          </p:cNvSpPr>
          <p:nvPr>
            <p:ph idx="1"/>
          </p:nvPr>
        </p:nvSpPr>
        <p:spPr>
          <a:xfrm>
            <a:off x="3539613" y="864108"/>
            <a:ext cx="8101781" cy="1141673"/>
          </a:xfrm>
        </p:spPr>
        <p:txBody>
          <a:bodyPr>
            <a:normAutofit/>
          </a:bodyPr>
          <a:lstStyle/>
          <a:p>
            <a:pPr algn="just"/>
            <a:r>
              <a:rPr lang="en-US" sz="2400" dirty="0">
                <a:solidFill>
                  <a:schemeClr val="tx1"/>
                </a:solidFill>
              </a:rPr>
              <a:t>To add the model, just right click on the Model folder of the project and then follow this sequence </a:t>
            </a:r>
            <a:r>
              <a:rPr lang="en-US" sz="2400" dirty="0">
                <a:solidFill>
                  <a:srgbClr val="0070C0"/>
                </a:solidFill>
              </a:rPr>
              <a:t>Model-&gt;Add-&gt;New Item-&gt;Visual C#-&gt;Code-&gt;Class.</a:t>
            </a:r>
          </a:p>
        </p:txBody>
      </p:sp>
      <p:sp>
        <p:nvSpPr>
          <p:cNvPr id="4" name="Rectangle 1">
            <a:extLst>
              <a:ext uri="{FF2B5EF4-FFF2-40B4-BE49-F238E27FC236}">
                <a16:creationId xmlns:a16="http://schemas.microsoft.com/office/drawing/2014/main" id="{2EB8BA78-8962-D16B-E99B-557B2D944D14}"/>
              </a:ext>
            </a:extLst>
          </p:cNvPr>
          <p:cNvSpPr>
            <a:spLocks noChangeArrowheads="1"/>
          </p:cNvSpPr>
          <p:nvPr/>
        </p:nvSpPr>
        <p:spPr bwMode="auto">
          <a:xfrm>
            <a:off x="3726426" y="2121627"/>
            <a:ext cx="8212655" cy="40010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70C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70C0"/>
                </a:solidFill>
                <a:effectLst/>
                <a:latin typeface="Consolas" panose="020B0609020204030204" pitchFamily="49" charset="0"/>
                <a:ea typeface="SFMono-Regular"/>
              </a:rPr>
              <a:t>Student.cs</a:t>
            </a:r>
            <a:endParaRPr kumimoji="0" lang="en-US" altLang="en-US" sz="2000" b="0" i="0" u="none" strike="noStrike" cap="none" normalizeH="0" baseline="0" dirty="0">
              <a:ln>
                <a:noFill/>
              </a:ln>
              <a:solidFill>
                <a:srgbClr val="0070C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System;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System.Collections.Generic</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System.Linq</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using </a:t>
            </a:r>
            <a:r>
              <a:rPr kumimoji="0" lang="en-US" altLang="en-US" sz="2000" b="0" i="0" u="none" strike="noStrike" cap="none" normalizeH="0" baseline="0" dirty="0" err="1">
                <a:ln>
                  <a:noFill/>
                </a:ln>
                <a:solidFill>
                  <a:srgbClr val="0000FF"/>
                </a:solidFill>
                <a:effectLst/>
                <a:latin typeface="Consolas" panose="020B0609020204030204" pitchFamily="49" charset="0"/>
                <a:ea typeface="SFMono-Regular"/>
              </a:rPr>
              <a:t>System.Web</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class</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2B91AF"/>
                </a:solidFill>
                <a:effectLst/>
                <a:latin typeface="Consolas" panose="020B0609020204030204" pitchFamily="49" charset="0"/>
                <a:ea typeface="SFMono-Regular"/>
              </a:rPr>
              <a:t>Student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StudentId</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00FF"/>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string</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err="1">
                <a:ln>
                  <a:noFill/>
                </a:ln>
                <a:solidFill>
                  <a:srgbClr val="000000"/>
                </a:solidFill>
                <a:effectLst/>
                <a:latin typeface="Consolas" panose="020B0609020204030204" pitchFamily="49" charset="0"/>
                <a:ea typeface="SFMono-Regular"/>
              </a:rPr>
              <a:t>StudentName</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Age {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get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000" b="0" i="0" u="none" strike="noStrike" cap="none" normalizeH="0" baseline="0" dirty="0">
                <a:ln>
                  <a:noFill/>
                </a:ln>
                <a:solidFill>
                  <a:srgbClr val="0000FF"/>
                </a:solidFill>
                <a:effectLst/>
                <a:latin typeface="Consolas" panose="020B0609020204030204" pitchFamily="49" charset="0"/>
                <a:ea typeface="SFMono-Regular"/>
              </a:rPr>
              <a:t>set</a:t>
            </a: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ea typeface="SFMono-Regular"/>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BF45C68E-6B74-2EAB-7987-DCC0BDE1B048}"/>
              </a:ext>
            </a:extLst>
          </p:cNvPr>
          <p:cNvSpPr txBox="1"/>
          <p:nvPr/>
        </p:nvSpPr>
        <p:spPr>
          <a:xfrm>
            <a:off x="3610896" y="6092212"/>
            <a:ext cx="8423787" cy="646331"/>
          </a:xfrm>
          <a:prstGeom prst="rect">
            <a:avLst/>
          </a:prstGeom>
          <a:noFill/>
        </p:spPr>
        <p:txBody>
          <a:bodyPr wrap="square">
            <a:spAutoFit/>
          </a:bodyPr>
          <a:lstStyle/>
          <a:p>
            <a:r>
              <a:rPr lang="en-US" b="0" i="0" dirty="0">
                <a:solidFill>
                  <a:srgbClr val="181717"/>
                </a:solidFill>
                <a:effectLst/>
                <a:latin typeface="Verdana" panose="020B0604030504040204" pitchFamily="34" charset="0"/>
              </a:rPr>
              <a:t>The model class can be used in the view to populate the data, as well as sending data to the controller.</a:t>
            </a:r>
            <a:endParaRPr lang="en-US" dirty="0"/>
          </a:p>
        </p:txBody>
      </p:sp>
    </p:spTree>
    <p:extLst>
      <p:ext uri="{BB962C8B-B14F-4D97-AF65-F5344CB8AC3E}">
        <p14:creationId xmlns:p14="http://schemas.microsoft.com/office/powerpoint/2010/main" val="11084657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FB84-FE79-25B5-8409-25665B8EE54A}"/>
              </a:ext>
            </a:extLst>
          </p:cNvPr>
          <p:cNvSpPr>
            <a:spLocks noGrp="1"/>
          </p:cNvSpPr>
          <p:nvPr>
            <p:ph type="title"/>
          </p:nvPr>
        </p:nvSpPr>
        <p:spPr/>
        <p:txBody>
          <a:bodyPr/>
          <a:lstStyle/>
          <a:p>
            <a:r>
              <a:rPr lang="en-US" dirty="0"/>
              <a:t>Integrate/Bind Model, View and Controller</a:t>
            </a:r>
          </a:p>
        </p:txBody>
      </p:sp>
      <p:sp>
        <p:nvSpPr>
          <p:cNvPr id="3" name="Content Placeholder 2">
            <a:extLst>
              <a:ext uri="{FF2B5EF4-FFF2-40B4-BE49-F238E27FC236}">
                <a16:creationId xmlns:a16="http://schemas.microsoft.com/office/drawing/2014/main" id="{69906060-848D-8EB7-EA1A-56FC8F7F1F8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E251D58-FE9D-E125-C793-A6549A73CAC3}"/>
              </a:ext>
            </a:extLst>
          </p:cNvPr>
          <p:cNvPicPr>
            <a:picLocks noChangeAspect="1"/>
          </p:cNvPicPr>
          <p:nvPr/>
        </p:nvPicPr>
        <p:blipFill>
          <a:blip r:embed="rId2"/>
          <a:stretch>
            <a:fillRect/>
          </a:stretch>
        </p:blipFill>
        <p:spPr>
          <a:xfrm>
            <a:off x="5431937" y="217981"/>
            <a:ext cx="3997198" cy="6422038"/>
          </a:xfrm>
          <a:prstGeom prst="rect">
            <a:avLst/>
          </a:prstGeom>
        </p:spPr>
      </p:pic>
    </p:spTree>
    <p:extLst>
      <p:ext uri="{BB962C8B-B14F-4D97-AF65-F5344CB8AC3E}">
        <p14:creationId xmlns:p14="http://schemas.microsoft.com/office/powerpoint/2010/main" val="1663030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8E86-27D8-5FD1-501C-C26602D2D8E2}"/>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9395384-9FDE-D5EA-B71E-7326D8448E44}"/>
              </a:ext>
            </a:extLst>
          </p:cNvPr>
          <p:cNvSpPr>
            <a:spLocks noGrp="1"/>
          </p:cNvSpPr>
          <p:nvPr>
            <p:ph idx="1"/>
          </p:nvPr>
        </p:nvSpPr>
        <p:spPr>
          <a:xfrm>
            <a:off x="3869268" y="157316"/>
            <a:ext cx="7315200" cy="6538452"/>
          </a:xfrm>
        </p:spPr>
        <p:txBody>
          <a:bodyPr>
            <a:normAutofit fontScale="92500" lnSpcReduction="20000"/>
          </a:bodyPr>
          <a:lstStyle/>
          <a:p>
            <a:pPr marL="0" indent="0">
              <a:buNone/>
            </a:pPr>
            <a:endParaRPr lang="en-US" sz="2400" dirty="0">
              <a:solidFill>
                <a:schemeClr val="tx1"/>
              </a:solidFill>
            </a:endParaRPr>
          </a:p>
          <a:p>
            <a:pPr marL="0" indent="0">
              <a:buNone/>
            </a:pPr>
            <a:r>
              <a:rPr lang="en-US" sz="2400" dirty="0">
                <a:solidFill>
                  <a:schemeClr val="tx1"/>
                </a:solidFill>
              </a:rPr>
              <a:t>//</a:t>
            </a:r>
            <a:r>
              <a:rPr lang="en-US" sz="2400" dirty="0" err="1">
                <a:solidFill>
                  <a:schemeClr val="tx1"/>
                </a:solidFill>
              </a:rPr>
              <a:t>Student.cs</a:t>
            </a:r>
            <a:endParaRPr lang="en-US" sz="2400" dirty="0">
              <a:solidFill>
                <a:schemeClr val="tx1"/>
              </a:solidFill>
            </a:endParaRPr>
          </a:p>
          <a:p>
            <a:pPr marL="0" indent="0">
              <a:buNone/>
            </a:pPr>
            <a:r>
              <a:rPr lang="en-US" sz="2400" dirty="0">
                <a:solidFill>
                  <a:schemeClr val="tx1"/>
                </a:solidFill>
              </a:rPr>
              <a:t>using System;</a:t>
            </a:r>
          </a:p>
          <a:p>
            <a:pPr marL="0" indent="0">
              <a:buNone/>
            </a:pPr>
            <a:r>
              <a:rPr lang="en-US" sz="2400" dirty="0">
                <a:solidFill>
                  <a:schemeClr val="tx1"/>
                </a:solidFill>
              </a:rPr>
              <a:t>using </a:t>
            </a:r>
            <a:r>
              <a:rPr lang="en-US" sz="2400" dirty="0" err="1">
                <a:solidFill>
                  <a:schemeClr val="tx1"/>
                </a:solidFill>
              </a:rPr>
              <a:t>System.Collections.Generic</a:t>
            </a:r>
            <a:r>
              <a:rPr lang="en-US" sz="2400" dirty="0">
                <a:solidFill>
                  <a:schemeClr val="tx1"/>
                </a:solidFill>
              </a:rPr>
              <a:t>;</a:t>
            </a:r>
          </a:p>
          <a:p>
            <a:pPr marL="0" indent="0">
              <a:buNone/>
            </a:pPr>
            <a:r>
              <a:rPr lang="en-US" sz="2400" dirty="0">
                <a:solidFill>
                  <a:schemeClr val="tx1"/>
                </a:solidFill>
              </a:rPr>
              <a:t>using </a:t>
            </a:r>
            <a:r>
              <a:rPr lang="en-US" sz="2400" dirty="0" err="1">
                <a:solidFill>
                  <a:schemeClr val="tx1"/>
                </a:solidFill>
              </a:rPr>
              <a:t>System.Linq</a:t>
            </a:r>
            <a:r>
              <a:rPr lang="en-US" sz="2400" dirty="0">
                <a:solidFill>
                  <a:schemeClr val="tx1"/>
                </a:solidFill>
              </a:rPr>
              <a:t>;</a:t>
            </a:r>
          </a:p>
          <a:p>
            <a:pPr marL="0" indent="0">
              <a:buNone/>
            </a:pPr>
            <a:r>
              <a:rPr lang="en-US" sz="2400" dirty="0">
                <a:solidFill>
                  <a:schemeClr val="tx1"/>
                </a:solidFill>
              </a:rPr>
              <a:t>using </a:t>
            </a:r>
            <a:r>
              <a:rPr lang="en-US" sz="2400" dirty="0" err="1">
                <a:solidFill>
                  <a:schemeClr val="tx1"/>
                </a:solidFill>
              </a:rPr>
              <a:t>System.Web</a:t>
            </a:r>
            <a:r>
              <a:rPr lang="en-US" sz="2400" dirty="0">
                <a:solidFill>
                  <a:schemeClr val="tx1"/>
                </a:solidFill>
              </a:rPr>
              <a:t>;</a:t>
            </a:r>
          </a:p>
          <a:p>
            <a:pPr marL="0" indent="0">
              <a:buNone/>
            </a:pPr>
            <a:endParaRPr lang="en-US" sz="2400" dirty="0">
              <a:solidFill>
                <a:schemeClr val="tx1"/>
              </a:solidFill>
            </a:endParaRPr>
          </a:p>
          <a:p>
            <a:pPr marL="0" indent="0">
              <a:buNone/>
            </a:pPr>
            <a:r>
              <a:rPr lang="en-US" sz="2400" dirty="0">
                <a:solidFill>
                  <a:schemeClr val="tx1"/>
                </a:solidFill>
              </a:rPr>
              <a:t>namespace </a:t>
            </a:r>
            <a:r>
              <a:rPr lang="en-US" sz="2400" dirty="0" err="1">
                <a:solidFill>
                  <a:schemeClr val="tx1"/>
                </a:solidFill>
              </a:rPr>
              <a:t>MVCDemo.Models</a:t>
            </a:r>
            <a:endParaRPr lang="en-US" sz="2400" dirty="0">
              <a:solidFill>
                <a:schemeClr val="tx1"/>
              </a:solidFill>
            </a:endParaRPr>
          </a:p>
          <a:p>
            <a:pPr marL="0" indent="0">
              <a:buNone/>
            </a:pPr>
            <a:r>
              <a:rPr lang="en-US" sz="2400" dirty="0">
                <a:solidFill>
                  <a:schemeClr val="tx1"/>
                </a:solidFill>
              </a:rPr>
              <a:t>{</a:t>
            </a:r>
          </a:p>
          <a:p>
            <a:pPr marL="0" indent="0">
              <a:buNone/>
            </a:pPr>
            <a:r>
              <a:rPr lang="en-US" sz="2400" dirty="0">
                <a:solidFill>
                  <a:schemeClr val="tx1"/>
                </a:solidFill>
              </a:rPr>
              <a:t>    public class Student</a:t>
            </a:r>
          </a:p>
          <a:p>
            <a:pPr marL="0" indent="0">
              <a:buNone/>
            </a:pPr>
            <a:r>
              <a:rPr lang="en-US" sz="2400" dirty="0">
                <a:solidFill>
                  <a:schemeClr val="tx1"/>
                </a:solidFill>
              </a:rPr>
              <a:t>    {</a:t>
            </a:r>
          </a:p>
          <a:p>
            <a:pPr marL="0" indent="0">
              <a:buNone/>
            </a:pPr>
            <a:r>
              <a:rPr lang="en-US" sz="2400" dirty="0">
                <a:solidFill>
                  <a:schemeClr val="tx1"/>
                </a:solidFill>
              </a:rPr>
              <a:t>        public int ID { get; set; }</a:t>
            </a:r>
          </a:p>
          <a:p>
            <a:pPr marL="0" indent="0">
              <a:buNone/>
            </a:pPr>
            <a:r>
              <a:rPr lang="en-US" sz="2400" dirty="0">
                <a:solidFill>
                  <a:schemeClr val="tx1"/>
                </a:solidFill>
              </a:rPr>
              <a:t>        public string Name { get; set; }</a:t>
            </a:r>
          </a:p>
          <a:p>
            <a:pPr marL="0" indent="0">
              <a:buNone/>
            </a:pPr>
            <a:r>
              <a:rPr lang="en-US" sz="2400" dirty="0">
                <a:solidFill>
                  <a:schemeClr val="tx1"/>
                </a:solidFill>
              </a:rPr>
              <a:t>        public string </a:t>
            </a:r>
            <a:r>
              <a:rPr lang="en-US" sz="2400" dirty="0" err="1">
                <a:solidFill>
                  <a:schemeClr val="tx1"/>
                </a:solidFill>
              </a:rPr>
              <a:t>LastName</a:t>
            </a:r>
            <a:r>
              <a:rPr lang="en-US" sz="2400" dirty="0">
                <a:solidFill>
                  <a:schemeClr val="tx1"/>
                </a:solidFill>
              </a:rPr>
              <a:t> { get; set; }</a:t>
            </a:r>
          </a:p>
          <a:p>
            <a:pPr marL="0" indent="0">
              <a:buNone/>
            </a:pPr>
            <a:r>
              <a:rPr lang="en-US" sz="2400" dirty="0">
                <a:solidFill>
                  <a:schemeClr val="tx1"/>
                </a:solidFill>
              </a:rPr>
              <a:t>    }</a:t>
            </a:r>
          </a:p>
          <a:p>
            <a:pPr marL="0" indent="0">
              <a:buNone/>
            </a:pPr>
            <a:r>
              <a:rPr lang="en-US" sz="2400" dirty="0">
                <a:solidFill>
                  <a:schemeClr val="tx1"/>
                </a:solidFill>
              </a:rPr>
              <a:t>}</a:t>
            </a:r>
          </a:p>
        </p:txBody>
      </p:sp>
    </p:spTree>
    <p:extLst>
      <p:ext uri="{BB962C8B-B14F-4D97-AF65-F5344CB8AC3E}">
        <p14:creationId xmlns:p14="http://schemas.microsoft.com/office/powerpoint/2010/main" val="972260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8E86-27D8-5FD1-501C-C26602D2D8E2}"/>
              </a:ext>
            </a:extLst>
          </p:cNvPr>
          <p:cNvSpPr>
            <a:spLocks noGrp="1"/>
          </p:cNvSpPr>
          <p:nvPr>
            <p:ph type="title"/>
          </p:nvPr>
        </p:nvSpPr>
        <p:spPr/>
        <p:txBody>
          <a:bodyPr/>
          <a:lstStyle/>
          <a:p>
            <a:r>
              <a:rPr lang="en-US" dirty="0"/>
              <a:t>Controller</a:t>
            </a:r>
          </a:p>
        </p:txBody>
      </p:sp>
      <p:sp>
        <p:nvSpPr>
          <p:cNvPr id="3" name="Content Placeholder 2">
            <a:extLst>
              <a:ext uri="{FF2B5EF4-FFF2-40B4-BE49-F238E27FC236}">
                <a16:creationId xmlns:a16="http://schemas.microsoft.com/office/drawing/2014/main" id="{69395384-9FDE-D5EA-B71E-7326D8448E44}"/>
              </a:ext>
            </a:extLst>
          </p:cNvPr>
          <p:cNvSpPr>
            <a:spLocks noGrp="1"/>
          </p:cNvSpPr>
          <p:nvPr>
            <p:ph idx="1"/>
          </p:nvPr>
        </p:nvSpPr>
        <p:spPr>
          <a:xfrm>
            <a:off x="3869267" y="157316"/>
            <a:ext cx="8069813" cy="6538452"/>
          </a:xfrm>
        </p:spPr>
        <p:txBody>
          <a:bodyPr>
            <a:normAutofit/>
          </a:bodyPr>
          <a:lstStyle/>
          <a:p>
            <a:pPr marL="0" indent="0">
              <a:buNone/>
            </a:pPr>
            <a:endParaRPr lang="en-US" sz="2400" dirty="0">
              <a:solidFill>
                <a:schemeClr val="tx1"/>
              </a:solidFill>
            </a:endParaRPr>
          </a:p>
          <a:p>
            <a:pPr marL="0" indent="0">
              <a:buNone/>
            </a:pPr>
            <a:r>
              <a:rPr lang="en-US" sz="2400" dirty="0">
                <a:solidFill>
                  <a:schemeClr val="tx1"/>
                </a:solidFill>
              </a:rPr>
              <a:t>//</a:t>
            </a:r>
            <a:r>
              <a:rPr lang="en-US" sz="2400" dirty="0" err="1">
                <a:solidFill>
                  <a:schemeClr val="tx1"/>
                </a:solidFill>
              </a:rPr>
              <a:t>StudentController.cs</a:t>
            </a:r>
            <a:endParaRPr lang="en-US" sz="2400" dirty="0">
              <a:solidFill>
                <a:schemeClr val="tx1"/>
              </a:solidFill>
            </a:endParaRPr>
          </a:p>
          <a:p>
            <a:pPr marL="0" indent="0">
              <a:buNone/>
            </a:pPr>
            <a:r>
              <a:rPr lang="en-US" dirty="0">
                <a:solidFill>
                  <a:srgbClr val="0000FF"/>
                </a:solidFill>
                <a:latin typeface="Cascadia Mono" panose="020B0609020000020004" pitchFamily="49" charset="0"/>
              </a:rPr>
              <a:t>using</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System.Web.Mvc</a:t>
            </a:r>
            <a:r>
              <a:rPr lang="en-US" dirty="0">
                <a:solidFill>
                  <a:srgbClr val="000000"/>
                </a:solidFill>
                <a:latin typeface="Cascadia Mono" panose="020B0609020000020004" pitchFamily="49" charset="0"/>
              </a:rPr>
              <a:t>;</a:t>
            </a:r>
          </a:p>
          <a:p>
            <a:pPr marL="0" indent="0">
              <a:buNone/>
            </a:pPr>
            <a:endParaRPr lang="en-US" dirty="0">
              <a:solidFill>
                <a:srgbClr val="000000"/>
              </a:solidFill>
              <a:latin typeface="Cascadia Mono" panose="020B0609020000020004" pitchFamily="49" charset="0"/>
            </a:endParaRPr>
          </a:p>
          <a:p>
            <a:pPr marL="0" indent="0">
              <a:buNone/>
            </a:pPr>
            <a:r>
              <a:rPr lang="en-US" dirty="0">
                <a:solidFill>
                  <a:srgbClr val="0000FF"/>
                </a:solidFill>
                <a:latin typeface="Cascadia Mono" panose="020B0609020000020004" pitchFamily="49" charset="0"/>
              </a:rPr>
              <a:t>namespace</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MVCDemo.Controllers</a:t>
            </a: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class</a:t>
            </a:r>
            <a:r>
              <a:rPr lang="en-US" dirty="0">
                <a:solidFill>
                  <a:srgbClr val="000000"/>
                </a:solidFill>
                <a:latin typeface="Cascadia Mono" panose="020B0609020000020004" pitchFamily="49" charset="0"/>
              </a:rPr>
              <a:t> </a:t>
            </a:r>
            <a:r>
              <a:rPr lang="en-US" dirty="0" err="1">
                <a:solidFill>
                  <a:srgbClr val="2B91AF"/>
                </a:solidFill>
                <a:latin typeface="Cascadia Mono" panose="020B0609020000020004" pitchFamily="49" charset="0"/>
              </a:rPr>
              <a:t>StudentsController</a:t>
            </a:r>
            <a:r>
              <a:rPr lang="en-US" dirty="0">
                <a:solidFill>
                  <a:srgbClr val="000000"/>
                </a:solidFill>
                <a:latin typeface="Cascadia Mono" panose="020B0609020000020004" pitchFamily="49" charset="0"/>
              </a:rPr>
              <a:t> : Controller</a:t>
            </a:r>
          </a:p>
          <a:p>
            <a:pPr marL="0" indent="0">
              <a:buNone/>
            </a:pPr>
            <a:r>
              <a:rPr lang="en-US" dirty="0">
                <a:solidFill>
                  <a:srgbClr val="000000"/>
                </a:solidFill>
                <a:latin typeface="Cascadia Mono" panose="020B0609020000020004" pitchFamily="49" charset="0"/>
              </a:rPr>
              <a:t>    {</a:t>
            </a:r>
          </a:p>
          <a:p>
            <a:pPr marL="0" indent="0">
              <a:buNone/>
            </a:pP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GET: Students</a:t>
            </a: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public</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ActionResult</a:t>
            </a:r>
            <a:r>
              <a:rPr lang="en-US" dirty="0">
                <a:solidFill>
                  <a:srgbClr val="000000"/>
                </a:solidFill>
                <a:latin typeface="Cascadia Mono" panose="020B0609020000020004" pitchFamily="49" charset="0"/>
              </a:rPr>
              <a:t> Index()</a:t>
            </a:r>
          </a:p>
          <a:p>
            <a:pPr marL="0" indent="0">
              <a:buNone/>
            </a:pPr>
            <a:r>
              <a:rPr lang="en-US" dirty="0">
                <a:solidFill>
                  <a:srgbClr val="000000"/>
                </a:solidFill>
                <a:latin typeface="Cascadia Mono" panose="020B0609020000020004" pitchFamily="49" charset="0"/>
              </a:rPr>
              <a:t>        {</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return</a:t>
            </a:r>
            <a:r>
              <a:rPr lang="en-US" dirty="0">
                <a:solidFill>
                  <a:srgbClr val="000000"/>
                </a:solidFill>
                <a:latin typeface="Cascadia Mono" panose="020B0609020000020004" pitchFamily="49" charset="0"/>
              </a:rPr>
              <a:t> View();</a:t>
            </a:r>
          </a:p>
          <a:p>
            <a:pPr marL="0" indent="0">
              <a:buNone/>
            </a:pPr>
            <a:r>
              <a:rPr lang="en-US" dirty="0">
                <a:solidFill>
                  <a:srgbClr val="000000"/>
                </a:solidFill>
                <a:latin typeface="Cascadia Mono" panose="020B0609020000020004" pitchFamily="49" charset="0"/>
              </a:rPr>
              <a:t>        }</a:t>
            </a:r>
          </a:p>
          <a:p>
            <a:pPr marL="0" indent="0">
              <a:buNone/>
            </a:pPr>
            <a:r>
              <a:rPr lang="en-US" dirty="0">
                <a:solidFill>
                  <a:srgbClr val="000000"/>
                </a:solidFill>
                <a:latin typeface="Cascadia Mono" panose="020B0609020000020004" pitchFamily="49" charset="0"/>
              </a:rPr>
              <a:t>    }</a:t>
            </a:r>
          </a:p>
          <a:p>
            <a:pPr marL="0" indent="0">
              <a:buNone/>
            </a:pPr>
            <a:r>
              <a:rPr lang="en-US" dirty="0">
                <a:solidFill>
                  <a:srgbClr val="000000"/>
                </a:solidFill>
                <a:latin typeface="Cascadia Mono" panose="020B0609020000020004" pitchFamily="49" charset="0"/>
              </a:rPr>
              <a:t>}</a:t>
            </a:r>
            <a:endParaRPr lang="en-US" sz="2800" dirty="0">
              <a:solidFill>
                <a:schemeClr val="tx1"/>
              </a:solidFill>
            </a:endParaRPr>
          </a:p>
        </p:txBody>
      </p:sp>
    </p:spTree>
    <p:extLst>
      <p:ext uri="{BB962C8B-B14F-4D97-AF65-F5344CB8AC3E}">
        <p14:creationId xmlns:p14="http://schemas.microsoft.com/office/powerpoint/2010/main" val="2186842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58E86-27D8-5FD1-501C-C26602D2D8E2}"/>
              </a:ext>
            </a:extLst>
          </p:cNvPr>
          <p:cNvSpPr>
            <a:spLocks noGrp="1"/>
          </p:cNvSpPr>
          <p:nvPr>
            <p:ph type="title"/>
          </p:nvPr>
        </p:nvSpPr>
        <p:spPr>
          <a:xfrm>
            <a:off x="174263" y="1123837"/>
            <a:ext cx="2947482" cy="4601183"/>
          </a:xfrm>
        </p:spPr>
        <p:txBody>
          <a:bodyPr/>
          <a:lstStyle/>
          <a:p>
            <a:r>
              <a:rPr lang="en-US" dirty="0"/>
              <a:t>View</a:t>
            </a:r>
          </a:p>
        </p:txBody>
      </p:sp>
      <p:sp>
        <p:nvSpPr>
          <p:cNvPr id="5" name="Rectangle 4">
            <a:extLst>
              <a:ext uri="{FF2B5EF4-FFF2-40B4-BE49-F238E27FC236}">
                <a16:creationId xmlns:a16="http://schemas.microsoft.com/office/drawing/2014/main" id="{9AE904AE-8C4E-D2ED-C6D1-B7BF046A6C74}"/>
              </a:ext>
            </a:extLst>
          </p:cNvPr>
          <p:cNvSpPr/>
          <p:nvPr/>
        </p:nvSpPr>
        <p:spPr>
          <a:xfrm>
            <a:off x="1288026" y="0"/>
            <a:ext cx="2261419"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395384-9FDE-D5EA-B71E-7326D8448E44}"/>
              </a:ext>
            </a:extLst>
          </p:cNvPr>
          <p:cNvSpPr>
            <a:spLocks noGrp="1"/>
          </p:cNvSpPr>
          <p:nvPr>
            <p:ph idx="1"/>
          </p:nvPr>
        </p:nvSpPr>
        <p:spPr>
          <a:xfrm>
            <a:off x="1421034" y="319548"/>
            <a:ext cx="8069813" cy="6538452"/>
          </a:xfrm>
        </p:spPr>
        <p:txBody>
          <a:bodyPr>
            <a:noAutofit/>
          </a:bodyPr>
          <a:lstStyle/>
          <a:p>
            <a:pPr marL="0" indent="0">
              <a:buNone/>
            </a:pPr>
            <a:r>
              <a:rPr lang="en-US" sz="1100" dirty="0">
                <a:solidFill>
                  <a:schemeClr val="tx1"/>
                </a:solidFill>
              </a:rPr>
              <a:t>@model </a:t>
            </a:r>
            <a:r>
              <a:rPr lang="en-US" sz="1100" dirty="0" err="1">
                <a:solidFill>
                  <a:schemeClr val="tx1"/>
                </a:solidFill>
              </a:rPr>
              <a:t>MVCDemo.Models.Student</a:t>
            </a:r>
            <a:endParaRPr lang="en-US" sz="1100" dirty="0">
              <a:solidFill>
                <a:schemeClr val="tx1"/>
              </a:solidFill>
            </a:endParaRPr>
          </a:p>
          <a:p>
            <a:pPr marL="0" indent="0">
              <a:buNone/>
            </a:pPr>
            <a:r>
              <a:rPr lang="en-US" sz="1100" dirty="0">
                <a:solidFill>
                  <a:schemeClr val="tx1"/>
                </a:solidFill>
              </a:rPr>
              <a:t>@{</a:t>
            </a:r>
          </a:p>
          <a:p>
            <a:pPr marL="0" indent="0">
              <a:buNone/>
            </a:pPr>
            <a:r>
              <a:rPr lang="en-US" sz="1100" dirty="0">
                <a:solidFill>
                  <a:schemeClr val="tx1"/>
                </a:solidFill>
              </a:rPr>
              <a:t>    </a:t>
            </a:r>
            <a:r>
              <a:rPr lang="en-US" sz="1100" dirty="0" err="1">
                <a:solidFill>
                  <a:schemeClr val="tx1"/>
                </a:solidFill>
              </a:rPr>
              <a:t>ViewBag.Title</a:t>
            </a:r>
            <a:r>
              <a:rPr lang="en-US" sz="1100" dirty="0">
                <a:solidFill>
                  <a:schemeClr val="tx1"/>
                </a:solidFill>
              </a:rPr>
              <a:t> = "Index";</a:t>
            </a:r>
          </a:p>
          <a:p>
            <a:pPr marL="0" indent="0">
              <a:buNone/>
            </a:pPr>
            <a:r>
              <a:rPr lang="en-US" sz="1100" dirty="0">
                <a:solidFill>
                  <a:schemeClr val="tx1"/>
                </a:solidFill>
              </a:rPr>
              <a:t>}</a:t>
            </a:r>
          </a:p>
          <a:p>
            <a:pPr marL="0" indent="0">
              <a:buNone/>
            </a:pPr>
            <a:r>
              <a:rPr lang="en-US" sz="1100" dirty="0">
                <a:solidFill>
                  <a:schemeClr val="tx1"/>
                </a:solidFill>
              </a:rPr>
              <a:t>&lt;h2&gt;Index&lt;/h2&gt;</a:t>
            </a:r>
          </a:p>
          <a:p>
            <a:pPr marL="0" indent="0">
              <a:buNone/>
            </a:pPr>
            <a:r>
              <a:rPr lang="en-US" sz="1100" dirty="0">
                <a:solidFill>
                  <a:schemeClr val="tx1"/>
                </a:solidFill>
              </a:rPr>
              <a:t>@using (</a:t>
            </a:r>
            <a:r>
              <a:rPr lang="en-US" sz="1100" dirty="0" err="1">
                <a:solidFill>
                  <a:schemeClr val="tx1"/>
                </a:solidFill>
              </a:rPr>
              <a:t>Html.BeginForm</a:t>
            </a:r>
            <a:r>
              <a:rPr lang="en-US" sz="1100" dirty="0">
                <a:solidFill>
                  <a:schemeClr val="tx1"/>
                </a:solidFill>
              </a:rPr>
              <a:t>()) </a:t>
            </a:r>
          </a:p>
          <a:p>
            <a:pPr marL="0" indent="0">
              <a:buNone/>
            </a:pPr>
            <a:r>
              <a:rPr lang="en-US" sz="1100" dirty="0">
                <a:solidFill>
                  <a:schemeClr val="tx1"/>
                </a:solidFill>
              </a:rPr>
              <a:t>{</a:t>
            </a:r>
          </a:p>
          <a:p>
            <a:pPr marL="0" indent="0">
              <a:buNone/>
            </a:pPr>
            <a:r>
              <a:rPr lang="en-US" sz="1100" dirty="0">
                <a:solidFill>
                  <a:schemeClr val="tx1"/>
                </a:solidFill>
              </a:rPr>
              <a:t>    @Html.AntiForgeryToken()  </a:t>
            </a:r>
          </a:p>
          <a:p>
            <a:pPr marL="0" indent="0">
              <a:buNone/>
            </a:pPr>
            <a:r>
              <a:rPr lang="en-US" sz="1100" dirty="0">
                <a:solidFill>
                  <a:schemeClr val="tx1"/>
                </a:solidFill>
              </a:rPr>
              <a:t>    &lt;div class="form-horizontal"&gt;</a:t>
            </a:r>
          </a:p>
          <a:p>
            <a:pPr marL="0" indent="0">
              <a:buNone/>
            </a:pPr>
            <a:r>
              <a:rPr lang="en-US" sz="1100" dirty="0">
                <a:solidFill>
                  <a:schemeClr val="tx1"/>
                </a:solidFill>
              </a:rPr>
              <a:t>        &lt;h4&gt;Student&lt;/h4&gt;</a:t>
            </a:r>
          </a:p>
          <a:p>
            <a:pPr marL="0" indent="0">
              <a:buNone/>
            </a:pPr>
            <a:r>
              <a:rPr lang="en-US" sz="1100" dirty="0">
                <a:solidFill>
                  <a:schemeClr val="tx1"/>
                </a:solidFill>
              </a:rPr>
              <a:t>        &lt;</a:t>
            </a:r>
            <a:r>
              <a:rPr lang="en-US" sz="1100" dirty="0" err="1">
                <a:solidFill>
                  <a:schemeClr val="tx1"/>
                </a:solidFill>
              </a:rPr>
              <a:t>hr</a:t>
            </a:r>
            <a:r>
              <a:rPr lang="en-US" sz="1100" dirty="0">
                <a:solidFill>
                  <a:schemeClr val="tx1"/>
                </a:solidFill>
              </a:rPr>
              <a:t> /&gt;</a:t>
            </a:r>
          </a:p>
          <a:p>
            <a:pPr marL="0" indent="0">
              <a:buNone/>
            </a:pPr>
            <a:r>
              <a:rPr lang="en-US" sz="1100" dirty="0">
                <a:solidFill>
                  <a:schemeClr val="tx1"/>
                </a:solidFill>
              </a:rPr>
              <a:t>        @Html.ValidationSummary(true, "", new { @class = "text-danger" })</a:t>
            </a:r>
          </a:p>
          <a:p>
            <a:pPr marL="0" indent="0">
              <a:buNone/>
            </a:pPr>
            <a:r>
              <a:rPr lang="en-US" sz="1100" dirty="0">
                <a:solidFill>
                  <a:schemeClr val="tx1"/>
                </a:solidFill>
              </a:rPr>
              <a:t>        &lt;div class="form-group"&gt;</a:t>
            </a:r>
          </a:p>
          <a:p>
            <a:pPr marL="0" indent="0">
              <a:buNone/>
            </a:pPr>
            <a:r>
              <a:rPr lang="en-US" sz="1100" dirty="0">
                <a:solidFill>
                  <a:schemeClr val="tx1"/>
                </a:solidFill>
              </a:rPr>
              <a:t>            @Html.LabelFor(model =&gt; </a:t>
            </a:r>
            <a:r>
              <a:rPr lang="en-US" sz="1100" dirty="0" err="1">
                <a:solidFill>
                  <a:schemeClr val="tx1"/>
                </a:solidFill>
              </a:rPr>
              <a:t>model.Name</a:t>
            </a:r>
            <a:r>
              <a:rPr lang="en-US" sz="1100" dirty="0">
                <a:solidFill>
                  <a:schemeClr val="tx1"/>
                </a:solidFill>
              </a:rPr>
              <a:t>, </a:t>
            </a:r>
            <a:r>
              <a:rPr lang="en-US" sz="1100" dirty="0" err="1">
                <a:solidFill>
                  <a:schemeClr val="tx1"/>
                </a:solidFill>
              </a:rPr>
              <a:t>htmlAttributes</a:t>
            </a:r>
            <a:r>
              <a:rPr lang="en-US" sz="1100" dirty="0">
                <a:solidFill>
                  <a:schemeClr val="tx1"/>
                </a:solidFill>
              </a:rPr>
              <a:t>: new { @class = "control-label col-md-2" })</a:t>
            </a:r>
          </a:p>
          <a:p>
            <a:pPr marL="0" indent="0">
              <a:buNone/>
            </a:pPr>
            <a:r>
              <a:rPr lang="en-US" sz="1100" dirty="0">
                <a:solidFill>
                  <a:schemeClr val="tx1"/>
                </a:solidFill>
              </a:rPr>
              <a:t>            &lt;div class="col-md-10"&gt;</a:t>
            </a:r>
          </a:p>
          <a:p>
            <a:pPr marL="0" indent="0">
              <a:buNone/>
            </a:pPr>
            <a:r>
              <a:rPr lang="en-US" sz="1100" dirty="0">
                <a:solidFill>
                  <a:schemeClr val="tx1"/>
                </a:solidFill>
              </a:rPr>
              <a:t>                @Html.EditorFor(model =&gt; </a:t>
            </a:r>
            <a:r>
              <a:rPr lang="en-US" sz="1100" dirty="0" err="1">
                <a:solidFill>
                  <a:schemeClr val="tx1"/>
                </a:solidFill>
              </a:rPr>
              <a:t>model.Name</a:t>
            </a:r>
            <a:r>
              <a:rPr lang="en-US" sz="1100" dirty="0">
                <a:solidFill>
                  <a:schemeClr val="tx1"/>
                </a:solidFill>
              </a:rPr>
              <a:t>, new { </a:t>
            </a:r>
            <a:r>
              <a:rPr lang="en-US" sz="1100" dirty="0" err="1">
                <a:solidFill>
                  <a:schemeClr val="tx1"/>
                </a:solidFill>
              </a:rPr>
              <a:t>htmlAttributes</a:t>
            </a:r>
            <a:r>
              <a:rPr lang="en-US" sz="1100" dirty="0">
                <a:solidFill>
                  <a:schemeClr val="tx1"/>
                </a:solidFill>
              </a:rPr>
              <a:t> = new { @class = "form-control" } })</a:t>
            </a:r>
          </a:p>
          <a:p>
            <a:pPr marL="0" indent="0">
              <a:buNone/>
            </a:pPr>
            <a:r>
              <a:rPr lang="en-US" sz="1100" dirty="0">
                <a:solidFill>
                  <a:schemeClr val="tx1"/>
                </a:solidFill>
              </a:rPr>
              <a:t>                @Html.ValidationMessageFor(model =&gt; </a:t>
            </a:r>
            <a:r>
              <a:rPr lang="en-US" sz="1100" dirty="0" err="1">
                <a:solidFill>
                  <a:schemeClr val="tx1"/>
                </a:solidFill>
              </a:rPr>
              <a:t>model.Name</a:t>
            </a:r>
            <a:r>
              <a:rPr lang="en-US" sz="1100" dirty="0">
                <a:solidFill>
                  <a:schemeClr val="tx1"/>
                </a:solidFill>
              </a:rPr>
              <a:t>, "", new { @class = "text-danger" })</a:t>
            </a:r>
          </a:p>
          <a:p>
            <a:pPr marL="0" indent="0">
              <a:buNone/>
            </a:pPr>
            <a:r>
              <a:rPr lang="en-US" sz="1100" dirty="0">
                <a:solidFill>
                  <a:schemeClr val="tx1"/>
                </a:solidFill>
              </a:rPr>
              <a:t>            &lt;/div&gt;</a:t>
            </a:r>
          </a:p>
          <a:p>
            <a:pPr marL="0" indent="0">
              <a:buNone/>
            </a:pPr>
            <a:r>
              <a:rPr lang="en-US" sz="1100" dirty="0">
                <a:solidFill>
                  <a:schemeClr val="tx1"/>
                </a:solidFill>
              </a:rPr>
              <a:t>        &lt;/div&gt;</a:t>
            </a:r>
          </a:p>
        </p:txBody>
      </p:sp>
      <p:sp>
        <p:nvSpPr>
          <p:cNvPr id="7" name="TextBox 6">
            <a:extLst>
              <a:ext uri="{FF2B5EF4-FFF2-40B4-BE49-F238E27FC236}">
                <a16:creationId xmlns:a16="http://schemas.microsoft.com/office/drawing/2014/main" id="{DAE73E01-620E-785F-407A-5589AD87DCBF}"/>
              </a:ext>
            </a:extLst>
          </p:cNvPr>
          <p:cNvSpPr txBox="1"/>
          <p:nvPr/>
        </p:nvSpPr>
        <p:spPr>
          <a:xfrm>
            <a:off x="5455941" y="580060"/>
            <a:ext cx="6100916" cy="3308598"/>
          </a:xfrm>
          <a:prstGeom prst="rect">
            <a:avLst/>
          </a:prstGeom>
          <a:noFill/>
        </p:spPr>
        <p:txBody>
          <a:bodyPr wrap="square">
            <a:spAutoFit/>
          </a:bodyPr>
          <a:lstStyle/>
          <a:p>
            <a:pPr marL="0" indent="0">
              <a:buNone/>
            </a:pPr>
            <a:r>
              <a:rPr lang="en-US" sz="1100" dirty="0">
                <a:solidFill>
                  <a:schemeClr val="tx1"/>
                </a:solidFill>
              </a:rPr>
              <a:t> &lt;div class="form-group"&gt;</a:t>
            </a:r>
          </a:p>
          <a:p>
            <a:pPr marL="0" indent="0">
              <a:buNone/>
            </a:pPr>
            <a:r>
              <a:rPr lang="en-US" sz="1100" dirty="0">
                <a:solidFill>
                  <a:schemeClr val="tx1"/>
                </a:solidFill>
              </a:rPr>
              <a:t>            @Html.LabelFor(model =&gt; </a:t>
            </a:r>
            <a:r>
              <a:rPr lang="en-US" sz="1100" dirty="0" err="1">
                <a:solidFill>
                  <a:schemeClr val="tx1"/>
                </a:solidFill>
              </a:rPr>
              <a:t>model.LastName</a:t>
            </a:r>
            <a:r>
              <a:rPr lang="en-US" sz="1100" dirty="0">
                <a:solidFill>
                  <a:schemeClr val="tx1"/>
                </a:solidFill>
              </a:rPr>
              <a:t>, </a:t>
            </a:r>
            <a:r>
              <a:rPr lang="en-US" sz="1100" dirty="0" err="1">
                <a:solidFill>
                  <a:schemeClr val="tx1"/>
                </a:solidFill>
              </a:rPr>
              <a:t>htmlAttributes</a:t>
            </a:r>
            <a:r>
              <a:rPr lang="en-US" sz="1100" dirty="0">
                <a:solidFill>
                  <a:schemeClr val="tx1"/>
                </a:solidFill>
              </a:rPr>
              <a:t>: new { @class = "control-label col-md-2" })</a:t>
            </a:r>
          </a:p>
          <a:p>
            <a:pPr marL="0" indent="0">
              <a:buNone/>
            </a:pPr>
            <a:r>
              <a:rPr lang="en-US" sz="1100" dirty="0">
                <a:solidFill>
                  <a:schemeClr val="tx1"/>
                </a:solidFill>
              </a:rPr>
              <a:t>            &lt;div class="col-md-10"&gt;</a:t>
            </a:r>
          </a:p>
          <a:p>
            <a:pPr marL="0" indent="0">
              <a:buNone/>
            </a:pPr>
            <a:r>
              <a:rPr lang="en-US" sz="1100" dirty="0">
                <a:solidFill>
                  <a:schemeClr val="tx1"/>
                </a:solidFill>
              </a:rPr>
              <a:t>                @Html.EditorFor(model =&gt; </a:t>
            </a:r>
            <a:r>
              <a:rPr lang="en-US" sz="1100" dirty="0" err="1">
                <a:solidFill>
                  <a:schemeClr val="tx1"/>
                </a:solidFill>
              </a:rPr>
              <a:t>model.LastName</a:t>
            </a:r>
            <a:r>
              <a:rPr lang="en-US" sz="1100" dirty="0">
                <a:solidFill>
                  <a:schemeClr val="tx1"/>
                </a:solidFill>
              </a:rPr>
              <a:t>, new { </a:t>
            </a:r>
            <a:r>
              <a:rPr lang="en-US" sz="1100" dirty="0" err="1">
                <a:solidFill>
                  <a:schemeClr val="tx1"/>
                </a:solidFill>
              </a:rPr>
              <a:t>htmlAttributes</a:t>
            </a:r>
            <a:r>
              <a:rPr lang="en-US" sz="1100" dirty="0">
                <a:solidFill>
                  <a:schemeClr val="tx1"/>
                </a:solidFill>
              </a:rPr>
              <a:t> = new { @class = "form-control" } })</a:t>
            </a:r>
          </a:p>
          <a:p>
            <a:pPr marL="0" indent="0">
              <a:buNone/>
            </a:pPr>
            <a:r>
              <a:rPr lang="en-US" sz="1100" dirty="0">
                <a:solidFill>
                  <a:schemeClr val="tx1"/>
                </a:solidFill>
              </a:rPr>
              <a:t>                @Html.ValidationMessageFor(model =&gt; </a:t>
            </a:r>
            <a:r>
              <a:rPr lang="en-US" sz="1100" dirty="0" err="1">
                <a:solidFill>
                  <a:schemeClr val="tx1"/>
                </a:solidFill>
              </a:rPr>
              <a:t>model.LastName</a:t>
            </a:r>
            <a:r>
              <a:rPr lang="en-US" sz="1100" dirty="0">
                <a:solidFill>
                  <a:schemeClr val="tx1"/>
                </a:solidFill>
              </a:rPr>
              <a:t>, "", new { @class = "text-danger" })</a:t>
            </a:r>
          </a:p>
          <a:p>
            <a:pPr marL="0" indent="0">
              <a:buNone/>
            </a:pPr>
            <a:r>
              <a:rPr lang="en-US" sz="1100" dirty="0">
                <a:solidFill>
                  <a:schemeClr val="tx1"/>
                </a:solidFill>
              </a:rPr>
              <a:t>            &lt;/div&gt;</a:t>
            </a:r>
          </a:p>
          <a:p>
            <a:pPr marL="0" indent="0">
              <a:buNone/>
            </a:pPr>
            <a:r>
              <a:rPr lang="en-US" sz="1100" dirty="0">
                <a:solidFill>
                  <a:schemeClr val="tx1"/>
                </a:solidFill>
              </a:rPr>
              <a:t>        &lt;/div&gt;</a:t>
            </a:r>
          </a:p>
          <a:p>
            <a:pPr marL="0" indent="0">
              <a:buNone/>
            </a:pPr>
            <a:r>
              <a:rPr lang="en-US" sz="1100" dirty="0">
                <a:solidFill>
                  <a:schemeClr val="tx1"/>
                </a:solidFill>
              </a:rPr>
              <a:t>        &lt;div class="form-group"&gt;</a:t>
            </a:r>
          </a:p>
          <a:p>
            <a:pPr marL="0" indent="0">
              <a:buNone/>
            </a:pPr>
            <a:r>
              <a:rPr lang="en-US" sz="1100" dirty="0">
                <a:solidFill>
                  <a:schemeClr val="tx1"/>
                </a:solidFill>
              </a:rPr>
              <a:t>            &lt;div class="col-md-offset-2 col-md-10"&gt;</a:t>
            </a:r>
          </a:p>
          <a:p>
            <a:pPr marL="0" indent="0">
              <a:buNone/>
            </a:pPr>
            <a:r>
              <a:rPr lang="en-US" sz="1100" dirty="0">
                <a:solidFill>
                  <a:schemeClr val="tx1"/>
                </a:solidFill>
              </a:rPr>
              <a:t>                &lt;input type="submit" value="Create" class="</a:t>
            </a:r>
            <a:r>
              <a:rPr lang="en-US" sz="1100" dirty="0" err="1">
                <a:solidFill>
                  <a:schemeClr val="tx1"/>
                </a:solidFill>
              </a:rPr>
              <a:t>btn</a:t>
            </a:r>
            <a:r>
              <a:rPr lang="en-US" sz="1100" dirty="0">
                <a:solidFill>
                  <a:schemeClr val="tx1"/>
                </a:solidFill>
              </a:rPr>
              <a:t> </a:t>
            </a:r>
            <a:r>
              <a:rPr lang="en-US" sz="1100" dirty="0" err="1">
                <a:solidFill>
                  <a:schemeClr val="tx1"/>
                </a:solidFill>
              </a:rPr>
              <a:t>btn</a:t>
            </a:r>
            <a:r>
              <a:rPr lang="en-US" sz="1100" dirty="0">
                <a:solidFill>
                  <a:schemeClr val="tx1"/>
                </a:solidFill>
              </a:rPr>
              <a:t>-default" /&gt;</a:t>
            </a:r>
          </a:p>
          <a:p>
            <a:pPr marL="0" indent="0">
              <a:buNone/>
            </a:pPr>
            <a:r>
              <a:rPr lang="en-US" sz="1100" dirty="0">
                <a:solidFill>
                  <a:schemeClr val="tx1"/>
                </a:solidFill>
              </a:rPr>
              <a:t>            &lt;/div&gt;</a:t>
            </a:r>
          </a:p>
          <a:p>
            <a:pPr marL="0" indent="0">
              <a:buNone/>
            </a:pPr>
            <a:r>
              <a:rPr lang="en-US" sz="1100" dirty="0">
                <a:solidFill>
                  <a:schemeClr val="tx1"/>
                </a:solidFill>
              </a:rPr>
              <a:t>        &lt;/div&gt;</a:t>
            </a:r>
          </a:p>
          <a:p>
            <a:pPr marL="0" indent="0">
              <a:buNone/>
            </a:pPr>
            <a:r>
              <a:rPr lang="en-US" sz="1100" dirty="0">
                <a:solidFill>
                  <a:schemeClr val="tx1"/>
                </a:solidFill>
              </a:rPr>
              <a:t>    &lt;/div&gt;</a:t>
            </a:r>
          </a:p>
          <a:p>
            <a:pPr marL="0" indent="0">
              <a:buNone/>
            </a:pPr>
            <a:r>
              <a:rPr lang="en-US" sz="1100" dirty="0">
                <a:solidFill>
                  <a:schemeClr val="tx1"/>
                </a:solidFill>
              </a:rPr>
              <a:t>}</a:t>
            </a:r>
          </a:p>
          <a:p>
            <a:pPr marL="0" indent="0">
              <a:buNone/>
            </a:pPr>
            <a:r>
              <a:rPr lang="en-US" sz="1100" dirty="0">
                <a:solidFill>
                  <a:schemeClr val="tx1"/>
                </a:solidFill>
              </a:rPr>
              <a:t>&lt;div&gt;</a:t>
            </a:r>
          </a:p>
          <a:p>
            <a:pPr marL="0" indent="0">
              <a:buNone/>
            </a:pPr>
            <a:r>
              <a:rPr lang="en-US" sz="1100" dirty="0">
                <a:solidFill>
                  <a:schemeClr val="tx1"/>
                </a:solidFill>
              </a:rPr>
              <a:t>    @Html.ActionLink("Back to List", "Index")</a:t>
            </a:r>
          </a:p>
          <a:p>
            <a:pPr marL="0" indent="0">
              <a:buNone/>
            </a:pPr>
            <a:r>
              <a:rPr lang="en-US" sz="1100" dirty="0">
                <a:solidFill>
                  <a:schemeClr val="tx1"/>
                </a:solidFill>
              </a:rPr>
              <a:t>&lt;/div&gt;</a:t>
            </a:r>
            <a:endParaRPr lang="en-US" sz="1100" dirty="0"/>
          </a:p>
        </p:txBody>
      </p:sp>
    </p:spTree>
    <p:extLst>
      <p:ext uri="{BB962C8B-B14F-4D97-AF65-F5344CB8AC3E}">
        <p14:creationId xmlns:p14="http://schemas.microsoft.com/office/powerpoint/2010/main" val="268115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9528-34D6-D003-A8DF-E975D25AD42A}"/>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66290EEE-3BBE-500E-EC18-88E5C87A5B2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E6AC076-5970-72CD-45C0-C089A4976259}"/>
              </a:ext>
            </a:extLst>
          </p:cNvPr>
          <p:cNvPicPr>
            <a:picLocks noChangeAspect="1"/>
          </p:cNvPicPr>
          <p:nvPr/>
        </p:nvPicPr>
        <p:blipFill>
          <a:blip r:embed="rId2"/>
          <a:stretch>
            <a:fillRect/>
          </a:stretch>
        </p:blipFill>
        <p:spPr>
          <a:xfrm>
            <a:off x="3983986" y="776248"/>
            <a:ext cx="6721422" cy="5296359"/>
          </a:xfrm>
          <a:prstGeom prst="rect">
            <a:avLst/>
          </a:prstGeom>
        </p:spPr>
      </p:pic>
    </p:spTree>
    <p:extLst>
      <p:ext uri="{BB962C8B-B14F-4D97-AF65-F5344CB8AC3E}">
        <p14:creationId xmlns:p14="http://schemas.microsoft.com/office/powerpoint/2010/main" val="9583964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7F03-C48F-F2F9-87EB-383C66F0C50C}"/>
              </a:ext>
            </a:extLst>
          </p:cNvPr>
          <p:cNvSpPr>
            <a:spLocks noGrp="1"/>
          </p:cNvSpPr>
          <p:nvPr>
            <p:ph type="title"/>
          </p:nvPr>
        </p:nvSpPr>
        <p:spPr/>
        <p:txBody>
          <a:bodyPr/>
          <a:lstStyle/>
          <a:p>
            <a:r>
              <a:rPr lang="en-US" dirty="0"/>
              <a:t>ASP.NET Razor View</a:t>
            </a:r>
          </a:p>
        </p:txBody>
      </p:sp>
      <p:sp>
        <p:nvSpPr>
          <p:cNvPr id="3" name="Content Placeholder 2">
            <a:extLst>
              <a:ext uri="{FF2B5EF4-FFF2-40B4-BE49-F238E27FC236}">
                <a16:creationId xmlns:a16="http://schemas.microsoft.com/office/drawing/2014/main" id="{C2E5EE33-E607-CD92-15CE-80A4B1D935B8}"/>
              </a:ext>
            </a:extLst>
          </p:cNvPr>
          <p:cNvSpPr>
            <a:spLocks noGrp="1"/>
          </p:cNvSpPr>
          <p:nvPr>
            <p:ph idx="1"/>
          </p:nvPr>
        </p:nvSpPr>
        <p:spPr>
          <a:xfrm>
            <a:off x="3657601" y="864108"/>
            <a:ext cx="8032954" cy="5120640"/>
          </a:xfrm>
        </p:spPr>
        <p:txBody>
          <a:bodyPr>
            <a:normAutofit/>
          </a:bodyPr>
          <a:lstStyle/>
          <a:p>
            <a:pPr algn="just"/>
            <a:r>
              <a:rPr lang="en-US" sz="2400" dirty="0">
                <a:solidFill>
                  <a:schemeClr val="tx1"/>
                </a:solidFill>
              </a:rPr>
              <a:t>Razor is a standard </a:t>
            </a:r>
            <a:r>
              <a:rPr lang="en-US" sz="2400" dirty="0">
                <a:solidFill>
                  <a:srgbClr val="FF0000"/>
                </a:solidFill>
              </a:rPr>
              <a:t>markup syntax </a:t>
            </a:r>
            <a:r>
              <a:rPr lang="en-US" sz="2400" dirty="0">
                <a:solidFill>
                  <a:schemeClr val="tx1"/>
                </a:solidFill>
              </a:rPr>
              <a:t>that allows us to </a:t>
            </a:r>
            <a:r>
              <a:rPr lang="en-US" sz="2400" b="1" dirty="0">
                <a:solidFill>
                  <a:srgbClr val="0070C0"/>
                </a:solidFill>
              </a:rPr>
              <a:t>embed server code into the web pages</a:t>
            </a:r>
            <a:r>
              <a:rPr lang="en-US" sz="2400" dirty="0">
                <a:solidFill>
                  <a:schemeClr val="tx1"/>
                </a:solidFill>
              </a:rPr>
              <a:t>. </a:t>
            </a:r>
          </a:p>
          <a:p>
            <a:pPr algn="just"/>
            <a:r>
              <a:rPr lang="en-US" sz="2400" dirty="0">
                <a:solidFill>
                  <a:schemeClr val="tx1"/>
                </a:solidFill>
              </a:rPr>
              <a:t>It uses its </a:t>
            </a:r>
            <a:r>
              <a:rPr lang="en-US" sz="2400" dirty="0">
                <a:solidFill>
                  <a:srgbClr val="FF0000"/>
                </a:solidFill>
              </a:rPr>
              <a:t>own syntax </a:t>
            </a:r>
            <a:r>
              <a:rPr lang="en-US" sz="2400" dirty="0">
                <a:solidFill>
                  <a:schemeClr val="tx1"/>
                </a:solidFill>
              </a:rPr>
              <a:t>and </a:t>
            </a:r>
            <a:r>
              <a:rPr lang="en-US" sz="2400" dirty="0">
                <a:solidFill>
                  <a:srgbClr val="0070C0"/>
                </a:solidFill>
              </a:rPr>
              <a:t>keywords</a:t>
            </a:r>
            <a:r>
              <a:rPr lang="en-US" sz="2400" dirty="0">
                <a:solidFill>
                  <a:schemeClr val="tx1"/>
                </a:solidFill>
              </a:rPr>
              <a:t> to generate view.</a:t>
            </a:r>
          </a:p>
          <a:p>
            <a:pPr algn="just"/>
            <a:r>
              <a:rPr lang="en-US" sz="2400" dirty="0">
                <a:solidFill>
                  <a:schemeClr val="tx1"/>
                </a:solidFill>
              </a:rPr>
              <a:t>If there is server code in the web page, server executes that code first then send response to the browser. It allows us to </a:t>
            </a:r>
            <a:r>
              <a:rPr lang="en-US" sz="2400" dirty="0">
                <a:solidFill>
                  <a:srgbClr val="FF0000"/>
                </a:solidFill>
              </a:rPr>
              <a:t>perform logical tasks in the view page</a:t>
            </a:r>
            <a:r>
              <a:rPr lang="en-US" sz="2400" dirty="0">
                <a:solidFill>
                  <a:schemeClr val="tx1"/>
                </a:solidFill>
              </a:rPr>
              <a:t>. </a:t>
            </a:r>
          </a:p>
          <a:p>
            <a:pPr algn="just"/>
            <a:r>
              <a:rPr lang="en-US" sz="2400" dirty="0">
                <a:solidFill>
                  <a:schemeClr val="tx1"/>
                </a:solidFill>
              </a:rPr>
              <a:t>We can create expressions, loops and variables in the view page.</a:t>
            </a:r>
          </a:p>
          <a:p>
            <a:pPr algn="just"/>
            <a:r>
              <a:rPr lang="en-US" sz="2400" dirty="0">
                <a:solidFill>
                  <a:schemeClr val="tx1"/>
                </a:solidFill>
              </a:rPr>
              <a:t>It has simplified syntax which is easy to learn and code. This file extension is </a:t>
            </a:r>
            <a:r>
              <a:rPr lang="en-US" sz="2400" dirty="0">
                <a:solidFill>
                  <a:srgbClr val="FF0000"/>
                </a:solidFill>
              </a:rPr>
              <a:t>.</a:t>
            </a:r>
            <a:r>
              <a:rPr lang="en-US" sz="2400" dirty="0" err="1">
                <a:solidFill>
                  <a:srgbClr val="FF0000"/>
                </a:solidFill>
              </a:rPr>
              <a:t>cshtml</a:t>
            </a:r>
            <a:r>
              <a:rPr lang="en-US" sz="2400" dirty="0">
                <a:solidFill>
                  <a:schemeClr val="tx1"/>
                </a:solidFill>
              </a:rPr>
              <a:t>.</a:t>
            </a:r>
          </a:p>
        </p:txBody>
      </p:sp>
    </p:spTree>
    <p:extLst>
      <p:ext uri="{BB962C8B-B14F-4D97-AF65-F5344CB8AC3E}">
        <p14:creationId xmlns:p14="http://schemas.microsoft.com/office/powerpoint/2010/main" val="37459654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BBE87-0D0A-3380-E50C-CEF785046C6E}"/>
              </a:ext>
            </a:extLst>
          </p:cNvPr>
          <p:cNvSpPr>
            <a:spLocks noGrp="1"/>
          </p:cNvSpPr>
          <p:nvPr>
            <p:ph type="title"/>
          </p:nvPr>
        </p:nvSpPr>
        <p:spPr/>
        <p:txBody>
          <a:bodyPr/>
          <a:lstStyle/>
          <a:p>
            <a:r>
              <a:rPr lang="en-US" dirty="0"/>
              <a:t>Razor Syntax Rules</a:t>
            </a:r>
          </a:p>
        </p:txBody>
      </p:sp>
      <p:sp>
        <p:nvSpPr>
          <p:cNvPr id="3" name="Content Placeholder 2">
            <a:extLst>
              <a:ext uri="{FF2B5EF4-FFF2-40B4-BE49-F238E27FC236}">
                <a16:creationId xmlns:a16="http://schemas.microsoft.com/office/drawing/2014/main" id="{1A4F5253-6CF2-0AD5-A797-1F3C8EB1F24D}"/>
              </a:ext>
            </a:extLst>
          </p:cNvPr>
          <p:cNvSpPr>
            <a:spLocks noGrp="1"/>
          </p:cNvSpPr>
          <p:nvPr>
            <p:ph idx="1"/>
          </p:nvPr>
        </p:nvSpPr>
        <p:spPr>
          <a:xfrm>
            <a:off x="3643127" y="156186"/>
            <a:ext cx="7781958" cy="3471918"/>
          </a:xfrm>
        </p:spPr>
        <p:txBody>
          <a:bodyPr>
            <a:normAutofit/>
          </a:bodyPr>
          <a:lstStyle/>
          <a:p>
            <a:r>
              <a:rPr lang="en-US" sz="2400" dirty="0">
                <a:solidFill>
                  <a:schemeClr val="tx1"/>
                </a:solidFill>
              </a:rPr>
              <a:t>Razor code blocks are enclosed in </a:t>
            </a:r>
            <a:r>
              <a:rPr lang="en-US" sz="2400" dirty="0">
                <a:solidFill>
                  <a:srgbClr val="FF0000"/>
                </a:solidFill>
              </a:rPr>
              <a:t>@{ ... }</a:t>
            </a:r>
          </a:p>
          <a:p>
            <a:r>
              <a:rPr lang="en-US" sz="2400" dirty="0">
                <a:solidFill>
                  <a:schemeClr val="tx1"/>
                </a:solidFill>
              </a:rPr>
              <a:t>Inline expressions (variables and functions) start with </a:t>
            </a:r>
            <a:r>
              <a:rPr lang="en-US" sz="2400" dirty="0">
                <a:solidFill>
                  <a:srgbClr val="FF0000"/>
                </a:solidFill>
              </a:rPr>
              <a:t>@</a:t>
            </a:r>
          </a:p>
          <a:p>
            <a:r>
              <a:rPr lang="en-US" sz="2400" dirty="0">
                <a:solidFill>
                  <a:schemeClr val="tx1"/>
                </a:solidFill>
              </a:rPr>
              <a:t>Code statements end with </a:t>
            </a:r>
            <a:r>
              <a:rPr lang="en-US" sz="2400" dirty="0">
                <a:solidFill>
                  <a:srgbClr val="FF0000"/>
                </a:solidFill>
              </a:rPr>
              <a:t>semicolon</a:t>
            </a:r>
          </a:p>
          <a:p>
            <a:r>
              <a:rPr lang="en-US" sz="2400" dirty="0">
                <a:solidFill>
                  <a:schemeClr val="tx1"/>
                </a:solidFill>
              </a:rPr>
              <a:t>Variables are declared with the </a:t>
            </a:r>
            <a:r>
              <a:rPr lang="en-US" sz="2400" dirty="0">
                <a:solidFill>
                  <a:srgbClr val="FF0000"/>
                </a:solidFill>
              </a:rPr>
              <a:t>var</a:t>
            </a:r>
            <a:r>
              <a:rPr lang="en-US" sz="2400" dirty="0">
                <a:solidFill>
                  <a:schemeClr val="tx1"/>
                </a:solidFill>
              </a:rPr>
              <a:t> keyword</a:t>
            </a:r>
          </a:p>
          <a:p>
            <a:r>
              <a:rPr lang="en-US" sz="2400" dirty="0">
                <a:solidFill>
                  <a:schemeClr val="tx1"/>
                </a:solidFill>
              </a:rPr>
              <a:t>Strings are enclosed with </a:t>
            </a:r>
            <a:r>
              <a:rPr lang="en-US" sz="2400" dirty="0">
                <a:solidFill>
                  <a:srgbClr val="FF0000"/>
                </a:solidFill>
              </a:rPr>
              <a:t>quotation marks</a:t>
            </a:r>
          </a:p>
          <a:p>
            <a:r>
              <a:rPr lang="en-US" sz="2400" dirty="0">
                <a:solidFill>
                  <a:schemeClr val="tx1"/>
                </a:solidFill>
              </a:rPr>
              <a:t>C# code is </a:t>
            </a:r>
            <a:r>
              <a:rPr lang="en-US" sz="2400" dirty="0">
                <a:solidFill>
                  <a:srgbClr val="FF0000"/>
                </a:solidFill>
              </a:rPr>
              <a:t>case sensitive</a:t>
            </a:r>
          </a:p>
          <a:p>
            <a:r>
              <a:rPr lang="en-US" sz="2400" dirty="0">
                <a:solidFill>
                  <a:schemeClr val="tx1"/>
                </a:solidFill>
              </a:rPr>
              <a:t>C# files have the extension </a:t>
            </a:r>
            <a:r>
              <a:rPr lang="en-US" sz="2400" dirty="0">
                <a:solidFill>
                  <a:srgbClr val="FF0000"/>
                </a:solidFill>
              </a:rPr>
              <a:t>.</a:t>
            </a:r>
            <a:r>
              <a:rPr lang="en-US" sz="2400" dirty="0" err="1">
                <a:solidFill>
                  <a:srgbClr val="FF0000"/>
                </a:solidFill>
              </a:rPr>
              <a:t>cshtml</a:t>
            </a:r>
            <a:endParaRPr lang="en-US" sz="2400" dirty="0">
              <a:solidFill>
                <a:srgbClr val="FF0000"/>
              </a:solidFill>
            </a:endParaRPr>
          </a:p>
        </p:txBody>
      </p:sp>
      <p:sp>
        <p:nvSpPr>
          <p:cNvPr id="5" name="TextBox 4">
            <a:extLst>
              <a:ext uri="{FF2B5EF4-FFF2-40B4-BE49-F238E27FC236}">
                <a16:creationId xmlns:a16="http://schemas.microsoft.com/office/drawing/2014/main" id="{40F72F93-3F8C-BD71-BDD1-A40906F77DF2}"/>
              </a:ext>
            </a:extLst>
          </p:cNvPr>
          <p:cNvSpPr txBox="1"/>
          <p:nvPr/>
        </p:nvSpPr>
        <p:spPr>
          <a:xfrm>
            <a:off x="3643128" y="3811012"/>
            <a:ext cx="8548872" cy="3046988"/>
          </a:xfrm>
          <a:prstGeom prst="rect">
            <a:avLst/>
          </a:prstGeom>
          <a:noFill/>
        </p:spPr>
        <p:txBody>
          <a:bodyPr wrap="square">
            <a:spAutoFit/>
          </a:bodyPr>
          <a:lstStyle/>
          <a:p>
            <a:pPr algn="l"/>
            <a:r>
              <a:rPr lang="en-US" sz="2400" b="0" i="0" dirty="0">
                <a:solidFill>
                  <a:srgbClr val="000000"/>
                </a:solidFill>
                <a:effectLst/>
                <a:latin typeface="Consolas" panose="020B0609020204030204" pitchFamily="49" charset="0"/>
              </a:rPr>
              <a:t>@{</a:t>
            </a:r>
            <a:r>
              <a:rPr lang="en-US" sz="2400" b="1" i="0" dirty="0">
                <a:solidFill>
                  <a:srgbClr val="006699"/>
                </a:solidFill>
                <a:effectLst/>
                <a:latin typeface="Consolas" panose="020B0609020204030204" pitchFamily="49" charset="0"/>
              </a:rPr>
              <a:t>var</a:t>
            </a:r>
            <a:r>
              <a:rPr lang="en-US" sz="2400" b="0" i="0" dirty="0">
                <a:solidFill>
                  <a:srgbClr val="000000"/>
                </a:solidFill>
                <a:effectLst/>
                <a:latin typeface="Consolas" panose="020B0609020204030204" pitchFamily="49" charset="0"/>
              </a:rPr>
              <a:t> price=60;}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&lt;html&gt;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&lt;body&gt;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a:t>
            </a:r>
            <a:r>
              <a:rPr lang="en-US" sz="2400" b="1" i="0" dirty="0">
                <a:solidFill>
                  <a:srgbClr val="006699"/>
                </a:solidFill>
                <a:effectLst/>
                <a:latin typeface="Consolas" panose="020B0609020204030204" pitchFamily="49" charset="0"/>
              </a:rPr>
              <a:t>if</a:t>
            </a:r>
            <a:r>
              <a:rPr lang="en-US" sz="2400" b="0" i="0" dirty="0">
                <a:solidFill>
                  <a:srgbClr val="000000"/>
                </a:solidFill>
                <a:effectLst/>
                <a:latin typeface="Consolas" panose="020B0609020204030204" pitchFamily="49" charset="0"/>
              </a:rPr>
              <a:t> (price&gt;50)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&lt;p&gt;The price is  greater than 50.&lt;/p&gt;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  </a:t>
            </a:r>
            <a:endParaRPr lang="en-US" sz="2400" b="0" i="0" dirty="0">
              <a:solidFill>
                <a:srgbClr val="5C5C5C"/>
              </a:solidFill>
              <a:effectLst/>
              <a:latin typeface="Consolas" panose="020B0609020204030204" pitchFamily="49" charset="0"/>
            </a:endParaRPr>
          </a:p>
          <a:p>
            <a:pPr algn="l"/>
            <a:r>
              <a:rPr lang="en-US" sz="2400" b="0" i="0" dirty="0">
                <a:solidFill>
                  <a:srgbClr val="000000"/>
                </a:solidFill>
                <a:effectLst/>
                <a:latin typeface="Consolas" panose="020B0609020204030204" pitchFamily="49" charset="0"/>
              </a:rPr>
              <a:t>   &lt;/body&gt;</a:t>
            </a:r>
            <a:endParaRPr lang="en-US" sz="2400" b="0" i="0" dirty="0">
              <a:solidFill>
                <a:srgbClr val="5C5C5C"/>
              </a:solidFill>
              <a:effectLst/>
              <a:latin typeface="Consolas" panose="020B0609020204030204" pitchFamily="49" charset="0"/>
            </a:endParaRPr>
          </a:p>
        </p:txBody>
      </p:sp>
    </p:spTree>
    <p:extLst>
      <p:ext uri="{BB962C8B-B14F-4D97-AF65-F5344CB8AC3E}">
        <p14:creationId xmlns:p14="http://schemas.microsoft.com/office/powerpoint/2010/main" val="319680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Introduction to ASP.NET MVC</a:t>
            </a:r>
            <a:br>
              <a:rPr lang="en-US" dirty="0"/>
            </a:br>
            <a:endParaRPr lang="en-US" dirty="0"/>
          </a:p>
        </p:txBody>
      </p:sp>
      <p:sp>
        <p:nvSpPr>
          <p:cNvPr id="3" name="Content Placeholder 2">
            <a:extLst>
              <a:ext uri="{FF2B5EF4-FFF2-40B4-BE49-F238E27FC236}">
                <a16:creationId xmlns:a16="http://schemas.microsoft.com/office/drawing/2014/main" id="{08F7B182-7B39-33AC-1C79-33011B67D9F9}"/>
              </a:ext>
            </a:extLst>
          </p:cNvPr>
          <p:cNvSpPr>
            <a:spLocks noGrp="1"/>
          </p:cNvSpPr>
          <p:nvPr>
            <p:ph idx="1"/>
          </p:nvPr>
        </p:nvSpPr>
        <p:spPr>
          <a:xfrm>
            <a:off x="3869267" y="864108"/>
            <a:ext cx="7762293" cy="5120640"/>
          </a:xfrm>
        </p:spPr>
        <p:txBody>
          <a:bodyPr>
            <a:normAutofit lnSpcReduction="10000"/>
          </a:bodyPr>
          <a:lstStyle/>
          <a:p>
            <a:pPr algn="just"/>
            <a:r>
              <a:rPr lang="en-US" sz="2400" dirty="0">
                <a:solidFill>
                  <a:srgbClr val="FF0000"/>
                </a:solidFill>
              </a:rPr>
              <a:t>Model-View-Controller (MVC) </a:t>
            </a:r>
            <a:r>
              <a:rPr lang="en-US" sz="2400" dirty="0">
                <a:solidFill>
                  <a:schemeClr val="tx1"/>
                </a:solidFill>
              </a:rPr>
              <a:t>is a framework for developing applications which have become so popular these days. </a:t>
            </a:r>
          </a:p>
          <a:p>
            <a:pPr algn="just"/>
            <a:r>
              <a:rPr lang="en-US" sz="2400" dirty="0">
                <a:solidFill>
                  <a:schemeClr val="tx1"/>
                </a:solidFill>
              </a:rPr>
              <a:t>Gone are the days when developers would go for ASP.NET to create applications from scratch. </a:t>
            </a:r>
          </a:p>
          <a:p>
            <a:pPr algn="just"/>
            <a:r>
              <a:rPr lang="en-US" sz="2400" dirty="0">
                <a:solidFill>
                  <a:schemeClr val="tx1"/>
                </a:solidFill>
              </a:rPr>
              <a:t>MVC is a Model Controller View Pattern and using it in ASP.NET is  ASP.NET MVC.</a:t>
            </a:r>
          </a:p>
          <a:p>
            <a:pPr algn="just"/>
            <a:r>
              <a:rPr lang="en-US" sz="2400" b="1" dirty="0">
                <a:solidFill>
                  <a:srgbClr val="0070C0"/>
                </a:solidFill>
              </a:rPr>
              <a:t>The basic need of introducing MVC was to make complex application development easy. </a:t>
            </a:r>
          </a:p>
          <a:p>
            <a:pPr algn="just"/>
            <a:r>
              <a:rPr lang="en-US" sz="2400" dirty="0">
                <a:solidFill>
                  <a:schemeClr val="tx1"/>
                </a:solidFill>
              </a:rPr>
              <a:t>This design pattern is a </a:t>
            </a:r>
            <a:r>
              <a:rPr lang="en-US" sz="2400" dirty="0">
                <a:solidFill>
                  <a:srgbClr val="FF0000"/>
                </a:solidFill>
              </a:rPr>
              <a:t>lightweight</a:t>
            </a:r>
            <a:r>
              <a:rPr lang="en-US" sz="2400" dirty="0">
                <a:solidFill>
                  <a:schemeClr val="tx1"/>
                </a:solidFill>
              </a:rPr>
              <a:t> framework which is integrated with various features such as master pages and membership based authentication. It is defined in the </a:t>
            </a:r>
            <a:r>
              <a:rPr lang="en-US" sz="2400" dirty="0" err="1">
                <a:solidFill>
                  <a:srgbClr val="FF0000"/>
                </a:solidFill>
              </a:rPr>
              <a:t>System.Web.Mvc</a:t>
            </a:r>
            <a:r>
              <a:rPr lang="en-US" sz="2400" dirty="0">
                <a:solidFill>
                  <a:srgbClr val="FF0000"/>
                </a:solidFill>
              </a:rPr>
              <a:t> </a:t>
            </a:r>
            <a:r>
              <a:rPr lang="en-US" sz="2400" dirty="0">
                <a:solidFill>
                  <a:schemeClr val="tx1"/>
                </a:solidFill>
              </a:rPr>
              <a:t>assembly.</a:t>
            </a:r>
          </a:p>
          <a:p>
            <a:pPr algn="just"/>
            <a:r>
              <a:rPr lang="en-US" sz="2400" b="1" dirty="0">
                <a:solidFill>
                  <a:srgbClr val="FF0000"/>
                </a:solidFill>
              </a:rPr>
              <a:t>MVC focusses on Separation of Concerns.</a:t>
            </a:r>
          </a:p>
          <a:p>
            <a:pPr algn="just"/>
            <a:endParaRPr lang="en-US" sz="2400" dirty="0">
              <a:solidFill>
                <a:schemeClr val="tx1"/>
              </a:solidFill>
            </a:endParaRPr>
          </a:p>
        </p:txBody>
      </p:sp>
    </p:spTree>
    <p:extLst>
      <p:ext uri="{BB962C8B-B14F-4D97-AF65-F5344CB8AC3E}">
        <p14:creationId xmlns:p14="http://schemas.microsoft.com/office/powerpoint/2010/main" val="191397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2D240-6057-9608-5ADF-1E85F98C6146}"/>
              </a:ext>
            </a:extLst>
          </p:cNvPr>
          <p:cNvSpPr>
            <a:spLocks noGrp="1"/>
          </p:cNvSpPr>
          <p:nvPr>
            <p:ph type="title"/>
          </p:nvPr>
        </p:nvSpPr>
        <p:spPr/>
        <p:txBody>
          <a:bodyPr/>
          <a:lstStyle/>
          <a:p>
            <a:r>
              <a:rPr lang="en-US" dirty="0"/>
              <a:t>Razor Characteristics</a:t>
            </a:r>
          </a:p>
        </p:txBody>
      </p:sp>
      <p:sp>
        <p:nvSpPr>
          <p:cNvPr id="3" name="Content Placeholder 2">
            <a:extLst>
              <a:ext uri="{FF2B5EF4-FFF2-40B4-BE49-F238E27FC236}">
                <a16:creationId xmlns:a16="http://schemas.microsoft.com/office/drawing/2014/main" id="{B2A4F111-BD9F-742B-B418-CC431EB094D4}"/>
              </a:ext>
            </a:extLst>
          </p:cNvPr>
          <p:cNvSpPr>
            <a:spLocks noGrp="1"/>
          </p:cNvSpPr>
          <p:nvPr>
            <p:ph idx="1"/>
          </p:nvPr>
        </p:nvSpPr>
        <p:spPr>
          <a:xfrm>
            <a:off x="3869268" y="864108"/>
            <a:ext cx="7791790" cy="5120640"/>
          </a:xfrm>
        </p:spPr>
        <p:txBody>
          <a:bodyPr>
            <a:normAutofit/>
          </a:bodyPr>
          <a:lstStyle/>
          <a:p>
            <a:pPr algn="just"/>
            <a:r>
              <a:rPr lang="en-US" sz="2400" b="1" dirty="0">
                <a:solidFill>
                  <a:srgbClr val="FF0000"/>
                </a:solidFill>
              </a:rPr>
              <a:t>Compact: </a:t>
            </a:r>
            <a:r>
              <a:rPr lang="en-US" sz="2400" dirty="0">
                <a:solidFill>
                  <a:schemeClr val="tx1"/>
                </a:solidFill>
              </a:rPr>
              <a:t>Razor syntax is compact, enabling you to minimize the number of characters and keystrokes required to write code.</a:t>
            </a:r>
          </a:p>
          <a:p>
            <a:pPr algn="just"/>
            <a:r>
              <a:rPr lang="en-US" sz="2400" b="1" dirty="0">
                <a:solidFill>
                  <a:srgbClr val="FF0000"/>
                </a:solidFill>
              </a:rPr>
              <a:t>Easy to Learn: </a:t>
            </a:r>
            <a:r>
              <a:rPr lang="en-US" sz="2400" dirty="0">
                <a:solidFill>
                  <a:schemeClr val="tx1"/>
                </a:solidFill>
              </a:rPr>
              <a:t>Razor syntax is easy to learn where you can use your familiar language C# or Visual Basic.</a:t>
            </a:r>
          </a:p>
          <a:p>
            <a:pPr algn="just"/>
            <a:r>
              <a:rPr lang="en-US" sz="2400" b="1" dirty="0" err="1">
                <a:solidFill>
                  <a:srgbClr val="FF0000"/>
                </a:solidFill>
              </a:rPr>
              <a:t>Intellisense</a:t>
            </a:r>
            <a:r>
              <a:rPr lang="en-US" sz="2400" b="1" dirty="0">
                <a:solidFill>
                  <a:srgbClr val="FF0000"/>
                </a:solidFill>
              </a:rPr>
              <a:t>: </a:t>
            </a:r>
            <a:r>
              <a:rPr lang="en-US" sz="2400" dirty="0">
                <a:solidFill>
                  <a:schemeClr val="tx1"/>
                </a:solidFill>
              </a:rPr>
              <a:t>Razor syntax supports statement completion within Visual Studio.</a:t>
            </a:r>
          </a:p>
        </p:txBody>
      </p:sp>
    </p:spTree>
    <p:extLst>
      <p:ext uri="{BB962C8B-B14F-4D97-AF65-F5344CB8AC3E}">
        <p14:creationId xmlns:p14="http://schemas.microsoft.com/office/powerpoint/2010/main" val="7842255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1AE3-F892-7E4F-1B89-B39A27285204}"/>
              </a:ext>
            </a:extLst>
          </p:cNvPr>
          <p:cNvSpPr>
            <a:spLocks noGrp="1"/>
          </p:cNvSpPr>
          <p:nvPr>
            <p:ph type="title"/>
          </p:nvPr>
        </p:nvSpPr>
        <p:spPr/>
        <p:txBody>
          <a:bodyPr/>
          <a:lstStyle/>
          <a:p>
            <a:r>
              <a:rPr lang="en-US" dirty="0"/>
              <a:t>Razor View Demo</a:t>
            </a:r>
          </a:p>
        </p:txBody>
      </p:sp>
      <p:sp>
        <p:nvSpPr>
          <p:cNvPr id="3" name="Content Placeholder 2">
            <a:extLst>
              <a:ext uri="{FF2B5EF4-FFF2-40B4-BE49-F238E27FC236}">
                <a16:creationId xmlns:a16="http://schemas.microsoft.com/office/drawing/2014/main" id="{012091CE-92DD-5D8D-86E6-3AC9BF538B41}"/>
              </a:ext>
            </a:extLst>
          </p:cNvPr>
          <p:cNvSpPr>
            <a:spLocks noGrp="1"/>
          </p:cNvSpPr>
          <p:nvPr>
            <p:ph idx="1"/>
          </p:nvPr>
        </p:nvSpPr>
        <p:spPr/>
        <p:txBody>
          <a:bodyPr>
            <a:normAutofit lnSpcReduction="10000"/>
          </a:bodyPr>
          <a:lstStyle/>
          <a:p>
            <a:pPr marL="0" indent="0">
              <a:buNone/>
            </a:pPr>
            <a:endParaRPr lang="en-US" sz="2400" dirty="0">
              <a:solidFill>
                <a:schemeClr val="tx1"/>
              </a:solidFill>
            </a:endParaRPr>
          </a:p>
          <a:p>
            <a:pPr marL="0" indent="0">
              <a:buNone/>
            </a:pPr>
            <a:r>
              <a:rPr lang="en-US" sz="2400" dirty="0">
                <a:solidFill>
                  <a:schemeClr val="tx1"/>
                </a:solidFill>
              </a:rPr>
              <a:t>&lt;h2&gt;Index&lt;/h2&gt;</a:t>
            </a:r>
          </a:p>
          <a:p>
            <a:pPr marL="0" indent="0">
              <a:buNone/>
            </a:pPr>
            <a:r>
              <a:rPr lang="en-US" sz="2400" dirty="0">
                <a:solidFill>
                  <a:schemeClr val="tx1"/>
                </a:solidFill>
              </a:rPr>
              <a:t>&lt;h2&gt;@DateTime.Now.ToShortDateString()&lt;/h2&gt;</a:t>
            </a:r>
          </a:p>
          <a:p>
            <a:pPr marL="0" indent="0">
              <a:buNone/>
            </a:pPr>
            <a:endParaRPr lang="en-US" sz="2400" dirty="0">
              <a:solidFill>
                <a:schemeClr val="tx1"/>
              </a:solidFill>
            </a:endParaRPr>
          </a:p>
          <a:p>
            <a:pPr marL="0" indent="0">
              <a:buNone/>
            </a:pPr>
            <a:endParaRPr lang="en-US" sz="2400" dirty="0">
              <a:solidFill>
                <a:schemeClr val="tx1"/>
              </a:solidFill>
            </a:endParaRPr>
          </a:p>
          <a:p>
            <a:pPr marL="0" indent="0">
              <a:buNone/>
            </a:pPr>
            <a:r>
              <a:rPr lang="en-US" sz="2400" dirty="0">
                <a:solidFill>
                  <a:srgbClr val="7030A0"/>
                </a:solidFill>
              </a:rPr>
              <a:t>@{ </a:t>
            </a:r>
          </a:p>
          <a:p>
            <a:pPr marL="0" indent="0">
              <a:buNone/>
            </a:pPr>
            <a:r>
              <a:rPr lang="en-US" sz="2400" dirty="0">
                <a:solidFill>
                  <a:srgbClr val="7030A0"/>
                </a:solidFill>
              </a:rPr>
              <a:t>    var d = </a:t>
            </a:r>
            <a:r>
              <a:rPr lang="en-US" sz="2400" dirty="0" err="1">
                <a:solidFill>
                  <a:srgbClr val="7030A0"/>
                </a:solidFill>
              </a:rPr>
              <a:t>DateTime.Now.ToShortDateString</a:t>
            </a:r>
            <a:r>
              <a:rPr lang="en-US" sz="2400" dirty="0">
                <a:solidFill>
                  <a:srgbClr val="7030A0"/>
                </a:solidFill>
              </a:rPr>
              <a:t>();</a:t>
            </a:r>
          </a:p>
          <a:p>
            <a:pPr marL="0" indent="0">
              <a:buNone/>
            </a:pPr>
            <a:r>
              <a:rPr lang="en-US" sz="2400" dirty="0">
                <a:solidFill>
                  <a:srgbClr val="7030A0"/>
                </a:solidFill>
              </a:rPr>
              <a:t>    var m = "Hello";</a:t>
            </a:r>
          </a:p>
          <a:p>
            <a:pPr marL="0" indent="0">
              <a:buNone/>
            </a:pPr>
            <a:r>
              <a:rPr lang="en-US" sz="2400" dirty="0">
                <a:solidFill>
                  <a:srgbClr val="7030A0"/>
                </a:solidFill>
              </a:rPr>
              <a:t>}</a:t>
            </a:r>
          </a:p>
          <a:p>
            <a:pPr marL="0" indent="0">
              <a:buNone/>
            </a:pPr>
            <a:r>
              <a:rPr lang="en-US" sz="2400" dirty="0">
                <a:solidFill>
                  <a:srgbClr val="7030A0"/>
                </a:solidFill>
              </a:rPr>
              <a:t>&lt;h2&gt; Date is: @d &lt;/h2&gt;</a:t>
            </a:r>
          </a:p>
          <a:p>
            <a:pPr marL="0" indent="0">
              <a:buNone/>
            </a:pPr>
            <a:r>
              <a:rPr lang="en-US" sz="2400" dirty="0">
                <a:solidFill>
                  <a:srgbClr val="7030A0"/>
                </a:solidFill>
              </a:rPr>
              <a:t>&lt;h3&gt; @m&lt;/h3&gt; </a:t>
            </a:r>
          </a:p>
        </p:txBody>
      </p:sp>
    </p:spTree>
    <p:extLst>
      <p:ext uri="{BB962C8B-B14F-4D97-AF65-F5344CB8AC3E}">
        <p14:creationId xmlns:p14="http://schemas.microsoft.com/office/powerpoint/2010/main" val="18416493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91AE3-F892-7E4F-1B89-B39A27285204}"/>
              </a:ext>
            </a:extLst>
          </p:cNvPr>
          <p:cNvSpPr>
            <a:spLocks noGrp="1"/>
          </p:cNvSpPr>
          <p:nvPr>
            <p:ph type="title"/>
          </p:nvPr>
        </p:nvSpPr>
        <p:spPr/>
        <p:txBody>
          <a:bodyPr/>
          <a:lstStyle/>
          <a:p>
            <a:r>
              <a:rPr lang="en-US" dirty="0"/>
              <a:t>Razor View Demo</a:t>
            </a:r>
          </a:p>
        </p:txBody>
      </p:sp>
      <p:sp>
        <p:nvSpPr>
          <p:cNvPr id="3" name="Content Placeholder 2">
            <a:extLst>
              <a:ext uri="{FF2B5EF4-FFF2-40B4-BE49-F238E27FC236}">
                <a16:creationId xmlns:a16="http://schemas.microsoft.com/office/drawing/2014/main" id="{012091CE-92DD-5D8D-86E6-3AC9BF538B41}"/>
              </a:ext>
            </a:extLst>
          </p:cNvPr>
          <p:cNvSpPr>
            <a:spLocks noGrp="1"/>
          </p:cNvSpPr>
          <p:nvPr>
            <p:ph idx="1"/>
          </p:nvPr>
        </p:nvSpPr>
        <p:spPr>
          <a:xfrm>
            <a:off x="3869268" y="383459"/>
            <a:ext cx="7315200" cy="6272980"/>
          </a:xfrm>
        </p:spPr>
        <p:txBody>
          <a:bodyPr>
            <a:normAutofit fontScale="92500" lnSpcReduction="10000"/>
          </a:bodyPr>
          <a:lstStyle/>
          <a:p>
            <a:pPr marL="0" indent="0">
              <a:buNone/>
            </a:pPr>
            <a:r>
              <a:rPr lang="en-US" sz="2400" dirty="0">
                <a:solidFill>
                  <a:srgbClr val="7030A0"/>
                </a:solidFill>
              </a:rPr>
              <a:t>@if(DateTime.IsLeapYear(DateTime.Now.Year) )</a:t>
            </a:r>
          </a:p>
          <a:p>
            <a:pPr marL="0" indent="0">
              <a:buNone/>
            </a:pPr>
            <a:r>
              <a:rPr lang="en-US" sz="2400" dirty="0">
                <a:solidFill>
                  <a:srgbClr val="7030A0"/>
                </a:solidFill>
              </a:rPr>
              <a:t>{</a:t>
            </a:r>
          </a:p>
          <a:p>
            <a:pPr marL="0" indent="0">
              <a:buNone/>
            </a:pPr>
            <a:r>
              <a:rPr lang="en-US" sz="2400" dirty="0">
                <a:solidFill>
                  <a:srgbClr val="7030A0"/>
                </a:solidFill>
              </a:rPr>
              <a:t>    @DateTime.Now.Year @:is a leap year.</a:t>
            </a:r>
          </a:p>
          <a:p>
            <a:pPr marL="0" indent="0">
              <a:buNone/>
            </a:pPr>
            <a:r>
              <a:rPr lang="en-US" sz="2400" dirty="0">
                <a:solidFill>
                  <a:srgbClr val="7030A0"/>
                </a:solidFill>
              </a:rPr>
              <a:t>}</a:t>
            </a:r>
          </a:p>
          <a:p>
            <a:pPr marL="0" indent="0">
              <a:buNone/>
            </a:pPr>
            <a:r>
              <a:rPr lang="en-US" sz="2400" dirty="0">
                <a:solidFill>
                  <a:srgbClr val="7030A0"/>
                </a:solidFill>
              </a:rPr>
              <a:t>else { </a:t>
            </a:r>
          </a:p>
          <a:p>
            <a:pPr marL="0" indent="0">
              <a:buNone/>
            </a:pPr>
            <a:r>
              <a:rPr lang="en-US" sz="2400" dirty="0">
                <a:solidFill>
                  <a:srgbClr val="7030A0"/>
                </a:solidFill>
              </a:rPr>
              <a:t>    @DateTime.Now.Year @:is not a leap year.</a:t>
            </a:r>
          </a:p>
          <a:p>
            <a:pPr marL="0" indent="0">
              <a:buNone/>
            </a:pPr>
            <a:r>
              <a:rPr lang="en-US" sz="2400" dirty="0">
                <a:solidFill>
                  <a:srgbClr val="7030A0"/>
                </a:solidFill>
              </a:rPr>
              <a:t>}</a:t>
            </a:r>
            <a:endParaRPr lang="en-US" sz="2400" dirty="0">
              <a:solidFill>
                <a:schemeClr val="tx1"/>
              </a:solidFill>
            </a:endParaRPr>
          </a:p>
          <a:p>
            <a:pPr marL="0" indent="0">
              <a:buNone/>
            </a:pPr>
            <a:r>
              <a:rPr lang="en-US" sz="2400" dirty="0">
                <a:solidFill>
                  <a:schemeClr val="tx1"/>
                </a:solidFill>
              </a:rPr>
              <a:t>//</a:t>
            </a:r>
          </a:p>
          <a:p>
            <a:pPr marL="0" indent="0">
              <a:buNone/>
            </a:pPr>
            <a:r>
              <a:rPr lang="nn-NO" sz="2400" dirty="0">
                <a:solidFill>
                  <a:schemeClr val="tx1"/>
                </a:solidFill>
              </a:rPr>
              <a:t>@for (int i = 0; i &lt; 5; i++) { </a:t>
            </a:r>
          </a:p>
          <a:p>
            <a:pPr marL="0" indent="0">
              <a:buNone/>
            </a:pPr>
            <a:r>
              <a:rPr lang="nn-NO" sz="2400" dirty="0">
                <a:solidFill>
                  <a:schemeClr val="tx1"/>
                </a:solidFill>
              </a:rPr>
              <a:t>    @i.ToString() &lt;br /&gt;</a:t>
            </a:r>
          </a:p>
          <a:p>
            <a:pPr marL="0" indent="0">
              <a:buNone/>
            </a:pPr>
            <a:r>
              <a:rPr lang="nn-NO" sz="2400" dirty="0">
                <a:solidFill>
                  <a:schemeClr val="tx1"/>
                </a:solidFill>
              </a:rPr>
              <a:t>}</a:t>
            </a:r>
          </a:p>
          <a:p>
            <a:pPr marL="0" indent="0">
              <a:buNone/>
            </a:pPr>
            <a:r>
              <a:rPr lang="nn-NO" sz="2400" dirty="0">
                <a:solidFill>
                  <a:schemeClr val="tx1"/>
                </a:solidFill>
              </a:rPr>
              <a:t>//</a:t>
            </a:r>
          </a:p>
          <a:p>
            <a:pPr marL="0" indent="0">
              <a:buNone/>
            </a:pPr>
            <a:r>
              <a:rPr lang="en-US" sz="2400" dirty="0">
                <a:solidFill>
                  <a:srgbClr val="0070C0"/>
                </a:solidFill>
              </a:rPr>
              <a:t>&lt;</a:t>
            </a:r>
            <a:r>
              <a:rPr lang="en-US" sz="2400" dirty="0" err="1">
                <a:solidFill>
                  <a:srgbClr val="0070C0"/>
                </a:solidFill>
              </a:rPr>
              <a:t>ul</a:t>
            </a:r>
            <a:r>
              <a:rPr lang="en-US" sz="2400" dirty="0">
                <a:solidFill>
                  <a:srgbClr val="0070C0"/>
                </a:solidFill>
              </a:rPr>
              <a:t>&gt; @foreach (var x in </a:t>
            </a:r>
            <a:r>
              <a:rPr lang="en-US" sz="2400" dirty="0" err="1">
                <a:solidFill>
                  <a:srgbClr val="0070C0"/>
                </a:solidFill>
              </a:rPr>
              <a:t>Request.ServerVariables</a:t>
            </a:r>
            <a:r>
              <a:rPr lang="en-US" sz="2400" dirty="0">
                <a:solidFill>
                  <a:srgbClr val="0070C0"/>
                </a:solidFill>
              </a:rPr>
              <a:t>) {  </a:t>
            </a:r>
          </a:p>
          <a:p>
            <a:pPr marL="0" indent="0">
              <a:buNone/>
            </a:pPr>
            <a:r>
              <a:rPr lang="en-US" sz="2400" dirty="0">
                <a:solidFill>
                  <a:srgbClr val="0070C0"/>
                </a:solidFill>
              </a:rPr>
              <a:t>        &lt;li&gt;@x&lt;/li&gt;} &lt;/</a:t>
            </a:r>
            <a:r>
              <a:rPr lang="en-US" sz="2400" dirty="0" err="1">
                <a:solidFill>
                  <a:srgbClr val="0070C0"/>
                </a:solidFill>
              </a:rPr>
              <a:t>ul</a:t>
            </a:r>
            <a:r>
              <a:rPr lang="en-US" sz="2400" dirty="0">
                <a:solidFill>
                  <a:srgbClr val="0070C0"/>
                </a:solidFill>
              </a:rPr>
              <a:t>&gt;  </a:t>
            </a:r>
          </a:p>
          <a:p>
            <a:pPr marL="0" indent="0">
              <a:buNone/>
            </a:pPr>
            <a:endParaRPr lang="en-US" sz="2400" dirty="0">
              <a:solidFill>
                <a:schemeClr val="tx1"/>
              </a:solidFill>
            </a:endParaRPr>
          </a:p>
        </p:txBody>
      </p:sp>
    </p:spTree>
    <p:extLst>
      <p:ext uri="{BB962C8B-B14F-4D97-AF65-F5344CB8AC3E}">
        <p14:creationId xmlns:p14="http://schemas.microsoft.com/office/powerpoint/2010/main" val="1816423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83D4-060E-F8E0-72DD-3C9176C31416}"/>
              </a:ext>
            </a:extLst>
          </p:cNvPr>
          <p:cNvSpPr>
            <a:spLocks noGrp="1"/>
          </p:cNvSpPr>
          <p:nvPr>
            <p:ph type="title"/>
          </p:nvPr>
        </p:nvSpPr>
        <p:spPr/>
        <p:txBody>
          <a:bodyPr/>
          <a:lstStyle/>
          <a:p>
            <a:r>
              <a:rPr lang="en-US" dirty="0"/>
              <a:t>Accept User Input</a:t>
            </a:r>
          </a:p>
        </p:txBody>
      </p:sp>
      <p:sp>
        <p:nvSpPr>
          <p:cNvPr id="5" name="TextBox 4">
            <a:extLst>
              <a:ext uri="{FF2B5EF4-FFF2-40B4-BE49-F238E27FC236}">
                <a16:creationId xmlns:a16="http://schemas.microsoft.com/office/drawing/2014/main" id="{3B45D89F-23E7-32BF-0944-EEB6725633B1}"/>
              </a:ext>
            </a:extLst>
          </p:cNvPr>
          <p:cNvSpPr txBox="1"/>
          <p:nvPr/>
        </p:nvSpPr>
        <p:spPr>
          <a:xfrm>
            <a:off x="3674805" y="1707029"/>
            <a:ext cx="8123903" cy="3046988"/>
          </a:xfrm>
          <a:prstGeom prst="rect">
            <a:avLst/>
          </a:prstGeom>
          <a:noFill/>
        </p:spPr>
        <p:txBody>
          <a:bodyPr wrap="square">
            <a:spAutoFit/>
          </a:bodyPr>
          <a:lstStyle/>
          <a:p>
            <a:pPr marL="0" indent="0">
              <a:buNone/>
            </a:pPr>
            <a:r>
              <a:rPr lang="pt-BR" sz="2400" dirty="0">
                <a:solidFill>
                  <a:srgbClr val="0000FF"/>
                </a:solidFill>
                <a:latin typeface="Cascadia Mono" panose="020B0609020000020004" pitchFamily="49" charset="0"/>
              </a:rPr>
              <a:t>@{</a:t>
            </a:r>
          </a:p>
          <a:p>
            <a:pPr marL="0" indent="0">
              <a:buNone/>
            </a:pPr>
            <a:r>
              <a:rPr lang="pt-BR" sz="2400" dirty="0">
                <a:solidFill>
                  <a:srgbClr val="0000FF"/>
                </a:solidFill>
                <a:latin typeface="Cascadia Mono" panose="020B0609020000020004" pitchFamily="49" charset="0"/>
              </a:rPr>
              <a:t>    var totalMessage = "";</a:t>
            </a:r>
          </a:p>
          <a:p>
            <a:pPr marL="0" indent="0">
              <a:buNone/>
            </a:pPr>
            <a:endParaRPr lang="pt-BR" sz="2400" dirty="0">
              <a:solidFill>
                <a:srgbClr val="0000FF"/>
              </a:solidFill>
              <a:latin typeface="Cascadia Mono" panose="020B0609020000020004" pitchFamily="49" charset="0"/>
            </a:endParaRPr>
          </a:p>
          <a:p>
            <a:pPr marL="0" indent="0">
              <a:buNone/>
            </a:pPr>
            <a:r>
              <a:rPr lang="pt-BR" sz="2400" dirty="0">
                <a:solidFill>
                  <a:srgbClr val="0000FF"/>
                </a:solidFill>
                <a:latin typeface="Cascadia Mono" panose="020B0609020000020004" pitchFamily="49" charset="0"/>
              </a:rPr>
              <a:t>    var num1 = Request["text1"];</a:t>
            </a:r>
          </a:p>
          <a:p>
            <a:pPr marL="0" indent="0">
              <a:buNone/>
            </a:pPr>
            <a:r>
              <a:rPr lang="pt-BR" sz="2400" dirty="0">
                <a:solidFill>
                  <a:srgbClr val="0000FF"/>
                </a:solidFill>
                <a:latin typeface="Cascadia Mono" panose="020B0609020000020004" pitchFamily="49" charset="0"/>
              </a:rPr>
              <a:t>    var num2 = Request["text2"];</a:t>
            </a:r>
          </a:p>
          <a:p>
            <a:pPr marL="0" indent="0">
              <a:buNone/>
            </a:pPr>
            <a:r>
              <a:rPr lang="pt-BR" sz="2400" dirty="0">
                <a:solidFill>
                  <a:srgbClr val="0000FF"/>
                </a:solidFill>
                <a:latin typeface="Cascadia Mono" panose="020B0609020000020004" pitchFamily="49" charset="0"/>
              </a:rPr>
              <a:t>    var total = num1.AsInt() + num2.AsInt();</a:t>
            </a:r>
          </a:p>
          <a:p>
            <a:pPr marL="0" indent="0">
              <a:buNone/>
            </a:pPr>
            <a:r>
              <a:rPr lang="pt-BR" sz="2400" dirty="0">
                <a:solidFill>
                  <a:srgbClr val="0000FF"/>
                </a:solidFill>
                <a:latin typeface="Cascadia Mono" panose="020B0609020000020004" pitchFamily="49" charset="0"/>
              </a:rPr>
              <a:t>    totalMessage = "Total = " + total;</a:t>
            </a:r>
          </a:p>
          <a:p>
            <a:pPr marL="0" indent="0">
              <a:buNone/>
            </a:pPr>
            <a:r>
              <a:rPr lang="pt-BR" sz="2400" dirty="0">
                <a:solidFill>
                  <a:srgbClr val="0000FF"/>
                </a:solidFill>
                <a:latin typeface="Cascadia Mono" panose="020B0609020000020004" pitchFamily="49" charset="0"/>
              </a:rPr>
              <a:t>}</a:t>
            </a:r>
            <a:endParaRPr lang="en-US" sz="2400" dirty="0">
              <a:solidFill>
                <a:srgbClr val="0000FF"/>
              </a:solidFill>
              <a:latin typeface="Cascadia Mono" panose="020B0609020000020004" pitchFamily="49" charset="0"/>
            </a:endParaRPr>
          </a:p>
        </p:txBody>
      </p:sp>
    </p:spTree>
    <p:extLst>
      <p:ext uri="{BB962C8B-B14F-4D97-AF65-F5344CB8AC3E}">
        <p14:creationId xmlns:p14="http://schemas.microsoft.com/office/powerpoint/2010/main" val="38328979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53FCE-C92E-BE84-8540-01B7DB73134D}"/>
              </a:ext>
            </a:extLst>
          </p:cNvPr>
          <p:cNvSpPr>
            <a:spLocks noGrp="1"/>
          </p:cNvSpPr>
          <p:nvPr>
            <p:ph type="title"/>
          </p:nvPr>
        </p:nvSpPr>
        <p:spPr/>
        <p:txBody>
          <a:bodyPr/>
          <a:lstStyle/>
          <a:p>
            <a:r>
              <a:rPr lang="en-US" dirty="0"/>
              <a:t>Accept User Input</a:t>
            </a:r>
          </a:p>
        </p:txBody>
      </p:sp>
      <p:sp>
        <p:nvSpPr>
          <p:cNvPr id="4" name="Content Placeholder 2">
            <a:extLst>
              <a:ext uri="{FF2B5EF4-FFF2-40B4-BE49-F238E27FC236}">
                <a16:creationId xmlns:a16="http://schemas.microsoft.com/office/drawing/2014/main" id="{46083E12-06DF-165B-63AB-5BCF8137C3A9}"/>
              </a:ext>
            </a:extLst>
          </p:cNvPr>
          <p:cNvSpPr>
            <a:spLocks noGrp="1"/>
          </p:cNvSpPr>
          <p:nvPr>
            <p:ph idx="1"/>
          </p:nvPr>
        </p:nvSpPr>
        <p:spPr>
          <a:xfrm>
            <a:off x="3544804" y="734475"/>
            <a:ext cx="8175248" cy="5120640"/>
          </a:xfrm>
        </p:spPr>
        <p:txBody>
          <a:bodyPr>
            <a:noAutofit/>
          </a:bodyPr>
          <a:lstStyle/>
          <a:p>
            <a:pPr marL="0" indent="0">
              <a:buNone/>
            </a:pPr>
            <a:endParaRPr lang="en-US" sz="1800" dirty="0">
              <a:solidFill>
                <a:srgbClr val="0000FF"/>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html</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body</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style</a:t>
            </a:r>
            <a:r>
              <a:rPr lang="en-US" sz="1800" dirty="0">
                <a:solidFill>
                  <a:srgbClr val="0000FF"/>
                </a:solidFill>
                <a:latin typeface="Cascadia Mono" panose="020B0609020000020004" pitchFamily="49" charset="0"/>
              </a:rPr>
              <a:t>="</a:t>
            </a:r>
            <a:r>
              <a:rPr lang="en-US" sz="1800" dirty="0">
                <a:solidFill>
                  <a:srgbClr val="FF0000"/>
                </a:solidFill>
                <a:latin typeface="Cascadia Mono" panose="020B0609020000020004" pitchFamily="49" charset="0"/>
              </a:rPr>
              <a:t>background-color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beige</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font-family</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Verdana</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Arial</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form</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action</a:t>
            </a:r>
            <a:r>
              <a:rPr lang="en-US" sz="1800" dirty="0">
                <a:solidFill>
                  <a:srgbClr val="0000FF"/>
                </a:solidFill>
                <a:latin typeface="Cascadia Mono" panose="020B0609020000020004" pitchFamily="49" charset="0"/>
              </a:rPr>
              <a: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method</a:t>
            </a:r>
            <a:r>
              <a:rPr lang="en-US" sz="1800" dirty="0">
                <a:solidFill>
                  <a:srgbClr val="0000FF"/>
                </a:solidFill>
                <a:latin typeface="Cascadia Mono" panose="020B0609020000020004" pitchFamily="49" charset="0"/>
              </a:rPr>
              <a:t>="post"&gt;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label</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for</a:t>
            </a:r>
            <a:r>
              <a:rPr lang="en-US" sz="1800" dirty="0">
                <a:solidFill>
                  <a:srgbClr val="0000FF"/>
                </a:solidFill>
                <a:latin typeface="Cascadia Mono" panose="020B0609020000020004" pitchFamily="49" charset="0"/>
              </a:rPr>
              <a:t>="text1"&gt;</a:t>
            </a:r>
            <a:r>
              <a:rPr lang="en-US" sz="1800" dirty="0">
                <a:solidFill>
                  <a:srgbClr val="000000"/>
                </a:solidFill>
                <a:latin typeface="Cascadia Mono" panose="020B0609020000020004" pitchFamily="49" charset="0"/>
              </a:rPr>
              <a:t>First Number:</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label</a:t>
            </a:r>
            <a:r>
              <a:rPr lang="en-US" sz="1800" dirty="0">
                <a:solidFill>
                  <a:srgbClr val="0000FF"/>
                </a:solidFill>
                <a:latin typeface="Cascadia Mono" panose="020B0609020000020004" pitchFamily="49" charset="0"/>
              </a:rPr>
              <a:t>&gt;&lt;</a:t>
            </a:r>
            <a:r>
              <a:rPr lang="en-US" sz="1800" dirty="0" err="1">
                <a:solidFill>
                  <a:srgbClr val="800000"/>
                </a:solidFill>
                <a:latin typeface="Cascadia Mono" panose="020B0609020000020004" pitchFamily="49" charset="0"/>
              </a:rPr>
              <a:t>br</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input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type</a:t>
            </a:r>
            <a:r>
              <a:rPr lang="en-US" sz="1800" dirty="0">
                <a:solidFill>
                  <a:srgbClr val="0000FF"/>
                </a:solidFill>
                <a:latin typeface="Cascadia Mono" panose="020B0609020000020004" pitchFamily="49" charset="0"/>
              </a:rPr>
              <a:t>="text"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name</a:t>
            </a:r>
            <a:r>
              <a:rPr lang="en-US" sz="1800" dirty="0">
                <a:solidFill>
                  <a:srgbClr val="0000FF"/>
                </a:solidFill>
                <a:latin typeface="Cascadia Mono" panose="020B0609020000020004" pitchFamily="49" charset="0"/>
              </a:rPr>
              <a:t>="text1"</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label</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for</a:t>
            </a:r>
            <a:r>
              <a:rPr lang="en-US" sz="1800" dirty="0">
                <a:solidFill>
                  <a:srgbClr val="0000FF"/>
                </a:solidFill>
                <a:latin typeface="Cascadia Mono" panose="020B0609020000020004" pitchFamily="49" charset="0"/>
              </a:rPr>
              <a:t>="text2"&gt;</a:t>
            </a:r>
            <a:r>
              <a:rPr lang="en-US" sz="1800" dirty="0">
                <a:solidFill>
                  <a:srgbClr val="000000"/>
                </a:solidFill>
                <a:latin typeface="Cascadia Mono" panose="020B0609020000020004" pitchFamily="49" charset="0"/>
              </a:rPr>
              <a:t>Second Number:</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label</a:t>
            </a:r>
            <a:r>
              <a:rPr lang="en-US" sz="1800" dirty="0">
                <a:solidFill>
                  <a:srgbClr val="0000FF"/>
                </a:solidFill>
                <a:latin typeface="Cascadia Mono" panose="020B0609020000020004" pitchFamily="49" charset="0"/>
              </a:rPr>
              <a:t>&gt;&lt;</a:t>
            </a:r>
            <a:r>
              <a:rPr lang="en-US" sz="1800" dirty="0" err="1">
                <a:solidFill>
                  <a:srgbClr val="800000"/>
                </a:solidFill>
                <a:latin typeface="Cascadia Mono" panose="020B0609020000020004" pitchFamily="49" charset="0"/>
              </a:rPr>
              <a:t>br</a:t>
            </a:r>
            <a:r>
              <a:rPr lang="en-US" sz="1800" dirty="0">
                <a:solidFill>
                  <a:srgbClr val="0000FF"/>
                </a:solidFill>
                <a:latin typeface="Cascadia Mono" panose="020B0609020000020004" pitchFamily="49" charset="0"/>
              </a:rPr>
              <a:t>&gt;</a:t>
            </a:r>
            <a:r>
              <a:rPr lang="en-US" sz="1800" dirty="0">
                <a:solidFill>
                  <a:srgbClr val="000000"/>
                </a:solidFill>
                <a:latin typeface="Cascadia Mono" panose="020B0609020000020004" pitchFamily="49" charset="0"/>
              </a:rPr>
              <a:t>   </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input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type</a:t>
            </a:r>
            <a:r>
              <a:rPr lang="en-US" sz="1800" dirty="0">
                <a:solidFill>
                  <a:srgbClr val="0000FF"/>
                </a:solidFill>
                <a:latin typeface="Cascadia Mono" panose="020B0609020000020004" pitchFamily="49" charset="0"/>
              </a:rPr>
              <a:t>="text"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name</a:t>
            </a:r>
            <a:r>
              <a:rPr lang="en-US" sz="1800" dirty="0">
                <a:solidFill>
                  <a:srgbClr val="0000FF"/>
                </a:solidFill>
                <a:latin typeface="Cascadia Mono" panose="020B0609020000020004" pitchFamily="49" charset="0"/>
              </a:rPr>
              <a:t>="text2"</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&gt;&lt;</a:t>
            </a:r>
            <a:r>
              <a:rPr lang="en-US" sz="1800" dirty="0">
                <a:solidFill>
                  <a:srgbClr val="800000"/>
                </a:solidFill>
                <a:latin typeface="Cascadia Mono" panose="020B0609020000020004" pitchFamily="49" charset="0"/>
              </a:rPr>
              <a:t>input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type</a:t>
            </a:r>
            <a:r>
              <a:rPr lang="en-US" sz="1800" dirty="0">
                <a:solidFill>
                  <a:srgbClr val="0000FF"/>
                </a:solidFill>
                <a:latin typeface="Cascadia Mono" panose="020B0609020000020004" pitchFamily="49" charset="0"/>
              </a:rPr>
              <a:t>="submit"</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value</a:t>
            </a:r>
            <a:r>
              <a:rPr lang="en-US" sz="1800" dirty="0">
                <a:solidFill>
                  <a:srgbClr val="0000FF"/>
                </a:solidFill>
                <a:latin typeface="Cascadia Mono" panose="020B0609020000020004" pitchFamily="49" charset="0"/>
              </a:rPr>
              <a:t>=" Add "</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form</a:t>
            </a:r>
            <a:r>
              <a:rPr lang="en-US" sz="1800" dirty="0">
                <a:solidFill>
                  <a:srgbClr val="0000FF"/>
                </a:solidFill>
                <a:latin typeface="Cascadia Mono" panose="020B0609020000020004" pitchFamily="49" charset="0"/>
              </a:rPr>
              <a:t>&gt;</a:t>
            </a:r>
            <a:endParaRPr lang="en-US" sz="1800" dirty="0">
              <a:solidFill>
                <a:srgbClr val="000000"/>
              </a:solidFill>
              <a:latin typeface="Cascadia Mono" panose="020B0609020000020004" pitchFamily="49" charset="0"/>
            </a:endParaRP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p</a:t>
            </a:r>
            <a:r>
              <a:rPr lang="en-US" sz="1800" dirty="0">
                <a:solidFill>
                  <a:srgbClr val="0000FF"/>
                </a:solidFill>
                <a:latin typeface="Cascadia Mono" panose="020B0609020000020004" pitchFamily="49" charset="0"/>
              </a:rPr>
              <a:t>&gt;</a:t>
            </a:r>
            <a:r>
              <a:rPr lang="en-US" sz="1800" dirty="0">
                <a:solidFill>
                  <a:srgbClr val="000000"/>
                </a:solidFill>
                <a:highlight>
                  <a:srgbClr val="FFFF00"/>
                </a:highlight>
                <a:latin typeface="Cascadia Mono" panose="020B0609020000020004" pitchFamily="49" charset="0"/>
              </a:rPr>
              <a:t>@totalMessage</a:t>
            </a: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p</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pPr marL="0" indent="0">
              <a:buNone/>
            </a:pP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body</a:t>
            </a:r>
            <a:r>
              <a:rPr lang="en-US" sz="1800" dirty="0">
                <a:solidFill>
                  <a:srgbClr val="0000FF"/>
                </a:solidFill>
                <a:highlight>
                  <a:srgbClr val="FFFF00"/>
                </a:highlight>
                <a:latin typeface="Cascadia Mono" panose="020B0609020000020004" pitchFamily="49" charset="0"/>
              </a:rPr>
              <a:t>&gt;</a:t>
            </a:r>
            <a:endParaRPr lang="en-US" sz="1800" dirty="0">
              <a:solidFill>
                <a:srgbClr val="000000"/>
              </a:solidFill>
              <a:highlight>
                <a:srgbClr val="FFFF00"/>
              </a:highlight>
              <a:latin typeface="Cascadia Mono" panose="020B0609020000020004" pitchFamily="49" charset="0"/>
            </a:endParaRPr>
          </a:p>
          <a:p>
            <a:pPr marL="0" indent="0">
              <a:buNone/>
            </a:pPr>
            <a:r>
              <a:rPr lang="en-US" sz="1800" dirty="0">
                <a:solidFill>
                  <a:srgbClr val="0000FF"/>
                </a:solidFill>
                <a:highlight>
                  <a:srgbClr val="FFFF00"/>
                </a:highlight>
                <a:latin typeface="Cascadia Mono" panose="020B0609020000020004" pitchFamily="49" charset="0"/>
              </a:rPr>
              <a:t>&lt;/</a:t>
            </a:r>
            <a:r>
              <a:rPr lang="en-US" sz="1800" dirty="0">
                <a:solidFill>
                  <a:srgbClr val="800000"/>
                </a:solidFill>
                <a:highlight>
                  <a:srgbClr val="FFFF00"/>
                </a:highlight>
                <a:latin typeface="Cascadia Mono" panose="020B0609020000020004" pitchFamily="49" charset="0"/>
              </a:rPr>
              <a:t>html</a:t>
            </a:r>
            <a:r>
              <a:rPr lang="en-US" sz="1800" dirty="0">
                <a:solidFill>
                  <a:srgbClr val="0000FF"/>
                </a:solidFill>
                <a:highlight>
                  <a:srgbClr val="FFFF00"/>
                </a:highlight>
                <a:latin typeface="Cascadia Mono" panose="020B0609020000020004" pitchFamily="49" charset="0"/>
              </a:rPr>
              <a:t>&gt;</a:t>
            </a:r>
            <a:endParaRPr lang="en-US" sz="1800" dirty="0"/>
          </a:p>
        </p:txBody>
      </p:sp>
    </p:spTree>
    <p:extLst>
      <p:ext uri="{BB962C8B-B14F-4D97-AF65-F5344CB8AC3E}">
        <p14:creationId xmlns:p14="http://schemas.microsoft.com/office/powerpoint/2010/main" val="11912818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7AE7C-BD1B-CFA9-9137-568358894701}"/>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AE6FE805-A461-F660-D449-18F768D3DE5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D77AAC9-9F59-A20E-AB42-C0E346BC4A05}"/>
              </a:ext>
            </a:extLst>
          </p:cNvPr>
          <p:cNvPicPr>
            <a:picLocks noChangeAspect="1"/>
          </p:cNvPicPr>
          <p:nvPr/>
        </p:nvPicPr>
        <p:blipFill>
          <a:blip r:embed="rId2"/>
          <a:stretch>
            <a:fillRect/>
          </a:stretch>
        </p:blipFill>
        <p:spPr>
          <a:xfrm>
            <a:off x="4528138" y="260164"/>
            <a:ext cx="5997460" cy="6180356"/>
          </a:xfrm>
          <a:prstGeom prst="rect">
            <a:avLst/>
          </a:prstGeom>
        </p:spPr>
      </p:pic>
    </p:spTree>
    <p:extLst>
      <p:ext uri="{BB962C8B-B14F-4D97-AF65-F5344CB8AC3E}">
        <p14:creationId xmlns:p14="http://schemas.microsoft.com/office/powerpoint/2010/main" val="1136134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075D9-D625-A409-D9F2-FC208302E7A0}"/>
              </a:ext>
            </a:extLst>
          </p:cNvPr>
          <p:cNvSpPr>
            <a:spLocks noGrp="1"/>
          </p:cNvSpPr>
          <p:nvPr>
            <p:ph type="title"/>
          </p:nvPr>
        </p:nvSpPr>
        <p:spPr/>
        <p:txBody>
          <a:bodyPr/>
          <a:lstStyle/>
          <a:p>
            <a:r>
              <a:rPr lang="en-US" dirty="0"/>
              <a:t>Points</a:t>
            </a:r>
          </a:p>
        </p:txBody>
      </p:sp>
      <p:sp>
        <p:nvSpPr>
          <p:cNvPr id="3" name="Content Placeholder 2">
            <a:extLst>
              <a:ext uri="{FF2B5EF4-FFF2-40B4-BE49-F238E27FC236}">
                <a16:creationId xmlns:a16="http://schemas.microsoft.com/office/drawing/2014/main" id="{A38DD122-8810-FEFD-73BF-63E56575DFDA}"/>
              </a:ext>
            </a:extLst>
          </p:cNvPr>
          <p:cNvSpPr>
            <a:spLocks noGrp="1"/>
          </p:cNvSpPr>
          <p:nvPr>
            <p:ph idx="1"/>
          </p:nvPr>
        </p:nvSpPr>
        <p:spPr>
          <a:xfrm>
            <a:off x="3869268" y="864108"/>
            <a:ext cx="7722964" cy="5120640"/>
          </a:xfrm>
        </p:spPr>
        <p:txBody>
          <a:bodyPr>
            <a:normAutofit/>
          </a:bodyPr>
          <a:lstStyle/>
          <a:p>
            <a:pPr algn="just"/>
            <a:r>
              <a:rPr lang="en-US" sz="2400" dirty="0">
                <a:solidFill>
                  <a:schemeClr val="tx1"/>
                </a:solidFill>
              </a:rPr>
              <a:t>Razor is one of the view engines supported in ASP.NET MVC. </a:t>
            </a:r>
          </a:p>
          <a:p>
            <a:pPr algn="just"/>
            <a:r>
              <a:rPr lang="en-US" sz="2400" dirty="0">
                <a:solidFill>
                  <a:schemeClr val="tx1"/>
                </a:solidFill>
              </a:rPr>
              <a:t>Razor allows you to write a mix of HTML and server-side code using C# or Visual Basic.</a:t>
            </a:r>
          </a:p>
          <a:p>
            <a:pPr algn="just"/>
            <a:r>
              <a:rPr lang="en-US" sz="2400" dirty="0">
                <a:solidFill>
                  <a:schemeClr val="tx1"/>
                </a:solidFill>
              </a:rPr>
              <a:t>Razor code will be executed before HTML.</a:t>
            </a:r>
          </a:p>
          <a:p>
            <a:pPr algn="just"/>
            <a:r>
              <a:rPr lang="en-US" sz="2400" dirty="0">
                <a:solidFill>
                  <a:schemeClr val="tx1"/>
                </a:solidFill>
              </a:rPr>
              <a:t> It is server-side markup language however it is not at all a programming language.</a:t>
            </a:r>
          </a:p>
          <a:p>
            <a:pPr algn="just"/>
            <a:r>
              <a:rPr lang="en-US" sz="2400" dirty="0">
                <a:solidFill>
                  <a:schemeClr val="tx1"/>
                </a:solidFill>
              </a:rPr>
              <a:t>Razor view is similar to APSX. ASPX files have a dependency on the ASP.NET runtime to be available to parse and execute those ASPX files. Razor has no such dependencies.</a:t>
            </a:r>
          </a:p>
        </p:txBody>
      </p:sp>
    </p:spTree>
    <p:extLst>
      <p:ext uri="{BB962C8B-B14F-4D97-AF65-F5344CB8AC3E}">
        <p14:creationId xmlns:p14="http://schemas.microsoft.com/office/powerpoint/2010/main" val="1838265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2BD36-5ECF-A87E-40F3-6EE2A0B6EA7A}"/>
              </a:ext>
            </a:extLst>
          </p:cNvPr>
          <p:cNvSpPr>
            <a:spLocks noGrp="1"/>
          </p:cNvSpPr>
          <p:nvPr>
            <p:ph type="title"/>
          </p:nvPr>
        </p:nvSpPr>
        <p:spPr/>
        <p:txBody>
          <a:bodyPr/>
          <a:lstStyle/>
          <a:p>
            <a:r>
              <a:rPr lang="en-US" dirty="0"/>
              <a:t>What is View Bag?</a:t>
            </a:r>
          </a:p>
        </p:txBody>
      </p:sp>
      <p:sp>
        <p:nvSpPr>
          <p:cNvPr id="3" name="Content Placeholder 2">
            <a:extLst>
              <a:ext uri="{FF2B5EF4-FFF2-40B4-BE49-F238E27FC236}">
                <a16:creationId xmlns:a16="http://schemas.microsoft.com/office/drawing/2014/main" id="{6A5B5617-7402-475C-849D-9F10F39BA626}"/>
              </a:ext>
            </a:extLst>
          </p:cNvPr>
          <p:cNvSpPr>
            <a:spLocks noGrp="1"/>
          </p:cNvSpPr>
          <p:nvPr>
            <p:ph idx="1"/>
          </p:nvPr>
        </p:nvSpPr>
        <p:spPr/>
        <p:txBody>
          <a:bodyPr>
            <a:normAutofit/>
          </a:bodyPr>
          <a:lstStyle/>
          <a:p>
            <a:pPr algn="just"/>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a:t>
            </a:r>
            <a:r>
              <a:rPr lang="en-US" sz="280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ViewBag</a:t>
            </a:r>
            <a:r>
              <a:rPr lang="en-US" sz="280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in ASP.NET MVC is used to transfer temporary data (which is not included in the model) from the controller to the view.</a:t>
            </a:r>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just"/>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ViewBag</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only transfers data from controller to view, not visa-versa. </a:t>
            </a:r>
          </a:p>
          <a:p>
            <a:pPr algn="just"/>
            <a:r>
              <a:rPr lang="en-US" sz="2800" dirty="0" err="1">
                <a:solidFill>
                  <a:schemeClr val="tx1"/>
                </a:solidFill>
                <a:latin typeface="Calibri" panose="020F0502020204030204" pitchFamily="34" charset="0"/>
                <a:ea typeface="Calibri" panose="020F0502020204030204" pitchFamily="34" charset="0"/>
                <a:cs typeface="Calibri" panose="020F0502020204030204" pitchFamily="34" charset="0"/>
              </a:rPr>
              <a:t>ViewBag</a:t>
            </a:r>
            <a:r>
              <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 values will be null if redirection occurs.</a:t>
            </a:r>
          </a:p>
          <a:p>
            <a:pPr algn="just"/>
            <a:endParaRPr lang="en-US"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894166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5A62-4804-8EFE-5D92-6E3D180F8F19}"/>
              </a:ext>
            </a:extLst>
          </p:cNvPr>
          <p:cNvSpPr>
            <a:spLocks noGrp="1"/>
          </p:cNvSpPr>
          <p:nvPr>
            <p:ph type="title"/>
          </p:nvPr>
        </p:nvSpPr>
        <p:spPr/>
        <p:txBody>
          <a:bodyPr/>
          <a:lstStyle/>
          <a:p>
            <a:r>
              <a:rPr lang="en-US" dirty="0"/>
              <a:t>Layout View</a:t>
            </a:r>
          </a:p>
        </p:txBody>
      </p:sp>
      <p:sp>
        <p:nvSpPr>
          <p:cNvPr id="3" name="Content Placeholder 2">
            <a:extLst>
              <a:ext uri="{FF2B5EF4-FFF2-40B4-BE49-F238E27FC236}">
                <a16:creationId xmlns:a16="http://schemas.microsoft.com/office/drawing/2014/main" id="{A0FAEBAF-69F9-A81F-3B8A-C0AE1C2FEEB0}"/>
              </a:ext>
            </a:extLst>
          </p:cNvPr>
          <p:cNvSpPr>
            <a:spLocks noGrp="1"/>
          </p:cNvSpPr>
          <p:nvPr>
            <p:ph idx="1"/>
          </p:nvPr>
        </p:nvSpPr>
        <p:spPr/>
        <p:txBody>
          <a:bodyPr>
            <a:normAutofit/>
          </a:bodyPr>
          <a:lstStyle/>
          <a:p>
            <a:pPr algn="just"/>
            <a:r>
              <a:rPr lang="en-US" sz="2400" dirty="0">
                <a:solidFill>
                  <a:schemeClr val="tx1"/>
                </a:solidFill>
              </a:rPr>
              <a:t>An application may contain a specific UI portion that remains the same throughout the application, such as header, left navigation bar, right bar, or footer section. </a:t>
            </a:r>
          </a:p>
          <a:p>
            <a:pPr algn="just"/>
            <a:r>
              <a:rPr lang="en-US" sz="2400" dirty="0">
                <a:solidFill>
                  <a:schemeClr val="tx1"/>
                </a:solidFill>
              </a:rPr>
              <a:t>ASP.NET MVC introduced a Layout view which contains these common UI portions so that we don't have to write the same code in every page. </a:t>
            </a:r>
          </a:p>
          <a:p>
            <a:pPr algn="just"/>
            <a:r>
              <a:rPr lang="en-US" sz="2400" dirty="0">
                <a:solidFill>
                  <a:schemeClr val="tx1"/>
                </a:solidFill>
              </a:rPr>
              <a:t>The layout view is the same as the master page of the ASP.NET webform application.</a:t>
            </a:r>
          </a:p>
        </p:txBody>
      </p:sp>
    </p:spTree>
    <p:extLst>
      <p:ext uri="{BB962C8B-B14F-4D97-AF65-F5344CB8AC3E}">
        <p14:creationId xmlns:p14="http://schemas.microsoft.com/office/powerpoint/2010/main" val="850847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5A62-4804-8EFE-5D92-6E3D180F8F19}"/>
              </a:ext>
            </a:extLst>
          </p:cNvPr>
          <p:cNvSpPr>
            <a:spLocks noGrp="1"/>
          </p:cNvSpPr>
          <p:nvPr>
            <p:ph type="title"/>
          </p:nvPr>
        </p:nvSpPr>
        <p:spPr/>
        <p:txBody>
          <a:bodyPr/>
          <a:lstStyle/>
          <a:p>
            <a:r>
              <a:rPr lang="en-US" dirty="0"/>
              <a:t>Layout View</a:t>
            </a:r>
          </a:p>
        </p:txBody>
      </p:sp>
      <p:sp>
        <p:nvSpPr>
          <p:cNvPr id="3" name="Content Placeholder 2">
            <a:extLst>
              <a:ext uri="{FF2B5EF4-FFF2-40B4-BE49-F238E27FC236}">
                <a16:creationId xmlns:a16="http://schemas.microsoft.com/office/drawing/2014/main" id="{A0FAEBAF-69F9-A81F-3B8A-C0AE1C2FEEB0}"/>
              </a:ext>
            </a:extLst>
          </p:cNvPr>
          <p:cNvSpPr>
            <a:spLocks noGrp="1"/>
          </p:cNvSpPr>
          <p:nvPr>
            <p:ph idx="1"/>
          </p:nvPr>
        </p:nvSpPr>
        <p:spPr>
          <a:xfrm>
            <a:off x="3692287" y="404794"/>
            <a:ext cx="7315200" cy="3019634"/>
          </a:xfrm>
        </p:spPr>
        <p:txBody>
          <a:bodyPr>
            <a:normAutofit lnSpcReduction="10000"/>
          </a:bodyPr>
          <a:lstStyle/>
          <a:p>
            <a:pPr algn="just"/>
            <a:r>
              <a:rPr lang="en-US" sz="2400" dirty="0">
                <a:solidFill>
                  <a:schemeClr val="tx1"/>
                </a:solidFill>
              </a:rPr>
              <a:t>An application may contain a specific UI portion that remains the same throughout the application, such as header, left navigation bar, right bar, or footer section. </a:t>
            </a:r>
          </a:p>
          <a:p>
            <a:pPr algn="just"/>
            <a:r>
              <a:rPr lang="en-US" sz="2400" dirty="0">
                <a:solidFill>
                  <a:schemeClr val="tx1"/>
                </a:solidFill>
              </a:rPr>
              <a:t>ASP.NET MVC introduced a Layout view which contains these common UI portions so that we don't have to write the same code in every page. </a:t>
            </a:r>
          </a:p>
          <a:p>
            <a:pPr algn="just"/>
            <a:r>
              <a:rPr lang="en-US" sz="2400" dirty="0">
                <a:solidFill>
                  <a:schemeClr val="tx1"/>
                </a:solidFill>
              </a:rPr>
              <a:t>The layout view is the same as the master page of the ASP.NET webform application.</a:t>
            </a:r>
          </a:p>
        </p:txBody>
      </p:sp>
      <p:sp>
        <p:nvSpPr>
          <p:cNvPr id="4" name="AutoShape 2">
            <a:extLst>
              <a:ext uri="{FF2B5EF4-FFF2-40B4-BE49-F238E27FC236}">
                <a16:creationId xmlns:a16="http://schemas.microsoft.com/office/drawing/2014/main" id="{D71CA756-B896-87A3-0B3B-E7037BA093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CE7C0AC6-CB01-CC7B-64AB-7FB44110DDCD}"/>
              </a:ext>
            </a:extLst>
          </p:cNvPr>
          <p:cNvPicPr>
            <a:picLocks noChangeAspect="1"/>
          </p:cNvPicPr>
          <p:nvPr/>
        </p:nvPicPr>
        <p:blipFill>
          <a:blip r:embed="rId2"/>
          <a:stretch>
            <a:fillRect/>
          </a:stretch>
        </p:blipFill>
        <p:spPr>
          <a:xfrm>
            <a:off x="5310760" y="3276600"/>
            <a:ext cx="4078253" cy="3324010"/>
          </a:xfrm>
          <a:prstGeom prst="rect">
            <a:avLst/>
          </a:prstGeom>
        </p:spPr>
      </p:pic>
      <p:sp>
        <p:nvSpPr>
          <p:cNvPr id="9" name="Rectangle 8">
            <a:extLst>
              <a:ext uri="{FF2B5EF4-FFF2-40B4-BE49-F238E27FC236}">
                <a16:creationId xmlns:a16="http://schemas.microsoft.com/office/drawing/2014/main" id="{2C69574F-6F51-CAE9-DF6D-F2F8D87E65CE}"/>
              </a:ext>
            </a:extLst>
          </p:cNvPr>
          <p:cNvSpPr/>
          <p:nvPr/>
        </p:nvSpPr>
        <p:spPr>
          <a:xfrm>
            <a:off x="6420465" y="4424516"/>
            <a:ext cx="1818967" cy="275303"/>
          </a:xfrm>
          <a:prstGeom prst="rect">
            <a:avLst/>
          </a:prstGeom>
          <a:solidFill>
            <a:schemeClr val="accent3">
              <a:lumMod val="20000"/>
              <a:lumOff val="80000"/>
            </a:schemeClr>
          </a:solid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1940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Introduction to ASP.NET MVC</a:t>
            </a:r>
            <a:br>
              <a:rPr lang="en-US" dirty="0"/>
            </a:br>
            <a:endParaRPr lang="en-US" dirty="0"/>
          </a:p>
        </p:txBody>
      </p:sp>
      <p:pic>
        <p:nvPicPr>
          <p:cNvPr id="6146" name="Picture 2" descr="Building MVC Application">
            <a:extLst>
              <a:ext uri="{FF2B5EF4-FFF2-40B4-BE49-F238E27FC236}">
                <a16:creationId xmlns:a16="http://schemas.microsoft.com/office/drawing/2014/main" id="{D437A78E-3B0B-9FCF-8207-611C49F4A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6759" y="1444573"/>
            <a:ext cx="7380668" cy="3678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04443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5A62-4804-8EFE-5D92-6E3D180F8F19}"/>
              </a:ext>
            </a:extLst>
          </p:cNvPr>
          <p:cNvSpPr>
            <a:spLocks noGrp="1"/>
          </p:cNvSpPr>
          <p:nvPr>
            <p:ph type="title"/>
          </p:nvPr>
        </p:nvSpPr>
        <p:spPr/>
        <p:txBody>
          <a:bodyPr/>
          <a:lstStyle/>
          <a:p>
            <a:r>
              <a:rPr lang="en-US" dirty="0"/>
              <a:t>Create Layout View</a:t>
            </a:r>
          </a:p>
        </p:txBody>
      </p:sp>
      <p:sp>
        <p:nvSpPr>
          <p:cNvPr id="3" name="Content Placeholder 2">
            <a:extLst>
              <a:ext uri="{FF2B5EF4-FFF2-40B4-BE49-F238E27FC236}">
                <a16:creationId xmlns:a16="http://schemas.microsoft.com/office/drawing/2014/main" id="{A0FAEBAF-69F9-A81F-3B8A-C0AE1C2FEEB0}"/>
              </a:ext>
            </a:extLst>
          </p:cNvPr>
          <p:cNvSpPr>
            <a:spLocks noGrp="1"/>
          </p:cNvSpPr>
          <p:nvPr>
            <p:ph idx="1"/>
          </p:nvPr>
        </p:nvSpPr>
        <p:spPr>
          <a:xfrm>
            <a:off x="3692287" y="385128"/>
            <a:ext cx="7860616" cy="6025503"/>
          </a:xfrm>
        </p:spPr>
        <p:txBody>
          <a:bodyPr>
            <a:normAutofit/>
          </a:bodyPr>
          <a:lstStyle/>
          <a:p>
            <a:pPr algn="just"/>
            <a:r>
              <a:rPr lang="en-US" sz="2400" dirty="0">
                <a:solidFill>
                  <a:schemeClr val="tx1"/>
                </a:solidFill>
              </a:rPr>
              <a:t>You can create a layout view in any folder under the Views folder. However, it is recommended to create all the layout views in the Shared folder for easy maintenance purpose.</a:t>
            </a:r>
          </a:p>
          <a:p>
            <a:pPr algn="just"/>
            <a:r>
              <a:rPr lang="en-US" sz="2400" dirty="0">
                <a:solidFill>
                  <a:schemeClr val="tx1"/>
                </a:solidFill>
              </a:rPr>
              <a:t>To create a new layout view in Visual Studio, right-click on the </a:t>
            </a:r>
            <a:r>
              <a:rPr lang="en-US" sz="2400" dirty="0">
                <a:solidFill>
                  <a:srgbClr val="FF0000"/>
                </a:solidFill>
              </a:rPr>
              <a:t>Shared folder -&gt; select Add -&gt; click on New Item</a:t>
            </a:r>
            <a:r>
              <a:rPr lang="en-US" sz="2400" dirty="0">
                <a:solidFill>
                  <a:schemeClr val="tx1"/>
                </a:solidFill>
              </a:rPr>
              <a:t>. This will open the Add New Item popup, as shown below.</a:t>
            </a:r>
          </a:p>
          <a:p>
            <a:pPr algn="just"/>
            <a:r>
              <a:rPr lang="en-US" sz="2400" dirty="0">
                <a:solidFill>
                  <a:schemeClr val="tx1"/>
                </a:solidFill>
              </a:rPr>
              <a:t>In the </a:t>
            </a:r>
            <a:r>
              <a:rPr lang="en-US" sz="2400" b="1" dirty="0">
                <a:solidFill>
                  <a:schemeClr val="tx1"/>
                </a:solidFill>
              </a:rPr>
              <a:t>Add New Item </a:t>
            </a:r>
            <a:r>
              <a:rPr lang="en-US" sz="2400" dirty="0">
                <a:solidFill>
                  <a:schemeClr val="tx1"/>
                </a:solidFill>
              </a:rPr>
              <a:t>dialogue box, select </a:t>
            </a:r>
            <a:r>
              <a:rPr lang="en-US" sz="2400" dirty="0">
                <a:solidFill>
                  <a:schemeClr val="tx1"/>
                </a:solidFill>
                <a:highlight>
                  <a:srgbClr val="FFFF00"/>
                </a:highlight>
              </a:rPr>
              <a:t>MVC 5 Layout Page (Razor) template</a:t>
            </a:r>
            <a:r>
              <a:rPr lang="en-US" sz="2400" dirty="0">
                <a:solidFill>
                  <a:schemeClr val="tx1"/>
                </a:solidFill>
              </a:rPr>
              <a:t>, and specify a layout view name as </a:t>
            </a:r>
            <a:r>
              <a:rPr lang="en-US" sz="2400" dirty="0">
                <a:solidFill>
                  <a:srgbClr val="FF0000"/>
                </a:solidFill>
              </a:rPr>
              <a:t>_</a:t>
            </a:r>
            <a:r>
              <a:rPr lang="en-US" sz="2400" dirty="0" err="1">
                <a:solidFill>
                  <a:srgbClr val="FF0000"/>
                </a:solidFill>
              </a:rPr>
              <a:t>myLayoutPage.cshtml</a:t>
            </a:r>
            <a:r>
              <a:rPr lang="en-US" sz="2400" dirty="0">
                <a:solidFill>
                  <a:srgbClr val="FF0000"/>
                </a:solidFill>
              </a:rPr>
              <a:t> </a:t>
            </a:r>
            <a:r>
              <a:rPr lang="en-US" sz="2400" dirty="0">
                <a:solidFill>
                  <a:schemeClr val="tx1"/>
                </a:solidFill>
              </a:rPr>
              <a:t>and click Add to create it as shown below. </a:t>
            </a:r>
          </a:p>
          <a:p>
            <a:pPr algn="just"/>
            <a:r>
              <a:rPr lang="en-US" sz="2400" dirty="0">
                <a:solidFill>
                  <a:schemeClr val="tx1"/>
                </a:solidFill>
              </a:rPr>
              <a:t>Prefixing the underscore _ before layout view name is a common naming convention in ASP.NET MVC.</a:t>
            </a:r>
          </a:p>
        </p:txBody>
      </p:sp>
      <p:sp>
        <p:nvSpPr>
          <p:cNvPr id="4" name="AutoShape 2">
            <a:extLst>
              <a:ext uri="{FF2B5EF4-FFF2-40B4-BE49-F238E27FC236}">
                <a16:creationId xmlns:a16="http://schemas.microsoft.com/office/drawing/2014/main" id="{D71CA756-B896-87A3-0B3B-E7037BA0937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5784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24A3-6636-053F-E8B5-E73A1B5C9DA9}"/>
              </a:ext>
            </a:extLst>
          </p:cNvPr>
          <p:cNvSpPr>
            <a:spLocks noGrp="1"/>
          </p:cNvSpPr>
          <p:nvPr>
            <p:ph type="title"/>
          </p:nvPr>
        </p:nvSpPr>
        <p:spPr/>
        <p:txBody>
          <a:bodyPr/>
          <a:lstStyle/>
          <a:p>
            <a:r>
              <a:rPr lang="en-US" dirty="0"/>
              <a:t>Layout View Demo</a:t>
            </a:r>
          </a:p>
        </p:txBody>
      </p:sp>
      <p:sp>
        <p:nvSpPr>
          <p:cNvPr id="5" name="AutoShape 4">
            <a:extLst>
              <a:ext uri="{FF2B5EF4-FFF2-40B4-BE49-F238E27FC236}">
                <a16:creationId xmlns:a16="http://schemas.microsoft.com/office/drawing/2014/main" id="{DA5ED642-9545-2D16-812F-4FFB5D3EA5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369E75-0990-1E7E-0D18-D718F8F46E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629968D6-EC2F-EBE2-8237-84E342990914}"/>
              </a:ext>
            </a:extLst>
          </p:cNvPr>
          <p:cNvPicPr>
            <a:picLocks noChangeAspect="1"/>
          </p:cNvPicPr>
          <p:nvPr/>
        </p:nvPicPr>
        <p:blipFill>
          <a:blip r:embed="rId2"/>
          <a:stretch>
            <a:fillRect/>
          </a:stretch>
        </p:blipFill>
        <p:spPr>
          <a:xfrm>
            <a:off x="3882118" y="1089875"/>
            <a:ext cx="7173886" cy="4373449"/>
          </a:xfrm>
          <a:prstGeom prst="rect">
            <a:avLst/>
          </a:prstGeom>
        </p:spPr>
      </p:pic>
    </p:spTree>
    <p:extLst>
      <p:ext uri="{BB962C8B-B14F-4D97-AF65-F5344CB8AC3E}">
        <p14:creationId xmlns:p14="http://schemas.microsoft.com/office/powerpoint/2010/main" val="3271960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24A3-6636-053F-E8B5-E73A1B5C9DA9}"/>
              </a:ext>
            </a:extLst>
          </p:cNvPr>
          <p:cNvSpPr>
            <a:spLocks noGrp="1"/>
          </p:cNvSpPr>
          <p:nvPr>
            <p:ph type="title"/>
          </p:nvPr>
        </p:nvSpPr>
        <p:spPr/>
        <p:txBody>
          <a:bodyPr/>
          <a:lstStyle/>
          <a:p>
            <a:r>
              <a:rPr lang="en-US" dirty="0"/>
              <a:t>Layout View Demo</a:t>
            </a:r>
          </a:p>
        </p:txBody>
      </p:sp>
      <p:sp>
        <p:nvSpPr>
          <p:cNvPr id="5" name="AutoShape 4">
            <a:extLst>
              <a:ext uri="{FF2B5EF4-FFF2-40B4-BE49-F238E27FC236}">
                <a16:creationId xmlns:a16="http://schemas.microsoft.com/office/drawing/2014/main" id="{DA5ED642-9545-2D16-812F-4FFB5D3EA5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369E75-0990-1E7E-0D18-D718F8F46E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8E4DEA3C-6A14-9061-7CBD-AF0DB5A5D093}"/>
              </a:ext>
            </a:extLst>
          </p:cNvPr>
          <p:cNvSpPr txBox="1"/>
          <p:nvPr/>
        </p:nvSpPr>
        <p:spPr>
          <a:xfrm>
            <a:off x="3638550" y="1471642"/>
            <a:ext cx="8760279" cy="4524315"/>
          </a:xfrm>
          <a:prstGeom prst="rect">
            <a:avLst/>
          </a:prstGeom>
          <a:noFill/>
        </p:spPr>
        <p:txBody>
          <a:bodyPr wrap="square">
            <a:spAutoFit/>
          </a:bodyPr>
          <a:lstStyle/>
          <a:p>
            <a:r>
              <a:rPr lang="en-US" sz="2400" dirty="0"/>
              <a:t>&lt;!DOCTYPE html&gt;</a:t>
            </a:r>
          </a:p>
          <a:p>
            <a:r>
              <a:rPr lang="en-US" sz="2400" dirty="0"/>
              <a:t>&lt;html&gt;</a:t>
            </a:r>
          </a:p>
          <a:p>
            <a:r>
              <a:rPr lang="en-US" sz="2400" dirty="0"/>
              <a:t>&lt;head&gt;</a:t>
            </a:r>
          </a:p>
          <a:p>
            <a:r>
              <a:rPr lang="en-US" sz="2400" dirty="0"/>
              <a:t>    &lt;meta name="viewport" content="width=device-width" /&gt;</a:t>
            </a:r>
          </a:p>
          <a:p>
            <a:r>
              <a:rPr lang="en-US" sz="2400" dirty="0"/>
              <a:t>    &lt;title&gt;@ViewBag.Title&lt;/title&gt;</a:t>
            </a:r>
          </a:p>
          <a:p>
            <a:r>
              <a:rPr lang="en-US" sz="2400" dirty="0"/>
              <a:t>&lt;/head&gt;</a:t>
            </a:r>
          </a:p>
          <a:p>
            <a:r>
              <a:rPr lang="en-US" sz="2400" dirty="0"/>
              <a:t>&lt;body&gt;</a:t>
            </a:r>
          </a:p>
          <a:p>
            <a:r>
              <a:rPr lang="en-US" sz="2400" dirty="0"/>
              <a:t>    &lt;div&gt;</a:t>
            </a:r>
          </a:p>
          <a:p>
            <a:r>
              <a:rPr lang="en-US" sz="2400" dirty="0"/>
              <a:t>        @RenderBody()</a:t>
            </a:r>
          </a:p>
          <a:p>
            <a:r>
              <a:rPr lang="en-US" sz="2400" dirty="0"/>
              <a:t>    &lt;/div&gt;</a:t>
            </a:r>
          </a:p>
          <a:p>
            <a:r>
              <a:rPr lang="en-US" sz="2400" dirty="0"/>
              <a:t>&lt;/body&gt;</a:t>
            </a:r>
          </a:p>
          <a:p>
            <a:r>
              <a:rPr lang="en-US" sz="2400" dirty="0"/>
              <a:t>&lt;/html&gt;</a:t>
            </a:r>
          </a:p>
        </p:txBody>
      </p:sp>
      <p:sp>
        <p:nvSpPr>
          <p:cNvPr id="10" name="TextBox 9">
            <a:extLst>
              <a:ext uri="{FF2B5EF4-FFF2-40B4-BE49-F238E27FC236}">
                <a16:creationId xmlns:a16="http://schemas.microsoft.com/office/drawing/2014/main" id="{07160C5B-C8FD-03CB-4E9D-7D0924D3DEB2}"/>
              </a:ext>
            </a:extLst>
          </p:cNvPr>
          <p:cNvSpPr txBox="1"/>
          <p:nvPr/>
        </p:nvSpPr>
        <p:spPr>
          <a:xfrm>
            <a:off x="3638550" y="939171"/>
            <a:ext cx="6199414" cy="369332"/>
          </a:xfrm>
          <a:prstGeom prst="rect">
            <a:avLst/>
          </a:prstGeom>
          <a:noFill/>
        </p:spPr>
        <p:txBody>
          <a:bodyPr wrap="square">
            <a:spAutoFit/>
          </a:bodyPr>
          <a:lstStyle/>
          <a:p>
            <a:r>
              <a:rPr lang="en-US" b="1" i="0" dirty="0">
                <a:solidFill>
                  <a:srgbClr val="3A3737"/>
                </a:solidFill>
                <a:effectLst/>
                <a:latin typeface="Verdana" panose="020B0604030504040204" pitchFamily="34" charset="0"/>
              </a:rPr>
              <a:t>_</a:t>
            </a:r>
            <a:r>
              <a:rPr lang="en-US" b="1" i="0" dirty="0" err="1">
                <a:solidFill>
                  <a:srgbClr val="3A3737"/>
                </a:solidFill>
                <a:effectLst/>
                <a:latin typeface="Verdana" panose="020B0604030504040204" pitchFamily="34" charset="0"/>
              </a:rPr>
              <a:t>myLayoutPage.cshtml</a:t>
            </a:r>
            <a:endParaRPr lang="en-US" b="1" dirty="0"/>
          </a:p>
        </p:txBody>
      </p:sp>
    </p:spTree>
    <p:extLst>
      <p:ext uri="{BB962C8B-B14F-4D97-AF65-F5344CB8AC3E}">
        <p14:creationId xmlns:p14="http://schemas.microsoft.com/office/powerpoint/2010/main" val="7137807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24A3-6636-053F-E8B5-E73A1B5C9DA9}"/>
              </a:ext>
            </a:extLst>
          </p:cNvPr>
          <p:cNvSpPr>
            <a:spLocks noGrp="1"/>
          </p:cNvSpPr>
          <p:nvPr>
            <p:ph type="title"/>
          </p:nvPr>
        </p:nvSpPr>
        <p:spPr/>
        <p:txBody>
          <a:bodyPr/>
          <a:lstStyle/>
          <a:p>
            <a:r>
              <a:rPr lang="en-US" dirty="0"/>
              <a:t>Layout View Demo</a:t>
            </a:r>
          </a:p>
        </p:txBody>
      </p:sp>
      <p:sp>
        <p:nvSpPr>
          <p:cNvPr id="5" name="AutoShape 4">
            <a:extLst>
              <a:ext uri="{FF2B5EF4-FFF2-40B4-BE49-F238E27FC236}">
                <a16:creationId xmlns:a16="http://schemas.microsoft.com/office/drawing/2014/main" id="{DA5ED642-9545-2D16-812F-4FFB5D3EA50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a:extLst>
              <a:ext uri="{FF2B5EF4-FFF2-40B4-BE49-F238E27FC236}">
                <a16:creationId xmlns:a16="http://schemas.microsoft.com/office/drawing/2014/main" id="{D5369E75-0990-1E7E-0D18-D718F8F46E6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TextBox 9">
            <a:extLst>
              <a:ext uri="{FF2B5EF4-FFF2-40B4-BE49-F238E27FC236}">
                <a16:creationId xmlns:a16="http://schemas.microsoft.com/office/drawing/2014/main" id="{07160C5B-C8FD-03CB-4E9D-7D0924D3DEB2}"/>
              </a:ext>
            </a:extLst>
          </p:cNvPr>
          <p:cNvSpPr txBox="1"/>
          <p:nvPr/>
        </p:nvSpPr>
        <p:spPr>
          <a:xfrm>
            <a:off x="3638550" y="754505"/>
            <a:ext cx="6199414" cy="369332"/>
          </a:xfrm>
          <a:prstGeom prst="rect">
            <a:avLst/>
          </a:prstGeom>
          <a:noFill/>
        </p:spPr>
        <p:txBody>
          <a:bodyPr wrap="square">
            <a:spAutoFit/>
          </a:bodyPr>
          <a:lstStyle/>
          <a:p>
            <a:r>
              <a:rPr lang="en-US" b="1" i="0" dirty="0">
                <a:solidFill>
                  <a:srgbClr val="3A3737"/>
                </a:solidFill>
                <a:effectLst/>
                <a:latin typeface="Verdana" panose="020B0604030504040204" pitchFamily="34" charset="0"/>
              </a:rPr>
              <a:t>_</a:t>
            </a:r>
            <a:r>
              <a:rPr lang="en-US" b="1" i="0" dirty="0" err="1">
                <a:solidFill>
                  <a:srgbClr val="3A3737"/>
                </a:solidFill>
                <a:effectLst/>
                <a:latin typeface="Verdana" panose="020B0604030504040204" pitchFamily="34" charset="0"/>
              </a:rPr>
              <a:t>myLayoutPage.cshtml</a:t>
            </a:r>
            <a:endParaRPr lang="en-US" b="1" dirty="0"/>
          </a:p>
        </p:txBody>
      </p:sp>
      <p:sp>
        <p:nvSpPr>
          <p:cNvPr id="9" name="TextBox 8">
            <a:extLst>
              <a:ext uri="{FF2B5EF4-FFF2-40B4-BE49-F238E27FC236}">
                <a16:creationId xmlns:a16="http://schemas.microsoft.com/office/drawing/2014/main" id="{0888710C-1687-9917-46C8-34A0111F21ED}"/>
              </a:ext>
            </a:extLst>
          </p:cNvPr>
          <p:cNvSpPr txBox="1"/>
          <p:nvPr/>
        </p:nvSpPr>
        <p:spPr>
          <a:xfrm>
            <a:off x="3562349" y="1134327"/>
            <a:ext cx="8118021" cy="5509200"/>
          </a:xfrm>
          <a:prstGeom prst="rect">
            <a:avLst/>
          </a:prstGeom>
          <a:noFill/>
        </p:spPr>
        <p:txBody>
          <a:bodyPr wrap="square">
            <a:spAutoFit/>
          </a:bodyPr>
          <a:lstStyle/>
          <a:p>
            <a:r>
              <a:rPr lang="en-US" sz="2000" dirty="0"/>
              <a:t>&lt;!DOCTYPE html&gt;</a:t>
            </a:r>
          </a:p>
          <a:p>
            <a:r>
              <a:rPr lang="en-US" sz="2000" dirty="0"/>
              <a:t>&lt;html&gt;</a:t>
            </a:r>
          </a:p>
          <a:p>
            <a:r>
              <a:rPr lang="en-US" sz="2000" dirty="0"/>
              <a:t>&lt;head&gt;</a:t>
            </a:r>
          </a:p>
          <a:p>
            <a:r>
              <a:rPr lang="en-US" sz="2000" dirty="0"/>
              <a:t>    &lt;meta name="viewport" content="width=device-width" /&gt;</a:t>
            </a:r>
          </a:p>
          <a:p>
            <a:r>
              <a:rPr lang="en-US" sz="2000" dirty="0"/>
              <a:t>    &lt;title&gt;@ViewBag.Title&lt;/title&gt;</a:t>
            </a:r>
          </a:p>
          <a:p>
            <a:r>
              <a:rPr lang="en-US" sz="2000" dirty="0"/>
              <a:t>        @Styles.Render("~/Content/css")</a:t>
            </a:r>
          </a:p>
          <a:p>
            <a:r>
              <a:rPr lang="en-US" sz="2000" dirty="0"/>
              <a:t>        @Scripts.Render("~/bundles/modernizr")</a:t>
            </a:r>
          </a:p>
          <a:p>
            <a:r>
              <a:rPr lang="en-US" sz="2000" dirty="0"/>
              <a:t>&lt;/head&gt;</a:t>
            </a:r>
          </a:p>
          <a:p>
            <a:r>
              <a:rPr lang="en-US" sz="2000" dirty="0"/>
              <a:t>&lt;body&gt;</a:t>
            </a:r>
          </a:p>
          <a:p>
            <a:r>
              <a:rPr lang="en-US" sz="2000" dirty="0"/>
              <a:t>    &lt;div&gt;</a:t>
            </a:r>
          </a:p>
          <a:p>
            <a:r>
              <a:rPr lang="en-US" sz="2000" dirty="0"/>
              <a:t>        @RenderBody()</a:t>
            </a:r>
          </a:p>
          <a:p>
            <a:r>
              <a:rPr lang="en-US" sz="2000" dirty="0"/>
              <a:t>    &lt;/div&gt;</a:t>
            </a:r>
          </a:p>
          <a:p>
            <a:r>
              <a:rPr lang="en-US" sz="2400" dirty="0">
                <a:solidFill>
                  <a:srgbClr val="FF0000"/>
                </a:solidFill>
              </a:rPr>
              <a:t>    &lt;footer class="panel-footer"&gt;</a:t>
            </a:r>
          </a:p>
          <a:p>
            <a:r>
              <a:rPr lang="en-US" sz="2400" dirty="0">
                <a:solidFill>
                  <a:srgbClr val="FF0000"/>
                </a:solidFill>
              </a:rPr>
              <a:t>        @RenderSection("footer", true)</a:t>
            </a:r>
          </a:p>
          <a:p>
            <a:r>
              <a:rPr lang="en-US" sz="2400" dirty="0">
                <a:solidFill>
                  <a:srgbClr val="FF0000"/>
                </a:solidFill>
              </a:rPr>
              <a:t>    &lt;/footer&gt;</a:t>
            </a:r>
          </a:p>
          <a:p>
            <a:r>
              <a:rPr lang="en-US" sz="2000" dirty="0"/>
              <a:t>&lt;/body&gt;</a:t>
            </a:r>
          </a:p>
          <a:p>
            <a:r>
              <a:rPr lang="en-US" sz="2000" dirty="0"/>
              <a:t>&lt;/html&gt;</a:t>
            </a:r>
          </a:p>
        </p:txBody>
      </p:sp>
    </p:spTree>
    <p:extLst>
      <p:ext uri="{BB962C8B-B14F-4D97-AF65-F5344CB8AC3E}">
        <p14:creationId xmlns:p14="http://schemas.microsoft.com/office/powerpoint/2010/main" val="38855436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9A84-EA92-89AD-A5D7-89CDFBB760AF}"/>
              </a:ext>
            </a:extLst>
          </p:cNvPr>
          <p:cNvSpPr>
            <a:spLocks noGrp="1"/>
          </p:cNvSpPr>
          <p:nvPr>
            <p:ph type="title"/>
          </p:nvPr>
        </p:nvSpPr>
        <p:spPr/>
        <p:txBody>
          <a:bodyPr/>
          <a:lstStyle/>
          <a:p>
            <a:r>
              <a:rPr lang="en-US" dirty="0"/>
              <a:t>Layout View Demo</a:t>
            </a:r>
          </a:p>
        </p:txBody>
      </p:sp>
      <p:sp>
        <p:nvSpPr>
          <p:cNvPr id="3" name="Content Placeholder 2">
            <a:extLst>
              <a:ext uri="{FF2B5EF4-FFF2-40B4-BE49-F238E27FC236}">
                <a16:creationId xmlns:a16="http://schemas.microsoft.com/office/drawing/2014/main" id="{786527DC-134A-07E1-4306-76896B0EFC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3974402-8C25-F1F4-EB12-D93167C53A25}"/>
              </a:ext>
            </a:extLst>
          </p:cNvPr>
          <p:cNvPicPr>
            <a:picLocks noChangeAspect="1"/>
          </p:cNvPicPr>
          <p:nvPr/>
        </p:nvPicPr>
        <p:blipFill>
          <a:blip r:embed="rId2"/>
          <a:stretch>
            <a:fillRect/>
          </a:stretch>
        </p:blipFill>
        <p:spPr>
          <a:xfrm>
            <a:off x="4010946" y="1276237"/>
            <a:ext cx="7031843" cy="3959792"/>
          </a:xfrm>
          <a:prstGeom prst="rect">
            <a:avLst/>
          </a:prstGeom>
        </p:spPr>
      </p:pic>
    </p:spTree>
    <p:extLst>
      <p:ext uri="{BB962C8B-B14F-4D97-AF65-F5344CB8AC3E}">
        <p14:creationId xmlns:p14="http://schemas.microsoft.com/office/powerpoint/2010/main" val="37795428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4DCBA-E173-03AB-D878-A3EE2A1E7EF9}"/>
              </a:ext>
            </a:extLst>
          </p:cNvPr>
          <p:cNvSpPr>
            <a:spLocks noGrp="1"/>
          </p:cNvSpPr>
          <p:nvPr>
            <p:ph type="title"/>
          </p:nvPr>
        </p:nvSpPr>
        <p:spPr/>
        <p:txBody>
          <a:bodyPr/>
          <a:lstStyle/>
          <a:p>
            <a:r>
              <a:rPr lang="en-US" dirty="0"/>
              <a:t>Layout View  Demo</a:t>
            </a:r>
          </a:p>
        </p:txBody>
      </p:sp>
      <p:sp>
        <p:nvSpPr>
          <p:cNvPr id="3" name="Content Placeholder 2">
            <a:extLst>
              <a:ext uri="{FF2B5EF4-FFF2-40B4-BE49-F238E27FC236}">
                <a16:creationId xmlns:a16="http://schemas.microsoft.com/office/drawing/2014/main" id="{0C76C4BB-FB18-BFFB-8635-E4486920239C}"/>
              </a:ext>
            </a:extLst>
          </p:cNvPr>
          <p:cNvSpPr>
            <a:spLocks noGrp="1"/>
          </p:cNvSpPr>
          <p:nvPr>
            <p:ph idx="1"/>
          </p:nvPr>
        </p:nvSpPr>
        <p:spPr>
          <a:xfrm>
            <a:off x="3869268" y="239485"/>
            <a:ext cx="7876418" cy="6520543"/>
          </a:xfrm>
        </p:spPr>
        <p:txBody>
          <a:bodyPr>
            <a:normAutofit fontScale="92500" lnSpcReduction="20000"/>
          </a:bodyPr>
          <a:lstStyle/>
          <a:p>
            <a:pPr marL="0" indent="0">
              <a:buNone/>
            </a:pPr>
            <a:r>
              <a:rPr lang="en-US" sz="2400" dirty="0">
                <a:solidFill>
                  <a:schemeClr val="tx1"/>
                </a:solidFill>
              </a:rPr>
              <a:t>@{</a:t>
            </a:r>
          </a:p>
          <a:p>
            <a:pPr marL="0" indent="0">
              <a:buNone/>
            </a:pPr>
            <a:r>
              <a:rPr lang="en-US" sz="2400" dirty="0">
                <a:solidFill>
                  <a:schemeClr val="tx1"/>
                </a:solidFill>
              </a:rPr>
              <a:t>    </a:t>
            </a:r>
            <a:r>
              <a:rPr lang="en-US" sz="2400" dirty="0" err="1">
                <a:solidFill>
                  <a:schemeClr val="tx1"/>
                </a:solidFill>
              </a:rPr>
              <a:t>ViewBag.Title</a:t>
            </a:r>
            <a:r>
              <a:rPr lang="en-US" sz="2400" dirty="0">
                <a:solidFill>
                  <a:schemeClr val="tx1"/>
                </a:solidFill>
              </a:rPr>
              <a:t> = "Home Page";</a:t>
            </a:r>
          </a:p>
          <a:p>
            <a:pPr marL="0" indent="0">
              <a:buNone/>
            </a:pPr>
            <a:r>
              <a:rPr lang="en-US" sz="2400" dirty="0">
                <a:solidFill>
                  <a:schemeClr val="tx1"/>
                </a:solidFill>
              </a:rPr>
              <a:t>    Layout = "~/Views/Shared/_</a:t>
            </a:r>
            <a:r>
              <a:rPr lang="en-US" sz="2400" dirty="0" err="1">
                <a:solidFill>
                  <a:schemeClr val="tx1"/>
                </a:solidFill>
              </a:rPr>
              <a:t>myLayoutPage.cshtml</a:t>
            </a:r>
            <a:r>
              <a:rPr lang="en-US" sz="2400" dirty="0">
                <a:solidFill>
                  <a:schemeClr val="tx1"/>
                </a:solidFill>
              </a:rPr>
              <a:t>";</a:t>
            </a:r>
          </a:p>
          <a:p>
            <a:pPr marL="0" indent="0">
              <a:buNone/>
            </a:pPr>
            <a:r>
              <a:rPr lang="en-US" sz="2400" dirty="0">
                <a:solidFill>
                  <a:schemeClr val="tx1"/>
                </a:solidFill>
              </a:rPr>
              <a:t>}</a:t>
            </a:r>
          </a:p>
          <a:p>
            <a:pPr marL="0" indent="0">
              <a:buNone/>
            </a:pPr>
            <a:endParaRPr lang="en-US" sz="2400" dirty="0">
              <a:solidFill>
                <a:schemeClr val="tx1"/>
              </a:solidFill>
            </a:endParaRPr>
          </a:p>
          <a:p>
            <a:pPr marL="0" indent="0">
              <a:buNone/>
            </a:pPr>
            <a:r>
              <a:rPr lang="en-US" sz="2400" dirty="0">
                <a:solidFill>
                  <a:schemeClr val="tx1"/>
                </a:solidFill>
              </a:rPr>
              <a:t>&lt;h2&gt;Index&lt;/h2&gt;</a:t>
            </a:r>
          </a:p>
          <a:p>
            <a:pPr marL="0" indent="0">
              <a:buNone/>
            </a:pPr>
            <a:r>
              <a:rPr lang="en-US" sz="2400" dirty="0">
                <a:solidFill>
                  <a:schemeClr val="tx1"/>
                </a:solidFill>
              </a:rPr>
              <a:t>&lt;div class="row"&gt;</a:t>
            </a:r>
          </a:p>
          <a:p>
            <a:pPr marL="0" indent="0">
              <a:buNone/>
            </a:pPr>
            <a:r>
              <a:rPr lang="en-US" sz="2400" dirty="0">
                <a:solidFill>
                  <a:schemeClr val="tx1"/>
                </a:solidFill>
              </a:rPr>
              <a:t>    &lt;div class="col-md-4"&gt;</a:t>
            </a:r>
          </a:p>
          <a:p>
            <a:pPr marL="0" indent="0">
              <a:buNone/>
            </a:pPr>
            <a:r>
              <a:rPr lang="en-US" sz="2400" dirty="0">
                <a:solidFill>
                  <a:schemeClr val="tx1"/>
                </a:solidFill>
              </a:rPr>
              <a:t>        &lt;p&gt;This is body.&lt;/p&gt;</a:t>
            </a:r>
          </a:p>
          <a:p>
            <a:pPr marL="0" indent="0">
              <a:buNone/>
            </a:pPr>
            <a:r>
              <a:rPr lang="en-US" sz="2400" dirty="0">
                <a:solidFill>
                  <a:schemeClr val="tx1"/>
                </a:solidFill>
              </a:rPr>
              <a:t>    &lt;/div&gt;</a:t>
            </a:r>
          </a:p>
          <a:p>
            <a:pPr marL="0" indent="0">
              <a:buNone/>
            </a:pPr>
            <a:r>
              <a:rPr lang="en-US" sz="2400" dirty="0">
                <a:solidFill>
                  <a:schemeClr val="tx1"/>
                </a:solidFill>
              </a:rPr>
              <a:t>    </a:t>
            </a:r>
            <a:r>
              <a:rPr lang="en-US" sz="2400" b="1" dirty="0">
                <a:solidFill>
                  <a:schemeClr val="tx1"/>
                </a:solidFill>
              </a:rPr>
              <a:t>@section footer{</a:t>
            </a:r>
          </a:p>
          <a:p>
            <a:pPr marL="0" indent="0">
              <a:buNone/>
            </a:pPr>
            <a:r>
              <a:rPr lang="en-US" sz="2400" b="1" dirty="0">
                <a:solidFill>
                  <a:schemeClr val="tx1"/>
                </a:solidFill>
              </a:rPr>
              <a:t>        &lt;p class="lead"&gt;</a:t>
            </a:r>
          </a:p>
          <a:p>
            <a:pPr marL="0" indent="0">
              <a:buNone/>
            </a:pPr>
            <a:r>
              <a:rPr lang="en-US" sz="2400" b="1" dirty="0">
                <a:solidFill>
                  <a:schemeClr val="tx1"/>
                </a:solidFill>
              </a:rPr>
              <a:t>            This is footer section.</a:t>
            </a:r>
          </a:p>
          <a:p>
            <a:pPr marL="0" indent="0">
              <a:buNone/>
            </a:pPr>
            <a:r>
              <a:rPr lang="en-US" sz="2400" b="1" dirty="0">
                <a:solidFill>
                  <a:schemeClr val="tx1"/>
                </a:solidFill>
              </a:rPr>
              <a:t>        &lt;/p&gt;</a:t>
            </a:r>
          </a:p>
          <a:p>
            <a:pPr marL="0" indent="0">
              <a:buNone/>
            </a:pPr>
            <a:r>
              <a:rPr lang="en-US" sz="2400" b="1" dirty="0">
                <a:solidFill>
                  <a:schemeClr val="tx1"/>
                </a:solidFill>
              </a:rPr>
              <a:t>    }</a:t>
            </a:r>
          </a:p>
          <a:p>
            <a:pPr marL="0" indent="0">
              <a:buNone/>
            </a:pPr>
            <a:r>
              <a:rPr lang="en-US" sz="2400" dirty="0">
                <a:solidFill>
                  <a:schemeClr val="tx1"/>
                </a:solidFill>
              </a:rPr>
              <a:t>&lt;/div&gt;</a:t>
            </a:r>
          </a:p>
        </p:txBody>
      </p:sp>
    </p:spTree>
    <p:extLst>
      <p:ext uri="{BB962C8B-B14F-4D97-AF65-F5344CB8AC3E}">
        <p14:creationId xmlns:p14="http://schemas.microsoft.com/office/powerpoint/2010/main" val="1139808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Partial View</a:t>
            </a:r>
          </a:p>
        </p:txBody>
      </p:sp>
      <p:sp>
        <p:nvSpPr>
          <p:cNvPr id="3" name="Content Placeholder 2">
            <a:extLst>
              <a:ext uri="{FF2B5EF4-FFF2-40B4-BE49-F238E27FC236}">
                <a16:creationId xmlns:a16="http://schemas.microsoft.com/office/drawing/2014/main" id="{50D359A9-49E0-3F87-08DE-BD13010C43E6}"/>
              </a:ext>
            </a:extLst>
          </p:cNvPr>
          <p:cNvSpPr>
            <a:spLocks noGrp="1"/>
          </p:cNvSpPr>
          <p:nvPr>
            <p:ph idx="1"/>
          </p:nvPr>
        </p:nvSpPr>
        <p:spPr/>
        <p:txBody>
          <a:bodyPr>
            <a:normAutofit/>
          </a:bodyPr>
          <a:lstStyle/>
          <a:p>
            <a:pPr algn="just"/>
            <a:r>
              <a:rPr lang="en-US" sz="2400" dirty="0">
                <a:solidFill>
                  <a:schemeClr val="tx1"/>
                </a:solidFill>
              </a:rPr>
              <a:t>A partial view is a </a:t>
            </a:r>
            <a:r>
              <a:rPr lang="en-US" sz="2400" dirty="0">
                <a:solidFill>
                  <a:srgbClr val="FF0000"/>
                </a:solidFill>
              </a:rPr>
              <a:t>reusable portion of a web page</a:t>
            </a:r>
            <a:r>
              <a:rPr lang="en-US" sz="2400" dirty="0">
                <a:solidFill>
                  <a:schemeClr val="tx1"/>
                </a:solidFill>
              </a:rPr>
              <a:t>. </a:t>
            </a:r>
          </a:p>
          <a:p>
            <a:pPr algn="just"/>
            <a:r>
              <a:rPr lang="en-US" sz="2400" dirty="0">
                <a:solidFill>
                  <a:schemeClr val="tx1"/>
                </a:solidFill>
              </a:rPr>
              <a:t>It is </a:t>
            </a:r>
            <a:r>
              <a:rPr lang="en-US" sz="2400" dirty="0">
                <a:solidFill>
                  <a:srgbClr val="FF0000"/>
                </a:solidFill>
              </a:rPr>
              <a:t>.</a:t>
            </a:r>
            <a:r>
              <a:rPr lang="en-US" sz="2400" dirty="0" err="1">
                <a:solidFill>
                  <a:srgbClr val="FF0000"/>
                </a:solidFill>
              </a:rPr>
              <a:t>cshtml</a:t>
            </a:r>
            <a:r>
              <a:rPr lang="en-US" sz="2400" dirty="0">
                <a:solidFill>
                  <a:srgbClr val="FF0000"/>
                </a:solidFill>
              </a:rPr>
              <a:t> or .</a:t>
            </a:r>
            <a:r>
              <a:rPr lang="en-US" sz="2400" dirty="0" err="1">
                <a:solidFill>
                  <a:srgbClr val="FF0000"/>
                </a:solidFill>
              </a:rPr>
              <a:t>vbhtml</a:t>
            </a:r>
            <a:r>
              <a:rPr lang="en-US" sz="2400" dirty="0">
                <a:solidFill>
                  <a:srgbClr val="FF0000"/>
                </a:solidFill>
              </a:rPr>
              <a:t> </a:t>
            </a:r>
            <a:r>
              <a:rPr lang="en-US" sz="2400" dirty="0">
                <a:solidFill>
                  <a:schemeClr val="tx1"/>
                </a:solidFill>
              </a:rPr>
              <a:t>file that contains HTML code. </a:t>
            </a:r>
          </a:p>
          <a:p>
            <a:pPr algn="just"/>
            <a:r>
              <a:rPr lang="en-US" sz="2400" dirty="0">
                <a:solidFill>
                  <a:schemeClr val="tx1"/>
                </a:solidFill>
              </a:rPr>
              <a:t>It can be used in one or more Views or Layout Views. </a:t>
            </a:r>
          </a:p>
          <a:p>
            <a:pPr algn="just"/>
            <a:r>
              <a:rPr lang="en-US" sz="2400" dirty="0">
                <a:solidFill>
                  <a:schemeClr val="tx1"/>
                </a:solidFill>
              </a:rPr>
              <a:t>You can use the same partial view at multiple places and </a:t>
            </a:r>
            <a:r>
              <a:rPr lang="en-US" sz="2400" dirty="0">
                <a:solidFill>
                  <a:srgbClr val="FF0000"/>
                </a:solidFill>
              </a:rPr>
              <a:t>eliminates the redundant code.</a:t>
            </a:r>
          </a:p>
          <a:p>
            <a:pPr algn="just"/>
            <a:endParaRPr lang="en-US" sz="2400" dirty="0">
              <a:solidFill>
                <a:schemeClr val="tx1"/>
              </a:solidFill>
            </a:endParaRPr>
          </a:p>
          <a:p>
            <a:pPr algn="just"/>
            <a:r>
              <a:rPr lang="en-US" sz="2400" dirty="0">
                <a:solidFill>
                  <a:schemeClr val="tx1"/>
                </a:solidFill>
              </a:rPr>
              <a:t>Let's create a partial view for the following menu, so that we can use the same menu in multiple layout views without rewriting the same code everywhere.</a:t>
            </a:r>
          </a:p>
        </p:txBody>
      </p:sp>
    </p:spTree>
    <p:extLst>
      <p:ext uri="{BB962C8B-B14F-4D97-AF65-F5344CB8AC3E}">
        <p14:creationId xmlns:p14="http://schemas.microsoft.com/office/powerpoint/2010/main" val="40781405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Partial View</a:t>
            </a:r>
          </a:p>
        </p:txBody>
      </p:sp>
      <p:sp>
        <p:nvSpPr>
          <p:cNvPr id="5" name="Content Placeholder 4">
            <a:extLst>
              <a:ext uri="{FF2B5EF4-FFF2-40B4-BE49-F238E27FC236}">
                <a16:creationId xmlns:a16="http://schemas.microsoft.com/office/drawing/2014/main" id="{BB684ED8-CE22-7F49-7F7F-A1260C3872C8}"/>
              </a:ext>
            </a:extLst>
          </p:cNvPr>
          <p:cNvSpPr>
            <a:spLocks noGrp="1"/>
          </p:cNvSpPr>
          <p:nvPr>
            <p:ph idx="1"/>
          </p:nvPr>
        </p:nvSpPr>
        <p:spPr/>
        <p:txBody>
          <a:bodyPr/>
          <a:lstStyle/>
          <a:p>
            <a:endParaRPr lang="en-US"/>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8241AAC9-EFCD-1FD0-A273-07F704A4E9E3}"/>
              </a:ext>
            </a:extLst>
          </p:cNvPr>
          <p:cNvPicPr>
            <a:picLocks noChangeAspect="1"/>
          </p:cNvPicPr>
          <p:nvPr/>
        </p:nvPicPr>
        <p:blipFill>
          <a:blip r:embed="rId2"/>
          <a:stretch>
            <a:fillRect/>
          </a:stretch>
        </p:blipFill>
        <p:spPr>
          <a:xfrm>
            <a:off x="3869268" y="852704"/>
            <a:ext cx="7138307" cy="5132044"/>
          </a:xfrm>
          <a:prstGeom prst="rect">
            <a:avLst/>
          </a:prstGeom>
        </p:spPr>
      </p:pic>
    </p:spTree>
    <p:extLst>
      <p:ext uri="{BB962C8B-B14F-4D97-AF65-F5344CB8AC3E}">
        <p14:creationId xmlns:p14="http://schemas.microsoft.com/office/powerpoint/2010/main" val="2904998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Partial View</a:t>
            </a:r>
          </a:p>
        </p:txBody>
      </p:sp>
      <p:sp>
        <p:nvSpPr>
          <p:cNvPr id="5" name="Content Placeholder 4">
            <a:extLst>
              <a:ext uri="{FF2B5EF4-FFF2-40B4-BE49-F238E27FC236}">
                <a16:creationId xmlns:a16="http://schemas.microsoft.com/office/drawing/2014/main" id="{BB684ED8-CE22-7F49-7F7F-A1260C3872C8}"/>
              </a:ext>
            </a:extLst>
          </p:cNvPr>
          <p:cNvSpPr>
            <a:spLocks noGrp="1"/>
          </p:cNvSpPr>
          <p:nvPr>
            <p:ph idx="1"/>
          </p:nvPr>
        </p:nvSpPr>
        <p:spPr/>
        <p:txBody>
          <a:bodyPr/>
          <a:lstStyle/>
          <a:p>
            <a:endParaRPr lang="en-US"/>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D625BEE9-99D4-5370-6C15-2643F23633F4}"/>
              </a:ext>
            </a:extLst>
          </p:cNvPr>
          <p:cNvPicPr>
            <a:picLocks noChangeAspect="1"/>
          </p:cNvPicPr>
          <p:nvPr/>
        </p:nvPicPr>
        <p:blipFill>
          <a:blip r:embed="rId2"/>
          <a:stretch>
            <a:fillRect/>
          </a:stretch>
        </p:blipFill>
        <p:spPr>
          <a:xfrm>
            <a:off x="3869268" y="1242275"/>
            <a:ext cx="7161774" cy="4068649"/>
          </a:xfrm>
          <a:prstGeom prst="rect">
            <a:avLst/>
          </a:prstGeom>
        </p:spPr>
      </p:pic>
    </p:spTree>
    <p:extLst>
      <p:ext uri="{BB962C8B-B14F-4D97-AF65-F5344CB8AC3E}">
        <p14:creationId xmlns:p14="http://schemas.microsoft.com/office/powerpoint/2010/main" val="240688513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Partial View</a:t>
            </a:r>
          </a:p>
        </p:txBody>
      </p:sp>
      <p:sp>
        <p:nvSpPr>
          <p:cNvPr id="5" name="Content Placeholder 4">
            <a:extLst>
              <a:ext uri="{FF2B5EF4-FFF2-40B4-BE49-F238E27FC236}">
                <a16:creationId xmlns:a16="http://schemas.microsoft.com/office/drawing/2014/main" id="{BB684ED8-CE22-7F49-7F7F-A1260C3872C8}"/>
              </a:ext>
            </a:extLst>
          </p:cNvPr>
          <p:cNvSpPr>
            <a:spLocks noGrp="1"/>
          </p:cNvSpPr>
          <p:nvPr>
            <p:ph idx="1"/>
          </p:nvPr>
        </p:nvSpPr>
        <p:spPr>
          <a:xfrm>
            <a:off x="3869268" y="864108"/>
            <a:ext cx="7315200" cy="1726692"/>
          </a:xfrm>
        </p:spPr>
        <p:txBody>
          <a:bodyPr>
            <a:normAutofit/>
          </a:bodyPr>
          <a:lstStyle/>
          <a:p>
            <a:r>
              <a:rPr lang="en-US" sz="2400" b="1" dirty="0"/>
              <a:t>Create a New Partial View</a:t>
            </a:r>
          </a:p>
          <a:p>
            <a:r>
              <a:rPr lang="en-US" sz="2400" dirty="0"/>
              <a:t>To create a partial view, </a:t>
            </a:r>
            <a:r>
              <a:rPr lang="en-US" sz="2400" b="1" dirty="0"/>
              <a:t>right click on the Shared folder -&gt; click Add -&gt; click View</a:t>
            </a:r>
            <a:endParaRPr lang="en-US" sz="2400" dirty="0"/>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DD7ED588-9C09-CFD7-D7AC-1002AA4162FE}"/>
              </a:ext>
            </a:extLst>
          </p:cNvPr>
          <p:cNvPicPr>
            <a:picLocks noChangeAspect="1"/>
          </p:cNvPicPr>
          <p:nvPr/>
        </p:nvPicPr>
        <p:blipFill>
          <a:blip r:embed="rId2"/>
          <a:stretch>
            <a:fillRect/>
          </a:stretch>
        </p:blipFill>
        <p:spPr>
          <a:xfrm>
            <a:off x="4257591" y="2442050"/>
            <a:ext cx="6404037" cy="3650301"/>
          </a:xfrm>
          <a:prstGeom prst="rect">
            <a:avLst/>
          </a:prstGeom>
        </p:spPr>
      </p:pic>
    </p:spTree>
    <p:extLst>
      <p:ext uri="{BB962C8B-B14F-4D97-AF65-F5344CB8AC3E}">
        <p14:creationId xmlns:p14="http://schemas.microsoft.com/office/powerpoint/2010/main" val="296973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Introduction to ASP.NET MVC</a:t>
            </a:r>
            <a:br>
              <a:rPr lang="en-US" dirty="0"/>
            </a:br>
            <a:endParaRPr lang="en-US" dirty="0"/>
          </a:p>
        </p:txBody>
      </p:sp>
      <p:sp>
        <p:nvSpPr>
          <p:cNvPr id="3" name="Content Placeholder 2">
            <a:extLst>
              <a:ext uri="{FF2B5EF4-FFF2-40B4-BE49-F238E27FC236}">
                <a16:creationId xmlns:a16="http://schemas.microsoft.com/office/drawing/2014/main" id="{08F7B182-7B39-33AC-1C79-33011B67D9F9}"/>
              </a:ext>
            </a:extLst>
          </p:cNvPr>
          <p:cNvSpPr>
            <a:spLocks noGrp="1"/>
          </p:cNvSpPr>
          <p:nvPr>
            <p:ph idx="1"/>
          </p:nvPr>
        </p:nvSpPr>
        <p:spPr>
          <a:xfrm>
            <a:off x="3647768" y="864108"/>
            <a:ext cx="7536700" cy="5120640"/>
          </a:xfrm>
        </p:spPr>
        <p:txBody>
          <a:bodyPr>
            <a:normAutofit/>
          </a:bodyPr>
          <a:lstStyle/>
          <a:p>
            <a:pPr algn="just"/>
            <a:r>
              <a:rPr lang="en-US" sz="2400" dirty="0">
                <a:solidFill>
                  <a:schemeClr val="tx1"/>
                </a:solidFill>
              </a:rPr>
              <a:t>The purpose of MVC is to separate the content from the presentation and data processing from content. </a:t>
            </a:r>
          </a:p>
          <a:p>
            <a:pPr algn="just"/>
            <a:r>
              <a:rPr lang="en-US" sz="2400" b="1" dirty="0">
                <a:solidFill>
                  <a:schemeClr val="tx1"/>
                </a:solidFill>
              </a:rPr>
              <a:t>One thing that MVC has done is to separate the view from the code i.e., unlike Web Forms where “*.</a:t>
            </a:r>
            <a:r>
              <a:rPr lang="en-US" sz="2400" b="1" dirty="0" err="1">
                <a:solidFill>
                  <a:schemeClr val="tx1"/>
                </a:solidFill>
              </a:rPr>
              <a:t>aspx</a:t>
            </a:r>
            <a:r>
              <a:rPr lang="en-US" sz="2400" b="1" dirty="0">
                <a:solidFill>
                  <a:schemeClr val="tx1"/>
                </a:solidFill>
              </a:rPr>
              <a:t>” is attached to “*.</a:t>
            </a:r>
            <a:r>
              <a:rPr lang="en-US" sz="2400" b="1" dirty="0" err="1">
                <a:solidFill>
                  <a:schemeClr val="tx1"/>
                </a:solidFill>
              </a:rPr>
              <a:t>aspx.cs</a:t>
            </a:r>
            <a:r>
              <a:rPr lang="en-US" sz="2400" b="1" dirty="0">
                <a:solidFill>
                  <a:schemeClr val="tx1"/>
                </a:solidFill>
              </a:rPr>
              <a:t>” here in MVC View is a separate entity entirely.</a:t>
            </a:r>
          </a:p>
          <a:p>
            <a:pPr algn="just"/>
            <a:r>
              <a:rPr lang="en-US" sz="2400" dirty="0">
                <a:solidFill>
                  <a:schemeClr val="tx1"/>
                </a:solidFill>
              </a:rPr>
              <a:t>ASP.NET MVC is </a:t>
            </a:r>
            <a:r>
              <a:rPr lang="en-US" sz="2400" dirty="0">
                <a:solidFill>
                  <a:srgbClr val="FF0000"/>
                </a:solidFill>
              </a:rPr>
              <a:t>stateless</a:t>
            </a:r>
            <a:r>
              <a:rPr lang="en-US" sz="2400" dirty="0">
                <a:solidFill>
                  <a:schemeClr val="tx1"/>
                </a:solidFill>
              </a:rPr>
              <a:t>. In this we </a:t>
            </a:r>
            <a:r>
              <a:rPr lang="en-US" sz="2400" dirty="0">
                <a:solidFill>
                  <a:srgbClr val="0070C0"/>
                </a:solidFill>
              </a:rPr>
              <a:t>do not pass requests to the page like Web Forms</a:t>
            </a:r>
            <a:r>
              <a:rPr lang="en-US" sz="2400" dirty="0">
                <a:solidFill>
                  <a:schemeClr val="tx1"/>
                </a:solidFill>
              </a:rPr>
              <a:t>. But we talk to the controller. </a:t>
            </a:r>
          </a:p>
          <a:p>
            <a:pPr algn="just"/>
            <a:r>
              <a:rPr lang="en-US" sz="2400" dirty="0">
                <a:solidFill>
                  <a:schemeClr val="tx1"/>
                </a:solidFill>
              </a:rPr>
              <a:t>The </a:t>
            </a:r>
            <a:r>
              <a:rPr lang="en-US" sz="2400" dirty="0">
                <a:solidFill>
                  <a:srgbClr val="FF0000"/>
                </a:solidFill>
              </a:rPr>
              <a:t>Controller</a:t>
            </a:r>
            <a:r>
              <a:rPr lang="en-US" sz="2400" dirty="0">
                <a:solidFill>
                  <a:schemeClr val="tx1"/>
                </a:solidFill>
              </a:rPr>
              <a:t> handles the request and fetches the desired data from the model and transfers the data to the view. </a:t>
            </a:r>
          </a:p>
          <a:p>
            <a:pPr algn="just"/>
            <a:r>
              <a:rPr lang="en-US" sz="2400" dirty="0">
                <a:solidFill>
                  <a:schemeClr val="tx1"/>
                </a:solidFill>
              </a:rPr>
              <a:t>The </a:t>
            </a:r>
            <a:r>
              <a:rPr lang="en-US" sz="2400" dirty="0">
                <a:solidFill>
                  <a:srgbClr val="FF0000"/>
                </a:solidFill>
              </a:rPr>
              <a:t>View</a:t>
            </a:r>
            <a:r>
              <a:rPr lang="en-US" sz="2400" dirty="0">
                <a:solidFill>
                  <a:schemeClr val="tx1"/>
                </a:solidFill>
              </a:rPr>
              <a:t> is used to display the data to the end user.</a:t>
            </a:r>
          </a:p>
        </p:txBody>
      </p:sp>
    </p:spTree>
    <p:extLst>
      <p:ext uri="{BB962C8B-B14F-4D97-AF65-F5344CB8AC3E}">
        <p14:creationId xmlns:p14="http://schemas.microsoft.com/office/powerpoint/2010/main" val="230196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520925" y="167422"/>
            <a:ext cx="7315200" cy="540149"/>
          </a:xfrm>
        </p:spPr>
        <p:txBody>
          <a:bodyPr/>
          <a:lstStyle/>
          <a:p>
            <a:r>
              <a:rPr lang="en-US" b="1" dirty="0"/>
              <a:t>_</a:t>
            </a:r>
            <a:r>
              <a:rPr lang="en-US" b="1" dirty="0" err="1"/>
              <a:t>MenuBar.cshtml</a:t>
            </a:r>
            <a:endParaRPr lang="en-US" b="1" dirty="0"/>
          </a:p>
        </p:txBody>
      </p:sp>
      <p:sp>
        <p:nvSpPr>
          <p:cNvPr id="11" name="TextBox 10">
            <a:extLst>
              <a:ext uri="{FF2B5EF4-FFF2-40B4-BE49-F238E27FC236}">
                <a16:creationId xmlns:a16="http://schemas.microsoft.com/office/drawing/2014/main" id="{EF7736A7-C951-FA10-9A86-B069C1A0E9AD}"/>
              </a:ext>
            </a:extLst>
          </p:cNvPr>
          <p:cNvSpPr txBox="1"/>
          <p:nvPr/>
        </p:nvSpPr>
        <p:spPr>
          <a:xfrm>
            <a:off x="3603172" y="918641"/>
            <a:ext cx="8817429" cy="5909310"/>
          </a:xfrm>
          <a:prstGeom prst="rect">
            <a:avLst/>
          </a:prstGeom>
          <a:noFill/>
        </p:spPr>
        <p:txBody>
          <a:bodyPr wrap="square">
            <a:spAutoFit/>
          </a:bodyPr>
          <a:lstStyle/>
          <a:p>
            <a:r>
              <a:rPr lang="en-US" dirty="0"/>
              <a:t>&lt;div class="navbar navbar-inverse navbar-fixed-top"&gt;</a:t>
            </a:r>
          </a:p>
          <a:p>
            <a:r>
              <a:rPr lang="en-US" dirty="0"/>
              <a:t>    &lt;div class="container"&gt;</a:t>
            </a:r>
          </a:p>
          <a:p>
            <a:r>
              <a:rPr lang="en-US" dirty="0"/>
              <a:t>        &lt;div class="navbar-header"&gt;</a:t>
            </a:r>
          </a:p>
          <a:p>
            <a:r>
              <a:rPr lang="en-US" dirty="0"/>
              <a:t>            &lt;button type="button" class="navbar-toggle" data-toggle="collapse" data-target=".navbar-collapse"&gt;</a:t>
            </a:r>
          </a:p>
          <a:p>
            <a:r>
              <a:rPr lang="en-US" dirty="0"/>
              <a:t>                &lt;span class="icon-bar"&gt;&lt;/span&gt;</a:t>
            </a:r>
          </a:p>
          <a:p>
            <a:r>
              <a:rPr lang="en-US" dirty="0"/>
              <a:t>                &lt;span class="icon-bar"&gt;&lt;/span&gt;</a:t>
            </a:r>
          </a:p>
          <a:p>
            <a:r>
              <a:rPr lang="en-US" dirty="0"/>
              <a:t>                &lt;span class="icon-bar"&gt;&lt;/span&gt;</a:t>
            </a:r>
          </a:p>
          <a:p>
            <a:r>
              <a:rPr lang="en-US" dirty="0"/>
              <a:t>            &lt;/button&gt;</a:t>
            </a:r>
          </a:p>
          <a:p>
            <a:r>
              <a:rPr lang="en-US" dirty="0"/>
              <a:t>            @Html.ActionLink("Application name", "Index", "Home", new { area = "" }, new { @class = "navbar-brand" })</a:t>
            </a:r>
          </a:p>
          <a:p>
            <a:r>
              <a:rPr lang="en-US" dirty="0"/>
              <a:t>        &lt;/div&gt;</a:t>
            </a:r>
          </a:p>
          <a:p>
            <a:r>
              <a:rPr lang="en-US" dirty="0"/>
              <a:t>        &lt;div class="navbar-collapse collapse"&gt;</a:t>
            </a:r>
          </a:p>
          <a:p>
            <a:r>
              <a:rPr lang="en-US" dirty="0"/>
              <a:t>            &lt;</a:t>
            </a:r>
            <a:r>
              <a:rPr lang="en-US" dirty="0" err="1"/>
              <a:t>ul</a:t>
            </a:r>
            <a:r>
              <a:rPr lang="en-US" dirty="0"/>
              <a:t> class="nav navbar-nav"&gt;</a:t>
            </a:r>
          </a:p>
          <a:p>
            <a:r>
              <a:rPr lang="en-US" dirty="0"/>
              <a:t>                &lt;li&gt;@Html.ActionLink("Home", "Index", "Home")&lt;/li&gt;</a:t>
            </a:r>
          </a:p>
          <a:p>
            <a:r>
              <a:rPr lang="en-US" dirty="0"/>
              <a:t>                &lt;li&gt;@Html.ActionLink("About", "About", "Home")&lt;/li&gt;</a:t>
            </a:r>
          </a:p>
          <a:p>
            <a:r>
              <a:rPr lang="en-US" dirty="0"/>
              <a:t>                &lt;li&gt;@Html.ActionLink("Contact", "Contact", "Home")&lt;/li&gt;</a:t>
            </a:r>
          </a:p>
          <a:p>
            <a:r>
              <a:rPr lang="en-US" dirty="0"/>
              <a:t>            &lt;/</a:t>
            </a:r>
            <a:r>
              <a:rPr lang="en-US" dirty="0" err="1"/>
              <a:t>ul</a:t>
            </a:r>
            <a:r>
              <a:rPr lang="en-US" dirty="0"/>
              <a:t>&gt;</a:t>
            </a:r>
          </a:p>
          <a:p>
            <a:r>
              <a:rPr lang="en-US" dirty="0"/>
              <a:t>        &lt;/div&gt;</a:t>
            </a:r>
          </a:p>
          <a:p>
            <a:r>
              <a:rPr lang="en-US" dirty="0"/>
              <a:t>    &lt;/div&gt;</a:t>
            </a:r>
          </a:p>
          <a:p>
            <a:r>
              <a:rPr lang="en-US" dirty="0"/>
              <a:t>&lt;/div&gt;</a:t>
            </a:r>
          </a:p>
        </p:txBody>
      </p:sp>
      <p:sp>
        <p:nvSpPr>
          <p:cNvPr id="12" name="TextBox 11">
            <a:extLst>
              <a:ext uri="{FF2B5EF4-FFF2-40B4-BE49-F238E27FC236}">
                <a16:creationId xmlns:a16="http://schemas.microsoft.com/office/drawing/2014/main" id="{8E899DB1-130A-0897-BCE3-B7D98E7181CA}"/>
              </a:ext>
            </a:extLst>
          </p:cNvPr>
          <p:cNvSpPr txBox="1"/>
          <p:nvPr/>
        </p:nvSpPr>
        <p:spPr>
          <a:xfrm>
            <a:off x="3733800" y="599105"/>
            <a:ext cx="5334000" cy="369332"/>
          </a:xfrm>
          <a:prstGeom prst="rect">
            <a:avLst/>
          </a:prstGeom>
          <a:noFill/>
        </p:spPr>
        <p:txBody>
          <a:bodyPr wrap="square" rtlCol="0">
            <a:spAutoFit/>
          </a:bodyPr>
          <a:lstStyle/>
          <a:p>
            <a:r>
              <a:rPr lang="en-US" dirty="0"/>
              <a:t>Cut the layout code and paste in _</a:t>
            </a:r>
            <a:r>
              <a:rPr lang="en-US" dirty="0" err="1"/>
              <a:t>MenuBar</a:t>
            </a:r>
            <a:endParaRPr lang="en-US" dirty="0"/>
          </a:p>
        </p:txBody>
      </p:sp>
    </p:spTree>
    <p:extLst>
      <p:ext uri="{BB962C8B-B14F-4D97-AF65-F5344CB8AC3E}">
        <p14:creationId xmlns:p14="http://schemas.microsoft.com/office/powerpoint/2010/main" val="34460968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858382" y="1517250"/>
            <a:ext cx="7315200" cy="3261578"/>
          </a:xfrm>
        </p:spPr>
        <p:txBody>
          <a:bodyPr>
            <a:normAutofit/>
          </a:bodyPr>
          <a:lstStyle/>
          <a:p>
            <a:r>
              <a:rPr lang="en-US" sz="2400" dirty="0">
                <a:solidFill>
                  <a:schemeClr val="tx1"/>
                </a:solidFill>
              </a:rPr>
              <a:t>You can render the partial view in the parent view using the HTML helper methods: </a:t>
            </a:r>
          </a:p>
          <a:p>
            <a:r>
              <a:rPr lang="en-US" sz="2400" dirty="0">
                <a:solidFill>
                  <a:srgbClr val="FF0000"/>
                </a:solidFill>
              </a:rPr>
              <a:t>@html.Partial(), </a:t>
            </a:r>
          </a:p>
          <a:p>
            <a:r>
              <a:rPr lang="en-US" sz="2400" dirty="0">
                <a:solidFill>
                  <a:srgbClr val="FF0000"/>
                </a:solidFill>
              </a:rPr>
              <a:t>@html.RenderPartial(), and </a:t>
            </a:r>
          </a:p>
          <a:p>
            <a:r>
              <a:rPr lang="en-US" sz="2400" dirty="0">
                <a:solidFill>
                  <a:srgbClr val="FF0000"/>
                </a:solidFill>
              </a:rPr>
              <a:t>@html.RenderAction().</a:t>
            </a:r>
          </a:p>
        </p:txBody>
      </p:sp>
    </p:spTree>
    <p:extLst>
      <p:ext uri="{BB962C8B-B14F-4D97-AF65-F5344CB8AC3E}">
        <p14:creationId xmlns:p14="http://schemas.microsoft.com/office/powerpoint/2010/main" val="11014265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586239" y="91222"/>
            <a:ext cx="7315200" cy="3261578"/>
          </a:xfrm>
        </p:spPr>
        <p:txBody>
          <a:bodyPr>
            <a:normAutofit/>
          </a:bodyPr>
          <a:lstStyle/>
          <a:p>
            <a:r>
              <a:rPr lang="en-US" sz="2400" dirty="0">
                <a:solidFill>
                  <a:srgbClr val="FF0000"/>
                </a:solidFill>
              </a:rPr>
              <a:t>@html.Partial()</a:t>
            </a:r>
          </a:p>
          <a:p>
            <a:pPr algn="just"/>
            <a:r>
              <a:rPr lang="en-US" sz="2400" dirty="0">
                <a:solidFill>
                  <a:schemeClr val="tx1"/>
                </a:solidFill>
              </a:rPr>
              <a:t>The @Html.Partial() method renders the specified partial view. It accepts partial view name as a string parameter and returns </a:t>
            </a:r>
            <a:r>
              <a:rPr lang="en-US" sz="2400" dirty="0" err="1">
                <a:solidFill>
                  <a:schemeClr val="tx1"/>
                </a:solidFill>
              </a:rPr>
              <a:t>MvcHtmlString</a:t>
            </a:r>
            <a:r>
              <a:rPr lang="en-US" sz="2400" dirty="0">
                <a:solidFill>
                  <a:schemeClr val="tx1"/>
                </a:solidFill>
              </a:rPr>
              <a:t>. It returns an HTML string, so you have a chance of modifying the HTML before rendering.</a:t>
            </a:r>
          </a:p>
        </p:txBody>
      </p:sp>
      <p:sp>
        <p:nvSpPr>
          <p:cNvPr id="7" name="TextBox 6">
            <a:extLst>
              <a:ext uri="{FF2B5EF4-FFF2-40B4-BE49-F238E27FC236}">
                <a16:creationId xmlns:a16="http://schemas.microsoft.com/office/drawing/2014/main" id="{90E3003C-75AD-8412-D250-9108E2D7D925}"/>
              </a:ext>
            </a:extLst>
          </p:cNvPr>
          <p:cNvSpPr txBox="1"/>
          <p:nvPr/>
        </p:nvSpPr>
        <p:spPr>
          <a:xfrm>
            <a:off x="3831946" y="3143935"/>
            <a:ext cx="8107135" cy="830997"/>
          </a:xfrm>
          <a:prstGeom prst="rect">
            <a:avLst/>
          </a:prstGeom>
          <a:noFill/>
        </p:spPr>
        <p:txBody>
          <a:bodyPr wrap="square">
            <a:spAutoFit/>
          </a:bodyPr>
          <a:lstStyle/>
          <a:p>
            <a:r>
              <a:rPr lang="en-US" sz="2400" dirty="0"/>
              <a:t>Now, include _</a:t>
            </a:r>
            <a:r>
              <a:rPr lang="en-US" sz="2400" dirty="0" err="1"/>
              <a:t>MenuBar</a:t>
            </a:r>
            <a:r>
              <a:rPr lang="en-US" sz="2400" dirty="0"/>
              <a:t> partial view in _</a:t>
            </a:r>
            <a:r>
              <a:rPr lang="en-US" sz="2400" dirty="0" err="1"/>
              <a:t>Layout.cshtml</a:t>
            </a:r>
            <a:r>
              <a:rPr lang="en-US" sz="2400" dirty="0"/>
              <a:t> using </a:t>
            </a:r>
            <a:r>
              <a:rPr lang="en-US" sz="2400" b="1" dirty="0"/>
              <a:t>@html.Partial("_MenuBar")</a:t>
            </a:r>
          </a:p>
        </p:txBody>
      </p:sp>
    </p:spTree>
    <p:extLst>
      <p:ext uri="{BB962C8B-B14F-4D97-AF65-F5344CB8AC3E}">
        <p14:creationId xmlns:p14="http://schemas.microsoft.com/office/powerpoint/2010/main" val="30587053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586239" y="91222"/>
            <a:ext cx="7315200" cy="703435"/>
          </a:xfrm>
        </p:spPr>
        <p:txBody>
          <a:bodyPr>
            <a:normAutofit/>
          </a:bodyPr>
          <a:lstStyle/>
          <a:p>
            <a:r>
              <a:rPr lang="en-US" sz="2400" dirty="0">
                <a:solidFill>
                  <a:srgbClr val="FF0000"/>
                </a:solidFill>
              </a:rPr>
              <a:t>@html.Partial()</a:t>
            </a:r>
          </a:p>
        </p:txBody>
      </p:sp>
      <p:pic>
        <p:nvPicPr>
          <p:cNvPr id="5" name="Picture 4">
            <a:extLst>
              <a:ext uri="{FF2B5EF4-FFF2-40B4-BE49-F238E27FC236}">
                <a16:creationId xmlns:a16="http://schemas.microsoft.com/office/drawing/2014/main" id="{0B459314-B49B-7B10-F234-AABED5155BAB}"/>
              </a:ext>
            </a:extLst>
          </p:cNvPr>
          <p:cNvPicPr>
            <a:picLocks noChangeAspect="1"/>
          </p:cNvPicPr>
          <p:nvPr/>
        </p:nvPicPr>
        <p:blipFill>
          <a:blip r:embed="rId2"/>
          <a:stretch>
            <a:fillRect/>
          </a:stretch>
        </p:blipFill>
        <p:spPr>
          <a:xfrm>
            <a:off x="3719312" y="794657"/>
            <a:ext cx="7757832" cy="5974598"/>
          </a:xfrm>
          <a:prstGeom prst="rect">
            <a:avLst/>
          </a:prstGeom>
        </p:spPr>
      </p:pic>
    </p:spTree>
    <p:extLst>
      <p:ext uri="{BB962C8B-B14F-4D97-AF65-F5344CB8AC3E}">
        <p14:creationId xmlns:p14="http://schemas.microsoft.com/office/powerpoint/2010/main" val="61617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727754" y="472222"/>
            <a:ext cx="7315200" cy="3261578"/>
          </a:xfrm>
        </p:spPr>
        <p:txBody>
          <a:bodyPr>
            <a:normAutofit lnSpcReduction="10000"/>
          </a:bodyPr>
          <a:lstStyle/>
          <a:p>
            <a:r>
              <a:rPr lang="en-US" sz="2400" dirty="0">
                <a:solidFill>
                  <a:srgbClr val="FF0000"/>
                </a:solidFill>
              </a:rPr>
              <a:t>@html.RenderPartial()</a:t>
            </a:r>
          </a:p>
          <a:p>
            <a:pPr algn="just"/>
            <a:r>
              <a:rPr lang="en-US" sz="2400" dirty="0">
                <a:solidFill>
                  <a:schemeClr val="tx1"/>
                </a:solidFill>
              </a:rPr>
              <a:t>The @html.RenderPartial() method is the same as the @html.Partial() method except that it writes the resulted HTML of a specified partial view into an HTTP response stream directly. So, you can modify it's HTML before render.</a:t>
            </a:r>
          </a:p>
          <a:p>
            <a:pPr algn="just"/>
            <a:r>
              <a:rPr lang="en-US" sz="2400" dirty="0">
                <a:solidFill>
                  <a:schemeClr val="tx1"/>
                </a:solidFill>
              </a:rPr>
              <a:t>The </a:t>
            </a:r>
            <a:r>
              <a:rPr lang="en-US" sz="2400" dirty="0" err="1">
                <a:solidFill>
                  <a:schemeClr val="tx1"/>
                </a:solidFill>
              </a:rPr>
              <a:t>RenderPartial</a:t>
            </a:r>
            <a:r>
              <a:rPr lang="en-US" sz="2400" dirty="0">
                <a:solidFill>
                  <a:schemeClr val="tx1"/>
                </a:solidFill>
              </a:rPr>
              <a:t>() method returns void, so a semicolon is required at the end, and so it must be enclosed within the @{ }.</a:t>
            </a:r>
          </a:p>
        </p:txBody>
      </p:sp>
      <p:sp>
        <p:nvSpPr>
          <p:cNvPr id="7" name="TextBox 6">
            <a:extLst>
              <a:ext uri="{FF2B5EF4-FFF2-40B4-BE49-F238E27FC236}">
                <a16:creationId xmlns:a16="http://schemas.microsoft.com/office/drawing/2014/main" id="{62610682-D3E9-9B12-4815-65B34209FB06}"/>
              </a:ext>
            </a:extLst>
          </p:cNvPr>
          <p:cNvSpPr txBox="1"/>
          <p:nvPr/>
        </p:nvSpPr>
        <p:spPr>
          <a:xfrm>
            <a:off x="3986893" y="4038599"/>
            <a:ext cx="6101442" cy="1569660"/>
          </a:xfrm>
          <a:prstGeom prst="rect">
            <a:avLst/>
          </a:prstGeom>
          <a:noFill/>
        </p:spPr>
        <p:txBody>
          <a:bodyPr wrap="square">
            <a:spAutoFit/>
          </a:bodyPr>
          <a:lstStyle/>
          <a:p>
            <a:r>
              <a:rPr lang="en-US" sz="2400" dirty="0"/>
              <a:t>&lt;body&gt;</a:t>
            </a:r>
          </a:p>
          <a:p>
            <a:r>
              <a:rPr lang="en-US" sz="2400" dirty="0"/>
              <a:t>    @{</a:t>
            </a:r>
          </a:p>
          <a:p>
            <a:r>
              <a:rPr lang="en-US" sz="2400" dirty="0"/>
              <a:t>      </a:t>
            </a:r>
            <a:r>
              <a:rPr lang="en-US" sz="2400" dirty="0" err="1"/>
              <a:t>Html.RenderPartial</a:t>
            </a:r>
            <a:r>
              <a:rPr lang="en-US" sz="2400" dirty="0"/>
              <a:t>("_</a:t>
            </a:r>
            <a:r>
              <a:rPr lang="en-US" sz="2400" dirty="0" err="1"/>
              <a:t>MenuBar</a:t>
            </a:r>
            <a:r>
              <a:rPr lang="en-US" sz="2400" dirty="0"/>
              <a:t>");   </a:t>
            </a:r>
          </a:p>
          <a:p>
            <a:r>
              <a:rPr lang="en-US" sz="2400" dirty="0"/>
              <a:t>    }</a:t>
            </a:r>
          </a:p>
        </p:txBody>
      </p:sp>
    </p:spTree>
    <p:extLst>
      <p:ext uri="{BB962C8B-B14F-4D97-AF65-F5344CB8AC3E}">
        <p14:creationId xmlns:p14="http://schemas.microsoft.com/office/powerpoint/2010/main" val="169946390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651553" y="185057"/>
            <a:ext cx="7315200" cy="3712028"/>
          </a:xfrm>
        </p:spPr>
        <p:txBody>
          <a:bodyPr>
            <a:normAutofit lnSpcReduction="10000"/>
          </a:bodyPr>
          <a:lstStyle/>
          <a:p>
            <a:pPr algn="just"/>
            <a:r>
              <a:rPr lang="en-US" sz="2400" dirty="0">
                <a:solidFill>
                  <a:srgbClr val="FF0000"/>
                </a:solidFill>
              </a:rPr>
              <a:t>@html.RenderAction()</a:t>
            </a:r>
          </a:p>
          <a:p>
            <a:pPr algn="just"/>
            <a:r>
              <a:rPr lang="en-US" sz="2400" dirty="0">
                <a:solidFill>
                  <a:schemeClr val="tx1"/>
                </a:solidFill>
              </a:rPr>
              <a:t>The @html.RenderAction() method executes the specified action method and renders the result. The specified action method must be marked with the [</a:t>
            </a:r>
            <a:r>
              <a:rPr lang="en-US" sz="2400" dirty="0" err="1">
                <a:solidFill>
                  <a:schemeClr val="tx1"/>
                </a:solidFill>
              </a:rPr>
              <a:t>ChildActionOnly</a:t>
            </a:r>
            <a:r>
              <a:rPr lang="en-US" sz="2400" dirty="0">
                <a:solidFill>
                  <a:schemeClr val="tx1"/>
                </a:solidFill>
              </a:rPr>
              <a:t>] attribute and return the </a:t>
            </a:r>
            <a:r>
              <a:rPr lang="en-US" sz="2400" dirty="0" err="1">
                <a:solidFill>
                  <a:schemeClr val="tx1"/>
                </a:solidFill>
              </a:rPr>
              <a:t>PartialViewResult</a:t>
            </a:r>
            <a:r>
              <a:rPr lang="en-US" sz="2400" dirty="0">
                <a:solidFill>
                  <a:schemeClr val="tx1"/>
                </a:solidFill>
              </a:rPr>
              <a:t> using the </a:t>
            </a:r>
            <a:r>
              <a:rPr lang="en-US" sz="2400" dirty="0" err="1">
                <a:solidFill>
                  <a:schemeClr val="tx1"/>
                </a:solidFill>
              </a:rPr>
              <a:t>PartialView</a:t>
            </a:r>
            <a:r>
              <a:rPr lang="en-US" sz="2400" dirty="0">
                <a:solidFill>
                  <a:schemeClr val="tx1"/>
                </a:solidFill>
              </a:rPr>
              <a:t>() method.</a:t>
            </a:r>
          </a:p>
          <a:p>
            <a:pPr algn="just"/>
            <a:r>
              <a:rPr lang="en-US" sz="2400" dirty="0">
                <a:solidFill>
                  <a:schemeClr val="tx1"/>
                </a:solidFill>
              </a:rPr>
              <a:t>To render a partial view using the </a:t>
            </a:r>
            <a:r>
              <a:rPr lang="en-US" sz="2400" dirty="0" err="1">
                <a:solidFill>
                  <a:schemeClr val="tx1"/>
                </a:solidFill>
              </a:rPr>
              <a:t>RenderAction</a:t>
            </a:r>
            <a:r>
              <a:rPr lang="en-US" sz="2400" dirty="0">
                <a:solidFill>
                  <a:schemeClr val="tx1"/>
                </a:solidFill>
              </a:rPr>
              <a:t>() method, first create an </a:t>
            </a:r>
            <a:r>
              <a:rPr lang="en-US" sz="2400" dirty="0" err="1">
                <a:solidFill>
                  <a:schemeClr val="tx1"/>
                </a:solidFill>
              </a:rPr>
              <a:t>HttpGet</a:t>
            </a:r>
            <a:r>
              <a:rPr lang="en-US" sz="2400" dirty="0">
                <a:solidFill>
                  <a:schemeClr val="tx1"/>
                </a:solidFill>
              </a:rPr>
              <a:t> action method and apply the </a:t>
            </a:r>
            <a:r>
              <a:rPr lang="en-US" sz="2400" dirty="0" err="1">
                <a:solidFill>
                  <a:schemeClr val="tx1"/>
                </a:solidFill>
              </a:rPr>
              <a:t>ChildActionOnly</a:t>
            </a:r>
            <a:r>
              <a:rPr lang="en-US" sz="2400" dirty="0">
                <a:solidFill>
                  <a:schemeClr val="tx1"/>
                </a:solidFill>
              </a:rPr>
              <a:t> attribute.</a:t>
            </a:r>
          </a:p>
          <a:p>
            <a:pPr algn="just"/>
            <a:r>
              <a:rPr lang="en-US" sz="2400" dirty="0">
                <a:solidFill>
                  <a:schemeClr val="tx1"/>
                </a:solidFill>
              </a:rPr>
              <a:t>In Home controller add the below code:</a:t>
            </a:r>
          </a:p>
          <a:p>
            <a:pPr algn="just"/>
            <a:endParaRPr lang="en-US" sz="2400" dirty="0">
              <a:solidFill>
                <a:schemeClr val="tx1"/>
              </a:solidFill>
            </a:endParaRPr>
          </a:p>
        </p:txBody>
      </p:sp>
      <p:sp>
        <p:nvSpPr>
          <p:cNvPr id="7" name="TextBox 6">
            <a:extLst>
              <a:ext uri="{FF2B5EF4-FFF2-40B4-BE49-F238E27FC236}">
                <a16:creationId xmlns:a16="http://schemas.microsoft.com/office/drawing/2014/main" id="{0DD508F9-E2D9-F84B-8A67-D8A56C14A37B}"/>
              </a:ext>
            </a:extLst>
          </p:cNvPr>
          <p:cNvSpPr txBox="1"/>
          <p:nvPr/>
        </p:nvSpPr>
        <p:spPr>
          <a:xfrm>
            <a:off x="3867149" y="3733800"/>
            <a:ext cx="7099603" cy="3046988"/>
          </a:xfrm>
          <a:prstGeom prst="rect">
            <a:avLst/>
          </a:prstGeom>
          <a:noFill/>
        </p:spPr>
        <p:txBody>
          <a:bodyPr wrap="square">
            <a:spAutoFit/>
          </a:bodyPr>
          <a:lstStyle/>
          <a:p>
            <a:r>
              <a:rPr lang="en-US" sz="2400" dirty="0">
                <a:solidFill>
                  <a:schemeClr val="accent6">
                    <a:lumMod val="75000"/>
                  </a:schemeClr>
                </a:solidFill>
              </a:rPr>
              <a:t>public class </a:t>
            </a:r>
            <a:r>
              <a:rPr lang="en-US" sz="2400" dirty="0" err="1">
                <a:solidFill>
                  <a:schemeClr val="accent6">
                    <a:lumMod val="75000"/>
                  </a:schemeClr>
                </a:solidFill>
              </a:rPr>
              <a:t>HomeController</a:t>
            </a:r>
            <a:r>
              <a:rPr lang="en-US" sz="2400" dirty="0">
                <a:solidFill>
                  <a:schemeClr val="accent6">
                    <a:lumMod val="75000"/>
                  </a:schemeClr>
                </a:solidFill>
              </a:rPr>
              <a:t> : Controller</a:t>
            </a:r>
          </a:p>
          <a:p>
            <a:r>
              <a:rPr lang="en-US" sz="2400" dirty="0">
                <a:solidFill>
                  <a:schemeClr val="accent6">
                    <a:lumMod val="75000"/>
                  </a:schemeClr>
                </a:solidFill>
              </a:rPr>
              <a:t>{</a:t>
            </a:r>
          </a:p>
          <a:p>
            <a:r>
              <a:rPr lang="en-US" sz="2400" dirty="0">
                <a:solidFill>
                  <a:schemeClr val="accent6">
                    <a:lumMod val="75000"/>
                  </a:schemeClr>
                </a:solidFill>
              </a:rPr>
              <a:t>    [</a:t>
            </a:r>
            <a:r>
              <a:rPr lang="en-US" sz="2400" dirty="0" err="1">
                <a:solidFill>
                  <a:schemeClr val="accent6">
                    <a:lumMod val="75000"/>
                  </a:schemeClr>
                </a:solidFill>
              </a:rPr>
              <a:t>ChildActionOnly</a:t>
            </a:r>
            <a:r>
              <a:rPr lang="en-US" sz="2400" dirty="0">
                <a:solidFill>
                  <a:schemeClr val="accent6">
                    <a:lumMod val="75000"/>
                  </a:schemeClr>
                </a:solidFill>
              </a:rPr>
              <a:t>]</a:t>
            </a:r>
          </a:p>
          <a:p>
            <a:r>
              <a:rPr lang="en-US" sz="2400" dirty="0">
                <a:solidFill>
                  <a:schemeClr val="accent6">
                    <a:lumMod val="75000"/>
                  </a:schemeClr>
                </a:solidFill>
              </a:rPr>
              <a:t>    public </a:t>
            </a:r>
            <a:r>
              <a:rPr lang="en-US" sz="2400" dirty="0" err="1">
                <a:solidFill>
                  <a:schemeClr val="accent6">
                    <a:lumMod val="75000"/>
                  </a:schemeClr>
                </a:solidFill>
              </a:rPr>
              <a:t>ActionResult</a:t>
            </a:r>
            <a:r>
              <a:rPr lang="en-US" sz="2400" dirty="0">
                <a:solidFill>
                  <a:schemeClr val="accent6">
                    <a:lumMod val="75000"/>
                  </a:schemeClr>
                </a:solidFill>
              </a:rPr>
              <a:t> </a:t>
            </a:r>
            <a:r>
              <a:rPr lang="en-US" sz="2400" dirty="0" err="1">
                <a:solidFill>
                  <a:schemeClr val="accent6">
                    <a:lumMod val="75000"/>
                  </a:schemeClr>
                </a:solidFill>
              </a:rPr>
              <a:t>RenderMenu</a:t>
            </a:r>
            <a:r>
              <a:rPr lang="en-US" sz="2400" dirty="0">
                <a:solidFill>
                  <a:schemeClr val="accent6">
                    <a:lumMod val="75000"/>
                  </a:schemeClr>
                </a:solidFill>
              </a:rPr>
              <a:t>()</a:t>
            </a:r>
          </a:p>
          <a:p>
            <a:r>
              <a:rPr lang="en-US" sz="2400" dirty="0">
                <a:solidFill>
                  <a:schemeClr val="accent6">
                    <a:lumMod val="75000"/>
                  </a:schemeClr>
                </a:solidFill>
              </a:rPr>
              <a:t>    {</a:t>
            </a:r>
          </a:p>
          <a:p>
            <a:r>
              <a:rPr lang="en-US" sz="2400" dirty="0">
                <a:solidFill>
                  <a:schemeClr val="accent6">
                    <a:lumMod val="75000"/>
                  </a:schemeClr>
                </a:solidFill>
              </a:rPr>
              <a:t>        return </a:t>
            </a:r>
            <a:r>
              <a:rPr lang="en-US" sz="2400" dirty="0" err="1">
                <a:solidFill>
                  <a:schemeClr val="accent6">
                    <a:lumMod val="75000"/>
                  </a:schemeClr>
                </a:solidFill>
              </a:rPr>
              <a:t>PartialView</a:t>
            </a:r>
            <a:r>
              <a:rPr lang="en-US" sz="2400" dirty="0">
                <a:solidFill>
                  <a:schemeClr val="accent6">
                    <a:lumMod val="75000"/>
                  </a:schemeClr>
                </a:solidFill>
              </a:rPr>
              <a:t>("_</a:t>
            </a:r>
            <a:r>
              <a:rPr lang="en-US" sz="2400" dirty="0" err="1">
                <a:solidFill>
                  <a:schemeClr val="accent6">
                    <a:lumMod val="75000"/>
                  </a:schemeClr>
                </a:solidFill>
              </a:rPr>
              <a:t>MenuBar</a:t>
            </a:r>
            <a:r>
              <a:rPr lang="en-US" sz="2400" dirty="0">
                <a:solidFill>
                  <a:schemeClr val="accent6">
                    <a:lumMod val="75000"/>
                  </a:schemeClr>
                </a:solidFill>
              </a:rPr>
              <a:t>");</a:t>
            </a:r>
          </a:p>
          <a:p>
            <a:r>
              <a:rPr lang="en-US" sz="2400" dirty="0">
                <a:solidFill>
                  <a:schemeClr val="accent6">
                    <a:lumMod val="75000"/>
                  </a:schemeClr>
                </a:solidFill>
              </a:rPr>
              <a:t>    }</a:t>
            </a:r>
          </a:p>
          <a:p>
            <a:r>
              <a:rPr lang="en-US" sz="2400" dirty="0">
                <a:solidFill>
                  <a:schemeClr val="accent6">
                    <a:lumMod val="75000"/>
                  </a:schemeClr>
                </a:solidFill>
              </a:rPr>
              <a:t>}</a:t>
            </a:r>
          </a:p>
        </p:txBody>
      </p:sp>
    </p:spTree>
    <p:extLst>
      <p:ext uri="{BB962C8B-B14F-4D97-AF65-F5344CB8AC3E}">
        <p14:creationId xmlns:p14="http://schemas.microsoft.com/office/powerpoint/2010/main" val="32612819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481C-34C0-D51F-96B4-15C8B8BD1743}"/>
              </a:ext>
            </a:extLst>
          </p:cNvPr>
          <p:cNvSpPr>
            <a:spLocks noGrp="1"/>
          </p:cNvSpPr>
          <p:nvPr>
            <p:ph type="title"/>
          </p:nvPr>
        </p:nvSpPr>
        <p:spPr/>
        <p:txBody>
          <a:bodyPr/>
          <a:lstStyle/>
          <a:p>
            <a:r>
              <a:rPr lang="en-US" dirty="0"/>
              <a:t>Rendering Partial View</a:t>
            </a:r>
          </a:p>
        </p:txBody>
      </p:sp>
      <p:sp>
        <p:nvSpPr>
          <p:cNvPr id="6" name="AutoShape 2" descr="sample partial view">
            <a:extLst>
              <a:ext uri="{FF2B5EF4-FFF2-40B4-BE49-F238E27FC236}">
                <a16:creationId xmlns:a16="http://schemas.microsoft.com/office/drawing/2014/main" id="{81A9214C-AAB0-7750-8CA1-E3489D13E9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2">
            <a:extLst>
              <a:ext uri="{FF2B5EF4-FFF2-40B4-BE49-F238E27FC236}">
                <a16:creationId xmlns:a16="http://schemas.microsoft.com/office/drawing/2014/main" id="{16F31DF4-3389-1E6F-5147-4E64B333F764}"/>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a:extLst>
              <a:ext uri="{FF2B5EF4-FFF2-40B4-BE49-F238E27FC236}">
                <a16:creationId xmlns:a16="http://schemas.microsoft.com/office/drawing/2014/main" id="{51D2F329-8758-ACF5-83B0-E35D0710CD86}"/>
              </a:ext>
            </a:extLst>
          </p:cNvPr>
          <p:cNvSpPr>
            <a:spLocks noGrp="1"/>
          </p:cNvSpPr>
          <p:nvPr>
            <p:ph idx="1"/>
          </p:nvPr>
        </p:nvSpPr>
        <p:spPr>
          <a:xfrm>
            <a:off x="3651553" y="185057"/>
            <a:ext cx="7315200" cy="3712028"/>
          </a:xfrm>
        </p:spPr>
        <p:txBody>
          <a:bodyPr>
            <a:normAutofit/>
          </a:bodyPr>
          <a:lstStyle/>
          <a:p>
            <a:pPr algn="just"/>
            <a:r>
              <a:rPr lang="en-US" sz="2400" dirty="0">
                <a:solidFill>
                  <a:srgbClr val="FF0000"/>
                </a:solidFill>
              </a:rPr>
              <a:t>@html.RenderAction()</a:t>
            </a:r>
          </a:p>
          <a:p>
            <a:pPr algn="just"/>
            <a:r>
              <a:rPr lang="en-US" sz="2400" dirty="0">
                <a:solidFill>
                  <a:schemeClr val="tx1"/>
                </a:solidFill>
              </a:rPr>
              <a:t>In Layout, include below code</a:t>
            </a:r>
          </a:p>
          <a:p>
            <a:pPr algn="just"/>
            <a:endParaRPr lang="en-US" sz="2400" dirty="0">
              <a:solidFill>
                <a:schemeClr val="tx1"/>
              </a:solidFill>
            </a:endParaRPr>
          </a:p>
        </p:txBody>
      </p:sp>
      <p:sp>
        <p:nvSpPr>
          <p:cNvPr id="7" name="TextBox 6">
            <a:extLst>
              <a:ext uri="{FF2B5EF4-FFF2-40B4-BE49-F238E27FC236}">
                <a16:creationId xmlns:a16="http://schemas.microsoft.com/office/drawing/2014/main" id="{0DD508F9-E2D9-F84B-8A67-D8A56C14A37B}"/>
              </a:ext>
            </a:extLst>
          </p:cNvPr>
          <p:cNvSpPr txBox="1"/>
          <p:nvPr/>
        </p:nvSpPr>
        <p:spPr>
          <a:xfrm>
            <a:off x="3759351" y="2491770"/>
            <a:ext cx="7099603" cy="1569660"/>
          </a:xfrm>
          <a:prstGeom prst="rect">
            <a:avLst/>
          </a:prstGeom>
          <a:noFill/>
        </p:spPr>
        <p:txBody>
          <a:bodyPr wrap="square">
            <a:spAutoFit/>
          </a:bodyPr>
          <a:lstStyle/>
          <a:p>
            <a:r>
              <a:rPr lang="en-US" sz="2400" dirty="0">
                <a:solidFill>
                  <a:schemeClr val="accent6">
                    <a:lumMod val="75000"/>
                  </a:schemeClr>
                </a:solidFill>
              </a:rPr>
              <a:t>&lt;body&gt;</a:t>
            </a:r>
          </a:p>
          <a:p>
            <a:r>
              <a:rPr lang="en-US" sz="2400" dirty="0">
                <a:solidFill>
                  <a:schemeClr val="accent6">
                    <a:lumMod val="75000"/>
                  </a:schemeClr>
                </a:solidFill>
              </a:rPr>
              <a:t>    @{</a:t>
            </a:r>
          </a:p>
          <a:p>
            <a:r>
              <a:rPr lang="en-US" sz="2400" dirty="0">
                <a:solidFill>
                  <a:schemeClr val="accent6">
                    <a:lumMod val="75000"/>
                  </a:schemeClr>
                </a:solidFill>
              </a:rPr>
              <a:t>        </a:t>
            </a:r>
            <a:r>
              <a:rPr lang="en-US" sz="2400" dirty="0" err="1">
                <a:solidFill>
                  <a:schemeClr val="accent6">
                    <a:lumMod val="75000"/>
                  </a:schemeClr>
                </a:solidFill>
              </a:rPr>
              <a:t>Html.RenderAction</a:t>
            </a:r>
            <a:r>
              <a:rPr lang="en-US" sz="2400" dirty="0">
                <a:solidFill>
                  <a:schemeClr val="accent6">
                    <a:lumMod val="75000"/>
                  </a:schemeClr>
                </a:solidFill>
              </a:rPr>
              <a:t>("</a:t>
            </a:r>
            <a:r>
              <a:rPr lang="en-US" sz="2400" dirty="0" err="1">
                <a:solidFill>
                  <a:schemeClr val="accent6">
                    <a:lumMod val="75000"/>
                  </a:schemeClr>
                </a:solidFill>
              </a:rPr>
              <a:t>RenderMenu</a:t>
            </a:r>
            <a:r>
              <a:rPr lang="en-US" sz="2400" dirty="0">
                <a:solidFill>
                  <a:schemeClr val="accent6">
                    <a:lumMod val="75000"/>
                  </a:schemeClr>
                </a:solidFill>
              </a:rPr>
              <a:t>", "Home"); </a:t>
            </a:r>
          </a:p>
          <a:p>
            <a:r>
              <a:rPr lang="en-US" sz="2400" dirty="0">
                <a:solidFill>
                  <a:schemeClr val="accent6">
                    <a:lumMod val="75000"/>
                  </a:schemeClr>
                </a:solidFill>
              </a:rPr>
              <a:t>    }</a:t>
            </a:r>
          </a:p>
        </p:txBody>
      </p:sp>
    </p:spTree>
    <p:extLst>
      <p:ext uri="{BB962C8B-B14F-4D97-AF65-F5344CB8AC3E}">
        <p14:creationId xmlns:p14="http://schemas.microsoft.com/office/powerpoint/2010/main" val="27439096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7DF0-63C5-4E59-D284-028750E1C06F}"/>
              </a:ext>
            </a:extLst>
          </p:cNvPr>
          <p:cNvSpPr>
            <a:spLocks noGrp="1"/>
          </p:cNvSpPr>
          <p:nvPr>
            <p:ph type="title"/>
          </p:nvPr>
        </p:nvSpPr>
        <p:spPr/>
        <p:txBody>
          <a:bodyPr/>
          <a:lstStyle/>
          <a:p>
            <a:r>
              <a:rPr lang="en-US" dirty="0"/>
              <a:t>HTML Helpers</a:t>
            </a:r>
          </a:p>
        </p:txBody>
      </p:sp>
      <p:sp>
        <p:nvSpPr>
          <p:cNvPr id="3" name="Content Placeholder 2">
            <a:extLst>
              <a:ext uri="{FF2B5EF4-FFF2-40B4-BE49-F238E27FC236}">
                <a16:creationId xmlns:a16="http://schemas.microsoft.com/office/drawing/2014/main" id="{3139B895-FE5F-8673-36A6-9634DFD0F840}"/>
              </a:ext>
            </a:extLst>
          </p:cNvPr>
          <p:cNvSpPr>
            <a:spLocks noGrp="1"/>
          </p:cNvSpPr>
          <p:nvPr>
            <p:ph idx="1"/>
          </p:nvPr>
        </p:nvSpPr>
        <p:spPr>
          <a:xfrm>
            <a:off x="3869267" y="864108"/>
            <a:ext cx="7756675" cy="5120640"/>
          </a:xfrm>
        </p:spPr>
        <p:txBody>
          <a:bodyPr>
            <a:normAutofit/>
          </a:bodyPr>
          <a:lstStyle/>
          <a:p>
            <a:pPr algn="just"/>
            <a:r>
              <a:rPr lang="en-US" sz="2400" b="1" dirty="0">
                <a:solidFill>
                  <a:schemeClr val="tx1"/>
                </a:solidFill>
              </a:rPr>
              <a:t>The </a:t>
            </a:r>
            <a:r>
              <a:rPr lang="en-US" sz="2400" b="1" dirty="0" err="1">
                <a:solidFill>
                  <a:schemeClr val="tx1"/>
                </a:solidFill>
              </a:rPr>
              <a:t>HtmlHelper</a:t>
            </a:r>
            <a:r>
              <a:rPr lang="en-US" sz="2400" b="1" dirty="0">
                <a:solidFill>
                  <a:schemeClr val="tx1"/>
                </a:solidFill>
              </a:rPr>
              <a:t> class </a:t>
            </a:r>
            <a:r>
              <a:rPr lang="en-US" sz="2400" b="1" dirty="0">
                <a:solidFill>
                  <a:srgbClr val="FF0000"/>
                </a:solidFill>
              </a:rPr>
              <a:t>renders HTML controls in the razor view. </a:t>
            </a:r>
          </a:p>
          <a:p>
            <a:pPr algn="just"/>
            <a:r>
              <a:rPr lang="en-US" sz="2400" dirty="0">
                <a:solidFill>
                  <a:schemeClr val="tx1"/>
                </a:solidFill>
              </a:rPr>
              <a:t>It </a:t>
            </a:r>
            <a:r>
              <a:rPr lang="en-US" sz="2400" dirty="0">
                <a:solidFill>
                  <a:srgbClr val="FF0000"/>
                </a:solidFill>
              </a:rPr>
              <a:t>binds</a:t>
            </a:r>
            <a:r>
              <a:rPr lang="en-US" sz="2400" dirty="0">
                <a:solidFill>
                  <a:schemeClr val="tx1"/>
                </a:solidFill>
              </a:rPr>
              <a:t> the model object to HTML controls to display the value of model properties into those controls and also </a:t>
            </a:r>
            <a:r>
              <a:rPr lang="en-US" sz="2400" dirty="0">
                <a:solidFill>
                  <a:srgbClr val="FF0000"/>
                </a:solidFill>
              </a:rPr>
              <a:t>assigns</a:t>
            </a:r>
            <a:r>
              <a:rPr lang="en-US" sz="2400" dirty="0">
                <a:solidFill>
                  <a:schemeClr val="tx1"/>
                </a:solidFill>
              </a:rPr>
              <a:t> the value of the controls to the model properties while submitting a web form. </a:t>
            </a:r>
          </a:p>
          <a:p>
            <a:pPr algn="just"/>
            <a:r>
              <a:rPr lang="en-US" sz="2400" dirty="0">
                <a:solidFill>
                  <a:schemeClr val="tx1"/>
                </a:solidFill>
              </a:rPr>
              <a:t>So always use the </a:t>
            </a:r>
            <a:r>
              <a:rPr lang="en-US" sz="2400" dirty="0" err="1">
                <a:solidFill>
                  <a:schemeClr val="tx1"/>
                </a:solidFill>
              </a:rPr>
              <a:t>HtmlHelper</a:t>
            </a:r>
            <a:r>
              <a:rPr lang="en-US" sz="2400" dirty="0">
                <a:solidFill>
                  <a:schemeClr val="tx1"/>
                </a:solidFill>
              </a:rPr>
              <a:t> class in razor view instead of writing HTML tags manually.</a:t>
            </a:r>
          </a:p>
        </p:txBody>
      </p:sp>
    </p:spTree>
    <p:extLst>
      <p:ext uri="{BB962C8B-B14F-4D97-AF65-F5344CB8AC3E}">
        <p14:creationId xmlns:p14="http://schemas.microsoft.com/office/powerpoint/2010/main" val="39624273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7DF0-63C5-4E59-D284-028750E1C06F}"/>
              </a:ext>
            </a:extLst>
          </p:cNvPr>
          <p:cNvSpPr>
            <a:spLocks noGrp="1"/>
          </p:cNvSpPr>
          <p:nvPr>
            <p:ph type="title"/>
          </p:nvPr>
        </p:nvSpPr>
        <p:spPr/>
        <p:txBody>
          <a:bodyPr/>
          <a:lstStyle/>
          <a:p>
            <a:r>
              <a:rPr lang="en-US" dirty="0"/>
              <a:t>HTML Helpers</a:t>
            </a:r>
          </a:p>
        </p:txBody>
      </p:sp>
      <p:sp>
        <p:nvSpPr>
          <p:cNvPr id="3" name="Content Placeholder 2">
            <a:extLst>
              <a:ext uri="{FF2B5EF4-FFF2-40B4-BE49-F238E27FC236}">
                <a16:creationId xmlns:a16="http://schemas.microsoft.com/office/drawing/2014/main" id="{3139B895-FE5F-8673-36A6-9634DFD0F840}"/>
              </a:ext>
            </a:extLst>
          </p:cNvPr>
          <p:cNvSpPr>
            <a:spLocks noGrp="1"/>
          </p:cNvSpPr>
          <p:nvPr>
            <p:ph idx="1"/>
          </p:nvPr>
        </p:nvSpPr>
        <p:spPr>
          <a:xfrm>
            <a:off x="3869267" y="3570517"/>
            <a:ext cx="7767561" cy="2555748"/>
          </a:xfrm>
        </p:spPr>
        <p:txBody>
          <a:bodyPr>
            <a:normAutofit/>
          </a:bodyPr>
          <a:lstStyle/>
          <a:p>
            <a:pPr algn="just"/>
            <a:r>
              <a:rPr lang="en-US" sz="2400" dirty="0">
                <a:solidFill>
                  <a:srgbClr val="FF0000"/>
                </a:solidFill>
              </a:rPr>
              <a:t>@Html </a:t>
            </a:r>
            <a:r>
              <a:rPr lang="en-US" sz="2400" dirty="0">
                <a:solidFill>
                  <a:schemeClr val="tx1"/>
                </a:solidFill>
              </a:rPr>
              <a:t>is an object of the </a:t>
            </a:r>
            <a:r>
              <a:rPr lang="en-US" sz="2400" dirty="0" err="1">
                <a:solidFill>
                  <a:schemeClr val="tx1"/>
                </a:solidFill>
              </a:rPr>
              <a:t>HtmlHelper</a:t>
            </a:r>
            <a:r>
              <a:rPr lang="en-US" sz="2400" dirty="0">
                <a:solidFill>
                  <a:schemeClr val="tx1"/>
                </a:solidFill>
              </a:rPr>
              <a:t> class. (@ symbol is used to access server-side object in razor syntax). </a:t>
            </a:r>
          </a:p>
          <a:p>
            <a:pPr algn="just"/>
            <a:r>
              <a:rPr lang="en-US" sz="2400" dirty="0">
                <a:solidFill>
                  <a:schemeClr val="tx1"/>
                </a:solidFill>
              </a:rPr>
              <a:t>Html is a property of the </a:t>
            </a:r>
            <a:r>
              <a:rPr lang="en-US" sz="2400" dirty="0" err="1">
                <a:solidFill>
                  <a:schemeClr val="tx1"/>
                </a:solidFill>
              </a:rPr>
              <a:t>HtmlHelper</a:t>
            </a:r>
            <a:r>
              <a:rPr lang="en-US" sz="2400" dirty="0">
                <a:solidFill>
                  <a:schemeClr val="tx1"/>
                </a:solidFill>
              </a:rPr>
              <a:t> class included in base class of razor view </a:t>
            </a:r>
            <a:r>
              <a:rPr lang="en-US" sz="2400" dirty="0" err="1">
                <a:solidFill>
                  <a:schemeClr val="tx1"/>
                </a:solidFill>
              </a:rPr>
              <a:t>WebViewPage</a:t>
            </a:r>
            <a:r>
              <a:rPr lang="en-US" sz="2400" dirty="0">
                <a:solidFill>
                  <a:schemeClr val="tx1"/>
                </a:solidFill>
              </a:rPr>
              <a:t>. </a:t>
            </a:r>
          </a:p>
          <a:p>
            <a:pPr algn="just"/>
            <a:r>
              <a:rPr lang="en-US" sz="2400" dirty="0">
                <a:solidFill>
                  <a:schemeClr val="tx1"/>
                </a:solidFill>
              </a:rPr>
              <a:t>The </a:t>
            </a:r>
            <a:r>
              <a:rPr lang="en-US" sz="2400" dirty="0" err="1">
                <a:solidFill>
                  <a:srgbClr val="FF0000"/>
                </a:solidFill>
              </a:rPr>
              <a:t>ActionLink</a:t>
            </a:r>
            <a:r>
              <a:rPr lang="en-US" sz="2400" dirty="0">
                <a:solidFill>
                  <a:srgbClr val="FF0000"/>
                </a:solidFill>
              </a:rPr>
              <a:t>() </a:t>
            </a:r>
            <a:r>
              <a:rPr lang="en-US" sz="2400" dirty="0">
                <a:solidFill>
                  <a:schemeClr val="tx1"/>
                </a:solidFill>
              </a:rPr>
              <a:t>and </a:t>
            </a:r>
            <a:r>
              <a:rPr lang="en-US" sz="2400" dirty="0" err="1">
                <a:solidFill>
                  <a:srgbClr val="FF0000"/>
                </a:solidFill>
              </a:rPr>
              <a:t>DisplayNameFor</a:t>
            </a:r>
            <a:r>
              <a:rPr lang="en-US" sz="2400" dirty="0">
                <a:solidFill>
                  <a:srgbClr val="FF0000"/>
                </a:solidFill>
              </a:rPr>
              <a:t>() </a:t>
            </a:r>
            <a:r>
              <a:rPr lang="en-US" sz="2400" dirty="0">
                <a:solidFill>
                  <a:schemeClr val="tx1"/>
                </a:solidFill>
              </a:rPr>
              <a:t>are </a:t>
            </a:r>
            <a:r>
              <a:rPr lang="en-US" sz="2400" b="1" dirty="0">
                <a:solidFill>
                  <a:schemeClr val="tx1"/>
                </a:solidFill>
              </a:rPr>
              <a:t>extension methods</a:t>
            </a:r>
            <a:r>
              <a:rPr lang="en-US" sz="2400" dirty="0">
                <a:solidFill>
                  <a:schemeClr val="tx1"/>
                </a:solidFill>
              </a:rPr>
              <a:t> included in the </a:t>
            </a:r>
            <a:r>
              <a:rPr lang="en-US" sz="2400" dirty="0" err="1">
                <a:solidFill>
                  <a:schemeClr val="tx1"/>
                </a:solidFill>
              </a:rPr>
              <a:t>HtmlHelper</a:t>
            </a:r>
            <a:r>
              <a:rPr lang="en-US" sz="2400" dirty="0">
                <a:solidFill>
                  <a:schemeClr val="tx1"/>
                </a:solidFill>
              </a:rPr>
              <a:t> class.</a:t>
            </a:r>
          </a:p>
        </p:txBody>
      </p:sp>
      <p:pic>
        <p:nvPicPr>
          <p:cNvPr id="4" name="Picture 3">
            <a:extLst>
              <a:ext uri="{FF2B5EF4-FFF2-40B4-BE49-F238E27FC236}">
                <a16:creationId xmlns:a16="http://schemas.microsoft.com/office/drawing/2014/main" id="{D303D2F5-68B3-87C9-DAC4-5052BC22AB80}"/>
              </a:ext>
            </a:extLst>
          </p:cNvPr>
          <p:cNvPicPr>
            <a:picLocks noChangeAspect="1"/>
          </p:cNvPicPr>
          <p:nvPr/>
        </p:nvPicPr>
        <p:blipFill>
          <a:blip r:embed="rId2"/>
          <a:stretch>
            <a:fillRect/>
          </a:stretch>
        </p:blipFill>
        <p:spPr>
          <a:xfrm>
            <a:off x="3868031" y="276905"/>
            <a:ext cx="7316437" cy="3293612"/>
          </a:xfrm>
          <a:prstGeom prst="rect">
            <a:avLst/>
          </a:prstGeom>
        </p:spPr>
      </p:pic>
    </p:spTree>
    <p:extLst>
      <p:ext uri="{BB962C8B-B14F-4D97-AF65-F5344CB8AC3E}">
        <p14:creationId xmlns:p14="http://schemas.microsoft.com/office/powerpoint/2010/main" val="12932435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03831-92AD-9AC9-0379-4B6D59658CBA}"/>
              </a:ext>
            </a:extLst>
          </p:cNvPr>
          <p:cNvSpPr>
            <a:spLocks noGrp="1"/>
          </p:cNvSpPr>
          <p:nvPr>
            <p:ph type="title"/>
          </p:nvPr>
        </p:nvSpPr>
        <p:spPr/>
        <p:txBody>
          <a:bodyPr/>
          <a:lstStyle/>
          <a:p>
            <a:r>
              <a:rPr lang="en-US" dirty="0" err="1"/>
              <a:t>HtmlHelper</a:t>
            </a:r>
            <a:r>
              <a:rPr lang="en-US" dirty="0"/>
              <a:t> Methods</a:t>
            </a:r>
          </a:p>
        </p:txBody>
      </p:sp>
      <p:graphicFrame>
        <p:nvGraphicFramePr>
          <p:cNvPr id="4" name="Table 3">
            <a:extLst>
              <a:ext uri="{FF2B5EF4-FFF2-40B4-BE49-F238E27FC236}">
                <a16:creationId xmlns:a16="http://schemas.microsoft.com/office/drawing/2014/main" id="{A6BDF6A1-A117-831D-229A-FB156BDB8E05}"/>
              </a:ext>
            </a:extLst>
          </p:cNvPr>
          <p:cNvGraphicFramePr>
            <a:graphicFrameLocks noGrp="1"/>
          </p:cNvGraphicFramePr>
          <p:nvPr>
            <p:extLst>
              <p:ext uri="{D42A27DB-BD31-4B8C-83A1-F6EECF244321}">
                <p14:modId xmlns:p14="http://schemas.microsoft.com/office/powerpoint/2010/main" val="2122176251"/>
              </p:ext>
            </p:extLst>
          </p:nvPr>
        </p:nvGraphicFramePr>
        <p:xfrm>
          <a:off x="3581400" y="350064"/>
          <a:ext cx="8055428" cy="6157872"/>
        </p:xfrm>
        <a:graphic>
          <a:graphicData uri="http://schemas.openxmlformats.org/drawingml/2006/table">
            <a:tbl>
              <a:tblPr/>
              <a:tblGrid>
                <a:gridCol w="2320864">
                  <a:extLst>
                    <a:ext uri="{9D8B030D-6E8A-4147-A177-3AD203B41FA5}">
                      <a16:colId xmlns:a16="http://schemas.microsoft.com/office/drawing/2014/main" val="4209723726"/>
                    </a:ext>
                  </a:extLst>
                </a:gridCol>
                <a:gridCol w="2692653">
                  <a:extLst>
                    <a:ext uri="{9D8B030D-6E8A-4147-A177-3AD203B41FA5}">
                      <a16:colId xmlns:a16="http://schemas.microsoft.com/office/drawing/2014/main" val="2771172496"/>
                    </a:ext>
                  </a:extLst>
                </a:gridCol>
                <a:gridCol w="3041911">
                  <a:extLst>
                    <a:ext uri="{9D8B030D-6E8A-4147-A177-3AD203B41FA5}">
                      <a16:colId xmlns:a16="http://schemas.microsoft.com/office/drawing/2014/main" val="474678008"/>
                    </a:ext>
                  </a:extLst>
                </a:gridCol>
              </a:tblGrid>
              <a:tr h="328889">
                <a:tc>
                  <a:txBody>
                    <a:bodyPr/>
                    <a:lstStyle/>
                    <a:p>
                      <a:pPr algn="l" fontAlgn="b"/>
                      <a:r>
                        <a:rPr lang="en-US" sz="1800" b="1" dirty="0">
                          <a:solidFill>
                            <a:srgbClr val="FFFFFF"/>
                          </a:solidFill>
                          <a:effectLst/>
                        </a:rPr>
                        <a:t>Extension Method</a:t>
                      </a:r>
                      <a:endParaRPr lang="en-US" sz="1800" b="0" dirty="0">
                        <a:solidFill>
                          <a:srgbClr val="FFFFFF"/>
                        </a:solidFill>
                        <a:effectLst/>
                      </a:endParaRPr>
                    </a:p>
                  </a:txBody>
                  <a:tcPr marL="46984" marR="46984" marT="23492" marB="23492"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800" b="1">
                          <a:solidFill>
                            <a:srgbClr val="FFFFFF"/>
                          </a:solidFill>
                          <a:effectLst/>
                        </a:rPr>
                        <a:t>Strongly Typed Method</a:t>
                      </a:r>
                      <a:endParaRPr lang="en-US" sz="1800" b="0">
                        <a:solidFill>
                          <a:srgbClr val="FFFFFF"/>
                        </a:solidFill>
                        <a:effectLst/>
                      </a:endParaRPr>
                    </a:p>
                  </a:txBody>
                  <a:tcPr marL="46984" marR="46984" marT="23492" marB="23492"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1800" b="1">
                          <a:solidFill>
                            <a:srgbClr val="FFFFFF"/>
                          </a:solidFill>
                          <a:effectLst/>
                        </a:rPr>
                        <a:t>Html Control</a:t>
                      </a:r>
                      <a:endParaRPr lang="en-US" sz="1800" b="0">
                        <a:solidFill>
                          <a:srgbClr val="FFFFFF"/>
                        </a:solidFill>
                        <a:effectLst/>
                      </a:endParaRPr>
                    </a:p>
                  </a:txBody>
                  <a:tcPr marL="46984" marR="46984" marT="23492" marB="23492"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3853601834"/>
                  </a:ext>
                </a:extLst>
              </a:tr>
              <a:tr h="187937">
                <a:tc>
                  <a:txBody>
                    <a:bodyPr/>
                    <a:lstStyle/>
                    <a:p>
                      <a:pPr fontAlgn="t"/>
                      <a:r>
                        <a:rPr lang="en-US" sz="1800" dirty="0" err="1">
                          <a:solidFill>
                            <a:schemeClr val="tx1"/>
                          </a:solidFill>
                          <a:effectLst/>
                        </a:rPr>
                        <a:t>Html.ActionLink</a:t>
                      </a:r>
                      <a:r>
                        <a:rPr lang="en-US" sz="1800" dirty="0">
                          <a:solidFill>
                            <a:schemeClr val="tx1"/>
                          </a:solidFill>
                          <a:effectLst/>
                        </a:rPr>
                        <a: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NA</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&lt;a&gt;&lt;/a&gt;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995714178"/>
                  </a:ext>
                </a:extLst>
              </a:tr>
              <a:tr h="328889">
                <a:tc>
                  <a:txBody>
                    <a:bodyPr/>
                    <a:lstStyle/>
                    <a:p>
                      <a:pPr fontAlgn="t"/>
                      <a:r>
                        <a:rPr lang="en-US" sz="1800" dirty="0" err="1">
                          <a:solidFill>
                            <a:schemeClr val="tx1"/>
                          </a:solidFill>
                          <a:effectLst/>
                        </a:rPr>
                        <a:t>Html.TextBox</a:t>
                      </a:r>
                      <a:r>
                        <a:rPr lang="en-US" sz="1800" dirty="0">
                          <a:solidFill>
                            <a:schemeClr val="tx1"/>
                          </a:solidFill>
                          <a:effectLst/>
                        </a:rPr>
                        <a: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Html.TextBoxFor()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&lt;input type="textbox"&gt;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409546941"/>
                  </a:ext>
                </a:extLst>
              </a:tr>
              <a:tr h="328889">
                <a:tc>
                  <a:txBody>
                    <a:bodyPr/>
                    <a:lstStyle/>
                    <a:p>
                      <a:pPr fontAlgn="t"/>
                      <a:r>
                        <a:rPr lang="en-US" sz="1800" dirty="0" err="1">
                          <a:solidFill>
                            <a:schemeClr val="tx1"/>
                          </a:solidFill>
                          <a:effectLst/>
                        </a:rPr>
                        <a:t>Html.TextArea</a:t>
                      </a:r>
                      <a:r>
                        <a:rPr lang="en-US" sz="1800" dirty="0">
                          <a:solidFill>
                            <a:schemeClr val="tx1"/>
                          </a:solidFill>
                          <a:effectLst/>
                        </a:rPr>
                        <a: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Html.TextAreaFor()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&lt;input type="textarea"&gt;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68768988"/>
                  </a:ext>
                </a:extLst>
              </a:tr>
              <a:tr h="328889">
                <a:tc>
                  <a:txBody>
                    <a:bodyPr/>
                    <a:lstStyle/>
                    <a:p>
                      <a:pPr fontAlgn="t"/>
                      <a:r>
                        <a:rPr lang="en-US" sz="1800">
                          <a:solidFill>
                            <a:schemeClr val="tx1"/>
                          </a:solidFill>
                          <a:effectLst/>
                        </a:rPr>
                        <a:t>Html.CheckBox()</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Html.CheckBoxFor()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&lt;input type="checkbox"&gt;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751477747"/>
                  </a:ext>
                </a:extLst>
              </a:tr>
              <a:tr h="328889">
                <a:tc>
                  <a:txBody>
                    <a:bodyPr/>
                    <a:lstStyle/>
                    <a:p>
                      <a:pPr fontAlgn="t"/>
                      <a:r>
                        <a:rPr lang="en-US" sz="1800">
                          <a:solidFill>
                            <a:schemeClr val="tx1"/>
                          </a:solidFill>
                          <a:effectLst/>
                        </a:rPr>
                        <a:t>Html.RadioButton()</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err="1">
                          <a:solidFill>
                            <a:schemeClr val="tx1"/>
                          </a:solidFill>
                          <a:effectLst/>
                        </a:rPr>
                        <a:t>Html.RadioButtonFor</a:t>
                      </a:r>
                      <a:r>
                        <a:rPr lang="en-US" sz="1800" dirty="0">
                          <a:solidFill>
                            <a:schemeClr val="tx1"/>
                          </a:solidFill>
                          <a:effectLst/>
                        </a:rPr>
                        <a: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&lt;input type="radio"&gt;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105903451"/>
                  </a:ext>
                </a:extLst>
              </a:tr>
              <a:tr h="469842">
                <a:tc>
                  <a:txBody>
                    <a:bodyPr/>
                    <a:lstStyle/>
                    <a:p>
                      <a:pPr fontAlgn="t"/>
                      <a:r>
                        <a:rPr lang="en-US" sz="1800">
                          <a:solidFill>
                            <a:schemeClr val="tx1"/>
                          </a:solidFill>
                          <a:effectLst/>
                        </a:rPr>
                        <a:t>Html.DropDownList()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err="1">
                          <a:solidFill>
                            <a:schemeClr val="tx1"/>
                          </a:solidFill>
                          <a:effectLst/>
                        </a:rPr>
                        <a:t>Html.DropDownListFor</a:t>
                      </a:r>
                      <a:r>
                        <a:rPr lang="en-US" sz="1800" dirty="0">
                          <a:solidFill>
                            <a:schemeClr val="tx1"/>
                          </a:solidFill>
                          <a:effectLst/>
                        </a:rPr>
                        <a: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chemeClr val="tx1"/>
                          </a:solidFill>
                          <a:effectLst/>
                        </a:rPr>
                        <a:t>&lt;select&gt;</a:t>
                      </a:r>
                      <a:br>
                        <a:rPr lang="en-US" sz="1800" dirty="0">
                          <a:solidFill>
                            <a:schemeClr val="tx1"/>
                          </a:solidFill>
                          <a:effectLst/>
                        </a:rPr>
                      </a:br>
                      <a:r>
                        <a:rPr lang="en-US" sz="1800" dirty="0">
                          <a:solidFill>
                            <a:schemeClr val="tx1"/>
                          </a:solidFill>
                          <a:effectLst/>
                        </a:rPr>
                        <a:t>&lt;option&gt;</a:t>
                      </a:r>
                      <a:br>
                        <a:rPr lang="en-US" sz="1800" dirty="0">
                          <a:solidFill>
                            <a:schemeClr val="tx1"/>
                          </a:solidFill>
                          <a:effectLst/>
                        </a:rPr>
                      </a:br>
                      <a:r>
                        <a:rPr lang="en-US" sz="1800" dirty="0">
                          <a:solidFill>
                            <a:schemeClr val="tx1"/>
                          </a:solidFill>
                          <a:effectLst/>
                        </a:rPr>
                        <a:t>&lt;/select&gt;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057158530"/>
                  </a:ext>
                </a:extLst>
              </a:tr>
              <a:tr h="328889">
                <a:tc>
                  <a:txBody>
                    <a:bodyPr/>
                    <a:lstStyle/>
                    <a:p>
                      <a:pPr fontAlgn="t"/>
                      <a:r>
                        <a:rPr lang="en-US" sz="1800">
                          <a:solidFill>
                            <a:schemeClr val="tx1"/>
                          </a:solidFill>
                          <a:effectLst/>
                        </a:rPr>
                        <a:t>Html.ListBox()</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Html.ListBoxFor()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chemeClr val="tx1"/>
                          </a:solidFill>
                          <a:effectLst/>
                        </a:rPr>
                        <a:t>multi-select list box: &lt;select&gt;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6342847"/>
                  </a:ext>
                </a:extLst>
              </a:tr>
              <a:tr h="328889">
                <a:tc>
                  <a:txBody>
                    <a:bodyPr/>
                    <a:lstStyle/>
                    <a:p>
                      <a:pPr fontAlgn="t"/>
                      <a:r>
                        <a:rPr lang="en-US" sz="1800">
                          <a:solidFill>
                            <a:schemeClr val="tx1"/>
                          </a:solidFill>
                          <a:effectLst/>
                        </a:rPr>
                        <a:t>Html.Hidden()</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Html.HiddenFor()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chemeClr val="tx1"/>
                          </a:solidFill>
                          <a:effectLst/>
                        </a:rPr>
                        <a:t>&lt;input type="hidden"&gt;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78438827"/>
                  </a:ext>
                </a:extLst>
              </a:tr>
              <a:tr h="328889">
                <a:tc>
                  <a:txBody>
                    <a:bodyPr/>
                    <a:lstStyle/>
                    <a:p>
                      <a:pPr fontAlgn="t"/>
                      <a:r>
                        <a:rPr lang="en-US" sz="1800">
                          <a:solidFill>
                            <a:schemeClr val="tx1"/>
                          </a:solidFill>
                          <a:effectLst/>
                        </a:rPr>
                        <a:t>Html.Password()</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Html.PasswordFor()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chemeClr val="tx1"/>
                          </a:solidFill>
                          <a:effectLst/>
                        </a:rPr>
                        <a:t>&lt;input type="password"&gt;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77767641"/>
                  </a:ext>
                </a:extLst>
              </a:tr>
              <a:tr h="187937">
                <a:tc>
                  <a:txBody>
                    <a:bodyPr/>
                    <a:lstStyle/>
                    <a:p>
                      <a:pPr fontAlgn="t"/>
                      <a:r>
                        <a:rPr lang="en-US" sz="1800">
                          <a:solidFill>
                            <a:schemeClr val="tx1"/>
                          </a:solidFill>
                          <a:effectLst/>
                        </a:rPr>
                        <a:t>Html.Display()</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Html.DisplayFor()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chemeClr val="tx1"/>
                          </a:solidFill>
                          <a:effectLst/>
                        </a:rPr>
                        <a:t>HTML text: ""</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24721036"/>
                  </a:ext>
                </a:extLst>
              </a:tr>
              <a:tr h="187937">
                <a:tc>
                  <a:txBody>
                    <a:bodyPr/>
                    <a:lstStyle/>
                    <a:p>
                      <a:pPr fontAlgn="t"/>
                      <a:r>
                        <a:rPr lang="en-US" sz="1800">
                          <a:solidFill>
                            <a:schemeClr val="tx1"/>
                          </a:solidFill>
                          <a:effectLst/>
                        </a:rPr>
                        <a:t>Html.Label()</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a:solidFill>
                            <a:schemeClr val="tx1"/>
                          </a:solidFill>
                          <a:effectLst/>
                        </a:rPr>
                        <a:t>Html.LabelFor()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1800" dirty="0">
                          <a:solidFill>
                            <a:schemeClr val="tx1"/>
                          </a:solidFill>
                          <a:effectLst/>
                        </a:rPr>
                        <a:t>&lt;label&gt;</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13492448"/>
                  </a:ext>
                </a:extLst>
              </a:tr>
              <a:tr h="1456509">
                <a:tc>
                  <a:txBody>
                    <a:bodyPr/>
                    <a:lstStyle/>
                    <a:p>
                      <a:pPr fontAlgn="t"/>
                      <a:r>
                        <a:rPr lang="en-US" sz="1800">
                          <a:solidFill>
                            <a:schemeClr val="tx1"/>
                          </a:solidFill>
                          <a:effectLst/>
                        </a:rPr>
                        <a:t>Html.Editor()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a:solidFill>
                            <a:schemeClr val="tx1"/>
                          </a:solidFill>
                          <a:effectLst/>
                        </a:rPr>
                        <a:t>Html.EditorFor()</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1800" dirty="0">
                          <a:solidFill>
                            <a:schemeClr val="tx1"/>
                          </a:solidFill>
                          <a:effectLst/>
                        </a:rPr>
                        <a:t>Generates Html controls based on data type of specified model property e.g. textbox for string property, numeric field for int, double or other numeric type.</a:t>
                      </a:r>
                    </a:p>
                  </a:txBody>
                  <a:tcPr marL="46984" marR="46984" marT="23492" marB="23492">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55861164"/>
                  </a:ext>
                </a:extLst>
              </a:tr>
            </a:tbl>
          </a:graphicData>
        </a:graphic>
      </p:graphicFrame>
    </p:spTree>
    <p:extLst>
      <p:ext uri="{BB962C8B-B14F-4D97-AF65-F5344CB8AC3E}">
        <p14:creationId xmlns:p14="http://schemas.microsoft.com/office/powerpoint/2010/main" val="380868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Introduction to ASP.NET MVC</a:t>
            </a:r>
            <a:br>
              <a:rPr lang="en-US" dirty="0"/>
            </a:br>
            <a:endParaRPr lang="en-US" dirty="0"/>
          </a:p>
        </p:txBody>
      </p:sp>
      <p:sp>
        <p:nvSpPr>
          <p:cNvPr id="3" name="Content Placeholder 2">
            <a:extLst>
              <a:ext uri="{FF2B5EF4-FFF2-40B4-BE49-F238E27FC236}">
                <a16:creationId xmlns:a16="http://schemas.microsoft.com/office/drawing/2014/main" id="{08F7B182-7B39-33AC-1C79-33011B67D9F9}"/>
              </a:ext>
            </a:extLst>
          </p:cNvPr>
          <p:cNvSpPr>
            <a:spLocks noGrp="1"/>
          </p:cNvSpPr>
          <p:nvPr>
            <p:ph idx="1"/>
          </p:nvPr>
        </p:nvSpPr>
        <p:spPr>
          <a:xfrm>
            <a:off x="3559277" y="255640"/>
            <a:ext cx="8190271" cy="6553200"/>
          </a:xfrm>
        </p:spPr>
        <p:txBody>
          <a:bodyPr>
            <a:normAutofit lnSpcReduction="10000"/>
          </a:bodyPr>
          <a:lstStyle/>
          <a:p>
            <a:pPr algn="just"/>
            <a:r>
              <a:rPr lang="en-US" sz="2400" dirty="0">
                <a:solidFill>
                  <a:schemeClr val="tx1"/>
                </a:solidFill>
              </a:rPr>
              <a:t>There are three basic components in ASP.NET MVC:</a:t>
            </a:r>
          </a:p>
          <a:p>
            <a:pPr algn="just"/>
            <a:r>
              <a:rPr lang="en-US" sz="2400" dirty="0">
                <a:solidFill>
                  <a:schemeClr val="tx1"/>
                </a:solidFill>
              </a:rPr>
              <a:t>Model</a:t>
            </a:r>
          </a:p>
          <a:p>
            <a:pPr algn="just"/>
            <a:r>
              <a:rPr lang="en-US" sz="2400" dirty="0">
                <a:solidFill>
                  <a:schemeClr val="tx1"/>
                </a:solidFill>
              </a:rPr>
              <a:t>View</a:t>
            </a:r>
          </a:p>
          <a:p>
            <a:pPr algn="just"/>
            <a:r>
              <a:rPr lang="en-US" sz="2400" dirty="0">
                <a:solidFill>
                  <a:schemeClr val="tx1"/>
                </a:solidFill>
              </a:rPr>
              <a:t>Controller</a:t>
            </a:r>
          </a:p>
          <a:p>
            <a:pPr algn="just"/>
            <a:r>
              <a:rPr lang="en-US" sz="2400" dirty="0">
                <a:solidFill>
                  <a:srgbClr val="FF0000"/>
                </a:solidFill>
              </a:rPr>
              <a:t>Model</a:t>
            </a:r>
          </a:p>
          <a:p>
            <a:pPr algn="just"/>
            <a:r>
              <a:rPr lang="en-US" sz="2400" dirty="0">
                <a:solidFill>
                  <a:srgbClr val="0070C0"/>
                </a:solidFill>
              </a:rPr>
              <a:t>This is the business layer. </a:t>
            </a:r>
            <a:r>
              <a:rPr lang="en-US" sz="2400" dirty="0">
                <a:solidFill>
                  <a:schemeClr val="tx1"/>
                </a:solidFill>
              </a:rPr>
              <a:t>It helps retrieve data from the database. These are simple class files that contain the properties.</a:t>
            </a:r>
          </a:p>
          <a:p>
            <a:pPr algn="just"/>
            <a:r>
              <a:rPr lang="en-US" sz="2400" dirty="0">
                <a:solidFill>
                  <a:srgbClr val="FF0000"/>
                </a:solidFill>
              </a:rPr>
              <a:t>View</a:t>
            </a:r>
          </a:p>
          <a:p>
            <a:pPr algn="just"/>
            <a:r>
              <a:rPr lang="en-US" sz="2400" dirty="0">
                <a:solidFill>
                  <a:srgbClr val="0070C0"/>
                </a:solidFill>
              </a:rPr>
              <a:t>This component is responsible for displaying data </a:t>
            </a:r>
            <a:r>
              <a:rPr lang="en-US" sz="2400" dirty="0">
                <a:solidFill>
                  <a:schemeClr val="tx1"/>
                </a:solidFill>
              </a:rPr>
              <a:t>on the screen. In MVC we use Razor Syntax. The extension of the view has </a:t>
            </a:r>
            <a:r>
              <a:rPr lang="en-US" sz="2400" dirty="0">
                <a:solidFill>
                  <a:srgbClr val="FF0000"/>
                </a:solidFill>
              </a:rPr>
              <a:t>“*.</a:t>
            </a:r>
            <a:r>
              <a:rPr lang="en-US" sz="2400" dirty="0" err="1">
                <a:solidFill>
                  <a:srgbClr val="FF0000"/>
                </a:solidFill>
              </a:rPr>
              <a:t>cshtml</a:t>
            </a:r>
            <a:r>
              <a:rPr lang="en-US" sz="2400" dirty="0">
                <a:solidFill>
                  <a:srgbClr val="FF0000"/>
                </a:solidFill>
              </a:rPr>
              <a:t>” instead of “.</a:t>
            </a:r>
            <a:r>
              <a:rPr lang="en-US" sz="2400" dirty="0" err="1">
                <a:solidFill>
                  <a:srgbClr val="FF0000"/>
                </a:solidFill>
              </a:rPr>
              <a:t>aspx</a:t>
            </a:r>
            <a:r>
              <a:rPr lang="en-US" sz="2400" dirty="0">
                <a:solidFill>
                  <a:srgbClr val="FF0000"/>
                </a:solidFill>
              </a:rPr>
              <a:t>”</a:t>
            </a:r>
            <a:r>
              <a:rPr lang="en-US" sz="2400" dirty="0">
                <a:solidFill>
                  <a:schemeClr val="tx1"/>
                </a:solidFill>
              </a:rPr>
              <a:t> which we have used in ASP.NET in the past.</a:t>
            </a:r>
          </a:p>
          <a:p>
            <a:pPr algn="just"/>
            <a:r>
              <a:rPr lang="en-US" sz="2400" dirty="0">
                <a:solidFill>
                  <a:srgbClr val="FF0000"/>
                </a:solidFill>
              </a:rPr>
              <a:t>Controller</a:t>
            </a:r>
          </a:p>
          <a:p>
            <a:pPr algn="just"/>
            <a:r>
              <a:rPr lang="en-US" sz="2400" dirty="0">
                <a:solidFill>
                  <a:srgbClr val="0070C0"/>
                </a:solidFill>
              </a:rPr>
              <a:t>It handles input control. </a:t>
            </a:r>
            <a:r>
              <a:rPr lang="en-US" sz="2400" dirty="0">
                <a:solidFill>
                  <a:schemeClr val="tx1"/>
                </a:solidFill>
              </a:rPr>
              <a:t>All the user interaction is done through Controller. A Controller is nothing but a class file that contains the methods.</a:t>
            </a:r>
          </a:p>
        </p:txBody>
      </p:sp>
    </p:spTree>
    <p:extLst>
      <p:ext uri="{BB962C8B-B14F-4D97-AF65-F5344CB8AC3E}">
        <p14:creationId xmlns:p14="http://schemas.microsoft.com/office/powerpoint/2010/main" val="17668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BD2D-637D-13F6-F752-C6085DBF828B}"/>
              </a:ext>
            </a:extLst>
          </p:cNvPr>
          <p:cNvSpPr>
            <a:spLocks noGrp="1"/>
          </p:cNvSpPr>
          <p:nvPr>
            <p:ph type="title"/>
          </p:nvPr>
        </p:nvSpPr>
        <p:spPr/>
        <p:txBody>
          <a:bodyPr/>
          <a:lstStyle/>
          <a:p>
            <a:r>
              <a:rPr lang="en-US" dirty="0"/>
              <a:t>HTML Helper Demo</a:t>
            </a:r>
          </a:p>
        </p:txBody>
      </p:sp>
      <p:sp>
        <p:nvSpPr>
          <p:cNvPr id="3" name="Content Placeholder 2">
            <a:extLst>
              <a:ext uri="{FF2B5EF4-FFF2-40B4-BE49-F238E27FC236}">
                <a16:creationId xmlns:a16="http://schemas.microsoft.com/office/drawing/2014/main" id="{B3DC5778-C08D-0DA2-6CA7-CF56836B97EB}"/>
              </a:ext>
            </a:extLst>
          </p:cNvPr>
          <p:cNvSpPr>
            <a:spLocks noGrp="1"/>
          </p:cNvSpPr>
          <p:nvPr>
            <p:ph idx="1"/>
          </p:nvPr>
        </p:nvSpPr>
        <p:spPr>
          <a:xfrm>
            <a:off x="3869267" y="864108"/>
            <a:ext cx="7843761" cy="5120640"/>
          </a:xfrm>
        </p:spPr>
        <p:txBody>
          <a:bodyPr>
            <a:normAutofit/>
          </a:bodyPr>
          <a:lstStyle/>
          <a:p>
            <a:r>
              <a:rPr lang="en-US" sz="2400" dirty="0">
                <a:solidFill>
                  <a:schemeClr val="tx1"/>
                </a:solidFill>
              </a:rPr>
              <a:t>&lt;input type="text" name="</a:t>
            </a:r>
            <a:r>
              <a:rPr lang="en-US" sz="2400" dirty="0" err="1">
                <a:solidFill>
                  <a:schemeClr val="tx1"/>
                </a:solidFill>
              </a:rPr>
              <a:t>fname</a:t>
            </a:r>
            <a:r>
              <a:rPr lang="en-US" sz="2400" dirty="0">
                <a:solidFill>
                  <a:schemeClr val="tx1"/>
                </a:solidFill>
              </a:rPr>
              <a:t>" id="</a:t>
            </a:r>
            <a:r>
              <a:rPr lang="en-US" sz="2400" dirty="0" err="1">
                <a:solidFill>
                  <a:schemeClr val="tx1"/>
                </a:solidFill>
              </a:rPr>
              <a:t>fname</a:t>
            </a:r>
            <a:r>
              <a:rPr lang="en-US" sz="2400" dirty="0">
                <a:solidFill>
                  <a:schemeClr val="tx1"/>
                </a:solidFill>
              </a:rPr>
              <a:t>" /&gt;</a:t>
            </a:r>
          </a:p>
          <a:p>
            <a:r>
              <a:rPr lang="en-US" sz="2400" dirty="0">
                <a:solidFill>
                  <a:schemeClr val="tx1"/>
                </a:solidFill>
              </a:rPr>
              <a:t>@Html.TextBox(“fname”, “RK KEYNOTES”)</a:t>
            </a:r>
          </a:p>
          <a:p>
            <a:r>
              <a:rPr lang="en-US" sz="2400" dirty="0">
                <a:solidFill>
                  <a:schemeClr val="tx1"/>
                </a:solidFill>
              </a:rPr>
              <a:t>@Html.</a:t>
            </a:r>
            <a:r>
              <a:rPr lang="en-US" sz="2400" b="1" dirty="0">
                <a:solidFill>
                  <a:schemeClr val="tx1"/>
                </a:solidFill>
              </a:rPr>
              <a:t>TextBox</a:t>
            </a:r>
            <a:r>
              <a:rPr lang="en-US" sz="2400" dirty="0">
                <a:solidFill>
                  <a:schemeClr val="tx1"/>
                </a:solidFill>
              </a:rPr>
              <a:t>("fn", "RAVI", new { style = "</a:t>
            </a:r>
            <a:r>
              <a:rPr lang="en-US" sz="2400" dirty="0" err="1">
                <a:solidFill>
                  <a:schemeClr val="tx1"/>
                </a:solidFill>
              </a:rPr>
              <a:t>background-color:Red</a:t>
            </a:r>
            <a:r>
              <a:rPr lang="en-US" sz="2400" dirty="0">
                <a:solidFill>
                  <a:schemeClr val="tx1"/>
                </a:solidFill>
              </a:rPr>
              <a:t>; </a:t>
            </a:r>
            <a:r>
              <a:rPr lang="en-US" sz="2400" dirty="0" err="1">
                <a:solidFill>
                  <a:schemeClr val="tx1"/>
                </a:solidFill>
              </a:rPr>
              <a:t>color:White</a:t>
            </a:r>
            <a:r>
              <a:rPr lang="en-US" sz="2400" dirty="0">
                <a:solidFill>
                  <a:schemeClr val="tx1"/>
                </a:solidFill>
              </a:rPr>
              <a:t>; </a:t>
            </a:r>
            <a:r>
              <a:rPr lang="en-US" sz="2400" dirty="0" err="1">
                <a:solidFill>
                  <a:schemeClr val="tx1"/>
                </a:solidFill>
              </a:rPr>
              <a:t>font-weight:bold</a:t>
            </a:r>
            <a:r>
              <a:rPr lang="en-US" sz="2400" dirty="0">
                <a:solidFill>
                  <a:schemeClr val="tx1"/>
                </a:solidFill>
              </a:rPr>
              <a:t>", title="Enter Name"})</a:t>
            </a:r>
          </a:p>
          <a:p>
            <a:r>
              <a:rPr lang="en-US" sz="2400" dirty="0">
                <a:solidFill>
                  <a:schemeClr val="tx1"/>
                </a:solidFill>
              </a:rPr>
              <a:t>@Html.</a:t>
            </a:r>
            <a:r>
              <a:rPr lang="en-US" sz="2400" b="1" dirty="0">
                <a:solidFill>
                  <a:schemeClr val="tx1"/>
                </a:solidFill>
              </a:rPr>
              <a:t>Label</a:t>
            </a:r>
            <a:r>
              <a:rPr lang="en-US" sz="2400" dirty="0">
                <a:solidFill>
                  <a:schemeClr val="tx1"/>
                </a:solidFill>
              </a:rPr>
              <a:t>("firstname", "First Name")</a:t>
            </a:r>
          </a:p>
          <a:p>
            <a:r>
              <a:rPr lang="en-US" sz="2400" dirty="0">
                <a:solidFill>
                  <a:schemeClr val="tx1"/>
                </a:solidFill>
              </a:rPr>
              <a:t>@Html.</a:t>
            </a:r>
            <a:r>
              <a:rPr lang="en-US" sz="2400" b="1" dirty="0">
                <a:solidFill>
                  <a:schemeClr val="tx1"/>
                </a:solidFill>
              </a:rPr>
              <a:t>Password</a:t>
            </a:r>
            <a:r>
              <a:rPr lang="en-US" sz="2400" dirty="0">
                <a:solidFill>
                  <a:schemeClr val="tx1"/>
                </a:solidFill>
              </a:rPr>
              <a:t>("Password")</a:t>
            </a:r>
          </a:p>
          <a:p>
            <a:r>
              <a:rPr lang="en-US" sz="2400" dirty="0">
                <a:solidFill>
                  <a:schemeClr val="tx1"/>
                </a:solidFill>
              </a:rPr>
              <a:t>@Html.</a:t>
            </a:r>
            <a:r>
              <a:rPr lang="en-US" sz="2400" b="1" dirty="0">
                <a:solidFill>
                  <a:schemeClr val="tx1"/>
                </a:solidFill>
              </a:rPr>
              <a:t>TextArea</a:t>
            </a:r>
            <a:r>
              <a:rPr lang="en-US" sz="2400" dirty="0">
                <a:solidFill>
                  <a:schemeClr val="tx1"/>
                </a:solidFill>
              </a:rPr>
              <a:t>("Comments","",5,20,null)</a:t>
            </a:r>
          </a:p>
          <a:p>
            <a:r>
              <a:rPr lang="en-US" sz="2400" dirty="0">
                <a:solidFill>
                  <a:schemeClr val="tx1"/>
                </a:solidFill>
              </a:rPr>
              <a:t>@Html.</a:t>
            </a:r>
            <a:r>
              <a:rPr lang="en-US" sz="2400" b="1" dirty="0">
                <a:solidFill>
                  <a:schemeClr val="tx1"/>
                </a:solidFill>
              </a:rPr>
              <a:t>Hidden</a:t>
            </a:r>
            <a:r>
              <a:rPr lang="en-US" sz="2400" dirty="0">
                <a:solidFill>
                  <a:schemeClr val="tx1"/>
                </a:solidFill>
              </a:rPr>
              <a:t>("ID")</a:t>
            </a:r>
          </a:p>
        </p:txBody>
      </p:sp>
    </p:spTree>
    <p:extLst>
      <p:ext uri="{BB962C8B-B14F-4D97-AF65-F5344CB8AC3E}">
        <p14:creationId xmlns:p14="http://schemas.microsoft.com/office/powerpoint/2010/main" val="115168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BD2D-637D-13F6-F752-C6085DBF828B}"/>
              </a:ext>
            </a:extLst>
          </p:cNvPr>
          <p:cNvSpPr>
            <a:spLocks noGrp="1"/>
          </p:cNvSpPr>
          <p:nvPr>
            <p:ph type="title"/>
          </p:nvPr>
        </p:nvSpPr>
        <p:spPr/>
        <p:txBody>
          <a:bodyPr/>
          <a:lstStyle/>
          <a:p>
            <a:r>
              <a:rPr lang="en-US" dirty="0"/>
              <a:t>HTML Helper Demo</a:t>
            </a:r>
          </a:p>
        </p:txBody>
      </p:sp>
      <p:sp>
        <p:nvSpPr>
          <p:cNvPr id="3" name="Content Placeholder 2">
            <a:extLst>
              <a:ext uri="{FF2B5EF4-FFF2-40B4-BE49-F238E27FC236}">
                <a16:creationId xmlns:a16="http://schemas.microsoft.com/office/drawing/2014/main" id="{B3DC5778-C08D-0DA2-6CA7-CF56836B97EB}"/>
              </a:ext>
            </a:extLst>
          </p:cNvPr>
          <p:cNvSpPr>
            <a:spLocks noGrp="1"/>
          </p:cNvSpPr>
          <p:nvPr>
            <p:ph idx="1"/>
          </p:nvPr>
        </p:nvSpPr>
        <p:spPr>
          <a:xfrm>
            <a:off x="3510038" y="777023"/>
            <a:ext cx="8322733" cy="5120640"/>
          </a:xfrm>
        </p:spPr>
        <p:txBody>
          <a:bodyPr>
            <a:normAutofit/>
          </a:bodyPr>
          <a:lstStyle/>
          <a:p>
            <a:r>
              <a:rPr lang="en-US" sz="2400" dirty="0">
                <a:solidFill>
                  <a:schemeClr val="tx1"/>
                </a:solidFill>
              </a:rPr>
              <a:t>In CSS file:</a:t>
            </a:r>
          </a:p>
          <a:p>
            <a:r>
              <a:rPr lang="en-US" sz="2400" b="1" dirty="0">
                <a:solidFill>
                  <a:schemeClr val="tx1"/>
                </a:solidFill>
              </a:rPr>
              <a:t>.</a:t>
            </a:r>
            <a:r>
              <a:rPr lang="en-US" sz="2400" b="1" dirty="0" err="1">
                <a:solidFill>
                  <a:schemeClr val="tx1"/>
                </a:solidFill>
              </a:rPr>
              <a:t>greenbox</a:t>
            </a:r>
            <a:r>
              <a:rPr lang="en-US" sz="2400" b="1" dirty="0">
                <a:solidFill>
                  <a:schemeClr val="tx1"/>
                </a:solidFill>
              </a:rPr>
              <a:t>{ </a:t>
            </a:r>
          </a:p>
          <a:p>
            <a:r>
              <a:rPr lang="en-US" sz="2400" b="1" dirty="0" err="1">
                <a:solidFill>
                  <a:schemeClr val="tx1"/>
                </a:solidFill>
              </a:rPr>
              <a:t>background-color:Red</a:t>
            </a:r>
            <a:r>
              <a:rPr lang="en-US" sz="2400" b="1" dirty="0">
                <a:solidFill>
                  <a:schemeClr val="tx1"/>
                </a:solidFill>
              </a:rPr>
              <a:t>; </a:t>
            </a:r>
          </a:p>
          <a:p>
            <a:r>
              <a:rPr lang="en-US" sz="2400" b="1" dirty="0" err="1">
                <a:solidFill>
                  <a:schemeClr val="tx1"/>
                </a:solidFill>
              </a:rPr>
              <a:t>color:White</a:t>
            </a:r>
            <a:r>
              <a:rPr lang="en-US" sz="2400" b="1" dirty="0">
                <a:solidFill>
                  <a:schemeClr val="tx1"/>
                </a:solidFill>
              </a:rPr>
              <a:t>; </a:t>
            </a:r>
          </a:p>
          <a:p>
            <a:r>
              <a:rPr lang="en-US" sz="2400" b="1" dirty="0" err="1">
                <a:solidFill>
                  <a:schemeClr val="tx1"/>
                </a:solidFill>
              </a:rPr>
              <a:t>font-weight:bold</a:t>
            </a:r>
            <a:endParaRPr lang="en-US" sz="2400" b="1" dirty="0">
              <a:solidFill>
                <a:schemeClr val="tx1"/>
              </a:solidFill>
            </a:endParaRPr>
          </a:p>
          <a:p>
            <a:r>
              <a:rPr lang="en-US" sz="2400" b="1" dirty="0">
                <a:solidFill>
                  <a:schemeClr val="tx1"/>
                </a:solidFill>
              </a:rPr>
              <a:t>}</a:t>
            </a:r>
          </a:p>
          <a:p>
            <a:r>
              <a:rPr lang="en-US" sz="2400" dirty="0">
                <a:solidFill>
                  <a:schemeClr val="tx1"/>
                </a:solidFill>
              </a:rPr>
              <a:t>In VIEW file:</a:t>
            </a:r>
          </a:p>
          <a:p>
            <a:r>
              <a:rPr lang="en-US" sz="2400" b="1" dirty="0">
                <a:solidFill>
                  <a:schemeClr val="tx1"/>
                </a:solidFill>
              </a:rPr>
              <a:t>&lt;link </a:t>
            </a:r>
            <a:r>
              <a:rPr lang="en-US" sz="2400" b="1" dirty="0" err="1">
                <a:solidFill>
                  <a:schemeClr val="tx1"/>
                </a:solidFill>
              </a:rPr>
              <a:t>href</a:t>
            </a:r>
            <a:r>
              <a:rPr lang="en-US" sz="2400" b="1" dirty="0">
                <a:solidFill>
                  <a:schemeClr val="tx1"/>
                </a:solidFill>
              </a:rPr>
              <a:t>="~/Content/Site.css" </a:t>
            </a:r>
            <a:r>
              <a:rPr lang="en-US" sz="2400" b="1" dirty="0" err="1">
                <a:solidFill>
                  <a:schemeClr val="tx1"/>
                </a:solidFill>
              </a:rPr>
              <a:t>rel</a:t>
            </a:r>
            <a:r>
              <a:rPr lang="en-US" sz="2400" b="1" dirty="0">
                <a:solidFill>
                  <a:schemeClr val="tx1"/>
                </a:solidFill>
              </a:rPr>
              <a:t>="stylesheet" /&gt;</a:t>
            </a:r>
          </a:p>
          <a:p>
            <a:r>
              <a:rPr lang="en-US" sz="2400" dirty="0">
                <a:solidFill>
                  <a:schemeClr val="tx1"/>
                </a:solidFill>
              </a:rPr>
              <a:t>@Html.</a:t>
            </a:r>
            <a:r>
              <a:rPr lang="en-US" sz="2400" b="1" dirty="0">
                <a:solidFill>
                  <a:schemeClr val="tx1"/>
                </a:solidFill>
              </a:rPr>
              <a:t>TextBox</a:t>
            </a:r>
            <a:r>
              <a:rPr lang="en-US" sz="2400" dirty="0">
                <a:solidFill>
                  <a:schemeClr val="tx1"/>
                </a:solidFill>
              </a:rPr>
              <a:t>("fname", "RK", new { @class = "</a:t>
            </a:r>
            <a:r>
              <a:rPr lang="en-US" sz="2400" dirty="0" err="1">
                <a:solidFill>
                  <a:schemeClr val="tx1"/>
                </a:solidFill>
              </a:rPr>
              <a:t>greenbox</a:t>
            </a:r>
            <a:r>
              <a:rPr lang="en-US" sz="2400" dirty="0">
                <a:solidFill>
                  <a:schemeClr val="tx1"/>
                </a:solidFill>
              </a:rPr>
              <a:t>"})</a:t>
            </a:r>
          </a:p>
        </p:txBody>
      </p:sp>
    </p:spTree>
    <p:extLst>
      <p:ext uri="{BB962C8B-B14F-4D97-AF65-F5344CB8AC3E}">
        <p14:creationId xmlns:p14="http://schemas.microsoft.com/office/powerpoint/2010/main" val="376541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30D1-D627-3C98-6201-771C2E234E45}"/>
              </a:ext>
            </a:extLst>
          </p:cNvPr>
          <p:cNvSpPr>
            <a:spLocks noGrp="1"/>
          </p:cNvSpPr>
          <p:nvPr>
            <p:ph type="title"/>
          </p:nvPr>
        </p:nvSpPr>
        <p:spPr/>
        <p:txBody>
          <a:bodyPr/>
          <a:lstStyle/>
          <a:p>
            <a:r>
              <a:rPr lang="en-US" dirty="0"/>
              <a:t>MVC Actions</a:t>
            </a:r>
          </a:p>
        </p:txBody>
      </p:sp>
      <p:sp>
        <p:nvSpPr>
          <p:cNvPr id="3" name="Content Placeholder 2">
            <a:extLst>
              <a:ext uri="{FF2B5EF4-FFF2-40B4-BE49-F238E27FC236}">
                <a16:creationId xmlns:a16="http://schemas.microsoft.com/office/drawing/2014/main" id="{2F19A13A-2FA5-3AB5-529C-348ACC853C73}"/>
              </a:ext>
            </a:extLst>
          </p:cNvPr>
          <p:cNvSpPr>
            <a:spLocks noGrp="1"/>
          </p:cNvSpPr>
          <p:nvPr>
            <p:ph idx="1"/>
          </p:nvPr>
        </p:nvSpPr>
        <p:spPr>
          <a:xfrm>
            <a:off x="3646714" y="864108"/>
            <a:ext cx="7537754" cy="5120640"/>
          </a:xfrm>
        </p:spPr>
        <p:txBody>
          <a:bodyPr>
            <a:normAutofit/>
          </a:bodyPr>
          <a:lstStyle/>
          <a:p>
            <a:pPr algn="just"/>
            <a:r>
              <a:rPr lang="en-US" sz="2400" b="1" dirty="0">
                <a:solidFill>
                  <a:schemeClr val="tx1"/>
                </a:solidFill>
              </a:rPr>
              <a:t>In ASP.NET MVC application, the controller defines action methods that are used to handle user requests and render view as the response. A controller can have any number of actions.</a:t>
            </a:r>
          </a:p>
          <a:p>
            <a:pPr algn="just"/>
            <a:endParaRPr lang="en-US" sz="2400" dirty="0">
              <a:solidFill>
                <a:schemeClr val="tx1"/>
              </a:solidFill>
            </a:endParaRPr>
          </a:p>
          <a:p>
            <a:pPr algn="just"/>
            <a:r>
              <a:rPr lang="en-US" sz="2400" dirty="0">
                <a:solidFill>
                  <a:schemeClr val="tx1"/>
                </a:solidFill>
              </a:rPr>
              <a:t>A user request can be any of like: entering URL into the browser, clicking a link or submitting a form.</a:t>
            </a:r>
          </a:p>
          <a:p>
            <a:pPr algn="just"/>
            <a:endParaRPr lang="en-US" sz="2400" dirty="0">
              <a:solidFill>
                <a:schemeClr val="tx1"/>
              </a:solidFill>
            </a:endParaRPr>
          </a:p>
          <a:p>
            <a:pPr algn="just"/>
            <a:r>
              <a:rPr lang="en-US" sz="2400" dirty="0">
                <a:solidFill>
                  <a:schemeClr val="tx1"/>
                </a:solidFill>
              </a:rPr>
              <a:t>The MVC application uses the routing rules that are defined in the </a:t>
            </a:r>
            <a:r>
              <a:rPr lang="en-US" sz="2400" dirty="0" err="1">
                <a:solidFill>
                  <a:srgbClr val="FF0000"/>
                </a:solidFill>
              </a:rPr>
              <a:t>Global.asax.cs</a:t>
            </a:r>
            <a:r>
              <a:rPr lang="en-US" sz="2400" dirty="0">
                <a:solidFill>
                  <a:srgbClr val="FF0000"/>
                </a:solidFill>
              </a:rPr>
              <a:t> </a:t>
            </a:r>
            <a:r>
              <a:rPr lang="en-US" sz="2400" dirty="0">
                <a:solidFill>
                  <a:schemeClr val="tx1"/>
                </a:solidFill>
              </a:rPr>
              <a:t>file. This file is used to parse the URL and determine the path of the controller. Now, controller executes the appropriate action to handle the user request.</a:t>
            </a:r>
          </a:p>
        </p:txBody>
      </p:sp>
    </p:spTree>
    <p:extLst>
      <p:ext uri="{BB962C8B-B14F-4D97-AF65-F5344CB8AC3E}">
        <p14:creationId xmlns:p14="http://schemas.microsoft.com/office/powerpoint/2010/main" val="419803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330D1-D627-3C98-6201-771C2E234E45}"/>
              </a:ext>
            </a:extLst>
          </p:cNvPr>
          <p:cNvSpPr>
            <a:spLocks noGrp="1"/>
          </p:cNvSpPr>
          <p:nvPr>
            <p:ph type="title"/>
          </p:nvPr>
        </p:nvSpPr>
        <p:spPr/>
        <p:txBody>
          <a:bodyPr/>
          <a:lstStyle/>
          <a:p>
            <a:r>
              <a:rPr lang="en-US" dirty="0"/>
              <a:t>MVC Actions</a:t>
            </a:r>
          </a:p>
        </p:txBody>
      </p:sp>
      <p:sp>
        <p:nvSpPr>
          <p:cNvPr id="3" name="Content Placeholder 2">
            <a:extLst>
              <a:ext uri="{FF2B5EF4-FFF2-40B4-BE49-F238E27FC236}">
                <a16:creationId xmlns:a16="http://schemas.microsoft.com/office/drawing/2014/main" id="{2F19A13A-2FA5-3AB5-529C-348ACC853C73}"/>
              </a:ext>
            </a:extLst>
          </p:cNvPr>
          <p:cNvSpPr>
            <a:spLocks noGrp="1"/>
          </p:cNvSpPr>
          <p:nvPr>
            <p:ph idx="1"/>
          </p:nvPr>
        </p:nvSpPr>
        <p:spPr>
          <a:xfrm>
            <a:off x="3629782" y="80337"/>
            <a:ext cx="7996160" cy="1879092"/>
          </a:xfrm>
        </p:spPr>
        <p:txBody>
          <a:bodyPr>
            <a:normAutofit lnSpcReduction="10000"/>
          </a:bodyPr>
          <a:lstStyle/>
          <a:p>
            <a:pPr algn="just"/>
            <a:r>
              <a:rPr lang="en-US" sz="2400" b="1" dirty="0" err="1">
                <a:solidFill>
                  <a:srgbClr val="00B0F0"/>
                </a:solidFill>
              </a:rPr>
              <a:t>ActionResult</a:t>
            </a:r>
            <a:r>
              <a:rPr lang="en-US" sz="2400" b="1" dirty="0">
                <a:solidFill>
                  <a:srgbClr val="FF0000"/>
                </a:solidFill>
              </a:rPr>
              <a:t> Return Type</a:t>
            </a:r>
          </a:p>
          <a:p>
            <a:pPr algn="just"/>
            <a:r>
              <a:rPr lang="en-US" sz="2400" b="1" dirty="0">
                <a:solidFill>
                  <a:schemeClr val="tx1"/>
                </a:solidFill>
              </a:rPr>
              <a:t>The </a:t>
            </a:r>
            <a:r>
              <a:rPr lang="en-US" sz="2400" b="1" dirty="0" err="1">
                <a:solidFill>
                  <a:schemeClr val="tx1"/>
                </a:solidFill>
              </a:rPr>
              <a:t>ActionResult</a:t>
            </a:r>
            <a:r>
              <a:rPr lang="en-US" sz="2400" b="1" dirty="0">
                <a:solidFill>
                  <a:schemeClr val="tx1"/>
                </a:solidFill>
              </a:rPr>
              <a:t> class is the base class for all action results. </a:t>
            </a:r>
            <a:r>
              <a:rPr lang="en-US" sz="2400" dirty="0">
                <a:solidFill>
                  <a:schemeClr val="tx1"/>
                </a:solidFill>
              </a:rPr>
              <a:t>Action methods return an instance of this class. There can be different action result types depending on the task that the action is implementing.</a:t>
            </a:r>
          </a:p>
        </p:txBody>
      </p:sp>
      <p:graphicFrame>
        <p:nvGraphicFramePr>
          <p:cNvPr id="4" name="Table 3">
            <a:extLst>
              <a:ext uri="{FF2B5EF4-FFF2-40B4-BE49-F238E27FC236}">
                <a16:creationId xmlns:a16="http://schemas.microsoft.com/office/drawing/2014/main" id="{3254A0B4-A729-0487-F7A2-0344C080E1E6}"/>
              </a:ext>
            </a:extLst>
          </p:cNvPr>
          <p:cNvGraphicFramePr>
            <a:graphicFrameLocks noGrp="1"/>
          </p:cNvGraphicFramePr>
          <p:nvPr>
            <p:extLst>
              <p:ext uri="{D42A27DB-BD31-4B8C-83A1-F6EECF244321}">
                <p14:modId xmlns:p14="http://schemas.microsoft.com/office/powerpoint/2010/main" val="262481766"/>
              </p:ext>
            </p:extLst>
          </p:nvPr>
        </p:nvGraphicFramePr>
        <p:xfrm>
          <a:off x="3533614" y="1839683"/>
          <a:ext cx="8658385" cy="4967031"/>
        </p:xfrm>
        <a:graphic>
          <a:graphicData uri="http://schemas.openxmlformats.org/drawingml/2006/table">
            <a:tbl>
              <a:tblPr>
                <a:tableStyleId>{ED083AE6-46FA-4A59-8FB0-9F97EB10719F}</a:tableStyleId>
              </a:tblPr>
              <a:tblGrid>
                <a:gridCol w="1642820">
                  <a:extLst>
                    <a:ext uri="{9D8B030D-6E8A-4147-A177-3AD203B41FA5}">
                      <a16:colId xmlns:a16="http://schemas.microsoft.com/office/drawing/2014/main" val="3707954578"/>
                    </a:ext>
                  </a:extLst>
                </a:gridCol>
                <a:gridCol w="1507395">
                  <a:extLst>
                    <a:ext uri="{9D8B030D-6E8A-4147-A177-3AD203B41FA5}">
                      <a16:colId xmlns:a16="http://schemas.microsoft.com/office/drawing/2014/main" val="1824845162"/>
                    </a:ext>
                  </a:extLst>
                </a:gridCol>
                <a:gridCol w="5508170">
                  <a:extLst>
                    <a:ext uri="{9D8B030D-6E8A-4147-A177-3AD203B41FA5}">
                      <a16:colId xmlns:a16="http://schemas.microsoft.com/office/drawing/2014/main" val="509012138"/>
                    </a:ext>
                  </a:extLst>
                </a:gridCol>
              </a:tblGrid>
              <a:tr h="266117">
                <a:tc>
                  <a:txBody>
                    <a:bodyPr/>
                    <a:lstStyle/>
                    <a:p>
                      <a:pPr algn="l" fontAlgn="t"/>
                      <a:r>
                        <a:rPr lang="en-US" sz="1600" b="1" dirty="0">
                          <a:solidFill>
                            <a:srgbClr val="000000"/>
                          </a:solidFill>
                          <a:effectLst/>
                        </a:rPr>
                        <a:t>Action Result</a:t>
                      </a:r>
                      <a:endParaRPr lang="en-US" sz="1600" b="1" dirty="0">
                        <a:solidFill>
                          <a:srgbClr val="000000"/>
                        </a:solidFill>
                        <a:effectLst/>
                        <a:latin typeface="times new roman" panose="02020603050405020304" pitchFamily="18" charset="0"/>
                      </a:endParaRPr>
                    </a:p>
                  </a:txBody>
                  <a:tcPr marL="46557" marR="46557" marT="46557" marB="46557"/>
                </a:tc>
                <a:tc>
                  <a:txBody>
                    <a:bodyPr/>
                    <a:lstStyle/>
                    <a:p>
                      <a:pPr algn="l" fontAlgn="t"/>
                      <a:r>
                        <a:rPr lang="en-US" sz="1600" b="1">
                          <a:solidFill>
                            <a:srgbClr val="000000"/>
                          </a:solidFill>
                          <a:effectLst/>
                        </a:rPr>
                        <a:t>Helper Method</a:t>
                      </a:r>
                      <a:endParaRPr lang="en-US" sz="1600" b="1">
                        <a:solidFill>
                          <a:srgbClr val="000000"/>
                        </a:solidFill>
                        <a:effectLst/>
                        <a:latin typeface="times new roman" panose="02020603050405020304" pitchFamily="18" charset="0"/>
                      </a:endParaRPr>
                    </a:p>
                  </a:txBody>
                  <a:tcPr marL="46557" marR="46557" marT="46557" marB="46557"/>
                </a:tc>
                <a:tc>
                  <a:txBody>
                    <a:bodyPr/>
                    <a:lstStyle/>
                    <a:p>
                      <a:pPr algn="l" fontAlgn="t"/>
                      <a:r>
                        <a:rPr lang="en-US" sz="1600" b="1" dirty="0">
                          <a:solidFill>
                            <a:srgbClr val="000000"/>
                          </a:solidFill>
                          <a:effectLst/>
                        </a:rPr>
                        <a:t>Description</a:t>
                      </a:r>
                      <a:endParaRPr lang="en-US" sz="1600" b="1" dirty="0">
                        <a:solidFill>
                          <a:srgbClr val="000000"/>
                        </a:solidFill>
                        <a:effectLst/>
                        <a:latin typeface="times new roman" panose="02020603050405020304" pitchFamily="18" charset="0"/>
                      </a:endParaRPr>
                    </a:p>
                  </a:txBody>
                  <a:tcPr marL="46557" marR="46557" marT="46557" marB="46557"/>
                </a:tc>
                <a:extLst>
                  <a:ext uri="{0D108BD9-81ED-4DB2-BD59-A6C34878D82A}">
                    <a16:rowId xmlns:a16="http://schemas.microsoft.com/office/drawing/2014/main" val="1709188653"/>
                  </a:ext>
                </a:extLst>
              </a:tr>
              <a:tr h="417738">
                <a:tc>
                  <a:txBody>
                    <a:bodyPr/>
                    <a:lstStyle/>
                    <a:p>
                      <a:pPr algn="just" fontAlgn="t"/>
                      <a:r>
                        <a:rPr lang="en-US" sz="1600" b="1" dirty="0" err="1">
                          <a:solidFill>
                            <a:srgbClr val="333333"/>
                          </a:solidFill>
                          <a:effectLst/>
                        </a:rPr>
                        <a:t>ViewResult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View</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render a view as a Web page.</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2081657154"/>
                  </a:ext>
                </a:extLst>
              </a:tr>
              <a:tr h="296459">
                <a:tc>
                  <a:txBody>
                    <a:bodyPr/>
                    <a:lstStyle/>
                    <a:p>
                      <a:pPr algn="just" fontAlgn="t"/>
                      <a:r>
                        <a:rPr lang="en-US" sz="1600" b="1" dirty="0" err="1">
                          <a:solidFill>
                            <a:srgbClr val="333333"/>
                          </a:solidFill>
                          <a:effectLst/>
                        </a:rPr>
                        <a:t>PartialViewResult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PartialView</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render a partial view.</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2874781966"/>
                  </a:ext>
                </a:extLst>
              </a:tr>
              <a:tr h="539018">
                <a:tc>
                  <a:txBody>
                    <a:bodyPr/>
                    <a:lstStyle/>
                    <a:p>
                      <a:pPr algn="just" fontAlgn="t"/>
                      <a:r>
                        <a:rPr lang="en-US" sz="1600" b="1" dirty="0" err="1">
                          <a:solidFill>
                            <a:srgbClr val="333333"/>
                          </a:solidFill>
                          <a:effectLst/>
                        </a:rPr>
                        <a:t>RedirectResult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Redirect</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redirect to another action method by using its URL.</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627415196"/>
                  </a:ext>
                </a:extLst>
              </a:tr>
              <a:tr h="424430">
                <a:tc>
                  <a:txBody>
                    <a:bodyPr/>
                    <a:lstStyle/>
                    <a:p>
                      <a:pPr algn="just" fontAlgn="t"/>
                      <a:r>
                        <a:rPr lang="en-US" sz="1600" b="1">
                          <a:solidFill>
                            <a:srgbClr val="333333"/>
                          </a:solidFill>
                          <a:effectLst/>
                        </a:rPr>
                        <a:t>RedirectToRouteResult</a:t>
                      </a:r>
                      <a:endParaRPr lang="en-US" sz="1600" b="1">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RedirectToAction RedirectToRoute</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redirect to another action method.</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3980881509"/>
                  </a:ext>
                </a:extLst>
              </a:tr>
              <a:tr h="417738">
                <a:tc>
                  <a:txBody>
                    <a:bodyPr/>
                    <a:lstStyle/>
                    <a:p>
                      <a:pPr algn="just" fontAlgn="t"/>
                      <a:r>
                        <a:rPr lang="en-US" sz="1600" b="1" dirty="0" err="1">
                          <a:solidFill>
                            <a:srgbClr val="333333"/>
                          </a:solidFill>
                          <a:effectLst/>
                        </a:rPr>
                        <a:t>ContentResult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dirty="0">
                          <a:solidFill>
                            <a:srgbClr val="333333"/>
                          </a:solidFill>
                          <a:effectLst/>
                        </a:rPr>
                        <a:t>Content</a:t>
                      </a:r>
                      <a:endParaRPr lang="en-US" sz="1600" dirty="0">
                        <a:solidFill>
                          <a:srgbClr val="333333"/>
                        </a:solidFill>
                        <a:effectLst/>
                        <a:latin typeface="inter-regular"/>
                      </a:endParaRPr>
                    </a:p>
                  </a:txBody>
                  <a:tcPr marL="31038" marR="31038" marT="31038" marB="31038"/>
                </a:tc>
                <a:tc>
                  <a:txBody>
                    <a:bodyPr/>
                    <a:lstStyle/>
                    <a:p>
                      <a:pPr algn="just" fontAlgn="t"/>
                      <a:r>
                        <a:rPr lang="en-US" sz="1600" dirty="0">
                          <a:solidFill>
                            <a:srgbClr val="333333"/>
                          </a:solidFill>
                          <a:effectLst/>
                        </a:rPr>
                        <a:t>It is used to return a user-defined content type.</a:t>
                      </a:r>
                      <a:endParaRPr lang="en-US" sz="1600" dirty="0">
                        <a:solidFill>
                          <a:srgbClr val="333333"/>
                        </a:solidFill>
                        <a:effectLst/>
                        <a:latin typeface="inter-regular"/>
                      </a:endParaRPr>
                    </a:p>
                  </a:txBody>
                  <a:tcPr marL="31038" marR="31038" marT="31038" marB="31038"/>
                </a:tc>
                <a:extLst>
                  <a:ext uri="{0D108BD9-81ED-4DB2-BD59-A6C34878D82A}">
                    <a16:rowId xmlns:a16="http://schemas.microsoft.com/office/drawing/2014/main" val="396280946"/>
                  </a:ext>
                </a:extLst>
              </a:tr>
              <a:tr h="417738">
                <a:tc>
                  <a:txBody>
                    <a:bodyPr/>
                    <a:lstStyle/>
                    <a:p>
                      <a:pPr algn="just" fontAlgn="t"/>
                      <a:r>
                        <a:rPr lang="en-US" sz="1600" b="1" dirty="0" err="1">
                          <a:solidFill>
                            <a:srgbClr val="333333"/>
                          </a:solidFill>
                          <a:effectLst/>
                        </a:rPr>
                        <a:t>JsonResult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Json</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return a serialized JSON object.</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1218641614"/>
                  </a:ext>
                </a:extLst>
              </a:tr>
              <a:tr h="539018">
                <a:tc>
                  <a:txBody>
                    <a:bodyPr/>
                    <a:lstStyle/>
                    <a:p>
                      <a:pPr algn="just" fontAlgn="t"/>
                      <a:r>
                        <a:rPr lang="en-US" sz="1600" b="1" dirty="0" err="1">
                          <a:solidFill>
                            <a:srgbClr val="333333"/>
                          </a:solidFill>
                          <a:effectLst/>
                        </a:rPr>
                        <a:t>JavaScriptResult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JavaScript</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return a script that can be executed on the client.</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801964212"/>
                  </a:ext>
                </a:extLst>
              </a:tr>
              <a:tr h="539018">
                <a:tc>
                  <a:txBody>
                    <a:bodyPr/>
                    <a:lstStyle/>
                    <a:p>
                      <a:pPr algn="just" fontAlgn="t"/>
                      <a:r>
                        <a:rPr lang="en-US" sz="1600" b="1" dirty="0" err="1">
                          <a:solidFill>
                            <a:srgbClr val="333333"/>
                          </a:solidFill>
                          <a:effectLst/>
                        </a:rPr>
                        <a:t>FileResult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File</a:t>
                      </a:r>
                      <a:endParaRPr lang="en-US" sz="1600">
                        <a:solidFill>
                          <a:srgbClr val="333333"/>
                        </a:solidFill>
                        <a:effectLst/>
                        <a:latin typeface="inter-regular"/>
                      </a:endParaRPr>
                    </a:p>
                  </a:txBody>
                  <a:tcPr marL="31038" marR="31038" marT="31038" marB="31038"/>
                </a:tc>
                <a:tc>
                  <a:txBody>
                    <a:bodyPr/>
                    <a:lstStyle/>
                    <a:p>
                      <a:pPr algn="just" fontAlgn="t"/>
                      <a:r>
                        <a:rPr lang="en-US" sz="1600">
                          <a:solidFill>
                            <a:srgbClr val="333333"/>
                          </a:solidFill>
                          <a:effectLst/>
                        </a:rPr>
                        <a:t>It is used to return binary output to write to the response.</a:t>
                      </a:r>
                      <a:endParaRPr lang="en-US" sz="1600">
                        <a:solidFill>
                          <a:srgbClr val="333333"/>
                        </a:solidFill>
                        <a:effectLst/>
                        <a:latin typeface="inter-regular"/>
                      </a:endParaRPr>
                    </a:p>
                  </a:txBody>
                  <a:tcPr marL="31038" marR="31038" marT="31038" marB="31038"/>
                </a:tc>
                <a:extLst>
                  <a:ext uri="{0D108BD9-81ED-4DB2-BD59-A6C34878D82A}">
                    <a16:rowId xmlns:a16="http://schemas.microsoft.com/office/drawing/2014/main" val="848134671"/>
                  </a:ext>
                </a:extLst>
              </a:tr>
              <a:tr h="660297">
                <a:tc>
                  <a:txBody>
                    <a:bodyPr/>
                    <a:lstStyle/>
                    <a:p>
                      <a:pPr algn="just" fontAlgn="t"/>
                      <a:r>
                        <a:rPr lang="en-US" sz="1600" b="1" dirty="0" err="1">
                          <a:solidFill>
                            <a:srgbClr val="333333"/>
                          </a:solidFill>
                          <a:effectLst/>
                        </a:rPr>
                        <a:t>EmptyResult</a:t>
                      </a:r>
                      <a:endParaRPr lang="en-US" sz="1600" b="1" dirty="0">
                        <a:solidFill>
                          <a:srgbClr val="333333"/>
                        </a:solidFill>
                        <a:effectLst/>
                        <a:latin typeface="inter-regular"/>
                      </a:endParaRPr>
                    </a:p>
                  </a:txBody>
                  <a:tcPr marL="31038" marR="31038" marT="31038" marB="31038"/>
                </a:tc>
                <a:tc>
                  <a:txBody>
                    <a:bodyPr/>
                    <a:lstStyle/>
                    <a:p>
                      <a:pPr algn="just" fontAlgn="t"/>
                      <a:r>
                        <a:rPr lang="en-US" sz="1600" dirty="0">
                          <a:solidFill>
                            <a:srgbClr val="333333"/>
                          </a:solidFill>
                          <a:effectLst/>
                        </a:rPr>
                        <a:t>(None)</a:t>
                      </a:r>
                      <a:endParaRPr lang="en-US" sz="1600" dirty="0">
                        <a:solidFill>
                          <a:srgbClr val="333333"/>
                        </a:solidFill>
                        <a:effectLst/>
                        <a:latin typeface="inter-regular"/>
                      </a:endParaRPr>
                    </a:p>
                  </a:txBody>
                  <a:tcPr marL="31038" marR="31038" marT="31038" marB="31038"/>
                </a:tc>
                <a:tc>
                  <a:txBody>
                    <a:bodyPr/>
                    <a:lstStyle/>
                    <a:p>
                      <a:pPr algn="just" fontAlgn="t"/>
                      <a:r>
                        <a:rPr lang="en-US" sz="1600" dirty="0">
                          <a:solidFill>
                            <a:srgbClr val="333333"/>
                          </a:solidFill>
                          <a:effectLst/>
                        </a:rPr>
                        <a:t>It represents a return value that is used if the action method must return a null result.</a:t>
                      </a:r>
                      <a:endParaRPr lang="en-US" sz="1600" dirty="0">
                        <a:solidFill>
                          <a:srgbClr val="333333"/>
                        </a:solidFill>
                        <a:effectLst/>
                        <a:latin typeface="inter-regular"/>
                      </a:endParaRPr>
                    </a:p>
                  </a:txBody>
                  <a:tcPr marL="31038" marR="31038" marT="31038" marB="31038"/>
                </a:tc>
                <a:extLst>
                  <a:ext uri="{0D108BD9-81ED-4DB2-BD59-A6C34878D82A}">
                    <a16:rowId xmlns:a16="http://schemas.microsoft.com/office/drawing/2014/main" val="3419567141"/>
                  </a:ext>
                </a:extLst>
              </a:tr>
            </a:tbl>
          </a:graphicData>
        </a:graphic>
      </p:graphicFrame>
    </p:spTree>
    <p:extLst>
      <p:ext uri="{BB962C8B-B14F-4D97-AF65-F5344CB8AC3E}">
        <p14:creationId xmlns:p14="http://schemas.microsoft.com/office/powerpoint/2010/main" val="13827397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446A-E440-C3E2-D6C4-AA69F05EA9F9}"/>
              </a:ext>
            </a:extLst>
          </p:cNvPr>
          <p:cNvSpPr>
            <a:spLocks noGrp="1"/>
          </p:cNvSpPr>
          <p:nvPr>
            <p:ph type="title"/>
          </p:nvPr>
        </p:nvSpPr>
        <p:spPr/>
        <p:txBody>
          <a:bodyPr/>
          <a:lstStyle/>
          <a:p>
            <a:r>
              <a:rPr lang="en-US" dirty="0"/>
              <a:t>Adding an Action method</a:t>
            </a:r>
          </a:p>
        </p:txBody>
      </p:sp>
      <p:sp>
        <p:nvSpPr>
          <p:cNvPr id="5" name="TextBox 4">
            <a:extLst>
              <a:ext uri="{FF2B5EF4-FFF2-40B4-BE49-F238E27FC236}">
                <a16:creationId xmlns:a16="http://schemas.microsoft.com/office/drawing/2014/main" id="{DFD33E33-50F3-14D0-2848-7D76236FA8F2}"/>
              </a:ext>
            </a:extLst>
          </p:cNvPr>
          <p:cNvSpPr txBox="1"/>
          <p:nvPr/>
        </p:nvSpPr>
        <p:spPr>
          <a:xfrm>
            <a:off x="3867150" y="249041"/>
            <a:ext cx="6101442" cy="5632311"/>
          </a:xfrm>
          <a:prstGeom prst="rect">
            <a:avLst/>
          </a:prstGeom>
          <a:noFill/>
        </p:spPr>
        <p:txBody>
          <a:bodyPr wrap="square">
            <a:spAutoFit/>
          </a:bodyPr>
          <a:lstStyle/>
          <a:p>
            <a:pPr algn="just"/>
            <a:r>
              <a:rPr lang="en-US" b="1" i="0" dirty="0">
                <a:solidFill>
                  <a:srgbClr val="006699"/>
                </a:solidFill>
                <a:effectLst/>
                <a:latin typeface="inter-regular"/>
              </a:rPr>
              <a:t>using</a:t>
            </a:r>
            <a:r>
              <a:rPr lang="en-US" b="0" i="0" dirty="0">
                <a:solidFill>
                  <a:srgbClr val="000000"/>
                </a:solidFill>
                <a:effectLst/>
                <a:latin typeface="inter-regular"/>
              </a:rPr>
              <a:t> System;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System.Collections.Generic</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System.Linq</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System.Web.Mvc</a:t>
            </a:r>
            <a:r>
              <a:rPr lang="en-US" b="0" i="0" dirty="0">
                <a:solidFill>
                  <a:srgbClr val="000000"/>
                </a:solidFill>
                <a:effectLst/>
                <a:latin typeface="inter-regular"/>
              </a:rPr>
              <a:t>;  </a:t>
            </a:r>
          </a:p>
          <a:p>
            <a:pPr algn="just"/>
            <a:r>
              <a:rPr lang="en-US" b="1" i="0" dirty="0">
                <a:solidFill>
                  <a:srgbClr val="006699"/>
                </a:solidFill>
                <a:effectLst/>
                <a:latin typeface="inter-regular"/>
              </a:rPr>
              <a:t>namespace</a:t>
            </a:r>
            <a:r>
              <a:rPr lang="en-US" b="0" i="0" dirty="0">
                <a:solidFill>
                  <a:srgbClr val="000000"/>
                </a:solidFill>
                <a:effectLst/>
                <a:latin typeface="inter-regular"/>
              </a:rPr>
              <a:t> </a:t>
            </a:r>
            <a:r>
              <a:rPr lang="en-US" b="0" i="0" dirty="0" err="1">
                <a:solidFill>
                  <a:srgbClr val="000000"/>
                </a:solidFill>
                <a:effectLst/>
                <a:latin typeface="inter-regular"/>
              </a:rPr>
              <a:t>MvcApplicationDemo.Controllers</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MusicStoreController</a:t>
            </a:r>
            <a:r>
              <a:rPr lang="en-US" b="0" i="0" dirty="0">
                <a:solidFill>
                  <a:srgbClr val="000000"/>
                </a:solidFill>
                <a:effectLst/>
                <a:latin typeface="inter-regular"/>
              </a:rPr>
              <a:t> : Controller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a:solidFill>
                  <a:srgbClr val="008200"/>
                </a:solidFill>
                <a:effectLst/>
                <a:latin typeface="inter-regular"/>
              </a:rPr>
              <a:t>// GET: </a:t>
            </a:r>
            <a:r>
              <a:rPr lang="en-US" b="0" i="0" dirty="0" err="1">
                <a:solidFill>
                  <a:srgbClr val="008200"/>
                </a:solidFill>
                <a:effectLst/>
                <a:latin typeface="inter-regular"/>
              </a:rPr>
              <a:t>MusicStrore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ActionResult</a:t>
            </a:r>
            <a:r>
              <a:rPr lang="en-US" b="0" i="0" dirty="0">
                <a:solidFill>
                  <a:srgbClr val="000000"/>
                </a:solidFill>
                <a:effectLst/>
                <a:latin typeface="inter-regular"/>
              </a:rPr>
              <a:t> Index()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View();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string</a:t>
            </a:r>
            <a:r>
              <a:rPr lang="en-US" b="0" i="0" dirty="0">
                <a:solidFill>
                  <a:srgbClr val="000000"/>
                </a:solidFill>
                <a:effectLst/>
                <a:latin typeface="inter-regular"/>
              </a:rPr>
              <a:t> Welcome()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a:solidFill>
                  <a:srgbClr val="0000FF"/>
                </a:solidFill>
                <a:effectLst/>
                <a:latin typeface="inter-regular"/>
              </a:rPr>
              <a:t>"Hello, this is welcome action message"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DA5B5AC4-880F-959D-357F-137860435EFA}"/>
              </a:ext>
            </a:extLst>
          </p:cNvPr>
          <p:cNvSpPr txBox="1"/>
          <p:nvPr/>
        </p:nvSpPr>
        <p:spPr>
          <a:xfrm>
            <a:off x="3431722" y="5881352"/>
            <a:ext cx="8215992" cy="646331"/>
          </a:xfrm>
          <a:prstGeom prst="rect">
            <a:avLst/>
          </a:prstGeom>
          <a:noFill/>
        </p:spPr>
        <p:txBody>
          <a:bodyPr wrap="square">
            <a:spAutoFit/>
          </a:bodyPr>
          <a:lstStyle/>
          <a:p>
            <a:r>
              <a:rPr lang="en-US" b="0" i="0" dirty="0">
                <a:solidFill>
                  <a:srgbClr val="333333"/>
                </a:solidFill>
                <a:effectLst/>
                <a:latin typeface="inter-regular"/>
              </a:rPr>
              <a:t>To access the welcome action method, execute the application then access it by using </a:t>
            </a:r>
            <a:r>
              <a:rPr lang="en-US" b="1" i="0" dirty="0" err="1">
                <a:solidFill>
                  <a:srgbClr val="333333"/>
                </a:solidFill>
                <a:effectLst/>
                <a:latin typeface="inter-bold"/>
              </a:rPr>
              <a:t>MusicStore</a:t>
            </a:r>
            <a:r>
              <a:rPr lang="en-US" b="1" i="0" dirty="0">
                <a:solidFill>
                  <a:srgbClr val="333333"/>
                </a:solidFill>
                <a:effectLst/>
                <a:latin typeface="inter-bold"/>
              </a:rPr>
              <a:t>/Welcome</a:t>
            </a:r>
            <a:r>
              <a:rPr lang="en-US" b="0" i="0" dirty="0">
                <a:solidFill>
                  <a:srgbClr val="333333"/>
                </a:solidFill>
                <a:effectLst/>
                <a:latin typeface="inter-regular"/>
              </a:rPr>
              <a:t> URL. It will produce the following output.</a:t>
            </a:r>
            <a:endParaRPr lang="en-US" dirty="0"/>
          </a:p>
        </p:txBody>
      </p:sp>
    </p:spTree>
    <p:extLst>
      <p:ext uri="{BB962C8B-B14F-4D97-AF65-F5344CB8AC3E}">
        <p14:creationId xmlns:p14="http://schemas.microsoft.com/office/powerpoint/2010/main" val="20165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8B70-F047-655C-1955-D723BB937D73}"/>
              </a:ext>
            </a:extLst>
          </p:cNvPr>
          <p:cNvSpPr>
            <a:spLocks noGrp="1"/>
          </p:cNvSpPr>
          <p:nvPr>
            <p:ph type="title"/>
          </p:nvPr>
        </p:nvSpPr>
        <p:spPr/>
        <p:txBody>
          <a:bodyPr/>
          <a:lstStyle/>
          <a:p>
            <a:r>
              <a:rPr lang="en-US" dirty="0"/>
              <a:t>Action Method Parameters</a:t>
            </a:r>
          </a:p>
        </p:txBody>
      </p:sp>
      <p:sp>
        <p:nvSpPr>
          <p:cNvPr id="3" name="Content Placeholder 2">
            <a:extLst>
              <a:ext uri="{FF2B5EF4-FFF2-40B4-BE49-F238E27FC236}">
                <a16:creationId xmlns:a16="http://schemas.microsoft.com/office/drawing/2014/main" id="{4849D1EE-4AE2-C28B-B8CB-861AAA18C3C6}"/>
              </a:ext>
            </a:extLst>
          </p:cNvPr>
          <p:cNvSpPr>
            <a:spLocks noGrp="1"/>
          </p:cNvSpPr>
          <p:nvPr>
            <p:ph idx="1"/>
          </p:nvPr>
        </p:nvSpPr>
        <p:spPr>
          <a:xfrm>
            <a:off x="3531810" y="232736"/>
            <a:ext cx="8290076" cy="681663"/>
          </a:xfrm>
        </p:spPr>
        <p:txBody>
          <a:bodyPr/>
          <a:lstStyle/>
          <a:p>
            <a:r>
              <a:rPr lang="en-US" dirty="0">
                <a:solidFill>
                  <a:srgbClr val="002060"/>
                </a:solidFill>
              </a:rPr>
              <a:t>Action parameters are the variables that are used to retrieve user requested values from the URL.</a:t>
            </a:r>
          </a:p>
        </p:txBody>
      </p:sp>
      <p:sp>
        <p:nvSpPr>
          <p:cNvPr id="5" name="TextBox 4">
            <a:extLst>
              <a:ext uri="{FF2B5EF4-FFF2-40B4-BE49-F238E27FC236}">
                <a16:creationId xmlns:a16="http://schemas.microsoft.com/office/drawing/2014/main" id="{AD6D0BAA-4A33-95D2-6BC4-F5415B7681CB}"/>
              </a:ext>
            </a:extLst>
          </p:cNvPr>
          <p:cNvSpPr txBox="1"/>
          <p:nvPr/>
        </p:nvSpPr>
        <p:spPr>
          <a:xfrm>
            <a:off x="3747407" y="914399"/>
            <a:ext cx="6101442" cy="5632311"/>
          </a:xfrm>
          <a:prstGeom prst="rect">
            <a:avLst/>
          </a:prstGeom>
          <a:noFill/>
        </p:spPr>
        <p:txBody>
          <a:bodyPr wrap="square">
            <a:spAutoFit/>
          </a:bodyPr>
          <a:lstStyle/>
          <a:p>
            <a:pPr algn="just"/>
            <a:r>
              <a:rPr lang="en-US" b="1" i="0" dirty="0">
                <a:solidFill>
                  <a:srgbClr val="006699"/>
                </a:solidFill>
                <a:effectLst/>
                <a:latin typeface="inter-regular"/>
              </a:rPr>
              <a:t>using</a:t>
            </a:r>
            <a:r>
              <a:rPr lang="en-US" b="0" i="0" dirty="0">
                <a:solidFill>
                  <a:srgbClr val="000000"/>
                </a:solidFill>
                <a:effectLst/>
                <a:latin typeface="inter-regular"/>
              </a:rPr>
              <a:t> System;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System.Collections.Generic</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System.Linq</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a:t>
            </a:r>
            <a:r>
              <a:rPr lang="en-US" b="0" i="0" dirty="0">
                <a:solidFill>
                  <a:srgbClr val="000000"/>
                </a:solidFill>
                <a:effectLst/>
                <a:latin typeface="inter-regular"/>
              </a:rPr>
              <a:t>;  </a:t>
            </a:r>
          </a:p>
          <a:p>
            <a:pPr algn="just"/>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System.Web.Mvc</a:t>
            </a:r>
            <a:r>
              <a:rPr lang="en-US" b="0" i="0" dirty="0">
                <a:solidFill>
                  <a:srgbClr val="000000"/>
                </a:solidFill>
                <a:effectLst/>
                <a:latin typeface="inter-regular"/>
              </a:rPr>
              <a:t>;  </a:t>
            </a:r>
          </a:p>
          <a:p>
            <a:pPr algn="just"/>
            <a:r>
              <a:rPr lang="en-US" b="1" i="0" dirty="0">
                <a:solidFill>
                  <a:srgbClr val="006699"/>
                </a:solidFill>
                <a:effectLst/>
                <a:latin typeface="inter-regular"/>
              </a:rPr>
              <a:t>namespace</a:t>
            </a:r>
            <a:r>
              <a:rPr lang="en-US" b="0" i="0" dirty="0">
                <a:solidFill>
                  <a:srgbClr val="000000"/>
                </a:solidFill>
                <a:effectLst/>
                <a:latin typeface="inter-regular"/>
              </a:rPr>
              <a:t> </a:t>
            </a:r>
            <a:r>
              <a:rPr lang="en-US" b="0" i="0" dirty="0" err="1">
                <a:solidFill>
                  <a:srgbClr val="000000"/>
                </a:solidFill>
                <a:effectLst/>
                <a:latin typeface="inter-regular"/>
              </a:rPr>
              <a:t>MvcApplicationDemo.Controllers</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MusicStoreController</a:t>
            </a:r>
            <a:r>
              <a:rPr lang="en-US" b="0" i="0" dirty="0">
                <a:solidFill>
                  <a:srgbClr val="000000"/>
                </a:solidFill>
                <a:effectLst/>
                <a:latin typeface="inter-regular"/>
              </a:rPr>
              <a:t> : Controller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a:solidFill>
                  <a:srgbClr val="008200"/>
                </a:solidFill>
                <a:effectLst/>
                <a:latin typeface="inter-regular"/>
              </a:rPr>
              <a:t>// GET: </a:t>
            </a:r>
            <a:r>
              <a:rPr lang="en-US" b="0" i="0" dirty="0" err="1">
                <a:solidFill>
                  <a:srgbClr val="008200"/>
                </a:solidFill>
                <a:effectLst/>
                <a:latin typeface="inter-regular"/>
              </a:rPr>
              <a:t>MusicStrore</a:t>
            </a:r>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ActionResult</a:t>
            </a:r>
            <a:r>
              <a:rPr lang="en-US" b="0" i="0" dirty="0">
                <a:solidFill>
                  <a:srgbClr val="000000"/>
                </a:solidFill>
                <a:effectLst/>
                <a:latin typeface="inter-regular"/>
              </a:rPr>
              <a:t> Index()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View();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string</a:t>
            </a:r>
            <a:r>
              <a:rPr lang="en-US" b="0" i="0" dirty="0">
                <a:solidFill>
                  <a:srgbClr val="000000"/>
                </a:solidFill>
                <a:effectLst/>
                <a:latin typeface="inter-regular"/>
              </a:rPr>
              <a:t> </a:t>
            </a:r>
            <a:r>
              <a:rPr lang="en-US" b="0" i="0" dirty="0" err="1">
                <a:solidFill>
                  <a:srgbClr val="000000"/>
                </a:solidFill>
                <a:effectLst/>
                <a:latin typeface="inter-regular"/>
              </a:rPr>
              <a:t>ShowMusic</a:t>
            </a:r>
            <a:r>
              <a:rPr lang="en-US" b="0" i="0" dirty="0">
                <a:solidFill>
                  <a:srgbClr val="000000"/>
                </a:solidFill>
                <a:effectLst/>
                <a:latin typeface="inter-regular"/>
              </a:rPr>
              <a:t>(</a:t>
            </a:r>
            <a:r>
              <a:rPr lang="en-US" b="1" i="0" dirty="0">
                <a:solidFill>
                  <a:srgbClr val="006699"/>
                </a:solidFill>
                <a:effectLst/>
                <a:latin typeface="inter-regular"/>
              </a:rPr>
              <a:t>string</a:t>
            </a:r>
            <a:r>
              <a:rPr lang="en-US" b="0" i="0" dirty="0">
                <a:solidFill>
                  <a:srgbClr val="000000"/>
                </a:solidFill>
                <a:effectLst/>
                <a:latin typeface="inter-regular"/>
              </a:rPr>
              <a:t> </a:t>
            </a:r>
            <a:r>
              <a:rPr lang="en-US" b="0" i="0" dirty="0" err="1">
                <a:solidFill>
                  <a:srgbClr val="000000"/>
                </a:solidFill>
                <a:effectLst/>
                <a:latin typeface="inter-regular"/>
              </a:rPr>
              <a:t>MusicTitle</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a:t>
            </a:r>
            <a:r>
              <a:rPr lang="en-US" b="0" i="0" dirty="0">
                <a:solidFill>
                  <a:srgbClr val="0000FF"/>
                </a:solidFill>
                <a:effectLst/>
                <a:latin typeface="inter-regular"/>
              </a:rPr>
              <a:t>"You selected "</a:t>
            </a:r>
            <a:r>
              <a:rPr lang="en-US" b="0" i="0" dirty="0">
                <a:solidFill>
                  <a:srgbClr val="000000"/>
                </a:solidFill>
                <a:effectLst/>
                <a:latin typeface="inter-regular"/>
              </a:rPr>
              <a:t> + </a:t>
            </a:r>
            <a:r>
              <a:rPr lang="en-US" b="0" i="0" dirty="0" err="1">
                <a:solidFill>
                  <a:srgbClr val="000000"/>
                </a:solidFill>
                <a:effectLst/>
                <a:latin typeface="inter-regular"/>
              </a:rPr>
              <a:t>MusicTitle</a:t>
            </a:r>
            <a:r>
              <a:rPr lang="en-US" b="0" i="0" dirty="0">
                <a:solidFill>
                  <a:srgbClr val="000000"/>
                </a:solidFill>
                <a:effectLst/>
                <a:latin typeface="inter-regular"/>
              </a:rPr>
              <a:t> + </a:t>
            </a:r>
            <a:r>
              <a:rPr lang="en-US" b="0" i="0" dirty="0">
                <a:solidFill>
                  <a:srgbClr val="0000FF"/>
                </a:solidFill>
                <a:effectLst/>
                <a:latin typeface="inter-regular"/>
              </a:rPr>
              <a:t>" Music"</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p>
        </p:txBody>
      </p:sp>
      <p:sp>
        <p:nvSpPr>
          <p:cNvPr id="7" name="TextBox 6">
            <a:extLst>
              <a:ext uri="{FF2B5EF4-FFF2-40B4-BE49-F238E27FC236}">
                <a16:creationId xmlns:a16="http://schemas.microsoft.com/office/drawing/2014/main" id="{A596F1F8-6462-6354-47F0-B4751900DE9A}"/>
              </a:ext>
            </a:extLst>
          </p:cNvPr>
          <p:cNvSpPr txBox="1"/>
          <p:nvPr/>
        </p:nvSpPr>
        <p:spPr>
          <a:xfrm>
            <a:off x="4716236" y="6091535"/>
            <a:ext cx="7105650" cy="646331"/>
          </a:xfrm>
          <a:prstGeom prst="rect">
            <a:avLst/>
          </a:prstGeom>
          <a:noFill/>
        </p:spPr>
        <p:txBody>
          <a:bodyPr wrap="square">
            <a:spAutoFit/>
          </a:bodyPr>
          <a:lstStyle/>
          <a:p>
            <a:r>
              <a:rPr lang="en-US" b="0" i="0" dirty="0">
                <a:solidFill>
                  <a:srgbClr val="333333"/>
                </a:solidFill>
                <a:effectLst/>
                <a:latin typeface="inter-regular"/>
              </a:rPr>
              <a:t>In URL, we have to pass the parameter value. So, we are doing it by this URL </a:t>
            </a:r>
            <a:r>
              <a:rPr lang="en-US" b="1" i="0" dirty="0" err="1">
                <a:solidFill>
                  <a:srgbClr val="333333"/>
                </a:solidFill>
                <a:effectLst/>
                <a:latin typeface="inter-bold"/>
              </a:rPr>
              <a:t>localhost:port-no</a:t>
            </a:r>
            <a:r>
              <a:rPr lang="en-US" b="1" i="0" dirty="0">
                <a:solidFill>
                  <a:srgbClr val="333333"/>
                </a:solidFill>
                <a:effectLst/>
                <a:latin typeface="inter-bold"/>
              </a:rPr>
              <a:t>/</a:t>
            </a:r>
            <a:r>
              <a:rPr lang="en-US" b="1" i="0" dirty="0" err="1">
                <a:solidFill>
                  <a:srgbClr val="333333"/>
                </a:solidFill>
                <a:effectLst/>
                <a:latin typeface="inter-bold"/>
              </a:rPr>
              <a:t>MusicStore</a:t>
            </a:r>
            <a:r>
              <a:rPr lang="en-US" b="1" i="0" dirty="0">
                <a:solidFill>
                  <a:srgbClr val="333333"/>
                </a:solidFill>
                <a:effectLst/>
                <a:latin typeface="inter-bold"/>
              </a:rPr>
              <a:t>/</a:t>
            </a:r>
            <a:r>
              <a:rPr lang="en-US" b="1" i="0" dirty="0" err="1">
                <a:solidFill>
                  <a:srgbClr val="333333"/>
                </a:solidFill>
                <a:effectLst/>
                <a:latin typeface="inter-bold"/>
              </a:rPr>
              <a:t>ShowMusic?MusicTitle</a:t>
            </a:r>
            <a:r>
              <a:rPr lang="en-US" b="1" i="0" dirty="0">
                <a:solidFill>
                  <a:srgbClr val="333333"/>
                </a:solidFill>
                <a:effectLst/>
                <a:latin typeface="inter-bold"/>
              </a:rPr>
              <a:t>=Classic</a:t>
            </a:r>
            <a:r>
              <a:rPr lang="en-US" b="0" i="0" dirty="0">
                <a:solidFill>
                  <a:srgbClr val="333333"/>
                </a:solidFill>
                <a:effectLst/>
                <a:latin typeface="inter-regular"/>
              </a:rPr>
              <a:t>. </a:t>
            </a:r>
            <a:endParaRPr lang="en-US" dirty="0"/>
          </a:p>
        </p:txBody>
      </p:sp>
    </p:spTree>
    <p:extLst>
      <p:ext uri="{BB962C8B-B14F-4D97-AF65-F5344CB8AC3E}">
        <p14:creationId xmlns:p14="http://schemas.microsoft.com/office/powerpoint/2010/main" val="16309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39F7-D072-0DB8-6C0E-33893AB91543}"/>
              </a:ext>
            </a:extLst>
          </p:cNvPr>
          <p:cNvSpPr>
            <a:spLocks noGrp="1"/>
          </p:cNvSpPr>
          <p:nvPr>
            <p:ph type="title"/>
          </p:nvPr>
        </p:nvSpPr>
        <p:spPr/>
        <p:txBody>
          <a:bodyPr/>
          <a:lstStyle/>
          <a:p>
            <a:r>
              <a:rPr lang="en-US" dirty="0"/>
              <a:t>ASP.NET MVC Action Selectors</a:t>
            </a:r>
          </a:p>
        </p:txBody>
      </p:sp>
      <p:sp>
        <p:nvSpPr>
          <p:cNvPr id="3" name="Content Placeholder 2">
            <a:extLst>
              <a:ext uri="{FF2B5EF4-FFF2-40B4-BE49-F238E27FC236}">
                <a16:creationId xmlns:a16="http://schemas.microsoft.com/office/drawing/2014/main" id="{06A351BA-8D9C-AF53-1B05-386304C04EFD}"/>
              </a:ext>
            </a:extLst>
          </p:cNvPr>
          <p:cNvSpPr>
            <a:spLocks noGrp="1"/>
          </p:cNvSpPr>
          <p:nvPr>
            <p:ph idx="1"/>
          </p:nvPr>
        </p:nvSpPr>
        <p:spPr>
          <a:xfrm>
            <a:off x="3869268" y="868680"/>
            <a:ext cx="7315200" cy="5120640"/>
          </a:xfrm>
        </p:spPr>
        <p:txBody>
          <a:bodyPr>
            <a:normAutofit lnSpcReduction="10000"/>
          </a:bodyPr>
          <a:lstStyle/>
          <a:p>
            <a:pPr algn="just"/>
            <a:r>
              <a:rPr lang="en-US" sz="2400" dirty="0">
                <a:solidFill>
                  <a:schemeClr val="tx1"/>
                </a:solidFill>
              </a:rPr>
              <a:t>Action selectors are attributes that are applied on action methods of a controller. It is used to select correct action method to call as per the request. MVC provides the following action selector attributes:</a:t>
            </a:r>
          </a:p>
          <a:p>
            <a:pPr algn="just"/>
            <a:endParaRPr lang="en-US" sz="2400" dirty="0">
              <a:solidFill>
                <a:schemeClr val="tx1"/>
              </a:solidFill>
            </a:endParaRPr>
          </a:p>
          <a:p>
            <a:pPr algn="just"/>
            <a:r>
              <a:rPr lang="en-US" sz="2400" dirty="0" err="1">
                <a:solidFill>
                  <a:srgbClr val="FF0000"/>
                </a:solidFill>
              </a:rPr>
              <a:t>ActionName</a:t>
            </a:r>
            <a:endParaRPr lang="en-US" sz="2400" dirty="0">
              <a:solidFill>
                <a:srgbClr val="FF0000"/>
              </a:solidFill>
            </a:endParaRPr>
          </a:p>
          <a:p>
            <a:pPr algn="just"/>
            <a:r>
              <a:rPr lang="en-US" sz="2400" dirty="0">
                <a:solidFill>
                  <a:schemeClr val="tx1"/>
                </a:solidFill>
              </a:rPr>
              <a:t>This attribute allows us to specify a </a:t>
            </a:r>
            <a:r>
              <a:rPr lang="en-US" sz="2400" dirty="0">
                <a:solidFill>
                  <a:srgbClr val="FF0000"/>
                </a:solidFill>
              </a:rPr>
              <a:t>different name </a:t>
            </a:r>
            <a:r>
              <a:rPr lang="en-US" sz="2400" dirty="0">
                <a:solidFill>
                  <a:schemeClr val="tx1"/>
                </a:solidFill>
              </a:rPr>
              <a:t>for the action method. It is useful when we want to call action by different name.</a:t>
            </a:r>
          </a:p>
          <a:p>
            <a:pPr algn="just"/>
            <a:r>
              <a:rPr lang="en-US" sz="2400" dirty="0" err="1">
                <a:solidFill>
                  <a:srgbClr val="FF0000"/>
                </a:solidFill>
              </a:rPr>
              <a:t>ActionVerbs</a:t>
            </a:r>
            <a:endParaRPr lang="en-US" sz="2400" dirty="0">
              <a:solidFill>
                <a:srgbClr val="FF0000"/>
              </a:solidFill>
            </a:endParaRPr>
          </a:p>
          <a:p>
            <a:pPr algn="just"/>
            <a:r>
              <a:rPr lang="en-US" sz="2400" dirty="0">
                <a:solidFill>
                  <a:schemeClr val="tx1"/>
                </a:solidFill>
              </a:rPr>
              <a:t>ASP.NET MVC provides action verbs that are applied on the action methods and works for </a:t>
            </a:r>
            <a:r>
              <a:rPr lang="en-US" sz="2400" dirty="0" err="1">
                <a:solidFill>
                  <a:srgbClr val="FF0000"/>
                </a:solidFill>
              </a:rPr>
              <a:t>HttpRequest</a:t>
            </a:r>
            <a:r>
              <a:rPr lang="en-US" sz="2400" dirty="0">
                <a:solidFill>
                  <a:srgbClr val="FF0000"/>
                </a:solidFill>
              </a:rPr>
              <a:t> </a:t>
            </a:r>
            <a:r>
              <a:rPr lang="en-US" sz="2400" dirty="0">
                <a:solidFill>
                  <a:schemeClr val="tx1"/>
                </a:solidFill>
              </a:rPr>
              <a:t>methods. </a:t>
            </a:r>
          </a:p>
        </p:txBody>
      </p:sp>
    </p:spTree>
    <p:extLst>
      <p:ext uri="{BB962C8B-B14F-4D97-AF65-F5344CB8AC3E}">
        <p14:creationId xmlns:p14="http://schemas.microsoft.com/office/powerpoint/2010/main" val="34902096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39F7-D072-0DB8-6C0E-33893AB91543}"/>
              </a:ext>
            </a:extLst>
          </p:cNvPr>
          <p:cNvSpPr>
            <a:spLocks noGrp="1"/>
          </p:cNvSpPr>
          <p:nvPr>
            <p:ph type="title"/>
          </p:nvPr>
        </p:nvSpPr>
        <p:spPr/>
        <p:txBody>
          <a:bodyPr/>
          <a:lstStyle/>
          <a:p>
            <a:r>
              <a:rPr lang="en-US" dirty="0"/>
              <a:t>Action Name</a:t>
            </a:r>
          </a:p>
        </p:txBody>
      </p:sp>
      <p:sp>
        <p:nvSpPr>
          <p:cNvPr id="3" name="Content Placeholder 2">
            <a:extLst>
              <a:ext uri="{FF2B5EF4-FFF2-40B4-BE49-F238E27FC236}">
                <a16:creationId xmlns:a16="http://schemas.microsoft.com/office/drawing/2014/main" id="{06A351BA-8D9C-AF53-1B05-386304C04EFD}"/>
              </a:ext>
            </a:extLst>
          </p:cNvPr>
          <p:cNvSpPr>
            <a:spLocks noGrp="1"/>
          </p:cNvSpPr>
          <p:nvPr>
            <p:ph idx="1"/>
          </p:nvPr>
        </p:nvSpPr>
        <p:spPr>
          <a:xfrm>
            <a:off x="3564469" y="535830"/>
            <a:ext cx="7315200" cy="5891349"/>
          </a:xfrm>
        </p:spPr>
        <p:txBody>
          <a:bodyPr>
            <a:noAutofit/>
          </a:bodyPr>
          <a:lstStyle/>
          <a:p>
            <a:pPr marL="0" indent="0" algn="just">
              <a:buNone/>
            </a:pPr>
            <a:r>
              <a:rPr lang="en-US" sz="1800" b="1" i="0" dirty="0">
                <a:solidFill>
                  <a:srgbClr val="006699"/>
                </a:solidFill>
                <a:effectLst/>
                <a:latin typeface="inter-regular"/>
              </a:rPr>
              <a:t>//</a:t>
            </a:r>
            <a:r>
              <a:rPr lang="en-US" sz="1800" b="1" i="0" dirty="0" err="1">
                <a:solidFill>
                  <a:srgbClr val="006699"/>
                </a:solidFill>
                <a:effectLst/>
                <a:latin typeface="inter-regular"/>
              </a:rPr>
              <a:t>MusicStoreController.cs</a:t>
            </a:r>
            <a:endParaRPr lang="en-US" sz="1800" b="1" i="0" dirty="0">
              <a:solidFill>
                <a:srgbClr val="006699"/>
              </a:solidFill>
              <a:effectLst/>
              <a:latin typeface="inter-regular"/>
            </a:endParaRP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System;  </a:t>
            </a: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System.Collections.Generic</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System.Linq</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System.Web</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System.Web.Mvc</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namespace</a:t>
            </a:r>
            <a:r>
              <a:rPr lang="en-US" sz="1800" b="0" i="0" dirty="0">
                <a:solidFill>
                  <a:srgbClr val="000000"/>
                </a:solidFill>
                <a:effectLst/>
                <a:latin typeface="inter-regular"/>
              </a:rPr>
              <a:t> </a:t>
            </a:r>
            <a:r>
              <a:rPr lang="en-US" sz="1800" b="0" i="0" dirty="0" err="1">
                <a:solidFill>
                  <a:srgbClr val="000000"/>
                </a:solidFill>
                <a:effectLst/>
                <a:latin typeface="inter-regular"/>
              </a:rPr>
              <a:t>MvcApplicationDemo.Controllers</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sz="1800" b="0" i="0" dirty="0" err="1">
                <a:solidFill>
                  <a:srgbClr val="000000"/>
                </a:solidFill>
                <a:effectLst/>
                <a:latin typeface="inter-regular"/>
              </a:rPr>
              <a:t>MusicStoreController</a:t>
            </a:r>
            <a:r>
              <a:rPr lang="en-US" sz="1800" b="0" i="0" dirty="0">
                <a:solidFill>
                  <a:srgbClr val="000000"/>
                </a:solidFill>
                <a:effectLst/>
                <a:latin typeface="inter-regular"/>
              </a:rPr>
              <a:t> : Controller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0" i="0" dirty="0">
                <a:solidFill>
                  <a:srgbClr val="FF0000"/>
                </a:solidFill>
                <a:effectLst/>
                <a:latin typeface="inter-regular"/>
              </a:rPr>
              <a:t>    [</a:t>
            </a:r>
            <a:r>
              <a:rPr lang="en-US" sz="1800" b="0" i="0" dirty="0" err="1">
                <a:solidFill>
                  <a:srgbClr val="FF0000"/>
                </a:solidFill>
                <a:effectLst/>
                <a:latin typeface="inter-regular"/>
              </a:rPr>
              <a:t>ActionName</a:t>
            </a:r>
            <a:r>
              <a:rPr lang="en-US" sz="1800" b="0" i="0" dirty="0">
                <a:solidFill>
                  <a:srgbClr val="000000"/>
                </a:solidFill>
                <a:effectLst/>
                <a:latin typeface="inter-regular"/>
              </a:rPr>
              <a:t>(</a:t>
            </a:r>
            <a:r>
              <a:rPr lang="en-US" sz="1800" b="0" i="0" dirty="0">
                <a:solidFill>
                  <a:srgbClr val="0000FF"/>
                </a:solidFill>
                <a:effectLst/>
                <a:latin typeface="inter-regular"/>
              </a:rPr>
              <a:t>"store"</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0" i="0" dirty="0" err="1">
                <a:solidFill>
                  <a:srgbClr val="000000"/>
                </a:solidFill>
                <a:effectLst/>
                <a:latin typeface="inter-regular"/>
              </a:rPr>
              <a:t>ActionResult</a:t>
            </a:r>
            <a:r>
              <a:rPr lang="en-US" sz="1800" b="0" i="0" dirty="0">
                <a:solidFill>
                  <a:srgbClr val="000000"/>
                </a:solidFill>
                <a:effectLst/>
                <a:latin typeface="inter-regular"/>
              </a:rPr>
              <a:t> Index()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return</a:t>
            </a:r>
            <a:r>
              <a:rPr lang="en-US" sz="1800" b="0" i="0" dirty="0">
                <a:solidFill>
                  <a:srgbClr val="000000"/>
                </a:solidFill>
                <a:effectLst/>
                <a:latin typeface="inter-regular"/>
              </a:rPr>
              <a:t> View();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p>
        </p:txBody>
      </p:sp>
      <p:sp>
        <p:nvSpPr>
          <p:cNvPr id="5" name="TextBox 4">
            <a:extLst>
              <a:ext uri="{FF2B5EF4-FFF2-40B4-BE49-F238E27FC236}">
                <a16:creationId xmlns:a16="http://schemas.microsoft.com/office/drawing/2014/main" id="{2298327E-296C-7A1A-AF80-669579B431EC}"/>
              </a:ext>
            </a:extLst>
          </p:cNvPr>
          <p:cNvSpPr txBox="1"/>
          <p:nvPr/>
        </p:nvSpPr>
        <p:spPr>
          <a:xfrm>
            <a:off x="7524750" y="4844842"/>
            <a:ext cx="4090307" cy="1477328"/>
          </a:xfrm>
          <a:prstGeom prst="rect">
            <a:avLst/>
          </a:prstGeom>
          <a:noFill/>
        </p:spPr>
        <p:txBody>
          <a:bodyPr wrap="square">
            <a:spAutoFit/>
          </a:bodyPr>
          <a:lstStyle/>
          <a:p>
            <a:pPr algn="just"/>
            <a:r>
              <a:rPr lang="en-US" b="0" i="0" dirty="0">
                <a:solidFill>
                  <a:srgbClr val="610B4B"/>
                </a:solidFill>
                <a:effectLst/>
                <a:latin typeface="erdana"/>
              </a:rPr>
              <a:t>// </a:t>
            </a:r>
            <a:r>
              <a:rPr lang="en-US" b="0" i="0" dirty="0" err="1">
                <a:solidFill>
                  <a:srgbClr val="610B4B"/>
                </a:solidFill>
                <a:effectLst/>
                <a:latin typeface="erdana"/>
              </a:rPr>
              <a:t>store.cshtml</a:t>
            </a:r>
            <a:endParaRPr lang="en-US" b="0" i="0" dirty="0">
              <a:solidFill>
                <a:srgbClr val="610B4B"/>
              </a:solidFill>
              <a:effectLst/>
              <a:latin typeface="erdana"/>
            </a:endParaRPr>
          </a:p>
          <a:p>
            <a:pPr algn="just"/>
            <a:r>
              <a:rPr lang="en-US" b="0" i="0" dirty="0">
                <a:solidFill>
                  <a:srgbClr val="000000"/>
                </a:solidFill>
                <a:effectLst/>
                <a:latin typeface="inter-regular"/>
              </a:rPr>
              <a:t>@{  </a:t>
            </a:r>
          </a:p>
          <a:p>
            <a:pPr algn="just"/>
            <a:r>
              <a:rPr lang="en-US" b="0" i="0" dirty="0">
                <a:solidFill>
                  <a:srgbClr val="000000"/>
                </a:solidFill>
                <a:effectLst/>
                <a:latin typeface="inter-regular"/>
              </a:rPr>
              <a:t>    </a:t>
            </a:r>
            <a:r>
              <a:rPr lang="en-US" b="0" i="0" dirty="0" err="1">
                <a:solidFill>
                  <a:srgbClr val="FF0000"/>
                </a:solidFill>
                <a:effectLst/>
                <a:latin typeface="inter-regular"/>
              </a:rPr>
              <a:t>ViewBag.Title</a:t>
            </a:r>
            <a:r>
              <a:rPr lang="en-US" b="0" i="0" dirty="0">
                <a:solidFill>
                  <a:srgbClr val="000000"/>
                </a:solidFill>
                <a:effectLst/>
                <a:latin typeface="inter-regular"/>
              </a:rPr>
              <a:t> = </a:t>
            </a:r>
            <a:r>
              <a:rPr lang="en-US" b="0" i="0" dirty="0">
                <a:solidFill>
                  <a:srgbClr val="0000FF"/>
                </a:solidFill>
                <a:effectLst/>
                <a:latin typeface="inter-regular"/>
              </a:rPr>
              <a:t>"store"</a:t>
            </a:r>
            <a:r>
              <a:rPr lang="en-US" b="0" i="0" dirty="0">
                <a:solidFill>
                  <a:srgbClr val="000000"/>
                </a:solidFill>
                <a:effectLst/>
                <a:latin typeface="inter-regular"/>
              </a:rPr>
              <a:t>;  </a:t>
            </a:r>
          </a:p>
          <a:p>
            <a:pPr algn="just"/>
            <a:r>
              <a:rPr lang="en-US" b="0" i="0" dirty="0">
                <a:solidFill>
                  <a:srgbClr val="000000"/>
                </a:solidFill>
                <a:effectLst/>
                <a:latin typeface="inter-regular"/>
              </a:rPr>
              <a:t>}  </a:t>
            </a:r>
          </a:p>
          <a:p>
            <a:pPr algn="just"/>
            <a:r>
              <a:rPr lang="en-US" b="1" i="0" dirty="0">
                <a:solidFill>
                  <a:srgbClr val="006699"/>
                </a:solidFill>
                <a:effectLst/>
                <a:latin typeface="inter-regular"/>
              </a:rPr>
              <a:t>&lt;h2&gt;</a:t>
            </a:r>
            <a:r>
              <a:rPr lang="en-US" b="0" i="0" dirty="0">
                <a:solidFill>
                  <a:srgbClr val="000000"/>
                </a:solidFill>
                <a:effectLst/>
                <a:latin typeface="inter-regular"/>
              </a:rPr>
              <a:t>Hello, This is Music store.</a:t>
            </a:r>
            <a:r>
              <a:rPr lang="en-US" b="1" i="0" dirty="0">
                <a:solidFill>
                  <a:srgbClr val="006699"/>
                </a:solidFill>
                <a:effectLst/>
                <a:latin typeface="inter-regular"/>
              </a:rPr>
              <a:t>&lt;/h2&gt;</a:t>
            </a:r>
            <a:r>
              <a:rPr lang="en-US" b="0" i="0" dirty="0">
                <a:solidFill>
                  <a:srgbClr val="000000"/>
                </a:solidFill>
                <a:effectLst/>
                <a:latin typeface="inter-regular"/>
              </a:rPr>
              <a:t>  </a:t>
            </a:r>
          </a:p>
        </p:txBody>
      </p:sp>
    </p:spTree>
    <p:extLst>
      <p:ext uri="{BB962C8B-B14F-4D97-AF65-F5344CB8AC3E}">
        <p14:creationId xmlns:p14="http://schemas.microsoft.com/office/powerpoint/2010/main" val="3065536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FC09-30DC-CAC3-8D98-4AE7594AC0BD}"/>
              </a:ext>
            </a:extLst>
          </p:cNvPr>
          <p:cNvSpPr>
            <a:spLocks noGrp="1"/>
          </p:cNvSpPr>
          <p:nvPr>
            <p:ph type="title"/>
          </p:nvPr>
        </p:nvSpPr>
        <p:spPr/>
        <p:txBody>
          <a:bodyPr/>
          <a:lstStyle/>
          <a:p>
            <a:r>
              <a:rPr lang="en-US" dirty="0"/>
              <a:t>Action Name</a:t>
            </a:r>
          </a:p>
        </p:txBody>
      </p:sp>
      <p:sp>
        <p:nvSpPr>
          <p:cNvPr id="3" name="Content Placeholder 2">
            <a:extLst>
              <a:ext uri="{FF2B5EF4-FFF2-40B4-BE49-F238E27FC236}">
                <a16:creationId xmlns:a16="http://schemas.microsoft.com/office/drawing/2014/main" id="{957871CB-66E1-F032-5FDC-14799D4442A8}"/>
              </a:ext>
            </a:extLst>
          </p:cNvPr>
          <p:cNvSpPr>
            <a:spLocks noGrp="1"/>
          </p:cNvSpPr>
          <p:nvPr>
            <p:ph idx="1"/>
          </p:nvPr>
        </p:nvSpPr>
        <p:spPr/>
        <p:txBody>
          <a:bodyPr/>
          <a:lstStyle/>
          <a:p>
            <a:endParaRPr lang="en-US"/>
          </a:p>
        </p:txBody>
      </p:sp>
      <p:pic>
        <p:nvPicPr>
          <p:cNvPr id="1026" name="Picture 2" descr="ASP Action 1">
            <a:extLst>
              <a:ext uri="{FF2B5EF4-FFF2-40B4-BE49-F238E27FC236}">
                <a16:creationId xmlns:a16="http://schemas.microsoft.com/office/drawing/2014/main" id="{49DC8CC7-4690-C532-0045-B84C4713D6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6713" y="2142295"/>
            <a:ext cx="8377497" cy="2564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36795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B39F7-D072-0DB8-6C0E-33893AB91543}"/>
              </a:ext>
            </a:extLst>
          </p:cNvPr>
          <p:cNvSpPr>
            <a:spLocks noGrp="1"/>
          </p:cNvSpPr>
          <p:nvPr>
            <p:ph type="title"/>
          </p:nvPr>
        </p:nvSpPr>
        <p:spPr/>
        <p:txBody>
          <a:bodyPr/>
          <a:lstStyle/>
          <a:p>
            <a:r>
              <a:rPr lang="en-US" dirty="0"/>
              <a:t>Action Verbs</a:t>
            </a:r>
          </a:p>
        </p:txBody>
      </p:sp>
      <p:sp>
        <p:nvSpPr>
          <p:cNvPr id="3" name="Content Placeholder 2">
            <a:extLst>
              <a:ext uri="{FF2B5EF4-FFF2-40B4-BE49-F238E27FC236}">
                <a16:creationId xmlns:a16="http://schemas.microsoft.com/office/drawing/2014/main" id="{06A351BA-8D9C-AF53-1B05-386304C04EFD}"/>
              </a:ext>
            </a:extLst>
          </p:cNvPr>
          <p:cNvSpPr>
            <a:spLocks noGrp="1"/>
          </p:cNvSpPr>
          <p:nvPr>
            <p:ph idx="1"/>
          </p:nvPr>
        </p:nvSpPr>
        <p:spPr>
          <a:xfrm>
            <a:off x="3564469" y="535830"/>
            <a:ext cx="8224760" cy="5891349"/>
          </a:xfrm>
        </p:spPr>
        <p:txBody>
          <a:bodyPr>
            <a:noAutofit/>
          </a:bodyPr>
          <a:lstStyle/>
          <a:p>
            <a:pPr algn="just"/>
            <a:r>
              <a:rPr lang="en-US" sz="2400" b="0" i="0" dirty="0" err="1">
                <a:solidFill>
                  <a:srgbClr val="FF0000"/>
                </a:solidFill>
                <a:effectLst/>
                <a:latin typeface="erdana"/>
              </a:rPr>
              <a:t>ActionVerbs</a:t>
            </a:r>
            <a:endParaRPr lang="en-US" sz="2400" b="0" i="0" dirty="0">
              <a:solidFill>
                <a:srgbClr val="FF0000"/>
              </a:solidFill>
              <a:effectLst/>
              <a:latin typeface="erdana"/>
            </a:endParaRPr>
          </a:p>
          <a:p>
            <a:pPr algn="just"/>
            <a:r>
              <a:rPr lang="en-US" sz="2400" dirty="0">
                <a:solidFill>
                  <a:srgbClr val="610B38"/>
                </a:solidFill>
                <a:latin typeface="erdana"/>
              </a:rPr>
              <a:t>ASP.NET MVC provides action verbs that are applied on the action methods and works for </a:t>
            </a:r>
            <a:r>
              <a:rPr lang="en-US" sz="2400" dirty="0" err="1">
                <a:solidFill>
                  <a:srgbClr val="FF0000"/>
                </a:solidFill>
                <a:latin typeface="erdana"/>
              </a:rPr>
              <a:t>HttpRequest</a:t>
            </a:r>
            <a:r>
              <a:rPr lang="en-US" sz="2400" dirty="0">
                <a:solidFill>
                  <a:srgbClr val="610B38"/>
                </a:solidFill>
                <a:latin typeface="erdana"/>
              </a:rPr>
              <a:t> methods.</a:t>
            </a:r>
          </a:p>
          <a:p>
            <a:pPr algn="just">
              <a:buFont typeface="Arial" panose="020B0604020202020204" pitchFamily="34" charset="0"/>
              <a:buChar char="•"/>
            </a:pPr>
            <a:r>
              <a:rPr lang="en-US" sz="2400" b="0" i="0" dirty="0" err="1">
                <a:solidFill>
                  <a:srgbClr val="000000"/>
                </a:solidFill>
                <a:effectLst/>
                <a:latin typeface="inter-regular"/>
              </a:rPr>
              <a:t>HttpPost</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err="1">
                <a:solidFill>
                  <a:srgbClr val="000000"/>
                </a:solidFill>
                <a:effectLst/>
                <a:latin typeface="inter-regular"/>
              </a:rPr>
              <a:t>HttpGet</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err="1">
                <a:solidFill>
                  <a:srgbClr val="000000"/>
                </a:solidFill>
                <a:effectLst/>
                <a:latin typeface="inter-regular"/>
              </a:rPr>
              <a:t>HttpPut</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err="1">
                <a:solidFill>
                  <a:srgbClr val="000000"/>
                </a:solidFill>
                <a:effectLst/>
                <a:latin typeface="inter-regular"/>
              </a:rPr>
              <a:t>HttpDelete</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err="1">
                <a:solidFill>
                  <a:srgbClr val="000000"/>
                </a:solidFill>
                <a:effectLst/>
                <a:latin typeface="inter-regular"/>
              </a:rPr>
              <a:t>HttpOptions</a:t>
            </a:r>
            <a:endParaRPr lang="en-US" sz="2400" b="0" i="0" dirty="0">
              <a:solidFill>
                <a:srgbClr val="000000"/>
              </a:solidFill>
              <a:effectLst/>
              <a:latin typeface="inter-regular"/>
            </a:endParaRPr>
          </a:p>
          <a:p>
            <a:pPr algn="just">
              <a:buFont typeface="Arial" panose="020B0604020202020204" pitchFamily="34" charset="0"/>
              <a:buChar char="•"/>
            </a:pPr>
            <a:r>
              <a:rPr lang="en-US" sz="2400" b="0" i="0" dirty="0" err="1">
                <a:solidFill>
                  <a:srgbClr val="000000"/>
                </a:solidFill>
                <a:effectLst/>
                <a:latin typeface="inter-regular"/>
              </a:rPr>
              <a:t>HttpPatch</a:t>
            </a:r>
            <a:endParaRPr lang="en-US" sz="2400" b="0" i="0" dirty="0">
              <a:solidFill>
                <a:srgbClr val="000000"/>
              </a:solidFill>
              <a:effectLst/>
              <a:latin typeface="inter-regular"/>
            </a:endParaRPr>
          </a:p>
          <a:p>
            <a:pPr algn="just"/>
            <a:endParaRPr lang="en-US" sz="2400" b="0" i="0" dirty="0">
              <a:solidFill>
                <a:srgbClr val="610B38"/>
              </a:solidFill>
              <a:effectLst/>
              <a:latin typeface="erdana"/>
            </a:endParaRPr>
          </a:p>
        </p:txBody>
      </p:sp>
    </p:spTree>
    <p:extLst>
      <p:ext uri="{BB962C8B-B14F-4D97-AF65-F5344CB8AC3E}">
        <p14:creationId xmlns:p14="http://schemas.microsoft.com/office/powerpoint/2010/main" val="2784277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3FDFB-18D2-805A-3A98-FBDB909D2FAD}"/>
              </a:ext>
            </a:extLst>
          </p:cNvPr>
          <p:cNvSpPr>
            <a:spLocks noGrp="1"/>
          </p:cNvSpPr>
          <p:nvPr>
            <p:ph type="title"/>
          </p:nvPr>
        </p:nvSpPr>
        <p:spPr/>
        <p:txBody>
          <a:bodyPr/>
          <a:lstStyle/>
          <a:p>
            <a:r>
              <a:rPr lang="en-US" dirty="0"/>
              <a:t>Introduction to ASP.NET MVC</a:t>
            </a:r>
            <a:br>
              <a:rPr lang="en-US" dirty="0"/>
            </a:br>
            <a:endParaRPr lang="en-US" dirty="0"/>
          </a:p>
        </p:txBody>
      </p:sp>
      <p:pic>
        <p:nvPicPr>
          <p:cNvPr id="1026" name="Picture 2" descr="MVC">
            <a:extLst>
              <a:ext uri="{FF2B5EF4-FFF2-40B4-BE49-F238E27FC236}">
                <a16:creationId xmlns:a16="http://schemas.microsoft.com/office/drawing/2014/main" id="{551CBCC3-43FE-9C4C-4D74-362DDCC3A5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283" y="525718"/>
            <a:ext cx="7344697" cy="5417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772023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74E6-8C04-2B6C-BB43-D9685C34C82C}"/>
              </a:ext>
            </a:extLst>
          </p:cNvPr>
          <p:cNvSpPr>
            <a:spLocks noGrp="1"/>
          </p:cNvSpPr>
          <p:nvPr>
            <p:ph type="title"/>
          </p:nvPr>
        </p:nvSpPr>
        <p:spPr/>
        <p:txBody>
          <a:bodyPr/>
          <a:lstStyle/>
          <a:p>
            <a:r>
              <a:rPr lang="en-US" dirty="0" err="1"/>
              <a:t>ActionVerbs</a:t>
            </a:r>
            <a:endParaRPr lang="en-US" dirty="0"/>
          </a:p>
        </p:txBody>
      </p:sp>
      <p:sp>
        <p:nvSpPr>
          <p:cNvPr id="3" name="Content Placeholder 2">
            <a:extLst>
              <a:ext uri="{FF2B5EF4-FFF2-40B4-BE49-F238E27FC236}">
                <a16:creationId xmlns:a16="http://schemas.microsoft.com/office/drawing/2014/main" id="{9574CEDD-791A-101C-078B-64675D75490B}"/>
              </a:ext>
            </a:extLst>
          </p:cNvPr>
          <p:cNvSpPr>
            <a:spLocks noGrp="1"/>
          </p:cNvSpPr>
          <p:nvPr>
            <p:ph idx="1"/>
          </p:nvPr>
        </p:nvSpPr>
        <p:spPr>
          <a:xfrm>
            <a:off x="3618896" y="1123837"/>
            <a:ext cx="7315200" cy="5120640"/>
          </a:xfrm>
        </p:spPr>
        <p:txBody>
          <a:bodyPr>
            <a:noAutofit/>
          </a:bodyPr>
          <a:lstStyle/>
          <a:p>
            <a:pPr marL="0" indent="0" algn="just">
              <a:buNone/>
            </a:pPr>
            <a:r>
              <a:rPr lang="en-US" sz="1800" b="0" i="0" dirty="0">
                <a:solidFill>
                  <a:srgbClr val="610B4B"/>
                </a:solidFill>
                <a:effectLst/>
                <a:latin typeface="erdana"/>
              </a:rPr>
              <a:t>// </a:t>
            </a:r>
            <a:r>
              <a:rPr lang="en-US" sz="1800" b="0" i="0" dirty="0" err="1">
                <a:solidFill>
                  <a:srgbClr val="610B4B"/>
                </a:solidFill>
                <a:effectLst/>
                <a:latin typeface="erdana"/>
              </a:rPr>
              <a:t>MusicStoreController.cs</a:t>
            </a:r>
            <a:endParaRPr lang="en-US" sz="1800" b="0" i="0" dirty="0">
              <a:solidFill>
                <a:srgbClr val="610B4B"/>
              </a:solidFill>
              <a:effectLst/>
              <a:latin typeface="erdana"/>
            </a:endParaRPr>
          </a:p>
          <a:p>
            <a:pPr marL="0" indent="0" algn="just">
              <a:buNone/>
            </a:pPr>
            <a:r>
              <a:rPr lang="en-US" sz="1800" b="1" i="0" dirty="0">
                <a:solidFill>
                  <a:srgbClr val="006699"/>
                </a:solidFill>
                <a:effectLst/>
                <a:latin typeface="inter-regular"/>
              </a:rPr>
              <a:t>using</a:t>
            </a:r>
            <a:r>
              <a:rPr lang="en-US" sz="1800" b="0" i="0" dirty="0">
                <a:solidFill>
                  <a:srgbClr val="000000"/>
                </a:solidFill>
                <a:effectLst/>
                <a:latin typeface="inter-regular"/>
              </a:rPr>
              <a:t> System;  </a:t>
            </a: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System.Collections.Generic</a:t>
            </a:r>
            <a:r>
              <a:rPr lang="en-US" sz="1800" b="0" i="0" dirty="0">
                <a:solidFill>
                  <a:srgbClr val="000000"/>
                </a:solidFill>
                <a:effectLst/>
                <a:latin typeface="inter-regular"/>
              </a:rPr>
              <a:t>; </a:t>
            </a: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System.Linq</a:t>
            </a:r>
            <a:r>
              <a:rPr lang="en-US" sz="1800" b="0" i="0" dirty="0">
                <a:solidFill>
                  <a:srgbClr val="000000"/>
                </a:solidFill>
                <a:effectLst/>
                <a:latin typeface="inter-regular"/>
              </a:rPr>
              <a:t>; </a:t>
            </a: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System.Web</a:t>
            </a:r>
            <a:r>
              <a:rPr lang="en-US" sz="1800" b="0" i="0" dirty="0">
                <a:solidFill>
                  <a:srgbClr val="000000"/>
                </a:solidFill>
                <a:effectLst/>
                <a:latin typeface="inter-regular"/>
              </a:rPr>
              <a:t>;  </a:t>
            </a:r>
            <a:r>
              <a:rPr lang="en-US" sz="1800" b="1" i="0" dirty="0">
                <a:solidFill>
                  <a:srgbClr val="006699"/>
                </a:solidFill>
                <a:effectLst/>
                <a:latin typeface="inter-regular"/>
              </a:rPr>
              <a:t>using</a:t>
            </a:r>
            <a:r>
              <a:rPr lang="en-US" sz="1800" b="0" i="0" dirty="0">
                <a:solidFill>
                  <a:srgbClr val="000000"/>
                </a:solidFill>
                <a:effectLst/>
                <a:latin typeface="inter-regular"/>
              </a:rPr>
              <a:t> </a:t>
            </a:r>
            <a:r>
              <a:rPr lang="en-US" sz="1800" b="0" i="0" dirty="0" err="1">
                <a:solidFill>
                  <a:srgbClr val="000000"/>
                </a:solidFill>
                <a:effectLst/>
                <a:latin typeface="inter-regular"/>
              </a:rPr>
              <a:t>System.Web.Mvc</a:t>
            </a:r>
            <a:r>
              <a:rPr lang="en-US" sz="1800" b="0" i="0" dirty="0">
                <a:solidFill>
                  <a:srgbClr val="000000"/>
                </a:solidFill>
                <a:effectLst/>
                <a:latin typeface="inter-regular"/>
              </a:rPr>
              <a:t>;  </a:t>
            </a:r>
          </a:p>
          <a:p>
            <a:pPr marL="0" indent="0" algn="just">
              <a:buNone/>
            </a:pPr>
            <a:r>
              <a:rPr lang="en-US" sz="1800" b="1" i="0" dirty="0">
                <a:solidFill>
                  <a:srgbClr val="006699"/>
                </a:solidFill>
                <a:effectLst/>
                <a:latin typeface="inter-regular"/>
              </a:rPr>
              <a:t>namespace</a:t>
            </a:r>
            <a:r>
              <a:rPr lang="en-US" sz="1800" b="0" i="0" dirty="0">
                <a:solidFill>
                  <a:srgbClr val="000000"/>
                </a:solidFill>
                <a:effectLst/>
                <a:latin typeface="inter-regular"/>
              </a:rPr>
              <a:t> </a:t>
            </a:r>
            <a:r>
              <a:rPr lang="en-US" sz="1800" b="0" i="0" dirty="0" err="1">
                <a:solidFill>
                  <a:srgbClr val="000000"/>
                </a:solidFill>
                <a:effectLst/>
                <a:latin typeface="inter-regular"/>
              </a:rPr>
              <a:t>MvcApplicationDemo.Controllers</a:t>
            </a: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1" i="0" dirty="0">
                <a:solidFill>
                  <a:srgbClr val="006699"/>
                </a:solidFill>
                <a:effectLst/>
                <a:latin typeface="inter-regular"/>
              </a:rPr>
              <a:t>class</a:t>
            </a:r>
            <a:r>
              <a:rPr lang="en-US" sz="1800" b="0" i="0" dirty="0">
                <a:solidFill>
                  <a:srgbClr val="000000"/>
                </a:solidFill>
                <a:effectLst/>
                <a:latin typeface="inter-regular"/>
              </a:rPr>
              <a:t> </a:t>
            </a:r>
            <a:r>
              <a:rPr lang="en-US" sz="1800" b="0" i="0" dirty="0" err="1">
                <a:solidFill>
                  <a:srgbClr val="000000"/>
                </a:solidFill>
                <a:effectLst/>
                <a:latin typeface="inter-regular"/>
              </a:rPr>
              <a:t>MusicStoreController</a:t>
            </a:r>
            <a:r>
              <a:rPr lang="en-US" sz="1800" b="0" i="0" dirty="0">
                <a:solidFill>
                  <a:srgbClr val="000000"/>
                </a:solidFill>
                <a:effectLst/>
                <a:latin typeface="inter-regular"/>
              </a:rPr>
              <a:t> : Controller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0" i="0" dirty="0">
                <a:solidFill>
                  <a:srgbClr val="FF0000"/>
                </a:solidFill>
                <a:effectLst/>
                <a:latin typeface="inter-regular"/>
              </a:rPr>
              <a:t>      [</a:t>
            </a:r>
            <a:r>
              <a:rPr lang="en-US" sz="1800" b="0" i="0" dirty="0" err="1">
                <a:solidFill>
                  <a:srgbClr val="FF0000"/>
                </a:solidFill>
                <a:effectLst/>
                <a:latin typeface="inter-regular"/>
              </a:rPr>
              <a:t>HttpGet</a:t>
            </a:r>
            <a:r>
              <a:rPr lang="en-US" sz="1800" b="0" i="0" dirty="0">
                <a:solidFill>
                  <a:srgbClr val="FF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0" i="0" dirty="0" err="1">
                <a:solidFill>
                  <a:srgbClr val="000000"/>
                </a:solidFill>
                <a:effectLst/>
                <a:latin typeface="inter-regular"/>
              </a:rPr>
              <a:t>ActionResult</a:t>
            </a:r>
            <a:r>
              <a:rPr lang="en-US" sz="1800" b="0" i="0" dirty="0">
                <a:solidFill>
                  <a:srgbClr val="000000"/>
                </a:solidFill>
                <a:effectLst/>
                <a:latin typeface="inter-regular"/>
              </a:rPr>
              <a:t> Index()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return</a:t>
            </a:r>
            <a:r>
              <a:rPr lang="en-US" sz="1800" b="0" i="0" dirty="0">
                <a:solidFill>
                  <a:srgbClr val="000000"/>
                </a:solidFill>
                <a:effectLst/>
                <a:latin typeface="inter-regular"/>
              </a:rPr>
              <a:t> View();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0" i="0" dirty="0">
                <a:solidFill>
                  <a:srgbClr val="FF0000"/>
                </a:solidFill>
                <a:effectLst/>
                <a:latin typeface="inter-regular"/>
              </a:rPr>
              <a:t>    [</a:t>
            </a:r>
            <a:r>
              <a:rPr lang="en-US" sz="1800" b="0" i="0" dirty="0" err="1">
                <a:solidFill>
                  <a:srgbClr val="FF0000"/>
                </a:solidFill>
                <a:effectLst/>
                <a:latin typeface="inter-regular"/>
              </a:rPr>
              <a:t>HttpPost</a:t>
            </a:r>
            <a:r>
              <a:rPr lang="en-US" sz="1800" b="0" i="0" dirty="0">
                <a:solidFill>
                  <a:srgbClr val="FF0000"/>
                </a:solidFill>
                <a:effectLst/>
                <a:latin typeface="inter-regular"/>
              </a:rPr>
              <a:t>]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public</a:t>
            </a:r>
            <a:r>
              <a:rPr lang="en-US" sz="1800" b="0" i="0" dirty="0">
                <a:solidFill>
                  <a:srgbClr val="000000"/>
                </a:solidFill>
                <a:effectLst/>
                <a:latin typeface="inter-regular"/>
              </a:rPr>
              <a:t> </a:t>
            </a:r>
            <a:r>
              <a:rPr lang="en-US" sz="1800" b="0" i="0" dirty="0" err="1">
                <a:solidFill>
                  <a:srgbClr val="000000"/>
                </a:solidFill>
                <a:effectLst/>
                <a:latin typeface="inter-regular"/>
              </a:rPr>
              <a:t>ActionResult</a:t>
            </a:r>
            <a:r>
              <a:rPr lang="en-US" sz="1800" b="0" i="0" dirty="0">
                <a:solidFill>
                  <a:srgbClr val="000000"/>
                </a:solidFill>
                <a:effectLst/>
                <a:latin typeface="inter-regular"/>
              </a:rPr>
              <a:t> Welcome()  </a:t>
            </a:r>
          </a:p>
          <a:p>
            <a:pPr marL="0" indent="0" algn="just">
              <a:buNone/>
            </a:pPr>
            <a:r>
              <a:rPr lang="en-US" sz="1800" b="0" i="0" dirty="0">
                <a:solidFill>
                  <a:srgbClr val="000000"/>
                </a:solidFill>
                <a:effectLst/>
                <a:latin typeface="inter-regular"/>
              </a:rPr>
              <a:t>        {  </a:t>
            </a:r>
          </a:p>
          <a:p>
            <a:pPr marL="0" indent="0" algn="just">
              <a:buNone/>
            </a:pPr>
            <a:r>
              <a:rPr lang="en-US" sz="1800" b="0" i="0" dirty="0">
                <a:solidFill>
                  <a:srgbClr val="000000"/>
                </a:solidFill>
                <a:effectLst/>
                <a:latin typeface="inter-regular"/>
              </a:rPr>
              <a:t>            </a:t>
            </a:r>
            <a:r>
              <a:rPr lang="en-US" sz="1800" b="1" i="0" dirty="0">
                <a:solidFill>
                  <a:srgbClr val="006699"/>
                </a:solidFill>
                <a:effectLst/>
                <a:latin typeface="inter-regular"/>
              </a:rPr>
              <a:t>return</a:t>
            </a:r>
            <a:r>
              <a:rPr lang="en-US" sz="1800" b="0" i="0" dirty="0">
                <a:solidFill>
                  <a:srgbClr val="000000"/>
                </a:solidFill>
                <a:effectLst/>
                <a:latin typeface="inter-regular"/>
              </a:rPr>
              <a:t> View();  </a:t>
            </a:r>
          </a:p>
          <a:p>
            <a:pPr marL="0" indent="0" algn="just">
              <a:buNone/>
            </a:pPr>
            <a:r>
              <a:rPr lang="en-US" sz="1800" b="0" i="0" dirty="0">
                <a:solidFill>
                  <a:srgbClr val="000000"/>
                </a:solidFill>
                <a:effectLst/>
                <a:latin typeface="inter-regular"/>
              </a:rPr>
              <a:t>        }      }   }  </a:t>
            </a:r>
          </a:p>
          <a:p>
            <a:pPr marL="0" indent="0">
              <a:buNone/>
            </a:pPr>
            <a:endParaRPr lang="en-US" sz="1800" dirty="0"/>
          </a:p>
        </p:txBody>
      </p:sp>
    </p:spTree>
    <p:extLst>
      <p:ext uri="{BB962C8B-B14F-4D97-AF65-F5344CB8AC3E}">
        <p14:creationId xmlns:p14="http://schemas.microsoft.com/office/powerpoint/2010/main" val="37006198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D81AF-4653-FE7C-6030-8E78E4980867}"/>
              </a:ext>
            </a:extLst>
          </p:cNvPr>
          <p:cNvSpPr>
            <a:spLocks noGrp="1"/>
          </p:cNvSpPr>
          <p:nvPr>
            <p:ph type="title"/>
          </p:nvPr>
        </p:nvSpPr>
        <p:spPr/>
        <p:txBody>
          <a:bodyPr/>
          <a:lstStyle/>
          <a:p>
            <a:r>
              <a:rPr lang="en-US" dirty="0" err="1"/>
              <a:t>ActionVerbs</a:t>
            </a:r>
            <a:endParaRPr lang="en-US" dirty="0"/>
          </a:p>
        </p:txBody>
      </p:sp>
      <p:sp>
        <p:nvSpPr>
          <p:cNvPr id="3" name="Content Placeholder 2">
            <a:extLst>
              <a:ext uri="{FF2B5EF4-FFF2-40B4-BE49-F238E27FC236}">
                <a16:creationId xmlns:a16="http://schemas.microsoft.com/office/drawing/2014/main" id="{3CF1AAF1-786E-B706-E236-A1CC97664C90}"/>
              </a:ext>
            </a:extLst>
          </p:cNvPr>
          <p:cNvSpPr>
            <a:spLocks noGrp="1"/>
          </p:cNvSpPr>
          <p:nvPr>
            <p:ph idx="1"/>
          </p:nvPr>
        </p:nvSpPr>
        <p:spPr>
          <a:xfrm>
            <a:off x="3684211" y="396023"/>
            <a:ext cx="7315200" cy="2075035"/>
          </a:xfrm>
        </p:spPr>
        <p:txBody>
          <a:bodyPr/>
          <a:lstStyle/>
          <a:p>
            <a:pPr marL="0" indent="0" algn="just">
              <a:buNone/>
            </a:pPr>
            <a:r>
              <a:rPr lang="en-US" b="0" i="0" dirty="0">
                <a:solidFill>
                  <a:srgbClr val="610B4B"/>
                </a:solidFill>
                <a:effectLst/>
                <a:latin typeface="erdana"/>
              </a:rPr>
              <a:t>// </a:t>
            </a:r>
            <a:r>
              <a:rPr lang="en-US" b="0" i="0" dirty="0" err="1">
                <a:solidFill>
                  <a:srgbClr val="610B4B"/>
                </a:solidFill>
                <a:effectLst/>
                <a:latin typeface="erdana"/>
              </a:rPr>
              <a:t>index.cshtml</a:t>
            </a:r>
            <a:endParaRPr lang="en-US" b="0" i="0" dirty="0">
              <a:solidFill>
                <a:srgbClr val="610B4B"/>
              </a:solidFill>
              <a:effectLst/>
              <a:latin typeface="erdana"/>
            </a:endParaRPr>
          </a:p>
          <a:p>
            <a:pPr marL="0" indent="0" algn="just">
              <a:buNone/>
            </a:pPr>
            <a:r>
              <a:rPr lang="en-US" b="1" i="0" dirty="0">
                <a:solidFill>
                  <a:srgbClr val="006699"/>
                </a:solidFill>
                <a:effectLst/>
                <a:latin typeface="inter-regular"/>
              </a:rPr>
              <a:t>&lt;div</a:t>
            </a:r>
            <a:r>
              <a:rPr lang="en-US" b="0" i="0" dirty="0">
                <a:solidFill>
                  <a:srgbClr val="000000"/>
                </a:solidFill>
                <a:effectLst/>
                <a:latin typeface="inter-regular"/>
              </a:rPr>
              <a:t> </a:t>
            </a:r>
            <a:r>
              <a:rPr lang="en-US" b="0" i="0" dirty="0">
                <a:solidFill>
                  <a:srgbClr val="FF0000"/>
                </a:solidFill>
                <a:effectLst/>
                <a:latin typeface="inter-regular"/>
              </a:rPr>
              <a:t>class</a:t>
            </a:r>
            <a:r>
              <a:rPr lang="en-US" b="0" i="0" dirty="0">
                <a:solidFill>
                  <a:srgbClr val="000000"/>
                </a:solidFill>
                <a:effectLst/>
                <a:latin typeface="inter-regular"/>
              </a:rPr>
              <a:t>=</a:t>
            </a:r>
            <a:r>
              <a:rPr lang="en-US" b="0" i="0" dirty="0">
                <a:solidFill>
                  <a:srgbClr val="0000FF"/>
                </a:solidFill>
                <a:effectLst/>
                <a:latin typeface="inter-regular"/>
              </a:rPr>
              <a:t>"jumbotron"</a:t>
            </a:r>
            <a:r>
              <a:rPr lang="en-US" b="1" i="0" dirty="0">
                <a:solidFill>
                  <a:srgbClr val="006699"/>
                </a:solidFill>
                <a:effectLst/>
                <a:latin typeface="inter-regular"/>
              </a:rPr>
              <a:t>&gt;</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&lt;h2&gt;</a:t>
            </a:r>
            <a:r>
              <a:rPr lang="en-US" b="0" i="0" dirty="0">
                <a:solidFill>
                  <a:srgbClr val="000000"/>
                </a:solidFill>
                <a:effectLst/>
                <a:latin typeface="inter-regular"/>
              </a:rPr>
              <a:t>Welcome to the music store.</a:t>
            </a:r>
            <a:r>
              <a:rPr lang="en-US" b="1" i="0" dirty="0">
                <a:solidFill>
                  <a:srgbClr val="006699"/>
                </a:solidFill>
                <a:effectLst/>
                <a:latin typeface="inter-regular"/>
              </a:rPr>
              <a:t>&lt;/h2&gt;</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&lt;/div&gt;</a:t>
            </a:r>
            <a:r>
              <a:rPr lang="en-US" b="0" i="0" dirty="0">
                <a:solidFill>
                  <a:srgbClr val="000000"/>
                </a:solidFill>
                <a:effectLst/>
                <a:latin typeface="inter-regular"/>
              </a:rPr>
              <a:t>  </a:t>
            </a:r>
          </a:p>
          <a:p>
            <a:pPr marL="0" indent="0">
              <a:buNone/>
            </a:pPr>
            <a:endParaRPr lang="en-US" dirty="0"/>
          </a:p>
        </p:txBody>
      </p:sp>
      <p:pic>
        <p:nvPicPr>
          <p:cNvPr id="2050" name="Picture 2" descr="ASP Action 2">
            <a:extLst>
              <a:ext uri="{FF2B5EF4-FFF2-40B4-BE49-F238E27FC236}">
                <a16:creationId xmlns:a16="http://schemas.microsoft.com/office/drawing/2014/main" id="{7ADEB1AA-8F57-5959-EC23-D82F3061E9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211" y="2185990"/>
            <a:ext cx="5133218" cy="22786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SP Action 3">
            <a:extLst>
              <a:ext uri="{FF2B5EF4-FFF2-40B4-BE49-F238E27FC236}">
                <a16:creationId xmlns:a16="http://schemas.microsoft.com/office/drawing/2014/main" id="{A2828C68-7698-1765-4748-3798C8699A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1" y="4565144"/>
            <a:ext cx="5943600" cy="2266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8550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6D808-D269-BCAE-4310-E3F691A03A55}"/>
              </a:ext>
            </a:extLst>
          </p:cNvPr>
          <p:cNvSpPr>
            <a:spLocks noGrp="1"/>
          </p:cNvSpPr>
          <p:nvPr>
            <p:ph type="title"/>
          </p:nvPr>
        </p:nvSpPr>
        <p:spPr/>
        <p:txBody>
          <a:bodyPr/>
          <a:lstStyle/>
          <a:p>
            <a:r>
              <a:rPr lang="en-US" dirty="0"/>
              <a:t>ASP.NET MVC- Filters</a:t>
            </a:r>
          </a:p>
        </p:txBody>
      </p:sp>
      <p:sp>
        <p:nvSpPr>
          <p:cNvPr id="3" name="Content Placeholder 2">
            <a:extLst>
              <a:ext uri="{FF2B5EF4-FFF2-40B4-BE49-F238E27FC236}">
                <a16:creationId xmlns:a16="http://schemas.microsoft.com/office/drawing/2014/main" id="{6A6868B3-16FF-D485-7C09-A25BBE227057}"/>
              </a:ext>
            </a:extLst>
          </p:cNvPr>
          <p:cNvSpPr>
            <a:spLocks noGrp="1"/>
          </p:cNvSpPr>
          <p:nvPr>
            <p:ph idx="1"/>
          </p:nvPr>
        </p:nvSpPr>
        <p:spPr>
          <a:xfrm>
            <a:off x="3483429" y="864108"/>
            <a:ext cx="8251371" cy="5120640"/>
          </a:xfrm>
        </p:spPr>
        <p:txBody>
          <a:bodyPr>
            <a:normAutofit/>
          </a:bodyPr>
          <a:lstStyle/>
          <a:p>
            <a:pPr algn="just"/>
            <a:r>
              <a:rPr lang="en-US" sz="2400" dirty="0">
                <a:solidFill>
                  <a:schemeClr val="tx1"/>
                </a:solidFill>
              </a:rPr>
              <a:t>The MVC framework provides the filter attribute so that we can </a:t>
            </a:r>
            <a:r>
              <a:rPr lang="en-US" sz="2400" dirty="0">
                <a:solidFill>
                  <a:srgbClr val="FF0000"/>
                </a:solidFill>
              </a:rPr>
              <a:t>filter the user requests. </a:t>
            </a:r>
            <a:r>
              <a:rPr lang="en-US" sz="2400" dirty="0">
                <a:solidFill>
                  <a:schemeClr val="tx1"/>
                </a:solidFill>
              </a:rPr>
              <a:t>We can apply it to an </a:t>
            </a:r>
            <a:r>
              <a:rPr lang="en-US" sz="2400" dirty="0">
                <a:solidFill>
                  <a:srgbClr val="FF0000"/>
                </a:solidFill>
              </a:rPr>
              <a:t>individual</a:t>
            </a:r>
            <a:r>
              <a:rPr lang="en-US" sz="2400" dirty="0">
                <a:solidFill>
                  <a:schemeClr val="tx1"/>
                </a:solidFill>
              </a:rPr>
              <a:t> action or an </a:t>
            </a:r>
            <a:r>
              <a:rPr lang="en-US" sz="2400" dirty="0">
                <a:solidFill>
                  <a:srgbClr val="FF0000"/>
                </a:solidFill>
              </a:rPr>
              <a:t>entire</a:t>
            </a:r>
            <a:r>
              <a:rPr lang="en-US" sz="2400" dirty="0">
                <a:solidFill>
                  <a:schemeClr val="tx1"/>
                </a:solidFill>
              </a:rPr>
              <a:t> controller. </a:t>
            </a:r>
          </a:p>
          <a:p>
            <a:pPr algn="just"/>
            <a:r>
              <a:rPr lang="en-US" sz="2400" dirty="0">
                <a:solidFill>
                  <a:schemeClr val="tx1"/>
                </a:solidFill>
              </a:rPr>
              <a:t>ASP.NET MVC Filter is a </a:t>
            </a:r>
            <a:r>
              <a:rPr lang="en-US" sz="2400" dirty="0">
                <a:solidFill>
                  <a:srgbClr val="FF0000"/>
                </a:solidFill>
              </a:rPr>
              <a:t>custom class </a:t>
            </a:r>
            <a:r>
              <a:rPr lang="en-US" sz="2400" dirty="0">
                <a:solidFill>
                  <a:schemeClr val="tx1"/>
                </a:solidFill>
              </a:rPr>
              <a:t>where you can write </a:t>
            </a:r>
            <a:r>
              <a:rPr lang="en-US" sz="2400" dirty="0">
                <a:solidFill>
                  <a:srgbClr val="7030A0"/>
                </a:solidFill>
              </a:rPr>
              <a:t>custom logic to execute before or after an action </a:t>
            </a:r>
            <a:r>
              <a:rPr lang="en-US" sz="2400" dirty="0">
                <a:solidFill>
                  <a:schemeClr val="tx1"/>
                </a:solidFill>
              </a:rPr>
              <a:t>method executes. </a:t>
            </a:r>
          </a:p>
          <a:p>
            <a:pPr algn="just"/>
            <a:r>
              <a:rPr lang="en-US" sz="2400" dirty="0">
                <a:solidFill>
                  <a:schemeClr val="tx1"/>
                </a:solidFill>
              </a:rPr>
              <a:t>Filters can be applied to an action method or controller in a declarative or programmatic way. </a:t>
            </a:r>
          </a:p>
          <a:p>
            <a:pPr algn="just"/>
            <a:r>
              <a:rPr lang="en-US" sz="2400" dirty="0">
                <a:solidFill>
                  <a:schemeClr val="tx1"/>
                </a:solidFill>
              </a:rPr>
              <a:t>Declarative means by applying a filter attribute to an action method or controller class and programmatic means by implementing a corresponding interface.</a:t>
            </a:r>
          </a:p>
        </p:txBody>
      </p:sp>
    </p:spTree>
    <p:extLst>
      <p:ext uri="{BB962C8B-B14F-4D97-AF65-F5344CB8AC3E}">
        <p14:creationId xmlns:p14="http://schemas.microsoft.com/office/powerpoint/2010/main" val="40162364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63AE9-5EA8-0B1E-BFCB-FC806AE46384}"/>
              </a:ext>
            </a:extLst>
          </p:cNvPr>
          <p:cNvSpPr>
            <a:spLocks noGrp="1"/>
          </p:cNvSpPr>
          <p:nvPr>
            <p:ph type="title"/>
          </p:nvPr>
        </p:nvSpPr>
        <p:spPr/>
        <p:txBody>
          <a:bodyPr/>
          <a:lstStyle/>
          <a:p>
            <a:r>
              <a:rPr lang="en-US" dirty="0"/>
              <a:t>ASP.NET MVC- Filters</a:t>
            </a:r>
          </a:p>
        </p:txBody>
      </p:sp>
      <p:graphicFrame>
        <p:nvGraphicFramePr>
          <p:cNvPr id="4" name="Content Placeholder 3">
            <a:extLst>
              <a:ext uri="{FF2B5EF4-FFF2-40B4-BE49-F238E27FC236}">
                <a16:creationId xmlns:a16="http://schemas.microsoft.com/office/drawing/2014/main" id="{9A7B8EDE-382C-1F3A-1F22-5371F79B10DB}"/>
              </a:ext>
            </a:extLst>
          </p:cNvPr>
          <p:cNvGraphicFramePr>
            <a:graphicFrameLocks noGrp="1"/>
          </p:cNvGraphicFramePr>
          <p:nvPr>
            <p:ph idx="1"/>
            <p:extLst>
              <p:ext uri="{D42A27DB-BD31-4B8C-83A1-F6EECF244321}">
                <p14:modId xmlns:p14="http://schemas.microsoft.com/office/powerpoint/2010/main" val="856488935"/>
              </p:ext>
            </p:extLst>
          </p:nvPr>
        </p:nvGraphicFramePr>
        <p:xfrm>
          <a:off x="2830286" y="707828"/>
          <a:ext cx="8860971" cy="5431716"/>
        </p:xfrm>
        <a:graphic>
          <a:graphicData uri="http://schemas.openxmlformats.org/drawingml/2006/table">
            <a:tbl>
              <a:tblPr/>
              <a:tblGrid>
                <a:gridCol w="1683824">
                  <a:extLst>
                    <a:ext uri="{9D8B030D-6E8A-4147-A177-3AD203B41FA5}">
                      <a16:colId xmlns:a16="http://schemas.microsoft.com/office/drawing/2014/main" val="3605671167"/>
                    </a:ext>
                  </a:extLst>
                </a:gridCol>
                <a:gridCol w="2830256">
                  <a:extLst>
                    <a:ext uri="{9D8B030D-6E8A-4147-A177-3AD203B41FA5}">
                      <a16:colId xmlns:a16="http://schemas.microsoft.com/office/drawing/2014/main" val="3248643203"/>
                    </a:ext>
                  </a:extLst>
                </a:gridCol>
                <a:gridCol w="2185388">
                  <a:extLst>
                    <a:ext uri="{9D8B030D-6E8A-4147-A177-3AD203B41FA5}">
                      <a16:colId xmlns:a16="http://schemas.microsoft.com/office/drawing/2014/main" val="1414553670"/>
                    </a:ext>
                  </a:extLst>
                </a:gridCol>
                <a:gridCol w="2161503">
                  <a:extLst>
                    <a:ext uri="{9D8B030D-6E8A-4147-A177-3AD203B41FA5}">
                      <a16:colId xmlns:a16="http://schemas.microsoft.com/office/drawing/2014/main" val="242967585"/>
                    </a:ext>
                  </a:extLst>
                </a:gridCol>
              </a:tblGrid>
              <a:tr h="356222">
                <a:tc>
                  <a:txBody>
                    <a:bodyPr/>
                    <a:lstStyle/>
                    <a:p>
                      <a:pPr algn="l" fontAlgn="b"/>
                      <a:r>
                        <a:rPr lang="en-US" sz="2000" b="1">
                          <a:solidFill>
                            <a:srgbClr val="FFFFFF"/>
                          </a:solidFill>
                          <a:effectLst/>
                        </a:rPr>
                        <a:t>Filter Type</a:t>
                      </a:r>
                      <a:endParaRPr lang="en-US" sz="2000" b="0">
                        <a:solidFill>
                          <a:srgbClr val="FFFFFF"/>
                        </a:solidFill>
                        <a:effectLst/>
                      </a:endParaRPr>
                    </a:p>
                  </a:txBody>
                  <a:tcPr marL="44149" marR="44149" marT="22074" marB="22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1">
                          <a:solidFill>
                            <a:srgbClr val="FFFFFF"/>
                          </a:solidFill>
                          <a:effectLst/>
                        </a:rPr>
                        <a:t>Description</a:t>
                      </a:r>
                      <a:endParaRPr lang="en-US" sz="2000" b="0">
                        <a:solidFill>
                          <a:srgbClr val="FFFFFF"/>
                        </a:solidFill>
                        <a:effectLst/>
                      </a:endParaRPr>
                    </a:p>
                  </a:txBody>
                  <a:tcPr marL="44149" marR="44149" marT="22074" marB="22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1">
                          <a:solidFill>
                            <a:srgbClr val="FFFFFF"/>
                          </a:solidFill>
                          <a:effectLst/>
                        </a:rPr>
                        <a:t>Built-in Filter</a:t>
                      </a:r>
                      <a:endParaRPr lang="en-US" sz="2000" b="0">
                        <a:solidFill>
                          <a:srgbClr val="FFFFFF"/>
                        </a:solidFill>
                        <a:effectLst/>
                      </a:endParaRPr>
                    </a:p>
                  </a:txBody>
                  <a:tcPr marL="44149" marR="44149" marT="22074" marB="22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1">
                          <a:solidFill>
                            <a:srgbClr val="FFFFFF"/>
                          </a:solidFill>
                          <a:effectLst/>
                        </a:rPr>
                        <a:t>Interface</a:t>
                      </a:r>
                      <a:endParaRPr lang="en-US" sz="2000" b="0">
                        <a:solidFill>
                          <a:srgbClr val="FFFFFF"/>
                        </a:solidFill>
                        <a:effectLst/>
                      </a:endParaRPr>
                    </a:p>
                  </a:txBody>
                  <a:tcPr marL="44149" marR="44149" marT="22074" marB="22074"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285899148"/>
                  </a:ext>
                </a:extLst>
              </a:tr>
              <a:tr h="1289682">
                <a:tc>
                  <a:txBody>
                    <a:bodyPr/>
                    <a:lstStyle/>
                    <a:p>
                      <a:pPr fontAlgn="t"/>
                      <a:r>
                        <a:rPr lang="en-US" sz="2000" dirty="0">
                          <a:solidFill>
                            <a:schemeClr val="tx1"/>
                          </a:solidFill>
                          <a:effectLst/>
                        </a:rPr>
                        <a:t>Authorization filters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chemeClr val="tx1"/>
                          </a:solidFill>
                          <a:effectLst/>
                        </a:rPr>
                        <a:t>Performs authentication and authorizes before executing an action method.</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chemeClr val="tx1"/>
                          </a:solidFill>
                          <a:effectLst/>
                        </a:rPr>
                        <a:t>[Authorize], [RequireHttps]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chemeClr val="tx1"/>
                          </a:solidFill>
                          <a:effectLst/>
                        </a:rPr>
                        <a:t>IAuthorizationFilter</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1755591"/>
                  </a:ext>
                </a:extLst>
              </a:tr>
              <a:tr h="1126730">
                <a:tc>
                  <a:txBody>
                    <a:bodyPr/>
                    <a:lstStyle/>
                    <a:p>
                      <a:pPr fontAlgn="t"/>
                      <a:r>
                        <a:rPr lang="en-US" sz="2000" dirty="0">
                          <a:solidFill>
                            <a:schemeClr val="tx1"/>
                          </a:solidFill>
                          <a:effectLst/>
                        </a:rPr>
                        <a:t>Action filters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chemeClr val="tx1"/>
                          </a:solidFill>
                          <a:effectLst/>
                        </a:rPr>
                        <a:t>Performs some operation before and after an action method executes.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algn="just" fontAlgn="t"/>
                      <a:r>
                        <a:rPr lang="en-US" sz="2000" dirty="0">
                          <a:solidFill>
                            <a:schemeClr val="tx1"/>
                          </a:solidFill>
                          <a:effectLst/>
                        </a:rPr>
                        <a:t> </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chemeClr val="tx1"/>
                          </a:solidFill>
                          <a:effectLst/>
                        </a:rPr>
                        <a:t>IActionFilter</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45502936"/>
                  </a:ext>
                </a:extLst>
              </a:tr>
              <a:tr h="991522">
                <a:tc>
                  <a:txBody>
                    <a:bodyPr/>
                    <a:lstStyle/>
                    <a:p>
                      <a:pPr fontAlgn="t"/>
                      <a:r>
                        <a:rPr lang="en-US" sz="2000">
                          <a:solidFill>
                            <a:schemeClr val="tx1"/>
                          </a:solidFill>
                          <a:effectLst/>
                        </a:rPr>
                        <a:t>Result filters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chemeClr val="tx1"/>
                          </a:solidFill>
                          <a:effectLst/>
                        </a:rPr>
                        <a:t>Performs some operation before or after the execution of the view.</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chemeClr val="tx1"/>
                          </a:solidFill>
                          <a:effectLst/>
                        </a:rPr>
                        <a:t>[</a:t>
                      </a:r>
                      <a:r>
                        <a:rPr lang="en-US" sz="2000" dirty="0" err="1">
                          <a:solidFill>
                            <a:schemeClr val="tx1"/>
                          </a:solidFill>
                          <a:effectLst/>
                        </a:rPr>
                        <a:t>OutputCache</a:t>
                      </a:r>
                      <a:r>
                        <a:rPr lang="en-US" sz="2000" dirty="0">
                          <a:solidFill>
                            <a:schemeClr val="tx1"/>
                          </a:solidFill>
                          <a:effectLst/>
                        </a:rPr>
                        <a:t>]</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err="1">
                          <a:solidFill>
                            <a:schemeClr val="tx1"/>
                          </a:solidFill>
                          <a:effectLst/>
                        </a:rPr>
                        <a:t>IResultFilter</a:t>
                      </a:r>
                      <a:endParaRPr lang="en-US" sz="2000" dirty="0">
                        <a:solidFill>
                          <a:schemeClr val="tx1"/>
                        </a:solidFill>
                        <a:effectLst/>
                      </a:endParaRP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0971228"/>
                  </a:ext>
                </a:extLst>
              </a:tr>
              <a:tr h="1667560">
                <a:tc>
                  <a:txBody>
                    <a:bodyPr/>
                    <a:lstStyle/>
                    <a:p>
                      <a:pPr fontAlgn="t"/>
                      <a:r>
                        <a:rPr lang="en-US" sz="2000">
                          <a:solidFill>
                            <a:schemeClr val="tx1"/>
                          </a:solidFill>
                          <a:effectLst/>
                        </a:rPr>
                        <a:t>Exception filters</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chemeClr val="tx1"/>
                          </a:solidFill>
                          <a:effectLst/>
                        </a:rPr>
                        <a:t>Performs some operation if there is an unhandled exception thrown during the execution of the ASP.NET MVC pipeline.</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chemeClr val="tx1"/>
                          </a:solidFill>
                          <a:effectLst/>
                        </a:rPr>
                        <a:t>[</a:t>
                      </a:r>
                      <a:r>
                        <a:rPr lang="en-US" sz="2000" dirty="0" err="1">
                          <a:solidFill>
                            <a:schemeClr val="tx1"/>
                          </a:solidFill>
                          <a:effectLst/>
                        </a:rPr>
                        <a:t>HandleError</a:t>
                      </a:r>
                      <a:r>
                        <a:rPr lang="en-US" sz="2000" dirty="0">
                          <a:solidFill>
                            <a:schemeClr val="tx1"/>
                          </a:solidFill>
                          <a:effectLst/>
                        </a:rPr>
                        <a:t>]</a:t>
                      </a: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err="1">
                          <a:solidFill>
                            <a:schemeClr val="tx1"/>
                          </a:solidFill>
                          <a:effectLst/>
                        </a:rPr>
                        <a:t>IExceptionFilter</a:t>
                      </a:r>
                      <a:endParaRPr lang="en-US" sz="2000" dirty="0">
                        <a:solidFill>
                          <a:schemeClr val="tx1"/>
                        </a:solidFill>
                        <a:effectLst/>
                      </a:endParaRPr>
                    </a:p>
                  </a:txBody>
                  <a:tcPr marL="44149" marR="44149" marT="22074" marB="22074">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929194291"/>
                  </a:ext>
                </a:extLst>
              </a:tr>
            </a:tbl>
          </a:graphicData>
        </a:graphic>
      </p:graphicFrame>
    </p:spTree>
    <p:extLst>
      <p:ext uri="{BB962C8B-B14F-4D97-AF65-F5344CB8AC3E}">
        <p14:creationId xmlns:p14="http://schemas.microsoft.com/office/powerpoint/2010/main" val="6637396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5CB5F-71D9-1710-12BF-53023E03C27E}"/>
              </a:ext>
            </a:extLst>
          </p:cNvPr>
          <p:cNvSpPr>
            <a:spLocks noGrp="1"/>
          </p:cNvSpPr>
          <p:nvPr>
            <p:ph type="title"/>
          </p:nvPr>
        </p:nvSpPr>
        <p:spPr/>
        <p:txBody>
          <a:bodyPr/>
          <a:lstStyle/>
          <a:p>
            <a:r>
              <a:rPr lang="en-US" dirty="0" err="1"/>
              <a:t>OutputCache</a:t>
            </a:r>
            <a:r>
              <a:rPr lang="en-US" dirty="0"/>
              <a:t> Example</a:t>
            </a:r>
          </a:p>
        </p:txBody>
      </p:sp>
      <p:sp>
        <p:nvSpPr>
          <p:cNvPr id="3" name="Content Placeholder 2">
            <a:extLst>
              <a:ext uri="{FF2B5EF4-FFF2-40B4-BE49-F238E27FC236}">
                <a16:creationId xmlns:a16="http://schemas.microsoft.com/office/drawing/2014/main" id="{81882EE3-6EF7-2144-8867-0279EECD5E43}"/>
              </a:ext>
            </a:extLst>
          </p:cNvPr>
          <p:cNvSpPr>
            <a:spLocks noGrp="1"/>
          </p:cNvSpPr>
          <p:nvPr>
            <p:ph idx="1"/>
          </p:nvPr>
        </p:nvSpPr>
        <p:spPr>
          <a:xfrm>
            <a:off x="3701143" y="206829"/>
            <a:ext cx="7483325" cy="6542313"/>
          </a:xfrm>
        </p:spPr>
        <p:txBody>
          <a:bodyPr>
            <a:normAutofit fontScale="92500" lnSpcReduction="10000"/>
          </a:bodyPr>
          <a:lstStyle/>
          <a:p>
            <a:pPr marL="0" indent="0" algn="just">
              <a:buNone/>
            </a:pPr>
            <a:r>
              <a:rPr lang="en-US" b="0" i="0" dirty="0">
                <a:solidFill>
                  <a:srgbClr val="610B4B"/>
                </a:solidFill>
                <a:effectLst/>
                <a:latin typeface="erdana"/>
              </a:rPr>
              <a:t>// </a:t>
            </a:r>
            <a:r>
              <a:rPr lang="en-US" b="0" i="0" dirty="0" err="1">
                <a:solidFill>
                  <a:srgbClr val="610B4B"/>
                </a:solidFill>
                <a:effectLst/>
                <a:latin typeface="erdana"/>
              </a:rPr>
              <a:t>MusicStoreController.cs</a:t>
            </a:r>
            <a:endParaRPr lang="en-US" b="0" i="0" dirty="0">
              <a:solidFill>
                <a:srgbClr val="610B4B"/>
              </a:solidFill>
              <a:effectLst/>
              <a:latin typeface="erdana"/>
            </a:endParaRP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System;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System.Collections.Generic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System.Linq</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System.Web.Mvc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namespace</a:t>
            </a:r>
            <a:r>
              <a:rPr lang="en-US" b="0" i="0" dirty="0">
                <a:solidFill>
                  <a:srgbClr val="000000"/>
                </a:solidFill>
                <a:effectLst/>
                <a:latin typeface="inter-regular"/>
              </a:rPr>
              <a:t> </a:t>
            </a:r>
            <a:r>
              <a:rPr lang="en-US" b="0" i="0" dirty="0" err="1">
                <a:solidFill>
                  <a:srgbClr val="000000"/>
                </a:solidFill>
                <a:effectLst/>
                <a:latin typeface="inter-regular"/>
              </a:rPr>
              <a:t>MvcApplicationDemo.Controllers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MusicStoreController</a:t>
            </a:r>
            <a:r>
              <a:rPr lang="en-US" b="0" i="0" dirty="0">
                <a:solidFill>
                  <a:srgbClr val="000000"/>
                </a:solidFill>
                <a:effectLst/>
                <a:latin typeface="inter-regular"/>
              </a:rPr>
              <a:t> : Controller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FF0000"/>
                </a:solidFill>
                <a:effectLst/>
                <a:latin typeface="inter-regular"/>
              </a:rPr>
              <a:t>       [</a:t>
            </a:r>
            <a:r>
              <a:rPr lang="en-US" b="0" i="0" dirty="0" err="1">
                <a:solidFill>
                  <a:srgbClr val="FF0000"/>
                </a:solidFill>
                <a:effectLst/>
                <a:latin typeface="inter-regular"/>
              </a:rPr>
              <a:t>OutputCache</a:t>
            </a:r>
            <a:r>
              <a:rPr lang="en-US" b="0" i="0" dirty="0">
                <a:solidFill>
                  <a:srgbClr val="FF0000"/>
                </a:solidFill>
                <a:effectLst/>
                <a:latin typeface="inter-regular"/>
              </a:rPr>
              <a:t>(Duration =10)]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ActionResult</a:t>
            </a:r>
            <a:r>
              <a:rPr lang="en-US" b="0" i="0" dirty="0">
                <a:solidFill>
                  <a:srgbClr val="000000"/>
                </a:solidFill>
                <a:effectLst/>
                <a:latin typeface="inter-regular"/>
              </a:rPr>
              <a:t> Index()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View();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pPr marL="0" indent="0">
              <a:buNone/>
            </a:pPr>
            <a:endParaRPr lang="en-US" dirty="0"/>
          </a:p>
        </p:txBody>
      </p:sp>
      <p:sp>
        <p:nvSpPr>
          <p:cNvPr id="5" name="TextBox 4">
            <a:extLst>
              <a:ext uri="{FF2B5EF4-FFF2-40B4-BE49-F238E27FC236}">
                <a16:creationId xmlns:a16="http://schemas.microsoft.com/office/drawing/2014/main" id="{5FC4CF00-0D05-32DE-D36F-B23046806D16}"/>
              </a:ext>
            </a:extLst>
          </p:cNvPr>
          <p:cNvSpPr txBox="1"/>
          <p:nvPr/>
        </p:nvSpPr>
        <p:spPr>
          <a:xfrm>
            <a:off x="7176407" y="4994816"/>
            <a:ext cx="5124449" cy="1754326"/>
          </a:xfrm>
          <a:prstGeom prst="rect">
            <a:avLst/>
          </a:prstGeom>
          <a:noFill/>
        </p:spPr>
        <p:txBody>
          <a:bodyPr wrap="square">
            <a:spAutoFit/>
          </a:bodyPr>
          <a:lstStyle/>
          <a:p>
            <a:pPr algn="just"/>
            <a:r>
              <a:rPr lang="en-US" b="0" i="0" dirty="0">
                <a:solidFill>
                  <a:srgbClr val="610B4B"/>
                </a:solidFill>
                <a:effectLst/>
                <a:latin typeface="erdana"/>
              </a:rPr>
              <a:t>// </a:t>
            </a:r>
            <a:r>
              <a:rPr lang="en-US" b="0" i="0" dirty="0" err="1">
                <a:solidFill>
                  <a:srgbClr val="610B4B"/>
                </a:solidFill>
                <a:effectLst/>
                <a:latin typeface="erdana"/>
              </a:rPr>
              <a:t>index.cshtml</a:t>
            </a:r>
            <a:endParaRPr lang="en-US" b="0" i="0" dirty="0">
              <a:solidFill>
                <a:srgbClr val="610B4B"/>
              </a:solidFill>
              <a:effectLst/>
              <a:latin typeface="erdana"/>
            </a:endParaRPr>
          </a:p>
          <a:p>
            <a:pPr algn="just"/>
            <a:r>
              <a:rPr lang="en-US" b="1" i="0" dirty="0">
                <a:solidFill>
                  <a:srgbClr val="006699"/>
                </a:solidFill>
                <a:effectLst/>
                <a:latin typeface="inter-regular"/>
              </a:rPr>
              <a:t>&lt;h4&gt;</a:t>
            </a:r>
            <a:r>
              <a:rPr lang="en-US" b="0" i="0" dirty="0">
                <a:solidFill>
                  <a:srgbClr val="000000"/>
                </a:solidFill>
                <a:effectLst/>
                <a:latin typeface="inter-regular"/>
              </a:rPr>
              <a:t>  </a:t>
            </a:r>
          </a:p>
          <a:p>
            <a:pPr algn="just"/>
            <a:r>
              <a:rPr lang="en-US" b="0" i="0" dirty="0">
                <a:solidFill>
                  <a:srgbClr val="000000"/>
                </a:solidFill>
                <a:effectLst/>
                <a:latin typeface="inter-regular"/>
              </a:rPr>
              <a:t>    @{   </a:t>
            </a:r>
          </a:p>
          <a:p>
            <a:pPr algn="just"/>
            <a:r>
              <a:rPr lang="en-US" b="0" i="0" dirty="0">
                <a:solidFill>
                  <a:srgbClr val="000000"/>
                </a:solidFill>
                <a:effectLst/>
                <a:latin typeface="inter-regular"/>
              </a:rPr>
              <a:t>        </a:t>
            </a:r>
            <a:r>
              <a:rPr lang="en-US" b="0" i="0" dirty="0" err="1">
                <a:solidFill>
                  <a:srgbClr val="000000"/>
                </a:solidFill>
                <a:effectLst/>
                <a:latin typeface="inter-regular"/>
              </a:rPr>
              <a:t>Response.Write</a:t>
            </a:r>
            <a:r>
              <a:rPr lang="en-US" b="0" i="0" dirty="0">
                <a:solidFill>
                  <a:srgbClr val="000000"/>
                </a:solidFill>
                <a:effectLst/>
                <a:latin typeface="inter-regular"/>
              </a:rPr>
              <a:t>( </a:t>
            </a:r>
            <a:r>
              <a:rPr lang="en-US" b="0" i="0" dirty="0" err="1">
                <a:solidFill>
                  <a:srgbClr val="000000"/>
                </a:solidFill>
                <a:effectLst/>
                <a:latin typeface="inter-regular"/>
              </a:rPr>
              <a:t>DateTime.Now.ToString</a:t>
            </a:r>
            <a:r>
              <a:rPr lang="en-US" b="0" i="0" dirty="0">
                <a:solidFill>
                  <a:srgbClr val="000000"/>
                </a:solidFill>
                <a:effectLst/>
                <a:latin typeface="inter-regular"/>
              </a:rPr>
              <a:t>("T"));  </a:t>
            </a:r>
          </a:p>
          <a:p>
            <a:pPr algn="just"/>
            <a:r>
              <a:rPr lang="en-US" b="0" i="0" dirty="0">
                <a:solidFill>
                  <a:srgbClr val="000000"/>
                </a:solidFill>
                <a:effectLst/>
                <a:latin typeface="inter-regular"/>
              </a:rPr>
              <a:t>     }  </a:t>
            </a:r>
          </a:p>
          <a:p>
            <a:pPr algn="just"/>
            <a:r>
              <a:rPr lang="en-US" b="1" i="0" dirty="0">
                <a:solidFill>
                  <a:srgbClr val="006699"/>
                </a:solidFill>
                <a:effectLst/>
                <a:latin typeface="inter-regular"/>
              </a:rPr>
              <a:t>&lt;/h4&gt;</a:t>
            </a:r>
            <a:r>
              <a:rPr lang="en-US" b="0" i="0" dirty="0">
                <a:solidFill>
                  <a:srgbClr val="000000"/>
                </a:solidFill>
                <a:effectLst/>
                <a:latin typeface="inter-regular"/>
              </a:rPr>
              <a:t>  </a:t>
            </a:r>
          </a:p>
        </p:txBody>
      </p:sp>
    </p:spTree>
    <p:extLst>
      <p:ext uri="{BB962C8B-B14F-4D97-AF65-F5344CB8AC3E}">
        <p14:creationId xmlns:p14="http://schemas.microsoft.com/office/powerpoint/2010/main" val="379799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CE166-CD2C-137A-2E2D-B71ADCE96F5D}"/>
              </a:ext>
            </a:extLst>
          </p:cNvPr>
          <p:cNvSpPr>
            <a:spLocks noGrp="1"/>
          </p:cNvSpPr>
          <p:nvPr>
            <p:ph type="title"/>
          </p:nvPr>
        </p:nvSpPr>
        <p:spPr/>
        <p:txBody>
          <a:bodyPr/>
          <a:lstStyle/>
          <a:p>
            <a:r>
              <a:rPr lang="en-US" dirty="0" err="1"/>
              <a:t>OutputCache</a:t>
            </a:r>
            <a:r>
              <a:rPr lang="en-US" dirty="0"/>
              <a:t> Example</a:t>
            </a:r>
          </a:p>
        </p:txBody>
      </p:sp>
      <p:sp>
        <p:nvSpPr>
          <p:cNvPr id="3" name="Content Placeholder 2">
            <a:extLst>
              <a:ext uri="{FF2B5EF4-FFF2-40B4-BE49-F238E27FC236}">
                <a16:creationId xmlns:a16="http://schemas.microsoft.com/office/drawing/2014/main" id="{D0FAAEEC-CB4C-F20B-164A-1370B281757D}"/>
              </a:ext>
            </a:extLst>
          </p:cNvPr>
          <p:cNvSpPr>
            <a:spLocks noGrp="1"/>
          </p:cNvSpPr>
          <p:nvPr>
            <p:ph idx="1"/>
          </p:nvPr>
        </p:nvSpPr>
        <p:spPr>
          <a:xfrm>
            <a:off x="3869268" y="864108"/>
            <a:ext cx="7315200" cy="1606949"/>
          </a:xfrm>
        </p:spPr>
        <p:txBody>
          <a:bodyPr>
            <a:normAutofit/>
          </a:bodyPr>
          <a:lstStyle/>
          <a:p>
            <a:r>
              <a:rPr lang="en-US" sz="2400" dirty="0">
                <a:solidFill>
                  <a:schemeClr val="tx1"/>
                </a:solidFill>
              </a:rPr>
              <a:t>It produces the following output and cache that for 10 seconds. It will not change before 10 seconds even we refresh the web page again and again.</a:t>
            </a:r>
          </a:p>
        </p:txBody>
      </p:sp>
      <p:pic>
        <p:nvPicPr>
          <p:cNvPr id="4098" name="Picture 2" descr="ASP Action filters 1">
            <a:extLst>
              <a:ext uri="{FF2B5EF4-FFF2-40B4-BE49-F238E27FC236}">
                <a16:creationId xmlns:a16="http://schemas.microsoft.com/office/drawing/2014/main" id="{C80DC23E-D6FE-029C-12C2-3216D64AF7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2771" y="2547202"/>
            <a:ext cx="5943600" cy="2190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8531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B6F6E-6410-98F5-73C5-5E00D336957B}"/>
              </a:ext>
            </a:extLst>
          </p:cNvPr>
          <p:cNvSpPr>
            <a:spLocks noGrp="1"/>
          </p:cNvSpPr>
          <p:nvPr>
            <p:ph type="title"/>
          </p:nvPr>
        </p:nvSpPr>
        <p:spPr/>
        <p:txBody>
          <a:bodyPr/>
          <a:lstStyle/>
          <a:p>
            <a:r>
              <a:rPr lang="en-US" dirty="0"/>
              <a:t>Authorize Example</a:t>
            </a:r>
          </a:p>
        </p:txBody>
      </p:sp>
      <p:sp>
        <p:nvSpPr>
          <p:cNvPr id="3" name="Content Placeholder 2">
            <a:extLst>
              <a:ext uri="{FF2B5EF4-FFF2-40B4-BE49-F238E27FC236}">
                <a16:creationId xmlns:a16="http://schemas.microsoft.com/office/drawing/2014/main" id="{A6486017-ED11-62E6-A435-D3DC48CECBEA}"/>
              </a:ext>
            </a:extLst>
          </p:cNvPr>
          <p:cNvSpPr>
            <a:spLocks noGrp="1"/>
          </p:cNvSpPr>
          <p:nvPr>
            <p:ph idx="1"/>
          </p:nvPr>
        </p:nvSpPr>
        <p:spPr>
          <a:xfrm>
            <a:off x="3624943" y="239487"/>
            <a:ext cx="7559525" cy="6411684"/>
          </a:xfrm>
        </p:spPr>
        <p:txBody>
          <a:bodyPr>
            <a:normAutofit fontScale="92500" lnSpcReduction="20000"/>
          </a:bodyPr>
          <a:lstStyle/>
          <a:p>
            <a:pPr marL="0" indent="0" algn="just">
              <a:buNone/>
            </a:pPr>
            <a:r>
              <a:rPr lang="en-US" b="0" i="0" dirty="0">
                <a:solidFill>
                  <a:srgbClr val="610B4B"/>
                </a:solidFill>
                <a:effectLst/>
                <a:latin typeface="erdana"/>
              </a:rPr>
              <a:t>// </a:t>
            </a:r>
            <a:r>
              <a:rPr lang="en-US" b="0" i="0" dirty="0" err="1">
                <a:solidFill>
                  <a:srgbClr val="610B4B"/>
                </a:solidFill>
                <a:effectLst/>
                <a:latin typeface="erdana"/>
              </a:rPr>
              <a:t>MusicStoreController.cs</a:t>
            </a:r>
            <a:endParaRPr lang="en-US" b="0" i="0" dirty="0">
              <a:solidFill>
                <a:srgbClr val="610B4B"/>
              </a:solidFill>
              <a:effectLst/>
              <a:latin typeface="erdana"/>
            </a:endParaRP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System;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System.Collections.Generic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System.Linq</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using</a:t>
            </a:r>
            <a:r>
              <a:rPr lang="en-US" b="0" i="0" dirty="0">
                <a:solidFill>
                  <a:srgbClr val="000000"/>
                </a:solidFill>
                <a:effectLst/>
                <a:latin typeface="inter-regular"/>
              </a:rPr>
              <a:t> </a:t>
            </a:r>
            <a:r>
              <a:rPr lang="en-US" b="0" i="0" dirty="0" err="1">
                <a:solidFill>
                  <a:srgbClr val="000000"/>
                </a:solidFill>
                <a:effectLst/>
                <a:latin typeface="inter-regular"/>
              </a:rPr>
              <a:t>System.Web.Mvc</a:t>
            </a:r>
            <a:r>
              <a:rPr lang="en-US" b="0" i="0" dirty="0">
                <a:solidFill>
                  <a:srgbClr val="000000"/>
                </a:solidFill>
                <a:effectLst/>
                <a:latin typeface="inter-regular"/>
              </a:rPr>
              <a:t>;  </a:t>
            </a:r>
          </a:p>
          <a:p>
            <a:pPr marL="0" indent="0" algn="just">
              <a:buNone/>
            </a:pPr>
            <a:r>
              <a:rPr lang="en-US" b="1" i="0" dirty="0">
                <a:solidFill>
                  <a:srgbClr val="006699"/>
                </a:solidFill>
                <a:effectLst/>
                <a:latin typeface="inter-regular"/>
              </a:rPr>
              <a:t>namespace</a:t>
            </a:r>
            <a:r>
              <a:rPr lang="en-US" b="0" i="0" dirty="0">
                <a:solidFill>
                  <a:srgbClr val="000000"/>
                </a:solidFill>
                <a:effectLst/>
                <a:latin typeface="inter-regular"/>
              </a:rPr>
              <a:t> </a:t>
            </a:r>
            <a:r>
              <a:rPr lang="en-US" b="0" i="0" dirty="0" err="1">
                <a:solidFill>
                  <a:srgbClr val="000000"/>
                </a:solidFill>
                <a:effectLst/>
                <a:latin typeface="inter-regular"/>
              </a:rPr>
              <a:t>MvcApplicationDemo.Controllers</a:t>
            </a: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1" i="0" dirty="0">
                <a:solidFill>
                  <a:srgbClr val="006699"/>
                </a:solidFill>
                <a:effectLst/>
                <a:latin typeface="inter-regular"/>
              </a:rPr>
              <a:t>class</a:t>
            </a:r>
            <a:r>
              <a:rPr lang="en-US" b="0" i="0" dirty="0">
                <a:solidFill>
                  <a:srgbClr val="000000"/>
                </a:solidFill>
                <a:effectLst/>
                <a:latin typeface="inter-regular"/>
              </a:rPr>
              <a:t> </a:t>
            </a:r>
            <a:r>
              <a:rPr lang="en-US" b="0" i="0" dirty="0" err="1">
                <a:solidFill>
                  <a:srgbClr val="000000"/>
                </a:solidFill>
                <a:effectLst/>
                <a:latin typeface="inter-regular"/>
              </a:rPr>
              <a:t>MusicStoreController</a:t>
            </a:r>
            <a:r>
              <a:rPr lang="en-US" b="0" i="0" dirty="0">
                <a:solidFill>
                  <a:srgbClr val="000000"/>
                </a:solidFill>
                <a:effectLst/>
                <a:latin typeface="inter-regular"/>
              </a:rPr>
              <a:t> : Controller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0" i="0" dirty="0">
                <a:solidFill>
                  <a:srgbClr val="FF0000"/>
                </a:solidFill>
                <a:effectLst/>
                <a:latin typeface="inter-regular"/>
              </a:rPr>
              <a:t>   [Authorize]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public</a:t>
            </a:r>
            <a:r>
              <a:rPr lang="en-US" b="0" i="0" dirty="0">
                <a:solidFill>
                  <a:srgbClr val="000000"/>
                </a:solidFill>
                <a:effectLst/>
                <a:latin typeface="inter-regular"/>
              </a:rPr>
              <a:t> </a:t>
            </a:r>
            <a:r>
              <a:rPr lang="en-US" b="0" i="0" dirty="0" err="1">
                <a:solidFill>
                  <a:srgbClr val="000000"/>
                </a:solidFill>
                <a:effectLst/>
                <a:latin typeface="inter-regular"/>
              </a:rPr>
              <a:t>ActionResult</a:t>
            </a:r>
            <a:r>
              <a:rPr lang="en-US" b="0" i="0" dirty="0">
                <a:solidFill>
                  <a:srgbClr val="000000"/>
                </a:solidFill>
                <a:effectLst/>
                <a:latin typeface="inter-regular"/>
              </a:rPr>
              <a:t> Index()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r>
              <a:rPr lang="en-US" b="1" i="0" dirty="0">
                <a:solidFill>
                  <a:srgbClr val="006699"/>
                </a:solidFill>
                <a:effectLst/>
                <a:latin typeface="inter-regular"/>
              </a:rPr>
              <a:t>return</a:t>
            </a:r>
            <a:r>
              <a:rPr lang="en-US" b="0" i="0" dirty="0">
                <a:solidFill>
                  <a:srgbClr val="000000"/>
                </a:solidFill>
                <a:effectLst/>
                <a:latin typeface="inter-regular"/>
              </a:rPr>
              <a:t> View();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  </a:t>
            </a:r>
          </a:p>
          <a:p>
            <a:pPr marL="0" indent="0" algn="just">
              <a:buNone/>
            </a:pPr>
            <a:r>
              <a:rPr lang="en-US" b="0" i="0" dirty="0">
                <a:solidFill>
                  <a:srgbClr val="000000"/>
                </a:solidFill>
                <a:effectLst/>
                <a:latin typeface="inter-regular"/>
              </a:rPr>
              <a:t>}  </a:t>
            </a:r>
          </a:p>
          <a:p>
            <a:pPr marL="0" indent="0">
              <a:buNone/>
            </a:pPr>
            <a:endParaRPr lang="en-US" dirty="0"/>
          </a:p>
        </p:txBody>
      </p:sp>
      <p:pic>
        <p:nvPicPr>
          <p:cNvPr id="5122" name="Picture 2" descr="ASP Action filters 2">
            <a:extLst>
              <a:ext uri="{FF2B5EF4-FFF2-40B4-BE49-F238E27FC236}">
                <a16:creationId xmlns:a16="http://schemas.microsoft.com/office/drawing/2014/main" id="{EECCA25B-FD87-6B43-EB71-6B76106FA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6341" y="4201886"/>
            <a:ext cx="5195659" cy="2656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389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5FCF-0B40-8EF1-DEC4-AA56C333BE48}"/>
              </a:ext>
            </a:extLst>
          </p:cNvPr>
          <p:cNvSpPr>
            <a:spLocks noGrp="1"/>
          </p:cNvSpPr>
          <p:nvPr>
            <p:ph type="title"/>
          </p:nvPr>
        </p:nvSpPr>
        <p:spPr/>
        <p:txBody>
          <a:bodyPr/>
          <a:lstStyle/>
          <a:p>
            <a:r>
              <a:rPr lang="en-US" dirty="0"/>
              <a:t>MVC Validation</a:t>
            </a:r>
          </a:p>
        </p:txBody>
      </p:sp>
      <p:sp>
        <p:nvSpPr>
          <p:cNvPr id="3" name="Content Placeholder 2">
            <a:extLst>
              <a:ext uri="{FF2B5EF4-FFF2-40B4-BE49-F238E27FC236}">
                <a16:creationId xmlns:a16="http://schemas.microsoft.com/office/drawing/2014/main" id="{AB30BBBF-4CBE-C186-E800-2115FAB36163}"/>
              </a:ext>
            </a:extLst>
          </p:cNvPr>
          <p:cNvSpPr>
            <a:spLocks noGrp="1"/>
          </p:cNvSpPr>
          <p:nvPr>
            <p:ph idx="1"/>
          </p:nvPr>
        </p:nvSpPr>
        <p:spPr/>
        <p:txBody>
          <a:bodyPr>
            <a:normAutofit/>
          </a:bodyPr>
          <a:lstStyle/>
          <a:p>
            <a:pPr algn="just"/>
            <a:r>
              <a:rPr lang="en-US" sz="2400" dirty="0">
                <a:solidFill>
                  <a:schemeClr val="tx1"/>
                </a:solidFill>
              </a:rPr>
              <a:t>Validation of user input is necessary task for the application programmer. An application should allow only valid user input so that we get only desired information.</a:t>
            </a:r>
          </a:p>
          <a:p>
            <a:pPr algn="just"/>
            <a:endParaRPr lang="en-US" sz="2400" dirty="0">
              <a:solidFill>
                <a:schemeClr val="tx1"/>
              </a:solidFill>
            </a:endParaRPr>
          </a:p>
          <a:p>
            <a:pPr algn="just"/>
            <a:r>
              <a:rPr lang="en-US" sz="2400" dirty="0">
                <a:solidFill>
                  <a:schemeClr val="tx1"/>
                </a:solidFill>
              </a:rPr>
              <a:t>ASP.NET MVC framework provides built-in annotations that we can apply on Model properties. It validates input and display appropriate message to the user.</a:t>
            </a:r>
          </a:p>
        </p:txBody>
      </p:sp>
    </p:spTree>
    <p:extLst>
      <p:ext uri="{BB962C8B-B14F-4D97-AF65-F5344CB8AC3E}">
        <p14:creationId xmlns:p14="http://schemas.microsoft.com/office/powerpoint/2010/main" val="15572231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5FCF-0B40-8EF1-DEC4-AA56C333BE48}"/>
              </a:ext>
            </a:extLst>
          </p:cNvPr>
          <p:cNvSpPr>
            <a:spLocks noGrp="1"/>
          </p:cNvSpPr>
          <p:nvPr>
            <p:ph type="title"/>
          </p:nvPr>
        </p:nvSpPr>
        <p:spPr/>
        <p:txBody>
          <a:bodyPr/>
          <a:lstStyle/>
          <a:p>
            <a:r>
              <a:rPr lang="en-US" dirty="0"/>
              <a:t>MVC Validation</a:t>
            </a:r>
          </a:p>
        </p:txBody>
      </p:sp>
      <p:graphicFrame>
        <p:nvGraphicFramePr>
          <p:cNvPr id="6" name="Table 5">
            <a:extLst>
              <a:ext uri="{FF2B5EF4-FFF2-40B4-BE49-F238E27FC236}">
                <a16:creationId xmlns:a16="http://schemas.microsoft.com/office/drawing/2014/main" id="{613528DB-B504-F9BF-2B03-CCDE5019F622}"/>
              </a:ext>
            </a:extLst>
          </p:cNvPr>
          <p:cNvGraphicFramePr>
            <a:graphicFrameLocks noGrp="1"/>
          </p:cNvGraphicFramePr>
          <p:nvPr>
            <p:extLst>
              <p:ext uri="{D42A27DB-BD31-4B8C-83A1-F6EECF244321}">
                <p14:modId xmlns:p14="http://schemas.microsoft.com/office/powerpoint/2010/main" val="2877332559"/>
              </p:ext>
            </p:extLst>
          </p:nvPr>
        </p:nvGraphicFramePr>
        <p:xfrm>
          <a:off x="2492829" y="410165"/>
          <a:ext cx="9590314" cy="6169386"/>
        </p:xfrm>
        <a:graphic>
          <a:graphicData uri="http://schemas.openxmlformats.org/drawingml/2006/table">
            <a:tbl>
              <a:tblPr/>
              <a:tblGrid>
                <a:gridCol w="2094669">
                  <a:extLst>
                    <a:ext uri="{9D8B030D-6E8A-4147-A177-3AD203B41FA5}">
                      <a16:colId xmlns:a16="http://schemas.microsoft.com/office/drawing/2014/main" val="50341279"/>
                    </a:ext>
                  </a:extLst>
                </a:gridCol>
                <a:gridCol w="7495645">
                  <a:extLst>
                    <a:ext uri="{9D8B030D-6E8A-4147-A177-3AD203B41FA5}">
                      <a16:colId xmlns:a16="http://schemas.microsoft.com/office/drawing/2014/main" val="4283212690"/>
                    </a:ext>
                  </a:extLst>
                </a:gridCol>
              </a:tblGrid>
              <a:tr h="195096">
                <a:tc>
                  <a:txBody>
                    <a:bodyPr/>
                    <a:lstStyle/>
                    <a:p>
                      <a:pPr algn="l" fontAlgn="b"/>
                      <a:r>
                        <a:rPr lang="en-US" sz="2000" b="0">
                          <a:solidFill>
                            <a:srgbClr val="FFFFFF"/>
                          </a:solidFill>
                          <a:effectLst/>
                        </a:rPr>
                        <a:t>Attribute</a:t>
                      </a:r>
                    </a:p>
                  </a:txBody>
                  <a:tcPr marL="48774" marR="48774" marT="24387" marB="24387"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0">
                          <a:solidFill>
                            <a:srgbClr val="FFFFFF"/>
                          </a:solidFill>
                          <a:effectLst/>
                        </a:rPr>
                        <a:t>Usage</a:t>
                      </a:r>
                    </a:p>
                  </a:txBody>
                  <a:tcPr marL="48774" marR="48774" marT="24387" marB="24387"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780456235"/>
                  </a:ext>
                </a:extLst>
              </a:tr>
              <a:tr h="341418">
                <a:tc>
                  <a:txBody>
                    <a:bodyPr/>
                    <a:lstStyle/>
                    <a:p>
                      <a:pPr fontAlgn="t"/>
                      <a:r>
                        <a:rPr lang="en-US" sz="2000">
                          <a:solidFill>
                            <a:srgbClr val="414141"/>
                          </a:solidFill>
                          <a:effectLst/>
                        </a:rPr>
                        <a:t>Required</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Specifies that a property value is required.</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07199206"/>
                  </a:ext>
                </a:extLst>
              </a:tr>
              <a:tr h="634063">
                <a:tc>
                  <a:txBody>
                    <a:bodyPr/>
                    <a:lstStyle/>
                    <a:p>
                      <a:pPr fontAlgn="t"/>
                      <a:r>
                        <a:rPr lang="en-US" sz="2000">
                          <a:solidFill>
                            <a:srgbClr val="414141"/>
                          </a:solidFill>
                          <a:effectLst/>
                        </a:rPr>
                        <a:t>StringLength</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Specifies the minimum and maximum length of characters that are allowed in a string type property.</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292228077"/>
                  </a:ext>
                </a:extLst>
              </a:tr>
              <a:tr h="487740">
                <a:tc>
                  <a:txBody>
                    <a:bodyPr/>
                    <a:lstStyle/>
                    <a:p>
                      <a:pPr fontAlgn="t"/>
                      <a:r>
                        <a:rPr lang="en-US" sz="2000">
                          <a:solidFill>
                            <a:srgbClr val="414141"/>
                          </a:solidFill>
                          <a:effectLst/>
                        </a:rPr>
                        <a:t>Range</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Specifies the numeric range constraints for the value of a property.</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652655097"/>
                  </a:ext>
                </a:extLst>
              </a:tr>
              <a:tr h="487740">
                <a:tc>
                  <a:txBody>
                    <a:bodyPr/>
                    <a:lstStyle/>
                    <a:p>
                      <a:pPr fontAlgn="t"/>
                      <a:r>
                        <a:rPr lang="en-US" sz="2000">
                          <a:solidFill>
                            <a:srgbClr val="414141"/>
                          </a:solidFill>
                          <a:effectLst/>
                        </a:rPr>
                        <a:t>RegularExpression</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Specifies that a property value must match the specified regular expression.</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917185691"/>
                  </a:ext>
                </a:extLst>
              </a:tr>
              <a:tr h="487740">
                <a:tc>
                  <a:txBody>
                    <a:bodyPr/>
                    <a:lstStyle/>
                    <a:p>
                      <a:pPr fontAlgn="t"/>
                      <a:r>
                        <a:rPr lang="en-US" sz="2000">
                          <a:solidFill>
                            <a:srgbClr val="414141"/>
                          </a:solidFill>
                          <a:effectLst/>
                        </a:rPr>
                        <a:t>CreditCard</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Specifies that a property value is a credit card number.</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0262263"/>
                  </a:ext>
                </a:extLst>
              </a:tr>
              <a:tr h="487740">
                <a:tc>
                  <a:txBody>
                    <a:bodyPr/>
                    <a:lstStyle/>
                    <a:p>
                      <a:pPr fontAlgn="t"/>
                      <a:r>
                        <a:rPr lang="en-US" sz="2000">
                          <a:solidFill>
                            <a:srgbClr val="414141"/>
                          </a:solidFill>
                          <a:effectLst/>
                        </a:rPr>
                        <a:t>CustomValidation</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Specifies a custom validation method that is used to validate a property.</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796254749"/>
                  </a:ext>
                </a:extLst>
              </a:tr>
              <a:tr h="195096">
                <a:tc>
                  <a:txBody>
                    <a:bodyPr/>
                    <a:lstStyle/>
                    <a:p>
                      <a:pPr fontAlgn="t"/>
                      <a:r>
                        <a:rPr lang="en-US" sz="2000">
                          <a:solidFill>
                            <a:srgbClr val="414141"/>
                          </a:solidFill>
                          <a:effectLst/>
                        </a:rPr>
                        <a:t>EmailAddress</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Validates an email address.</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41960732"/>
                  </a:ext>
                </a:extLst>
              </a:tr>
              <a:tr h="341418">
                <a:tc>
                  <a:txBody>
                    <a:bodyPr/>
                    <a:lstStyle/>
                    <a:p>
                      <a:pPr fontAlgn="t"/>
                      <a:r>
                        <a:rPr lang="en-US" sz="2000">
                          <a:solidFill>
                            <a:srgbClr val="414141"/>
                          </a:solidFill>
                          <a:effectLst/>
                        </a:rPr>
                        <a:t>FileExtension</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Validates file name extensions.</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624611458"/>
                  </a:ext>
                </a:extLst>
              </a:tr>
              <a:tr h="487740">
                <a:tc>
                  <a:txBody>
                    <a:bodyPr/>
                    <a:lstStyle/>
                    <a:p>
                      <a:pPr fontAlgn="t"/>
                      <a:r>
                        <a:rPr lang="en-US" sz="2000">
                          <a:solidFill>
                            <a:srgbClr val="414141"/>
                          </a:solidFill>
                          <a:effectLst/>
                        </a:rPr>
                        <a:t>MaxLength</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Specifies the maximum length of array or string data allowed in a property.</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92673624"/>
                  </a:ext>
                </a:extLst>
              </a:tr>
              <a:tr h="487740">
                <a:tc>
                  <a:txBody>
                    <a:bodyPr/>
                    <a:lstStyle/>
                    <a:p>
                      <a:pPr fontAlgn="t"/>
                      <a:r>
                        <a:rPr lang="en-US" sz="2000">
                          <a:solidFill>
                            <a:srgbClr val="414141"/>
                          </a:solidFill>
                          <a:effectLst/>
                        </a:rPr>
                        <a:t>MinLength</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Specifies the minimum length of array or string data allowed in a property.</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116796392"/>
                  </a:ext>
                </a:extLst>
              </a:tr>
              <a:tr h="487740">
                <a:tc>
                  <a:txBody>
                    <a:bodyPr/>
                    <a:lstStyle/>
                    <a:p>
                      <a:pPr fontAlgn="t"/>
                      <a:r>
                        <a:rPr lang="en-US" sz="2000">
                          <a:solidFill>
                            <a:srgbClr val="414141"/>
                          </a:solidFill>
                          <a:effectLst/>
                        </a:rPr>
                        <a:t>Phone</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dirty="0">
                          <a:solidFill>
                            <a:srgbClr val="414141"/>
                          </a:solidFill>
                          <a:effectLst/>
                        </a:rPr>
                        <a:t>Specifies that a property value is a well-formed phone number.</a:t>
                      </a:r>
                    </a:p>
                  </a:txBody>
                  <a:tcPr marL="48774" marR="48774" marT="24387" marB="24387">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0765662"/>
                  </a:ext>
                </a:extLst>
              </a:tr>
            </a:tbl>
          </a:graphicData>
        </a:graphic>
      </p:graphicFrame>
    </p:spTree>
    <p:extLst>
      <p:ext uri="{BB962C8B-B14F-4D97-AF65-F5344CB8AC3E}">
        <p14:creationId xmlns:p14="http://schemas.microsoft.com/office/powerpoint/2010/main" val="154573721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5FCF-0B40-8EF1-DEC4-AA56C333BE48}"/>
              </a:ext>
            </a:extLst>
          </p:cNvPr>
          <p:cNvSpPr>
            <a:spLocks noGrp="1"/>
          </p:cNvSpPr>
          <p:nvPr>
            <p:ph type="title"/>
          </p:nvPr>
        </p:nvSpPr>
        <p:spPr>
          <a:xfrm>
            <a:off x="252918" y="1123837"/>
            <a:ext cx="3176081" cy="4601183"/>
          </a:xfrm>
        </p:spPr>
        <p:txBody>
          <a:bodyPr/>
          <a:lstStyle/>
          <a:p>
            <a:r>
              <a:rPr lang="en-US" dirty="0" err="1"/>
              <a:t>DataAnnotation</a:t>
            </a:r>
            <a:r>
              <a:rPr lang="en-US" dirty="0"/>
              <a:t> Attributes</a:t>
            </a:r>
          </a:p>
        </p:txBody>
      </p:sp>
      <p:sp>
        <p:nvSpPr>
          <p:cNvPr id="5" name="Rectangle 2">
            <a:extLst>
              <a:ext uri="{FF2B5EF4-FFF2-40B4-BE49-F238E27FC236}">
                <a16:creationId xmlns:a16="http://schemas.microsoft.com/office/drawing/2014/main" id="{EB9E6A6A-062A-8017-D8F0-72861CD9C994}"/>
              </a:ext>
            </a:extLst>
          </p:cNvPr>
          <p:cNvSpPr>
            <a:spLocks noChangeArrowheads="1"/>
          </p:cNvSpPr>
          <p:nvPr/>
        </p:nvSpPr>
        <p:spPr bwMode="auto">
          <a:xfrm>
            <a:off x="3807241" y="1348497"/>
            <a:ext cx="7886774" cy="387798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class</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a:ln>
                  <a:noFill/>
                </a:ln>
                <a:solidFill>
                  <a:srgbClr val="2B91AF"/>
                </a:solidFill>
                <a:effectLst/>
                <a:latin typeface="Consolas" panose="020B0609020204030204" pitchFamily="49" charset="0"/>
                <a:ea typeface="SFMono-Regular"/>
              </a:rPr>
              <a:t>Student</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err="1">
                <a:ln>
                  <a:noFill/>
                </a:ln>
                <a:solidFill>
                  <a:srgbClr val="000000"/>
                </a:solidFill>
                <a:effectLst/>
                <a:latin typeface="Consolas" panose="020B0609020204030204" pitchFamily="49" charset="0"/>
                <a:ea typeface="SFMono-Regular"/>
              </a:rPr>
              <a:t>StudentId</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 get; set;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a:t>
            </a:r>
            <a:r>
              <a:rPr kumimoji="0" lang="en-US" altLang="en-US" sz="2800" b="0" i="0" u="none" strike="noStrike" cap="none" normalizeH="0" baseline="0" dirty="0">
                <a:ln>
                  <a:noFill/>
                </a:ln>
                <a:solidFill>
                  <a:srgbClr val="2B91AF"/>
                </a:solidFill>
                <a:effectLst/>
                <a:latin typeface="Consolas" panose="020B0609020204030204" pitchFamily="49" charset="0"/>
                <a:ea typeface="SFMono-Regular"/>
              </a:rPr>
              <a:t>Required</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string</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err="1">
                <a:ln>
                  <a:noFill/>
                </a:ln>
                <a:solidFill>
                  <a:srgbClr val="000000"/>
                </a:solidFill>
                <a:effectLst/>
                <a:latin typeface="Consolas" panose="020B0609020204030204" pitchFamily="49" charset="0"/>
                <a:ea typeface="SFMono-Regular"/>
              </a:rPr>
              <a:t>StudentName</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 get; set; }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000000"/>
              </a:solidFill>
              <a:effectLst/>
              <a:latin typeface="Consolas" panose="020B0609020204030204" pitchFamily="49" charset="0"/>
              <a:ea typeface="SFMono-Regular"/>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a:t>
            </a:r>
            <a:r>
              <a:rPr kumimoji="0" lang="en-US" altLang="en-US" sz="2800" b="0" i="0" u="none" strike="noStrike" cap="none" normalizeH="0" baseline="0" dirty="0">
                <a:ln>
                  <a:noFill/>
                </a:ln>
                <a:solidFill>
                  <a:srgbClr val="2B91AF"/>
                </a:solidFill>
                <a:effectLst/>
                <a:latin typeface="Consolas" panose="020B0609020204030204" pitchFamily="49" charset="0"/>
                <a:ea typeface="SFMono-Regular"/>
              </a:rPr>
              <a:t>Range</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(10, 20)]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public</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t>
            </a:r>
            <a:r>
              <a:rPr kumimoji="0" lang="en-US" altLang="en-US" sz="2800" b="0" i="0" u="none" strike="noStrike" cap="none" normalizeH="0" baseline="0" dirty="0">
                <a:ln>
                  <a:noFill/>
                </a:ln>
                <a:solidFill>
                  <a:srgbClr val="0000FF"/>
                </a:solidFill>
                <a:effectLst/>
                <a:latin typeface="Consolas" panose="020B0609020204030204" pitchFamily="49" charset="0"/>
                <a:ea typeface="SFMono-Regular"/>
              </a:rPr>
              <a:t>int</a:t>
            </a:r>
            <a:r>
              <a:rPr kumimoji="0" lang="en-US" altLang="en-US" sz="2800" b="0" i="0" u="none" strike="noStrike" cap="none" normalizeH="0" baseline="0" dirty="0">
                <a:ln>
                  <a:noFill/>
                </a:ln>
                <a:solidFill>
                  <a:srgbClr val="000000"/>
                </a:solidFill>
                <a:effectLst/>
                <a:latin typeface="Consolas" panose="020B0609020204030204" pitchFamily="49" charset="0"/>
                <a:ea typeface="SFMono-Regular"/>
              </a:rPr>
              <a:t> Age { get; set; } }</a:t>
            </a:r>
            <a:r>
              <a:rPr kumimoji="0" lang="en-US" altLang="en-US" sz="1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69863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1983</TotalTime>
  <Words>6953</Words>
  <Application>Microsoft Office PowerPoint</Application>
  <PresentationFormat>Widescreen</PresentationFormat>
  <Paragraphs>1124</Paragraphs>
  <Slides>112</Slides>
  <Notes>13</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112</vt:i4>
      </vt:variant>
    </vt:vector>
  </HeadingPairs>
  <TitlesOfParts>
    <vt:vector size="127" baseType="lpstr">
      <vt:lpstr>Arial</vt:lpstr>
      <vt:lpstr>Calibri</vt:lpstr>
      <vt:lpstr>Calibri Light</vt:lpstr>
      <vt:lpstr>Cascadia Mono</vt:lpstr>
      <vt:lpstr>Consolas</vt:lpstr>
      <vt:lpstr>Corbel</vt:lpstr>
      <vt:lpstr>erdana</vt:lpstr>
      <vt:lpstr>inter-bold</vt:lpstr>
      <vt:lpstr>inter-regular</vt:lpstr>
      <vt:lpstr>SFMono-Regular</vt:lpstr>
      <vt:lpstr>times new roman</vt:lpstr>
      <vt:lpstr>Verdana</vt:lpstr>
      <vt:lpstr>Wingdings 2</vt:lpstr>
      <vt:lpstr>Office Theme</vt:lpstr>
      <vt:lpstr>Frame</vt:lpstr>
      <vt:lpstr>PowerPoint Presentation</vt:lpstr>
      <vt:lpstr>Course Objective &amp; Outcomes</vt:lpstr>
      <vt:lpstr>Unit - 3 </vt:lpstr>
      <vt:lpstr>Contents</vt:lpstr>
      <vt:lpstr>Introduction to ASP.NET MVC </vt:lpstr>
      <vt:lpstr>Introduction to ASP.NET MVC </vt:lpstr>
      <vt:lpstr>Introduction to ASP.NET MVC </vt:lpstr>
      <vt:lpstr>Introduction to ASP.NET MVC </vt:lpstr>
      <vt:lpstr>Introduction to ASP.NET MVC </vt:lpstr>
      <vt:lpstr>ASP.NET MVC URL Structure</vt:lpstr>
      <vt:lpstr>ASP.NET MVC URL Structure</vt:lpstr>
      <vt:lpstr>How MVC Works?</vt:lpstr>
      <vt:lpstr>MVC Architecture Overview  </vt:lpstr>
      <vt:lpstr>Advantages of ASP.NET MVC Pattern</vt:lpstr>
      <vt:lpstr>Controller</vt:lpstr>
      <vt:lpstr>Controller</vt:lpstr>
      <vt:lpstr>Controller</vt:lpstr>
      <vt:lpstr>Controller</vt:lpstr>
      <vt:lpstr>Controller Demo</vt:lpstr>
      <vt:lpstr>Controller Demo</vt:lpstr>
      <vt:lpstr>Controller Demo</vt:lpstr>
      <vt:lpstr>Controller Demo</vt:lpstr>
      <vt:lpstr>Output</vt:lpstr>
      <vt:lpstr>Controller Demo</vt:lpstr>
      <vt:lpstr>Controller Demo</vt:lpstr>
      <vt:lpstr>Controller Demo</vt:lpstr>
      <vt:lpstr>View in MVC</vt:lpstr>
      <vt:lpstr>View in MVC</vt:lpstr>
      <vt:lpstr>View in MVC</vt:lpstr>
      <vt:lpstr>View Demo</vt:lpstr>
      <vt:lpstr>View Demo</vt:lpstr>
      <vt:lpstr>View Demo</vt:lpstr>
      <vt:lpstr>View Demo</vt:lpstr>
      <vt:lpstr>View Demo</vt:lpstr>
      <vt:lpstr>View Demo</vt:lpstr>
      <vt:lpstr>View Demo</vt:lpstr>
      <vt:lpstr>View Demo</vt:lpstr>
      <vt:lpstr>View Demo</vt:lpstr>
      <vt:lpstr>Model in MVC</vt:lpstr>
      <vt:lpstr>Model in MVC</vt:lpstr>
      <vt:lpstr>Model in MVC</vt:lpstr>
      <vt:lpstr>Model in MVC</vt:lpstr>
      <vt:lpstr>Integrate/Bind Model, View and Controller</vt:lpstr>
      <vt:lpstr>Model</vt:lpstr>
      <vt:lpstr>Controller</vt:lpstr>
      <vt:lpstr>View</vt:lpstr>
      <vt:lpstr>Output</vt:lpstr>
      <vt:lpstr>ASP.NET Razor View</vt:lpstr>
      <vt:lpstr>Razor Syntax Rules</vt:lpstr>
      <vt:lpstr>Razor Characteristics</vt:lpstr>
      <vt:lpstr>Razor View Demo</vt:lpstr>
      <vt:lpstr>Razor View Demo</vt:lpstr>
      <vt:lpstr>Accept User Input</vt:lpstr>
      <vt:lpstr>Accept User Input</vt:lpstr>
      <vt:lpstr>Output</vt:lpstr>
      <vt:lpstr>Points</vt:lpstr>
      <vt:lpstr>What is View Bag?</vt:lpstr>
      <vt:lpstr>Layout View</vt:lpstr>
      <vt:lpstr>Layout View</vt:lpstr>
      <vt:lpstr>Create Layout View</vt:lpstr>
      <vt:lpstr>Layout View Demo</vt:lpstr>
      <vt:lpstr>Layout View Demo</vt:lpstr>
      <vt:lpstr>Layout View Demo</vt:lpstr>
      <vt:lpstr>Layout View Demo</vt:lpstr>
      <vt:lpstr>Layout View  Demo</vt:lpstr>
      <vt:lpstr>Partial View</vt:lpstr>
      <vt:lpstr>Partial View</vt:lpstr>
      <vt:lpstr>Partial View</vt:lpstr>
      <vt:lpstr>Partial View</vt:lpstr>
      <vt:lpstr>Partial View</vt:lpstr>
      <vt:lpstr>Rendering Partial View</vt:lpstr>
      <vt:lpstr>Rendering Partial View</vt:lpstr>
      <vt:lpstr>Rendering Partial View</vt:lpstr>
      <vt:lpstr>Rendering Partial View</vt:lpstr>
      <vt:lpstr>Rendering Partial View</vt:lpstr>
      <vt:lpstr>Rendering Partial View</vt:lpstr>
      <vt:lpstr>HTML Helpers</vt:lpstr>
      <vt:lpstr>HTML Helpers</vt:lpstr>
      <vt:lpstr>HtmlHelper Methods</vt:lpstr>
      <vt:lpstr>HTML Helper Demo</vt:lpstr>
      <vt:lpstr>HTML Helper Demo</vt:lpstr>
      <vt:lpstr>MVC Actions</vt:lpstr>
      <vt:lpstr>MVC Actions</vt:lpstr>
      <vt:lpstr>Adding an Action method</vt:lpstr>
      <vt:lpstr>Action Method Parameters</vt:lpstr>
      <vt:lpstr>ASP.NET MVC Action Selectors</vt:lpstr>
      <vt:lpstr>Action Name</vt:lpstr>
      <vt:lpstr>Action Name</vt:lpstr>
      <vt:lpstr>Action Verbs</vt:lpstr>
      <vt:lpstr>ActionVerbs</vt:lpstr>
      <vt:lpstr>ActionVerbs</vt:lpstr>
      <vt:lpstr>ASP.NET MVC- Filters</vt:lpstr>
      <vt:lpstr>ASP.NET MVC- Filters</vt:lpstr>
      <vt:lpstr>OutputCache Example</vt:lpstr>
      <vt:lpstr>OutputCache Example</vt:lpstr>
      <vt:lpstr>Authorize Example</vt:lpstr>
      <vt:lpstr>MVC Validation</vt:lpstr>
      <vt:lpstr>MVC Validation</vt:lpstr>
      <vt:lpstr>DataAnnotation Attributes</vt:lpstr>
      <vt:lpstr>Validation Demo</vt:lpstr>
      <vt:lpstr>Validation Demo</vt:lpstr>
      <vt:lpstr>Validation Demo</vt:lpstr>
      <vt:lpstr>Validation Demo</vt:lpstr>
      <vt:lpstr>Output</vt:lpstr>
      <vt:lpstr>Routing</vt:lpstr>
      <vt:lpstr>Routing</vt:lpstr>
      <vt:lpstr>Routing</vt:lpstr>
      <vt:lpstr>URL Pattern</vt:lpstr>
      <vt:lpstr>URL Pattern</vt:lpstr>
      <vt:lpstr>Summary</vt:lpstr>
      <vt:lpstr>Up Next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Chetan</cp:lastModifiedBy>
  <cp:revision>113</cp:revision>
  <dcterms:created xsi:type="dcterms:W3CDTF">2023-12-05T07:58:57Z</dcterms:created>
  <dcterms:modified xsi:type="dcterms:W3CDTF">2024-08-30T05:16:34Z</dcterms:modified>
</cp:coreProperties>
</file>