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46" r:id="rId2"/>
    <p:sldId id="324" r:id="rId3"/>
    <p:sldId id="408" r:id="rId4"/>
    <p:sldId id="581" r:id="rId5"/>
    <p:sldId id="578" r:id="rId6"/>
    <p:sldId id="579" r:id="rId7"/>
    <p:sldId id="580" r:id="rId8"/>
    <p:sldId id="432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1" r:id="rId28"/>
    <p:sldId id="603" r:id="rId29"/>
    <p:sldId id="604" r:id="rId30"/>
    <p:sldId id="600" r:id="rId31"/>
    <p:sldId id="602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4" r:id="rId61"/>
    <p:sldId id="633" r:id="rId62"/>
    <p:sldId id="635" r:id="rId63"/>
    <p:sldId id="636" r:id="rId64"/>
    <p:sldId id="637" r:id="rId65"/>
    <p:sldId id="638" r:id="rId66"/>
    <p:sldId id="639" r:id="rId67"/>
    <p:sldId id="640" r:id="rId68"/>
    <p:sldId id="641" r:id="rId69"/>
    <p:sldId id="536" r:id="rId70"/>
  </p:sldIdLst>
  <p:sldSz cx="12192000" cy="6858000"/>
  <p:notesSz cx="6858000" cy="9144000"/>
  <p:embeddedFontLst>
    <p:embeddedFont>
      <p:font typeface="Roboto Condensed" charset="0"/>
      <p:regular r:id="rId73"/>
      <p:bold r:id="rId74"/>
      <p:italic r:id="rId75"/>
      <p:boldItalic r:id="rId76"/>
    </p:embeddedFont>
    <p:embeddedFont>
      <p:font typeface="Wingdings 2" pitchFamily="18" charset="2"/>
      <p:regular r:id="rId77"/>
    </p:embeddedFont>
    <p:embeddedFont>
      <p:font typeface="Wingdings 3" pitchFamily="18" charset="2"/>
      <p:regular r:id="rId78"/>
    </p:embeddedFont>
    <p:embeddedFont>
      <p:font typeface="Calibri" pitchFamily="34" charset="0"/>
      <p:regular r:id="rId79"/>
      <p:bold r:id="rId80"/>
      <p:italic r:id="rId81"/>
      <p:boldItalic r:id="rId82"/>
    </p:embeddedFont>
    <p:embeddedFont>
      <p:font typeface="Segoe UI Black" pitchFamily="34" charset="0"/>
      <p:bold r:id="rId83"/>
      <p:boldItalic r:id="rId84"/>
    </p:embeddedFont>
    <p:embeddedFont>
      <p:font typeface="Roboto Condensed Light" charset="0"/>
      <p:regular r:id="rId85"/>
      <p:italic r:id="rId8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=""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524F"/>
    <a:srgbClr val="FFFFFF"/>
    <a:srgbClr val="607D8B"/>
    <a:srgbClr val="301B92"/>
    <a:srgbClr val="673BB7"/>
    <a:srgbClr val="B71B1C"/>
    <a:srgbClr val="F54337"/>
    <a:srgbClr val="D81A60"/>
    <a:srgbClr val="890E4F"/>
    <a:srgbClr val="EA1E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275" autoAdjust="0"/>
  </p:normalViewPr>
  <p:slideViewPr>
    <p:cSldViewPr snapToGrid="0">
      <p:cViewPr varScale="1">
        <p:scale>
          <a:sx n="58" d="100"/>
          <a:sy n="58" d="100"/>
        </p:scale>
        <p:origin x="-960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49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font" Target="fonts/font12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pPr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1" name="Picture 30" descr="output-onlinepngtools.png">
            <a:extLst>
              <a:ext uri="{FF2B5EF4-FFF2-40B4-BE49-F238E27FC236}">
                <a16:creationId xmlns="" xmlns:a16="http://schemas.microsoft.com/office/drawing/2014/main" id="{0B109674-0200-42F1-9F68-5B41F1EE36C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Combinational Digital Circuits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25AD48-4F72-419A-9FE8-24C9C2A6CDCA}" type="datetime3">
              <a:rPr lang="en-US" smtClean="0"/>
              <a:pPr/>
              <a:t>1 August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50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84620" cy="561648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=""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=""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2 – Combinational Digital Circuits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=""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=""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=""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Combinational Digital Circuits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=""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=""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=""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4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11" y="2632930"/>
            <a:ext cx="10515600" cy="1754431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Introduction to 8086</a:t>
            </a:r>
            <a:endParaRPr lang="en-US" sz="8000" dirty="0">
              <a:gradFill flip="none" rotWithShape="1">
                <a:gsLst>
                  <a:gs pos="10000">
                    <a:srgbClr val="273238"/>
                  </a:gs>
                  <a:gs pos="100000">
                    <a:srgbClr val="607D8B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	</a:t>
            </a:r>
            <a:r>
              <a:rPr lang="en-US" sz="3600" b="1" dirty="0" smtClean="0"/>
              <a:t>Unit- </a:t>
            </a:r>
            <a:r>
              <a:rPr lang="en-US" sz="3600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077" y="1266093"/>
            <a:ext cx="9302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Subject Code:01CE0509</a:t>
            </a:r>
          </a:p>
          <a:p>
            <a:pPr algn="ctr"/>
            <a:r>
              <a:rPr lang="en-US" sz="2800" b="1" dirty="0" smtClean="0"/>
              <a:t>Subject Name: Fundamental of Processors </a:t>
            </a:r>
          </a:p>
          <a:p>
            <a:pPr algn="ctr"/>
            <a:r>
              <a:rPr lang="en-US" sz="2800" b="1" dirty="0" err="1" smtClean="0"/>
              <a:t>B.Tech</a:t>
            </a:r>
            <a:r>
              <a:rPr lang="en-US" sz="2800" b="1" dirty="0" smtClean="0"/>
              <a:t>. Year–III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6618" y="184652"/>
            <a:ext cx="8294344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cap="small" smtClean="0">
                <a:latin typeface="Times New Roman" pitchFamily="18" charset="0"/>
                <a:cs typeface="Times New Roman" pitchFamily="18" charset="0"/>
              </a:rPr>
              <a:t>Marwadi University</a:t>
            </a:r>
            <a:endParaRPr lang="vi-VN" sz="4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844"/>
            <a:ext cx="3052106" cy="84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610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57462" y="872392"/>
            <a:ext cx="77345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984738"/>
            <a:ext cx="54230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b="1" dirty="0" smtClean="0">
                <a:cs typeface="Times New Roman" pitchFamily="18" charset="0"/>
              </a:rPr>
              <a:t>8086 has two internal hardware units. </a:t>
            </a:r>
          </a:p>
          <a:p>
            <a:pPr marL="830262" indent="-7429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EU</a:t>
            </a:r>
            <a:r>
              <a:rPr lang="en-US" sz="2800" dirty="0" smtClean="0">
                <a:solidFill>
                  <a:srgbClr val="C00000"/>
                </a:solidFill>
                <a:cs typeface="Times New Roman" pitchFamily="18" charset="0"/>
              </a:rPr>
              <a:t> :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E</a:t>
            </a:r>
            <a:r>
              <a:rPr lang="en-US" sz="2800" dirty="0" smtClean="0">
                <a:cs typeface="Times New Roman" pitchFamily="18" charset="0"/>
              </a:rPr>
              <a:t>xecution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U</a:t>
            </a:r>
            <a:r>
              <a:rPr lang="en-US" sz="2800" dirty="0" smtClean="0">
                <a:cs typeface="Times New Roman" pitchFamily="18" charset="0"/>
              </a:rPr>
              <a:t>nit</a:t>
            </a:r>
          </a:p>
          <a:p>
            <a:pPr marL="830262" indent="-7429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EU</a:t>
            </a:r>
            <a:r>
              <a:rPr lang="en-US" sz="2800" dirty="0" smtClean="0">
                <a:cs typeface="Times New Roman" pitchFamily="18" charset="0"/>
              </a:rPr>
              <a:t> contains ALU, flags and general purpose registers.</a:t>
            </a:r>
          </a:p>
          <a:p>
            <a:pPr marL="830262" indent="-7429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Operations: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Arithmetic and Logical Operations.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734962" y="860080"/>
            <a:ext cx="3820563" cy="56493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Pipelining:It</a:t>
            </a:r>
            <a:r>
              <a:rPr lang="en-US" b="1" dirty="0" smtClean="0">
                <a:solidFill>
                  <a:srgbClr val="C00000"/>
                </a:solidFill>
              </a:rPr>
              <a:t> helps to execute multiple Instructions in parallel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8085 Instruction 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Execution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8086 Instruction 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2543" y="1258422"/>
            <a:ext cx="1412340" cy="950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F1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000124" y="1247868"/>
            <a:ext cx="1450063" cy="9611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E1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602594" y="1247869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F2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321243" y="1246360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E2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978026" y="1273521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F3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578979" y="1264467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E3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06714" y="2578729"/>
            <a:ext cx="1412340" cy="9506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989562" y="2577219"/>
            <a:ext cx="1450063" cy="9611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E1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935247" y="3763223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545255" y="3770768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545253" y="4893398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F3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182420" y="4884346"/>
            <a:ext cx="1495330" cy="979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Instruction Queue: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/>
              <a:t>8086 is consists of a FIFO(first in first out) 6 byte registers set arranged like pipe is called Instruction queue.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/>
              <a:t>BIU continuously perform fetch operations from the Memory while the processor is executing current operation.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/>
              <a:t>Pre-fetched bytes are stored in the queue and EU will read this bytes as and when it requires.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4443" y="5133315"/>
            <a:ext cx="1466661" cy="787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Segment Register:</a:t>
            </a:r>
          </a:p>
          <a:p>
            <a:pPr marL="457200" indent="-457200" algn="l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/>
              <a:t>The memory of 8086 is of 1MB which is </a:t>
            </a:r>
          </a:p>
          <a:p>
            <a:pPr marL="457200" indent="-45720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/>
              <a:t>	divided into four segments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800" dirty="0" smtClean="0"/>
              <a:t>For that 8086 consists of four 16-bit segment register</a:t>
            </a:r>
          </a:p>
          <a:p>
            <a:pPr marL="1287462" lvl="1" indent="-742950" algn="l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CS</a:t>
            </a:r>
            <a:r>
              <a:rPr lang="en-US" sz="2800" b="1" dirty="0" smtClean="0"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</a:rPr>
              <a:t>ode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287462" lvl="1" indent="-742950" algn="l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ES</a:t>
            </a:r>
            <a:r>
              <a:rPr lang="en-US" sz="2800" dirty="0" smtClean="0"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E</a:t>
            </a:r>
            <a:r>
              <a:rPr lang="en-US" sz="2800" dirty="0" smtClean="0">
                <a:cs typeface="Times New Roman" pitchFamily="18" charset="0"/>
              </a:rPr>
              <a:t>xtra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287462" lvl="1" indent="-742950" algn="l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SS</a:t>
            </a:r>
            <a:r>
              <a:rPr lang="en-US" sz="2800" dirty="0" smtClean="0"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tack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287462" lvl="1" indent="-742950" algn="l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2800" dirty="0" smtClean="0">
                <a:cs typeface="Times New Roman" pitchFamily="18" charset="0"/>
              </a:rPr>
              <a:t>ata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287462" lvl="1" indent="-7429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6871" y="2842789"/>
            <a:ext cx="1466661" cy="11860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Segment Register:</a:t>
            </a:r>
          </a:p>
          <a:p>
            <a:pPr marL="1287462" lvl="1" indent="-7429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CS</a:t>
            </a:r>
            <a:r>
              <a:rPr lang="en-US" sz="2800" b="1" dirty="0" smtClean="0"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</a:rPr>
              <a:t>ode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16 bit </a:t>
            </a:r>
            <a:r>
              <a:rPr lang="en-US" sz="2600" dirty="0" smtClean="0">
                <a:cs typeface="Times New Roman" pitchFamily="18" charset="0"/>
              </a:rPr>
              <a:t>register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Stores the base address of 64 KB segment and microprocessor instructions.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Like any other segment register CS can not be changed directly.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During the execution of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Far jump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Far call </a:t>
            </a:r>
            <a:r>
              <a:rPr lang="en-US" sz="2600" dirty="0" smtClean="0">
                <a:cs typeface="Times New Roman" pitchFamily="18" charset="0"/>
              </a:rPr>
              <a:t>or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Far return</a:t>
            </a:r>
            <a:r>
              <a:rPr lang="en-US" sz="2600" dirty="0" smtClean="0">
                <a:cs typeface="Times New Roman" pitchFamily="18" charset="0"/>
              </a:rPr>
              <a:t> instruction, The CS register is automatically updated.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6871" y="2879002"/>
            <a:ext cx="1466661" cy="407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Segment Register:</a:t>
            </a:r>
          </a:p>
          <a:p>
            <a:pPr marL="1287462" lvl="1" indent="-742950"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ES</a:t>
            </a:r>
            <a:r>
              <a:rPr lang="en-US" sz="2800" dirty="0" smtClean="0"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E</a:t>
            </a:r>
            <a:r>
              <a:rPr lang="en-US" sz="2800" dirty="0" smtClean="0">
                <a:cs typeface="Times New Roman" pitchFamily="18" charset="0"/>
              </a:rPr>
              <a:t>xtra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16 bit </a:t>
            </a:r>
            <a:r>
              <a:rPr lang="en-US" sz="2600" dirty="0" smtClean="0">
                <a:cs typeface="Times New Roman" pitchFamily="18" charset="0"/>
              </a:rPr>
              <a:t>register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Which contain starting address of 64 KB segment.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Used to store data.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ES by default holds the destination location for the string data which are always pointed by the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DI register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We can not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load it by immediate value.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It can be changed by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POP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LES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instructions.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9710" y="3132499"/>
            <a:ext cx="1466661" cy="407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Segment Register:</a:t>
            </a:r>
          </a:p>
          <a:p>
            <a:pPr marL="1287462" lvl="1" indent="-742950"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SS</a:t>
            </a:r>
            <a:r>
              <a:rPr lang="en-US" sz="2800" dirty="0" smtClean="0"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tack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16 bit </a:t>
            </a:r>
            <a:r>
              <a:rPr lang="en-US" sz="2600" dirty="0" smtClean="0">
                <a:cs typeface="Times New Roman" pitchFamily="18" charset="0"/>
              </a:rPr>
              <a:t>register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Containing offset address of 64 KB segment.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Used as stack memory which operated as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Last In First Out (LIFO</a:t>
            </a:r>
            <a:r>
              <a:rPr lang="en-US" sz="2600" dirty="0" smtClean="0">
                <a:cs typeface="Times New Roman" pitchFamily="18" charset="0"/>
              </a:rPr>
              <a:t>).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Stack Pointer (SP)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Base Pointer(BP) </a:t>
            </a:r>
            <a:r>
              <a:rPr lang="en-US" sz="2600" dirty="0" smtClean="0">
                <a:cs typeface="Times New Roman" pitchFamily="18" charset="0"/>
              </a:rPr>
              <a:t>are Pointer registers.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PUSH</a:t>
            </a:r>
            <a:r>
              <a:rPr lang="en-US" sz="2600" dirty="0" smtClean="0"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POP</a:t>
            </a:r>
            <a:r>
              <a:rPr lang="en-US" sz="2600" dirty="0" smtClean="0">
                <a:cs typeface="Times New Roman" pitchFamily="18" charset="0"/>
              </a:rPr>
              <a:t> are main Instructions.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We can not load it by immediate value.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It can be changed using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POP</a:t>
            </a:r>
            <a:r>
              <a:rPr lang="en-US" sz="2600" dirty="0" smtClean="0">
                <a:cs typeface="Times New Roman" pitchFamily="18" charset="0"/>
              </a:rPr>
              <a:t> instruction.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0657" y="3349782"/>
            <a:ext cx="1466661" cy="407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Segment Register:</a:t>
            </a:r>
          </a:p>
          <a:p>
            <a:pPr marL="1287462" lvl="1" indent="-742950">
              <a:buClr>
                <a:schemeClr val="tx2">
                  <a:lumMod val="75000"/>
                </a:schemeClr>
              </a:buClr>
              <a:buFont typeface="+mj-lt"/>
              <a:buAutoNum type="arabicPeriod" startAt="4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–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2800" dirty="0" smtClean="0">
                <a:cs typeface="Times New Roman" pitchFamily="18" charset="0"/>
              </a:rPr>
              <a:t>ata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egment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16 bit </a:t>
            </a:r>
            <a:r>
              <a:rPr lang="en-US" sz="2600" dirty="0" smtClean="0">
                <a:cs typeface="Times New Roman" pitchFamily="18" charset="0"/>
              </a:rPr>
              <a:t>register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Holds logical address of 64 KB data segment.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Used to store the data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AX, BX, CX, DX  </a:t>
            </a:r>
            <a:r>
              <a:rPr lang="en-US" sz="2600" dirty="0" smtClean="0">
                <a:cs typeface="Times New Roman" pitchFamily="18" charset="0"/>
              </a:rPr>
              <a:t>and index registers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SI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DI</a:t>
            </a:r>
            <a:r>
              <a:rPr lang="en-US" sz="2600" dirty="0" smtClean="0">
                <a:cs typeface="Times New Roman" pitchFamily="18" charset="0"/>
              </a:rPr>
              <a:t> are the by default registers of this segment.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We can not load it by immediate value.</a:t>
            </a:r>
          </a:p>
          <a:p>
            <a:pPr marL="1620837" lvl="2" indent="-742950">
              <a:buClr>
                <a:schemeClr val="tx2">
                  <a:lumMod val="75000"/>
                </a:schemeClr>
              </a:buClr>
            </a:pPr>
            <a:r>
              <a:rPr lang="en-US" sz="2600" dirty="0" smtClean="0">
                <a:cs typeface="Times New Roman" pitchFamily="18" charset="0"/>
              </a:rPr>
              <a:t>It can be changed using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POP</a:t>
            </a:r>
            <a:r>
              <a:rPr lang="en-US" sz="2600" dirty="0" smtClean="0"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LDS</a:t>
            </a:r>
            <a:r>
              <a:rPr lang="en-US" sz="2600" dirty="0" smtClean="0">
                <a:cs typeface="Times New Roman" pitchFamily="18" charset="0"/>
              </a:rPr>
              <a:t> instructions.</a:t>
            </a:r>
          </a:p>
          <a:p>
            <a:pPr marL="457200" indent="-457200">
              <a:buClr>
                <a:schemeClr val="tx2">
                  <a:lumMod val="75000"/>
                </a:schemeClr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6871" y="3621386"/>
            <a:ext cx="1466661" cy="407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Instruction Pointer and address summation:</a:t>
            </a:r>
            <a:endParaRPr lang="en-US" sz="2600" b="1" dirty="0" smtClean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CS contains Base address and IP contains of logical or offset address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How it will convert into 20 bit physical address?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The CS are shifted left by 4 bits. Lowest four bits filled with zeros. OR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CS register value multiply by decimal 16  or  hexadecimal 10H. 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dirty="0" smtClean="0">
                <a:cs typeface="Times New Roman" pitchFamily="18" charset="0"/>
              </a:rPr>
              <a:t>Resulting value added with content of Instruction pointer to make 20 bit physical address.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PA = CS * 10H + IP		</a:t>
            </a:r>
            <a:endParaRPr lang="en-US" sz="2600" dirty="0" smtClean="0">
              <a:cs typeface="Times New Roman" pitchFamily="18" charset="0"/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8764" y="3929204"/>
            <a:ext cx="1466661" cy="4074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Bus Interface Unit consists of following: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Instruction Pointer and address summation: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		</a:t>
            </a:r>
            <a:endParaRPr lang="en-US" sz="2600" dirty="0" smtClean="0">
              <a:cs typeface="Times New Roman" pitchFamily="18" charset="0"/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Clr>
                <a:schemeClr val="tx2">
                  <a:lumMod val="75000"/>
                </a:schemeClr>
              </a:buCl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20 bit Address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8" y="842412"/>
            <a:ext cx="3733800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8764" y="3929204"/>
            <a:ext cx="1466661" cy="3259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5000" y="2317687"/>
            <a:ext cx="1820333" cy="6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Segment Register 16 bit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158966" y="3158150"/>
            <a:ext cx="2082297" cy="6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Offset vale</a:t>
            </a:r>
          </a:p>
          <a:p>
            <a:pPr algn="ctr"/>
            <a:r>
              <a:rPr lang="en-US" sz="2000" b="1" dirty="0" smtClean="0"/>
              <a:t> 16 bit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246892" y="2317688"/>
            <a:ext cx="995881" cy="6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0000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911097" y="3485584"/>
            <a:ext cx="1729214" cy="552264"/>
          </a:xfrm>
          <a:prstGeom prst="bentConnector3">
            <a:avLst>
              <a:gd name="adj1" fmla="val 500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783655" y="4199300"/>
            <a:ext cx="870643" cy="150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Callout 23"/>
          <p:cNvSpPr/>
          <p:nvPr/>
        </p:nvSpPr>
        <p:spPr>
          <a:xfrm>
            <a:off x="4897925" y="4626321"/>
            <a:ext cx="1484768" cy="1176951"/>
          </a:xfrm>
          <a:prstGeom prst="downArrow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Adder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9213410" y="3201909"/>
            <a:ext cx="528118" cy="30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724523" y="3482567"/>
            <a:ext cx="1560214" cy="455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X 16 or x10H</a:t>
            </a:r>
            <a:endParaRPr lang="en-US" sz="20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8463480" y="1908773"/>
            <a:ext cx="2100405" cy="1032095"/>
            <a:chOff x="8463480" y="1908773"/>
            <a:chExt cx="2100405" cy="1032095"/>
          </a:xfrm>
        </p:grpSpPr>
        <p:sp>
          <p:nvSpPr>
            <p:cNvPr id="32" name="Rectangle 31"/>
            <p:cNvSpPr/>
            <p:nvPr/>
          </p:nvSpPr>
          <p:spPr>
            <a:xfrm>
              <a:off x="8481588" y="2334285"/>
              <a:ext cx="2082297" cy="6065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Segment Register 16 bit</a:t>
              </a:r>
              <a:endParaRPr 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248522" y="191028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63480" y="190877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15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361691" y="3058566"/>
            <a:ext cx="1575959" cy="887240"/>
            <a:chOff x="10397905" y="3366381"/>
            <a:chExt cx="1575959" cy="887240"/>
          </a:xfrm>
        </p:grpSpPr>
        <p:sp>
          <p:nvSpPr>
            <p:cNvPr id="35" name="Rectangle 34"/>
            <p:cNvSpPr/>
            <p:nvPr/>
          </p:nvSpPr>
          <p:spPr>
            <a:xfrm>
              <a:off x="10397905" y="3797929"/>
              <a:ext cx="1560214" cy="45569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IP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659354" y="336638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00921" y="336638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15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40" name="Straight Arrow Connector 10"/>
          <p:cNvCxnSpPr/>
          <p:nvPr/>
        </p:nvCxnSpPr>
        <p:spPr>
          <a:xfrm rot="16200000" flipH="1">
            <a:off x="9323561" y="3945802"/>
            <a:ext cx="734842" cy="680521"/>
          </a:xfrm>
          <a:prstGeom prst="bentConnector3">
            <a:avLst>
              <a:gd name="adj1" fmla="val 500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0"/>
          <p:cNvCxnSpPr/>
          <p:nvPr/>
        </p:nvCxnSpPr>
        <p:spPr>
          <a:xfrm rot="5400000">
            <a:off x="10426577" y="4010683"/>
            <a:ext cx="709188" cy="558302"/>
          </a:xfrm>
          <a:prstGeom prst="bentConnector3">
            <a:avLst>
              <a:gd name="adj1" fmla="val 50000"/>
            </a:avLst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Callout 48"/>
          <p:cNvSpPr/>
          <p:nvPr/>
        </p:nvSpPr>
        <p:spPr>
          <a:xfrm>
            <a:off x="9531791" y="4633866"/>
            <a:ext cx="1484768" cy="1176951"/>
          </a:xfrm>
          <a:prstGeom prst="downArrow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Adder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397496" y="5866645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20 bit Address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761 -0.00139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8" grpId="0" animBg="1"/>
      <p:bldP spid="9" grpId="0" animBg="1"/>
      <p:bldP spid="24" grpId="0" animBg="1"/>
      <p:bldP spid="34" grpId="0" animBg="1"/>
      <p:bldP spid="49" grpId="0" animBg="1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5394425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Syllabus Unit-2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Introduction of 8086 Microprocessor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8086 Architecture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BIU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Pin Configuration of 8086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General Purpose Data Registers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Which can be used as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8-bit data 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pointers and base registers.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16 bit Flag Register.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General Purpose Data Registers: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8086 consists of four 16-bit Data registers </a:t>
            </a:r>
            <a:r>
              <a:rPr lang="en-US" sz="2800" b="1" dirty="0" smtClean="0">
                <a:solidFill>
                  <a:srgbClr val="C00000"/>
                </a:solidFill>
              </a:rPr>
              <a:t>AX, BX, CX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DX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Each of these divided into two parts as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Higher</a:t>
            </a:r>
            <a:r>
              <a:rPr lang="en-US" sz="2800" b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sz="2800" dirty="0" smtClean="0"/>
              <a:t> part to store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8-bit data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These registers performs some specific functions.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AX</a:t>
            </a:r>
            <a:r>
              <a:rPr lang="en-US" sz="2800" dirty="0" smtClean="0"/>
              <a:t> is used as </a:t>
            </a:r>
            <a:r>
              <a:rPr lang="en-US" sz="2800" b="1" dirty="0" smtClean="0">
                <a:solidFill>
                  <a:srgbClr val="C00000"/>
                </a:solidFill>
              </a:rPr>
              <a:t>16-bit accumulator </a:t>
            </a:r>
            <a:r>
              <a:rPr lang="en-US" sz="2800" dirty="0" smtClean="0"/>
              <a:t>as well as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AL</a:t>
            </a:r>
            <a:r>
              <a:rPr lang="en-US" sz="2800" dirty="0" smtClean="0"/>
              <a:t> is used as a </a:t>
            </a:r>
            <a:r>
              <a:rPr lang="en-US" sz="2800" b="1" dirty="0" smtClean="0">
                <a:solidFill>
                  <a:srgbClr val="C00000"/>
                </a:solidFill>
              </a:rPr>
              <a:t>8-bit accumulator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Accumulator used in multiplication, Division, shift and Rotate operations.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696915" y="931027"/>
            <a:ext cx="1510449" cy="994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105339" y="977774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8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8" grpId="2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General Purpose Data Registers: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16-bit Base Register BX </a:t>
            </a:r>
            <a:r>
              <a:rPr lang="en-US" sz="2800" dirty="0" smtClean="0"/>
              <a:t>can be used as memory pointer in Data segment.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Used as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based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based indexed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or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register indirect addressing mode.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Counter Register (CX)</a:t>
            </a:r>
            <a:r>
              <a:rPr lang="en-US" sz="2800" dirty="0" smtClean="0"/>
              <a:t> or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CL</a:t>
            </a:r>
            <a:r>
              <a:rPr lang="en-US" sz="2800" dirty="0" smtClean="0"/>
              <a:t> can be used as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counter</a:t>
            </a:r>
            <a:r>
              <a:rPr lang="en-US" sz="2800" dirty="0" smtClean="0"/>
              <a:t> in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string manipulation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Shift/ rotate instructions.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Used as Default counter in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Loop instruction.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3078179" y="1222218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067617" y="1465152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>
                                      <p:cBhvr override="childStyle">
                                        <p:cTn id="47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8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animBg="1"/>
      <p:bldP spid="9" grpId="1" animBg="1"/>
      <p:bldP spid="9" grpId="2" animBg="1"/>
      <p:bldP spid="9" grpId="3" animBg="1"/>
      <p:bldP spid="7" grpId="0" animBg="1"/>
      <p:bldP spid="7" grpId="1" animBg="1"/>
      <p:bldP spid="7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General Purpose Data Registers: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Data Register DX </a:t>
            </a:r>
            <a:r>
              <a:rPr lang="en-US" sz="2800" dirty="0" smtClean="0"/>
              <a:t>is used in DIV instructions to hold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higher word of the 32-bit operand</a:t>
            </a:r>
            <a:r>
              <a:rPr lang="en-US" sz="2800" dirty="0" smtClean="0"/>
              <a:t> and </a:t>
            </a:r>
            <a:r>
              <a:rPr lang="en-US" sz="2800" smtClean="0"/>
              <a:t>the </a:t>
            </a:r>
            <a:r>
              <a:rPr lang="en-US" sz="2800" b="1" smtClean="0">
                <a:solidFill>
                  <a:schemeClr val="tx2">
                    <a:lumMod val="75000"/>
                  </a:schemeClr>
                </a:solidFill>
              </a:rPr>
              <a:t>remainder</a:t>
            </a:r>
            <a:r>
              <a:rPr lang="en-US" sz="2800" smtClean="0"/>
              <a:t> </a:t>
            </a:r>
            <a:r>
              <a:rPr lang="en-US" sz="2800" dirty="0" smtClean="0"/>
              <a:t>after division.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It is used in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Multiplication operation</a:t>
            </a:r>
            <a:r>
              <a:rPr lang="en-US" sz="2800" dirty="0" smtClean="0"/>
              <a:t> to hold the higher word of 32-bit result.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When the IO address is of 16-bit than DX register is, by default used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hold the 16-bit IO address</a:t>
            </a:r>
            <a:r>
              <a:rPr lang="en-US" sz="28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3069126" y="1665839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Pointers and base Register: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These are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SP, BP, SI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DI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Used to hold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offset or logical addresses </a:t>
            </a:r>
            <a:r>
              <a:rPr lang="en-US" sz="2800" dirty="0" smtClean="0"/>
              <a:t>within segments. 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Stack Pointer(SP) </a:t>
            </a:r>
            <a:r>
              <a:rPr lang="en-US" sz="2800" dirty="0" smtClean="0"/>
              <a:t>is a 16-bit register pointing to program stack.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Base Pointer(BP) </a:t>
            </a:r>
            <a:r>
              <a:rPr lang="en-US" sz="2800" dirty="0" smtClean="0"/>
              <a:t>is a 16-bit register pointing to data in stack segment.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3078179" y="1946496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1236" y="1917855"/>
            <a:ext cx="1510449" cy="994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076670" y="2171324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2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1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Four 16-bit Pointers and base Register: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Destination Index (DI) </a:t>
            </a:r>
            <a:r>
              <a:rPr lang="en-US" sz="2800" dirty="0" smtClean="0"/>
              <a:t>is a 16-bit Register.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Used as a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destination data address</a:t>
            </a:r>
            <a:r>
              <a:rPr lang="en-US" sz="2800" dirty="0" smtClean="0"/>
              <a:t> in 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string manipulation instructions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Source Index (SI) </a:t>
            </a:r>
            <a:r>
              <a:rPr lang="en-US" sz="2800" dirty="0" smtClean="0"/>
              <a:t>is a 16-bit register.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Used as a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source data address</a:t>
            </a:r>
            <a:r>
              <a:rPr lang="en-US" sz="2800" dirty="0" smtClean="0"/>
              <a:t> in 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string manipulation instructions</a:t>
            </a:r>
            <a:r>
              <a:rPr lang="en-US" sz="2800" dirty="0" smtClean="0"/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ft Arrow 8"/>
          <p:cNvSpPr/>
          <p:nvPr/>
        </p:nvSpPr>
        <p:spPr>
          <a:xfrm>
            <a:off x="3069126" y="2408223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067617" y="2651158"/>
            <a:ext cx="497941" cy="253497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7" grpId="0" animBg="1"/>
      <p:bldP spid="7" grpId="1" animBg="1"/>
      <p:bldP spid="7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59" y="863444"/>
            <a:ext cx="8041741" cy="561648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Execution Unit consists of following: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8086 consists of one 16-bit Flag Register.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It is a set of 16 Independent </a:t>
            </a:r>
            <a:r>
              <a:rPr lang="en-US" sz="2800" dirty="0" err="1" smtClean="0"/>
              <a:t>Flipflops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6 are status flag.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3 are control flag. And </a:t>
            </a:r>
            <a:r>
              <a:rPr lang="en-US" sz="2800" dirty="0" smtClean="0"/>
              <a:t>7 </a:t>
            </a:r>
            <a:r>
              <a:rPr lang="en-US" sz="2800" dirty="0" smtClean="0"/>
              <a:t>flip flops are reserved.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80" y="772892"/>
            <a:ext cx="3927633" cy="55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493821" y="5576935"/>
            <a:ext cx="1466661" cy="3259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5664" y="4009646"/>
            <a:ext cx="7350932" cy="253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Status Flags</a:t>
            </a:r>
          </a:p>
          <a:p>
            <a:pPr marL="1116012" lvl="1" indent="-571500">
              <a:buFont typeface="+mj-lt"/>
              <a:buAutoNum type="romanL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Carry Flag: </a:t>
            </a:r>
            <a:r>
              <a:rPr lang="en-US" sz="2800" dirty="0" smtClean="0"/>
              <a:t>This Flag is set when an arithmetic carry or borrow has been 		generated during addition and subtraction operation.</a:t>
            </a:r>
          </a:p>
          <a:p>
            <a:pPr marL="2763837" lvl="5" indent="-514350">
              <a:buNone/>
            </a:pPr>
            <a:r>
              <a:rPr lang="en-US" sz="2400" dirty="0" smtClean="0"/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714367" y="3558012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Status Flags</a:t>
            </a:r>
          </a:p>
          <a:p>
            <a:pPr marL="1116012" lvl="1" indent="-571500">
              <a:buFont typeface="+mj-lt"/>
              <a:buAutoNum type="romanL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Parity Flag: </a:t>
            </a:r>
            <a:r>
              <a:rPr lang="en-US" sz="2800" dirty="0" smtClean="0"/>
              <a:t>Parity flag indicates the number of 1s are even or odd.</a:t>
            </a:r>
          </a:p>
          <a:p>
            <a:pPr marL="2763837" lvl="5" indent="-514350">
              <a:buNone/>
            </a:pPr>
            <a:r>
              <a:rPr lang="en-US" sz="2800" dirty="0" smtClean="0"/>
              <a:t>       If the number of 1s are even then it will be set. If odd then it will be clear.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582684" y="3558012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Status Flags</a:t>
            </a:r>
          </a:p>
          <a:p>
            <a:pPr marL="1116012" lvl="1" indent="-571500">
              <a:buFont typeface="+mj-lt"/>
              <a:buAutoNum type="romanL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Auxiliary Carry Flag: </a:t>
            </a:r>
            <a:r>
              <a:rPr lang="en-US" sz="2800" dirty="0" smtClean="0"/>
              <a:t>It shows carry propagation from 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to D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 position.</a:t>
            </a:r>
          </a:p>
          <a:p>
            <a:pPr marL="2763837" lvl="5" indent="-514350">
              <a:buNone/>
            </a:pPr>
            <a:r>
              <a:rPr lang="en-US" sz="2400" dirty="0" smtClean="0"/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432895" y="3567065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65" y="2321900"/>
            <a:ext cx="4160380" cy="117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smtClean="0">
                <a:solidFill>
                  <a:srgbClr val="C00000"/>
                </a:solidFill>
              </a:rPr>
              <a:t>Syllabus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  <a:cs typeface="Times New Roman" pitchFamily="18" charset="0"/>
              </a:rPr>
              <a:t>Unit-2</a:t>
            </a:r>
            <a:endParaRPr lang="en-US" sz="3600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x86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19" y="4780231"/>
            <a:ext cx="3140481" cy="1659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91" y="2190939"/>
            <a:ext cx="12034509" cy="181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Status Flags</a:t>
            </a:r>
          </a:p>
          <a:p>
            <a:pPr marL="1116012" lvl="1" indent="-571500">
              <a:buFont typeface="+mj-lt"/>
              <a:buAutoNum type="romanLcPeriod" startAt="4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Zero Flag: </a:t>
            </a:r>
            <a:r>
              <a:rPr lang="en-US" sz="2800" dirty="0" smtClean="0"/>
              <a:t>The Zero flag is indicates whether the result of a Mathematical 	          or logical operation is zero or non-zero.</a:t>
            </a:r>
          </a:p>
          <a:p>
            <a:pPr marL="2763837" lvl="5" indent="-514350">
              <a:buNone/>
            </a:pPr>
            <a:r>
              <a:rPr lang="en-US" sz="2400" dirty="0" smtClean="0"/>
              <a:t>    </a:t>
            </a:r>
            <a:r>
              <a:rPr lang="en-US" sz="2800" dirty="0" smtClean="0"/>
              <a:t>For a zero result this result will be set, otherwise it will be clear.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310264" y="3548959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1" animBg="1"/>
      <p:bldP spid="7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Status Flags</a:t>
            </a:r>
          </a:p>
          <a:p>
            <a:pPr marL="1116012" lvl="1" indent="-571500">
              <a:buFont typeface="+mj-lt"/>
              <a:buAutoNum type="romanLcPeriod" startAt="5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Sign Flag: </a:t>
            </a:r>
            <a:r>
              <a:rPr lang="en-US" sz="2800" dirty="0" smtClean="0"/>
              <a:t>This Flag indicates whether the result of mathematical operation is negative or positive. If positive then it will  be clear.</a:t>
            </a:r>
          </a:p>
          <a:p>
            <a:pPr marL="1116012" lvl="1" indent="-571500">
              <a:buNone/>
            </a:pPr>
            <a:r>
              <a:rPr lang="en-US" sz="2800" dirty="0" smtClean="0"/>
              <a:t>	It represent the status of D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 bit.</a:t>
            </a:r>
          </a:p>
          <a:p>
            <a:pPr marL="2763837" lvl="5" indent="-514350">
              <a:buNone/>
            </a:pPr>
            <a:r>
              <a:rPr lang="en-US" sz="2400" dirty="0" smtClean="0"/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730843" y="3567065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Status Flags</a:t>
            </a:r>
          </a:p>
          <a:p>
            <a:pPr marL="1116012" lvl="1" indent="-571500">
              <a:buFont typeface="+mj-lt"/>
              <a:buAutoNum type="romanLcPeriod" startAt="6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Overflow Flag: </a:t>
            </a:r>
            <a:r>
              <a:rPr lang="en-US" sz="2800" dirty="0" smtClean="0"/>
              <a:t>This flag is used in signed arithmetic operation.</a:t>
            </a:r>
          </a:p>
          <a:p>
            <a:pPr marL="2763837" lvl="5" indent="-514350">
              <a:buNone/>
            </a:pPr>
            <a:r>
              <a:rPr lang="en-US" sz="2400" dirty="0" smtClean="0"/>
              <a:t>    	        If the signed result is of more bits than the destination operand, then</a:t>
            </a:r>
          </a:p>
          <a:p>
            <a:pPr marL="2763837" lvl="5" indent="-514350">
              <a:buNone/>
            </a:pPr>
            <a:r>
              <a:rPr lang="en-US" sz="2400" dirty="0" smtClean="0"/>
              <a:t>               it will be set.</a:t>
            </a:r>
          </a:p>
          <a:p>
            <a:pPr marL="2763837" lvl="5" indent="-514350">
              <a:buNone/>
            </a:pPr>
            <a:r>
              <a:rPr lang="en-US" sz="2400" dirty="0" smtClean="0"/>
              <a:t>To understand better, consider the example.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467477" y="3567064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0878" y="724152"/>
            <a:ext cx="4105388" cy="115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Control Flags:</a:t>
            </a:r>
            <a:endParaRPr lang="en-US" sz="2800" dirty="0" smtClean="0"/>
          </a:p>
          <a:p>
            <a:pPr marL="1116012" lvl="1" indent="-571500">
              <a:buFont typeface="+mj-lt"/>
              <a:buAutoNum type="romanL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Trap Flag (TF): </a:t>
            </a:r>
            <a:r>
              <a:rPr lang="en-US" sz="2800" dirty="0" smtClean="0"/>
              <a:t>If this flag is set, a single step interrupt occurs after the execution of the next instruction.</a:t>
            </a:r>
          </a:p>
          <a:p>
            <a:pPr marL="1116012" lvl="1" indent="-571500">
              <a:buNone/>
            </a:pPr>
            <a:r>
              <a:rPr lang="en-US" sz="2800" dirty="0" smtClean="0"/>
              <a:t>	It is used for single step debugging, and set or cleared by software.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155600" y="3567064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" grpId="0" uiExpand="1" animBg="1"/>
      <p:bldP spid="7" grpId="1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Control Flags:</a:t>
            </a:r>
            <a:endParaRPr lang="en-US" sz="2800" dirty="0" smtClean="0"/>
          </a:p>
          <a:p>
            <a:pPr marL="1116012" lvl="1" indent="-571500">
              <a:buFont typeface="+mj-lt"/>
              <a:buAutoNum type="romanL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Interrupt Enable Flag (IF):  </a:t>
            </a:r>
            <a:r>
              <a:rPr lang="en-US" sz="2800" dirty="0" smtClean="0"/>
              <a:t>This flag is used to mask or unmask the </a:t>
            </a:r>
            <a:r>
              <a:rPr lang="en-US" sz="2800" dirty="0" err="1" smtClean="0"/>
              <a:t>maskable</a:t>
            </a:r>
            <a:r>
              <a:rPr lang="en-US" sz="2800" dirty="0" smtClean="0"/>
              <a:t> interrupts. </a:t>
            </a:r>
          </a:p>
          <a:p>
            <a:pPr marL="1116012" lvl="1" indent="-571500">
              <a:buNone/>
            </a:pPr>
            <a:r>
              <a:rPr lang="en-US" sz="2800" dirty="0" smtClean="0"/>
              <a:t>	When this flag is set, </a:t>
            </a:r>
            <a:r>
              <a:rPr lang="en-US" sz="2800" dirty="0" err="1" smtClean="0"/>
              <a:t>maskable</a:t>
            </a:r>
            <a:r>
              <a:rPr lang="en-US" sz="2800" dirty="0" smtClean="0"/>
              <a:t> interrupt will </a:t>
            </a:r>
            <a:r>
              <a:rPr lang="en-US" sz="2800" dirty="0" err="1" smtClean="0"/>
              <a:t>excute</a:t>
            </a:r>
            <a:r>
              <a:rPr lang="en-US" sz="2800" dirty="0" smtClean="0"/>
              <a:t>.</a:t>
            </a:r>
          </a:p>
          <a:p>
            <a:pPr marL="1116012" lvl="1" indent="-571500">
              <a:buNone/>
            </a:pPr>
            <a:r>
              <a:rPr lang="en-US" sz="2800" dirty="0" smtClean="0"/>
              <a:t>	This flag is set or cleared by software.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606960" y="3567064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1" y="863444"/>
            <a:ext cx="11853250" cy="561648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Flag Register: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Control Flags:</a:t>
            </a:r>
            <a:endParaRPr lang="en-US" sz="2800" dirty="0" smtClean="0"/>
          </a:p>
          <a:p>
            <a:pPr marL="1116012" lvl="1" indent="-571500">
              <a:buFont typeface="+mj-lt"/>
              <a:buAutoNum type="romanL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Direction Flag (DF):  </a:t>
            </a:r>
            <a:r>
              <a:rPr lang="en-US" sz="2800" dirty="0" smtClean="0"/>
              <a:t>This flag is used to String related operations. </a:t>
            </a:r>
          </a:p>
          <a:p>
            <a:pPr marL="1116012" lvl="1" indent="-571500">
              <a:buNone/>
            </a:pPr>
            <a:r>
              <a:rPr lang="en-US" sz="2800" dirty="0" smtClean="0"/>
              <a:t>	It causes string instructions to auto decrement the appropriate index register (SI or DI) when set.</a:t>
            </a:r>
          </a:p>
          <a:p>
            <a:pPr marL="1116012" lvl="1" indent="-571500">
              <a:buNone/>
            </a:pPr>
            <a:r>
              <a:rPr lang="en-US" sz="2800" dirty="0" smtClean="0"/>
              <a:t>	If it is cleared, then the index registers will be in auto increment mode.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357" y="3512746"/>
            <a:ext cx="9748641" cy="303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58320" y="3567064"/>
            <a:ext cx="742385" cy="642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Pin Configuration of 8086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 Pin Details of 8086: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Common to Min and Max mode.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-AD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(Address data bus):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/>
              <a:t>These lines are multiplexed address/data lines.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/>
              <a:t>During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state </a:t>
            </a:r>
            <a:r>
              <a:rPr lang="en-US" dirty="0" smtClean="0"/>
              <a:t>of machine cycle, these lines carry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 smtClean="0"/>
              <a:t> and for the rest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 states </a:t>
            </a:r>
            <a:r>
              <a:rPr lang="en-US" dirty="0" smtClean="0"/>
              <a:t>these lines carry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	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line along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BHE</a:t>
            </a:r>
            <a:r>
              <a:rPr lang="en-US" dirty="0" smtClean="0"/>
              <a:t> defines whether  lower byte, higher byte or word.</a:t>
            </a:r>
            <a:endParaRPr lang="en-US" baseline="-25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69115" y="1258431"/>
            <a:ext cx="969974" cy="40469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34952" y="1240324"/>
            <a:ext cx="1051456" cy="3349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Pin Configuration of 8086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 Pin Details of 8086: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(Address and status lines):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/>
              <a:t>These are the upper four address lines.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dirty="0" smtClean="0"/>
              <a:t>These lines are  multiplexed with the status signals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	During T1 state, these act as address lines for memory operation. </a:t>
            </a:r>
          </a:p>
          <a:p>
            <a:pPr marL="514350" indent="-514350">
              <a:buNone/>
            </a:pPr>
            <a:r>
              <a:rPr lang="en-US" dirty="0" smtClean="0"/>
              <a:t>	During I/O operations these lines are low.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71579" y="1520982"/>
            <a:ext cx="1196310" cy="11226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Pin Configuration of 8086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 Pin Details of 8086: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(Address and status lines):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	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give information about the segment which currently used by the processor.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keeps the value of Interrupt Enable Flag.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always low.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71579" y="1520982"/>
            <a:ext cx="1196310" cy="11226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20973" y="3279986"/>
          <a:ext cx="5838093" cy="2178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603"/>
                <a:gridCol w="1069144"/>
                <a:gridCol w="3812346"/>
              </a:tblGrid>
              <a:tr h="43846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  <a:r>
                        <a:rPr lang="en-US" b="1" baseline="-25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</a:t>
                      </a:r>
                      <a:r>
                        <a:rPr lang="en-US" b="1" baseline="-25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Segment in use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Alternate or Extra Segment (ES)</a:t>
                      </a:r>
                      <a:endParaRPr lang="en-US" dirty="0"/>
                    </a:p>
                  </a:txBody>
                  <a:tcPr/>
                </a:tc>
              </a:tr>
              <a:tr h="43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Segment(SS)</a:t>
                      </a:r>
                      <a:endParaRPr lang="en-US" dirty="0"/>
                    </a:p>
                  </a:txBody>
                  <a:tcPr/>
                </a:tc>
              </a:tr>
              <a:tr h="43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 Segment(CS)</a:t>
                      </a:r>
                      <a:r>
                        <a:rPr lang="en-US" baseline="0" dirty="0" smtClean="0"/>
                        <a:t> or none</a:t>
                      </a:r>
                      <a:endParaRPr lang="en-US" dirty="0"/>
                    </a:p>
                  </a:txBody>
                  <a:tcPr/>
                </a:tc>
              </a:tr>
              <a:tr h="4244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Segment (DS)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BHE¯ / 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(bus high enable/ status):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BHE¯</a:t>
            </a:r>
            <a:r>
              <a:rPr lang="en-US" sz="2800" dirty="0" smtClean="0"/>
              <a:t> signal is used to enable the higher or the odd memory bank.</a:t>
            </a:r>
          </a:p>
          <a:p>
            <a:pPr marL="514350" indent="-514350">
              <a:buNone/>
            </a:pPr>
            <a:r>
              <a:rPr lang="en-US" sz="2800" dirty="0" smtClean="0"/>
              <a:t>	During T1 state, the bus high enable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BHE¯</a:t>
            </a:r>
            <a:r>
              <a:rPr lang="en-US" sz="2800" dirty="0" smtClean="0"/>
              <a:t> is used to enable data on to 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D15-D8</a:t>
            </a:r>
            <a:r>
              <a:rPr lang="en-US" sz="2800" dirty="0" smtClean="0"/>
              <a:t> data lines which  are connected with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odd memory bank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signal used by 8087 numeric coprocessor to determine whether the CPU is 8086 or 8088. 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is always low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27850" y="2644725"/>
            <a:ext cx="1196310" cy="29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smtClean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It is upgraded microprocessor from 8085, 8086 has following features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8086 has 16 bits ALU (8085 has 8 bits ALU). SO, Operating speed increased.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8086 has 16 bits of Data bus. So, in one machine cycle it can transfer 2 bytes.[8085 has 8 bits of data bus.]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8086 has 20 bits of Address bus. With 8086 we can interface 2^20 = 1 MB [8085 has 16 bits address bus.]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8086 has two internal hardware units. 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BIU</a:t>
            </a:r>
            <a:r>
              <a:rPr lang="en-US" sz="3200" dirty="0" smtClean="0">
                <a:latin typeface="+mj-lt"/>
                <a:cs typeface="Times New Roman" pitchFamily="18" charset="0"/>
              </a:rPr>
              <a:t> –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sz="3200" dirty="0" smtClean="0">
                <a:latin typeface="+mj-lt"/>
                <a:cs typeface="Times New Roman" pitchFamily="18" charset="0"/>
              </a:rPr>
              <a:t>us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3200" dirty="0" smtClean="0">
                <a:latin typeface="+mj-lt"/>
                <a:cs typeface="Times New Roman" pitchFamily="18" charset="0"/>
              </a:rPr>
              <a:t>nterface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U</a:t>
            </a:r>
            <a:r>
              <a:rPr lang="en-US" sz="3200" dirty="0" smtClean="0">
                <a:latin typeface="+mj-lt"/>
                <a:cs typeface="Times New Roman" pitchFamily="18" charset="0"/>
              </a:rPr>
              <a:t>nit &amp;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EU</a:t>
            </a:r>
            <a:r>
              <a:rPr lang="en-US" sz="32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-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</a:t>
            </a:r>
            <a:r>
              <a:rPr lang="en-US" sz="3200" dirty="0" smtClean="0">
                <a:latin typeface="+mj-lt"/>
                <a:cs typeface="Times New Roman" pitchFamily="18" charset="0"/>
              </a:rPr>
              <a:t>xecution 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U</a:t>
            </a:r>
            <a:r>
              <a:rPr lang="en-US" sz="3200" dirty="0" smtClean="0">
                <a:latin typeface="+mj-lt"/>
                <a:cs typeface="Times New Roman" pitchFamily="18" charset="0"/>
              </a:rPr>
              <a:t>nit</a:t>
            </a:r>
            <a:endParaRPr lang="en-US" sz="3200" b="1" dirty="0" smtClean="0">
              <a:solidFill>
                <a:srgbClr val="C00000"/>
              </a:solidFill>
              <a:latin typeface="+mj-lt"/>
              <a:cs typeface="Times New Roman" pitchFamily="18" charset="0"/>
            </a:endParaRPr>
          </a:p>
          <a:p>
            <a:endParaRPr lang="en-US" sz="3600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x86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19" y="4780231"/>
            <a:ext cx="3140481" cy="1659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BHE¯ / 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(bus high enable/ status):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BHE¯ </a:t>
            </a:r>
            <a:r>
              <a:rPr lang="en-US" sz="2800" dirty="0" smtClean="0"/>
              <a:t>along with the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A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address lines is used to the even or the odd both the banks as shown in table.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27850" y="2644725"/>
            <a:ext cx="1196310" cy="29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05378" y="3868616"/>
          <a:ext cx="5795891" cy="2278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724"/>
                <a:gridCol w="928467"/>
                <a:gridCol w="4093700"/>
              </a:tblGrid>
              <a:tr h="4417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BHE¯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en-US" sz="1800" b="1" baseline="-25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417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Word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(16 bit) </a:t>
                      </a:r>
                      <a:r>
                        <a:rPr lang="en-US" baseline="0" dirty="0" smtClean="0"/>
                        <a:t>will be access</a:t>
                      </a:r>
                      <a:endParaRPr lang="en-US" dirty="0"/>
                    </a:p>
                  </a:txBody>
                  <a:tcPr/>
                </a:tc>
              </a:tr>
              <a:tr h="4417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Upper byte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or 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odd byte </a:t>
                      </a:r>
                      <a:r>
                        <a:rPr lang="en-US" baseline="0" dirty="0" smtClean="0"/>
                        <a:t>will be access</a:t>
                      </a:r>
                      <a:endParaRPr lang="en-US" dirty="0"/>
                    </a:p>
                  </a:txBody>
                  <a:tcPr/>
                </a:tc>
              </a:tr>
              <a:tr h="4417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Lower byte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or </a:t>
                      </a:r>
                      <a:r>
                        <a:rPr lang="en-US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even byte </a:t>
                      </a:r>
                      <a:r>
                        <a:rPr lang="en-US" baseline="0" dirty="0" smtClean="0"/>
                        <a:t>will be access</a:t>
                      </a:r>
                      <a:endParaRPr lang="en-US" dirty="0"/>
                    </a:p>
                  </a:txBody>
                  <a:tcPr/>
                </a:tc>
              </a:tr>
              <a:tr h="511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RD¯(read):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an active low signal indicates memory or I/O read operation.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READY: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This is an active high input signal.</a:t>
            </a:r>
          </a:p>
          <a:p>
            <a:pPr marL="514350" indent="-514350">
              <a:buNone/>
            </a:pPr>
            <a:r>
              <a:rPr lang="en-US" sz="2800" dirty="0" smtClean="0"/>
              <a:t>	When a slower peripheral device is ready to receive / transmit the data, it will send READY signal to 8086.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85647" y="3137094"/>
            <a:ext cx="1196310" cy="29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1904E-6 -2.13691E-6 L -0.00222 0.39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6" grpId="2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INTR(interrupt request):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an interrupt request signal.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an active high level triggered input signal.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TEST¯: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This is an active low input signal.</a:t>
            </a:r>
          </a:p>
          <a:p>
            <a:pPr marL="514350" indent="-514350">
              <a:buNone/>
            </a:pPr>
            <a:r>
              <a:rPr lang="en-US" sz="2800" dirty="0" smtClean="0"/>
              <a:t>	During the wait state, 8086 continuously check this pin.</a:t>
            </a:r>
          </a:p>
          <a:p>
            <a:pPr marL="514350" indent="-514350">
              <a:buNone/>
            </a:pPr>
            <a:r>
              <a:rPr lang="en-US" sz="2800" dirty="0" smtClean="0"/>
              <a:t>	If this input is low execution continuous.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1253" y="5613008"/>
            <a:ext cx="1196310" cy="29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5632E-6 2.07216E-6 L 0.14044 0.0020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  <p:bldP spid="6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NMI(non-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maskable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interrupt):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NMI is the non </a:t>
            </a:r>
            <a:r>
              <a:rPr lang="en-US" sz="2800" dirty="0" err="1" smtClean="0"/>
              <a:t>maskable</a:t>
            </a:r>
            <a:r>
              <a:rPr lang="en-US" sz="2800" dirty="0" smtClean="0"/>
              <a:t> interrupt.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This interrupt can not be masked or denied.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9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RESET: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RESET causes the processor to immediately terminate its current operation.</a:t>
            </a:r>
          </a:p>
          <a:p>
            <a:pPr marL="514350" indent="-514350">
              <a:buNone/>
            </a:pPr>
            <a:r>
              <a:rPr lang="en-US" sz="2800" dirty="0" smtClean="0"/>
              <a:t>	Active high for at least for 4 clock cycles.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1253" y="5331654"/>
            <a:ext cx="1196310" cy="29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41E-6 1.77423E-6 L 0.14255 0.1212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  <p:bldP spid="6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CLK(clock):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The CLK provides basic timing to the 8086.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Input Signal </a:t>
            </a:r>
            <a:r>
              <a:rPr lang="en-US" sz="2800" dirty="0" smtClean="0"/>
              <a:t>and generated by 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8284 clock generator</a:t>
            </a:r>
            <a:r>
              <a:rPr lang="en-US" sz="2800" dirty="0" smtClean="0"/>
              <a:t>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MN/MX¯(minimum/maximum):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Indicates the mode of processor.</a:t>
            </a:r>
          </a:p>
          <a:p>
            <a:pPr marL="514350" indent="-514350">
              <a:buNone/>
            </a:pPr>
            <a:r>
              <a:rPr lang="en-US" sz="2800" dirty="0" smtClean="0"/>
              <a:t>	High indicates </a:t>
            </a:r>
            <a:r>
              <a:rPr lang="en-US" sz="2800" b="1" dirty="0" smtClean="0"/>
              <a:t>singe processor mode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r>
              <a:rPr lang="en-US" sz="2800" dirty="0" smtClean="0"/>
              <a:t>	Low indicates </a:t>
            </a:r>
            <a:r>
              <a:rPr lang="en-US" sz="2800" b="1" dirty="0" smtClean="0"/>
              <a:t>multiprocessor mode</a:t>
            </a:r>
            <a:r>
              <a:rPr lang="en-US" sz="28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13118" y="5824023"/>
            <a:ext cx="1196310" cy="2943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1489E-7 3.51526E-6 L 0.15085 -0.429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  <p:bldP spid="6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Common to Min and Max mode.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Vcc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This pin is connected with +5V power supply.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1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GND: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 GROUND pin.</a:t>
            </a:r>
          </a:p>
          <a:p>
            <a:pPr marL="514350" indent="-514350">
              <a:buNone/>
            </a:pPr>
            <a:r>
              <a:rPr lang="en-US" sz="2800" dirty="0" smtClean="0"/>
              <a:t>	Two ground pins for low power dissipation.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55986" y="998804"/>
            <a:ext cx="1232802" cy="2954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961" y="982391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1481" y="6142889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6" grpId="1" uiExpand="1" animBg="1"/>
      <p:bldP spid="6" grpId="2" uiExpand="1" animBg="1"/>
      <p:bldP spid="8" grpId="0" animBg="1"/>
      <p:bldP spid="8" grpId="1" animBg="1"/>
      <p:bldP spid="9" grpId="0" animBg="1"/>
      <p:bldP spid="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(Minimum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Vcc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HOLD (hold request):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This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pin is used by external devices like DMAC.</a:t>
            </a:r>
          </a:p>
          <a:p>
            <a:pPr marL="514350" indent="-514350">
              <a:buNone/>
            </a:pPr>
            <a:r>
              <a:rPr lang="en-US" sz="2800" dirty="0" smtClean="0"/>
              <a:t>	When Hold activated microprocessor suspends current execution and stops using the buses .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HLDA (hold acknowledge):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indicates that the microprocessor has received the Hold request. It goes low after the Hold request is removed.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092" y="3455960"/>
            <a:ext cx="1743929" cy="2114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09092" y="3455959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75409" y="3750569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9" grpId="1" uiExpan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(Minimum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Vcc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WR ¯ 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ACTIVE LOW OUTPUT</a:t>
            </a:r>
            <a:r>
              <a:rPr lang="en-US" sz="2800" dirty="0" smtClean="0"/>
              <a:t> signal.</a:t>
            </a:r>
          </a:p>
          <a:p>
            <a:pPr marL="514350" indent="-514350">
              <a:buNone/>
            </a:pPr>
            <a:r>
              <a:rPr lang="en-US" sz="2800" dirty="0" smtClean="0"/>
              <a:t>	It indicates write operation either from memory or I/O.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M/IO ¯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 output signal.</a:t>
            </a:r>
          </a:p>
          <a:p>
            <a:pPr marL="514350" indent="-514350">
              <a:buNone/>
            </a:pPr>
            <a:r>
              <a:rPr lang="en-US" sz="2800" dirty="0" smtClean="0"/>
              <a:t>	If High then Memory operation otherwise I/O operation.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4348" y="3990531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76935" y="4228870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(Minimum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Vcc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DT/R ¯ (data transmit/ receive):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used to control the direction of data flow through the transceiver.</a:t>
            </a:r>
          </a:p>
          <a:p>
            <a:pPr marL="514350" indent="-514350">
              <a:buNone/>
            </a:pPr>
            <a:r>
              <a:rPr lang="en-US" sz="2800" dirty="0" smtClean="0"/>
              <a:t>	If High then Data Transmitted </a:t>
            </a:r>
          </a:p>
          <a:p>
            <a:pPr marL="514350" indent="-514350">
              <a:buNone/>
            </a:pPr>
            <a:r>
              <a:rPr lang="en-US" sz="2800" dirty="0" smtClean="0"/>
              <a:t>	If Low then Data receiving.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DEN¯(data enable)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active low output signal.</a:t>
            </a:r>
          </a:p>
          <a:p>
            <a:pPr marL="514350" indent="-514350">
              <a:buNone/>
            </a:pPr>
            <a:r>
              <a:rPr lang="en-US" sz="2800" dirty="0" smtClean="0"/>
              <a:t>	It is provided as an output enable for 8286/8287.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2483" y="4525104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05071" y="4805645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(Minimum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Vcc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ALE (address latch enable):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an active high output signal.</a:t>
            </a:r>
          </a:p>
          <a:p>
            <a:pPr marL="514350" indent="-514350">
              <a:buNone/>
            </a:pPr>
            <a:r>
              <a:rPr lang="en-US" sz="2800" dirty="0" smtClean="0"/>
              <a:t>	It is provided by the processor to latch the address.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INTA¯(interrupt acknowledge)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active low output signal.</a:t>
            </a:r>
          </a:p>
          <a:p>
            <a:pPr marL="514350" indent="-514350">
              <a:buNone/>
            </a:pPr>
            <a:r>
              <a:rPr lang="en-US" sz="2800" dirty="0" smtClean="0"/>
              <a:t>	Microprocessor sends this signal in response to an interrupt request signal.</a:t>
            </a:r>
          </a:p>
          <a:p>
            <a:pPr marL="514350" indent="-514350">
              <a:buNone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96550" y="5059677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05071" y="5340218"/>
            <a:ext cx="1361756" cy="2555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smtClean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It is upgraded microprocessor from 8085, 8086 has following features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8086 supports pipelining. So, Multiple instructions can be executed in parallel.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Four 16 bits general purpose registers [AX, BX, CX, &amp; DX]. We can use it in 8 bits also [AH, AL, BH, BL, CH, CL, DH, DL].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Two 16 bits index registers [ SI and DI]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600" dirty="0" smtClean="0">
                <a:latin typeface="+mj-lt"/>
                <a:cs typeface="Times New Roman" pitchFamily="18" charset="0"/>
              </a:rPr>
              <a:t>Two 16 bits stack pointers[SP and BP]</a:t>
            </a:r>
            <a:endParaRPr lang="en-US" sz="3200" dirty="0" smtClean="0">
              <a:latin typeface="+mj-lt"/>
              <a:cs typeface="Times New Roman" pitchFamily="18" charset="0"/>
            </a:endParaRPr>
          </a:p>
          <a:p>
            <a:endParaRPr lang="en-US" sz="36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2" descr="x86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19" y="4780231"/>
            <a:ext cx="3140481" cy="1659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(Maximum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GND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RQ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¯/GT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¯, RQ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¯/GT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¯(I/O REQUEST/ GRANT):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same as HOLD and HLDA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.</a:t>
            </a:r>
          </a:p>
          <a:p>
            <a:pPr marL="514350" indent="-514350">
              <a:buNone/>
            </a:pPr>
            <a:r>
              <a:rPr lang="en-US" sz="2800" dirty="0" smtClean="0"/>
              <a:t>	This pins are used by other local bus  masters to force the processor to release the local bus. 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Each pin is bidirectional.</a:t>
            </a:r>
          </a:p>
          <a:p>
            <a:pPr marL="514350" indent="-514350">
              <a:buNone/>
            </a:pPr>
            <a:r>
              <a:rPr lang="en-US" sz="2800" dirty="0" smtClean="0"/>
              <a:t>	RQ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¯/GT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¯ has higher priority than RQ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¯/GT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¯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4291343" y="3440317"/>
            <a:ext cx="651849" cy="5432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137434" y="3428799"/>
            <a:ext cx="1418051" cy="2114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9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(Maximum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GND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LOCK¯: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is active low output signal.</a:t>
            </a:r>
          </a:p>
          <a:p>
            <a:pPr marL="514350" indent="-514350">
              <a:buNone/>
            </a:pPr>
            <a:r>
              <a:rPr lang="en-US" sz="2800" dirty="0" smtClean="0"/>
              <a:t>	If this signal is active, then the other bus masters will not allowed to take control over the system bus. 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Activated by LOCK instruction and remains active </a:t>
            </a:r>
            <a:r>
              <a:rPr lang="en-US" sz="2800" dirty="0" err="1" smtClean="0"/>
              <a:t>untill</a:t>
            </a:r>
            <a:r>
              <a:rPr lang="en-US" sz="2800" dirty="0" smtClean="0"/>
              <a:t> the completion of next instruction.</a:t>
            </a:r>
          </a:p>
          <a:p>
            <a:pPr marL="514350" indent="-514350">
              <a:buNone/>
            </a:pPr>
            <a:r>
              <a:rPr lang="en-US" sz="2800" dirty="0" smtClean="0"/>
              <a:t>	The LOCK instructions is actually the prefix to an instruction.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55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4263208" y="3932686"/>
            <a:ext cx="651849" cy="2594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(Maximum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GND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¯,S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¯,S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¯: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These are three status output signals.</a:t>
            </a:r>
          </a:p>
          <a:p>
            <a:pPr marL="514350" indent="-514350">
              <a:buNone/>
            </a:pPr>
            <a:r>
              <a:rPr lang="en-US" sz="2800" dirty="0" smtClean="0"/>
              <a:t>	applied to Bus controller 8288 to generate control signals and INTA.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6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4291344" y="4185903"/>
            <a:ext cx="651849" cy="723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8038" y="3919084"/>
            <a:ext cx="5992432" cy="272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Pin Configuration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896" y="863444"/>
            <a:ext cx="6375903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</a:rPr>
              <a:t> Pin Details of 8086:</a:t>
            </a:r>
            <a:r>
              <a:rPr lang="en-US" sz="2800" dirty="0" smtClean="0">
                <a:solidFill>
                  <a:srgbClr val="C00000"/>
                </a:solidFill>
              </a:rPr>
              <a:t> (Maximum Mode)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MN/MX¯ = GND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QS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, QS</a:t>
            </a:r>
            <a:r>
              <a:rPr lang="en-US" sz="2800" b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(queue status):</a:t>
            </a:r>
          </a:p>
          <a:p>
            <a:pPr marL="514350" indent="-514350"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800" dirty="0" smtClean="0"/>
              <a:t>It provides status to allow external tracking of the 8086 instruction queue.</a:t>
            </a:r>
          </a:p>
          <a:p>
            <a:pPr marL="514350" indent="-514350">
              <a:buNone/>
            </a:pPr>
            <a:r>
              <a:rPr lang="en-US" sz="2800" dirty="0" smtClean="0"/>
              <a:t>	Interfaced with the status signals of the math coprocessor 8087 which tracks the queue of 8086.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6" y="923893"/>
            <a:ext cx="5338873" cy="550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4307672" y="4865914"/>
            <a:ext cx="651849" cy="5061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5886" y="4571999"/>
            <a:ext cx="5862293" cy="192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Memory Organization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444"/>
            <a:ext cx="8839199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The Memory is logically divided in code, stack, data and extra segments each of 64KB.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It can interface 1 MB memory = 1024KB=10,48,576 bytes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	Address range from 00000H to FFFFFH.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 1MB / 64KB = 16 Segments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2 Byte = 16 bits = 1 Word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14115" y="741438"/>
          <a:ext cx="2354035" cy="58521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354035"/>
              </a:tblGrid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16) F0000H- FFFFFH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15) E0000H- EFFFFH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14) D000H- DFFFFH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13)C0000H- CFFFFH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12) B0000H- BFFFFH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11)A0000H- AFFFFH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10) 90000H- 9FFFFH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9)  80000H- 8FFFFH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8 ) 70000H- 7FFFFH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7 ) 60000H- 6FFFFH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6 ) 50000H- 5FFFFH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5 ) 40000H- 4FFFFH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4 ) 30000H- 3FFFFH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3 ) 20000H- 2FFFFH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2 ) 10000H- 1FFFFH</a:t>
                      </a:r>
                      <a:endParaRPr lang="en-US" sz="1800" b="1" dirty="0"/>
                    </a:p>
                  </a:txBody>
                  <a:tcPr/>
                </a:tc>
              </a:tr>
              <a:tr h="36085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1 ) 00000H</a:t>
                      </a:r>
                      <a:r>
                        <a:rPr lang="en-US" sz="1800" b="1" baseline="0" dirty="0" smtClean="0"/>
                        <a:t> – 0FFFFH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36129" y="3583969"/>
          <a:ext cx="2479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611"/>
                <a:gridCol w="1239611"/>
              </a:tblGrid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0FFFFH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00003H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00002H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00001H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/>
                </a:tc>
              </a:tr>
              <a:tr h="342579">
                <a:tc>
                  <a:txBody>
                    <a:bodyPr/>
                    <a:lstStyle/>
                    <a:p>
                      <a:r>
                        <a:rPr lang="en-US" dirty="0" smtClean="0"/>
                        <a:t>00000H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byte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5600700" y="3590924"/>
            <a:ext cx="345948" cy="2905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525" y="485775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64KB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8629650" y="5734050"/>
            <a:ext cx="123825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82050" y="604837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WORD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1" grpId="0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Memory Organization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863444"/>
            <a:ext cx="6229350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Code Segment is separately defined.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Stack segment is partially overlapped with Data and Extra Segment.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Data and Extra Segments are Fully overlapped.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The Code Segment always contain program or Instructions.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The Stack Segment store data by PUSH, POP  and CALL  instructions.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+mj-lt"/>
              </a:rPr>
              <a:t>The Data and Extra Segments are used to store the data.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7523" y="977900"/>
            <a:ext cx="5774477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Memory Organization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444"/>
            <a:ext cx="11601449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Advantages of Memory Segmentation: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latin typeface="+mj-lt"/>
              </a:rPr>
              <a:t>We can Address 1 MB memory with 16 bit registers.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latin typeface="+mj-lt"/>
              </a:rPr>
              <a:t>Allow the Program to be more than 64KB by using more than one code, stack or data segment.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latin typeface="+mj-lt"/>
              </a:rPr>
              <a:t>We will have separate area for code data and stack information.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latin typeface="+mj-lt"/>
              </a:rPr>
              <a:t>We can relocate a program by simply changing the content of Code Segment register.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 smtClean="0">
                <a:latin typeface="+mj-lt"/>
              </a:rPr>
              <a:t>Program can work on several data sets by reloading the DS registers.</a:t>
            </a:r>
          </a:p>
          <a:p>
            <a:pPr marL="514350" indent="-514350">
              <a:buFont typeface="+mj-lt"/>
              <a:buAutoNum type="alphaLcParenR"/>
            </a:pPr>
            <a:endParaRPr lang="en-US" sz="2800" b="1" dirty="0" smtClean="0">
              <a:latin typeface="+mj-lt"/>
            </a:endParaRPr>
          </a:p>
          <a:p>
            <a:pPr marL="514350" indent="-514350">
              <a:buFont typeface="+mj-lt"/>
              <a:buAutoNum type="alphaLcParenR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Memory Organization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445"/>
            <a:ext cx="11601449" cy="1803556"/>
          </a:xfrm>
        </p:spPr>
        <p:txBody>
          <a:bodyPr/>
          <a:lstStyle/>
          <a:p>
            <a:pPr marL="514350" indent="-514350"/>
            <a:r>
              <a:rPr lang="en-US" sz="2800" dirty="0" smtClean="0">
                <a:latin typeface="+mj-lt"/>
              </a:rPr>
              <a:t>8086 can interface 1 MB memory which is 8 bit wide because most of the IO devices are 8 bit wide.</a:t>
            </a:r>
          </a:p>
          <a:p>
            <a:pPr marL="514350" indent="-514350"/>
            <a:r>
              <a:rPr lang="en-US" sz="2800" dirty="0" smtClean="0">
                <a:latin typeface="+mj-lt"/>
              </a:rPr>
              <a:t>But our Microprocessor is a 16-bit microprocessor. The memory physically organized as an odd bank of 512 KB and Even bank of 512KB as shown in fig. </a:t>
            </a:r>
          </a:p>
          <a:p>
            <a:pPr marL="514350" indent="-514350">
              <a:buNone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2595563"/>
            <a:ext cx="5632450" cy="385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1" y="2819400"/>
            <a:ext cx="5981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Odd Memory bank having odd memory     addresses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Even memory bank having even memory addresses.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Data on Even bank transferred in 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to D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 data lines.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Data on </a:t>
            </a:r>
            <a:r>
              <a:rPr lang="en-US" sz="2800" smtClean="0"/>
              <a:t>odd bank </a:t>
            </a:r>
            <a:r>
              <a:rPr lang="en-US" sz="2800" dirty="0" smtClean="0"/>
              <a:t>transferred in D8 to D15 data lines.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Memory Organization of 8086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445"/>
            <a:ext cx="11601449" cy="1803556"/>
          </a:xfrm>
        </p:spPr>
        <p:txBody>
          <a:bodyPr/>
          <a:lstStyle/>
          <a:p>
            <a:pPr marL="514350" indent="-514350"/>
            <a:r>
              <a:rPr lang="en-US" sz="2800" b="1" dirty="0" smtClean="0">
                <a:latin typeface="+mj-lt"/>
              </a:rPr>
              <a:t>BHE¯</a:t>
            </a:r>
            <a:r>
              <a:rPr lang="en-US" sz="2800" dirty="0" smtClean="0">
                <a:latin typeface="+mj-lt"/>
              </a:rPr>
              <a:t> is used to enable odd bank and </a:t>
            </a:r>
            <a:r>
              <a:rPr lang="en-US" sz="2800" b="1" dirty="0" smtClean="0">
                <a:latin typeface="+mj-lt"/>
              </a:rPr>
              <a:t>A</a:t>
            </a:r>
            <a:r>
              <a:rPr lang="en-US" sz="2800" b="1" baseline="-25000" dirty="0" smtClean="0">
                <a:latin typeface="+mj-lt"/>
              </a:rPr>
              <a:t>0</a:t>
            </a:r>
            <a:r>
              <a:rPr lang="en-US" sz="2800" dirty="0" smtClean="0">
                <a:latin typeface="+mj-lt"/>
              </a:rPr>
              <a:t> is used to enable even bank.</a:t>
            </a:r>
            <a:endParaRPr lang="en-US" sz="2800" b="1" dirty="0" smtClean="0">
              <a:latin typeface="+mj-lt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477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944" y="1743074"/>
            <a:ext cx="5642131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1" y="1885949"/>
          <a:ext cx="5919568" cy="3374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74"/>
                <a:gridCol w="833639"/>
                <a:gridCol w="4181055"/>
              </a:tblGrid>
              <a:tr h="5472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BHE¯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</a:t>
                      </a:r>
                      <a:r>
                        <a:rPr lang="en-US" sz="2400" b="1" baseline="-250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Operation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Word</a:t>
                      </a:r>
                      <a:r>
                        <a:rPr lang="en-US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(16 bit) </a:t>
                      </a:r>
                      <a:r>
                        <a:rPr lang="en-US" sz="2400" baseline="0" dirty="0" smtClean="0"/>
                        <a:t>will be access</a:t>
                      </a:r>
                      <a:endParaRPr lang="en-US" sz="2400" dirty="0"/>
                    </a:p>
                  </a:txBody>
                  <a:tcPr/>
                </a:tc>
              </a:tr>
              <a:tr h="54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Upper byte</a:t>
                      </a:r>
                      <a:r>
                        <a:rPr lang="en-US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smtClean="0"/>
                        <a:t>or </a:t>
                      </a:r>
                      <a:r>
                        <a:rPr lang="en-US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odd byte </a:t>
                      </a:r>
                      <a:r>
                        <a:rPr lang="en-US" sz="2400" baseline="0" dirty="0" smtClean="0"/>
                        <a:t>will be access</a:t>
                      </a:r>
                      <a:endParaRPr lang="en-US" sz="2400" dirty="0"/>
                    </a:p>
                  </a:txBody>
                  <a:tcPr/>
                </a:tc>
              </a:tr>
              <a:tr h="547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Lower byte</a:t>
                      </a:r>
                      <a:r>
                        <a:rPr lang="en-US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smtClean="0"/>
                        <a:t>or </a:t>
                      </a:r>
                      <a:r>
                        <a:rPr lang="en-US" sz="24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even byte </a:t>
                      </a:r>
                      <a:r>
                        <a:rPr lang="en-US" sz="2400" baseline="0" dirty="0" smtClean="0"/>
                        <a:t>will be access</a:t>
                      </a:r>
                      <a:endParaRPr lang="en-US" sz="2400" dirty="0"/>
                    </a:p>
                  </a:txBody>
                  <a:tcPr/>
                </a:tc>
              </a:tr>
              <a:tr h="6342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None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Minimum mode and 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Minimum Mode Configuration of 8086</a:t>
            </a:r>
          </a:p>
          <a:p>
            <a:r>
              <a:rPr lang="en-US" dirty="0" smtClean="0"/>
              <a:t>When the MN/MX¯ pin is connected with +5V. Processor operates in Minimum Mode.</a:t>
            </a:r>
          </a:p>
          <a:p>
            <a:r>
              <a:rPr lang="en-US" dirty="0" smtClean="0"/>
              <a:t>Minimum mode configuration of</a:t>
            </a:r>
          </a:p>
          <a:p>
            <a:pPr>
              <a:buNone/>
            </a:pPr>
            <a:r>
              <a:rPr lang="en-US" dirty="0" smtClean="0"/>
              <a:t>	8086 consists 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Three 8 bit latches (IC 8282)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Two 8 bit transceivers (IC 8286)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control signal generator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clock Generator</a:t>
            </a:r>
          </a:p>
          <a:p>
            <a:pPr marL="457200" indent="-457200">
              <a:buNone/>
            </a:pPr>
            <a:r>
              <a:rPr lang="en-US" dirty="0" smtClean="0"/>
              <a:t>Latches are used to separate </a:t>
            </a:r>
          </a:p>
          <a:p>
            <a:pPr marL="457200" indent="-457200">
              <a:buNone/>
            </a:pPr>
            <a:r>
              <a:rPr lang="en-US" dirty="0" smtClean="0"/>
              <a:t>AD0-AD15, A16/S3 to A19/S6 and</a:t>
            </a:r>
          </a:p>
          <a:p>
            <a:pPr marL="457200" indent="-457200">
              <a:buNone/>
            </a:pPr>
            <a:r>
              <a:rPr lang="en-US" dirty="0" smtClean="0"/>
              <a:t>BHE¯/s7 signals.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675" y="1699260"/>
            <a:ext cx="6046788" cy="494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smtClean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It is upgraded microprocessor from 8085, 8086 has following features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 pitchFamily="18" charset="0"/>
              </a:rPr>
              <a:t>8086 supports memory segmentation </a:t>
            </a:r>
          </a:p>
          <a:p>
            <a:pPr marL="1287462" lvl="1" indent="-742950">
              <a:buFont typeface="+mj-lt"/>
              <a:buAutoNum type="arabicPeriod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CS</a:t>
            </a:r>
            <a:r>
              <a:rPr lang="en-US" sz="2800" b="1" dirty="0" smtClean="0">
                <a:latin typeface="+mj-lt"/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ode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egment</a:t>
            </a:r>
          </a:p>
          <a:p>
            <a:pPr marL="1287462" lvl="1" indent="-742950">
              <a:buFont typeface="+mj-lt"/>
              <a:buAutoNum type="arabicPeriod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D</a:t>
            </a:r>
            <a:r>
              <a:rPr lang="en-US" sz="2800" dirty="0" smtClean="0">
                <a:latin typeface="+mj-lt"/>
                <a:cs typeface="Times New Roman" pitchFamily="18" charset="0"/>
              </a:rPr>
              <a:t>ata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egment</a:t>
            </a:r>
          </a:p>
          <a:p>
            <a:pPr marL="1287462" lvl="1" indent="-742950">
              <a:buFont typeface="+mj-lt"/>
              <a:buAutoNum type="arabicPeriod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E</a:t>
            </a:r>
            <a:r>
              <a:rPr lang="en-US" sz="2800" dirty="0" smtClean="0">
                <a:latin typeface="+mj-lt"/>
                <a:cs typeface="Times New Roman" pitchFamily="18" charset="0"/>
              </a:rPr>
              <a:t>xtra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egment</a:t>
            </a:r>
          </a:p>
          <a:p>
            <a:pPr marL="1287462" lvl="1" indent="-742950">
              <a:buFont typeface="+mj-lt"/>
              <a:buAutoNum type="arabicPeriod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–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tack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S</a:t>
            </a:r>
            <a:r>
              <a:rPr lang="en-US" sz="2800" dirty="0" smtClean="0">
                <a:latin typeface="+mj-lt"/>
                <a:cs typeface="Times New Roman" pitchFamily="18" charset="0"/>
              </a:rPr>
              <a:t>egment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 pitchFamily="18" charset="0"/>
              </a:rPr>
              <a:t>16 bit Flag Register.[8085 has 8 bit flag register]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 pitchFamily="18" charset="0"/>
              </a:rPr>
              <a:t>Two Hardware modes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latin typeface="+mj-lt"/>
                <a:cs typeface="Times New Roman" pitchFamily="18" charset="0"/>
              </a:rPr>
              <a:t>Maximum Mode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err="1" smtClean="0">
                <a:latin typeface="+mj-lt"/>
                <a:cs typeface="Times New Roman" pitchFamily="18" charset="0"/>
              </a:rPr>
              <a:t>Minimun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Mode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2" descr="x86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19" y="4780231"/>
            <a:ext cx="3140481" cy="1659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Minimum mode and 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Minimum Mode Configuration of 8086</a:t>
            </a:r>
          </a:p>
          <a:p>
            <a:pPr marL="457200" indent="-457200"/>
            <a:r>
              <a:rPr lang="en-US" dirty="0" smtClean="0"/>
              <a:t>Latches are used to </a:t>
            </a:r>
            <a:r>
              <a:rPr lang="en-US" dirty="0" err="1" smtClean="0"/>
              <a:t>demultiplex</a:t>
            </a:r>
            <a:r>
              <a:rPr lang="en-US" dirty="0" smtClean="0"/>
              <a:t> the multiplexed lines </a:t>
            </a:r>
            <a:r>
              <a:rPr lang="en-US" b="1" dirty="0" smtClean="0"/>
              <a:t>AD</a:t>
            </a:r>
            <a:r>
              <a:rPr lang="en-US" b="1" baseline="-25000" dirty="0" smtClean="0"/>
              <a:t>0</a:t>
            </a:r>
            <a:r>
              <a:rPr lang="en-US" b="1" dirty="0" smtClean="0"/>
              <a:t> to AD</a:t>
            </a:r>
            <a:r>
              <a:rPr lang="en-US" b="1" baseline="-25000" dirty="0" smtClean="0"/>
              <a:t>15</a:t>
            </a:r>
            <a:r>
              <a:rPr lang="en-US" b="1" dirty="0" smtClean="0"/>
              <a:t>, A</a:t>
            </a:r>
            <a:r>
              <a:rPr lang="en-US" b="1" baseline="-25000" dirty="0" smtClean="0"/>
              <a:t>16</a:t>
            </a:r>
            <a:r>
              <a:rPr lang="en-US" b="1" dirty="0" smtClean="0"/>
              <a:t>/S</a:t>
            </a:r>
            <a:r>
              <a:rPr lang="en-US" b="1" baseline="-25000" dirty="0" smtClean="0"/>
              <a:t>3</a:t>
            </a:r>
            <a:r>
              <a:rPr lang="en-US" b="1" dirty="0" smtClean="0"/>
              <a:t> to A</a:t>
            </a:r>
            <a:r>
              <a:rPr lang="en-US" b="1" baseline="-25000" dirty="0" smtClean="0"/>
              <a:t>19</a:t>
            </a:r>
            <a:r>
              <a:rPr lang="en-US" b="1" dirty="0" smtClean="0"/>
              <a:t>/S</a:t>
            </a:r>
            <a:r>
              <a:rPr lang="en-US" b="1" baseline="-25000" dirty="0" smtClean="0"/>
              <a:t>6</a:t>
            </a:r>
            <a:r>
              <a:rPr lang="en-US" b="1" dirty="0" smtClean="0"/>
              <a:t> and BHE¯/S</a:t>
            </a:r>
            <a:r>
              <a:rPr lang="en-US" b="1" baseline="-25000" dirty="0" smtClean="0"/>
              <a:t>7</a:t>
            </a:r>
            <a:r>
              <a:rPr lang="en-US" b="1" dirty="0" smtClean="0"/>
              <a:t> </a:t>
            </a:r>
            <a:r>
              <a:rPr lang="en-US" dirty="0" smtClean="0"/>
              <a:t>signals. </a:t>
            </a:r>
          </a:p>
          <a:p>
            <a:pPr marL="457200" indent="-457200"/>
            <a:r>
              <a:rPr lang="en-US" dirty="0" smtClean="0"/>
              <a:t>The ALE controls the D-FF latches.</a:t>
            </a:r>
          </a:p>
          <a:p>
            <a:pPr marL="457200" indent="-457200"/>
            <a:r>
              <a:rPr lang="en-US" dirty="0" smtClean="0"/>
              <a:t>The Transceivers are used to </a:t>
            </a:r>
          </a:p>
          <a:p>
            <a:pPr marL="457200" indent="-457200">
              <a:buNone/>
            </a:pPr>
            <a:r>
              <a:rPr lang="en-US" dirty="0" smtClean="0"/>
              <a:t>	Separate Data bus.</a:t>
            </a:r>
          </a:p>
          <a:p>
            <a:pPr marL="457200" indent="-457200"/>
            <a:r>
              <a:rPr lang="en-US" dirty="0" smtClean="0"/>
              <a:t> The control signal generator </a:t>
            </a:r>
          </a:p>
          <a:p>
            <a:pPr marL="457200" indent="-457200">
              <a:buNone/>
            </a:pPr>
            <a:r>
              <a:rPr lang="en-US" dirty="0" smtClean="0"/>
              <a:t>	is used to generate</a:t>
            </a:r>
            <a:r>
              <a:rPr lang="en-US" b="1" dirty="0" smtClean="0"/>
              <a:t> IOR¯, IOW¯,</a:t>
            </a:r>
          </a:p>
          <a:p>
            <a:pPr marL="457200" indent="-457200">
              <a:buNone/>
            </a:pPr>
            <a:r>
              <a:rPr lang="en-US" b="1" dirty="0" smtClean="0"/>
              <a:t>	MEMR¯ and MEMW¯.</a:t>
            </a:r>
          </a:p>
          <a:p>
            <a:pPr marL="457200" indent="-457200"/>
            <a:r>
              <a:rPr lang="en-US" dirty="0" smtClean="0"/>
              <a:t>Clock generator generates the </a:t>
            </a:r>
          </a:p>
          <a:p>
            <a:pPr marL="457200" indent="-457200">
              <a:buNone/>
            </a:pPr>
            <a:r>
              <a:rPr lang="en-US" dirty="0" smtClean="0"/>
              <a:t>	required clock frequency and </a:t>
            </a:r>
            <a:endParaRPr lang="en-US" dirty="0"/>
          </a:p>
          <a:p>
            <a:pPr marL="457200" indent="-457200">
              <a:buNone/>
            </a:pPr>
            <a:r>
              <a:rPr lang="en-US" dirty="0" smtClean="0"/>
              <a:t>	Synchronize the </a:t>
            </a:r>
            <a:r>
              <a:rPr lang="en-US" b="1" dirty="0" smtClean="0"/>
              <a:t>READY </a:t>
            </a:r>
            <a:r>
              <a:rPr lang="en-US" dirty="0" smtClean="0"/>
              <a:t>and</a:t>
            </a:r>
          </a:p>
          <a:p>
            <a:pPr marL="457200" indent="-457200">
              <a:buNone/>
            </a:pPr>
            <a:r>
              <a:rPr lang="en-US" dirty="0" smtClean="0"/>
              <a:t>	</a:t>
            </a:r>
            <a:r>
              <a:rPr lang="en-US" b="1" dirty="0" smtClean="0"/>
              <a:t>RESET</a:t>
            </a:r>
            <a:r>
              <a:rPr lang="en-US" dirty="0" smtClean="0"/>
              <a:t> signals.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0" y="1699260"/>
            <a:ext cx="6046788" cy="494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Minimum mode and 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75" y="863444"/>
            <a:ext cx="6715125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Maximum Mode Configuration of 8086</a:t>
            </a:r>
          </a:p>
          <a:p>
            <a:r>
              <a:rPr lang="en-US" dirty="0" smtClean="0"/>
              <a:t>When the MN/MX¯ pin is connected with 0V. Processor operates in Maximum Mode.</a:t>
            </a:r>
          </a:p>
          <a:p>
            <a:r>
              <a:rPr lang="en-US" dirty="0" smtClean="0"/>
              <a:t>More than one processor like coprocessor 8087 or independent 8086 or 8088 is interfaced in this mode.</a:t>
            </a:r>
          </a:p>
          <a:p>
            <a:r>
              <a:rPr lang="en-US" dirty="0" smtClean="0"/>
              <a:t>Maximum mode configuration of 8086 consists 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Three 8 bit latches (IC 8282)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Two 8 bit transceivers (IC 8286)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One clock Generator (8284)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Bus Controller (8288)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Interrupt controller (8259)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2565"/>
            <a:ext cx="5481991" cy="440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Minimum mode and Maximum mode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75" y="863444"/>
            <a:ext cx="6715125" cy="561648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Maximum Mode Configuration of 8086</a:t>
            </a:r>
          </a:p>
          <a:p>
            <a:r>
              <a:rPr lang="en-US" dirty="0" smtClean="0"/>
              <a:t>Bus controller 8288 generates the control signals.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02565"/>
            <a:ext cx="5481991" cy="440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2252209"/>
            <a:ext cx="5992432" cy="272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 Cycle of 8086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Cycle is defined as Time taken by the processor to execute the Instruction.</a:t>
            </a:r>
          </a:p>
          <a:p>
            <a:r>
              <a:rPr lang="en-US" dirty="0" smtClean="0"/>
              <a:t>Typically all the processors utilizes the following Five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1: Fetch the Instruction from the main Memory: </a:t>
            </a:r>
            <a:r>
              <a:rPr lang="en-US" dirty="0" smtClean="0"/>
              <a:t> Processor loads the content of the Instruction Pointer (IP) on the address bus. Then processor generates the MEMR control signal. On receiving the control signal memory loads the </a:t>
            </a:r>
            <a:r>
              <a:rPr lang="en-US" dirty="0" err="1" smtClean="0"/>
              <a:t>opcode</a:t>
            </a:r>
            <a:r>
              <a:rPr lang="en-US" dirty="0" smtClean="0"/>
              <a:t> on the data bus. Which is placed in to Instruction Register.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2: Decode the Instruction:  </a:t>
            </a:r>
            <a:r>
              <a:rPr lang="en-US" dirty="0" smtClean="0"/>
              <a:t>The Instruction Decoder will Decodes what is to be done in response of an </a:t>
            </a:r>
            <a:r>
              <a:rPr lang="en-US" dirty="0" err="1" smtClean="0"/>
              <a:t>opcode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3: Fetch main data from Memory:  </a:t>
            </a:r>
            <a:r>
              <a:rPr lang="en-US" dirty="0" smtClean="0"/>
              <a:t>Read Required data from the main 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4: Execute the Instruction: </a:t>
            </a:r>
            <a:r>
              <a:rPr lang="en-US" dirty="0" smtClean="0"/>
              <a:t>Instruction decoder sends the decoded information to control unit who sends this data to relevant functional unit to perform the operation.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5: Store Results: </a:t>
            </a:r>
            <a:r>
              <a:rPr lang="en-US" dirty="0" smtClean="0"/>
              <a:t> This result obtained by the execution of operation stores at destination location.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 Cycle of 8086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3025" y="864833"/>
            <a:ext cx="8858250" cy="548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 Cycle of 8086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Read Operation in Minimum Mode: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6" y="1377950"/>
            <a:ext cx="7608888" cy="523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 Cycle of 8086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Write Operation in Minimum Mode: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1" y="1357312"/>
            <a:ext cx="8001000" cy="511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 Cycle of 8086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Read Operation in Maximum Mode: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325" y="1225550"/>
            <a:ext cx="7275513" cy="531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Bus Cycle of 8086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Memory Write Operation in Maximum Mode: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699" y="1292224"/>
            <a:ext cx="6724651" cy="520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930" y="2305318"/>
            <a:ext cx="6434775" cy="18620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500" b="1" smtClean="0"/>
              <a:t>Thank You</a:t>
            </a:r>
            <a:endParaRPr lang="vi-VN" sz="11500" b="1"/>
          </a:p>
        </p:txBody>
      </p:sp>
    </p:spTree>
    <p:extLst>
      <p:ext uri="{BB962C8B-B14F-4D97-AF65-F5344CB8AC3E}">
        <p14:creationId xmlns="" xmlns:p14="http://schemas.microsoft.com/office/powerpoint/2010/main" val="10116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smtClean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It is upgraded microprocessor from 8085, 8086 has following features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 pitchFamily="18" charset="0"/>
              </a:rPr>
              <a:t>8086 provided memory banks. So,1MB is bisected into two bank of 512KB, 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Lower Bank [Even Memory Address]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Higher Bank[Odd Memory  Address]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en-US" sz="3200" dirty="0" smtClean="0">
                <a:latin typeface="+mj-lt"/>
                <a:cs typeface="Times New Roman" pitchFamily="18" charset="0"/>
              </a:rPr>
              <a:t>8086 had upgraded instructions set and interrupt service.</a:t>
            </a:r>
          </a:p>
          <a:p>
            <a:pPr marL="1287462" lvl="1" indent="-742950">
              <a:buNone/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2" descr="x86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519" y="4780231"/>
            <a:ext cx="3140481" cy="16591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Microprocessor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5" y="1228054"/>
            <a:ext cx="107727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444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8086 Architecture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30713" y="854285"/>
            <a:ext cx="7734538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984738"/>
            <a:ext cx="54230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3200" b="1" dirty="0" smtClean="0">
                <a:cs typeface="Times New Roman" pitchFamily="18" charset="0"/>
              </a:rPr>
              <a:t>8086 has two internal hardware units. </a:t>
            </a:r>
          </a:p>
          <a:p>
            <a:pPr marL="830262" indent="-7429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BIU</a:t>
            </a:r>
            <a:r>
              <a:rPr lang="en-US" sz="2800" dirty="0" smtClean="0">
                <a:cs typeface="Times New Roman" pitchFamily="18" charset="0"/>
              </a:rPr>
              <a:t> :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B</a:t>
            </a:r>
            <a:r>
              <a:rPr lang="en-US" sz="2800" dirty="0" smtClean="0">
                <a:cs typeface="Times New Roman" pitchFamily="18" charset="0"/>
              </a:rPr>
              <a:t>us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nterface </a:t>
            </a:r>
            <a:r>
              <a:rPr lang="en-US" sz="2800" b="1" dirty="0" smtClean="0">
                <a:solidFill>
                  <a:srgbClr val="C00000"/>
                </a:solidFill>
                <a:cs typeface="Times New Roman" pitchFamily="18" charset="0"/>
              </a:rPr>
              <a:t>U</a:t>
            </a:r>
            <a:r>
              <a:rPr lang="en-US" sz="2800" dirty="0" smtClean="0">
                <a:cs typeface="Times New Roman" pitchFamily="18" charset="0"/>
              </a:rPr>
              <a:t>nit</a:t>
            </a:r>
          </a:p>
          <a:p>
            <a:pPr marL="830262" indent="-7429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BIU</a:t>
            </a:r>
            <a:r>
              <a:rPr lang="en-US" sz="2800" dirty="0" smtClean="0">
                <a:cs typeface="Times New Roman" pitchFamily="18" charset="0"/>
              </a:rPr>
              <a:t> controls the address, 		data and control buses.</a:t>
            </a:r>
          </a:p>
          <a:p>
            <a:pPr marL="830262" indent="-742950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Operations: 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Instruction Fetching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Queuing</a:t>
            </a:r>
          </a:p>
          <a:p>
            <a:pPr marL="1287462" lvl="1" indent="-742950">
              <a:buFont typeface="Wingdings" pitchFamily="2" charset="2"/>
              <a:buChar char="Ø"/>
            </a:pPr>
            <a:r>
              <a:rPr lang="en-US" sz="2800" dirty="0" smtClean="0">
                <a:cs typeface="Times New Roman" pitchFamily="18" charset="0"/>
              </a:rPr>
              <a:t>Operand fetch, Store &amp; address relocation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555525" y="760492"/>
            <a:ext cx="3503691" cy="56493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9795</TotalTime>
  <Words>2858</Words>
  <Application>Microsoft Office PowerPoint</Application>
  <PresentationFormat>Custom</PresentationFormat>
  <Paragraphs>588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Roboto Condensed</vt:lpstr>
      <vt:lpstr>Times New Roman</vt:lpstr>
      <vt:lpstr>Wingdings 2</vt:lpstr>
      <vt:lpstr>Wingdings 3</vt:lpstr>
      <vt:lpstr>Wingdings</vt:lpstr>
      <vt:lpstr>Calibri</vt:lpstr>
      <vt:lpstr>Segoe UI Black</vt:lpstr>
      <vt:lpstr>Roboto Condensed Light</vt:lpstr>
      <vt:lpstr>Office Theme</vt:lpstr>
      <vt:lpstr>Introduction to 8086</vt:lpstr>
      <vt:lpstr>Slide 2</vt:lpstr>
      <vt:lpstr>Syllabus</vt:lpstr>
      <vt:lpstr>INTRODUCTION</vt:lpstr>
      <vt:lpstr>INTRODUCTION</vt:lpstr>
      <vt:lpstr>INTRODUCTION</vt:lpstr>
      <vt:lpstr>INTRODUCTION</vt:lpstr>
      <vt:lpstr>History of Microprocessor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8086 Architecture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Pin Configuration of 8086</vt:lpstr>
      <vt:lpstr>Memory Organization of 8086</vt:lpstr>
      <vt:lpstr>Memory Organization of 8086</vt:lpstr>
      <vt:lpstr>Memory Organization of 8086</vt:lpstr>
      <vt:lpstr>Memory Organization of 8086</vt:lpstr>
      <vt:lpstr>Memory Organization of 8086</vt:lpstr>
      <vt:lpstr>Minimum mode and Maximum mode Configuration</vt:lpstr>
      <vt:lpstr>Minimum mode and Maximum mode Configuration</vt:lpstr>
      <vt:lpstr>Minimum mode and Maximum mode Configuration</vt:lpstr>
      <vt:lpstr>Minimum mode and Maximum mode Configuration</vt:lpstr>
      <vt:lpstr>Bus Cycle of 8086</vt:lpstr>
      <vt:lpstr>Bus Cycle of 8086</vt:lpstr>
      <vt:lpstr>Bus Cycle of 8086</vt:lpstr>
      <vt:lpstr>Bus Cycle of 8086</vt:lpstr>
      <vt:lpstr>Bus Cycle of 8086</vt:lpstr>
      <vt:lpstr>Bus Cycle of 8086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1338</cp:revision>
  <dcterms:created xsi:type="dcterms:W3CDTF">2020-05-01T05:09:15Z</dcterms:created>
  <dcterms:modified xsi:type="dcterms:W3CDTF">2024-08-01T03:23:21Z</dcterms:modified>
</cp:coreProperties>
</file>