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handoutMasterIdLst>
    <p:handoutMasterId r:id="rId38"/>
  </p:handoutMasterIdLst>
  <p:sldIdLst>
    <p:sldId id="256" r:id="rId2"/>
    <p:sldId id="322" r:id="rId3"/>
    <p:sldId id="323" r:id="rId4"/>
    <p:sldId id="321" r:id="rId5"/>
    <p:sldId id="257" r:id="rId6"/>
    <p:sldId id="361" r:id="rId7"/>
    <p:sldId id="362" r:id="rId8"/>
    <p:sldId id="363" r:id="rId9"/>
    <p:sldId id="364" r:id="rId10"/>
    <p:sldId id="365" r:id="rId11"/>
    <p:sldId id="366" r:id="rId12"/>
    <p:sldId id="367" r:id="rId13"/>
    <p:sldId id="368" r:id="rId14"/>
    <p:sldId id="369" r:id="rId15"/>
    <p:sldId id="370" r:id="rId16"/>
    <p:sldId id="371" r:id="rId17"/>
    <p:sldId id="372" r:id="rId18"/>
    <p:sldId id="374" r:id="rId19"/>
    <p:sldId id="373" r:id="rId20"/>
    <p:sldId id="375" r:id="rId21"/>
    <p:sldId id="376" r:id="rId22"/>
    <p:sldId id="377" r:id="rId23"/>
    <p:sldId id="378" r:id="rId24"/>
    <p:sldId id="379" r:id="rId25"/>
    <p:sldId id="380" r:id="rId26"/>
    <p:sldId id="381" r:id="rId27"/>
    <p:sldId id="382" r:id="rId28"/>
    <p:sldId id="383" r:id="rId29"/>
    <p:sldId id="387" r:id="rId30"/>
    <p:sldId id="384" r:id="rId31"/>
    <p:sldId id="385" r:id="rId32"/>
    <p:sldId id="386" r:id="rId33"/>
    <p:sldId id="388" r:id="rId34"/>
    <p:sldId id="389" r:id="rId35"/>
    <p:sldId id="267" r:id="rId36"/>
  </p:sldIdLst>
  <p:sldSz cx="9144000" cy="5143500" type="screen16x9"/>
  <p:notesSz cx="6858000" cy="9144000"/>
  <p:embeddedFontLst>
    <p:embeddedFont>
      <p:font typeface="Proxima Nova" panose="020B0604020202020204" charset="0"/>
      <p:regular r:id="rId39"/>
      <p:bold r:id="rId40"/>
      <p:italic r:id="rId41"/>
      <p:boldItalic r:id="rId42"/>
    </p:embeddedFont>
    <p:embeddedFont>
      <p:font typeface="Proxima Nova Lt" panose="02000506030000020004" pitchFamily="2"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hQVFztZ6fG3ZZZg5cSFssmemlA1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9" autoAdjust="0"/>
    <p:restoredTop sz="94687"/>
  </p:normalViewPr>
  <p:slideViewPr>
    <p:cSldViewPr snapToGrid="0">
      <p:cViewPr varScale="1">
        <p:scale>
          <a:sx n="91" d="100"/>
          <a:sy n="91" d="100"/>
        </p:scale>
        <p:origin x="52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font" Target="fonts/font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B7F77A-CC48-4984-969A-1CABC412EE4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0ABC4892-C055-4688-8C3F-5C214CED22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1D2A2E-56AC-4AA1-99C9-6E2F1E919D1F}" type="datetimeFigureOut">
              <a:rPr lang="en-IN" smtClean="0"/>
              <a:t>07-07-2024</a:t>
            </a:fld>
            <a:endParaRPr lang="en-IN"/>
          </a:p>
        </p:txBody>
      </p:sp>
      <p:sp>
        <p:nvSpPr>
          <p:cNvPr id="4" name="Footer Placeholder 3">
            <a:extLst>
              <a:ext uri="{FF2B5EF4-FFF2-40B4-BE49-F238E27FC236}">
                <a16:creationId xmlns:a16="http://schemas.microsoft.com/office/drawing/2014/main" id="{5B4C04B8-5028-4799-A747-04C71D645E6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F65FDED-8524-4225-A013-D336084E0D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B391FCF-482A-4946-86D6-B09AF30FB9F1}" type="slidenum">
              <a:rPr lang="en-IN" smtClean="0"/>
              <a:t>‹#›</a:t>
            </a:fld>
            <a:endParaRPr lang="en-IN"/>
          </a:p>
        </p:txBody>
      </p:sp>
    </p:spTree>
    <p:extLst>
      <p:ext uri="{BB962C8B-B14F-4D97-AF65-F5344CB8AC3E}">
        <p14:creationId xmlns:p14="http://schemas.microsoft.com/office/powerpoint/2010/main" val="17058552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3660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80247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429224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09601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45850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5616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58240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638228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401929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49656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38a72bfe87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238a72bfe87_0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21861708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01252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01850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109034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4198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7152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746060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466005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48292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213171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97354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38a72bfe87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238a72bfe87_0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5459074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3870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600187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31553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614208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13886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38a72bfe8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238a72bfe87_0_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08333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1572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94092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16010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41653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1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14.gif"/><Relationship Id="rId5" Type="http://schemas.openxmlformats.org/officeDocument/2006/relationships/image" Target="../media/image13.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a:stretch/>
        </p:blipFill>
        <p:spPr>
          <a:xfrm>
            <a:off x="3675" y="0"/>
            <a:ext cx="9136645" cy="5143499"/>
          </a:xfrm>
          <a:prstGeom prst="rect">
            <a:avLst/>
          </a:prstGeom>
          <a:noFill/>
          <a:ln>
            <a:noFill/>
          </a:ln>
        </p:spPr>
      </p:pic>
      <p:sp>
        <p:nvSpPr>
          <p:cNvPr id="56" name="Google Shape;56;p1"/>
          <p:cNvSpPr txBox="1"/>
          <p:nvPr/>
        </p:nvSpPr>
        <p:spPr>
          <a:xfrm>
            <a:off x="4442099" y="2353498"/>
            <a:ext cx="4101900" cy="1175676"/>
          </a:xfrm>
          <a:prstGeom prst="rect">
            <a:avLst/>
          </a:prstGeom>
          <a:noFill/>
          <a:ln>
            <a:noFill/>
          </a:ln>
        </p:spPr>
        <p:txBody>
          <a:bodyPr spcFirstLastPara="1" wrap="square" lIns="91425" tIns="91425" rIns="91425" bIns="91425" anchor="t" anchorCtr="0">
            <a:spAutoFit/>
          </a:bodyPr>
          <a:lstStyle/>
          <a:p>
            <a:pPr marL="0" lvl="0" indent="0" rtl="0">
              <a:lnSpc>
                <a:spcPct val="115000"/>
              </a:lnSpc>
              <a:spcBef>
                <a:spcPts val="0"/>
              </a:spcBef>
              <a:spcAft>
                <a:spcPts val="0"/>
              </a:spcAft>
              <a:buClr>
                <a:schemeClr val="dk1"/>
              </a:buClr>
              <a:buSzPts val="1100"/>
              <a:buFont typeface="Arial"/>
              <a:buNone/>
            </a:pPr>
            <a:r>
              <a:rPr lang="en-US" dirty="0">
                <a:solidFill>
                  <a:schemeClr val="dk1"/>
                </a:solidFill>
                <a:latin typeface="Times New Roman" panose="02020603050405020304" pitchFamily="18" charset="0"/>
                <a:cs typeface="Times New Roman" panose="02020603050405020304" pitchFamily="18" charset="0"/>
              </a:rPr>
              <a:t>Program: Bachelor of Technology</a:t>
            </a:r>
          </a:p>
          <a:p>
            <a:pPr marL="0" lvl="0" indent="0" rtl="0">
              <a:lnSpc>
                <a:spcPct val="115000"/>
              </a:lnSpc>
              <a:spcBef>
                <a:spcPts val="0"/>
              </a:spcBef>
              <a:spcAft>
                <a:spcPts val="0"/>
              </a:spcAft>
              <a:buClr>
                <a:schemeClr val="dk1"/>
              </a:buClr>
              <a:buSzPts val="1100"/>
              <a:buFont typeface="Arial"/>
              <a:buNone/>
            </a:pPr>
            <a:r>
              <a:rPr lang="en-US" dirty="0">
                <a:solidFill>
                  <a:schemeClr val="dk1"/>
                </a:solidFill>
                <a:latin typeface="Times New Roman" panose="02020603050405020304" pitchFamily="18" charset="0"/>
                <a:cs typeface="Times New Roman" panose="02020603050405020304" pitchFamily="18" charset="0"/>
              </a:rPr>
              <a:t>Branch: Computer Engineering</a:t>
            </a:r>
          </a:p>
          <a:p>
            <a:pPr marL="0" lvl="0" indent="0" rtl="0">
              <a:lnSpc>
                <a:spcPct val="115000"/>
              </a:lnSpc>
              <a:spcBef>
                <a:spcPts val="0"/>
              </a:spcBef>
              <a:spcAft>
                <a:spcPts val="0"/>
              </a:spcAft>
              <a:buClr>
                <a:schemeClr val="dk1"/>
              </a:buClr>
              <a:buSzPts val="1100"/>
              <a:buFont typeface="Arial"/>
              <a:buNone/>
            </a:pPr>
            <a:r>
              <a:rPr lang="en-US" dirty="0">
                <a:solidFill>
                  <a:schemeClr val="dk1"/>
                </a:solidFill>
                <a:latin typeface="Times New Roman" panose="02020603050405020304" pitchFamily="18" charset="0"/>
                <a:cs typeface="Times New Roman" panose="02020603050405020304" pitchFamily="18" charset="0"/>
              </a:rPr>
              <a:t>Course Code: 01CE0517</a:t>
            </a:r>
          </a:p>
          <a:p>
            <a:pPr marL="0" lvl="0" indent="0" rtl="0">
              <a:lnSpc>
                <a:spcPct val="115000"/>
              </a:lnSpc>
              <a:spcBef>
                <a:spcPts val="0"/>
              </a:spcBef>
              <a:spcAft>
                <a:spcPts val="0"/>
              </a:spcAft>
              <a:buClr>
                <a:schemeClr val="dk1"/>
              </a:buClr>
              <a:buSzPts val="1100"/>
              <a:buFont typeface="Arial"/>
              <a:buNone/>
            </a:pPr>
            <a:r>
              <a:rPr lang="en-US" dirty="0">
                <a:solidFill>
                  <a:schemeClr val="dk1"/>
                </a:solidFill>
                <a:latin typeface="Times New Roman" panose="02020603050405020304" pitchFamily="18" charset="0"/>
                <a:cs typeface="Times New Roman" panose="02020603050405020304" pitchFamily="18" charset="0"/>
              </a:rPr>
              <a:t>Course Credit: 3</a:t>
            </a:r>
          </a:p>
        </p:txBody>
      </p:sp>
      <p:sp>
        <p:nvSpPr>
          <p:cNvPr id="57" name="Google Shape;57;p1"/>
          <p:cNvSpPr txBox="1"/>
          <p:nvPr/>
        </p:nvSpPr>
        <p:spPr>
          <a:xfrm>
            <a:off x="3338267" y="1694744"/>
            <a:ext cx="5805733" cy="615523"/>
          </a:xfrm>
          <a:prstGeom prst="rect">
            <a:avLst/>
          </a:prstGeom>
          <a:noFill/>
          <a:ln>
            <a:noFill/>
          </a:ln>
        </p:spPr>
        <p:txBody>
          <a:bodyPr spcFirstLastPara="1" wrap="square" lIns="91425" tIns="91425" rIns="91425" bIns="91425" anchor="t" anchorCtr="0">
            <a:spAutoFit/>
          </a:bodyPr>
          <a:lstStyle/>
          <a:p>
            <a:pPr lvl="0" algn="ctr">
              <a:buClr>
                <a:schemeClr val="dk1"/>
              </a:buClr>
              <a:buSzPts val="1100"/>
            </a:pPr>
            <a:r>
              <a:rPr lang="en-US" sz="2800" b="1" dirty="0">
                <a:solidFill>
                  <a:schemeClr val="accent5"/>
                </a:solidFill>
                <a:latin typeface="Proxima Nova"/>
                <a:ea typeface="Proxima Nova"/>
                <a:cs typeface="Proxima Nova"/>
                <a:sym typeface="Proxima Nova"/>
              </a:rPr>
              <a:t>DATA SCIENCE ESSENTIALS</a:t>
            </a:r>
            <a:endParaRPr sz="400" dirty="0">
              <a:solidFill>
                <a:schemeClr val="accent5"/>
              </a:solidFill>
            </a:endParaRPr>
          </a:p>
        </p:txBody>
      </p:sp>
      <p:sp>
        <p:nvSpPr>
          <p:cNvPr id="58" name="Google Shape;58;p1"/>
          <p:cNvSpPr txBox="1"/>
          <p:nvPr/>
        </p:nvSpPr>
        <p:spPr>
          <a:xfrm>
            <a:off x="4442100" y="3495371"/>
            <a:ext cx="4208400" cy="1423436"/>
          </a:xfrm>
          <a:prstGeom prst="rect">
            <a:avLst/>
          </a:prstGeom>
          <a:noFill/>
          <a:ln>
            <a:noFill/>
          </a:ln>
        </p:spPr>
        <p:txBody>
          <a:bodyPr spcFirstLastPara="1" wrap="square" lIns="91425" tIns="91425" rIns="91425" bIns="91425" anchor="t" anchorCtr="0">
            <a:spAutoFit/>
          </a:bodyPr>
          <a:lstStyle/>
          <a:p>
            <a:pPr marL="0" lvl="0" indent="0" rtl="0">
              <a:lnSpc>
                <a:spcPct val="115000"/>
              </a:lnSpc>
              <a:spcBef>
                <a:spcPts val="0"/>
              </a:spcBef>
              <a:spcAft>
                <a:spcPts val="0"/>
              </a:spcAft>
              <a:buNone/>
            </a:pPr>
            <a:r>
              <a:rPr lang="en-IN" dirty="0">
                <a:solidFill>
                  <a:schemeClr val="dk1"/>
                </a:solidFill>
                <a:latin typeface="Times New Roman"/>
                <a:ea typeface="Times New Roman"/>
                <a:cs typeface="Times New Roman"/>
                <a:sym typeface="Times New Roman"/>
              </a:rPr>
              <a:t>Prepared by:</a:t>
            </a:r>
            <a:endParaRPr lang="en" dirty="0">
              <a:solidFill>
                <a:schemeClr val="dk1"/>
              </a:solidFill>
              <a:latin typeface="Times New Roman"/>
              <a:ea typeface="Times New Roman"/>
              <a:cs typeface="Times New Roman"/>
              <a:sym typeface="Times New Roman"/>
            </a:endParaRPr>
          </a:p>
          <a:p>
            <a:pPr marL="0" lvl="0" indent="0" rtl="0">
              <a:lnSpc>
                <a:spcPct val="115000"/>
              </a:lnSpc>
              <a:spcBef>
                <a:spcPts val="0"/>
              </a:spcBef>
              <a:spcAft>
                <a:spcPts val="0"/>
              </a:spcAft>
              <a:buNone/>
            </a:pPr>
            <a:r>
              <a:rPr lang="en-US" dirty="0">
                <a:solidFill>
                  <a:srgbClr val="0070C0"/>
                </a:solidFill>
                <a:latin typeface="Times New Roman"/>
                <a:ea typeface="Times New Roman"/>
                <a:cs typeface="Times New Roman"/>
                <a:sym typeface="Times New Roman"/>
              </a:rPr>
              <a:t>Dr. Deepak Kumar Verma</a:t>
            </a:r>
            <a:endParaRPr dirty="0">
              <a:solidFill>
                <a:srgbClr val="0070C0"/>
              </a:solidFill>
              <a:latin typeface="Times New Roman"/>
              <a:ea typeface="Times New Roman"/>
              <a:cs typeface="Times New Roman"/>
              <a:sym typeface="Times New Roman"/>
            </a:endParaRPr>
          </a:p>
          <a:p>
            <a:pPr marL="0" lvl="0" indent="0" rtl="0">
              <a:lnSpc>
                <a:spcPct val="115000"/>
              </a:lnSpc>
              <a:spcBef>
                <a:spcPts val="0"/>
              </a:spcBef>
              <a:spcAft>
                <a:spcPts val="0"/>
              </a:spcAft>
              <a:buNone/>
            </a:pPr>
            <a:r>
              <a:rPr lang="en-IN" dirty="0">
                <a:solidFill>
                  <a:schemeClr val="dk1"/>
                </a:solidFill>
                <a:latin typeface="Times New Roman"/>
                <a:ea typeface="Times New Roman"/>
                <a:cs typeface="Times New Roman"/>
                <a:sym typeface="Times New Roman"/>
              </a:rPr>
              <a:t>Associate Professor,</a:t>
            </a:r>
          </a:p>
          <a:p>
            <a:pPr marL="0" lvl="0" indent="0" rtl="0">
              <a:lnSpc>
                <a:spcPct val="115000"/>
              </a:lnSpc>
              <a:spcBef>
                <a:spcPts val="0"/>
              </a:spcBef>
              <a:spcAft>
                <a:spcPts val="0"/>
              </a:spcAft>
              <a:buNone/>
            </a:pPr>
            <a:r>
              <a:rPr lang="en" dirty="0">
                <a:solidFill>
                  <a:schemeClr val="dk1"/>
                </a:solidFill>
                <a:latin typeface="Times New Roman"/>
                <a:ea typeface="Times New Roman"/>
                <a:cs typeface="Times New Roman"/>
                <a:sym typeface="Times New Roman"/>
              </a:rPr>
              <a:t>Department of </a:t>
            </a:r>
            <a:r>
              <a:rPr lang="en-IN" dirty="0">
                <a:solidFill>
                  <a:schemeClr val="dk1"/>
                </a:solidFill>
                <a:latin typeface="Times New Roman"/>
                <a:ea typeface="Times New Roman"/>
                <a:cs typeface="Times New Roman"/>
                <a:sym typeface="Times New Roman"/>
              </a:rPr>
              <a:t>Computer </a:t>
            </a:r>
            <a:r>
              <a:rPr lang="en" dirty="0">
                <a:solidFill>
                  <a:schemeClr val="dk1"/>
                </a:solidFill>
                <a:latin typeface="Times New Roman"/>
                <a:ea typeface="Times New Roman"/>
                <a:cs typeface="Times New Roman"/>
                <a:sym typeface="Times New Roman"/>
              </a:rPr>
              <a:t>Engineering</a:t>
            </a:r>
            <a:endParaRPr dirty="0">
              <a:solidFill>
                <a:schemeClr val="dk1"/>
              </a:solidFill>
              <a:latin typeface="Times New Roman"/>
              <a:ea typeface="Times New Roman"/>
              <a:cs typeface="Times New Roman"/>
              <a:sym typeface="Times New Roman"/>
            </a:endParaRPr>
          </a:p>
          <a:p>
            <a:pPr marL="0" lvl="0" indent="0" rtl="0">
              <a:lnSpc>
                <a:spcPct val="115000"/>
              </a:lnSpc>
              <a:spcBef>
                <a:spcPts val="0"/>
              </a:spcBef>
              <a:spcAft>
                <a:spcPts val="0"/>
              </a:spcAft>
              <a:buNone/>
            </a:pPr>
            <a:r>
              <a:rPr lang="en" dirty="0">
                <a:solidFill>
                  <a:schemeClr val="dk1"/>
                </a:solidFill>
                <a:latin typeface="Times New Roman"/>
                <a:ea typeface="Times New Roman"/>
                <a:cs typeface="Times New Roman"/>
                <a:sym typeface="Times New Roman"/>
              </a:rPr>
              <a:t>Marwadi University</a:t>
            </a:r>
            <a:r>
              <a:rPr lang="en-US" dirty="0">
                <a:solidFill>
                  <a:schemeClr val="dk1"/>
                </a:solidFill>
                <a:latin typeface="Times New Roman" panose="02020603050405020304" pitchFamily="18" charset="0"/>
                <a:ea typeface="Times New Roman"/>
                <a:cs typeface="Times New Roman" panose="02020603050405020304" pitchFamily="18" charset="0"/>
                <a:sym typeface="Times New Roman"/>
              </a:rPr>
              <a:t>,</a:t>
            </a:r>
            <a:r>
              <a:rPr lang="en-US" dirty="0">
                <a:solidFill>
                  <a:schemeClr val="dk1"/>
                </a:solidFill>
                <a:latin typeface="Times New Roman" panose="02020603050405020304" pitchFamily="18" charset="0"/>
                <a:cs typeface="Times New Roman" panose="02020603050405020304" pitchFamily="18" charset="0"/>
              </a:rPr>
              <a:t> </a:t>
            </a:r>
            <a:r>
              <a:rPr lang="en" dirty="0">
                <a:solidFill>
                  <a:schemeClr val="dk1"/>
                </a:solidFill>
                <a:latin typeface="Times New Roman"/>
                <a:ea typeface="Times New Roman"/>
                <a:cs typeface="Times New Roman"/>
                <a:sym typeface="Times New Roman"/>
              </a:rPr>
              <a:t>Rajkot, </a:t>
            </a:r>
            <a:r>
              <a:rPr lang="en-IN" dirty="0">
                <a:solidFill>
                  <a:schemeClr val="dk1"/>
                </a:solidFill>
                <a:latin typeface="Times New Roman"/>
                <a:ea typeface="Times New Roman"/>
                <a:cs typeface="Times New Roman"/>
                <a:sym typeface="Times New Roman"/>
              </a:rPr>
              <a:t>India</a:t>
            </a:r>
            <a:endParaRPr dirty="0">
              <a:solidFill>
                <a:schemeClr val="dk1"/>
              </a:solidFill>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A5129C1C-EEC5-4E2B-BCB4-EFF4BDBA663E}"/>
              </a:ext>
            </a:extLst>
          </p:cNvPr>
          <p:cNvSpPr txBox="1"/>
          <p:nvPr/>
        </p:nvSpPr>
        <p:spPr>
          <a:xfrm>
            <a:off x="4169836" y="3273846"/>
            <a:ext cx="4646428" cy="315023"/>
          </a:xfrm>
          <a:prstGeom prst="rect">
            <a:avLst/>
          </a:prstGeom>
          <a:noFill/>
        </p:spPr>
        <p:txBody>
          <a:bodyPr wrap="square">
            <a:spAutoFit/>
          </a:bodyPr>
          <a:lstStyle/>
          <a:p>
            <a:pPr marL="0" lvl="0" indent="0" rtl="0">
              <a:lnSpc>
                <a:spcPct val="115000"/>
              </a:lnSpc>
              <a:spcBef>
                <a:spcPts val="0"/>
              </a:spcBef>
              <a:spcAft>
                <a:spcPts val="0"/>
              </a:spcAft>
              <a:buClr>
                <a:schemeClr val="dk1"/>
              </a:buClr>
              <a:buSzPts val="1100"/>
              <a:buFont typeface="Arial"/>
              <a:buNone/>
            </a:pPr>
            <a:r>
              <a:rPr lang="en" dirty="0">
                <a:solidFill>
                  <a:schemeClr val="dk1"/>
                </a:solidFill>
                <a:latin typeface="Proxima Nova Lt" panose="02000506030000020004"/>
              </a:rPr>
              <a:t>_____________________________________</a:t>
            </a:r>
            <a:endParaRPr lang="en" dirty="0">
              <a:latin typeface="Proxima Nova Lt" panose="02000506030000020004"/>
            </a:endParaRPr>
          </a:p>
        </p:txBody>
      </p:sp>
      <p:sp>
        <p:nvSpPr>
          <p:cNvPr id="2" name="Slide Number Placeholder 1">
            <a:extLst>
              <a:ext uri="{FF2B5EF4-FFF2-40B4-BE49-F238E27FC236}">
                <a16:creationId xmlns:a16="http://schemas.microsoft.com/office/drawing/2014/main" id="{21708F6F-2519-49CB-BF36-6354EFEADE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dirty="0"/>
          </a:p>
        </p:txBody>
      </p:sp>
      <p:pic>
        <p:nvPicPr>
          <p:cNvPr id="4" name="Picture 3">
            <a:extLst>
              <a:ext uri="{FF2B5EF4-FFF2-40B4-BE49-F238E27FC236}">
                <a16:creationId xmlns:a16="http://schemas.microsoft.com/office/drawing/2014/main" id="{6843E9F3-8126-4EB5-98F2-641E7965D61A}"/>
              </a:ext>
            </a:extLst>
          </p:cNvPr>
          <p:cNvPicPr>
            <a:picLocks noChangeAspect="1"/>
          </p:cNvPicPr>
          <p:nvPr/>
        </p:nvPicPr>
        <p:blipFill>
          <a:blip r:embed="rId4"/>
          <a:stretch>
            <a:fillRect/>
          </a:stretch>
        </p:blipFill>
        <p:spPr>
          <a:xfrm>
            <a:off x="4823580" y="117225"/>
            <a:ext cx="3338939" cy="11079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4185731"/>
          </a:xfrm>
          <a:prstGeom prst="rect">
            <a:avLst/>
          </a:prstGeom>
          <a:noFill/>
          <a:ln>
            <a:noFill/>
          </a:ln>
        </p:spPr>
        <p:txBody>
          <a:bodyPr spcFirstLastPara="1" wrap="square" lIns="91425" tIns="91425" rIns="91425" bIns="91425" anchor="t" anchorCtr="0">
            <a:spAutoFit/>
          </a:bodyPr>
          <a:lstStyle/>
          <a:p>
            <a:pPr marL="165100" lvl="0" algn="just">
              <a:buClrTx/>
              <a:buSzPct val="100000"/>
            </a:pPr>
            <a:r>
              <a:rPr lang="en-US" sz="2000" dirty="0">
                <a:solidFill>
                  <a:schemeClr val="tx1"/>
                </a:solidFill>
                <a:latin typeface="Proxima Nova"/>
                <a:ea typeface="Proxima Nova"/>
                <a:cs typeface="Proxima Nova"/>
                <a:sym typeface="Proxima Nova"/>
              </a:rPr>
              <a:t>Tools for working with Structured Data:</a:t>
            </a:r>
          </a:p>
          <a:p>
            <a:pPr marL="622300" lvl="0" indent="-457200" algn="just">
              <a:buClrTx/>
              <a:buSzPct val="100000"/>
              <a:buFont typeface="+mj-lt"/>
              <a:buAutoNum type="arabicPeriod"/>
            </a:pPr>
            <a:r>
              <a:rPr lang="en-US" sz="2000" b="1" dirty="0">
                <a:solidFill>
                  <a:schemeClr val="tx1"/>
                </a:solidFill>
                <a:latin typeface="Proxima Nova"/>
                <a:ea typeface="Proxima Nova"/>
                <a:cs typeface="Proxima Nova"/>
                <a:sym typeface="Proxima Nova"/>
              </a:rPr>
              <a:t>PostgreSQL:</a:t>
            </a:r>
            <a:r>
              <a:rPr lang="en-US" sz="2000" dirty="0">
                <a:solidFill>
                  <a:schemeClr val="tx1"/>
                </a:solidFill>
                <a:latin typeface="Proxima Nova"/>
                <a:ea typeface="Proxima Nova"/>
                <a:cs typeface="Proxima Nova"/>
                <a:sym typeface="Proxima Nova"/>
              </a:rPr>
              <a:t> PostgreSQL is an object-relational database management system (ORDBMS). It supports a large part of the SQL standard and offers many modern features like complex queries, transactional integrity, and multi-version concurrency control.</a:t>
            </a:r>
          </a:p>
          <a:p>
            <a:pPr marL="622300" lvl="0" indent="-457200" algn="just">
              <a:buClrTx/>
              <a:buSzPct val="100000"/>
              <a:buFont typeface="+mj-lt"/>
              <a:buAutoNum type="arabicPeriod"/>
            </a:pPr>
            <a:endParaRPr lang="en-US" sz="2000" dirty="0">
              <a:solidFill>
                <a:schemeClr val="tx1"/>
              </a:solidFill>
              <a:latin typeface="Proxima Nova"/>
              <a:ea typeface="Proxima Nova"/>
              <a:cs typeface="Proxima Nova"/>
              <a:sym typeface="Proxima Nova"/>
            </a:endParaRPr>
          </a:p>
          <a:p>
            <a:pPr marL="622300" lvl="0" indent="-457200" algn="just">
              <a:buClrTx/>
              <a:buSzPct val="100000"/>
              <a:buFont typeface="+mj-lt"/>
              <a:buAutoNum type="arabicPeriod"/>
            </a:pPr>
            <a:r>
              <a:rPr lang="en-US" sz="2000" b="1" dirty="0">
                <a:solidFill>
                  <a:schemeClr val="tx1"/>
                </a:solidFill>
                <a:latin typeface="Proxima Nova"/>
                <a:ea typeface="Proxima Nova"/>
                <a:cs typeface="Proxima Nova"/>
                <a:sym typeface="Proxima Nova"/>
              </a:rPr>
              <a:t>SQLite:</a:t>
            </a:r>
            <a:r>
              <a:rPr lang="en-US" sz="2000" dirty="0">
                <a:solidFill>
                  <a:schemeClr val="tx1"/>
                </a:solidFill>
                <a:latin typeface="Proxima Nova"/>
                <a:ea typeface="Proxima Nova"/>
                <a:cs typeface="Proxima Nova"/>
                <a:sym typeface="Proxima Nova"/>
              </a:rPr>
              <a:t> SQLite is an in-process library that implements a self-contained, serverless, zero-configuration, transactional SQL database engine. SQLite reads and writes directly to ordinary disk files.</a:t>
            </a:r>
          </a:p>
          <a:p>
            <a:pPr marL="622300" lvl="0" indent="-457200" algn="just">
              <a:buClrTx/>
              <a:buSzPct val="100000"/>
              <a:buFont typeface="+mj-lt"/>
              <a:buAutoNum type="arabicPeriod"/>
            </a:pPr>
            <a:endParaRPr lang="en-US" sz="2000" dirty="0">
              <a:solidFill>
                <a:schemeClr val="tx1"/>
              </a:solidFill>
              <a:latin typeface="Proxima Nova"/>
              <a:ea typeface="Proxima Nova"/>
              <a:cs typeface="Proxima Nova"/>
              <a:sym typeface="Proxima Nova"/>
            </a:endParaRPr>
          </a:p>
          <a:p>
            <a:pPr marL="622300" lvl="0" indent="-457200" algn="just">
              <a:buClrTx/>
              <a:buSzPct val="100000"/>
              <a:buFont typeface="+mj-lt"/>
              <a:buAutoNum type="arabicPeriod"/>
            </a:pPr>
            <a:r>
              <a:rPr lang="en-US" sz="2000" b="1" dirty="0">
                <a:solidFill>
                  <a:schemeClr val="tx1"/>
                </a:solidFill>
                <a:latin typeface="Proxima Nova"/>
                <a:ea typeface="Proxima Nova"/>
                <a:cs typeface="Proxima Nova"/>
                <a:sym typeface="Proxima Nova"/>
              </a:rPr>
              <a:t>MySQL:</a:t>
            </a:r>
            <a:r>
              <a:rPr lang="en-US" sz="2000" dirty="0">
                <a:solidFill>
                  <a:schemeClr val="tx1"/>
                </a:solidFill>
                <a:latin typeface="Proxima Nova"/>
                <a:ea typeface="Proxima Nova"/>
                <a:cs typeface="Proxima Nova"/>
                <a:sym typeface="Proxima Nova"/>
              </a:rPr>
              <a:t> MySQL is a widely used relational database management system (RDBMS). It is free and open-source and ideal for both small and large applications.</a:t>
            </a:r>
          </a:p>
        </p:txBody>
      </p:sp>
      <p:sp>
        <p:nvSpPr>
          <p:cNvPr id="68" name="Google Shape;68;p7"/>
          <p:cNvSpPr txBox="1"/>
          <p:nvPr/>
        </p:nvSpPr>
        <p:spPr>
          <a:xfrm>
            <a:off x="-805974" y="46747"/>
            <a:ext cx="6555000"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Structured Data</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3687284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3724066"/>
          </a:xfrm>
          <a:prstGeom prst="rect">
            <a:avLst/>
          </a:prstGeom>
          <a:noFill/>
          <a:ln>
            <a:noFill/>
          </a:ln>
        </p:spPr>
        <p:txBody>
          <a:bodyPr spcFirstLastPara="1" wrap="square" lIns="91425" tIns="91425" rIns="91425" bIns="91425" anchor="t" anchorCtr="0">
            <a:spAutoFit/>
          </a:bodyPr>
          <a:lstStyle/>
          <a:p>
            <a:pPr marL="165100" lvl="0" algn="just">
              <a:buClrTx/>
              <a:buSzPct val="100000"/>
            </a:pPr>
            <a:r>
              <a:rPr lang="en-US" sz="2000" dirty="0">
                <a:solidFill>
                  <a:schemeClr val="tx1"/>
                </a:solidFill>
                <a:latin typeface="Proxima Nova"/>
                <a:ea typeface="Proxima Nova"/>
                <a:cs typeface="Proxima Nova"/>
                <a:sym typeface="Proxima Nova"/>
              </a:rPr>
              <a:t>Tools for working with Structured Data:</a:t>
            </a:r>
          </a:p>
          <a:p>
            <a:pPr marL="622300" lvl="0" indent="-457200" algn="just">
              <a:buClrTx/>
              <a:buSzPct val="100000"/>
              <a:buFont typeface="+mj-lt"/>
              <a:buAutoNum type="arabicPeriod" startAt="4"/>
            </a:pPr>
            <a:r>
              <a:rPr lang="en-US" sz="2000" b="1" dirty="0">
                <a:solidFill>
                  <a:schemeClr val="tx1"/>
                </a:solidFill>
                <a:latin typeface="Proxima Nova"/>
                <a:ea typeface="Proxima Nova"/>
                <a:cs typeface="Proxima Nova"/>
                <a:sym typeface="Proxima Nova"/>
              </a:rPr>
              <a:t>Oracle Database: </a:t>
            </a:r>
            <a:r>
              <a:rPr lang="en-US" sz="2000" dirty="0">
                <a:solidFill>
                  <a:schemeClr val="tx1"/>
                </a:solidFill>
                <a:latin typeface="Proxima Nova"/>
                <a:ea typeface="Proxima Nova"/>
                <a:cs typeface="Proxima Nova"/>
                <a:sym typeface="Proxima Nova"/>
              </a:rPr>
              <a:t>This is an advanced database management system with a multi-model structure. It can be used for data warehousing, online transaction process, and mixed database workloads.</a:t>
            </a:r>
          </a:p>
          <a:p>
            <a:pPr marL="622300" lvl="0" indent="-457200" algn="just">
              <a:buClrTx/>
              <a:buSzPct val="100000"/>
              <a:buFont typeface="+mj-lt"/>
              <a:buAutoNum type="arabicPeriod" startAt="4"/>
            </a:pPr>
            <a:endParaRPr lang="en-US" sz="2000" dirty="0">
              <a:solidFill>
                <a:schemeClr val="tx1"/>
              </a:solidFill>
              <a:latin typeface="Proxima Nova"/>
              <a:ea typeface="Proxima Nova"/>
              <a:cs typeface="Proxima Nova"/>
              <a:sym typeface="Proxima Nova"/>
            </a:endParaRPr>
          </a:p>
          <a:p>
            <a:pPr marL="622300" lvl="0" indent="-457200" algn="just">
              <a:buClrTx/>
              <a:buSzPct val="100000"/>
              <a:buFont typeface="+mj-lt"/>
              <a:buAutoNum type="arabicPeriod" startAt="4"/>
            </a:pPr>
            <a:r>
              <a:rPr lang="en-US" sz="2000" b="1" dirty="0">
                <a:solidFill>
                  <a:schemeClr val="tx1"/>
                </a:solidFill>
                <a:latin typeface="Proxima Nova"/>
                <a:ea typeface="Proxima Nova"/>
                <a:cs typeface="Proxima Nova"/>
                <a:sym typeface="Proxima Nova"/>
              </a:rPr>
              <a:t>Microsoft SQL Server: </a:t>
            </a:r>
            <a:r>
              <a:rPr lang="en-US" sz="2000" dirty="0">
                <a:solidFill>
                  <a:schemeClr val="tx1"/>
                </a:solidFill>
                <a:latin typeface="Proxima Nova"/>
                <a:ea typeface="Proxima Nova"/>
                <a:cs typeface="Proxima Nova"/>
                <a:sym typeface="Proxima Nova"/>
              </a:rPr>
              <a:t>Microsoft SQL Server is a relational database management system developed by Microsoft. As a database server, it is a software product with the primary function of storing and retrieving data as requested by other software applications.</a:t>
            </a:r>
          </a:p>
          <a:p>
            <a:pPr marL="508000" lvl="0" indent="-342900" algn="just">
              <a:buClrTx/>
              <a:buSzPct val="100000"/>
              <a:buFont typeface="Arial" panose="020B0604020202020204" pitchFamily="34" charset="0"/>
              <a:buChar char="•"/>
            </a:pPr>
            <a:endParaRPr lang="en-US" sz="2000" dirty="0">
              <a:solidFill>
                <a:schemeClr val="tx1"/>
              </a:solidFill>
              <a:latin typeface="Proxima Nova"/>
              <a:ea typeface="Proxima Nova"/>
              <a:cs typeface="Proxima Nova"/>
              <a:sym typeface="Proxima Nova"/>
            </a:endParaRPr>
          </a:p>
          <a:p>
            <a:pPr marL="508000" lvl="0" indent="-342900" algn="just">
              <a:lnSpc>
                <a:spcPct val="150000"/>
              </a:lnSpc>
              <a:buClrTx/>
              <a:buSzPct val="100000"/>
              <a:buFont typeface="Arial" panose="020B0604020202020204" pitchFamily="34" charset="0"/>
              <a:buChar char="•"/>
            </a:pPr>
            <a:endParaRPr lang="en-US" sz="2000" dirty="0">
              <a:solidFill>
                <a:schemeClr val="tx1"/>
              </a:solidFill>
              <a:latin typeface="Proxima Nova"/>
              <a:ea typeface="Proxima Nova"/>
              <a:cs typeface="Proxima Nova"/>
              <a:sym typeface="Proxima Nova"/>
            </a:endParaRPr>
          </a:p>
        </p:txBody>
      </p:sp>
      <p:sp>
        <p:nvSpPr>
          <p:cNvPr id="68" name="Google Shape;68;p7"/>
          <p:cNvSpPr txBox="1"/>
          <p:nvPr/>
        </p:nvSpPr>
        <p:spPr>
          <a:xfrm>
            <a:off x="-805974" y="46747"/>
            <a:ext cx="6555000"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Structured Data</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872260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4031843"/>
          </a:xfrm>
          <a:prstGeom prst="rect">
            <a:avLst/>
          </a:prstGeom>
          <a:noFill/>
          <a:ln>
            <a:noFill/>
          </a:ln>
        </p:spPr>
        <p:txBody>
          <a:bodyPr spcFirstLastPara="1" wrap="square" lIns="91425" tIns="91425" rIns="91425" bIns="91425" anchor="t" anchorCtr="0">
            <a:spAutoFit/>
          </a:bodyPr>
          <a:lstStyle/>
          <a:p>
            <a:pPr marL="165100" lvl="0" algn="just">
              <a:buClrTx/>
              <a:buSzPct val="100000"/>
            </a:pPr>
            <a:r>
              <a:rPr lang="en-US" sz="2000" dirty="0">
                <a:solidFill>
                  <a:schemeClr val="tx1"/>
                </a:solidFill>
                <a:latin typeface="Proxima Nova"/>
                <a:ea typeface="Proxima Nova"/>
                <a:cs typeface="Proxima Nova"/>
                <a:sym typeface="Proxima Nova"/>
              </a:rPr>
              <a:t>Structured Data Use Cases</a:t>
            </a:r>
          </a:p>
          <a:p>
            <a:pPr marL="508000" lvl="0" indent="-342900" algn="just">
              <a:buClrTx/>
              <a:buSzPct val="100000"/>
              <a:buFont typeface="Arial" panose="020B0604020202020204" pitchFamily="34" charset="0"/>
              <a:buChar char="•"/>
            </a:pPr>
            <a:r>
              <a:rPr lang="en-US" sz="2000" b="1" dirty="0">
                <a:solidFill>
                  <a:schemeClr val="tx1"/>
                </a:solidFill>
                <a:latin typeface="Proxima Nova"/>
                <a:ea typeface="Proxima Nova"/>
                <a:cs typeface="Proxima Nova"/>
                <a:sym typeface="Proxima Nova"/>
              </a:rPr>
              <a:t>Customer Relationship Management:</a:t>
            </a:r>
            <a:r>
              <a:rPr lang="en-US" sz="2000" dirty="0">
                <a:solidFill>
                  <a:schemeClr val="tx1"/>
                </a:solidFill>
                <a:latin typeface="Proxima Nova"/>
                <a:ea typeface="Proxima Nova"/>
                <a:cs typeface="Proxima Nova"/>
                <a:sym typeface="Proxima Nova"/>
              </a:rPr>
              <a:t> CRM software runs structured data through analytical tools to create datasets that reveal customer behavior patterns and trends.</a:t>
            </a:r>
          </a:p>
          <a:p>
            <a:pPr marL="508000" lvl="0" indent="-342900" algn="just">
              <a:buClrTx/>
              <a:buSzPct val="100000"/>
              <a:buFont typeface="Arial" panose="020B0604020202020204" pitchFamily="34" charset="0"/>
              <a:buChar char="•"/>
            </a:pPr>
            <a:endParaRPr lang="en-US" sz="2000" b="1" dirty="0">
              <a:solidFill>
                <a:schemeClr val="tx1"/>
              </a:solidFill>
              <a:latin typeface="Proxima Nova"/>
              <a:ea typeface="Proxima Nova"/>
              <a:cs typeface="Proxima Nova"/>
              <a:sym typeface="Proxima Nova"/>
            </a:endParaRPr>
          </a:p>
          <a:p>
            <a:pPr marL="508000" lvl="0" indent="-342900" algn="just">
              <a:buClrTx/>
              <a:buSzPct val="100000"/>
              <a:buFont typeface="Arial" panose="020B0604020202020204" pitchFamily="34" charset="0"/>
              <a:buChar char="•"/>
            </a:pPr>
            <a:r>
              <a:rPr lang="en-US" sz="2000" b="1" dirty="0">
                <a:solidFill>
                  <a:schemeClr val="tx1"/>
                </a:solidFill>
                <a:latin typeface="Proxima Nova"/>
                <a:ea typeface="Proxima Nova"/>
                <a:cs typeface="Proxima Nova"/>
                <a:sym typeface="Proxima Nova"/>
              </a:rPr>
              <a:t>Online Booking:</a:t>
            </a:r>
            <a:r>
              <a:rPr lang="en-US" sz="2000" dirty="0">
                <a:solidFill>
                  <a:schemeClr val="tx1"/>
                </a:solidFill>
                <a:latin typeface="Proxima Nova"/>
                <a:ea typeface="Proxima Nova"/>
                <a:cs typeface="Proxima Nova"/>
                <a:sym typeface="Proxima Nova"/>
              </a:rPr>
              <a:t> Hotel and ticket reservation data (</a:t>
            </a:r>
            <a:r>
              <a:rPr lang="en-US" sz="2000" dirty="0" err="1">
                <a:solidFill>
                  <a:schemeClr val="tx1"/>
                </a:solidFill>
                <a:latin typeface="Proxima Nova"/>
                <a:ea typeface="Proxima Nova"/>
                <a:cs typeface="Proxima Nova"/>
                <a:sym typeface="Proxima Nova"/>
              </a:rPr>
              <a:t>e.g</a:t>
            </a:r>
            <a:r>
              <a:rPr lang="en-US" sz="2000" dirty="0">
                <a:solidFill>
                  <a:schemeClr val="tx1"/>
                </a:solidFill>
                <a:latin typeface="Proxima Nova"/>
                <a:ea typeface="Proxima Nova"/>
                <a:cs typeface="Proxima Nova"/>
                <a:sym typeface="Proxima Nova"/>
              </a:rPr>
              <a:t>, dates, prices, destinations, etc.) fits the “rows and columns” format indicative of the pre-defined data model.</a:t>
            </a:r>
          </a:p>
          <a:p>
            <a:pPr marL="508000" lvl="0" indent="-342900" algn="just">
              <a:buClrTx/>
              <a:buSzPct val="100000"/>
              <a:buFont typeface="Arial" panose="020B0604020202020204" pitchFamily="34" charset="0"/>
              <a:buChar char="•"/>
            </a:pPr>
            <a:endParaRPr lang="en-US" sz="2000" b="1" dirty="0">
              <a:solidFill>
                <a:schemeClr val="tx1"/>
              </a:solidFill>
              <a:latin typeface="Proxima Nova"/>
              <a:ea typeface="Proxima Nova"/>
              <a:cs typeface="Proxima Nova"/>
              <a:sym typeface="Proxima Nova"/>
            </a:endParaRPr>
          </a:p>
          <a:p>
            <a:pPr marL="508000" lvl="0" indent="-342900" algn="just">
              <a:buClrTx/>
              <a:buSzPct val="100000"/>
              <a:buFont typeface="Arial" panose="020B0604020202020204" pitchFamily="34" charset="0"/>
              <a:buChar char="•"/>
            </a:pPr>
            <a:r>
              <a:rPr lang="en-US" sz="2000" b="1" dirty="0">
                <a:solidFill>
                  <a:schemeClr val="tx1"/>
                </a:solidFill>
                <a:latin typeface="Proxima Nova"/>
                <a:ea typeface="Proxima Nova"/>
                <a:cs typeface="Proxima Nova"/>
                <a:sym typeface="Proxima Nova"/>
              </a:rPr>
              <a:t>Accounting:</a:t>
            </a:r>
            <a:r>
              <a:rPr lang="en-US" sz="2000" dirty="0">
                <a:solidFill>
                  <a:schemeClr val="tx1"/>
                </a:solidFill>
                <a:latin typeface="Proxima Nova"/>
                <a:ea typeface="Proxima Nova"/>
                <a:cs typeface="Proxima Nova"/>
                <a:sym typeface="Proxima Nova"/>
              </a:rPr>
              <a:t> Accounting firms or departments use structured data to process and record financial transactions.</a:t>
            </a:r>
          </a:p>
          <a:p>
            <a:pPr marL="508000" lvl="0" indent="-342900" algn="just">
              <a:lnSpc>
                <a:spcPct val="150000"/>
              </a:lnSpc>
              <a:buClrTx/>
              <a:buSzPct val="100000"/>
              <a:buFont typeface="Arial" panose="020B0604020202020204" pitchFamily="34" charset="0"/>
              <a:buChar char="•"/>
            </a:pPr>
            <a:endParaRPr lang="en-US" sz="2000" dirty="0">
              <a:solidFill>
                <a:schemeClr val="tx1"/>
              </a:solidFill>
              <a:latin typeface="Proxima Nova"/>
              <a:ea typeface="Proxima Nova"/>
              <a:cs typeface="Proxima Nova"/>
              <a:sym typeface="Proxima Nova"/>
            </a:endParaRPr>
          </a:p>
        </p:txBody>
      </p:sp>
      <p:sp>
        <p:nvSpPr>
          <p:cNvPr id="68" name="Google Shape;68;p7"/>
          <p:cNvSpPr txBox="1"/>
          <p:nvPr/>
        </p:nvSpPr>
        <p:spPr>
          <a:xfrm>
            <a:off x="-805974" y="46747"/>
            <a:ext cx="6555000"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Structured Data</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669320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2954625"/>
          </a:xfrm>
          <a:prstGeom prst="rect">
            <a:avLst/>
          </a:prstGeom>
          <a:noFill/>
          <a:ln>
            <a:noFill/>
          </a:ln>
        </p:spPr>
        <p:txBody>
          <a:bodyPr spcFirstLastPara="1" wrap="square" lIns="91425" tIns="91425" rIns="91425" bIns="91425" anchor="t" anchorCtr="0">
            <a:spAutoFit/>
          </a:bodyPr>
          <a:lstStyle/>
          <a:p>
            <a:pPr marL="508000" lvl="0" indent="-342900" algn="just">
              <a:buClrTx/>
              <a:buSzPct val="100000"/>
              <a:buFont typeface="Arial" panose="020B0604020202020204" pitchFamily="34" charset="0"/>
              <a:buChar char="•"/>
            </a:pPr>
            <a:r>
              <a:rPr lang="en-US" sz="2000" b="1" dirty="0">
                <a:solidFill>
                  <a:schemeClr val="tx1"/>
                </a:solidFill>
                <a:latin typeface="Proxima Nova"/>
                <a:ea typeface="Proxima Nova"/>
                <a:cs typeface="Proxima Nova"/>
                <a:sym typeface="Proxima Nova"/>
              </a:rPr>
              <a:t>Unstructured data</a:t>
            </a:r>
            <a:r>
              <a:rPr lang="en-US" sz="2000" dirty="0">
                <a:solidFill>
                  <a:schemeClr val="tx1"/>
                </a:solidFill>
                <a:latin typeface="Proxima Nova"/>
                <a:ea typeface="Proxima Nova"/>
                <a:cs typeface="Proxima Nova"/>
                <a:sym typeface="Proxima Nova"/>
              </a:rPr>
              <a:t> is typically categorized as qualitative rather than quantitative. It doesn’t have a pre-defined structure or specific format. </a:t>
            </a:r>
          </a:p>
          <a:p>
            <a:pPr marL="508000" lvl="0" indent="-342900" algn="just">
              <a:buClrTx/>
              <a:buSzPct val="100000"/>
              <a:buFont typeface="Arial" panose="020B0604020202020204" pitchFamily="34" charset="0"/>
              <a:buChar char="•"/>
            </a:pPr>
            <a:endParaRPr lang="en-US" sz="2000" dirty="0">
              <a:solidFill>
                <a:schemeClr val="tx1"/>
              </a:solidFill>
              <a:latin typeface="Proxima Nova"/>
              <a:ea typeface="Proxima Nova"/>
              <a:cs typeface="Proxima Nova"/>
              <a:sym typeface="Proxima Nova"/>
            </a:endParaRPr>
          </a:p>
          <a:p>
            <a:pPr marL="508000" lvl="0" indent="-342900" algn="just">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Data that lies in this category are audio, video, images, and text files contents which have different properties for making these data available for analysis and can’t be stored in relational databases. </a:t>
            </a:r>
          </a:p>
          <a:p>
            <a:pPr marL="508000" lvl="0" indent="-342900" algn="just">
              <a:buClrTx/>
              <a:buSzPct val="100000"/>
              <a:buFont typeface="Arial" panose="020B0604020202020204" pitchFamily="34" charset="0"/>
              <a:buChar char="•"/>
            </a:pPr>
            <a:endParaRPr lang="en-US" sz="2000" dirty="0">
              <a:solidFill>
                <a:schemeClr val="tx1"/>
              </a:solidFill>
              <a:latin typeface="Proxima Nova"/>
              <a:ea typeface="Proxima Nova"/>
              <a:cs typeface="Proxima Nova"/>
              <a:sym typeface="Proxima Nova"/>
            </a:endParaRPr>
          </a:p>
          <a:p>
            <a:pPr marL="508000" lvl="0" indent="-342900" algn="just">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Stored in their raw format and analysis is done by applying Image processing, Natural Language Processing, and Machine Learning.</a:t>
            </a:r>
          </a:p>
        </p:txBody>
      </p:sp>
      <p:sp>
        <p:nvSpPr>
          <p:cNvPr id="68" name="Google Shape;68;p7"/>
          <p:cNvSpPr txBox="1"/>
          <p:nvPr/>
        </p:nvSpPr>
        <p:spPr>
          <a:xfrm>
            <a:off x="-805974" y="46747"/>
            <a:ext cx="6555000"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Unstructured Data</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200859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3570178"/>
          </a:xfrm>
          <a:prstGeom prst="rect">
            <a:avLst/>
          </a:prstGeom>
          <a:noFill/>
          <a:ln>
            <a:noFill/>
          </a:ln>
        </p:spPr>
        <p:txBody>
          <a:bodyPr spcFirstLastPara="1" wrap="square" lIns="91425" tIns="91425" rIns="91425" bIns="91425" anchor="t" anchorCtr="0">
            <a:spAutoFit/>
          </a:bodyPr>
          <a:lstStyle/>
          <a:p>
            <a:pPr marL="165100" lvl="0" algn="just">
              <a:buClrTx/>
              <a:buSzPct val="100000"/>
            </a:pPr>
            <a:r>
              <a:rPr lang="en-US" sz="2000" b="1" dirty="0">
                <a:solidFill>
                  <a:schemeClr val="tx1"/>
                </a:solidFill>
                <a:latin typeface="Proxima Nova"/>
                <a:ea typeface="Proxima Nova"/>
                <a:cs typeface="Proxima Nova"/>
                <a:sym typeface="Proxima Nova"/>
              </a:rPr>
              <a:t>Tools for working with Unstructured Data</a:t>
            </a:r>
          </a:p>
          <a:p>
            <a:pPr marL="622300" lvl="0" indent="-457200" algn="just">
              <a:buClrTx/>
              <a:buSzPct val="100000"/>
              <a:buFont typeface="+mj-lt"/>
              <a:buAutoNum type="arabicPeriod"/>
            </a:pPr>
            <a:r>
              <a:rPr lang="en-US" sz="2000" b="1" dirty="0">
                <a:solidFill>
                  <a:schemeClr val="accent1"/>
                </a:solidFill>
                <a:latin typeface="Proxima Nova"/>
                <a:ea typeface="Proxima Nova"/>
                <a:cs typeface="Proxima Nova"/>
                <a:sym typeface="Proxima Nova"/>
              </a:rPr>
              <a:t>MongoDB:</a:t>
            </a:r>
            <a:r>
              <a:rPr lang="en-US" sz="2000" b="1" dirty="0">
                <a:solidFill>
                  <a:schemeClr val="tx1"/>
                </a:solidFill>
                <a:latin typeface="Proxima Nova"/>
                <a:ea typeface="Proxima Nova"/>
                <a:cs typeface="Proxima Nova"/>
                <a:sym typeface="Proxima Nova"/>
              </a:rPr>
              <a:t> </a:t>
            </a:r>
            <a:r>
              <a:rPr lang="en-US" sz="2000" dirty="0">
                <a:solidFill>
                  <a:schemeClr val="tx1"/>
                </a:solidFill>
                <a:latin typeface="Proxima Nova"/>
                <a:ea typeface="Proxima Nova"/>
                <a:cs typeface="Proxima Nova"/>
                <a:sym typeface="Proxima Nova"/>
              </a:rPr>
              <a:t>MongoDB is a non-relational document database that provides support for JSON-like storage.</a:t>
            </a:r>
          </a:p>
          <a:p>
            <a:pPr marL="622300" lvl="0" indent="-457200" algn="just">
              <a:buClrTx/>
              <a:buSzPct val="100000"/>
              <a:buFont typeface="+mj-lt"/>
              <a:buAutoNum type="arabicPeriod"/>
            </a:pPr>
            <a:endParaRPr lang="en-US" sz="2000" b="1" dirty="0">
              <a:solidFill>
                <a:schemeClr val="accent1"/>
              </a:solidFill>
              <a:latin typeface="Proxima Nova"/>
              <a:ea typeface="Proxima Nova"/>
              <a:cs typeface="Proxima Nova"/>
              <a:sym typeface="Proxima Nova"/>
            </a:endParaRPr>
          </a:p>
          <a:p>
            <a:pPr marL="622300" lvl="0" indent="-457200" algn="just">
              <a:buClrTx/>
              <a:buSzPct val="100000"/>
              <a:buFont typeface="+mj-lt"/>
              <a:buAutoNum type="arabicPeriod"/>
            </a:pPr>
            <a:r>
              <a:rPr lang="en-US" sz="2000" b="1" dirty="0">
                <a:solidFill>
                  <a:schemeClr val="accent1"/>
                </a:solidFill>
                <a:latin typeface="Proxima Nova"/>
                <a:ea typeface="Proxima Nova"/>
                <a:cs typeface="Proxima Nova"/>
                <a:sym typeface="Proxima Nova"/>
              </a:rPr>
              <a:t>Hadoop:</a:t>
            </a:r>
            <a:r>
              <a:rPr lang="en-US" sz="2000" b="1" dirty="0">
                <a:solidFill>
                  <a:schemeClr val="tx1"/>
                </a:solidFill>
                <a:latin typeface="Proxima Nova"/>
                <a:ea typeface="Proxima Nova"/>
                <a:cs typeface="Proxima Nova"/>
                <a:sym typeface="Proxima Nova"/>
              </a:rPr>
              <a:t> </a:t>
            </a:r>
            <a:r>
              <a:rPr lang="en-US" sz="2000" dirty="0">
                <a:solidFill>
                  <a:schemeClr val="tx1"/>
                </a:solidFill>
                <a:latin typeface="Proxima Nova"/>
                <a:ea typeface="Proxima Nova"/>
                <a:cs typeface="Proxima Nova"/>
                <a:sym typeface="Proxima Nova"/>
              </a:rPr>
              <a:t>A distributed storage that can store any file format in a distributed and scalable manner.</a:t>
            </a:r>
          </a:p>
          <a:p>
            <a:pPr marL="622300" lvl="0" indent="-457200" algn="just">
              <a:buClrTx/>
              <a:buSzPct val="100000"/>
              <a:buFont typeface="+mj-lt"/>
              <a:buAutoNum type="arabicPeriod"/>
            </a:pPr>
            <a:endParaRPr lang="en-US" sz="2000" b="1" dirty="0">
              <a:solidFill>
                <a:schemeClr val="accent1"/>
              </a:solidFill>
              <a:latin typeface="Proxima Nova"/>
              <a:ea typeface="Proxima Nova"/>
              <a:cs typeface="Proxima Nova"/>
              <a:sym typeface="Proxima Nova"/>
            </a:endParaRPr>
          </a:p>
          <a:p>
            <a:pPr marL="622300" lvl="0" indent="-457200" algn="just">
              <a:buClrTx/>
              <a:buSzPct val="100000"/>
              <a:buFont typeface="+mj-lt"/>
              <a:buAutoNum type="arabicPeriod"/>
            </a:pPr>
            <a:r>
              <a:rPr lang="en-US" sz="2000" b="1" dirty="0">
                <a:solidFill>
                  <a:schemeClr val="accent1"/>
                </a:solidFill>
                <a:latin typeface="Proxima Nova"/>
                <a:ea typeface="Proxima Nova"/>
                <a:cs typeface="Proxima Nova"/>
                <a:sym typeface="Proxima Nova"/>
              </a:rPr>
              <a:t>Data Lake: </a:t>
            </a:r>
            <a:r>
              <a:rPr lang="en-US" sz="2000" dirty="0">
                <a:solidFill>
                  <a:schemeClr val="tx1"/>
                </a:solidFill>
                <a:latin typeface="Proxima Nova"/>
                <a:ea typeface="Proxima Nova"/>
                <a:cs typeface="Proxima Nova"/>
                <a:sym typeface="Proxima Nova"/>
              </a:rPr>
              <a:t>A data lake is a centralized repository that allows you to store all your structured and unstructured data at any scale. You can store your data as-is, without having to first structure the data. Amazon S3 service provides a data lake service.</a:t>
            </a:r>
          </a:p>
        </p:txBody>
      </p:sp>
      <p:sp>
        <p:nvSpPr>
          <p:cNvPr id="68" name="Google Shape;68;p7"/>
          <p:cNvSpPr txBox="1"/>
          <p:nvPr/>
        </p:nvSpPr>
        <p:spPr>
          <a:xfrm>
            <a:off x="-805974" y="46747"/>
            <a:ext cx="6555000"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Unstructured Data</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177291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3570178"/>
          </a:xfrm>
          <a:prstGeom prst="rect">
            <a:avLst/>
          </a:prstGeom>
          <a:noFill/>
          <a:ln>
            <a:noFill/>
          </a:ln>
        </p:spPr>
        <p:txBody>
          <a:bodyPr spcFirstLastPara="1" wrap="square" lIns="91425" tIns="91425" rIns="91425" bIns="91425" anchor="t" anchorCtr="0">
            <a:spAutoFit/>
          </a:bodyPr>
          <a:lstStyle/>
          <a:p>
            <a:pPr marL="165100" lvl="0" algn="just">
              <a:buClrTx/>
              <a:buSzPct val="100000"/>
            </a:pPr>
            <a:r>
              <a:rPr lang="en-US" sz="2000" b="1" dirty="0">
                <a:solidFill>
                  <a:schemeClr val="tx1"/>
                </a:solidFill>
                <a:latin typeface="Proxima Nova"/>
                <a:ea typeface="Proxima Nova"/>
                <a:cs typeface="Proxima Nova"/>
                <a:sym typeface="Proxima Nova"/>
              </a:rPr>
              <a:t>Unstructured Data Use Cases</a:t>
            </a:r>
          </a:p>
          <a:p>
            <a:pPr marL="508000" lvl="0" indent="-342900" algn="just">
              <a:buClrTx/>
              <a:buSzPct val="100000"/>
              <a:buFont typeface="Arial" panose="020B0604020202020204" pitchFamily="34" charset="0"/>
              <a:buChar char="•"/>
            </a:pPr>
            <a:r>
              <a:rPr lang="en-US" sz="2000" b="1" dirty="0">
                <a:solidFill>
                  <a:schemeClr val="tx1"/>
                </a:solidFill>
                <a:latin typeface="Proxima Nova"/>
                <a:ea typeface="Proxima Nova"/>
                <a:cs typeface="Proxima Nova"/>
                <a:sym typeface="Proxima Nova"/>
              </a:rPr>
              <a:t>Data Mining: </a:t>
            </a:r>
            <a:r>
              <a:rPr lang="en-US" sz="2000" dirty="0">
                <a:solidFill>
                  <a:schemeClr val="tx1"/>
                </a:solidFill>
                <a:latin typeface="Proxima Nova"/>
                <a:ea typeface="Proxima Nova"/>
                <a:cs typeface="Proxima Nova"/>
                <a:sym typeface="Proxima Nova"/>
              </a:rPr>
              <a:t>Enables businesses to use unstructured data to identify consumer behavior, product sentiment, and purchasing patterns to better accommodate their customer base.</a:t>
            </a:r>
          </a:p>
          <a:p>
            <a:pPr marL="508000" lvl="0" indent="-342900" algn="just">
              <a:buClrTx/>
              <a:buSzPct val="100000"/>
              <a:buFont typeface="Arial" panose="020B0604020202020204" pitchFamily="34" charset="0"/>
              <a:buChar char="•"/>
            </a:pPr>
            <a:endParaRPr lang="en-US" sz="2000" b="1" dirty="0">
              <a:solidFill>
                <a:schemeClr val="tx1"/>
              </a:solidFill>
              <a:latin typeface="Proxima Nova"/>
              <a:ea typeface="Proxima Nova"/>
              <a:cs typeface="Proxima Nova"/>
              <a:sym typeface="Proxima Nova"/>
            </a:endParaRPr>
          </a:p>
          <a:p>
            <a:pPr marL="508000" lvl="0" indent="-342900" algn="just">
              <a:buClrTx/>
              <a:buSzPct val="100000"/>
              <a:buFont typeface="Arial" panose="020B0604020202020204" pitchFamily="34" charset="0"/>
              <a:buChar char="•"/>
            </a:pPr>
            <a:r>
              <a:rPr lang="en-US" sz="2000" b="1" dirty="0">
                <a:solidFill>
                  <a:schemeClr val="tx1"/>
                </a:solidFill>
                <a:latin typeface="Proxima Nova"/>
                <a:ea typeface="Proxima Nova"/>
                <a:cs typeface="Proxima Nova"/>
                <a:sym typeface="Proxima Nova"/>
              </a:rPr>
              <a:t>Predictive Data Analytics: </a:t>
            </a:r>
            <a:r>
              <a:rPr lang="en-US" sz="2000" dirty="0">
                <a:solidFill>
                  <a:schemeClr val="tx1"/>
                </a:solidFill>
                <a:latin typeface="Proxima Nova"/>
                <a:ea typeface="Proxima Nova"/>
                <a:cs typeface="Proxima Nova"/>
                <a:sym typeface="Proxima Nova"/>
              </a:rPr>
              <a:t>Alert businesses of important activity ahead of time so they can properly plan and accordingly adjust to significant market shifts.</a:t>
            </a:r>
          </a:p>
          <a:p>
            <a:pPr marL="508000" lvl="0" indent="-342900" algn="just">
              <a:buClrTx/>
              <a:buSzPct val="100000"/>
              <a:buFont typeface="Arial" panose="020B0604020202020204" pitchFamily="34" charset="0"/>
              <a:buChar char="•"/>
            </a:pPr>
            <a:endParaRPr lang="en-US" sz="2000" b="1" dirty="0">
              <a:solidFill>
                <a:schemeClr val="tx1"/>
              </a:solidFill>
              <a:latin typeface="Proxima Nova"/>
              <a:ea typeface="Proxima Nova"/>
              <a:cs typeface="Proxima Nova"/>
              <a:sym typeface="Proxima Nova"/>
            </a:endParaRPr>
          </a:p>
          <a:p>
            <a:pPr marL="508000" lvl="0" indent="-342900" algn="just">
              <a:buClrTx/>
              <a:buSzPct val="100000"/>
              <a:buFont typeface="Arial" panose="020B0604020202020204" pitchFamily="34" charset="0"/>
              <a:buChar char="•"/>
            </a:pPr>
            <a:r>
              <a:rPr lang="en-US" sz="2000" b="1" dirty="0">
                <a:solidFill>
                  <a:schemeClr val="tx1"/>
                </a:solidFill>
                <a:latin typeface="Proxima Nova"/>
                <a:ea typeface="Proxima Nova"/>
                <a:cs typeface="Proxima Nova"/>
                <a:sym typeface="Proxima Nova"/>
              </a:rPr>
              <a:t>Chatbots:</a:t>
            </a:r>
            <a:r>
              <a:rPr lang="en-US" sz="2000" dirty="0">
                <a:solidFill>
                  <a:schemeClr val="tx1"/>
                </a:solidFill>
                <a:latin typeface="Proxima Nova"/>
                <a:ea typeface="Proxima Nova"/>
                <a:cs typeface="Proxima Nova"/>
                <a:sym typeface="Proxima Nova"/>
              </a:rPr>
              <a:t> Performs text analysis to route customer questions to appropriate answer sources.</a:t>
            </a:r>
          </a:p>
        </p:txBody>
      </p:sp>
      <p:sp>
        <p:nvSpPr>
          <p:cNvPr id="68" name="Google Shape;68;p7"/>
          <p:cNvSpPr txBox="1"/>
          <p:nvPr/>
        </p:nvSpPr>
        <p:spPr>
          <a:xfrm>
            <a:off x="-805974" y="46747"/>
            <a:ext cx="6555000"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Unstructured Data</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3768542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2954625"/>
          </a:xfrm>
          <a:prstGeom prst="rect">
            <a:avLst/>
          </a:prstGeom>
          <a:noFill/>
          <a:ln>
            <a:noFill/>
          </a:ln>
        </p:spPr>
        <p:txBody>
          <a:bodyPr spcFirstLastPara="1" wrap="square" lIns="91425" tIns="91425" rIns="91425" bIns="91425" anchor="t" anchorCtr="0">
            <a:spAutoFit/>
          </a:bodyPr>
          <a:lstStyle/>
          <a:p>
            <a:pPr marL="508000" indent="-342900" algn="just">
              <a:buClrTx/>
              <a:buSzPct val="100000"/>
              <a:buFont typeface="Arial" panose="020B0604020202020204" pitchFamily="34" charset="0"/>
              <a:buChar char="•"/>
            </a:pPr>
            <a:r>
              <a:rPr lang="en-US" sz="2000" b="1" dirty="0">
                <a:solidFill>
                  <a:schemeClr val="tx1"/>
                </a:solidFill>
                <a:latin typeface="Proxima Nova"/>
              </a:rPr>
              <a:t>Semi-Structured</a:t>
            </a:r>
            <a:r>
              <a:rPr lang="en-US" sz="2000" dirty="0">
                <a:solidFill>
                  <a:schemeClr val="tx1"/>
                </a:solidFill>
                <a:latin typeface="Proxima Nova"/>
              </a:rPr>
              <a:t> data contains elements of both structured and unstructured, it’s schema is not fixed as structured data and with the help of metadata (which enables users to define some partial structure or hierarchy), it can be organized to some extent so not unorganized as unstructured data. </a:t>
            </a:r>
          </a:p>
          <a:p>
            <a:pPr marL="508000" indent="-342900" algn="just">
              <a:buClrTx/>
              <a:buSzPct val="100000"/>
              <a:buFont typeface="Arial" panose="020B0604020202020204" pitchFamily="34" charset="0"/>
              <a:buChar char="•"/>
            </a:pPr>
            <a:endParaRPr lang="en-US" sz="2000" dirty="0">
              <a:solidFill>
                <a:schemeClr val="tx1"/>
              </a:solidFill>
              <a:latin typeface="Proxima Nova"/>
            </a:endParaRPr>
          </a:p>
          <a:p>
            <a:pPr marL="508000" indent="-342900" algn="just">
              <a:buClrTx/>
              <a:buSzPct val="100000"/>
              <a:buFont typeface="Arial" panose="020B0604020202020204" pitchFamily="34" charset="0"/>
              <a:buChar char="•"/>
            </a:pPr>
            <a:r>
              <a:rPr lang="en-US" sz="2000" dirty="0">
                <a:solidFill>
                  <a:schemeClr val="tx1"/>
                </a:solidFill>
                <a:latin typeface="Proxima Nova"/>
              </a:rPr>
              <a:t>Metadata includes tags and other markers just like in JSON, XML, or CSV which separates the elements and enforces the hierarchy, but the size of the element varies and order is not important.</a:t>
            </a:r>
            <a:endParaRPr lang="en-US" sz="2000" dirty="0">
              <a:solidFill>
                <a:schemeClr val="tx1"/>
              </a:solidFill>
              <a:latin typeface="Proxima Nova"/>
              <a:sym typeface="Proxima Nova"/>
            </a:endParaRPr>
          </a:p>
        </p:txBody>
      </p:sp>
      <p:sp>
        <p:nvSpPr>
          <p:cNvPr id="68" name="Google Shape;68;p7"/>
          <p:cNvSpPr txBox="1"/>
          <p:nvPr/>
        </p:nvSpPr>
        <p:spPr>
          <a:xfrm>
            <a:off x="-805974" y="46747"/>
            <a:ext cx="6555000"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Semi-Structured Data</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3569361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2646848"/>
          </a:xfrm>
          <a:prstGeom prst="rect">
            <a:avLst/>
          </a:prstGeom>
          <a:noFill/>
          <a:ln>
            <a:noFill/>
          </a:ln>
        </p:spPr>
        <p:txBody>
          <a:bodyPr spcFirstLastPara="1" wrap="square" lIns="91425" tIns="91425" rIns="91425" bIns="91425" anchor="t" anchorCtr="0">
            <a:spAutoFit/>
          </a:bodyPr>
          <a:lstStyle/>
          <a:p>
            <a:pPr marL="165100" algn="just">
              <a:buClrTx/>
              <a:buSzPct val="100000"/>
            </a:pPr>
            <a:r>
              <a:rPr lang="en-US" sz="2000" b="1" dirty="0">
                <a:solidFill>
                  <a:schemeClr val="tx1"/>
                </a:solidFill>
                <a:latin typeface="Proxima Nova"/>
              </a:rPr>
              <a:t>Tools for working with Semi-Structured Data</a:t>
            </a:r>
          </a:p>
          <a:p>
            <a:pPr marL="508000" indent="-342900" algn="just">
              <a:buClrTx/>
              <a:buSzPct val="100000"/>
              <a:buFont typeface="Arial" panose="020B0604020202020204" pitchFamily="34" charset="0"/>
              <a:buChar char="•"/>
            </a:pPr>
            <a:r>
              <a:rPr lang="en-US" sz="2000" b="1" dirty="0">
                <a:solidFill>
                  <a:schemeClr val="tx1"/>
                </a:solidFill>
                <a:latin typeface="Proxima Nova"/>
              </a:rPr>
              <a:t>Cassandra:</a:t>
            </a:r>
            <a:r>
              <a:rPr lang="en-US" sz="2000" dirty="0">
                <a:solidFill>
                  <a:schemeClr val="tx1"/>
                </a:solidFill>
                <a:latin typeface="Proxima Nova"/>
              </a:rPr>
              <a:t> Apache Cassandra is an open-source NoSQL distributed database having scalability and high availability without compromising performance and provides availability (CAP theorem).</a:t>
            </a:r>
          </a:p>
          <a:p>
            <a:pPr marL="508000" indent="-342900" algn="just">
              <a:buClrTx/>
              <a:buSzPct val="100000"/>
              <a:buFont typeface="Arial" panose="020B0604020202020204" pitchFamily="34" charset="0"/>
              <a:buChar char="•"/>
            </a:pPr>
            <a:endParaRPr lang="en-US" sz="2000" b="1" dirty="0">
              <a:solidFill>
                <a:schemeClr val="tx1"/>
              </a:solidFill>
              <a:latin typeface="Proxima Nova"/>
            </a:endParaRPr>
          </a:p>
          <a:p>
            <a:pPr marL="508000" indent="-342900" algn="just">
              <a:buClrTx/>
              <a:buSzPct val="100000"/>
              <a:buFont typeface="Arial" panose="020B0604020202020204" pitchFamily="34" charset="0"/>
              <a:buChar char="•"/>
            </a:pPr>
            <a:r>
              <a:rPr lang="en-US" sz="2000" b="1" dirty="0">
                <a:solidFill>
                  <a:schemeClr val="tx1"/>
                </a:solidFill>
                <a:latin typeface="Proxima Nova"/>
              </a:rPr>
              <a:t>MongoDB:</a:t>
            </a:r>
            <a:r>
              <a:rPr lang="en-US" sz="2000" dirty="0">
                <a:solidFill>
                  <a:schemeClr val="tx1"/>
                </a:solidFill>
                <a:latin typeface="Proxima Nova"/>
              </a:rPr>
              <a:t> MongoDB is a non-relational document database that provides support for JSON-like storage and provides consistency (CAP theorem).</a:t>
            </a:r>
            <a:endParaRPr lang="en-US" sz="2000" dirty="0">
              <a:solidFill>
                <a:schemeClr val="tx1"/>
              </a:solidFill>
              <a:latin typeface="Proxima Nova"/>
              <a:sym typeface="Proxima Nova"/>
            </a:endParaRPr>
          </a:p>
        </p:txBody>
      </p:sp>
      <p:sp>
        <p:nvSpPr>
          <p:cNvPr id="68" name="Google Shape;68;p7"/>
          <p:cNvSpPr txBox="1"/>
          <p:nvPr/>
        </p:nvSpPr>
        <p:spPr>
          <a:xfrm>
            <a:off x="-805974" y="46747"/>
            <a:ext cx="6555000"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Semi-Structured Data</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2747898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2215961"/>
          </a:xfrm>
          <a:prstGeom prst="rect">
            <a:avLst/>
          </a:prstGeom>
          <a:noFill/>
          <a:ln>
            <a:noFill/>
          </a:ln>
        </p:spPr>
        <p:txBody>
          <a:bodyPr spcFirstLastPara="1" wrap="square" lIns="91425" tIns="91425" rIns="91425" bIns="91425" anchor="t" anchorCtr="0">
            <a:spAutoFit/>
          </a:bodyPr>
          <a:lstStyle/>
          <a:p>
            <a:pPr marL="165100" algn="just">
              <a:buClrTx/>
              <a:buSzPct val="100000"/>
            </a:pPr>
            <a:r>
              <a:rPr lang="en-US" sz="2000" b="1" dirty="0">
                <a:solidFill>
                  <a:schemeClr val="tx1"/>
                </a:solidFill>
                <a:latin typeface="Proxima Nova"/>
              </a:rPr>
              <a:t>Semi-Structured Data Use Cases</a:t>
            </a:r>
          </a:p>
          <a:p>
            <a:pPr marL="508000" indent="-342900" algn="just">
              <a:buClrTx/>
              <a:buSzPct val="100000"/>
              <a:buFont typeface="Arial" panose="020B0604020202020204" pitchFamily="34" charset="0"/>
              <a:buChar char="•"/>
            </a:pPr>
            <a:r>
              <a:rPr lang="en-US" sz="2000" dirty="0">
                <a:solidFill>
                  <a:schemeClr val="tx1"/>
                </a:solidFill>
                <a:latin typeface="Proxima Nova"/>
              </a:rPr>
              <a:t>E-commerce: Products with different attributes which have tags as metadata makes it partially organized. </a:t>
            </a:r>
          </a:p>
          <a:p>
            <a:pPr marL="966788" lvl="4" indent="-452438" algn="just">
              <a:buClrTx/>
              <a:buSzPct val="100000"/>
              <a:buFont typeface="Arial" panose="020B0604020202020204" pitchFamily="34" charset="0"/>
              <a:buChar char="•"/>
            </a:pPr>
            <a:endParaRPr lang="en-US" sz="1800" dirty="0">
              <a:solidFill>
                <a:schemeClr val="tx1"/>
              </a:solidFill>
              <a:latin typeface="Proxima Nova"/>
            </a:endParaRPr>
          </a:p>
          <a:p>
            <a:pPr marL="966788" lvl="4" indent="-452438" algn="just">
              <a:buClrTx/>
              <a:buSzPct val="100000"/>
              <a:buFont typeface="Arial" panose="020B0604020202020204" pitchFamily="34" charset="0"/>
              <a:buChar char="•"/>
            </a:pPr>
            <a:r>
              <a:rPr lang="en-US" sz="1800" dirty="0">
                <a:solidFill>
                  <a:schemeClr val="tx1"/>
                </a:solidFill>
                <a:latin typeface="Proxima Nova"/>
              </a:rPr>
              <a:t>For mobile phones: {“storage”: “64GB”, “network”: “5G”, “color”: “black”}</a:t>
            </a:r>
          </a:p>
          <a:p>
            <a:pPr marL="966788" lvl="4" indent="-452438" algn="just">
              <a:buClrTx/>
              <a:buSzPct val="100000"/>
              <a:buFont typeface="Arial" panose="020B0604020202020204" pitchFamily="34" charset="0"/>
              <a:buChar char="•"/>
            </a:pPr>
            <a:endParaRPr lang="en-US" sz="1800" dirty="0">
              <a:solidFill>
                <a:schemeClr val="tx1"/>
              </a:solidFill>
              <a:latin typeface="Proxima Nova"/>
            </a:endParaRPr>
          </a:p>
          <a:p>
            <a:pPr marL="966788" lvl="4" indent="-452438" algn="just">
              <a:buClrTx/>
              <a:buSzPct val="100000"/>
              <a:buFont typeface="Arial" panose="020B0604020202020204" pitchFamily="34" charset="0"/>
              <a:buChar char="•"/>
            </a:pPr>
            <a:r>
              <a:rPr lang="en-US" sz="1800" dirty="0">
                <a:solidFill>
                  <a:schemeClr val="tx1"/>
                </a:solidFill>
                <a:latin typeface="Proxima Nova"/>
              </a:rPr>
              <a:t>For books: {“publisher”: “Oxford Press”, “writer”: “John Doe”, “pages”: 250}</a:t>
            </a:r>
            <a:endParaRPr lang="en-US" sz="1800" dirty="0">
              <a:solidFill>
                <a:schemeClr val="tx1"/>
              </a:solidFill>
              <a:latin typeface="Proxima Nova"/>
              <a:sym typeface="Proxima Nova"/>
            </a:endParaRPr>
          </a:p>
        </p:txBody>
      </p:sp>
      <p:sp>
        <p:nvSpPr>
          <p:cNvPr id="68" name="Google Shape;68;p7"/>
          <p:cNvSpPr txBox="1"/>
          <p:nvPr/>
        </p:nvSpPr>
        <p:spPr>
          <a:xfrm>
            <a:off x="-805974" y="46747"/>
            <a:ext cx="6555000"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Semi-Structured Data</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1873699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8" name="Google Shape;68;p7"/>
          <p:cNvSpPr txBox="1"/>
          <p:nvPr/>
        </p:nvSpPr>
        <p:spPr>
          <a:xfrm>
            <a:off x="-805974" y="46747"/>
            <a:ext cx="6555000"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Semi-Structured Data</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pic>
        <p:nvPicPr>
          <p:cNvPr id="3074" name="Picture 2" descr="https://miro.medium.com/v2/resize:fit:700/0*ZbiVsQv3ND4cj2Or.png">
            <a:extLst>
              <a:ext uri="{FF2B5EF4-FFF2-40B4-BE49-F238E27FC236}">
                <a16:creationId xmlns:a16="http://schemas.microsoft.com/office/drawing/2014/main" id="{66FB4AF9-09FB-4310-8628-E21B11AB059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845" y="756799"/>
            <a:ext cx="7958283" cy="3831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26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g238a72bfe87_0_135"/>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74" name="Google Shape;74;g238a72bfe87_0_135"/>
          <p:cNvPicPr preferRelativeResize="0"/>
          <p:nvPr/>
        </p:nvPicPr>
        <p:blipFill rotWithShape="1">
          <a:blip r:embed="rId4">
            <a:alphaModFix/>
          </a:blip>
          <a:srcRect/>
          <a:stretch/>
        </p:blipFill>
        <p:spPr>
          <a:xfrm>
            <a:off x="4750" y="9525"/>
            <a:ext cx="9134475" cy="5133975"/>
          </a:xfrm>
          <a:prstGeom prst="rect">
            <a:avLst/>
          </a:prstGeom>
          <a:noFill/>
          <a:ln>
            <a:noFill/>
          </a:ln>
        </p:spPr>
      </p:pic>
      <p:sp>
        <p:nvSpPr>
          <p:cNvPr id="76" name="Google Shape;76;g238a72bfe87_0_135"/>
          <p:cNvSpPr txBox="1"/>
          <p:nvPr/>
        </p:nvSpPr>
        <p:spPr>
          <a:xfrm>
            <a:off x="351972" y="661803"/>
            <a:ext cx="8361104" cy="1508075"/>
          </a:xfrm>
          <a:prstGeom prst="rect">
            <a:avLst/>
          </a:prstGeom>
          <a:noFill/>
          <a:ln>
            <a:noFill/>
          </a:ln>
        </p:spPr>
        <p:txBody>
          <a:bodyPr spcFirstLastPara="1" wrap="square" lIns="91425" tIns="91425" rIns="91425" bIns="91425" anchor="t" anchorCtr="0">
            <a:spAutoFit/>
          </a:bodyPr>
          <a:lstStyle/>
          <a:p>
            <a:pPr marL="285750" indent="-285750" algn="just">
              <a:buFont typeface="Arial" panose="020B0604020202020204" pitchFamily="34" charset="0"/>
              <a:buChar char="•"/>
            </a:pPr>
            <a:r>
              <a:rPr lang="en-US" sz="1800" dirty="0">
                <a:latin typeface="Proxima Nova" panose="020B0604020202020204" charset="0"/>
              </a:rPr>
              <a:t>To provide a strong foundation for data science and application areas related to it and understand the underlying core concepts and emerging technologies in data science.</a:t>
            </a:r>
          </a:p>
          <a:p>
            <a:r>
              <a:rPr lang="en-US" sz="1800" dirty="0">
                <a:latin typeface="Proxima Nova" panose="020B0604020202020204" charset="0"/>
              </a:rPr>
              <a:t> </a:t>
            </a:r>
            <a:br>
              <a:rPr lang="en-US" dirty="0"/>
            </a:br>
            <a:endParaRPr lang="en-US" dirty="0">
              <a:solidFill>
                <a:schemeClr val="tx1"/>
              </a:solidFill>
              <a:latin typeface="Proxima Nova"/>
              <a:ea typeface="Proxima Nova"/>
              <a:cs typeface="Proxima Nova"/>
              <a:sym typeface="Proxima Nova"/>
            </a:endParaRPr>
          </a:p>
        </p:txBody>
      </p:sp>
      <p:sp>
        <p:nvSpPr>
          <p:cNvPr id="9" name="Google Shape;68;p7">
            <a:extLst>
              <a:ext uri="{FF2B5EF4-FFF2-40B4-BE49-F238E27FC236}">
                <a16:creationId xmlns:a16="http://schemas.microsoft.com/office/drawing/2014/main" id="{3774DB4F-8DFE-4A11-936B-27B2307CCF14}"/>
              </a:ext>
            </a:extLst>
          </p:cNvPr>
          <p:cNvSpPr txBox="1"/>
          <p:nvPr/>
        </p:nvSpPr>
        <p:spPr>
          <a:xfrm>
            <a:off x="-821577" y="66375"/>
            <a:ext cx="4920966" cy="538579"/>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000" b="1" dirty="0">
                <a:solidFill>
                  <a:srgbClr val="00A4B6"/>
                </a:solidFill>
                <a:latin typeface="Proxima Nova" panose="020B0604020202020204" charset="0"/>
              </a:rPr>
              <a:t>Objective:</a:t>
            </a:r>
          </a:p>
        </p:txBody>
      </p:sp>
      <p:sp>
        <p:nvSpPr>
          <p:cNvPr id="2" name="Slide Number Placeholder 1">
            <a:extLst>
              <a:ext uri="{FF2B5EF4-FFF2-40B4-BE49-F238E27FC236}">
                <a16:creationId xmlns:a16="http://schemas.microsoft.com/office/drawing/2014/main" id="{0A1AE480-526F-49D2-99A8-B9F1035D95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pic>
        <p:nvPicPr>
          <p:cNvPr id="13" name="Picture 12">
            <a:extLst>
              <a:ext uri="{FF2B5EF4-FFF2-40B4-BE49-F238E27FC236}">
                <a16:creationId xmlns:a16="http://schemas.microsoft.com/office/drawing/2014/main" id="{0500DB3B-471E-4BAB-B401-66D76074FDF7}"/>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14" name="Picture 13">
            <a:extLst>
              <a:ext uri="{FF2B5EF4-FFF2-40B4-BE49-F238E27FC236}">
                <a16:creationId xmlns:a16="http://schemas.microsoft.com/office/drawing/2014/main" id="{E1FD6E12-C59C-45EC-9A05-C130957411A2}"/>
              </a:ext>
            </a:extLst>
          </p:cNvPr>
          <p:cNvPicPr>
            <a:picLocks noChangeAspect="1"/>
          </p:cNvPicPr>
          <p:nvPr/>
        </p:nvPicPr>
        <p:blipFill>
          <a:blip r:embed="rId6"/>
          <a:stretch>
            <a:fillRect/>
          </a:stretch>
        </p:blipFill>
        <p:spPr>
          <a:xfrm>
            <a:off x="2238339" y="5000339"/>
            <a:ext cx="4051283" cy="235360"/>
          </a:xfrm>
          <a:prstGeom prst="rect">
            <a:avLst/>
          </a:prstGeom>
        </p:spPr>
      </p:pic>
    </p:spTree>
    <p:extLst>
      <p:ext uri="{BB962C8B-B14F-4D97-AF65-F5344CB8AC3E}">
        <p14:creationId xmlns:p14="http://schemas.microsoft.com/office/powerpoint/2010/main" val="2802245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2031295"/>
          </a:xfrm>
          <a:prstGeom prst="rect">
            <a:avLst/>
          </a:prstGeom>
          <a:noFill/>
          <a:ln>
            <a:noFill/>
          </a:ln>
        </p:spPr>
        <p:txBody>
          <a:bodyPr spcFirstLastPara="1" wrap="square" lIns="91425" tIns="91425" rIns="91425" bIns="91425" anchor="t" anchorCtr="0">
            <a:spAutoFit/>
          </a:bodyPr>
          <a:lstStyle/>
          <a:p>
            <a:pPr marL="508000" indent="-342900" algn="just">
              <a:buClrTx/>
              <a:buSzPct val="100000"/>
              <a:buFont typeface="Arial" panose="020B0604020202020204" pitchFamily="34" charset="0"/>
              <a:buChar char="•"/>
            </a:pPr>
            <a:r>
              <a:rPr lang="en-US" sz="2000" dirty="0">
                <a:solidFill>
                  <a:schemeClr val="tx1"/>
                </a:solidFill>
                <a:latin typeface="Proxima Nova"/>
              </a:rPr>
              <a:t>Data acquisition involves collecting information from various sources to analyze and make informed decisions. </a:t>
            </a:r>
          </a:p>
          <a:p>
            <a:pPr marL="508000" indent="-342900" algn="just">
              <a:buClrTx/>
              <a:buSzPct val="100000"/>
              <a:buFont typeface="Arial" panose="020B0604020202020204" pitchFamily="34" charset="0"/>
              <a:buChar char="•"/>
            </a:pPr>
            <a:r>
              <a:rPr lang="en-US" sz="2000" dirty="0">
                <a:solidFill>
                  <a:schemeClr val="tx1"/>
                </a:solidFill>
                <a:latin typeface="Proxima Nova"/>
              </a:rPr>
              <a:t>Here are overviews of three common data acquisition techniques: </a:t>
            </a:r>
          </a:p>
          <a:p>
            <a:pPr marL="966788" indent="-452438" algn="just">
              <a:buClrTx/>
              <a:buSzPct val="100000"/>
              <a:buFont typeface="+mj-lt"/>
              <a:buAutoNum type="arabicPeriod"/>
            </a:pPr>
            <a:r>
              <a:rPr lang="en-US" sz="2000" dirty="0">
                <a:solidFill>
                  <a:schemeClr val="tx1"/>
                </a:solidFill>
                <a:latin typeface="Proxima Nova"/>
              </a:rPr>
              <a:t>Surveys </a:t>
            </a:r>
          </a:p>
          <a:p>
            <a:pPr marL="966788" indent="-452438" algn="just">
              <a:buClrTx/>
              <a:buSzPct val="100000"/>
              <a:buFont typeface="+mj-lt"/>
              <a:buAutoNum type="arabicPeriod"/>
            </a:pPr>
            <a:r>
              <a:rPr lang="en-US" sz="2000" dirty="0">
                <a:solidFill>
                  <a:schemeClr val="tx1"/>
                </a:solidFill>
                <a:latin typeface="Proxima Nova"/>
              </a:rPr>
              <a:t>Web scraping </a:t>
            </a:r>
          </a:p>
          <a:p>
            <a:pPr marL="966788" indent="-452438" algn="just">
              <a:buClrTx/>
              <a:buSzPct val="100000"/>
              <a:buFont typeface="+mj-lt"/>
              <a:buAutoNum type="arabicPeriod"/>
            </a:pPr>
            <a:r>
              <a:rPr lang="en-US" sz="2000" dirty="0">
                <a:solidFill>
                  <a:schemeClr val="tx1"/>
                </a:solidFill>
                <a:latin typeface="Proxima Nova"/>
              </a:rPr>
              <a:t>APIs.</a:t>
            </a:r>
            <a:endParaRPr lang="en-US" sz="1800" dirty="0">
              <a:solidFill>
                <a:schemeClr val="tx1"/>
              </a:solidFill>
              <a:latin typeface="Proxima Nova"/>
              <a:sym typeface="Proxima Nova"/>
            </a:endParaRPr>
          </a:p>
        </p:txBody>
      </p:sp>
      <p:sp>
        <p:nvSpPr>
          <p:cNvPr id="68" name="Google Shape;68;p7"/>
          <p:cNvSpPr txBox="1"/>
          <p:nvPr/>
        </p:nvSpPr>
        <p:spPr>
          <a:xfrm>
            <a:off x="-805975" y="46747"/>
            <a:ext cx="7397667"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overview of data acquisition techniques </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478770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1415742"/>
          </a:xfrm>
          <a:prstGeom prst="rect">
            <a:avLst/>
          </a:prstGeom>
          <a:noFill/>
          <a:ln>
            <a:noFill/>
          </a:ln>
        </p:spPr>
        <p:txBody>
          <a:bodyPr spcFirstLastPara="1" wrap="square" lIns="91425" tIns="91425" rIns="91425" bIns="91425" anchor="t" anchorCtr="0">
            <a:spAutoFit/>
          </a:bodyPr>
          <a:lstStyle/>
          <a:p>
            <a:pPr marL="508000" indent="-342900" algn="just">
              <a:buClrTx/>
              <a:buSzPct val="100000"/>
              <a:buFont typeface="Arial" panose="020B0604020202020204" pitchFamily="34" charset="0"/>
              <a:buChar char="•"/>
            </a:pPr>
            <a:r>
              <a:rPr lang="en-US" sz="2000" dirty="0">
                <a:solidFill>
                  <a:schemeClr val="tx1"/>
                </a:solidFill>
                <a:latin typeface="Proxima Nova"/>
              </a:rPr>
              <a:t>Surveys involve collecting data directly from respondents through a structured set of questions. </a:t>
            </a:r>
          </a:p>
          <a:p>
            <a:pPr marL="508000" indent="-342900" algn="just">
              <a:buClrTx/>
              <a:buSzPct val="100000"/>
              <a:buFont typeface="Arial" panose="020B0604020202020204" pitchFamily="34" charset="0"/>
              <a:buChar char="•"/>
            </a:pPr>
            <a:r>
              <a:rPr lang="en-US" sz="2000" dirty="0">
                <a:solidFill>
                  <a:schemeClr val="tx1"/>
                </a:solidFill>
                <a:latin typeface="Proxima Nova"/>
              </a:rPr>
              <a:t>This method is widely used in research, marketing, social sciences, and more.</a:t>
            </a:r>
          </a:p>
        </p:txBody>
      </p:sp>
      <p:sp>
        <p:nvSpPr>
          <p:cNvPr id="68" name="Google Shape;68;p7"/>
          <p:cNvSpPr txBox="1"/>
          <p:nvPr/>
        </p:nvSpPr>
        <p:spPr>
          <a:xfrm>
            <a:off x="-805975" y="46747"/>
            <a:ext cx="7397667"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Surveys</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pic>
        <p:nvPicPr>
          <p:cNvPr id="11268" name="Picture 4" descr="Survey Data Collection Methods">
            <a:extLst>
              <a:ext uri="{FF2B5EF4-FFF2-40B4-BE49-F238E27FC236}">
                <a16:creationId xmlns:a16="http://schemas.microsoft.com/office/drawing/2014/main" id="{ACF10655-6F4E-468F-8968-8AEEC5E99C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6779" y="1966721"/>
            <a:ext cx="7650415" cy="2936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99442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4062620"/>
          </a:xfrm>
          <a:prstGeom prst="rect">
            <a:avLst/>
          </a:prstGeom>
          <a:noFill/>
          <a:ln>
            <a:noFill/>
          </a:ln>
        </p:spPr>
        <p:txBody>
          <a:bodyPr spcFirstLastPara="1" wrap="square" lIns="91425" tIns="91425" rIns="91425" bIns="91425" anchor="t" anchorCtr="0">
            <a:spAutoFit/>
          </a:bodyPr>
          <a:lstStyle/>
          <a:p>
            <a:pPr marL="165100" algn="just">
              <a:buClrTx/>
              <a:buSzPct val="100000"/>
            </a:pPr>
            <a:r>
              <a:rPr lang="en-US" sz="1800" b="1" dirty="0">
                <a:solidFill>
                  <a:schemeClr val="tx1"/>
                </a:solidFill>
                <a:latin typeface="Proxima Nova"/>
                <a:sym typeface="Proxima Nova"/>
              </a:rPr>
              <a:t>Types of Surveys</a:t>
            </a:r>
          </a:p>
          <a:p>
            <a:pPr marL="508000" indent="-342900" algn="just">
              <a:buClrTx/>
              <a:buSzPct val="100000"/>
              <a:buFont typeface="Arial" panose="020B0604020202020204" pitchFamily="34" charset="0"/>
              <a:buChar char="•"/>
            </a:pPr>
            <a:r>
              <a:rPr lang="en-US" sz="1800" b="1" dirty="0">
                <a:solidFill>
                  <a:schemeClr val="tx1"/>
                </a:solidFill>
                <a:latin typeface="Proxima Nova"/>
                <a:sym typeface="Proxima Nova"/>
              </a:rPr>
              <a:t>Online Surveys:</a:t>
            </a:r>
            <a:r>
              <a:rPr lang="en-US" sz="1800" dirty="0">
                <a:solidFill>
                  <a:schemeClr val="tx1"/>
                </a:solidFill>
                <a:latin typeface="Proxima Nova"/>
                <a:sym typeface="Proxima Nova"/>
              </a:rPr>
              <a:t> Administered via the internet using tools like SurveyMonkey, Google Forms, or </a:t>
            </a:r>
            <a:r>
              <a:rPr lang="en-US" sz="1800" dirty="0" err="1">
                <a:solidFill>
                  <a:schemeClr val="tx1"/>
                </a:solidFill>
                <a:latin typeface="Proxima Nova"/>
                <a:sym typeface="Proxima Nova"/>
              </a:rPr>
              <a:t>Typeform</a:t>
            </a:r>
            <a:r>
              <a:rPr lang="en-US" sz="1800" dirty="0">
                <a:solidFill>
                  <a:schemeClr val="tx1"/>
                </a:solidFill>
                <a:latin typeface="Proxima Nova"/>
                <a:sym typeface="Proxima Nova"/>
              </a:rPr>
              <a:t>. They can reach a large audience quickly and are cost-effective.</a:t>
            </a:r>
          </a:p>
          <a:p>
            <a:pPr marL="508000" indent="-342900" algn="just">
              <a:buClrTx/>
              <a:buSzPct val="100000"/>
              <a:buFont typeface="Arial" panose="020B0604020202020204" pitchFamily="34" charset="0"/>
              <a:buChar char="•"/>
            </a:pPr>
            <a:endParaRPr lang="en-US" sz="1800" dirty="0">
              <a:solidFill>
                <a:schemeClr val="tx1"/>
              </a:solidFill>
              <a:latin typeface="Proxima Nova"/>
              <a:sym typeface="Proxima Nova"/>
            </a:endParaRPr>
          </a:p>
          <a:p>
            <a:pPr marL="508000" indent="-342900" algn="just">
              <a:buClrTx/>
              <a:buSzPct val="100000"/>
              <a:buFont typeface="Arial" panose="020B0604020202020204" pitchFamily="34" charset="0"/>
              <a:buChar char="•"/>
            </a:pPr>
            <a:r>
              <a:rPr lang="en-US" sz="1800" b="1" dirty="0">
                <a:solidFill>
                  <a:schemeClr val="tx1"/>
                </a:solidFill>
                <a:latin typeface="Proxima Nova"/>
                <a:sym typeface="Proxima Nova"/>
              </a:rPr>
              <a:t>Telephone Surveys:</a:t>
            </a:r>
            <a:r>
              <a:rPr lang="en-US" sz="1800" dirty="0">
                <a:solidFill>
                  <a:schemeClr val="tx1"/>
                </a:solidFill>
                <a:latin typeface="Proxima Nova"/>
                <a:sym typeface="Proxima Nova"/>
              </a:rPr>
              <a:t> Conducted over the phone, often used for market research or public opinion polling. They provide higher response rates but can be costly.</a:t>
            </a:r>
          </a:p>
          <a:p>
            <a:pPr marL="508000" indent="-342900" algn="just">
              <a:buClrTx/>
              <a:buSzPct val="100000"/>
              <a:buFont typeface="Arial" panose="020B0604020202020204" pitchFamily="34" charset="0"/>
              <a:buChar char="•"/>
            </a:pPr>
            <a:endParaRPr lang="en-US" sz="1800" dirty="0">
              <a:solidFill>
                <a:schemeClr val="tx1"/>
              </a:solidFill>
              <a:latin typeface="Proxima Nova"/>
              <a:sym typeface="Proxima Nova"/>
            </a:endParaRPr>
          </a:p>
          <a:p>
            <a:pPr marL="508000" indent="-342900" algn="just">
              <a:buClrTx/>
              <a:buSzPct val="100000"/>
              <a:buFont typeface="Arial" panose="020B0604020202020204" pitchFamily="34" charset="0"/>
              <a:buChar char="•"/>
            </a:pPr>
            <a:r>
              <a:rPr lang="en-US" sz="1800" b="1" dirty="0">
                <a:solidFill>
                  <a:schemeClr val="tx1"/>
                </a:solidFill>
                <a:latin typeface="Proxima Nova"/>
                <a:sym typeface="Proxima Nova"/>
              </a:rPr>
              <a:t>Face-to-Face Surveys:</a:t>
            </a:r>
            <a:r>
              <a:rPr lang="en-US" sz="1800" dirty="0">
                <a:solidFill>
                  <a:schemeClr val="tx1"/>
                </a:solidFill>
                <a:latin typeface="Proxima Nova"/>
                <a:sym typeface="Proxima Nova"/>
              </a:rPr>
              <a:t> Involves personal interviews, typically used for in-depth qualitative research. They allow for more detailed responses but are time-consuming and expensive.</a:t>
            </a:r>
          </a:p>
          <a:p>
            <a:pPr marL="508000" indent="-342900" algn="just">
              <a:buClrTx/>
              <a:buSzPct val="100000"/>
              <a:buFont typeface="Arial" panose="020B0604020202020204" pitchFamily="34" charset="0"/>
              <a:buChar char="•"/>
            </a:pPr>
            <a:endParaRPr lang="en-US" sz="1800" dirty="0">
              <a:solidFill>
                <a:schemeClr val="tx1"/>
              </a:solidFill>
              <a:latin typeface="Proxima Nova"/>
              <a:sym typeface="Proxima Nova"/>
            </a:endParaRPr>
          </a:p>
          <a:p>
            <a:pPr marL="508000" indent="-342900" algn="just">
              <a:buClrTx/>
              <a:buSzPct val="100000"/>
              <a:buFont typeface="Arial" panose="020B0604020202020204" pitchFamily="34" charset="0"/>
              <a:buChar char="•"/>
            </a:pPr>
            <a:r>
              <a:rPr lang="en-US" sz="1800" b="1" dirty="0">
                <a:solidFill>
                  <a:schemeClr val="tx1"/>
                </a:solidFill>
                <a:latin typeface="Proxima Nova"/>
                <a:sym typeface="Proxima Nova"/>
              </a:rPr>
              <a:t>Mail Surveys:</a:t>
            </a:r>
            <a:r>
              <a:rPr lang="en-US" sz="1800" dirty="0">
                <a:solidFill>
                  <a:schemeClr val="tx1"/>
                </a:solidFill>
                <a:latin typeface="Proxima Nova"/>
                <a:sym typeface="Proxima Nova"/>
              </a:rPr>
              <a:t> Sent and returned by postal service. They have a higher cost and longer turnaround time but can reach specific demographics effectively.</a:t>
            </a:r>
          </a:p>
        </p:txBody>
      </p:sp>
      <p:sp>
        <p:nvSpPr>
          <p:cNvPr id="68" name="Google Shape;68;p7"/>
          <p:cNvSpPr txBox="1"/>
          <p:nvPr/>
        </p:nvSpPr>
        <p:spPr>
          <a:xfrm>
            <a:off x="-805975" y="46747"/>
            <a:ext cx="7397667"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Surveys</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2806142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2677626"/>
          </a:xfrm>
          <a:prstGeom prst="rect">
            <a:avLst/>
          </a:prstGeom>
          <a:noFill/>
          <a:ln>
            <a:noFill/>
          </a:ln>
        </p:spPr>
        <p:txBody>
          <a:bodyPr spcFirstLastPara="1" wrap="square" lIns="91425" tIns="91425" rIns="91425" bIns="91425" anchor="t" anchorCtr="0">
            <a:spAutoFit/>
          </a:bodyPr>
          <a:lstStyle/>
          <a:p>
            <a:pPr marL="165100" algn="just">
              <a:buClrTx/>
              <a:buSzPct val="100000"/>
            </a:pPr>
            <a:r>
              <a:rPr lang="en-US" sz="1800" b="1" dirty="0">
                <a:solidFill>
                  <a:schemeClr val="tx1"/>
                </a:solidFill>
                <a:latin typeface="Proxima Nova"/>
                <a:sym typeface="Proxima Nova"/>
              </a:rPr>
              <a:t>Design Considerations</a:t>
            </a:r>
          </a:p>
          <a:p>
            <a:pPr marL="165100" algn="just">
              <a:buClrTx/>
              <a:buSzPct val="100000"/>
            </a:pPr>
            <a:endParaRPr lang="en-US" sz="1800" b="1" dirty="0">
              <a:solidFill>
                <a:schemeClr val="tx1"/>
              </a:solidFill>
              <a:latin typeface="Proxima Nova"/>
              <a:sym typeface="Proxima Nova"/>
            </a:endParaRPr>
          </a:p>
          <a:p>
            <a:pPr marL="450850" indent="-285750" algn="just">
              <a:buClrTx/>
              <a:buSzPct val="100000"/>
              <a:buFont typeface="Arial" panose="020B0604020202020204" pitchFamily="34" charset="0"/>
              <a:buChar char="•"/>
            </a:pPr>
            <a:r>
              <a:rPr lang="en-US" sz="1800" b="1" dirty="0">
                <a:solidFill>
                  <a:schemeClr val="tx1"/>
                </a:solidFill>
                <a:latin typeface="Proxima Nova"/>
                <a:sym typeface="Proxima Nova"/>
              </a:rPr>
              <a:t>Question Types: </a:t>
            </a:r>
            <a:r>
              <a:rPr lang="en-US" sz="1800" dirty="0">
                <a:solidFill>
                  <a:schemeClr val="tx1"/>
                </a:solidFill>
                <a:latin typeface="Proxima Nova"/>
                <a:sym typeface="Proxima Nova"/>
              </a:rPr>
              <a:t>Multiple-choice, Likert scale, open-ended questions.</a:t>
            </a:r>
          </a:p>
          <a:p>
            <a:pPr marL="450850" indent="-285750" algn="just">
              <a:buClrTx/>
              <a:buSzPct val="100000"/>
              <a:buFont typeface="Arial" panose="020B0604020202020204" pitchFamily="34" charset="0"/>
              <a:buChar char="•"/>
            </a:pPr>
            <a:endParaRPr lang="en-US" sz="1800" b="1" dirty="0">
              <a:solidFill>
                <a:schemeClr val="tx1"/>
              </a:solidFill>
              <a:latin typeface="Proxima Nova"/>
              <a:sym typeface="Proxima Nova"/>
            </a:endParaRPr>
          </a:p>
          <a:p>
            <a:pPr marL="450850" indent="-285750" algn="just">
              <a:buClrTx/>
              <a:buSzPct val="100000"/>
              <a:buFont typeface="Arial" panose="020B0604020202020204" pitchFamily="34" charset="0"/>
              <a:buChar char="•"/>
            </a:pPr>
            <a:r>
              <a:rPr lang="en-US" sz="1800" b="1" dirty="0">
                <a:solidFill>
                  <a:schemeClr val="tx1"/>
                </a:solidFill>
                <a:latin typeface="Proxima Nova"/>
                <a:sym typeface="Proxima Nova"/>
              </a:rPr>
              <a:t>Sampling Methods: </a:t>
            </a:r>
            <a:r>
              <a:rPr lang="en-US" sz="1800" dirty="0">
                <a:solidFill>
                  <a:schemeClr val="tx1"/>
                </a:solidFill>
                <a:latin typeface="Proxima Nova"/>
                <a:sym typeface="Proxima Nova"/>
              </a:rPr>
              <a:t>Random sampling, stratified sampling, cluster sampling.</a:t>
            </a:r>
          </a:p>
          <a:p>
            <a:pPr marL="450850" indent="-285750" algn="just">
              <a:buClrTx/>
              <a:buSzPct val="100000"/>
              <a:buFont typeface="Arial" panose="020B0604020202020204" pitchFamily="34" charset="0"/>
              <a:buChar char="•"/>
            </a:pPr>
            <a:endParaRPr lang="en-US" sz="1800" b="1" dirty="0">
              <a:solidFill>
                <a:schemeClr val="tx1"/>
              </a:solidFill>
              <a:latin typeface="Proxima Nova"/>
              <a:sym typeface="Proxima Nova"/>
            </a:endParaRPr>
          </a:p>
          <a:p>
            <a:pPr marL="450850" indent="-285750" algn="just">
              <a:buClrTx/>
              <a:buSzPct val="100000"/>
              <a:buFont typeface="Arial" panose="020B0604020202020204" pitchFamily="34" charset="0"/>
              <a:buChar char="•"/>
            </a:pPr>
            <a:r>
              <a:rPr lang="en-US" sz="1800" b="1" dirty="0">
                <a:solidFill>
                  <a:schemeClr val="tx1"/>
                </a:solidFill>
                <a:latin typeface="Proxima Nova"/>
                <a:sym typeface="Proxima Nova"/>
              </a:rPr>
              <a:t>Survey Length: </a:t>
            </a:r>
            <a:r>
              <a:rPr lang="en-US" sz="1800" dirty="0">
                <a:solidFill>
                  <a:schemeClr val="tx1"/>
                </a:solidFill>
                <a:latin typeface="Proxima Nova"/>
                <a:sym typeface="Proxima Nova"/>
              </a:rPr>
              <a:t>Keeping it concise to maintain respondent engagement.</a:t>
            </a:r>
          </a:p>
          <a:p>
            <a:pPr marL="450850" indent="-285750" algn="just">
              <a:buClrTx/>
              <a:buSzPct val="100000"/>
              <a:buFont typeface="Arial" panose="020B0604020202020204" pitchFamily="34" charset="0"/>
              <a:buChar char="•"/>
            </a:pPr>
            <a:endParaRPr lang="en-US" sz="1800" b="1" dirty="0">
              <a:solidFill>
                <a:schemeClr val="tx1"/>
              </a:solidFill>
              <a:latin typeface="Proxima Nova"/>
              <a:sym typeface="Proxima Nova"/>
            </a:endParaRPr>
          </a:p>
          <a:p>
            <a:pPr marL="450850" indent="-285750" algn="just">
              <a:buClrTx/>
              <a:buSzPct val="100000"/>
              <a:buFont typeface="Arial" panose="020B0604020202020204" pitchFamily="34" charset="0"/>
              <a:buChar char="•"/>
            </a:pPr>
            <a:r>
              <a:rPr lang="en-US" sz="1800" b="1" dirty="0">
                <a:solidFill>
                  <a:schemeClr val="tx1"/>
                </a:solidFill>
                <a:latin typeface="Proxima Nova"/>
                <a:sym typeface="Proxima Nova"/>
              </a:rPr>
              <a:t>Pilot Testing: </a:t>
            </a:r>
            <a:r>
              <a:rPr lang="en-US" sz="1800" dirty="0">
                <a:solidFill>
                  <a:schemeClr val="tx1"/>
                </a:solidFill>
                <a:latin typeface="Proxima Nova"/>
                <a:sym typeface="Proxima Nova"/>
              </a:rPr>
              <a:t>Conducting a test run to identify potential issues.</a:t>
            </a:r>
          </a:p>
        </p:txBody>
      </p:sp>
      <p:sp>
        <p:nvSpPr>
          <p:cNvPr id="68" name="Google Shape;68;p7"/>
          <p:cNvSpPr txBox="1"/>
          <p:nvPr/>
        </p:nvSpPr>
        <p:spPr>
          <a:xfrm>
            <a:off x="-805975" y="46747"/>
            <a:ext cx="7397667"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Surveys</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3657161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2677626"/>
          </a:xfrm>
          <a:prstGeom prst="rect">
            <a:avLst/>
          </a:prstGeom>
          <a:noFill/>
          <a:ln>
            <a:noFill/>
          </a:ln>
        </p:spPr>
        <p:txBody>
          <a:bodyPr spcFirstLastPara="1" wrap="square" lIns="91425" tIns="91425" rIns="91425" bIns="91425" anchor="t" anchorCtr="0">
            <a:spAutoFit/>
          </a:bodyPr>
          <a:lstStyle/>
          <a:p>
            <a:pPr marL="165100" algn="just">
              <a:buClrTx/>
              <a:buSzPct val="100000"/>
            </a:pPr>
            <a:r>
              <a:rPr lang="en-US" sz="1800" dirty="0">
                <a:solidFill>
                  <a:schemeClr val="tx1"/>
                </a:solidFill>
                <a:latin typeface="Proxima Nova"/>
                <a:sym typeface="Proxima Nova"/>
              </a:rPr>
              <a:t>Pros:</a:t>
            </a:r>
          </a:p>
          <a:p>
            <a:pPr marL="508000" indent="-342900" algn="just">
              <a:buClrTx/>
              <a:buSzPct val="100000"/>
              <a:buFont typeface="Arial" panose="020B0604020202020204" pitchFamily="34" charset="0"/>
              <a:buChar char="•"/>
            </a:pPr>
            <a:r>
              <a:rPr lang="en-US" sz="1800" dirty="0">
                <a:solidFill>
                  <a:schemeClr val="tx1"/>
                </a:solidFill>
                <a:latin typeface="Proxima Nova"/>
                <a:sym typeface="Proxima Nova"/>
              </a:rPr>
              <a:t>Direct feedback from participants.</a:t>
            </a:r>
          </a:p>
          <a:p>
            <a:pPr marL="508000" indent="-342900" algn="just">
              <a:buClrTx/>
              <a:buSzPct val="100000"/>
              <a:buFont typeface="Arial" panose="020B0604020202020204" pitchFamily="34" charset="0"/>
              <a:buChar char="•"/>
            </a:pPr>
            <a:r>
              <a:rPr lang="en-US" sz="1800" dirty="0">
                <a:solidFill>
                  <a:schemeClr val="tx1"/>
                </a:solidFill>
                <a:latin typeface="Proxima Nova"/>
                <a:sym typeface="Proxima Nova"/>
              </a:rPr>
              <a:t>Customizable to specific research needs.</a:t>
            </a:r>
          </a:p>
          <a:p>
            <a:pPr marL="508000" indent="-342900" algn="just">
              <a:buClrTx/>
              <a:buSzPct val="100000"/>
              <a:buFont typeface="Arial" panose="020B0604020202020204" pitchFamily="34" charset="0"/>
              <a:buChar char="•"/>
            </a:pPr>
            <a:r>
              <a:rPr lang="en-US" sz="1800" dirty="0">
                <a:solidFill>
                  <a:schemeClr val="tx1"/>
                </a:solidFill>
                <a:latin typeface="Proxima Nova"/>
                <a:sym typeface="Proxima Nova"/>
              </a:rPr>
              <a:t>Can target specific demographics or populations.</a:t>
            </a:r>
          </a:p>
          <a:p>
            <a:pPr marL="165100" algn="just">
              <a:buClrTx/>
              <a:buSzPct val="100000"/>
            </a:pPr>
            <a:endParaRPr lang="en-US" sz="1800" dirty="0">
              <a:solidFill>
                <a:schemeClr val="tx1"/>
              </a:solidFill>
              <a:latin typeface="Proxima Nova"/>
              <a:sym typeface="Proxima Nova"/>
            </a:endParaRPr>
          </a:p>
          <a:p>
            <a:pPr marL="165100" algn="just">
              <a:buClrTx/>
              <a:buSzPct val="100000"/>
            </a:pPr>
            <a:r>
              <a:rPr lang="en-US" sz="1800" dirty="0">
                <a:solidFill>
                  <a:schemeClr val="tx1"/>
                </a:solidFill>
                <a:latin typeface="Proxima Nova"/>
                <a:sym typeface="Proxima Nova"/>
              </a:rPr>
              <a:t>Cons:</a:t>
            </a:r>
          </a:p>
          <a:p>
            <a:pPr marL="450850" indent="-285750" algn="just">
              <a:buClrTx/>
              <a:buSzPct val="100000"/>
              <a:buFont typeface="Arial" panose="020B0604020202020204" pitchFamily="34" charset="0"/>
              <a:buChar char="•"/>
            </a:pPr>
            <a:r>
              <a:rPr lang="en-US" sz="1800" dirty="0">
                <a:solidFill>
                  <a:schemeClr val="tx1"/>
                </a:solidFill>
                <a:latin typeface="Proxima Nova"/>
                <a:sym typeface="Proxima Nova"/>
              </a:rPr>
              <a:t>Response bias and social desirability bias.</a:t>
            </a:r>
          </a:p>
          <a:p>
            <a:pPr marL="450850" indent="-285750" algn="just">
              <a:buClrTx/>
              <a:buSzPct val="100000"/>
              <a:buFont typeface="Arial" panose="020B0604020202020204" pitchFamily="34" charset="0"/>
              <a:buChar char="•"/>
            </a:pPr>
            <a:r>
              <a:rPr lang="en-US" sz="1800" dirty="0">
                <a:solidFill>
                  <a:schemeClr val="tx1"/>
                </a:solidFill>
                <a:latin typeface="Proxima Nova"/>
                <a:sym typeface="Proxima Nova"/>
              </a:rPr>
              <a:t>Low response rates, particularly in online and mail surveys.</a:t>
            </a:r>
          </a:p>
          <a:p>
            <a:pPr marL="450850" indent="-285750" algn="just">
              <a:buClrTx/>
              <a:buSzPct val="100000"/>
              <a:buFont typeface="Arial" panose="020B0604020202020204" pitchFamily="34" charset="0"/>
              <a:buChar char="•"/>
            </a:pPr>
            <a:r>
              <a:rPr lang="en-US" sz="1800" dirty="0">
                <a:solidFill>
                  <a:schemeClr val="tx1"/>
                </a:solidFill>
                <a:latin typeface="Proxima Nova"/>
                <a:sym typeface="Proxima Nova"/>
              </a:rPr>
              <a:t>Time-consuming and costly, especially for large-scale surveys.</a:t>
            </a:r>
          </a:p>
        </p:txBody>
      </p:sp>
      <p:sp>
        <p:nvSpPr>
          <p:cNvPr id="68" name="Google Shape;68;p7"/>
          <p:cNvSpPr txBox="1"/>
          <p:nvPr/>
        </p:nvSpPr>
        <p:spPr>
          <a:xfrm>
            <a:off x="-805975" y="46747"/>
            <a:ext cx="7397667"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Surveys</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4136213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1015632"/>
          </a:xfrm>
          <a:prstGeom prst="rect">
            <a:avLst/>
          </a:prstGeom>
          <a:noFill/>
          <a:ln>
            <a:noFill/>
          </a:ln>
        </p:spPr>
        <p:txBody>
          <a:bodyPr spcFirstLastPara="1" wrap="square" lIns="91425" tIns="91425" rIns="91425" bIns="91425" anchor="t" anchorCtr="0">
            <a:spAutoFit/>
          </a:bodyPr>
          <a:lstStyle/>
          <a:p>
            <a:pPr marL="450850" indent="-285750" algn="just">
              <a:buClrTx/>
              <a:buSzPct val="100000"/>
              <a:buFont typeface="Arial" panose="020B0604020202020204" pitchFamily="34" charset="0"/>
              <a:buChar char="•"/>
            </a:pPr>
            <a:r>
              <a:rPr lang="en-US" sz="1800" dirty="0">
                <a:solidFill>
                  <a:schemeClr val="tx1"/>
                </a:solidFill>
                <a:latin typeface="Proxima Nova"/>
                <a:sym typeface="Proxima Nova"/>
              </a:rPr>
              <a:t>Web scraping is the process of extracting data from websites using automated scripts or software. </a:t>
            </a:r>
          </a:p>
          <a:p>
            <a:pPr marL="450850" indent="-285750" algn="just">
              <a:buClrTx/>
              <a:buSzPct val="100000"/>
              <a:buFont typeface="Arial" panose="020B0604020202020204" pitchFamily="34" charset="0"/>
              <a:buChar char="•"/>
            </a:pPr>
            <a:r>
              <a:rPr lang="en-US" sz="1800" dirty="0">
                <a:solidFill>
                  <a:schemeClr val="tx1"/>
                </a:solidFill>
                <a:latin typeface="Proxima Nova"/>
                <a:sym typeface="Proxima Nova"/>
              </a:rPr>
              <a:t>It's useful for gathering large volumes of data from publicly available web pages.</a:t>
            </a:r>
          </a:p>
        </p:txBody>
      </p:sp>
      <p:sp>
        <p:nvSpPr>
          <p:cNvPr id="68" name="Google Shape;68;p7"/>
          <p:cNvSpPr txBox="1"/>
          <p:nvPr/>
        </p:nvSpPr>
        <p:spPr>
          <a:xfrm>
            <a:off x="-805975" y="46747"/>
            <a:ext cx="7397667"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Web Scraping</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pic>
        <p:nvPicPr>
          <p:cNvPr id="7170" name="Picture 2" descr="https://d1pnnwteuly8z3.cloudfront.net/images/4d5bf260-c3d0-4f21-b718-8ede8d4ca716/febf9de6-8a5a-4055-b274-e685485496f5.jpeg">
            <a:extLst>
              <a:ext uri="{FF2B5EF4-FFF2-40B4-BE49-F238E27FC236}">
                <a16:creationId xmlns:a16="http://schemas.microsoft.com/office/drawing/2014/main" id="{A4A10A08-958A-41F1-A03F-0DC6AB4F5B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044" y="1657627"/>
            <a:ext cx="7833886" cy="3264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80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2677626"/>
          </a:xfrm>
          <a:prstGeom prst="rect">
            <a:avLst/>
          </a:prstGeom>
          <a:noFill/>
          <a:ln>
            <a:noFill/>
          </a:ln>
        </p:spPr>
        <p:txBody>
          <a:bodyPr spcFirstLastPara="1" wrap="square" lIns="91425" tIns="91425" rIns="91425" bIns="91425" anchor="t" anchorCtr="0">
            <a:spAutoFit/>
          </a:bodyPr>
          <a:lstStyle/>
          <a:p>
            <a:pPr marL="165100" algn="just">
              <a:buClrTx/>
              <a:buSzPct val="100000"/>
            </a:pPr>
            <a:r>
              <a:rPr lang="en-US" sz="1800" b="1" dirty="0">
                <a:solidFill>
                  <a:schemeClr val="tx1"/>
                </a:solidFill>
                <a:latin typeface="Proxima Nova"/>
                <a:sym typeface="Proxima Nova"/>
              </a:rPr>
              <a:t>Tools and Techniques</a:t>
            </a:r>
          </a:p>
          <a:p>
            <a:pPr marL="450850" indent="-285750" algn="just">
              <a:buClrTx/>
              <a:buSzPct val="100000"/>
              <a:buFont typeface="Arial" panose="020B0604020202020204" pitchFamily="34" charset="0"/>
              <a:buChar char="•"/>
            </a:pPr>
            <a:r>
              <a:rPr lang="en-US" sz="1800" b="1" dirty="0" err="1">
                <a:solidFill>
                  <a:schemeClr val="tx1"/>
                </a:solidFill>
                <a:latin typeface="Proxima Nova"/>
                <a:sym typeface="Proxima Nova"/>
              </a:rPr>
              <a:t>BeautifulSoup</a:t>
            </a:r>
            <a:r>
              <a:rPr lang="en-US" sz="1800" b="1" dirty="0">
                <a:solidFill>
                  <a:schemeClr val="tx1"/>
                </a:solidFill>
                <a:latin typeface="Proxima Nova"/>
                <a:sym typeface="Proxima Nova"/>
              </a:rPr>
              <a:t>:</a:t>
            </a:r>
            <a:r>
              <a:rPr lang="en-US" sz="1800" dirty="0">
                <a:solidFill>
                  <a:schemeClr val="tx1"/>
                </a:solidFill>
                <a:latin typeface="Proxima Nova"/>
                <a:sym typeface="Proxima Nova"/>
              </a:rPr>
              <a:t> A Python library for parsing HTML and XML documents. Ideal for beginners due to its simplicity.</a:t>
            </a:r>
          </a:p>
          <a:p>
            <a:pPr marL="450850" indent="-285750" algn="just">
              <a:buClrTx/>
              <a:buSzPct val="100000"/>
              <a:buFont typeface="Arial" panose="020B0604020202020204" pitchFamily="34" charset="0"/>
              <a:buChar char="•"/>
            </a:pPr>
            <a:endParaRPr lang="en-US" sz="1800" b="1" dirty="0">
              <a:solidFill>
                <a:schemeClr val="tx1"/>
              </a:solidFill>
              <a:latin typeface="Proxima Nova"/>
              <a:sym typeface="Proxima Nova"/>
            </a:endParaRPr>
          </a:p>
          <a:p>
            <a:pPr marL="450850" indent="-285750" algn="just">
              <a:buClrTx/>
              <a:buSzPct val="100000"/>
              <a:buFont typeface="Arial" panose="020B0604020202020204" pitchFamily="34" charset="0"/>
              <a:buChar char="•"/>
            </a:pPr>
            <a:r>
              <a:rPr lang="en-US" sz="1800" b="1" dirty="0" err="1">
                <a:solidFill>
                  <a:schemeClr val="tx1"/>
                </a:solidFill>
                <a:latin typeface="Proxima Nova"/>
                <a:sym typeface="Proxima Nova"/>
              </a:rPr>
              <a:t>Scrapy</a:t>
            </a:r>
            <a:r>
              <a:rPr lang="en-US" sz="1800" b="1" dirty="0">
                <a:solidFill>
                  <a:schemeClr val="tx1"/>
                </a:solidFill>
                <a:latin typeface="Proxima Nova"/>
                <a:sym typeface="Proxima Nova"/>
              </a:rPr>
              <a:t>:</a:t>
            </a:r>
            <a:r>
              <a:rPr lang="en-US" sz="1800" dirty="0">
                <a:solidFill>
                  <a:schemeClr val="tx1"/>
                </a:solidFill>
                <a:latin typeface="Proxima Nova"/>
                <a:sym typeface="Proxima Nova"/>
              </a:rPr>
              <a:t> An open-source web-crawling framework for more advanced scraping needs, offering robust features for large-scale projects.</a:t>
            </a:r>
          </a:p>
          <a:p>
            <a:pPr marL="450850" indent="-285750" algn="just">
              <a:buClrTx/>
              <a:buSzPct val="100000"/>
              <a:buFont typeface="Arial" panose="020B0604020202020204" pitchFamily="34" charset="0"/>
              <a:buChar char="•"/>
            </a:pPr>
            <a:endParaRPr lang="en-US" sz="1800" b="1" dirty="0">
              <a:solidFill>
                <a:schemeClr val="tx1"/>
              </a:solidFill>
              <a:latin typeface="Proxima Nova"/>
              <a:sym typeface="Proxima Nova"/>
            </a:endParaRPr>
          </a:p>
          <a:p>
            <a:pPr marL="450850" indent="-285750" algn="just">
              <a:buClrTx/>
              <a:buSzPct val="100000"/>
              <a:buFont typeface="Arial" panose="020B0604020202020204" pitchFamily="34" charset="0"/>
              <a:buChar char="•"/>
            </a:pPr>
            <a:r>
              <a:rPr lang="en-US" sz="1800" b="1" dirty="0">
                <a:solidFill>
                  <a:schemeClr val="tx1"/>
                </a:solidFill>
                <a:latin typeface="Proxima Nova"/>
                <a:sym typeface="Proxima Nova"/>
              </a:rPr>
              <a:t>Selenium:</a:t>
            </a:r>
            <a:r>
              <a:rPr lang="en-US" sz="1800" dirty="0">
                <a:solidFill>
                  <a:schemeClr val="tx1"/>
                </a:solidFill>
                <a:latin typeface="Proxima Nova"/>
                <a:sym typeface="Proxima Nova"/>
              </a:rPr>
              <a:t> A tool for automating web browsers, often used for scraping dynamic content that requires interaction (e.g., clicking buttons, filling forms).</a:t>
            </a:r>
          </a:p>
        </p:txBody>
      </p:sp>
      <p:sp>
        <p:nvSpPr>
          <p:cNvPr id="68" name="Google Shape;68;p7"/>
          <p:cNvSpPr txBox="1"/>
          <p:nvPr/>
        </p:nvSpPr>
        <p:spPr>
          <a:xfrm>
            <a:off x="-805975" y="46747"/>
            <a:ext cx="7397667"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Web Scraping</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3057232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4062620"/>
          </a:xfrm>
          <a:prstGeom prst="rect">
            <a:avLst/>
          </a:prstGeom>
          <a:noFill/>
          <a:ln>
            <a:noFill/>
          </a:ln>
        </p:spPr>
        <p:txBody>
          <a:bodyPr spcFirstLastPara="1" wrap="square" lIns="91425" tIns="91425" rIns="91425" bIns="91425" anchor="t" anchorCtr="0">
            <a:spAutoFit/>
          </a:bodyPr>
          <a:lstStyle/>
          <a:p>
            <a:pPr marL="165100" algn="just">
              <a:buClrTx/>
              <a:buSzPct val="100000"/>
            </a:pPr>
            <a:r>
              <a:rPr lang="en-US" sz="1800" b="1" dirty="0">
                <a:solidFill>
                  <a:schemeClr val="tx1"/>
                </a:solidFill>
                <a:latin typeface="Proxima Nova"/>
                <a:sym typeface="Proxima Nova"/>
              </a:rPr>
              <a:t>Process</a:t>
            </a:r>
          </a:p>
          <a:p>
            <a:pPr marL="508000" indent="-342900" algn="just">
              <a:buClrTx/>
              <a:buSzPct val="100000"/>
              <a:buFont typeface="+mj-lt"/>
              <a:buAutoNum type="arabicPeriod"/>
            </a:pPr>
            <a:r>
              <a:rPr lang="en-US" sz="1800" b="1" dirty="0">
                <a:solidFill>
                  <a:schemeClr val="tx1"/>
                </a:solidFill>
                <a:latin typeface="Proxima Nova"/>
                <a:sym typeface="Proxima Nova"/>
              </a:rPr>
              <a:t>Identify Target Websites:</a:t>
            </a:r>
            <a:r>
              <a:rPr lang="en-US" sz="1800" dirty="0">
                <a:solidFill>
                  <a:schemeClr val="tx1"/>
                </a:solidFill>
                <a:latin typeface="Proxima Nova"/>
                <a:sym typeface="Proxima Nova"/>
              </a:rPr>
              <a:t> Determine the websites from which to scrape data.</a:t>
            </a:r>
          </a:p>
          <a:p>
            <a:pPr marL="508000" indent="-342900" algn="just">
              <a:buClrTx/>
              <a:buSzPct val="100000"/>
              <a:buFont typeface="+mj-lt"/>
              <a:buAutoNum type="arabicPeriod"/>
            </a:pPr>
            <a:endParaRPr lang="en-US" sz="1800" b="1" dirty="0">
              <a:solidFill>
                <a:schemeClr val="tx1"/>
              </a:solidFill>
              <a:latin typeface="Proxima Nova"/>
              <a:sym typeface="Proxima Nova"/>
            </a:endParaRPr>
          </a:p>
          <a:p>
            <a:pPr marL="508000" indent="-342900" algn="just">
              <a:buClrTx/>
              <a:buSzPct val="100000"/>
              <a:buFont typeface="+mj-lt"/>
              <a:buAutoNum type="arabicPeriod"/>
            </a:pPr>
            <a:r>
              <a:rPr lang="en-US" sz="1800" b="1" dirty="0">
                <a:solidFill>
                  <a:schemeClr val="tx1"/>
                </a:solidFill>
                <a:latin typeface="Proxima Nova"/>
                <a:sym typeface="Proxima Nova"/>
              </a:rPr>
              <a:t>Inspect Page Structure:</a:t>
            </a:r>
            <a:r>
              <a:rPr lang="en-US" sz="1800" dirty="0">
                <a:solidFill>
                  <a:schemeClr val="tx1"/>
                </a:solidFill>
                <a:latin typeface="Proxima Nova"/>
                <a:sym typeface="Proxima Nova"/>
              </a:rPr>
              <a:t> Use browser developer tools to understand the HTML structure and locate the desired data.</a:t>
            </a:r>
          </a:p>
          <a:p>
            <a:pPr marL="508000" indent="-342900" algn="just">
              <a:buClrTx/>
              <a:buSzPct val="100000"/>
              <a:buFont typeface="+mj-lt"/>
              <a:buAutoNum type="arabicPeriod"/>
            </a:pPr>
            <a:endParaRPr lang="en-US" sz="1800" b="1" dirty="0">
              <a:solidFill>
                <a:schemeClr val="tx1"/>
              </a:solidFill>
              <a:latin typeface="Proxima Nova"/>
              <a:sym typeface="Proxima Nova"/>
            </a:endParaRPr>
          </a:p>
          <a:p>
            <a:pPr marL="508000" indent="-342900" algn="just">
              <a:buClrTx/>
              <a:buSzPct val="100000"/>
              <a:buFont typeface="+mj-lt"/>
              <a:buAutoNum type="arabicPeriod"/>
            </a:pPr>
            <a:r>
              <a:rPr lang="en-US" sz="1800" b="1" dirty="0">
                <a:solidFill>
                  <a:schemeClr val="tx1"/>
                </a:solidFill>
                <a:latin typeface="Proxima Nova"/>
                <a:sym typeface="Proxima Nova"/>
              </a:rPr>
              <a:t>Write Scraping Scripts:</a:t>
            </a:r>
            <a:r>
              <a:rPr lang="en-US" sz="1800" dirty="0">
                <a:solidFill>
                  <a:schemeClr val="tx1"/>
                </a:solidFill>
                <a:latin typeface="Proxima Nova"/>
                <a:sym typeface="Proxima Nova"/>
              </a:rPr>
              <a:t> Use tools like </a:t>
            </a:r>
            <a:r>
              <a:rPr lang="en-US" sz="1800" dirty="0" err="1">
                <a:solidFill>
                  <a:schemeClr val="tx1"/>
                </a:solidFill>
                <a:latin typeface="Proxima Nova"/>
                <a:sym typeface="Proxima Nova"/>
              </a:rPr>
              <a:t>BeautifulSoup</a:t>
            </a:r>
            <a:r>
              <a:rPr lang="en-US" sz="1800" dirty="0">
                <a:solidFill>
                  <a:schemeClr val="tx1"/>
                </a:solidFill>
                <a:latin typeface="Proxima Nova"/>
                <a:sym typeface="Proxima Nova"/>
              </a:rPr>
              <a:t>, </a:t>
            </a:r>
            <a:r>
              <a:rPr lang="en-US" sz="1800" dirty="0" err="1">
                <a:solidFill>
                  <a:schemeClr val="tx1"/>
                </a:solidFill>
                <a:latin typeface="Proxima Nova"/>
                <a:sym typeface="Proxima Nova"/>
              </a:rPr>
              <a:t>Scrapy</a:t>
            </a:r>
            <a:r>
              <a:rPr lang="en-US" sz="1800" dirty="0">
                <a:solidFill>
                  <a:schemeClr val="tx1"/>
                </a:solidFill>
                <a:latin typeface="Proxima Nova"/>
                <a:sym typeface="Proxima Nova"/>
              </a:rPr>
              <a:t>, or Selenium to write scripts that extract data.</a:t>
            </a:r>
          </a:p>
          <a:p>
            <a:pPr marL="508000" indent="-342900" algn="just">
              <a:buClrTx/>
              <a:buSzPct val="100000"/>
              <a:buFont typeface="+mj-lt"/>
              <a:buAutoNum type="arabicPeriod"/>
            </a:pPr>
            <a:endParaRPr lang="en-US" sz="1800" b="1" dirty="0">
              <a:solidFill>
                <a:schemeClr val="tx1"/>
              </a:solidFill>
              <a:latin typeface="Proxima Nova"/>
              <a:sym typeface="Proxima Nova"/>
            </a:endParaRPr>
          </a:p>
          <a:p>
            <a:pPr marL="508000" indent="-342900" algn="just">
              <a:buClrTx/>
              <a:buSzPct val="100000"/>
              <a:buFont typeface="+mj-lt"/>
              <a:buAutoNum type="arabicPeriod"/>
            </a:pPr>
            <a:r>
              <a:rPr lang="en-US" sz="1800" b="1" dirty="0">
                <a:solidFill>
                  <a:schemeClr val="tx1"/>
                </a:solidFill>
                <a:latin typeface="Proxima Nova"/>
                <a:sym typeface="Proxima Nova"/>
              </a:rPr>
              <a:t>Handle Data Storage:</a:t>
            </a:r>
            <a:r>
              <a:rPr lang="en-US" sz="1800" dirty="0">
                <a:solidFill>
                  <a:schemeClr val="tx1"/>
                </a:solidFill>
                <a:latin typeface="Proxima Nova"/>
                <a:sym typeface="Proxima Nova"/>
              </a:rPr>
              <a:t> Save the scraped data in a structured format like CSV, JSON, or directly into databases.</a:t>
            </a:r>
          </a:p>
          <a:p>
            <a:pPr marL="508000" indent="-342900" algn="just">
              <a:buClrTx/>
              <a:buSzPct val="100000"/>
              <a:buFont typeface="+mj-lt"/>
              <a:buAutoNum type="arabicPeriod"/>
            </a:pPr>
            <a:endParaRPr lang="en-US" sz="1800" b="1" dirty="0">
              <a:solidFill>
                <a:schemeClr val="tx1"/>
              </a:solidFill>
              <a:latin typeface="Proxima Nova"/>
              <a:sym typeface="Proxima Nova"/>
            </a:endParaRPr>
          </a:p>
          <a:p>
            <a:pPr marL="508000" indent="-342900" algn="just">
              <a:buClrTx/>
              <a:buSzPct val="100000"/>
              <a:buFont typeface="+mj-lt"/>
              <a:buAutoNum type="arabicPeriod"/>
            </a:pPr>
            <a:r>
              <a:rPr lang="en-US" sz="1800" b="1" dirty="0">
                <a:solidFill>
                  <a:schemeClr val="tx1"/>
                </a:solidFill>
                <a:latin typeface="Proxima Nova"/>
                <a:sym typeface="Proxima Nova"/>
              </a:rPr>
              <a:t>Data Cleaning and Validation:</a:t>
            </a:r>
            <a:r>
              <a:rPr lang="en-US" sz="1800" dirty="0">
                <a:solidFill>
                  <a:schemeClr val="tx1"/>
                </a:solidFill>
                <a:latin typeface="Proxima Nova"/>
                <a:sym typeface="Proxima Nova"/>
              </a:rPr>
              <a:t> Ensure the accuracy and consistency of the scraped data.</a:t>
            </a:r>
          </a:p>
        </p:txBody>
      </p:sp>
      <p:sp>
        <p:nvSpPr>
          <p:cNvPr id="68" name="Google Shape;68;p7"/>
          <p:cNvSpPr txBox="1"/>
          <p:nvPr/>
        </p:nvSpPr>
        <p:spPr>
          <a:xfrm>
            <a:off x="-805975" y="46747"/>
            <a:ext cx="7397667"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Web Scraping</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1240911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2954625"/>
          </a:xfrm>
          <a:prstGeom prst="rect">
            <a:avLst/>
          </a:prstGeom>
          <a:noFill/>
          <a:ln>
            <a:noFill/>
          </a:ln>
        </p:spPr>
        <p:txBody>
          <a:bodyPr spcFirstLastPara="1" wrap="square" lIns="91425" tIns="91425" rIns="91425" bIns="91425" anchor="t" anchorCtr="0">
            <a:spAutoFit/>
          </a:bodyPr>
          <a:lstStyle/>
          <a:p>
            <a:pPr marL="165100" algn="just">
              <a:buClrTx/>
              <a:buSzPct val="100000"/>
            </a:pPr>
            <a:r>
              <a:rPr lang="en-US" sz="1800" b="1" dirty="0">
                <a:solidFill>
                  <a:schemeClr val="tx1"/>
                </a:solidFill>
                <a:latin typeface="Proxima Nova"/>
                <a:sym typeface="Proxima Nova"/>
              </a:rPr>
              <a:t>Pros:</a:t>
            </a:r>
          </a:p>
          <a:p>
            <a:pPr marL="508000" indent="-342900" algn="just">
              <a:buClrTx/>
              <a:buSzPct val="100000"/>
              <a:buFont typeface="Arial" panose="020B0604020202020204" pitchFamily="34" charset="0"/>
              <a:buChar char="•"/>
            </a:pPr>
            <a:r>
              <a:rPr lang="en-US" sz="1800" dirty="0">
                <a:solidFill>
                  <a:schemeClr val="tx1"/>
                </a:solidFill>
                <a:latin typeface="Proxima Nova"/>
                <a:sym typeface="Proxima Nova"/>
              </a:rPr>
              <a:t>Access to vast amounts of data from various sources.</a:t>
            </a:r>
          </a:p>
          <a:p>
            <a:pPr marL="508000" indent="-342900" algn="just">
              <a:buClrTx/>
              <a:buSzPct val="100000"/>
              <a:buFont typeface="Arial" panose="020B0604020202020204" pitchFamily="34" charset="0"/>
              <a:buChar char="•"/>
            </a:pPr>
            <a:r>
              <a:rPr lang="en-US" sz="1800" dirty="0">
                <a:solidFill>
                  <a:schemeClr val="tx1"/>
                </a:solidFill>
                <a:latin typeface="Proxima Nova"/>
                <a:sym typeface="Proxima Nova"/>
              </a:rPr>
              <a:t>Automated data collection, scalable to large datasets.</a:t>
            </a:r>
          </a:p>
          <a:p>
            <a:pPr marL="508000" indent="-342900" algn="just">
              <a:buClrTx/>
              <a:buSzPct val="100000"/>
              <a:buFont typeface="Arial" panose="020B0604020202020204" pitchFamily="34" charset="0"/>
              <a:buChar char="•"/>
            </a:pPr>
            <a:r>
              <a:rPr lang="en-US" sz="1800" dirty="0">
                <a:solidFill>
                  <a:schemeClr val="tx1"/>
                </a:solidFill>
                <a:latin typeface="Proxima Nova"/>
                <a:sym typeface="Proxima Nova"/>
              </a:rPr>
              <a:t>Useful for gathering real-time data.</a:t>
            </a:r>
          </a:p>
          <a:p>
            <a:pPr marL="165100" algn="just">
              <a:buClrTx/>
              <a:buSzPct val="100000"/>
            </a:pPr>
            <a:endParaRPr lang="en-US" sz="1800" b="1" dirty="0">
              <a:solidFill>
                <a:schemeClr val="tx1"/>
              </a:solidFill>
              <a:latin typeface="Proxima Nova"/>
              <a:sym typeface="Proxima Nova"/>
            </a:endParaRPr>
          </a:p>
          <a:p>
            <a:pPr marL="165100" algn="just">
              <a:buClrTx/>
              <a:buSzPct val="100000"/>
            </a:pPr>
            <a:r>
              <a:rPr lang="en-US" sz="1800" b="1" dirty="0">
                <a:solidFill>
                  <a:schemeClr val="tx1"/>
                </a:solidFill>
                <a:latin typeface="Proxima Nova"/>
                <a:sym typeface="Proxima Nova"/>
              </a:rPr>
              <a:t>Cons:</a:t>
            </a:r>
          </a:p>
          <a:p>
            <a:pPr marL="450850" indent="-285750" algn="just">
              <a:buClrTx/>
              <a:buSzPct val="100000"/>
              <a:buFont typeface="Arial" panose="020B0604020202020204" pitchFamily="34" charset="0"/>
              <a:buChar char="•"/>
            </a:pPr>
            <a:r>
              <a:rPr lang="en-US" sz="1800" b="1" dirty="0">
                <a:solidFill>
                  <a:schemeClr val="tx1"/>
                </a:solidFill>
                <a:latin typeface="Proxima Nova"/>
                <a:sym typeface="Proxima Nova"/>
              </a:rPr>
              <a:t>Legal and ethical considerations, such as respecting website terms of service and data privacy regulations.</a:t>
            </a:r>
          </a:p>
          <a:p>
            <a:pPr marL="450850" indent="-285750" algn="just">
              <a:buClrTx/>
              <a:buSzPct val="100000"/>
              <a:buFont typeface="Arial" panose="020B0604020202020204" pitchFamily="34" charset="0"/>
              <a:buChar char="•"/>
            </a:pPr>
            <a:r>
              <a:rPr lang="en-US" sz="1800" b="1" dirty="0">
                <a:solidFill>
                  <a:schemeClr val="tx1"/>
                </a:solidFill>
                <a:latin typeface="Proxima Nova"/>
                <a:sym typeface="Proxima Nova"/>
              </a:rPr>
              <a:t>Websites may implement anti-scraping measures (e.g., CAPTCHAs, IP blocking).Data quality can vary, requiring extensive cleaning and validation.</a:t>
            </a:r>
            <a:endParaRPr lang="en-US" sz="1800" dirty="0">
              <a:solidFill>
                <a:schemeClr val="tx1"/>
              </a:solidFill>
              <a:latin typeface="Proxima Nova"/>
              <a:sym typeface="Proxima Nova"/>
            </a:endParaRPr>
          </a:p>
        </p:txBody>
      </p:sp>
      <p:sp>
        <p:nvSpPr>
          <p:cNvPr id="68" name="Google Shape;68;p7"/>
          <p:cNvSpPr txBox="1"/>
          <p:nvPr/>
        </p:nvSpPr>
        <p:spPr>
          <a:xfrm>
            <a:off x="-805975" y="46747"/>
            <a:ext cx="7397667"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Web Scraping</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1344832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1015632"/>
          </a:xfrm>
          <a:prstGeom prst="rect">
            <a:avLst/>
          </a:prstGeom>
          <a:noFill/>
          <a:ln>
            <a:noFill/>
          </a:ln>
        </p:spPr>
        <p:txBody>
          <a:bodyPr spcFirstLastPara="1" wrap="square" lIns="91425" tIns="91425" rIns="91425" bIns="91425" anchor="t" anchorCtr="0">
            <a:spAutoFit/>
          </a:bodyPr>
          <a:lstStyle/>
          <a:p>
            <a:pPr marL="165100" algn="just">
              <a:buClrTx/>
              <a:buSzPct val="100000"/>
            </a:pPr>
            <a:r>
              <a:rPr lang="en-US" sz="1800" dirty="0">
                <a:solidFill>
                  <a:schemeClr val="tx1"/>
                </a:solidFill>
                <a:latin typeface="Proxima Nova"/>
                <a:sym typeface="Proxima Nova"/>
              </a:rPr>
              <a:t>APIs are a set of protocols and tools for building software and applications. They enable different software systems to communicate and exchange data.</a:t>
            </a:r>
          </a:p>
          <a:p>
            <a:pPr marL="165100" algn="just">
              <a:buClrTx/>
              <a:buSzPct val="100000"/>
            </a:pPr>
            <a:endParaRPr lang="en-US" sz="1800" dirty="0">
              <a:solidFill>
                <a:schemeClr val="tx1"/>
              </a:solidFill>
              <a:latin typeface="Proxima Nova"/>
              <a:sym typeface="Proxima Nova"/>
            </a:endParaRPr>
          </a:p>
        </p:txBody>
      </p:sp>
      <p:sp>
        <p:nvSpPr>
          <p:cNvPr id="68" name="Google Shape;68;p7"/>
          <p:cNvSpPr txBox="1"/>
          <p:nvPr/>
        </p:nvSpPr>
        <p:spPr>
          <a:xfrm>
            <a:off x="-805975" y="46747"/>
            <a:ext cx="7397667"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APIs (Application Programming Interfaces)</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
        <p:nvSpPr>
          <p:cNvPr id="4" name="AutoShape 2" descr="What is an API? API Explained Comics">
            <a:extLst>
              <a:ext uri="{FF2B5EF4-FFF2-40B4-BE49-F238E27FC236}">
                <a16:creationId xmlns:a16="http://schemas.microsoft.com/office/drawing/2014/main" id="{4BC2B487-80E4-4157-B2B2-BF813E40AB1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What is an API? API Explained Comics">
            <a:extLst>
              <a:ext uri="{FF2B5EF4-FFF2-40B4-BE49-F238E27FC236}">
                <a16:creationId xmlns:a16="http://schemas.microsoft.com/office/drawing/2014/main" id="{91C09F12-FFD9-4FAD-926C-3B3247CC83E2}"/>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ttps://rapidapi.com/blog/wp-content/uploads/2023/03/What-is-an-API-definition.webp">
            <a:extLst>
              <a:ext uri="{FF2B5EF4-FFF2-40B4-BE49-F238E27FC236}">
                <a16:creationId xmlns:a16="http://schemas.microsoft.com/office/drawing/2014/main" id="{44BD73E0-31DD-41A3-B45F-FC42D92DB4B9}"/>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A9A8F639-5FB0-412A-8280-F3A4C422FD10}"/>
              </a:ext>
            </a:extLst>
          </p:cNvPr>
          <p:cNvPicPr>
            <a:picLocks noChangeAspect="1"/>
          </p:cNvPicPr>
          <p:nvPr/>
        </p:nvPicPr>
        <p:blipFill>
          <a:blip r:embed="rId7"/>
          <a:stretch>
            <a:fillRect/>
          </a:stretch>
        </p:blipFill>
        <p:spPr>
          <a:xfrm>
            <a:off x="1473066" y="1298120"/>
            <a:ext cx="6197868" cy="3695417"/>
          </a:xfrm>
          <a:prstGeom prst="rect">
            <a:avLst/>
          </a:prstGeom>
        </p:spPr>
      </p:pic>
    </p:spTree>
    <p:extLst>
      <p:ext uri="{BB962C8B-B14F-4D97-AF65-F5344CB8AC3E}">
        <p14:creationId xmlns:p14="http://schemas.microsoft.com/office/powerpoint/2010/main" val="745737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g238a72bfe87_0_135"/>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74" name="Google Shape;74;g238a72bfe87_0_135"/>
          <p:cNvPicPr preferRelativeResize="0"/>
          <p:nvPr/>
        </p:nvPicPr>
        <p:blipFill rotWithShape="1">
          <a:blip r:embed="rId4">
            <a:alphaModFix/>
          </a:blip>
          <a:srcRect/>
          <a:stretch/>
        </p:blipFill>
        <p:spPr>
          <a:xfrm>
            <a:off x="4750" y="9525"/>
            <a:ext cx="9134475" cy="5133975"/>
          </a:xfrm>
          <a:prstGeom prst="rect">
            <a:avLst/>
          </a:prstGeom>
          <a:noFill/>
          <a:ln>
            <a:noFill/>
          </a:ln>
        </p:spPr>
      </p:pic>
      <p:sp>
        <p:nvSpPr>
          <p:cNvPr id="76" name="Google Shape;76;g238a72bfe87_0_135"/>
          <p:cNvSpPr txBox="1"/>
          <p:nvPr/>
        </p:nvSpPr>
        <p:spPr>
          <a:xfrm>
            <a:off x="351972" y="661803"/>
            <a:ext cx="8361104" cy="2062073"/>
          </a:xfrm>
          <a:prstGeom prst="rect">
            <a:avLst/>
          </a:prstGeom>
          <a:noFill/>
          <a:ln>
            <a:noFill/>
          </a:ln>
        </p:spPr>
        <p:txBody>
          <a:bodyPr spcFirstLastPara="1" wrap="square" lIns="91425" tIns="91425" rIns="91425" bIns="91425" anchor="t" anchorCtr="0">
            <a:spAutoFit/>
          </a:bodyPr>
          <a:lstStyle/>
          <a:p>
            <a:pPr marL="342900" indent="-342900" algn="just">
              <a:buFont typeface="+mj-lt"/>
              <a:buAutoNum type="arabicPeriod"/>
            </a:pPr>
            <a:r>
              <a:rPr lang="en-US" sz="1800" dirty="0">
                <a:latin typeface="Proxima Nova" panose="020B0604020202020204" charset="0"/>
              </a:rPr>
              <a:t>Explore the fundamental concepts of data science.</a:t>
            </a:r>
          </a:p>
          <a:p>
            <a:pPr marL="342900" indent="-342900" algn="just">
              <a:buFont typeface="+mj-lt"/>
              <a:buAutoNum type="arabicPeriod"/>
            </a:pPr>
            <a:r>
              <a:rPr lang="en-US" sz="1800" b="1" dirty="0">
                <a:solidFill>
                  <a:srgbClr val="FF0000"/>
                </a:solidFill>
                <a:latin typeface="Proxima Nova" panose="020B0604020202020204" charset="0"/>
              </a:rPr>
              <a:t>Analyze data processing techniques for applications handling large data.</a:t>
            </a:r>
          </a:p>
          <a:p>
            <a:pPr marL="342900" indent="-342900" algn="just">
              <a:buFont typeface="+mj-lt"/>
              <a:buAutoNum type="arabicPeriod"/>
            </a:pPr>
            <a:r>
              <a:rPr lang="en-US" sz="1800" dirty="0">
                <a:latin typeface="Proxima Nova" panose="020B0604020202020204" charset="0"/>
              </a:rPr>
              <a:t>Understand concept of statistical and exploratory data analysis.</a:t>
            </a:r>
          </a:p>
          <a:p>
            <a:pPr marL="342900" indent="-342900" algn="just">
              <a:buFont typeface="+mj-lt"/>
              <a:buAutoNum type="arabicPeriod"/>
            </a:pPr>
            <a:r>
              <a:rPr lang="en-US" sz="1800" dirty="0">
                <a:latin typeface="Proxima Nova" panose="020B0604020202020204" charset="0"/>
              </a:rPr>
              <a:t>Understand various machine learning algorithms used in data science process.</a:t>
            </a:r>
          </a:p>
          <a:p>
            <a:pPr marL="342900" indent="-342900" algn="just">
              <a:buFont typeface="+mj-lt"/>
              <a:buAutoNum type="arabicPeriod"/>
            </a:pPr>
            <a:r>
              <a:rPr lang="en-US" sz="1800" dirty="0">
                <a:latin typeface="Proxima Nova" panose="020B0604020202020204" charset="0"/>
              </a:rPr>
              <a:t>Apply ethical frameworks to help them analyze ethical challenges. </a:t>
            </a:r>
            <a:br>
              <a:rPr lang="en-US" dirty="0"/>
            </a:br>
            <a:endParaRPr lang="en-US" dirty="0">
              <a:solidFill>
                <a:schemeClr val="tx1"/>
              </a:solidFill>
              <a:latin typeface="Proxima Nova"/>
              <a:ea typeface="Proxima Nova"/>
              <a:cs typeface="Proxima Nova"/>
              <a:sym typeface="Proxima Nova"/>
            </a:endParaRPr>
          </a:p>
        </p:txBody>
      </p:sp>
      <p:sp>
        <p:nvSpPr>
          <p:cNvPr id="9" name="Google Shape;68;p7">
            <a:extLst>
              <a:ext uri="{FF2B5EF4-FFF2-40B4-BE49-F238E27FC236}">
                <a16:creationId xmlns:a16="http://schemas.microsoft.com/office/drawing/2014/main" id="{3774DB4F-8DFE-4A11-936B-27B2307CCF14}"/>
              </a:ext>
            </a:extLst>
          </p:cNvPr>
          <p:cNvSpPr txBox="1"/>
          <p:nvPr/>
        </p:nvSpPr>
        <p:spPr>
          <a:xfrm>
            <a:off x="-821577" y="66375"/>
            <a:ext cx="4920966" cy="538579"/>
          </a:xfrm>
          <a:prstGeom prst="rect">
            <a:avLst/>
          </a:prstGeom>
          <a:noFill/>
          <a:ln>
            <a:noFill/>
          </a:ln>
        </p:spPr>
        <p:txBody>
          <a:bodyPr spcFirstLastPara="1" wrap="square" lIns="91425" tIns="91425" rIns="91425" bIns="91425" anchor="t" anchorCtr="0">
            <a:spAutoFit/>
          </a:bodyPr>
          <a:lstStyle/>
          <a:p>
            <a:pPr marL="1376363" marR="266700" lvl="0" indent="-346075">
              <a:lnSpc>
                <a:spcPct val="115000"/>
              </a:lnSpc>
              <a:buClr>
                <a:schemeClr val="dk1"/>
              </a:buClr>
              <a:buSzPct val="100000"/>
              <a:buFont typeface="Wingdings" panose="05000000000000000000" pitchFamily="2" charset="2"/>
              <a:buChar char="v"/>
            </a:pPr>
            <a:r>
              <a:rPr lang="en-US" sz="2000" b="1" dirty="0">
                <a:solidFill>
                  <a:srgbClr val="00A4B6"/>
                </a:solidFill>
                <a:latin typeface="Proxima Nova" panose="020B0604020202020204" charset="0"/>
              </a:rPr>
              <a:t>Course Outcomes:</a:t>
            </a:r>
          </a:p>
        </p:txBody>
      </p:sp>
      <p:sp>
        <p:nvSpPr>
          <p:cNvPr id="2" name="Slide Number Placeholder 1">
            <a:extLst>
              <a:ext uri="{FF2B5EF4-FFF2-40B4-BE49-F238E27FC236}">
                <a16:creationId xmlns:a16="http://schemas.microsoft.com/office/drawing/2014/main" id="{0A1AE480-526F-49D2-99A8-B9F1035D951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pic>
        <p:nvPicPr>
          <p:cNvPr id="13" name="Picture 12">
            <a:extLst>
              <a:ext uri="{FF2B5EF4-FFF2-40B4-BE49-F238E27FC236}">
                <a16:creationId xmlns:a16="http://schemas.microsoft.com/office/drawing/2014/main" id="{0500DB3B-471E-4BAB-B401-66D76074FDF7}"/>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14" name="Picture 13">
            <a:extLst>
              <a:ext uri="{FF2B5EF4-FFF2-40B4-BE49-F238E27FC236}">
                <a16:creationId xmlns:a16="http://schemas.microsoft.com/office/drawing/2014/main" id="{E1FD6E12-C59C-45EC-9A05-C130957411A2}"/>
              </a:ext>
            </a:extLst>
          </p:cNvPr>
          <p:cNvPicPr>
            <a:picLocks noChangeAspect="1"/>
          </p:cNvPicPr>
          <p:nvPr/>
        </p:nvPicPr>
        <p:blipFill>
          <a:blip r:embed="rId6"/>
          <a:stretch>
            <a:fillRect/>
          </a:stretch>
        </p:blipFill>
        <p:spPr>
          <a:xfrm>
            <a:off x="2238339" y="5000339"/>
            <a:ext cx="4051283" cy="235360"/>
          </a:xfrm>
          <a:prstGeom prst="rect">
            <a:avLst/>
          </a:prstGeom>
        </p:spPr>
      </p:pic>
    </p:spTree>
    <p:extLst>
      <p:ext uri="{BB962C8B-B14F-4D97-AF65-F5344CB8AC3E}">
        <p14:creationId xmlns:p14="http://schemas.microsoft.com/office/powerpoint/2010/main" val="819017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1015632"/>
          </a:xfrm>
          <a:prstGeom prst="rect">
            <a:avLst/>
          </a:prstGeom>
          <a:noFill/>
          <a:ln>
            <a:noFill/>
          </a:ln>
        </p:spPr>
        <p:txBody>
          <a:bodyPr spcFirstLastPara="1" wrap="square" lIns="91425" tIns="91425" rIns="91425" bIns="91425" anchor="t" anchorCtr="0">
            <a:spAutoFit/>
          </a:bodyPr>
          <a:lstStyle/>
          <a:p>
            <a:pPr marL="165100" algn="just">
              <a:buClrTx/>
              <a:buSzPct val="100000"/>
            </a:pPr>
            <a:r>
              <a:rPr lang="en-US" sz="1800" dirty="0">
                <a:solidFill>
                  <a:schemeClr val="tx1"/>
                </a:solidFill>
                <a:latin typeface="Proxima Nova"/>
                <a:sym typeface="Proxima Nova"/>
              </a:rPr>
              <a:t>APIs are a set of protocols and tools for building software and applications. They enable different software systems to communicate and exchange data.</a:t>
            </a:r>
          </a:p>
          <a:p>
            <a:pPr marL="165100" algn="just">
              <a:buClrTx/>
              <a:buSzPct val="100000"/>
            </a:pPr>
            <a:endParaRPr lang="en-US" sz="1800" dirty="0">
              <a:solidFill>
                <a:schemeClr val="tx1"/>
              </a:solidFill>
              <a:latin typeface="Proxima Nova"/>
              <a:sym typeface="Proxima Nova"/>
            </a:endParaRPr>
          </a:p>
        </p:txBody>
      </p:sp>
      <p:sp>
        <p:nvSpPr>
          <p:cNvPr id="68" name="Google Shape;68;p7"/>
          <p:cNvSpPr txBox="1"/>
          <p:nvPr/>
        </p:nvSpPr>
        <p:spPr>
          <a:xfrm>
            <a:off x="-805975" y="46747"/>
            <a:ext cx="7397667"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APIs (Application Programming Interfaces)</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
        <p:nvSpPr>
          <p:cNvPr id="4" name="AutoShape 2" descr="What is an API? API Explained Comics">
            <a:extLst>
              <a:ext uri="{FF2B5EF4-FFF2-40B4-BE49-F238E27FC236}">
                <a16:creationId xmlns:a16="http://schemas.microsoft.com/office/drawing/2014/main" id="{4BC2B487-80E4-4157-B2B2-BF813E40AB1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What is an API? API Explained Comics">
            <a:extLst>
              <a:ext uri="{FF2B5EF4-FFF2-40B4-BE49-F238E27FC236}">
                <a16:creationId xmlns:a16="http://schemas.microsoft.com/office/drawing/2014/main" id="{91C09F12-FFD9-4FAD-926C-3B3247CC83E2}"/>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ttps://rapidapi.com/blog/wp-content/uploads/2023/03/What-is-an-API-definition.webp">
            <a:extLst>
              <a:ext uri="{FF2B5EF4-FFF2-40B4-BE49-F238E27FC236}">
                <a16:creationId xmlns:a16="http://schemas.microsoft.com/office/drawing/2014/main" id="{44BD73E0-31DD-41A3-B45F-FC42D92DB4B9}"/>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A951890A-9266-442C-93A0-B266792C1F43}"/>
              </a:ext>
            </a:extLst>
          </p:cNvPr>
          <p:cNvPicPr>
            <a:picLocks noChangeAspect="1"/>
          </p:cNvPicPr>
          <p:nvPr/>
        </p:nvPicPr>
        <p:blipFill rotWithShape="1">
          <a:blip r:embed="rId7"/>
          <a:srcRect t="26589" b="20744"/>
          <a:stretch/>
        </p:blipFill>
        <p:spPr>
          <a:xfrm>
            <a:off x="465541" y="1530047"/>
            <a:ext cx="8212892" cy="2433054"/>
          </a:xfrm>
          <a:prstGeom prst="rect">
            <a:avLst/>
          </a:prstGeom>
        </p:spPr>
      </p:pic>
    </p:spTree>
    <p:extLst>
      <p:ext uri="{BB962C8B-B14F-4D97-AF65-F5344CB8AC3E}">
        <p14:creationId xmlns:p14="http://schemas.microsoft.com/office/powerpoint/2010/main" val="39256217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2954625"/>
          </a:xfrm>
          <a:prstGeom prst="rect">
            <a:avLst/>
          </a:prstGeom>
          <a:noFill/>
          <a:ln>
            <a:noFill/>
          </a:ln>
        </p:spPr>
        <p:txBody>
          <a:bodyPr spcFirstLastPara="1" wrap="square" lIns="91425" tIns="91425" rIns="91425" bIns="91425" anchor="t" anchorCtr="0">
            <a:spAutoFit/>
          </a:bodyPr>
          <a:lstStyle/>
          <a:p>
            <a:pPr marL="165100" algn="just">
              <a:buClrTx/>
              <a:buSzPct val="100000"/>
            </a:pPr>
            <a:r>
              <a:rPr lang="en-US" sz="1800" b="1" dirty="0">
                <a:solidFill>
                  <a:schemeClr val="tx1"/>
                </a:solidFill>
                <a:latin typeface="Proxima Nova"/>
                <a:sym typeface="Proxima Nova"/>
              </a:rPr>
              <a:t>Types of APIs</a:t>
            </a:r>
          </a:p>
          <a:p>
            <a:pPr marL="450850" indent="-285750" algn="just">
              <a:buClrTx/>
              <a:buSzPct val="100000"/>
              <a:buFont typeface="Arial" panose="020B0604020202020204" pitchFamily="34" charset="0"/>
              <a:buChar char="•"/>
            </a:pPr>
            <a:r>
              <a:rPr lang="en-US" sz="1800" b="1" dirty="0">
                <a:solidFill>
                  <a:schemeClr val="tx1"/>
                </a:solidFill>
                <a:latin typeface="Proxima Nova"/>
                <a:sym typeface="Proxima Nova"/>
              </a:rPr>
              <a:t>REST APIs</a:t>
            </a:r>
            <a:r>
              <a:rPr lang="en-US" sz="1800" dirty="0">
                <a:solidFill>
                  <a:schemeClr val="tx1"/>
                </a:solidFill>
                <a:latin typeface="Proxima Nova"/>
                <a:sym typeface="Proxima Nova"/>
              </a:rPr>
              <a:t>: Representational State Transfer, which uses standard HTTP methods (GET, POST, PUT, DELETE) and is stateless. It is widely used due to its simplicity and scalability.</a:t>
            </a:r>
          </a:p>
          <a:p>
            <a:pPr marL="450850" indent="-285750" algn="just">
              <a:buClrTx/>
              <a:buSzPct val="100000"/>
              <a:buFont typeface="Arial" panose="020B0604020202020204" pitchFamily="34" charset="0"/>
              <a:buChar char="•"/>
            </a:pPr>
            <a:endParaRPr lang="en-US" sz="1800" b="1" dirty="0">
              <a:solidFill>
                <a:schemeClr val="tx1"/>
              </a:solidFill>
              <a:latin typeface="Proxima Nova"/>
              <a:sym typeface="Proxima Nova"/>
            </a:endParaRPr>
          </a:p>
          <a:p>
            <a:pPr marL="450850" indent="-285750" algn="just">
              <a:buClrTx/>
              <a:buSzPct val="100000"/>
              <a:buFont typeface="Arial" panose="020B0604020202020204" pitchFamily="34" charset="0"/>
              <a:buChar char="•"/>
            </a:pPr>
            <a:r>
              <a:rPr lang="en-US" sz="1800" b="1" dirty="0">
                <a:solidFill>
                  <a:schemeClr val="tx1"/>
                </a:solidFill>
                <a:latin typeface="Proxima Nova"/>
                <a:sym typeface="Proxima Nova"/>
              </a:rPr>
              <a:t>SOAP APIs:</a:t>
            </a:r>
            <a:r>
              <a:rPr lang="en-US" sz="1800" dirty="0">
                <a:solidFill>
                  <a:schemeClr val="tx1"/>
                </a:solidFill>
                <a:latin typeface="Proxima Nova"/>
                <a:sym typeface="Proxima Nova"/>
              </a:rPr>
              <a:t> Simple Object Access Protocol, which relies on XML-based messaging and is designed for more complex and secure transactions.</a:t>
            </a:r>
          </a:p>
          <a:p>
            <a:pPr marL="450850" indent="-285750" algn="just">
              <a:buClrTx/>
              <a:buSzPct val="100000"/>
              <a:buFont typeface="Arial" panose="020B0604020202020204" pitchFamily="34" charset="0"/>
              <a:buChar char="•"/>
            </a:pPr>
            <a:endParaRPr lang="en-US" sz="1800" b="1" dirty="0">
              <a:solidFill>
                <a:schemeClr val="tx1"/>
              </a:solidFill>
              <a:latin typeface="Proxima Nova"/>
              <a:sym typeface="Proxima Nova"/>
            </a:endParaRPr>
          </a:p>
          <a:p>
            <a:pPr marL="450850" indent="-285750" algn="just">
              <a:buClrTx/>
              <a:buSzPct val="100000"/>
              <a:buFont typeface="Arial" panose="020B0604020202020204" pitchFamily="34" charset="0"/>
              <a:buChar char="•"/>
            </a:pPr>
            <a:r>
              <a:rPr lang="en-US" sz="1800" b="1" dirty="0" err="1">
                <a:solidFill>
                  <a:schemeClr val="tx1"/>
                </a:solidFill>
                <a:latin typeface="Proxima Nova"/>
                <a:sym typeface="Proxima Nova"/>
              </a:rPr>
              <a:t>GraphQL</a:t>
            </a:r>
            <a:r>
              <a:rPr lang="en-US" sz="1800" b="1" dirty="0">
                <a:solidFill>
                  <a:schemeClr val="tx1"/>
                </a:solidFill>
                <a:latin typeface="Proxima Nova"/>
                <a:sym typeface="Proxima Nova"/>
              </a:rPr>
              <a:t> APIs:</a:t>
            </a:r>
            <a:r>
              <a:rPr lang="en-US" sz="1800" dirty="0">
                <a:solidFill>
                  <a:schemeClr val="tx1"/>
                </a:solidFill>
                <a:latin typeface="Proxima Nova"/>
                <a:sym typeface="Proxima Nova"/>
              </a:rPr>
              <a:t> A query language for APIs that allows clients to request specific data, reducing the amount of data transferred and improving performance.</a:t>
            </a:r>
          </a:p>
        </p:txBody>
      </p:sp>
      <p:sp>
        <p:nvSpPr>
          <p:cNvPr id="68" name="Google Shape;68;p7"/>
          <p:cNvSpPr txBox="1"/>
          <p:nvPr/>
        </p:nvSpPr>
        <p:spPr>
          <a:xfrm>
            <a:off x="-805975" y="46747"/>
            <a:ext cx="7397667"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APIs (Application Programming Interfaces)</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
        <p:nvSpPr>
          <p:cNvPr id="4" name="AutoShape 2" descr="What is an API? API Explained Comics">
            <a:extLst>
              <a:ext uri="{FF2B5EF4-FFF2-40B4-BE49-F238E27FC236}">
                <a16:creationId xmlns:a16="http://schemas.microsoft.com/office/drawing/2014/main" id="{4BC2B487-80E4-4157-B2B2-BF813E40AB1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What is an API? API Explained Comics">
            <a:extLst>
              <a:ext uri="{FF2B5EF4-FFF2-40B4-BE49-F238E27FC236}">
                <a16:creationId xmlns:a16="http://schemas.microsoft.com/office/drawing/2014/main" id="{91C09F12-FFD9-4FAD-926C-3B3247CC83E2}"/>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ttps://rapidapi.com/blog/wp-content/uploads/2023/03/What-is-an-API-definition.webp">
            <a:extLst>
              <a:ext uri="{FF2B5EF4-FFF2-40B4-BE49-F238E27FC236}">
                <a16:creationId xmlns:a16="http://schemas.microsoft.com/office/drawing/2014/main" id="{44BD73E0-31DD-41A3-B45F-FC42D92DB4B9}"/>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226783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2677626"/>
          </a:xfrm>
          <a:prstGeom prst="rect">
            <a:avLst/>
          </a:prstGeom>
          <a:noFill/>
          <a:ln>
            <a:noFill/>
          </a:ln>
        </p:spPr>
        <p:txBody>
          <a:bodyPr spcFirstLastPara="1" wrap="square" lIns="91425" tIns="91425" rIns="91425" bIns="91425" anchor="t" anchorCtr="0">
            <a:spAutoFit/>
          </a:bodyPr>
          <a:lstStyle/>
          <a:p>
            <a:pPr marL="165100" algn="just">
              <a:buClrTx/>
              <a:buSzPct val="100000"/>
            </a:pPr>
            <a:r>
              <a:rPr lang="en-US" sz="1800" b="1" dirty="0">
                <a:solidFill>
                  <a:schemeClr val="tx1"/>
                </a:solidFill>
                <a:latin typeface="Proxima Nova"/>
                <a:sym typeface="Proxima Nova"/>
              </a:rPr>
              <a:t>Usage</a:t>
            </a:r>
          </a:p>
          <a:p>
            <a:pPr marL="450850" indent="-285750" algn="just">
              <a:buClrTx/>
              <a:buSzPct val="100000"/>
              <a:buFont typeface="Arial" panose="020B0604020202020204" pitchFamily="34" charset="0"/>
              <a:buChar char="•"/>
            </a:pPr>
            <a:r>
              <a:rPr lang="en-US" sz="1800" b="1" dirty="0">
                <a:solidFill>
                  <a:schemeClr val="tx1"/>
                </a:solidFill>
                <a:latin typeface="Proxima Nova"/>
                <a:sym typeface="Proxima Nova"/>
              </a:rPr>
              <a:t>Authentication:</a:t>
            </a:r>
            <a:r>
              <a:rPr lang="en-US" sz="1800" dirty="0">
                <a:solidFill>
                  <a:schemeClr val="tx1"/>
                </a:solidFill>
                <a:latin typeface="Proxima Nova"/>
                <a:sym typeface="Proxima Nova"/>
              </a:rPr>
              <a:t> Most APIs require authentication, usually through API keys, OAuth, or other token-based methods.</a:t>
            </a:r>
          </a:p>
          <a:p>
            <a:pPr marL="450850" indent="-285750" algn="just">
              <a:buClrTx/>
              <a:buSzPct val="100000"/>
              <a:buFont typeface="Arial" panose="020B0604020202020204" pitchFamily="34" charset="0"/>
              <a:buChar char="•"/>
            </a:pPr>
            <a:endParaRPr lang="en-US" sz="1800" b="1" dirty="0">
              <a:solidFill>
                <a:schemeClr val="tx1"/>
              </a:solidFill>
              <a:latin typeface="Proxima Nova"/>
              <a:sym typeface="Proxima Nova"/>
            </a:endParaRPr>
          </a:p>
          <a:p>
            <a:pPr marL="450850" indent="-285750" algn="just">
              <a:buClrTx/>
              <a:buSzPct val="100000"/>
              <a:buFont typeface="Arial" panose="020B0604020202020204" pitchFamily="34" charset="0"/>
              <a:buChar char="•"/>
            </a:pPr>
            <a:r>
              <a:rPr lang="en-US" sz="1800" b="1" dirty="0">
                <a:solidFill>
                  <a:schemeClr val="tx1"/>
                </a:solidFill>
                <a:latin typeface="Proxima Nova"/>
                <a:sym typeface="Proxima Nova"/>
              </a:rPr>
              <a:t>Endpoints:</a:t>
            </a:r>
            <a:r>
              <a:rPr lang="en-US" sz="1800" dirty="0">
                <a:solidFill>
                  <a:schemeClr val="tx1"/>
                </a:solidFill>
                <a:latin typeface="Proxima Nova"/>
                <a:sym typeface="Proxima Nova"/>
              </a:rPr>
              <a:t> Specific URLs where API requests are sent. Each endpoint corresponds to a specific functionality or data resource.</a:t>
            </a:r>
          </a:p>
          <a:p>
            <a:pPr marL="450850" indent="-285750" algn="just">
              <a:buClrTx/>
              <a:buSzPct val="100000"/>
              <a:buFont typeface="Arial" panose="020B0604020202020204" pitchFamily="34" charset="0"/>
              <a:buChar char="•"/>
            </a:pPr>
            <a:endParaRPr lang="en-US" sz="1800" b="1" dirty="0">
              <a:solidFill>
                <a:schemeClr val="tx1"/>
              </a:solidFill>
              <a:latin typeface="Proxima Nova"/>
              <a:sym typeface="Proxima Nova"/>
            </a:endParaRPr>
          </a:p>
          <a:p>
            <a:pPr marL="450850" indent="-285750" algn="just">
              <a:buClrTx/>
              <a:buSzPct val="100000"/>
              <a:buFont typeface="Arial" panose="020B0604020202020204" pitchFamily="34" charset="0"/>
              <a:buChar char="•"/>
            </a:pPr>
            <a:r>
              <a:rPr lang="en-US" sz="1800" b="1" dirty="0">
                <a:solidFill>
                  <a:schemeClr val="tx1"/>
                </a:solidFill>
                <a:latin typeface="Proxima Nova"/>
                <a:sym typeface="Proxima Nova"/>
              </a:rPr>
              <a:t>Rate Limits:</a:t>
            </a:r>
            <a:r>
              <a:rPr lang="en-US" sz="1800" dirty="0">
                <a:solidFill>
                  <a:schemeClr val="tx1"/>
                </a:solidFill>
                <a:latin typeface="Proxima Nova"/>
                <a:sym typeface="Proxima Nova"/>
              </a:rPr>
              <a:t> Restrictions on the number of API requests that can be made within a certain time frame, imposed to prevent abuse and ensure fair usage.</a:t>
            </a:r>
          </a:p>
        </p:txBody>
      </p:sp>
      <p:sp>
        <p:nvSpPr>
          <p:cNvPr id="68" name="Google Shape;68;p7"/>
          <p:cNvSpPr txBox="1"/>
          <p:nvPr/>
        </p:nvSpPr>
        <p:spPr>
          <a:xfrm>
            <a:off x="-805975" y="46747"/>
            <a:ext cx="7397667"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APIs (Application Programming Interfaces)</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
        <p:nvSpPr>
          <p:cNvPr id="4" name="AutoShape 2" descr="What is an API? API Explained Comics">
            <a:extLst>
              <a:ext uri="{FF2B5EF4-FFF2-40B4-BE49-F238E27FC236}">
                <a16:creationId xmlns:a16="http://schemas.microsoft.com/office/drawing/2014/main" id="{4BC2B487-80E4-4157-B2B2-BF813E40AB1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What is an API? API Explained Comics">
            <a:extLst>
              <a:ext uri="{FF2B5EF4-FFF2-40B4-BE49-F238E27FC236}">
                <a16:creationId xmlns:a16="http://schemas.microsoft.com/office/drawing/2014/main" id="{91C09F12-FFD9-4FAD-926C-3B3247CC83E2}"/>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ttps://rapidapi.com/blog/wp-content/uploads/2023/03/What-is-an-API-definition.webp">
            <a:extLst>
              <a:ext uri="{FF2B5EF4-FFF2-40B4-BE49-F238E27FC236}">
                <a16:creationId xmlns:a16="http://schemas.microsoft.com/office/drawing/2014/main" id="{44BD73E0-31DD-41A3-B45F-FC42D92DB4B9}"/>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8603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3231624"/>
          </a:xfrm>
          <a:prstGeom prst="rect">
            <a:avLst/>
          </a:prstGeom>
          <a:noFill/>
          <a:ln>
            <a:noFill/>
          </a:ln>
        </p:spPr>
        <p:txBody>
          <a:bodyPr spcFirstLastPara="1" wrap="square" lIns="91425" tIns="91425" rIns="91425" bIns="91425" anchor="t" anchorCtr="0">
            <a:spAutoFit/>
          </a:bodyPr>
          <a:lstStyle/>
          <a:p>
            <a:pPr marL="165100" algn="just">
              <a:buClrTx/>
              <a:buSzPct val="100000"/>
            </a:pPr>
            <a:r>
              <a:rPr lang="en-US" sz="1800" b="1" dirty="0">
                <a:solidFill>
                  <a:schemeClr val="tx1"/>
                </a:solidFill>
                <a:latin typeface="Proxima Nova"/>
                <a:sym typeface="Proxima Nova"/>
              </a:rPr>
              <a:t>Pros:</a:t>
            </a:r>
          </a:p>
          <a:p>
            <a:pPr marL="450850" indent="-285750" algn="just">
              <a:buClrTx/>
              <a:buSzPct val="100000"/>
              <a:buFont typeface="Arial" panose="020B0604020202020204" pitchFamily="34" charset="0"/>
              <a:buChar char="•"/>
            </a:pPr>
            <a:r>
              <a:rPr lang="en-US" sz="1800" dirty="0">
                <a:solidFill>
                  <a:schemeClr val="tx1"/>
                </a:solidFill>
                <a:latin typeface="Proxima Nova"/>
                <a:sym typeface="Proxima Nova"/>
              </a:rPr>
              <a:t>Structured and reliable data access, often with comprehensive documentation.</a:t>
            </a:r>
          </a:p>
          <a:p>
            <a:pPr marL="450850" indent="-285750" algn="just">
              <a:buClrTx/>
              <a:buSzPct val="100000"/>
              <a:buFont typeface="Arial" panose="020B0604020202020204" pitchFamily="34" charset="0"/>
              <a:buChar char="•"/>
            </a:pPr>
            <a:r>
              <a:rPr lang="en-US" sz="1800" dirty="0">
                <a:solidFill>
                  <a:schemeClr val="tx1"/>
                </a:solidFill>
                <a:latin typeface="Proxima Nova"/>
                <a:sym typeface="Proxima Nova"/>
              </a:rPr>
              <a:t>Real-time data retrieval, ensuring up-to-date information.</a:t>
            </a:r>
          </a:p>
          <a:p>
            <a:pPr marL="450850" indent="-285750" algn="just">
              <a:buClrTx/>
              <a:buSzPct val="100000"/>
              <a:buFont typeface="Arial" panose="020B0604020202020204" pitchFamily="34" charset="0"/>
              <a:buChar char="•"/>
            </a:pPr>
            <a:r>
              <a:rPr lang="en-US" sz="1800" dirty="0">
                <a:solidFill>
                  <a:schemeClr val="tx1"/>
                </a:solidFill>
                <a:latin typeface="Proxima Nova"/>
                <a:sym typeface="Proxima Nova"/>
              </a:rPr>
              <a:t>Interoperability with various systems and platforms.</a:t>
            </a:r>
          </a:p>
          <a:p>
            <a:pPr marL="165100" algn="just">
              <a:buClrTx/>
              <a:buSzPct val="100000"/>
            </a:pPr>
            <a:endParaRPr lang="en-US" sz="1800" dirty="0">
              <a:solidFill>
                <a:schemeClr val="tx1"/>
              </a:solidFill>
              <a:latin typeface="Proxima Nova"/>
              <a:sym typeface="Proxima Nova"/>
            </a:endParaRPr>
          </a:p>
          <a:p>
            <a:pPr marL="165100" algn="just">
              <a:buClrTx/>
              <a:buSzPct val="100000"/>
            </a:pPr>
            <a:r>
              <a:rPr lang="en-US" sz="1800" b="1" dirty="0">
                <a:solidFill>
                  <a:schemeClr val="tx1"/>
                </a:solidFill>
                <a:latin typeface="Proxima Nova"/>
                <a:sym typeface="Proxima Nova"/>
              </a:rPr>
              <a:t>Cons:</a:t>
            </a:r>
          </a:p>
          <a:p>
            <a:pPr marL="450850" indent="-285750" algn="just">
              <a:buClrTx/>
              <a:buSzPct val="100000"/>
              <a:buFont typeface="Arial" panose="020B0604020202020204" pitchFamily="34" charset="0"/>
              <a:buChar char="•"/>
            </a:pPr>
            <a:r>
              <a:rPr lang="en-US" sz="1800" dirty="0">
                <a:solidFill>
                  <a:schemeClr val="tx1"/>
                </a:solidFill>
                <a:latin typeface="Proxima Nova"/>
                <a:sym typeface="Proxima Nova"/>
              </a:rPr>
              <a:t>Rate limits and access restrictions can limit the amount of data that can be retrieved.</a:t>
            </a:r>
          </a:p>
          <a:p>
            <a:pPr marL="450850" indent="-285750" algn="just">
              <a:buClrTx/>
              <a:buSzPct val="100000"/>
              <a:buFont typeface="Arial" panose="020B0604020202020204" pitchFamily="34" charset="0"/>
              <a:buChar char="•"/>
            </a:pPr>
            <a:r>
              <a:rPr lang="en-US" sz="1800" dirty="0">
                <a:solidFill>
                  <a:schemeClr val="tx1"/>
                </a:solidFill>
                <a:latin typeface="Proxima Nova"/>
                <a:sym typeface="Proxima Nova"/>
              </a:rPr>
              <a:t>Dependency on the API provider's uptime and stability.</a:t>
            </a:r>
          </a:p>
          <a:p>
            <a:pPr marL="450850" indent="-285750" algn="just">
              <a:buClrTx/>
              <a:buSzPct val="100000"/>
              <a:buFont typeface="Arial" panose="020B0604020202020204" pitchFamily="34" charset="0"/>
              <a:buChar char="•"/>
            </a:pPr>
            <a:r>
              <a:rPr lang="en-US" sz="1800" dirty="0">
                <a:solidFill>
                  <a:schemeClr val="tx1"/>
                </a:solidFill>
                <a:latin typeface="Proxima Nova"/>
                <a:sym typeface="Proxima Nova"/>
              </a:rPr>
              <a:t>Potential costs associated with API usage, especially for higher-tier services or large volumes of data.</a:t>
            </a:r>
          </a:p>
        </p:txBody>
      </p:sp>
      <p:sp>
        <p:nvSpPr>
          <p:cNvPr id="68" name="Google Shape;68;p7"/>
          <p:cNvSpPr txBox="1"/>
          <p:nvPr/>
        </p:nvSpPr>
        <p:spPr>
          <a:xfrm>
            <a:off x="-805975" y="46747"/>
            <a:ext cx="7397667"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APIs (Application Programming Interfaces)</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
        <p:nvSpPr>
          <p:cNvPr id="4" name="AutoShape 2" descr="What is an API? API Explained Comics">
            <a:extLst>
              <a:ext uri="{FF2B5EF4-FFF2-40B4-BE49-F238E27FC236}">
                <a16:creationId xmlns:a16="http://schemas.microsoft.com/office/drawing/2014/main" id="{4BC2B487-80E4-4157-B2B2-BF813E40AB1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What is an API? API Explained Comics">
            <a:extLst>
              <a:ext uri="{FF2B5EF4-FFF2-40B4-BE49-F238E27FC236}">
                <a16:creationId xmlns:a16="http://schemas.microsoft.com/office/drawing/2014/main" id="{91C09F12-FFD9-4FAD-926C-3B3247CC83E2}"/>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ttps://rapidapi.com/blog/wp-content/uploads/2023/03/What-is-an-API-definition.webp">
            <a:extLst>
              <a:ext uri="{FF2B5EF4-FFF2-40B4-BE49-F238E27FC236}">
                <a16:creationId xmlns:a16="http://schemas.microsoft.com/office/drawing/2014/main" id="{44BD73E0-31DD-41A3-B45F-FC42D92DB4B9}"/>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85924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8" name="Google Shape;68;p7"/>
          <p:cNvSpPr txBox="1"/>
          <p:nvPr/>
        </p:nvSpPr>
        <p:spPr>
          <a:xfrm>
            <a:off x="-805975" y="46747"/>
            <a:ext cx="7397667"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Comparison</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
        <p:nvSpPr>
          <p:cNvPr id="4" name="AutoShape 2" descr="What is an API? API Explained Comics">
            <a:extLst>
              <a:ext uri="{FF2B5EF4-FFF2-40B4-BE49-F238E27FC236}">
                <a16:creationId xmlns:a16="http://schemas.microsoft.com/office/drawing/2014/main" id="{4BC2B487-80E4-4157-B2B2-BF813E40AB11}"/>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What is an API? API Explained Comics">
            <a:extLst>
              <a:ext uri="{FF2B5EF4-FFF2-40B4-BE49-F238E27FC236}">
                <a16:creationId xmlns:a16="http://schemas.microsoft.com/office/drawing/2014/main" id="{91C09F12-FFD9-4FAD-926C-3B3247CC83E2}"/>
              </a:ext>
            </a:extLst>
          </p:cNvPr>
          <p:cNvSpPr>
            <a:spLocks noChangeAspect="1" noChangeArrowheads="1"/>
          </p:cNvSpPr>
          <p:nvPr/>
        </p:nvSpPr>
        <p:spPr bwMode="auto">
          <a:xfrm>
            <a:off x="4572000" y="25717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https://rapidapi.com/blog/wp-content/uploads/2023/03/What-is-an-API-definition.webp">
            <a:extLst>
              <a:ext uri="{FF2B5EF4-FFF2-40B4-BE49-F238E27FC236}">
                <a16:creationId xmlns:a16="http://schemas.microsoft.com/office/drawing/2014/main" id="{44BD73E0-31DD-41A3-B45F-FC42D92DB4B9}"/>
              </a:ext>
            </a:extLst>
          </p:cNvPr>
          <p:cNvSpPr>
            <a:spLocks noChangeAspect="1" noChangeArrowheads="1"/>
          </p:cNvSpPr>
          <p:nvPr/>
        </p:nvSpPr>
        <p:spPr bwMode="auto">
          <a:xfrm>
            <a:off x="4724400" y="27241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59E4D5A1-716D-4C79-9DE9-5E86E3BF451E}"/>
              </a:ext>
            </a:extLst>
          </p:cNvPr>
          <p:cNvPicPr>
            <a:picLocks noChangeAspect="1"/>
          </p:cNvPicPr>
          <p:nvPr/>
        </p:nvPicPr>
        <p:blipFill>
          <a:blip r:embed="rId7"/>
          <a:stretch>
            <a:fillRect/>
          </a:stretch>
        </p:blipFill>
        <p:spPr>
          <a:xfrm>
            <a:off x="304416" y="760238"/>
            <a:ext cx="8624097" cy="3770812"/>
          </a:xfrm>
          <a:prstGeom prst="rect">
            <a:avLst/>
          </a:prstGeom>
        </p:spPr>
      </p:pic>
    </p:spTree>
    <p:extLst>
      <p:ext uri="{BB962C8B-B14F-4D97-AF65-F5344CB8AC3E}">
        <p14:creationId xmlns:p14="http://schemas.microsoft.com/office/powerpoint/2010/main" val="211951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g238a72bfe87_0_125"/>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173" name="Google Shape;173;g238a72bfe87_0_125"/>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174" name="Google Shape;174;g238a72bfe87_0_125"/>
          <p:cNvSpPr txBox="1"/>
          <p:nvPr/>
        </p:nvSpPr>
        <p:spPr>
          <a:xfrm>
            <a:off x="645925" y="724875"/>
            <a:ext cx="35067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endParaRPr sz="1200" b="1">
              <a:solidFill>
                <a:schemeClr val="dk2"/>
              </a:solidFill>
              <a:latin typeface="Proxima Nova"/>
              <a:ea typeface="Proxima Nova"/>
              <a:cs typeface="Proxima Nova"/>
              <a:sym typeface="Proxima Nova"/>
            </a:endParaRPr>
          </a:p>
        </p:txBody>
      </p:sp>
      <p:pic>
        <p:nvPicPr>
          <p:cNvPr id="177" name="Google Shape;177;g238a72bfe87_0_125"/>
          <p:cNvPicPr preferRelativeResize="0"/>
          <p:nvPr/>
        </p:nvPicPr>
        <p:blipFill>
          <a:blip r:embed="rId5">
            <a:alphaModFix/>
          </a:blip>
          <a:stretch>
            <a:fillRect/>
          </a:stretch>
        </p:blipFill>
        <p:spPr>
          <a:xfrm>
            <a:off x="752255" y="992575"/>
            <a:ext cx="7464056" cy="3324450"/>
          </a:xfrm>
          <a:prstGeom prst="rect">
            <a:avLst/>
          </a:prstGeom>
          <a:noFill/>
          <a:ln>
            <a:noFill/>
          </a:ln>
        </p:spPr>
      </p:pic>
      <p:sp>
        <p:nvSpPr>
          <p:cNvPr id="2" name="Slide Number Placeholder 1">
            <a:extLst>
              <a:ext uri="{FF2B5EF4-FFF2-40B4-BE49-F238E27FC236}">
                <a16:creationId xmlns:a16="http://schemas.microsoft.com/office/drawing/2014/main" id="{C321E778-0F91-470C-9F58-60DA22C356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pic>
        <p:nvPicPr>
          <p:cNvPr id="4" name="Picture 3">
            <a:extLst>
              <a:ext uri="{FF2B5EF4-FFF2-40B4-BE49-F238E27FC236}">
                <a16:creationId xmlns:a16="http://schemas.microsoft.com/office/drawing/2014/main" id="{F11EA46C-3244-40D8-9EB7-AD8C31687411}"/>
              </a:ext>
            </a:extLst>
          </p:cNvPr>
          <p:cNvPicPr>
            <a:picLocks noChangeAspect="1"/>
          </p:cNvPicPr>
          <p:nvPr/>
        </p:nvPicPr>
        <p:blipFill>
          <a:blip r:embed="rId6">
            <a:clrChange>
              <a:clrFrom>
                <a:srgbClr val="FEFEFE"/>
              </a:clrFrom>
              <a:clrTo>
                <a:srgbClr val="FEFEFE">
                  <a:alpha val="0"/>
                </a:srgbClr>
              </a:clrTo>
            </a:clrChange>
          </a:blip>
          <a:stretch>
            <a:fillRect/>
          </a:stretch>
        </p:blipFill>
        <p:spPr>
          <a:xfrm>
            <a:off x="6804841" y="1954540"/>
            <a:ext cx="1411469" cy="1224595"/>
          </a:xfrm>
          <a:prstGeom prst="rect">
            <a:avLst/>
          </a:prstGeom>
        </p:spPr>
      </p:pic>
      <p:pic>
        <p:nvPicPr>
          <p:cNvPr id="10" name="Picture 9">
            <a:extLst>
              <a:ext uri="{FF2B5EF4-FFF2-40B4-BE49-F238E27FC236}">
                <a16:creationId xmlns:a16="http://schemas.microsoft.com/office/drawing/2014/main" id="{3F84CFAB-D66F-4E15-9710-EA1D9ABEB11B}"/>
              </a:ext>
            </a:extLst>
          </p:cNvPr>
          <p:cNvPicPr>
            <a:picLocks noChangeAspect="1"/>
          </p:cNvPicPr>
          <p:nvPr/>
        </p:nvPicPr>
        <p:blipFill>
          <a:blip r:embed="rId7"/>
          <a:stretch>
            <a:fillRect/>
          </a:stretch>
        </p:blipFill>
        <p:spPr>
          <a:xfrm>
            <a:off x="6773266" y="105435"/>
            <a:ext cx="2066318" cy="685670"/>
          </a:xfrm>
          <a:prstGeom prst="rect">
            <a:avLst/>
          </a:prstGeom>
        </p:spPr>
      </p:pic>
      <p:pic>
        <p:nvPicPr>
          <p:cNvPr id="12" name="Picture 11">
            <a:extLst>
              <a:ext uri="{FF2B5EF4-FFF2-40B4-BE49-F238E27FC236}">
                <a16:creationId xmlns:a16="http://schemas.microsoft.com/office/drawing/2014/main" id="{F19B4A86-4AC3-49B1-B879-4375B0707122}"/>
              </a:ext>
            </a:extLst>
          </p:cNvPr>
          <p:cNvPicPr>
            <a:picLocks noChangeAspect="1"/>
          </p:cNvPicPr>
          <p:nvPr/>
        </p:nvPicPr>
        <p:blipFill>
          <a:blip r:embed="rId8"/>
          <a:stretch>
            <a:fillRect/>
          </a:stretch>
        </p:blipFill>
        <p:spPr>
          <a:xfrm>
            <a:off x="2238339" y="5000339"/>
            <a:ext cx="4051283" cy="235360"/>
          </a:xfrm>
          <a:prstGeom prst="rect">
            <a:avLst/>
          </a:prstGeom>
        </p:spPr>
      </p:pic>
      <p:sp>
        <p:nvSpPr>
          <p:cNvPr id="13" name="Google Shape;57;p1">
            <a:extLst>
              <a:ext uri="{FF2B5EF4-FFF2-40B4-BE49-F238E27FC236}">
                <a16:creationId xmlns:a16="http://schemas.microsoft.com/office/drawing/2014/main" id="{A76B48D3-3DE9-4E52-A56B-835CF45D5FCC}"/>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a:stretch/>
        </p:blipFill>
        <p:spPr>
          <a:xfrm>
            <a:off x="3675" y="0"/>
            <a:ext cx="9136645" cy="5143499"/>
          </a:xfrm>
          <a:prstGeom prst="rect">
            <a:avLst/>
          </a:prstGeom>
          <a:noFill/>
          <a:ln>
            <a:noFill/>
          </a:ln>
        </p:spPr>
      </p:pic>
      <p:sp>
        <p:nvSpPr>
          <p:cNvPr id="57" name="Google Shape;57;p1"/>
          <p:cNvSpPr txBox="1"/>
          <p:nvPr/>
        </p:nvSpPr>
        <p:spPr>
          <a:xfrm>
            <a:off x="3215425" y="2048544"/>
            <a:ext cx="5805733" cy="1046410"/>
          </a:xfrm>
          <a:prstGeom prst="rect">
            <a:avLst/>
          </a:prstGeom>
          <a:noFill/>
          <a:ln>
            <a:noFill/>
          </a:ln>
        </p:spPr>
        <p:txBody>
          <a:bodyPr spcFirstLastPara="1" wrap="square" lIns="91425" tIns="91425" rIns="91425" bIns="91425" anchor="t" anchorCtr="0">
            <a:spAutoFit/>
          </a:bodyPr>
          <a:lstStyle/>
          <a:p>
            <a:pPr lvl="0" algn="ctr">
              <a:buClr>
                <a:schemeClr val="dk1"/>
              </a:buClr>
              <a:buSzPts val="1100"/>
            </a:pPr>
            <a:r>
              <a:rPr lang="en-US" sz="2800" b="1" dirty="0">
                <a:solidFill>
                  <a:schemeClr val="accent5"/>
                </a:solidFill>
                <a:latin typeface="Proxima Nova"/>
                <a:ea typeface="Proxima Nova"/>
                <a:cs typeface="Proxima Nova"/>
                <a:sym typeface="Proxima Nova"/>
              </a:rPr>
              <a:t>Unit – 2 </a:t>
            </a:r>
          </a:p>
          <a:p>
            <a:pPr lvl="0" algn="ctr">
              <a:buClr>
                <a:schemeClr val="dk1"/>
              </a:buClr>
              <a:buSzPts val="1100"/>
            </a:pPr>
            <a:r>
              <a:rPr lang="en-US" sz="2800" b="1" dirty="0">
                <a:solidFill>
                  <a:schemeClr val="accent5"/>
                </a:solidFill>
                <a:latin typeface="Proxima Nova"/>
                <a:ea typeface="Proxima Nova"/>
                <a:cs typeface="Proxima Nova"/>
                <a:sym typeface="Proxima Nova"/>
              </a:rPr>
              <a:t>Data Acquisition and Management</a:t>
            </a:r>
            <a:endParaRPr sz="400" dirty="0">
              <a:solidFill>
                <a:schemeClr val="accent5"/>
              </a:solidFill>
            </a:endParaRPr>
          </a:p>
        </p:txBody>
      </p:sp>
      <p:sp>
        <p:nvSpPr>
          <p:cNvPr id="2" name="Slide Number Placeholder 1">
            <a:extLst>
              <a:ext uri="{FF2B5EF4-FFF2-40B4-BE49-F238E27FC236}">
                <a16:creationId xmlns:a16="http://schemas.microsoft.com/office/drawing/2014/main" id="{21708F6F-2519-49CB-BF36-6354EFEADE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4" name="Picture 3">
            <a:extLst>
              <a:ext uri="{FF2B5EF4-FFF2-40B4-BE49-F238E27FC236}">
                <a16:creationId xmlns:a16="http://schemas.microsoft.com/office/drawing/2014/main" id="{6843E9F3-8126-4EB5-98F2-641E7965D61A}"/>
              </a:ext>
            </a:extLst>
          </p:cNvPr>
          <p:cNvPicPr>
            <a:picLocks noChangeAspect="1"/>
          </p:cNvPicPr>
          <p:nvPr/>
        </p:nvPicPr>
        <p:blipFill>
          <a:blip r:embed="rId4"/>
          <a:stretch>
            <a:fillRect/>
          </a:stretch>
        </p:blipFill>
        <p:spPr>
          <a:xfrm>
            <a:off x="4823580" y="117225"/>
            <a:ext cx="3338939" cy="1107966"/>
          </a:xfrm>
          <a:prstGeom prst="rect">
            <a:avLst/>
          </a:prstGeom>
        </p:spPr>
      </p:pic>
    </p:spTree>
    <p:extLst>
      <p:ext uri="{BB962C8B-B14F-4D97-AF65-F5344CB8AC3E}">
        <p14:creationId xmlns:p14="http://schemas.microsoft.com/office/powerpoint/2010/main" val="311774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3323957"/>
          </a:xfrm>
          <a:prstGeom prst="rect">
            <a:avLst/>
          </a:prstGeom>
          <a:noFill/>
          <a:ln>
            <a:noFill/>
          </a:ln>
        </p:spPr>
        <p:txBody>
          <a:bodyPr spcFirstLastPara="1" wrap="square" lIns="91425" tIns="91425" rIns="91425" bIns="91425" anchor="t" anchorCtr="0">
            <a:spAutoFit/>
          </a:bodyPr>
          <a:lstStyle/>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Introduction to different data formats </a:t>
            </a:r>
          </a:p>
          <a:p>
            <a:pPr marL="914400" lvl="2" indent="-400050" algn="just">
              <a:lnSpc>
                <a:spcPct val="150000"/>
              </a:lnSpc>
              <a:buClrTx/>
              <a:buSzPct val="100000"/>
              <a:buFont typeface="Wingdings" panose="05000000000000000000" pitchFamily="2" charset="2"/>
              <a:buChar char="Ø"/>
            </a:pPr>
            <a:r>
              <a:rPr lang="en-US" sz="1600" dirty="0">
                <a:solidFill>
                  <a:schemeClr val="tx1"/>
                </a:solidFill>
                <a:latin typeface="Proxima Nova"/>
                <a:ea typeface="Proxima Nova"/>
                <a:cs typeface="Proxima Nova"/>
                <a:sym typeface="Proxima Nova"/>
              </a:rPr>
              <a:t>structured, unstructured, semi- structured</a:t>
            </a:r>
          </a:p>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overview of data acquisition techniques </a:t>
            </a:r>
          </a:p>
          <a:p>
            <a:pPr marL="914400" lvl="0" indent="-400050" algn="just">
              <a:lnSpc>
                <a:spcPct val="150000"/>
              </a:lnSpc>
              <a:buClrTx/>
              <a:buSzPct val="100000"/>
              <a:buFont typeface="Wingdings" panose="05000000000000000000" pitchFamily="2" charset="2"/>
              <a:buChar char="Ø"/>
            </a:pPr>
            <a:r>
              <a:rPr lang="en-US" sz="1600" dirty="0">
                <a:solidFill>
                  <a:schemeClr val="tx1"/>
                </a:solidFill>
                <a:latin typeface="Proxima Nova"/>
                <a:sym typeface="Proxima Nova"/>
              </a:rPr>
              <a:t>surveys, web scraping, APIs </a:t>
            </a:r>
          </a:p>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Data cleaning techniques to Handle missing data and outliers</a:t>
            </a:r>
          </a:p>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Data preprocessing – Issues in high dimensional data</a:t>
            </a:r>
          </a:p>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Dimensionality reduction and feature subset selection.</a:t>
            </a:r>
            <a:endParaRPr lang="en" sz="2000" dirty="0">
              <a:solidFill>
                <a:schemeClr val="tx1"/>
              </a:solidFill>
              <a:latin typeface="Proxima Nova"/>
              <a:ea typeface="Proxima Nova"/>
              <a:cs typeface="Proxima Nova"/>
              <a:sym typeface="Proxima Nova"/>
            </a:endParaRPr>
          </a:p>
        </p:txBody>
      </p:sp>
      <p:sp>
        <p:nvSpPr>
          <p:cNvPr id="68" name="Google Shape;68;p7"/>
          <p:cNvSpPr txBox="1"/>
          <p:nvPr/>
        </p:nvSpPr>
        <p:spPr>
          <a:xfrm>
            <a:off x="-805974" y="46747"/>
            <a:ext cx="6555000" cy="609367"/>
          </a:xfrm>
          <a:prstGeom prst="rect">
            <a:avLst/>
          </a:prstGeom>
          <a:noFill/>
          <a:ln>
            <a:noFill/>
          </a:ln>
        </p:spPr>
        <p:txBody>
          <a:bodyPr spcFirstLastPara="1" wrap="square" lIns="91425" tIns="91425" rIns="91425" bIns="91425" anchor="t" anchorCtr="0">
            <a:spAutoFit/>
          </a:bodyPr>
          <a:lstStyle/>
          <a:p>
            <a:pPr marL="863600" marR="266700" lvl="0" indent="0" rtl="0">
              <a:lnSpc>
                <a:spcPct val="115000"/>
              </a:lnSpc>
              <a:spcBef>
                <a:spcPts val="0"/>
              </a:spcBef>
              <a:spcAft>
                <a:spcPts val="0"/>
              </a:spcAft>
              <a:buClr>
                <a:schemeClr val="dk1"/>
              </a:buClr>
              <a:buSzPts val="1100"/>
              <a:buFont typeface="Arial"/>
              <a:buNone/>
            </a:pPr>
            <a:r>
              <a:rPr lang="en-US" sz="2400" b="1" u="sng" dirty="0">
                <a:solidFill>
                  <a:srgbClr val="00A4B6"/>
                </a:solidFill>
                <a:latin typeface="Proxima Nova" panose="020B0604020202020204" charset="0"/>
              </a:rPr>
              <a:t>Topics to be cover</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3877954"/>
          </a:xfrm>
          <a:prstGeom prst="rect">
            <a:avLst/>
          </a:prstGeom>
          <a:noFill/>
          <a:ln>
            <a:noFill/>
          </a:ln>
        </p:spPr>
        <p:txBody>
          <a:bodyPr spcFirstLastPara="1" wrap="square" lIns="91425" tIns="91425" rIns="91425" bIns="91425" anchor="t" anchorCtr="0">
            <a:spAutoFit/>
          </a:bodyPr>
          <a:lstStyle/>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Variety is one of the basic principles of big data. </a:t>
            </a:r>
          </a:p>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It is also one of the four characteristics of big data. </a:t>
            </a:r>
          </a:p>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The data scientist should be able to manage a variety of data types.</a:t>
            </a:r>
          </a:p>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The information from various sources of data from bank transactions to tweets to images to videos should be integrated for analysis and data management. </a:t>
            </a:r>
          </a:p>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Based on the business problem, you may come across different facets of data. </a:t>
            </a:r>
          </a:p>
        </p:txBody>
      </p:sp>
      <p:sp>
        <p:nvSpPr>
          <p:cNvPr id="68" name="Google Shape;68;p7"/>
          <p:cNvSpPr txBox="1"/>
          <p:nvPr/>
        </p:nvSpPr>
        <p:spPr>
          <a:xfrm>
            <a:off x="-805974" y="46747"/>
            <a:ext cx="6555000"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Variety of Data Types</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3665932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4801284"/>
          </a:xfrm>
          <a:prstGeom prst="rect">
            <a:avLst/>
          </a:prstGeom>
          <a:noFill/>
          <a:ln>
            <a:noFill/>
          </a:ln>
        </p:spPr>
        <p:txBody>
          <a:bodyPr spcFirstLastPara="1" wrap="square" lIns="91425" tIns="91425" rIns="91425" bIns="91425" anchor="t" anchorCtr="0">
            <a:spAutoFit/>
          </a:bodyPr>
          <a:lstStyle/>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You would require different data management tools and techniques to analyze and extract results for each flavor of data. </a:t>
            </a:r>
          </a:p>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Certain situations such as monitoring traffic data require real-time data management and analysis techniques whereas other situations such as data analysis to determine unsuspected patterns require massive historic data collection. </a:t>
            </a:r>
          </a:p>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In certain situations, we need to integrate data from a variety of sources for our analysis.</a:t>
            </a:r>
          </a:p>
          <a:p>
            <a:pPr marL="508000" lvl="0" indent="-342900" algn="just">
              <a:lnSpc>
                <a:spcPct val="150000"/>
              </a:lnSpc>
              <a:buClrTx/>
              <a:buSzPct val="100000"/>
              <a:buFont typeface="Arial" panose="020B0604020202020204" pitchFamily="34" charset="0"/>
              <a:buChar char="•"/>
            </a:pPr>
            <a:endParaRPr lang="en-US" sz="2000" dirty="0">
              <a:solidFill>
                <a:schemeClr val="tx1"/>
              </a:solidFill>
              <a:latin typeface="Proxima Nova"/>
              <a:ea typeface="Proxima Nova"/>
              <a:cs typeface="Proxima Nova"/>
              <a:sym typeface="Proxima Nova"/>
            </a:endParaRPr>
          </a:p>
          <a:p>
            <a:pPr marL="508000" lvl="0" indent="-342900" algn="just">
              <a:lnSpc>
                <a:spcPct val="150000"/>
              </a:lnSpc>
              <a:buClrTx/>
              <a:buSzPct val="100000"/>
              <a:buFont typeface="Arial" panose="020B0604020202020204" pitchFamily="34" charset="0"/>
              <a:buChar char="•"/>
            </a:pPr>
            <a:endParaRPr lang="en-US" sz="2000" dirty="0">
              <a:solidFill>
                <a:schemeClr val="tx1"/>
              </a:solidFill>
              <a:latin typeface="Proxima Nova"/>
              <a:ea typeface="Proxima Nova"/>
              <a:cs typeface="Proxima Nova"/>
              <a:sym typeface="Proxima Nova"/>
            </a:endParaRPr>
          </a:p>
        </p:txBody>
      </p:sp>
      <p:sp>
        <p:nvSpPr>
          <p:cNvPr id="68" name="Google Shape;68;p7"/>
          <p:cNvSpPr txBox="1"/>
          <p:nvPr/>
        </p:nvSpPr>
        <p:spPr>
          <a:xfrm>
            <a:off x="-805974" y="46747"/>
            <a:ext cx="6555000"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Variety of Data Types</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246752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2492960"/>
          </a:xfrm>
          <a:prstGeom prst="rect">
            <a:avLst/>
          </a:prstGeom>
          <a:noFill/>
          <a:ln>
            <a:noFill/>
          </a:ln>
        </p:spPr>
        <p:txBody>
          <a:bodyPr spcFirstLastPara="1" wrap="square" lIns="91425" tIns="91425" rIns="91425" bIns="91425" anchor="t" anchorCtr="0">
            <a:spAutoFit/>
          </a:bodyPr>
          <a:lstStyle/>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Structured Data</a:t>
            </a:r>
          </a:p>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Semi-Structured Data</a:t>
            </a:r>
          </a:p>
          <a:p>
            <a:pPr marL="508000" lvl="0" indent="-342900" algn="just">
              <a:lnSpc>
                <a:spcPct val="150000"/>
              </a:lnSpc>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Unstructured Data</a:t>
            </a:r>
          </a:p>
          <a:p>
            <a:pPr marL="508000" lvl="0" indent="-342900" algn="just">
              <a:lnSpc>
                <a:spcPct val="150000"/>
              </a:lnSpc>
              <a:buClrTx/>
              <a:buSzPct val="100000"/>
              <a:buFont typeface="Arial" panose="020B0604020202020204" pitchFamily="34" charset="0"/>
              <a:buChar char="•"/>
            </a:pPr>
            <a:endParaRPr lang="en-US" sz="2000" dirty="0">
              <a:solidFill>
                <a:schemeClr val="tx1"/>
              </a:solidFill>
              <a:latin typeface="Proxima Nova"/>
              <a:ea typeface="Proxima Nova"/>
              <a:cs typeface="Proxima Nova"/>
              <a:sym typeface="Proxima Nova"/>
            </a:endParaRPr>
          </a:p>
          <a:p>
            <a:pPr marL="508000" lvl="0" indent="-342900" algn="just">
              <a:lnSpc>
                <a:spcPct val="150000"/>
              </a:lnSpc>
              <a:buClrTx/>
              <a:buSzPct val="100000"/>
              <a:buFont typeface="Arial" panose="020B0604020202020204" pitchFamily="34" charset="0"/>
              <a:buChar char="•"/>
            </a:pPr>
            <a:endParaRPr lang="en-US" sz="2000" dirty="0">
              <a:solidFill>
                <a:schemeClr val="tx1"/>
              </a:solidFill>
              <a:latin typeface="Proxima Nova"/>
              <a:ea typeface="Proxima Nova"/>
              <a:cs typeface="Proxima Nova"/>
              <a:sym typeface="Proxima Nova"/>
            </a:endParaRPr>
          </a:p>
        </p:txBody>
      </p:sp>
      <p:sp>
        <p:nvSpPr>
          <p:cNvPr id="68" name="Google Shape;68;p7"/>
          <p:cNvSpPr txBox="1"/>
          <p:nvPr/>
        </p:nvSpPr>
        <p:spPr>
          <a:xfrm>
            <a:off x="-805974" y="46747"/>
            <a:ext cx="6555000"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Different Data Formats</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spTree>
    <p:extLst>
      <p:ext uri="{BB962C8B-B14F-4D97-AF65-F5344CB8AC3E}">
        <p14:creationId xmlns:p14="http://schemas.microsoft.com/office/powerpoint/2010/main" val="1528176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pic>
        <p:nvPicPr>
          <p:cNvPr id="63" name="Google Shape;63;p7"/>
          <p:cNvPicPr preferRelativeResize="0"/>
          <p:nvPr/>
        </p:nvPicPr>
        <p:blipFill rotWithShape="1">
          <a:blip r:embed="rId3">
            <a:alphaModFix/>
          </a:blip>
          <a:srcRect/>
          <a:stretch/>
        </p:blipFill>
        <p:spPr>
          <a:xfrm>
            <a:off x="4750" y="4750"/>
            <a:ext cx="9134475" cy="5133975"/>
          </a:xfrm>
          <a:prstGeom prst="rect">
            <a:avLst/>
          </a:prstGeom>
          <a:noFill/>
          <a:ln>
            <a:noFill/>
          </a:ln>
        </p:spPr>
      </p:pic>
      <p:pic>
        <p:nvPicPr>
          <p:cNvPr id="64" name="Google Shape;64;p7"/>
          <p:cNvPicPr preferRelativeResize="0"/>
          <p:nvPr/>
        </p:nvPicPr>
        <p:blipFill rotWithShape="1">
          <a:blip r:embed="rId4">
            <a:alphaModFix/>
          </a:blip>
          <a:srcRect/>
          <a:stretch/>
        </p:blipFill>
        <p:spPr>
          <a:xfrm>
            <a:off x="4763" y="4750"/>
            <a:ext cx="9134475" cy="5133975"/>
          </a:xfrm>
          <a:prstGeom prst="rect">
            <a:avLst/>
          </a:prstGeom>
          <a:noFill/>
          <a:ln>
            <a:noFill/>
          </a:ln>
        </p:spPr>
      </p:pic>
      <p:sp>
        <p:nvSpPr>
          <p:cNvPr id="66" name="Google Shape;66;p7"/>
          <p:cNvSpPr txBox="1"/>
          <p:nvPr/>
        </p:nvSpPr>
        <p:spPr>
          <a:xfrm>
            <a:off x="122842" y="612450"/>
            <a:ext cx="8898315" cy="2800736"/>
          </a:xfrm>
          <a:prstGeom prst="rect">
            <a:avLst/>
          </a:prstGeom>
          <a:noFill/>
          <a:ln>
            <a:noFill/>
          </a:ln>
        </p:spPr>
        <p:txBody>
          <a:bodyPr spcFirstLastPara="1" wrap="square" lIns="91425" tIns="91425" rIns="91425" bIns="91425" anchor="t" anchorCtr="0">
            <a:spAutoFit/>
          </a:bodyPr>
          <a:lstStyle/>
          <a:p>
            <a:pPr marL="508000" lvl="0" indent="-342900" algn="just">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Data having a pre-defined structure or schema which can also be categorized as quantitative data and is well-organized defined as Structured Data. </a:t>
            </a:r>
          </a:p>
          <a:p>
            <a:pPr marL="508000" lvl="0" indent="-342900" algn="just">
              <a:buClrTx/>
              <a:buSzPct val="100000"/>
              <a:buFont typeface="Arial" panose="020B0604020202020204" pitchFamily="34" charset="0"/>
              <a:buChar char="•"/>
            </a:pPr>
            <a:r>
              <a:rPr lang="en-US" sz="2000" dirty="0">
                <a:solidFill>
                  <a:schemeClr val="tx1"/>
                </a:solidFill>
                <a:latin typeface="Proxima Nova"/>
                <a:ea typeface="Proxima Nova"/>
                <a:cs typeface="Proxima Nova"/>
                <a:sym typeface="Proxima Nova"/>
              </a:rPr>
              <a:t>Because of having a pre-defined structure-property, data can be organized into tables — columns, and rows just like in spreadsheets.</a:t>
            </a:r>
          </a:p>
          <a:p>
            <a:pPr marL="508000" lvl="0" indent="-342900" algn="just">
              <a:buClrTx/>
              <a:buSzPct val="100000"/>
              <a:buFont typeface="Arial" panose="020B0604020202020204" pitchFamily="34" charset="0"/>
              <a:buChar char="•"/>
            </a:pPr>
            <a:endParaRPr lang="en-US" sz="2000" dirty="0">
              <a:solidFill>
                <a:schemeClr val="tx1"/>
              </a:solidFill>
              <a:latin typeface="Proxima Nova"/>
              <a:ea typeface="Proxima Nova"/>
              <a:cs typeface="Proxima Nova"/>
              <a:sym typeface="Proxima Nova"/>
            </a:endParaRPr>
          </a:p>
          <a:p>
            <a:pPr marL="508000" lvl="0" indent="-342900" algn="just">
              <a:buClrTx/>
              <a:buSzPct val="100000"/>
              <a:buFont typeface="Arial" panose="020B0604020202020204" pitchFamily="34" charset="0"/>
              <a:buChar char="•"/>
            </a:pPr>
            <a:endParaRPr lang="en-US" sz="2000" dirty="0">
              <a:solidFill>
                <a:schemeClr val="tx1"/>
              </a:solidFill>
              <a:latin typeface="Proxima Nova"/>
              <a:ea typeface="Proxima Nova"/>
              <a:cs typeface="Proxima Nova"/>
              <a:sym typeface="Proxima Nova"/>
            </a:endParaRPr>
          </a:p>
          <a:p>
            <a:pPr marL="508000" lvl="0" indent="-342900" algn="just">
              <a:lnSpc>
                <a:spcPct val="150000"/>
              </a:lnSpc>
              <a:buClrTx/>
              <a:buSzPct val="100000"/>
              <a:buFont typeface="Arial" panose="020B0604020202020204" pitchFamily="34" charset="0"/>
              <a:buChar char="•"/>
            </a:pPr>
            <a:endParaRPr lang="en-US" sz="2000" dirty="0">
              <a:solidFill>
                <a:schemeClr val="tx1"/>
              </a:solidFill>
              <a:latin typeface="Proxima Nova"/>
              <a:ea typeface="Proxima Nova"/>
              <a:cs typeface="Proxima Nova"/>
              <a:sym typeface="Proxima Nova"/>
            </a:endParaRPr>
          </a:p>
        </p:txBody>
      </p:sp>
      <p:sp>
        <p:nvSpPr>
          <p:cNvPr id="68" name="Google Shape;68;p7"/>
          <p:cNvSpPr txBox="1"/>
          <p:nvPr/>
        </p:nvSpPr>
        <p:spPr>
          <a:xfrm>
            <a:off x="-805974" y="46747"/>
            <a:ext cx="6555000" cy="609367"/>
          </a:xfrm>
          <a:prstGeom prst="rect">
            <a:avLst/>
          </a:prstGeom>
          <a:noFill/>
          <a:ln>
            <a:noFill/>
          </a:ln>
        </p:spPr>
        <p:txBody>
          <a:bodyPr spcFirstLastPara="1" wrap="square" lIns="91425" tIns="91425" rIns="91425" bIns="91425" anchor="t" anchorCtr="0">
            <a:spAutoFit/>
          </a:bodyPr>
          <a:lstStyle/>
          <a:p>
            <a:pPr marL="863600" marR="266700" lvl="0">
              <a:lnSpc>
                <a:spcPct val="115000"/>
              </a:lnSpc>
              <a:buClr>
                <a:schemeClr val="dk1"/>
              </a:buClr>
              <a:buSzPts val="1100"/>
            </a:pPr>
            <a:r>
              <a:rPr lang="en-US" sz="2400" b="1" u="sng" dirty="0">
                <a:solidFill>
                  <a:srgbClr val="00A4B6"/>
                </a:solidFill>
                <a:latin typeface="Proxima Nova" panose="020B0604020202020204" charset="0"/>
              </a:rPr>
              <a:t>Structured Data</a:t>
            </a:r>
          </a:p>
        </p:txBody>
      </p:sp>
      <p:sp>
        <p:nvSpPr>
          <p:cNvPr id="2" name="Slide Number Placeholder 1">
            <a:extLst>
              <a:ext uri="{FF2B5EF4-FFF2-40B4-BE49-F238E27FC236}">
                <a16:creationId xmlns:a16="http://schemas.microsoft.com/office/drawing/2014/main" id="{3934671A-3A39-4EF3-8B78-C1D1E4807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10" name="Google Shape;57;p1">
            <a:extLst>
              <a:ext uri="{FF2B5EF4-FFF2-40B4-BE49-F238E27FC236}">
                <a16:creationId xmlns:a16="http://schemas.microsoft.com/office/drawing/2014/main" id="{C2F094CF-9FED-4C0C-AC41-F7D1F1FD3E97}"/>
              </a:ext>
            </a:extLst>
          </p:cNvPr>
          <p:cNvSpPr txBox="1"/>
          <p:nvPr/>
        </p:nvSpPr>
        <p:spPr>
          <a:xfrm>
            <a:off x="4125430" y="-53194"/>
            <a:ext cx="4714154" cy="307746"/>
          </a:xfrm>
          <a:prstGeom prst="rect">
            <a:avLst/>
          </a:prstGeom>
          <a:noFill/>
          <a:ln>
            <a:noFill/>
          </a:ln>
        </p:spPr>
        <p:txBody>
          <a:bodyPr spcFirstLastPara="1" wrap="square" lIns="91425" tIns="91425" rIns="91425" bIns="91425" anchor="t" anchorCtr="0">
            <a:spAutoFit/>
          </a:bodyPr>
          <a:lstStyle/>
          <a:p>
            <a:pPr lvl="0" algn="r">
              <a:buClr>
                <a:schemeClr val="dk1"/>
              </a:buClr>
              <a:buSzPts val="1100"/>
            </a:pPr>
            <a:r>
              <a:rPr lang="en-US" sz="800" b="1" dirty="0">
                <a:solidFill>
                  <a:srgbClr val="FF0000"/>
                </a:solidFill>
                <a:latin typeface="Proxima Nova"/>
                <a:ea typeface="Proxima Nova"/>
                <a:cs typeface="Proxima Nova"/>
                <a:sym typeface="Proxima Nova"/>
              </a:rPr>
              <a:t>Data Acquisition and Management</a:t>
            </a:r>
            <a:endParaRPr lang="en-US" sz="100" dirty="0">
              <a:solidFill>
                <a:srgbClr val="FF0000"/>
              </a:solidFill>
            </a:endParaRPr>
          </a:p>
        </p:txBody>
      </p:sp>
      <p:pic>
        <p:nvPicPr>
          <p:cNvPr id="9" name="Picture 8">
            <a:extLst>
              <a:ext uri="{FF2B5EF4-FFF2-40B4-BE49-F238E27FC236}">
                <a16:creationId xmlns:a16="http://schemas.microsoft.com/office/drawing/2014/main" id="{05B7150B-B8BC-433A-8AA9-E168E6AB1358}"/>
              </a:ext>
            </a:extLst>
          </p:cNvPr>
          <p:cNvPicPr>
            <a:picLocks noChangeAspect="1"/>
          </p:cNvPicPr>
          <p:nvPr/>
        </p:nvPicPr>
        <p:blipFill>
          <a:blip r:embed="rId5"/>
          <a:stretch>
            <a:fillRect/>
          </a:stretch>
        </p:blipFill>
        <p:spPr>
          <a:xfrm>
            <a:off x="6773266" y="105435"/>
            <a:ext cx="2066318" cy="685670"/>
          </a:xfrm>
          <a:prstGeom prst="rect">
            <a:avLst/>
          </a:prstGeom>
        </p:spPr>
      </p:pic>
      <p:pic>
        <p:nvPicPr>
          <p:cNvPr id="3" name="Picture 2">
            <a:extLst>
              <a:ext uri="{FF2B5EF4-FFF2-40B4-BE49-F238E27FC236}">
                <a16:creationId xmlns:a16="http://schemas.microsoft.com/office/drawing/2014/main" id="{BF9479D7-E55C-45A4-B2AA-268AC810D7DA}"/>
              </a:ext>
            </a:extLst>
          </p:cNvPr>
          <p:cNvPicPr>
            <a:picLocks noChangeAspect="1"/>
          </p:cNvPicPr>
          <p:nvPr/>
        </p:nvPicPr>
        <p:blipFill>
          <a:blip r:embed="rId6"/>
          <a:stretch>
            <a:fillRect/>
          </a:stretch>
        </p:blipFill>
        <p:spPr>
          <a:xfrm>
            <a:off x="2238339" y="4989706"/>
            <a:ext cx="4051283" cy="235360"/>
          </a:xfrm>
          <a:prstGeom prst="rect">
            <a:avLst/>
          </a:prstGeom>
        </p:spPr>
      </p:pic>
      <p:pic>
        <p:nvPicPr>
          <p:cNvPr id="2050" name="Picture 2" descr="https://miro.medium.com/v2/resize:fit:700/0*sHiHrfJcsNrvYriL.jpg">
            <a:extLst>
              <a:ext uri="{FF2B5EF4-FFF2-40B4-BE49-F238E27FC236}">
                <a16:creationId xmlns:a16="http://schemas.microsoft.com/office/drawing/2014/main" id="{AB4BDE4B-9FBF-42E9-BFD9-68367C11A76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44729" y="2232634"/>
            <a:ext cx="4886692" cy="27505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310328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2420</TotalTime>
  <Words>2135</Words>
  <Application>Microsoft Office PowerPoint</Application>
  <PresentationFormat>On-screen Show (16:9)</PresentationFormat>
  <Paragraphs>267</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Proxima Nova Lt</vt:lpstr>
      <vt:lpstr>Arial</vt:lpstr>
      <vt:lpstr>Wingdings</vt:lpstr>
      <vt:lpstr>Times New Roman</vt:lpstr>
      <vt:lpstr>Proxima Nova</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Chetankumar Chudasama</dc:creator>
  <cp:lastModifiedBy>Chetan</cp:lastModifiedBy>
  <cp:revision>274</cp:revision>
  <dcterms:modified xsi:type="dcterms:W3CDTF">2024-07-07T17:19:49Z</dcterms:modified>
</cp:coreProperties>
</file>