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4" r:id="rId1"/>
  </p:sldMasterIdLst>
  <p:notesMasterIdLst>
    <p:notesMasterId r:id="rId22"/>
  </p:notesMasterIdLst>
  <p:handoutMasterIdLst>
    <p:handoutMasterId r:id="rId23"/>
  </p:handoutMasterIdLst>
  <p:sldIdLst>
    <p:sldId id="324" r:id="rId2"/>
    <p:sldId id="288" r:id="rId3"/>
    <p:sldId id="422" r:id="rId4"/>
    <p:sldId id="392" r:id="rId5"/>
    <p:sldId id="396" r:id="rId6"/>
    <p:sldId id="423" r:id="rId7"/>
    <p:sldId id="421" r:id="rId8"/>
    <p:sldId id="425" r:id="rId9"/>
    <p:sldId id="426" r:id="rId10"/>
    <p:sldId id="427" r:id="rId11"/>
    <p:sldId id="428" r:id="rId12"/>
    <p:sldId id="450" r:id="rId13"/>
    <p:sldId id="439" r:id="rId14"/>
    <p:sldId id="440" r:id="rId15"/>
    <p:sldId id="448" r:id="rId16"/>
    <p:sldId id="442" r:id="rId17"/>
    <p:sldId id="444" r:id="rId18"/>
    <p:sldId id="449" r:id="rId19"/>
    <p:sldId id="445" r:id="rId20"/>
    <p:sldId id="417" r:id="rId21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Wingdings 3" pitchFamily="2" charset="2"/>
      <p:regular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8CAF"/>
    <a:srgbClr val="AD1457"/>
    <a:srgbClr val="424242"/>
    <a:srgbClr val="F6E7E6"/>
    <a:srgbClr val="00BBD3"/>
    <a:srgbClr val="F9C5D7"/>
    <a:srgbClr val="F19D19"/>
    <a:srgbClr val="B5E61D"/>
    <a:srgbClr val="B84742"/>
    <a:srgbClr val="8BC1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3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0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83" d="100"/>
          <a:sy n="83" d="100"/>
        </p:scale>
        <p:origin x="3992" y="2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921DC-3109-4569-9FE5-3F5BA0747F75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9E4867-9854-45D8-A58B-AED9F0BB4D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7690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06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64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5A6E9C-8CAF-8CF0-3380-267E7D9B04F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92" y="0"/>
            <a:ext cx="3436307" cy="11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766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36B10-DEA5-9EB8-E713-5EE1784A58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67" y="1"/>
            <a:ext cx="3047932" cy="10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5575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180" y="31351"/>
            <a:ext cx="11943909" cy="697367"/>
          </a:xfrm>
          <a:pattFill prst="pct50">
            <a:fgClr>
              <a:srgbClr val="00B0F0"/>
            </a:fgClr>
            <a:bgClr>
              <a:schemeClr val="bg1"/>
            </a:bgClr>
          </a:pattFill>
          <a:ln>
            <a:solidFill>
              <a:schemeClr val="accent1"/>
            </a:solidFill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43909" cy="5637557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>
            <a:cxnSpLocks/>
          </p:cNvCxnSpPr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25C5B2AC-EDF7-FFBD-E301-DEAA64530EB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068" y="21288"/>
            <a:ext cx="2096021" cy="68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9775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084956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08" y="863444"/>
            <a:ext cx="11960613" cy="5637549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34CF134-67F6-E574-EB20-E12A44EF178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5873" y="1"/>
            <a:ext cx="2146125" cy="706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553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2" name="Freeform 13">
            <a:extLst>
              <a:ext uri="{FF2B5EF4-FFF2-40B4-BE49-F238E27FC236}">
                <a16:creationId xmlns:a16="http://schemas.microsoft.com/office/drawing/2014/main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Shape 56">
            <a:extLst>
              <a:ext uri="{FF2B5EF4-FFF2-40B4-BE49-F238E27FC236}">
                <a16:creationId xmlns:a16="http://schemas.microsoft.com/office/drawing/2014/main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2"/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solidFill>
            <a:srgbClr val="DFDFDF">
              <a:alpha val="49804"/>
            </a:srgbClr>
          </a:solidFill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DFDFDF">
              <a:alpha val="49804"/>
            </a:srgbClr>
          </a:solidFill>
          <a:ln>
            <a:noFill/>
          </a:ln>
        </p:spPr>
        <p:txBody>
          <a:bodyPr vert="horz" lIns="216000" tIns="108000" rIns="216000" bIns="108000" rtlCol="0" anchor="ctr">
            <a:normAutofit/>
          </a:bodyPr>
          <a:lstStyle>
            <a:lvl1pPr>
              <a:defRPr lang="en-US" sz="3400" b="1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63443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91440" y="6593188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0660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85173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A07D380-1663-6360-C4D1-4BBF7EA993D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5692" y="0"/>
            <a:ext cx="3436307" cy="113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417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30B2B30-523A-E226-A7AD-7011BA54C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67" y="1"/>
            <a:ext cx="3047932" cy="100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859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90EE56-FF17-0A83-FC71-9FD5BC36690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521" y="1"/>
            <a:ext cx="2797478" cy="92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10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4501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19818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42466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5485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667" r:id="rId15"/>
    <p:sldLayoutId id="2147483670" r:id="rId16"/>
    <p:sldLayoutId id="2147483672" r:id="rId17"/>
    <p:sldLayoutId id="2147483689" r:id="rId18"/>
    <p:sldLayoutId id="2147483690" r:id="rId19"/>
    <p:sldLayoutId id="2147483691" r:id="rId20"/>
    <p:sldLayoutId id="2147483674" r:id="rId2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700F155-879E-4253-A2D1-B37B688D1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90" y="1122363"/>
            <a:ext cx="7035300" cy="3740801"/>
          </a:xfrm>
        </p:spPr>
        <p:txBody>
          <a:bodyPr/>
          <a:lstStyle/>
          <a:p>
            <a:r>
              <a:rPr lang="en-US" sz="5400" b="0" dirty="0">
                <a:solidFill>
                  <a:srgbClr val="002060"/>
                </a:solidFill>
              </a:rPr>
              <a:t>Unit-4:</a:t>
            </a:r>
            <a:r>
              <a:rPr lang="en-US" sz="5400" dirty="0">
                <a:solidFill>
                  <a:srgbClr val="002060"/>
                </a:solidFill>
              </a:rPr>
              <a:t> </a:t>
            </a:r>
            <a:br>
              <a:rPr lang="en-US" sz="5400" dirty="0">
                <a:solidFill>
                  <a:srgbClr val="002060"/>
                </a:solidFill>
              </a:rPr>
            </a:br>
            <a:r>
              <a:rPr lang="en-US" sz="5400" dirty="0">
                <a:solidFill>
                  <a:srgbClr val="002060"/>
                </a:solidFill>
              </a:rPr>
              <a:t>String</a:t>
            </a:r>
            <a:r>
              <a:rPr lang="en-US" sz="5400" b="0" dirty="0">
                <a:solidFill>
                  <a:srgbClr val="002060"/>
                </a:solidFill>
              </a:rPr>
              <a:t> Matching</a:t>
            </a:r>
            <a:br>
              <a:rPr lang="en-US" sz="5400" b="0" dirty="0"/>
            </a:br>
            <a:br>
              <a:rPr lang="en-US" sz="54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5353292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Rabin-Karp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can 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using following formula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ounded Rectangle 13"/>
          <p:cNvSpPr/>
          <p:nvPr/>
        </p:nvSpPr>
        <p:spPr>
          <a:xfrm>
            <a:off x="1931786" y="1427268"/>
            <a:ext cx="9072500" cy="54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32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32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32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+1 </a:t>
            </a: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</a:rPr>
              <a:t>= 10(</a:t>
            </a:r>
            <a:r>
              <a:rPr lang="en-IN" sz="32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3200" i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3200" i="1" baseline="-25000" dirty="0">
                <a:latin typeface="Consolas" panose="020B0609020204030204" pitchFamily="49" charset="0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</a:rPr>
              <a:t>- 10</a:t>
            </a:r>
            <a:r>
              <a:rPr lang="en-IN" sz="3200" baseline="30000" dirty="0">
                <a:solidFill>
                  <a:schemeClr val="tx1"/>
                </a:solidFill>
                <a:latin typeface="Consolas" panose="020B0609020204030204" pitchFamily="49" charset="0"/>
              </a:rPr>
              <a:t>m-1</a:t>
            </a:r>
            <a:r>
              <a:rPr lang="en-IN" sz="3200" dirty="0">
                <a:solidFill>
                  <a:schemeClr val="tx1"/>
                </a:solidFill>
                <a:latin typeface="Consolas" panose="020B0609020204030204" pitchFamily="49" charset="0"/>
              </a:rPr>
              <a:t>T[s+1]) + T[s + m + 1]  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597412"/>
              </p:ext>
            </p:extLst>
          </p:nvPr>
        </p:nvGraphicFramePr>
        <p:xfrm>
          <a:off x="3272118" y="2191871"/>
          <a:ext cx="6275291" cy="6331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0481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  <a:gridCol w="570481">
                  <a:extLst>
                    <a:ext uri="{9D8B030D-6E8A-4147-A177-3AD203B41FA5}">
                      <a16:colId xmlns:a16="http://schemas.microsoft.com/office/drawing/2014/main" val="2354691562"/>
                    </a:ext>
                  </a:extLst>
                </a:gridCol>
              </a:tblGrid>
              <a:tr h="633133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sp>
        <p:nvSpPr>
          <p:cNvPr id="16" name="Rounded Rectangle 15"/>
          <p:cNvSpPr/>
          <p:nvPr/>
        </p:nvSpPr>
        <p:spPr>
          <a:xfrm>
            <a:off x="2082881" y="3027142"/>
            <a:ext cx="4559382" cy="46805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rgbClr val="AD1457"/>
                </a:solidFill>
                <a:latin typeface="Consolas" panose="020B0609020204030204" pitchFamily="49" charset="0"/>
              </a:rPr>
              <a:t>For m=2 and s=0 </a:t>
            </a:r>
            <a:r>
              <a:rPr lang="en-IN" sz="2400" i="1" dirty="0" err="1">
                <a:solidFill>
                  <a:srgbClr val="AD1457"/>
                </a:solidFill>
                <a:latin typeface="Consolas" panose="020B0609020204030204" pitchFamily="49" charset="0"/>
              </a:rPr>
              <a:t>t</a:t>
            </a:r>
            <a:r>
              <a:rPr lang="en-IN" sz="2400" baseline="-25000" dirty="0" err="1">
                <a:solidFill>
                  <a:srgbClr val="AD1457"/>
                </a:solidFill>
                <a:latin typeface="Consolas" panose="020B0609020204030204" pitchFamily="49" charset="0"/>
              </a:rPr>
              <a:t>s</a:t>
            </a:r>
            <a:r>
              <a:rPr lang="en-IN" sz="2400" dirty="0">
                <a:solidFill>
                  <a:srgbClr val="AD1457"/>
                </a:solidFill>
                <a:latin typeface="Consolas" panose="020B0609020204030204" pitchFamily="49" charset="0"/>
              </a:rPr>
              <a:t> = 31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82881" y="3566656"/>
            <a:ext cx="8766070" cy="82609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dirty="0">
                <a:solidFill>
                  <a:schemeClr val="tx1"/>
                </a:solidFill>
                <a:latin typeface="+mj-lt"/>
              </a:rPr>
              <a:t>We wish to remove higher order digit T[s+1]=3 and bring the new lower order digit T[s+m+1]=4 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335687" y="2244830"/>
            <a:ext cx="1005840" cy="521208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AD1457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2082881" y="4464208"/>
            <a:ext cx="4114800" cy="826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+1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10(31-10·3) + 4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= 10(1) + 4 = </a:t>
            </a:r>
            <a:r>
              <a:rPr lang="en-IN" sz="2400" b="1" dirty="0">
                <a:solidFill>
                  <a:srgbClr val="AD1457"/>
                </a:solidFill>
                <a:latin typeface="Consolas" panose="020B0609020204030204" pitchFamily="49" charset="0"/>
              </a:rPr>
              <a:t>14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2082881" y="5346348"/>
            <a:ext cx="4114800" cy="8260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+2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= 10(14-10·1) + 1</a:t>
            </a:r>
          </a:p>
          <a:p>
            <a:pPr algn="just"/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= 10(4) + 1 = </a:t>
            </a:r>
            <a:r>
              <a:rPr lang="en-IN" sz="2400" b="1" dirty="0">
                <a:solidFill>
                  <a:srgbClr val="AD1457"/>
                </a:solidFill>
                <a:latin typeface="Consolas" panose="020B0609020204030204" pitchFamily="49" charset="0"/>
              </a:rPr>
              <a:t>41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6602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22222E-6 L 0.04688 -0.00047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4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8 -0.00046 L 0.09323 -0.00047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22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8" grpId="0" animBg="1"/>
      <p:bldP spid="18" grpId="1" animBg="1"/>
      <p:bldP spid="18" grpId="2" animBg="1"/>
      <p:bldP spid="19" grpId="0" animBg="1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Rabin-Karp-Matcher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RABIN-KARP-MATCHER(T, P, d, q)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n ← length[T];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m ← length[P];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h ← d</a:t>
            </a:r>
            <a:r>
              <a:rPr lang="en-IN" sz="2200" baseline="30000" dirty="0">
                <a:latin typeface="Cambria Math" panose="02040503050406030204" pitchFamily="18" charset="0"/>
                <a:ea typeface="Cambria Math" panose="02040503050406030204" pitchFamily="18" charset="0"/>
              </a:rPr>
              <a:t>m-1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mod q;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</a:t>
            </a:r>
            <a:r>
              <a:rPr lang="en-IN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←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t</a:t>
            </a:r>
            <a:r>
              <a:rPr lang="en-IN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← 0;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for 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← 1 to m do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</a:t>
            </a:r>
            <a:r>
              <a:rPr lang="en-IN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← (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</a:t>
            </a:r>
            <a:r>
              <a:rPr lang="en-IN" sz="2200" i="1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+ P[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]) mod q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t</a:t>
            </a:r>
            <a:r>
              <a:rPr lang="en-IN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← (dt</a:t>
            </a:r>
            <a:r>
              <a:rPr lang="en-IN" sz="22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+ T[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i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]) mod q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for s ← 0 to n – m do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if </a:t>
            </a:r>
            <a:r>
              <a:rPr lang="en-IN" sz="2200" i="1" dirty="0">
                <a:latin typeface="Cambria Math" panose="02040503050406030204" pitchFamily="18" charset="0"/>
                <a:ea typeface="Cambria Math" panose="02040503050406030204" pitchFamily="18" charset="0"/>
              </a:rPr>
              <a:t>p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== </a:t>
            </a:r>
            <a:r>
              <a:rPr lang="en-IN" sz="22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IN" sz="2200" baseline="-25000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then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    if P[1..m] == T[s+1..s+m] then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	   print “pattern occurs with shift” s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   if s &lt; n-m then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IN" sz="2200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            t</a:t>
            </a:r>
            <a:r>
              <a:rPr lang="en-IN" sz="2200" baseline="-25000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s+1</a:t>
            </a:r>
            <a:r>
              <a:rPr lang="en-IN" sz="2200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← (d(</a:t>
            </a:r>
            <a:r>
              <a:rPr lang="en-IN" sz="2200" dirty="0" err="1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t</a:t>
            </a:r>
            <a:r>
              <a:rPr lang="en-IN" sz="2200" baseline="-25000" dirty="0" err="1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</a:t>
            </a:r>
            <a:r>
              <a:rPr lang="en-IN" sz="2200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– T[s+1]h) + T[s+m+1]) mod q</a:t>
            </a:r>
          </a:p>
          <a:p>
            <a:pPr>
              <a:spcBef>
                <a:spcPts val="400"/>
              </a:spcBef>
            </a:pPr>
            <a:endParaRPr lang="en-US" sz="2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27345"/>
              </p:ext>
            </p:extLst>
          </p:nvPr>
        </p:nvGraphicFramePr>
        <p:xfrm>
          <a:off x="7653916" y="1219010"/>
          <a:ext cx="3337392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632972313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959464589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837615725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340922682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154022684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89237245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1077832017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303865244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2741318054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1355053339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T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1155458"/>
              </p:ext>
            </p:extLst>
          </p:nvPr>
        </p:nvGraphicFramePr>
        <p:xfrm>
          <a:off x="7653913" y="1744731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  <a:gridCol w="278116">
                  <a:extLst>
                    <a:ext uri="{9D8B030D-6E8A-4147-A177-3AD203B41FA5}">
                      <a16:colId xmlns:a16="http://schemas.microsoft.com/office/drawing/2014/main" val="3632972313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cxnSp>
        <p:nvCxnSpPr>
          <p:cNvPr id="6" name="Straight Connector 5"/>
          <p:cNvCxnSpPr/>
          <p:nvPr/>
        </p:nvCxnSpPr>
        <p:spPr>
          <a:xfrm>
            <a:off x="7389703" y="878006"/>
            <a:ext cx="0" cy="557784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13728"/>
              </p:ext>
            </p:extLst>
          </p:nvPr>
        </p:nvGraphicFramePr>
        <p:xfrm>
          <a:off x="8678817" y="1744731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d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45927"/>
              </p:ext>
            </p:extLst>
          </p:nvPr>
        </p:nvGraphicFramePr>
        <p:xfrm>
          <a:off x="9703721" y="1744731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q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3375720"/>
              </p:ext>
            </p:extLst>
          </p:nvPr>
        </p:nvGraphicFramePr>
        <p:xfrm>
          <a:off x="7653913" y="2295971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769346"/>
              </p:ext>
            </p:extLst>
          </p:nvPr>
        </p:nvGraphicFramePr>
        <p:xfrm>
          <a:off x="8678817" y="2290184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1573399"/>
              </p:ext>
            </p:extLst>
          </p:nvPr>
        </p:nvGraphicFramePr>
        <p:xfrm>
          <a:off x="9703721" y="2270452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h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451788"/>
              </p:ext>
            </p:extLst>
          </p:nvPr>
        </p:nvGraphicFramePr>
        <p:xfrm>
          <a:off x="7653913" y="2849822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614456"/>
              </p:ext>
            </p:extLst>
          </p:nvPr>
        </p:nvGraphicFramePr>
        <p:xfrm>
          <a:off x="8665962" y="2835637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23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370225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algn="ctr"/>
                      <a:r>
                        <a:rPr lang="en-IN" sz="24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r>
                        <a:rPr lang="en-IN" sz="2400" i="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21951"/>
              </p:ext>
            </p:extLst>
          </p:nvPr>
        </p:nvGraphicFramePr>
        <p:xfrm>
          <a:off x="7653913" y="2845181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116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556232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i="1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226846"/>
              </p:ext>
            </p:extLst>
          </p:nvPr>
        </p:nvGraphicFramePr>
        <p:xfrm>
          <a:off x="8665962" y="2830996"/>
          <a:ext cx="834348" cy="4719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4123">
                  <a:extLst>
                    <a:ext uri="{9D8B030D-6E8A-4147-A177-3AD203B41FA5}">
                      <a16:colId xmlns:a16="http://schemas.microsoft.com/office/drawing/2014/main" val="1137199498"/>
                    </a:ext>
                  </a:extLst>
                </a:gridCol>
                <a:gridCol w="370225">
                  <a:extLst>
                    <a:ext uri="{9D8B030D-6E8A-4147-A177-3AD203B41FA5}">
                      <a16:colId xmlns:a16="http://schemas.microsoft.com/office/drawing/2014/main" val="814699450"/>
                    </a:ext>
                  </a:extLst>
                </a:gridCol>
              </a:tblGrid>
              <a:tr h="471926">
                <a:tc>
                  <a:txBody>
                    <a:bodyPr/>
                    <a:lstStyle/>
                    <a:p>
                      <a:pPr algn="ctr"/>
                      <a:r>
                        <a:rPr lang="en-IN" sz="2400" i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</a:t>
                      </a:r>
                      <a:r>
                        <a:rPr lang="en-IN" sz="2400" i="0" baseline="-250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7912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2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480" y="1095962"/>
            <a:ext cx="10607040" cy="285273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String Matching with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17607834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KMP algorithm relies on </a:t>
            </a:r>
            <a:r>
              <a:rPr lang="en-US" dirty="0">
                <a:solidFill>
                  <a:srgbClr val="AD1457"/>
                </a:solidFill>
              </a:rPr>
              <a:t>prefix function (π).</a:t>
            </a:r>
          </a:p>
          <a:p>
            <a:r>
              <a:rPr lang="en-US" dirty="0">
                <a:solidFill>
                  <a:srgbClr val="AD1457"/>
                </a:solidFill>
              </a:rPr>
              <a:t>Proper prefix: </a:t>
            </a:r>
            <a:r>
              <a:rPr lang="en-US" dirty="0"/>
              <a:t>All the characters in a string, with one or more cut off the end. “S”, “Sn”, “</a:t>
            </a:r>
            <a:r>
              <a:rPr lang="en-US" dirty="0" err="1"/>
              <a:t>Sna</a:t>
            </a:r>
            <a:r>
              <a:rPr lang="en-US" dirty="0"/>
              <a:t>”, and “Snap” are all the proper prefixes of “Snape”.</a:t>
            </a:r>
          </a:p>
          <a:p>
            <a:r>
              <a:rPr lang="en-US" dirty="0">
                <a:solidFill>
                  <a:srgbClr val="AD1457"/>
                </a:solidFill>
              </a:rPr>
              <a:t>Proper suffix: </a:t>
            </a:r>
            <a:r>
              <a:rPr lang="en-US" dirty="0"/>
              <a:t>All the characters in a string, with one or more cut off the beginning. “</a:t>
            </a:r>
            <a:r>
              <a:rPr lang="en-US" dirty="0" err="1"/>
              <a:t>agrid</a:t>
            </a:r>
            <a:r>
              <a:rPr lang="en-US" dirty="0"/>
              <a:t>”, “grid”, “rid”, “id”, and “d” are all proper suffixes of “Hagrid”.</a:t>
            </a:r>
          </a:p>
          <a:p>
            <a:r>
              <a:rPr lang="en-US" dirty="0"/>
              <a:t>KMP algorithm works as follows:</a:t>
            </a:r>
          </a:p>
          <a:p>
            <a:pPr marL="887412" lvl="1" indent="-342900"/>
            <a:r>
              <a:rPr lang="en-US" dirty="0"/>
              <a:t>Step-1: </a:t>
            </a:r>
            <a:r>
              <a:rPr lang="en-US" dirty="0">
                <a:solidFill>
                  <a:srgbClr val="AD1457"/>
                </a:solidFill>
              </a:rPr>
              <a:t>Calculate</a:t>
            </a:r>
            <a:r>
              <a:rPr lang="en-US" dirty="0"/>
              <a:t> Prefix Function</a:t>
            </a:r>
          </a:p>
          <a:p>
            <a:pPr marL="887412" lvl="1" indent="-342900"/>
            <a:r>
              <a:rPr lang="en-US" dirty="0"/>
              <a:t>Step-2: </a:t>
            </a:r>
            <a:r>
              <a:rPr lang="en-US" dirty="0">
                <a:solidFill>
                  <a:srgbClr val="AD1457"/>
                </a:solidFill>
              </a:rPr>
              <a:t>Match</a:t>
            </a:r>
            <a:r>
              <a:rPr lang="en-US" dirty="0"/>
              <a:t> Pattern with Text</a:t>
            </a:r>
          </a:p>
          <a:p>
            <a:pPr marL="887412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706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Longest Common Prefix and Suffix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595568"/>
              </p:ext>
            </p:extLst>
          </p:nvPr>
        </p:nvGraphicFramePr>
        <p:xfrm>
          <a:off x="2994698" y="1412776"/>
          <a:ext cx="4661215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Prefix(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903741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>
            <a:off x="4531515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/>
          <p:cNvSpPr/>
          <p:nvPr/>
        </p:nvSpPr>
        <p:spPr>
          <a:xfrm>
            <a:off x="2995706" y="425709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We have no possible prefixes 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94698" y="497717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We have no possible suffixes 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1515" y="2382344"/>
            <a:ext cx="338843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4824236" y="2382344"/>
            <a:ext cx="359998" cy="63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318099" y="2382344"/>
            <a:ext cx="348566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5790820" y="2382344"/>
            <a:ext cx="305173" cy="63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6274967" y="2382344"/>
            <a:ext cx="357244" cy="5400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754730" y="2382344"/>
            <a:ext cx="357235" cy="63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7237236" y="2382344"/>
            <a:ext cx="357221" cy="6398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ounded Rectangle 14"/>
          <p:cNvSpPr/>
          <p:nvPr/>
        </p:nvSpPr>
        <p:spPr>
          <a:xfrm>
            <a:off x="5469423" y="3107196"/>
            <a:ext cx="497389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5015271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5298437" y="3105872"/>
            <a:ext cx="852383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ab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2995706" y="425709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prefix = a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2994698" y="497717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suffix = b 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98334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982090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6464716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6948472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7436824" y="980728"/>
            <a:ext cx="0" cy="5400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5318099" y="3104548"/>
            <a:ext cx="852383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</a:rPr>
              <a:t>aba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003496" y="426741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prefix = a, ab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002488" y="4987492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suffix = a,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ba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5142394" y="3094228"/>
            <a:ext cx="1164468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solidFill>
                  <a:schemeClr val="tx1"/>
                </a:solidFill>
                <a:latin typeface="+mj-lt"/>
              </a:rPr>
              <a:t>abab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3011286" y="4279547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prefix = a, ab, aba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010278" y="4999627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suffix = b, ab,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bab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 </a:t>
            </a:r>
          </a:p>
        </p:txBody>
      </p:sp>
      <p:sp>
        <p:nvSpPr>
          <p:cNvPr id="31" name="Rounded Rectangle 30"/>
          <p:cNvSpPr/>
          <p:nvPr/>
        </p:nvSpPr>
        <p:spPr>
          <a:xfrm>
            <a:off x="5084431" y="3101459"/>
            <a:ext cx="1164468" cy="69963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solidFill>
                  <a:schemeClr val="tx1"/>
                </a:solidFill>
                <a:latin typeface="+mj-lt"/>
              </a:rPr>
              <a:t>ababa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2994698" y="4264323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prefix = a, ab, aba,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abab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2993690" y="4984403"/>
            <a:ext cx="4489611" cy="64807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Possible suffix = a, </a:t>
            </a:r>
            <a:r>
              <a:rPr lang="en-IN" sz="2400" dirty="0" err="1">
                <a:solidFill>
                  <a:schemeClr val="tx1"/>
                </a:solidFill>
                <a:latin typeface="+mj-lt"/>
              </a:rPr>
              <a:t>ba</a:t>
            </a:r>
            <a:r>
              <a:rPr lang="en-IN" sz="2400" dirty="0">
                <a:solidFill>
                  <a:schemeClr val="tx1"/>
                </a:solidFill>
                <a:latin typeface="+mj-lt"/>
              </a:rPr>
              <a:t>, aba, baba </a:t>
            </a:r>
          </a:p>
        </p:txBody>
      </p:sp>
    </p:spTree>
    <p:extLst>
      <p:ext uri="{BB962C8B-B14F-4D97-AF65-F5344CB8AC3E}">
        <p14:creationId xmlns:p14="http://schemas.microsoft.com/office/powerpoint/2010/main" val="291864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5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27" grpId="1" animBg="1"/>
      <p:bldP spid="28" grpId="0" animBg="1"/>
      <p:bldP spid="28" grpId="1" animBg="1"/>
      <p:bldP spid="29" grpId="0" animBg="1"/>
      <p:bldP spid="29" grpId="1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33" grpId="0" animBg="1"/>
      <p:bldP spid="33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Calculate Prefix Function -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1533273"/>
              </p:ext>
            </p:extLst>
          </p:nvPr>
        </p:nvGraphicFramePr>
        <p:xfrm>
          <a:off x="1367922" y="1180975"/>
          <a:ext cx="6469792" cy="16025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8724">
                  <a:extLst>
                    <a:ext uri="{9D8B030D-6E8A-4147-A177-3AD203B41FA5}">
                      <a16:colId xmlns:a16="http://schemas.microsoft.com/office/drawing/2014/main" val="4157395379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1676240761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2733759007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3272912894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494371180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1035108413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2733593413"/>
                    </a:ext>
                  </a:extLst>
                </a:gridCol>
                <a:gridCol w="808724">
                  <a:extLst>
                    <a:ext uri="{9D8B030D-6E8A-4147-A177-3AD203B41FA5}">
                      <a16:colId xmlns:a16="http://schemas.microsoft.com/office/drawing/2014/main" val="2684976021"/>
                    </a:ext>
                  </a:extLst>
                </a:gridCol>
              </a:tblGrid>
              <a:tr h="566256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78455000"/>
                  </a:ext>
                </a:extLst>
              </a:tr>
              <a:tr h="484537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P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8141251"/>
                  </a:ext>
                </a:extLst>
              </a:tr>
              <a:tr h="484537">
                <a:tc>
                  <a:txBody>
                    <a:bodyPr/>
                    <a:lstStyle/>
                    <a:p>
                      <a:pPr algn="ctr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endParaRPr lang="en-IN" sz="2400" b="1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8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0867107"/>
                  </a:ext>
                </a:extLst>
              </a:tr>
            </a:tbl>
          </a:graphicData>
        </a:graphic>
      </p:graphicFrame>
      <p:grpSp>
        <p:nvGrpSpPr>
          <p:cNvPr id="25" name="Group 24"/>
          <p:cNvGrpSpPr/>
          <p:nvPr/>
        </p:nvGrpSpPr>
        <p:grpSpPr>
          <a:xfrm>
            <a:off x="3158102" y="556172"/>
            <a:ext cx="360000" cy="822341"/>
            <a:chOff x="1005409" y="586217"/>
            <a:chExt cx="360000" cy="822341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1224598" y="1091723"/>
              <a:ext cx="0" cy="31683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1005409" y="58621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13576" y="635504"/>
            <a:ext cx="660917" cy="745213"/>
            <a:chOff x="5983749" y="3399774"/>
            <a:chExt cx="660917" cy="745213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6323332" y="3828152"/>
              <a:ext cx="0" cy="31683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5983749" y="3399774"/>
              <a:ext cx="66091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</a:p>
          </p:txBody>
        </p:sp>
      </p:grpSp>
      <p:sp>
        <p:nvSpPr>
          <p:cNvPr id="31" name="Rounded Rectangle 30"/>
          <p:cNvSpPr/>
          <p:nvPr/>
        </p:nvSpPr>
        <p:spPr>
          <a:xfrm>
            <a:off x="300625" y="4145826"/>
            <a:ext cx="4722312" cy="165688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+mj-lt"/>
              </a:rPr>
              <a:t>Initially set </a:t>
            </a:r>
            <a:r>
              <a:rPr lang="en-US" sz="2400" b="1" dirty="0">
                <a:solidFill>
                  <a:schemeClr val="tx1"/>
                </a:solidFill>
              </a:rPr>
              <a:t>π[1] = 0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k is the longest prefix found</a:t>
            </a:r>
          </a:p>
          <a:p>
            <a:r>
              <a:rPr lang="en-US" sz="2400" dirty="0">
                <a:solidFill>
                  <a:schemeClr val="tx1"/>
                </a:solidFill>
                <a:latin typeface="+mj-lt"/>
              </a:rPr>
              <a:t>q is the current index of pattern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53440" y="3555645"/>
            <a:ext cx="1393633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q  </a:t>
            </a:r>
            <a:r>
              <a:rPr lang="en-IN" sz="240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= </a:t>
            </a:r>
            <a:endParaRPr lang="en-IN" sz="2400" dirty="0">
              <a:solidFill>
                <a:schemeClr val="tx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66981" y="3007641"/>
            <a:ext cx="1393633" cy="46805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  = 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36" name="Rectangle 35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37" name="Flowchart: Decision 36"/>
          <p:cNvSpPr/>
          <p:nvPr/>
        </p:nvSpPr>
        <p:spPr>
          <a:xfrm>
            <a:off x="6509310" y="2813456"/>
            <a:ext cx="4283968" cy="1044116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P[k+1]==P[q]</a:t>
            </a:r>
          </a:p>
        </p:txBody>
      </p:sp>
      <p:sp>
        <p:nvSpPr>
          <p:cNvPr id="38" name="Flowchart: Decision 37"/>
          <p:cNvSpPr/>
          <p:nvPr/>
        </p:nvSpPr>
        <p:spPr>
          <a:xfrm>
            <a:off x="5338926" y="3857795"/>
            <a:ext cx="1584176" cy="576064"/>
          </a:xfrm>
          <a:prstGeom prst="flowChartDecisi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k&gt;0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0793278" y="4748409"/>
            <a:ext cx="1224136" cy="540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k=k+1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815090" y="4758370"/>
            <a:ext cx="1224136" cy="540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k=</a:t>
            </a:r>
            <a:r>
              <a:rPr lang="el-G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[k]</a:t>
            </a:r>
          </a:p>
        </p:txBody>
      </p:sp>
      <p:sp>
        <p:nvSpPr>
          <p:cNvPr id="41" name="Rectangle 40"/>
          <p:cNvSpPr/>
          <p:nvPr/>
        </p:nvSpPr>
        <p:spPr>
          <a:xfrm>
            <a:off x="8039226" y="6017812"/>
            <a:ext cx="1224136" cy="5400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l-GR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π</a:t>
            </a:r>
            <a:r>
              <a:rPr lang="en-IN" sz="24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[q]=k</a:t>
            </a:r>
          </a:p>
        </p:txBody>
      </p:sp>
      <p:cxnSp>
        <p:nvCxnSpPr>
          <p:cNvPr id="42" name="Elbow Connector 41"/>
          <p:cNvCxnSpPr>
            <a:stCxn id="37" idx="1"/>
            <a:endCxn id="38" idx="0"/>
          </p:cNvCxnSpPr>
          <p:nvPr/>
        </p:nvCxnSpPr>
        <p:spPr>
          <a:xfrm rot="10800000" flipV="1">
            <a:off x="6131014" y="3335513"/>
            <a:ext cx="378296" cy="52228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37" idx="3"/>
            <a:endCxn id="39" idx="0"/>
          </p:cNvCxnSpPr>
          <p:nvPr/>
        </p:nvCxnSpPr>
        <p:spPr>
          <a:xfrm>
            <a:off x="10793278" y="3335514"/>
            <a:ext cx="612068" cy="14128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8" idx="3"/>
            <a:endCxn id="40" idx="0"/>
          </p:cNvCxnSpPr>
          <p:nvPr/>
        </p:nvCxnSpPr>
        <p:spPr>
          <a:xfrm>
            <a:off x="6923102" y="4145827"/>
            <a:ext cx="504056" cy="6125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/>
          <p:cNvCxnSpPr>
            <a:stCxn id="38" idx="1"/>
            <a:endCxn id="41" idx="1"/>
          </p:cNvCxnSpPr>
          <p:nvPr/>
        </p:nvCxnSpPr>
        <p:spPr>
          <a:xfrm rot="10800000" flipH="1" flipV="1">
            <a:off x="5338926" y="4145826"/>
            <a:ext cx="2700300" cy="2142015"/>
          </a:xfrm>
          <a:prstGeom prst="bentConnector3">
            <a:avLst>
              <a:gd name="adj1" fmla="val -84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39" idx="2"/>
            <a:endCxn id="41" idx="3"/>
          </p:cNvCxnSpPr>
          <p:nvPr/>
        </p:nvCxnSpPr>
        <p:spPr>
          <a:xfrm rot="5400000">
            <a:off x="9834668" y="4717163"/>
            <a:ext cx="999373" cy="21419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stCxn id="40" idx="3"/>
            <a:endCxn id="37" idx="2"/>
          </p:cNvCxnSpPr>
          <p:nvPr/>
        </p:nvCxnSpPr>
        <p:spPr>
          <a:xfrm flipV="1">
            <a:off x="8039226" y="3857572"/>
            <a:ext cx="612068" cy="11708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0748146" y="2908571"/>
            <a:ext cx="7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true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836292" y="3762844"/>
            <a:ext cx="7023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true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852110" y="2908571"/>
            <a:ext cx="804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false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834870" y="3684467"/>
            <a:ext cx="8913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false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55" name="Rectangle 54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216388" y="3555645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61" name="Rectangle 60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393576" y="2339789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3191432" y="2330825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6" name="TextBox 75"/>
          <p:cNvSpPr txBox="1"/>
          <p:nvPr/>
        </p:nvSpPr>
        <p:spPr>
          <a:xfrm>
            <a:off x="3989291" y="2321860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4840938" y="2366684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3" name="Rectangle 52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611902" y="2344272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6" name="Rectangle 55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80" name="Rectangle 79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216388" y="3007641"/>
            <a:ext cx="548640" cy="4572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pSp>
        <p:nvGrpSpPr>
          <p:cNvPr id="81" name="Group 80"/>
          <p:cNvGrpSpPr/>
          <p:nvPr/>
        </p:nvGrpSpPr>
        <p:grpSpPr>
          <a:xfrm>
            <a:off x="2218775" y="626910"/>
            <a:ext cx="789119" cy="745213"/>
            <a:chOff x="5983748" y="3399774"/>
            <a:chExt cx="789119" cy="745213"/>
          </a:xfrm>
        </p:grpSpPr>
        <p:cxnSp>
          <p:nvCxnSpPr>
            <p:cNvPr id="82" name="Straight Arrow Connector 81"/>
            <p:cNvCxnSpPr/>
            <p:nvPr/>
          </p:nvCxnSpPr>
          <p:spPr>
            <a:xfrm>
              <a:off x="6323332" y="3828152"/>
              <a:ext cx="0" cy="31683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/>
            <p:cNvSpPr txBox="1"/>
            <p:nvPr/>
          </p:nvSpPr>
          <p:spPr>
            <a:xfrm>
              <a:off x="5983748" y="3399774"/>
              <a:ext cx="7891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k+1</a:t>
              </a:r>
            </a:p>
          </p:txBody>
        </p:sp>
      </p:grpSp>
      <p:sp>
        <p:nvSpPr>
          <p:cNvPr id="84" name="TextBox 83"/>
          <p:cNvSpPr txBox="1"/>
          <p:nvPr/>
        </p:nvSpPr>
        <p:spPr>
          <a:xfrm>
            <a:off x="6476997" y="2375649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7259889" y="622949"/>
            <a:ext cx="360000" cy="822341"/>
            <a:chOff x="1005409" y="586217"/>
            <a:chExt cx="360000" cy="822341"/>
          </a:xfrm>
        </p:grpSpPr>
        <p:cxnSp>
          <p:nvCxnSpPr>
            <p:cNvPr id="86" name="Straight Arrow Connector 85"/>
            <p:cNvCxnSpPr/>
            <p:nvPr/>
          </p:nvCxnSpPr>
          <p:spPr>
            <a:xfrm>
              <a:off x="1185409" y="1091723"/>
              <a:ext cx="0" cy="316835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1005409" y="586217"/>
              <a:ext cx="360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400" b="1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q</a:t>
              </a:r>
            </a:p>
          </p:txBody>
        </p:sp>
      </p:grpSp>
      <p:sp>
        <p:nvSpPr>
          <p:cNvPr id="88" name="TextBox 87"/>
          <p:cNvSpPr txBox="1"/>
          <p:nvPr/>
        </p:nvSpPr>
        <p:spPr>
          <a:xfrm>
            <a:off x="7221068" y="2366684"/>
            <a:ext cx="4034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678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1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0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0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0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18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22222E-6 L 0.06601 0.00023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1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3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3" presetClass="emph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D9A78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46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47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48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7.40741E-7 L 0.0651 -0.00602 " pathEditMode="relative" rAng="0" ptsTypes="AA">
                                      <p:cBhvr>
                                        <p:cTn id="162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0"/>
                                    </p:animMotion>
                                  </p:childTnLst>
                                </p:cTn>
                              </p:par>
                              <p:par>
                                <p:cTn id="163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01 0.00023 L 0.13437 0.00023 " pathEditMode="relative" rAng="0" ptsTypes="AA">
                                      <p:cBhvr>
                                        <p:cTn id="16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77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1" presetClass="emph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1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17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7" presetClass="emph" presetSubtype="0" repeatCount="indefinite" fill="remove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180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181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182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3" dur="250" autoRev="1" fill="remove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51 -0.00602 L 0.13112 -0.00579 " pathEditMode="relative" rAng="0" ptsTypes="AA">
                                      <p:cBhvr>
                                        <p:cTn id="19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208"/>
                                    </p:animMotion>
                                  </p:childTnLst>
                                </p:cTn>
                              </p:par>
                              <p:par>
                                <p:cTn id="19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37 0.00023 L 0.20052 0.00209 " pathEditMode="relative" rAng="0" ptsTypes="AA">
                                      <p:cBhvr>
                                        <p:cTn id="198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2 -0.00579 L 0.19948 -0.00579 " pathEditMode="relative" rAng="0" ptsTypes="AA">
                                      <p:cBhvr>
                                        <p:cTn id="221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11" y="-208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052 0.00209 L 0.26679 0.00417 " pathEditMode="relative" rAng="0" ptsTypes="AA">
                                      <p:cBhvr>
                                        <p:cTn id="2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7" presetClass="emph" presetSubtype="0" repeatCount="indefinite" fill="remove" grpId="1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27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28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29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948 -0.00579 L 0.0651 -0.00602 " pathEditMode="relative" rAng="0" ptsTypes="AA">
                                      <p:cBhvr>
                                        <p:cTn id="239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15" y="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21" presetClass="emph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24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24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24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27" presetClass="emph" presetSubtype="0" fill="remove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0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51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52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3" dur="250" autoRev="1" fill="remove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6" fill="hold">
                      <p:stCondLst>
                        <p:cond delay="indefinite"/>
                      </p:stCondLst>
                      <p:childTnLst>
                        <p:par>
                          <p:cTn id="267" fill="hold">
                            <p:stCondLst>
                              <p:cond delay="0"/>
                            </p:stCondLst>
                            <p:childTnLst>
                              <p:par>
                                <p:cTn id="268" presetID="27" presetClass="emph" presetSubtype="0" repeatCount="indefinite" fill="remove" grpId="2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Clr clrSpc="rgb" dir="cw">
                                      <p:cBhvr override="childStyle">
                                        <p:cTn id="269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270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71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72" dur="250" autoRev="1" fill="remove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7" fill="hold">
                      <p:stCondLst>
                        <p:cond delay="indefinite"/>
                      </p:stCondLst>
                      <p:childTnLst>
                        <p:par>
                          <p:cTn id="278" fill="hold">
                            <p:stCondLst>
                              <p:cond delay="0"/>
                            </p:stCondLst>
                            <p:childTnLst>
                              <p:par>
                                <p:cTn id="2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2" fill="hold">
                      <p:stCondLst>
                        <p:cond delay="indefinite"/>
                      </p:stCondLst>
                      <p:childTnLst>
                        <p:par>
                          <p:cTn id="283" fill="hold">
                            <p:stCondLst>
                              <p:cond delay="0"/>
                            </p:stCondLst>
                            <p:childTnLst>
                              <p:par>
                                <p:cTn id="2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9" fill="hold">
                      <p:stCondLst>
                        <p:cond delay="indefinite"/>
                      </p:stCondLst>
                      <p:childTnLst>
                        <p:par>
                          <p:cTn id="290" fill="hold">
                            <p:stCondLst>
                              <p:cond delay="0"/>
                            </p:stCondLst>
                            <p:childTnLst>
                              <p:par>
                                <p:cTn id="29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7" grpId="1" animBg="1"/>
      <p:bldP spid="37" grpId="2" animBg="1"/>
      <p:bldP spid="37" grpId="3" animBg="1"/>
      <p:bldP spid="37" grpId="4" animBg="1"/>
      <p:bldP spid="38" grpId="0" animBg="1"/>
      <p:bldP spid="39" grpId="0" animBg="1"/>
      <p:bldP spid="39" grpId="1" animBg="1"/>
      <p:bldP spid="39" grpId="2" animBg="1"/>
      <p:bldP spid="40" grpId="0" animBg="1"/>
      <p:bldP spid="40" grpId="1" animBg="1"/>
      <p:bldP spid="40" grpId="2" animBg="1"/>
      <p:bldP spid="41" grpId="0" animBg="1"/>
      <p:bldP spid="41" grpId="1" animBg="1"/>
      <p:bldP spid="41" grpId="2" animBg="1"/>
      <p:bldP spid="48" grpId="0"/>
      <p:bldP spid="48" grpId="1"/>
      <p:bldP spid="49" grpId="0"/>
      <p:bldP spid="50" grpId="0"/>
      <p:bldP spid="50" grpId="1"/>
      <p:bldP spid="51" grpId="0"/>
      <p:bldP spid="51" grpId="1"/>
      <p:bldP spid="54" grpId="0" animBg="1"/>
      <p:bldP spid="55" grpId="0" animBg="1"/>
      <p:bldP spid="57" grpId="0" animBg="1"/>
      <p:bldP spid="60" grpId="0" animBg="1"/>
      <p:bldP spid="61" grpId="0" animBg="1"/>
      <p:bldP spid="74" grpId="0" animBg="1"/>
      <p:bldP spid="75" grpId="0" animBg="1"/>
      <p:bldP spid="76" grpId="0" animBg="1"/>
      <p:bldP spid="77" grpId="0" animBg="1"/>
      <p:bldP spid="53" grpId="0" animBg="1"/>
      <p:bldP spid="78" grpId="0" animBg="1"/>
      <p:bldP spid="56" grpId="0" animBg="1"/>
      <p:bldP spid="80" grpId="0" animBg="1"/>
      <p:bldP spid="59" grpId="0" animBg="1"/>
      <p:bldP spid="84" grpId="0" animBg="1"/>
      <p:bldP spid="8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KMP- Compute Prefix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solidFill>
                  <a:srgbClr val="00B0F0"/>
                </a:solidFill>
              </a:rPr>
              <a:t>COMPUTE-PREFIX-FUNCTION(P)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m ← length[P]</a:t>
            </a:r>
          </a:p>
          <a:p>
            <a:pPr marL="544512" lvl="1" indent="0">
              <a:buNone/>
            </a:pPr>
            <a:r>
              <a:rPr lang="el-GR" sz="2200" dirty="0">
                <a:solidFill>
                  <a:srgbClr val="F6E7E6"/>
                </a:solidFill>
              </a:rPr>
              <a:t>π[1] ← 0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k ← 0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for q ← 2 to m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while k &gt; 0 and P[k + 1] ≠ P[q]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	     	k ← </a:t>
            </a:r>
            <a:r>
              <a:rPr lang="el-GR" sz="2200" dirty="0">
                <a:solidFill>
                  <a:srgbClr val="F6E7E6"/>
                </a:solidFill>
              </a:rPr>
              <a:t>π[</a:t>
            </a:r>
            <a:r>
              <a:rPr lang="en-US" sz="2200" dirty="0">
                <a:solidFill>
                  <a:srgbClr val="F6E7E6"/>
                </a:solidFill>
              </a:rPr>
              <a:t>k]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end while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if P[k + 1] == P[q] then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      	k ← k + 1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end if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	</a:t>
            </a:r>
            <a:r>
              <a:rPr lang="el-GR" sz="2200" dirty="0">
                <a:solidFill>
                  <a:srgbClr val="F6E7E6"/>
                </a:solidFill>
              </a:rPr>
              <a:t>π[</a:t>
            </a:r>
            <a:r>
              <a:rPr lang="en-US" sz="2200" dirty="0">
                <a:solidFill>
                  <a:srgbClr val="F6E7E6"/>
                </a:solidFill>
              </a:rPr>
              <a:t>q] ← k </a:t>
            </a:r>
          </a:p>
          <a:p>
            <a:pPr marL="544512" lvl="1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return </a:t>
            </a:r>
            <a:r>
              <a:rPr lang="el-GR" sz="2200" dirty="0">
                <a:solidFill>
                  <a:srgbClr val="F6E7E6"/>
                </a:solidFill>
              </a:rPr>
              <a:t>π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150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KMP String Matching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7203234"/>
              </p:ext>
            </p:extLst>
          </p:nvPr>
        </p:nvGraphicFramePr>
        <p:xfrm>
          <a:off x="7152362" y="467419"/>
          <a:ext cx="4819289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9953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97048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97048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97048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97048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97048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97048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97048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2809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2809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  <a:tr h="671057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Prefix(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9037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168767"/>
              </p:ext>
            </p:extLst>
          </p:nvPr>
        </p:nvGraphicFramePr>
        <p:xfrm>
          <a:off x="-16480" y="1664804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632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7448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264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15080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1890464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2271250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2652036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3923928" y="2245540"/>
            <a:ext cx="3012449" cy="596152"/>
          </a:xfrm>
          <a:prstGeom prst="wedgeRoundRectCallout">
            <a:avLst>
              <a:gd name="adj1" fmla="val -67307"/>
              <a:gd name="adj2" fmla="val 91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chemeClr val="tx1"/>
                </a:solidFill>
              </a:rPr>
              <a:t>Mismatch ?</a:t>
            </a:r>
          </a:p>
          <a:p>
            <a:r>
              <a:rPr lang="en-IN" sz="1800" dirty="0">
                <a:solidFill>
                  <a:schemeClr val="tx1"/>
                </a:solidFill>
              </a:rPr>
              <a:t>Check value in prefix table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4644008" y="2894344"/>
            <a:ext cx="2814883" cy="606664"/>
          </a:xfrm>
          <a:prstGeom prst="wedgeRoundRectCallout">
            <a:avLst>
              <a:gd name="adj1" fmla="val -63783"/>
              <a:gd name="adj2" fmla="val -881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chemeClr val="tx1"/>
                </a:solidFill>
              </a:rPr>
              <a:t>We can skip 2 shifts</a:t>
            </a:r>
          </a:p>
          <a:p>
            <a:r>
              <a:rPr lang="en-IN" sz="1800" dirty="0">
                <a:solidFill>
                  <a:schemeClr val="tx1"/>
                </a:solidFill>
              </a:rPr>
              <a:t>(Skip unnecessary shifts) </a:t>
            </a:r>
          </a:p>
        </p:txBody>
      </p:sp>
      <p:cxnSp>
        <p:nvCxnSpPr>
          <p:cNvPr id="15" name="Straight Connector 14"/>
          <p:cNvCxnSpPr>
            <a:stCxn id="6" idx="0"/>
          </p:cNvCxnSpPr>
          <p:nvPr/>
        </p:nvCxnSpPr>
        <p:spPr>
          <a:xfrm flipV="1">
            <a:off x="554050" y="2122004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932778" y="2117192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1314378" y="2117192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1588214" y="2122436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483221" y="1606098"/>
            <a:ext cx="365760" cy="3657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0" name="Group 19"/>
          <p:cNvGrpSpPr/>
          <p:nvPr/>
        </p:nvGrpSpPr>
        <p:grpSpPr>
          <a:xfrm>
            <a:off x="741499" y="2926676"/>
            <a:ext cx="2670386" cy="457200"/>
            <a:chOff x="519018" y="2999262"/>
            <a:chExt cx="2670386" cy="457200"/>
          </a:xfrm>
        </p:grpSpPr>
        <p:sp>
          <p:nvSpPr>
            <p:cNvPr id="21" name="TextBox 20"/>
            <p:cNvSpPr txBox="1"/>
            <p:nvPr/>
          </p:nvSpPr>
          <p:spPr>
            <a:xfrm>
              <a:off x="5190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9006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12822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6638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046232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427018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g</a:t>
              </a:r>
              <a:endParaRPr lang="en-IN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807804" y="2999262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t</a:t>
              </a:r>
              <a:endParaRPr lang="en-IN" dirty="0"/>
            </a:p>
          </p:txBody>
        </p:sp>
      </p:grp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013367"/>
              </p:ext>
            </p:extLst>
          </p:nvPr>
        </p:nvGraphicFramePr>
        <p:xfrm>
          <a:off x="-22200" y="3753036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1153271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534871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1916471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2298071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34" name="TextBox 33"/>
          <p:cNvSpPr txBox="1"/>
          <p:nvPr/>
        </p:nvSpPr>
        <p:spPr>
          <a:xfrm>
            <a:off x="2680485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3061271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3442057" y="4472724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sp>
        <p:nvSpPr>
          <p:cNvPr id="37" name="Freeform 36"/>
          <p:cNvSpPr/>
          <p:nvPr/>
        </p:nvSpPr>
        <p:spPr>
          <a:xfrm>
            <a:off x="1599357" y="4210276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ounded Rectangular Callout 37"/>
          <p:cNvSpPr/>
          <p:nvPr/>
        </p:nvSpPr>
        <p:spPr>
          <a:xfrm>
            <a:off x="5076056" y="4341500"/>
            <a:ext cx="3178596" cy="596152"/>
          </a:xfrm>
          <a:prstGeom prst="wedgeRoundRectCallout">
            <a:avLst>
              <a:gd name="adj1" fmla="val -62430"/>
              <a:gd name="adj2" fmla="val 13524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800" dirty="0">
                <a:solidFill>
                  <a:schemeClr val="tx1"/>
                </a:solidFill>
              </a:rPr>
              <a:t>Mismatch ?</a:t>
            </a:r>
          </a:p>
          <a:p>
            <a:r>
              <a:rPr lang="en-IN" sz="1800" dirty="0">
                <a:solidFill>
                  <a:schemeClr val="tx1"/>
                </a:solidFill>
              </a:rPr>
              <a:t>Check value in prefix table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531646" y="1592651"/>
            <a:ext cx="365760" cy="3657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913905"/>
              </p:ext>
            </p:extLst>
          </p:nvPr>
        </p:nvGraphicFramePr>
        <p:xfrm>
          <a:off x="-18119" y="5231475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48223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186383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224543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262703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3009449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3390235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3771021" y="5946200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sp>
        <p:nvSpPr>
          <p:cNvPr id="48" name="Multiply 47"/>
          <p:cNvSpPr/>
          <p:nvPr/>
        </p:nvSpPr>
        <p:spPr>
          <a:xfrm>
            <a:off x="107871" y="2926676"/>
            <a:ext cx="504056" cy="510599"/>
          </a:xfrm>
          <a:prstGeom prst="mathMultiply">
            <a:avLst>
              <a:gd name="adj1" fmla="val 0"/>
            </a:avLst>
          </a:prstGeom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Freeform 50"/>
          <p:cNvSpPr/>
          <p:nvPr/>
        </p:nvSpPr>
        <p:spPr>
          <a:xfrm>
            <a:off x="1592085" y="5694434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Rounded Rectangular Callout 51"/>
          <p:cNvSpPr/>
          <p:nvPr/>
        </p:nvSpPr>
        <p:spPr>
          <a:xfrm>
            <a:off x="5472099" y="5876724"/>
            <a:ext cx="3328853" cy="596152"/>
          </a:xfrm>
          <a:prstGeom prst="wedgeRoundRectCallout">
            <a:avLst>
              <a:gd name="adj1" fmla="val -72865"/>
              <a:gd name="adj2" fmla="val 91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Mismatch ?</a:t>
            </a:r>
          </a:p>
          <a:p>
            <a:r>
              <a:rPr lang="en-IN" sz="2000" dirty="0">
                <a:solidFill>
                  <a:schemeClr val="tx1"/>
                </a:solidFill>
              </a:rPr>
              <a:t>Check value in prefix table</a:t>
            </a:r>
          </a:p>
        </p:txBody>
      </p:sp>
      <p:cxnSp>
        <p:nvCxnSpPr>
          <p:cNvPr id="53" name="Straight Connector 52"/>
          <p:cNvCxnSpPr/>
          <p:nvPr/>
        </p:nvCxnSpPr>
        <p:spPr>
          <a:xfrm flipV="1">
            <a:off x="1349211" y="4202899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382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8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1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51" grpId="0" animBg="1"/>
      <p:bldP spid="5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KMP String Matching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316770"/>
              </p:ext>
            </p:extLst>
          </p:nvPr>
        </p:nvGraphicFramePr>
        <p:xfrm>
          <a:off x="7149770" y="513731"/>
          <a:ext cx="4661215" cy="1737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000">
                  <a:extLst>
                    <a:ext uri="{9D8B030D-6E8A-4147-A177-3AD203B41FA5}">
                      <a16:colId xmlns:a16="http://schemas.microsoft.com/office/drawing/2014/main" val="254454906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480745">
                  <a:extLst>
                    <a:ext uri="{9D8B030D-6E8A-4147-A177-3AD203B41FA5}">
                      <a16:colId xmlns:a16="http://schemas.microsoft.com/office/drawing/2014/main" val="4383348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IN" sz="24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1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2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3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4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5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6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000" dirty="0"/>
                        <a:t>7</a:t>
                      </a:r>
                    </a:p>
                  </a:txBody>
                  <a:tcPr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6882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Pattern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Prefix(</a:t>
                      </a:r>
                      <a:r>
                        <a:rPr lang="en-US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π</a:t>
                      </a:r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903741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-16480" y="1664804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91605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2273205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2654805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3036405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3418819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3799605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4180391" y="2384492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sp>
        <p:nvSpPr>
          <p:cNvPr id="13" name="Rounded Rectangular Callout 12"/>
          <p:cNvSpPr/>
          <p:nvPr/>
        </p:nvSpPr>
        <p:spPr>
          <a:xfrm>
            <a:off x="5820352" y="2087249"/>
            <a:ext cx="2879896" cy="596152"/>
          </a:xfrm>
          <a:prstGeom prst="wedgeRoundRectCallout">
            <a:avLst>
              <a:gd name="adj1" fmla="val -67307"/>
              <a:gd name="adj2" fmla="val 9142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600" dirty="0">
                <a:solidFill>
                  <a:schemeClr val="tx1"/>
                </a:solidFill>
              </a:rPr>
              <a:t>Mismatch ?</a:t>
            </a:r>
          </a:p>
          <a:p>
            <a:r>
              <a:rPr lang="en-IN" sz="1600" dirty="0">
                <a:solidFill>
                  <a:schemeClr val="tx1"/>
                </a:solidFill>
              </a:rPr>
              <a:t>Check value in prefix table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5859242" y="2806746"/>
            <a:ext cx="3146916" cy="606664"/>
          </a:xfrm>
          <a:prstGeom prst="wedgeRoundRectCallout">
            <a:avLst>
              <a:gd name="adj1" fmla="val -72973"/>
              <a:gd name="adj2" fmla="val -48838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000" dirty="0">
                <a:solidFill>
                  <a:schemeClr val="tx1"/>
                </a:solidFill>
              </a:rPr>
              <a:t>We can skip 2 shifts</a:t>
            </a:r>
          </a:p>
          <a:p>
            <a:r>
              <a:rPr lang="en-IN" sz="2000" dirty="0">
                <a:solidFill>
                  <a:schemeClr val="tx1"/>
                </a:solidFill>
              </a:rPr>
              <a:t>(Skip unnecessary shifts) </a:t>
            </a:r>
          </a:p>
        </p:txBody>
      </p:sp>
      <p:sp>
        <p:nvSpPr>
          <p:cNvPr id="18" name="Freeform 17"/>
          <p:cNvSpPr/>
          <p:nvPr/>
        </p:nvSpPr>
        <p:spPr>
          <a:xfrm>
            <a:off x="2711622" y="2122436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363332"/>
              </p:ext>
            </p:extLst>
          </p:nvPr>
        </p:nvGraphicFramePr>
        <p:xfrm>
          <a:off x="-22200" y="3325797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grpSp>
        <p:nvGrpSpPr>
          <p:cNvPr id="29" name="Group 28"/>
          <p:cNvGrpSpPr/>
          <p:nvPr/>
        </p:nvGrpSpPr>
        <p:grpSpPr>
          <a:xfrm>
            <a:off x="2590191" y="4058550"/>
            <a:ext cx="2670002" cy="457200"/>
            <a:chOff x="1492909" y="4472724"/>
            <a:chExt cx="2670002" cy="457200"/>
          </a:xfrm>
        </p:grpSpPr>
        <p:sp>
          <p:nvSpPr>
            <p:cNvPr id="30" name="TextBox 29"/>
            <p:cNvSpPr txBox="1"/>
            <p:nvPr/>
          </p:nvSpPr>
          <p:spPr>
            <a:xfrm>
              <a:off x="14929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8745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2561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377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c</a:t>
              </a:r>
              <a:endParaRPr lang="en-IN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020123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a</a:t>
              </a:r>
              <a:endParaRPr lang="en-IN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400909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g</a:t>
              </a:r>
              <a:endParaRPr lang="en-IN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781311" y="4472724"/>
              <a:ext cx="381600" cy="457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2400" dirty="0"/>
                <a:t>t</a:t>
              </a:r>
              <a:endParaRPr lang="en-IN" dirty="0"/>
            </a:p>
          </p:txBody>
        </p:sp>
      </p:grpSp>
      <p:sp>
        <p:nvSpPr>
          <p:cNvPr id="37" name="Freeform 36"/>
          <p:cNvSpPr/>
          <p:nvPr/>
        </p:nvSpPr>
        <p:spPr>
          <a:xfrm>
            <a:off x="2683577" y="3796102"/>
            <a:ext cx="173736" cy="26244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079400"/>
              </p:ext>
            </p:extLst>
          </p:nvPr>
        </p:nvGraphicFramePr>
        <p:xfrm>
          <a:off x="-18119" y="4813461"/>
          <a:ext cx="57150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4093726156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51644276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977571078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3050554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9150602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4221423625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8254806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497794280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04507777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8001304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17052426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1794445029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25076212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260537953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3326138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/>
                        <a:t>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191738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3010591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3392191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3773791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4155391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4537805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6" name="TextBox 45"/>
          <p:cNvSpPr txBox="1"/>
          <p:nvPr/>
        </p:nvSpPr>
        <p:spPr>
          <a:xfrm>
            <a:off x="4918591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g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5299377" y="5528186"/>
            <a:ext cx="381600" cy="457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t</a:t>
            </a:r>
            <a:endParaRPr lang="en-IN" dirty="0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213979" y="5269725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3585584" y="5259287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3976527" y="5257097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4355255" y="5252285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V="1">
            <a:off x="4736855" y="5252285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V="1">
            <a:off x="5112999" y="5257093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/>
          <p:cNvCxnSpPr/>
          <p:nvPr/>
        </p:nvCxnSpPr>
        <p:spPr>
          <a:xfrm flipV="1">
            <a:off x="5491727" y="5252281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2060093" y="2130285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V="1">
            <a:off x="2431698" y="2119847"/>
            <a:ext cx="0" cy="2624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9006158" y="1592651"/>
            <a:ext cx="365760" cy="365760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966753" y="6087293"/>
                <a:ext cx="4601049" cy="46166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rgbClr val="002060"/>
                    </a:solidFill>
                  </a:rPr>
                  <a:t>Pattern matches with shift 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2400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6753" y="6087293"/>
                <a:ext cx="4601049" cy="461665"/>
              </a:xfrm>
              <a:prstGeom prst="rect">
                <a:avLst/>
              </a:prstGeom>
              <a:blipFill>
                <a:blip r:embed="rId2"/>
                <a:stretch>
                  <a:fillRect l="-1653" t="-10811" b="-2702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17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3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1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42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5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46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50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3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54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5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1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62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3F8FE"/>
                                      </p:to>
                                    </p:animClr>
                                    <p:set>
                                      <p:cBhvr>
                                        <p:cTn id="16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8" grpId="0" animBg="1"/>
      <p:bldP spid="37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8" grpId="0" animBg="1"/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KMP-MATCHER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KMP-MATCHER(T, P)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n ← length[T]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m ← length[P]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π ← COMPUTE-PREFIX-FUNCTION(P)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q ← 0                          //Number of characters matched.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for </a:t>
            </a:r>
            <a:r>
              <a:rPr lang="en-US" sz="2200" dirty="0" err="1">
                <a:solidFill>
                  <a:srgbClr val="F6E7E6"/>
                </a:solidFill>
              </a:rPr>
              <a:t>i</a:t>
            </a:r>
            <a:r>
              <a:rPr lang="en-US" sz="2200" dirty="0">
                <a:solidFill>
                  <a:srgbClr val="F6E7E6"/>
                </a:solidFill>
              </a:rPr>
              <a:t> ← 1 to n                 //Scan the text from left to right.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while q &gt; 0 and P[q + 1] ≠ T[</a:t>
            </a:r>
            <a:r>
              <a:rPr lang="en-US" sz="2200" dirty="0" err="1">
                <a:solidFill>
                  <a:srgbClr val="F6E7E6"/>
                </a:solidFill>
              </a:rPr>
              <a:t>i</a:t>
            </a:r>
            <a:r>
              <a:rPr lang="en-US" sz="2200" dirty="0">
                <a:solidFill>
                  <a:srgbClr val="F6E7E6"/>
                </a:solidFill>
              </a:rPr>
              <a:t>]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           q ← π[q]    //Next character does not match.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if P[q + 1] == T[</a:t>
            </a:r>
            <a:r>
              <a:rPr lang="en-US" sz="2200" dirty="0" err="1">
                <a:solidFill>
                  <a:srgbClr val="F6E7E6"/>
                </a:solidFill>
              </a:rPr>
              <a:t>i</a:t>
            </a:r>
            <a:r>
              <a:rPr lang="en-US" sz="2200" dirty="0">
                <a:solidFill>
                  <a:srgbClr val="F6E7E6"/>
                </a:solidFill>
              </a:rPr>
              <a:t>] then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           then q ← q + 1      //Next character matches.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if q == m then           //Is all of P matched? 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           print "Pattern occurs with shift" </a:t>
            </a:r>
            <a:r>
              <a:rPr lang="en-US" sz="2200" dirty="0" err="1">
                <a:solidFill>
                  <a:srgbClr val="F6E7E6"/>
                </a:solidFill>
              </a:rPr>
              <a:t>i</a:t>
            </a:r>
            <a:r>
              <a:rPr lang="en-US" sz="2200" dirty="0">
                <a:solidFill>
                  <a:srgbClr val="F6E7E6"/>
                </a:solidFill>
              </a:rPr>
              <a:t> - m</a:t>
            </a:r>
          </a:p>
          <a:p>
            <a:pPr marL="0" indent="0">
              <a:buNone/>
            </a:pPr>
            <a:r>
              <a:rPr lang="en-US" sz="2200" dirty="0">
                <a:solidFill>
                  <a:srgbClr val="F6E7E6"/>
                </a:solidFill>
              </a:rPr>
              <a:t>                   q ← π[q]    //Look for the next match. </a:t>
            </a:r>
          </a:p>
          <a:p>
            <a:pPr marL="0" indent="0">
              <a:buNone/>
            </a:pPr>
            <a:endParaRPr lang="en-US" sz="2200" dirty="0">
              <a:solidFill>
                <a:srgbClr val="F6E7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334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9EBF344-4A7B-4C4A-AF6D-6441BD040AB3}"/>
              </a:ext>
            </a:extLst>
          </p:cNvPr>
          <p:cNvCxnSpPr>
            <a:cxnSpLocks/>
          </p:cNvCxnSpPr>
          <p:nvPr/>
        </p:nvCxnSpPr>
        <p:spPr>
          <a:xfrm>
            <a:off x="1191446" y="-17287"/>
            <a:ext cx="0" cy="5486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4BD1E24D-7739-4C4F-8234-2614FB54ADBC}"/>
              </a:ext>
            </a:extLst>
          </p:cNvPr>
          <p:cNvSpPr/>
          <p:nvPr/>
        </p:nvSpPr>
        <p:spPr>
          <a:xfrm>
            <a:off x="954165" y="534989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A2F9A4-6988-4274-8384-12496EC9D59D}"/>
              </a:ext>
            </a:extLst>
          </p:cNvPr>
          <p:cNvSpPr txBox="1"/>
          <p:nvPr/>
        </p:nvSpPr>
        <p:spPr>
          <a:xfrm>
            <a:off x="1428727" y="531353"/>
            <a:ext cx="682442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Outline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Introduction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The Naive String Matching Algorithm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The Rabin-Karp Algorithm</a:t>
            </a:r>
          </a:p>
          <a:p>
            <a:pPr marL="800100" lvl="1" indent="-342900">
              <a:spcBef>
                <a:spcPts val="1200"/>
              </a:spcBef>
              <a:buClr>
                <a:srgbClr val="424242"/>
              </a:buClr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424242"/>
                </a:solidFill>
              </a:rPr>
              <a:t>The Knuth-Morris-Pratt Algorithm</a:t>
            </a:r>
          </a:p>
        </p:txBody>
      </p:sp>
    </p:spTree>
    <p:extLst>
      <p:ext uri="{BB962C8B-B14F-4D97-AF65-F5344CB8AC3E}">
        <p14:creationId xmlns:p14="http://schemas.microsoft.com/office/powerpoint/2010/main" val="2724533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18962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Text-editing programs frequently </a:t>
            </a:r>
            <a:r>
              <a:rPr lang="en-US" dirty="0">
                <a:solidFill>
                  <a:srgbClr val="AD1457"/>
                </a:solidFill>
              </a:rPr>
              <a:t>need to find all occurrences </a:t>
            </a:r>
            <a:r>
              <a:rPr lang="en-US" dirty="0"/>
              <a:t>of a pattern in the text.</a:t>
            </a:r>
          </a:p>
          <a:p>
            <a:r>
              <a:rPr lang="en-US" dirty="0"/>
              <a:t>Efficient algorithms for this problem is called </a:t>
            </a:r>
            <a:r>
              <a:rPr lang="en-US" dirty="0">
                <a:solidFill>
                  <a:srgbClr val="AD1457"/>
                </a:solidFill>
              </a:rPr>
              <a:t>String-Matching Algorithms</a:t>
            </a:r>
            <a:r>
              <a:rPr lang="en-US" dirty="0"/>
              <a:t>. </a:t>
            </a:r>
          </a:p>
          <a:p>
            <a:r>
              <a:rPr lang="en-US" dirty="0"/>
              <a:t>Among its many applications, “String-Matching”  is highly used in Searching for </a:t>
            </a:r>
            <a:r>
              <a:rPr lang="en-US" dirty="0">
                <a:solidFill>
                  <a:srgbClr val="AD1457"/>
                </a:solidFill>
              </a:rPr>
              <a:t>patterns in DNA </a:t>
            </a:r>
            <a:r>
              <a:rPr lang="en-US" dirty="0"/>
              <a:t>and </a:t>
            </a:r>
            <a:r>
              <a:rPr lang="en-US" dirty="0">
                <a:solidFill>
                  <a:srgbClr val="AD1457"/>
                </a:solidFill>
              </a:rPr>
              <a:t>Internet search engines</a:t>
            </a:r>
            <a:r>
              <a:rPr lang="en-US" dirty="0"/>
              <a:t>.</a:t>
            </a:r>
          </a:p>
          <a:p>
            <a:r>
              <a:rPr lang="en-US" dirty="0"/>
              <a:t>Assume that the text is represented in the form of an array </a:t>
            </a:r>
            <a:r>
              <a:rPr lang="en-US" dirty="0">
                <a:solidFill>
                  <a:srgbClr val="AD1457"/>
                </a:solidFill>
              </a:rPr>
              <a:t>𝑻[𝟏…𝒏] </a:t>
            </a:r>
            <a:r>
              <a:rPr lang="en-US" dirty="0"/>
              <a:t>and the pattern is an array </a:t>
            </a:r>
            <a:r>
              <a:rPr lang="en-US" dirty="0">
                <a:solidFill>
                  <a:srgbClr val="AD1457"/>
                </a:solidFill>
              </a:rPr>
              <a:t>𝑷[𝟏…𝒎].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				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76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612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48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684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720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7560315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792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828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864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900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36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972363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0082509" y="3665368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760315" y="44214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120315" y="44214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6480315" y="44214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6843639" y="44214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2" name="Rectangle 21"/>
          <p:cNvSpPr/>
          <p:nvPr/>
        </p:nvSpPr>
        <p:spPr>
          <a:xfrm>
            <a:off x="3279243" y="3658981"/>
            <a:ext cx="2016224" cy="468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Text T[1..13]</a:t>
            </a:r>
            <a:endParaRPr lang="en-IN" sz="2400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06455" y="4439454"/>
            <a:ext cx="2189012" cy="46805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Pattern P[1..4]</a:t>
            </a:r>
            <a:endParaRPr lang="en-IN" sz="2400" dirty="0">
              <a:solidFill>
                <a:srgbClr val="AD1457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590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7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8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9" dur="1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1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2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3" dur="1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96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00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1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2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Naive String Matching Algorithm </a:t>
            </a:r>
          </a:p>
        </p:txBody>
      </p:sp>
    </p:spTree>
    <p:extLst>
      <p:ext uri="{BB962C8B-B14F-4D97-AF65-F5344CB8AC3E}">
        <p14:creationId xmlns:p14="http://schemas.microsoft.com/office/powerpoint/2010/main" val="350617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Naive String Matching -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naive algorithm finds all valid shifts using a loop that checks the condition </a:t>
            </a:r>
            <a:r>
              <a:rPr lang="en-US" b="1" dirty="0">
                <a:solidFill>
                  <a:srgbClr val="AD1457"/>
                </a:solidFill>
              </a:rPr>
              <a:t>P[1..m] = T[s+1..s+m]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6" name="TextBox 25"/>
          <p:cNvSpPr txBox="1"/>
          <p:nvPr/>
        </p:nvSpPr>
        <p:spPr>
          <a:xfrm>
            <a:off x="1695072" y="18876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055072" y="18876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415072" y="18876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2775072" y="18876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0" name="TextBox 29"/>
          <p:cNvSpPr txBox="1"/>
          <p:nvPr/>
        </p:nvSpPr>
        <p:spPr>
          <a:xfrm>
            <a:off x="3133942" y="188763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31" name="TextBox 30"/>
          <p:cNvSpPr txBox="1"/>
          <p:nvPr/>
        </p:nvSpPr>
        <p:spPr>
          <a:xfrm>
            <a:off x="1695072" y="275172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2" name="TextBox 31"/>
          <p:cNvSpPr txBox="1"/>
          <p:nvPr/>
        </p:nvSpPr>
        <p:spPr>
          <a:xfrm>
            <a:off x="2055072" y="275172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3" name="TextBox 32"/>
          <p:cNvSpPr txBox="1"/>
          <p:nvPr/>
        </p:nvSpPr>
        <p:spPr>
          <a:xfrm>
            <a:off x="2415072" y="2751729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cxnSp>
        <p:nvCxnSpPr>
          <p:cNvPr id="34" name="Straight Connector 33"/>
          <p:cNvCxnSpPr>
            <a:stCxn id="26" idx="2"/>
            <a:endCxn id="31" idx="0"/>
          </p:cNvCxnSpPr>
          <p:nvPr/>
        </p:nvCxnSpPr>
        <p:spPr>
          <a:xfrm>
            <a:off x="1875072" y="2349298"/>
            <a:ext cx="0" cy="40243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Freeform 34"/>
          <p:cNvSpPr/>
          <p:nvPr/>
        </p:nvSpPr>
        <p:spPr>
          <a:xfrm>
            <a:off x="2127686" y="2347293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/>
          <p:cNvSpPr/>
          <p:nvPr/>
        </p:nvSpPr>
        <p:spPr>
          <a:xfrm>
            <a:off x="2459601" y="3376673"/>
            <a:ext cx="936615" cy="4219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0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492812" y="188763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4418759" y="188246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4778759" y="188246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5138759" y="188246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5498759" y="188246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5857629" y="188246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43" name="TextBox 42"/>
          <p:cNvSpPr txBox="1"/>
          <p:nvPr/>
        </p:nvSpPr>
        <p:spPr>
          <a:xfrm>
            <a:off x="4778759" y="274658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5138759" y="274658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5498759" y="274658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46" name="Freeform 45"/>
          <p:cNvSpPr/>
          <p:nvPr/>
        </p:nvSpPr>
        <p:spPr>
          <a:xfrm>
            <a:off x="4851373" y="2342122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Rectangle 46"/>
          <p:cNvSpPr/>
          <p:nvPr/>
        </p:nvSpPr>
        <p:spPr>
          <a:xfrm>
            <a:off x="5298064" y="3376674"/>
            <a:ext cx="1012965" cy="3657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1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216499" y="188246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7259942" y="1867687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7619942" y="1867687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7979942" y="1867687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8339942" y="1867687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8698812" y="1867687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7979942" y="270972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8339942" y="270972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8699942" y="2709724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57" name="Rectangle 56"/>
          <p:cNvSpPr/>
          <p:nvPr/>
        </p:nvSpPr>
        <p:spPr>
          <a:xfrm>
            <a:off x="8062873" y="3376673"/>
            <a:ext cx="994797" cy="42188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2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9057682" y="1867686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1693942" y="42615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2053942" y="42615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2413942" y="42615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2773942" y="42615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3132812" y="426155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64" name="TextBox 63"/>
          <p:cNvSpPr txBox="1"/>
          <p:nvPr/>
        </p:nvSpPr>
        <p:spPr>
          <a:xfrm>
            <a:off x="2772812" y="511475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3132812" y="511475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3492812" y="511475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67" name="Rectangle 66"/>
          <p:cNvSpPr/>
          <p:nvPr/>
        </p:nvSpPr>
        <p:spPr>
          <a:xfrm>
            <a:off x="2457102" y="5730579"/>
            <a:ext cx="939114" cy="3657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s = 3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3491682" y="4261551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cxnSp>
        <p:nvCxnSpPr>
          <p:cNvPr id="69" name="Straight Connector 68"/>
          <p:cNvCxnSpPr>
            <a:stCxn id="51" idx="2"/>
            <a:endCxn id="54" idx="0"/>
          </p:cNvCxnSpPr>
          <p:nvPr/>
        </p:nvCxnSpPr>
        <p:spPr>
          <a:xfrm>
            <a:off x="8159942" y="2329352"/>
            <a:ext cx="0" cy="38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52" idx="2"/>
            <a:endCxn id="55" idx="0"/>
          </p:cNvCxnSpPr>
          <p:nvPr/>
        </p:nvCxnSpPr>
        <p:spPr>
          <a:xfrm>
            <a:off x="8519942" y="2329352"/>
            <a:ext cx="0" cy="38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53" idx="2"/>
            <a:endCxn id="56" idx="0"/>
          </p:cNvCxnSpPr>
          <p:nvPr/>
        </p:nvCxnSpPr>
        <p:spPr>
          <a:xfrm>
            <a:off x="8878812" y="2329352"/>
            <a:ext cx="1130" cy="3803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2" idx="2"/>
            <a:endCxn id="64" idx="0"/>
          </p:cNvCxnSpPr>
          <p:nvPr/>
        </p:nvCxnSpPr>
        <p:spPr>
          <a:xfrm flipH="1">
            <a:off x="2952812" y="4723217"/>
            <a:ext cx="1130" cy="3915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Freeform 72"/>
          <p:cNvSpPr/>
          <p:nvPr/>
        </p:nvSpPr>
        <p:spPr>
          <a:xfrm>
            <a:off x="3222485" y="4723216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4" name="Straight Connector 73"/>
          <p:cNvCxnSpPr/>
          <p:nvPr/>
        </p:nvCxnSpPr>
        <p:spPr>
          <a:xfrm>
            <a:off x="4093055" y="1743617"/>
            <a:ext cx="0" cy="21799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6960816" y="1743617"/>
            <a:ext cx="0" cy="2179919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1535200" y="4070314"/>
            <a:ext cx="876300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7" name="Rounded Rectangular Callout 76"/>
          <p:cNvSpPr/>
          <p:nvPr/>
        </p:nvSpPr>
        <p:spPr>
          <a:xfrm>
            <a:off x="6216499" y="4707643"/>
            <a:ext cx="4081701" cy="1208943"/>
          </a:xfrm>
          <a:prstGeom prst="wedgeRoundRectCallout">
            <a:avLst>
              <a:gd name="adj1" fmla="val 9388"/>
              <a:gd name="adj2" fmla="val -134012"/>
              <a:gd name="adj3" fmla="val 16667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</a:rPr>
              <a:t>Pattern matched with shift 2</a:t>
            </a:r>
          </a:p>
          <a:p>
            <a:pPr algn="ctr"/>
            <a:r>
              <a:rPr lang="en-IN" sz="2400" dirty="0">
                <a:solidFill>
                  <a:srgbClr val="AD1457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P[1..m] = T[s+1..s+m]</a:t>
            </a:r>
          </a:p>
        </p:txBody>
      </p:sp>
    </p:spTree>
    <p:extLst>
      <p:ext uri="{BB962C8B-B14F-4D97-AF65-F5344CB8AC3E}">
        <p14:creationId xmlns:p14="http://schemas.microsoft.com/office/powerpoint/2010/main" val="417481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1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1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45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6" dur="1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5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8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39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0" dur="1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7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48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9" dur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1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52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3" dur="1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1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1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65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1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5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16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7" dur="1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19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20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1" dur="1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73" grpId="0" animBg="1"/>
      <p:bldP spid="7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Naive String Matching -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1180" y="863444"/>
            <a:ext cx="7706534" cy="5590565"/>
          </a:xfrm>
          <a:solidFill>
            <a:srgbClr val="424242"/>
          </a:solidFill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F0"/>
                </a:solidFill>
                <a:latin typeface="Consolas" panose="020B0609020204030204" pitchFamily="49" charset="0"/>
              </a:rPr>
              <a:t>NAIVE-STRING MATCHER (T,P)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n = </a:t>
            </a:r>
            <a:r>
              <a:rPr lang="en-IN" dirty="0" err="1">
                <a:solidFill>
                  <a:srgbClr val="F9C5D7"/>
                </a:solidFill>
                <a:latin typeface="Consolas" panose="020B0609020204030204" pitchFamily="49" charset="0"/>
              </a:rPr>
              <a:t>T.length</a:t>
            </a:r>
            <a:endParaRPr lang="en-IN" dirty="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m = </a:t>
            </a:r>
            <a:r>
              <a:rPr lang="en-IN" dirty="0" err="1">
                <a:solidFill>
                  <a:srgbClr val="F9C5D7"/>
                </a:solidFill>
                <a:latin typeface="Consolas" panose="020B0609020204030204" pitchFamily="49" charset="0"/>
              </a:rPr>
              <a:t>P.length</a:t>
            </a:r>
            <a:endParaRPr lang="en-IN" dirty="0">
              <a:solidFill>
                <a:srgbClr val="F9C5D7"/>
              </a:solidFill>
              <a:latin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for s = 0 to n-m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    if   p[1..m] == T[s+1..s+m]</a:t>
            </a:r>
          </a:p>
          <a:p>
            <a:pPr marL="457200" indent="-457200">
              <a:buAutoNum type="arabicPeriod"/>
            </a:pPr>
            <a:r>
              <a:rPr lang="en-IN" dirty="0">
                <a:solidFill>
                  <a:srgbClr val="F9C5D7"/>
                </a:solidFill>
                <a:latin typeface="Consolas" panose="020B0609020204030204" pitchFamily="49" charset="0"/>
              </a:rPr>
              <a:t>         print “Pattern occurs with                    			shift” s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630446" y="164714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9990446" y="164714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10350446" y="164714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7" name="TextBox 6"/>
          <p:cNvSpPr txBox="1"/>
          <p:nvPr/>
        </p:nvSpPr>
        <p:spPr>
          <a:xfrm>
            <a:off x="10710446" y="164714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8" name="TextBox 7"/>
          <p:cNvSpPr txBox="1"/>
          <p:nvPr/>
        </p:nvSpPr>
        <p:spPr>
          <a:xfrm>
            <a:off x="11069316" y="1647143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9" name="TextBox 8"/>
          <p:cNvSpPr txBox="1"/>
          <p:nvPr/>
        </p:nvSpPr>
        <p:spPr>
          <a:xfrm>
            <a:off x="963044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0" name="TextBox 9"/>
          <p:cNvSpPr txBox="1"/>
          <p:nvPr/>
        </p:nvSpPr>
        <p:spPr>
          <a:xfrm>
            <a:off x="999044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035044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2" name="TextBox 11"/>
          <p:cNvSpPr txBox="1"/>
          <p:nvPr/>
        </p:nvSpPr>
        <p:spPr>
          <a:xfrm>
            <a:off x="11428186" y="1647142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c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307194" y="1640755"/>
            <a:ext cx="1062168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T[1..6]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195454" y="2482793"/>
            <a:ext cx="1119852" cy="46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  <a:latin typeface="+mj-lt"/>
                <a:ea typeface="Cambria Math" panose="02040503050406030204" pitchFamily="18" charset="0"/>
              </a:rPr>
              <a:t>P[1..3]</a:t>
            </a:r>
            <a:endParaRPr lang="en-IN" sz="24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98931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6" name="TextBox 15"/>
          <p:cNvSpPr txBox="1"/>
          <p:nvPr/>
        </p:nvSpPr>
        <p:spPr>
          <a:xfrm>
            <a:off x="1034931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1070931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1034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1070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0" name="TextBox 19"/>
          <p:cNvSpPr txBox="1"/>
          <p:nvPr/>
        </p:nvSpPr>
        <p:spPr>
          <a:xfrm>
            <a:off x="1106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21" name="TextBox 20"/>
          <p:cNvSpPr txBox="1"/>
          <p:nvPr/>
        </p:nvSpPr>
        <p:spPr>
          <a:xfrm>
            <a:off x="1070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1106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a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11428186" y="2489180"/>
            <a:ext cx="36000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IN" sz="2400" dirty="0"/>
              <a:t>b</a:t>
            </a:r>
            <a:endParaRPr lang="en-IN" dirty="0"/>
          </a:p>
        </p:txBody>
      </p:sp>
      <p:sp>
        <p:nvSpPr>
          <p:cNvPr id="24" name="Rectangle 23"/>
          <p:cNvSpPr/>
          <p:nvPr/>
        </p:nvSpPr>
        <p:spPr>
          <a:xfrm>
            <a:off x="9513545" y="3259108"/>
            <a:ext cx="9144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s = 0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1180" y="5086197"/>
            <a:ext cx="73092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chemeClr val="accent5"/>
                </a:solidFill>
              </a:rPr>
              <a:t>Naive String Matcher takes time O((n-m+1)m) </a:t>
            </a:r>
            <a:endParaRPr lang="en-IN" sz="2400" b="1" dirty="0">
              <a:solidFill>
                <a:schemeClr val="accent5"/>
              </a:solidFill>
              <a:latin typeface="Consolas" panose="020B0609020204030204" pitchFamily="49" charset="0"/>
              <a:ea typeface="Cambria Math" panose="020405030504060302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58906" y="2232212"/>
            <a:ext cx="2770094" cy="389965"/>
          </a:xfrm>
          <a:prstGeom prst="rect">
            <a:avLst/>
          </a:pr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 26"/>
          <p:cNvSpPr/>
          <p:nvPr/>
        </p:nvSpPr>
        <p:spPr>
          <a:xfrm>
            <a:off x="10048024" y="2106783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10037345" y="3261344"/>
            <a:ext cx="324036" cy="46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1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068722" y="3238933"/>
            <a:ext cx="324036" cy="46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2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31" name="Freeform 30"/>
          <p:cNvSpPr/>
          <p:nvPr/>
        </p:nvSpPr>
        <p:spPr>
          <a:xfrm>
            <a:off x="11154012" y="2102427"/>
            <a:ext cx="173736" cy="399288"/>
          </a:xfrm>
          <a:custGeom>
            <a:avLst/>
            <a:gdLst>
              <a:gd name="connsiteX0" fmla="*/ 109728 w 173736"/>
              <a:gd name="connsiteY0" fmla="*/ 0 h 399288"/>
              <a:gd name="connsiteX1" fmla="*/ 0 w 173736"/>
              <a:gd name="connsiteY1" fmla="*/ 198120 h 399288"/>
              <a:gd name="connsiteX2" fmla="*/ 173736 w 173736"/>
              <a:gd name="connsiteY2" fmla="*/ 198120 h 399288"/>
              <a:gd name="connsiteX3" fmla="*/ 109728 w 173736"/>
              <a:gd name="connsiteY3" fmla="*/ 399288 h 399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736" h="399288">
                <a:moveTo>
                  <a:pt x="109728" y="0"/>
                </a:moveTo>
                <a:lnTo>
                  <a:pt x="0" y="198120"/>
                </a:lnTo>
                <a:lnTo>
                  <a:pt x="173736" y="198120"/>
                </a:lnTo>
                <a:lnTo>
                  <a:pt x="109728" y="399288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2" name="Rectangle 31"/>
          <p:cNvSpPr/>
          <p:nvPr/>
        </p:nvSpPr>
        <p:spPr>
          <a:xfrm>
            <a:off x="10037856" y="3273766"/>
            <a:ext cx="324036" cy="46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3</a:t>
            </a:r>
            <a:endParaRPr lang="en-IN" sz="2400" b="1" dirty="0">
              <a:solidFill>
                <a:srgbClr val="AD1457"/>
              </a:solidFill>
              <a:latin typeface="+mj-l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262374" y="4024264"/>
            <a:ext cx="33858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IN" sz="2400" dirty="0">
                <a:solidFill>
                  <a:srgbClr val="AD1457"/>
                </a:solidFill>
              </a:rPr>
              <a:t>Pattern occurs with shift 2</a:t>
            </a:r>
          </a:p>
        </p:txBody>
      </p:sp>
    </p:spTree>
    <p:extLst>
      <p:ext uri="{BB962C8B-B14F-4D97-AF65-F5344CB8AC3E}">
        <p14:creationId xmlns:p14="http://schemas.microsoft.com/office/powerpoint/2010/main" val="220991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C8EC"/>
                                      </p:to>
                                    </p:animClr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C8EC"/>
                                      </p:to>
                                    </p:animClr>
                                    <p:set>
                                      <p:cBhvr>
                                        <p:cTn id="1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3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4C8EC"/>
                                      </p:to>
                                    </p:animClr>
                                    <p:set>
                                      <p:cBhvr>
                                        <p:cTn id="1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3" grpId="0" animBg="1"/>
      <p:bldP spid="14" grpId="0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2" grpId="0" animBg="1"/>
      <p:bldP spid="23" grpId="0" animBg="1"/>
      <p:bldP spid="24" grpId="0"/>
      <p:bldP spid="25" grpId="0"/>
      <p:bldP spid="26" grpId="0" animBg="1"/>
      <p:bldP spid="27" grpId="0" animBg="1"/>
      <p:bldP spid="27" grpId="1" animBg="1"/>
      <p:bldP spid="28" grpId="0" animBg="1"/>
      <p:bldP spid="30" grpId="0" animBg="1"/>
      <p:bldP spid="31" grpId="0" animBg="1"/>
      <p:bldP spid="32" grpId="0" animBg="1"/>
      <p:bldP spid="3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70702"/>
            <a:ext cx="10515600" cy="2852737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Rabin-Karp Algorithm</a:t>
            </a:r>
          </a:p>
        </p:txBody>
      </p:sp>
    </p:spTree>
    <p:extLst>
      <p:ext uri="{BB962C8B-B14F-4D97-AF65-F5344CB8AC3E}">
        <p14:creationId xmlns:p14="http://schemas.microsoft.com/office/powerpoint/2010/main" val="338631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93837"/>
              </p:ext>
            </p:extLst>
          </p:nvPr>
        </p:nvGraphicFramePr>
        <p:xfrm>
          <a:off x="1897962" y="341892"/>
          <a:ext cx="3529262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145719263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314813978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444222467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4021103195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504161438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943242449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896549800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239324439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19166935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  <p:sp>
        <p:nvSpPr>
          <p:cNvPr id="3" name="Rounded Rectangle 2"/>
          <p:cNvSpPr/>
          <p:nvPr/>
        </p:nvSpPr>
        <p:spPr>
          <a:xfrm>
            <a:off x="463440" y="336466"/>
            <a:ext cx="1264798" cy="46805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Text </a:t>
            </a:r>
            <a:r>
              <a:rPr lang="en-IN" sz="2400" dirty="0">
                <a:solidFill>
                  <a:srgbClr val="AD1457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</a:t>
            </a:r>
            <a:endParaRPr lang="en-IN" sz="2400" dirty="0">
              <a:solidFill>
                <a:srgbClr val="AD14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75574" y="1025567"/>
            <a:ext cx="1581500" cy="46805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Pattern 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495042"/>
              </p:ext>
            </p:extLst>
          </p:nvPr>
        </p:nvGraphicFramePr>
        <p:xfrm>
          <a:off x="2045844" y="1030993"/>
          <a:ext cx="64168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84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32084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400" dirty="0"/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63438" y="1729001"/>
            <a:ext cx="5760721" cy="546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Choose a random prime number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q = 11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63440" y="2441709"/>
            <a:ext cx="3860366" cy="86049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Let,   </a:t>
            </a:r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p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= P mod q 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= 26 mod 11 = 4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63439" y="3546857"/>
            <a:ext cx="6237985" cy="4572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</a:rPr>
              <a:t>Let </a:t>
            </a:r>
            <a:r>
              <a:rPr lang="en-IN" sz="24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i="1" dirty="0">
                <a:solidFill>
                  <a:schemeClr val="tx1"/>
                </a:solidFill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denotes modulo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q</a:t>
            </a:r>
            <a:r>
              <a:rPr lang="en-IN" sz="2400" dirty="0">
                <a:solidFill>
                  <a:schemeClr val="tx1"/>
                </a:solidFill>
              </a:rPr>
              <a:t> for text of length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269584"/>
              </p:ext>
            </p:extLst>
          </p:nvPr>
        </p:nvGraphicFramePr>
        <p:xfrm>
          <a:off x="463440" y="4582677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469156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48999"/>
              </p:ext>
            </p:extLst>
          </p:nvPr>
        </p:nvGraphicFramePr>
        <p:xfrm>
          <a:off x="737760" y="5508047"/>
          <a:ext cx="5486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611597"/>
                  </p:ext>
                </p:extLst>
              </p:nvPr>
            </p:nvGraphicFramePr>
            <p:xfrm>
              <a:off x="7458891" y="380031"/>
              <a:ext cx="404368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3680">
                      <a:extLst>
                        <a:ext uri="{9D8B030D-6E8A-4147-A177-3AD203B41FA5}">
                          <a16:colId xmlns:a16="http://schemas.microsoft.com/office/drawing/2014/main" val="51635165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 = 31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9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8329401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 = 14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3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3408559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 = 41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8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2409766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 = 15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4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2299263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 = 59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4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6463602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 = 92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4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823427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 = 26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4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8538932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 = 65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10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872376505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 = 53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9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1757196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IN" sz="2400" i="1" baseline="-2500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 = 35 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𝑚𝑜𝑑</m:t>
                                </m:r>
                                <m:r>
                                  <a:rPr lang="en-IN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11 = 2</m:t>
                                </m:r>
                              </m:oMath>
                            </m:oMathPara>
                          </a14:m>
                          <a:endParaRPr lang="en-IN" sz="2400" dirty="0">
                            <a:solidFill>
                              <a:schemeClr val="tx1"/>
                            </a:solidFill>
                            <a:latin typeface="Consolas" panose="020B0609020204030204" pitchFamily="49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573600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11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611597"/>
                  </p:ext>
                </p:extLst>
              </p:nvPr>
            </p:nvGraphicFramePr>
            <p:xfrm>
              <a:off x="7458891" y="380031"/>
              <a:ext cx="4043680" cy="5486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43680">
                      <a:extLst>
                        <a:ext uri="{9D8B030D-6E8A-4147-A177-3AD203B41FA5}">
                          <a16:colId xmlns:a16="http://schemas.microsoft.com/office/drawing/2014/main" val="516351655"/>
                        </a:ext>
                      </a:extLst>
                    </a:gridCol>
                  </a:tblGrid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1111" r="-301" b="-9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83294012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101111" r="-301" b="-8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34085591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201111" r="-301" b="-7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4097663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301111" r="-301" b="-60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2299263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396703" r="-301" b="-496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64636028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502222" r="-301" b="-4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34270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602222" r="-301" b="-3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85389329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702222" r="-301" b="-2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2376505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802222" r="-301" b="-10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571960"/>
                      </a:ext>
                    </a:extLst>
                  </a:tr>
                  <a:tr h="5486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1" t="-902222" r="-301" b="-222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573600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Rectangle 12"/>
          <p:cNvSpPr/>
          <p:nvPr/>
        </p:nvSpPr>
        <p:spPr>
          <a:xfrm>
            <a:off x="509450" y="4624250"/>
            <a:ext cx="1005840" cy="457200"/>
          </a:xfrm>
          <a:prstGeom prst="rect">
            <a:avLst/>
          </a:prstGeom>
          <a:noFill/>
          <a:ln w="28575">
            <a:solidFill>
              <a:srgbClr val="AD14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7757018" y="431843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820271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757018" y="978173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1366457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57018" y="1524503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912643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7757018" y="2070833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458829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7757018" y="2617163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05015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757018" y="3176556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551201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717829" y="3722886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4097387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7717829" y="4269216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4643573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7717829" y="4815546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5189759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7717829" y="5361874"/>
            <a:ext cx="3383280" cy="45720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5735949" y="5539162"/>
            <a:ext cx="36307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2380658" y="5496040"/>
            <a:ext cx="219456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3811530" y="2832843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4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1.11111E-6 L 0.04492 0.00023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92 0.00023 L 0.08946 0.00231 " pathEditMode="relative" rAng="0" ptsTypes="AA">
                                      <p:cBhvr>
                                        <p:cTn id="7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500"/>
                            </p:stCondLst>
                            <p:childTnLst>
                              <p:par>
                                <p:cTn id="8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46 0.00231 L 0.13464 0.00069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000"/>
                            </p:stCondLst>
                            <p:childTnLst>
                              <p:par>
                                <p:cTn id="9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500"/>
                            </p:stCondLst>
                            <p:childTnLst>
                              <p:par>
                                <p:cTn id="97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64 0.00069 L 0.17982 -0.00093 " pathEditMode="relative" rAng="0" ptsTypes="AA">
                                      <p:cBhvr>
                                        <p:cTn id="10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63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7982 -0.00093 L 0.22448 0.00092 " pathEditMode="relative" rAng="0" ptsTypes="AA">
                                      <p:cBhvr>
                                        <p:cTn id="115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63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448 0.00093 L 0.27045 0.00278 " pathEditMode="relative" rAng="0" ptsTypes="AA">
                                      <p:cBhvr>
                                        <p:cTn id="12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000"/>
                            </p:stCondLst>
                            <p:childTnLst>
                              <p:par>
                                <p:cTn id="129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3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4" presetClass="exit" presetSubtype="1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500"/>
                            </p:stCondLst>
                            <p:childTnLst>
                              <p:par>
                                <p:cTn id="14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000"/>
                            </p:stCondLst>
                            <p:childTnLst>
                              <p:par>
                                <p:cTn id="146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1500"/>
                            </p:stCondLst>
                            <p:childTnLst>
                              <p:par>
                                <p:cTn id="150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000"/>
                            </p:stCondLst>
                            <p:childTnLst>
                              <p:par>
                                <p:cTn id="154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2500"/>
                            </p:stCondLst>
                            <p:childTnLst>
                              <p:par>
                                <p:cTn id="158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000"/>
                            </p:stCondLst>
                            <p:childTnLst>
                              <p:par>
                                <p:cTn id="162" presetID="14" presetClass="exit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 animBg="1"/>
      <p:bldP spid="8" grpId="0" animBg="1"/>
      <p:bldP spid="9" grpId="0" animBg="1"/>
      <p:bldP spid="13" grpId="0" animBg="1"/>
      <p:bldP spid="13" grpId="1" animBg="1"/>
      <p:bldP spid="13" grpId="2" animBg="1"/>
      <p:bldP spid="13" grpId="3" animBg="1"/>
      <p:bldP spid="13" grpId="4" animBg="1"/>
      <p:bldP spid="13" grpId="5" animBg="1"/>
      <p:bldP spid="13" grpId="6" animBg="1"/>
      <p:bldP spid="13" grpId="7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2705902" y="1226626"/>
            <a:ext cx="1264798" cy="46805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Text </a:t>
            </a:r>
            <a:r>
              <a:rPr lang="en-IN" sz="2400" dirty="0">
                <a:solidFill>
                  <a:srgbClr val="AD1457"/>
                </a:solidFill>
                <a:latin typeface="Consolas" panose="020B0609020204030204" pitchFamily="49" charset="0"/>
                <a:ea typeface="Cambria Math" panose="02040503050406030204" pitchFamily="18" charset="0"/>
              </a:rPr>
              <a:t>T</a:t>
            </a:r>
            <a:endParaRPr lang="en-IN" sz="2400" dirty="0">
              <a:solidFill>
                <a:srgbClr val="AD1457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2490538" y="346296"/>
            <a:ext cx="1608998" cy="468052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Pattern P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609709"/>
              </p:ext>
            </p:extLst>
          </p:nvPr>
        </p:nvGraphicFramePr>
        <p:xfrm>
          <a:off x="4318785" y="351722"/>
          <a:ext cx="84104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52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42052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AD1457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kern="1200" dirty="0">
                          <a:solidFill>
                            <a:srgbClr val="AD1457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5329645" y="299397"/>
            <a:ext cx="4963886" cy="5486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p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= P mod q = 26 mod 11 = 4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788992"/>
              </p:ext>
            </p:extLst>
          </p:nvPr>
        </p:nvGraphicFramePr>
        <p:xfrm>
          <a:off x="4318785" y="1186332"/>
          <a:ext cx="6035040" cy="548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354691562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0070C0"/>
                          </a:solidFill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730926"/>
              </p:ext>
            </p:extLst>
          </p:nvPr>
        </p:nvGraphicFramePr>
        <p:xfrm>
          <a:off x="4525996" y="2502067"/>
          <a:ext cx="5486400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640">
                  <a:extLst>
                    <a:ext uri="{9D8B030D-6E8A-4147-A177-3AD203B41FA5}">
                      <a16:colId xmlns:a16="http://schemas.microsoft.com/office/drawing/2014/main" val="420822341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5716983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121275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299447371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90170141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17562608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331642898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465400065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860598317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77495962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rgbClr val="002060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2000780"/>
                  </a:ext>
                </a:extLst>
              </a:tr>
            </a:tbl>
          </a:graphicData>
        </a:graphic>
      </p:graphicFrame>
      <p:sp>
        <p:nvSpPr>
          <p:cNvPr id="35" name="Rectangle 34"/>
          <p:cNvSpPr/>
          <p:nvPr/>
        </p:nvSpPr>
        <p:spPr>
          <a:xfrm>
            <a:off x="6168892" y="2491582"/>
            <a:ext cx="219456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9676760" y="363957"/>
            <a:ext cx="457200" cy="4572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2598674" y="4291899"/>
            <a:ext cx="8030518" cy="125496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if  </a:t>
            </a:r>
            <a:r>
              <a:rPr lang="en-IN" sz="2400" i="1" dirty="0" err="1">
                <a:solidFill>
                  <a:schemeClr val="tx1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err="1">
                <a:solidFill>
                  <a:schemeClr val="tx1"/>
                </a:solidFill>
                <a:latin typeface="Consolas" panose="020B0609020204030204" pitchFamily="49" charset="0"/>
              </a:rPr>
              <a:t>s</a:t>
            </a:r>
            <a:r>
              <a:rPr lang="en-IN" sz="2400" baseline="-250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== </a:t>
            </a:r>
            <a:r>
              <a:rPr lang="en-IN" sz="2400" i="1" dirty="0">
                <a:solidFill>
                  <a:schemeClr val="tx1"/>
                </a:solidFill>
                <a:latin typeface="Consolas" panose="020B0609020204030204" pitchFamily="49" charset="0"/>
              </a:rPr>
              <a:t>p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if P[1..m] == T[s+1..s+m]</a:t>
            </a:r>
          </a:p>
          <a:p>
            <a:r>
              <a:rPr lang="en-IN" sz="2400" dirty="0">
                <a:solidFill>
                  <a:schemeClr val="tx1"/>
                </a:solidFill>
                <a:latin typeface="Consolas" panose="020B0609020204030204" pitchFamily="49" charset="0"/>
              </a:rPr>
              <a:t>       print “pattern occurs with shift” 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3554987" y="2502067"/>
            <a:ext cx="731520" cy="457200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i="1" dirty="0" err="1">
                <a:solidFill>
                  <a:srgbClr val="AD1457"/>
                </a:solidFill>
                <a:latin typeface="Consolas" panose="020B0609020204030204" pitchFamily="49" charset="0"/>
              </a:rPr>
              <a:t>t</a:t>
            </a:r>
            <a:r>
              <a:rPr lang="en-IN" sz="2400" i="1" baseline="-25000" dirty="0" err="1">
                <a:solidFill>
                  <a:srgbClr val="AD1457"/>
                </a:solidFill>
                <a:latin typeface="Consolas" panose="020B0609020204030204" pitchFamily="49" charset="0"/>
              </a:rPr>
              <a:t>s</a:t>
            </a:r>
            <a:endParaRPr lang="en-IN" sz="2400" dirty="0">
              <a:solidFill>
                <a:srgbClr val="AD145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ight Brace 11"/>
          <p:cNvSpPr/>
          <p:nvPr/>
        </p:nvSpPr>
        <p:spPr>
          <a:xfrm rot="5400000">
            <a:off x="6230984" y="1449980"/>
            <a:ext cx="548638" cy="1097280"/>
          </a:xfrm>
          <a:prstGeom prst="rightBrace">
            <a:avLst>
              <a:gd name="adj1" fmla="val 10727"/>
              <a:gd name="adj2" fmla="val 56479"/>
            </a:avLst>
          </a:prstGeom>
          <a:ln w="28575">
            <a:solidFill>
              <a:schemeClr val="accent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ounded Rectangular Callout 12"/>
          <p:cNvSpPr/>
          <p:nvPr/>
        </p:nvSpPr>
        <p:spPr>
          <a:xfrm>
            <a:off x="5155474" y="3226361"/>
            <a:ext cx="1715589" cy="365760"/>
          </a:xfrm>
          <a:prstGeom prst="wedgeRoundRectCallout">
            <a:avLst>
              <a:gd name="adj1" fmla="val 22308"/>
              <a:gd name="adj2" fmla="val -117609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Spurious Hit</a:t>
            </a:r>
            <a:endParaRPr lang="en-IN" sz="1800" dirty="0">
              <a:solidFill>
                <a:srgbClr val="AD1457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7053944" y="3233884"/>
            <a:ext cx="1715588" cy="492477"/>
          </a:xfrm>
          <a:prstGeom prst="wedgeRoundRectCallout">
            <a:avLst>
              <a:gd name="adj1" fmla="val 21415"/>
              <a:gd name="adj2" fmla="val -121180"/>
              <a:gd name="adj3" fmla="val 16667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>
                <a:solidFill>
                  <a:srgbClr val="AD1457"/>
                </a:solidFill>
                <a:latin typeface="+mj-lt"/>
                <a:ea typeface="Cambria Math" panose="02040503050406030204" pitchFamily="18" charset="0"/>
              </a:rPr>
              <a:t>Valid match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3924314" y="5127882"/>
            <a:ext cx="3657600" cy="0"/>
          </a:xfrm>
          <a:prstGeom prst="line">
            <a:avLst/>
          </a:prstGeom>
          <a:ln w="38100">
            <a:solidFill>
              <a:srgbClr val="AD1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953412" y="1194542"/>
            <a:ext cx="1115568" cy="548640"/>
          </a:xfrm>
          <a:prstGeom prst="rect">
            <a:avLst/>
          </a:prstGeom>
          <a:solidFill>
            <a:srgbClr val="C00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9513763"/>
              </p:ext>
            </p:extLst>
          </p:nvPr>
        </p:nvGraphicFramePr>
        <p:xfrm>
          <a:off x="4314430" y="347369"/>
          <a:ext cx="841044" cy="457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522">
                  <a:extLst>
                    <a:ext uri="{9D8B030D-6E8A-4147-A177-3AD203B41FA5}">
                      <a16:colId xmlns:a16="http://schemas.microsoft.com/office/drawing/2014/main" val="3584346046"/>
                    </a:ext>
                  </a:extLst>
                </a:gridCol>
                <a:gridCol w="420522">
                  <a:extLst>
                    <a:ext uri="{9D8B030D-6E8A-4147-A177-3AD203B41FA5}">
                      <a16:colId xmlns:a16="http://schemas.microsoft.com/office/drawing/2014/main" val="37968491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>
                          <a:solidFill>
                            <a:srgbClr val="AD1457"/>
                          </a:solidFill>
                        </a:rPr>
                        <a:t>2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2400" b="1" kern="1200" dirty="0">
                          <a:solidFill>
                            <a:srgbClr val="AD1457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8759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00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6" presetClass="emph" presetSubtype="0" repeatCount="indefinite" fill="hold" nodeType="click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25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6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0.04493 4.81481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4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3.7037E-7 L 0.04571 -0.00069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79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4505 0.00023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493 4.81481E-6 L 0.09102 4.81481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63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71 -0.0007 L 0.08959 -0.00069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87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505 0.00023 L 0.0901 -0.00185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1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102 2.96296E-6 L 0.13607 0.00185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63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8959 -0.00069 L 0.13568 -0.00069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xit" presetSubtype="1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2" grpId="0" animBg="1"/>
      <p:bldP spid="12" grpId="1" animBg="1"/>
      <p:bldP spid="12" grpId="2" animBg="1"/>
      <p:bldP spid="12" grpId="3" animBg="1"/>
      <p:bldP spid="13" grpId="0" animBg="1"/>
      <p:bldP spid="13" grpId="1" animBg="1"/>
      <p:bldP spid="13" grpId="2" animBg="1"/>
      <p:bldP spid="13" grpId="3" animBg="1"/>
      <p:bldP spid="17" grpId="0" animBg="1"/>
      <p:bldP spid="19" grpId="0" animBg="1"/>
      <p:bldP spid="19" grpId="1" animBg="1"/>
      <p:bldP spid="19" grpId="2" animBg="1"/>
      <p:bldP spid="19" grpId="3" animBg="1"/>
    </p:bldLst>
  </p:timing>
</p:sld>
</file>

<file path=ppt/theme/theme1.xml><?xml version="1.0" encoding="utf-8"?>
<a:theme xmlns:a="http://schemas.openxmlformats.org/drawingml/2006/main" name="Simple Light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DAA_Unit_3_Divide and Conquer</Template>
  <TotalTime>5110</TotalTime>
  <Words>1709</Words>
  <Application>Microsoft Macintosh PowerPoint</Application>
  <PresentationFormat>Widescreen</PresentationFormat>
  <Paragraphs>601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Wingdings 3</vt:lpstr>
      <vt:lpstr>Calibri</vt:lpstr>
      <vt:lpstr>Cambria Math</vt:lpstr>
      <vt:lpstr>Wingdings</vt:lpstr>
      <vt:lpstr>Arial</vt:lpstr>
      <vt:lpstr>Consolas</vt:lpstr>
      <vt:lpstr>Simple Light</vt:lpstr>
      <vt:lpstr>Unit-4:  String Matching  </vt:lpstr>
      <vt:lpstr>PowerPoint Presentation</vt:lpstr>
      <vt:lpstr>Introduction </vt:lpstr>
      <vt:lpstr>Naive String Matching Algorithm </vt:lpstr>
      <vt:lpstr>Naive String Matching - Example</vt:lpstr>
      <vt:lpstr>Naive String Matching - Algorithm</vt:lpstr>
      <vt:lpstr>Rabin-Karp Algorithm</vt:lpstr>
      <vt:lpstr>PowerPoint Presentation</vt:lpstr>
      <vt:lpstr>PowerPoint Presentation</vt:lpstr>
      <vt:lpstr>Rabin-Karp Algorithm</vt:lpstr>
      <vt:lpstr>Rabin-Karp-Matcher </vt:lpstr>
      <vt:lpstr>String Matching with Knuth-Morris-Pratt Algorithm</vt:lpstr>
      <vt:lpstr>Introduction </vt:lpstr>
      <vt:lpstr>Longest Common Prefix and Suffix</vt:lpstr>
      <vt:lpstr>Calculate Prefix Function - Example</vt:lpstr>
      <vt:lpstr>KMP- Compute Prefix Function</vt:lpstr>
      <vt:lpstr>KMP String Matching</vt:lpstr>
      <vt:lpstr>KMP String Matching</vt:lpstr>
      <vt:lpstr>KMP-MATCHER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MITUL TAKODARA</cp:lastModifiedBy>
  <cp:revision>499</cp:revision>
  <dcterms:created xsi:type="dcterms:W3CDTF">2020-05-01T05:09:15Z</dcterms:created>
  <dcterms:modified xsi:type="dcterms:W3CDTF">2024-10-08T05:24:27Z</dcterms:modified>
</cp:coreProperties>
</file>