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Lst>
  <p:sldSz cy="5143500" cx="9144000"/>
  <p:notesSz cx="6858000" cy="9144000"/>
  <p:embeddedFontLst>
    <p:embeddedFont>
      <p:font typeface="Proxima Nova"/>
      <p:regular r:id="rId80"/>
      <p:bold r:id="rId81"/>
      <p:italic r:id="rId82"/>
      <p:boldItalic r:id="rId83"/>
    </p:embeddedFont>
    <p:embeddedFont>
      <p:font typeface="Noto Sans Symbols"/>
      <p:regular r:id="rId84"/>
      <p:bold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NotoSansSymbols-regular.fntdata"/><Relationship Id="rId83" Type="http://schemas.openxmlformats.org/officeDocument/2006/relationships/font" Target="fonts/ProximaNova-boldItalic.fntdata"/><Relationship Id="rId42" Type="http://schemas.openxmlformats.org/officeDocument/2006/relationships/slide" Target="slides/slide37.xml"/><Relationship Id="rId41" Type="http://schemas.openxmlformats.org/officeDocument/2006/relationships/slide" Target="slides/slide36.xml"/><Relationship Id="rId85" Type="http://schemas.openxmlformats.org/officeDocument/2006/relationships/font" Target="fonts/NotoSansSymbols-bold.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ProximaNova-regular.fntdata"/><Relationship Id="rId82" Type="http://schemas.openxmlformats.org/officeDocument/2006/relationships/font" Target="fonts/ProximaNova-italic.fntdata"/><Relationship Id="rId81" Type="http://schemas.openxmlformats.org/officeDocument/2006/relationships/font" Target="fonts/ProximaNov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slide" Target="slides/slide72.xml"/><Relationship Id="rId32" Type="http://schemas.openxmlformats.org/officeDocument/2006/relationships/slide" Target="slides/slide27.xml"/><Relationship Id="rId76" Type="http://schemas.openxmlformats.org/officeDocument/2006/relationships/slide" Target="slides/slide71.xml"/><Relationship Id="rId35" Type="http://schemas.openxmlformats.org/officeDocument/2006/relationships/slide" Target="slides/slide30.xml"/><Relationship Id="rId79" Type="http://schemas.openxmlformats.org/officeDocument/2006/relationships/slide" Target="slides/slide74.xml"/><Relationship Id="rId34" Type="http://schemas.openxmlformats.org/officeDocument/2006/relationships/slide" Target="slides/slide29.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5" name="Google Shape;34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4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4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4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4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4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 name="Google Shape;8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5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5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5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5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5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5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6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6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6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6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6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6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6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6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p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7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7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7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7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6" name="Google Shape;16;p3"/>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7" name="Google Shape;17;p3"/>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algn="r">
              <a:lnSpc>
                <a:spcPct val="100000"/>
              </a:lnSpc>
              <a:spcBef>
                <a:spcPts val="0"/>
              </a:spcBef>
              <a:spcAft>
                <a:spcPts val="0"/>
              </a:spcAft>
              <a:buSzPts val="1000"/>
              <a:buNone/>
              <a:defRPr/>
            </a:lvl1pPr>
            <a:lvl2pPr indent="0" lvl="1" marL="0" algn="r">
              <a:lnSpc>
                <a:spcPct val="100000"/>
              </a:lnSpc>
              <a:spcBef>
                <a:spcPts val="0"/>
              </a:spcBef>
              <a:spcAft>
                <a:spcPts val="0"/>
              </a:spcAft>
              <a:buSzPts val="1000"/>
              <a:buNone/>
              <a:defRPr/>
            </a:lvl2pPr>
            <a:lvl3pPr indent="0" lvl="2" marL="0" algn="r">
              <a:lnSpc>
                <a:spcPct val="100000"/>
              </a:lnSpc>
              <a:spcBef>
                <a:spcPts val="0"/>
              </a:spcBef>
              <a:spcAft>
                <a:spcPts val="0"/>
              </a:spcAft>
              <a:buSzPts val="1000"/>
              <a:buNone/>
              <a:defRPr/>
            </a:lvl3pPr>
            <a:lvl4pPr indent="0" lvl="3" marL="0" algn="r">
              <a:lnSpc>
                <a:spcPct val="100000"/>
              </a:lnSpc>
              <a:spcBef>
                <a:spcPts val="0"/>
              </a:spcBef>
              <a:spcAft>
                <a:spcPts val="0"/>
              </a:spcAft>
              <a:buSzPts val="1000"/>
              <a:buNone/>
              <a:defRPr/>
            </a:lvl4pPr>
            <a:lvl5pPr indent="0" lvl="4" marL="0" algn="r">
              <a:lnSpc>
                <a:spcPct val="100000"/>
              </a:lnSpc>
              <a:spcBef>
                <a:spcPts val="0"/>
              </a:spcBef>
              <a:spcAft>
                <a:spcPts val="0"/>
              </a:spcAft>
              <a:buSzPts val="1000"/>
              <a:buNone/>
              <a:defRPr/>
            </a:lvl5pPr>
            <a:lvl6pPr indent="0" lvl="5" marL="0" algn="r">
              <a:lnSpc>
                <a:spcPct val="100000"/>
              </a:lnSpc>
              <a:spcBef>
                <a:spcPts val="0"/>
              </a:spcBef>
              <a:spcAft>
                <a:spcPts val="0"/>
              </a:spcAft>
              <a:buSzPts val="1000"/>
              <a:buNone/>
              <a:defRPr/>
            </a:lvl6pPr>
            <a:lvl7pPr indent="0" lvl="6" marL="0" algn="r">
              <a:lnSpc>
                <a:spcPct val="100000"/>
              </a:lnSpc>
              <a:spcBef>
                <a:spcPts val="0"/>
              </a:spcBef>
              <a:spcAft>
                <a:spcPts val="0"/>
              </a:spcAft>
              <a:buSzPts val="1000"/>
              <a:buNone/>
              <a:defRPr/>
            </a:lvl7pPr>
            <a:lvl8pPr indent="0" lvl="7" marL="0" algn="r">
              <a:lnSpc>
                <a:spcPct val="100000"/>
              </a:lnSpc>
              <a:spcBef>
                <a:spcPts val="0"/>
              </a:spcBef>
              <a:spcAft>
                <a:spcPts val="0"/>
              </a:spcAft>
              <a:buSzPts val="1000"/>
              <a:buNone/>
              <a:defRPr/>
            </a:lvl8pPr>
            <a:lvl9pPr indent="0" lvl="8" marL="0" algn="r">
              <a:lnSpc>
                <a:spcPct val="100000"/>
              </a:lnSpc>
              <a:spcBef>
                <a:spcPts val="0"/>
              </a:spcBef>
              <a:spcAft>
                <a:spcPts val="0"/>
              </a:spcAft>
              <a:buSzPts val="1000"/>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0.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hyperlink" Target="https://www.javatpoint.com/divide-and-conquer-introduction"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4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 Id="rId4" Type="http://schemas.openxmlformats.org/officeDocument/2006/relationships/image" Target="../media/image14.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20.png"/><Relationship Id="rId5" Type="http://schemas.openxmlformats.org/officeDocument/2006/relationships/image" Target="../media/image5.png"/><Relationship Id="rId6" Type="http://schemas.openxmlformats.org/officeDocument/2006/relationships/image" Target="../media/image40.png"/><Relationship Id="rId7" Type="http://schemas.openxmlformats.org/officeDocument/2006/relationships/image" Target="../media/image26.png"/><Relationship Id="rId8" Type="http://schemas.openxmlformats.org/officeDocument/2006/relationships/image" Target="../media/image3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33.png"/><Relationship Id="rId5" Type="http://schemas.openxmlformats.org/officeDocument/2006/relationships/image" Target="../media/image5.png"/><Relationship Id="rId6" Type="http://schemas.openxmlformats.org/officeDocument/2006/relationships/image" Target="../media/image35.png"/><Relationship Id="rId7" Type="http://schemas.openxmlformats.org/officeDocument/2006/relationships/image" Target="../media/image22.png"/><Relationship Id="rId8"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2.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37.jpg"/><Relationship Id="rId4" Type="http://schemas.openxmlformats.org/officeDocument/2006/relationships/image" Target="../media/image47.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46.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7.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9.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3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4.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4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4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43.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8.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6.png"/><Relationship Id="rId9" Type="http://schemas.openxmlformats.org/officeDocument/2006/relationships/image" Target="../media/image17.png"/><Relationship Id="rId5" Type="http://schemas.openxmlformats.org/officeDocument/2006/relationships/image" Target="../media/image5.png"/><Relationship Id="rId6" Type="http://schemas.openxmlformats.org/officeDocument/2006/relationships/image" Target="../media/image12.png"/><Relationship Id="rId7" Type="http://schemas.openxmlformats.org/officeDocument/2006/relationships/image" Target="../media/image31.png"/><Relationship Id="rId8" Type="http://schemas.openxmlformats.org/officeDocument/2006/relationships/image" Target="../media/image10.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15.png"/><Relationship Id="rId7"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pic>
        <p:nvPicPr>
          <p:cNvPr id="53" name="Google Shape;53;p12"/>
          <p:cNvPicPr preferRelativeResize="0"/>
          <p:nvPr/>
        </p:nvPicPr>
        <p:blipFill rotWithShape="1">
          <a:blip r:embed="rId3">
            <a:alphaModFix/>
          </a:blip>
          <a:srcRect b="0" l="0" r="0" t="0"/>
          <a:stretch/>
        </p:blipFill>
        <p:spPr>
          <a:xfrm>
            <a:off x="0" y="-57626"/>
            <a:ext cx="9143999" cy="5138135"/>
          </a:xfrm>
          <a:prstGeom prst="rect">
            <a:avLst/>
          </a:prstGeom>
          <a:noFill/>
          <a:ln>
            <a:noFill/>
          </a:ln>
        </p:spPr>
      </p:pic>
      <p:pic>
        <p:nvPicPr>
          <p:cNvPr id="54" name="Google Shape;54;p12"/>
          <p:cNvPicPr preferRelativeResize="0"/>
          <p:nvPr/>
        </p:nvPicPr>
        <p:blipFill rotWithShape="1">
          <a:blip r:embed="rId4">
            <a:alphaModFix/>
          </a:blip>
          <a:srcRect b="0" l="0" r="0" t="0"/>
          <a:stretch/>
        </p:blipFill>
        <p:spPr>
          <a:xfrm>
            <a:off x="1198063" y="2262163"/>
            <a:ext cx="2486025" cy="61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p21"/>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38" name="Google Shape;138;p21"/>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39" name="Google Shape;139;p21"/>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40" name="Google Shape;140;p21"/>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Multiplying large Integers Problem</a:t>
            </a:r>
            <a:endParaRPr b="0" i="0" sz="2300" u="none" cap="none" strike="noStrike">
              <a:solidFill>
                <a:schemeClr val="lt1"/>
              </a:solidFill>
              <a:latin typeface="Proxima Nova"/>
              <a:ea typeface="Proxima Nova"/>
              <a:cs typeface="Proxima Nova"/>
              <a:sym typeface="Proxima Nova"/>
            </a:endParaRPr>
          </a:p>
        </p:txBody>
      </p:sp>
      <p:pic>
        <p:nvPicPr>
          <p:cNvPr id="141" name="Google Shape;141;p21"/>
          <p:cNvPicPr preferRelativeResize="0"/>
          <p:nvPr/>
        </p:nvPicPr>
        <p:blipFill rotWithShape="1">
          <a:blip r:embed="rId6">
            <a:alphaModFix/>
          </a:blip>
          <a:srcRect b="0" l="0" r="0" t="0"/>
          <a:stretch/>
        </p:blipFill>
        <p:spPr>
          <a:xfrm>
            <a:off x="2578813" y="1123043"/>
            <a:ext cx="3431569" cy="24941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2"/>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47" name="Google Shape;147;p22"/>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48" name="Google Shape;148;p22"/>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49" name="Google Shape;149;p22"/>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Multiplying large Integers Problem</a:t>
            </a:r>
            <a:endParaRPr b="0" i="0" sz="2300" u="none" cap="none" strike="noStrike">
              <a:solidFill>
                <a:schemeClr val="lt1"/>
              </a:solidFill>
              <a:latin typeface="Proxima Nova"/>
              <a:ea typeface="Proxima Nova"/>
              <a:cs typeface="Proxima Nova"/>
              <a:sym typeface="Proxima Nova"/>
            </a:endParaRPr>
          </a:p>
        </p:txBody>
      </p:sp>
      <p:pic>
        <p:nvPicPr>
          <p:cNvPr id="150" name="Google Shape;150;p22"/>
          <p:cNvPicPr preferRelativeResize="0"/>
          <p:nvPr/>
        </p:nvPicPr>
        <p:blipFill rotWithShape="1">
          <a:blip r:embed="rId6">
            <a:alphaModFix/>
          </a:blip>
          <a:srcRect b="0" l="0" r="0" t="0"/>
          <a:stretch/>
        </p:blipFill>
        <p:spPr>
          <a:xfrm>
            <a:off x="2506895" y="802329"/>
            <a:ext cx="3924728" cy="41997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3"/>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56" name="Google Shape;156;p23"/>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57" name="Google Shape;157;p23"/>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58" name="Google Shape;158;p23"/>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Multiplying large Integers Problem</a:t>
            </a:r>
            <a:endParaRPr b="0" i="0" sz="2300" u="none" cap="none" strike="noStrike">
              <a:solidFill>
                <a:schemeClr val="lt1"/>
              </a:solidFill>
              <a:latin typeface="Proxima Nova"/>
              <a:ea typeface="Proxima Nova"/>
              <a:cs typeface="Proxima Nova"/>
              <a:sym typeface="Proxima Nova"/>
            </a:endParaRPr>
          </a:p>
        </p:txBody>
      </p:sp>
      <p:sp>
        <p:nvSpPr>
          <p:cNvPr id="159" name="Google Shape;159;p23"/>
          <p:cNvSpPr txBox="1"/>
          <p:nvPr/>
        </p:nvSpPr>
        <p:spPr>
          <a:xfrm>
            <a:off x="645924" y="802329"/>
            <a:ext cx="7398741" cy="4124176"/>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We can generalize this formula as-</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If size of integer is n digit, then we can generalize multiplication as,</a:t>
            </a:r>
            <a:endParaRPr/>
          </a:p>
          <a:p>
            <a:pPr indent="0" lvl="0" marL="0" marR="0" rtl="0" algn="l">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C=a*b</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C = c</a:t>
            </a:r>
            <a:r>
              <a:rPr b="0" baseline="-25000" i="0" lang="en-IN" sz="1800" u="none" cap="none" strike="noStrike">
                <a:solidFill>
                  <a:srgbClr val="000000"/>
                </a:solidFill>
                <a:latin typeface="Arial"/>
                <a:ea typeface="Arial"/>
                <a:cs typeface="Arial"/>
                <a:sym typeface="Arial"/>
              </a:rPr>
              <a:t>2</a:t>
            </a:r>
            <a:r>
              <a:rPr b="0" i="0" lang="en-IN" sz="1800" u="none" cap="none" strike="noStrike">
                <a:solidFill>
                  <a:srgbClr val="000000"/>
                </a:solidFill>
                <a:latin typeface="Arial"/>
                <a:ea typeface="Arial"/>
                <a:cs typeface="Arial"/>
                <a:sym typeface="Arial"/>
              </a:rPr>
              <a:t>10</a:t>
            </a:r>
            <a:r>
              <a:rPr b="0" baseline="30000" i="0" lang="en-IN" sz="1800" u="none" cap="none" strike="noStrike">
                <a:solidFill>
                  <a:srgbClr val="000000"/>
                </a:solidFill>
                <a:latin typeface="Arial"/>
                <a:ea typeface="Arial"/>
                <a:cs typeface="Arial"/>
                <a:sym typeface="Arial"/>
              </a:rPr>
              <a:t>n</a:t>
            </a:r>
            <a:r>
              <a:rPr b="0" i="0" lang="en-IN" sz="1800" u="none" cap="none" strike="noStrike">
                <a:solidFill>
                  <a:srgbClr val="000000"/>
                </a:solidFill>
                <a:latin typeface="Arial"/>
                <a:ea typeface="Arial"/>
                <a:cs typeface="Arial"/>
                <a:sym typeface="Arial"/>
              </a:rPr>
              <a:t> + c</a:t>
            </a:r>
            <a:r>
              <a:rPr b="0" baseline="-25000" i="0" lang="en-IN" sz="1800" u="none" cap="none" strike="noStrike">
                <a:solidFill>
                  <a:srgbClr val="000000"/>
                </a:solidFill>
                <a:latin typeface="Arial"/>
                <a:ea typeface="Arial"/>
                <a:cs typeface="Arial"/>
                <a:sym typeface="Arial"/>
              </a:rPr>
              <a:t>1</a:t>
            </a:r>
            <a:r>
              <a:rPr b="0" i="0" lang="en-IN" sz="1800" u="none" cap="none" strike="noStrike">
                <a:solidFill>
                  <a:srgbClr val="000000"/>
                </a:solidFill>
                <a:latin typeface="Arial"/>
                <a:ea typeface="Arial"/>
                <a:cs typeface="Arial"/>
                <a:sym typeface="Arial"/>
              </a:rPr>
              <a:t>10</a:t>
            </a:r>
            <a:r>
              <a:rPr b="0" baseline="30000" i="0" lang="en-IN" sz="1800" u="none" cap="none" strike="noStrike">
                <a:solidFill>
                  <a:srgbClr val="000000"/>
                </a:solidFill>
                <a:latin typeface="Arial"/>
                <a:ea typeface="Arial"/>
                <a:cs typeface="Arial"/>
                <a:sym typeface="Arial"/>
              </a:rPr>
              <a:t>n/2</a:t>
            </a:r>
            <a:r>
              <a:rPr b="0" i="0" lang="en-IN" sz="1800" u="none" cap="none" strike="noStrike">
                <a:solidFill>
                  <a:srgbClr val="000000"/>
                </a:solidFill>
                <a:latin typeface="Arial"/>
                <a:ea typeface="Arial"/>
                <a:cs typeface="Arial"/>
                <a:sym typeface="Arial"/>
              </a:rPr>
              <a:t> + c</a:t>
            </a:r>
            <a:r>
              <a:rPr b="0" baseline="-25000" i="0" lang="en-IN" sz="1800" u="none" cap="none" strike="noStrike">
                <a:solidFill>
                  <a:srgbClr val="000000"/>
                </a:solidFill>
                <a:latin typeface="Arial"/>
                <a:ea typeface="Arial"/>
                <a:cs typeface="Arial"/>
                <a:sym typeface="Arial"/>
              </a:rPr>
              <a:t>0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Where, </a:t>
            </a:r>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c</a:t>
            </a:r>
            <a:r>
              <a:rPr b="0" baseline="-25000" i="0" lang="en-IN" sz="1800" u="none" cap="none" strike="noStrike">
                <a:solidFill>
                  <a:srgbClr val="000000"/>
                </a:solidFill>
                <a:latin typeface="Arial"/>
                <a:ea typeface="Arial"/>
                <a:cs typeface="Arial"/>
                <a:sym typeface="Arial"/>
              </a:rPr>
              <a:t>2</a:t>
            </a:r>
            <a:r>
              <a:rPr b="0" i="0" lang="en-IN" sz="1800" u="none" cap="none" strike="noStrike">
                <a:solidFill>
                  <a:srgbClr val="000000"/>
                </a:solidFill>
                <a:latin typeface="Arial"/>
                <a:ea typeface="Arial"/>
                <a:cs typeface="Arial"/>
                <a:sym typeface="Arial"/>
              </a:rPr>
              <a:t> = a</a:t>
            </a:r>
            <a:r>
              <a:rPr b="0" baseline="-25000" i="0" lang="en-IN" sz="1800" u="none" cap="none" strike="noStrike">
                <a:solidFill>
                  <a:srgbClr val="000000"/>
                </a:solidFill>
                <a:latin typeface="Arial"/>
                <a:ea typeface="Arial"/>
                <a:cs typeface="Arial"/>
                <a:sym typeface="Arial"/>
              </a:rPr>
              <a:t>1</a:t>
            </a:r>
            <a:r>
              <a:rPr b="0" i="0" lang="en-IN" sz="1800" u="none" cap="none" strike="noStrike">
                <a:solidFill>
                  <a:srgbClr val="000000"/>
                </a:solidFill>
                <a:latin typeface="Arial"/>
                <a:ea typeface="Arial"/>
                <a:cs typeface="Arial"/>
                <a:sym typeface="Arial"/>
              </a:rPr>
              <a:t> * b</a:t>
            </a:r>
            <a:r>
              <a:rPr b="0" baseline="-25000" i="0" lang="en-IN" sz="1800" u="none" cap="none" strike="noStrike">
                <a:solidFill>
                  <a:srgbClr val="000000"/>
                </a:solidFill>
                <a:latin typeface="Arial"/>
                <a:ea typeface="Arial"/>
                <a:cs typeface="Arial"/>
                <a:sym typeface="Arial"/>
              </a:rPr>
              <a:t>1</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c</a:t>
            </a:r>
            <a:r>
              <a:rPr b="0" baseline="-25000" i="0" lang="en-IN" sz="1800" u="none" cap="none" strike="noStrike">
                <a:solidFill>
                  <a:srgbClr val="000000"/>
                </a:solidFill>
                <a:latin typeface="Arial"/>
                <a:ea typeface="Arial"/>
                <a:cs typeface="Arial"/>
                <a:sym typeface="Arial"/>
              </a:rPr>
              <a:t>0</a:t>
            </a:r>
            <a:r>
              <a:rPr b="0" i="0" lang="en-IN" sz="1800" u="none" cap="none" strike="noStrike">
                <a:solidFill>
                  <a:srgbClr val="000000"/>
                </a:solidFill>
                <a:latin typeface="Arial"/>
                <a:ea typeface="Arial"/>
                <a:cs typeface="Arial"/>
                <a:sym typeface="Arial"/>
              </a:rPr>
              <a:t> = a</a:t>
            </a:r>
            <a:r>
              <a:rPr b="0" baseline="-25000" i="0" lang="en-IN" sz="1800" u="none" cap="none" strike="noStrike">
                <a:solidFill>
                  <a:srgbClr val="000000"/>
                </a:solidFill>
                <a:latin typeface="Arial"/>
                <a:ea typeface="Arial"/>
                <a:cs typeface="Arial"/>
                <a:sym typeface="Arial"/>
              </a:rPr>
              <a:t>0</a:t>
            </a:r>
            <a:r>
              <a:rPr b="0" i="0" lang="en-IN" sz="1800" u="none" cap="none" strike="noStrike">
                <a:solidFill>
                  <a:srgbClr val="000000"/>
                </a:solidFill>
                <a:latin typeface="Arial"/>
                <a:ea typeface="Arial"/>
                <a:cs typeface="Arial"/>
                <a:sym typeface="Arial"/>
              </a:rPr>
              <a:t>*b</a:t>
            </a:r>
            <a:r>
              <a:rPr b="0" baseline="-25000" i="0" lang="en-IN" sz="1800" u="none" cap="none" strike="noStrike">
                <a:solidFill>
                  <a:srgbClr val="000000"/>
                </a:solidFill>
                <a:latin typeface="Arial"/>
                <a:ea typeface="Arial"/>
                <a:cs typeface="Arial"/>
                <a:sym typeface="Arial"/>
              </a:rPr>
              <a:t>0</a:t>
            </a:r>
            <a:endParaRPr/>
          </a:p>
          <a:p>
            <a:pPr indent="0" lvl="0" marL="0" marR="0" rtl="0" algn="l">
              <a:lnSpc>
                <a:spcPct val="100000"/>
              </a:lnSpc>
              <a:spcBef>
                <a:spcPts val="0"/>
              </a:spcBef>
              <a:spcAft>
                <a:spcPts val="0"/>
              </a:spcAft>
              <a:buNone/>
            </a:pPr>
            <a:r>
              <a:rPr b="0" i="0" lang="en-IN" sz="1800" u="none" cap="none" strike="noStrike">
                <a:solidFill>
                  <a:srgbClr val="000000"/>
                </a:solidFill>
                <a:latin typeface="Arial"/>
                <a:ea typeface="Arial"/>
                <a:cs typeface="Arial"/>
                <a:sym typeface="Arial"/>
              </a:rPr>
              <a:t>c</a:t>
            </a:r>
            <a:r>
              <a:rPr b="0" baseline="-25000" i="0" lang="en-IN" sz="1800" u="none" cap="none" strike="noStrike">
                <a:solidFill>
                  <a:srgbClr val="000000"/>
                </a:solidFill>
                <a:latin typeface="Arial"/>
                <a:ea typeface="Arial"/>
                <a:cs typeface="Arial"/>
                <a:sym typeface="Arial"/>
              </a:rPr>
              <a:t>1</a:t>
            </a:r>
            <a:r>
              <a:rPr b="0" i="0" lang="en-IN" sz="1800" u="none" cap="none" strike="noStrike">
                <a:solidFill>
                  <a:srgbClr val="000000"/>
                </a:solidFill>
                <a:latin typeface="Arial"/>
                <a:ea typeface="Arial"/>
                <a:cs typeface="Arial"/>
                <a:sym typeface="Arial"/>
              </a:rPr>
              <a:t> = (a</a:t>
            </a:r>
            <a:r>
              <a:rPr b="0" baseline="-25000" i="0" lang="en-IN" sz="1800" u="none" cap="none" strike="noStrike">
                <a:solidFill>
                  <a:srgbClr val="000000"/>
                </a:solidFill>
                <a:latin typeface="Arial"/>
                <a:ea typeface="Arial"/>
                <a:cs typeface="Arial"/>
                <a:sym typeface="Arial"/>
              </a:rPr>
              <a:t>1</a:t>
            </a:r>
            <a:r>
              <a:rPr b="0" i="0" lang="en-IN" sz="1800" u="none" cap="none" strike="noStrike">
                <a:solidFill>
                  <a:srgbClr val="000000"/>
                </a:solidFill>
                <a:latin typeface="Arial"/>
                <a:ea typeface="Arial"/>
                <a:cs typeface="Arial"/>
                <a:sym typeface="Arial"/>
              </a:rPr>
              <a:t> + a</a:t>
            </a:r>
            <a:r>
              <a:rPr b="0" baseline="-25000" i="0" lang="en-IN" sz="1800" u="none" cap="none" strike="noStrike">
                <a:solidFill>
                  <a:srgbClr val="000000"/>
                </a:solidFill>
                <a:latin typeface="Arial"/>
                <a:ea typeface="Arial"/>
                <a:cs typeface="Arial"/>
                <a:sym typeface="Arial"/>
              </a:rPr>
              <a:t>0</a:t>
            </a:r>
            <a:r>
              <a:rPr b="0" i="0" lang="en-IN" sz="1800" u="none" cap="none" strike="noStrike">
                <a:solidFill>
                  <a:srgbClr val="000000"/>
                </a:solidFill>
                <a:latin typeface="Arial"/>
                <a:ea typeface="Arial"/>
                <a:cs typeface="Arial"/>
                <a:sym typeface="Arial"/>
              </a:rPr>
              <a:t>) * (b</a:t>
            </a:r>
            <a:r>
              <a:rPr b="0" baseline="-25000" i="0" lang="en-IN" sz="1800" u="none" cap="none" strike="noStrike">
                <a:solidFill>
                  <a:srgbClr val="000000"/>
                </a:solidFill>
                <a:latin typeface="Arial"/>
                <a:ea typeface="Arial"/>
                <a:cs typeface="Arial"/>
                <a:sym typeface="Arial"/>
              </a:rPr>
              <a:t>1</a:t>
            </a:r>
            <a:r>
              <a:rPr b="0" i="0" lang="en-IN" sz="1800" u="none" cap="none" strike="noStrike">
                <a:solidFill>
                  <a:srgbClr val="000000"/>
                </a:solidFill>
                <a:latin typeface="Arial"/>
                <a:ea typeface="Arial"/>
                <a:cs typeface="Arial"/>
                <a:sym typeface="Arial"/>
              </a:rPr>
              <a:t> + b</a:t>
            </a:r>
            <a:r>
              <a:rPr b="0" baseline="-25000" i="0" lang="en-IN" sz="1800" u="none" cap="none" strike="noStrike">
                <a:solidFill>
                  <a:srgbClr val="000000"/>
                </a:solidFill>
                <a:latin typeface="Arial"/>
                <a:ea typeface="Arial"/>
                <a:cs typeface="Arial"/>
                <a:sym typeface="Arial"/>
              </a:rPr>
              <a:t>0</a:t>
            </a:r>
            <a:r>
              <a:rPr b="0" i="0" lang="en-IN" sz="1800" u="none" cap="none" strike="noStrike">
                <a:solidFill>
                  <a:srgbClr val="000000"/>
                </a:solidFill>
                <a:latin typeface="Arial"/>
                <a:ea typeface="Arial"/>
                <a:cs typeface="Arial"/>
                <a:sym typeface="Arial"/>
              </a:rPr>
              <a:t>) – (c</a:t>
            </a:r>
            <a:r>
              <a:rPr b="0" baseline="-25000" i="0" lang="en-IN" sz="1800" u="none" cap="none" strike="noStrike">
                <a:solidFill>
                  <a:srgbClr val="000000"/>
                </a:solidFill>
                <a:latin typeface="Arial"/>
                <a:ea typeface="Arial"/>
                <a:cs typeface="Arial"/>
                <a:sym typeface="Arial"/>
              </a:rPr>
              <a:t>2</a:t>
            </a:r>
            <a:r>
              <a:rPr b="0" i="0" lang="en-IN" sz="1800" u="none" cap="none" strike="noStrike">
                <a:solidFill>
                  <a:srgbClr val="000000"/>
                </a:solidFill>
                <a:latin typeface="Arial"/>
                <a:ea typeface="Arial"/>
                <a:cs typeface="Arial"/>
                <a:sym typeface="Arial"/>
              </a:rPr>
              <a:t> + c</a:t>
            </a:r>
            <a:r>
              <a:rPr b="0" baseline="-25000" i="0" lang="en-IN" sz="1800" u="none" cap="none" strike="noStrike">
                <a:solidFill>
                  <a:srgbClr val="000000"/>
                </a:solidFill>
                <a:latin typeface="Arial"/>
                <a:ea typeface="Arial"/>
                <a:cs typeface="Arial"/>
                <a:sym typeface="Arial"/>
              </a:rPr>
              <a:t>0</a:t>
            </a:r>
            <a:r>
              <a:rPr b="0" i="0" lang="en-IN" sz="1800" u="none" cap="none" strike="noStrike">
                <a:solidFill>
                  <a:srgbClr val="000000"/>
                </a:solidFill>
                <a:latin typeface="Arial"/>
                <a:ea typeface="Arial"/>
                <a:cs typeface="Arial"/>
                <a:sym typeface="Arial"/>
              </a:rPr>
              <a:t>)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This can be solved by applying recursion till n reaches to 1.</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4"/>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65" name="Google Shape;165;p24"/>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66" name="Google Shape;166;p24"/>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67" name="Google Shape;167;p24"/>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MERGE SORT</a:t>
            </a:r>
            <a:endParaRPr b="0" i="0" sz="2300" u="none" cap="none" strike="noStrike">
              <a:solidFill>
                <a:schemeClr val="lt1"/>
              </a:solidFill>
              <a:latin typeface="Proxima Nova"/>
              <a:ea typeface="Proxima Nova"/>
              <a:cs typeface="Proxima Nova"/>
              <a:sym typeface="Proxima Nova"/>
            </a:endParaRPr>
          </a:p>
        </p:txBody>
      </p:sp>
      <p:sp>
        <p:nvSpPr>
          <p:cNvPr id="168" name="Google Shape;168;p24"/>
          <p:cNvSpPr txBox="1"/>
          <p:nvPr/>
        </p:nvSpPr>
        <p:spPr>
          <a:xfrm>
            <a:off x="645925" y="992003"/>
            <a:ext cx="8212950" cy="1908184"/>
          </a:xfrm>
          <a:prstGeom prst="rect">
            <a:avLst/>
          </a:prstGeom>
          <a:noFill/>
          <a:ln>
            <a:noFill/>
          </a:ln>
        </p:spPr>
        <p:txBody>
          <a:bodyPr anchorCtr="0" anchor="t" bIns="91425" lIns="91425" spcFirstLastPara="1" rIns="91425" wrap="square" tIns="91425">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Merge sort is yet another sorting algorithm that falls under the category of </a:t>
            </a:r>
            <a:r>
              <a:rPr b="0" i="0" lang="en-IN" sz="1600" u="sng" cap="none" strike="noStrike">
                <a:solidFill>
                  <a:schemeClr val="hlink"/>
                </a:solidFill>
                <a:latin typeface="Proxima Nova"/>
                <a:ea typeface="Proxima Nova"/>
                <a:cs typeface="Proxima Nova"/>
                <a:sym typeface="Proxima Nova"/>
                <a:hlinkClick r:id="rId6"/>
              </a:rPr>
              <a:t>Divide and Conquer</a:t>
            </a:r>
            <a:r>
              <a:rPr b="0" i="0" lang="en-IN" sz="1600" u="none" cap="none" strike="noStrike">
                <a:solidFill>
                  <a:srgbClr val="666666"/>
                </a:solidFill>
                <a:latin typeface="Proxima Nova"/>
                <a:ea typeface="Proxima Nova"/>
                <a:cs typeface="Proxima Nova"/>
                <a:sym typeface="Proxima Nova"/>
              </a:rPr>
              <a:t> technique. It is one of the best sorting techniques that successfully build a recursive algorithm.</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It works by recursively dividing the array into two equal halves, then sort them and combine them. </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5"/>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74" name="Google Shape;174;p25"/>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75" name="Google Shape;175;p25"/>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76" name="Google Shape;176;p25"/>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MERGE SORT</a:t>
            </a:r>
            <a:endParaRPr b="0" i="0" sz="2300" u="none" cap="none" strike="noStrike">
              <a:solidFill>
                <a:schemeClr val="lt1"/>
              </a:solidFill>
              <a:latin typeface="Proxima Nova"/>
              <a:ea typeface="Proxima Nova"/>
              <a:cs typeface="Proxima Nova"/>
              <a:sym typeface="Proxima Nova"/>
            </a:endParaRPr>
          </a:p>
        </p:txBody>
      </p:sp>
      <p:pic>
        <p:nvPicPr>
          <p:cNvPr id="177" name="Google Shape;177;p25"/>
          <p:cNvPicPr preferRelativeResize="0"/>
          <p:nvPr/>
        </p:nvPicPr>
        <p:blipFill rotWithShape="1">
          <a:blip r:embed="rId6">
            <a:alphaModFix/>
          </a:blip>
          <a:srcRect b="0" l="0" r="0" t="0"/>
          <a:stretch/>
        </p:blipFill>
        <p:spPr>
          <a:xfrm>
            <a:off x="971525" y="776939"/>
            <a:ext cx="7200900" cy="4257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6"/>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83" name="Google Shape;183;p26"/>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84" name="Google Shape;184;p26"/>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85" name="Google Shape;185;p26"/>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MERGE SORT</a:t>
            </a:r>
            <a:endParaRPr b="0" i="0" sz="2300" u="none" cap="none" strike="noStrike">
              <a:solidFill>
                <a:schemeClr val="lt1"/>
              </a:solidFill>
              <a:latin typeface="Proxima Nova"/>
              <a:ea typeface="Proxima Nova"/>
              <a:cs typeface="Proxima Nova"/>
              <a:sym typeface="Proxima Nova"/>
            </a:endParaRPr>
          </a:p>
        </p:txBody>
      </p:sp>
      <p:pic>
        <p:nvPicPr>
          <p:cNvPr id="186" name="Google Shape;186;p26"/>
          <p:cNvPicPr preferRelativeResize="0"/>
          <p:nvPr/>
        </p:nvPicPr>
        <p:blipFill rotWithShape="1">
          <a:blip r:embed="rId6">
            <a:alphaModFix/>
          </a:blip>
          <a:srcRect b="0" l="0" r="0" t="0"/>
          <a:stretch/>
        </p:blipFill>
        <p:spPr>
          <a:xfrm>
            <a:off x="2188394" y="802329"/>
            <a:ext cx="4479533" cy="41919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pic>
        <p:nvPicPr>
          <p:cNvPr id="191" name="Google Shape;191;p27"/>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92" name="Google Shape;192;p27"/>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93" name="Google Shape;193;p27"/>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94" name="Google Shape;194;p27"/>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MERGE SORT</a:t>
            </a:r>
            <a:endParaRPr b="0" i="0" sz="2300" u="none" cap="none" strike="noStrike">
              <a:solidFill>
                <a:schemeClr val="lt1"/>
              </a:solidFill>
              <a:latin typeface="Proxima Nova"/>
              <a:ea typeface="Proxima Nova"/>
              <a:cs typeface="Proxima Nova"/>
              <a:sym typeface="Proxima Nova"/>
            </a:endParaRPr>
          </a:p>
        </p:txBody>
      </p:sp>
      <p:sp>
        <p:nvSpPr>
          <p:cNvPr id="195" name="Google Shape;195;p27"/>
          <p:cNvSpPr txBox="1"/>
          <p:nvPr/>
        </p:nvSpPr>
        <p:spPr>
          <a:xfrm>
            <a:off x="5157627" y="992003"/>
            <a:ext cx="3701248" cy="2646848"/>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i="0" lang="en-IN" sz="1600" u="none" cap="none" strike="noStrike">
                <a:solidFill>
                  <a:srgbClr val="666666"/>
                </a:solidFill>
                <a:latin typeface="Proxima Nova"/>
                <a:ea typeface="Proxima Nova"/>
                <a:cs typeface="Proxima Nova"/>
                <a:sym typeface="Proxima Nova"/>
              </a:rPr>
              <a:t>Algorithm MS(A[0..n-1],low, high)</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If(low&lt;high) then</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mid = (low+high)/2</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MS(A,low,mid)</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MS(A, mid+1, high)</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Combine(A,low,mid,high)</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p:txBody>
      </p:sp>
      <p:pic>
        <p:nvPicPr>
          <p:cNvPr id="196" name="Google Shape;196;p27"/>
          <p:cNvPicPr preferRelativeResize="0"/>
          <p:nvPr/>
        </p:nvPicPr>
        <p:blipFill rotWithShape="1">
          <a:blip r:embed="rId6">
            <a:alphaModFix/>
          </a:blip>
          <a:srcRect b="0" l="0" r="0" t="0"/>
          <a:stretch/>
        </p:blipFill>
        <p:spPr>
          <a:xfrm>
            <a:off x="397756" y="809808"/>
            <a:ext cx="4479533" cy="419193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8"/>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202" name="Google Shape;202;p28"/>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203" name="Google Shape;203;p28"/>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204" name="Google Shape;204;p28"/>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MERGE SORT</a:t>
            </a:r>
            <a:endParaRPr b="0" i="0" sz="2300" u="none" cap="none" strike="noStrike">
              <a:solidFill>
                <a:schemeClr val="lt1"/>
              </a:solidFill>
              <a:latin typeface="Proxima Nova"/>
              <a:ea typeface="Proxima Nova"/>
              <a:cs typeface="Proxima Nova"/>
              <a:sym typeface="Proxima Nova"/>
            </a:endParaRPr>
          </a:p>
        </p:txBody>
      </p:sp>
      <p:sp>
        <p:nvSpPr>
          <p:cNvPr id="205" name="Google Shape;205;p28"/>
          <p:cNvSpPr txBox="1"/>
          <p:nvPr/>
        </p:nvSpPr>
        <p:spPr>
          <a:xfrm>
            <a:off x="5157627" y="755870"/>
            <a:ext cx="3701248" cy="4385786"/>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i="0" lang="en-IN" sz="1300" u="none" cap="none" strike="noStrike">
                <a:solidFill>
                  <a:srgbClr val="666666"/>
                </a:solidFill>
                <a:latin typeface="Proxima Nova"/>
                <a:ea typeface="Proxima Nova"/>
                <a:cs typeface="Proxima Nova"/>
                <a:sym typeface="Proxima Nova"/>
              </a:rPr>
              <a:t>Algorithm combine(A,low,mid,high)</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k 🡨  low</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i  🡨  low</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j 🡨  mid+1</a:t>
            </a:r>
            <a:endParaRPr/>
          </a:p>
          <a:p>
            <a:pPr indent="0" lvl="0" marL="0" marR="0" rtl="0" algn="just">
              <a:lnSpc>
                <a:spcPct val="100000"/>
              </a:lnSpc>
              <a:spcBef>
                <a:spcPts val="0"/>
              </a:spcBef>
              <a:spcAft>
                <a:spcPts val="0"/>
              </a:spcAft>
              <a:buNone/>
            </a:pPr>
            <a:r>
              <a:t/>
            </a:r>
            <a:endParaRPr b="0" i="0" sz="13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while ( i &lt;= mid and j &lt;= high) do</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if(A[ i ] &lt;= A[ j ] ) then</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temp[ k ]🡨A[ i ]</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i++</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k++</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else</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temp[ k ]=A[ j ]</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j++</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k++</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    }</a:t>
            </a:r>
            <a:endParaRPr/>
          </a:p>
          <a:p>
            <a:pPr indent="0" lvl="0" marL="0" marR="0" rtl="0" algn="just">
              <a:lnSpc>
                <a:spcPct val="100000"/>
              </a:lnSpc>
              <a:spcBef>
                <a:spcPts val="0"/>
              </a:spcBef>
              <a:spcAft>
                <a:spcPts val="0"/>
              </a:spcAft>
              <a:buNone/>
            </a:pPr>
            <a:r>
              <a:rPr b="0" i="0" lang="en-IN" sz="1300" u="none" cap="none" strike="noStrike">
                <a:solidFill>
                  <a:srgbClr val="666666"/>
                </a:solidFill>
                <a:latin typeface="Proxima Nova"/>
                <a:ea typeface="Proxima Nova"/>
                <a:cs typeface="Proxima Nova"/>
                <a:sym typeface="Proxima Nova"/>
              </a:rPr>
              <a:t>}</a:t>
            </a:r>
            <a:endParaRPr/>
          </a:p>
        </p:txBody>
      </p:sp>
      <p:pic>
        <p:nvPicPr>
          <p:cNvPr id="206" name="Google Shape;206;p28"/>
          <p:cNvPicPr preferRelativeResize="0"/>
          <p:nvPr/>
        </p:nvPicPr>
        <p:blipFill rotWithShape="1">
          <a:blip r:embed="rId6">
            <a:alphaModFix/>
          </a:blip>
          <a:srcRect b="0" l="0" r="0" t="0"/>
          <a:stretch/>
        </p:blipFill>
        <p:spPr>
          <a:xfrm>
            <a:off x="397756" y="809808"/>
            <a:ext cx="4479533" cy="419193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29"/>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212" name="Google Shape;212;p29"/>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213" name="Google Shape;213;p29"/>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214" name="Google Shape;214;p29"/>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MERGE SORT</a:t>
            </a:r>
            <a:endParaRPr b="0" i="0" sz="2300" u="none" cap="none" strike="noStrike">
              <a:solidFill>
                <a:schemeClr val="lt1"/>
              </a:solidFill>
              <a:latin typeface="Proxima Nova"/>
              <a:ea typeface="Proxima Nova"/>
              <a:cs typeface="Proxima Nova"/>
              <a:sym typeface="Proxima Nova"/>
            </a:endParaRPr>
          </a:p>
        </p:txBody>
      </p:sp>
      <p:sp>
        <p:nvSpPr>
          <p:cNvPr id="215" name="Google Shape;215;p29"/>
          <p:cNvSpPr txBox="1"/>
          <p:nvPr/>
        </p:nvSpPr>
        <p:spPr>
          <a:xfrm>
            <a:off x="5157627" y="755870"/>
            <a:ext cx="3701248" cy="3877954"/>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//copy left sub list</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while ( i &lt;= mid) do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temp[ k ]🡨A[ i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i++</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k++</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//copy right sub list</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while ( j &lt;= high) do</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temp[ k ]🡨A[ j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j++</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k++</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p:txBody>
      </p:sp>
      <p:pic>
        <p:nvPicPr>
          <p:cNvPr id="216" name="Google Shape;216;p29"/>
          <p:cNvPicPr preferRelativeResize="0"/>
          <p:nvPr/>
        </p:nvPicPr>
        <p:blipFill rotWithShape="1">
          <a:blip r:embed="rId6">
            <a:alphaModFix/>
          </a:blip>
          <a:srcRect b="0" l="0" r="0" t="0"/>
          <a:stretch/>
        </p:blipFill>
        <p:spPr>
          <a:xfrm>
            <a:off x="397756" y="809808"/>
            <a:ext cx="4479533" cy="41919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0"/>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222" name="Google Shape;222;p30"/>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223" name="Google Shape;223;p30"/>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224" name="Google Shape;224;p30"/>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QUICK SORT</a:t>
            </a:r>
            <a:endParaRPr b="0" i="0" sz="2300" u="none" cap="none" strike="noStrike">
              <a:solidFill>
                <a:schemeClr val="lt1"/>
              </a:solidFill>
              <a:latin typeface="Proxima Nova"/>
              <a:ea typeface="Proxima Nova"/>
              <a:cs typeface="Proxima Nova"/>
              <a:sym typeface="Proxima Nova"/>
            </a:endParaRPr>
          </a:p>
        </p:txBody>
      </p:sp>
      <p:sp>
        <p:nvSpPr>
          <p:cNvPr id="225" name="Google Shape;225;p30"/>
          <p:cNvSpPr txBox="1"/>
          <p:nvPr/>
        </p:nvSpPr>
        <p:spPr>
          <a:xfrm>
            <a:off x="645925" y="992003"/>
            <a:ext cx="8212950" cy="3139291"/>
          </a:xfrm>
          <a:prstGeom prst="rect">
            <a:avLst/>
          </a:prstGeom>
          <a:noFill/>
          <a:ln>
            <a:noFill/>
          </a:ln>
        </p:spPr>
        <p:txBody>
          <a:bodyPr anchorCtr="0" anchor="t" bIns="91425" lIns="91425" spcFirstLastPara="1" rIns="91425" wrap="square" tIns="91425">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Quick sort is a fast sorting algorithm used to sort a list of elements. </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The quick sort algorithm attempts to separate the list of elements into two parts and then sort each part recursively. That means it use divide and conquer strategy. </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In quick sort, the partition of the list is performed based on the element called pivot. </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Here pivot element is one of the elements in the list.</a:t>
            </a:r>
            <a:endParaRPr/>
          </a:p>
          <a:p>
            <a:pPr indent="-184150" lvl="0" marL="28575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The list is divided into two partitions such that</a:t>
            </a:r>
            <a:r>
              <a:rPr b="1" i="0" lang="en-IN" sz="1600" u="none" cap="none" strike="noStrike">
                <a:solidFill>
                  <a:srgbClr val="666666"/>
                </a:solidFill>
                <a:latin typeface="Proxima Nova"/>
                <a:ea typeface="Proxima Nova"/>
                <a:cs typeface="Proxima Nova"/>
                <a:sym typeface="Proxima Nova"/>
              </a:rPr>
              <a:t> "all elements to the left of pivot are smaller than the pivot and all elements to the right of pivot are greater than or equal to the pivot".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0" l="0" r="0" t="0"/>
          <a:stretch/>
        </p:blipFill>
        <p:spPr>
          <a:xfrm>
            <a:off x="4750" y="4750"/>
            <a:ext cx="9134475" cy="5133975"/>
          </a:xfrm>
          <a:prstGeom prst="rect">
            <a:avLst/>
          </a:prstGeom>
          <a:noFill/>
          <a:ln>
            <a:noFill/>
          </a:ln>
        </p:spPr>
      </p:pic>
      <p:pic>
        <p:nvPicPr>
          <p:cNvPr id="60" name="Google Shape;60;p13"/>
          <p:cNvPicPr preferRelativeResize="0"/>
          <p:nvPr/>
        </p:nvPicPr>
        <p:blipFill rotWithShape="1">
          <a:blip r:embed="rId4">
            <a:alphaModFix/>
          </a:blip>
          <a:srcRect b="0" l="0" r="0" t="0"/>
          <a:stretch/>
        </p:blipFill>
        <p:spPr>
          <a:xfrm>
            <a:off x="4763" y="4750"/>
            <a:ext cx="9134475" cy="5133975"/>
          </a:xfrm>
          <a:prstGeom prst="rect">
            <a:avLst/>
          </a:prstGeom>
          <a:noFill/>
          <a:ln>
            <a:noFill/>
          </a:ln>
        </p:spPr>
      </p:pic>
      <p:pic>
        <p:nvPicPr>
          <p:cNvPr id="61" name="Google Shape;61;p13"/>
          <p:cNvPicPr preferRelativeResize="0"/>
          <p:nvPr/>
        </p:nvPicPr>
        <p:blipFill rotWithShape="1">
          <a:blip r:embed="rId5">
            <a:alphaModFix/>
          </a:blip>
          <a:srcRect b="0" l="0" r="0" t="0"/>
          <a:stretch/>
        </p:blipFill>
        <p:spPr>
          <a:xfrm>
            <a:off x="7363438" y="148588"/>
            <a:ext cx="1495425" cy="371475"/>
          </a:xfrm>
          <a:prstGeom prst="rect">
            <a:avLst/>
          </a:prstGeom>
          <a:noFill/>
          <a:ln>
            <a:noFill/>
          </a:ln>
        </p:spPr>
      </p:pic>
      <p:sp>
        <p:nvSpPr>
          <p:cNvPr id="62" name="Google Shape;62;p13"/>
          <p:cNvSpPr txBox="1"/>
          <p:nvPr/>
        </p:nvSpPr>
        <p:spPr>
          <a:xfrm>
            <a:off x="333812" y="2095794"/>
            <a:ext cx="4830903" cy="92329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400" u="none" cap="none" strike="noStrike">
                <a:solidFill>
                  <a:schemeClr val="dk1"/>
                </a:solidFill>
                <a:latin typeface="Proxima Nova"/>
                <a:ea typeface="Proxima Nova"/>
                <a:cs typeface="Proxima Nova"/>
                <a:sym typeface="Proxima Nova"/>
              </a:rPr>
              <a:t>Unit - 2</a:t>
            </a:r>
            <a:endParaRPr b="0" i="0" sz="2400" u="none" cap="none" strike="noStrike">
              <a:solidFill>
                <a:schemeClr val="dk1"/>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0" i="0" lang="en-IN" sz="2400" u="none" cap="none" strike="noStrike">
                <a:solidFill>
                  <a:schemeClr val="dk1"/>
                </a:solidFill>
                <a:latin typeface="Proxima Nova"/>
                <a:ea typeface="Proxima Nova"/>
                <a:cs typeface="Proxima Nova"/>
                <a:sym typeface="Proxima Nova"/>
              </a:rPr>
              <a:t>Divide and Conquer</a:t>
            </a:r>
            <a:endParaRPr/>
          </a:p>
        </p:txBody>
      </p:sp>
      <p:sp>
        <p:nvSpPr>
          <p:cNvPr id="63" name="Google Shape;63;p13"/>
          <p:cNvSpPr txBox="1"/>
          <p:nvPr/>
        </p:nvSpPr>
        <p:spPr>
          <a:xfrm>
            <a:off x="333812" y="4253501"/>
            <a:ext cx="3570368" cy="615523"/>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Prof. MITUL N. TAKODARA</a:t>
            </a:r>
            <a:endParaRPr/>
          </a:p>
          <a:p>
            <a:pPr indent="0" lvl="0" marL="0" marR="0" rtl="0" algn="l">
              <a:lnSpc>
                <a:spcPct val="100000"/>
              </a:lnSpc>
              <a:spcBef>
                <a:spcPts val="0"/>
              </a:spcBef>
              <a:spcAft>
                <a:spcPts val="0"/>
              </a:spcAft>
              <a:buNone/>
            </a:pPr>
            <a:r>
              <a:rPr b="0" i="0" lang="en-IN" sz="1400" u="none" cap="none" strike="noStrike">
                <a:solidFill>
                  <a:schemeClr val="dk1"/>
                </a:solidFill>
                <a:latin typeface="Arial"/>
                <a:ea typeface="Arial"/>
                <a:cs typeface="Arial"/>
                <a:sym typeface="Arial"/>
              </a:rPr>
              <a:t>Computer Engineering Department</a:t>
            </a:r>
            <a:endParaRPr b="0" i="0" sz="1400" u="none" cap="none" strike="noStrike">
              <a:solidFill>
                <a:schemeClr val="dk1"/>
              </a:solidFill>
              <a:latin typeface="Arial"/>
              <a:ea typeface="Arial"/>
              <a:cs typeface="Arial"/>
              <a:sym typeface="Arial"/>
            </a:endParaRPr>
          </a:p>
        </p:txBody>
      </p:sp>
      <p:sp>
        <p:nvSpPr>
          <p:cNvPr id="64" name="Google Shape;64;p13"/>
          <p:cNvSpPr txBox="1"/>
          <p:nvPr/>
        </p:nvSpPr>
        <p:spPr>
          <a:xfrm>
            <a:off x="333812" y="784473"/>
            <a:ext cx="5381188" cy="446246"/>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1700" u="none" cap="none" strike="noStrike">
                <a:solidFill>
                  <a:schemeClr val="dk1"/>
                </a:solidFill>
                <a:latin typeface="Proxima Nova"/>
                <a:ea typeface="Proxima Nova"/>
                <a:cs typeface="Proxima Nova"/>
                <a:sym typeface="Proxima Nova"/>
              </a:rPr>
              <a:t>01CE1503 - Design and Analysis of Algorithm</a:t>
            </a:r>
            <a:endParaRPr b="0" i="0" sz="1700" u="none" cap="none" strike="noStrike">
              <a:solidFill>
                <a:schemeClr val="dk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31"/>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231" name="Google Shape;231;p31"/>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232" name="Google Shape;232;p31"/>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233" name="Google Shape;233;p31"/>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QUICK SORT</a:t>
            </a:r>
            <a:endParaRPr b="0" i="0" sz="2300" u="none" cap="none" strike="noStrike">
              <a:solidFill>
                <a:schemeClr val="lt1"/>
              </a:solidFill>
              <a:latin typeface="Proxima Nova"/>
              <a:ea typeface="Proxima Nova"/>
              <a:cs typeface="Proxima Nova"/>
              <a:sym typeface="Proxima Nova"/>
            </a:endParaRPr>
          </a:p>
        </p:txBody>
      </p:sp>
      <p:sp>
        <p:nvSpPr>
          <p:cNvPr id="234" name="Google Shape;234;p31"/>
          <p:cNvSpPr txBox="1"/>
          <p:nvPr/>
        </p:nvSpPr>
        <p:spPr>
          <a:xfrm>
            <a:off x="421240" y="843689"/>
            <a:ext cx="8609744" cy="387795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IN" sz="1600" u="none" cap="none" strike="noStrike">
                <a:solidFill>
                  <a:srgbClr val="666666"/>
                </a:solidFill>
                <a:latin typeface="Proxima Nova"/>
                <a:ea typeface="Proxima Nova"/>
                <a:cs typeface="Proxima Nova"/>
                <a:sym typeface="Proxima Nova"/>
              </a:rPr>
              <a:t>In Quick sort algorithm, partitioning of the list is performed using following steps...</a:t>
            </a:r>
            <a:endParaRPr/>
          </a:p>
          <a:p>
            <a:pPr indent="0" lvl="0" marL="0" marR="0" rtl="0" algn="l">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Step 1 - Consider the first element of the list as pivot (i.e., Element at first position in the list).</a:t>
            </a:r>
            <a:endParaRPr/>
          </a:p>
          <a:p>
            <a:pPr indent="0" lvl="0" marL="0" marR="0" rtl="0" algn="l">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Step 2 - Define two variables i and j. Set i and j to first and last elements of the list respectively.</a:t>
            </a:r>
            <a:endParaRPr/>
          </a:p>
          <a:p>
            <a:pPr indent="0" lvl="0" marL="0" marR="0" rtl="0" algn="l">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Step 3 - Increment i until pivot &gt;= A[i] then stop.</a:t>
            </a:r>
            <a:endParaRPr/>
          </a:p>
          <a:p>
            <a:pPr indent="0" lvl="0" marL="0" marR="0" rtl="0" algn="l">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Step 4 - Decrement j until pivot&lt;= A[j] then stop.</a:t>
            </a:r>
            <a:endParaRPr/>
          </a:p>
          <a:p>
            <a:pPr indent="0" lvl="0" marL="0" marR="0" rtl="0" algn="l">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Step 5 - If i &lt; j then exchange A[i] and A[j].</a:t>
            </a:r>
            <a:endParaRPr/>
          </a:p>
          <a:p>
            <a:pPr indent="0" lvl="0" marL="0" marR="0" rtl="0" algn="l">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Step 6 - Repeat steps 3,4 &amp; 5 until i &gt; j.</a:t>
            </a:r>
            <a:endParaRPr/>
          </a:p>
          <a:p>
            <a:pPr indent="0" lvl="0" marL="0" marR="0" rtl="0" algn="l">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Step 7 - Exchange the pivot element with A[j] element.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32"/>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240" name="Google Shape;240;p32"/>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241" name="Google Shape;241;p32"/>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242" name="Google Shape;242;p32"/>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QUICK SORT</a:t>
            </a:r>
            <a:endParaRPr b="0" i="0" sz="2300" u="none" cap="none" strike="noStrike">
              <a:solidFill>
                <a:schemeClr val="lt1"/>
              </a:solidFill>
              <a:latin typeface="Proxima Nova"/>
              <a:ea typeface="Proxima Nova"/>
              <a:cs typeface="Proxima Nova"/>
              <a:sym typeface="Proxima Nova"/>
            </a:endParaRPr>
          </a:p>
        </p:txBody>
      </p:sp>
      <p:pic>
        <p:nvPicPr>
          <p:cNvPr id="243" name="Google Shape;243;p32"/>
          <p:cNvPicPr preferRelativeResize="0"/>
          <p:nvPr/>
        </p:nvPicPr>
        <p:blipFill rotWithShape="1">
          <a:blip r:embed="rId6">
            <a:alphaModFix/>
          </a:blip>
          <a:srcRect b="0" l="0" r="0" t="0"/>
          <a:stretch/>
        </p:blipFill>
        <p:spPr>
          <a:xfrm>
            <a:off x="1523465" y="950091"/>
            <a:ext cx="6343650" cy="695325"/>
          </a:xfrm>
          <a:prstGeom prst="rect">
            <a:avLst/>
          </a:prstGeom>
          <a:noFill/>
          <a:ln>
            <a:noFill/>
          </a:ln>
        </p:spPr>
      </p:pic>
      <p:pic>
        <p:nvPicPr>
          <p:cNvPr id="244" name="Google Shape;244;p32"/>
          <p:cNvPicPr preferRelativeResize="0"/>
          <p:nvPr/>
        </p:nvPicPr>
        <p:blipFill rotWithShape="1">
          <a:blip r:embed="rId7">
            <a:alphaModFix/>
          </a:blip>
          <a:srcRect b="0" l="0" r="0" t="0"/>
          <a:stretch/>
        </p:blipFill>
        <p:spPr>
          <a:xfrm>
            <a:off x="1523465" y="1857844"/>
            <a:ext cx="6343650" cy="647700"/>
          </a:xfrm>
          <a:prstGeom prst="rect">
            <a:avLst/>
          </a:prstGeom>
          <a:noFill/>
          <a:ln>
            <a:noFill/>
          </a:ln>
        </p:spPr>
      </p:pic>
      <p:pic>
        <p:nvPicPr>
          <p:cNvPr id="245" name="Google Shape;245;p32"/>
          <p:cNvPicPr preferRelativeResize="0"/>
          <p:nvPr/>
        </p:nvPicPr>
        <p:blipFill rotWithShape="1">
          <a:blip r:embed="rId8">
            <a:alphaModFix/>
          </a:blip>
          <a:srcRect b="0" l="0" r="0" t="0"/>
          <a:stretch/>
        </p:blipFill>
        <p:spPr>
          <a:xfrm>
            <a:off x="1523465" y="2717972"/>
            <a:ext cx="6343650" cy="952500"/>
          </a:xfrm>
          <a:prstGeom prst="rect">
            <a:avLst/>
          </a:prstGeom>
          <a:noFill/>
          <a:ln>
            <a:noFill/>
          </a:ln>
        </p:spPr>
      </p:pic>
      <p:pic>
        <p:nvPicPr>
          <p:cNvPr id="246" name="Google Shape;246;p32"/>
          <p:cNvPicPr preferRelativeResize="0"/>
          <p:nvPr/>
        </p:nvPicPr>
        <p:blipFill rotWithShape="1">
          <a:blip r:embed="rId9">
            <a:alphaModFix/>
          </a:blip>
          <a:srcRect b="0" l="0" r="0" t="0"/>
          <a:stretch/>
        </p:blipFill>
        <p:spPr>
          <a:xfrm>
            <a:off x="1523465" y="3837729"/>
            <a:ext cx="6343650" cy="857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3"/>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252" name="Google Shape;252;p33"/>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253" name="Google Shape;253;p33"/>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254" name="Google Shape;254;p33"/>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QUICK SORT</a:t>
            </a:r>
            <a:endParaRPr b="0" i="0" sz="2300" u="none" cap="none" strike="noStrike">
              <a:solidFill>
                <a:schemeClr val="lt1"/>
              </a:solidFill>
              <a:latin typeface="Proxima Nova"/>
              <a:ea typeface="Proxima Nova"/>
              <a:cs typeface="Proxima Nova"/>
              <a:sym typeface="Proxima Nova"/>
            </a:endParaRPr>
          </a:p>
        </p:txBody>
      </p:sp>
      <p:pic>
        <p:nvPicPr>
          <p:cNvPr id="255" name="Google Shape;255;p33"/>
          <p:cNvPicPr preferRelativeResize="0"/>
          <p:nvPr/>
        </p:nvPicPr>
        <p:blipFill rotWithShape="1">
          <a:blip r:embed="rId6">
            <a:alphaModFix/>
          </a:blip>
          <a:srcRect b="0" l="0" r="0" t="0"/>
          <a:stretch/>
        </p:blipFill>
        <p:spPr>
          <a:xfrm>
            <a:off x="1733525" y="758835"/>
            <a:ext cx="5676900" cy="933450"/>
          </a:xfrm>
          <a:prstGeom prst="rect">
            <a:avLst/>
          </a:prstGeom>
          <a:noFill/>
          <a:ln>
            <a:noFill/>
          </a:ln>
        </p:spPr>
      </p:pic>
      <p:pic>
        <p:nvPicPr>
          <p:cNvPr id="256" name="Google Shape;256;p33"/>
          <p:cNvPicPr preferRelativeResize="0"/>
          <p:nvPr/>
        </p:nvPicPr>
        <p:blipFill rotWithShape="1">
          <a:blip r:embed="rId7">
            <a:alphaModFix/>
          </a:blip>
          <a:srcRect b="0" l="0" r="0" t="0"/>
          <a:stretch/>
        </p:blipFill>
        <p:spPr>
          <a:xfrm>
            <a:off x="1733525" y="1849230"/>
            <a:ext cx="5676900" cy="714375"/>
          </a:xfrm>
          <a:prstGeom prst="rect">
            <a:avLst/>
          </a:prstGeom>
          <a:noFill/>
          <a:ln>
            <a:noFill/>
          </a:ln>
        </p:spPr>
      </p:pic>
      <p:pic>
        <p:nvPicPr>
          <p:cNvPr id="257" name="Google Shape;257;p33"/>
          <p:cNvPicPr preferRelativeResize="0"/>
          <p:nvPr/>
        </p:nvPicPr>
        <p:blipFill rotWithShape="1">
          <a:blip r:embed="rId8">
            <a:alphaModFix/>
          </a:blip>
          <a:srcRect b="0" l="0" r="0" t="0"/>
          <a:stretch/>
        </p:blipFill>
        <p:spPr>
          <a:xfrm>
            <a:off x="1733525" y="2720550"/>
            <a:ext cx="5676900" cy="847725"/>
          </a:xfrm>
          <a:prstGeom prst="rect">
            <a:avLst/>
          </a:prstGeom>
          <a:noFill/>
          <a:ln>
            <a:noFill/>
          </a:ln>
        </p:spPr>
      </p:pic>
      <p:pic>
        <p:nvPicPr>
          <p:cNvPr id="258" name="Google Shape;258;p33"/>
          <p:cNvPicPr preferRelativeResize="0"/>
          <p:nvPr/>
        </p:nvPicPr>
        <p:blipFill rotWithShape="1">
          <a:blip r:embed="rId9">
            <a:alphaModFix/>
          </a:blip>
          <a:srcRect b="0" l="0" r="0" t="0"/>
          <a:stretch/>
        </p:blipFill>
        <p:spPr>
          <a:xfrm>
            <a:off x="1733525" y="3725220"/>
            <a:ext cx="5676900" cy="1247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34"/>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264" name="Google Shape;264;p34"/>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265" name="Google Shape;265;p34"/>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266" name="Google Shape;266;p34"/>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QUICK SORT</a:t>
            </a:r>
            <a:endParaRPr b="0" i="0" sz="2300" u="none" cap="none" strike="noStrike">
              <a:solidFill>
                <a:schemeClr val="lt1"/>
              </a:solidFill>
              <a:latin typeface="Proxima Nova"/>
              <a:ea typeface="Proxima Nova"/>
              <a:cs typeface="Proxima Nova"/>
              <a:sym typeface="Proxima Nova"/>
            </a:endParaRPr>
          </a:p>
        </p:txBody>
      </p:sp>
      <p:sp>
        <p:nvSpPr>
          <p:cNvPr id="267" name="Google Shape;267;p34"/>
          <p:cNvSpPr txBox="1"/>
          <p:nvPr/>
        </p:nvSpPr>
        <p:spPr>
          <a:xfrm>
            <a:off x="4998376" y="701889"/>
            <a:ext cx="3860499" cy="433961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int partition(int arr[ ], int low, int high)</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int i = low;</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int j = high;</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int pivot = arr[low];</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while (i &lt; j)</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while (pivot &gt;= arr[i])</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i++; </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while (pivot &lt; arr[j])</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j--;</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if (i &lt; j)</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swap(arr[i], arr[j]);</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 </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swap(arr[low], arr[j]); </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return j;</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a:t>
            </a:r>
            <a:endParaRPr/>
          </a:p>
        </p:txBody>
      </p:sp>
      <p:sp>
        <p:nvSpPr>
          <p:cNvPr id="268" name="Google Shape;268;p34"/>
          <p:cNvSpPr txBox="1"/>
          <p:nvPr/>
        </p:nvSpPr>
        <p:spPr>
          <a:xfrm>
            <a:off x="399708" y="597109"/>
            <a:ext cx="3997631" cy="3139291"/>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void quickSort(int arr[ ], int low, int high)</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if (low &lt; high)</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int pivot = partition(arr, low, high);</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quickSort(arr, low, pivot - 1);</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quickSort(arr, pivot + 1, high); </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a:t>
            </a:r>
            <a:endParaRPr/>
          </a:p>
          <a:p>
            <a:pPr indent="0" lvl="0" marL="0" marR="0" rtl="0" algn="l">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a:t>
            </a:r>
            <a:endParaRPr/>
          </a:p>
          <a:p>
            <a:pPr indent="0" lvl="0" marL="0" marR="0" rtl="0" algn="l">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l">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35"/>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274" name="Google Shape;274;p35"/>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275" name="Google Shape;275;p35"/>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276" name="Google Shape;276;p35"/>
          <p:cNvSpPr txBox="1"/>
          <p:nvPr/>
        </p:nvSpPr>
        <p:spPr>
          <a:xfrm>
            <a:off x="645924" y="134250"/>
            <a:ext cx="6545985"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MAX-MIN PROBLEM</a:t>
            </a:r>
            <a:endParaRPr/>
          </a:p>
        </p:txBody>
      </p:sp>
      <p:sp>
        <p:nvSpPr>
          <p:cNvPr id="277" name="Google Shape;277;p35"/>
          <p:cNvSpPr txBox="1"/>
          <p:nvPr/>
        </p:nvSpPr>
        <p:spPr>
          <a:xfrm>
            <a:off x="421240" y="843689"/>
            <a:ext cx="8609744" cy="2646848"/>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Max-Min problem is to find a maximum and minimum element from the given array. We can effectively solve it using divide and conquer approach.</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In the traditional approach, the maximum and minimum element can be found by comparing each element and updating Max and Min values as and when required. </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This approach is simple but it does (n – 1) comparisons for finding max and the same number of comparisons for finding the min.  It results in a total of 2(n – 1) comparisons. </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Using a divide and conquer approach, we can reduce the number of comparisons.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36"/>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283" name="Google Shape;283;p36"/>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284" name="Google Shape;284;p36"/>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285" name="Google Shape;285;p36"/>
          <p:cNvSpPr txBox="1"/>
          <p:nvPr/>
        </p:nvSpPr>
        <p:spPr>
          <a:xfrm>
            <a:off x="645924" y="134250"/>
            <a:ext cx="6545985"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MAX-MIN PROBLEM</a:t>
            </a:r>
            <a:endParaRPr/>
          </a:p>
        </p:txBody>
      </p:sp>
      <p:sp>
        <p:nvSpPr>
          <p:cNvPr id="286" name="Google Shape;286;p36"/>
          <p:cNvSpPr txBox="1"/>
          <p:nvPr/>
        </p:nvSpPr>
        <p:spPr>
          <a:xfrm>
            <a:off x="421240" y="843689"/>
            <a:ext cx="8609744" cy="3139291"/>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Algorithm MaxMin(a, n, max, min)</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max=min=a[0];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for i = 1 to n-1 do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if (a[i] &gt; max) then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max=a[i];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if (a[i] &lt; min) then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min=a[i];</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	return (max, min);</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p37"/>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292" name="Google Shape;292;p37"/>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293" name="Google Shape;293;p37"/>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294" name="Google Shape;294;p37"/>
          <p:cNvSpPr txBox="1"/>
          <p:nvPr/>
        </p:nvSpPr>
        <p:spPr>
          <a:xfrm>
            <a:off x="645924" y="134250"/>
            <a:ext cx="6545985"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MAX-MIN PROBLEM</a:t>
            </a:r>
            <a:endParaRPr/>
          </a:p>
        </p:txBody>
      </p:sp>
      <p:sp>
        <p:nvSpPr>
          <p:cNvPr id="295" name="Google Shape;295;p37"/>
          <p:cNvSpPr txBox="1"/>
          <p:nvPr/>
        </p:nvSpPr>
        <p:spPr>
          <a:xfrm>
            <a:off x="421240" y="843689"/>
            <a:ext cx="8609744" cy="4124176"/>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Divide and conquer approach for Max. Min problem works in three stages.</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IN" sz="1600" u="none" cap="none" strike="noStrike">
                <a:solidFill>
                  <a:srgbClr val="666666"/>
                </a:solidFill>
                <a:latin typeface="Proxima Nova"/>
                <a:ea typeface="Proxima Nova"/>
                <a:cs typeface="Proxima Nova"/>
                <a:sym typeface="Proxima Nova"/>
              </a:rPr>
              <a:t>If a1 is the only element in the array, a1 is the maximum and minimum.</a:t>
            </a:r>
            <a:endParaRPr/>
          </a:p>
          <a:p>
            <a:pPr indent="-241300" lvl="0" marL="3429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IN" sz="1600" u="none" cap="none" strike="noStrike">
                <a:solidFill>
                  <a:srgbClr val="666666"/>
                </a:solidFill>
                <a:latin typeface="Proxima Nova"/>
                <a:ea typeface="Proxima Nova"/>
                <a:cs typeface="Proxima Nova"/>
                <a:sym typeface="Proxima Nova"/>
              </a:rPr>
              <a:t>If the array contains only two elements a1 and a2, then the single comparison between two elements can decide the minimum and maximum of them.</a:t>
            </a:r>
            <a:endParaRPr/>
          </a:p>
          <a:p>
            <a:pPr indent="-241300" lvl="0" marL="3429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342900" lvl="0" marL="342900" marR="0" rtl="0" algn="just">
              <a:lnSpc>
                <a:spcPct val="100000"/>
              </a:lnSpc>
              <a:spcBef>
                <a:spcPts val="0"/>
              </a:spcBef>
              <a:spcAft>
                <a:spcPts val="0"/>
              </a:spcAft>
              <a:buClr>
                <a:srgbClr val="000000"/>
              </a:buClr>
              <a:buSzPts val="1600"/>
              <a:buFont typeface="Arial"/>
              <a:buAutoNum type="arabicPeriod"/>
            </a:pPr>
            <a:r>
              <a:rPr b="0" i="0" lang="en-IN" sz="1600" u="none" cap="none" strike="noStrike">
                <a:solidFill>
                  <a:srgbClr val="666666"/>
                </a:solidFill>
                <a:latin typeface="Proxima Nova"/>
                <a:ea typeface="Proxima Nova"/>
                <a:cs typeface="Proxima Nova"/>
                <a:sym typeface="Proxima Nova"/>
              </a:rPr>
              <a:t>If there are more than two elements, the algorithm divides the array from the middle and creates two sub problems. Both sub problems are treated as an independent problem and the same recursive process is applied to them. This division continues until sub problem size becomes one or two.</a:t>
            </a:r>
            <a:endParaRPr/>
          </a:p>
          <a:p>
            <a:pPr indent="-241300" lvl="0" marL="34290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After solving two sub problems, their minimum and maximum numbers are compared to build the solution of the large problem. </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Proxima Nova"/>
                <a:ea typeface="Proxima Nova"/>
                <a:cs typeface="Proxima Nova"/>
                <a:sym typeface="Proxima Nova"/>
              </a:rPr>
              <a:t>This process continues in a bottom-up fashion to build the solution of a parent problem.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38"/>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301" name="Google Shape;301;p38"/>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302" name="Google Shape;302;p38"/>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303" name="Google Shape;303;p38"/>
          <p:cNvSpPr txBox="1"/>
          <p:nvPr/>
        </p:nvSpPr>
        <p:spPr>
          <a:xfrm>
            <a:off x="645924" y="134250"/>
            <a:ext cx="6545985"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MAX-MIN PROBLEM</a:t>
            </a:r>
            <a:endParaRPr/>
          </a:p>
        </p:txBody>
      </p:sp>
      <p:sp>
        <p:nvSpPr>
          <p:cNvPr id="304" name="Google Shape;304;p38"/>
          <p:cNvSpPr txBox="1"/>
          <p:nvPr/>
        </p:nvSpPr>
        <p:spPr>
          <a:xfrm>
            <a:off x="322959" y="843689"/>
            <a:ext cx="4464797" cy="3385512"/>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Algorithm DC_MAXMIN (A, low, high)</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if n == 1 then</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return (A[0], A[0])</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else if n == 2 then</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if A[0] &lt; A[1] then</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return (A[0], A[1])</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else</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return (A[1], A[0])</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else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mid ← (low + high) / 2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[LMin, LMax] = DC_MAXMIN (A, low, mid)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[RMin, RMax] = DC_MAXMIN (A, mid + 1, high)</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a:t>
            </a:r>
            <a:endParaRPr/>
          </a:p>
        </p:txBody>
      </p:sp>
      <p:sp>
        <p:nvSpPr>
          <p:cNvPr id="305" name="Google Shape;305;p38"/>
          <p:cNvSpPr txBox="1"/>
          <p:nvPr/>
        </p:nvSpPr>
        <p:spPr>
          <a:xfrm>
            <a:off x="5393931" y="817567"/>
            <a:ext cx="3595956" cy="3877954"/>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if LMax &gt; RMax  then</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 Combine solution</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max ← LMax</a:t>
            </a:r>
            <a:endParaRPr b="0" i="0" sz="1600" u="none" cap="none" strike="noStrike">
              <a:solidFill>
                <a:srgbClr val="666666"/>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else </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max ← RMax</a:t>
            </a:r>
            <a:endParaRPr b="0" i="0" sz="1600" u="none" cap="none" strike="noStrike">
              <a:solidFill>
                <a:srgbClr val="666666"/>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end</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if LMin &lt; RMin then</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 Combine solution</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min ← LMin</a:t>
            </a:r>
            <a:endParaRPr b="0" i="0" sz="1600" u="none" cap="none" strike="noStrike">
              <a:solidFill>
                <a:srgbClr val="666666"/>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else</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min ← RMin</a:t>
            </a:r>
            <a:endParaRPr b="0" i="0" sz="1600" u="none" cap="none" strike="noStrike">
              <a:solidFill>
                <a:srgbClr val="666666"/>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end</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return (min, max)</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end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id="310" name="Google Shape;310;p39"/>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311" name="Google Shape;311;p39"/>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312" name="Google Shape;312;p39"/>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313" name="Google Shape;313;p39"/>
          <p:cNvSpPr txBox="1"/>
          <p:nvPr/>
        </p:nvSpPr>
        <p:spPr>
          <a:xfrm>
            <a:off x="645924" y="134250"/>
            <a:ext cx="6545985"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MAX-MIN PROBLEM</a:t>
            </a:r>
            <a:endParaRPr/>
          </a:p>
        </p:txBody>
      </p:sp>
      <p:pic>
        <p:nvPicPr>
          <p:cNvPr id="314" name="Google Shape;314;p39"/>
          <p:cNvPicPr preferRelativeResize="0"/>
          <p:nvPr/>
        </p:nvPicPr>
        <p:blipFill rotWithShape="1">
          <a:blip r:embed="rId6">
            <a:alphaModFix/>
          </a:blip>
          <a:srcRect b="0" l="0" r="0" t="0"/>
          <a:stretch/>
        </p:blipFill>
        <p:spPr>
          <a:xfrm>
            <a:off x="2483295" y="817718"/>
            <a:ext cx="3971925" cy="41662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0"/>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320" name="Google Shape;320;p40"/>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321" name="Google Shape;321;p40"/>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322" name="Google Shape;322;p40"/>
          <p:cNvSpPr txBox="1"/>
          <p:nvPr/>
        </p:nvSpPr>
        <p:spPr>
          <a:xfrm>
            <a:off x="645924" y="134250"/>
            <a:ext cx="6545985"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MAX-MIN PROBLEM</a:t>
            </a:r>
            <a:endParaRPr/>
          </a:p>
        </p:txBody>
      </p:sp>
      <p:sp>
        <p:nvSpPr>
          <p:cNvPr id="323" name="Google Shape;323;p40"/>
          <p:cNvSpPr txBox="1"/>
          <p:nvPr/>
        </p:nvSpPr>
        <p:spPr>
          <a:xfrm>
            <a:off x="421240" y="843689"/>
            <a:ext cx="8609744" cy="3631733"/>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i="0" lang="en-IN" sz="1600" u="none" cap="none" strike="noStrike">
                <a:solidFill>
                  <a:srgbClr val="666666"/>
                </a:solidFill>
                <a:latin typeface="Calibri"/>
                <a:ea typeface="Calibri"/>
                <a:cs typeface="Calibri"/>
                <a:sym typeface="Calibri"/>
              </a:rPr>
              <a:t>Complexity analysis</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The conventional algorithm takes 2(n – 1) comparisons in worst, best and average case.</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DC_MAXMIN does two comparisons to determine the minimum and maximum element and creates two problems of size n/2, so the recurrence can be formulated as</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T(n) = 0, if n = 1</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T(n) = 1, if n = 2</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T(n) = 2T(n/2) + 2, if n &gt; 2</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Let us solve this equation using interactive approach.</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T(n) = 2T(n/2) + 2 … (1)</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By substituting n by (n / 2) in Equation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pic>
        <p:nvPicPr>
          <p:cNvPr id="69" name="Google Shape;69;p14"/>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70" name="Google Shape;70;p14"/>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71" name="Google Shape;71;p14"/>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72" name="Google Shape;72;p14"/>
          <p:cNvSpPr txBox="1"/>
          <p:nvPr/>
        </p:nvSpPr>
        <p:spPr>
          <a:xfrm>
            <a:off x="645925" y="134250"/>
            <a:ext cx="1743600"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300"/>
              <a:buFont typeface="Arial"/>
              <a:buNone/>
            </a:pPr>
            <a:r>
              <a:rPr b="0" i="0" lang="en-IN" sz="2300" u="none" cap="none" strike="noStrike">
                <a:solidFill>
                  <a:schemeClr val="lt1"/>
                </a:solidFill>
                <a:latin typeface="Proxima Nova"/>
                <a:ea typeface="Proxima Nova"/>
                <a:cs typeface="Proxima Nova"/>
                <a:sym typeface="Proxima Nova"/>
              </a:rPr>
              <a:t>OUTLINE</a:t>
            </a:r>
            <a:endParaRPr b="0" i="0" sz="2300" u="none" cap="none" strike="noStrike">
              <a:solidFill>
                <a:schemeClr val="lt1"/>
              </a:solidFill>
              <a:latin typeface="Proxima Nova"/>
              <a:ea typeface="Proxima Nova"/>
              <a:cs typeface="Proxima Nova"/>
              <a:sym typeface="Proxima Nova"/>
            </a:endParaRPr>
          </a:p>
        </p:txBody>
      </p:sp>
      <p:sp>
        <p:nvSpPr>
          <p:cNvPr id="73" name="Google Shape;73;p14"/>
          <p:cNvSpPr txBox="1"/>
          <p:nvPr/>
        </p:nvSpPr>
        <p:spPr>
          <a:xfrm>
            <a:off x="645925" y="992003"/>
            <a:ext cx="8212950" cy="3877954"/>
          </a:xfrm>
          <a:prstGeom prst="rect">
            <a:avLst/>
          </a:prstGeom>
          <a:noFill/>
          <a:ln>
            <a:noFill/>
          </a:ln>
        </p:spPr>
        <p:txBody>
          <a:bodyPr anchorCtr="0" anchor="t" bIns="91425" lIns="91425" spcFirstLastPara="1" rIns="91425" wrap="square" tIns="91425">
            <a:spAutoFit/>
          </a:bodyPr>
          <a:lstStyle/>
          <a:p>
            <a:pPr indent="-285750" lvl="0" marL="28575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666666"/>
                </a:solidFill>
                <a:latin typeface="Proxima Nova"/>
                <a:ea typeface="Proxima Nova"/>
                <a:cs typeface="Proxima Nova"/>
                <a:sym typeface="Proxima Nova"/>
              </a:rPr>
              <a:t>Introduction</a:t>
            </a:r>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666666"/>
                </a:solidFill>
                <a:latin typeface="Proxima Nova"/>
                <a:ea typeface="Proxima Nova"/>
                <a:cs typeface="Proxima Nova"/>
                <a:sym typeface="Proxima Nova"/>
              </a:rPr>
              <a:t>Problem Solving using divide and conquer algorithm</a:t>
            </a:r>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666666"/>
                </a:solidFill>
                <a:latin typeface="Proxima Nova"/>
                <a:ea typeface="Proxima Nova"/>
                <a:cs typeface="Proxima Nova"/>
                <a:sym typeface="Proxima Nova"/>
              </a:rPr>
              <a:t>Binary Search</a:t>
            </a:r>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666666"/>
                </a:solidFill>
                <a:latin typeface="Proxima Nova"/>
                <a:ea typeface="Proxima Nova"/>
                <a:cs typeface="Proxima Nova"/>
                <a:sym typeface="Proxima Nova"/>
              </a:rPr>
              <a:t>Multiplying large Integers Problem,</a:t>
            </a:r>
            <a:endParaRPr/>
          </a:p>
          <a:p>
            <a:pPr indent="0" lvl="0" marL="0" marR="0" rtl="0" algn="l">
              <a:lnSpc>
                <a:spcPct val="100000"/>
              </a:lnSpc>
              <a:spcBef>
                <a:spcPts val="0"/>
              </a:spcBef>
              <a:spcAft>
                <a:spcPts val="0"/>
              </a:spcAft>
              <a:buNone/>
            </a:pPr>
            <a:r>
              <a:t/>
            </a:r>
            <a:endParaRPr b="1"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666666"/>
                </a:solidFill>
                <a:latin typeface="Proxima Nova"/>
                <a:ea typeface="Proxima Nova"/>
                <a:cs typeface="Proxima Nova"/>
                <a:sym typeface="Proxima Nova"/>
              </a:rPr>
              <a:t>Sorting Algorithms (Merge Sort , Quick Sort)</a:t>
            </a:r>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666666"/>
                </a:solidFill>
                <a:latin typeface="Proxima Nova"/>
                <a:ea typeface="Proxima Nova"/>
                <a:cs typeface="Proxima Nova"/>
                <a:sym typeface="Proxima Nova"/>
              </a:rPr>
              <a:t>Max-Min problem</a:t>
            </a:r>
            <a:endParaRPr/>
          </a:p>
          <a:p>
            <a:pPr indent="0" lvl="0" marL="0" marR="0" rtl="0" algn="l">
              <a:lnSpc>
                <a:spcPct val="100000"/>
              </a:lnSpc>
              <a:spcBef>
                <a:spcPts val="0"/>
              </a:spcBef>
              <a:spcAft>
                <a:spcPts val="0"/>
              </a:spcAft>
              <a:buNone/>
            </a:pPr>
            <a:r>
              <a:t/>
            </a:r>
            <a:endParaRPr b="1"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666666"/>
                </a:solidFill>
                <a:latin typeface="Proxima Nova"/>
                <a:ea typeface="Proxima Nova"/>
                <a:cs typeface="Proxima Nova"/>
                <a:sym typeface="Proxima Nova"/>
              </a:rPr>
              <a:t>Matrix Multiplication</a:t>
            </a:r>
            <a:endParaRPr/>
          </a:p>
          <a:p>
            <a:pPr indent="-184150" lvl="0" marL="28575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666666"/>
              </a:solidFill>
              <a:latin typeface="Proxima Nova"/>
              <a:ea typeface="Proxima Nova"/>
              <a:cs typeface="Proxima Nova"/>
              <a:sym typeface="Proxima Nova"/>
            </a:endParaRPr>
          </a:p>
          <a:p>
            <a:pPr indent="-285750" lvl="0" marL="285750" marR="0" rtl="0" algn="l">
              <a:lnSpc>
                <a:spcPct val="100000"/>
              </a:lnSpc>
              <a:spcBef>
                <a:spcPts val="0"/>
              </a:spcBef>
              <a:spcAft>
                <a:spcPts val="0"/>
              </a:spcAft>
              <a:buClr>
                <a:srgbClr val="000000"/>
              </a:buClr>
              <a:buSzPts val="1600"/>
              <a:buFont typeface="Arial"/>
              <a:buChar char="•"/>
            </a:pPr>
            <a:r>
              <a:rPr b="1" i="0" lang="en-IN" sz="1600" u="none" cap="none" strike="noStrike">
                <a:solidFill>
                  <a:srgbClr val="666666"/>
                </a:solidFill>
                <a:latin typeface="Proxima Nova"/>
                <a:ea typeface="Proxima Nova"/>
                <a:cs typeface="Proxima Nova"/>
                <a:sym typeface="Proxima Nova"/>
              </a:rPr>
              <a:t>Exponential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41"/>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329" name="Google Shape;329;p41"/>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330" name="Google Shape;330;p41"/>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331" name="Google Shape;331;p41"/>
          <p:cNvSpPr txBox="1"/>
          <p:nvPr/>
        </p:nvSpPr>
        <p:spPr>
          <a:xfrm>
            <a:off x="645924" y="134250"/>
            <a:ext cx="6545985"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MAX-MIN PROBLEM</a:t>
            </a:r>
            <a:endParaRPr/>
          </a:p>
        </p:txBody>
      </p:sp>
      <p:sp>
        <p:nvSpPr>
          <p:cNvPr id="332" name="Google Shape;332;p41"/>
          <p:cNvSpPr txBox="1"/>
          <p:nvPr/>
        </p:nvSpPr>
        <p:spPr>
          <a:xfrm>
            <a:off x="421240" y="843689"/>
            <a:ext cx="8609744" cy="3385512"/>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T(n/2) = 2T(n/4) + 2</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T(n) = 2(2T(n/4) + 2) + 2 </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4T(n/4) + 4 + 2 … (2)</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By substituting n by n/4 in Equation (1),</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T(n/4) = 2T(n/8) + 2</a:t>
            </a:r>
            <a:endParaRPr/>
          </a:p>
          <a:p>
            <a:pPr indent="0" lvl="0" marL="0" marR="0" rtl="0" algn="just">
              <a:lnSpc>
                <a:spcPct val="100000"/>
              </a:lnSpc>
              <a:spcBef>
                <a:spcPts val="0"/>
              </a:spcBef>
              <a:spcAft>
                <a:spcPts val="0"/>
              </a:spcAft>
              <a:buNone/>
            </a:pPr>
            <a:r>
              <a:t/>
            </a:r>
            <a:endParaRPr b="0" i="0" sz="1600" u="none" cap="none" strike="noStrike">
              <a:solidFill>
                <a:srgbClr val="666666"/>
              </a:solidFill>
              <a:latin typeface="Calibri"/>
              <a:ea typeface="Calibri"/>
              <a:cs typeface="Calibri"/>
              <a:sym typeface="Calibri"/>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Substitute it in Equation (1),</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T(n) = 4[2T(n/8) + 2] + 4 + 2</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 8T(n/8) + 8 + 4 + 2</a:t>
            </a:r>
            <a:endParaRPr/>
          </a:p>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        = 2^3 T(n/2^3) + 2^3 + 2^2 + 2^1</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p42"/>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338" name="Google Shape;338;p42"/>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339" name="Google Shape;339;p42"/>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340" name="Google Shape;340;p42"/>
          <p:cNvSpPr txBox="1"/>
          <p:nvPr/>
        </p:nvSpPr>
        <p:spPr>
          <a:xfrm>
            <a:off x="645924" y="134250"/>
            <a:ext cx="6545985"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MAX-MIN PROBLEM</a:t>
            </a:r>
            <a:endParaRPr/>
          </a:p>
        </p:txBody>
      </p:sp>
      <p:sp>
        <p:nvSpPr>
          <p:cNvPr id="341" name="Google Shape;341;p42"/>
          <p:cNvSpPr txBox="1"/>
          <p:nvPr/>
        </p:nvSpPr>
        <p:spPr>
          <a:xfrm>
            <a:off x="421240" y="843689"/>
            <a:ext cx="8609744" cy="430857"/>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After k – 1 iterations</a:t>
            </a:r>
            <a:endParaRPr/>
          </a:p>
        </p:txBody>
      </p:sp>
      <p:pic>
        <p:nvPicPr>
          <p:cNvPr id="342" name="Google Shape;342;p42"/>
          <p:cNvPicPr preferRelativeResize="0"/>
          <p:nvPr/>
        </p:nvPicPr>
        <p:blipFill rotWithShape="1">
          <a:blip r:embed="rId6">
            <a:alphaModFix/>
          </a:blip>
          <a:srcRect b="0" l="0" r="0" t="0"/>
          <a:stretch/>
        </p:blipFill>
        <p:spPr>
          <a:xfrm>
            <a:off x="2629279" y="817718"/>
            <a:ext cx="5481883" cy="394459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pic>
        <p:nvPicPr>
          <p:cNvPr id="347" name="Google Shape;347;p43"/>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348" name="Google Shape;348;p43"/>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349" name="Google Shape;349;p43"/>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350" name="Google Shape;350;p43"/>
          <p:cNvSpPr txBox="1"/>
          <p:nvPr/>
        </p:nvSpPr>
        <p:spPr>
          <a:xfrm>
            <a:off x="645924" y="134250"/>
            <a:ext cx="6545985" cy="553968"/>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MAX-MIN PROBLEM</a:t>
            </a:r>
            <a:endParaRPr/>
          </a:p>
        </p:txBody>
      </p:sp>
      <p:sp>
        <p:nvSpPr>
          <p:cNvPr id="351" name="Google Shape;351;p43"/>
          <p:cNvSpPr txBox="1"/>
          <p:nvPr/>
        </p:nvSpPr>
        <p:spPr>
          <a:xfrm>
            <a:off x="421240" y="843689"/>
            <a:ext cx="8609744" cy="677078"/>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600" u="none" cap="none" strike="noStrike">
                <a:solidFill>
                  <a:srgbClr val="666666"/>
                </a:solidFill>
                <a:latin typeface="Calibri"/>
                <a:ea typeface="Calibri"/>
                <a:cs typeface="Calibri"/>
                <a:sym typeface="Calibri"/>
              </a:rPr>
              <a:t>It can be observed that divide and conquer approach does only [(3n/2) – 2] comparisons compared to 2(n – 1) comparisons of the conventional approach.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Recurrence and different methods to solve recurrence </a:t>
            </a:r>
            <a:r>
              <a:rPr lang="en-IN"/>
              <a:t>	</a:t>
            </a:r>
            <a:endParaRPr/>
          </a:p>
        </p:txBody>
      </p:sp>
      <p:sp>
        <p:nvSpPr>
          <p:cNvPr id="357" name="Google Shape;357;p4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IN">
                <a:solidFill>
                  <a:schemeClr val="dk1"/>
                </a:solidFill>
              </a:rPr>
              <a:t>Recurrence equation:</a:t>
            </a:r>
            <a:endParaRPr/>
          </a:p>
          <a:p>
            <a:pPr indent="-342900" lvl="0" marL="457200" rtl="0" algn="l">
              <a:lnSpc>
                <a:spcPct val="115000"/>
              </a:lnSpc>
              <a:spcBef>
                <a:spcPts val="0"/>
              </a:spcBef>
              <a:spcAft>
                <a:spcPts val="0"/>
              </a:spcAft>
              <a:buSzPts val="1800"/>
              <a:buChar char="●"/>
            </a:pPr>
            <a:r>
              <a:rPr b="1" lang="en-IN">
                <a:solidFill>
                  <a:schemeClr val="dk1"/>
                </a:solidFill>
              </a:rPr>
              <a:t>Equation that defines a sequence recursively.</a:t>
            </a:r>
            <a:endParaRPr/>
          </a:p>
          <a:p>
            <a:pPr indent="-228600" lvl="0" marL="457200" rtl="0" algn="l">
              <a:lnSpc>
                <a:spcPct val="115000"/>
              </a:lnSpc>
              <a:spcBef>
                <a:spcPts val="0"/>
              </a:spcBef>
              <a:spcAft>
                <a:spcPts val="0"/>
              </a:spcAft>
              <a:buSzPts val="1800"/>
              <a:buNone/>
            </a:pPr>
            <a:r>
              <a:t/>
            </a:r>
            <a:endParaRPr b="1">
              <a:solidFill>
                <a:schemeClr val="dk1"/>
              </a:solidFill>
            </a:endParaRPr>
          </a:p>
          <a:p>
            <a:pPr indent="0" lvl="0" marL="0" rtl="0" algn="l">
              <a:lnSpc>
                <a:spcPct val="115000"/>
              </a:lnSpc>
              <a:spcBef>
                <a:spcPts val="0"/>
              </a:spcBef>
              <a:spcAft>
                <a:spcPts val="0"/>
              </a:spcAft>
              <a:buSzPts val="1800"/>
              <a:buNone/>
            </a:pPr>
            <a:r>
              <a:rPr b="1" lang="en-IN">
                <a:solidFill>
                  <a:schemeClr val="dk1"/>
                </a:solidFill>
              </a:rPr>
              <a:t>	T(n) = T(n-1) + n,       n&gt;0       -------(1 (recurrence relation)) </a:t>
            </a:r>
            <a:endParaRPr/>
          </a:p>
          <a:p>
            <a:pPr indent="0" lvl="0" marL="0" rtl="0" algn="l">
              <a:lnSpc>
                <a:spcPct val="115000"/>
              </a:lnSpc>
              <a:spcBef>
                <a:spcPts val="0"/>
              </a:spcBef>
              <a:spcAft>
                <a:spcPts val="0"/>
              </a:spcAft>
              <a:buSzPts val="1800"/>
              <a:buNone/>
            </a:pPr>
            <a:r>
              <a:rPr b="1" lang="en-IN">
                <a:solidFill>
                  <a:schemeClr val="dk1"/>
                </a:solidFill>
              </a:rPr>
              <a:t>	T(0) = 0			     --------(2 (initial condition))</a:t>
            </a:r>
            <a:endParaRPr/>
          </a:p>
          <a:p>
            <a:pPr indent="0" lvl="0" marL="0" rtl="0" algn="l">
              <a:lnSpc>
                <a:spcPct val="115000"/>
              </a:lnSpc>
              <a:spcBef>
                <a:spcPts val="0"/>
              </a:spcBef>
              <a:spcAft>
                <a:spcPts val="0"/>
              </a:spcAft>
              <a:buSzPts val="1800"/>
              <a:buNone/>
            </a:pPr>
            <a:r>
              <a:rPr b="1" lang="en-IN">
                <a:solidFill>
                  <a:schemeClr val="dk1"/>
                </a:solidFill>
              </a:rPr>
              <a:t>3 methods to solve recurrence equation.</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R</a:t>
            </a:r>
            <a:r>
              <a:rPr lang="en-IN">
                <a:solidFill>
                  <a:schemeClr val="dk1"/>
                </a:solidFill>
              </a:rPr>
              <a:t>ecurrence equation</a:t>
            </a:r>
            <a:endParaRPr/>
          </a:p>
        </p:txBody>
      </p:sp>
      <p:grpSp>
        <p:nvGrpSpPr>
          <p:cNvPr id="363" name="Google Shape;363;p45"/>
          <p:cNvGrpSpPr/>
          <p:nvPr/>
        </p:nvGrpSpPr>
        <p:grpSpPr>
          <a:xfrm>
            <a:off x="3162872" y="648473"/>
            <a:ext cx="5454922" cy="3393689"/>
            <a:chOff x="1387338" y="391"/>
            <a:chExt cx="5454922" cy="3393689"/>
          </a:xfrm>
        </p:grpSpPr>
        <p:sp>
          <p:nvSpPr>
            <p:cNvPr id="364" name="Google Shape;364;p45"/>
            <p:cNvSpPr/>
            <p:nvPr/>
          </p:nvSpPr>
          <p:spPr>
            <a:xfrm>
              <a:off x="4442095" y="831721"/>
              <a:ext cx="1600110" cy="380753"/>
            </a:xfrm>
            <a:custGeom>
              <a:rect b="b" l="l" r="r" t="t"/>
              <a:pathLst>
                <a:path extrusionOk="0" h="120000" w="120000">
                  <a:moveTo>
                    <a:pt x="0" y="0"/>
                  </a:moveTo>
                  <a:lnTo>
                    <a:pt x="0" y="81776"/>
                  </a:lnTo>
                  <a:lnTo>
                    <a:pt x="120000" y="81776"/>
                  </a:lnTo>
                  <a:lnTo>
                    <a:pt x="120000" y="120000"/>
                  </a:lnTo>
                </a:path>
              </a:pathLst>
            </a:custGeom>
            <a:noFill/>
            <a:ln cap="flat" cmpd="sng" w="25400">
              <a:solidFill>
                <a:srgbClr val="3169C1"/>
              </a:solidFill>
              <a:prstDash val="solid"/>
              <a:round/>
              <a:headEnd len="sm" w="sm" type="none"/>
              <a:tailEnd len="sm" w="sm" type="none"/>
            </a:ln>
          </p:spPr>
        </p:sp>
        <p:sp>
          <p:nvSpPr>
            <p:cNvPr id="365" name="Google Shape;365;p45"/>
            <p:cNvSpPr/>
            <p:nvPr/>
          </p:nvSpPr>
          <p:spPr>
            <a:xfrm>
              <a:off x="4396375" y="831721"/>
              <a:ext cx="91440" cy="380753"/>
            </a:xfrm>
            <a:custGeom>
              <a:rect b="b" l="l" r="r" t="t"/>
              <a:pathLst>
                <a:path extrusionOk="0" h="120000" w="120000">
                  <a:moveTo>
                    <a:pt x="60000" y="0"/>
                  </a:moveTo>
                  <a:lnTo>
                    <a:pt x="60000" y="120000"/>
                  </a:lnTo>
                </a:path>
              </a:pathLst>
            </a:custGeom>
            <a:noFill/>
            <a:ln cap="flat" cmpd="sng" w="25400">
              <a:solidFill>
                <a:srgbClr val="3169C1"/>
              </a:solidFill>
              <a:prstDash val="solid"/>
              <a:round/>
              <a:headEnd len="sm" w="sm" type="none"/>
              <a:tailEnd len="sm" w="sm" type="none"/>
            </a:ln>
          </p:spPr>
        </p:sp>
        <p:sp>
          <p:nvSpPr>
            <p:cNvPr id="366" name="Google Shape;366;p45"/>
            <p:cNvSpPr/>
            <p:nvPr/>
          </p:nvSpPr>
          <p:spPr>
            <a:xfrm>
              <a:off x="2841984" y="2043805"/>
              <a:ext cx="800055" cy="380753"/>
            </a:xfrm>
            <a:custGeom>
              <a:rect b="b" l="l" r="r" t="t"/>
              <a:pathLst>
                <a:path extrusionOk="0" h="120000" w="120000">
                  <a:moveTo>
                    <a:pt x="0" y="0"/>
                  </a:moveTo>
                  <a:lnTo>
                    <a:pt x="0" y="81776"/>
                  </a:lnTo>
                  <a:lnTo>
                    <a:pt x="120000" y="81776"/>
                  </a:lnTo>
                  <a:lnTo>
                    <a:pt x="120000" y="120000"/>
                  </a:lnTo>
                </a:path>
              </a:pathLst>
            </a:custGeom>
            <a:noFill/>
            <a:ln cap="flat" cmpd="sng" w="25400">
              <a:solidFill>
                <a:srgbClr val="3978DB"/>
              </a:solidFill>
              <a:prstDash val="solid"/>
              <a:round/>
              <a:headEnd len="sm" w="sm" type="none"/>
              <a:tailEnd len="sm" w="sm" type="none"/>
            </a:ln>
          </p:spPr>
        </p:sp>
        <p:sp>
          <p:nvSpPr>
            <p:cNvPr id="367" name="Google Shape;367;p45"/>
            <p:cNvSpPr/>
            <p:nvPr/>
          </p:nvSpPr>
          <p:spPr>
            <a:xfrm>
              <a:off x="2041929" y="2043805"/>
              <a:ext cx="800055" cy="380753"/>
            </a:xfrm>
            <a:custGeom>
              <a:rect b="b" l="l" r="r" t="t"/>
              <a:pathLst>
                <a:path extrusionOk="0" h="120000" w="120000">
                  <a:moveTo>
                    <a:pt x="120000" y="0"/>
                  </a:moveTo>
                  <a:lnTo>
                    <a:pt x="120000" y="81776"/>
                  </a:lnTo>
                  <a:lnTo>
                    <a:pt x="0" y="81776"/>
                  </a:lnTo>
                  <a:lnTo>
                    <a:pt x="0" y="120000"/>
                  </a:lnTo>
                </a:path>
              </a:pathLst>
            </a:custGeom>
            <a:noFill/>
            <a:ln cap="flat" cmpd="sng" w="25400">
              <a:solidFill>
                <a:srgbClr val="3978DB"/>
              </a:solidFill>
              <a:prstDash val="solid"/>
              <a:round/>
              <a:headEnd len="sm" w="sm" type="none"/>
              <a:tailEnd len="sm" w="sm" type="none"/>
            </a:ln>
          </p:spPr>
        </p:sp>
        <p:sp>
          <p:nvSpPr>
            <p:cNvPr id="368" name="Google Shape;368;p45"/>
            <p:cNvSpPr/>
            <p:nvPr/>
          </p:nvSpPr>
          <p:spPr>
            <a:xfrm>
              <a:off x="2841984" y="831721"/>
              <a:ext cx="1600110" cy="380753"/>
            </a:xfrm>
            <a:custGeom>
              <a:rect b="b" l="l" r="r" t="t"/>
              <a:pathLst>
                <a:path extrusionOk="0" h="120000" w="120000">
                  <a:moveTo>
                    <a:pt x="120000" y="0"/>
                  </a:moveTo>
                  <a:lnTo>
                    <a:pt x="120000" y="81776"/>
                  </a:lnTo>
                  <a:lnTo>
                    <a:pt x="0" y="81776"/>
                  </a:lnTo>
                  <a:lnTo>
                    <a:pt x="0" y="120000"/>
                  </a:lnTo>
                </a:path>
              </a:pathLst>
            </a:custGeom>
            <a:noFill/>
            <a:ln cap="flat" cmpd="sng" w="25400">
              <a:solidFill>
                <a:srgbClr val="3169C1"/>
              </a:solidFill>
              <a:prstDash val="solid"/>
              <a:round/>
              <a:headEnd len="sm" w="sm" type="none"/>
              <a:tailEnd len="sm" w="sm" type="none"/>
            </a:ln>
          </p:spPr>
        </p:sp>
        <p:sp>
          <p:nvSpPr>
            <p:cNvPr id="369" name="Google Shape;369;p45"/>
            <p:cNvSpPr/>
            <p:nvPr/>
          </p:nvSpPr>
          <p:spPr>
            <a:xfrm>
              <a:off x="3787504" y="391"/>
              <a:ext cx="1309181" cy="831330"/>
            </a:xfrm>
            <a:prstGeom prst="roundRect">
              <a:avLst>
                <a:gd fmla="val 10000" name="adj"/>
              </a:avLst>
            </a:prstGeom>
            <a:solidFill>
              <a:srgbClr val="4185F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45"/>
            <p:cNvSpPr/>
            <p:nvPr/>
          </p:nvSpPr>
          <p:spPr>
            <a:xfrm>
              <a:off x="3932969" y="138582"/>
              <a:ext cx="1309181" cy="831330"/>
            </a:xfrm>
            <a:prstGeom prst="roundRect">
              <a:avLst>
                <a:gd fmla="val 10000" name="adj"/>
              </a:avLst>
            </a:prstGeom>
            <a:solidFill>
              <a:schemeClr val="lt1">
                <a:alpha val="89803"/>
              </a:schemeClr>
            </a:solidFill>
            <a:ln cap="flat" cmpd="sng" w="25400">
              <a:solidFill>
                <a:srgbClr val="418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5"/>
            <p:cNvSpPr txBox="1"/>
            <p:nvPr/>
          </p:nvSpPr>
          <p:spPr>
            <a:xfrm>
              <a:off x="3957318" y="162931"/>
              <a:ext cx="1260483" cy="782632"/>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IN" sz="1600" u="none" cap="none" strike="noStrike">
                  <a:solidFill>
                    <a:srgbClr val="000000"/>
                  </a:solidFill>
                  <a:latin typeface="Arial"/>
                  <a:ea typeface="Arial"/>
                  <a:cs typeface="Arial"/>
                  <a:sym typeface="Arial"/>
                </a:rPr>
                <a:t>Recurrence equation</a:t>
              </a:r>
              <a:endParaRPr b="0" i="0" sz="1600" u="none" cap="none" strike="noStrike">
                <a:solidFill>
                  <a:srgbClr val="000000"/>
                </a:solidFill>
                <a:latin typeface="Arial"/>
                <a:ea typeface="Arial"/>
                <a:cs typeface="Arial"/>
                <a:sym typeface="Arial"/>
              </a:endParaRPr>
            </a:p>
          </p:txBody>
        </p:sp>
        <p:sp>
          <p:nvSpPr>
            <p:cNvPr id="372" name="Google Shape;372;p45"/>
            <p:cNvSpPr/>
            <p:nvPr/>
          </p:nvSpPr>
          <p:spPr>
            <a:xfrm>
              <a:off x="2187393" y="1212475"/>
              <a:ext cx="1309181" cy="831330"/>
            </a:xfrm>
            <a:prstGeom prst="roundRect">
              <a:avLst>
                <a:gd fmla="val 10000" name="adj"/>
              </a:avLst>
            </a:prstGeom>
            <a:solidFill>
              <a:srgbClr val="4185F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45"/>
            <p:cNvSpPr/>
            <p:nvPr/>
          </p:nvSpPr>
          <p:spPr>
            <a:xfrm>
              <a:off x="2332858" y="1350666"/>
              <a:ext cx="1309181" cy="831330"/>
            </a:xfrm>
            <a:prstGeom prst="roundRect">
              <a:avLst>
                <a:gd fmla="val 10000" name="adj"/>
              </a:avLst>
            </a:prstGeom>
            <a:solidFill>
              <a:schemeClr val="lt1">
                <a:alpha val="89803"/>
              </a:schemeClr>
            </a:solidFill>
            <a:ln cap="flat" cmpd="sng" w="25400">
              <a:solidFill>
                <a:srgbClr val="418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45"/>
            <p:cNvSpPr txBox="1"/>
            <p:nvPr/>
          </p:nvSpPr>
          <p:spPr>
            <a:xfrm>
              <a:off x="2357207" y="1375015"/>
              <a:ext cx="1260483" cy="782632"/>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IN" sz="1600" u="none" cap="none" strike="noStrike">
                  <a:solidFill>
                    <a:srgbClr val="000000"/>
                  </a:solidFill>
                  <a:latin typeface="Arial"/>
                  <a:ea typeface="Arial"/>
                  <a:cs typeface="Arial"/>
                  <a:sym typeface="Arial"/>
                </a:rPr>
                <a:t>Substitution method	</a:t>
              </a:r>
              <a:endParaRPr b="0" i="0" sz="1600" u="none" cap="none" strike="noStrike">
                <a:solidFill>
                  <a:srgbClr val="000000"/>
                </a:solidFill>
                <a:latin typeface="Arial"/>
                <a:ea typeface="Arial"/>
                <a:cs typeface="Arial"/>
                <a:sym typeface="Arial"/>
              </a:endParaRPr>
            </a:p>
          </p:txBody>
        </p:sp>
        <p:sp>
          <p:nvSpPr>
            <p:cNvPr id="375" name="Google Shape;375;p45"/>
            <p:cNvSpPr/>
            <p:nvPr/>
          </p:nvSpPr>
          <p:spPr>
            <a:xfrm>
              <a:off x="1387338" y="2424559"/>
              <a:ext cx="1309181" cy="831330"/>
            </a:xfrm>
            <a:prstGeom prst="roundRect">
              <a:avLst>
                <a:gd fmla="val 10000" name="adj"/>
              </a:avLst>
            </a:prstGeom>
            <a:solidFill>
              <a:srgbClr val="4185F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5"/>
            <p:cNvSpPr/>
            <p:nvPr/>
          </p:nvSpPr>
          <p:spPr>
            <a:xfrm>
              <a:off x="1532803" y="2562750"/>
              <a:ext cx="1309181" cy="831330"/>
            </a:xfrm>
            <a:prstGeom prst="roundRect">
              <a:avLst>
                <a:gd fmla="val 10000" name="adj"/>
              </a:avLst>
            </a:prstGeom>
            <a:solidFill>
              <a:schemeClr val="lt1">
                <a:alpha val="89803"/>
              </a:schemeClr>
            </a:solidFill>
            <a:ln cap="flat" cmpd="sng" w="25400">
              <a:solidFill>
                <a:srgbClr val="418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5"/>
            <p:cNvSpPr txBox="1"/>
            <p:nvPr/>
          </p:nvSpPr>
          <p:spPr>
            <a:xfrm>
              <a:off x="1557152" y="2587099"/>
              <a:ext cx="1260483" cy="782632"/>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IN" sz="1600" u="none" cap="none" strike="noStrike">
                  <a:solidFill>
                    <a:srgbClr val="000000"/>
                  </a:solidFill>
                  <a:latin typeface="Arial"/>
                  <a:ea typeface="Arial"/>
                  <a:cs typeface="Arial"/>
                  <a:sym typeface="Arial"/>
                </a:rPr>
                <a:t>Forward substitution	</a:t>
              </a:r>
              <a:endParaRPr b="0" i="0" sz="1600" u="none" cap="none" strike="noStrike">
                <a:solidFill>
                  <a:srgbClr val="000000"/>
                </a:solidFill>
                <a:latin typeface="Arial"/>
                <a:ea typeface="Arial"/>
                <a:cs typeface="Arial"/>
                <a:sym typeface="Arial"/>
              </a:endParaRPr>
            </a:p>
          </p:txBody>
        </p:sp>
        <p:sp>
          <p:nvSpPr>
            <p:cNvPr id="378" name="Google Shape;378;p45"/>
            <p:cNvSpPr/>
            <p:nvPr/>
          </p:nvSpPr>
          <p:spPr>
            <a:xfrm>
              <a:off x="2987449" y="2424559"/>
              <a:ext cx="1309181" cy="831330"/>
            </a:xfrm>
            <a:prstGeom prst="roundRect">
              <a:avLst>
                <a:gd fmla="val 10000" name="adj"/>
              </a:avLst>
            </a:prstGeom>
            <a:solidFill>
              <a:srgbClr val="4185F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5"/>
            <p:cNvSpPr/>
            <p:nvPr/>
          </p:nvSpPr>
          <p:spPr>
            <a:xfrm>
              <a:off x="3132913" y="2562750"/>
              <a:ext cx="1309181" cy="831330"/>
            </a:xfrm>
            <a:prstGeom prst="roundRect">
              <a:avLst>
                <a:gd fmla="val 10000" name="adj"/>
              </a:avLst>
            </a:prstGeom>
            <a:solidFill>
              <a:schemeClr val="lt1">
                <a:alpha val="89803"/>
              </a:schemeClr>
            </a:solidFill>
            <a:ln cap="flat" cmpd="sng" w="25400">
              <a:solidFill>
                <a:srgbClr val="418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5"/>
            <p:cNvSpPr txBox="1"/>
            <p:nvPr/>
          </p:nvSpPr>
          <p:spPr>
            <a:xfrm>
              <a:off x="3157262" y="2587099"/>
              <a:ext cx="1260483" cy="782632"/>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IN" sz="1600" u="none" cap="none" strike="noStrike">
                  <a:solidFill>
                    <a:srgbClr val="000000"/>
                  </a:solidFill>
                  <a:latin typeface="Arial"/>
                  <a:ea typeface="Arial"/>
                  <a:cs typeface="Arial"/>
                  <a:sym typeface="Arial"/>
                </a:rPr>
                <a:t>Backward substitution</a:t>
              </a:r>
              <a:endParaRPr b="0" i="0" sz="1600" u="none" cap="none" strike="noStrike">
                <a:solidFill>
                  <a:srgbClr val="000000"/>
                </a:solidFill>
                <a:latin typeface="Arial"/>
                <a:ea typeface="Arial"/>
                <a:cs typeface="Arial"/>
                <a:sym typeface="Arial"/>
              </a:endParaRPr>
            </a:p>
          </p:txBody>
        </p:sp>
        <p:sp>
          <p:nvSpPr>
            <p:cNvPr id="381" name="Google Shape;381;p45"/>
            <p:cNvSpPr/>
            <p:nvPr/>
          </p:nvSpPr>
          <p:spPr>
            <a:xfrm>
              <a:off x="3787504" y="1212475"/>
              <a:ext cx="1309181" cy="831330"/>
            </a:xfrm>
            <a:prstGeom prst="roundRect">
              <a:avLst>
                <a:gd fmla="val 10000" name="adj"/>
              </a:avLst>
            </a:prstGeom>
            <a:solidFill>
              <a:srgbClr val="4185F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45"/>
            <p:cNvSpPr/>
            <p:nvPr/>
          </p:nvSpPr>
          <p:spPr>
            <a:xfrm>
              <a:off x="3932969" y="1350666"/>
              <a:ext cx="1309181" cy="831330"/>
            </a:xfrm>
            <a:prstGeom prst="roundRect">
              <a:avLst>
                <a:gd fmla="val 10000" name="adj"/>
              </a:avLst>
            </a:prstGeom>
            <a:solidFill>
              <a:schemeClr val="lt1">
                <a:alpha val="89803"/>
              </a:schemeClr>
            </a:solidFill>
            <a:ln cap="flat" cmpd="sng" w="25400">
              <a:solidFill>
                <a:srgbClr val="418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5"/>
            <p:cNvSpPr txBox="1"/>
            <p:nvPr/>
          </p:nvSpPr>
          <p:spPr>
            <a:xfrm>
              <a:off x="3957318" y="1375015"/>
              <a:ext cx="1260483" cy="782632"/>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IN" sz="1600" u="none" cap="none" strike="noStrike">
                  <a:solidFill>
                    <a:srgbClr val="000000"/>
                  </a:solidFill>
                  <a:latin typeface="Arial"/>
                  <a:ea typeface="Arial"/>
                  <a:cs typeface="Arial"/>
                  <a:sym typeface="Arial"/>
                </a:rPr>
                <a:t>Master’s method</a:t>
              </a:r>
              <a:endParaRPr b="0" i="0" sz="1600" u="none" cap="none" strike="noStrike">
                <a:solidFill>
                  <a:srgbClr val="000000"/>
                </a:solidFill>
                <a:latin typeface="Arial"/>
                <a:ea typeface="Arial"/>
                <a:cs typeface="Arial"/>
                <a:sym typeface="Arial"/>
              </a:endParaRPr>
            </a:p>
          </p:txBody>
        </p:sp>
        <p:sp>
          <p:nvSpPr>
            <p:cNvPr id="384" name="Google Shape;384;p45"/>
            <p:cNvSpPr/>
            <p:nvPr/>
          </p:nvSpPr>
          <p:spPr>
            <a:xfrm>
              <a:off x="5387615" y="1212475"/>
              <a:ext cx="1309181" cy="831330"/>
            </a:xfrm>
            <a:prstGeom prst="roundRect">
              <a:avLst>
                <a:gd fmla="val 10000" name="adj"/>
              </a:avLst>
            </a:prstGeom>
            <a:solidFill>
              <a:srgbClr val="4185F2"/>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5"/>
            <p:cNvSpPr/>
            <p:nvPr/>
          </p:nvSpPr>
          <p:spPr>
            <a:xfrm>
              <a:off x="5533079" y="1350666"/>
              <a:ext cx="1309181" cy="831330"/>
            </a:xfrm>
            <a:prstGeom prst="roundRect">
              <a:avLst>
                <a:gd fmla="val 10000" name="adj"/>
              </a:avLst>
            </a:prstGeom>
            <a:solidFill>
              <a:schemeClr val="lt1">
                <a:alpha val="89803"/>
              </a:schemeClr>
            </a:solidFill>
            <a:ln cap="flat" cmpd="sng" w="25400">
              <a:solidFill>
                <a:srgbClr val="4185F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45"/>
            <p:cNvSpPr txBox="1"/>
            <p:nvPr/>
          </p:nvSpPr>
          <p:spPr>
            <a:xfrm>
              <a:off x="5557428" y="1375015"/>
              <a:ext cx="1260483" cy="782632"/>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Clr>
                  <a:srgbClr val="000000"/>
                </a:buClr>
                <a:buSzPts val="1600"/>
                <a:buFont typeface="Arial"/>
                <a:buNone/>
              </a:pPr>
              <a:r>
                <a:rPr b="0" i="0" lang="en-IN" sz="1600" u="none" cap="none" strike="noStrike">
                  <a:solidFill>
                    <a:srgbClr val="000000"/>
                  </a:solidFill>
                  <a:latin typeface="Arial"/>
                  <a:ea typeface="Arial"/>
                  <a:cs typeface="Arial"/>
                  <a:sym typeface="Arial"/>
                </a:rPr>
                <a:t>Recurrence tree method</a:t>
              </a:r>
              <a:endParaRPr b="0" i="0" sz="1600" u="none" cap="none" strike="noStrike">
                <a:solidFill>
                  <a:srgbClr val="000000"/>
                </a:solidFill>
                <a:latin typeface="Arial"/>
                <a:ea typeface="Arial"/>
                <a:cs typeface="Arial"/>
                <a:sym typeface="Arial"/>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Substitution method</a:t>
            </a:r>
            <a:endParaRPr/>
          </a:p>
        </p:txBody>
      </p:sp>
      <p:sp>
        <p:nvSpPr>
          <p:cNvPr id="392" name="Google Shape;392;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IN" sz="2100">
                <a:solidFill>
                  <a:srgbClr val="FF0000"/>
                </a:solidFill>
              </a:rPr>
              <a:t>1 forward substitution</a:t>
            </a:r>
            <a:endParaRPr/>
          </a:p>
          <a:p>
            <a:pPr indent="-342900" lvl="0" marL="457200" rtl="0" algn="l">
              <a:lnSpc>
                <a:spcPct val="115000"/>
              </a:lnSpc>
              <a:spcBef>
                <a:spcPts val="0"/>
              </a:spcBef>
              <a:spcAft>
                <a:spcPts val="0"/>
              </a:spcAft>
              <a:buSzPts val="1800"/>
              <a:buChar char="●"/>
            </a:pPr>
            <a:r>
              <a:rPr lang="en-IN">
                <a:solidFill>
                  <a:schemeClr val="dk1"/>
                </a:solidFill>
              </a:rPr>
              <a:t>Use initial conditional in initial term, use this value to find next term.</a:t>
            </a:r>
            <a:endParaRPr/>
          </a:p>
          <a:p>
            <a:pPr indent="-342900" lvl="0" marL="457200" rtl="0" algn="l">
              <a:lnSpc>
                <a:spcPct val="115000"/>
              </a:lnSpc>
              <a:spcBef>
                <a:spcPts val="0"/>
              </a:spcBef>
              <a:spcAft>
                <a:spcPts val="0"/>
              </a:spcAft>
              <a:buSzPts val="1800"/>
              <a:buChar char="●"/>
            </a:pPr>
            <a:r>
              <a:rPr lang="en-IN">
                <a:solidFill>
                  <a:schemeClr val="dk1"/>
                </a:solidFill>
              </a:rPr>
              <a:t>Recurrence relation</a:t>
            </a:r>
            <a:endParaRPr/>
          </a:p>
          <a:p>
            <a:pPr indent="0" lvl="0" marL="0" rtl="0" algn="l">
              <a:lnSpc>
                <a:spcPct val="115000"/>
              </a:lnSpc>
              <a:spcBef>
                <a:spcPts val="0"/>
              </a:spcBef>
              <a:spcAft>
                <a:spcPts val="0"/>
              </a:spcAft>
              <a:buSzPts val="1800"/>
              <a:buNone/>
            </a:pPr>
            <a:r>
              <a:rPr lang="en-IN">
                <a:solidFill>
                  <a:schemeClr val="dk1"/>
                </a:solidFill>
              </a:rPr>
              <a:t>	</a:t>
            </a:r>
            <a:r>
              <a:rPr b="1" lang="en-IN">
                <a:solidFill>
                  <a:schemeClr val="dk1"/>
                </a:solidFill>
              </a:rPr>
              <a:t> T(n) = T(n-1) + n        Initial condition T(0)</a:t>
            </a:r>
            <a:r>
              <a:rPr lang="en-IN">
                <a:solidFill>
                  <a:schemeClr val="dk1"/>
                </a:solidFill>
              </a:rPr>
              <a:t>=0</a:t>
            </a:r>
            <a:endParaRPr/>
          </a:p>
          <a:p>
            <a:pPr indent="0" lvl="0" marL="0" rtl="0" algn="l">
              <a:lnSpc>
                <a:spcPct val="115000"/>
              </a:lnSpc>
              <a:spcBef>
                <a:spcPts val="0"/>
              </a:spcBef>
              <a:spcAft>
                <a:spcPts val="0"/>
              </a:spcAft>
              <a:buSzPts val="1800"/>
              <a:buNone/>
            </a:pPr>
            <a:r>
              <a:t/>
            </a:r>
            <a:endParaRPr>
              <a:solidFill>
                <a:schemeClr val="dk1"/>
              </a:solidFill>
            </a:endParaRPr>
          </a:p>
          <a:p>
            <a:pPr indent="0" lvl="0" marL="0" rtl="0" algn="l">
              <a:lnSpc>
                <a:spcPct val="115000"/>
              </a:lnSpc>
              <a:spcBef>
                <a:spcPts val="0"/>
              </a:spcBef>
              <a:spcAft>
                <a:spcPts val="0"/>
              </a:spcAft>
              <a:buSzPts val="1800"/>
              <a:buNone/>
            </a:pPr>
            <a:r>
              <a:rPr b="1" lang="en-IN">
                <a:solidFill>
                  <a:schemeClr val="dk1"/>
                </a:solidFill>
              </a:rPr>
              <a:t> Sol.: </a:t>
            </a:r>
            <a:r>
              <a:rPr lang="en-IN">
                <a:solidFill>
                  <a:schemeClr val="dk1"/>
                </a:solidFill>
              </a:rPr>
              <a:t>T(n) = T(n-1) + n  -----(1)</a:t>
            </a:r>
            <a:endParaRPr/>
          </a:p>
          <a:p>
            <a:pPr indent="0" lvl="0" marL="0" rtl="0" algn="l">
              <a:lnSpc>
                <a:spcPct val="115000"/>
              </a:lnSpc>
              <a:spcBef>
                <a:spcPts val="0"/>
              </a:spcBef>
              <a:spcAft>
                <a:spcPts val="0"/>
              </a:spcAft>
              <a:buSzPts val="1800"/>
              <a:buNone/>
            </a:pPr>
            <a:r>
              <a:rPr b="1" lang="en-IN">
                <a:solidFill>
                  <a:schemeClr val="dk1"/>
                </a:solidFill>
              </a:rPr>
              <a:t>If n=1 </a:t>
            </a:r>
            <a:endParaRPr/>
          </a:p>
          <a:p>
            <a:pPr indent="0" lvl="0" marL="0" rtl="0" algn="l">
              <a:lnSpc>
                <a:spcPct val="115000"/>
              </a:lnSpc>
              <a:spcBef>
                <a:spcPts val="0"/>
              </a:spcBef>
              <a:spcAft>
                <a:spcPts val="0"/>
              </a:spcAft>
              <a:buSzPts val="1800"/>
              <a:buNone/>
            </a:pPr>
            <a:r>
              <a:rPr lang="en-IN">
                <a:solidFill>
                  <a:schemeClr val="dk1"/>
                </a:solidFill>
              </a:rPr>
              <a:t>T(1) = T(0)+1</a:t>
            </a:r>
            <a:endParaRPr/>
          </a:p>
          <a:p>
            <a:pPr indent="0" lvl="0" marL="0" rtl="0" algn="l">
              <a:lnSpc>
                <a:spcPct val="115000"/>
              </a:lnSpc>
              <a:spcBef>
                <a:spcPts val="0"/>
              </a:spcBef>
              <a:spcAft>
                <a:spcPts val="0"/>
              </a:spcAft>
              <a:buSzPts val="1800"/>
              <a:buNone/>
            </a:pPr>
            <a:r>
              <a:rPr lang="en-IN">
                <a:solidFill>
                  <a:schemeClr val="dk1"/>
                </a:solidFill>
              </a:rPr>
              <a:t>        = 0+1</a:t>
            </a:r>
            <a:endParaRPr/>
          </a:p>
          <a:p>
            <a:pPr indent="0" lvl="0" marL="0" rtl="0" algn="l">
              <a:lnSpc>
                <a:spcPct val="115000"/>
              </a:lnSpc>
              <a:spcBef>
                <a:spcPts val="0"/>
              </a:spcBef>
              <a:spcAft>
                <a:spcPts val="0"/>
              </a:spcAft>
              <a:buSzPts val="1800"/>
              <a:buNone/>
            </a:pPr>
            <a:r>
              <a:rPr b="1" lang="en-IN">
                <a:solidFill>
                  <a:schemeClr val="dk1"/>
                </a:solidFill>
              </a:rPr>
              <a:t>T(1) = 1	----(2)</a:t>
            </a:r>
            <a:endParaRPr>
              <a:solidFill>
                <a:schemeClr val="dk1"/>
              </a:solidFill>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Substitution method</a:t>
            </a:r>
            <a:endParaRPr/>
          </a:p>
        </p:txBody>
      </p:sp>
      <p:sp>
        <p:nvSpPr>
          <p:cNvPr id="398" name="Google Shape;398;p4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17647"/>
              <a:buNone/>
            </a:pPr>
            <a:r>
              <a:rPr b="1" lang="en-IN">
                <a:solidFill>
                  <a:schemeClr val="dk1"/>
                </a:solidFill>
              </a:rPr>
              <a:t>If n=2 </a:t>
            </a:r>
            <a:endParaRPr/>
          </a:p>
          <a:p>
            <a:pPr indent="0" lvl="0" marL="0" rtl="0" algn="l">
              <a:lnSpc>
                <a:spcPct val="115000"/>
              </a:lnSpc>
              <a:spcBef>
                <a:spcPts val="0"/>
              </a:spcBef>
              <a:spcAft>
                <a:spcPts val="0"/>
              </a:spcAft>
              <a:buSzPct val="117647"/>
              <a:buNone/>
            </a:pPr>
            <a:r>
              <a:rPr lang="en-IN">
                <a:solidFill>
                  <a:schemeClr val="dk1"/>
                </a:solidFill>
              </a:rPr>
              <a:t>T(2) = T(1)+2</a:t>
            </a:r>
            <a:endParaRPr/>
          </a:p>
          <a:p>
            <a:pPr indent="0" lvl="0" marL="0" rtl="0" algn="l">
              <a:lnSpc>
                <a:spcPct val="115000"/>
              </a:lnSpc>
              <a:spcBef>
                <a:spcPts val="0"/>
              </a:spcBef>
              <a:spcAft>
                <a:spcPts val="0"/>
              </a:spcAft>
              <a:buSzPct val="117647"/>
              <a:buNone/>
            </a:pPr>
            <a:r>
              <a:rPr lang="en-IN">
                <a:solidFill>
                  <a:schemeClr val="dk1"/>
                </a:solidFill>
              </a:rPr>
              <a:t>        = 1+2</a:t>
            </a:r>
            <a:endParaRPr/>
          </a:p>
          <a:p>
            <a:pPr indent="0" lvl="0" marL="0" rtl="0" algn="l">
              <a:lnSpc>
                <a:spcPct val="115000"/>
              </a:lnSpc>
              <a:spcBef>
                <a:spcPts val="0"/>
              </a:spcBef>
              <a:spcAft>
                <a:spcPts val="0"/>
              </a:spcAft>
              <a:buSzPct val="117647"/>
              <a:buNone/>
            </a:pPr>
            <a:r>
              <a:rPr b="1" lang="en-IN">
                <a:solidFill>
                  <a:schemeClr val="dk1"/>
                </a:solidFill>
              </a:rPr>
              <a:t>T(2) = 3	----(3)</a:t>
            </a:r>
            <a:endParaRPr>
              <a:solidFill>
                <a:schemeClr val="dk1"/>
              </a:solidFill>
            </a:endParaRPr>
          </a:p>
          <a:p>
            <a:pPr indent="0" lvl="0" marL="0" rtl="0" algn="l">
              <a:lnSpc>
                <a:spcPct val="115000"/>
              </a:lnSpc>
              <a:spcBef>
                <a:spcPts val="0"/>
              </a:spcBef>
              <a:spcAft>
                <a:spcPts val="0"/>
              </a:spcAft>
              <a:buSzPct val="117647"/>
              <a:buNone/>
            </a:pPr>
            <a:r>
              <a:rPr b="1" lang="en-IN">
                <a:solidFill>
                  <a:schemeClr val="dk1"/>
                </a:solidFill>
              </a:rPr>
              <a:t>If n=3 </a:t>
            </a:r>
            <a:endParaRPr/>
          </a:p>
          <a:p>
            <a:pPr indent="0" lvl="0" marL="0" rtl="0" algn="l">
              <a:lnSpc>
                <a:spcPct val="115000"/>
              </a:lnSpc>
              <a:spcBef>
                <a:spcPts val="0"/>
              </a:spcBef>
              <a:spcAft>
                <a:spcPts val="0"/>
              </a:spcAft>
              <a:buSzPct val="117647"/>
              <a:buNone/>
            </a:pPr>
            <a:r>
              <a:rPr lang="en-IN">
                <a:solidFill>
                  <a:schemeClr val="dk1"/>
                </a:solidFill>
              </a:rPr>
              <a:t>T(3) = T(2)+3</a:t>
            </a:r>
            <a:endParaRPr/>
          </a:p>
          <a:p>
            <a:pPr indent="0" lvl="0" marL="0" rtl="0" algn="l">
              <a:lnSpc>
                <a:spcPct val="115000"/>
              </a:lnSpc>
              <a:spcBef>
                <a:spcPts val="0"/>
              </a:spcBef>
              <a:spcAft>
                <a:spcPts val="0"/>
              </a:spcAft>
              <a:buSzPct val="117647"/>
              <a:buNone/>
            </a:pPr>
            <a:r>
              <a:rPr lang="en-IN">
                <a:solidFill>
                  <a:schemeClr val="dk1"/>
                </a:solidFill>
              </a:rPr>
              <a:t>        = 3+3</a:t>
            </a:r>
            <a:endParaRPr/>
          </a:p>
          <a:p>
            <a:pPr indent="0" lvl="0" marL="0" rtl="0" algn="l">
              <a:lnSpc>
                <a:spcPct val="115000"/>
              </a:lnSpc>
              <a:spcBef>
                <a:spcPts val="0"/>
              </a:spcBef>
              <a:spcAft>
                <a:spcPts val="0"/>
              </a:spcAft>
              <a:buSzPct val="117647"/>
              <a:buNone/>
            </a:pPr>
            <a:r>
              <a:rPr b="1" lang="en-IN">
                <a:solidFill>
                  <a:schemeClr val="dk1"/>
                </a:solidFill>
              </a:rPr>
              <a:t>T(3) = 6	----(4)</a:t>
            </a:r>
            <a:endParaRPr>
              <a:solidFill>
                <a:schemeClr val="dk1"/>
              </a:solidFill>
            </a:endParaRPr>
          </a:p>
          <a:p>
            <a:pPr indent="-342900" lvl="0" marL="457200" rtl="0" algn="l">
              <a:lnSpc>
                <a:spcPct val="115000"/>
              </a:lnSpc>
              <a:spcBef>
                <a:spcPts val="0"/>
              </a:spcBef>
              <a:spcAft>
                <a:spcPts val="0"/>
              </a:spcAft>
              <a:buSzPct val="117647"/>
              <a:buChar char="●"/>
            </a:pPr>
            <a:r>
              <a:rPr lang="en-IN">
                <a:solidFill>
                  <a:schemeClr val="dk1"/>
                </a:solidFill>
              </a:rPr>
              <a:t>By observing,</a:t>
            </a:r>
            <a:endParaRPr/>
          </a:p>
          <a:p>
            <a:pPr indent="-342900" lvl="0" marL="457200" rtl="0" algn="l">
              <a:lnSpc>
                <a:spcPct val="115000"/>
              </a:lnSpc>
              <a:spcBef>
                <a:spcPts val="0"/>
              </a:spcBef>
              <a:spcAft>
                <a:spcPts val="0"/>
              </a:spcAft>
              <a:buSzPct val="117647"/>
              <a:buChar char="●"/>
            </a:pPr>
            <a:r>
              <a:rPr lang="en-IN">
                <a:solidFill>
                  <a:schemeClr val="dk1"/>
                </a:solidFill>
              </a:rPr>
              <a:t>T(n) = n(n+1)/2</a:t>
            </a:r>
            <a:endParaRPr/>
          </a:p>
          <a:p>
            <a:pPr indent="0" lvl="0" marL="0" rtl="0" algn="l">
              <a:lnSpc>
                <a:spcPct val="115000"/>
              </a:lnSpc>
              <a:spcBef>
                <a:spcPts val="0"/>
              </a:spcBef>
              <a:spcAft>
                <a:spcPts val="0"/>
              </a:spcAft>
              <a:buSzPct val="117647"/>
              <a:buNone/>
            </a:pPr>
            <a:r>
              <a:rPr lang="en-IN">
                <a:solidFill>
                  <a:schemeClr val="dk1"/>
                </a:solidFill>
              </a:rPr>
              <a:t>	= n</a:t>
            </a:r>
            <a:r>
              <a:rPr baseline="30000" lang="en-IN">
                <a:solidFill>
                  <a:schemeClr val="dk1"/>
                </a:solidFill>
              </a:rPr>
              <a:t>2</a:t>
            </a:r>
            <a:r>
              <a:rPr lang="en-IN">
                <a:solidFill>
                  <a:schemeClr val="dk1"/>
                </a:solidFill>
              </a:rPr>
              <a:t>+n/2</a:t>
            </a:r>
            <a:endParaRPr/>
          </a:p>
          <a:p>
            <a:pPr indent="0" lvl="0" marL="0" rtl="0" algn="l">
              <a:lnSpc>
                <a:spcPct val="115000"/>
              </a:lnSpc>
              <a:spcBef>
                <a:spcPts val="0"/>
              </a:spcBef>
              <a:spcAft>
                <a:spcPts val="0"/>
              </a:spcAft>
              <a:buSzPct val="117647"/>
              <a:buNone/>
            </a:pPr>
            <a:r>
              <a:rPr lang="en-IN">
                <a:solidFill>
                  <a:schemeClr val="dk1"/>
                </a:solidFill>
              </a:rPr>
              <a:t>            = O(n</a:t>
            </a:r>
            <a:r>
              <a:rPr baseline="30000" lang="en-IN">
                <a:solidFill>
                  <a:schemeClr val="dk1"/>
                </a:solidFill>
              </a:rPr>
              <a:t>2</a:t>
            </a:r>
            <a:r>
              <a:rPr lang="en-IN">
                <a:solidFill>
                  <a:schemeClr val="dk1"/>
                </a:solidFill>
              </a:rPr>
              <a:t>)</a:t>
            </a:r>
            <a:endParaRPr/>
          </a:p>
          <a:p>
            <a:pPr indent="0" lvl="0" marL="0" rtl="0" algn="l">
              <a:lnSpc>
                <a:spcPct val="115000"/>
              </a:lnSpc>
              <a:spcBef>
                <a:spcPts val="0"/>
              </a:spcBef>
              <a:spcAft>
                <a:spcPts val="0"/>
              </a:spcAft>
              <a:buSzPct val="117647"/>
              <a:buNone/>
            </a:pPr>
            <a:r>
              <a:t/>
            </a:r>
            <a:endParaRPr>
              <a:solidFill>
                <a:schemeClr val="dk1"/>
              </a:solidFill>
            </a:endParaRPr>
          </a:p>
          <a:p>
            <a:pPr indent="0" lvl="0" marL="0" rtl="0" algn="l">
              <a:lnSpc>
                <a:spcPct val="115000"/>
              </a:lnSpc>
              <a:spcBef>
                <a:spcPts val="0"/>
              </a:spcBef>
              <a:spcAft>
                <a:spcPts val="0"/>
              </a:spcAft>
              <a:buSzPct val="117647"/>
              <a:buNone/>
            </a:pPr>
            <a:r>
              <a:rPr lang="en-IN">
                <a:solidFill>
                  <a:schemeClr val="dk1"/>
                </a:solidFill>
              </a:rPr>
              <a:t>It is difficult to find pattern so generally not used.</a:t>
            </a:r>
            <a:endParaRPr/>
          </a:p>
          <a:p>
            <a:pPr indent="-228600" lvl="0" marL="457200" rtl="0" algn="l">
              <a:lnSpc>
                <a:spcPct val="115000"/>
              </a:lnSpc>
              <a:spcBef>
                <a:spcPts val="0"/>
              </a:spcBef>
              <a:spcAft>
                <a:spcPts val="0"/>
              </a:spcAft>
              <a:buSzPct val="117647"/>
              <a:buNone/>
            </a:pPr>
            <a:r>
              <a:t/>
            </a:r>
            <a:endParaRPr>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Backward substitution method</a:t>
            </a:r>
            <a:endParaRPr>
              <a:solidFill>
                <a:schemeClr val="dk1"/>
              </a:solidFill>
            </a:endParaRPr>
          </a:p>
        </p:txBody>
      </p:sp>
      <p:sp>
        <p:nvSpPr>
          <p:cNvPr id="404" name="Google Shape;404;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IN">
                <a:solidFill>
                  <a:srgbClr val="FF0000"/>
                </a:solidFill>
              </a:rPr>
              <a:t>2. Backward substitution </a:t>
            </a:r>
            <a:endParaRPr/>
          </a:p>
          <a:p>
            <a:pPr indent="0" lvl="0" marL="0" rtl="0" algn="l">
              <a:lnSpc>
                <a:spcPct val="115000"/>
              </a:lnSpc>
              <a:spcBef>
                <a:spcPts val="0"/>
              </a:spcBef>
              <a:spcAft>
                <a:spcPts val="0"/>
              </a:spcAft>
              <a:buSzPts val="1800"/>
              <a:buNone/>
            </a:pPr>
            <a:r>
              <a:rPr lang="en-IN">
                <a:solidFill>
                  <a:schemeClr val="dk1"/>
                </a:solidFill>
              </a:rPr>
              <a:t>T(n) = T(n-1) + n  -----(1)</a:t>
            </a:r>
            <a:endParaRPr/>
          </a:p>
          <a:p>
            <a:pPr indent="0" lvl="0" marL="0" rtl="0" algn="l">
              <a:lnSpc>
                <a:spcPct val="115000"/>
              </a:lnSpc>
              <a:spcBef>
                <a:spcPts val="0"/>
              </a:spcBef>
              <a:spcAft>
                <a:spcPts val="0"/>
              </a:spcAft>
              <a:buSzPts val="1800"/>
              <a:buNone/>
            </a:pPr>
            <a:r>
              <a:rPr b="1" lang="en-IN">
                <a:solidFill>
                  <a:schemeClr val="dk1"/>
                </a:solidFill>
              </a:rPr>
              <a:t>If n=n-1</a:t>
            </a:r>
            <a:endParaRPr/>
          </a:p>
          <a:p>
            <a:pPr indent="0" lvl="0" marL="0" rtl="0" algn="l">
              <a:lnSpc>
                <a:spcPct val="115000"/>
              </a:lnSpc>
              <a:spcBef>
                <a:spcPts val="0"/>
              </a:spcBef>
              <a:spcAft>
                <a:spcPts val="0"/>
              </a:spcAft>
              <a:buSzPts val="1800"/>
              <a:buNone/>
            </a:pPr>
            <a:r>
              <a:rPr lang="en-IN">
                <a:solidFill>
                  <a:schemeClr val="dk1"/>
                </a:solidFill>
              </a:rPr>
              <a:t>T(n-1) = T(n-1-1)+(n-1)</a:t>
            </a:r>
            <a:endParaRPr/>
          </a:p>
          <a:p>
            <a:pPr indent="0" lvl="0" marL="0" rtl="0" algn="l">
              <a:lnSpc>
                <a:spcPct val="115000"/>
              </a:lnSpc>
              <a:spcBef>
                <a:spcPts val="0"/>
              </a:spcBef>
              <a:spcAft>
                <a:spcPts val="0"/>
              </a:spcAft>
              <a:buSzPts val="1800"/>
              <a:buNone/>
            </a:pPr>
            <a:r>
              <a:rPr lang="en-IN">
                <a:solidFill>
                  <a:schemeClr val="dk1"/>
                </a:solidFill>
              </a:rPr>
              <a:t>           = T(n-2) + (n-1)  ----(2)</a:t>
            </a:r>
            <a:endParaRPr/>
          </a:p>
          <a:p>
            <a:pPr indent="0" lvl="0" marL="0" rtl="0" algn="l">
              <a:lnSpc>
                <a:spcPct val="115000"/>
              </a:lnSpc>
              <a:spcBef>
                <a:spcPts val="0"/>
              </a:spcBef>
              <a:spcAft>
                <a:spcPts val="0"/>
              </a:spcAft>
              <a:buSzPts val="1800"/>
              <a:buNone/>
            </a:pPr>
            <a:r>
              <a:rPr lang="en-IN">
                <a:solidFill>
                  <a:schemeClr val="dk1"/>
                </a:solidFill>
              </a:rPr>
              <a:t>Put eq</a:t>
            </a:r>
            <a:r>
              <a:rPr baseline="30000" lang="en-IN">
                <a:solidFill>
                  <a:schemeClr val="dk1"/>
                </a:solidFill>
              </a:rPr>
              <a:t>n</a:t>
            </a:r>
            <a:r>
              <a:rPr lang="en-IN">
                <a:solidFill>
                  <a:schemeClr val="dk1"/>
                </a:solidFill>
              </a:rPr>
              <a:t>(2) in eq</a:t>
            </a:r>
            <a:r>
              <a:rPr baseline="30000" lang="en-IN">
                <a:solidFill>
                  <a:schemeClr val="dk1"/>
                </a:solidFill>
              </a:rPr>
              <a:t>n</a:t>
            </a:r>
            <a:r>
              <a:rPr lang="en-IN">
                <a:solidFill>
                  <a:schemeClr val="dk1"/>
                </a:solidFill>
              </a:rPr>
              <a:t> (1)</a:t>
            </a:r>
            <a:endParaRPr/>
          </a:p>
          <a:p>
            <a:pPr indent="0" lvl="0" marL="0" rtl="0" algn="l">
              <a:lnSpc>
                <a:spcPct val="115000"/>
              </a:lnSpc>
              <a:spcBef>
                <a:spcPts val="0"/>
              </a:spcBef>
              <a:spcAft>
                <a:spcPts val="0"/>
              </a:spcAft>
              <a:buSzPts val="1800"/>
              <a:buNone/>
            </a:pPr>
            <a:r>
              <a:rPr lang="en-IN">
                <a:solidFill>
                  <a:schemeClr val="dk1"/>
                </a:solidFill>
              </a:rPr>
              <a:t>	 T(n) = T(n-2) + (n-1)+ n   ------(3)</a:t>
            </a:r>
            <a:endParaRPr/>
          </a:p>
          <a:p>
            <a:pPr indent="0" lvl="0" marL="0" rtl="0" algn="l">
              <a:lnSpc>
                <a:spcPct val="115000"/>
              </a:lnSpc>
              <a:spcBef>
                <a:spcPts val="0"/>
              </a:spcBef>
              <a:spcAft>
                <a:spcPts val="0"/>
              </a:spcAft>
              <a:buSzPts val="1800"/>
              <a:buNone/>
            </a:pPr>
            <a:r>
              <a:rPr b="1" lang="en-IN">
                <a:solidFill>
                  <a:schemeClr val="dk1"/>
                </a:solidFill>
              </a:rPr>
              <a:t>let n=n-2</a:t>
            </a:r>
            <a:endParaRPr/>
          </a:p>
          <a:p>
            <a:pPr indent="0" lvl="0" marL="0" rtl="0" algn="l">
              <a:lnSpc>
                <a:spcPct val="115000"/>
              </a:lnSpc>
              <a:spcBef>
                <a:spcPts val="0"/>
              </a:spcBef>
              <a:spcAft>
                <a:spcPts val="0"/>
              </a:spcAft>
              <a:buSzPts val="1800"/>
              <a:buNone/>
            </a:pPr>
            <a:r>
              <a:rPr lang="en-IN">
                <a:solidFill>
                  <a:schemeClr val="dk1"/>
                </a:solidFill>
              </a:rPr>
              <a:t>T(n-2) = T(n-1-2)+(n-2)</a:t>
            </a:r>
            <a:endParaRPr/>
          </a:p>
          <a:p>
            <a:pPr indent="0" lvl="0" marL="0" rtl="0" algn="l">
              <a:lnSpc>
                <a:spcPct val="115000"/>
              </a:lnSpc>
              <a:spcBef>
                <a:spcPts val="0"/>
              </a:spcBef>
              <a:spcAft>
                <a:spcPts val="0"/>
              </a:spcAft>
              <a:buSzPts val="1800"/>
              <a:buNone/>
            </a:pPr>
            <a:r>
              <a:rPr lang="en-IN">
                <a:solidFill>
                  <a:schemeClr val="dk1"/>
                </a:solidFill>
              </a:rPr>
              <a:t>           = T(n-3) + (n-2)  ----(4)</a:t>
            </a:r>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Backward substitution method</a:t>
            </a:r>
            <a:endParaRPr/>
          </a:p>
        </p:txBody>
      </p:sp>
      <p:sp>
        <p:nvSpPr>
          <p:cNvPr id="410" name="Google Shape;410;p4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08108"/>
              <a:buNone/>
            </a:pPr>
            <a:r>
              <a:rPr lang="en-IN">
                <a:solidFill>
                  <a:schemeClr val="dk1"/>
                </a:solidFill>
              </a:rPr>
              <a:t>Put eq</a:t>
            </a:r>
            <a:r>
              <a:rPr baseline="30000" lang="en-IN">
                <a:solidFill>
                  <a:schemeClr val="dk1"/>
                </a:solidFill>
              </a:rPr>
              <a:t>n</a:t>
            </a:r>
            <a:r>
              <a:rPr lang="en-IN">
                <a:solidFill>
                  <a:schemeClr val="dk1"/>
                </a:solidFill>
              </a:rPr>
              <a:t>(4) in eq</a:t>
            </a:r>
            <a:r>
              <a:rPr baseline="30000" lang="en-IN">
                <a:solidFill>
                  <a:schemeClr val="dk1"/>
                </a:solidFill>
              </a:rPr>
              <a:t>n</a:t>
            </a:r>
            <a:r>
              <a:rPr lang="en-IN">
                <a:solidFill>
                  <a:schemeClr val="dk1"/>
                </a:solidFill>
              </a:rPr>
              <a:t> (3)</a:t>
            </a:r>
            <a:endParaRPr/>
          </a:p>
          <a:p>
            <a:pPr indent="0" lvl="0" marL="0" rtl="0" algn="l">
              <a:lnSpc>
                <a:spcPct val="115000"/>
              </a:lnSpc>
              <a:spcBef>
                <a:spcPts val="0"/>
              </a:spcBef>
              <a:spcAft>
                <a:spcPts val="0"/>
              </a:spcAft>
              <a:buSzPct val="108108"/>
              <a:buNone/>
            </a:pPr>
            <a:r>
              <a:rPr lang="en-IN">
                <a:solidFill>
                  <a:schemeClr val="dk1"/>
                </a:solidFill>
              </a:rPr>
              <a:t>	 T(n) = T(n-3) + (n-2) + (n-1)+ n   ------(3)</a:t>
            </a:r>
            <a:endParaRPr/>
          </a:p>
          <a:p>
            <a:pPr indent="0" lvl="0" marL="0" rtl="0" algn="l">
              <a:lnSpc>
                <a:spcPct val="115000"/>
              </a:lnSpc>
              <a:spcBef>
                <a:spcPts val="0"/>
              </a:spcBef>
              <a:spcAft>
                <a:spcPts val="0"/>
              </a:spcAft>
              <a:buSzPct val="108108"/>
              <a:buNone/>
            </a:pPr>
            <a:r>
              <a:rPr lang="en-IN">
                <a:solidFill>
                  <a:schemeClr val="dk1"/>
                </a:solidFill>
              </a:rPr>
              <a:t>	   |</a:t>
            </a:r>
            <a:endParaRPr/>
          </a:p>
          <a:p>
            <a:pPr indent="0" lvl="0" marL="0" rtl="0" algn="l">
              <a:lnSpc>
                <a:spcPct val="115000"/>
              </a:lnSpc>
              <a:spcBef>
                <a:spcPts val="0"/>
              </a:spcBef>
              <a:spcAft>
                <a:spcPts val="0"/>
              </a:spcAft>
              <a:buSzPct val="108108"/>
              <a:buNone/>
            </a:pPr>
            <a:r>
              <a:rPr lang="en-IN">
                <a:solidFill>
                  <a:schemeClr val="dk1"/>
                </a:solidFill>
              </a:rPr>
              <a:t>	   |</a:t>
            </a:r>
            <a:endParaRPr/>
          </a:p>
          <a:p>
            <a:pPr indent="0" lvl="0" marL="0" rtl="0" algn="l">
              <a:lnSpc>
                <a:spcPct val="115000"/>
              </a:lnSpc>
              <a:spcBef>
                <a:spcPts val="0"/>
              </a:spcBef>
              <a:spcAft>
                <a:spcPts val="0"/>
              </a:spcAft>
              <a:buSzPct val="108108"/>
              <a:buNone/>
            </a:pPr>
            <a:r>
              <a:rPr lang="en-IN">
                <a:solidFill>
                  <a:schemeClr val="dk1"/>
                </a:solidFill>
              </a:rPr>
              <a:t>	 T(n) = T(n-k) + (n-k+1) + (n-k+2)+------+ n </a:t>
            </a:r>
            <a:endParaRPr/>
          </a:p>
          <a:p>
            <a:pPr indent="0" lvl="0" marL="0" rtl="0" algn="l">
              <a:lnSpc>
                <a:spcPct val="115000"/>
              </a:lnSpc>
              <a:spcBef>
                <a:spcPts val="0"/>
              </a:spcBef>
              <a:spcAft>
                <a:spcPts val="0"/>
              </a:spcAft>
              <a:buSzPct val="108108"/>
              <a:buNone/>
            </a:pPr>
            <a:r>
              <a:rPr lang="en-IN">
                <a:solidFill>
                  <a:schemeClr val="dk1"/>
                </a:solidFill>
              </a:rPr>
              <a:t>Let k=n then,</a:t>
            </a:r>
            <a:endParaRPr/>
          </a:p>
          <a:p>
            <a:pPr indent="0" lvl="0" marL="0" rtl="0" algn="l">
              <a:lnSpc>
                <a:spcPct val="115000"/>
              </a:lnSpc>
              <a:spcBef>
                <a:spcPts val="0"/>
              </a:spcBef>
              <a:spcAft>
                <a:spcPts val="0"/>
              </a:spcAft>
              <a:buSzPct val="108108"/>
              <a:buNone/>
            </a:pPr>
            <a:r>
              <a:rPr lang="en-IN">
                <a:solidFill>
                  <a:schemeClr val="dk1"/>
                </a:solidFill>
              </a:rPr>
              <a:t>	 T(n) = T(n-n) + (n-n+1) + (n-n+2)+------+ n </a:t>
            </a:r>
            <a:endParaRPr/>
          </a:p>
          <a:p>
            <a:pPr indent="0" lvl="0" marL="0" rtl="0" algn="l">
              <a:lnSpc>
                <a:spcPct val="115000"/>
              </a:lnSpc>
              <a:spcBef>
                <a:spcPts val="0"/>
              </a:spcBef>
              <a:spcAft>
                <a:spcPts val="0"/>
              </a:spcAft>
              <a:buSzPct val="108108"/>
              <a:buNone/>
            </a:pPr>
            <a:r>
              <a:rPr lang="en-IN">
                <a:solidFill>
                  <a:schemeClr val="dk1"/>
                </a:solidFill>
              </a:rPr>
              <a:t> 	T(n) = T(0) +1+2+3+------+ n </a:t>
            </a:r>
            <a:endParaRPr/>
          </a:p>
          <a:p>
            <a:pPr indent="0" lvl="0" marL="0" rtl="0" algn="l">
              <a:lnSpc>
                <a:spcPct val="115000"/>
              </a:lnSpc>
              <a:spcBef>
                <a:spcPts val="0"/>
              </a:spcBef>
              <a:spcAft>
                <a:spcPts val="0"/>
              </a:spcAft>
              <a:buSzPct val="108108"/>
              <a:buNone/>
            </a:pPr>
            <a:r>
              <a:rPr lang="en-IN">
                <a:solidFill>
                  <a:schemeClr val="dk1"/>
                </a:solidFill>
              </a:rPr>
              <a:t>	 T(n) = 0 +1+2+3+------+ n </a:t>
            </a:r>
            <a:endParaRPr>
              <a:solidFill>
                <a:schemeClr val="dk1"/>
              </a:solidFill>
            </a:endParaRPr>
          </a:p>
          <a:p>
            <a:pPr indent="-342900" lvl="0" marL="457200" rtl="0" algn="l">
              <a:lnSpc>
                <a:spcPct val="115000"/>
              </a:lnSpc>
              <a:spcBef>
                <a:spcPts val="0"/>
              </a:spcBef>
              <a:spcAft>
                <a:spcPts val="0"/>
              </a:spcAft>
              <a:buSzPct val="108108"/>
              <a:buChar char="●"/>
            </a:pPr>
            <a:r>
              <a:rPr lang="en-IN">
                <a:solidFill>
                  <a:schemeClr val="dk1"/>
                </a:solidFill>
              </a:rPr>
              <a:t>T(n) = n(n+1)/2</a:t>
            </a:r>
            <a:endParaRPr/>
          </a:p>
          <a:p>
            <a:pPr indent="0" lvl="0" marL="0" rtl="0" algn="l">
              <a:lnSpc>
                <a:spcPct val="115000"/>
              </a:lnSpc>
              <a:spcBef>
                <a:spcPts val="0"/>
              </a:spcBef>
              <a:spcAft>
                <a:spcPts val="0"/>
              </a:spcAft>
              <a:buSzPct val="108108"/>
              <a:buNone/>
            </a:pPr>
            <a:r>
              <a:rPr lang="en-IN">
                <a:solidFill>
                  <a:schemeClr val="dk1"/>
                </a:solidFill>
              </a:rPr>
              <a:t>	= n</a:t>
            </a:r>
            <a:r>
              <a:rPr baseline="30000" lang="en-IN">
                <a:solidFill>
                  <a:schemeClr val="dk1"/>
                </a:solidFill>
              </a:rPr>
              <a:t>2</a:t>
            </a:r>
            <a:r>
              <a:rPr lang="en-IN">
                <a:solidFill>
                  <a:schemeClr val="dk1"/>
                </a:solidFill>
              </a:rPr>
              <a:t>+n/2</a:t>
            </a:r>
            <a:endParaRPr/>
          </a:p>
          <a:p>
            <a:pPr indent="0" lvl="0" marL="0" rtl="0" algn="l">
              <a:lnSpc>
                <a:spcPct val="115000"/>
              </a:lnSpc>
              <a:spcBef>
                <a:spcPts val="0"/>
              </a:spcBef>
              <a:spcAft>
                <a:spcPts val="0"/>
              </a:spcAft>
              <a:buSzPct val="108108"/>
              <a:buNone/>
            </a:pPr>
            <a:r>
              <a:rPr lang="en-IN">
                <a:solidFill>
                  <a:schemeClr val="dk1"/>
                </a:solidFill>
              </a:rPr>
              <a:t>            = O(n</a:t>
            </a:r>
            <a:r>
              <a:rPr baseline="30000" lang="en-IN">
                <a:solidFill>
                  <a:schemeClr val="dk1"/>
                </a:solidFill>
              </a:rPr>
              <a:t>2</a:t>
            </a:r>
            <a:r>
              <a:rPr lang="en-IN">
                <a:solidFill>
                  <a:schemeClr val="dk1"/>
                </a:solidFill>
              </a:rPr>
              <a:t>)</a:t>
            </a:r>
            <a:endParaRPr/>
          </a:p>
          <a:p>
            <a:pPr indent="-228600" lvl="0" marL="457200" rtl="0" algn="l">
              <a:lnSpc>
                <a:spcPct val="115000"/>
              </a:lnSpc>
              <a:spcBef>
                <a:spcPts val="0"/>
              </a:spcBef>
              <a:spcAft>
                <a:spcPts val="0"/>
              </a:spcAft>
              <a:buSzPct val="108108"/>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Master’s Method</a:t>
            </a:r>
            <a:endParaRPr/>
          </a:p>
        </p:txBody>
      </p:sp>
      <p:sp>
        <p:nvSpPr>
          <p:cNvPr id="416" name="Google Shape;416;p50"/>
          <p:cNvSpPr txBox="1"/>
          <p:nvPr>
            <p:ph idx="1" type="body"/>
          </p:nvPr>
        </p:nvSpPr>
        <p:spPr>
          <a:xfrm>
            <a:off x="311700" y="1152475"/>
            <a:ext cx="8520600" cy="3416400"/>
          </a:xfrm>
          <a:prstGeom prst="rect">
            <a:avLst/>
          </a:prstGeom>
          <a:blipFill rotWithShape="1">
            <a:blip r:embed="rId3">
              <a:alphaModFix/>
            </a:blip>
            <a:stretch>
              <a:fillRect b="0" l="-666" r="0"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IN"/>
              <a:t> </a:t>
            </a:r>
            <a:endParaRPr/>
          </a:p>
        </p:txBody>
      </p:sp>
      <p:cxnSp>
        <p:nvCxnSpPr>
          <p:cNvPr id="417" name="Google Shape;417;p50"/>
          <p:cNvCxnSpPr/>
          <p:nvPr/>
        </p:nvCxnSpPr>
        <p:spPr>
          <a:xfrm>
            <a:off x="3953632" y="1655816"/>
            <a:ext cx="6723" cy="1337983"/>
          </a:xfrm>
          <a:prstGeom prst="straightConnector1">
            <a:avLst/>
          </a:prstGeom>
          <a:noFill/>
          <a:ln cap="flat" cmpd="sng" w="57150">
            <a:solidFill>
              <a:schemeClr val="dk1"/>
            </a:solidFill>
            <a:prstDash val="solid"/>
            <a:round/>
            <a:headEnd len="sm" w="sm" type="none"/>
            <a:tailEnd len="med" w="med" type="triangle"/>
          </a:ln>
        </p:spPr>
      </p:cxnSp>
      <p:cxnSp>
        <p:nvCxnSpPr>
          <p:cNvPr id="418" name="Google Shape;418;p50"/>
          <p:cNvCxnSpPr/>
          <p:nvPr/>
        </p:nvCxnSpPr>
        <p:spPr>
          <a:xfrm>
            <a:off x="4473102" y="1595892"/>
            <a:ext cx="6724" cy="665630"/>
          </a:xfrm>
          <a:prstGeom prst="straightConnector1">
            <a:avLst/>
          </a:prstGeom>
          <a:noFill/>
          <a:ln cap="flat" cmpd="sng" w="57150">
            <a:solidFill>
              <a:schemeClr val="dk1"/>
            </a:solidFill>
            <a:prstDash val="solid"/>
            <a:round/>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79" name="Google Shape;79;p15"/>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80" name="Google Shape;80;p15"/>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81" name="Google Shape;81;p15"/>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INTRODUCTION</a:t>
            </a:r>
            <a:endParaRPr b="0" i="0" sz="2300" u="none" cap="none" strike="noStrike">
              <a:solidFill>
                <a:schemeClr val="lt1"/>
              </a:solidFill>
              <a:latin typeface="Proxima Nova"/>
              <a:ea typeface="Proxima Nova"/>
              <a:cs typeface="Proxima Nova"/>
              <a:sym typeface="Proxima Nova"/>
            </a:endParaRPr>
          </a:p>
        </p:txBody>
      </p:sp>
      <p:sp>
        <p:nvSpPr>
          <p:cNvPr id="82" name="Google Shape;82;p15"/>
          <p:cNvSpPr txBox="1"/>
          <p:nvPr/>
        </p:nvSpPr>
        <p:spPr>
          <a:xfrm>
            <a:off x="645925" y="992003"/>
            <a:ext cx="8212950" cy="2677626"/>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A divide and conquer is a strategy of solving a large problem by</a:t>
            </a:r>
            <a:endParaRPr/>
          </a:p>
          <a:p>
            <a:pPr indent="-171450" lvl="0" marL="285750" marR="0" rtl="0" algn="just">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Divide</a:t>
            </a:r>
            <a:r>
              <a:rPr b="0" i="0" lang="en-IN" sz="1800" u="none" cap="none" strike="noStrike">
                <a:solidFill>
                  <a:srgbClr val="666666"/>
                </a:solidFill>
                <a:latin typeface="Proxima Nova"/>
                <a:ea typeface="Proxima Nova"/>
                <a:cs typeface="Proxima Nova"/>
                <a:sym typeface="Proxima Nova"/>
              </a:rPr>
              <a:t>: Divide the given problem into sub-problems using recursion.</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Conquer</a:t>
            </a:r>
            <a:r>
              <a:rPr b="0" i="0" lang="en-IN" sz="1800" u="none" cap="none" strike="noStrike">
                <a:solidFill>
                  <a:srgbClr val="666666"/>
                </a:solidFill>
                <a:latin typeface="Proxima Nova"/>
                <a:ea typeface="Proxima Nova"/>
                <a:cs typeface="Proxima Nova"/>
                <a:sym typeface="Proxima Nova"/>
              </a:rPr>
              <a:t>: Solve the smaller sub-problems recursively. If the sub problem is small enough, then solve it directly.</a:t>
            </a:r>
            <a:endParaRPr/>
          </a:p>
          <a:p>
            <a:pPr indent="0" lvl="0" marL="0" marR="0" rtl="0" algn="just">
              <a:lnSpc>
                <a:spcPct val="100000"/>
              </a:lnSpc>
              <a:spcBef>
                <a:spcPts val="0"/>
              </a:spcBef>
              <a:spcAft>
                <a:spcPts val="0"/>
              </a:spcAft>
              <a:buNone/>
            </a:pPr>
            <a:r>
              <a:t/>
            </a:r>
            <a:endParaRPr b="0" i="0" sz="1800" u="none" cap="none" strike="noStrike">
              <a:solidFill>
                <a:srgbClr val="666666"/>
              </a:solidFill>
              <a:latin typeface="Proxima Nova"/>
              <a:ea typeface="Proxima Nova"/>
              <a:cs typeface="Proxima Nova"/>
              <a:sym typeface="Proxima Nova"/>
            </a:endParaRPr>
          </a:p>
          <a:p>
            <a:pPr indent="0" lvl="0" marL="0" marR="0" rtl="0" algn="just">
              <a:lnSpc>
                <a:spcPct val="100000"/>
              </a:lnSpc>
              <a:spcBef>
                <a:spcPts val="0"/>
              </a:spcBef>
              <a:spcAft>
                <a:spcPts val="0"/>
              </a:spcAft>
              <a:buNone/>
            </a:pPr>
            <a:r>
              <a:rPr b="1" i="0" lang="en-IN" sz="1800" u="none" cap="none" strike="noStrike">
                <a:solidFill>
                  <a:srgbClr val="666666"/>
                </a:solidFill>
                <a:latin typeface="Proxima Nova"/>
                <a:ea typeface="Proxima Nova"/>
                <a:cs typeface="Proxima Nova"/>
                <a:sym typeface="Proxima Nova"/>
              </a:rPr>
              <a:t>Combine</a:t>
            </a:r>
            <a:r>
              <a:rPr b="0" i="0" lang="en-IN" sz="1800" u="none" cap="none" strike="noStrike">
                <a:solidFill>
                  <a:srgbClr val="666666"/>
                </a:solidFill>
                <a:latin typeface="Proxima Nova"/>
                <a:ea typeface="Proxima Nova"/>
                <a:cs typeface="Proxima Nova"/>
                <a:sym typeface="Proxima Nova"/>
              </a:rPr>
              <a:t>: Combine the solutions of the sub-problems that are part of the </a:t>
            </a:r>
            <a:endParaRPr/>
          </a:p>
          <a:p>
            <a:pPr indent="0" lvl="0" marL="0" marR="0" rtl="0" algn="just">
              <a:lnSpc>
                <a:spcPct val="100000"/>
              </a:lnSpc>
              <a:spcBef>
                <a:spcPts val="0"/>
              </a:spcBef>
              <a:spcAft>
                <a:spcPts val="0"/>
              </a:spcAft>
              <a:buNone/>
            </a:pPr>
            <a:r>
              <a:rPr b="0" i="0" lang="en-IN" sz="1800" u="none" cap="none" strike="noStrike">
                <a:solidFill>
                  <a:srgbClr val="666666"/>
                </a:solidFill>
                <a:latin typeface="Proxima Nova"/>
                <a:ea typeface="Proxima Nova"/>
                <a:cs typeface="Proxima Nova"/>
                <a:sym typeface="Proxima Nova"/>
              </a:rPr>
              <a:t>recursive process to solve the actual problem.</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Master’s Method</a:t>
            </a:r>
            <a:endParaRPr/>
          </a:p>
        </p:txBody>
      </p:sp>
      <p:sp>
        <p:nvSpPr>
          <p:cNvPr id="424" name="Google Shape;424;p51"/>
          <p:cNvSpPr txBox="1"/>
          <p:nvPr>
            <p:ph idx="1" type="body"/>
          </p:nvPr>
        </p:nvSpPr>
        <p:spPr>
          <a:xfrm>
            <a:off x="311700" y="1152475"/>
            <a:ext cx="8520600" cy="34164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IN"/>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Master’s Method</a:t>
            </a:r>
            <a:endParaRPr/>
          </a:p>
        </p:txBody>
      </p:sp>
      <p:sp>
        <p:nvSpPr>
          <p:cNvPr id="430" name="Google Shape;430;p5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IN">
                <a:solidFill>
                  <a:schemeClr val="dk1"/>
                </a:solidFill>
                <a:latin typeface="Times New Roman"/>
                <a:ea typeface="Times New Roman"/>
                <a:cs typeface="Times New Roman"/>
                <a:sym typeface="Times New Roman"/>
              </a:rPr>
              <a:t>Case 3:</a:t>
            </a:r>
            <a:endParaRPr/>
          </a:p>
          <a:p>
            <a:pPr indent="-342900" lvl="0" marL="457200" rtl="0" algn="l">
              <a:lnSpc>
                <a:spcPct val="115000"/>
              </a:lnSpc>
              <a:spcBef>
                <a:spcPts val="0"/>
              </a:spcBef>
              <a:spcAft>
                <a:spcPts val="0"/>
              </a:spcAft>
              <a:buSzPts val="1800"/>
              <a:buChar char="●"/>
            </a:pPr>
            <a:r>
              <a:rPr b="1" lang="en-IN">
                <a:solidFill>
                  <a:schemeClr val="dk1"/>
                </a:solidFill>
                <a:latin typeface="Times New Roman"/>
                <a:ea typeface="Times New Roman"/>
                <a:cs typeface="Times New Roman"/>
                <a:sym typeface="Times New Roman"/>
              </a:rPr>
              <a:t>If </a:t>
            </a:r>
            <a:r>
              <a:rPr b="1" lang="en-IN">
                <a:solidFill>
                  <a:srgbClr val="FF0000"/>
                </a:solidFill>
                <a:latin typeface="Times New Roman"/>
                <a:ea typeface="Times New Roman"/>
                <a:cs typeface="Times New Roman"/>
                <a:sym typeface="Times New Roman"/>
              </a:rPr>
              <a:t>log</a:t>
            </a:r>
            <a:r>
              <a:rPr b="1" baseline="-25000" i="1" lang="en-IN">
                <a:solidFill>
                  <a:srgbClr val="FF0000"/>
                </a:solidFill>
                <a:latin typeface="Times New Roman"/>
                <a:ea typeface="Times New Roman"/>
                <a:cs typeface="Times New Roman"/>
                <a:sym typeface="Times New Roman"/>
              </a:rPr>
              <a:t>b</a:t>
            </a:r>
            <a:r>
              <a:rPr b="1" i="1" lang="en-IN">
                <a:solidFill>
                  <a:srgbClr val="FF0000"/>
                </a:solidFill>
                <a:latin typeface="Times New Roman"/>
                <a:ea typeface="Times New Roman"/>
                <a:cs typeface="Times New Roman"/>
                <a:sym typeface="Times New Roman"/>
              </a:rPr>
              <a:t>a</a:t>
            </a:r>
            <a:r>
              <a:rPr b="1" baseline="30000" i="1" lang="en-IN">
                <a:solidFill>
                  <a:srgbClr val="FF0000"/>
                </a:solidFill>
                <a:latin typeface="Times New Roman"/>
                <a:ea typeface="Times New Roman"/>
                <a:cs typeface="Times New Roman"/>
                <a:sym typeface="Times New Roman"/>
              </a:rPr>
              <a:t> </a:t>
            </a:r>
            <a:r>
              <a:rPr b="1" lang="en-IN">
                <a:solidFill>
                  <a:srgbClr val="FF0000"/>
                </a:solidFill>
                <a:latin typeface="Times New Roman"/>
                <a:ea typeface="Times New Roman"/>
                <a:cs typeface="Times New Roman"/>
                <a:sym typeface="Times New Roman"/>
              </a:rPr>
              <a:t> &lt;  k </a:t>
            </a:r>
            <a:r>
              <a:rPr b="1" lang="en-IN">
                <a:solidFill>
                  <a:schemeClr val="dk1"/>
                </a:solidFill>
                <a:latin typeface="Times New Roman"/>
                <a:ea typeface="Times New Roman"/>
                <a:cs typeface="Times New Roman"/>
                <a:sym typeface="Times New Roman"/>
              </a:rPr>
              <a:t>then</a:t>
            </a:r>
            <a:endParaRPr/>
          </a:p>
          <a:p>
            <a:pPr indent="-317500" lvl="1" marL="914400" rtl="0" algn="l">
              <a:lnSpc>
                <a:spcPct val="115000"/>
              </a:lnSpc>
              <a:spcBef>
                <a:spcPts val="0"/>
              </a:spcBef>
              <a:spcAft>
                <a:spcPts val="0"/>
              </a:spcAft>
              <a:buSzPts val="1400"/>
              <a:buChar char="○"/>
            </a:pPr>
            <a:r>
              <a:rPr b="1" lang="en-IN" sz="1650">
                <a:solidFill>
                  <a:srgbClr val="FF0000"/>
                </a:solidFill>
                <a:latin typeface="Times New Roman"/>
                <a:ea typeface="Times New Roman"/>
                <a:cs typeface="Times New Roman"/>
                <a:sym typeface="Times New Roman"/>
              </a:rPr>
              <a:t>If p &gt;= 0 </a:t>
            </a:r>
            <a:r>
              <a:rPr b="1" lang="en-IN" sz="1650">
                <a:solidFill>
                  <a:schemeClr val="dk1"/>
                </a:solidFill>
                <a:latin typeface="Times New Roman"/>
                <a:ea typeface="Times New Roman"/>
                <a:cs typeface="Times New Roman"/>
                <a:sym typeface="Times New Roman"/>
              </a:rPr>
              <a:t>then  </a:t>
            </a:r>
            <a:r>
              <a:rPr b="1" lang="en-IN" sz="1650">
                <a:solidFill>
                  <a:srgbClr val="FF0000"/>
                </a:solidFill>
                <a:latin typeface="Noto Sans Symbols"/>
                <a:ea typeface="Noto Sans Symbols"/>
                <a:cs typeface="Noto Sans Symbols"/>
                <a:sym typeface="Noto Sans Symbols"/>
              </a:rPr>
              <a:t>Θ(</a:t>
            </a:r>
            <a:r>
              <a:rPr b="1" i="1" lang="en-IN" sz="1500">
                <a:solidFill>
                  <a:srgbClr val="FF0000"/>
                </a:solidFill>
                <a:latin typeface="Times New Roman"/>
                <a:ea typeface="Times New Roman"/>
                <a:cs typeface="Times New Roman"/>
                <a:sym typeface="Times New Roman"/>
              </a:rPr>
              <a:t>n</a:t>
            </a:r>
            <a:r>
              <a:rPr b="1" baseline="30000" i="1" lang="en-IN" sz="1500">
                <a:solidFill>
                  <a:srgbClr val="FF0000"/>
                </a:solidFill>
                <a:latin typeface="Times New Roman"/>
                <a:ea typeface="Times New Roman"/>
                <a:cs typeface="Times New Roman"/>
                <a:sym typeface="Times New Roman"/>
              </a:rPr>
              <a:t>k</a:t>
            </a:r>
            <a:r>
              <a:rPr b="1" i="1" lang="en-IN" sz="1500">
                <a:solidFill>
                  <a:srgbClr val="FF0000"/>
                </a:solidFill>
                <a:latin typeface="Times New Roman"/>
                <a:ea typeface="Times New Roman"/>
                <a:cs typeface="Times New Roman"/>
                <a:sym typeface="Times New Roman"/>
              </a:rPr>
              <a:t> log</a:t>
            </a:r>
            <a:r>
              <a:rPr b="1" baseline="30000" i="1" lang="en-IN" sz="1500">
                <a:solidFill>
                  <a:srgbClr val="FF0000"/>
                </a:solidFill>
                <a:latin typeface="Times New Roman"/>
                <a:ea typeface="Times New Roman"/>
                <a:cs typeface="Times New Roman"/>
                <a:sym typeface="Times New Roman"/>
              </a:rPr>
              <a:t>p </a:t>
            </a:r>
            <a:r>
              <a:rPr b="1" i="1" lang="en-IN" sz="1500">
                <a:solidFill>
                  <a:srgbClr val="FF0000"/>
                </a:solidFill>
                <a:latin typeface="Times New Roman"/>
                <a:ea typeface="Times New Roman"/>
                <a:cs typeface="Times New Roman"/>
                <a:sym typeface="Times New Roman"/>
              </a:rPr>
              <a:t>n</a:t>
            </a:r>
            <a:r>
              <a:rPr b="1" lang="en-IN" sz="1650">
                <a:solidFill>
                  <a:srgbClr val="FF0000"/>
                </a:solidFill>
                <a:latin typeface="Noto Sans Symbols"/>
                <a:ea typeface="Noto Sans Symbols"/>
                <a:cs typeface="Noto Sans Symbols"/>
                <a:sym typeface="Noto Sans Symbols"/>
              </a:rPr>
              <a:t>)</a:t>
            </a:r>
            <a:endParaRPr/>
          </a:p>
          <a:p>
            <a:pPr indent="-317500" lvl="1" marL="914400" rtl="0" algn="l">
              <a:lnSpc>
                <a:spcPct val="115000"/>
              </a:lnSpc>
              <a:spcBef>
                <a:spcPts val="0"/>
              </a:spcBef>
              <a:spcAft>
                <a:spcPts val="0"/>
              </a:spcAft>
              <a:buSzPts val="1400"/>
              <a:buChar char="○"/>
            </a:pPr>
            <a:r>
              <a:rPr b="1" lang="en-IN" sz="1650">
                <a:solidFill>
                  <a:srgbClr val="FF0000"/>
                </a:solidFill>
                <a:latin typeface="Times New Roman"/>
                <a:ea typeface="Times New Roman"/>
                <a:cs typeface="Times New Roman"/>
                <a:sym typeface="Times New Roman"/>
              </a:rPr>
              <a:t>If p &lt; 0 </a:t>
            </a:r>
            <a:r>
              <a:rPr b="1" lang="en-IN" sz="1650">
                <a:solidFill>
                  <a:schemeClr val="dk1"/>
                </a:solidFill>
                <a:latin typeface="Times New Roman"/>
                <a:ea typeface="Times New Roman"/>
                <a:cs typeface="Times New Roman"/>
                <a:sym typeface="Times New Roman"/>
              </a:rPr>
              <a:t>then  </a:t>
            </a:r>
            <a:r>
              <a:rPr b="1" lang="en-IN" sz="1650">
                <a:solidFill>
                  <a:srgbClr val="FF0000"/>
                </a:solidFill>
                <a:latin typeface="Noto Sans Symbols"/>
                <a:ea typeface="Noto Sans Symbols"/>
                <a:cs typeface="Noto Sans Symbols"/>
                <a:sym typeface="Noto Sans Symbols"/>
              </a:rPr>
              <a:t>Ο (</a:t>
            </a:r>
            <a:r>
              <a:rPr b="1" i="1" lang="en-IN" sz="1500">
                <a:solidFill>
                  <a:srgbClr val="FF0000"/>
                </a:solidFill>
                <a:latin typeface="Times New Roman"/>
                <a:ea typeface="Times New Roman"/>
                <a:cs typeface="Times New Roman"/>
                <a:sym typeface="Times New Roman"/>
              </a:rPr>
              <a:t>n</a:t>
            </a:r>
            <a:r>
              <a:rPr b="1" baseline="30000" i="1" lang="en-IN" sz="1500">
                <a:solidFill>
                  <a:srgbClr val="FF0000"/>
                </a:solidFill>
                <a:latin typeface="Times New Roman"/>
                <a:ea typeface="Times New Roman"/>
                <a:cs typeface="Times New Roman"/>
                <a:sym typeface="Times New Roman"/>
              </a:rPr>
              <a:t>k</a:t>
            </a:r>
            <a:r>
              <a:rPr b="1" lang="en-IN" sz="1650">
                <a:solidFill>
                  <a:srgbClr val="FF0000"/>
                </a:solidFill>
                <a:latin typeface="Noto Sans Symbols"/>
                <a:ea typeface="Noto Sans Symbols"/>
                <a:cs typeface="Noto Sans Symbols"/>
                <a:sym typeface="Noto Sans Symbols"/>
              </a:rPr>
              <a:t>)</a:t>
            </a:r>
            <a:endParaRPr/>
          </a:p>
          <a:p>
            <a:pPr indent="-228600" lvl="1" marL="914400" rtl="0" algn="l">
              <a:lnSpc>
                <a:spcPct val="115000"/>
              </a:lnSpc>
              <a:spcBef>
                <a:spcPts val="0"/>
              </a:spcBef>
              <a:spcAft>
                <a:spcPts val="0"/>
              </a:spcAft>
              <a:buSzPts val="1400"/>
              <a:buNone/>
            </a:pPr>
            <a:r>
              <a:t/>
            </a:r>
            <a:endParaRPr b="1" sz="1650">
              <a:solidFill>
                <a:srgbClr val="FF0000"/>
              </a:solidFill>
              <a:latin typeface="Noto Sans Symbols"/>
              <a:ea typeface="Noto Sans Symbols"/>
              <a:cs typeface="Noto Sans Symbols"/>
              <a:sym typeface="Noto Sans Symbols"/>
            </a:endParaRPr>
          </a:p>
          <a:p>
            <a:pPr indent="-228600" lvl="1" marL="914400" rtl="0" algn="l">
              <a:lnSpc>
                <a:spcPct val="115000"/>
              </a:lnSpc>
              <a:spcBef>
                <a:spcPts val="0"/>
              </a:spcBef>
              <a:spcAft>
                <a:spcPts val="0"/>
              </a:spcAft>
              <a:buSzPts val="1400"/>
              <a:buNone/>
            </a:pPr>
            <a:r>
              <a:t/>
            </a:r>
            <a:endParaRPr b="1" sz="1650">
              <a:solidFill>
                <a:srgbClr val="FF0000"/>
              </a:solidFill>
              <a:latin typeface="Noto Sans Symbols"/>
              <a:ea typeface="Noto Sans Symbols"/>
              <a:cs typeface="Noto Sans Symbols"/>
              <a:sym typeface="Noto Sans Symbols"/>
            </a:endParaRPr>
          </a:p>
          <a:p>
            <a:pPr indent="0" lvl="0" marL="0" rtl="0" algn="l">
              <a:lnSpc>
                <a:spcPct val="115000"/>
              </a:lnSpc>
              <a:spcBef>
                <a:spcPts val="0"/>
              </a:spcBef>
              <a:spcAft>
                <a:spcPts val="0"/>
              </a:spcAft>
              <a:buClr>
                <a:schemeClr val="accent2"/>
              </a:buClr>
              <a:buSzPts val="1800"/>
              <a:buNone/>
            </a:pPr>
            <a:r>
              <a:rPr b="1" lang="en-IN">
                <a:solidFill>
                  <a:srgbClr val="002060"/>
                </a:solidFill>
                <a:latin typeface="Times New Roman"/>
                <a:ea typeface="Times New Roman"/>
                <a:cs typeface="Times New Roman"/>
                <a:sym typeface="Times New Roman"/>
              </a:rPr>
              <a:t>Ex1 . </a:t>
            </a:r>
            <a:r>
              <a:rPr b="1" i="1" lang="en-IN">
                <a:solidFill>
                  <a:srgbClr val="002060"/>
                </a:solidFill>
                <a:latin typeface="Times New Roman"/>
                <a:ea typeface="Times New Roman"/>
                <a:cs typeface="Times New Roman"/>
                <a:sym typeface="Times New Roman"/>
              </a:rPr>
              <a:t>T</a:t>
            </a:r>
            <a:r>
              <a:rPr b="1" lang="en-IN">
                <a:solidFill>
                  <a:srgbClr val="002060"/>
                </a:solidFill>
                <a:latin typeface="Times New Roman"/>
                <a:ea typeface="Times New Roman"/>
                <a:cs typeface="Times New Roman"/>
                <a:sym typeface="Times New Roman"/>
              </a:rPr>
              <a:t>(</a:t>
            </a:r>
            <a:r>
              <a:rPr b="1" i="1" lang="en-IN">
                <a:solidFill>
                  <a:srgbClr val="002060"/>
                </a:solidFill>
                <a:latin typeface="Times New Roman"/>
                <a:ea typeface="Times New Roman"/>
                <a:cs typeface="Times New Roman"/>
                <a:sym typeface="Times New Roman"/>
              </a:rPr>
              <a:t>n</a:t>
            </a:r>
            <a:r>
              <a:rPr b="1" lang="en-IN">
                <a:solidFill>
                  <a:srgbClr val="002060"/>
                </a:solidFill>
                <a:latin typeface="Times New Roman"/>
                <a:ea typeface="Times New Roman"/>
                <a:cs typeface="Times New Roman"/>
                <a:sym typeface="Times New Roman"/>
              </a:rPr>
              <a:t>) = 9</a:t>
            </a:r>
            <a:r>
              <a:rPr b="1" i="1" lang="en-IN">
                <a:solidFill>
                  <a:srgbClr val="002060"/>
                </a:solidFill>
                <a:latin typeface="Times New Roman"/>
                <a:ea typeface="Times New Roman"/>
                <a:cs typeface="Times New Roman"/>
                <a:sym typeface="Times New Roman"/>
              </a:rPr>
              <a:t>T</a:t>
            </a:r>
            <a:r>
              <a:rPr b="1" lang="en-IN">
                <a:solidFill>
                  <a:srgbClr val="002060"/>
                </a:solidFill>
                <a:latin typeface="Times New Roman"/>
                <a:ea typeface="Times New Roman"/>
                <a:cs typeface="Times New Roman"/>
                <a:sym typeface="Times New Roman"/>
              </a:rPr>
              <a:t>(</a:t>
            </a:r>
            <a:r>
              <a:rPr b="1" i="1" lang="en-IN">
                <a:solidFill>
                  <a:srgbClr val="002060"/>
                </a:solidFill>
                <a:latin typeface="Times New Roman"/>
                <a:ea typeface="Times New Roman"/>
                <a:cs typeface="Times New Roman"/>
                <a:sym typeface="Times New Roman"/>
              </a:rPr>
              <a:t>n</a:t>
            </a:r>
            <a:r>
              <a:rPr b="1" lang="en-IN">
                <a:solidFill>
                  <a:srgbClr val="002060"/>
                </a:solidFill>
                <a:latin typeface="Times New Roman"/>
                <a:ea typeface="Times New Roman"/>
                <a:cs typeface="Times New Roman"/>
                <a:sym typeface="Times New Roman"/>
              </a:rPr>
              <a:t>/3) + </a:t>
            </a:r>
            <a:r>
              <a:rPr b="1" i="1" lang="en-IN">
                <a:solidFill>
                  <a:srgbClr val="002060"/>
                </a:solidFill>
                <a:latin typeface="Times New Roman"/>
                <a:ea typeface="Times New Roman"/>
                <a:cs typeface="Times New Roman"/>
                <a:sym typeface="Times New Roman"/>
              </a:rPr>
              <a:t>n</a:t>
            </a:r>
            <a:endParaRPr/>
          </a:p>
          <a:p>
            <a:pPr indent="0" lvl="0" marL="0" rtl="0" algn="l">
              <a:lnSpc>
                <a:spcPct val="115000"/>
              </a:lnSpc>
              <a:spcBef>
                <a:spcPts val="0"/>
              </a:spcBef>
              <a:spcAft>
                <a:spcPts val="0"/>
              </a:spcAft>
              <a:buClr>
                <a:schemeClr val="accent2"/>
              </a:buClr>
              <a:buSzPts val="1800"/>
              <a:buNone/>
            </a:pPr>
            <a:r>
              <a:rPr i="1" lang="en-IN">
                <a:solidFill>
                  <a:schemeClr val="dk1"/>
                </a:solidFill>
                <a:latin typeface="Times New Roman"/>
                <a:ea typeface="Times New Roman"/>
                <a:cs typeface="Times New Roman"/>
                <a:sym typeface="Times New Roman"/>
              </a:rPr>
              <a:t>	</a:t>
            </a:r>
            <a:r>
              <a:rPr i="1" lang="en-IN" sz="1425">
                <a:solidFill>
                  <a:schemeClr val="dk1"/>
                </a:solidFill>
                <a:latin typeface="Times New Roman"/>
                <a:ea typeface="Times New Roman"/>
                <a:cs typeface="Times New Roman"/>
                <a:sym typeface="Times New Roman"/>
              </a:rPr>
              <a:t>a =</a:t>
            </a:r>
            <a:r>
              <a:rPr lang="en-IN" sz="1425">
                <a:solidFill>
                  <a:schemeClr val="dk1"/>
                </a:solidFill>
                <a:latin typeface="Times New Roman"/>
                <a:ea typeface="Times New Roman"/>
                <a:cs typeface="Times New Roman"/>
                <a:sym typeface="Times New Roman"/>
              </a:rPr>
              <a:t> 9, </a:t>
            </a:r>
            <a:r>
              <a:rPr i="1" lang="en-IN" sz="1425">
                <a:solidFill>
                  <a:schemeClr val="dk1"/>
                </a:solidFill>
                <a:latin typeface="Times New Roman"/>
                <a:ea typeface="Times New Roman"/>
                <a:cs typeface="Times New Roman"/>
                <a:sym typeface="Times New Roman"/>
              </a:rPr>
              <a:t>b</a:t>
            </a:r>
            <a:r>
              <a:rPr lang="en-IN" sz="1425">
                <a:solidFill>
                  <a:schemeClr val="dk1"/>
                </a:solidFill>
                <a:latin typeface="Times New Roman"/>
                <a:ea typeface="Times New Roman"/>
                <a:cs typeface="Times New Roman"/>
                <a:sym typeface="Times New Roman"/>
              </a:rPr>
              <a:t> = 3, </a:t>
            </a:r>
            <a:r>
              <a:rPr i="1" lang="en-IN" sz="1425">
                <a:solidFill>
                  <a:schemeClr val="dk1"/>
                </a:solidFill>
                <a:latin typeface="Times New Roman"/>
                <a:ea typeface="Times New Roman"/>
                <a:cs typeface="Times New Roman"/>
                <a:sym typeface="Times New Roman"/>
              </a:rPr>
              <a:t>f</a:t>
            </a:r>
            <a:r>
              <a:rPr lang="en-IN" sz="1425">
                <a:solidFill>
                  <a:schemeClr val="dk1"/>
                </a:solidFill>
                <a:latin typeface="Times New Roman"/>
                <a:ea typeface="Times New Roman"/>
                <a:cs typeface="Times New Roman"/>
                <a:sym typeface="Times New Roman"/>
              </a:rPr>
              <a:t> (</a:t>
            </a:r>
            <a:r>
              <a:rPr i="1" lang="en-IN" sz="1425">
                <a:solidFill>
                  <a:schemeClr val="dk1"/>
                </a:solidFill>
                <a:latin typeface="Times New Roman"/>
                <a:ea typeface="Times New Roman"/>
                <a:cs typeface="Times New Roman"/>
                <a:sym typeface="Times New Roman"/>
              </a:rPr>
              <a:t>n</a:t>
            </a:r>
            <a:r>
              <a:rPr lang="en-IN" sz="1425">
                <a:solidFill>
                  <a:schemeClr val="dk1"/>
                </a:solidFill>
                <a:latin typeface="Times New Roman"/>
                <a:ea typeface="Times New Roman"/>
                <a:cs typeface="Times New Roman"/>
                <a:sym typeface="Times New Roman"/>
              </a:rPr>
              <a:t>) = θ(</a:t>
            </a:r>
            <a:r>
              <a:rPr i="1" lang="en-IN" sz="1425">
                <a:solidFill>
                  <a:schemeClr val="dk1"/>
                </a:solidFill>
                <a:latin typeface="Times New Roman"/>
                <a:ea typeface="Times New Roman"/>
                <a:cs typeface="Times New Roman"/>
                <a:sym typeface="Times New Roman"/>
              </a:rPr>
              <a:t>n</a:t>
            </a:r>
            <a:r>
              <a:rPr baseline="30000" i="1" lang="en-IN" sz="1425">
                <a:solidFill>
                  <a:schemeClr val="dk1"/>
                </a:solidFill>
                <a:latin typeface="Times New Roman"/>
                <a:ea typeface="Times New Roman"/>
                <a:cs typeface="Times New Roman"/>
                <a:sym typeface="Times New Roman"/>
              </a:rPr>
              <a:t>1</a:t>
            </a:r>
            <a:r>
              <a:rPr i="1" lang="en-IN" sz="1425">
                <a:solidFill>
                  <a:schemeClr val="dk1"/>
                </a:solidFill>
                <a:latin typeface="Times New Roman"/>
                <a:ea typeface="Times New Roman"/>
                <a:cs typeface="Times New Roman"/>
                <a:sym typeface="Times New Roman"/>
              </a:rPr>
              <a:t>log</a:t>
            </a:r>
            <a:r>
              <a:rPr baseline="30000" i="1" lang="en-IN" sz="1425">
                <a:solidFill>
                  <a:schemeClr val="dk1"/>
                </a:solidFill>
                <a:latin typeface="Times New Roman"/>
                <a:ea typeface="Times New Roman"/>
                <a:cs typeface="Times New Roman"/>
                <a:sym typeface="Times New Roman"/>
              </a:rPr>
              <a:t>0</a:t>
            </a:r>
            <a:r>
              <a:rPr i="1" lang="en-IN" sz="1425">
                <a:solidFill>
                  <a:schemeClr val="dk1"/>
                </a:solidFill>
                <a:latin typeface="Times New Roman"/>
                <a:ea typeface="Times New Roman"/>
                <a:cs typeface="Times New Roman"/>
                <a:sym typeface="Times New Roman"/>
              </a:rPr>
              <a:t>n ), k =1 , p=0</a:t>
            </a:r>
            <a:endParaRPr/>
          </a:p>
          <a:p>
            <a:pPr indent="0" lvl="0" marL="0" rtl="0" algn="l">
              <a:lnSpc>
                <a:spcPct val="115000"/>
              </a:lnSpc>
              <a:spcBef>
                <a:spcPts val="0"/>
              </a:spcBef>
              <a:spcAft>
                <a:spcPts val="0"/>
              </a:spcAft>
              <a:buClr>
                <a:schemeClr val="accent2"/>
              </a:buClr>
              <a:buSzPts val="1800"/>
              <a:buNone/>
            </a:pPr>
            <a:r>
              <a:rPr i="1" lang="en-IN" sz="1425">
                <a:solidFill>
                  <a:schemeClr val="dk1"/>
                </a:solidFill>
                <a:latin typeface="Times New Roman"/>
                <a:ea typeface="Times New Roman"/>
                <a:cs typeface="Times New Roman"/>
                <a:sym typeface="Times New Roman"/>
              </a:rPr>
              <a:t>	</a:t>
            </a:r>
            <a:r>
              <a:rPr lang="en-IN" sz="1425">
                <a:solidFill>
                  <a:schemeClr val="dk1"/>
                </a:solidFill>
                <a:latin typeface="Times New Roman"/>
                <a:ea typeface="Times New Roman"/>
                <a:cs typeface="Times New Roman"/>
                <a:sym typeface="Times New Roman"/>
              </a:rPr>
              <a:t>log</a:t>
            </a:r>
            <a:r>
              <a:rPr baseline="-25000" i="1" lang="en-IN" sz="1425">
                <a:solidFill>
                  <a:schemeClr val="dk1"/>
                </a:solidFill>
                <a:latin typeface="Times New Roman"/>
                <a:ea typeface="Times New Roman"/>
                <a:cs typeface="Times New Roman"/>
                <a:sym typeface="Times New Roman"/>
              </a:rPr>
              <a:t>b</a:t>
            </a:r>
            <a:r>
              <a:rPr i="1" lang="en-IN" sz="1425">
                <a:solidFill>
                  <a:schemeClr val="dk1"/>
                </a:solidFill>
                <a:latin typeface="Times New Roman"/>
                <a:ea typeface="Times New Roman"/>
                <a:cs typeface="Times New Roman"/>
                <a:sym typeface="Times New Roman"/>
              </a:rPr>
              <a:t>a</a:t>
            </a:r>
            <a:r>
              <a:rPr baseline="30000" i="1" lang="en-IN" sz="1425">
                <a:solidFill>
                  <a:schemeClr val="dk1"/>
                </a:solidFill>
                <a:latin typeface="Times New Roman"/>
                <a:ea typeface="Times New Roman"/>
                <a:cs typeface="Times New Roman"/>
                <a:sym typeface="Times New Roman"/>
              </a:rPr>
              <a:t> </a:t>
            </a:r>
            <a:r>
              <a:rPr lang="en-IN" sz="1425">
                <a:solidFill>
                  <a:schemeClr val="dk1"/>
                </a:solidFill>
                <a:latin typeface="Times New Roman"/>
                <a:ea typeface="Times New Roman"/>
                <a:cs typeface="Times New Roman"/>
                <a:sym typeface="Times New Roman"/>
              </a:rPr>
              <a:t>= </a:t>
            </a:r>
            <a:r>
              <a:rPr i="1" lang="en-IN" sz="1425">
                <a:solidFill>
                  <a:schemeClr val="dk1"/>
                </a:solidFill>
                <a:latin typeface="Times New Roman"/>
                <a:ea typeface="Times New Roman"/>
                <a:cs typeface="Times New Roman"/>
                <a:sym typeface="Times New Roman"/>
              </a:rPr>
              <a:t>2</a:t>
            </a:r>
            <a:endParaRPr/>
          </a:p>
          <a:p>
            <a:pPr indent="0" lvl="0" marL="0" rtl="0" algn="l">
              <a:lnSpc>
                <a:spcPct val="115000"/>
              </a:lnSpc>
              <a:spcBef>
                <a:spcPts val="0"/>
              </a:spcBef>
              <a:spcAft>
                <a:spcPts val="0"/>
              </a:spcAft>
              <a:buClr>
                <a:schemeClr val="accent2"/>
              </a:buClr>
              <a:buSzPts val="1800"/>
              <a:buNone/>
            </a:pPr>
            <a:r>
              <a:rPr i="1" lang="en-IN" sz="1425">
                <a:solidFill>
                  <a:schemeClr val="dk1"/>
                </a:solidFill>
                <a:latin typeface="Times New Roman"/>
                <a:ea typeface="Times New Roman"/>
                <a:cs typeface="Times New Roman"/>
                <a:sym typeface="Times New Roman"/>
              </a:rPr>
              <a:t>	</a:t>
            </a:r>
            <a:r>
              <a:rPr b="1" lang="en-IN" sz="1200">
                <a:solidFill>
                  <a:srgbClr val="FF0000"/>
                </a:solidFill>
                <a:latin typeface="Times New Roman"/>
                <a:ea typeface="Times New Roman"/>
                <a:cs typeface="Times New Roman"/>
                <a:sym typeface="Times New Roman"/>
              </a:rPr>
              <a:t>CASE 1: log</a:t>
            </a:r>
            <a:r>
              <a:rPr b="1" baseline="-25000" i="1" lang="en-IN" sz="1200">
                <a:solidFill>
                  <a:srgbClr val="FF0000"/>
                </a:solidFill>
                <a:latin typeface="Times New Roman"/>
                <a:ea typeface="Times New Roman"/>
                <a:cs typeface="Times New Roman"/>
                <a:sym typeface="Times New Roman"/>
              </a:rPr>
              <a:t>b</a:t>
            </a:r>
            <a:r>
              <a:rPr b="1" i="1" lang="en-IN" sz="1200">
                <a:solidFill>
                  <a:srgbClr val="FF0000"/>
                </a:solidFill>
                <a:latin typeface="Times New Roman"/>
                <a:ea typeface="Times New Roman"/>
                <a:cs typeface="Times New Roman"/>
                <a:sym typeface="Times New Roman"/>
              </a:rPr>
              <a:t>a &gt; k</a:t>
            </a:r>
            <a:endParaRPr b="1" sz="1200">
              <a:solidFill>
                <a:srgbClr val="FF000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accent2"/>
              </a:buClr>
              <a:buSzPts val="1800"/>
              <a:buNone/>
            </a:pPr>
            <a:r>
              <a:rPr i="1" lang="en-IN" sz="1200">
                <a:solidFill>
                  <a:schemeClr val="dk1"/>
                </a:solidFill>
                <a:latin typeface="Times New Roman"/>
                <a:ea typeface="Times New Roman"/>
                <a:cs typeface="Times New Roman"/>
                <a:sym typeface="Times New Roman"/>
              </a:rPr>
              <a:t>	</a:t>
            </a:r>
            <a:r>
              <a:rPr i="1" lang="en-IN" sz="1425">
                <a:solidFill>
                  <a:schemeClr val="dk1"/>
                </a:solidFill>
                <a:latin typeface="Times New Roman"/>
                <a:ea typeface="Times New Roman"/>
                <a:cs typeface="Times New Roman"/>
                <a:sym typeface="Times New Roman"/>
              </a:rPr>
              <a:t>T</a:t>
            </a:r>
            <a:r>
              <a:rPr lang="en-IN" sz="1425">
                <a:solidFill>
                  <a:schemeClr val="dk1"/>
                </a:solidFill>
                <a:latin typeface="Times New Roman"/>
                <a:ea typeface="Times New Roman"/>
                <a:cs typeface="Times New Roman"/>
                <a:sym typeface="Times New Roman"/>
              </a:rPr>
              <a:t>(</a:t>
            </a:r>
            <a:r>
              <a:rPr i="1" lang="en-IN" sz="1425">
                <a:solidFill>
                  <a:schemeClr val="dk1"/>
                </a:solidFill>
                <a:latin typeface="Times New Roman"/>
                <a:ea typeface="Times New Roman"/>
                <a:cs typeface="Times New Roman"/>
                <a:sym typeface="Times New Roman"/>
              </a:rPr>
              <a:t>n</a:t>
            </a:r>
            <a:r>
              <a:rPr lang="en-IN" sz="1425">
                <a:solidFill>
                  <a:schemeClr val="dk1"/>
                </a:solidFill>
                <a:latin typeface="Times New Roman"/>
                <a:ea typeface="Times New Roman"/>
                <a:cs typeface="Times New Roman"/>
                <a:sym typeface="Times New Roman"/>
              </a:rPr>
              <a:t>) = </a:t>
            </a:r>
            <a:r>
              <a:rPr lang="en-IN" sz="1425">
                <a:solidFill>
                  <a:schemeClr val="dk1"/>
                </a:solidFill>
                <a:latin typeface="Noto Sans Symbols"/>
                <a:ea typeface="Noto Sans Symbols"/>
                <a:cs typeface="Noto Sans Symbols"/>
                <a:sym typeface="Noto Sans Symbols"/>
              </a:rPr>
              <a:t>Θ</a:t>
            </a:r>
            <a:r>
              <a:rPr lang="en-IN" sz="1425">
                <a:solidFill>
                  <a:schemeClr val="dk1"/>
                </a:solidFill>
                <a:latin typeface="Times New Roman"/>
                <a:ea typeface="Times New Roman"/>
                <a:cs typeface="Times New Roman"/>
                <a:sym typeface="Times New Roman"/>
              </a:rPr>
              <a:t>(</a:t>
            </a:r>
            <a:r>
              <a:rPr i="1" lang="en-IN" sz="1425">
                <a:solidFill>
                  <a:schemeClr val="dk1"/>
                </a:solidFill>
                <a:latin typeface="Times New Roman"/>
                <a:ea typeface="Times New Roman"/>
                <a:cs typeface="Times New Roman"/>
                <a:sym typeface="Times New Roman"/>
              </a:rPr>
              <a:t>n</a:t>
            </a:r>
            <a:r>
              <a:rPr baseline="30000" lang="en-IN" sz="1425">
                <a:solidFill>
                  <a:schemeClr val="dk1"/>
                </a:solidFill>
                <a:latin typeface="Times New Roman"/>
                <a:ea typeface="Times New Roman"/>
                <a:cs typeface="Times New Roman"/>
                <a:sym typeface="Times New Roman"/>
              </a:rPr>
              <a:t>2</a:t>
            </a:r>
            <a:r>
              <a:rPr lang="en-IN" sz="1425">
                <a:solidFill>
                  <a:schemeClr val="dk1"/>
                </a:solidFill>
                <a:latin typeface="Times New Roman"/>
                <a:ea typeface="Times New Roman"/>
                <a:cs typeface="Times New Roman"/>
                <a:sym typeface="Times New Roman"/>
              </a:rPr>
              <a:t>).</a:t>
            </a:r>
            <a:endParaRPr/>
          </a:p>
          <a:p>
            <a:pPr indent="-228600" lvl="1" marL="914400" rtl="0" algn="l">
              <a:lnSpc>
                <a:spcPct val="115000"/>
              </a:lnSpc>
              <a:spcBef>
                <a:spcPts val="0"/>
              </a:spcBef>
              <a:spcAft>
                <a:spcPts val="0"/>
              </a:spcAft>
              <a:buSzPts val="1400"/>
              <a:buNone/>
            </a:pPr>
            <a:r>
              <a:t/>
            </a:r>
            <a:endParaRPr b="1" sz="18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Master’s Method</a:t>
            </a:r>
            <a:endParaRPr/>
          </a:p>
        </p:txBody>
      </p:sp>
      <p:sp>
        <p:nvSpPr>
          <p:cNvPr id="436" name="Google Shape;436;p5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0"/>
              </a:spcBef>
              <a:spcAft>
                <a:spcPts val="0"/>
              </a:spcAft>
              <a:buClr>
                <a:schemeClr val="accent2"/>
              </a:buClr>
              <a:buSzPct val="108108"/>
              <a:buNone/>
            </a:pPr>
            <a:r>
              <a:rPr b="1" lang="en-IN">
                <a:solidFill>
                  <a:srgbClr val="002060"/>
                </a:solidFill>
                <a:latin typeface="Times New Roman"/>
                <a:ea typeface="Times New Roman"/>
                <a:cs typeface="Times New Roman"/>
                <a:sym typeface="Times New Roman"/>
              </a:rPr>
              <a:t>Ex2 . </a:t>
            </a:r>
            <a:r>
              <a:rPr b="1" i="1" lang="en-IN">
                <a:solidFill>
                  <a:srgbClr val="002060"/>
                </a:solidFill>
                <a:latin typeface="Times New Roman"/>
                <a:ea typeface="Times New Roman"/>
                <a:cs typeface="Times New Roman"/>
                <a:sym typeface="Times New Roman"/>
              </a:rPr>
              <a:t>T</a:t>
            </a:r>
            <a:r>
              <a:rPr b="1" lang="en-IN">
                <a:solidFill>
                  <a:srgbClr val="002060"/>
                </a:solidFill>
                <a:latin typeface="Times New Roman"/>
                <a:ea typeface="Times New Roman"/>
                <a:cs typeface="Times New Roman"/>
                <a:sym typeface="Times New Roman"/>
              </a:rPr>
              <a:t>(</a:t>
            </a:r>
            <a:r>
              <a:rPr b="1" i="1" lang="en-IN">
                <a:solidFill>
                  <a:srgbClr val="002060"/>
                </a:solidFill>
                <a:latin typeface="Times New Roman"/>
                <a:ea typeface="Times New Roman"/>
                <a:cs typeface="Times New Roman"/>
                <a:sym typeface="Times New Roman"/>
              </a:rPr>
              <a:t>n</a:t>
            </a:r>
            <a:r>
              <a:rPr b="1" lang="en-IN">
                <a:solidFill>
                  <a:srgbClr val="002060"/>
                </a:solidFill>
                <a:latin typeface="Times New Roman"/>
                <a:ea typeface="Times New Roman"/>
                <a:cs typeface="Times New Roman"/>
                <a:sym typeface="Times New Roman"/>
              </a:rPr>
              <a:t>) = 2</a:t>
            </a:r>
            <a:r>
              <a:rPr b="1" i="1" lang="en-IN">
                <a:solidFill>
                  <a:srgbClr val="002060"/>
                </a:solidFill>
                <a:latin typeface="Times New Roman"/>
                <a:ea typeface="Times New Roman"/>
                <a:cs typeface="Times New Roman"/>
                <a:sym typeface="Times New Roman"/>
              </a:rPr>
              <a:t>T</a:t>
            </a:r>
            <a:r>
              <a:rPr b="1" lang="en-IN">
                <a:solidFill>
                  <a:srgbClr val="002060"/>
                </a:solidFill>
                <a:latin typeface="Times New Roman"/>
                <a:ea typeface="Times New Roman"/>
                <a:cs typeface="Times New Roman"/>
                <a:sym typeface="Times New Roman"/>
              </a:rPr>
              <a:t>(</a:t>
            </a:r>
            <a:r>
              <a:rPr b="1" i="1" lang="en-IN">
                <a:solidFill>
                  <a:srgbClr val="002060"/>
                </a:solidFill>
                <a:latin typeface="Times New Roman"/>
                <a:ea typeface="Times New Roman"/>
                <a:cs typeface="Times New Roman"/>
                <a:sym typeface="Times New Roman"/>
              </a:rPr>
              <a:t>n</a:t>
            </a:r>
            <a:r>
              <a:rPr b="1" lang="en-IN">
                <a:solidFill>
                  <a:srgbClr val="002060"/>
                </a:solidFill>
                <a:latin typeface="Times New Roman"/>
                <a:ea typeface="Times New Roman"/>
                <a:cs typeface="Times New Roman"/>
                <a:sym typeface="Times New Roman"/>
              </a:rPr>
              <a:t>/3) + </a:t>
            </a:r>
            <a:r>
              <a:rPr b="1" i="1" lang="en-IN">
                <a:solidFill>
                  <a:srgbClr val="002060"/>
                </a:solidFill>
                <a:latin typeface="Times New Roman"/>
                <a:ea typeface="Times New Roman"/>
                <a:cs typeface="Times New Roman"/>
                <a:sym typeface="Times New Roman"/>
              </a:rPr>
              <a:t>1</a:t>
            </a:r>
            <a:endParaRPr/>
          </a:p>
          <a:p>
            <a:pPr indent="0" lvl="0" marL="0" rtl="0" algn="l">
              <a:lnSpc>
                <a:spcPct val="115000"/>
              </a:lnSpc>
              <a:spcBef>
                <a:spcPts val="0"/>
              </a:spcBef>
              <a:spcAft>
                <a:spcPts val="0"/>
              </a:spcAft>
              <a:buClr>
                <a:schemeClr val="accent2"/>
              </a:buClr>
              <a:buSzPct val="108108"/>
              <a:buNone/>
            </a:pPr>
            <a:r>
              <a:rPr i="1" lang="en-IN">
                <a:latin typeface="Times New Roman"/>
                <a:ea typeface="Times New Roman"/>
                <a:cs typeface="Times New Roman"/>
                <a:sym typeface="Times New Roman"/>
              </a:rPr>
              <a:t>	</a:t>
            </a:r>
            <a:r>
              <a:rPr i="1" lang="en-IN">
                <a:solidFill>
                  <a:schemeClr val="dk1"/>
                </a:solidFill>
                <a:latin typeface="Times New Roman"/>
                <a:ea typeface="Times New Roman"/>
                <a:cs typeface="Times New Roman"/>
                <a:sym typeface="Times New Roman"/>
              </a:rPr>
              <a:t>a =</a:t>
            </a:r>
            <a:r>
              <a:rPr lang="en-IN">
                <a:solidFill>
                  <a:schemeClr val="dk1"/>
                </a:solidFill>
                <a:latin typeface="Times New Roman"/>
                <a:ea typeface="Times New Roman"/>
                <a:cs typeface="Times New Roman"/>
                <a:sym typeface="Times New Roman"/>
              </a:rPr>
              <a:t> 2, </a:t>
            </a:r>
            <a:r>
              <a:rPr i="1" lang="en-IN">
                <a:solidFill>
                  <a:schemeClr val="dk1"/>
                </a:solidFill>
                <a:latin typeface="Times New Roman"/>
                <a:ea typeface="Times New Roman"/>
                <a:cs typeface="Times New Roman"/>
                <a:sym typeface="Times New Roman"/>
              </a:rPr>
              <a:t>b</a:t>
            </a:r>
            <a:r>
              <a:rPr lang="en-IN">
                <a:solidFill>
                  <a:schemeClr val="dk1"/>
                </a:solidFill>
                <a:latin typeface="Times New Roman"/>
                <a:ea typeface="Times New Roman"/>
                <a:cs typeface="Times New Roman"/>
                <a:sym typeface="Times New Roman"/>
              </a:rPr>
              <a:t> = 3 ,</a:t>
            </a:r>
            <a:r>
              <a:rPr i="1" lang="en-IN">
                <a:solidFill>
                  <a:schemeClr val="dk1"/>
                </a:solidFill>
                <a:latin typeface="Times New Roman"/>
                <a:ea typeface="Times New Roman"/>
                <a:cs typeface="Times New Roman"/>
                <a:sym typeface="Times New Roman"/>
              </a:rPr>
              <a:t> f</a:t>
            </a:r>
            <a:r>
              <a:rPr lang="en-IN">
                <a:solidFill>
                  <a:schemeClr val="dk1"/>
                </a:solidFill>
                <a:latin typeface="Times New Roman"/>
                <a:ea typeface="Times New Roman"/>
                <a:cs typeface="Times New Roman"/>
                <a:sym typeface="Times New Roman"/>
              </a:rPr>
              <a:t> (</a:t>
            </a:r>
            <a:r>
              <a:rPr i="1" lang="en-IN">
                <a:solidFill>
                  <a:schemeClr val="dk1"/>
                </a:solidFill>
                <a:latin typeface="Times New Roman"/>
                <a:ea typeface="Times New Roman"/>
                <a:cs typeface="Times New Roman"/>
                <a:sym typeface="Times New Roman"/>
              </a:rPr>
              <a:t>n</a:t>
            </a:r>
            <a:r>
              <a:rPr lang="en-IN">
                <a:solidFill>
                  <a:schemeClr val="dk1"/>
                </a:solidFill>
                <a:latin typeface="Times New Roman"/>
                <a:ea typeface="Times New Roman"/>
                <a:cs typeface="Times New Roman"/>
                <a:sym typeface="Times New Roman"/>
              </a:rPr>
              <a:t>) = θ( </a:t>
            </a:r>
            <a:r>
              <a:rPr i="1" lang="en-IN">
                <a:solidFill>
                  <a:schemeClr val="dk1"/>
                </a:solidFill>
                <a:latin typeface="Times New Roman"/>
                <a:ea typeface="Times New Roman"/>
                <a:cs typeface="Times New Roman"/>
                <a:sym typeface="Times New Roman"/>
              </a:rPr>
              <a:t>n</a:t>
            </a:r>
            <a:r>
              <a:rPr baseline="30000" i="1" lang="en-IN">
                <a:solidFill>
                  <a:schemeClr val="dk1"/>
                </a:solidFill>
                <a:latin typeface="Times New Roman"/>
                <a:ea typeface="Times New Roman"/>
                <a:cs typeface="Times New Roman"/>
                <a:sym typeface="Times New Roman"/>
              </a:rPr>
              <a:t>0</a:t>
            </a:r>
            <a:r>
              <a:rPr i="1" lang="en-IN">
                <a:solidFill>
                  <a:schemeClr val="dk1"/>
                </a:solidFill>
                <a:latin typeface="Times New Roman"/>
                <a:ea typeface="Times New Roman"/>
                <a:cs typeface="Times New Roman"/>
                <a:sym typeface="Times New Roman"/>
              </a:rPr>
              <a:t>log</a:t>
            </a:r>
            <a:r>
              <a:rPr baseline="30000" i="1" lang="en-IN">
                <a:solidFill>
                  <a:schemeClr val="dk1"/>
                </a:solidFill>
                <a:latin typeface="Times New Roman"/>
                <a:ea typeface="Times New Roman"/>
                <a:cs typeface="Times New Roman"/>
                <a:sym typeface="Times New Roman"/>
              </a:rPr>
              <a:t>0</a:t>
            </a:r>
            <a:r>
              <a:rPr i="1" lang="en-IN">
                <a:solidFill>
                  <a:schemeClr val="dk1"/>
                </a:solidFill>
                <a:latin typeface="Times New Roman"/>
                <a:ea typeface="Times New Roman"/>
                <a:cs typeface="Times New Roman"/>
                <a:sym typeface="Times New Roman"/>
              </a:rPr>
              <a:t>n ), k =0 , p=0 and p &gt;-1</a:t>
            </a:r>
            <a:endParaRPr/>
          </a:p>
          <a:p>
            <a:pPr indent="0" lvl="0" marL="0" rtl="0" algn="l">
              <a:lnSpc>
                <a:spcPct val="115000"/>
              </a:lnSpc>
              <a:spcBef>
                <a:spcPts val="0"/>
              </a:spcBef>
              <a:spcAft>
                <a:spcPts val="0"/>
              </a:spcAft>
              <a:buClr>
                <a:schemeClr val="accent2"/>
              </a:buClr>
              <a:buSzPct val="108108"/>
              <a:buNone/>
            </a:pPr>
            <a:r>
              <a:rPr lang="en-IN">
                <a:solidFill>
                  <a:schemeClr val="dk1"/>
                </a:solidFill>
                <a:latin typeface="Times New Roman"/>
                <a:ea typeface="Times New Roman"/>
                <a:cs typeface="Times New Roman"/>
                <a:sym typeface="Times New Roman"/>
              </a:rPr>
              <a:t>	log</a:t>
            </a:r>
            <a:r>
              <a:rPr baseline="-25000" i="1" lang="en-IN">
                <a:solidFill>
                  <a:schemeClr val="dk1"/>
                </a:solidFill>
                <a:latin typeface="Times New Roman"/>
                <a:ea typeface="Times New Roman"/>
                <a:cs typeface="Times New Roman"/>
                <a:sym typeface="Times New Roman"/>
              </a:rPr>
              <a:t>b</a:t>
            </a:r>
            <a:r>
              <a:rPr i="1" lang="en-IN">
                <a:solidFill>
                  <a:schemeClr val="dk1"/>
                </a:solidFill>
                <a:latin typeface="Times New Roman"/>
                <a:ea typeface="Times New Roman"/>
                <a:cs typeface="Times New Roman"/>
                <a:sym typeface="Times New Roman"/>
              </a:rPr>
              <a:t>a </a:t>
            </a:r>
            <a:r>
              <a:rPr lang="en-IN">
                <a:solidFill>
                  <a:schemeClr val="dk1"/>
                </a:solidFill>
                <a:latin typeface="Times New Roman"/>
                <a:ea typeface="Times New Roman"/>
                <a:cs typeface="Times New Roman"/>
                <a:sym typeface="Times New Roman"/>
              </a:rPr>
              <a:t>= log</a:t>
            </a:r>
            <a:r>
              <a:rPr baseline="-25000" i="1" lang="en-IN">
                <a:solidFill>
                  <a:schemeClr val="dk1"/>
                </a:solidFill>
                <a:latin typeface="Times New Roman"/>
                <a:ea typeface="Times New Roman"/>
                <a:cs typeface="Times New Roman"/>
                <a:sym typeface="Times New Roman"/>
              </a:rPr>
              <a:t>3</a:t>
            </a:r>
            <a:r>
              <a:rPr i="1" lang="en-IN">
                <a:solidFill>
                  <a:schemeClr val="dk1"/>
                </a:solidFill>
                <a:latin typeface="Times New Roman"/>
                <a:ea typeface="Times New Roman"/>
                <a:cs typeface="Times New Roman"/>
                <a:sym typeface="Times New Roman"/>
              </a:rPr>
              <a:t> 2</a:t>
            </a:r>
            <a:r>
              <a:rPr lang="en-IN">
                <a:solidFill>
                  <a:schemeClr val="dk1"/>
                </a:solidFill>
                <a:latin typeface="Times New Roman"/>
                <a:ea typeface="Times New Roman"/>
                <a:cs typeface="Times New Roman"/>
                <a:sym typeface="Times New Roman"/>
              </a:rPr>
              <a:t> = n</a:t>
            </a:r>
            <a:r>
              <a:rPr baseline="30000" lang="en-IN">
                <a:solidFill>
                  <a:schemeClr val="dk1"/>
                </a:solidFill>
                <a:latin typeface="Times New Roman"/>
                <a:ea typeface="Times New Roman"/>
                <a:cs typeface="Times New Roman"/>
                <a:sym typeface="Times New Roman"/>
              </a:rPr>
              <a:t>0</a:t>
            </a:r>
            <a:r>
              <a:rPr lang="en-IN">
                <a:solidFill>
                  <a:schemeClr val="dk1"/>
                </a:solidFill>
                <a:latin typeface="Times New Roman"/>
                <a:ea typeface="Times New Roman"/>
                <a:cs typeface="Times New Roman"/>
                <a:sym typeface="Times New Roman"/>
              </a:rPr>
              <a:t> = 1</a:t>
            </a:r>
            <a:endParaRPr i="1">
              <a:solidFill>
                <a:schemeClr val="dk1"/>
              </a:solidFill>
              <a:latin typeface="Times New Roman"/>
              <a:ea typeface="Times New Roman"/>
              <a:cs typeface="Times New Roman"/>
              <a:sym typeface="Times New Roman"/>
            </a:endParaRPr>
          </a:p>
          <a:p>
            <a:pPr indent="0" lvl="1" marL="0" rtl="0" algn="l">
              <a:lnSpc>
                <a:spcPct val="115000"/>
              </a:lnSpc>
              <a:spcBef>
                <a:spcPts val="0"/>
              </a:spcBef>
              <a:spcAft>
                <a:spcPts val="0"/>
              </a:spcAft>
              <a:buClr>
                <a:schemeClr val="accent2"/>
              </a:buClr>
              <a:buSzPct val="108108"/>
              <a:buNone/>
            </a:pPr>
            <a:r>
              <a:rPr i="1" lang="en-IN">
                <a:latin typeface="Times New Roman"/>
                <a:ea typeface="Times New Roman"/>
                <a:cs typeface="Times New Roman"/>
                <a:sym typeface="Times New Roman"/>
              </a:rPr>
              <a:t>	</a:t>
            </a:r>
            <a:r>
              <a:rPr b="1" lang="en-IN" sz="1050">
                <a:solidFill>
                  <a:srgbClr val="FF0000"/>
                </a:solidFill>
                <a:latin typeface="Times New Roman"/>
                <a:ea typeface="Times New Roman"/>
                <a:cs typeface="Times New Roman"/>
                <a:sym typeface="Times New Roman"/>
              </a:rPr>
              <a:t>CASE 2:</a:t>
            </a:r>
            <a:r>
              <a:rPr lang="en-IN" sz="1050">
                <a:solidFill>
                  <a:srgbClr val="FF0000"/>
                </a:solidFill>
                <a:latin typeface="Times New Roman"/>
                <a:ea typeface="Times New Roman"/>
                <a:cs typeface="Times New Roman"/>
                <a:sym typeface="Times New Roman"/>
              </a:rPr>
              <a:t> </a:t>
            </a:r>
            <a:r>
              <a:rPr b="1" lang="en-IN" sz="1200">
                <a:solidFill>
                  <a:srgbClr val="FF0000"/>
                </a:solidFill>
                <a:latin typeface="Times New Roman"/>
                <a:ea typeface="Times New Roman"/>
                <a:cs typeface="Times New Roman"/>
                <a:sym typeface="Times New Roman"/>
              </a:rPr>
              <a:t>log</a:t>
            </a:r>
            <a:r>
              <a:rPr b="1" baseline="-25000" i="1" lang="en-IN" sz="1200">
                <a:solidFill>
                  <a:srgbClr val="FF0000"/>
                </a:solidFill>
                <a:latin typeface="Times New Roman"/>
                <a:ea typeface="Times New Roman"/>
                <a:cs typeface="Times New Roman"/>
                <a:sym typeface="Times New Roman"/>
              </a:rPr>
              <a:t>b</a:t>
            </a:r>
            <a:r>
              <a:rPr b="1" i="1" lang="en-IN" sz="1200">
                <a:solidFill>
                  <a:srgbClr val="FF0000"/>
                </a:solidFill>
                <a:latin typeface="Times New Roman"/>
                <a:ea typeface="Times New Roman"/>
                <a:cs typeface="Times New Roman"/>
                <a:sym typeface="Times New Roman"/>
              </a:rPr>
              <a:t>a</a:t>
            </a:r>
            <a:r>
              <a:rPr b="1" baseline="30000" i="1" lang="en-IN">
                <a:solidFill>
                  <a:srgbClr val="FF0000"/>
                </a:solidFill>
                <a:latin typeface="Times New Roman"/>
                <a:ea typeface="Times New Roman"/>
                <a:cs typeface="Times New Roman"/>
                <a:sym typeface="Times New Roman"/>
              </a:rPr>
              <a:t> </a:t>
            </a:r>
            <a:r>
              <a:rPr b="1" lang="en-IN">
                <a:solidFill>
                  <a:srgbClr val="FF0000"/>
                </a:solidFill>
                <a:latin typeface="Times New Roman"/>
                <a:ea typeface="Times New Roman"/>
                <a:cs typeface="Times New Roman"/>
                <a:sym typeface="Times New Roman"/>
              </a:rPr>
              <a:t> = k , </a:t>
            </a:r>
            <a:endParaRPr/>
          </a:p>
          <a:p>
            <a:pPr indent="0" lvl="1" marL="0" rtl="0" algn="l">
              <a:lnSpc>
                <a:spcPct val="115000"/>
              </a:lnSpc>
              <a:spcBef>
                <a:spcPts val="0"/>
              </a:spcBef>
              <a:spcAft>
                <a:spcPts val="0"/>
              </a:spcAft>
              <a:buClr>
                <a:schemeClr val="accent2"/>
              </a:buClr>
              <a:buSzPct val="91728"/>
              <a:buNone/>
            </a:pPr>
            <a:r>
              <a:rPr b="1" lang="en-IN" sz="1650">
                <a:solidFill>
                  <a:srgbClr val="FF0000"/>
                </a:solidFill>
                <a:latin typeface="Times New Roman"/>
                <a:ea typeface="Times New Roman"/>
                <a:cs typeface="Times New Roman"/>
                <a:sym typeface="Times New Roman"/>
              </a:rPr>
              <a:t>	</a:t>
            </a:r>
            <a:r>
              <a:rPr b="1" lang="en-IN" sz="1575">
                <a:solidFill>
                  <a:srgbClr val="FF0000"/>
                </a:solidFill>
                <a:latin typeface="Times New Roman"/>
                <a:ea typeface="Times New Roman"/>
                <a:cs typeface="Times New Roman"/>
                <a:sym typeface="Times New Roman"/>
              </a:rPr>
              <a:t>If p &gt; -1 </a:t>
            </a:r>
            <a:r>
              <a:rPr b="1" lang="en-IN" sz="1575">
                <a:solidFill>
                  <a:schemeClr val="dk1"/>
                </a:solidFill>
                <a:latin typeface="Times New Roman"/>
                <a:ea typeface="Times New Roman"/>
                <a:cs typeface="Times New Roman"/>
                <a:sym typeface="Times New Roman"/>
              </a:rPr>
              <a:t>then  </a:t>
            </a:r>
            <a:r>
              <a:rPr b="1" lang="en-IN" sz="1575">
                <a:solidFill>
                  <a:srgbClr val="FF0000"/>
                </a:solidFill>
                <a:latin typeface="Noto Sans Symbols"/>
                <a:ea typeface="Noto Sans Symbols"/>
                <a:cs typeface="Noto Sans Symbols"/>
                <a:sym typeface="Noto Sans Symbols"/>
              </a:rPr>
              <a:t>Θ(</a:t>
            </a:r>
            <a:r>
              <a:rPr b="1" i="1" lang="en-IN">
                <a:solidFill>
                  <a:srgbClr val="FF0000"/>
                </a:solidFill>
                <a:latin typeface="Times New Roman"/>
                <a:ea typeface="Times New Roman"/>
                <a:cs typeface="Times New Roman"/>
                <a:sym typeface="Times New Roman"/>
              </a:rPr>
              <a:t>n</a:t>
            </a:r>
            <a:r>
              <a:rPr b="1" baseline="30000" i="1" lang="en-IN">
                <a:solidFill>
                  <a:srgbClr val="FF0000"/>
                </a:solidFill>
                <a:latin typeface="Times New Roman"/>
                <a:ea typeface="Times New Roman"/>
                <a:cs typeface="Times New Roman"/>
                <a:sym typeface="Times New Roman"/>
              </a:rPr>
              <a:t>k</a:t>
            </a:r>
            <a:r>
              <a:rPr b="1" i="1" lang="en-IN">
                <a:solidFill>
                  <a:srgbClr val="FF0000"/>
                </a:solidFill>
                <a:latin typeface="Times New Roman"/>
                <a:ea typeface="Times New Roman"/>
                <a:cs typeface="Times New Roman"/>
                <a:sym typeface="Times New Roman"/>
              </a:rPr>
              <a:t> log</a:t>
            </a:r>
            <a:r>
              <a:rPr b="1" baseline="30000" i="1" lang="en-IN">
                <a:solidFill>
                  <a:srgbClr val="FF0000"/>
                </a:solidFill>
                <a:latin typeface="Times New Roman"/>
                <a:ea typeface="Times New Roman"/>
                <a:cs typeface="Times New Roman"/>
                <a:sym typeface="Times New Roman"/>
              </a:rPr>
              <a:t>p+1 </a:t>
            </a:r>
            <a:r>
              <a:rPr b="1" i="1" lang="en-IN">
                <a:solidFill>
                  <a:srgbClr val="FF0000"/>
                </a:solidFill>
                <a:latin typeface="Times New Roman"/>
                <a:ea typeface="Times New Roman"/>
                <a:cs typeface="Times New Roman"/>
                <a:sym typeface="Times New Roman"/>
              </a:rPr>
              <a:t>n</a:t>
            </a:r>
            <a:r>
              <a:rPr b="1" lang="en-IN" sz="1575">
                <a:solidFill>
                  <a:srgbClr val="FF0000"/>
                </a:solidFill>
                <a:latin typeface="Noto Sans Symbols"/>
                <a:ea typeface="Noto Sans Symbols"/>
                <a:cs typeface="Noto Sans Symbols"/>
                <a:sym typeface="Noto Sans Symbols"/>
              </a:rPr>
              <a:t>)</a:t>
            </a:r>
            <a:endParaRPr/>
          </a:p>
          <a:p>
            <a:pPr indent="0" lvl="0" marL="0" rtl="0" algn="l">
              <a:lnSpc>
                <a:spcPct val="115000"/>
              </a:lnSpc>
              <a:spcBef>
                <a:spcPts val="0"/>
              </a:spcBef>
              <a:spcAft>
                <a:spcPts val="0"/>
              </a:spcAft>
              <a:buClr>
                <a:schemeClr val="accent2"/>
              </a:buClr>
              <a:buSzPct val="108108"/>
              <a:buNone/>
            </a:pPr>
            <a:r>
              <a:rPr b="1" lang="en-IN">
                <a:solidFill>
                  <a:srgbClr val="FF0000"/>
                </a:solidFill>
                <a:latin typeface="Times New Roman"/>
                <a:ea typeface="Times New Roman"/>
                <a:cs typeface="Times New Roman"/>
                <a:sym typeface="Times New Roman"/>
              </a:rPr>
              <a:t>	</a:t>
            </a:r>
            <a:r>
              <a:rPr lang="en-IN">
                <a:solidFill>
                  <a:schemeClr val="dk1"/>
                </a:solidFill>
                <a:latin typeface="Times New Roman"/>
                <a:ea typeface="Times New Roman"/>
                <a:cs typeface="Times New Roman"/>
                <a:sym typeface="Times New Roman"/>
              </a:rPr>
              <a:t>∴ </a:t>
            </a:r>
            <a:r>
              <a:rPr i="1" lang="en-IN">
                <a:solidFill>
                  <a:schemeClr val="dk1"/>
                </a:solidFill>
                <a:latin typeface="Times New Roman"/>
                <a:ea typeface="Times New Roman"/>
                <a:cs typeface="Times New Roman"/>
                <a:sym typeface="Times New Roman"/>
              </a:rPr>
              <a:t>T</a:t>
            </a:r>
            <a:r>
              <a:rPr lang="en-IN">
                <a:solidFill>
                  <a:schemeClr val="dk1"/>
                </a:solidFill>
                <a:latin typeface="Times New Roman"/>
                <a:ea typeface="Times New Roman"/>
                <a:cs typeface="Times New Roman"/>
                <a:sym typeface="Times New Roman"/>
              </a:rPr>
              <a:t>(</a:t>
            </a:r>
            <a:r>
              <a:rPr i="1" lang="en-IN">
                <a:solidFill>
                  <a:schemeClr val="dk1"/>
                </a:solidFill>
                <a:latin typeface="Times New Roman"/>
                <a:ea typeface="Times New Roman"/>
                <a:cs typeface="Times New Roman"/>
                <a:sym typeface="Times New Roman"/>
              </a:rPr>
              <a:t>n</a:t>
            </a:r>
            <a:r>
              <a:rPr lang="en-IN">
                <a:solidFill>
                  <a:schemeClr val="dk1"/>
                </a:solidFill>
                <a:latin typeface="Times New Roman"/>
                <a:ea typeface="Times New Roman"/>
                <a:cs typeface="Times New Roman"/>
                <a:sym typeface="Times New Roman"/>
              </a:rPr>
              <a:t>) = </a:t>
            </a:r>
            <a:r>
              <a:rPr lang="en-IN">
                <a:solidFill>
                  <a:schemeClr val="dk1"/>
                </a:solidFill>
                <a:latin typeface="Noto Sans Symbols"/>
                <a:ea typeface="Noto Sans Symbols"/>
                <a:cs typeface="Noto Sans Symbols"/>
                <a:sym typeface="Noto Sans Symbols"/>
              </a:rPr>
              <a:t>Θ</a:t>
            </a:r>
            <a:r>
              <a:rPr lang="en-IN">
                <a:solidFill>
                  <a:schemeClr val="dk1"/>
                </a:solidFill>
                <a:latin typeface="Times New Roman"/>
                <a:ea typeface="Times New Roman"/>
                <a:cs typeface="Times New Roman"/>
                <a:sym typeface="Times New Roman"/>
              </a:rPr>
              <a:t>(</a:t>
            </a:r>
            <a:r>
              <a:rPr i="1" lang="en-IN">
                <a:solidFill>
                  <a:schemeClr val="dk1"/>
                </a:solidFill>
                <a:latin typeface="Times New Roman"/>
                <a:ea typeface="Times New Roman"/>
                <a:cs typeface="Times New Roman"/>
                <a:sym typeface="Times New Roman"/>
              </a:rPr>
              <a:t>logn</a:t>
            </a:r>
            <a:r>
              <a:rPr lang="en-IN">
                <a:solidFill>
                  <a:schemeClr val="dk1"/>
                </a:solidFill>
                <a:latin typeface="Times New Roman"/>
                <a:ea typeface="Times New Roman"/>
                <a:cs typeface="Times New Roman"/>
                <a:sym typeface="Times New Roman"/>
              </a:rPr>
              <a:t>).</a:t>
            </a:r>
            <a:endParaRPr/>
          </a:p>
          <a:p>
            <a:pPr indent="0" lvl="0" marL="0" rtl="0" algn="l">
              <a:lnSpc>
                <a:spcPct val="115000"/>
              </a:lnSpc>
              <a:spcBef>
                <a:spcPts val="0"/>
              </a:spcBef>
              <a:spcAft>
                <a:spcPts val="0"/>
              </a:spcAft>
              <a:buClr>
                <a:schemeClr val="accent2"/>
              </a:buClr>
              <a:buSzPct val="108108"/>
              <a:buNone/>
            </a:pPr>
            <a:r>
              <a:rPr b="1" lang="en-IN">
                <a:solidFill>
                  <a:srgbClr val="002060"/>
                </a:solidFill>
                <a:latin typeface="Times New Roman"/>
                <a:ea typeface="Times New Roman"/>
                <a:cs typeface="Times New Roman"/>
                <a:sym typeface="Times New Roman"/>
              </a:rPr>
              <a:t>Ex 3 </a:t>
            </a:r>
            <a:r>
              <a:rPr b="1" i="1" lang="en-IN">
                <a:solidFill>
                  <a:srgbClr val="002060"/>
                </a:solidFill>
                <a:latin typeface="Times New Roman"/>
                <a:ea typeface="Times New Roman"/>
                <a:cs typeface="Times New Roman"/>
                <a:sym typeface="Times New Roman"/>
              </a:rPr>
              <a:t>T</a:t>
            </a:r>
            <a:r>
              <a:rPr b="1" lang="en-IN">
                <a:solidFill>
                  <a:srgbClr val="002060"/>
                </a:solidFill>
                <a:latin typeface="Times New Roman"/>
                <a:ea typeface="Times New Roman"/>
                <a:cs typeface="Times New Roman"/>
                <a:sym typeface="Times New Roman"/>
              </a:rPr>
              <a:t>(</a:t>
            </a:r>
            <a:r>
              <a:rPr b="1" i="1" lang="en-IN">
                <a:solidFill>
                  <a:srgbClr val="002060"/>
                </a:solidFill>
                <a:latin typeface="Times New Roman"/>
                <a:ea typeface="Times New Roman"/>
                <a:cs typeface="Times New Roman"/>
                <a:sym typeface="Times New Roman"/>
              </a:rPr>
              <a:t>n</a:t>
            </a:r>
            <a:r>
              <a:rPr b="1" lang="en-IN">
                <a:solidFill>
                  <a:srgbClr val="002060"/>
                </a:solidFill>
                <a:latin typeface="Times New Roman"/>
                <a:ea typeface="Times New Roman"/>
                <a:cs typeface="Times New Roman"/>
                <a:sym typeface="Times New Roman"/>
              </a:rPr>
              <a:t>) = 4</a:t>
            </a:r>
            <a:r>
              <a:rPr b="1" i="1" lang="en-IN">
                <a:solidFill>
                  <a:srgbClr val="002060"/>
                </a:solidFill>
                <a:latin typeface="Times New Roman"/>
                <a:ea typeface="Times New Roman"/>
                <a:cs typeface="Times New Roman"/>
                <a:sym typeface="Times New Roman"/>
              </a:rPr>
              <a:t>T</a:t>
            </a:r>
            <a:r>
              <a:rPr b="1" lang="en-IN">
                <a:solidFill>
                  <a:srgbClr val="002060"/>
                </a:solidFill>
                <a:latin typeface="Times New Roman"/>
                <a:ea typeface="Times New Roman"/>
                <a:cs typeface="Times New Roman"/>
                <a:sym typeface="Times New Roman"/>
              </a:rPr>
              <a:t>(</a:t>
            </a:r>
            <a:r>
              <a:rPr b="1" i="1" lang="en-IN">
                <a:solidFill>
                  <a:srgbClr val="002060"/>
                </a:solidFill>
                <a:latin typeface="Times New Roman"/>
                <a:ea typeface="Times New Roman"/>
                <a:cs typeface="Times New Roman"/>
                <a:sym typeface="Times New Roman"/>
              </a:rPr>
              <a:t>n</a:t>
            </a:r>
            <a:r>
              <a:rPr b="1" lang="en-IN">
                <a:solidFill>
                  <a:srgbClr val="002060"/>
                </a:solidFill>
                <a:latin typeface="Times New Roman"/>
                <a:ea typeface="Times New Roman"/>
                <a:cs typeface="Times New Roman"/>
                <a:sym typeface="Times New Roman"/>
              </a:rPr>
              <a:t>/2) + </a:t>
            </a:r>
            <a:r>
              <a:rPr b="1" i="1" lang="en-IN">
                <a:solidFill>
                  <a:srgbClr val="002060"/>
                </a:solidFill>
                <a:latin typeface="Times New Roman"/>
                <a:ea typeface="Times New Roman"/>
                <a:cs typeface="Times New Roman"/>
                <a:sym typeface="Times New Roman"/>
              </a:rPr>
              <a:t>n</a:t>
            </a:r>
            <a:r>
              <a:rPr b="1" baseline="30000" lang="en-IN">
                <a:solidFill>
                  <a:srgbClr val="002060"/>
                </a:solidFill>
                <a:latin typeface="Times New Roman"/>
                <a:ea typeface="Times New Roman"/>
                <a:cs typeface="Times New Roman"/>
                <a:sym typeface="Times New Roman"/>
              </a:rPr>
              <a:t>3</a:t>
            </a:r>
            <a:endParaRPr b="1" i="1">
              <a:solidFill>
                <a:srgbClr val="002060"/>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accent2"/>
              </a:buClr>
              <a:buSzPct val="108108"/>
              <a:buNone/>
            </a:pPr>
            <a:r>
              <a:rPr i="1" lang="en-IN">
                <a:latin typeface="Times New Roman"/>
                <a:ea typeface="Times New Roman"/>
                <a:cs typeface="Times New Roman"/>
                <a:sym typeface="Times New Roman"/>
              </a:rPr>
              <a:t>	</a:t>
            </a:r>
            <a:r>
              <a:rPr i="1" lang="en-IN">
                <a:solidFill>
                  <a:schemeClr val="dk1"/>
                </a:solidFill>
                <a:latin typeface="Times New Roman"/>
                <a:ea typeface="Times New Roman"/>
                <a:cs typeface="Times New Roman"/>
                <a:sym typeface="Times New Roman"/>
              </a:rPr>
              <a:t>a =</a:t>
            </a:r>
            <a:r>
              <a:rPr lang="en-IN">
                <a:solidFill>
                  <a:schemeClr val="dk1"/>
                </a:solidFill>
                <a:latin typeface="Times New Roman"/>
                <a:ea typeface="Times New Roman"/>
                <a:cs typeface="Times New Roman"/>
                <a:sym typeface="Times New Roman"/>
              </a:rPr>
              <a:t> 4, </a:t>
            </a:r>
            <a:r>
              <a:rPr i="1" lang="en-IN">
                <a:solidFill>
                  <a:schemeClr val="dk1"/>
                </a:solidFill>
                <a:latin typeface="Times New Roman"/>
                <a:ea typeface="Times New Roman"/>
                <a:cs typeface="Times New Roman"/>
                <a:sym typeface="Times New Roman"/>
              </a:rPr>
              <a:t>b</a:t>
            </a:r>
            <a:r>
              <a:rPr lang="en-IN">
                <a:solidFill>
                  <a:schemeClr val="dk1"/>
                </a:solidFill>
                <a:latin typeface="Times New Roman"/>
                <a:ea typeface="Times New Roman"/>
                <a:cs typeface="Times New Roman"/>
                <a:sym typeface="Times New Roman"/>
              </a:rPr>
              <a:t> = 2 ,</a:t>
            </a:r>
            <a:r>
              <a:rPr i="1" lang="en-IN">
                <a:solidFill>
                  <a:schemeClr val="dk1"/>
                </a:solidFill>
                <a:latin typeface="Times New Roman"/>
                <a:ea typeface="Times New Roman"/>
                <a:cs typeface="Times New Roman"/>
                <a:sym typeface="Times New Roman"/>
              </a:rPr>
              <a:t>f</a:t>
            </a:r>
            <a:r>
              <a:rPr lang="en-IN">
                <a:solidFill>
                  <a:schemeClr val="dk1"/>
                </a:solidFill>
                <a:latin typeface="Times New Roman"/>
                <a:ea typeface="Times New Roman"/>
                <a:cs typeface="Times New Roman"/>
                <a:sym typeface="Times New Roman"/>
              </a:rPr>
              <a:t> (</a:t>
            </a:r>
            <a:r>
              <a:rPr i="1" lang="en-IN">
                <a:solidFill>
                  <a:schemeClr val="dk1"/>
                </a:solidFill>
                <a:latin typeface="Times New Roman"/>
                <a:ea typeface="Times New Roman"/>
                <a:cs typeface="Times New Roman"/>
                <a:sym typeface="Times New Roman"/>
              </a:rPr>
              <a:t>n</a:t>
            </a:r>
            <a:r>
              <a:rPr lang="en-IN">
                <a:solidFill>
                  <a:schemeClr val="dk1"/>
                </a:solidFill>
                <a:latin typeface="Times New Roman"/>
                <a:ea typeface="Times New Roman"/>
                <a:cs typeface="Times New Roman"/>
                <a:sym typeface="Times New Roman"/>
              </a:rPr>
              <a:t>) = θ(</a:t>
            </a:r>
            <a:r>
              <a:rPr i="1" lang="en-IN">
                <a:solidFill>
                  <a:schemeClr val="dk1"/>
                </a:solidFill>
                <a:latin typeface="Times New Roman"/>
                <a:ea typeface="Times New Roman"/>
                <a:cs typeface="Times New Roman"/>
                <a:sym typeface="Times New Roman"/>
              </a:rPr>
              <a:t>n</a:t>
            </a:r>
            <a:r>
              <a:rPr baseline="30000" i="1" lang="en-IN">
                <a:solidFill>
                  <a:schemeClr val="dk1"/>
                </a:solidFill>
                <a:latin typeface="Times New Roman"/>
                <a:ea typeface="Times New Roman"/>
                <a:cs typeface="Times New Roman"/>
                <a:sym typeface="Times New Roman"/>
              </a:rPr>
              <a:t>3</a:t>
            </a:r>
            <a:r>
              <a:rPr i="1" lang="en-IN">
                <a:solidFill>
                  <a:schemeClr val="dk1"/>
                </a:solidFill>
                <a:latin typeface="Times New Roman"/>
                <a:ea typeface="Times New Roman"/>
                <a:cs typeface="Times New Roman"/>
                <a:sym typeface="Times New Roman"/>
              </a:rPr>
              <a:t>log</a:t>
            </a:r>
            <a:r>
              <a:rPr baseline="30000" i="1" lang="en-IN">
                <a:solidFill>
                  <a:schemeClr val="dk1"/>
                </a:solidFill>
                <a:latin typeface="Times New Roman"/>
                <a:ea typeface="Times New Roman"/>
                <a:cs typeface="Times New Roman"/>
                <a:sym typeface="Times New Roman"/>
              </a:rPr>
              <a:t>0</a:t>
            </a:r>
            <a:r>
              <a:rPr i="1" lang="en-IN">
                <a:solidFill>
                  <a:schemeClr val="dk1"/>
                </a:solidFill>
                <a:latin typeface="Times New Roman"/>
                <a:ea typeface="Times New Roman"/>
                <a:cs typeface="Times New Roman"/>
                <a:sym typeface="Times New Roman"/>
              </a:rPr>
              <a:t>n </a:t>
            </a:r>
            <a:r>
              <a:rPr lang="en-IN">
                <a:solidFill>
                  <a:schemeClr val="dk1"/>
                </a:solidFill>
                <a:latin typeface="Times New Roman"/>
                <a:ea typeface="Times New Roman"/>
                <a:cs typeface="Times New Roman"/>
                <a:sym typeface="Times New Roman"/>
              </a:rPr>
              <a:t>), k=3, p=0</a:t>
            </a:r>
            <a:endParaRPr i="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accent2"/>
              </a:buClr>
              <a:buSzPct val="108108"/>
              <a:buNone/>
            </a:pPr>
            <a:r>
              <a:rPr i="1" lang="en-IN">
                <a:solidFill>
                  <a:schemeClr val="dk1"/>
                </a:solidFill>
                <a:latin typeface="Times New Roman"/>
                <a:ea typeface="Times New Roman"/>
                <a:cs typeface="Times New Roman"/>
                <a:sym typeface="Times New Roman"/>
              </a:rPr>
              <a:t>	</a:t>
            </a:r>
            <a:r>
              <a:rPr lang="en-IN">
                <a:solidFill>
                  <a:schemeClr val="dk1"/>
                </a:solidFill>
                <a:latin typeface="Times New Roman"/>
                <a:ea typeface="Times New Roman"/>
                <a:cs typeface="Times New Roman"/>
                <a:sym typeface="Times New Roman"/>
              </a:rPr>
              <a:t> log</a:t>
            </a:r>
            <a:r>
              <a:rPr baseline="-25000" i="1" lang="en-IN">
                <a:solidFill>
                  <a:schemeClr val="dk1"/>
                </a:solidFill>
                <a:latin typeface="Times New Roman"/>
                <a:ea typeface="Times New Roman"/>
                <a:cs typeface="Times New Roman"/>
                <a:sym typeface="Times New Roman"/>
              </a:rPr>
              <a:t>b</a:t>
            </a:r>
            <a:r>
              <a:rPr i="1" lang="en-IN">
                <a:solidFill>
                  <a:schemeClr val="dk1"/>
                </a:solidFill>
                <a:latin typeface="Times New Roman"/>
                <a:ea typeface="Times New Roman"/>
                <a:cs typeface="Times New Roman"/>
                <a:sym typeface="Times New Roman"/>
              </a:rPr>
              <a:t>a </a:t>
            </a:r>
            <a:r>
              <a:rPr lang="en-IN">
                <a:solidFill>
                  <a:schemeClr val="dk1"/>
                </a:solidFill>
                <a:latin typeface="Times New Roman"/>
                <a:ea typeface="Times New Roman"/>
                <a:cs typeface="Times New Roman"/>
                <a:sym typeface="Times New Roman"/>
              </a:rPr>
              <a:t>= </a:t>
            </a:r>
            <a:r>
              <a:rPr i="1" lang="en-IN">
                <a:solidFill>
                  <a:schemeClr val="dk1"/>
                </a:solidFill>
                <a:latin typeface="Times New Roman"/>
                <a:ea typeface="Times New Roman"/>
                <a:cs typeface="Times New Roman"/>
                <a:sym typeface="Times New Roman"/>
              </a:rPr>
              <a:t>2</a:t>
            </a:r>
            <a:endParaRPr/>
          </a:p>
          <a:p>
            <a:pPr indent="0" lvl="0" marL="0" rtl="0" algn="l">
              <a:lnSpc>
                <a:spcPct val="115000"/>
              </a:lnSpc>
              <a:spcBef>
                <a:spcPts val="0"/>
              </a:spcBef>
              <a:spcAft>
                <a:spcPts val="0"/>
              </a:spcAft>
              <a:buClr>
                <a:schemeClr val="accent2"/>
              </a:buClr>
              <a:buSzPct val="108108"/>
              <a:buNone/>
            </a:pPr>
            <a:r>
              <a:rPr i="1" lang="en-IN">
                <a:latin typeface="Times New Roman"/>
                <a:ea typeface="Times New Roman"/>
                <a:cs typeface="Times New Roman"/>
                <a:sym typeface="Times New Roman"/>
              </a:rPr>
              <a:t> </a:t>
            </a:r>
            <a:r>
              <a:rPr lang="en-IN">
                <a:latin typeface="Times New Roman"/>
                <a:ea typeface="Times New Roman"/>
                <a:cs typeface="Times New Roman"/>
                <a:sym typeface="Times New Roman"/>
              </a:rPr>
              <a:t>	</a:t>
            </a:r>
            <a:r>
              <a:rPr b="1" lang="en-IN" sz="1200">
                <a:solidFill>
                  <a:srgbClr val="FF0000"/>
                </a:solidFill>
                <a:latin typeface="Times New Roman"/>
                <a:ea typeface="Times New Roman"/>
                <a:cs typeface="Times New Roman"/>
                <a:sym typeface="Times New Roman"/>
              </a:rPr>
              <a:t> CASE 3:</a:t>
            </a:r>
            <a:r>
              <a:rPr lang="en-IN" sz="1200">
                <a:solidFill>
                  <a:srgbClr val="FF0000"/>
                </a:solidFill>
                <a:latin typeface="Times New Roman"/>
                <a:ea typeface="Times New Roman"/>
                <a:cs typeface="Times New Roman"/>
                <a:sym typeface="Times New Roman"/>
              </a:rPr>
              <a:t> </a:t>
            </a:r>
            <a:r>
              <a:rPr b="1" lang="en-IN" sz="1200">
                <a:solidFill>
                  <a:srgbClr val="FF0000"/>
                </a:solidFill>
                <a:latin typeface="Times New Roman"/>
                <a:ea typeface="Times New Roman"/>
                <a:cs typeface="Times New Roman"/>
                <a:sym typeface="Times New Roman"/>
              </a:rPr>
              <a:t>log</a:t>
            </a:r>
            <a:r>
              <a:rPr b="1" baseline="-25000" i="1" lang="en-IN" sz="1200">
                <a:solidFill>
                  <a:srgbClr val="FF0000"/>
                </a:solidFill>
                <a:latin typeface="Times New Roman"/>
                <a:ea typeface="Times New Roman"/>
                <a:cs typeface="Times New Roman"/>
                <a:sym typeface="Times New Roman"/>
              </a:rPr>
              <a:t>b</a:t>
            </a:r>
            <a:r>
              <a:rPr b="1" i="1" lang="en-IN" sz="1200">
                <a:solidFill>
                  <a:srgbClr val="FF0000"/>
                </a:solidFill>
                <a:latin typeface="Times New Roman"/>
                <a:ea typeface="Times New Roman"/>
                <a:cs typeface="Times New Roman"/>
                <a:sym typeface="Times New Roman"/>
              </a:rPr>
              <a:t>a</a:t>
            </a:r>
            <a:r>
              <a:rPr b="1" baseline="30000" i="1" lang="en-IN">
                <a:solidFill>
                  <a:srgbClr val="FF0000"/>
                </a:solidFill>
                <a:latin typeface="Times New Roman"/>
                <a:ea typeface="Times New Roman"/>
                <a:cs typeface="Times New Roman"/>
                <a:sym typeface="Times New Roman"/>
              </a:rPr>
              <a:t> </a:t>
            </a:r>
            <a:r>
              <a:rPr b="1" lang="en-IN">
                <a:solidFill>
                  <a:srgbClr val="FF0000"/>
                </a:solidFill>
                <a:latin typeface="Times New Roman"/>
                <a:ea typeface="Times New Roman"/>
                <a:cs typeface="Times New Roman"/>
                <a:sym typeface="Times New Roman"/>
              </a:rPr>
              <a:t> &lt;  k </a:t>
            </a:r>
            <a:endParaRPr b="1">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accent2"/>
              </a:buClr>
              <a:buSzPct val="108108"/>
              <a:buNone/>
            </a:pPr>
            <a:r>
              <a:rPr lang="en-IN">
                <a:latin typeface="Times New Roman"/>
                <a:ea typeface="Times New Roman"/>
                <a:cs typeface="Times New Roman"/>
                <a:sym typeface="Times New Roman"/>
              </a:rPr>
              <a:t>	 </a:t>
            </a:r>
            <a:r>
              <a:rPr b="1" lang="en-IN">
                <a:solidFill>
                  <a:srgbClr val="FF0000"/>
                </a:solidFill>
                <a:latin typeface="Times New Roman"/>
                <a:ea typeface="Times New Roman"/>
                <a:cs typeface="Times New Roman"/>
                <a:sym typeface="Times New Roman"/>
              </a:rPr>
              <a:t>If p &gt;= 0 </a:t>
            </a:r>
            <a:r>
              <a:rPr b="1" lang="en-IN">
                <a:solidFill>
                  <a:schemeClr val="dk1"/>
                </a:solidFill>
                <a:latin typeface="Times New Roman"/>
                <a:ea typeface="Times New Roman"/>
                <a:cs typeface="Times New Roman"/>
                <a:sym typeface="Times New Roman"/>
              </a:rPr>
              <a:t>then  </a:t>
            </a:r>
            <a:r>
              <a:rPr b="1" lang="en-IN">
                <a:solidFill>
                  <a:srgbClr val="FF0000"/>
                </a:solidFill>
                <a:latin typeface="Noto Sans Symbols"/>
                <a:ea typeface="Noto Sans Symbols"/>
                <a:cs typeface="Noto Sans Symbols"/>
                <a:sym typeface="Noto Sans Symbols"/>
              </a:rPr>
              <a:t>Θ(</a:t>
            </a:r>
            <a:r>
              <a:rPr b="1" i="1" lang="en-IN" sz="1200">
                <a:solidFill>
                  <a:srgbClr val="FF0000"/>
                </a:solidFill>
                <a:latin typeface="Times New Roman"/>
                <a:ea typeface="Times New Roman"/>
                <a:cs typeface="Times New Roman"/>
                <a:sym typeface="Times New Roman"/>
              </a:rPr>
              <a:t>n</a:t>
            </a:r>
            <a:r>
              <a:rPr b="1" baseline="30000" i="1" lang="en-IN" sz="1200">
                <a:solidFill>
                  <a:srgbClr val="FF0000"/>
                </a:solidFill>
                <a:latin typeface="Times New Roman"/>
                <a:ea typeface="Times New Roman"/>
                <a:cs typeface="Times New Roman"/>
                <a:sym typeface="Times New Roman"/>
              </a:rPr>
              <a:t>k</a:t>
            </a:r>
            <a:r>
              <a:rPr b="1" i="1" lang="en-IN" sz="1200">
                <a:solidFill>
                  <a:srgbClr val="FF0000"/>
                </a:solidFill>
                <a:latin typeface="Times New Roman"/>
                <a:ea typeface="Times New Roman"/>
                <a:cs typeface="Times New Roman"/>
                <a:sym typeface="Times New Roman"/>
              </a:rPr>
              <a:t> log</a:t>
            </a:r>
            <a:r>
              <a:rPr b="1" baseline="30000" i="1" lang="en-IN" sz="1200">
                <a:solidFill>
                  <a:srgbClr val="FF0000"/>
                </a:solidFill>
                <a:latin typeface="Times New Roman"/>
                <a:ea typeface="Times New Roman"/>
                <a:cs typeface="Times New Roman"/>
                <a:sym typeface="Times New Roman"/>
              </a:rPr>
              <a:t>p </a:t>
            </a:r>
            <a:r>
              <a:rPr b="1" i="1" lang="en-IN" sz="1200">
                <a:solidFill>
                  <a:srgbClr val="FF0000"/>
                </a:solidFill>
                <a:latin typeface="Times New Roman"/>
                <a:ea typeface="Times New Roman"/>
                <a:cs typeface="Times New Roman"/>
                <a:sym typeface="Times New Roman"/>
              </a:rPr>
              <a:t>n</a:t>
            </a:r>
            <a:r>
              <a:rPr b="1" lang="en-IN">
                <a:solidFill>
                  <a:srgbClr val="FF0000"/>
                </a:solidFill>
                <a:latin typeface="Noto Sans Symbols"/>
                <a:ea typeface="Noto Sans Symbols"/>
                <a:cs typeface="Noto Sans Symbols"/>
                <a:sym typeface="Noto Sans Symbols"/>
              </a:rPr>
              <a:t>)</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accent2"/>
              </a:buClr>
              <a:buSzPct val="108108"/>
              <a:buNone/>
            </a:pPr>
            <a:r>
              <a:rPr i="1" lang="en-IN">
                <a:latin typeface="Times New Roman"/>
                <a:ea typeface="Times New Roman"/>
                <a:cs typeface="Times New Roman"/>
                <a:sym typeface="Times New Roman"/>
              </a:rPr>
              <a:t>	</a:t>
            </a:r>
            <a:r>
              <a:rPr i="1" lang="en-IN">
                <a:solidFill>
                  <a:schemeClr val="dk1"/>
                </a:solidFill>
                <a:latin typeface="Times New Roman"/>
                <a:ea typeface="Times New Roman"/>
                <a:cs typeface="Times New Roman"/>
                <a:sym typeface="Times New Roman"/>
              </a:rPr>
              <a:t>T</a:t>
            </a:r>
            <a:r>
              <a:rPr lang="en-IN">
                <a:solidFill>
                  <a:schemeClr val="dk1"/>
                </a:solidFill>
                <a:latin typeface="Times New Roman"/>
                <a:ea typeface="Times New Roman"/>
                <a:cs typeface="Times New Roman"/>
                <a:sym typeface="Times New Roman"/>
              </a:rPr>
              <a:t>(</a:t>
            </a:r>
            <a:r>
              <a:rPr i="1" lang="en-IN">
                <a:solidFill>
                  <a:schemeClr val="dk1"/>
                </a:solidFill>
                <a:latin typeface="Times New Roman"/>
                <a:ea typeface="Times New Roman"/>
                <a:cs typeface="Times New Roman"/>
                <a:sym typeface="Times New Roman"/>
              </a:rPr>
              <a:t>n</a:t>
            </a:r>
            <a:r>
              <a:rPr lang="en-IN">
                <a:solidFill>
                  <a:schemeClr val="dk1"/>
                </a:solidFill>
                <a:latin typeface="Times New Roman"/>
                <a:ea typeface="Times New Roman"/>
                <a:cs typeface="Times New Roman"/>
                <a:sym typeface="Times New Roman"/>
              </a:rPr>
              <a:t>) = </a:t>
            </a:r>
            <a:r>
              <a:rPr lang="en-IN">
                <a:solidFill>
                  <a:schemeClr val="dk1"/>
                </a:solidFill>
                <a:latin typeface="Noto Sans Symbols"/>
                <a:ea typeface="Noto Sans Symbols"/>
                <a:cs typeface="Noto Sans Symbols"/>
                <a:sym typeface="Noto Sans Symbols"/>
              </a:rPr>
              <a:t>Θ</a:t>
            </a:r>
            <a:r>
              <a:rPr lang="en-IN">
                <a:solidFill>
                  <a:schemeClr val="dk1"/>
                </a:solidFill>
                <a:latin typeface="Times New Roman"/>
                <a:ea typeface="Times New Roman"/>
                <a:cs typeface="Times New Roman"/>
                <a:sym typeface="Times New Roman"/>
              </a:rPr>
              <a:t>(</a:t>
            </a:r>
            <a:r>
              <a:rPr i="1" lang="en-IN">
                <a:solidFill>
                  <a:schemeClr val="dk1"/>
                </a:solidFill>
                <a:latin typeface="Times New Roman"/>
                <a:ea typeface="Times New Roman"/>
                <a:cs typeface="Times New Roman"/>
                <a:sym typeface="Times New Roman"/>
              </a:rPr>
              <a:t>n</a:t>
            </a:r>
            <a:r>
              <a:rPr baseline="30000" lang="en-IN">
                <a:solidFill>
                  <a:schemeClr val="dk1"/>
                </a:solidFill>
                <a:latin typeface="Times New Roman"/>
                <a:ea typeface="Times New Roman"/>
                <a:cs typeface="Times New Roman"/>
                <a:sym typeface="Times New Roman"/>
              </a:rPr>
              <a:t>3</a:t>
            </a:r>
            <a:r>
              <a:rPr lang="en-IN">
                <a:solidFill>
                  <a:schemeClr val="dk1"/>
                </a:solidFill>
                <a:latin typeface="Times New Roman"/>
                <a:ea typeface="Times New Roman"/>
                <a:cs typeface="Times New Roman"/>
                <a:sym typeface="Times New Roman"/>
              </a:rPr>
              <a:t>).</a:t>
            </a:r>
            <a:endParaRPr/>
          </a:p>
          <a:p>
            <a:pPr indent="-228600" lvl="0" marL="457200" rtl="0" algn="l">
              <a:lnSpc>
                <a:spcPct val="115000"/>
              </a:lnSpc>
              <a:spcBef>
                <a:spcPts val="0"/>
              </a:spcBef>
              <a:spcAft>
                <a:spcPts val="0"/>
              </a:spcAft>
              <a:buSzPct val="108108"/>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Recursion tree method</a:t>
            </a:r>
            <a:endParaRPr/>
          </a:p>
        </p:txBody>
      </p:sp>
      <p:sp>
        <p:nvSpPr>
          <p:cNvPr id="442" name="Google Shape;442;p5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108108"/>
              <a:buChar char="●"/>
            </a:pPr>
            <a:r>
              <a:rPr b="1" i="1" lang="en-IN">
                <a:solidFill>
                  <a:schemeClr val="dk1"/>
                </a:solidFill>
                <a:latin typeface="Times New Roman"/>
                <a:ea typeface="Times New Roman"/>
                <a:cs typeface="Times New Roman"/>
                <a:sym typeface="Times New Roman"/>
              </a:rPr>
              <a:t>T</a:t>
            </a:r>
            <a:r>
              <a:rPr b="1" lang="en-IN">
                <a:solidFill>
                  <a:schemeClr val="dk1"/>
                </a:solidFill>
                <a:latin typeface="Times New Roman"/>
                <a:ea typeface="Times New Roman"/>
                <a:cs typeface="Times New Roman"/>
                <a:sym typeface="Times New Roman"/>
              </a:rPr>
              <a:t>(</a:t>
            </a:r>
            <a:r>
              <a:rPr b="1" i="1" lang="en-IN">
                <a:solidFill>
                  <a:schemeClr val="dk1"/>
                </a:solidFill>
                <a:latin typeface="Times New Roman"/>
                <a:ea typeface="Times New Roman"/>
                <a:cs typeface="Times New Roman"/>
                <a:sym typeface="Times New Roman"/>
              </a:rPr>
              <a:t>n</a:t>
            </a:r>
            <a:r>
              <a:rPr b="1" lang="en-IN">
                <a:solidFill>
                  <a:schemeClr val="dk1"/>
                </a:solidFill>
                <a:latin typeface="Times New Roman"/>
                <a:ea typeface="Times New Roman"/>
                <a:cs typeface="Times New Roman"/>
                <a:sym typeface="Times New Roman"/>
              </a:rPr>
              <a:t>) = 4 </a:t>
            </a:r>
            <a:r>
              <a:rPr b="1" i="1" lang="en-IN">
                <a:solidFill>
                  <a:schemeClr val="dk1"/>
                </a:solidFill>
                <a:latin typeface="Times New Roman"/>
                <a:ea typeface="Times New Roman"/>
                <a:cs typeface="Times New Roman"/>
                <a:sym typeface="Times New Roman"/>
              </a:rPr>
              <a:t>T</a:t>
            </a:r>
            <a:r>
              <a:rPr b="1" lang="en-IN">
                <a:solidFill>
                  <a:schemeClr val="dk1"/>
                </a:solidFill>
                <a:latin typeface="Times New Roman"/>
                <a:ea typeface="Times New Roman"/>
                <a:cs typeface="Times New Roman"/>
                <a:sym typeface="Times New Roman"/>
              </a:rPr>
              <a:t>(</a:t>
            </a:r>
            <a:r>
              <a:rPr b="1" i="1" lang="en-IN">
                <a:solidFill>
                  <a:schemeClr val="dk1"/>
                </a:solidFill>
                <a:latin typeface="Times New Roman"/>
                <a:ea typeface="Times New Roman"/>
                <a:cs typeface="Times New Roman"/>
                <a:sym typeface="Times New Roman"/>
              </a:rPr>
              <a:t>n</a:t>
            </a:r>
            <a:r>
              <a:rPr b="1" lang="en-IN">
                <a:solidFill>
                  <a:schemeClr val="dk1"/>
                </a:solidFill>
                <a:latin typeface="Times New Roman"/>
                <a:ea typeface="Times New Roman"/>
                <a:cs typeface="Times New Roman"/>
                <a:sym typeface="Times New Roman"/>
              </a:rPr>
              <a:t>/2) +  </a:t>
            </a:r>
            <a:r>
              <a:rPr b="1" i="1" lang="en-IN">
                <a:solidFill>
                  <a:schemeClr val="dk1"/>
                </a:solidFill>
                <a:latin typeface="Times New Roman"/>
                <a:ea typeface="Times New Roman"/>
                <a:cs typeface="Times New Roman"/>
                <a:sym typeface="Times New Roman"/>
              </a:rPr>
              <a:t>n</a:t>
            </a:r>
            <a:r>
              <a:rPr b="1" baseline="30000" lang="en-IN">
                <a:solidFill>
                  <a:schemeClr val="dk1"/>
                </a:solidFill>
                <a:latin typeface="Times New Roman"/>
                <a:ea typeface="Times New Roman"/>
                <a:cs typeface="Times New Roman"/>
                <a:sym typeface="Times New Roman"/>
              </a:rPr>
              <a:t>3</a:t>
            </a:r>
            <a:endParaRPr>
              <a:solidFill>
                <a:schemeClr val="dk1"/>
              </a:solidFill>
            </a:endParaRPr>
          </a:p>
          <a:p>
            <a:pPr indent="-342900" lvl="0" marL="457200" rtl="0" algn="l">
              <a:lnSpc>
                <a:spcPct val="115000"/>
              </a:lnSpc>
              <a:spcBef>
                <a:spcPts val="0"/>
              </a:spcBef>
              <a:spcAft>
                <a:spcPts val="0"/>
              </a:spcAft>
              <a:buSzPct val="108108"/>
              <a:buChar char="●"/>
            </a:pPr>
            <a:r>
              <a:rPr i="1" lang="en-IN">
                <a:solidFill>
                  <a:schemeClr val="dk1"/>
                </a:solidFill>
                <a:latin typeface="Times New Roman"/>
                <a:ea typeface="Times New Roman"/>
                <a:cs typeface="Times New Roman"/>
                <a:sym typeface="Times New Roman"/>
              </a:rPr>
              <a:t>Where n</a:t>
            </a:r>
            <a:r>
              <a:rPr baseline="30000" lang="en-IN">
                <a:solidFill>
                  <a:schemeClr val="dk1"/>
                </a:solidFill>
                <a:latin typeface="Times New Roman"/>
                <a:ea typeface="Times New Roman"/>
                <a:cs typeface="Times New Roman"/>
                <a:sym typeface="Times New Roman"/>
              </a:rPr>
              <a:t>3</a:t>
            </a:r>
            <a:r>
              <a:rPr lang="en-IN">
                <a:solidFill>
                  <a:schemeClr val="dk1"/>
                </a:solidFill>
                <a:latin typeface="Times New Roman"/>
                <a:ea typeface="Times New Roman"/>
                <a:cs typeface="Times New Roman"/>
                <a:sym typeface="Times New Roman"/>
              </a:rPr>
              <a:t>  = root node</a:t>
            </a:r>
            <a:endParaRPr i="1">
              <a:solidFill>
                <a:schemeClr val="dk1"/>
              </a:solidFill>
              <a:latin typeface="Times New Roman"/>
              <a:ea typeface="Times New Roman"/>
              <a:cs typeface="Times New Roman"/>
              <a:sym typeface="Times New Roman"/>
            </a:endParaRPr>
          </a:p>
          <a:p>
            <a:pPr indent="-317500" lvl="1" marL="914400" rtl="0" algn="l">
              <a:lnSpc>
                <a:spcPct val="115000"/>
              </a:lnSpc>
              <a:spcBef>
                <a:spcPts val="0"/>
              </a:spcBef>
              <a:spcAft>
                <a:spcPts val="0"/>
              </a:spcAft>
              <a:buSzPct val="108108"/>
              <a:buChar char="○"/>
            </a:pPr>
            <a:r>
              <a:rPr i="1" lang="en-IN">
                <a:solidFill>
                  <a:schemeClr val="dk1"/>
                </a:solidFill>
                <a:latin typeface="Times New Roman"/>
                <a:ea typeface="Times New Roman"/>
                <a:cs typeface="Times New Roman"/>
                <a:sym typeface="Times New Roman"/>
              </a:rPr>
              <a:t>T</a:t>
            </a:r>
            <a:r>
              <a:rPr lang="en-IN">
                <a:solidFill>
                  <a:schemeClr val="dk1"/>
                </a:solidFill>
                <a:latin typeface="Times New Roman"/>
                <a:ea typeface="Times New Roman"/>
                <a:cs typeface="Times New Roman"/>
                <a:sym typeface="Times New Roman"/>
              </a:rPr>
              <a:t>(</a:t>
            </a:r>
            <a:r>
              <a:rPr i="1" lang="en-IN">
                <a:solidFill>
                  <a:schemeClr val="dk1"/>
                </a:solidFill>
                <a:latin typeface="Times New Roman"/>
                <a:ea typeface="Times New Roman"/>
                <a:cs typeface="Times New Roman"/>
                <a:sym typeface="Times New Roman"/>
              </a:rPr>
              <a:t>n</a:t>
            </a:r>
            <a:r>
              <a:rPr lang="en-IN">
                <a:solidFill>
                  <a:schemeClr val="dk1"/>
                </a:solidFill>
                <a:latin typeface="Times New Roman"/>
                <a:ea typeface="Times New Roman"/>
                <a:cs typeface="Times New Roman"/>
                <a:sym typeface="Times New Roman"/>
              </a:rPr>
              <a:t>/2) = size of sub-problem</a:t>
            </a:r>
            <a:endParaRPr>
              <a:solidFill>
                <a:schemeClr val="dk1"/>
              </a:solidFill>
            </a:endParaRPr>
          </a:p>
          <a:p>
            <a:pPr indent="-317500" lvl="1" marL="914400" rtl="0" algn="l">
              <a:lnSpc>
                <a:spcPct val="115000"/>
              </a:lnSpc>
              <a:spcBef>
                <a:spcPts val="0"/>
              </a:spcBef>
              <a:spcAft>
                <a:spcPts val="0"/>
              </a:spcAft>
              <a:buSzPct val="108108"/>
              <a:buChar char="○"/>
            </a:pPr>
            <a:r>
              <a:rPr lang="en-IN">
                <a:solidFill>
                  <a:schemeClr val="dk1"/>
                </a:solidFill>
                <a:latin typeface="Times New Roman"/>
                <a:ea typeface="Times New Roman"/>
                <a:cs typeface="Times New Roman"/>
                <a:sym typeface="Times New Roman"/>
              </a:rPr>
              <a:t>4 = number of sub-problem</a:t>
            </a:r>
            <a:endParaRPr>
              <a:solidFill>
                <a:schemeClr val="dk1"/>
              </a:solidFill>
            </a:endParaRPr>
          </a:p>
          <a:p>
            <a:pPr indent="-342900" lvl="0" marL="457200" rtl="0" algn="l">
              <a:lnSpc>
                <a:spcPct val="115000"/>
              </a:lnSpc>
              <a:spcBef>
                <a:spcPts val="0"/>
              </a:spcBef>
              <a:spcAft>
                <a:spcPts val="0"/>
              </a:spcAft>
              <a:buSzPct val="108108"/>
              <a:buChar char="●"/>
            </a:pPr>
            <a:r>
              <a:rPr b="1" lang="en-IN">
                <a:solidFill>
                  <a:schemeClr val="dk1"/>
                </a:solidFill>
              </a:rPr>
              <a:t>Step 1: find cost of each level</a:t>
            </a:r>
            <a:endParaRPr/>
          </a:p>
          <a:p>
            <a:pPr indent="-342900" lvl="0" marL="457200" rtl="0" algn="l">
              <a:lnSpc>
                <a:spcPct val="115000"/>
              </a:lnSpc>
              <a:spcBef>
                <a:spcPts val="0"/>
              </a:spcBef>
              <a:spcAft>
                <a:spcPts val="0"/>
              </a:spcAft>
              <a:buSzPct val="108108"/>
              <a:buChar char="●"/>
            </a:pPr>
            <a:r>
              <a:rPr b="1" lang="en-IN">
                <a:solidFill>
                  <a:schemeClr val="dk1"/>
                </a:solidFill>
              </a:rPr>
              <a:t>Step 2: find depth of tree</a:t>
            </a:r>
            <a:endParaRPr/>
          </a:p>
          <a:p>
            <a:pPr indent="-342900" lvl="0" marL="457200" rtl="0" algn="l">
              <a:lnSpc>
                <a:spcPct val="115000"/>
              </a:lnSpc>
              <a:spcBef>
                <a:spcPts val="0"/>
              </a:spcBef>
              <a:spcAft>
                <a:spcPts val="0"/>
              </a:spcAft>
              <a:buSzPct val="108108"/>
              <a:buChar char="●"/>
            </a:pPr>
            <a:r>
              <a:rPr b="1" lang="en-IN">
                <a:solidFill>
                  <a:schemeClr val="dk1"/>
                </a:solidFill>
              </a:rPr>
              <a:t>Step 3: find number of leaves</a:t>
            </a:r>
            <a:endParaRPr/>
          </a:p>
          <a:p>
            <a:pPr indent="0" lvl="0" marL="0" rtl="0" algn="l">
              <a:lnSpc>
                <a:spcPct val="115000"/>
              </a:lnSpc>
              <a:spcBef>
                <a:spcPts val="0"/>
              </a:spcBef>
              <a:spcAft>
                <a:spcPts val="0"/>
              </a:spcAft>
              <a:buSzPct val="108108"/>
              <a:buNone/>
            </a:pPr>
            <a:r>
              <a:t/>
            </a:r>
            <a:endParaRPr>
              <a:solidFill>
                <a:schemeClr val="dk1"/>
              </a:solidFill>
            </a:endParaRPr>
          </a:p>
          <a:p>
            <a:pPr indent="0" lvl="0" marL="0" rtl="0" algn="l">
              <a:lnSpc>
                <a:spcPct val="115000"/>
              </a:lnSpc>
              <a:spcBef>
                <a:spcPts val="0"/>
              </a:spcBef>
              <a:spcAft>
                <a:spcPts val="0"/>
              </a:spcAft>
              <a:buSzPct val="108108"/>
              <a:buNone/>
            </a:pPr>
            <a:r>
              <a:rPr lang="en-IN">
                <a:solidFill>
                  <a:schemeClr val="dk1"/>
                </a:solidFill>
              </a:rPr>
              <a:t>There are total 3 cases to solve examples. But case 1 and case 2 are solved by above 3 steps.</a:t>
            </a:r>
            <a:endParaRPr/>
          </a:p>
          <a:p>
            <a:pPr indent="0" lvl="0" marL="0" rtl="0" algn="l">
              <a:lnSpc>
                <a:spcPct val="115000"/>
              </a:lnSpc>
              <a:spcBef>
                <a:spcPts val="0"/>
              </a:spcBef>
              <a:spcAft>
                <a:spcPts val="0"/>
              </a:spcAft>
              <a:buSzPct val="108108"/>
              <a:buNone/>
            </a:pPr>
            <a:r>
              <a:rPr b="1" lang="en-IN">
                <a:solidFill>
                  <a:schemeClr val="dk1"/>
                </a:solidFill>
              </a:rPr>
              <a:t>Case 1:  cost of root node is maximum</a:t>
            </a:r>
            <a:endParaRPr/>
          </a:p>
          <a:p>
            <a:pPr indent="0" lvl="0" marL="0" rtl="0" algn="l">
              <a:lnSpc>
                <a:spcPct val="115000"/>
              </a:lnSpc>
              <a:spcBef>
                <a:spcPts val="0"/>
              </a:spcBef>
              <a:spcAft>
                <a:spcPts val="0"/>
              </a:spcAft>
              <a:buSzPct val="108108"/>
              <a:buNone/>
            </a:pPr>
            <a:r>
              <a:rPr b="1" lang="en-IN">
                <a:solidFill>
                  <a:schemeClr val="dk1"/>
                </a:solidFill>
              </a:rPr>
              <a:t>Case 2: cost of leaf node is maximum.</a:t>
            </a:r>
            <a:endParaRPr b="1">
              <a:solidFill>
                <a:schemeClr val="dk1"/>
              </a:solidFill>
            </a:endParaRPr>
          </a:p>
          <a:p>
            <a:pPr indent="0" lvl="0" marL="0" rtl="0" algn="l">
              <a:lnSpc>
                <a:spcPct val="115000"/>
              </a:lnSpc>
              <a:spcBef>
                <a:spcPts val="0"/>
              </a:spcBef>
              <a:spcAft>
                <a:spcPts val="0"/>
              </a:spcAft>
              <a:buSzPct val="108108"/>
              <a:buNone/>
            </a:pPr>
            <a:r>
              <a:rPr b="1" lang="en-IN">
                <a:solidFill>
                  <a:schemeClr val="dk1"/>
                </a:solidFill>
              </a:rPr>
              <a:t>Case 3: cost of each level is same.</a:t>
            </a:r>
            <a:endParaRPr/>
          </a:p>
          <a:p>
            <a:pPr indent="-228600" lvl="0" marL="457200" rtl="0" algn="l">
              <a:lnSpc>
                <a:spcPct val="115000"/>
              </a:lnSpc>
              <a:spcBef>
                <a:spcPts val="0"/>
              </a:spcBef>
              <a:spcAft>
                <a:spcPts val="0"/>
              </a:spcAft>
              <a:buSzPct val="108108"/>
              <a:buNone/>
            </a:pPr>
            <a:r>
              <a:t/>
            </a:r>
            <a:endParaRPr>
              <a:solidFill>
                <a:schemeClr val="dk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Recursion tree method</a:t>
            </a:r>
            <a:endParaRPr/>
          </a:p>
        </p:txBody>
      </p:sp>
      <p:sp>
        <p:nvSpPr>
          <p:cNvPr id="448" name="Google Shape;448;p5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IN">
                <a:solidFill>
                  <a:schemeClr val="dk1"/>
                </a:solidFill>
              </a:rPr>
              <a:t>Case 3: cost of each level is same.</a:t>
            </a:r>
            <a:endParaRPr/>
          </a:p>
          <a:p>
            <a:pPr indent="-342900" lvl="0" marL="457200" rtl="0" algn="l">
              <a:lnSpc>
                <a:spcPct val="115000"/>
              </a:lnSpc>
              <a:spcBef>
                <a:spcPts val="0"/>
              </a:spcBef>
              <a:spcAft>
                <a:spcPts val="0"/>
              </a:spcAft>
              <a:buSzPts val="1800"/>
              <a:buChar char="●"/>
            </a:pPr>
            <a:r>
              <a:rPr lang="en-IN">
                <a:solidFill>
                  <a:schemeClr val="dk1"/>
                </a:solidFill>
              </a:rPr>
              <a:t>Step 1: find cost of each level</a:t>
            </a:r>
            <a:endParaRPr/>
          </a:p>
          <a:p>
            <a:pPr indent="-342900" lvl="0" marL="457200" rtl="0" algn="l">
              <a:lnSpc>
                <a:spcPct val="115000"/>
              </a:lnSpc>
              <a:spcBef>
                <a:spcPts val="0"/>
              </a:spcBef>
              <a:spcAft>
                <a:spcPts val="0"/>
              </a:spcAft>
              <a:buSzPts val="1800"/>
              <a:buChar char="●"/>
            </a:pPr>
            <a:r>
              <a:rPr lang="en-IN">
                <a:solidFill>
                  <a:schemeClr val="dk1"/>
                </a:solidFill>
              </a:rPr>
              <a:t>Step 2: find depth of tree</a:t>
            </a:r>
            <a:endParaRPr/>
          </a:p>
          <a:p>
            <a:pPr indent="-342900" lvl="0" marL="457200" rtl="0" algn="l">
              <a:lnSpc>
                <a:spcPct val="115000"/>
              </a:lnSpc>
              <a:spcBef>
                <a:spcPts val="0"/>
              </a:spcBef>
              <a:spcAft>
                <a:spcPts val="0"/>
              </a:spcAft>
              <a:buSzPts val="1800"/>
              <a:buChar char="●"/>
            </a:pPr>
            <a:r>
              <a:rPr lang="en-IN">
                <a:solidFill>
                  <a:schemeClr val="dk1"/>
                </a:solidFill>
              </a:rPr>
              <a:t>Step 3: find level of tree</a:t>
            </a:r>
            <a:endParaRPr/>
          </a:p>
          <a:p>
            <a:pPr indent="-342900" lvl="0" marL="457200" rtl="0" algn="l">
              <a:lnSpc>
                <a:spcPct val="115000"/>
              </a:lnSpc>
              <a:spcBef>
                <a:spcPts val="0"/>
              </a:spcBef>
              <a:spcAft>
                <a:spcPts val="0"/>
              </a:spcAft>
              <a:buSzPts val="1800"/>
              <a:buChar char="●"/>
            </a:pPr>
            <a:r>
              <a:rPr lang="en-IN">
                <a:solidFill>
                  <a:schemeClr val="dk1"/>
                </a:solidFill>
              </a:rPr>
              <a:t>Step 4: total cost = cost of each level * number of level</a:t>
            </a:r>
            <a:endParaRPr>
              <a:solidFill>
                <a:schemeClr val="dk1"/>
              </a:solidFill>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CASE 1: recursion tree</a:t>
            </a:r>
            <a:endParaRPr/>
          </a:p>
        </p:txBody>
      </p:sp>
      <p:pic>
        <p:nvPicPr>
          <p:cNvPr id="454" name="Google Shape;454;p56"/>
          <p:cNvPicPr preferRelativeResize="0"/>
          <p:nvPr>
            <p:ph idx="1" type="body"/>
          </p:nvPr>
        </p:nvPicPr>
        <p:blipFill rotWithShape="1">
          <a:blip r:embed="rId3">
            <a:alphaModFix/>
          </a:blip>
          <a:srcRect b="0" l="0" r="0" t="0"/>
          <a:stretch/>
        </p:blipFill>
        <p:spPr>
          <a:xfrm>
            <a:off x="2619510" y="547969"/>
            <a:ext cx="6446475" cy="3394472"/>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pic>
        <p:nvPicPr>
          <p:cNvPr id="459" name="Google Shape;459;p57"/>
          <p:cNvPicPr preferRelativeResize="0"/>
          <p:nvPr>
            <p:ph idx="4294967295" type="body"/>
          </p:nvPr>
        </p:nvPicPr>
        <p:blipFill rotWithShape="1">
          <a:blip r:embed="rId3">
            <a:alphaModFix/>
          </a:blip>
          <a:srcRect b="0" l="0" r="0" t="0"/>
          <a:stretch/>
        </p:blipFill>
        <p:spPr>
          <a:xfrm>
            <a:off x="0" y="661988"/>
            <a:ext cx="3133725" cy="3394472"/>
          </a:xfrm>
          <a:prstGeom prst="rect">
            <a:avLst/>
          </a:prstGeom>
          <a:noFill/>
          <a:ln>
            <a:noFill/>
          </a:ln>
        </p:spPr>
      </p:pic>
      <p:pic>
        <p:nvPicPr>
          <p:cNvPr id="460" name="Google Shape;460;p57"/>
          <p:cNvPicPr preferRelativeResize="0"/>
          <p:nvPr/>
        </p:nvPicPr>
        <p:blipFill rotWithShape="1">
          <a:blip r:embed="rId4">
            <a:alphaModFix/>
          </a:blip>
          <a:srcRect b="0" l="0" r="0" t="0"/>
          <a:stretch/>
        </p:blipFill>
        <p:spPr>
          <a:xfrm>
            <a:off x="3496235" y="947807"/>
            <a:ext cx="5130054" cy="2457629"/>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CASE 2: recursion tree</a:t>
            </a:r>
            <a:endParaRPr/>
          </a:p>
        </p:txBody>
      </p:sp>
      <p:pic>
        <p:nvPicPr>
          <p:cNvPr id="466" name="Google Shape;466;p58"/>
          <p:cNvPicPr preferRelativeResize="0"/>
          <p:nvPr>
            <p:ph idx="1" type="body"/>
          </p:nvPr>
        </p:nvPicPr>
        <p:blipFill rotWithShape="1">
          <a:blip r:embed="rId3">
            <a:alphaModFix/>
          </a:blip>
          <a:srcRect b="0" l="0" r="0" t="0"/>
          <a:stretch/>
        </p:blipFill>
        <p:spPr>
          <a:xfrm>
            <a:off x="2615772" y="1017726"/>
            <a:ext cx="4447968" cy="412577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pic>
        <p:nvPicPr>
          <p:cNvPr id="472" name="Google Shape;472;p59"/>
          <p:cNvPicPr preferRelativeResize="0"/>
          <p:nvPr>
            <p:ph idx="1" type="body"/>
          </p:nvPr>
        </p:nvPicPr>
        <p:blipFill rotWithShape="1">
          <a:blip r:embed="rId3">
            <a:alphaModFix/>
          </a:blip>
          <a:srcRect b="0" l="0" r="0" t="0"/>
          <a:stretch/>
        </p:blipFill>
        <p:spPr>
          <a:xfrm>
            <a:off x="2437269" y="1017725"/>
            <a:ext cx="4988432" cy="41257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CASE 3: recursion tree</a:t>
            </a:r>
            <a:endParaRPr/>
          </a:p>
        </p:txBody>
      </p:sp>
      <p:pic>
        <p:nvPicPr>
          <p:cNvPr id="478" name="Google Shape;478;p60"/>
          <p:cNvPicPr preferRelativeResize="0"/>
          <p:nvPr>
            <p:ph idx="1" type="body"/>
          </p:nvPr>
        </p:nvPicPr>
        <p:blipFill rotWithShape="1">
          <a:blip r:embed="rId3">
            <a:alphaModFix/>
          </a:blip>
          <a:srcRect b="0" l="0" r="0" t="0"/>
          <a:stretch/>
        </p:blipFill>
        <p:spPr>
          <a:xfrm>
            <a:off x="3508479" y="871085"/>
            <a:ext cx="4023078" cy="33944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16"/>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88" name="Google Shape;88;p16"/>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89" name="Google Shape;89;p16"/>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90" name="Google Shape;90;p16"/>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INTRODUCTION</a:t>
            </a:r>
            <a:endParaRPr b="0" i="0" sz="2300" u="none" cap="none" strike="noStrike">
              <a:solidFill>
                <a:schemeClr val="lt1"/>
              </a:solidFill>
              <a:latin typeface="Proxima Nova"/>
              <a:ea typeface="Proxima Nova"/>
              <a:cs typeface="Proxima Nova"/>
              <a:sym typeface="Proxima Nova"/>
            </a:endParaRPr>
          </a:p>
        </p:txBody>
      </p:sp>
      <p:pic>
        <p:nvPicPr>
          <p:cNvPr id="91" name="Google Shape;91;p16"/>
          <p:cNvPicPr preferRelativeResize="0"/>
          <p:nvPr/>
        </p:nvPicPr>
        <p:blipFill rotWithShape="1">
          <a:blip r:embed="rId6">
            <a:alphaModFix/>
          </a:blip>
          <a:srcRect b="0" l="0" r="0" t="0"/>
          <a:stretch/>
        </p:blipFill>
        <p:spPr>
          <a:xfrm>
            <a:off x="1777483" y="802329"/>
            <a:ext cx="5095875" cy="3933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61"/>
          <p:cNvPicPr preferRelativeResize="0"/>
          <p:nvPr>
            <p:ph idx="1" type="body"/>
          </p:nvPr>
        </p:nvPicPr>
        <p:blipFill rotWithShape="1">
          <a:blip r:embed="rId3">
            <a:alphaModFix/>
          </a:blip>
          <a:srcRect b="0" l="0" r="0" t="0"/>
          <a:stretch/>
        </p:blipFill>
        <p:spPr>
          <a:xfrm>
            <a:off x="2766060" y="403860"/>
            <a:ext cx="4002308" cy="44196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How to find </a:t>
            </a:r>
            <a:endParaRPr/>
          </a:p>
        </p:txBody>
      </p:sp>
      <p:sp>
        <p:nvSpPr>
          <p:cNvPr id="489" name="Google Shape;489;p62"/>
          <p:cNvSpPr txBox="1"/>
          <p:nvPr>
            <p:ph idx="1" type="body"/>
          </p:nvPr>
        </p:nvSpPr>
        <p:spPr>
          <a:xfrm>
            <a:off x="311700" y="1152475"/>
            <a:ext cx="8520600" cy="3416400"/>
          </a:xfrm>
          <a:prstGeom prst="rect">
            <a:avLst/>
          </a:prstGeom>
          <a:blipFill rotWithShape="1">
            <a:blip r:embed="rId3">
              <a:alphaModFix/>
            </a:blip>
            <a:stretch>
              <a:fillRect b="0" l="0" r="0"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IN"/>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114300" rtl="0" algn="ctr">
              <a:lnSpc>
                <a:spcPct val="115000"/>
              </a:lnSpc>
              <a:spcBef>
                <a:spcPts val="0"/>
              </a:spcBef>
              <a:spcAft>
                <a:spcPts val="0"/>
              </a:spcAft>
              <a:buSzPts val="1800"/>
              <a:buNone/>
            </a:pPr>
            <a:r>
              <a:rPr lang="en-IN" sz="5400">
                <a:latin typeface="Times New Roman"/>
                <a:ea typeface="Times New Roman"/>
                <a:cs typeface="Times New Roman"/>
                <a:sym typeface="Times New Roman"/>
              </a:rPr>
              <a:t>EXTRA MATERIAL </a:t>
            </a:r>
            <a:endParaRPr/>
          </a:p>
          <a:p>
            <a:pPr indent="-228600" lvl="0" marL="457200" rtl="0" algn="l">
              <a:lnSpc>
                <a:spcPct val="115000"/>
              </a:lnSpc>
              <a:spcBef>
                <a:spcPts val="0"/>
              </a:spcBef>
              <a:spcAft>
                <a:spcPts val="0"/>
              </a:spcAft>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Multiplying large integers problem</a:t>
            </a:r>
            <a:endParaRPr/>
          </a:p>
        </p:txBody>
      </p:sp>
      <p:sp>
        <p:nvSpPr>
          <p:cNvPr id="500" name="Google Shape;500;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342900" lvl="0" marL="457200" rtl="0" algn="l">
              <a:lnSpc>
                <a:spcPct val="115000"/>
              </a:lnSpc>
              <a:spcBef>
                <a:spcPts val="0"/>
              </a:spcBef>
              <a:spcAft>
                <a:spcPts val="0"/>
              </a:spcAft>
              <a:buSzPct val="89468"/>
              <a:buChar char="●"/>
            </a:pPr>
            <a:r>
              <a:rPr lang="en-IN" sz="2175">
                <a:solidFill>
                  <a:schemeClr val="dk1"/>
                </a:solidFill>
              </a:rPr>
              <a:t>X = 1234</a:t>
            </a:r>
            <a:endParaRPr/>
          </a:p>
          <a:p>
            <a:pPr indent="-342900" lvl="0" marL="457200" rtl="0" algn="l">
              <a:lnSpc>
                <a:spcPct val="115000"/>
              </a:lnSpc>
              <a:spcBef>
                <a:spcPts val="0"/>
              </a:spcBef>
              <a:spcAft>
                <a:spcPts val="0"/>
              </a:spcAft>
              <a:buSzPct val="89468"/>
              <a:buChar char="●"/>
            </a:pPr>
            <a:r>
              <a:rPr lang="en-IN" sz="2175">
                <a:solidFill>
                  <a:schemeClr val="dk1"/>
                </a:solidFill>
              </a:rPr>
              <a:t>Y= 2345</a:t>
            </a:r>
            <a:endParaRPr/>
          </a:p>
          <a:p>
            <a:pPr indent="-342900" lvl="0" marL="457200" rtl="0" algn="l">
              <a:lnSpc>
                <a:spcPct val="115000"/>
              </a:lnSpc>
              <a:spcBef>
                <a:spcPts val="0"/>
              </a:spcBef>
              <a:spcAft>
                <a:spcPts val="0"/>
              </a:spcAft>
              <a:buSzPct val="89468"/>
              <a:buChar char="●"/>
            </a:pPr>
            <a:r>
              <a:rPr lang="en-IN" sz="2175">
                <a:solidFill>
                  <a:schemeClr val="dk1"/>
                </a:solidFill>
              </a:rPr>
              <a:t>Divide integer into 2 portion X = a b </a:t>
            </a:r>
            <a:endParaRPr/>
          </a:p>
          <a:p>
            <a:pPr indent="0" lvl="1" marL="342900" rtl="0" algn="l">
              <a:lnSpc>
                <a:spcPct val="115000"/>
              </a:lnSpc>
              <a:spcBef>
                <a:spcPts val="0"/>
              </a:spcBef>
              <a:spcAft>
                <a:spcPts val="0"/>
              </a:spcAft>
              <a:buSzPct val="77616"/>
              <a:buNone/>
            </a:pPr>
            <a:r>
              <a:rPr lang="en-IN" sz="1950">
                <a:solidFill>
                  <a:schemeClr val="dk1"/>
                </a:solidFill>
              </a:rPr>
              <a:t>where a= 12, b = 34 ( X= 1234)</a:t>
            </a:r>
            <a:endParaRPr/>
          </a:p>
          <a:p>
            <a:pPr indent="-342900" lvl="0" marL="457200" rtl="0" algn="l">
              <a:lnSpc>
                <a:spcPct val="115000"/>
              </a:lnSpc>
              <a:spcBef>
                <a:spcPts val="0"/>
              </a:spcBef>
              <a:spcAft>
                <a:spcPts val="0"/>
              </a:spcAft>
              <a:buSzPct val="89468"/>
              <a:buChar char="●"/>
            </a:pPr>
            <a:r>
              <a:rPr lang="en-IN" sz="2175">
                <a:solidFill>
                  <a:schemeClr val="dk1"/>
                </a:solidFill>
              </a:rPr>
              <a:t>Y = c d</a:t>
            </a:r>
            <a:endParaRPr/>
          </a:p>
          <a:p>
            <a:pPr indent="0" lvl="1" marL="342900" rtl="0" algn="l">
              <a:lnSpc>
                <a:spcPct val="115000"/>
              </a:lnSpc>
              <a:spcBef>
                <a:spcPts val="0"/>
              </a:spcBef>
              <a:spcAft>
                <a:spcPts val="0"/>
              </a:spcAft>
              <a:buSzPct val="77616"/>
              <a:buNone/>
            </a:pPr>
            <a:r>
              <a:rPr lang="en-IN" sz="1950">
                <a:solidFill>
                  <a:schemeClr val="dk1"/>
                </a:solidFill>
              </a:rPr>
              <a:t>Where c= 23, d = 45 ( Y= 2345)</a:t>
            </a:r>
            <a:endParaRPr/>
          </a:p>
          <a:p>
            <a:pPr indent="0" lvl="1" marL="342900" rtl="0" algn="l">
              <a:lnSpc>
                <a:spcPct val="115000"/>
              </a:lnSpc>
              <a:spcBef>
                <a:spcPts val="0"/>
              </a:spcBef>
              <a:spcAft>
                <a:spcPts val="0"/>
              </a:spcAft>
              <a:buSzPct val="77616"/>
              <a:buNone/>
            </a:pPr>
            <a:r>
              <a:t/>
            </a:r>
            <a:endParaRPr sz="1950">
              <a:solidFill>
                <a:schemeClr val="dk1"/>
              </a:solidFill>
            </a:endParaRPr>
          </a:p>
          <a:p>
            <a:pPr indent="0" lvl="1" marL="342900" rtl="0" algn="l">
              <a:lnSpc>
                <a:spcPct val="115000"/>
              </a:lnSpc>
              <a:spcBef>
                <a:spcPts val="0"/>
              </a:spcBef>
              <a:spcAft>
                <a:spcPts val="0"/>
              </a:spcAft>
              <a:buSzPct val="77616"/>
              <a:buNone/>
            </a:pPr>
            <a:r>
              <a:rPr lang="en-IN" sz="1950">
                <a:solidFill>
                  <a:schemeClr val="dk1"/>
                </a:solidFill>
              </a:rPr>
              <a:t>X Y = (a * </a:t>
            </a:r>
            <a:r>
              <a:rPr i="1" lang="en-IN" sz="1950">
                <a:solidFill>
                  <a:schemeClr val="dk1"/>
                </a:solidFill>
                <a:latin typeface="Times New Roman"/>
                <a:ea typeface="Times New Roman"/>
                <a:cs typeface="Times New Roman"/>
                <a:sym typeface="Times New Roman"/>
              </a:rPr>
              <a:t>10</a:t>
            </a:r>
            <a:r>
              <a:rPr baseline="30000" i="1" lang="en-IN" sz="1950">
                <a:solidFill>
                  <a:schemeClr val="dk1"/>
                </a:solidFill>
                <a:latin typeface="Times New Roman"/>
                <a:ea typeface="Times New Roman"/>
                <a:cs typeface="Times New Roman"/>
                <a:sym typeface="Times New Roman"/>
              </a:rPr>
              <a:t>n/2 </a:t>
            </a:r>
            <a:r>
              <a:rPr i="1" lang="en-IN" sz="1950">
                <a:solidFill>
                  <a:schemeClr val="dk1"/>
                </a:solidFill>
                <a:latin typeface="Times New Roman"/>
                <a:ea typeface="Times New Roman"/>
                <a:cs typeface="Times New Roman"/>
                <a:sym typeface="Times New Roman"/>
              </a:rPr>
              <a:t>+ b </a:t>
            </a:r>
            <a:r>
              <a:rPr lang="en-IN" sz="1950">
                <a:solidFill>
                  <a:schemeClr val="dk1"/>
                </a:solidFill>
              </a:rPr>
              <a:t>) (c * </a:t>
            </a:r>
            <a:r>
              <a:rPr i="1" lang="en-IN" sz="1950">
                <a:solidFill>
                  <a:schemeClr val="dk1"/>
                </a:solidFill>
                <a:latin typeface="Times New Roman"/>
                <a:ea typeface="Times New Roman"/>
                <a:cs typeface="Times New Roman"/>
                <a:sym typeface="Times New Roman"/>
              </a:rPr>
              <a:t>10</a:t>
            </a:r>
            <a:r>
              <a:rPr baseline="30000" i="1" lang="en-IN" sz="1950">
                <a:solidFill>
                  <a:schemeClr val="dk1"/>
                </a:solidFill>
                <a:latin typeface="Times New Roman"/>
                <a:ea typeface="Times New Roman"/>
                <a:cs typeface="Times New Roman"/>
                <a:sym typeface="Times New Roman"/>
              </a:rPr>
              <a:t>n/2 </a:t>
            </a:r>
            <a:r>
              <a:rPr i="1" lang="en-IN" sz="1950">
                <a:solidFill>
                  <a:schemeClr val="dk1"/>
                </a:solidFill>
                <a:latin typeface="Times New Roman"/>
                <a:ea typeface="Times New Roman"/>
                <a:cs typeface="Times New Roman"/>
                <a:sym typeface="Times New Roman"/>
              </a:rPr>
              <a:t>+ d </a:t>
            </a:r>
            <a:r>
              <a:rPr lang="en-IN" sz="1950">
                <a:solidFill>
                  <a:schemeClr val="dk1"/>
                </a:solidFill>
              </a:rPr>
              <a:t>)</a:t>
            </a:r>
            <a:endParaRPr/>
          </a:p>
          <a:p>
            <a:pPr indent="0" lvl="1" marL="342900" rtl="0" algn="l">
              <a:lnSpc>
                <a:spcPct val="115000"/>
              </a:lnSpc>
              <a:spcBef>
                <a:spcPts val="0"/>
              </a:spcBef>
              <a:spcAft>
                <a:spcPts val="0"/>
              </a:spcAft>
              <a:buSzPct val="77616"/>
              <a:buNone/>
            </a:pPr>
            <a:r>
              <a:rPr lang="en-IN" sz="1950">
                <a:solidFill>
                  <a:schemeClr val="dk1"/>
                </a:solidFill>
              </a:rPr>
              <a:t>	= ac * </a:t>
            </a:r>
            <a:r>
              <a:rPr i="1" lang="en-IN" sz="1950">
                <a:solidFill>
                  <a:schemeClr val="dk1"/>
                </a:solidFill>
                <a:latin typeface="Times New Roman"/>
                <a:ea typeface="Times New Roman"/>
                <a:cs typeface="Times New Roman"/>
                <a:sym typeface="Times New Roman"/>
              </a:rPr>
              <a:t>10</a:t>
            </a:r>
            <a:r>
              <a:rPr baseline="30000" i="1" lang="en-IN" sz="1950">
                <a:solidFill>
                  <a:schemeClr val="dk1"/>
                </a:solidFill>
                <a:latin typeface="Times New Roman"/>
                <a:ea typeface="Times New Roman"/>
                <a:cs typeface="Times New Roman"/>
                <a:sym typeface="Times New Roman"/>
              </a:rPr>
              <a:t>n </a:t>
            </a:r>
            <a:r>
              <a:rPr i="1" lang="en-IN" sz="1950">
                <a:solidFill>
                  <a:schemeClr val="dk1"/>
                </a:solidFill>
                <a:latin typeface="Times New Roman"/>
                <a:ea typeface="Times New Roman"/>
                <a:cs typeface="Times New Roman"/>
                <a:sym typeface="Times New Roman"/>
              </a:rPr>
              <a:t> + (a*d * 10</a:t>
            </a:r>
            <a:r>
              <a:rPr baseline="30000" i="1" lang="en-IN" sz="1950">
                <a:solidFill>
                  <a:schemeClr val="dk1"/>
                </a:solidFill>
                <a:latin typeface="Times New Roman"/>
                <a:ea typeface="Times New Roman"/>
                <a:cs typeface="Times New Roman"/>
                <a:sym typeface="Times New Roman"/>
              </a:rPr>
              <a:t>n/2</a:t>
            </a:r>
            <a:r>
              <a:rPr i="1" lang="en-IN" sz="1950">
                <a:solidFill>
                  <a:schemeClr val="dk1"/>
                </a:solidFill>
                <a:latin typeface="Times New Roman"/>
                <a:ea typeface="Times New Roman"/>
                <a:cs typeface="Times New Roman"/>
                <a:sym typeface="Times New Roman"/>
              </a:rPr>
              <a:t>)+ (b*c * 10</a:t>
            </a:r>
            <a:r>
              <a:rPr baseline="30000" i="1" lang="en-IN" sz="1950">
                <a:solidFill>
                  <a:schemeClr val="dk1"/>
                </a:solidFill>
                <a:latin typeface="Times New Roman"/>
                <a:ea typeface="Times New Roman"/>
                <a:cs typeface="Times New Roman"/>
                <a:sym typeface="Times New Roman"/>
              </a:rPr>
              <a:t>n/2</a:t>
            </a:r>
            <a:r>
              <a:rPr i="1" lang="en-IN" sz="1950">
                <a:solidFill>
                  <a:schemeClr val="dk1"/>
                </a:solidFill>
                <a:latin typeface="Times New Roman"/>
                <a:ea typeface="Times New Roman"/>
                <a:cs typeface="Times New Roman"/>
                <a:sym typeface="Times New Roman"/>
              </a:rPr>
              <a:t>)+ bd</a:t>
            </a:r>
            <a:endParaRPr sz="1950">
              <a:solidFill>
                <a:schemeClr val="dk1"/>
              </a:solidFill>
            </a:endParaRPr>
          </a:p>
          <a:p>
            <a:pPr indent="0" lvl="1" marL="342900" rtl="0" algn="l">
              <a:lnSpc>
                <a:spcPct val="115000"/>
              </a:lnSpc>
              <a:spcBef>
                <a:spcPts val="0"/>
              </a:spcBef>
              <a:spcAft>
                <a:spcPts val="0"/>
              </a:spcAft>
              <a:buSzPct val="77616"/>
              <a:buNone/>
            </a:pPr>
            <a:r>
              <a:rPr lang="en-IN" sz="1950">
                <a:solidFill>
                  <a:schemeClr val="dk1"/>
                </a:solidFill>
              </a:rPr>
              <a:t>	= ac * </a:t>
            </a:r>
            <a:r>
              <a:rPr i="1" lang="en-IN" sz="1950">
                <a:solidFill>
                  <a:schemeClr val="dk1"/>
                </a:solidFill>
                <a:latin typeface="Times New Roman"/>
                <a:ea typeface="Times New Roman"/>
                <a:cs typeface="Times New Roman"/>
                <a:sym typeface="Times New Roman"/>
              </a:rPr>
              <a:t>10</a:t>
            </a:r>
            <a:r>
              <a:rPr baseline="30000" i="1" lang="en-IN" sz="1950">
                <a:solidFill>
                  <a:schemeClr val="dk1"/>
                </a:solidFill>
                <a:latin typeface="Times New Roman"/>
                <a:ea typeface="Times New Roman"/>
                <a:cs typeface="Times New Roman"/>
                <a:sym typeface="Times New Roman"/>
              </a:rPr>
              <a:t>n </a:t>
            </a:r>
            <a:r>
              <a:rPr i="1" lang="en-IN" sz="1950">
                <a:solidFill>
                  <a:schemeClr val="dk1"/>
                </a:solidFill>
                <a:latin typeface="Times New Roman"/>
                <a:ea typeface="Times New Roman"/>
                <a:cs typeface="Times New Roman"/>
                <a:sym typeface="Times New Roman"/>
              </a:rPr>
              <a:t> + (ad+ bc) 10</a:t>
            </a:r>
            <a:r>
              <a:rPr baseline="30000" i="1" lang="en-IN" sz="1950">
                <a:solidFill>
                  <a:schemeClr val="dk1"/>
                </a:solidFill>
                <a:latin typeface="Times New Roman"/>
                <a:ea typeface="Times New Roman"/>
                <a:cs typeface="Times New Roman"/>
                <a:sym typeface="Times New Roman"/>
              </a:rPr>
              <a:t>n/2</a:t>
            </a:r>
            <a:r>
              <a:rPr i="1" lang="en-IN" sz="1950">
                <a:solidFill>
                  <a:schemeClr val="dk1"/>
                </a:solidFill>
                <a:latin typeface="Times New Roman"/>
                <a:ea typeface="Times New Roman"/>
                <a:cs typeface="Times New Roman"/>
                <a:sym typeface="Times New Roman"/>
              </a:rPr>
              <a:t> + bd  </a:t>
            </a:r>
            <a:endParaRPr sz="1950">
              <a:solidFill>
                <a:schemeClr val="dk1"/>
              </a:solidFill>
            </a:endParaRPr>
          </a:p>
          <a:p>
            <a:pPr indent="-342900" lvl="0" marL="457200" rtl="0" algn="l">
              <a:lnSpc>
                <a:spcPct val="115000"/>
              </a:lnSpc>
              <a:spcBef>
                <a:spcPts val="0"/>
              </a:spcBef>
              <a:spcAft>
                <a:spcPts val="0"/>
              </a:spcAft>
              <a:buSzPct val="89468"/>
              <a:buChar char="●"/>
            </a:pPr>
            <a:r>
              <a:rPr lang="en-IN" sz="2175">
                <a:solidFill>
                  <a:schemeClr val="dk1"/>
                </a:solidFill>
              </a:rPr>
              <a:t>The above procedure still needs four multiplications; ac,ad,bc and bd</a:t>
            </a:r>
            <a:endParaRPr sz="2175">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Multiplying large integers problem</a:t>
            </a:r>
            <a:endParaRPr/>
          </a:p>
        </p:txBody>
      </p:sp>
      <p:sp>
        <p:nvSpPr>
          <p:cNvPr id="506" name="Google Shape;506;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IN">
                <a:solidFill>
                  <a:schemeClr val="dk1"/>
                </a:solidFill>
              </a:rPr>
              <a:t>The key observation is that there is no need to compute both </a:t>
            </a:r>
            <a:r>
              <a:rPr i="1" lang="en-IN">
                <a:solidFill>
                  <a:schemeClr val="dk1"/>
                </a:solidFill>
                <a:latin typeface="Times New Roman"/>
                <a:ea typeface="Times New Roman"/>
                <a:cs typeface="Times New Roman"/>
                <a:sym typeface="Times New Roman"/>
              </a:rPr>
              <a:t>ad</a:t>
            </a:r>
            <a:r>
              <a:rPr lang="en-IN">
                <a:solidFill>
                  <a:schemeClr val="dk1"/>
                </a:solidFill>
              </a:rPr>
              <a:t> and </a:t>
            </a:r>
            <a:r>
              <a:rPr i="1" lang="en-IN">
                <a:solidFill>
                  <a:schemeClr val="dk1"/>
                </a:solidFill>
                <a:latin typeface="Times New Roman"/>
                <a:ea typeface="Times New Roman"/>
                <a:cs typeface="Times New Roman"/>
                <a:sym typeface="Times New Roman"/>
              </a:rPr>
              <a:t>bc;</a:t>
            </a:r>
            <a:r>
              <a:rPr lang="en-IN">
                <a:solidFill>
                  <a:schemeClr val="dk1"/>
                </a:solidFill>
              </a:rPr>
              <a:t> all we really need is the sum of these two terms.</a:t>
            </a:r>
            <a:endParaRPr/>
          </a:p>
          <a:p>
            <a:pPr indent="-342900" lvl="0" marL="457200" rtl="0" algn="l">
              <a:lnSpc>
                <a:spcPct val="115000"/>
              </a:lnSpc>
              <a:spcBef>
                <a:spcPts val="0"/>
              </a:spcBef>
              <a:spcAft>
                <a:spcPts val="0"/>
              </a:spcAft>
              <a:buSzPts val="1800"/>
              <a:buChar char="●"/>
            </a:pPr>
            <a:r>
              <a:rPr lang="en-IN">
                <a:solidFill>
                  <a:schemeClr val="dk1"/>
                </a:solidFill>
              </a:rPr>
              <a:t>So there is one algorithm which takes only 3 multiplication.</a:t>
            </a:r>
            <a:endParaRPr/>
          </a:p>
          <a:p>
            <a:pPr indent="0" lvl="0" marL="0" rtl="0" algn="l">
              <a:lnSpc>
                <a:spcPct val="115000"/>
              </a:lnSpc>
              <a:spcBef>
                <a:spcPts val="0"/>
              </a:spcBef>
              <a:spcAft>
                <a:spcPts val="0"/>
              </a:spcAft>
              <a:buSzPts val="1800"/>
              <a:buNone/>
            </a:pPr>
            <a:r>
              <a:rPr lang="en-IN"/>
              <a:t> </a:t>
            </a:r>
            <a:endParaRPr/>
          </a:p>
          <a:p>
            <a:pPr indent="0" lvl="0" marL="0" rtl="0" algn="l">
              <a:lnSpc>
                <a:spcPct val="115000"/>
              </a:lnSpc>
              <a:spcBef>
                <a:spcPts val="0"/>
              </a:spcBef>
              <a:spcAft>
                <a:spcPts val="0"/>
              </a:spcAft>
              <a:buSzPts val="1800"/>
              <a:buNone/>
            </a:pPr>
            <a:r>
              <a:rPr b="1" lang="en-IN" sz="2400">
                <a:solidFill>
                  <a:srgbClr val="FF0000"/>
                </a:solidFill>
              </a:rPr>
              <a:t>begin</a:t>
            </a:r>
            <a:endParaRPr/>
          </a:p>
          <a:p>
            <a:pPr indent="0" lvl="1" marL="342900" rtl="0" algn="l">
              <a:lnSpc>
                <a:spcPct val="115000"/>
              </a:lnSpc>
              <a:spcBef>
                <a:spcPts val="0"/>
              </a:spcBef>
              <a:spcAft>
                <a:spcPts val="0"/>
              </a:spcAft>
              <a:buSzPts val="1400"/>
              <a:buNone/>
            </a:pPr>
            <a:r>
              <a:rPr b="1" lang="en-IN" sz="1800">
                <a:solidFill>
                  <a:srgbClr val="FF0000"/>
                </a:solidFill>
              </a:rPr>
              <a:t>	u= (a+b)(c+d)</a:t>
            </a:r>
            <a:endParaRPr/>
          </a:p>
          <a:p>
            <a:pPr indent="0" lvl="1" marL="342900" rtl="0" algn="l">
              <a:lnSpc>
                <a:spcPct val="115000"/>
              </a:lnSpc>
              <a:spcBef>
                <a:spcPts val="0"/>
              </a:spcBef>
              <a:spcAft>
                <a:spcPts val="0"/>
              </a:spcAft>
              <a:buSzPts val="1400"/>
              <a:buNone/>
            </a:pPr>
            <a:r>
              <a:rPr b="1" lang="en-IN" sz="1800">
                <a:solidFill>
                  <a:srgbClr val="FF0000"/>
                </a:solidFill>
              </a:rPr>
              <a:t>	v=a*c</a:t>
            </a:r>
            <a:endParaRPr/>
          </a:p>
          <a:p>
            <a:pPr indent="0" lvl="1" marL="342900" rtl="0" algn="l">
              <a:lnSpc>
                <a:spcPct val="115000"/>
              </a:lnSpc>
              <a:spcBef>
                <a:spcPts val="0"/>
              </a:spcBef>
              <a:spcAft>
                <a:spcPts val="0"/>
              </a:spcAft>
              <a:buSzPts val="1400"/>
              <a:buNone/>
            </a:pPr>
            <a:r>
              <a:rPr b="1" lang="en-IN" sz="1800">
                <a:solidFill>
                  <a:srgbClr val="FF0000"/>
                </a:solidFill>
              </a:rPr>
              <a:t>	w=b*d</a:t>
            </a:r>
            <a:endParaRPr/>
          </a:p>
          <a:p>
            <a:pPr indent="0" lvl="1" marL="342900" rtl="0" algn="l">
              <a:lnSpc>
                <a:spcPct val="115000"/>
              </a:lnSpc>
              <a:spcBef>
                <a:spcPts val="0"/>
              </a:spcBef>
              <a:spcAft>
                <a:spcPts val="0"/>
              </a:spcAft>
              <a:buSzPts val="1400"/>
              <a:buNone/>
            </a:pPr>
            <a:r>
              <a:rPr b="1" lang="en-IN" sz="1800">
                <a:solidFill>
                  <a:srgbClr val="FF0000"/>
                </a:solidFill>
              </a:rPr>
              <a:t>	z= v*</a:t>
            </a:r>
            <a:r>
              <a:rPr b="1" i="1" lang="en-IN" sz="1800">
                <a:solidFill>
                  <a:srgbClr val="FF0000"/>
                </a:solidFill>
                <a:latin typeface="Times New Roman"/>
                <a:ea typeface="Times New Roman"/>
                <a:cs typeface="Times New Roman"/>
                <a:sym typeface="Times New Roman"/>
              </a:rPr>
              <a:t> 10</a:t>
            </a:r>
            <a:r>
              <a:rPr b="1" baseline="30000" i="1" lang="en-IN" sz="1800">
                <a:solidFill>
                  <a:srgbClr val="FF0000"/>
                </a:solidFill>
                <a:latin typeface="Times New Roman"/>
                <a:ea typeface="Times New Roman"/>
                <a:cs typeface="Times New Roman"/>
                <a:sym typeface="Times New Roman"/>
              </a:rPr>
              <a:t>n </a:t>
            </a:r>
            <a:r>
              <a:rPr b="1" i="1" lang="en-IN" sz="1800">
                <a:solidFill>
                  <a:srgbClr val="FF0000"/>
                </a:solidFill>
                <a:latin typeface="Times New Roman"/>
                <a:ea typeface="Times New Roman"/>
                <a:cs typeface="Times New Roman"/>
                <a:sym typeface="Times New Roman"/>
              </a:rPr>
              <a:t> + (u-v-w) * 10</a:t>
            </a:r>
            <a:r>
              <a:rPr b="1" baseline="30000" i="1" lang="en-IN" sz="1800">
                <a:solidFill>
                  <a:srgbClr val="FF0000"/>
                </a:solidFill>
                <a:latin typeface="Times New Roman"/>
                <a:ea typeface="Times New Roman"/>
                <a:cs typeface="Times New Roman"/>
                <a:sym typeface="Times New Roman"/>
              </a:rPr>
              <a:t>n/2 </a:t>
            </a:r>
            <a:r>
              <a:rPr b="1" i="1" lang="en-IN" sz="1800">
                <a:solidFill>
                  <a:srgbClr val="FF0000"/>
                </a:solidFill>
                <a:latin typeface="Times New Roman"/>
                <a:ea typeface="Times New Roman"/>
                <a:cs typeface="Times New Roman"/>
                <a:sym typeface="Times New Roman"/>
              </a:rPr>
              <a:t> + w</a:t>
            </a:r>
            <a:endParaRPr b="1" sz="1800">
              <a:solidFill>
                <a:srgbClr val="FF0000"/>
              </a:solidFill>
            </a:endParaRPr>
          </a:p>
          <a:p>
            <a:pPr indent="0" lvl="1" marL="342900" rtl="0" algn="l">
              <a:lnSpc>
                <a:spcPct val="115000"/>
              </a:lnSpc>
              <a:spcBef>
                <a:spcPts val="0"/>
              </a:spcBef>
              <a:spcAft>
                <a:spcPts val="0"/>
              </a:spcAft>
              <a:buSzPts val="1400"/>
              <a:buNone/>
            </a:pPr>
            <a:r>
              <a:rPr b="1" lang="en-IN" sz="2100">
                <a:solidFill>
                  <a:srgbClr val="FF0000"/>
                </a:solidFill>
              </a:rPr>
              <a:t>end</a:t>
            </a:r>
            <a:endParaRPr sz="21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pic>
        <p:nvPicPr>
          <p:cNvPr id="512" name="Google Shape;512;p66"/>
          <p:cNvPicPr preferRelativeResize="0"/>
          <p:nvPr>
            <p:ph idx="1" type="body"/>
          </p:nvPr>
        </p:nvPicPr>
        <p:blipFill rotWithShape="1">
          <a:blip r:embed="rId3">
            <a:alphaModFix/>
          </a:blip>
          <a:srcRect b="0" l="0" r="0" t="0"/>
          <a:stretch/>
        </p:blipFill>
        <p:spPr>
          <a:xfrm>
            <a:off x="3028347" y="729503"/>
            <a:ext cx="4781636" cy="339447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pic>
        <p:nvPicPr>
          <p:cNvPr id="518" name="Google Shape;518;p67"/>
          <p:cNvPicPr preferRelativeResize="0"/>
          <p:nvPr>
            <p:ph idx="1" type="body"/>
          </p:nvPr>
        </p:nvPicPr>
        <p:blipFill rotWithShape="1">
          <a:blip r:embed="rId3">
            <a:alphaModFix/>
          </a:blip>
          <a:srcRect b="0" l="0" r="0" t="0"/>
          <a:stretch/>
        </p:blipFill>
        <p:spPr>
          <a:xfrm>
            <a:off x="3130261" y="709334"/>
            <a:ext cx="5465314" cy="3394472"/>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Time complexity</a:t>
            </a:r>
            <a:endParaRPr/>
          </a:p>
        </p:txBody>
      </p:sp>
      <p:sp>
        <p:nvSpPr>
          <p:cNvPr id="524" name="Google Shape;524;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IN">
                <a:solidFill>
                  <a:srgbClr val="FF0000"/>
                </a:solidFill>
              </a:rPr>
              <a:t>begin</a:t>
            </a:r>
            <a:endParaRPr/>
          </a:p>
          <a:p>
            <a:pPr indent="0" lvl="1" marL="342900" rtl="0" algn="l">
              <a:lnSpc>
                <a:spcPct val="115000"/>
              </a:lnSpc>
              <a:spcBef>
                <a:spcPts val="0"/>
              </a:spcBef>
              <a:spcAft>
                <a:spcPts val="0"/>
              </a:spcAft>
              <a:buSzPts val="1400"/>
              <a:buNone/>
            </a:pPr>
            <a:r>
              <a:rPr b="1" lang="en-IN">
                <a:solidFill>
                  <a:srgbClr val="FF0000"/>
                </a:solidFill>
              </a:rPr>
              <a:t>	u= (a+b)(c+d)  </a:t>
            </a:r>
            <a:endParaRPr/>
          </a:p>
          <a:p>
            <a:pPr indent="0" lvl="1" marL="342900" rtl="0" algn="l">
              <a:lnSpc>
                <a:spcPct val="115000"/>
              </a:lnSpc>
              <a:spcBef>
                <a:spcPts val="0"/>
              </a:spcBef>
              <a:spcAft>
                <a:spcPts val="0"/>
              </a:spcAft>
              <a:buSzPts val="1400"/>
              <a:buNone/>
            </a:pPr>
            <a:r>
              <a:rPr b="1" lang="en-IN">
                <a:solidFill>
                  <a:srgbClr val="FF0000"/>
                </a:solidFill>
              </a:rPr>
              <a:t>	v=a*c</a:t>
            </a:r>
            <a:endParaRPr/>
          </a:p>
          <a:p>
            <a:pPr indent="0" lvl="1" marL="342900" rtl="0" algn="l">
              <a:lnSpc>
                <a:spcPct val="115000"/>
              </a:lnSpc>
              <a:spcBef>
                <a:spcPts val="0"/>
              </a:spcBef>
              <a:spcAft>
                <a:spcPts val="0"/>
              </a:spcAft>
              <a:buSzPts val="1400"/>
              <a:buNone/>
            </a:pPr>
            <a:r>
              <a:rPr b="1" lang="en-IN">
                <a:solidFill>
                  <a:srgbClr val="FF0000"/>
                </a:solidFill>
              </a:rPr>
              <a:t>	w=b*d</a:t>
            </a:r>
            <a:endParaRPr/>
          </a:p>
          <a:p>
            <a:pPr indent="0" lvl="1" marL="342900" rtl="0" algn="l">
              <a:lnSpc>
                <a:spcPct val="115000"/>
              </a:lnSpc>
              <a:spcBef>
                <a:spcPts val="0"/>
              </a:spcBef>
              <a:spcAft>
                <a:spcPts val="0"/>
              </a:spcAft>
              <a:buSzPts val="1400"/>
              <a:buNone/>
            </a:pPr>
            <a:r>
              <a:rPr b="1" lang="en-IN">
                <a:solidFill>
                  <a:srgbClr val="FF0000"/>
                </a:solidFill>
              </a:rPr>
              <a:t>	z= v*</a:t>
            </a:r>
            <a:r>
              <a:rPr b="1" i="1" lang="en-IN">
                <a:solidFill>
                  <a:srgbClr val="FF0000"/>
                </a:solidFill>
                <a:latin typeface="Times New Roman"/>
                <a:ea typeface="Times New Roman"/>
                <a:cs typeface="Times New Roman"/>
                <a:sym typeface="Times New Roman"/>
              </a:rPr>
              <a:t> 10</a:t>
            </a:r>
            <a:r>
              <a:rPr b="1" baseline="30000" i="1" lang="en-IN">
                <a:solidFill>
                  <a:srgbClr val="FF0000"/>
                </a:solidFill>
                <a:latin typeface="Times New Roman"/>
                <a:ea typeface="Times New Roman"/>
                <a:cs typeface="Times New Roman"/>
                <a:sym typeface="Times New Roman"/>
              </a:rPr>
              <a:t>n </a:t>
            </a:r>
            <a:r>
              <a:rPr b="1" i="1" lang="en-IN">
                <a:solidFill>
                  <a:srgbClr val="FF0000"/>
                </a:solidFill>
                <a:latin typeface="Times New Roman"/>
                <a:ea typeface="Times New Roman"/>
                <a:cs typeface="Times New Roman"/>
                <a:sym typeface="Times New Roman"/>
              </a:rPr>
              <a:t> + (u-v-w) * 10</a:t>
            </a:r>
            <a:r>
              <a:rPr b="1" baseline="30000" i="1" lang="en-IN">
                <a:solidFill>
                  <a:srgbClr val="FF0000"/>
                </a:solidFill>
                <a:latin typeface="Times New Roman"/>
                <a:ea typeface="Times New Roman"/>
                <a:cs typeface="Times New Roman"/>
                <a:sym typeface="Times New Roman"/>
              </a:rPr>
              <a:t>n/2 </a:t>
            </a:r>
            <a:r>
              <a:rPr b="1" i="1" lang="en-IN">
                <a:solidFill>
                  <a:srgbClr val="FF0000"/>
                </a:solidFill>
                <a:latin typeface="Times New Roman"/>
                <a:ea typeface="Times New Roman"/>
                <a:cs typeface="Times New Roman"/>
                <a:sym typeface="Times New Roman"/>
              </a:rPr>
              <a:t> + w</a:t>
            </a:r>
            <a:endParaRPr b="1">
              <a:solidFill>
                <a:srgbClr val="FF0000"/>
              </a:solidFill>
            </a:endParaRPr>
          </a:p>
          <a:p>
            <a:pPr indent="0" lvl="1" marL="342900" rtl="0" algn="l">
              <a:lnSpc>
                <a:spcPct val="115000"/>
              </a:lnSpc>
              <a:spcBef>
                <a:spcPts val="0"/>
              </a:spcBef>
              <a:spcAft>
                <a:spcPts val="0"/>
              </a:spcAft>
              <a:buSzPts val="1400"/>
              <a:buNone/>
            </a:pPr>
            <a:r>
              <a:rPr b="1" lang="en-IN">
                <a:solidFill>
                  <a:srgbClr val="FF0000"/>
                </a:solidFill>
              </a:rPr>
              <a:t>End</a:t>
            </a:r>
            <a:endParaRPr/>
          </a:p>
          <a:p>
            <a:pPr indent="0" lvl="1" marL="342900" rtl="0" algn="l">
              <a:lnSpc>
                <a:spcPct val="115000"/>
              </a:lnSpc>
              <a:spcBef>
                <a:spcPts val="0"/>
              </a:spcBef>
              <a:spcAft>
                <a:spcPts val="0"/>
              </a:spcAft>
              <a:buSzPts val="1400"/>
              <a:buNone/>
            </a:pPr>
            <a:r>
              <a:t/>
            </a:r>
            <a:endParaRPr b="1" sz="1500">
              <a:solidFill>
                <a:srgbClr val="FF0000"/>
              </a:solidFill>
            </a:endParaRPr>
          </a:p>
          <a:p>
            <a:pPr indent="0" lvl="1" marL="342900" rtl="0" algn="l">
              <a:lnSpc>
                <a:spcPct val="115000"/>
              </a:lnSpc>
              <a:spcBef>
                <a:spcPts val="0"/>
              </a:spcBef>
              <a:spcAft>
                <a:spcPts val="0"/>
              </a:spcAft>
              <a:buSzPts val="1400"/>
              <a:buNone/>
            </a:pPr>
            <a:r>
              <a:rPr b="1" lang="en-IN" sz="1500">
                <a:solidFill>
                  <a:srgbClr val="576C77"/>
                </a:solidFill>
              </a:rPr>
              <a:t>Divide 1 digit into 2 parts so size of sub problem is n/2</a:t>
            </a:r>
            <a:endParaRPr/>
          </a:p>
          <a:p>
            <a:pPr indent="0" lvl="1" marL="342900" rtl="0" algn="l">
              <a:lnSpc>
                <a:spcPct val="115000"/>
              </a:lnSpc>
              <a:spcBef>
                <a:spcPts val="0"/>
              </a:spcBef>
              <a:spcAft>
                <a:spcPts val="0"/>
              </a:spcAft>
              <a:buSzPts val="1400"/>
              <a:buNone/>
            </a:pPr>
            <a:r>
              <a:rPr b="1" lang="en-IN" sz="1500">
                <a:solidFill>
                  <a:srgbClr val="576C77"/>
                </a:solidFill>
              </a:rPr>
              <a:t>So our recurrence equation is</a:t>
            </a:r>
            <a:endParaRPr/>
          </a:p>
          <a:p>
            <a:pPr indent="0" lvl="1" marL="342900" rtl="0" algn="l">
              <a:lnSpc>
                <a:spcPct val="115000"/>
              </a:lnSpc>
              <a:spcBef>
                <a:spcPts val="0"/>
              </a:spcBef>
              <a:spcAft>
                <a:spcPts val="0"/>
              </a:spcAft>
              <a:buSzPts val="1400"/>
              <a:buNone/>
            </a:pPr>
            <a:r>
              <a:t/>
            </a:r>
            <a:endParaRPr b="1" sz="1500">
              <a:solidFill>
                <a:srgbClr val="576C77"/>
              </a:solidFill>
            </a:endParaRPr>
          </a:p>
          <a:p>
            <a:pPr indent="0" lvl="1" marL="342900" rtl="0" algn="l">
              <a:lnSpc>
                <a:spcPct val="115000"/>
              </a:lnSpc>
              <a:spcBef>
                <a:spcPts val="0"/>
              </a:spcBef>
              <a:spcAft>
                <a:spcPts val="0"/>
              </a:spcAft>
              <a:buSzPts val="1400"/>
              <a:buNone/>
            </a:pPr>
            <a:r>
              <a:rPr b="1" lang="en-IN">
                <a:solidFill>
                  <a:srgbClr val="FF0000"/>
                </a:solidFill>
              </a:rPr>
              <a:t>T(n) = 3 T(n/2) + k1 n     ------- eq</a:t>
            </a:r>
            <a:r>
              <a:rPr b="1" baseline="30000" lang="en-IN">
                <a:solidFill>
                  <a:srgbClr val="FF0000"/>
                </a:solidFill>
              </a:rPr>
              <a:t>n</a:t>
            </a:r>
            <a:r>
              <a:rPr b="1" lang="en-IN">
                <a:solidFill>
                  <a:srgbClr val="FF0000"/>
                </a:solidFill>
              </a:rPr>
              <a:t> (1)</a:t>
            </a:r>
            <a:endParaRPr>
              <a:solidFill>
                <a:srgbClr val="FF0000"/>
              </a:solidFill>
            </a:endParaRPr>
          </a:p>
          <a:p>
            <a:pPr indent="-228600" lvl="0" marL="457200" rtl="0" algn="l">
              <a:lnSpc>
                <a:spcPct val="115000"/>
              </a:lnSpc>
              <a:spcBef>
                <a:spcPts val="0"/>
              </a:spcBef>
              <a:spcAft>
                <a:spcPts val="0"/>
              </a:spcAft>
              <a:buSzPts val="1800"/>
              <a:buNone/>
            </a:pPr>
            <a:r>
              <a:t/>
            </a:r>
            <a:endParaRPr/>
          </a:p>
        </p:txBody>
      </p:sp>
      <p:cxnSp>
        <p:nvCxnSpPr>
          <p:cNvPr id="525" name="Google Shape;525;p68"/>
          <p:cNvCxnSpPr/>
          <p:nvPr/>
        </p:nvCxnSpPr>
        <p:spPr>
          <a:xfrm>
            <a:off x="4725858" y="1534401"/>
            <a:ext cx="1344706" cy="6724"/>
          </a:xfrm>
          <a:prstGeom prst="straightConnector1">
            <a:avLst/>
          </a:prstGeom>
          <a:noFill/>
          <a:ln cap="flat" cmpd="sng" w="38100">
            <a:solidFill>
              <a:srgbClr val="3B7FF2"/>
            </a:solidFill>
            <a:prstDash val="solid"/>
            <a:round/>
            <a:headEnd len="sm" w="sm" type="none"/>
            <a:tailEnd len="med" w="med" type="triangle"/>
          </a:ln>
        </p:spPr>
      </p:cxnSp>
      <p:sp>
        <p:nvSpPr>
          <p:cNvPr id="526" name="Google Shape;526;p68"/>
          <p:cNvSpPr/>
          <p:nvPr/>
        </p:nvSpPr>
        <p:spPr>
          <a:xfrm>
            <a:off x="6252809" y="1335971"/>
            <a:ext cx="1827744" cy="57708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IN" sz="1050" u="none" cap="none" strike="noStrike">
                <a:solidFill>
                  <a:srgbClr val="000000"/>
                </a:solidFill>
                <a:latin typeface="Arial"/>
                <a:ea typeface="Arial"/>
                <a:cs typeface="Arial"/>
                <a:sym typeface="Arial"/>
              </a:rPr>
              <a:t>divide part- </a:t>
            </a:r>
            <a:endParaRPr/>
          </a:p>
          <a:p>
            <a:pPr indent="0" lvl="0" marL="0" marR="0" rtl="0" algn="l">
              <a:lnSpc>
                <a:spcPct val="100000"/>
              </a:lnSpc>
              <a:spcBef>
                <a:spcPts val="0"/>
              </a:spcBef>
              <a:spcAft>
                <a:spcPts val="0"/>
              </a:spcAft>
              <a:buNone/>
            </a:pPr>
            <a:r>
              <a:rPr b="0" i="0" lang="en-IN" sz="1050" u="none" cap="none" strike="noStrike">
                <a:solidFill>
                  <a:srgbClr val="000000"/>
                </a:solidFill>
                <a:latin typeface="Arial"/>
                <a:ea typeface="Arial"/>
                <a:cs typeface="Arial"/>
                <a:sym typeface="Arial"/>
              </a:rPr>
              <a:t>Total 3 multiplication – </a:t>
            </a:r>
            <a:endParaRPr/>
          </a:p>
          <a:p>
            <a:pPr indent="0" lvl="0" marL="0" marR="0" rtl="0" algn="l">
              <a:lnSpc>
                <a:spcPct val="100000"/>
              </a:lnSpc>
              <a:spcBef>
                <a:spcPts val="0"/>
              </a:spcBef>
              <a:spcAft>
                <a:spcPts val="0"/>
              </a:spcAft>
              <a:buNone/>
            </a:pPr>
            <a:r>
              <a:rPr b="0" i="0" lang="en-IN" sz="1050" u="none" cap="none" strike="noStrike">
                <a:solidFill>
                  <a:srgbClr val="000000"/>
                </a:solidFill>
                <a:latin typeface="Arial"/>
                <a:ea typeface="Arial"/>
                <a:cs typeface="Arial"/>
                <a:sym typeface="Arial"/>
              </a:rPr>
              <a:t>number of sub-problem is 3</a:t>
            </a:r>
            <a:endParaRPr b="0" i="0" sz="1050" u="none" cap="none" strike="noStrike">
              <a:solidFill>
                <a:srgbClr val="000000"/>
              </a:solidFill>
              <a:latin typeface="Arial"/>
              <a:ea typeface="Arial"/>
              <a:cs typeface="Arial"/>
              <a:sym typeface="Arial"/>
            </a:endParaRPr>
          </a:p>
        </p:txBody>
      </p:sp>
      <p:cxnSp>
        <p:nvCxnSpPr>
          <p:cNvPr id="527" name="Google Shape;527;p68"/>
          <p:cNvCxnSpPr/>
          <p:nvPr/>
        </p:nvCxnSpPr>
        <p:spPr>
          <a:xfrm>
            <a:off x="4725858" y="1774711"/>
            <a:ext cx="1344706" cy="6724"/>
          </a:xfrm>
          <a:prstGeom prst="straightConnector1">
            <a:avLst/>
          </a:prstGeom>
          <a:noFill/>
          <a:ln cap="flat" cmpd="sng" w="38100">
            <a:solidFill>
              <a:srgbClr val="3B7FF2"/>
            </a:solidFill>
            <a:prstDash val="solid"/>
            <a:round/>
            <a:headEnd len="sm" w="sm" type="none"/>
            <a:tailEnd len="med" w="med" type="triangle"/>
          </a:ln>
        </p:spPr>
      </p:cxnSp>
      <p:cxnSp>
        <p:nvCxnSpPr>
          <p:cNvPr id="528" name="Google Shape;528;p68"/>
          <p:cNvCxnSpPr/>
          <p:nvPr/>
        </p:nvCxnSpPr>
        <p:spPr>
          <a:xfrm>
            <a:off x="4761114" y="2028468"/>
            <a:ext cx="1344706" cy="6724"/>
          </a:xfrm>
          <a:prstGeom prst="straightConnector1">
            <a:avLst/>
          </a:prstGeom>
          <a:noFill/>
          <a:ln cap="flat" cmpd="sng" w="38100">
            <a:solidFill>
              <a:srgbClr val="3B7FF2"/>
            </a:solidFill>
            <a:prstDash val="solid"/>
            <a:round/>
            <a:headEnd len="sm" w="sm" type="none"/>
            <a:tailEnd len="med" w="med" type="triangle"/>
          </a:ln>
        </p:spPr>
      </p:cxnSp>
      <p:cxnSp>
        <p:nvCxnSpPr>
          <p:cNvPr id="529" name="Google Shape;529;p68"/>
          <p:cNvCxnSpPr/>
          <p:nvPr/>
        </p:nvCxnSpPr>
        <p:spPr>
          <a:xfrm>
            <a:off x="5952380" y="2305271"/>
            <a:ext cx="1344706" cy="6724"/>
          </a:xfrm>
          <a:prstGeom prst="straightConnector1">
            <a:avLst/>
          </a:prstGeom>
          <a:noFill/>
          <a:ln cap="flat" cmpd="sng" w="38100">
            <a:solidFill>
              <a:schemeClr val="accent6"/>
            </a:solidFill>
            <a:prstDash val="solid"/>
            <a:round/>
            <a:headEnd len="sm" w="sm" type="none"/>
            <a:tailEnd len="med" w="med" type="triangle"/>
          </a:ln>
        </p:spPr>
      </p:cxnSp>
      <p:sp>
        <p:nvSpPr>
          <p:cNvPr id="530" name="Google Shape;530;p68"/>
          <p:cNvSpPr txBox="1"/>
          <p:nvPr/>
        </p:nvSpPr>
        <p:spPr>
          <a:xfrm>
            <a:off x="7228543" y="2154260"/>
            <a:ext cx="2319617" cy="41549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IN" sz="1050" u="none" cap="none" strike="noStrike">
                <a:solidFill>
                  <a:schemeClr val="accent6"/>
                </a:solidFill>
                <a:latin typeface="Arial"/>
                <a:ea typeface="Arial"/>
                <a:cs typeface="Arial"/>
                <a:sym typeface="Arial"/>
              </a:rPr>
              <a:t>Shifting, addition, subtraction– conquer part</a:t>
            </a:r>
            <a:endParaRPr b="0" i="0" sz="1050" u="none" cap="none" strike="noStrike">
              <a:solidFill>
                <a:schemeClr val="accent6"/>
              </a:solidFill>
              <a:latin typeface="Arial"/>
              <a:ea typeface="Arial"/>
              <a:cs typeface="Arial"/>
              <a:sym typeface="Aria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Time complexity</a:t>
            </a:r>
            <a:endParaRPr/>
          </a:p>
        </p:txBody>
      </p:sp>
      <p:sp>
        <p:nvSpPr>
          <p:cNvPr id="536" name="Google Shape;536;p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342900" lvl="0" marL="457200" rtl="0" algn="l">
              <a:lnSpc>
                <a:spcPct val="115000"/>
              </a:lnSpc>
              <a:spcBef>
                <a:spcPts val="0"/>
              </a:spcBef>
              <a:spcAft>
                <a:spcPts val="0"/>
              </a:spcAft>
              <a:buSzPct val="129032"/>
              <a:buChar char="●"/>
            </a:pPr>
            <a:r>
              <a:rPr lang="en-IN">
                <a:solidFill>
                  <a:schemeClr val="dk1"/>
                </a:solidFill>
              </a:rPr>
              <a:t>Solve this equation by backward substitution</a:t>
            </a:r>
            <a:endParaRPr/>
          </a:p>
          <a:p>
            <a:pPr indent="0" lvl="0" marL="0" rtl="0" algn="l">
              <a:lnSpc>
                <a:spcPct val="115000"/>
              </a:lnSpc>
              <a:spcBef>
                <a:spcPts val="0"/>
              </a:spcBef>
              <a:spcAft>
                <a:spcPts val="0"/>
              </a:spcAft>
              <a:buSzPct val="129032"/>
              <a:buNone/>
            </a:pPr>
            <a:r>
              <a:rPr lang="en-IN">
                <a:solidFill>
                  <a:schemeClr val="dk1"/>
                </a:solidFill>
              </a:rPr>
              <a:t>n=n/2 in eqn 1</a:t>
            </a:r>
            <a:endParaRPr/>
          </a:p>
          <a:p>
            <a:pPr indent="0" lvl="0" marL="0" rtl="0" algn="l">
              <a:lnSpc>
                <a:spcPct val="115000"/>
              </a:lnSpc>
              <a:spcBef>
                <a:spcPts val="0"/>
              </a:spcBef>
              <a:spcAft>
                <a:spcPts val="0"/>
              </a:spcAft>
              <a:buSzPct val="129032"/>
              <a:buNone/>
            </a:pPr>
            <a:r>
              <a:rPr lang="en-IN">
                <a:solidFill>
                  <a:srgbClr val="FF0000"/>
                </a:solidFill>
              </a:rPr>
              <a:t>	T(n/2) = 3T(n/4) + k1 n/2   ------(2)</a:t>
            </a:r>
            <a:endParaRPr/>
          </a:p>
          <a:p>
            <a:pPr indent="0" lvl="0" marL="0" rtl="0" algn="l">
              <a:lnSpc>
                <a:spcPct val="115000"/>
              </a:lnSpc>
              <a:spcBef>
                <a:spcPts val="0"/>
              </a:spcBef>
              <a:spcAft>
                <a:spcPts val="0"/>
              </a:spcAft>
              <a:buSzPct val="129032"/>
              <a:buNone/>
            </a:pPr>
            <a:r>
              <a:rPr lang="en-IN">
                <a:solidFill>
                  <a:schemeClr val="dk1"/>
                </a:solidFill>
              </a:rPr>
              <a:t>Put eqn(2) in eq(1)</a:t>
            </a:r>
            <a:endParaRPr/>
          </a:p>
          <a:p>
            <a:pPr indent="0" lvl="0" marL="0" rtl="0" algn="l">
              <a:lnSpc>
                <a:spcPct val="115000"/>
              </a:lnSpc>
              <a:spcBef>
                <a:spcPts val="0"/>
              </a:spcBef>
              <a:spcAft>
                <a:spcPts val="0"/>
              </a:spcAft>
              <a:buSzPct val="129032"/>
              <a:buNone/>
            </a:pPr>
            <a:r>
              <a:rPr lang="en-IN">
                <a:solidFill>
                  <a:schemeClr val="dk1"/>
                </a:solidFill>
              </a:rPr>
              <a:t>	T(n) = 3(3T(n/4) + k1 n/2 ) + k1 n  </a:t>
            </a:r>
            <a:endParaRPr/>
          </a:p>
          <a:p>
            <a:pPr indent="0" lvl="0" marL="0" rtl="0" algn="l">
              <a:lnSpc>
                <a:spcPct val="115000"/>
              </a:lnSpc>
              <a:spcBef>
                <a:spcPts val="0"/>
              </a:spcBef>
              <a:spcAft>
                <a:spcPts val="0"/>
              </a:spcAft>
              <a:buSzPct val="129032"/>
              <a:buNone/>
            </a:pPr>
            <a:r>
              <a:rPr lang="en-IN">
                <a:solidFill>
                  <a:srgbClr val="181818"/>
                </a:solidFill>
              </a:rPr>
              <a:t>        	        = 3</a:t>
            </a:r>
            <a:r>
              <a:rPr baseline="30000" lang="en-IN">
                <a:solidFill>
                  <a:srgbClr val="181818"/>
                </a:solidFill>
              </a:rPr>
              <a:t>2</a:t>
            </a:r>
            <a:r>
              <a:rPr lang="en-IN">
                <a:solidFill>
                  <a:srgbClr val="181818"/>
                </a:solidFill>
              </a:rPr>
              <a:t>T(n/4) + k1n (3/2) + k1 n  -------(3)</a:t>
            </a:r>
            <a:endParaRPr/>
          </a:p>
          <a:p>
            <a:pPr indent="0" lvl="0" marL="0" rtl="0" algn="l">
              <a:lnSpc>
                <a:spcPct val="115000"/>
              </a:lnSpc>
              <a:spcBef>
                <a:spcPts val="0"/>
              </a:spcBef>
              <a:spcAft>
                <a:spcPts val="0"/>
              </a:spcAft>
              <a:buSzPct val="129032"/>
              <a:buNone/>
            </a:pPr>
            <a:r>
              <a:rPr lang="en-IN">
                <a:solidFill>
                  <a:schemeClr val="dk1"/>
                </a:solidFill>
              </a:rPr>
              <a:t>Put n=n/4 in eqn (1)</a:t>
            </a:r>
            <a:endParaRPr/>
          </a:p>
          <a:p>
            <a:pPr indent="0" lvl="0" marL="0" rtl="0" algn="l">
              <a:lnSpc>
                <a:spcPct val="115000"/>
              </a:lnSpc>
              <a:spcBef>
                <a:spcPts val="0"/>
              </a:spcBef>
              <a:spcAft>
                <a:spcPts val="0"/>
              </a:spcAft>
              <a:buSzPct val="129032"/>
              <a:buNone/>
            </a:pPr>
            <a:r>
              <a:rPr lang="en-IN">
                <a:solidFill>
                  <a:srgbClr val="FF0000"/>
                </a:solidFill>
              </a:rPr>
              <a:t>	T(n/4) = 3T(n/8) + k1 n/4   ------(4)</a:t>
            </a:r>
            <a:endParaRPr/>
          </a:p>
          <a:p>
            <a:pPr indent="0" lvl="0" marL="0" rtl="0" algn="l">
              <a:lnSpc>
                <a:spcPct val="115000"/>
              </a:lnSpc>
              <a:spcBef>
                <a:spcPts val="0"/>
              </a:spcBef>
              <a:spcAft>
                <a:spcPts val="0"/>
              </a:spcAft>
              <a:buSzPct val="129032"/>
              <a:buNone/>
            </a:pPr>
            <a:r>
              <a:rPr lang="en-IN">
                <a:solidFill>
                  <a:schemeClr val="dk1"/>
                </a:solidFill>
              </a:rPr>
              <a:t>Put eqn(4) in eq(3)</a:t>
            </a:r>
            <a:endParaRPr/>
          </a:p>
          <a:p>
            <a:pPr indent="-342900" lvl="0" marL="457200" rtl="0" algn="l">
              <a:lnSpc>
                <a:spcPct val="115000"/>
              </a:lnSpc>
              <a:spcBef>
                <a:spcPts val="0"/>
              </a:spcBef>
              <a:spcAft>
                <a:spcPts val="0"/>
              </a:spcAft>
              <a:buSzPct val="129032"/>
              <a:buChar char="●"/>
            </a:pPr>
            <a:r>
              <a:rPr lang="en-IN">
                <a:solidFill>
                  <a:srgbClr val="181818"/>
                </a:solidFill>
              </a:rPr>
              <a:t>= </a:t>
            </a:r>
            <a:r>
              <a:rPr lang="en-IN">
                <a:solidFill>
                  <a:srgbClr val="083C92"/>
                </a:solidFill>
              </a:rPr>
              <a:t>3</a:t>
            </a:r>
            <a:r>
              <a:rPr baseline="30000" lang="en-IN">
                <a:solidFill>
                  <a:srgbClr val="083C92"/>
                </a:solidFill>
              </a:rPr>
              <a:t>3</a:t>
            </a:r>
            <a:r>
              <a:rPr lang="en-IN">
                <a:solidFill>
                  <a:srgbClr val="083C92"/>
                </a:solidFill>
              </a:rPr>
              <a:t>T(n/2</a:t>
            </a:r>
            <a:r>
              <a:rPr baseline="30000" lang="en-IN">
                <a:solidFill>
                  <a:srgbClr val="083C92"/>
                </a:solidFill>
              </a:rPr>
              <a:t>3</a:t>
            </a:r>
            <a:r>
              <a:rPr lang="en-IN">
                <a:solidFill>
                  <a:srgbClr val="083C92"/>
                </a:solidFill>
              </a:rPr>
              <a:t>) + k1n (3/2)</a:t>
            </a:r>
            <a:r>
              <a:rPr baseline="30000" lang="en-IN">
                <a:solidFill>
                  <a:srgbClr val="083C92"/>
                </a:solidFill>
              </a:rPr>
              <a:t>2</a:t>
            </a:r>
            <a:r>
              <a:rPr lang="en-IN">
                <a:solidFill>
                  <a:srgbClr val="083C92"/>
                </a:solidFill>
              </a:rPr>
              <a:t> + k1 n(3/2)+ k1n -------(5)</a:t>
            </a:r>
            <a:endParaRPr/>
          </a:p>
          <a:p>
            <a:pPr indent="0" lvl="0" marL="0" rtl="0" algn="l">
              <a:lnSpc>
                <a:spcPct val="115000"/>
              </a:lnSpc>
              <a:spcBef>
                <a:spcPts val="0"/>
              </a:spcBef>
              <a:spcAft>
                <a:spcPts val="0"/>
              </a:spcAft>
              <a:buSzPct val="129032"/>
              <a:buNone/>
            </a:pPr>
            <a:r>
              <a:rPr lang="en-IN">
                <a:solidFill>
                  <a:srgbClr val="181818"/>
                </a:solidFill>
              </a:rPr>
              <a:t>	‘</a:t>
            </a:r>
            <a:endParaRPr/>
          </a:p>
          <a:p>
            <a:pPr indent="0" lvl="0" marL="0" rtl="0" algn="l">
              <a:lnSpc>
                <a:spcPct val="115000"/>
              </a:lnSpc>
              <a:spcBef>
                <a:spcPts val="0"/>
              </a:spcBef>
              <a:spcAft>
                <a:spcPts val="0"/>
              </a:spcAft>
              <a:buSzPct val="129032"/>
              <a:buNone/>
            </a:pPr>
            <a:r>
              <a:rPr lang="en-IN">
                <a:solidFill>
                  <a:srgbClr val="181818"/>
                </a:solidFill>
              </a:rPr>
              <a:t>	‘	(upto k we have to find)</a:t>
            </a:r>
            <a:endParaRPr/>
          </a:p>
          <a:p>
            <a:pPr indent="0" lvl="0" marL="0" rtl="0" algn="l">
              <a:lnSpc>
                <a:spcPct val="115000"/>
              </a:lnSpc>
              <a:spcBef>
                <a:spcPts val="0"/>
              </a:spcBef>
              <a:spcAft>
                <a:spcPts val="0"/>
              </a:spcAft>
              <a:buSzPct val="129032"/>
              <a:buNone/>
            </a:pPr>
            <a:r>
              <a:rPr lang="en-IN">
                <a:solidFill>
                  <a:srgbClr val="181818"/>
                </a:solidFill>
              </a:rPr>
              <a:t>    = </a:t>
            </a:r>
            <a:r>
              <a:rPr lang="en-IN">
                <a:solidFill>
                  <a:srgbClr val="EF8600"/>
                </a:solidFill>
              </a:rPr>
              <a:t>3</a:t>
            </a:r>
            <a:r>
              <a:rPr baseline="30000" lang="en-IN">
                <a:solidFill>
                  <a:srgbClr val="EF8600"/>
                </a:solidFill>
              </a:rPr>
              <a:t>k</a:t>
            </a:r>
            <a:r>
              <a:rPr lang="en-IN">
                <a:solidFill>
                  <a:srgbClr val="EF8600"/>
                </a:solidFill>
              </a:rPr>
              <a:t>T(n/2</a:t>
            </a:r>
            <a:r>
              <a:rPr baseline="30000" lang="en-IN">
                <a:solidFill>
                  <a:srgbClr val="EF8600"/>
                </a:solidFill>
              </a:rPr>
              <a:t>k</a:t>
            </a:r>
            <a:r>
              <a:rPr lang="en-IN">
                <a:solidFill>
                  <a:srgbClr val="EF8600"/>
                </a:solidFill>
              </a:rPr>
              <a:t>) + k1n [(3/2)</a:t>
            </a:r>
            <a:r>
              <a:rPr baseline="30000" lang="en-IN">
                <a:solidFill>
                  <a:srgbClr val="EF8600"/>
                </a:solidFill>
              </a:rPr>
              <a:t>2</a:t>
            </a:r>
            <a:r>
              <a:rPr lang="en-IN">
                <a:solidFill>
                  <a:srgbClr val="EF8600"/>
                </a:solidFill>
              </a:rPr>
              <a:t> + (3/2)+ 1]</a:t>
            </a:r>
            <a:endParaRPr/>
          </a:p>
          <a:p>
            <a:pPr indent="0" lvl="0" marL="0" rtl="0" algn="l">
              <a:lnSpc>
                <a:spcPct val="115000"/>
              </a:lnSpc>
              <a:spcBef>
                <a:spcPts val="0"/>
              </a:spcBef>
              <a:spcAft>
                <a:spcPts val="0"/>
              </a:spcAft>
              <a:buSzPct val="129032"/>
              <a:buNone/>
            </a:pPr>
            <a:r>
              <a:rPr lang="en-IN">
                <a:solidFill>
                  <a:srgbClr val="181818"/>
                </a:solidFill>
              </a:rPr>
              <a:t>Put n=2</a:t>
            </a:r>
            <a:r>
              <a:rPr baseline="30000" lang="en-IN">
                <a:solidFill>
                  <a:srgbClr val="181818"/>
                </a:solidFill>
              </a:rPr>
              <a:t>k</a:t>
            </a:r>
            <a:endParaRPr/>
          </a:p>
          <a:p>
            <a:pPr indent="0" lvl="0" marL="0" rtl="0" algn="l">
              <a:lnSpc>
                <a:spcPct val="115000"/>
              </a:lnSpc>
              <a:spcBef>
                <a:spcPts val="0"/>
              </a:spcBef>
              <a:spcAft>
                <a:spcPts val="0"/>
              </a:spcAft>
              <a:buSzPct val="129032"/>
              <a:buNone/>
            </a:pPr>
            <a:r>
              <a:rPr baseline="30000" lang="en-IN">
                <a:solidFill>
                  <a:srgbClr val="181818"/>
                </a:solidFill>
              </a:rPr>
              <a:t>    </a:t>
            </a:r>
            <a:r>
              <a:rPr lang="en-IN">
                <a:solidFill>
                  <a:srgbClr val="181818"/>
                </a:solidFill>
              </a:rPr>
              <a:t>  = </a:t>
            </a:r>
            <a:r>
              <a:rPr lang="en-IN">
                <a:solidFill>
                  <a:srgbClr val="00717D"/>
                </a:solidFill>
              </a:rPr>
              <a:t>3</a:t>
            </a:r>
            <a:r>
              <a:rPr baseline="30000" lang="en-IN">
                <a:solidFill>
                  <a:srgbClr val="00717D"/>
                </a:solidFill>
              </a:rPr>
              <a:t>k</a:t>
            </a:r>
            <a:r>
              <a:rPr lang="en-IN">
                <a:solidFill>
                  <a:srgbClr val="00717D"/>
                </a:solidFill>
              </a:rPr>
              <a:t>T(n/n) + k1n [(1 +(3/2)+ (3/2)</a:t>
            </a:r>
            <a:r>
              <a:rPr baseline="30000" lang="en-IN">
                <a:solidFill>
                  <a:srgbClr val="00717D"/>
                </a:solidFill>
              </a:rPr>
              <a:t>2</a:t>
            </a:r>
            <a:r>
              <a:rPr lang="en-IN">
                <a:solidFill>
                  <a:srgbClr val="00717D"/>
                </a:solidFill>
              </a:rPr>
              <a:t> +----+ (3/2)</a:t>
            </a:r>
            <a:r>
              <a:rPr baseline="30000" lang="en-IN">
                <a:solidFill>
                  <a:srgbClr val="00717D"/>
                </a:solidFill>
              </a:rPr>
              <a:t> k-1</a:t>
            </a:r>
            <a:r>
              <a:rPr lang="en-IN">
                <a:solidFill>
                  <a:srgbClr val="00717D"/>
                </a:solidFill>
              </a:rPr>
              <a:t> ]</a:t>
            </a:r>
            <a:endParaRPr/>
          </a:p>
          <a:p>
            <a:pPr indent="-228600" lvl="0" marL="457200" rtl="0" algn="l">
              <a:lnSpc>
                <a:spcPct val="115000"/>
              </a:lnSpc>
              <a:spcBef>
                <a:spcPts val="0"/>
              </a:spcBef>
              <a:spcAft>
                <a:spcPts val="0"/>
              </a:spcAft>
              <a:buSzPct val="129032"/>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Time complexity</a:t>
            </a:r>
            <a:endParaRPr/>
          </a:p>
        </p:txBody>
      </p:sp>
      <p:sp>
        <p:nvSpPr>
          <p:cNvPr id="542" name="Google Shape;542;p70"/>
          <p:cNvSpPr txBox="1"/>
          <p:nvPr>
            <p:ph idx="1" type="body"/>
          </p:nvPr>
        </p:nvSpPr>
        <p:spPr>
          <a:xfrm>
            <a:off x="311700" y="1152475"/>
            <a:ext cx="8520600" cy="3416400"/>
          </a:xfrm>
          <a:prstGeom prst="rect">
            <a:avLst/>
          </a:prstGeom>
          <a:blipFill rotWithShape="1">
            <a:blip r:embed="rId3">
              <a:alphaModFix/>
            </a:blip>
            <a:stretch>
              <a:fillRect b="0" l="-214" r="0"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IN"/>
              <a:t> </a:t>
            </a:r>
            <a:endParaRPr/>
          </a:p>
        </p:txBody>
      </p:sp>
      <p:cxnSp>
        <p:nvCxnSpPr>
          <p:cNvPr id="543" name="Google Shape;543;p70"/>
          <p:cNvCxnSpPr/>
          <p:nvPr/>
        </p:nvCxnSpPr>
        <p:spPr>
          <a:xfrm>
            <a:off x="5825580" y="1008464"/>
            <a:ext cx="0" cy="302559"/>
          </a:xfrm>
          <a:prstGeom prst="straightConnector1">
            <a:avLst/>
          </a:prstGeom>
          <a:noFill/>
          <a:ln cap="flat" cmpd="sng" w="57150">
            <a:solidFill>
              <a:srgbClr val="3B7FF2"/>
            </a:solidFill>
            <a:prstDash val="solid"/>
            <a:round/>
            <a:headEnd len="sm" w="sm"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97" name="Google Shape;97;p17"/>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98" name="Google Shape;98;p17"/>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99" name="Google Shape;99;p17"/>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BINARY SEARCH</a:t>
            </a:r>
            <a:endParaRPr b="0" i="0" sz="2300" u="none" cap="none" strike="noStrike">
              <a:solidFill>
                <a:schemeClr val="lt1"/>
              </a:solidFill>
              <a:latin typeface="Proxima Nova"/>
              <a:ea typeface="Proxima Nova"/>
              <a:cs typeface="Proxima Nova"/>
              <a:sym typeface="Proxima Nova"/>
            </a:endParaRPr>
          </a:p>
        </p:txBody>
      </p:sp>
      <p:sp>
        <p:nvSpPr>
          <p:cNvPr id="100" name="Google Shape;100;p17"/>
          <p:cNvSpPr txBox="1"/>
          <p:nvPr/>
        </p:nvSpPr>
        <p:spPr>
          <a:xfrm>
            <a:off x="645925" y="992003"/>
            <a:ext cx="8212950" cy="3877954"/>
          </a:xfrm>
          <a:prstGeom prst="rect">
            <a:avLst/>
          </a:prstGeom>
          <a:noFill/>
          <a:ln>
            <a:noFill/>
          </a:ln>
        </p:spPr>
        <p:txBody>
          <a:bodyPr anchorCtr="0" anchor="t" bIns="91425" lIns="91425" spcFirstLastPara="1" rIns="91425" wrap="square" tIns="91425">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Binary search is used to search the particular element in the list.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If the element is present in the list, then the process is called successful, and the process returns the location of that element. Otherwise, the search is called unsuccessful.</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Binary search follows the divide and conquer approach in which the list is divided into two halves, and the item is compared with the middle element of the list.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If the match is found then, the location of the middle element is returned. Otherwise, we search into either of the halves depending upon the result produced through the match.</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Note: Binary search can be implemented on sorted array elements. If the list elements are not arranged in a sorted manner, we have first to sort them.</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Max Min algorithm</a:t>
            </a:r>
            <a:endParaRPr>
              <a:solidFill>
                <a:schemeClr val="dk1"/>
              </a:solidFill>
            </a:endParaRPr>
          </a:p>
        </p:txBody>
      </p:sp>
      <p:sp>
        <p:nvSpPr>
          <p:cNvPr id="549" name="Google Shape;549;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142857"/>
              <a:buNone/>
            </a:pPr>
            <a:r>
              <a:rPr lang="en-IN">
                <a:solidFill>
                  <a:schemeClr val="dk1"/>
                </a:solidFill>
              </a:rPr>
              <a:t>Max_min(A, min, max, low, high)</a:t>
            </a:r>
            <a:endParaRPr/>
          </a:p>
          <a:p>
            <a:pPr indent="0" lvl="0" marL="0" rtl="0" algn="l">
              <a:lnSpc>
                <a:spcPct val="115000"/>
              </a:lnSpc>
              <a:spcBef>
                <a:spcPts val="0"/>
              </a:spcBef>
              <a:spcAft>
                <a:spcPts val="0"/>
              </a:spcAft>
              <a:buSzPct val="142857"/>
              <a:buNone/>
            </a:pPr>
            <a:r>
              <a:rPr lang="en-IN"/>
              <a:t>	</a:t>
            </a:r>
            <a:r>
              <a:rPr lang="en-IN">
                <a:solidFill>
                  <a:schemeClr val="dk1"/>
                </a:solidFill>
              </a:rPr>
              <a:t>{</a:t>
            </a:r>
            <a:endParaRPr/>
          </a:p>
          <a:p>
            <a:pPr indent="0" lvl="0" marL="0" rtl="0" algn="l">
              <a:lnSpc>
                <a:spcPct val="115000"/>
              </a:lnSpc>
              <a:spcBef>
                <a:spcPts val="0"/>
              </a:spcBef>
              <a:spcAft>
                <a:spcPts val="0"/>
              </a:spcAft>
              <a:buSzPct val="142857"/>
              <a:buNone/>
            </a:pPr>
            <a:r>
              <a:rPr lang="en-IN"/>
              <a:t>	</a:t>
            </a:r>
            <a:r>
              <a:rPr lang="en-IN">
                <a:solidFill>
                  <a:srgbClr val="EF8600"/>
                </a:solidFill>
              </a:rPr>
              <a:t>if(low=high) </a:t>
            </a:r>
            <a:r>
              <a:rPr lang="en-IN">
                <a:solidFill>
                  <a:schemeClr val="dk1"/>
                </a:solidFill>
              </a:rPr>
              <a:t>then</a:t>
            </a:r>
            <a:endParaRPr/>
          </a:p>
          <a:p>
            <a:pPr indent="0" lvl="0" marL="0" rtl="0" algn="l">
              <a:lnSpc>
                <a:spcPct val="115000"/>
              </a:lnSpc>
              <a:spcBef>
                <a:spcPts val="0"/>
              </a:spcBef>
              <a:spcAft>
                <a:spcPts val="0"/>
              </a:spcAft>
              <a:buSzPct val="142857"/>
              <a:buNone/>
            </a:pPr>
            <a:r>
              <a:rPr lang="en-IN">
                <a:solidFill>
                  <a:schemeClr val="dk1"/>
                </a:solidFill>
              </a:rPr>
              <a:t>		max= min= A[low];</a:t>
            </a:r>
            <a:endParaRPr/>
          </a:p>
          <a:p>
            <a:pPr indent="0" lvl="0" marL="0" rtl="0" algn="l">
              <a:lnSpc>
                <a:spcPct val="115000"/>
              </a:lnSpc>
              <a:spcBef>
                <a:spcPts val="0"/>
              </a:spcBef>
              <a:spcAft>
                <a:spcPts val="0"/>
              </a:spcAft>
              <a:buSzPct val="142857"/>
              <a:buNone/>
            </a:pPr>
            <a:r>
              <a:rPr lang="en-IN"/>
              <a:t>	</a:t>
            </a:r>
            <a:r>
              <a:rPr lang="en-IN">
                <a:solidFill>
                  <a:srgbClr val="EF8600"/>
                </a:solidFill>
              </a:rPr>
              <a:t>else if(low= high-1) </a:t>
            </a:r>
            <a:r>
              <a:rPr lang="en-IN">
                <a:solidFill>
                  <a:schemeClr val="dk1"/>
                </a:solidFill>
              </a:rPr>
              <a:t>then</a:t>
            </a:r>
            <a:endParaRPr/>
          </a:p>
          <a:p>
            <a:pPr indent="0" lvl="0" marL="0" rtl="0" algn="l">
              <a:lnSpc>
                <a:spcPct val="115000"/>
              </a:lnSpc>
              <a:spcBef>
                <a:spcPts val="0"/>
              </a:spcBef>
              <a:spcAft>
                <a:spcPts val="0"/>
              </a:spcAft>
              <a:buSzPct val="142857"/>
              <a:buNone/>
            </a:pPr>
            <a:r>
              <a:rPr lang="en-IN">
                <a:solidFill>
                  <a:schemeClr val="dk1"/>
                </a:solidFill>
              </a:rPr>
              <a:t>	{</a:t>
            </a:r>
            <a:endParaRPr/>
          </a:p>
          <a:p>
            <a:pPr indent="0" lvl="0" marL="0" rtl="0" algn="l">
              <a:lnSpc>
                <a:spcPct val="115000"/>
              </a:lnSpc>
              <a:spcBef>
                <a:spcPts val="0"/>
              </a:spcBef>
              <a:spcAft>
                <a:spcPts val="0"/>
              </a:spcAft>
              <a:buSzPct val="142857"/>
              <a:buNone/>
            </a:pPr>
            <a:r>
              <a:rPr lang="en-IN"/>
              <a:t>		</a:t>
            </a:r>
            <a:r>
              <a:rPr lang="en-IN">
                <a:solidFill>
                  <a:srgbClr val="EF8600"/>
                </a:solidFill>
              </a:rPr>
              <a:t>if(A[low]&lt;A[high]) </a:t>
            </a:r>
            <a:r>
              <a:rPr lang="en-IN">
                <a:solidFill>
                  <a:schemeClr val="dk1"/>
                </a:solidFill>
              </a:rPr>
              <a:t>then</a:t>
            </a:r>
            <a:endParaRPr/>
          </a:p>
          <a:p>
            <a:pPr indent="0" lvl="0" marL="0" rtl="0" algn="l">
              <a:lnSpc>
                <a:spcPct val="115000"/>
              </a:lnSpc>
              <a:spcBef>
                <a:spcPts val="0"/>
              </a:spcBef>
              <a:spcAft>
                <a:spcPts val="0"/>
              </a:spcAft>
              <a:buSzPct val="142857"/>
              <a:buNone/>
            </a:pPr>
            <a:r>
              <a:rPr lang="en-IN">
                <a:solidFill>
                  <a:schemeClr val="dk1"/>
                </a:solidFill>
              </a:rPr>
              <a:t>		{</a:t>
            </a:r>
            <a:endParaRPr/>
          </a:p>
          <a:p>
            <a:pPr indent="0" lvl="0" marL="0" rtl="0" algn="l">
              <a:lnSpc>
                <a:spcPct val="115000"/>
              </a:lnSpc>
              <a:spcBef>
                <a:spcPts val="0"/>
              </a:spcBef>
              <a:spcAft>
                <a:spcPts val="0"/>
              </a:spcAft>
              <a:buSzPct val="142857"/>
              <a:buNone/>
            </a:pPr>
            <a:r>
              <a:rPr lang="en-IN">
                <a:solidFill>
                  <a:schemeClr val="dk1"/>
                </a:solidFill>
              </a:rPr>
              <a:t>			max = A[high];</a:t>
            </a:r>
            <a:endParaRPr/>
          </a:p>
          <a:p>
            <a:pPr indent="0" lvl="0" marL="0" rtl="0" algn="l">
              <a:lnSpc>
                <a:spcPct val="115000"/>
              </a:lnSpc>
              <a:spcBef>
                <a:spcPts val="0"/>
              </a:spcBef>
              <a:spcAft>
                <a:spcPts val="0"/>
              </a:spcAft>
              <a:buSzPct val="142857"/>
              <a:buNone/>
            </a:pPr>
            <a:r>
              <a:rPr lang="en-IN">
                <a:solidFill>
                  <a:schemeClr val="dk1"/>
                </a:solidFill>
              </a:rPr>
              <a:t>			min = A[low];</a:t>
            </a:r>
            <a:endParaRPr/>
          </a:p>
          <a:p>
            <a:pPr indent="0" lvl="0" marL="0" rtl="0" algn="l">
              <a:lnSpc>
                <a:spcPct val="115000"/>
              </a:lnSpc>
              <a:spcBef>
                <a:spcPts val="0"/>
              </a:spcBef>
              <a:spcAft>
                <a:spcPts val="0"/>
              </a:spcAft>
              <a:buSzPct val="142857"/>
              <a:buNone/>
            </a:pPr>
            <a:r>
              <a:rPr lang="en-IN">
                <a:solidFill>
                  <a:schemeClr val="dk1"/>
                </a:solidFill>
              </a:rPr>
              <a:t>		}</a:t>
            </a:r>
            <a:endParaRPr/>
          </a:p>
          <a:p>
            <a:pPr indent="0" lvl="0" marL="0" rtl="0" algn="l">
              <a:lnSpc>
                <a:spcPct val="115000"/>
              </a:lnSpc>
              <a:spcBef>
                <a:spcPts val="0"/>
              </a:spcBef>
              <a:spcAft>
                <a:spcPts val="0"/>
              </a:spcAft>
              <a:buSzPct val="142857"/>
              <a:buNone/>
            </a:pPr>
            <a:r>
              <a:rPr lang="en-IN">
                <a:solidFill>
                  <a:schemeClr val="dk1"/>
                </a:solidFill>
              </a:rPr>
              <a:t>	else</a:t>
            </a:r>
            <a:endParaRPr/>
          </a:p>
          <a:p>
            <a:pPr indent="0" lvl="0" marL="0" rtl="0" algn="l">
              <a:lnSpc>
                <a:spcPct val="115000"/>
              </a:lnSpc>
              <a:spcBef>
                <a:spcPts val="0"/>
              </a:spcBef>
              <a:spcAft>
                <a:spcPts val="0"/>
              </a:spcAft>
              <a:buSzPct val="142857"/>
              <a:buNone/>
            </a:pPr>
            <a:r>
              <a:rPr lang="en-IN">
                <a:solidFill>
                  <a:schemeClr val="dk1"/>
                </a:solidFill>
              </a:rPr>
              <a:t>		{</a:t>
            </a:r>
            <a:endParaRPr/>
          </a:p>
          <a:p>
            <a:pPr indent="0" lvl="0" marL="0" rtl="0" algn="l">
              <a:lnSpc>
                <a:spcPct val="115000"/>
              </a:lnSpc>
              <a:spcBef>
                <a:spcPts val="0"/>
              </a:spcBef>
              <a:spcAft>
                <a:spcPts val="0"/>
              </a:spcAft>
              <a:buSzPct val="142857"/>
              <a:buNone/>
            </a:pPr>
            <a:r>
              <a:rPr lang="en-IN">
                <a:solidFill>
                  <a:schemeClr val="dk1"/>
                </a:solidFill>
              </a:rPr>
              <a:t>			max = A[low];</a:t>
            </a:r>
            <a:endParaRPr/>
          </a:p>
          <a:p>
            <a:pPr indent="0" lvl="0" marL="0" rtl="0" algn="l">
              <a:lnSpc>
                <a:spcPct val="115000"/>
              </a:lnSpc>
              <a:spcBef>
                <a:spcPts val="0"/>
              </a:spcBef>
              <a:spcAft>
                <a:spcPts val="0"/>
              </a:spcAft>
              <a:buSzPct val="142857"/>
              <a:buNone/>
            </a:pPr>
            <a:r>
              <a:rPr lang="en-IN">
                <a:solidFill>
                  <a:schemeClr val="dk1"/>
                </a:solidFill>
              </a:rPr>
              <a:t>			min = A[high];</a:t>
            </a:r>
            <a:endParaRPr/>
          </a:p>
          <a:p>
            <a:pPr indent="0" lvl="0" marL="0" rtl="0" algn="l">
              <a:lnSpc>
                <a:spcPct val="115000"/>
              </a:lnSpc>
              <a:spcBef>
                <a:spcPts val="0"/>
              </a:spcBef>
              <a:spcAft>
                <a:spcPts val="0"/>
              </a:spcAft>
              <a:buSzPct val="142857"/>
              <a:buNone/>
            </a:pPr>
            <a:r>
              <a:rPr lang="en-IN">
                <a:solidFill>
                  <a:schemeClr val="dk1"/>
                </a:solidFill>
              </a:rPr>
              <a:t>		}</a:t>
            </a:r>
            <a:endParaRPr/>
          </a:p>
          <a:p>
            <a:pPr indent="0" lvl="0" marL="0" rtl="0" algn="l">
              <a:lnSpc>
                <a:spcPct val="115000"/>
              </a:lnSpc>
              <a:spcBef>
                <a:spcPts val="0"/>
              </a:spcBef>
              <a:spcAft>
                <a:spcPts val="0"/>
              </a:spcAft>
              <a:buSzPct val="142857"/>
              <a:buNone/>
            </a:pPr>
            <a:r>
              <a:rPr lang="en-IN">
                <a:solidFill>
                  <a:schemeClr val="dk1"/>
                </a:solidFill>
              </a:rPr>
              <a:t>	}</a:t>
            </a:r>
            <a:endParaRPr/>
          </a:p>
          <a:p>
            <a:pPr indent="-228600" lvl="0" marL="457200" rtl="0" algn="l">
              <a:lnSpc>
                <a:spcPct val="115000"/>
              </a:lnSpc>
              <a:spcBef>
                <a:spcPts val="0"/>
              </a:spcBef>
              <a:spcAft>
                <a:spcPts val="0"/>
              </a:spcAft>
              <a:buSzPct val="142857"/>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Max Min algorithm</a:t>
            </a:r>
            <a:endParaRPr/>
          </a:p>
        </p:txBody>
      </p:sp>
      <p:sp>
        <p:nvSpPr>
          <p:cNvPr id="555" name="Google Shape;555;p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IN">
                <a:solidFill>
                  <a:schemeClr val="dk1"/>
                </a:solidFill>
              </a:rPr>
              <a:t>Else</a:t>
            </a:r>
            <a:endParaRPr/>
          </a:p>
          <a:p>
            <a:pPr indent="0" lvl="0" marL="0" rtl="0" algn="l">
              <a:lnSpc>
                <a:spcPct val="115000"/>
              </a:lnSpc>
              <a:spcBef>
                <a:spcPts val="0"/>
              </a:spcBef>
              <a:spcAft>
                <a:spcPts val="0"/>
              </a:spcAft>
              <a:buSzPts val="1800"/>
              <a:buNone/>
            </a:pPr>
            <a:r>
              <a:rPr lang="en-IN">
                <a:solidFill>
                  <a:schemeClr val="dk1"/>
                </a:solidFill>
              </a:rPr>
              <a:t>{</a:t>
            </a:r>
            <a:endParaRPr/>
          </a:p>
          <a:p>
            <a:pPr indent="0" lvl="0" marL="0" rtl="0" algn="l">
              <a:lnSpc>
                <a:spcPct val="115000"/>
              </a:lnSpc>
              <a:spcBef>
                <a:spcPts val="0"/>
              </a:spcBef>
              <a:spcAft>
                <a:spcPts val="0"/>
              </a:spcAft>
              <a:buSzPts val="1800"/>
              <a:buNone/>
            </a:pPr>
            <a:r>
              <a:rPr lang="en-IN">
                <a:solidFill>
                  <a:schemeClr val="dk1"/>
                </a:solidFill>
              </a:rPr>
              <a:t>	mid = (low+high)/2;</a:t>
            </a:r>
            <a:endParaRPr/>
          </a:p>
          <a:p>
            <a:pPr indent="0" lvl="0" marL="0" rtl="0" algn="l">
              <a:lnSpc>
                <a:spcPct val="115000"/>
              </a:lnSpc>
              <a:spcBef>
                <a:spcPts val="0"/>
              </a:spcBef>
              <a:spcAft>
                <a:spcPts val="0"/>
              </a:spcAft>
              <a:buSzPts val="1800"/>
              <a:buNone/>
            </a:pPr>
            <a:r>
              <a:rPr lang="en-IN">
                <a:solidFill>
                  <a:schemeClr val="dk1"/>
                </a:solidFill>
              </a:rPr>
              <a:t>	</a:t>
            </a:r>
            <a:endParaRPr/>
          </a:p>
          <a:p>
            <a:pPr indent="0" lvl="0" marL="0" rtl="0" algn="l">
              <a:lnSpc>
                <a:spcPct val="115000"/>
              </a:lnSpc>
              <a:spcBef>
                <a:spcPts val="0"/>
              </a:spcBef>
              <a:spcAft>
                <a:spcPts val="0"/>
              </a:spcAft>
              <a:buSzPts val="1800"/>
              <a:buNone/>
            </a:pPr>
            <a:r>
              <a:rPr lang="en-IN">
                <a:solidFill>
                  <a:schemeClr val="dk1"/>
                </a:solidFill>
              </a:rPr>
              <a:t>	Maxmin(low, mid, max, min);</a:t>
            </a:r>
            <a:endParaRPr/>
          </a:p>
          <a:p>
            <a:pPr indent="0" lvl="0" marL="0" rtl="0" algn="l">
              <a:lnSpc>
                <a:spcPct val="115000"/>
              </a:lnSpc>
              <a:spcBef>
                <a:spcPts val="0"/>
              </a:spcBef>
              <a:spcAft>
                <a:spcPts val="0"/>
              </a:spcAft>
              <a:buSzPts val="1800"/>
              <a:buNone/>
            </a:pPr>
            <a:r>
              <a:rPr lang="en-IN">
                <a:solidFill>
                  <a:schemeClr val="dk1"/>
                </a:solidFill>
              </a:rPr>
              <a:t>	Maxmin(mid+1, max1, min1, high);</a:t>
            </a:r>
            <a:endParaRPr/>
          </a:p>
          <a:p>
            <a:pPr indent="0" lvl="0" marL="0" rtl="0" algn="l">
              <a:lnSpc>
                <a:spcPct val="115000"/>
              </a:lnSpc>
              <a:spcBef>
                <a:spcPts val="0"/>
              </a:spcBef>
              <a:spcAft>
                <a:spcPts val="0"/>
              </a:spcAft>
              <a:buSzPts val="1800"/>
              <a:buNone/>
            </a:pPr>
            <a:r>
              <a:rPr lang="en-IN">
                <a:solidFill>
                  <a:schemeClr val="dk1"/>
                </a:solidFill>
              </a:rPr>
              <a:t>	</a:t>
            </a:r>
            <a:endParaRPr/>
          </a:p>
          <a:p>
            <a:pPr indent="0" lvl="0" marL="0" rtl="0" algn="l">
              <a:lnSpc>
                <a:spcPct val="115000"/>
              </a:lnSpc>
              <a:spcBef>
                <a:spcPts val="0"/>
              </a:spcBef>
              <a:spcAft>
                <a:spcPts val="0"/>
              </a:spcAft>
              <a:buSzPts val="1800"/>
              <a:buNone/>
            </a:pPr>
            <a:r>
              <a:rPr lang="en-IN">
                <a:solidFill>
                  <a:schemeClr val="dk1"/>
                </a:solidFill>
              </a:rPr>
              <a:t>	if(max&lt; max1) then max=max1;</a:t>
            </a:r>
            <a:endParaRPr/>
          </a:p>
          <a:p>
            <a:pPr indent="0" lvl="0" marL="0" rtl="0" algn="l">
              <a:lnSpc>
                <a:spcPct val="115000"/>
              </a:lnSpc>
              <a:spcBef>
                <a:spcPts val="0"/>
              </a:spcBef>
              <a:spcAft>
                <a:spcPts val="0"/>
              </a:spcAft>
              <a:buSzPts val="1800"/>
              <a:buNone/>
            </a:pPr>
            <a:r>
              <a:rPr lang="en-IN">
                <a:solidFill>
                  <a:schemeClr val="dk1"/>
                </a:solidFill>
              </a:rPr>
              <a:t>	if(min&gt; min1) then min=min1;</a:t>
            </a:r>
            <a:endParaRPr/>
          </a:p>
          <a:p>
            <a:pPr indent="0" lvl="0" marL="0" rtl="0" algn="l">
              <a:lnSpc>
                <a:spcPct val="115000"/>
              </a:lnSpc>
              <a:spcBef>
                <a:spcPts val="0"/>
              </a:spcBef>
              <a:spcAft>
                <a:spcPts val="0"/>
              </a:spcAft>
              <a:buSzPts val="1800"/>
              <a:buNone/>
            </a:pPr>
            <a:r>
              <a:rPr lang="en-IN">
                <a:solidFill>
                  <a:schemeClr val="dk1"/>
                </a:solidFill>
              </a:rPr>
              <a:t>}</a:t>
            </a:r>
            <a:endParaRPr/>
          </a:p>
          <a:p>
            <a:pPr indent="0" lvl="0" marL="0" rtl="0" algn="l">
              <a:lnSpc>
                <a:spcPct val="115000"/>
              </a:lnSpc>
              <a:spcBef>
                <a:spcPts val="0"/>
              </a:spcBef>
              <a:spcAft>
                <a:spcPts val="0"/>
              </a:spcAft>
              <a:buSzPts val="1800"/>
              <a:buNone/>
            </a:pPr>
            <a:r>
              <a:rPr lang="en-IN">
                <a:solidFill>
                  <a:schemeClr val="dk1"/>
                </a:solidFill>
              </a:rPr>
              <a:t>}</a:t>
            </a:r>
            <a:endParaRPr/>
          </a:p>
          <a:p>
            <a:pPr indent="-228600" lvl="0" marL="457200" rtl="0" algn="l">
              <a:lnSpc>
                <a:spcPct val="115000"/>
              </a:lnSpc>
              <a:spcBef>
                <a:spcPts val="0"/>
              </a:spcBef>
              <a:spcAft>
                <a:spcPts val="0"/>
              </a:spcAft>
              <a:buSzPts val="1800"/>
              <a:buNone/>
            </a:pPr>
            <a:r>
              <a:t/>
            </a:r>
            <a:endParaRPr>
              <a:solidFill>
                <a:schemeClr val="dk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7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solidFill>
                  <a:schemeClr val="dk1"/>
                </a:solidFill>
              </a:rPr>
              <a:t>Matrix multiplication</a:t>
            </a:r>
            <a:endParaRPr>
              <a:solidFill>
                <a:schemeClr val="dk1"/>
              </a:solidFill>
            </a:endParaRPr>
          </a:p>
        </p:txBody>
      </p:sp>
      <p:sp>
        <p:nvSpPr>
          <p:cNvPr id="561" name="Google Shape;561;p7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228600" lvl="0" marL="457200" rtl="0" algn="l">
              <a:lnSpc>
                <a:spcPct val="115000"/>
              </a:lnSpc>
              <a:spcBef>
                <a:spcPts val="0"/>
              </a:spcBef>
              <a:spcAft>
                <a:spcPts val="0"/>
              </a:spcAft>
              <a:buSzPct val="108108"/>
              <a:buNone/>
            </a:pPr>
            <a:r>
              <a:t/>
            </a:r>
            <a:endParaRPr/>
          </a:p>
          <a:p>
            <a:pPr indent="-228600" lvl="0" marL="457200" rtl="0" algn="l">
              <a:lnSpc>
                <a:spcPct val="115000"/>
              </a:lnSpc>
              <a:spcBef>
                <a:spcPts val="0"/>
              </a:spcBef>
              <a:spcAft>
                <a:spcPts val="0"/>
              </a:spcAft>
              <a:buSzPct val="108108"/>
              <a:buNone/>
            </a:pPr>
            <a:r>
              <a:t/>
            </a:r>
            <a:endParaRPr/>
          </a:p>
          <a:p>
            <a:pPr indent="-228600" lvl="0" marL="457200" rtl="0" algn="l">
              <a:lnSpc>
                <a:spcPct val="115000"/>
              </a:lnSpc>
              <a:spcBef>
                <a:spcPts val="0"/>
              </a:spcBef>
              <a:spcAft>
                <a:spcPts val="0"/>
              </a:spcAft>
              <a:buSzPct val="108108"/>
              <a:buNone/>
            </a:pPr>
            <a:r>
              <a:t/>
            </a:r>
            <a:endParaRPr/>
          </a:p>
          <a:p>
            <a:pPr indent="-228600" lvl="0" marL="457200" rtl="0" algn="l">
              <a:lnSpc>
                <a:spcPct val="115000"/>
              </a:lnSpc>
              <a:spcBef>
                <a:spcPts val="0"/>
              </a:spcBef>
              <a:spcAft>
                <a:spcPts val="0"/>
              </a:spcAft>
              <a:buSzPct val="108108"/>
              <a:buNone/>
            </a:pPr>
            <a:r>
              <a:t/>
            </a:r>
            <a:endParaRPr/>
          </a:p>
          <a:p>
            <a:pPr indent="-228600" lvl="0" marL="457200" rtl="0" algn="l">
              <a:lnSpc>
                <a:spcPct val="115000"/>
              </a:lnSpc>
              <a:spcBef>
                <a:spcPts val="0"/>
              </a:spcBef>
              <a:spcAft>
                <a:spcPts val="0"/>
              </a:spcAft>
              <a:buSzPct val="108108"/>
              <a:buNone/>
            </a:pPr>
            <a:r>
              <a:t/>
            </a:r>
            <a:endParaRPr>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ct val="108108"/>
              <a:buChar char="●"/>
            </a:pPr>
            <a:r>
              <a:rPr lang="en-IN">
                <a:solidFill>
                  <a:schemeClr val="dk1"/>
                </a:solidFill>
                <a:latin typeface="Times New Roman"/>
                <a:ea typeface="Times New Roman"/>
                <a:cs typeface="Times New Roman"/>
                <a:sym typeface="Times New Roman"/>
              </a:rPr>
              <a:t>In the above method, we do 8 multiplications for matrices of size N/2 x N/2 and 4 additions. Addition of two matrices takes O(N</a:t>
            </a:r>
            <a:r>
              <a:rPr baseline="30000" lang="en-IN">
                <a:solidFill>
                  <a:schemeClr val="dk1"/>
                </a:solidFill>
                <a:latin typeface="Times New Roman"/>
                <a:ea typeface="Times New Roman"/>
                <a:cs typeface="Times New Roman"/>
                <a:sym typeface="Times New Roman"/>
              </a:rPr>
              <a:t>2</a:t>
            </a:r>
            <a:r>
              <a:rPr lang="en-IN">
                <a:solidFill>
                  <a:schemeClr val="dk1"/>
                </a:solidFill>
                <a:latin typeface="Times New Roman"/>
                <a:ea typeface="Times New Roman"/>
                <a:cs typeface="Times New Roman"/>
                <a:sym typeface="Times New Roman"/>
              </a:rPr>
              <a:t>) time. </a:t>
            </a:r>
            <a:endParaRPr/>
          </a:p>
          <a:p>
            <a:pPr indent="-228600" lvl="0" marL="457200" rtl="0" algn="l">
              <a:lnSpc>
                <a:spcPct val="115000"/>
              </a:lnSpc>
              <a:spcBef>
                <a:spcPts val="0"/>
              </a:spcBef>
              <a:spcAft>
                <a:spcPts val="0"/>
              </a:spcAft>
              <a:buSzPct val="108108"/>
              <a:buNone/>
            </a:pPr>
            <a:r>
              <a:t/>
            </a:r>
            <a:endParaRPr>
              <a:solidFill>
                <a:schemeClr val="dk1"/>
              </a:solidFill>
              <a:latin typeface="Times New Roman"/>
              <a:ea typeface="Times New Roman"/>
              <a:cs typeface="Times New Roman"/>
              <a:sym typeface="Times New Roman"/>
            </a:endParaRPr>
          </a:p>
          <a:p>
            <a:pPr indent="-342900" lvl="0" marL="457200" rtl="0" algn="just">
              <a:lnSpc>
                <a:spcPct val="115000"/>
              </a:lnSpc>
              <a:spcBef>
                <a:spcPts val="0"/>
              </a:spcBef>
              <a:spcAft>
                <a:spcPts val="0"/>
              </a:spcAft>
              <a:buSzPct val="108108"/>
              <a:buChar char="●"/>
            </a:pPr>
            <a:r>
              <a:rPr lang="en-IN">
                <a:solidFill>
                  <a:schemeClr val="dk1"/>
                </a:solidFill>
              </a:rPr>
              <a:t>The idea of</a:t>
            </a:r>
            <a:r>
              <a:rPr b="1" lang="en-IN">
                <a:solidFill>
                  <a:schemeClr val="dk1"/>
                </a:solidFill>
              </a:rPr>
              <a:t> Strassen’s method</a:t>
            </a:r>
            <a:r>
              <a:rPr lang="en-IN">
                <a:solidFill>
                  <a:schemeClr val="dk1"/>
                </a:solidFill>
              </a:rPr>
              <a:t> is to reduce the number of recursive calls to 7. Strassen’s method is similar to above simple divide and conquer method in the sense that this method also divide matrices to sub-matrices of size N/2 x N/2 as shown in the above diagram, but in Strassen’s method, the four sub-matrices of result are calculated using following formulae.</a:t>
            </a:r>
            <a:endParaRPr>
              <a:solidFill>
                <a:schemeClr val="dk1"/>
              </a:solidFill>
            </a:endParaRPr>
          </a:p>
          <a:p>
            <a:pPr indent="-228600" lvl="0" marL="457200" rtl="0" algn="l">
              <a:lnSpc>
                <a:spcPct val="115000"/>
              </a:lnSpc>
              <a:spcBef>
                <a:spcPts val="0"/>
              </a:spcBef>
              <a:spcAft>
                <a:spcPts val="0"/>
              </a:spcAft>
              <a:buSzPct val="108108"/>
              <a:buNone/>
            </a:pPr>
            <a:r>
              <a:t/>
            </a:r>
            <a:endParaRPr>
              <a:solidFill>
                <a:schemeClr val="dk1"/>
              </a:solidFill>
              <a:latin typeface="Times New Roman"/>
              <a:ea typeface="Times New Roman"/>
              <a:cs typeface="Times New Roman"/>
              <a:sym typeface="Times New Roman"/>
            </a:endParaRPr>
          </a:p>
        </p:txBody>
      </p:sp>
      <p:pic>
        <p:nvPicPr>
          <p:cNvPr id="562" name="Google Shape;562;p73"/>
          <p:cNvPicPr preferRelativeResize="0"/>
          <p:nvPr/>
        </p:nvPicPr>
        <p:blipFill rotWithShape="1">
          <a:blip r:embed="rId3">
            <a:alphaModFix/>
          </a:blip>
          <a:srcRect b="0" l="0" r="0" t="0"/>
          <a:stretch/>
        </p:blipFill>
        <p:spPr>
          <a:xfrm>
            <a:off x="3599755" y="336850"/>
            <a:ext cx="3609053" cy="1675127"/>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568" name="Google Shape;568;p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IN" sz="2100">
                <a:solidFill>
                  <a:schemeClr val="dk1"/>
                </a:solidFill>
                <a:latin typeface="Times New Roman"/>
                <a:ea typeface="Times New Roman"/>
                <a:cs typeface="Times New Roman"/>
                <a:sym typeface="Times New Roman"/>
              </a:rPr>
              <a:t>Addition and Subtraction of two matrices takes O(N</a:t>
            </a:r>
            <a:r>
              <a:rPr baseline="30000" lang="en-IN" sz="2100">
                <a:solidFill>
                  <a:schemeClr val="dk1"/>
                </a:solidFill>
                <a:latin typeface="Times New Roman"/>
                <a:ea typeface="Times New Roman"/>
                <a:cs typeface="Times New Roman"/>
                <a:sym typeface="Times New Roman"/>
              </a:rPr>
              <a:t>2</a:t>
            </a:r>
            <a:r>
              <a:rPr lang="en-IN" sz="2100">
                <a:solidFill>
                  <a:schemeClr val="dk1"/>
                </a:solidFill>
                <a:latin typeface="Times New Roman"/>
                <a:ea typeface="Times New Roman"/>
                <a:cs typeface="Times New Roman"/>
                <a:sym typeface="Times New Roman"/>
              </a:rPr>
              <a:t>) time. So time complexity can be written as </a:t>
            </a:r>
            <a:endParaRPr/>
          </a:p>
          <a:p>
            <a:pPr indent="-228600" lvl="0" marL="457200" rtl="0" algn="l">
              <a:lnSpc>
                <a:spcPct val="115000"/>
              </a:lnSpc>
              <a:spcBef>
                <a:spcPts val="0"/>
              </a:spcBef>
              <a:spcAft>
                <a:spcPts val="0"/>
              </a:spcAft>
              <a:buSzPts val="1800"/>
              <a:buNone/>
            </a:pPr>
            <a:r>
              <a:t/>
            </a:r>
            <a:endParaRPr sz="21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Char char="●"/>
            </a:pPr>
            <a:r>
              <a:rPr b="1" lang="en-IN" sz="2100">
                <a:solidFill>
                  <a:schemeClr val="dk1"/>
                </a:solidFill>
                <a:latin typeface="Times New Roman"/>
                <a:ea typeface="Times New Roman"/>
                <a:cs typeface="Times New Roman"/>
                <a:sym typeface="Times New Roman"/>
              </a:rPr>
              <a:t>T(n) = 7T(n/2) + O(n</a:t>
            </a:r>
            <a:r>
              <a:rPr b="1" baseline="30000" lang="en-IN" sz="2100">
                <a:solidFill>
                  <a:schemeClr val="dk1"/>
                </a:solidFill>
                <a:latin typeface="Times New Roman"/>
                <a:ea typeface="Times New Roman"/>
                <a:cs typeface="Times New Roman"/>
                <a:sym typeface="Times New Roman"/>
              </a:rPr>
              <a:t>2</a:t>
            </a:r>
            <a:r>
              <a:rPr b="1" lang="en-IN" sz="2100">
                <a:solidFill>
                  <a:schemeClr val="dk1"/>
                </a:solidFill>
                <a:latin typeface="Times New Roman"/>
                <a:ea typeface="Times New Roman"/>
                <a:cs typeface="Times New Roman"/>
                <a:sym typeface="Times New Roman"/>
              </a:rPr>
              <a:t>) </a:t>
            </a:r>
            <a:endParaRPr/>
          </a:p>
          <a:p>
            <a:pPr indent="-342900" lvl="0" marL="457200" rtl="0" algn="l">
              <a:lnSpc>
                <a:spcPct val="115000"/>
              </a:lnSpc>
              <a:spcBef>
                <a:spcPts val="0"/>
              </a:spcBef>
              <a:spcAft>
                <a:spcPts val="0"/>
              </a:spcAft>
              <a:buSzPts val="1800"/>
              <a:buChar char="●"/>
            </a:pPr>
            <a:r>
              <a:rPr lang="en-IN" sz="2100">
                <a:solidFill>
                  <a:schemeClr val="dk1"/>
                </a:solidFill>
                <a:latin typeface="Times New Roman"/>
                <a:ea typeface="Times New Roman"/>
                <a:cs typeface="Times New Roman"/>
                <a:sym typeface="Times New Roman"/>
              </a:rPr>
              <a:t>From Master's Theorem, time complexity of above method is O(n</a:t>
            </a:r>
            <a:r>
              <a:rPr baseline="30000" lang="en-IN" sz="2100">
                <a:solidFill>
                  <a:schemeClr val="dk1"/>
                </a:solidFill>
                <a:latin typeface="Times New Roman"/>
                <a:ea typeface="Times New Roman"/>
                <a:cs typeface="Times New Roman"/>
                <a:sym typeface="Times New Roman"/>
              </a:rPr>
              <a:t>Log7</a:t>
            </a:r>
            <a:r>
              <a:rPr lang="en-IN" sz="2100">
                <a:solidFill>
                  <a:schemeClr val="dk1"/>
                </a:solidFill>
                <a:latin typeface="Times New Roman"/>
                <a:ea typeface="Times New Roman"/>
                <a:cs typeface="Times New Roman"/>
                <a:sym typeface="Times New Roman"/>
              </a:rPr>
              <a:t>) which is approximately O(n</a:t>
            </a:r>
            <a:r>
              <a:rPr baseline="30000" lang="en-IN" sz="2100">
                <a:solidFill>
                  <a:schemeClr val="dk1"/>
                </a:solidFill>
                <a:latin typeface="Times New Roman"/>
                <a:ea typeface="Times New Roman"/>
                <a:cs typeface="Times New Roman"/>
                <a:sym typeface="Times New Roman"/>
              </a:rPr>
              <a:t>2.8074</a:t>
            </a:r>
            <a:r>
              <a:rPr lang="en-IN" sz="2100">
                <a:solidFill>
                  <a:schemeClr val="dk1"/>
                </a:solidFill>
                <a:latin typeface="Times New Roman"/>
                <a:ea typeface="Times New Roman"/>
                <a:cs typeface="Times New Roman"/>
                <a:sym typeface="Times New Roman"/>
              </a:rPr>
              <a:t>) </a:t>
            </a:r>
            <a:endParaRPr/>
          </a:p>
          <a:p>
            <a:pPr indent="-228600" lvl="0" marL="457200" rtl="0" algn="l">
              <a:lnSpc>
                <a:spcPct val="115000"/>
              </a:lnSpc>
              <a:spcBef>
                <a:spcPts val="0"/>
              </a:spcBef>
              <a:spcAft>
                <a:spcPts val="0"/>
              </a:spcAft>
              <a:buSzPts val="1800"/>
              <a:buNone/>
            </a:pPr>
            <a:r>
              <a:t/>
            </a:r>
            <a:endParaRPr sz="21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sz="2100">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ts val="1800"/>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Merge sort</a:t>
            </a:r>
            <a:endParaRPr/>
          </a:p>
        </p:txBody>
      </p:sp>
      <p:sp>
        <p:nvSpPr>
          <p:cNvPr id="574" name="Google Shape;574;p75"/>
          <p:cNvSpPr txBox="1"/>
          <p:nvPr>
            <p:ph idx="1" type="body"/>
          </p:nvPr>
        </p:nvSpPr>
        <p:spPr>
          <a:xfrm>
            <a:off x="2783541" y="484095"/>
            <a:ext cx="5809130" cy="4128247"/>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IN" sz="1350"/>
              <a:t>Mergesort(A[0,--,n-1], low, high)</a:t>
            </a:r>
            <a:endParaRPr/>
          </a:p>
          <a:p>
            <a:pPr indent="0" lvl="0" marL="0" rtl="0" algn="l">
              <a:lnSpc>
                <a:spcPct val="115000"/>
              </a:lnSpc>
              <a:spcBef>
                <a:spcPts val="0"/>
              </a:spcBef>
              <a:spcAft>
                <a:spcPts val="0"/>
              </a:spcAft>
              <a:buSzPts val="1800"/>
              <a:buNone/>
            </a:pPr>
            <a:r>
              <a:rPr lang="en-IN" sz="1200">
                <a:solidFill>
                  <a:srgbClr val="FF0000"/>
                </a:solidFill>
              </a:rPr>
              <a:t>If(low&lt; high) then</a:t>
            </a:r>
            <a:endParaRPr/>
          </a:p>
          <a:p>
            <a:pPr indent="0" lvl="0" marL="0" rtl="0" algn="l">
              <a:lnSpc>
                <a:spcPct val="115000"/>
              </a:lnSpc>
              <a:spcBef>
                <a:spcPts val="0"/>
              </a:spcBef>
              <a:spcAft>
                <a:spcPts val="0"/>
              </a:spcAft>
              <a:buSzPts val="1800"/>
              <a:buNone/>
            </a:pPr>
            <a:r>
              <a:rPr lang="en-IN" sz="1200"/>
              <a:t>	{</a:t>
            </a:r>
            <a:endParaRPr/>
          </a:p>
          <a:p>
            <a:pPr indent="0" lvl="0" marL="0" rtl="0" algn="l">
              <a:lnSpc>
                <a:spcPct val="115000"/>
              </a:lnSpc>
              <a:spcBef>
                <a:spcPts val="0"/>
              </a:spcBef>
              <a:spcAft>
                <a:spcPts val="0"/>
              </a:spcAft>
              <a:buSzPts val="1800"/>
              <a:buNone/>
            </a:pPr>
            <a:r>
              <a:rPr lang="en-IN" sz="1200"/>
              <a:t>		mid = (low+high)/2</a:t>
            </a:r>
            <a:endParaRPr/>
          </a:p>
          <a:p>
            <a:pPr indent="0" lvl="0" marL="0" rtl="0" algn="l">
              <a:lnSpc>
                <a:spcPct val="115000"/>
              </a:lnSpc>
              <a:spcBef>
                <a:spcPts val="0"/>
              </a:spcBef>
              <a:spcAft>
                <a:spcPts val="0"/>
              </a:spcAft>
              <a:buSzPts val="1800"/>
              <a:buNone/>
            </a:pPr>
            <a:r>
              <a:rPr lang="en-IN" sz="1200"/>
              <a:t>		mergesort(A, low, mid)</a:t>
            </a:r>
            <a:endParaRPr/>
          </a:p>
          <a:p>
            <a:pPr indent="0" lvl="0" marL="0" rtl="0" algn="l">
              <a:lnSpc>
                <a:spcPct val="115000"/>
              </a:lnSpc>
              <a:spcBef>
                <a:spcPts val="0"/>
              </a:spcBef>
              <a:spcAft>
                <a:spcPts val="0"/>
              </a:spcAft>
              <a:buSzPts val="1800"/>
              <a:buNone/>
            </a:pPr>
            <a:r>
              <a:rPr lang="en-IN" sz="1200"/>
              <a:t>		mergesort(A, mid+1, high)</a:t>
            </a:r>
            <a:endParaRPr/>
          </a:p>
          <a:p>
            <a:pPr indent="0" lvl="0" marL="0" rtl="0" algn="l">
              <a:lnSpc>
                <a:spcPct val="115000"/>
              </a:lnSpc>
              <a:spcBef>
                <a:spcPts val="0"/>
              </a:spcBef>
              <a:spcAft>
                <a:spcPts val="0"/>
              </a:spcAft>
              <a:buSzPts val="1800"/>
              <a:buNone/>
            </a:pPr>
            <a:r>
              <a:rPr lang="en-IN" sz="1200"/>
              <a:t>		combine(A , low, mid, high)</a:t>
            </a:r>
            <a:endParaRPr/>
          </a:p>
          <a:p>
            <a:pPr indent="0" lvl="0" marL="0" rtl="0" algn="l">
              <a:lnSpc>
                <a:spcPct val="115000"/>
              </a:lnSpc>
              <a:spcBef>
                <a:spcPts val="0"/>
              </a:spcBef>
              <a:spcAft>
                <a:spcPts val="0"/>
              </a:spcAft>
              <a:buSzPts val="1800"/>
              <a:buNone/>
            </a:pPr>
            <a:r>
              <a:t/>
            </a:r>
            <a:endParaRPr sz="1200"/>
          </a:p>
          <a:p>
            <a:pPr indent="0" lvl="0" marL="0" rtl="0" algn="l">
              <a:lnSpc>
                <a:spcPct val="115000"/>
              </a:lnSpc>
              <a:spcBef>
                <a:spcPts val="0"/>
              </a:spcBef>
              <a:spcAft>
                <a:spcPts val="0"/>
              </a:spcAft>
              <a:buSzPts val="1800"/>
              <a:buNone/>
            </a:pPr>
            <a:r>
              <a:rPr lang="en-IN" sz="1200"/>
              <a:t>	}</a:t>
            </a:r>
            <a:endParaRPr/>
          </a:p>
          <a:p>
            <a:pPr indent="0" lvl="0" marL="0" rtl="0" algn="l">
              <a:lnSpc>
                <a:spcPct val="115000"/>
              </a:lnSpc>
              <a:spcBef>
                <a:spcPts val="0"/>
              </a:spcBef>
              <a:spcAft>
                <a:spcPts val="0"/>
              </a:spcAft>
              <a:buSzPts val="1800"/>
              <a:buNone/>
            </a:pPr>
            <a:r>
              <a:rPr b="1" lang="en-IN" sz="1350"/>
              <a:t>Combine(A[0,---,n-1], low, mid, high)</a:t>
            </a:r>
            <a:endParaRPr/>
          </a:p>
          <a:p>
            <a:pPr indent="0" lvl="0" marL="0" rtl="0" algn="l">
              <a:lnSpc>
                <a:spcPct val="115000"/>
              </a:lnSpc>
              <a:spcBef>
                <a:spcPts val="0"/>
              </a:spcBef>
              <a:spcAft>
                <a:spcPts val="0"/>
              </a:spcAft>
              <a:buSzPts val="1800"/>
              <a:buNone/>
            </a:pPr>
            <a:r>
              <a:rPr lang="en-IN" sz="1200"/>
              <a:t>{</a:t>
            </a:r>
            <a:endParaRPr/>
          </a:p>
          <a:p>
            <a:pPr indent="0" lvl="0" marL="0" rtl="0" algn="l">
              <a:lnSpc>
                <a:spcPct val="115000"/>
              </a:lnSpc>
              <a:spcBef>
                <a:spcPts val="0"/>
              </a:spcBef>
              <a:spcAft>
                <a:spcPts val="0"/>
              </a:spcAft>
              <a:buSzPts val="1800"/>
              <a:buNone/>
            </a:pPr>
            <a:r>
              <a:rPr lang="en-IN" sz="1200"/>
              <a:t>	k = low         </a:t>
            </a:r>
            <a:r>
              <a:rPr lang="en-IN" sz="1200">
                <a:solidFill>
                  <a:srgbClr val="BFBFBF"/>
                </a:solidFill>
              </a:rPr>
              <a:t>#new temp array</a:t>
            </a:r>
            <a:endParaRPr/>
          </a:p>
          <a:p>
            <a:pPr indent="0" lvl="0" marL="0" rtl="0" algn="l">
              <a:lnSpc>
                <a:spcPct val="115000"/>
              </a:lnSpc>
              <a:spcBef>
                <a:spcPts val="0"/>
              </a:spcBef>
              <a:spcAft>
                <a:spcPts val="0"/>
              </a:spcAft>
              <a:buSzPts val="1800"/>
              <a:buNone/>
            </a:pPr>
            <a:r>
              <a:rPr lang="en-IN" sz="1200"/>
              <a:t>	i =low          </a:t>
            </a:r>
            <a:r>
              <a:rPr lang="en-IN" sz="1200">
                <a:solidFill>
                  <a:srgbClr val="BFBFBF"/>
                </a:solidFill>
              </a:rPr>
              <a:t>#for left sub list</a:t>
            </a:r>
            <a:endParaRPr/>
          </a:p>
          <a:p>
            <a:pPr indent="0" lvl="0" marL="0" rtl="0" algn="l">
              <a:lnSpc>
                <a:spcPct val="115000"/>
              </a:lnSpc>
              <a:spcBef>
                <a:spcPts val="0"/>
              </a:spcBef>
              <a:spcAft>
                <a:spcPts val="0"/>
              </a:spcAft>
              <a:buSzPts val="1800"/>
              <a:buNone/>
            </a:pPr>
            <a:r>
              <a:rPr lang="en-IN" sz="1200"/>
              <a:t>	j= mid+1     </a:t>
            </a:r>
            <a:r>
              <a:rPr lang="en-IN" sz="1200">
                <a:solidFill>
                  <a:srgbClr val="BFBFBF"/>
                </a:solidFill>
              </a:rPr>
              <a:t>#for right sub list</a:t>
            </a:r>
            <a:endParaRPr/>
          </a:p>
          <a:p>
            <a:pPr indent="0" lvl="0" marL="0" rtl="0" algn="l">
              <a:lnSpc>
                <a:spcPct val="115000"/>
              </a:lnSpc>
              <a:spcBef>
                <a:spcPts val="0"/>
              </a:spcBef>
              <a:spcAft>
                <a:spcPts val="0"/>
              </a:spcAft>
              <a:buSzPts val="1800"/>
              <a:buNone/>
            </a:pPr>
            <a:r>
              <a:rPr lang="en-IN" sz="1200">
                <a:solidFill>
                  <a:srgbClr val="BFBFBF"/>
                </a:solidFill>
              </a:rPr>
              <a:t>	</a:t>
            </a:r>
            <a:endParaRPr/>
          </a:p>
          <a:p>
            <a:pPr indent="0" lvl="0" marL="0" rtl="0" algn="l">
              <a:lnSpc>
                <a:spcPct val="115000"/>
              </a:lnSpc>
              <a:spcBef>
                <a:spcPts val="0"/>
              </a:spcBef>
              <a:spcAft>
                <a:spcPts val="0"/>
              </a:spcAft>
              <a:buSzPts val="1800"/>
              <a:buNone/>
            </a:pPr>
            <a:r>
              <a:t/>
            </a:r>
            <a:endParaRPr sz="12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580" name="Google Shape;580;p7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IN" sz="1200">
                <a:solidFill>
                  <a:srgbClr val="BFBFBF"/>
                </a:solidFill>
              </a:rPr>
              <a:t>	</a:t>
            </a:r>
            <a:endParaRPr/>
          </a:p>
          <a:p>
            <a:pPr indent="0" lvl="0" marL="0" rtl="0" algn="l">
              <a:lnSpc>
                <a:spcPct val="115000"/>
              </a:lnSpc>
              <a:spcBef>
                <a:spcPts val="0"/>
              </a:spcBef>
              <a:spcAft>
                <a:spcPts val="0"/>
              </a:spcAft>
              <a:buSzPts val="1800"/>
              <a:buNone/>
            </a:pPr>
            <a:r>
              <a:rPr lang="en-IN" sz="1200">
                <a:solidFill>
                  <a:srgbClr val="FF0000"/>
                </a:solidFill>
              </a:rPr>
              <a:t>While(i&lt;= mid AND j &lt;= high)do</a:t>
            </a:r>
            <a:endParaRPr/>
          </a:p>
          <a:p>
            <a:pPr indent="0" lvl="0" marL="0" rtl="0" algn="l">
              <a:lnSpc>
                <a:spcPct val="115000"/>
              </a:lnSpc>
              <a:spcBef>
                <a:spcPts val="0"/>
              </a:spcBef>
              <a:spcAft>
                <a:spcPts val="0"/>
              </a:spcAft>
              <a:buSzPts val="1800"/>
              <a:buNone/>
            </a:pPr>
            <a:r>
              <a:rPr lang="en-IN" sz="1200"/>
              <a:t>	{</a:t>
            </a:r>
            <a:endParaRPr/>
          </a:p>
          <a:p>
            <a:pPr indent="0" lvl="0" marL="0" rtl="0" algn="l">
              <a:lnSpc>
                <a:spcPct val="115000"/>
              </a:lnSpc>
              <a:spcBef>
                <a:spcPts val="0"/>
              </a:spcBef>
              <a:spcAft>
                <a:spcPts val="0"/>
              </a:spcAft>
              <a:buSzPts val="1800"/>
              <a:buNone/>
            </a:pPr>
            <a:r>
              <a:rPr lang="en-IN" sz="1200"/>
              <a:t>		if(A[i]= A[j]) then</a:t>
            </a:r>
            <a:endParaRPr/>
          </a:p>
          <a:p>
            <a:pPr indent="0" lvl="0" marL="0" rtl="0" algn="l">
              <a:lnSpc>
                <a:spcPct val="115000"/>
              </a:lnSpc>
              <a:spcBef>
                <a:spcPts val="0"/>
              </a:spcBef>
              <a:spcAft>
                <a:spcPts val="0"/>
              </a:spcAft>
              <a:buSzPts val="1800"/>
              <a:buNone/>
            </a:pPr>
            <a:r>
              <a:rPr lang="en-IN" sz="1200"/>
              <a:t>		{</a:t>
            </a:r>
            <a:endParaRPr/>
          </a:p>
          <a:p>
            <a:pPr indent="0" lvl="0" marL="0" rtl="0" algn="l">
              <a:lnSpc>
                <a:spcPct val="115000"/>
              </a:lnSpc>
              <a:spcBef>
                <a:spcPts val="0"/>
              </a:spcBef>
              <a:spcAft>
                <a:spcPts val="0"/>
              </a:spcAft>
              <a:buSzPts val="1800"/>
              <a:buNone/>
            </a:pPr>
            <a:r>
              <a:rPr lang="en-IN" sz="1200"/>
              <a:t>			temp[k] = A[i]</a:t>
            </a:r>
            <a:endParaRPr/>
          </a:p>
          <a:p>
            <a:pPr indent="0" lvl="0" marL="0" rtl="0" algn="l">
              <a:lnSpc>
                <a:spcPct val="115000"/>
              </a:lnSpc>
              <a:spcBef>
                <a:spcPts val="0"/>
              </a:spcBef>
              <a:spcAft>
                <a:spcPts val="0"/>
              </a:spcAft>
              <a:buSzPts val="1800"/>
              <a:buNone/>
            </a:pPr>
            <a:r>
              <a:rPr lang="en-IN" sz="1200"/>
              <a:t>			i= i+1</a:t>
            </a:r>
            <a:endParaRPr/>
          </a:p>
          <a:p>
            <a:pPr indent="0" lvl="0" marL="0" rtl="0" algn="l">
              <a:lnSpc>
                <a:spcPct val="115000"/>
              </a:lnSpc>
              <a:spcBef>
                <a:spcPts val="0"/>
              </a:spcBef>
              <a:spcAft>
                <a:spcPts val="0"/>
              </a:spcAft>
              <a:buSzPts val="1800"/>
              <a:buNone/>
            </a:pPr>
            <a:r>
              <a:rPr lang="en-IN" sz="1200"/>
              <a:t>			k = k+1 </a:t>
            </a:r>
            <a:endParaRPr/>
          </a:p>
          <a:p>
            <a:pPr indent="0" lvl="0" marL="0" rtl="0" algn="l">
              <a:lnSpc>
                <a:spcPct val="115000"/>
              </a:lnSpc>
              <a:spcBef>
                <a:spcPts val="0"/>
              </a:spcBef>
              <a:spcAft>
                <a:spcPts val="0"/>
              </a:spcAft>
              <a:buSzPts val="1800"/>
              <a:buNone/>
            </a:pPr>
            <a:r>
              <a:rPr lang="en-IN" sz="1200"/>
              <a:t>		}</a:t>
            </a:r>
            <a:endParaRPr/>
          </a:p>
          <a:p>
            <a:pPr indent="0" lvl="0" marL="0" rtl="0" algn="l">
              <a:lnSpc>
                <a:spcPct val="115000"/>
              </a:lnSpc>
              <a:spcBef>
                <a:spcPts val="0"/>
              </a:spcBef>
              <a:spcAft>
                <a:spcPts val="0"/>
              </a:spcAft>
              <a:buSzPts val="1800"/>
              <a:buNone/>
            </a:pPr>
            <a:r>
              <a:rPr lang="en-IN" sz="1200"/>
              <a:t>		</a:t>
            </a:r>
            <a:r>
              <a:rPr lang="en-IN" sz="1200">
                <a:solidFill>
                  <a:srgbClr val="FF0000"/>
                </a:solidFill>
              </a:rPr>
              <a:t>else </a:t>
            </a:r>
            <a:endParaRPr/>
          </a:p>
          <a:p>
            <a:pPr indent="0" lvl="0" marL="0" rtl="0" algn="l">
              <a:lnSpc>
                <a:spcPct val="115000"/>
              </a:lnSpc>
              <a:spcBef>
                <a:spcPts val="0"/>
              </a:spcBef>
              <a:spcAft>
                <a:spcPts val="0"/>
              </a:spcAft>
              <a:buSzPts val="1800"/>
              <a:buNone/>
            </a:pPr>
            <a:r>
              <a:rPr lang="en-IN" sz="1200"/>
              <a:t>		{	</a:t>
            </a:r>
            <a:endParaRPr/>
          </a:p>
          <a:p>
            <a:pPr indent="0" lvl="0" marL="0" rtl="0" algn="l">
              <a:lnSpc>
                <a:spcPct val="115000"/>
              </a:lnSpc>
              <a:spcBef>
                <a:spcPts val="0"/>
              </a:spcBef>
              <a:spcAft>
                <a:spcPts val="0"/>
              </a:spcAft>
              <a:buSzPts val="1800"/>
              <a:buNone/>
            </a:pPr>
            <a:r>
              <a:rPr lang="en-IN" sz="1200"/>
              <a:t>			temp[k] = A[j]</a:t>
            </a:r>
            <a:endParaRPr/>
          </a:p>
          <a:p>
            <a:pPr indent="0" lvl="0" marL="0" rtl="0" algn="l">
              <a:lnSpc>
                <a:spcPct val="115000"/>
              </a:lnSpc>
              <a:spcBef>
                <a:spcPts val="0"/>
              </a:spcBef>
              <a:spcAft>
                <a:spcPts val="0"/>
              </a:spcAft>
              <a:buSzPts val="1800"/>
              <a:buNone/>
            </a:pPr>
            <a:r>
              <a:rPr lang="en-IN" sz="1200"/>
              <a:t>			j= j+1</a:t>
            </a:r>
            <a:endParaRPr/>
          </a:p>
          <a:p>
            <a:pPr indent="0" lvl="0" marL="0" rtl="0" algn="l">
              <a:lnSpc>
                <a:spcPct val="115000"/>
              </a:lnSpc>
              <a:spcBef>
                <a:spcPts val="0"/>
              </a:spcBef>
              <a:spcAft>
                <a:spcPts val="0"/>
              </a:spcAft>
              <a:buSzPts val="1800"/>
              <a:buNone/>
            </a:pPr>
            <a:r>
              <a:rPr lang="en-IN" sz="1200"/>
              <a:t>			k = k+1 </a:t>
            </a:r>
            <a:endParaRPr/>
          </a:p>
          <a:p>
            <a:pPr indent="0" lvl="0" marL="0" rtl="0" algn="l">
              <a:lnSpc>
                <a:spcPct val="115000"/>
              </a:lnSpc>
              <a:spcBef>
                <a:spcPts val="0"/>
              </a:spcBef>
              <a:spcAft>
                <a:spcPts val="0"/>
              </a:spcAft>
              <a:buSzPts val="1800"/>
              <a:buNone/>
            </a:pPr>
            <a:r>
              <a:rPr lang="en-IN" sz="1200"/>
              <a:t>		}</a:t>
            </a:r>
            <a:endParaRPr/>
          </a:p>
          <a:p>
            <a:pPr indent="0" lvl="0" marL="0" rtl="0" algn="l">
              <a:lnSpc>
                <a:spcPct val="115000"/>
              </a:lnSpc>
              <a:spcBef>
                <a:spcPts val="0"/>
              </a:spcBef>
              <a:spcAft>
                <a:spcPts val="0"/>
              </a:spcAft>
              <a:buSzPts val="1800"/>
              <a:buNone/>
            </a:pPr>
            <a:r>
              <a:rPr lang="en-IN" sz="1200"/>
              <a:t>	}</a:t>
            </a:r>
            <a:endParaRPr/>
          </a:p>
          <a:p>
            <a:pPr indent="0" lvl="0" marL="0" rtl="0" algn="l">
              <a:lnSpc>
                <a:spcPct val="115000"/>
              </a:lnSpc>
              <a:spcBef>
                <a:spcPts val="0"/>
              </a:spcBef>
              <a:spcAft>
                <a:spcPts val="0"/>
              </a:spcAft>
              <a:buSzPts val="1800"/>
              <a:buNone/>
            </a:pPr>
            <a:r>
              <a:t/>
            </a:r>
            <a:endParaRPr sz="675"/>
          </a:p>
          <a:p>
            <a:pPr indent="0" lvl="0" marL="0" rtl="0" algn="l">
              <a:lnSpc>
                <a:spcPct val="115000"/>
              </a:lnSpc>
              <a:spcBef>
                <a:spcPts val="0"/>
              </a:spcBef>
              <a:spcAft>
                <a:spcPts val="0"/>
              </a:spcAft>
              <a:buSzPts val="1800"/>
              <a:buNone/>
            </a:pPr>
            <a:r>
              <a:t/>
            </a:r>
            <a:endParaRPr sz="675"/>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586" name="Google Shape;586;p7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l">
              <a:lnSpc>
                <a:spcPct val="115000"/>
              </a:lnSpc>
              <a:spcBef>
                <a:spcPts val="0"/>
              </a:spcBef>
              <a:spcAft>
                <a:spcPts val="0"/>
              </a:spcAft>
              <a:buSzPct val="129032"/>
              <a:buNone/>
            </a:pPr>
            <a:r>
              <a:rPr lang="en-IN"/>
              <a:t>	</a:t>
            </a:r>
            <a:r>
              <a:rPr lang="en-IN">
                <a:solidFill>
                  <a:srgbClr val="FF0000"/>
                </a:solidFill>
              </a:rPr>
              <a:t>While(i&lt;= mid) do</a:t>
            </a:r>
            <a:endParaRPr/>
          </a:p>
          <a:p>
            <a:pPr indent="0" lvl="0" marL="0" rtl="0" algn="l">
              <a:lnSpc>
                <a:spcPct val="115000"/>
              </a:lnSpc>
              <a:spcBef>
                <a:spcPts val="0"/>
              </a:spcBef>
              <a:spcAft>
                <a:spcPts val="0"/>
              </a:spcAft>
              <a:buSzPct val="129032"/>
              <a:buNone/>
            </a:pPr>
            <a:r>
              <a:rPr lang="en-IN"/>
              <a:t>		{</a:t>
            </a:r>
            <a:endParaRPr/>
          </a:p>
          <a:p>
            <a:pPr indent="0" lvl="0" marL="0" rtl="0" algn="l">
              <a:lnSpc>
                <a:spcPct val="115000"/>
              </a:lnSpc>
              <a:spcBef>
                <a:spcPts val="0"/>
              </a:spcBef>
              <a:spcAft>
                <a:spcPts val="0"/>
              </a:spcAft>
              <a:buSzPct val="129032"/>
              <a:buNone/>
            </a:pPr>
            <a:r>
              <a:rPr lang="en-IN"/>
              <a:t>			temp[k] = A[i]</a:t>
            </a:r>
            <a:endParaRPr/>
          </a:p>
          <a:p>
            <a:pPr indent="0" lvl="0" marL="0" rtl="0" algn="l">
              <a:lnSpc>
                <a:spcPct val="115000"/>
              </a:lnSpc>
              <a:spcBef>
                <a:spcPts val="0"/>
              </a:spcBef>
              <a:spcAft>
                <a:spcPts val="0"/>
              </a:spcAft>
              <a:buSzPct val="129032"/>
              <a:buNone/>
            </a:pPr>
            <a:r>
              <a:rPr lang="en-IN"/>
              <a:t>			i= i+1</a:t>
            </a:r>
            <a:endParaRPr/>
          </a:p>
          <a:p>
            <a:pPr indent="0" lvl="0" marL="0" rtl="0" algn="l">
              <a:lnSpc>
                <a:spcPct val="115000"/>
              </a:lnSpc>
              <a:spcBef>
                <a:spcPts val="0"/>
              </a:spcBef>
              <a:spcAft>
                <a:spcPts val="0"/>
              </a:spcAft>
              <a:buSzPct val="129032"/>
              <a:buNone/>
            </a:pPr>
            <a:r>
              <a:rPr lang="en-IN"/>
              <a:t>			k = k+1 </a:t>
            </a:r>
            <a:endParaRPr/>
          </a:p>
          <a:p>
            <a:pPr indent="0" lvl="0" marL="0" rtl="0" algn="l">
              <a:lnSpc>
                <a:spcPct val="115000"/>
              </a:lnSpc>
              <a:spcBef>
                <a:spcPts val="0"/>
              </a:spcBef>
              <a:spcAft>
                <a:spcPts val="0"/>
              </a:spcAft>
              <a:buSzPct val="129032"/>
              <a:buNone/>
            </a:pPr>
            <a:r>
              <a:rPr lang="en-IN"/>
              <a:t>		}</a:t>
            </a:r>
            <a:endParaRPr/>
          </a:p>
          <a:p>
            <a:pPr indent="0" lvl="0" marL="0" rtl="0" algn="l">
              <a:lnSpc>
                <a:spcPct val="115000"/>
              </a:lnSpc>
              <a:spcBef>
                <a:spcPts val="0"/>
              </a:spcBef>
              <a:spcAft>
                <a:spcPts val="0"/>
              </a:spcAft>
              <a:buSzPct val="129032"/>
              <a:buNone/>
            </a:pPr>
            <a:r>
              <a:rPr lang="en-IN"/>
              <a:t>	</a:t>
            </a:r>
            <a:endParaRPr/>
          </a:p>
          <a:p>
            <a:pPr indent="0" lvl="0" marL="0" rtl="0" algn="l">
              <a:lnSpc>
                <a:spcPct val="115000"/>
              </a:lnSpc>
              <a:spcBef>
                <a:spcPts val="0"/>
              </a:spcBef>
              <a:spcAft>
                <a:spcPts val="0"/>
              </a:spcAft>
              <a:buSzPct val="129032"/>
              <a:buNone/>
            </a:pPr>
            <a:r>
              <a:rPr lang="en-IN"/>
              <a:t>	</a:t>
            </a:r>
            <a:r>
              <a:rPr lang="en-IN">
                <a:solidFill>
                  <a:srgbClr val="FF0000"/>
                </a:solidFill>
              </a:rPr>
              <a:t>While(j&lt;= high) do</a:t>
            </a:r>
            <a:endParaRPr/>
          </a:p>
          <a:p>
            <a:pPr indent="0" lvl="0" marL="0" rtl="0" algn="l">
              <a:lnSpc>
                <a:spcPct val="115000"/>
              </a:lnSpc>
              <a:spcBef>
                <a:spcPts val="0"/>
              </a:spcBef>
              <a:spcAft>
                <a:spcPts val="0"/>
              </a:spcAft>
              <a:buSzPct val="129032"/>
              <a:buNone/>
            </a:pPr>
            <a:r>
              <a:rPr lang="en-IN"/>
              <a:t>		{</a:t>
            </a:r>
            <a:endParaRPr/>
          </a:p>
          <a:p>
            <a:pPr indent="0" lvl="0" marL="0" rtl="0" algn="l">
              <a:lnSpc>
                <a:spcPct val="115000"/>
              </a:lnSpc>
              <a:spcBef>
                <a:spcPts val="0"/>
              </a:spcBef>
              <a:spcAft>
                <a:spcPts val="0"/>
              </a:spcAft>
              <a:buSzPct val="129032"/>
              <a:buNone/>
            </a:pPr>
            <a:r>
              <a:rPr lang="en-IN"/>
              <a:t>			temp[k] = A[j]</a:t>
            </a:r>
            <a:endParaRPr/>
          </a:p>
          <a:p>
            <a:pPr indent="0" lvl="0" marL="0" rtl="0" algn="l">
              <a:lnSpc>
                <a:spcPct val="115000"/>
              </a:lnSpc>
              <a:spcBef>
                <a:spcPts val="0"/>
              </a:spcBef>
              <a:spcAft>
                <a:spcPts val="0"/>
              </a:spcAft>
              <a:buSzPct val="129032"/>
              <a:buNone/>
            </a:pPr>
            <a:r>
              <a:rPr lang="en-IN"/>
              <a:t>			j= j+1</a:t>
            </a:r>
            <a:endParaRPr/>
          </a:p>
          <a:p>
            <a:pPr indent="0" lvl="0" marL="0" rtl="0" algn="l">
              <a:lnSpc>
                <a:spcPct val="115000"/>
              </a:lnSpc>
              <a:spcBef>
                <a:spcPts val="0"/>
              </a:spcBef>
              <a:spcAft>
                <a:spcPts val="0"/>
              </a:spcAft>
              <a:buSzPct val="129032"/>
              <a:buNone/>
            </a:pPr>
            <a:r>
              <a:rPr lang="en-IN"/>
              <a:t>			k = k+1 </a:t>
            </a:r>
            <a:endParaRPr/>
          </a:p>
          <a:p>
            <a:pPr indent="0" lvl="0" marL="0" rtl="0" algn="l">
              <a:lnSpc>
                <a:spcPct val="115000"/>
              </a:lnSpc>
              <a:spcBef>
                <a:spcPts val="0"/>
              </a:spcBef>
              <a:spcAft>
                <a:spcPts val="0"/>
              </a:spcAft>
              <a:buSzPct val="129032"/>
              <a:buNone/>
            </a:pPr>
            <a:r>
              <a:rPr lang="en-IN"/>
              <a:t>		</a:t>
            </a:r>
            <a:endParaRPr/>
          </a:p>
          <a:p>
            <a:pPr indent="0" lvl="0" marL="0" rtl="0" algn="l">
              <a:lnSpc>
                <a:spcPct val="115000"/>
              </a:lnSpc>
              <a:spcBef>
                <a:spcPts val="0"/>
              </a:spcBef>
              <a:spcAft>
                <a:spcPts val="0"/>
              </a:spcAft>
              <a:buSzPct val="129032"/>
              <a:buNone/>
            </a:pPr>
            <a:r>
              <a:rPr lang="en-IN"/>
              <a:t>		}</a:t>
            </a:r>
            <a:endParaRPr/>
          </a:p>
          <a:p>
            <a:pPr indent="0" lvl="0" marL="0" rtl="0" algn="l">
              <a:lnSpc>
                <a:spcPct val="115000"/>
              </a:lnSpc>
              <a:spcBef>
                <a:spcPts val="0"/>
              </a:spcBef>
              <a:spcAft>
                <a:spcPts val="0"/>
              </a:spcAft>
              <a:buSzPct val="129032"/>
              <a:buNone/>
            </a:pPr>
            <a:r>
              <a:rPr lang="en-IN"/>
              <a:t>}</a:t>
            </a:r>
            <a:endParaRPr/>
          </a:p>
        </p:txBody>
      </p:sp>
      <p:sp>
        <p:nvSpPr>
          <p:cNvPr id="587" name="Google Shape;587;p77"/>
          <p:cNvSpPr/>
          <p:nvPr/>
        </p:nvSpPr>
        <p:spPr>
          <a:xfrm>
            <a:off x="6185647" y="1169895"/>
            <a:ext cx="638735" cy="2480983"/>
          </a:xfrm>
          <a:prstGeom prst="rightBrace">
            <a:avLst>
              <a:gd fmla="val 8333" name="adj1"/>
              <a:gd fmla="val 50000" name="adj2"/>
            </a:avLst>
          </a:prstGeom>
          <a:noFill/>
          <a:ln cap="flat" cmpd="sng" w="57150">
            <a:solidFill>
              <a:srgbClr val="20202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050" u="none" cap="none" strike="noStrike">
              <a:solidFill>
                <a:schemeClr val="dk1"/>
              </a:solidFill>
              <a:latin typeface="Arial"/>
              <a:ea typeface="Arial"/>
              <a:cs typeface="Arial"/>
              <a:sym typeface="Arial"/>
            </a:endParaRPr>
          </a:p>
        </p:txBody>
      </p:sp>
      <p:sp>
        <p:nvSpPr>
          <p:cNvPr id="588" name="Google Shape;588;p77"/>
          <p:cNvSpPr txBox="1"/>
          <p:nvPr/>
        </p:nvSpPr>
        <p:spPr>
          <a:xfrm>
            <a:off x="6824382" y="1539689"/>
            <a:ext cx="1532965" cy="26776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IN" sz="2100" u="none" cap="none" strike="noStrike">
                <a:solidFill>
                  <a:srgbClr val="161616"/>
                </a:solidFill>
                <a:latin typeface="Arial"/>
                <a:ea typeface="Arial"/>
                <a:cs typeface="Arial"/>
                <a:sym typeface="Arial"/>
              </a:rPr>
              <a:t>When there is only one element left in left sub tree or right tree</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Example of merge sort</a:t>
            </a:r>
            <a:endParaRPr/>
          </a:p>
        </p:txBody>
      </p:sp>
      <p:pic>
        <p:nvPicPr>
          <p:cNvPr id="594" name="Google Shape;594;p78"/>
          <p:cNvPicPr preferRelativeResize="0"/>
          <p:nvPr>
            <p:ph idx="1" type="body"/>
          </p:nvPr>
        </p:nvPicPr>
        <p:blipFill rotWithShape="1">
          <a:blip r:embed="rId3">
            <a:alphaModFix/>
          </a:blip>
          <a:srcRect b="0" l="0" r="0" t="0"/>
          <a:stretch/>
        </p:blipFill>
        <p:spPr>
          <a:xfrm>
            <a:off x="2991972" y="758883"/>
            <a:ext cx="5694829" cy="334247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Quick sort Algortihm</a:t>
            </a:r>
            <a:endParaRPr/>
          </a:p>
        </p:txBody>
      </p:sp>
      <p:sp>
        <p:nvSpPr>
          <p:cNvPr id="600" name="Google Shape;600;p7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IN"/>
              <a:t>Quicksort(</a:t>
            </a:r>
            <a:r>
              <a:rPr b="1" lang="en-IN"/>
              <a:t>A[0,--,n-1], low, high)</a:t>
            </a:r>
            <a:endParaRPr/>
          </a:p>
          <a:p>
            <a:pPr indent="0" lvl="0" marL="0" rtl="0" algn="l">
              <a:lnSpc>
                <a:spcPct val="115000"/>
              </a:lnSpc>
              <a:spcBef>
                <a:spcPts val="0"/>
              </a:spcBef>
              <a:spcAft>
                <a:spcPts val="0"/>
              </a:spcAft>
              <a:buSzPts val="1800"/>
              <a:buNone/>
            </a:pPr>
            <a:r>
              <a:rPr lang="en-IN">
                <a:solidFill>
                  <a:srgbClr val="FF0000"/>
                </a:solidFill>
              </a:rPr>
              <a:t>If(low&lt; high) then</a:t>
            </a:r>
            <a:endParaRPr/>
          </a:p>
          <a:p>
            <a:pPr indent="0" lvl="0" marL="0" rtl="0" algn="l">
              <a:lnSpc>
                <a:spcPct val="115000"/>
              </a:lnSpc>
              <a:spcBef>
                <a:spcPts val="0"/>
              </a:spcBef>
              <a:spcAft>
                <a:spcPts val="0"/>
              </a:spcAft>
              <a:buSzPts val="1800"/>
              <a:buNone/>
            </a:pPr>
            <a:r>
              <a:rPr lang="en-IN"/>
              <a:t>	{</a:t>
            </a:r>
            <a:endParaRPr/>
          </a:p>
          <a:p>
            <a:pPr indent="0" lvl="0" marL="0" rtl="0" algn="l">
              <a:lnSpc>
                <a:spcPct val="115000"/>
              </a:lnSpc>
              <a:spcBef>
                <a:spcPts val="0"/>
              </a:spcBef>
              <a:spcAft>
                <a:spcPts val="0"/>
              </a:spcAft>
              <a:buSzPts val="1800"/>
              <a:buNone/>
            </a:pPr>
            <a:r>
              <a:rPr lang="en-IN"/>
              <a:t>		m = partition(A[ low….high])				quicksort(A [ low….m-1]))</a:t>
            </a:r>
            <a:endParaRPr/>
          </a:p>
          <a:p>
            <a:pPr indent="0" lvl="0" marL="0" rtl="0" algn="l">
              <a:lnSpc>
                <a:spcPct val="115000"/>
              </a:lnSpc>
              <a:spcBef>
                <a:spcPts val="0"/>
              </a:spcBef>
              <a:spcAft>
                <a:spcPts val="0"/>
              </a:spcAft>
              <a:buSzPts val="1800"/>
              <a:buNone/>
            </a:pPr>
            <a:r>
              <a:rPr lang="en-IN"/>
              <a:t>		quicksort(A [ m+1….high]))</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0"/>
              </a:spcBef>
              <a:spcAft>
                <a:spcPts val="0"/>
              </a:spcAft>
              <a:buSzPts val="1800"/>
              <a:buNone/>
            </a:pPr>
            <a:r>
              <a:rPr lang="en-IN"/>
              <a:t>	}</a:t>
            </a:r>
            <a:endParaRPr/>
          </a:p>
          <a:p>
            <a:pPr indent="0" lvl="0" marL="0" rtl="0" algn="l">
              <a:lnSpc>
                <a:spcPct val="115000"/>
              </a:lnSpc>
              <a:spcBef>
                <a:spcPts val="0"/>
              </a:spcBef>
              <a:spcAft>
                <a:spcPts val="0"/>
              </a:spcAft>
              <a:buSzPts val="1800"/>
              <a:buNone/>
            </a:pPr>
            <a:r>
              <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Quick sort Algortihm</a:t>
            </a:r>
            <a:endParaRPr/>
          </a:p>
        </p:txBody>
      </p:sp>
      <p:sp>
        <p:nvSpPr>
          <p:cNvPr id="606" name="Google Shape;606;p8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70000" lnSpcReduction="20000"/>
          </a:bodyPr>
          <a:lstStyle/>
          <a:p>
            <a:pPr indent="0" lvl="0" marL="0" rtl="0" algn="l">
              <a:lnSpc>
                <a:spcPct val="115000"/>
              </a:lnSpc>
              <a:spcBef>
                <a:spcPts val="0"/>
              </a:spcBef>
              <a:spcAft>
                <a:spcPts val="0"/>
              </a:spcAft>
              <a:buSzPct val="67226"/>
              <a:buNone/>
            </a:pPr>
            <a:r>
              <a:rPr b="1" lang="en-IN" sz="3825"/>
              <a:t>Partition(A[ low….high])</a:t>
            </a:r>
            <a:endParaRPr/>
          </a:p>
          <a:p>
            <a:pPr indent="0" lvl="0" marL="0" rtl="0" algn="l">
              <a:lnSpc>
                <a:spcPct val="115000"/>
              </a:lnSpc>
              <a:spcBef>
                <a:spcPts val="0"/>
              </a:spcBef>
              <a:spcAft>
                <a:spcPts val="0"/>
              </a:spcAft>
              <a:buSzPct val="142857"/>
              <a:buNone/>
            </a:pPr>
            <a:r>
              <a:rPr lang="en-IN"/>
              <a:t>Pivot = A[low]</a:t>
            </a:r>
            <a:endParaRPr/>
          </a:p>
          <a:p>
            <a:pPr indent="0" lvl="0" marL="0" rtl="0" algn="l">
              <a:lnSpc>
                <a:spcPct val="115000"/>
              </a:lnSpc>
              <a:spcBef>
                <a:spcPts val="0"/>
              </a:spcBef>
              <a:spcAft>
                <a:spcPts val="0"/>
              </a:spcAft>
              <a:buSzPct val="142857"/>
              <a:buNone/>
            </a:pPr>
            <a:r>
              <a:rPr lang="en-IN"/>
              <a:t>i= low</a:t>
            </a:r>
            <a:endParaRPr/>
          </a:p>
          <a:p>
            <a:pPr indent="0" lvl="0" marL="0" rtl="0" algn="l">
              <a:lnSpc>
                <a:spcPct val="115000"/>
              </a:lnSpc>
              <a:spcBef>
                <a:spcPts val="0"/>
              </a:spcBef>
              <a:spcAft>
                <a:spcPts val="0"/>
              </a:spcAft>
              <a:buSzPct val="142857"/>
              <a:buNone/>
            </a:pPr>
            <a:r>
              <a:rPr lang="en-IN"/>
              <a:t>J= high</a:t>
            </a:r>
            <a:endParaRPr/>
          </a:p>
          <a:p>
            <a:pPr indent="0" lvl="0" marL="0" rtl="0" algn="l">
              <a:lnSpc>
                <a:spcPct val="115000"/>
              </a:lnSpc>
              <a:spcBef>
                <a:spcPts val="0"/>
              </a:spcBef>
              <a:spcAft>
                <a:spcPts val="0"/>
              </a:spcAft>
              <a:buSzPct val="142857"/>
              <a:buNone/>
            </a:pPr>
            <a:r>
              <a:rPr b="1" lang="en-IN">
                <a:solidFill>
                  <a:srgbClr val="FF0000"/>
                </a:solidFill>
              </a:rPr>
              <a:t>While(i&lt;= j)do</a:t>
            </a:r>
            <a:endParaRPr/>
          </a:p>
          <a:p>
            <a:pPr indent="0" lvl="0" marL="0" rtl="0" algn="l">
              <a:lnSpc>
                <a:spcPct val="115000"/>
              </a:lnSpc>
              <a:spcBef>
                <a:spcPts val="0"/>
              </a:spcBef>
              <a:spcAft>
                <a:spcPts val="0"/>
              </a:spcAft>
              <a:buSzPct val="142857"/>
              <a:buNone/>
            </a:pPr>
            <a:r>
              <a:rPr lang="en-IN"/>
              <a:t>{</a:t>
            </a:r>
            <a:endParaRPr/>
          </a:p>
          <a:p>
            <a:pPr indent="0" lvl="0" marL="0" rtl="0" algn="l">
              <a:lnSpc>
                <a:spcPct val="115000"/>
              </a:lnSpc>
              <a:spcBef>
                <a:spcPts val="0"/>
              </a:spcBef>
              <a:spcAft>
                <a:spcPts val="0"/>
              </a:spcAft>
              <a:buSzPct val="142857"/>
              <a:buNone/>
            </a:pPr>
            <a:r>
              <a:rPr lang="en-IN"/>
              <a:t>	</a:t>
            </a:r>
            <a:r>
              <a:rPr b="1" lang="en-IN">
                <a:solidFill>
                  <a:srgbClr val="FF0000"/>
                </a:solidFill>
              </a:rPr>
              <a:t>while(A[i]&lt;= pivot)do</a:t>
            </a:r>
            <a:endParaRPr/>
          </a:p>
          <a:p>
            <a:pPr indent="0" lvl="0" marL="0" rtl="0" algn="l">
              <a:lnSpc>
                <a:spcPct val="115000"/>
              </a:lnSpc>
              <a:spcBef>
                <a:spcPts val="0"/>
              </a:spcBef>
              <a:spcAft>
                <a:spcPts val="0"/>
              </a:spcAft>
              <a:buSzPct val="142857"/>
              <a:buNone/>
            </a:pPr>
            <a:r>
              <a:rPr lang="en-IN"/>
              <a:t>	i= i+1</a:t>
            </a:r>
            <a:endParaRPr/>
          </a:p>
          <a:p>
            <a:pPr indent="0" lvl="0" marL="0" rtl="0" algn="l">
              <a:lnSpc>
                <a:spcPct val="115000"/>
              </a:lnSpc>
              <a:spcBef>
                <a:spcPts val="0"/>
              </a:spcBef>
              <a:spcAft>
                <a:spcPts val="0"/>
              </a:spcAft>
              <a:buSzPct val="142857"/>
              <a:buNone/>
            </a:pPr>
            <a:r>
              <a:rPr lang="en-IN"/>
              <a:t>	</a:t>
            </a:r>
            <a:r>
              <a:rPr b="1" lang="en-IN">
                <a:solidFill>
                  <a:srgbClr val="FF0000"/>
                </a:solidFill>
              </a:rPr>
              <a:t>while(A[j&gt;= pivot)do</a:t>
            </a:r>
            <a:endParaRPr/>
          </a:p>
          <a:p>
            <a:pPr indent="0" lvl="0" marL="0" rtl="0" algn="l">
              <a:lnSpc>
                <a:spcPct val="115000"/>
              </a:lnSpc>
              <a:spcBef>
                <a:spcPts val="0"/>
              </a:spcBef>
              <a:spcAft>
                <a:spcPts val="0"/>
              </a:spcAft>
              <a:buSzPct val="142857"/>
              <a:buNone/>
            </a:pPr>
            <a:r>
              <a:rPr lang="en-IN"/>
              <a:t>	j= j+1</a:t>
            </a:r>
            <a:endParaRPr/>
          </a:p>
          <a:p>
            <a:pPr indent="0" lvl="0" marL="0" rtl="0" algn="l">
              <a:lnSpc>
                <a:spcPct val="115000"/>
              </a:lnSpc>
              <a:spcBef>
                <a:spcPts val="0"/>
              </a:spcBef>
              <a:spcAft>
                <a:spcPts val="0"/>
              </a:spcAft>
              <a:buSzPct val="142857"/>
              <a:buNone/>
            </a:pPr>
            <a:r>
              <a:rPr lang="en-IN"/>
              <a:t>	</a:t>
            </a:r>
            <a:r>
              <a:rPr b="1" lang="en-IN">
                <a:solidFill>
                  <a:srgbClr val="FF0000"/>
                </a:solidFill>
              </a:rPr>
              <a:t>if (i&lt;= j) then</a:t>
            </a:r>
            <a:endParaRPr/>
          </a:p>
          <a:p>
            <a:pPr indent="0" lvl="0" marL="0" rtl="0" algn="l">
              <a:lnSpc>
                <a:spcPct val="115000"/>
              </a:lnSpc>
              <a:spcBef>
                <a:spcPts val="0"/>
              </a:spcBef>
              <a:spcAft>
                <a:spcPts val="0"/>
              </a:spcAft>
              <a:buSzPct val="142857"/>
              <a:buNone/>
            </a:pPr>
            <a:r>
              <a:rPr lang="en-IN"/>
              <a:t>	swap(A[i], A[j])</a:t>
            </a:r>
            <a:endParaRPr/>
          </a:p>
          <a:p>
            <a:pPr indent="0" lvl="0" marL="0" rtl="0" algn="l">
              <a:lnSpc>
                <a:spcPct val="115000"/>
              </a:lnSpc>
              <a:spcBef>
                <a:spcPts val="0"/>
              </a:spcBef>
              <a:spcAft>
                <a:spcPts val="0"/>
              </a:spcAft>
              <a:buSzPct val="142857"/>
              <a:buNone/>
            </a:pPr>
            <a:r>
              <a:t/>
            </a:r>
            <a:endParaRPr/>
          </a:p>
          <a:p>
            <a:pPr indent="0" lvl="0" marL="0" rtl="0" algn="l">
              <a:lnSpc>
                <a:spcPct val="115000"/>
              </a:lnSpc>
              <a:spcBef>
                <a:spcPts val="0"/>
              </a:spcBef>
              <a:spcAft>
                <a:spcPts val="0"/>
              </a:spcAft>
              <a:buSzPct val="142857"/>
              <a:buNone/>
            </a:pPr>
            <a:r>
              <a:rPr lang="en-IN"/>
              <a:t>}</a:t>
            </a:r>
            <a:endParaRPr/>
          </a:p>
          <a:p>
            <a:pPr indent="0" lvl="0" marL="0" rtl="0" algn="l">
              <a:lnSpc>
                <a:spcPct val="115000"/>
              </a:lnSpc>
              <a:spcBef>
                <a:spcPts val="0"/>
              </a:spcBef>
              <a:spcAft>
                <a:spcPts val="0"/>
              </a:spcAft>
              <a:buSzPct val="142857"/>
              <a:buNone/>
            </a:pPr>
            <a:r>
              <a:rPr lang="en-IN"/>
              <a:t>Swap(A[low], A[j])     </a:t>
            </a:r>
            <a:r>
              <a:rPr b="1" lang="en-IN">
                <a:solidFill>
                  <a:srgbClr val="FF0000"/>
                </a:solidFill>
              </a:rPr>
              <a:t># (if j&lt;i)</a:t>
            </a:r>
            <a:endParaRPr/>
          </a:p>
          <a:p>
            <a:pPr indent="0" lvl="0" marL="0" rtl="0" algn="l">
              <a:lnSpc>
                <a:spcPct val="115000"/>
              </a:lnSpc>
              <a:spcBef>
                <a:spcPts val="0"/>
              </a:spcBef>
              <a:spcAft>
                <a:spcPts val="0"/>
              </a:spcAft>
              <a:buSzPct val="142857"/>
              <a:buNone/>
            </a:pPr>
            <a:r>
              <a:rPr lang="en-IN"/>
              <a:t>Return j</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8"/>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06" name="Google Shape;106;p18"/>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07" name="Google Shape;107;p18"/>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08" name="Google Shape;108;p18"/>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BINARY SEARCH</a:t>
            </a:r>
            <a:endParaRPr b="0" i="0" sz="2300" u="none" cap="none" strike="noStrike">
              <a:solidFill>
                <a:schemeClr val="lt1"/>
              </a:solidFill>
              <a:latin typeface="Proxima Nova"/>
              <a:ea typeface="Proxima Nova"/>
              <a:cs typeface="Proxima Nova"/>
              <a:sym typeface="Proxima Nova"/>
            </a:endParaRPr>
          </a:p>
        </p:txBody>
      </p:sp>
      <p:sp>
        <p:nvSpPr>
          <p:cNvPr id="109" name="Google Shape;109;p18"/>
          <p:cNvSpPr txBox="1"/>
          <p:nvPr/>
        </p:nvSpPr>
        <p:spPr>
          <a:xfrm>
            <a:off x="193862" y="874467"/>
            <a:ext cx="3542676" cy="3631733"/>
          </a:xfrm>
          <a:prstGeom prst="rect">
            <a:avLst/>
          </a:prstGeom>
          <a:noFill/>
          <a:ln>
            <a:noFill/>
          </a:ln>
        </p:spPr>
        <p:txBody>
          <a:bodyPr anchorCtr="0" anchor="t" bIns="91425" lIns="91425" spcFirstLastPara="1" rIns="91425" wrap="square" tIns="91425">
            <a:spAutoFit/>
          </a:bodyPr>
          <a:lstStyle/>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Arial"/>
              <a:ea typeface="Arial"/>
              <a:cs typeface="Arial"/>
              <a:sym typeface="Arial"/>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int bs(int arr[ ], int l, int h, int key)</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       if (l &lt;= h) </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             int mid = (l + h) / 2;</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             if (arr[mid] == key)</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	return mid;</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             if (key&lt;arr[mid])</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	return bs(arr, l, mid - 1, key);</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             else	</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    	return bs(arr, mid + 1, h, key);</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      }</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      return -1;</a:t>
            </a:r>
            <a:endParaRPr/>
          </a:p>
          <a:p>
            <a:pPr indent="0" lvl="0" marL="0" marR="0" rtl="0" algn="l">
              <a:lnSpc>
                <a:spcPct val="100000"/>
              </a:lnSpc>
              <a:spcBef>
                <a:spcPts val="0"/>
              </a:spcBef>
              <a:spcAft>
                <a:spcPts val="0"/>
              </a:spcAft>
              <a:buNone/>
            </a:pPr>
            <a:r>
              <a:rPr b="0" i="0" lang="en-IN" sz="1400" u="none" cap="none" strike="noStrike">
                <a:solidFill>
                  <a:srgbClr val="000000"/>
                </a:solidFill>
                <a:latin typeface="Arial"/>
                <a:ea typeface="Arial"/>
                <a:cs typeface="Arial"/>
                <a:sym typeface="Arial"/>
              </a:rPr>
              <a:t>}</a:t>
            </a:r>
            <a:endParaRPr b="0" i="0" sz="1400" u="none" cap="none" strike="noStrike">
              <a:solidFill>
                <a:srgbClr val="666666"/>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666666"/>
              </a:solidFill>
              <a:latin typeface="Arial"/>
              <a:ea typeface="Arial"/>
              <a:cs typeface="Arial"/>
              <a:sym typeface="Arial"/>
            </a:endParaRPr>
          </a:p>
        </p:txBody>
      </p:sp>
      <p:pic>
        <p:nvPicPr>
          <p:cNvPr id="110" name="Google Shape;110;p18"/>
          <p:cNvPicPr preferRelativeResize="0"/>
          <p:nvPr/>
        </p:nvPicPr>
        <p:blipFill rotWithShape="1">
          <a:blip r:embed="rId6">
            <a:alphaModFix/>
          </a:blip>
          <a:srcRect b="0" l="0" r="0" t="0"/>
          <a:stretch/>
        </p:blipFill>
        <p:spPr>
          <a:xfrm>
            <a:off x="4036602" y="1022150"/>
            <a:ext cx="4984108" cy="866347"/>
          </a:xfrm>
          <a:prstGeom prst="rect">
            <a:avLst/>
          </a:prstGeom>
          <a:noFill/>
          <a:ln>
            <a:noFill/>
          </a:ln>
        </p:spPr>
      </p:pic>
      <p:pic>
        <p:nvPicPr>
          <p:cNvPr id="111" name="Google Shape;111;p18"/>
          <p:cNvPicPr preferRelativeResize="0"/>
          <p:nvPr/>
        </p:nvPicPr>
        <p:blipFill rotWithShape="1">
          <a:blip r:embed="rId7">
            <a:alphaModFix/>
          </a:blip>
          <a:srcRect b="0" l="0" r="0" t="0"/>
          <a:stretch/>
        </p:blipFill>
        <p:spPr>
          <a:xfrm>
            <a:off x="4036590" y="1822571"/>
            <a:ext cx="4841997" cy="830494"/>
          </a:xfrm>
          <a:prstGeom prst="rect">
            <a:avLst/>
          </a:prstGeom>
          <a:noFill/>
          <a:ln>
            <a:noFill/>
          </a:ln>
        </p:spPr>
      </p:pic>
      <p:pic>
        <p:nvPicPr>
          <p:cNvPr id="112" name="Google Shape;112;p18"/>
          <p:cNvPicPr preferRelativeResize="0"/>
          <p:nvPr/>
        </p:nvPicPr>
        <p:blipFill rotWithShape="1">
          <a:blip r:embed="rId8">
            <a:alphaModFix/>
          </a:blip>
          <a:srcRect b="0" l="0" r="0" t="0"/>
          <a:stretch/>
        </p:blipFill>
        <p:spPr>
          <a:xfrm>
            <a:off x="4016878" y="2756320"/>
            <a:ext cx="4841997" cy="750014"/>
          </a:xfrm>
          <a:prstGeom prst="rect">
            <a:avLst/>
          </a:prstGeom>
          <a:noFill/>
          <a:ln>
            <a:noFill/>
          </a:ln>
        </p:spPr>
      </p:pic>
      <p:pic>
        <p:nvPicPr>
          <p:cNvPr id="113" name="Google Shape;113;p18"/>
          <p:cNvPicPr preferRelativeResize="0"/>
          <p:nvPr/>
        </p:nvPicPr>
        <p:blipFill rotWithShape="1">
          <a:blip r:embed="rId9">
            <a:alphaModFix/>
          </a:blip>
          <a:srcRect b="0" l="0" r="0" t="0"/>
          <a:stretch/>
        </p:blipFill>
        <p:spPr>
          <a:xfrm>
            <a:off x="4016877" y="3710597"/>
            <a:ext cx="4841997" cy="74217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8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Quick sort Algortihm</a:t>
            </a:r>
            <a:endParaRPr/>
          </a:p>
        </p:txBody>
      </p:sp>
      <p:sp>
        <p:nvSpPr>
          <p:cNvPr id="612" name="Google Shape;612;p8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IN"/>
              <a:t>First of all we take first element and place it at its proper place. We call this element </a:t>
            </a:r>
            <a:r>
              <a:rPr b="1" lang="en-IN"/>
              <a:t>Pivot </a:t>
            </a:r>
            <a:r>
              <a:rPr lang="en-IN"/>
              <a:t>element.</a:t>
            </a:r>
            <a:endParaRPr/>
          </a:p>
          <a:p>
            <a:pPr indent="-342900" lvl="0" marL="457200" rtl="0" algn="l">
              <a:lnSpc>
                <a:spcPct val="115000"/>
              </a:lnSpc>
              <a:spcBef>
                <a:spcPts val="0"/>
              </a:spcBef>
              <a:spcAft>
                <a:spcPts val="0"/>
              </a:spcAft>
              <a:buSzPts val="1800"/>
              <a:buChar char="●"/>
            </a:pPr>
            <a:r>
              <a:rPr b="1" lang="en-IN"/>
              <a:t>Note: </a:t>
            </a:r>
            <a:r>
              <a:rPr lang="en-IN"/>
              <a:t>We can take any element as </a:t>
            </a:r>
            <a:r>
              <a:rPr b="1" lang="en-IN"/>
              <a:t>Pivot </a:t>
            </a:r>
            <a:r>
              <a:rPr lang="en-IN"/>
              <a:t>element but for convenience the first element is taken as </a:t>
            </a:r>
            <a:r>
              <a:rPr b="1" lang="en-IN"/>
              <a:t>Pivot.</a:t>
            </a:r>
            <a:endParaRPr/>
          </a:p>
          <a:p>
            <a:pPr indent="-342900" lvl="0" marL="457200" rtl="0" algn="l">
              <a:lnSpc>
                <a:spcPct val="115000"/>
              </a:lnSpc>
              <a:spcBef>
                <a:spcPts val="0"/>
              </a:spcBef>
              <a:spcAft>
                <a:spcPts val="0"/>
              </a:spcAft>
              <a:buSzPts val="1800"/>
              <a:buChar char="●"/>
            </a:pPr>
            <a:r>
              <a:rPr lang="en-IN"/>
              <a:t>There are two condition to place </a:t>
            </a:r>
            <a:r>
              <a:rPr b="1" lang="en-IN"/>
              <a:t>Pivot </a:t>
            </a:r>
            <a:r>
              <a:rPr lang="en-IN"/>
              <a:t>at its proper place.</a:t>
            </a:r>
            <a:endParaRPr/>
          </a:p>
          <a:p>
            <a:pPr indent="-342900" lvl="0" marL="457200" rtl="0" algn="l">
              <a:lnSpc>
                <a:spcPct val="115000"/>
              </a:lnSpc>
              <a:spcBef>
                <a:spcPts val="0"/>
              </a:spcBef>
              <a:spcAft>
                <a:spcPts val="0"/>
              </a:spcAft>
              <a:buSzPts val="1800"/>
              <a:buChar char="●"/>
            </a:pPr>
            <a:r>
              <a:rPr lang="en-IN"/>
              <a:t>All the elements to the left of </a:t>
            </a:r>
            <a:r>
              <a:rPr b="1" lang="en-IN"/>
              <a:t>Pivot </a:t>
            </a:r>
            <a:r>
              <a:rPr lang="en-IN"/>
              <a:t>element should be smaller than</a:t>
            </a:r>
            <a:endParaRPr/>
          </a:p>
          <a:p>
            <a:pPr indent="-342900" lvl="0" marL="457200" rtl="0" algn="l">
              <a:lnSpc>
                <a:spcPct val="115000"/>
              </a:lnSpc>
              <a:spcBef>
                <a:spcPts val="0"/>
              </a:spcBef>
              <a:spcAft>
                <a:spcPts val="0"/>
              </a:spcAft>
              <a:buSzPts val="1800"/>
              <a:buChar char="●"/>
            </a:pPr>
            <a:r>
              <a:rPr lang="en-IN"/>
              <a:t>All the elements to the right of </a:t>
            </a:r>
            <a:r>
              <a:rPr b="1" lang="en-IN"/>
              <a:t>Pivot </a:t>
            </a:r>
            <a:r>
              <a:rPr lang="en-IN"/>
              <a:t>element should be greater than</a:t>
            </a:r>
            <a:endParaRPr/>
          </a:p>
          <a:p>
            <a:pPr indent="-342900" lvl="0" marL="457200" rtl="0" algn="l">
              <a:lnSpc>
                <a:spcPct val="115000"/>
              </a:lnSpc>
              <a:spcBef>
                <a:spcPts val="0"/>
              </a:spcBef>
              <a:spcAft>
                <a:spcPts val="0"/>
              </a:spcAft>
              <a:buSzPts val="1800"/>
              <a:buChar char="●"/>
            </a:pPr>
            <a:r>
              <a:rPr lang="en-IN"/>
              <a:t>Now we are having two sub part:</a:t>
            </a:r>
            <a:endParaRPr/>
          </a:p>
          <a:p>
            <a:pPr indent="-342900" lvl="0" marL="457200" rtl="0" algn="l">
              <a:lnSpc>
                <a:spcPct val="115000"/>
              </a:lnSpc>
              <a:spcBef>
                <a:spcPts val="0"/>
              </a:spcBef>
              <a:spcAft>
                <a:spcPts val="0"/>
              </a:spcAft>
              <a:buSzPts val="1800"/>
              <a:buChar char="●"/>
            </a:pPr>
            <a:r>
              <a:rPr b="1" lang="en-IN"/>
              <a:t>Quick sort Left sub tree</a:t>
            </a:r>
            <a:endParaRPr/>
          </a:p>
          <a:p>
            <a:pPr indent="-342900" lvl="0" marL="457200" rtl="0" algn="l">
              <a:lnSpc>
                <a:spcPct val="115000"/>
              </a:lnSpc>
              <a:spcBef>
                <a:spcPts val="0"/>
              </a:spcBef>
              <a:spcAft>
                <a:spcPts val="0"/>
              </a:spcAft>
              <a:buSzPts val="1800"/>
              <a:buChar char="●"/>
            </a:pPr>
            <a:r>
              <a:rPr b="1" lang="en-IN"/>
              <a:t>Quick sort right sub tree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Time complexity of quick sort and merge sort</a:t>
            </a:r>
            <a:endParaRPr/>
          </a:p>
        </p:txBody>
      </p:sp>
      <p:sp>
        <p:nvSpPr>
          <p:cNvPr id="618" name="Google Shape;618;p8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IN">
                <a:latin typeface="Times New Roman"/>
                <a:ea typeface="Times New Roman"/>
                <a:cs typeface="Times New Roman"/>
                <a:sym typeface="Times New Roman"/>
              </a:rPr>
              <a:t>T (n) = 2T(n/2)+ n</a:t>
            </a:r>
            <a:endParaRPr/>
          </a:p>
          <a:p>
            <a:pPr indent="0" lvl="0" marL="0" rtl="0" algn="l">
              <a:lnSpc>
                <a:spcPct val="115000"/>
              </a:lnSpc>
              <a:spcBef>
                <a:spcPts val="0"/>
              </a:spcBef>
              <a:spcAft>
                <a:spcPts val="0"/>
              </a:spcAft>
              <a:buSzPts val="1800"/>
              <a:buNone/>
            </a:pPr>
            <a:r>
              <a:rPr lang="en-IN">
                <a:latin typeface="Times New Roman"/>
                <a:ea typeface="Times New Roman"/>
                <a:cs typeface="Times New Roman"/>
                <a:sym typeface="Times New Roman"/>
              </a:rPr>
              <a:t>	a=2, b= 2 f(n)= n</a:t>
            </a:r>
            <a:r>
              <a:rPr baseline="30000" lang="en-IN">
                <a:latin typeface="Times New Roman"/>
                <a:ea typeface="Times New Roman"/>
                <a:cs typeface="Times New Roman"/>
                <a:sym typeface="Times New Roman"/>
              </a:rPr>
              <a:t>1 </a:t>
            </a:r>
            <a:r>
              <a:rPr lang="en-IN">
                <a:latin typeface="Times New Roman"/>
                <a:ea typeface="Times New Roman"/>
                <a:cs typeface="Times New Roman"/>
                <a:sym typeface="Times New Roman"/>
              </a:rPr>
              <a:t>log</a:t>
            </a:r>
            <a:r>
              <a:rPr baseline="30000" lang="en-IN">
                <a:latin typeface="Times New Roman"/>
                <a:ea typeface="Times New Roman"/>
                <a:cs typeface="Times New Roman"/>
                <a:sym typeface="Times New Roman"/>
              </a:rPr>
              <a:t>0</a:t>
            </a:r>
            <a:r>
              <a:rPr lang="en-IN">
                <a:latin typeface="Times New Roman"/>
                <a:ea typeface="Times New Roman"/>
                <a:cs typeface="Times New Roman"/>
                <a:sym typeface="Times New Roman"/>
              </a:rPr>
              <a:t>p</a:t>
            </a:r>
            <a:endParaRPr/>
          </a:p>
          <a:p>
            <a:pPr indent="0" lvl="0" marL="0" rtl="0" algn="l">
              <a:lnSpc>
                <a:spcPct val="115000"/>
              </a:lnSpc>
              <a:spcBef>
                <a:spcPts val="0"/>
              </a:spcBef>
              <a:spcAft>
                <a:spcPts val="0"/>
              </a:spcAft>
              <a:buSzPts val="1800"/>
              <a:buNone/>
            </a:pPr>
            <a:r>
              <a:rPr lang="en-IN">
                <a:latin typeface="Times New Roman"/>
                <a:ea typeface="Times New Roman"/>
                <a:cs typeface="Times New Roman"/>
                <a:sym typeface="Times New Roman"/>
              </a:rPr>
              <a:t>	</a:t>
            </a:r>
            <a:r>
              <a:rPr i="1" lang="en-IN">
                <a:latin typeface="Times New Roman"/>
                <a:ea typeface="Times New Roman"/>
                <a:cs typeface="Times New Roman"/>
                <a:sym typeface="Times New Roman"/>
              </a:rPr>
              <a:t> </a:t>
            </a:r>
            <a:r>
              <a:rPr baseline="30000" lang="en-IN">
                <a:latin typeface="Times New Roman"/>
                <a:ea typeface="Times New Roman"/>
                <a:cs typeface="Times New Roman"/>
                <a:sym typeface="Times New Roman"/>
              </a:rPr>
              <a:t>log</a:t>
            </a:r>
            <a:r>
              <a:rPr baseline="30000" i="1" lang="en-IN">
                <a:latin typeface="Times New Roman"/>
                <a:ea typeface="Times New Roman"/>
                <a:cs typeface="Times New Roman"/>
                <a:sym typeface="Times New Roman"/>
              </a:rPr>
              <a:t>ba  </a:t>
            </a:r>
            <a:r>
              <a:rPr baseline="30000" lang="en-IN">
                <a:latin typeface="Times New Roman"/>
                <a:ea typeface="Times New Roman"/>
                <a:cs typeface="Times New Roman"/>
                <a:sym typeface="Times New Roman"/>
              </a:rPr>
              <a:t> </a:t>
            </a:r>
            <a:r>
              <a:rPr lang="en-IN">
                <a:latin typeface="Times New Roman"/>
                <a:ea typeface="Times New Roman"/>
                <a:cs typeface="Times New Roman"/>
                <a:sym typeface="Times New Roman"/>
              </a:rPr>
              <a:t> = </a:t>
            </a:r>
            <a:r>
              <a:rPr baseline="30000" lang="en-IN">
                <a:latin typeface="Times New Roman"/>
                <a:ea typeface="Times New Roman"/>
                <a:cs typeface="Times New Roman"/>
                <a:sym typeface="Times New Roman"/>
              </a:rPr>
              <a:t>log</a:t>
            </a:r>
            <a:r>
              <a:rPr baseline="30000" i="1" lang="en-IN">
                <a:latin typeface="Times New Roman"/>
                <a:ea typeface="Times New Roman"/>
                <a:cs typeface="Times New Roman"/>
                <a:sym typeface="Times New Roman"/>
              </a:rPr>
              <a:t>22</a:t>
            </a:r>
            <a:r>
              <a:rPr i="1" lang="en-IN">
                <a:latin typeface="Times New Roman"/>
                <a:ea typeface="Times New Roman"/>
                <a:cs typeface="Times New Roman"/>
                <a:sym typeface="Times New Roman"/>
              </a:rPr>
              <a:t> = 1	k=1 p=0</a:t>
            </a:r>
            <a:endParaRPr/>
          </a:p>
          <a:p>
            <a:pPr indent="0" lvl="0" marL="0" rtl="0" algn="l">
              <a:lnSpc>
                <a:spcPct val="115000"/>
              </a:lnSpc>
              <a:spcBef>
                <a:spcPts val="0"/>
              </a:spcBef>
              <a:spcAft>
                <a:spcPts val="0"/>
              </a:spcAft>
              <a:buSzPts val="1800"/>
              <a:buNone/>
            </a:pPr>
            <a:r>
              <a:rPr i="1" lang="en-IN">
                <a:latin typeface="Times New Roman"/>
                <a:ea typeface="Times New Roman"/>
                <a:cs typeface="Times New Roman"/>
                <a:sym typeface="Times New Roman"/>
              </a:rPr>
              <a:t>	case : 2</a:t>
            </a:r>
            <a:endParaRPr/>
          </a:p>
          <a:p>
            <a:pPr indent="0" lvl="0" marL="0" rtl="0" algn="l">
              <a:lnSpc>
                <a:spcPct val="115000"/>
              </a:lnSpc>
              <a:spcBef>
                <a:spcPts val="0"/>
              </a:spcBef>
              <a:spcAft>
                <a:spcPts val="0"/>
              </a:spcAft>
              <a:buSzPts val="1800"/>
              <a:buNone/>
            </a:pPr>
            <a:r>
              <a:rPr i="1" lang="en-IN">
                <a:latin typeface="Times New Roman"/>
                <a:ea typeface="Times New Roman"/>
                <a:cs typeface="Times New Roman"/>
                <a:sym typeface="Times New Roman"/>
              </a:rPr>
              <a:t>	</a:t>
            </a:r>
            <a:r>
              <a:rPr lang="en-IN">
                <a:latin typeface="Times New Roman"/>
                <a:ea typeface="Times New Roman"/>
                <a:cs typeface="Times New Roman"/>
                <a:sym typeface="Times New Roman"/>
              </a:rPr>
              <a:t>T(n) = θ(n logn)</a:t>
            </a:r>
            <a:endParaRPr baseline="30000" i="1">
              <a:latin typeface="Times New Roman"/>
              <a:ea typeface="Times New Roman"/>
              <a:cs typeface="Times New Roman"/>
              <a:sym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Exponential</a:t>
            </a:r>
            <a:endParaRPr/>
          </a:p>
        </p:txBody>
      </p:sp>
      <p:sp>
        <p:nvSpPr>
          <p:cNvPr id="624" name="Google Shape;624;p8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IN">
                <a:solidFill>
                  <a:srgbClr val="000000"/>
                </a:solidFill>
              </a:rPr>
              <a:t>Let a and n be two integers.</a:t>
            </a:r>
            <a:endParaRPr/>
          </a:p>
          <a:p>
            <a:pPr indent="0" lvl="0" marL="0" rtl="0" algn="l">
              <a:lnSpc>
                <a:spcPct val="115000"/>
              </a:lnSpc>
              <a:spcBef>
                <a:spcPts val="0"/>
              </a:spcBef>
              <a:spcAft>
                <a:spcPts val="0"/>
              </a:spcAft>
              <a:buSzPts val="1800"/>
              <a:buNone/>
            </a:pPr>
            <a:r>
              <a:rPr lang="en-IN">
                <a:solidFill>
                  <a:srgbClr val="000000"/>
                </a:solidFill>
              </a:rPr>
              <a:t>We wish to compute </a:t>
            </a:r>
            <a:r>
              <a:rPr i="1" lang="en-IN">
                <a:solidFill>
                  <a:srgbClr val="000000"/>
                </a:solidFill>
                <a:latin typeface="Times New Roman"/>
                <a:ea typeface="Times New Roman"/>
                <a:cs typeface="Times New Roman"/>
                <a:sym typeface="Times New Roman"/>
              </a:rPr>
              <a:t>x = a</a:t>
            </a:r>
            <a:r>
              <a:rPr baseline="30000" i="1" lang="en-IN">
                <a:solidFill>
                  <a:srgbClr val="000000"/>
                </a:solidFill>
                <a:latin typeface="Times New Roman"/>
                <a:ea typeface="Times New Roman"/>
                <a:cs typeface="Times New Roman"/>
                <a:sym typeface="Times New Roman"/>
              </a:rPr>
              <a:t>n</a:t>
            </a:r>
            <a:r>
              <a:rPr i="1" lang="en-IN">
                <a:solidFill>
                  <a:srgbClr val="000000"/>
                </a:solidFill>
                <a:latin typeface="Times New Roman"/>
                <a:ea typeface="Times New Roman"/>
                <a:cs typeface="Times New Roman"/>
                <a:sym typeface="Times New Roman"/>
              </a:rPr>
              <a:t>.</a:t>
            </a:r>
            <a:endParaRPr/>
          </a:p>
          <a:p>
            <a:pPr indent="0" lvl="0" marL="0" rtl="0" algn="l">
              <a:lnSpc>
                <a:spcPct val="115000"/>
              </a:lnSpc>
              <a:spcBef>
                <a:spcPts val="0"/>
              </a:spcBef>
              <a:spcAft>
                <a:spcPts val="0"/>
              </a:spcAft>
              <a:buSzPts val="1800"/>
              <a:buNone/>
            </a:pPr>
            <a:r>
              <a:rPr lang="en-IN">
                <a:solidFill>
                  <a:srgbClr val="000000"/>
                </a:solidFill>
              </a:rPr>
              <a:t>If n is small, the obvious algorithm is:</a:t>
            </a:r>
            <a:endParaRPr/>
          </a:p>
          <a:p>
            <a:pPr indent="-125729" lvl="0" marL="240030" rtl="0" algn="l">
              <a:lnSpc>
                <a:spcPct val="115000"/>
              </a:lnSpc>
              <a:spcBef>
                <a:spcPts val="0"/>
              </a:spcBef>
              <a:spcAft>
                <a:spcPts val="0"/>
              </a:spcAft>
              <a:buSzPts val="1800"/>
              <a:buFont typeface="Noto Sans Symbols"/>
              <a:buNone/>
            </a:pPr>
            <a:r>
              <a:t/>
            </a:r>
            <a:endParaRPr/>
          </a:p>
          <a:p>
            <a:pPr indent="-240030" lvl="0" marL="240030" rtl="0" algn="l">
              <a:lnSpc>
                <a:spcPct val="115000"/>
              </a:lnSpc>
              <a:spcBef>
                <a:spcPts val="0"/>
              </a:spcBef>
              <a:spcAft>
                <a:spcPts val="0"/>
              </a:spcAft>
              <a:buSzPts val="1800"/>
              <a:buNone/>
            </a:pPr>
            <a:r>
              <a:rPr lang="en-IN" sz="1200">
                <a:solidFill>
                  <a:srgbClr val="000000"/>
                </a:solidFill>
                <a:latin typeface="Verdana"/>
                <a:ea typeface="Verdana"/>
                <a:cs typeface="Verdana"/>
                <a:sym typeface="Verdana"/>
              </a:rPr>
              <a:t>Function expoSeq(a, n) {</a:t>
            </a:r>
            <a:endParaRPr/>
          </a:p>
          <a:p>
            <a:pPr indent="-240030" lvl="0" marL="240030" rtl="0" algn="l">
              <a:lnSpc>
                <a:spcPct val="115000"/>
              </a:lnSpc>
              <a:spcBef>
                <a:spcPts val="0"/>
              </a:spcBef>
              <a:spcAft>
                <a:spcPts val="0"/>
              </a:spcAft>
              <a:buSzPts val="1800"/>
              <a:buNone/>
            </a:pPr>
            <a:r>
              <a:rPr lang="en-IN" sz="1200">
                <a:solidFill>
                  <a:srgbClr val="000000"/>
                </a:solidFill>
                <a:latin typeface="Verdana"/>
                <a:ea typeface="Verdana"/>
                <a:cs typeface="Verdana"/>
                <a:sym typeface="Verdana"/>
              </a:rPr>
              <a:t>		r 🡨 a</a:t>
            </a:r>
            <a:endParaRPr/>
          </a:p>
          <a:p>
            <a:pPr indent="-240030" lvl="0" marL="240030" rtl="0" algn="l">
              <a:lnSpc>
                <a:spcPct val="115000"/>
              </a:lnSpc>
              <a:spcBef>
                <a:spcPts val="0"/>
              </a:spcBef>
              <a:spcAft>
                <a:spcPts val="0"/>
              </a:spcAft>
              <a:buSzPts val="1800"/>
              <a:buNone/>
            </a:pPr>
            <a:r>
              <a:rPr lang="en-IN" sz="1200">
                <a:solidFill>
                  <a:srgbClr val="000000"/>
                </a:solidFill>
                <a:latin typeface="Verdana"/>
                <a:ea typeface="Verdana"/>
                <a:cs typeface="Verdana"/>
                <a:sym typeface="Verdana"/>
              </a:rPr>
              <a:t>		for i 🡨 1 to n-1 do r 🡨 a*r</a:t>
            </a:r>
            <a:endParaRPr/>
          </a:p>
          <a:p>
            <a:pPr indent="-240030" lvl="0" marL="240030" rtl="0" algn="l">
              <a:lnSpc>
                <a:spcPct val="115000"/>
              </a:lnSpc>
              <a:spcBef>
                <a:spcPts val="0"/>
              </a:spcBef>
              <a:spcAft>
                <a:spcPts val="0"/>
              </a:spcAft>
              <a:buSzPts val="1800"/>
              <a:buNone/>
            </a:pPr>
            <a:r>
              <a:rPr lang="en-IN" sz="1200">
                <a:solidFill>
                  <a:srgbClr val="000000"/>
                </a:solidFill>
                <a:latin typeface="Verdana"/>
                <a:ea typeface="Verdana"/>
                <a:cs typeface="Verdana"/>
                <a:sym typeface="Verdana"/>
              </a:rPr>
              <a:t>		return r</a:t>
            </a:r>
            <a:endParaRPr/>
          </a:p>
          <a:p>
            <a:pPr indent="-240030" lvl="0" marL="240030" rtl="0" algn="l">
              <a:lnSpc>
                <a:spcPct val="115000"/>
              </a:lnSpc>
              <a:spcBef>
                <a:spcPts val="0"/>
              </a:spcBef>
              <a:spcAft>
                <a:spcPts val="0"/>
              </a:spcAft>
              <a:buSzPts val="1800"/>
              <a:buNone/>
            </a:pPr>
            <a:r>
              <a:rPr lang="en-IN" sz="1200">
                <a:solidFill>
                  <a:srgbClr val="000000"/>
                </a:solidFill>
                <a:latin typeface="Verdana"/>
                <a:ea typeface="Verdana"/>
                <a:cs typeface="Verdana"/>
                <a:sym typeface="Verdana"/>
              </a:rPr>
              <a:t>}</a:t>
            </a:r>
            <a:endParaRPr/>
          </a:p>
          <a:p>
            <a:pPr indent="-125729" lvl="0" marL="240030" rtl="0" algn="l">
              <a:lnSpc>
                <a:spcPct val="115000"/>
              </a:lnSpc>
              <a:spcBef>
                <a:spcPts val="0"/>
              </a:spcBef>
              <a:spcAft>
                <a:spcPts val="0"/>
              </a:spcAft>
              <a:buSzPts val="1800"/>
              <a:buFont typeface="Noto Sans Symbols"/>
              <a:buNone/>
            </a:pPr>
            <a:r>
              <a:t/>
            </a:r>
            <a:endParaRPr/>
          </a:p>
          <a:p>
            <a:pPr indent="0" lvl="0" marL="0" rtl="0" algn="l">
              <a:lnSpc>
                <a:spcPct val="115000"/>
              </a:lnSpc>
              <a:spcBef>
                <a:spcPts val="0"/>
              </a:spcBef>
              <a:spcAft>
                <a:spcPts val="0"/>
              </a:spcAft>
              <a:buSzPts val="1800"/>
              <a:buNone/>
            </a:pPr>
            <a:r>
              <a:rPr i="1" lang="en-IN">
                <a:solidFill>
                  <a:srgbClr val="000000"/>
                </a:solidFill>
                <a:latin typeface="Times New Roman"/>
                <a:ea typeface="Times New Roman"/>
                <a:cs typeface="Times New Roman"/>
                <a:sym typeface="Times New Roman"/>
              </a:rPr>
              <a:t>T(n) = O(n)</a:t>
            </a:r>
            <a:endParaRPr i="1">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Divide and conquer method </a:t>
            </a:r>
            <a:endParaRPr/>
          </a:p>
        </p:txBody>
      </p:sp>
      <p:sp>
        <p:nvSpPr>
          <p:cNvPr id="630" name="Google Shape;630;p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36557"/>
              <a:buNone/>
            </a:pPr>
            <a:r>
              <a:rPr lang="en-IN" sz="1425">
                <a:solidFill>
                  <a:schemeClr val="dk1"/>
                </a:solidFill>
                <a:latin typeface="Times New Roman"/>
                <a:ea typeface="Times New Roman"/>
                <a:cs typeface="Times New Roman"/>
                <a:sym typeface="Times New Roman"/>
              </a:rPr>
              <a:t>With divide and conquer:</a:t>
            </a:r>
            <a:endParaRPr i="1" sz="1425">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44144"/>
              <a:buNone/>
            </a:pPr>
            <a:r>
              <a:rPr i="1" lang="en-IN" sz="1350">
                <a:solidFill>
                  <a:srgbClr val="000000"/>
                </a:solidFill>
                <a:latin typeface="Times New Roman"/>
                <a:ea typeface="Times New Roman"/>
                <a:cs typeface="Times New Roman"/>
                <a:sym typeface="Times New Roman"/>
              </a:rPr>
              <a:t>	</a:t>
            </a:r>
            <a:r>
              <a:rPr b="1" i="1" lang="en-IN" sz="1725">
                <a:solidFill>
                  <a:schemeClr val="accent6"/>
                </a:solidFill>
                <a:latin typeface="Times New Roman"/>
                <a:ea typeface="Times New Roman"/>
                <a:cs typeface="Times New Roman"/>
                <a:sym typeface="Times New Roman"/>
              </a:rPr>
              <a:t>a</a:t>
            </a:r>
            <a:r>
              <a:rPr b="1" baseline="30000" i="1" lang="en-IN" sz="1725">
                <a:solidFill>
                  <a:schemeClr val="accent6"/>
                </a:solidFill>
                <a:latin typeface="Times New Roman"/>
                <a:ea typeface="Times New Roman"/>
                <a:cs typeface="Times New Roman"/>
                <a:sym typeface="Times New Roman"/>
              </a:rPr>
              <a:t>n</a:t>
            </a:r>
            <a:r>
              <a:rPr b="1" i="1" lang="en-IN" sz="1725">
                <a:solidFill>
                  <a:schemeClr val="accent6"/>
                </a:solidFill>
                <a:latin typeface="Times New Roman"/>
                <a:ea typeface="Times New Roman"/>
                <a:cs typeface="Times New Roman"/>
                <a:sym typeface="Times New Roman"/>
              </a:rPr>
              <a:t> = return a 		if n = 1</a:t>
            </a:r>
            <a:endParaRPr/>
          </a:p>
          <a:p>
            <a:pPr indent="-240030" lvl="0" marL="240030" rtl="0" algn="l">
              <a:lnSpc>
                <a:spcPct val="115000"/>
              </a:lnSpc>
              <a:spcBef>
                <a:spcPts val="0"/>
              </a:spcBef>
              <a:spcAft>
                <a:spcPts val="0"/>
              </a:spcAft>
              <a:buSzPct val="112808"/>
              <a:buNone/>
            </a:pPr>
            <a:r>
              <a:rPr b="1" i="1" lang="en-IN" sz="1725">
                <a:solidFill>
                  <a:schemeClr val="accent6"/>
                </a:solidFill>
                <a:latin typeface="Times New Roman"/>
                <a:ea typeface="Times New Roman"/>
                <a:cs typeface="Times New Roman"/>
                <a:sym typeface="Times New Roman"/>
              </a:rPr>
              <a:t>		</a:t>
            </a:r>
            <a:r>
              <a:rPr b="1" i="1" lang="en-IN" sz="1725">
                <a:solidFill>
                  <a:srgbClr val="576C77"/>
                </a:solidFill>
                <a:latin typeface="Times New Roman"/>
                <a:ea typeface="Times New Roman"/>
                <a:cs typeface="Times New Roman"/>
                <a:sym typeface="Times New Roman"/>
              </a:rPr>
              <a:t>return (a</a:t>
            </a:r>
            <a:r>
              <a:rPr b="1" baseline="30000" i="1" lang="en-IN" sz="1725">
                <a:solidFill>
                  <a:srgbClr val="576C77"/>
                </a:solidFill>
                <a:latin typeface="Times New Roman"/>
                <a:ea typeface="Times New Roman"/>
                <a:cs typeface="Times New Roman"/>
                <a:sym typeface="Times New Roman"/>
              </a:rPr>
              <a:t>n/2</a:t>
            </a:r>
            <a:r>
              <a:rPr b="1" i="1" lang="en-IN" sz="1725">
                <a:solidFill>
                  <a:srgbClr val="576C77"/>
                </a:solidFill>
                <a:latin typeface="Times New Roman"/>
                <a:ea typeface="Times New Roman"/>
                <a:cs typeface="Times New Roman"/>
                <a:sym typeface="Times New Roman"/>
              </a:rPr>
              <a:t>)</a:t>
            </a:r>
            <a:r>
              <a:rPr b="1" baseline="30000" i="1" lang="en-IN" sz="1725">
                <a:solidFill>
                  <a:srgbClr val="576C77"/>
                </a:solidFill>
                <a:latin typeface="Times New Roman"/>
                <a:ea typeface="Times New Roman"/>
                <a:cs typeface="Times New Roman"/>
                <a:sym typeface="Times New Roman"/>
              </a:rPr>
              <a:t>2</a:t>
            </a:r>
            <a:r>
              <a:rPr b="1" i="1" lang="en-IN" sz="1725">
                <a:solidFill>
                  <a:srgbClr val="576C77"/>
                </a:solidFill>
                <a:latin typeface="Times New Roman"/>
                <a:ea typeface="Times New Roman"/>
                <a:cs typeface="Times New Roman"/>
                <a:sym typeface="Times New Roman"/>
              </a:rPr>
              <a:t>		if n is even</a:t>
            </a:r>
            <a:endParaRPr/>
          </a:p>
          <a:p>
            <a:pPr indent="-240030" lvl="0" marL="240030" rtl="0" algn="l">
              <a:lnSpc>
                <a:spcPct val="115000"/>
              </a:lnSpc>
              <a:spcBef>
                <a:spcPts val="0"/>
              </a:spcBef>
              <a:spcAft>
                <a:spcPts val="0"/>
              </a:spcAft>
              <a:buSzPct val="112808"/>
              <a:buNone/>
            </a:pPr>
            <a:r>
              <a:rPr b="1" i="1" lang="en-IN" sz="1725">
                <a:solidFill>
                  <a:schemeClr val="accent6"/>
                </a:solidFill>
                <a:latin typeface="Times New Roman"/>
                <a:ea typeface="Times New Roman"/>
                <a:cs typeface="Times New Roman"/>
                <a:sym typeface="Times New Roman"/>
              </a:rPr>
              <a:t>		return a * a</a:t>
            </a:r>
            <a:r>
              <a:rPr b="1" baseline="30000" i="1" lang="en-IN" sz="1725">
                <a:solidFill>
                  <a:schemeClr val="accent6"/>
                </a:solidFill>
                <a:latin typeface="Times New Roman"/>
                <a:ea typeface="Times New Roman"/>
                <a:cs typeface="Times New Roman"/>
                <a:sym typeface="Times New Roman"/>
              </a:rPr>
              <a:t>n-1</a:t>
            </a:r>
            <a:r>
              <a:rPr b="1" i="1" lang="en-IN" sz="1725">
                <a:solidFill>
                  <a:schemeClr val="accent6"/>
                </a:solidFill>
                <a:latin typeface="Times New Roman"/>
                <a:ea typeface="Times New Roman"/>
                <a:cs typeface="Times New Roman"/>
                <a:sym typeface="Times New Roman"/>
              </a:rPr>
              <a:t>		otherwise</a:t>
            </a:r>
            <a:endParaRPr/>
          </a:p>
          <a:p>
            <a:pPr indent="0" lvl="0" marL="0" rtl="0" algn="l">
              <a:lnSpc>
                <a:spcPct val="115000"/>
              </a:lnSpc>
              <a:spcBef>
                <a:spcPts val="0"/>
              </a:spcBef>
              <a:spcAft>
                <a:spcPts val="0"/>
              </a:spcAft>
              <a:buSzPct val="112808"/>
              <a:buNone/>
            </a:pPr>
            <a:r>
              <a:t/>
            </a:r>
            <a:endParaRPr b="1" i="1" sz="1725">
              <a:solidFill>
                <a:schemeClr val="accent6"/>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36557"/>
              <a:buNone/>
            </a:pPr>
            <a:r>
              <a:t/>
            </a:r>
            <a:endParaRPr i="1" sz="1425">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36557"/>
              <a:buNone/>
            </a:pPr>
            <a:r>
              <a:rPr i="1" lang="en-IN" sz="1425">
                <a:solidFill>
                  <a:schemeClr val="dk1"/>
                </a:solidFill>
                <a:latin typeface="Times New Roman"/>
                <a:ea typeface="Times New Roman"/>
                <a:cs typeface="Times New Roman"/>
                <a:sym typeface="Times New Roman"/>
              </a:rPr>
              <a:t>a</a:t>
            </a:r>
            <a:r>
              <a:rPr baseline="30000" i="1" lang="en-IN" sz="1425">
                <a:solidFill>
                  <a:schemeClr val="dk1"/>
                </a:solidFill>
                <a:latin typeface="Times New Roman"/>
                <a:ea typeface="Times New Roman"/>
                <a:cs typeface="Times New Roman"/>
                <a:sym typeface="Times New Roman"/>
              </a:rPr>
              <a:t>29</a:t>
            </a:r>
            <a:r>
              <a:rPr i="1" lang="en-IN" sz="1425">
                <a:solidFill>
                  <a:schemeClr val="dk1"/>
                </a:solidFill>
                <a:latin typeface="Times New Roman"/>
                <a:ea typeface="Times New Roman"/>
                <a:cs typeface="Times New Roman"/>
                <a:sym typeface="Times New Roman"/>
              </a:rPr>
              <a:t> = a * a</a:t>
            </a:r>
            <a:r>
              <a:rPr baseline="30000" i="1" lang="en-IN" sz="1425">
                <a:solidFill>
                  <a:schemeClr val="dk1"/>
                </a:solidFill>
                <a:latin typeface="Times New Roman"/>
                <a:ea typeface="Times New Roman"/>
                <a:cs typeface="Times New Roman"/>
                <a:sym typeface="Times New Roman"/>
              </a:rPr>
              <a:t>28</a:t>
            </a:r>
            <a:r>
              <a:rPr i="1" lang="en-IN" sz="1425">
                <a:solidFill>
                  <a:schemeClr val="dk1"/>
                </a:solidFill>
                <a:latin typeface="Times New Roman"/>
                <a:ea typeface="Times New Roman"/>
                <a:cs typeface="Times New Roman"/>
                <a:sym typeface="Times New Roman"/>
              </a:rPr>
              <a:t> = a * (a</a:t>
            </a:r>
            <a:r>
              <a:rPr baseline="30000" i="1" lang="en-IN" sz="1425">
                <a:solidFill>
                  <a:schemeClr val="dk1"/>
                </a:solidFill>
                <a:latin typeface="Times New Roman"/>
                <a:ea typeface="Times New Roman"/>
                <a:cs typeface="Times New Roman"/>
                <a:sym typeface="Times New Roman"/>
              </a:rPr>
              <a:t>14</a:t>
            </a:r>
            <a:r>
              <a:rPr i="1" lang="en-IN" sz="1425">
                <a:solidFill>
                  <a:schemeClr val="dk1"/>
                </a:solidFill>
                <a:latin typeface="Times New Roman"/>
                <a:ea typeface="Times New Roman"/>
                <a:cs typeface="Times New Roman"/>
                <a:sym typeface="Times New Roman"/>
              </a:rPr>
              <a:t>)</a:t>
            </a:r>
            <a:r>
              <a:rPr baseline="30000" i="1" lang="en-IN" sz="1425">
                <a:solidFill>
                  <a:schemeClr val="dk1"/>
                </a:solidFill>
                <a:latin typeface="Times New Roman"/>
                <a:ea typeface="Times New Roman"/>
                <a:cs typeface="Times New Roman"/>
                <a:sym typeface="Times New Roman"/>
              </a:rPr>
              <a:t>2</a:t>
            </a:r>
            <a:r>
              <a:rPr i="1" lang="en-IN" sz="1425">
                <a:solidFill>
                  <a:schemeClr val="dk1"/>
                </a:solidFill>
                <a:latin typeface="Times New Roman"/>
                <a:ea typeface="Times New Roman"/>
                <a:cs typeface="Times New Roman"/>
                <a:sym typeface="Times New Roman"/>
              </a:rPr>
              <a:t> …….</a:t>
            </a:r>
            <a:endParaRPr/>
          </a:p>
          <a:p>
            <a:pPr indent="0" lvl="0" marL="0" rtl="0" algn="l">
              <a:lnSpc>
                <a:spcPct val="115000"/>
              </a:lnSpc>
              <a:spcBef>
                <a:spcPts val="0"/>
              </a:spcBef>
              <a:spcAft>
                <a:spcPts val="0"/>
              </a:spcAft>
              <a:buSzPct val="136557"/>
              <a:buNone/>
            </a:pPr>
            <a:r>
              <a:rPr lang="en-IN" sz="1425">
                <a:solidFill>
                  <a:schemeClr val="dk1"/>
                </a:solidFill>
                <a:latin typeface="Times New Roman"/>
                <a:ea typeface="Times New Roman"/>
                <a:cs typeface="Times New Roman"/>
                <a:sym typeface="Times New Roman"/>
              </a:rPr>
              <a:t>Which involves only three multiplications and four squaring instead of the 28 multiplication.</a:t>
            </a:r>
            <a:endParaRPr/>
          </a:p>
          <a:p>
            <a:pPr indent="-240030" lvl="0" marL="240030" rtl="0" algn="l">
              <a:lnSpc>
                <a:spcPct val="115000"/>
              </a:lnSpc>
              <a:spcBef>
                <a:spcPts val="0"/>
              </a:spcBef>
              <a:spcAft>
                <a:spcPts val="0"/>
              </a:spcAft>
              <a:buSzPct val="136557"/>
              <a:buNone/>
            </a:pPr>
            <a:r>
              <a:rPr i="1" lang="en-IN" sz="1425">
                <a:solidFill>
                  <a:schemeClr val="dk1"/>
                </a:solidFill>
                <a:latin typeface="Times New Roman"/>
                <a:ea typeface="Times New Roman"/>
                <a:cs typeface="Times New Roman"/>
                <a:sym typeface="Times New Roman"/>
              </a:rPr>
              <a:t>a</a:t>
            </a:r>
            <a:r>
              <a:rPr baseline="30000" i="1" lang="en-IN" sz="1425">
                <a:solidFill>
                  <a:schemeClr val="dk1"/>
                </a:solidFill>
                <a:latin typeface="Times New Roman"/>
                <a:ea typeface="Times New Roman"/>
                <a:cs typeface="Times New Roman"/>
                <a:sym typeface="Times New Roman"/>
              </a:rPr>
              <a:t>29</a:t>
            </a:r>
            <a:r>
              <a:rPr i="1" lang="en-IN" sz="1425">
                <a:solidFill>
                  <a:schemeClr val="dk1"/>
                </a:solidFill>
                <a:latin typeface="Times New Roman"/>
                <a:ea typeface="Times New Roman"/>
                <a:cs typeface="Times New Roman"/>
                <a:sym typeface="Times New Roman"/>
              </a:rPr>
              <a:t> = a * a</a:t>
            </a:r>
            <a:r>
              <a:rPr baseline="30000" i="1" lang="en-IN" sz="1425">
                <a:solidFill>
                  <a:schemeClr val="dk1"/>
                </a:solidFill>
                <a:latin typeface="Times New Roman"/>
                <a:ea typeface="Times New Roman"/>
                <a:cs typeface="Times New Roman"/>
                <a:sym typeface="Times New Roman"/>
              </a:rPr>
              <a:t>28</a:t>
            </a:r>
            <a:r>
              <a:rPr i="1" lang="en-IN" sz="1425">
                <a:solidFill>
                  <a:schemeClr val="dk1"/>
                </a:solidFill>
                <a:latin typeface="Times New Roman"/>
                <a:ea typeface="Times New Roman"/>
                <a:cs typeface="Times New Roman"/>
                <a:sym typeface="Times New Roman"/>
              </a:rPr>
              <a:t> </a:t>
            </a:r>
            <a:endParaRPr/>
          </a:p>
          <a:p>
            <a:pPr indent="-240030" lvl="0" marL="240030" rtl="0" algn="l">
              <a:lnSpc>
                <a:spcPct val="115000"/>
              </a:lnSpc>
              <a:spcBef>
                <a:spcPts val="0"/>
              </a:spcBef>
              <a:spcAft>
                <a:spcPts val="0"/>
              </a:spcAft>
              <a:buSzPct val="136557"/>
              <a:buNone/>
            </a:pPr>
            <a:r>
              <a:rPr i="1" lang="en-IN" sz="1425">
                <a:solidFill>
                  <a:schemeClr val="dk1"/>
                </a:solidFill>
                <a:latin typeface="Times New Roman"/>
                <a:ea typeface="Times New Roman"/>
                <a:cs typeface="Times New Roman"/>
                <a:sym typeface="Times New Roman"/>
              </a:rPr>
              <a:t>		= a * (a</a:t>
            </a:r>
            <a:r>
              <a:rPr baseline="30000" i="1" lang="en-IN" sz="1425">
                <a:solidFill>
                  <a:schemeClr val="dk1"/>
                </a:solidFill>
                <a:latin typeface="Times New Roman"/>
                <a:ea typeface="Times New Roman"/>
                <a:cs typeface="Times New Roman"/>
                <a:sym typeface="Times New Roman"/>
              </a:rPr>
              <a:t>14</a:t>
            </a:r>
            <a:r>
              <a:rPr i="1" lang="en-IN" sz="1425">
                <a:solidFill>
                  <a:schemeClr val="dk1"/>
                </a:solidFill>
                <a:latin typeface="Times New Roman"/>
                <a:ea typeface="Times New Roman"/>
                <a:cs typeface="Times New Roman"/>
                <a:sym typeface="Times New Roman"/>
              </a:rPr>
              <a:t>)</a:t>
            </a:r>
            <a:r>
              <a:rPr baseline="30000" i="1" lang="en-IN" sz="1425">
                <a:solidFill>
                  <a:schemeClr val="dk1"/>
                </a:solidFill>
                <a:latin typeface="Times New Roman"/>
                <a:ea typeface="Times New Roman"/>
                <a:cs typeface="Times New Roman"/>
                <a:sym typeface="Times New Roman"/>
              </a:rPr>
              <a:t>2</a:t>
            </a:r>
            <a:endParaRPr/>
          </a:p>
          <a:p>
            <a:pPr indent="-240030" lvl="0" marL="240030" rtl="0" algn="l">
              <a:lnSpc>
                <a:spcPct val="115000"/>
              </a:lnSpc>
              <a:spcBef>
                <a:spcPts val="0"/>
              </a:spcBef>
              <a:spcAft>
                <a:spcPts val="0"/>
              </a:spcAft>
              <a:buSzPct val="136557"/>
              <a:buNone/>
            </a:pPr>
            <a:r>
              <a:rPr i="1" lang="en-IN" sz="1425">
                <a:solidFill>
                  <a:schemeClr val="dk1"/>
                </a:solidFill>
                <a:latin typeface="Times New Roman"/>
                <a:ea typeface="Times New Roman"/>
                <a:cs typeface="Times New Roman"/>
                <a:sym typeface="Times New Roman"/>
              </a:rPr>
              <a:t>		= a * ((a</a:t>
            </a:r>
            <a:r>
              <a:rPr baseline="30000" i="1" lang="en-IN" sz="1425">
                <a:solidFill>
                  <a:schemeClr val="dk1"/>
                </a:solidFill>
                <a:latin typeface="Times New Roman"/>
                <a:ea typeface="Times New Roman"/>
                <a:cs typeface="Times New Roman"/>
                <a:sym typeface="Times New Roman"/>
              </a:rPr>
              <a:t>7</a:t>
            </a:r>
            <a:r>
              <a:rPr i="1" lang="en-IN" sz="1425">
                <a:solidFill>
                  <a:schemeClr val="dk1"/>
                </a:solidFill>
                <a:latin typeface="Times New Roman"/>
                <a:ea typeface="Times New Roman"/>
                <a:cs typeface="Times New Roman"/>
                <a:sym typeface="Times New Roman"/>
              </a:rPr>
              <a:t>)</a:t>
            </a:r>
            <a:r>
              <a:rPr baseline="30000" i="1" lang="en-IN" sz="1425">
                <a:solidFill>
                  <a:schemeClr val="dk1"/>
                </a:solidFill>
                <a:latin typeface="Times New Roman"/>
                <a:ea typeface="Times New Roman"/>
                <a:cs typeface="Times New Roman"/>
                <a:sym typeface="Times New Roman"/>
              </a:rPr>
              <a:t>2</a:t>
            </a:r>
            <a:r>
              <a:rPr i="1" lang="en-IN" sz="1425">
                <a:solidFill>
                  <a:schemeClr val="dk1"/>
                </a:solidFill>
                <a:latin typeface="Times New Roman"/>
                <a:ea typeface="Times New Roman"/>
                <a:cs typeface="Times New Roman"/>
                <a:sym typeface="Times New Roman"/>
              </a:rPr>
              <a:t>)</a:t>
            </a:r>
            <a:r>
              <a:rPr baseline="30000" i="1" lang="en-IN" sz="1425">
                <a:solidFill>
                  <a:schemeClr val="dk1"/>
                </a:solidFill>
                <a:latin typeface="Times New Roman"/>
                <a:ea typeface="Times New Roman"/>
                <a:cs typeface="Times New Roman"/>
                <a:sym typeface="Times New Roman"/>
              </a:rPr>
              <a:t>2</a:t>
            </a:r>
            <a:endParaRPr i="1" sz="1425">
              <a:solidFill>
                <a:schemeClr val="dk1"/>
              </a:solidFill>
              <a:latin typeface="Times New Roman"/>
              <a:ea typeface="Times New Roman"/>
              <a:cs typeface="Times New Roman"/>
              <a:sym typeface="Times New Roman"/>
            </a:endParaRPr>
          </a:p>
          <a:p>
            <a:pPr indent="-240030" lvl="0" marL="240030" rtl="0" algn="l">
              <a:lnSpc>
                <a:spcPct val="115000"/>
              </a:lnSpc>
              <a:spcBef>
                <a:spcPts val="0"/>
              </a:spcBef>
              <a:spcAft>
                <a:spcPts val="0"/>
              </a:spcAft>
              <a:buSzPct val="136557"/>
              <a:buNone/>
            </a:pPr>
            <a:r>
              <a:rPr i="1" lang="en-IN" sz="1425">
                <a:solidFill>
                  <a:schemeClr val="dk1"/>
                </a:solidFill>
                <a:latin typeface="Times New Roman"/>
                <a:ea typeface="Times New Roman"/>
                <a:cs typeface="Times New Roman"/>
                <a:sym typeface="Times New Roman"/>
              </a:rPr>
              <a:t>		= a * (a * (a</a:t>
            </a:r>
            <a:r>
              <a:rPr baseline="30000" i="1" lang="en-IN" sz="1425">
                <a:solidFill>
                  <a:schemeClr val="dk1"/>
                </a:solidFill>
                <a:latin typeface="Times New Roman"/>
                <a:ea typeface="Times New Roman"/>
                <a:cs typeface="Times New Roman"/>
                <a:sym typeface="Times New Roman"/>
              </a:rPr>
              <a:t>6</a:t>
            </a:r>
            <a:r>
              <a:rPr i="1" lang="en-IN" sz="1425">
                <a:solidFill>
                  <a:schemeClr val="dk1"/>
                </a:solidFill>
                <a:latin typeface="Times New Roman"/>
                <a:ea typeface="Times New Roman"/>
                <a:cs typeface="Times New Roman"/>
                <a:sym typeface="Times New Roman"/>
              </a:rPr>
              <a:t>)</a:t>
            </a:r>
            <a:r>
              <a:rPr baseline="30000" i="1" lang="en-IN" sz="1425">
                <a:solidFill>
                  <a:schemeClr val="dk1"/>
                </a:solidFill>
                <a:latin typeface="Times New Roman"/>
                <a:ea typeface="Times New Roman"/>
                <a:cs typeface="Times New Roman"/>
                <a:sym typeface="Times New Roman"/>
              </a:rPr>
              <a:t>2</a:t>
            </a:r>
            <a:r>
              <a:rPr i="1" lang="en-IN" sz="1425">
                <a:solidFill>
                  <a:schemeClr val="dk1"/>
                </a:solidFill>
                <a:latin typeface="Times New Roman"/>
                <a:ea typeface="Times New Roman"/>
                <a:cs typeface="Times New Roman"/>
                <a:sym typeface="Times New Roman"/>
              </a:rPr>
              <a:t>)</a:t>
            </a:r>
            <a:r>
              <a:rPr baseline="30000" i="1" lang="en-IN" sz="1425">
                <a:solidFill>
                  <a:schemeClr val="dk1"/>
                </a:solidFill>
                <a:latin typeface="Times New Roman"/>
                <a:ea typeface="Times New Roman"/>
                <a:cs typeface="Times New Roman"/>
                <a:sym typeface="Times New Roman"/>
              </a:rPr>
              <a:t>2</a:t>
            </a:r>
            <a:endParaRPr i="1" sz="1425">
              <a:solidFill>
                <a:schemeClr val="dk1"/>
              </a:solidFill>
              <a:latin typeface="Times New Roman"/>
              <a:ea typeface="Times New Roman"/>
              <a:cs typeface="Times New Roman"/>
              <a:sym typeface="Times New Roman"/>
            </a:endParaRPr>
          </a:p>
          <a:p>
            <a:pPr indent="-240030" lvl="0" marL="240030" rtl="0" algn="l">
              <a:lnSpc>
                <a:spcPct val="115000"/>
              </a:lnSpc>
              <a:spcBef>
                <a:spcPts val="0"/>
              </a:spcBef>
              <a:spcAft>
                <a:spcPts val="0"/>
              </a:spcAft>
              <a:buSzPct val="136557"/>
              <a:buNone/>
            </a:pPr>
            <a:r>
              <a:rPr i="1" lang="en-IN" sz="1425">
                <a:solidFill>
                  <a:schemeClr val="dk1"/>
                </a:solidFill>
                <a:latin typeface="Times New Roman"/>
                <a:ea typeface="Times New Roman"/>
                <a:cs typeface="Times New Roman"/>
                <a:sym typeface="Times New Roman"/>
              </a:rPr>
              <a:t>		= a * (a * ((a</a:t>
            </a:r>
            <a:r>
              <a:rPr baseline="30000" i="1" lang="en-IN" sz="1425">
                <a:solidFill>
                  <a:schemeClr val="dk1"/>
                </a:solidFill>
                <a:latin typeface="Times New Roman"/>
                <a:ea typeface="Times New Roman"/>
                <a:cs typeface="Times New Roman"/>
                <a:sym typeface="Times New Roman"/>
              </a:rPr>
              <a:t>3</a:t>
            </a:r>
            <a:r>
              <a:rPr i="1" lang="en-IN" sz="1425">
                <a:solidFill>
                  <a:schemeClr val="dk1"/>
                </a:solidFill>
                <a:latin typeface="Times New Roman"/>
                <a:ea typeface="Times New Roman"/>
                <a:cs typeface="Times New Roman"/>
                <a:sym typeface="Times New Roman"/>
              </a:rPr>
              <a:t>)</a:t>
            </a:r>
            <a:r>
              <a:rPr baseline="30000" i="1" lang="en-IN" sz="1425">
                <a:solidFill>
                  <a:schemeClr val="dk1"/>
                </a:solidFill>
                <a:latin typeface="Times New Roman"/>
                <a:ea typeface="Times New Roman"/>
                <a:cs typeface="Times New Roman"/>
                <a:sym typeface="Times New Roman"/>
              </a:rPr>
              <a:t>2</a:t>
            </a:r>
            <a:r>
              <a:rPr i="1" lang="en-IN" sz="1425">
                <a:solidFill>
                  <a:schemeClr val="dk1"/>
                </a:solidFill>
                <a:latin typeface="Times New Roman"/>
                <a:ea typeface="Times New Roman"/>
                <a:cs typeface="Times New Roman"/>
                <a:sym typeface="Times New Roman"/>
              </a:rPr>
              <a:t>)</a:t>
            </a:r>
            <a:r>
              <a:rPr baseline="30000" i="1" lang="en-IN" sz="1425">
                <a:solidFill>
                  <a:schemeClr val="dk1"/>
                </a:solidFill>
                <a:latin typeface="Times New Roman"/>
                <a:ea typeface="Times New Roman"/>
                <a:cs typeface="Times New Roman"/>
                <a:sym typeface="Times New Roman"/>
              </a:rPr>
              <a:t>2</a:t>
            </a:r>
            <a:r>
              <a:rPr i="1" lang="en-IN" sz="1425">
                <a:solidFill>
                  <a:schemeClr val="dk1"/>
                </a:solidFill>
                <a:latin typeface="Times New Roman"/>
                <a:ea typeface="Times New Roman"/>
                <a:cs typeface="Times New Roman"/>
                <a:sym typeface="Times New Roman"/>
              </a:rPr>
              <a:t>)</a:t>
            </a:r>
            <a:r>
              <a:rPr baseline="30000" i="1" lang="en-IN" sz="1425">
                <a:solidFill>
                  <a:schemeClr val="dk1"/>
                </a:solidFill>
                <a:latin typeface="Times New Roman"/>
                <a:ea typeface="Times New Roman"/>
                <a:cs typeface="Times New Roman"/>
                <a:sym typeface="Times New Roman"/>
              </a:rPr>
              <a:t>2</a:t>
            </a:r>
            <a:endParaRPr i="1" sz="1425">
              <a:solidFill>
                <a:schemeClr val="dk1"/>
              </a:solidFill>
              <a:latin typeface="Times New Roman"/>
              <a:ea typeface="Times New Roman"/>
              <a:cs typeface="Times New Roman"/>
              <a:sym typeface="Times New Roman"/>
            </a:endParaRPr>
          </a:p>
          <a:p>
            <a:pPr indent="-240030" lvl="0" marL="240030" rtl="0" algn="l">
              <a:lnSpc>
                <a:spcPct val="115000"/>
              </a:lnSpc>
              <a:spcBef>
                <a:spcPts val="0"/>
              </a:spcBef>
              <a:spcAft>
                <a:spcPts val="0"/>
              </a:spcAft>
              <a:buSzPct val="136557"/>
              <a:buNone/>
            </a:pPr>
            <a:r>
              <a:rPr i="1" lang="en-IN" sz="1425">
                <a:solidFill>
                  <a:schemeClr val="dk1"/>
                </a:solidFill>
                <a:latin typeface="Times New Roman"/>
                <a:ea typeface="Times New Roman"/>
                <a:cs typeface="Times New Roman"/>
                <a:sym typeface="Times New Roman"/>
              </a:rPr>
              <a:t>		= a * (a * ((a * a</a:t>
            </a:r>
            <a:r>
              <a:rPr baseline="30000" i="1" lang="en-IN" sz="1425">
                <a:solidFill>
                  <a:schemeClr val="dk1"/>
                </a:solidFill>
                <a:latin typeface="Times New Roman"/>
                <a:ea typeface="Times New Roman"/>
                <a:cs typeface="Times New Roman"/>
                <a:sym typeface="Times New Roman"/>
              </a:rPr>
              <a:t>2</a:t>
            </a:r>
            <a:r>
              <a:rPr i="1" lang="en-IN" sz="1425">
                <a:solidFill>
                  <a:schemeClr val="dk1"/>
                </a:solidFill>
                <a:latin typeface="Times New Roman"/>
                <a:ea typeface="Times New Roman"/>
                <a:cs typeface="Times New Roman"/>
                <a:sym typeface="Times New Roman"/>
              </a:rPr>
              <a:t>)</a:t>
            </a:r>
            <a:r>
              <a:rPr baseline="30000" i="1" lang="en-IN" sz="1425">
                <a:solidFill>
                  <a:schemeClr val="dk1"/>
                </a:solidFill>
                <a:latin typeface="Times New Roman"/>
                <a:ea typeface="Times New Roman"/>
                <a:cs typeface="Times New Roman"/>
                <a:sym typeface="Times New Roman"/>
              </a:rPr>
              <a:t>2</a:t>
            </a:r>
            <a:r>
              <a:rPr i="1" lang="en-IN" sz="1425">
                <a:solidFill>
                  <a:schemeClr val="dk1"/>
                </a:solidFill>
                <a:latin typeface="Times New Roman"/>
                <a:ea typeface="Times New Roman"/>
                <a:cs typeface="Times New Roman"/>
                <a:sym typeface="Times New Roman"/>
              </a:rPr>
              <a:t>)</a:t>
            </a:r>
            <a:r>
              <a:rPr baseline="30000" i="1" lang="en-IN" sz="1425">
                <a:solidFill>
                  <a:schemeClr val="dk1"/>
                </a:solidFill>
                <a:latin typeface="Times New Roman"/>
                <a:ea typeface="Times New Roman"/>
                <a:cs typeface="Times New Roman"/>
                <a:sym typeface="Times New Roman"/>
              </a:rPr>
              <a:t>2</a:t>
            </a:r>
            <a:r>
              <a:rPr i="1" lang="en-IN" sz="1425">
                <a:solidFill>
                  <a:schemeClr val="dk1"/>
                </a:solidFill>
                <a:latin typeface="Times New Roman"/>
                <a:ea typeface="Times New Roman"/>
                <a:cs typeface="Times New Roman"/>
                <a:sym typeface="Times New Roman"/>
              </a:rPr>
              <a:t>)</a:t>
            </a:r>
            <a:r>
              <a:rPr baseline="30000" i="1" lang="en-IN" sz="1425">
                <a:solidFill>
                  <a:schemeClr val="dk1"/>
                </a:solidFill>
                <a:latin typeface="Times New Roman"/>
                <a:ea typeface="Times New Roman"/>
                <a:cs typeface="Times New Roman"/>
                <a:sym typeface="Times New Roman"/>
              </a:rPr>
              <a:t>2</a:t>
            </a:r>
            <a:endParaRPr/>
          </a:p>
          <a:p>
            <a:pPr indent="-240030" lvl="0" marL="240030" rtl="0" algn="l">
              <a:lnSpc>
                <a:spcPct val="115000"/>
              </a:lnSpc>
              <a:spcBef>
                <a:spcPts val="0"/>
              </a:spcBef>
              <a:spcAft>
                <a:spcPts val="0"/>
              </a:spcAft>
              <a:buSzPct val="136557"/>
              <a:buNone/>
            </a:pPr>
            <a:r>
              <a:t/>
            </a:r>
            <a:endParaRPr baseline="30000" i="1" sz="1425">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SzPct val="136557"/>
              <a:buNone/>
            </a:pPr>
            <a:r>
              <a:rPr lang="en-IN" sz="1425">
                <a:solidFill>
                  <a:schemeClr val="dk1"/>
                </a:solidFill>
                <a:latin typeface="Times New Roman"/>
                <a:ea typeface="Times New Roman"/>
                <a:cs typeface="Times New Roman"/>
                <a:sym typeface="Times New Roman"/>
              </a:rPr>
              <a:t>Which involves only three multiplications and four squaring instead of the 28 multiplication</a:t>
            </a:r>
            <a:endParaRPr sz="1425">
              <a:solidFill>
                <a:schemeClr val="dk1"/>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SzPct val="108108"/>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5"/>
          <p:cNvSpPr txBox="1"/>
          <p:nvPr>
            <p:ph type="title"/>
          </p:nvPr>
        </p:nvSpPr>
        <p:spPr>
          <a:xfrm>
            <a:off x="311700" y="408539"/>
            <a:ext cx="5273851" cy="444902"/>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PSEUDOCODE</a:t>
            </a:r>
            <a:endParaRPr/>
          </a:p>
        </p:txBody>
      </p:sp>
      <p:sp>
        <p:nvSpPr>
          <p:cNvPr id="636" name="Google Shape;636;p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342900" lvl="0" marL="457200" rtl="0" algn="l">
              <a:lnSpc>
                <a:spcPct val="115000"/>
              </a:lnSpc>
              <a:spcBef>
                <a:spcPts val="0"/>
              </a:spcBef>
              <a:spcAft>
                <a:spcPts val="0"/>
              </a:spcAft>
              <a:buSzPct val="108108"/>
              <a:buNone/>
            </a:pPr>
            <a:r>
              <a:rPr lang="en-IN">
                <a:solidFill>
                  <a:srgbClr val="000000"/>
                </a:solidFill>
                <a:latin typeface="Verdana"/>
                <a:ea typeface="Verdana"/>
                <a:cs typeface="Verdana"/>
                <a:sym typeface="Verdana"/>
              </a:rPr>
              <a:t>Function expdc(a,n) </a:t>
            </a:r>
            <a:endParaRPr/>
          </a:p>
          <a:p>
            <a:pPr indent="-342900" lvl="0" marL="457200" rtl="0" algn="l">
              <a:lnSpc>
                <a:spcPct val="115000"/>
              </a:lnSpc>
              <a:spcBef>
                <a:spcPts val="0"/>
              </a:spcBef>
              <a:spcAft>
                <a:spcPts val="0"/>
              </a:spcAft>
              <a:buSzPct val="108108"/>
              <a:buNone/>
            </a:pPr>
            <a:r>
              <a:rPr lang="en-IN">
                <a:solidFill>
                  <a:srgbClr val="000000"/>
                </a:solidFill>
                <a:latin typeface="Verdana"/>
                <a:ea typeface="Verdana"/>
                <a:cs typeface="Verdana"/>
                <a:sym typeface="Verdana"/>
              </a:rPr>
              <a:t>{</a:t>
            </a:r>
            <a:endParaRPr/>
          </a:p>
          <a:p>
            <a:pPr indent="-342900" lvl="0" marL="457200" rtl="0" algn="l">
              <a:lnSpc>
                <a:spcPct val="115000"/>
              </a:lnSpc>
              <a:spcBef>
                <a:spcPts val="0"/>
              </a:spcBef>
              <a:spcAft>
                <a:spcPts val="0"/>
              </a:spcAft>
              <a:buSzPct val="108108"/>
              <a:buNone/>
            </a:pPr>
            <a:r>
              <a:rPr lang="en-IN">
                <a:solidFill>
                  <a:srgbClr val="000000"/>
                </a:solidFill>
                <a:latin typeface="Verdana"/>
                <a:ea typeface="Verdana"/>
                <a:cs typeface="Verdana"/>
                <a:sym typeface="Verdana"/>
              </a:rPr>
              <a:t>		</a:t>
            </a:r>
            <a:r>
              <a:rPr lang="en-IN">
                <a:solidFill>
                  <a:srgbClr val="FF0000"/>
                </a:solidFill>
                <a:latin typeface="Verdana"/>
                <a:ea typeface="Verdana"/>
                <a:cs typeface="Verdana"/>
                <a:sym typeface="Verdana"/>
              </a:rPr>
              <a:t>if n = 1 then</a:t>
            </a:r>
            <a:endParaRPr/>
          </a:p>
          <a:p>
            <a:pPr indent="-342900" lvl="0" marL="457200" rtl="0" algn="l">
              <a:lnSpc>
                <a:spcPct val="115000"/>
              </a:lnSpc>
              <a:spcBef>
                <a:spcPts val="0"/>
              </a:spcBef>
              <a:spcAft>
                <a:spcPts val="0"/>
              </a:spcAft>
              <a:buSzPct val="108108"/>
              <a:buNone/>
            </a:pPr>
            <a:r>
              <a:rPr lang="en-IN">
                <a:solidFill>
                  <a:srgbClr val="000000"/>
                </a:solidFill>
                <a:latin typeface="Verdana"/>
                <a:ea typeface="Verdana"/>
                <a:cs typeface="Verdana"/>
                <a:sym typeface="Verdana"/>
              </a:rPr>
              <a:t>			 return a</a:t>
            </a:r>
            <a:endParaRPr/>
          </a:p>
          <a:p>
            <a:pPr indent="-342900" lvl="0" marL="457200" rtl="0" algn="l">
              <a:lnSpc>
                <a:spcPct val="115000"/>
              </a:lnSpc>
              <a:spcBef>
                <a:spcPts val="0"/>
              </a:spcBef>
              <a:spcAft>
                <a:spcPts val="0"/>
              </a:spcAft>
              <a:buSzPct val="108108"/>
              <a:buNone/>
            </a:pPr>
            <a:r>
              <a:rPr lang="en-IN">
                <a:solidFill>
                  <a:srgbClr val="000000"/>
                </a:solidFill>
                <a:latin typeface="Verdana"/>
                <a:ea typeface="Verdana"/>
                <a:cs typeface="Verdana"/>
                <a:sym typeface="Verdana"/>
              </a:rPr>
              <a:t>	 	</a:t>
            </a:r>
            <a:r>
              <a:rPr lang="en-IN">
                <a:solidFill>
                  <a:srgbClr val="FF0000"/>
                </a:solidFill>
                <a:latin typeface="Verdana"/>
                <a:ea typeface="Verdana"/>
                <a:cs typeface="Verdana"/>
                <a:sym typeface="Verdana"/>
              </a:rPr>
              <a:t>if n is even then</a:t>
            </a:r>
            <a:endParaRPr/>
          </a:p>
          <a:p>
            <a:pPr indent="-342900" lvl="0" marL="457200" rtl="0" algn="l">
              <a:lnSpc>
                <a:spcPct val="115000"/>
              </a:lnSpc>
              <a:spcBef>
                <a:spcPts val="0"/>
              </a:spcBef>
              <a:spcAft>
                <a:spcPts val="0"/>
              </a:spcAft>
              <a:buSzPct val="108108"/>
              <a:buNone/>
            </a:pPr>
            <a:r>
              <a:rPr lang="en-IN">
                <a:solidFill>
                  <a:srgbClr val="000000"/>
                </a:solidFill>
                <a:latin typeface="Verdana"/>
                <a:ea typeface="Verdana"/>
                <a:cs typeface="Verdana"/>
                <a:sym typeface="Verdana"/>
              </a:rPr>
              <a:t>			 return (expdc(</a:t>
            </a:r>
            <a:r>
              <a:rPr lang="en-IN" sz="2100">
                <a:solidFill>
                  <a:srgbClr val="000000"/>
                </a:solidFill>
                <a:latin typeface="Verdana"/>
                <a:ea typeface="Verdana"/>
                <a:cs typeface="Verdana"/>
                <a:sym typeface="Verdana"/>
              </a:rPr>
              <a:t>a</a:t>
            </a:r>
            <a:r>
              <a:rPr baseline="30000" lang="en-IN">
                <a:solidFill>
                  <a:srgbClr val="000000"/>
                </a:solidFill>
                <a:latin typeface="Verdana"/>
                <a:ea typeface="Verdana"/>
                <a:cs typeface="Verdana"/>
                <a:sym typeface="Verdana"/>
              </a:rPr>
              <a:t>n/2</a:t>
            </a:r>
            <a:r>
              <a:rPr lang="en-IN">
                <a:solidFill>
                  <a:srgbClr val="000000"/>
                </a:solidFill>
                <a:latin typeface="Verdana"/>
                <a:ea typeface="Verdana"/>
                <a:cs typeface="Verdana"/>
                <a:sym typeface="Verdana"/>
              </a:rPr>
              <a:t>)</a:t>
            </a:r>
            <a:r>
              <a:rPr baseline="30000" lang="en-IN">
                <a:solidFill>
                  <a:srgbClr val="000000"/>
                </a:solidFill>
                <a:latin typeface="Verdana"/>
                <a:ea typeface="Verdana"/>
                <a:cs typeface="Verdana"/>
                <a:sym typeface="Verdana"/>
              </a:rPr>
              <a:t>2</a:t>
            </a:r>
            <a:r>
              <a:rPr lang="en-IN">
                <a:solidFill>
                  <a:srgbClr val="000000"/>
                </a:solidFill>
                <a:latin typeface="Verdana"/>
                <a:ea typeface="Verdana"/>
                <a:cs typeface="Verdana"/>
                <a:sym typeface="Verdana"/>
              </a:rPr>
              <a:t> )</a:t>
            </a:r>
            <a:endParaRPr baseline="30000">
              <a:solidFill>
                <a:srgbClr val="000000"/>
              </a:solidFill>
              <a:latin typeface="Verdana"/>
              <a:ea typeface="Verdana"/>
              <a:cs typeface="Verdana"/>
              <a:sym typeface="Verdana"/>
            </a:endParaRPr>
          </a:p>
          <a:p>
            <a:pPr indent="-342900" lvl="0" marL="457200" rtl="0" algn="l">
              <a:lnSpc>
                <a:spcPct val="115000"/>
              </a:lnSpc>
              <a:spcBef>
                <a:spcPts val="0"/>
              </a:spcBef>
              <a:spcAft>
                <a:spcPts val="0"/>
              </a:spcAft>
              <a:buSzPct val="108108"/>
              <a:buNone/>
            </a:pPr>
            <a:r>
              <a:t/>
            </a:r>
            <a:endParaRPr baseline="30000">
              <a:solidFill>
                <a:srgbClr val="000000"/>
              </a:solidFill>
              <a:latin typeface="Verdana"/>
              <a:ea typeface="Verdana"/>
              <a:cs typeface="Verdana"/>
              <a:sym typeface="Verdana"/>
            </a:endParaRPr>
          </a:p>
          <a:p>
            <a:pPr indent="-342900" lvl="0" marL="457200" rtl="0" algn="l">
              <a:lnSpc>
                <a:spcPct val="115000"/>
              </a:lnSpc>
              <a:spcBef>
                <a:spcPts val="0"/>
              </a:spcBef>
              <a:spcAft>
                <a:spcPts val="0"/>
              </a:spcAft>
              <a:buSzPct val="108108"/>
              <a:buNone/>
            </a:pPr>
            <a:r>
              <a:rPr baseline="30000" lang="en-IN">
                <a:solidFill>
                  <a:srgbClr val="000000"/>
                </a:solidFill>
                <a:latin typeface="Verdana"/>
                <a:ea typeface="Verdana"/>
                <a:cs typeface="Verdana"/>
                <a:sym typeface="Verdana"/>
              </a:rPr>
              <a:t> </a:t>
            </a:r>
            <a:r>
              <a:rPr lang="en-IN">
                <a:solidFill>
                  <a:srgbClr val="000000"/>
                </a:solidFill>
                <a:latin typeface="Verdana"/>
                <a:ea typeface="Verdana"/>
                <a:cs typeface="Verdana"/>
                <a:sym typeface="Verdana"/>
              </a:rPr>
              <a:t>       </a:t>
            </a:r>
            <a:r>
              <a:rPr lang="en-IN">
                <a:solidFill>
                  <a:srgbClr val="FF0000"/>
                </a:solidFill>
                <a:latin typeface="Verdana"/>
                <a:ea typeface="Verdana"/>
                <a:cs typeface="Verdana"/>
                <a:sym typeface="Verdana"/>
              </a:rPr>
              <a:t>else</a:t>
            </a:r>
            <a:endParaRPr baseline="30000">
              <a:solidFill>
                <a:srgbClr val="FF0000"/>
              </a:solidFill>
              <a:latin typeface="Verdana"/>
              <a:ea typeface="Verdana"/>
              <a:cs typeface="Verdana"/>
              <a:sym typeface="Verdana"/>
            </a:endParaRPr>
          </a:p>
          <a:p>
            <a:pPr indent="-342900" lvl="0" marL="457200" rtl="0" algn="l">
              <a:lnSpc>
                <a:spcPct val="115000"/>
              </a:lnSpc>
              <a:spcBef>
                <a:spcPts val="0"/>
              </a:spcBef>
              <a:spcAft>
                <a:spcPts val="0"/>
              </a:spcAft>
              <a:buSzPct val="108108"/>
              <a:buNone/>
            </a:pPr>
            <a:r>
              <a:rPr lang="en-IN">
                <a:solidFill>
                  <a:srgbClr val="000000"/>
                </a:solidFill>
                <a:latin typeface="Verdana"/>
                <a:ea typeface="Verdana"/>
                <a:cs typeface="Verdana"/>
                <a:sym typeface="Verdana"/>
              </a:rPr>
              <a:t>			return( a * expdc(a</a:t>
            </a:r>
            <a:r>
              <a:rPr baseline="30000" lang="en-IN">
                <a:solidFill>
                  <a:srgbClr val="000000"/>
                </a:solidFill>
                <a:latin typeface="Verdana"/>
                <a:ea typeface="Verdana"/>
                <a:cs typeface="Verdana"/>
                <a:sym typeface="Verdana"/>
              </a:rPr>
              <a:t>n-1</a:t>
            </a:r>
            <a:r>
              <a:rPr lang="en-IN">
                <a:solidFill>
                  <a:srgbClr val="000000"/>
                </a:solidFill>
                <a:latin typeface="Verdana"/>
                <a:ea typeface="Verdana"/>
                <a:cs typeface="Verdana"/>
                <a:sym typeface="Verdana"/>
              </a:rPr>
              <a:t>))</a:t>
            </a:r>
            <a:endParaRPr/>
          </a:p>
          <a:p>
            <a:pPr indent="-342900" lvl="0" marL="457200" rtl="0" algn="l">
              <a:lnSpc>
                <a:spcPct val="115000"/>
              </a:lnSpc>
              <a:spcBef>
                <a:spcPts val="0"/>
              </a:spcBef>
              <a:spcAft>
                <a:spcPts val="0"/>
              </a:spcAft>
              <a:buSzPct val="108108"/>
              <a:buNone/>
            </a:pPr>
            <a:r>
              <a:rPr lang="en-IN">
                <a:solidFill>
                  <a:srgbClr val="000000"/>
                </a:solidFill>
                <a:latin typeface="Verdana"/>
                <a:ea typeface="Verdana"/>
                <a:cs typeface="Verdana"/>
                <a:sym typeface="Verdana"/>
              </a:rPr>
              <a:t>}</a:t>
            </a:r>
            <a:endParaRPr/>
          </a:p>
          <a:p>
            <a:pPr indent="0" lvl="0" marL="0" rtl="0" algn="l">
              <a:lnSpc>
                <a:spcPct val="115000"/>
              </a:lnSpc>
              <a:spcBef>
                <a:spcPts val="0"/>
              </a:spcBef>
              <a:spcAft>
                <a:spcPts val="0"/>
              </a:spcAft>
              <a:buSzPct val="108108"/>
              <a:buNone/>
            </a:pPr>
            <a:r>
              <a:t/>
            </a:r>
            <a:endParaRPr/>
          </a:p>
          <a:p>
            <a:pPr indent="0" lvl="0" marL="0" rtl="0" algn="l">
              <a:lnSpc>
                <a:spcPct val="115000"/>
              </a:lnSpc>
              <a:spcBef>
                <a:spcPts val="0"/>
              </a:spcBef>
              <a:spcAft>
                <a:spcPts val="0"/>
              </a:spcAft>
              <a:buSzPct val="108108"/>
              <a:buNone/>
            </a:pPr>
            <a:r>
              <a:rPr i="1" lang="en-IN">
                <a:solidFill>
                  <a:srgbClr val="000000"/>
                </a:solidFill>
                <a:latin typeface="Times New Roman"/>
                <a:ea typeface="Times New Roman"/>
                <a:cs typeface="Times New Roman"/>
                <a:sym typeface="Times New Roman"/>
              </a:rPr>
              <a:t>T(n) = O(log n)</a:t>
            </a:r>
            <a:endParaRPr i="1">
              <a:latin typeface="Times New Roman"/>
              <a:ea typeface="Times New Roman"/>
              <a:cs typeface="Times New Roman"/>
              <a:sym typeface="Times New Roman"/>
            </a:endParaRPr>
          </a:p>
          <a:p>
            <a:pPr indent="-228600" lvl="0" marL="457200" rtl="0" algn="l">
              <a:lnSpc>
                <a:spcPct val="115000"/>
              </a:lnSpc>
              <a:spcBef>
                <a:spcPts val="0"/>
              </a:spcBef>
              <a:spcAft>
                <a:spcPts val="0"/>
              </a:spcAft>
              <a:buSzPct val="108108"/>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19"/>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19" name="Google Shape;119;p19"/>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20" name="Google Shape;120;p19"/>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21" name="Google Shape;121;p19"/>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Multiplying large Integers Problem</a:t>
            </a:r>
            <a:endParaRPr b="0" i="0" sz="2300" u="none" cap="none" strike="noStrike">
              <a:solidFill>
                <a:schemeClr val="lt1"/>
              </a:solidFill>
              <a:latin typeface="Proxima Nova"/>
              <a:ea typeface="Proxima Nova"/>
              <a:cs typeface="Proxima Nova"/>
              <a:sym typeface="Proxima Nova"/>
            </a:endParaRPr>
          </a:p>
        </p:txBody>
      </p:sp>
      <p:sp>
        <p:nvSpPr>
          <p:cNvPr id="122" name="Google Shape;122;p19"/>
          <p:cNvSpPr txBox="1"/>
          <p:nvPr/>
        </p:nvSpPr>
        <p:spPr>
          <a:xfrm>
            <a:off x="645924" y="802329"/>
            <a:ext cx="8212950" cy="1661963"/>
          </a:xfrm>
          <a:prstGeom prst="rect">
            <a:avLst/>
          </a:prstGeom>
          <a:noFill/>
          <a:ln>
            <a:noFill/>
          </a:ln>
        </p:spPr>
        <p:txBody>
          <a:bodyPr anchorCtr="0" anchor="t" bIns="91425" lIns="91425" spcFirstLastPara="1" rIns="91425" wrap="square" tIns="91425">
            <a:spAutoFit/>
          </a:bodyPr>
          <a:lstStyle/>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This problem can be solved with the help of divide and conquer technique.</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For example: consider multiplication of two integers 42 and 34. </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a:p>
            <a:pPr indent="-285750" lvl="0" marL="285750" marR="0" rtl="0" algn="just">
              <a:lnSpc>
                <a:spcPct val="100000"/>
              </a:lnSpc>
              <a:spcBef>
                <a:spcPts val="0"/>
              </a:spcBef>
              <a:spcAft>
                <a:spcPts val="0"/>
              </a:spcAft>
              <a:buClr>
                <a:srgbClr val="000000"/>
              </a:buClr>
              <a:buSzPts val="1600"/>
              <a:buFont typeface="Arial"/>
              <a:buChar char="•"/>
            </a:pPr>
            <a:r>
              <a:rPr b="0" i="0" lang="en-IN" sz="1600" u="none" cap="none" strike="noStrike">
                <a:solidFill>
                  <a:srgbClr val="666666"/>
                </a:solidFill>
                <a:latin typeface="Proxima Nova"/>
                <a:ea typeface="Proxima Nova"/>
                <a:cs typeface="Proxima Nova"/>
                <a:sym typeface="Proxima Nova"/>
              </a:rPr>
              <a:t>First let us represent these numbers according to positions.</a:t>
            </a:r>
            <a:endParaRPr/>
          </a:p>
          <a:p>
            <a:pPr indent="-184150" lvl="0" marL="285750" marR="0" rtl="0" algn="just">
              <a:lnSpc>
                <a:spcPct val="100000"/>
              </a:lnSpc>
              <a:spcBef>
                <a:spcPts val="0"/>
              </a:spcBef>
              <a:spcAft>
                <a:spcPts val="0"/>
              </a:spcAft>
              <a:buClr>
                <a:srgbClr val="000000"/>
              </a:buClr>
              <a:buSzPts val="1600"/>
              <a:buFont typeface="Arial"/>
              <a:buNone/>
            </a:pPr>
            <a:r>
              <a:t/>
            </a:r>
            <a:endParaRPr b="0" i="0" sz="1600" u="none" cap="none" strike="noStrike">
              <a:solidFill>
                <a:srgbClr val="666666"/>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rotWithShape="1">
          <a:blip r:embed="rId3">
            <a:alphaModFix/>
          </a:blip>
          <a:srcRect b="0" l="0" r="0" t="0"/>
          <a:stretch/>
        </p:blipFill>
        <p:spPr>
          <a:xfrm>
            <a:off x="4738" y="4750"/>
            <a:ext cx="9134475" cy="5133975"/>
          </a:xfrm>
          <a:prstGeom prst="rect">
            <a:avLst/>
          </a:prstGeom>
          <a:noFill/>
          <a:ln>
            <a:noFill/>
          </a:ln>
        </p:spPr>
      </p:pic>
      <p:pic>
        <p:nvPicPr>
          <p:cNvPr id="128" name="Google Shape;128;p20"/>
          <p:cNvPicPr preferRelativeResize="0"/>
          <p:nvPr/>
        </p:nvPicPr>
        <p:blipFill rotWithShape="1">
          <a:blip r:embed="rId4">
            <a:alphaModFix/>
          </a:blip>
          <a:srcRect b="0" l="0" r="0" t="0"/>
          <a:stretch/>
        </p:blipFill>
        <p:spPr>
          <a:xfrm>
            <a:off x="4750" y="4750"/>
            <a:ext cx="9134475" cy="5133975"/>
          </a:xfrm>
          <a:prstGeom prst="rect">
            <a:avLst/>
          </a:prstGeom>
          <a:noFill/>
          <a:ln>
            <a:noFill/>
          </a:ln>
        </p:spPr>
      </p:pic>
      <p:pic>
        <p:nvPicPr>
          <p:cNvPr id="129" name="Google Shape;129;p20"/>
          <p:cNvPicPr preferRelativeResize="0"/>
          <p:nvPr/>
        </p:nvPicPr>
        <p:blipFill rotWithShape="1">
          <a:blip r:embed="rId5">
            <a:alphaModFix/>
          </a:blip>
          <a:srcRect b="0" l="0" r="0" t="0"/>
          <a:stretch/>
        </p:blipFill>
        <p:spPr>
          <a:xfrm>
            <a:off x="7363450" y="148588"/>
            <a:ext cx="1495425" cy="371475"/>
          </a:xfrm>
          <a:prstGeom prst="rect">
            <a:avLst/>
          </a:prstGeom>
          <a:noFill/>
          <a:ln>
            <a:noFill/>
          </a:ln>
        </p:spPr>
      </p:pic>
      <p:sp>
        <p:nvSpPr>
          <p:cNvPr id="130" name="Google Shape;130;p20"/>
          <p:cNvSpPr txBox="1"/>
          <p:nvPr/>
        </p:nvSpPr>
        <p:spPr>
          <a:xfrm>
            <a:off x="645924" y="134250"/>
            <a:ext cx="6545985" cy="538579"/>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IN" sz="2300" u="none" cap="none" strike="noStrike">
                <a:solidFill>
                  <a:schemeClr val="lt1"/>
                </a:solidFill>
                <a:latin typeface="Proxima Nova"/>
                <a:ea typeface="Proxima Nova"/>
                <a:cs typeface="Proxima Nova"/>
                <a:sym typeface="Proxima Nova"/>
              </a:rPr>
              <a:t>Multiplying large Integers Problem</a:t>
            </a:r>
            <a:endParaRPr b="0" i="0" sz="2300" u="none" cap="none" strike="noStrike">
              <a:solidFill>
                <a:schemeClr val="lt1"/>
              </a:solidFill>
              <a:latin typeface="Proxima Nova"/>
              <a:ea typeface="Proxima Nova"/>
              <a:cs typeface="Proxima Nova"/>
              <a:sym typeface="Proxima Nova"/>
            </a:endParaRPr>
          </a:p>
        </p:txBody>
      </p:sp>
      <p:pic>
        <p:nvPicPr>
          <p:cNvPr descr="enter image description here" id="131" name="Google Shape;131;p20"/>
          <p:cNvPicPr preferRelativeResize="0"/>
          <p:nvPr/>
        </p:nvPicPr>
        <p:blipFill rotWithShape="1">
          <a:blip r:embed="rId6">
            <a:alphaModFix/>
          </a:blip>
          <a:srcRect b="0" l="0" r="0" t="0"/>
          <a:stretch/>
        </p:blipFill>
        <p:spPr>
          <a:xfrm>
            <a:off x="195264" y="802330"/>
            <a:ext cx="4787319" cy="3410074"/>
          </a:xfrm>
          <a:prstGeom prst="rect">
            <a:avLst/>
          </a:prstGeom>
          <a:noFill/>
          <a:ln>
            <a:noFill/>
          </a:ln>
        </p:spPr>
      </p:pic>
      <p:pic>
        <p:nvPicPr>
          <p:cNvPr id="132" name="Google Shape;132;p20"/>
          <p:cNvPicPr preferRelativeResize="0"/>
          <p:nvPr/>
        </p:nvPicPr>
        <p:blipFill rotWithShape="1">
          <a:blip r:embed="rId7">
            <a:alphaModFix/>
          </a:blip>
          <a:srcRect b="0" l="0" r="0" t="0"/>
          <a:stretch/>
        </p:blipFill>
        <p:spPr>
          <a:xfrm>
            <a:off x="5397793" y="2676063"/>
            <a:ext cx="3588232" cy="153634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