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 id="2147483661" r:id="rId3"/>
  </p:sldMasterIdLst>
  <p:notesMasterIdLst>
    <p:notesMasterId r:id="rId100"/>
  </p:notesMasterIdLst>
  <p:sldIdLst>
    <p:sldId id="274" r:id="rId4"/>
    <p:sldId id="259" r:id="rId5"/>
    <p:sldId id="261" r:id="rId6"/>
    <p:sldId id="388" r:id="rId7"/>
    <p:sldId id="389" r:id="rId8"/>
    <p:sldId id="390" r:id="rId9"/>
    <p:sldId id="262" r:id="rId10"/>
    <p:sldId id="276" r:id="rId11"/>
    <p:sldId id="260" r:id="rId12"/>
    <p:sldId id="277" r:id="rId13"/>
    <p:sldId id="278" r:id="rId14"/>
    <p:sldId id="279" r:id="rId15"/>
    <p:sldId id="280" r:id="rId16"/>
    <p:sldId id="281" r:id="rId17"/>
    <p:sldId id="282" r:id="rId18"/>
    <p:sldId id="283" r:id="rId19"/>
    <p:sldId id="284" r:id="rId20"/>
    <p:sldId id="285" r:id="rId21"/>
    <p:sldId id="286" r:id="rId22"/>
    <p:sldId id="287" r:id="rId23"/>
    <p:sldId id="384" r:id="rId24"/>
    <p:sldId id="385" r:id="rId25"/>
    <p:sldId id="386" r:id="rId26"/>
    <p:sldId id="387" r:id="rId27"/>
    <p:sldId id="346" r:id="rId28"/>
    <p:sldId id="289" r:id="rId29"/>
    <p:sldId id="290" r:id="rId30"/>
    <p:sldId id="291" r:id="rId31"/>
    <p:sldId id="292" r:id="rId32"/>
    <p:sldId id="293" r:id="rId33"/>
    <p:sldId id="294" r:id="rId34"/>
    <p:sldId id="297" r:id="rId35"/>
    <p:sldId id="298" r:id="rId36"/>
    <p:sldId id="299" r:id="rId37"/>
    <p:sldId id="300" r:id="rId38"/>
    <p:sldId id="347" r:id="rId39"/>
    <p:sldId id="391" r:id="rId40"/>
    <p:sldId id="392" r:id="rId41"/>
    <p:sldId id="393" r:id="rId42"/>
    <p:sldId id="348" r:id="rId43"/>
    <p:sldId id="349" r:id="rId44"/>
    <p:sldId id="350" r:id="rId45"/>
    <p:sldId id="351" r:id="rId46"/>
    <p:sldId id="352" r:id="rId47"/>
    <p:sldId id="353" r:id="rId48"/>
    <p:sldId id="307" r:id="rId49"/>
    <p:sldId id="354" r:id="rId50"/>
    <p:sldId id="356" r:id="rId51"/>
    <p:sldId id="357" r:id="rId52"/>
    <p:sldId id="358" r:id="rId53"/>
    <p:sldId id="311" r:id="rId54"/>
    <p:sldId id="360" r:id="rId55"/>
    <p:sldId id="315" r:id="rId56"/>
    <p:sldId id="361" r:id="rId57"/>
    <p:sldId id="362" r:id="rId58"/>
    <p:sldId id="363" r:id="rId59"/>
    <p:sldId id="364" r:id="rId60"/>
    <p:sldId id="365" r:id="rId61"/>
    <p:sldId id="366" r:id="rId62"/>
    <p:sldId id="367" r:id="rId63"/>
    <p:sldId id="368" r:id="rId64"/>
    <p:sldId id="369" r:id="rId65"/>
    <p:sldId id="370" r:id="rId66"/>
    <p:sldId id="371" r:id="rId67"/>
    <p:sldId id="379" r:id="rId68"/>
    <p:sldId id="372" r:id="rId69"/>
    <p:sldId id="380" r:id="rId70"/>
    <p:sldId id="381" r:id="rId71"/>
    <p:sldId id="382" r:id="rId72"/>
    <p:sldId id="383" r:id="rId73"/>
    <p:sldId id="373" r:id="rId74"/>
    <p:sldId id="374" r:id="rId75"/>
    <p:sldId id="375" r:id="rId76"/>
    <p:sldId id="376" r:id="rId77"/>
    <p:sldId id="377" r:id="rId78"/>
    <p:sldId id="378" r:id="rId79"/>
    <p:sldId id="319" r:id="rId80"/>
    <p:sldId id="320" r:id="rId81"/>
    <p:sldId id="321" r:id="rId82"/>
    <p:sldId id="322" r:id="rId83"/>
    <p:sldId id="323" r:id="rId84"/>
    <p:sldId id="324" r:id="rId85"/>
    <p:sldId id="325" r:id="rId86"/>
    <p:sldId id="326" r:id="rId87"/>
    <p:sldId id="327" r:id="rId88"/>
    <p:sldId id="328" r:id="rId89"/>
    <p:sldId id="329" r:id="rId90"/>
    <p:sldId id="330" r:id="rId91"/>
    <p:sldId id="331" r:id="rId92"/>
    <p:sldId id="332" r:id="rId93"/>
    <p:sldId id="333" r:id="rId94"/>
    <p:sldId id="334" r:id="rId95"/>
    <p:sldId id="335" r:id="rId96"/>
    <p:sldId id="336" r:id="rId97"/>
    <p:sldId id="337" r:id="rId98"/>
    <p:sldId id="275" r:id="rId9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4343" autoAdjust="0"/>
  </p:normalViewPr>
  <p:slideViewPr>
    <p:cSldViewPr snapToGrid="0">
      <p:cViewPr varScale="1">
        <p:scale>
          <a:sx n="69" d="100"/>
          <a:sy n="69" d="100"/>
        </p:scale>
        <p:origin x="876" y="6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5" d="100"/>
          <a:sy n="55" d="100"/>
        </p:scale>
        <p:origin x="-290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viewProps" Target="viewProps.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363449-B7A3-4F7F-B695-455D73CB512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563BD807-DAC9-4F7C-A2CC-B88077408D65}">
      <dgm:prSet phldrT="[Text]"/>
      <dgm:spPr/>
      <dgm:t>
        <a:bodyPr/>
        <a:lstStyle/>
        <a:p>
          <a:r>
            <a:rPr lang="en-US" dirty="0" smtClean="0"/>
            <a:t>Recurrence equation</a:t>
          </a:r>
          <a:endParaRPr lang="en-IN" dirty="0"/>
        </a:p>
      </dgm:t>
    </dgm:pt>
    <dgm:pt modelId="{E1C60F02-859A-4EA4-816C-66F5FF9D8E36}" type="parTrans" cxnId="{AB8EA061-465F-4991-B618-CAF8B6890CAA}">
      <dgm:prSet/>
      <dgm:spPr/>
      <dgm:t>
        <a:bodyPr/>
        <a:lstStyle/>
        <a:p>
          <a:endParaRPr lang="en-IN"/>
        </a:p>
      </dgm:t>
    </dgm:pt>
    <dgm:pt modelId="{6FCBBF9E-3C65-4C06-8454-C0EEE76E3C99}" type="sibTrans" cxnId="{AB8EA061-465F-4991-B618-CAF8B6890CAA}">
      <dgm:prSet/>
      <dgm:spPr/>
      <dgm:t>
        <a:bodyPr/>
        <a:lstStyle/>
        <a:p>
          <a:endParaRPr lang="en-IN"/>
        </a:p>
      </dgm:t>
    </dgm:pt>
    <dgm:pt modelId="{A7D6D638-FB9F-423C-B424-967CDD29097E}">
      <dgm:prSet phldrT="[Text]"/>
      <dgm:spPr/>
      <dgm:t>
        <a:bodyPr/>
        <a:lstStyle/>
        <a:p>
          <a:r>
            <a:rPr lang="en-US" dirty="0" smtClean="0"/>
            <a:t>Substitution method	</a:t>
          </a:r>
          <a:endParaRPr lang="en-IN" dirty="0"/>
        </a:p>
      </dgm:t>
    </dgm:pt>
    <dgm:pt modelId="{0825220F-41E1-40EE-92D5-855DA9853D69}" type="parTrans" cxnId="{DAE51156-8B52-43E1-8AAA-A51A8473F454}">
      <dgm:prSet/>
      <dgm:spPr/>
      <dgm:t>
        <a:bodyPr/>
        <a:lstStyle/>
        <a:p>
          <a:endParaRPr lang="en-IN"/>
        </a:p>
      </dgm:t>
    </dgm:pt>
    <dgm:pt modelId="{5101ACE4-FC89-4E34-A540-3E6BF264D8FC}" type="sibTrans" cxnId="{DAE51156-8B52-43E1-8AAA-A51A8473F454}">
      <dgm:prSet/>
      <dgm:spPr/>
      <dgm:t>
        <a:bodyPr/>
        <a:lstStyle/>
        <a:p>
          <a:endParaRPr lang="en-IN"/>
        </a:p>
      </dgm:t>
    </dgm:pt>
    <dgm:pt modelId="{6E7E8B23-8770-482D-B934-D36CC7DA144E}">
      <dgm:prSet phldrT="[Text]"/>
      <dgm:spPr/>
      <dgm:t>
        <a:bodyPr/>
        <a:lstStyle/>
        <a:p>
          <a:r>
            <a:rPr lang="en-US" dirty="0" smtClean="0"/>
            <a:t>Forward substitution	</a:t>
          </a:r>
          <a:endParaRPr lang="en-IN" dirty="0"/>
        </a:p>
      </dgm:t>
    </dgm:pt>
    <dgm:pt modelId="{584C1F39-8D8D-4082-898F-018A6986CC6E}" type="parTrans" cxnId="{5E6FC0A0-2D9B-479A-86B8-2954AEB07293}">
      <dgm:prSet/>
      <dgm:spPr/>
      <dgm:t>
        <a:bodyPr/>
        <a:lstStyle/>
        <a:p>
          <a:endParaRPr lang="en-IN"/>
        </a:p>
      </dgm:t>
    </dgm:pt>
    <dgm:pt modelId="{00716B90-B991-4120-ACB0-D8877DFB36B0}" type="sibTrans" cxnId="{5E6FC0A0-2D9B-479A-86B8-2954AEB07293}">
      <dgm:prSet/>
      <dgm:spPr/>
      <dgm:t>
        <a:bodyPr/>
        <a:lstStyle/>
        <a:p>
          <a:endParaRPr lang="en-IN"/>
        </a:p>
      </dgm:t>
    </dgm:pt>
    <dgm:pt modelId="{E4CA86B2-1E9D-4659-BB77-FB67AB58559B}">
      <dgm:prSet phldrT="[Text]"/>
      <dgm:spPr/>
      <dgm:t>
        <a:bodyPr/>
        <a:lstStyle/>
        <a:p>
          <a:r>
            <a:rPr lang="en-US" dirty="0" smtClean="0"/>
            <a:t>Backward substitution</a:t>
          </a:r>
          <a:endParaRPr lang="en-IN" dirty="0"/>
        </a:p>
      </dgm:t>
    </dgm:pt>
    <dgm:pt modelId="{33AAD10F-09E9-451E-8396-F85ED84FEDAE}" type="parTrans" cxnId="{B9C1CDDE-528C-4540-8FFD-1DC4A175888F}">
      <dgm:prSet/>
      <dgm:spPr/>
      <dgm:t>
        <a:bodyPr/>
        <a:lstStyle/>
        <a:p>
          <a:endParaRPr lang="en-IN"/>
        </a:p>
      </dgm:t>
    </dgm:pt>
    <dgm:pt modelId="{5309A532-0A96-440E-9110-EFB037560A11}" type="sibTrans" cxnId="{B9C1CDDE-528C-4540-8FFD-1DC4A175888F}">
      <dgm:prSet/>
      <dgm:spPr/>
      <dgm:t>
        <a:bodyPr/>
        <a:lstStyle/>
        <a:p>
          <a:endParaRPr lang="en-IN"/>
        </a:p>
      </dgm:t>
    </dgm:pt>
    <dgm:pt modelId="{897156A2-A537-47C0-B05A-4FF65664DC0A}">
      <dgm:prSet phldrT="[Text]"/>
      <dgm:spPr/>
      <dgm:t>
        <a:bodyPr/>
        <a:lstStyle/>
        <a:p>
          <a:r>
            <a:rPr lang="en-US" dirty="0" smtClean="0"/>
            <a:t>Master’s method</a:t>
          </a:r>
          <a:endParaRPr lang="en-IN" dirty="0"/>
        </a:p>
      </dgm:t>
    </dgm:pt>
    <dgm:pt modelId="{8A611D13-5AF7-4D50-BA93-203BBA6B8528}" type="parTrans" cxnId="{A47D63FD-15F5-4564-BAD0-E8C61E285928}">
      <dgm:prSet/>
      <dgm:spPr/>
      <dgm:t>
        <a:bodyPr/>
        <a:lstStyle/>
        <a:p>
          <a:endParaRPr lang="en-IN"/>
        </a:p>
      </dgm:t>
    </dgm:pt>
    <dgm:pt modelId="{A8726441-99EE-49E4-A06C-21DB3D3433F8}" type="sibTrans" cxnId="{A47D63FD-15F5-4564-BAD0-E8C61E285928}">
      <dgm:prSet/>
      <dgm:spPr/>
      <dgm:t>
        <a:bodyPr/>
        <a:lstStyle/>
        <a:p>
          <a:endParaRPr lang="en-IN"/>
        </a:p>
      </dgm:t>
    </dgm:pt>
    <dgm:pt modelId="{D4313CAF-6BF7-41B3-AB84-73AE83F3193F}">
      <dgm:prSet/>
      <dgm:spPr/>
      <dgm:t>
        <a:bodyPr/>
        <a:lstStyle/>
        <a:p>
          <a:r>
            <a:rPr lang="en-US" dirty="0" smtClean="0"/>
            <a:t>Recurrence tree method</a:t>
          </a:r>
          <a:endParaRPr lang="en-IN" dirty="0"/>
        </a:p>
      </dgm:t>
    </dgm:pt>
    <dgm:pt modelId="{84B1D299-E7D1-4623-9B7E-432188925442}" type="parTrans" cxnId="{CCD665A5-3720-437A-AC81-674615D33DA0}">
      <dgm:prSet/>
      <dgm:spPr/>
      <dgm:t>
        <a:bodyPr/>
        <a:lstStyle/>
        <a:p>
          <a:endParaRPr lang="en-IN"/>
        </a:p>
      </dgm:t>
    </dgm:pt>
    <dgm:pt modelId="{D3FFBC6F-D580-4325-ABCB-FD0CE62587B2}" type="sibTrans" cxnId="{CCD665A5-3720-437A-AC81-674615D33DA0}">
      <dgm:prSet/>
      <dgm:spPr/>
      <dgm:t>
        <a:bodyPr/>
        <a:lstStyle/>
        <a:p>
          <a:endParaRPr lang="en-IN"/>
        </a:p>
      </dgm:t>
    </dgm:pt>
    <dgm:pt modelId="{EB4C889D-80C5-4804-84BF-AE4DF5399AFB}" type="pres">
      <dgm:prSet presAssocID="{1A363449-B7A3-4F7F-B695-455D73CB512F}" presName="hierChild1" presStyleCnt="0">
        <dgm:presLayoutVars>
          <dgm:chPref val="1"/>
          <dgm:dir/>
          <dgm:animOne val="branch"/>
          <dgm:animLvl val="lvl"/>
          <dgm:resizeHandles/>
        </dgm:presLayoutVars>
      </dgm:prSet>
      <dgm:spPr/>
      <dgm:t>
        <a:bodyPr/>
        <a:lstStyle/>
        <a:p>
          <a:endParaRPr lang="en-IN"/>
        </a:p>
      </dgm:t>
    </dgm:pt>
    <dgm:pt modelId="{8ACF6ECA-2981-4319-A9CE-1D4DD083EAD6}" type="pres">
      <dgm:prSet presAssocID="{563BD807-DAC9-4F7C-A2CC-B88077408D65}" presName="hierRoot1" presStyleCnt="0"/>
      <dgm:spPr/>
    </dgm:pt>
    <dgm:pt modelId="{030C0776-0C71-4E1C-B683-38F91D2CD597}" type="pres">
      <dgm:prSet presAssocID="{563BD807-DAC9-4F7C-A2CC-B88077408D65}" presName="composite" presStyleCnt="0"/>
      <dgm:spPr/>
    </dgm:pt>
    <dgm:pt modelId="{24D0CEDD-6451-465B-B323-6AD6C41515B2}" type="pres">
      <dgm:prSet presAssocID="{563BD807-DAC9-4F7C-A2CC-B88077408D65}" presName="background" presStyleLbl="node0" presStyleIdx="0" presStyleCnt="1"/>
      <dgm:spPr/>
    </dgm:pt>
    <dgm:pt modelId="{92E7B1FC-1388-4987-B75C-B78B97034FF7}" type="pres">
      <dgm:prSet presAssocID="{563BD807-DAC9-4F7C-A2CC-B88077408D65}" presName="text" presStyleLbl="fgAcc0" presStyleIdx="0" presStyleCnt="1">
        <dgm:presLayoutVars>
          <dgm:chPref val="3"/>
        </dgm:presLayoutVars>
      </dgm:prSet>
      <dgm:spPr/>
      <dgm:t>
        <a:bodyPr/>
        <a:lstStyle/>
        <a:p>
          <a:endParaRPr lang="en-IN"/>
        </a:p>
      </dgm:t>
    </dgm:pt>
    <dgm:pt modelId="{4B0A8483-A572-462C-90EB-2F7F4EA7E7FC}" type="pres">
      <dgm:prSet presAssocID="{563BD807-DAC9-4F7C-A2CC-B88077408D65}" presName="hierChild2" presStyleCnt="0"/>
      <dgm:spPr/>
    </dgm:pt>
    <dgm:pt modelId="{8271FCFF-B7E6-49F9-8947-2C5C43AEE123}" type="pres">
      <dgm:prSet presAssocID="{0825220F-41E1-40EE-92D5-855DA9853D69}" presName="Name10" presStyleLbl="parChTrans1D2" presStyleIdx="0" presStyleCnt="3"/>
      <dgm:spPr/>
      <dgm:t>
        <a:bodyPr/>
        <a:lstStyle/>
        <a:p>
          <a:endParaRPr lang="en-IN"/>
        </a:p>
      </dgm:t>
    </dgm:pt>
    <dgm:pt modelId="{D6520FC1-3E06-44A5-83EC-3F06A03E68C5}" type="pres">
      <dgm:prSet presAssocID="{A7D6D638-FB9F-423C-B424-967CDD29097E}" presName="hierRoot2" presStyleCnt="0"/>
      <dgm:spPr/>
    </dgm:pt>
    <dgm:pt modelId="{AA9726E1-BE37-4AF0-9CAB-D3990D115B12}" type="pres">
      <dgm:prSet presAssocID="{A7D6D638-FB9F-423C-B424-967CDD29097E}" presName="composite2" presStyleCnt="0"/>
      <dgm:spPr/>
    </dgm:pt>
    <dgm:pt modelId="{AA3EACA2-BE17-4F40-8976-CD43840177DC}" type="pres">
      <dgm:prSet presAssocID="{A7D6D638-FB9F-423C-B424-967CDD29097E}" presName="background2" presStyleLbl="node2" presStyleIdx="0" presStyleCnt="3"/>
      <dgm:spPr/>
    </dgm:pt>
    <dgm:pt modelId="{94474FE6-BAEF-403B-A581-56B2BC93E108}" type="pres">
      <dgm:prSet presAssocID="{A7D6D638-FB9F-423C-B424-967CDD29097E}" presName="text2" presStyleLbl="fgAcc2" presStyleIdx="0" presStyleCnt="3">
        <dgm:presLayoutVars>
          <dgm:chPref val="3"/>
        </dgm:presLayoutVars>
      </dgm:prSet>
      <dgm:spPr/>
      <dgm:t>
        <a:bodyPr/>
        <a:lstStyle/>
        <a:p>
          <a:endParaRPr lang="en-IN"/>
        </a:p>
      </dgm:t>
    </dgm:pt>
    <dgm:pt modelId="{00B26A58-F7B0-4C4F-80A1-9D5A6109CD04}" type="pres">
      <dgm:prSet presAssocID="{A7D6D638-FB9F-423C-B424-967CDD29097E}" presName="hierChild3" presStyleCnt="0"/>
      <dgm:spPr/>
    </dgm:pt>
    <dgm:pt modelId="{00368D00-99B5-4503-9F60-FB206076A971}" type="pres">
      <dgm:prSet presAssocID="{584C1F39-8D8D-4082-898F-018A6986CC6E}" presName="Name17" presStyleLbl="parChTrans1D3" presStyleIdx="0" presStyleCnt="2"/>
      <dgm:spPr/>
      <dgm:t>
        <a:bodyPr/>
        <a:lstStyle/>
        <a:p>
          <a:endParaRPr lang="en-IN"/>
        </a:p>
      </dgm:t>
    </dgm:pt>
    <dgm:pt modelId="{9FBCA0A3-BE32-41AD-865C-11A560AB0342}" type="pres">
      <dgm:prSet presAssocID="{6E7E8B23-8770-482D-B934-D36CC7DA144E}" presName="hierRoot3" presStyleCnt="0"/>
      <dgm:spPr/>
    </dgm:pt>
    <dgm:pt modelId="{40252813-ED96-4800-9E08-E8FE9DAA4F74}" type="pres">
      <dgm:prSet presAssocID="{6E7E8B23-8770-482D-B934-D36CC7DA144E}" presName="composite3" presStyleCnt="0"/>
      <dgm:spPr/>
    </dgm:pt>
    <dgm:pt modelId="{31ED9F6E-DE41-4CAA-8971-5CFBF7FD38EB}" type="pres">
      <dgm:prSet presAssocID="{6E7E8B23-8770-482D-B934-D36CC7DA144E}" presName="background3" presStyleLbl="node3" presStyleIdx="0" presStyleCnt="2"/>
      <dgm:spPr/>
    </dgm:pt>
    <dgm:pt modelId="{83CD5C46-5293-49E5-A524-CE80DD7230C7}" type="pres">
      <dgm:prSet presAssocID="{6E7E8B23-8770-482D-B934-D36CC7DA144E}" presName="text3" presStyleLbl="fgAcc3" presStyleIdx="0" presStyleCnt="2">
        <dgm:presLayoutVars>
          <dgm:chPref val="3"/>
        </dgm:presLayoutVars>
      </dgm:prSet>
      <dgm:spPr/>
      <dgm:t>
        <a:bodyPr/>
        <a:lstStyle/>
        <a:p>
          <a:endParaRPr lang="en-IN"/>
        </a:p>
      </dgm:t>
    </dgm:pt>
    <dgm:pt modelId="{5D931014-F4DD-4BC4-8C9F-DBB267C85DEE}" type="pres">
      <dgm:prSet presAssocID="{6E7E8B23-8770-482D-B934-D36CC7DA144E}" presName="hierChild4" presStyleCnt="0"/>
      <dgm:spPr/>
    </dgm:pt>
    <dgm:pt modelId="{BF32105E-FFEB-45F2-A026-A33AD7EB5CE5}" type="pres">
      <dgm:prSet presAssocID="{33AAD10F-09E9-451E-8396-F85ED84FEDAE}" presName="Name17" presStyleLbl="parChTrans1D3" presStyleIdx="1" presStyleCnt="2"/>
      <dgm:spPr/>
      <dgm:t>
        <a:bodyPr/>
        <a:lstStyle/>
        <a:p>
          <a:endParaRPr lang="en-IN"/>
        </a:p>
      </dgm:t>
    </dgm:pt>
    <dgm:pt modelId="{B0CEC118-B6AB-4CA6-8F73-BC2F95CDCD58}" type="pres">
      <dgm:prSet presAssocID="{E4CA86B2-1E9D-4659-BB77-FB67AB58559B}" presName="hierRoot3" presStyleCnt="0"/>
      <dgm:spPr/>
    </dgm:pt>
    <dgm:pt modelId="{74ECB68D-BF3A-469B-832A-D7B1EF51FE54}" type="pres">
      <dgm:prSet presAssocID="{E4CA86B2-1E9D-4659-BB77-FB67AB58559B}" presName="composite3" presStyleCnt="0"/>
      <dgm:spPr/>
    </dgm:pt>
    <dgm:pt modelId="{B270DDC9-41BB-434E-9154-30B064433373}" type="pres">
      <dgm:prSet presAssocID="{E4CA86B2-1E9D-4659-BB77-FB67AB58559B}" presName="background3" presStyleLbl="node3" presStyleIdx="1" presStyleCnt="2"/>
      <dgm:spPr/>
    </dgm:pt>
    <dgm:pt modelId="{0675EFED-F689-4CA3-A6A4-E7C67D048AE7}" type="pres">
      <dgm:prSet presAssocID="{E4CA86B2-1E9D-4659-BB77-FB67AB58559B}" presName="text3" presStyleLbl="fgAcc3" presStyleIdx="1" presStyleCnt="2">
        <dgm:presLayoutVars>
          <dgm:chPref val="3"/>
        </dgm:presLayoutVars>
      </dgm:prSet>
      <dgm:spPr/>
      <dgm:t>
        <a:bodyPr/>
        <a:lstStyle/>
        <a:p>
          <a:endParaRPr lang="en-IN"/>
        </a:p>
      </dgm:t>
    </dgm:pt>
    <dgm:pt modelId="{E39A67BA-1D1A-495E-B7CD-85FC98B3DFBB}" type="pres">
      <dgm:prSet presAssocID="{E4CA86B2-1E9D-4659-BB77-FB67AB58559B}" presName="hierChild4" presStyleCnt="0"/>
      <dgm:spPr/>
    </dgm:pt>
    <dgm:pt modelId="{E9E3A6DD-37E7-4C27-9E6B-0EB44E67EEED}" type="pres">
      <dgm:prSet presAssocID="{8A611D13-5AF7-4D50-BA93-203BBA6B8528}" presName="Name10" presStyleLbl="parChTrans1D2" presStyleIdx="1" presStyleCnt="3"/>
      <dgm:spPr/>
      <dgm:t>
        <a:bodyPr/>
        <a:lstStyle/>
        <a:p>
          <a:endParaRPr lang="en-IN"/>
        </a:p>
      </dgm:t>
    </dgm:pt>
    <dgm:pt modelId="{545FDDFB-43A6-42A2-9890-613FDD02CBEC}" type="pres">
      <dgm:prSet presAssocID="{897156A2-A537-47C0-B05A-4FF65664DC0A}" presName="hierRoot2" presStyleCnt="0"/>
      <dgm:spPr/>
    </dgm:pt>
    <dgm:pt modelId="{F3DD9B66-A960-44AC-AC5C-A0C58CEAFBF3}" type="pres">
      <dgm:prSet presAssocID="{897156A2-A537-47C0-B05A-4FF65664DC0A}" presName="composite2" presStyleCnt="0"/>
      <dgm:spPr/>
    </dgm:pt>
    <dgm:pt modelId="{887D1759-F859-4220-8FCE-354D1C975217}" type="pres">
      <dgm:prSet presAssocID="{897156A2-A537-47C0-B05A-4FF65664DC0A}" presName="background2" presStyleLbl="node2" presStyleIdx="1" presStyleCnt="3"/>
      <dgm:spPr/>
    </dgm:pt>
    <dgm:pt modelId="{E71D4B77-15EC-4470-8F65-BEA96B803535}" type="pres">
      <dgm:prSet presAssocID="{897156A2-A537-47C0-B05A-4FF65664DC0A}" presName="text2" presStyleLbl="fgAcc2" presStyleIdx="1" presStyleCnt="3">
        <dgm:presLayoutVars>
          <dgm:chPref val="3"/>
        </dgm:presLayoutVars>
      </dgm:prSet>
      <dgm:spPr/>
      <dgm:t>
        <a:bodyPr/>
        <a:lstStyle/>
        <a:p>
          <a:endParaRPr lang="en-IN"/>
        </a:p>
      </dgm:t>
    </dgm:pt>
    <dgm:pt modelId="{53463DF8-2D8E-4DD3-A5CD-0706353A2C6E}" type="pres">
      <dgm:prSet presAssocID="{897156A2-A537-47C0-B05A-4FF65664DC0A}" presName="hierChild3" presStyleCnt="0"/>
      <dgm:spPr/>
    </dgm:pt>
    <dgm:pt modelId="{AB0D5CE0-5415-44E8-9A0A-D8527404D5DD}" type="pres">
      <dgm:prSet presAssocID="{84B1D299-E7D1-4623-9B7E-432188925442}" presName="Name10" presStyleLbl="parChTrans1D2" presStyleIdx="2" presStyleCnt="3"/>
      <dgm:spPr/>
      <dgm:t>
        <a:bodyPr/>
        <a:lstStyle/>
        <a:p>
          <a:endParaRPr lang="en-IN"/>
        </a:p>
      </dgm:t>
    </dgm:pt>
    <dgm:pt modelId="{29B3BF43-E177-4CCB-92BD-1DFDEF3E4C35}" type="pres">
      <dgm:prSet presAssocID="{D4313CAF-6BF7-41B3-AB84-73AE83F3193F}" presName="hierRoot2" presStyleCnt="0"/>
      <dgm:spPr/>
    </dgm:pt>
    <dgm:pt modelId="{08C29427-1883-42DD-8E05-240F921609AC}" type="pres">
      <dgm:prSet presAssocID="{D4313CAF-6BF7-41B3-AB84-73AE83F3193F}" presName="composite2" presStyleCnt="0"/>
      <dgm:spPr/>
    </dgm:pt>
    <dgm:pt modelId="{ADF15E3F-8D93-467C-8B0D-081326BEA203}" type="pres">
      <dgm:prSet presAssocID="{D4313CAF-6BF7-41B3-AB84-73AE83F3193F}" presName="background2" presStyleLbl="node2" presStyleIdx="2" presStyleCnt="3"/>
      <dgm:spPr/>
    </dgm:pt>
    <dgm:pt modelId="{FAB28FAC-D7B9-4867-A50F-F82D31084DAA}" type="pres">
      <dgm:prSet presAssocID="{D4313CAF-6BF7-41B3-AB84-73AE83F3193F}" presName="text2" presStyleLbl="fgAcc2" presStyleIdx="2" presStyleCnt="3">
        <dgm:presLayoutVars>
          <dgm:chPref val="3"/>
        </dgm:presLayoutVars>
      </dgm:prSet>
      <dgm:spPr/>
      <dgm:t>
        <a:bodyPr/>
        <a:lstStyle/>
        <a:p>
          <a:endParaRPr lang="en-IN"/>
        </a:p>
      </dgm:t>
    </dgm:pt>
    <dgm:pt modelId="{951CAF22-5247-41C5-ADCD-3EA73D9B6381}" type="pres">
      <dgm:prSet presAssocID="{D4313CAF-6BF7-41B3-AB84-73AE83F3193F}" presName="hierChild3" presStyleCnt="0"/>
      <dgm:spPr/>
    </dgm:pt>
  </dgm:ptLst>
  <dgm:cxnLst>
    <dgm:cxn modelId="{5E6FC0A0-2D9B-479A-86B8-2954AEB07293}" srcId="{A7D6D638-FB9F-423C-B424-967CDD29097E}" destId="{6E7E8B23-8770-482D-B934-D36CC7DA144E}" srcOrd="0" destOrd="0" parTransId="{584C1F39-8D8D-4082-898F-018A6986CC6E}" sibTransId="{00716B90-B991-4120-ACB0-D8877DFB36B0}"/>
    <dgm:cxn modelId="{CCD665A5-3720-437A-AC81-674615D33DA0}" srcId="{563BD807-DAC9-4F7C-A2CC-B88077408D65}" destId="{D4313CAF-6BF7-41B3-AB84-73AE83F3193F}" srcOrd="2" destOrd="0" parTransId="{84B1D299-E7D1-4623-9B7E-432188925442}" sibTransId="{D3FFBC6F-D580-4325-ABCB-FD0CE62587B2}"/>
    <dgm:cxn modelId="{4A895E06-81F3-4C6A-8FE6-490D8A578388}" type="presOf" srcId="{A7D6D638-FB9F-423C-B424-967CDD29097E}" destId="{94474FE6-BAEF-403B-A581-56B2BC93E108}" srcOrd="0" destOrd="0" presId="urn:microsoft.com/office/officeart/2005/8/layout/hierarchy1"/>
    <dgm:cxn modelId="{DAE51156-8B52-43E1-8AAA-A51A8473F454}" srcId="{563BD807-DAC9-4F7C-A2CC-B88077408D65}" destId="{A7D6D638-FB9F-423C-B424-967CDD29097E}" srcOrd="0" destOrd="0" parTransId="{0825220F-41E1-40EE-92D5-855DA9853D69}" sibTransId="{5101ACE4-FC89-4E34-A540-3E6BF264D8FC}"/>
    <dgm:cxn modelId="{5CA198AC-0FE4-4303-91E7-DC366D080C60}" type="presOf" srcId="{897156A2-A537-47C0-B05A-4FF65664DC0A}" destId="{E71D4B77-15EC-4470-8F65-BEA96B803535}" srcOrd="0" destOrd="0" presId="urn:microsoft.com/office/officeart/2005/8/layout/hierarchy1"/>
    <dgm:cxn modelId="{5D13C98D-2B5A-4CDB-BCB5-925080822C5C}" type="presOf" srcId="{0825220F-41E1-40EE-92D5-855DA9853D69}" destId="{8271FCFF-B7E6-49F9-8947-2C5C43AEE123}" srcOrd="0" destOrd="0" presId="urn:microsoft.com/office/officeart/2005/8/layout/hierarchy1"/>
    <dgm:cxn modelId="{B9C1CDDE-528C-4540-8FFD-1DC4A175888F}" srcId="{A7D6D638-FB9F-423C-B424-967CDD29097E}" destId="{E4CA86B2-1E9D-4659-BB77-FB67AB58559B}" srcOrd="1" destOrd="0" parTransId="{33AAD10F-09E9-451E-8396-F85ED84FEDAE}" sibTransId="{5309A532-0A96-440E-9110-EFB037560A11}"/>
    <dgm:cxn modelId="{81CA4A86-E0AC-4436-B534-ECD8C86E6F8D}" type="presOf" srcId="{D4313CAF-6BF7-41B3-AB84-73AE83F3193F}" destId="{FAB28FAC-D7B9-4867-A50F-F82D31084DAA}" srcOrd="0" destOrd="0" presId="urn:microsoft.com/office/officeart/2005/8/layout/hierarchy1"/>
    <dgm:cxn modelId="{6F213763-8807-4D26-9282-AB68E4328D33}" type="presOf" srcId="{84B1D299-E7D1-4623-9B7E-432188925442}" destId="{AB0D5CE0-5415-44E8-9A0A-D8527404D5DD}" srcOrd="0" destOrd="0" presId="urn:microsoft.com/office/officeart/2005/8/layout/hierarchy1"/>
    <dgm:cxn modelId="{A47D63FD-15F5-4564-BAD0-E8C61E285928}" srcId="{563BD807-DAC9-4F7C-A2CC-B88077408D65}" destId="{897156A2-A537-47C0-B05A-4FF65664DC0A}" srcOrd="1" destOrd="0" parTransId="{8A611D13-5AF7-4D50-BA93-203BBA6B8528}" sibTransId="{A8726441-99EE-49E4-A06C-21DB3D3433F8}"/>
    <dgm:cxn modelId="{18CE6E85-270A-4BEB-AB63-8CB19338A708}" type="presOf" srcId="{1A363449-B7A3-4F7F-B695-455D73CB512F}" destId="{EB4C889D-80C5-4804-84BF-AE4DF5399AFB}" srcOrd="0" destOrd="0" presId="urn:microsoft.com/office/officeart/2005/8/layout/hierarchy1"/>
    <dgm:cxn modelId="{477B5E31-BBC3-4E7E-B9BD-E9E19C37965E}" type="presOf" srcId="{8A611D13-5AF7-4D50-BA93-203BBA6B8528}" destId="{E9E3A6DD-37E7-4C27-9E6B-0EB44E67EEED}" srcOrd="0" destOrd="0" presId="urn:microsoft.com/office/officeart/2005/8/layout/hierarchy1"/>
    <dgm:cxn modelId="{85D4B6D7-9FEE-41CD-BC92-2CF779DB1B98}" type="presOf" srcId="{33AAD10F-09E9-451E-8396-F85ED84FEDAE}" destId="{BF32105E-FFEB-45F2-A026-A33AD7EB5CE5}" srcOrd="0" destOrd="0" presId="urn:microsoft.com/office/officeart/2005/8/layout/hierarchy1"/>
    <dgm:cxn modelId="{1341DF72-9724-4852-AB54-F37E77A974E5}" type="presOf" srcId="{563BD807-DAC9-4F7C-A2CC-B88077408D65}" destId="{92E7B1FC-1388-4987-B75C-B78B97034FF7}" srcOrd="0" destOrd="0" presId="urn:microsoft.com/office/officeart/2005/8/layout/hierarchy1"/>
    <dgm:cxn modelId="{EFB0B6D8-BF28-4AD5-96A4-E481E3F72371}" type="presOf" srcId="{584C1F39-8D8D-4082-898F-018A6986CC6E}" destId="{00368D00-99B5-4503-9F60-FB206076A971}" srcOrd="0" destOrd="0" presId="urn:microsoft.com/office/officeart/2005/8/layout/hierarchy1"/>
    <dgm:cxn modelId="{AB8EA061-465F-4991-B618-CAF8B6890CAA}" srcId="{1A363449-B7A3-4F7F-B695-455D73CB512F}" destId="{563BD807-DAC9-4F7C-A2CC-B88077408D65}" srcOrd="0" destOrd="0" parTransId="{E1C60F02-859A-4EA4-816C-66F5FF9D8E36}" sibTransId="{6FCBBF9E-3C65-4C06-8454-C0EEE76E3C99}"/>
    <dgm:cxn modelId="{46B20864-81F3-4634-B17F-A74C86E8AD36}" type="presOf" srcId="{6E7E8B23-8770-482D-B934-D36CC7DA144E}" destId="{83CD5C46-5293-49E5-A524-CE80DD7230C7}" srcOrd="0" destOrd="0" presId="urn:microsoft.com/office/officeart/2005/8/layout/hierarchy1"/>
    <dgm:cxn modelId="{7D54EEE2-B6BE-47DE-8512-51E669CEBE15}" type="presOf" srcId="{E4CA86B2-1E9D-4659-BB77-FB67AB58559B}" destId="{0675EFED-F689-4CA3-A6A4-E7C67D048AE7}" srcOrd="0" destOrd="0" presId="urn:microsoft.com/office/officeart/2005/8/layout/hierarchy1"/>
    <dgm:cxn modelId="{3E2E2941-8CE4-4585-A582-BDAD92918F69}" type="presParOf" srcId="{EB4C889D-80C5-4804-84BF-AE4DF5399AFB}" destId="{8ACF6ECA-2981-4319-A9CE-1D4DD083EAD6}" srcOrd="0" destOrd="0" presId="urn:microsoft.com/office/officeart/2005/8/layout/hierarchy1"/>
    <dgm:cxn modelId="{C306EB07-C0E6-4049-984D-7E3088972C33}" type="presParOf" srcId="{8ACF6ECA-2981-4319-A9CE-1D4DD083EAD6}" destId="{030C0776-0C71-4E1C-B683-38F91D2CD597}" srcOrd="0" destOrd="0" presId="urn:microsoft.com/office/officeart/2005/8/layout/hierarchy1"/>
    <dgm:cxn modelId="{32758CC1-0BD8-4DCC-9777-0368C4DF08AC}" type="presParOf" srcId="{030C0776-0C71-4E1C-B683-38F91D2CD597}" destId="{24D0CEDD-6451-465B-B323-6AD6C41515B2}" srcOrd="0" destOrd="0" presId="urn:microsoft.com/office/officeart/2005/8/layout/hierarchy1"/>
    <dgm:cxn modelId="{1AD95305-FB3A-417B-A102-7757601E8202}" type="presParOf" srcId="{030C0776-0C71-4E1C-B683-38F91D2CD597}" destId="{92E7B1FC-1388-4987-B75C-B78B97034FF7}" srcOrd="1" destOrd="0" presId="urn:microsoft.com/office/officeart/2005/8/layout/hierarchy1"/>
    <dgm:cxn modelId="{73AAF6A2-92AB-4175-9AC2-F733099AB53C}" type="presParOf" srcId="{8ACF6ECA-2981-4319-A9CE-1D4DD083EAD6}" destId="{4B0A8483-A572-462C-90EB-2F7F4EA7E7FC}" srcOrd="1" destOrd="0" presId="urn:microsoft.com/office/officeart/2005/8/layout/hierarchy1"/>
    <dgm:cxn modelId="{AB37A6F0-A82F-43DF-9A25-B0AE25DA76F2}" type="presParOf" srcId="{4B0A8483-A572-462C-90EB-2F7F4EA7E7FC}" destId="{8271FCFF-B7E6-49F9-8947-2C5C43AEE123}" srcOrd="0" destOrd="0" presId="urn:microsoft.com/office/officeart/2005/8/layout/hierarchy1"/>
    <dgm:cxn modelId="{3E271160-B719-4D8B-AC4E-7A5BE4320F10}" type="presParOf" srcId="{4B0A8483-A572-462C-90EB-2F7F4EA7E7FC}" destId="{D6520FC1-3E06-44A5-83EC-3F06A03E68C5}" srcOrd="1" destOrd="0" presId="urn:microsoft.com/office/officeart/2005/8/layout/hierarchy1"/>
    <dgm:cxn modelId="{B3110E4F-7346-464B-A2B3-C13875CFC665}" type="presParOf" srcId="{D6520FC1-3E06-44A5-83EC-3F06A03E68C5}" destId="{AA9726E1-BE37-4AF0-9CAB-D3990D115B12}" srcOrd="0" destOrd="0" presId="urn:microsoft.com/office/officeart/2005/8/layout/hierarchy1"/>
    <dgm:cxn modelId="{8E11064D-9F0B-44DB-AD00-2BE112D61897}" type="presParOf" srcId="{AA9726E1-BE37-4AF0-9CAB-D3990D115B12}" destId="{AA3EACA2-BE17-4F40-8976-CD43840177DC}" srcOrd="0" destOrd="0" presId="urn:microsoft.com/office/officeart/2005/8/layout/hierarchy1"/>
    <dgm:cxn modelId="{F0AC71B2-E547-4DC2-BF6C-058E48719082}" type="presParOf" srcId="{AA9726E1-BE37-4AF0-9CAB-D3990D115B12}" destId="{94474FE6-BAEF-403B-A581-56B2BC93E108}" srcOrd="1" destOrd="0" presId="urn:microsoft.com/office/officeart/2005/8/layout/hierarchy1"/>
    <dgm:cxn modelId="{57F4E340-A690-4CD9-938C-12F667CD26BE}" type="presParOf" srcId="{D6520FC1-3E06-44A5-83EC-3F06A03E68C5}" destId="{00B26A58-F7B0-4C4F-80A1-9D5A6109CD04}" srcOrd="1" destOrd="0" presId="urn:microsoft.com/office/officeart/2005/8/layout/hierarchy1"/>
    <dgm:cxn modelId="{F6B5A75E-C7FE-47C6-AEF9-6856265CBF59}" type="presParOf" srcId="{00B26A58-F7B0-4C4F-80A1-9D5A6109CD04}" destId="{00368D00-99B5-4503-9F60-FB206076A971}" srcOrd="0" destOrd="0" presId="urn:microsoft.com/office/officeart/2005/8/layout/hierarchy1"/>
    <dgm:cxn modelId="{134DCEEE-FB5C-4A8C-86B8-ECE2F8F23713}" type="presParOf" srcId="{00B26A58-F7B0-4C4F-80A1-9D5A6109CD04}" destId="{9FBCA0A3-BE32-41AD-865C-11A560AB0342}" srcOrd="1" destOrd="0" presId="urn:microsoft.com/office/officeart/2005/8/layout/hierarchy1"/>
    <dgm:cxn modelId="{AE6540E3-FE4C-41B8-9643-E51FEEDB1266}" type="presParOf" srcId="{9FBCA0A3-BE32-41AD-865C-11A560AB0342}" destId="{40252813-ED96-4800-9E08-E8FE9DAA4F74}" srcOrd="0" destOrd="0" presId="urn:microsoft.com/office/officeart/2005/8/layout/hierarchy1"/>
    <dgm:cxn modelId="{95E71671-2D6A-44B3-BF2A-B0D505BFE50C}" type="presParOf" srcId="{40252813-ED96-4800-9E08-E8FE9DAA4F74}" destId="{31ED9F6E-DE41-4CAA-8971-5CFBF7FD38EB}" srcOrd="0" destOrd="0" presId="urn:microsoft.com/office/officeart/2005/8/layout/hierarchy1"/>
    <dgm:cxn modelId="{DA67222D-87C1-42C6-AC45-CCF82EF5D071}" type="presParOf" srcId="{40252813-ED96-4800-9E08-E8FE9DAA4F74}" destId="{83CD5C46-5293-49E5-A524-CE80DD7230C7}" srcOrd="1" destOrd="0" presId="urn:microsoft.com/office/officeart/2005/8/layout/hierarchy1"/>
    <dgm:cxn modelId="{5C7D8BAC-384D-437C-91C7-F866EFF89671}" type="presParOf" srcId="{9FBCA0A3-BE32-41AD-865C-11A560AB0342}" destId="{5D931014-F4DD-4BC4-8C9F-DBB267C85DEE}" srcOrd="1" destOrd="0" presId="urn:microsoft.com/office/officeart/2005/8/layout/hierarchy1"/>
    <dgm:cxn modelId="{88F37E0F-EF42-4344-9CA7-321979ED15A4}" type="presParOf" srcId="{00B26A58-F7B0-4C4F-80A1-9D5A6109CD04}" destId="{BF32105E-FFEB-45F2-A026-A33AD7EB5CE5}" srcOrd="2" destOrd="0" presId="urn:microsoft.com/office/officeart/2005/8/layout/hierarchy1"/>
    <dgm:cxn modelId="{EA18A9E4-F439-464F-8BA7-E18A327F2DFA}" type="presParOf" srcId="{00B26A58-F7B0-4C4F-80A1-9D5A6109CD04}" destId="{B0CEC118-B6AB-4CA6-8F73-BC2F95CDCD58}" srcOrd="3" destOrd="0" presId="urn:microsoft.com/office/officeart/2005/8/layout/hierarchy1"/>
    <dgm:cxn modelId="{AFC88871-4559-4F2A-B9D4-CDF2B0946476}" type="presParOf" srcId="{B0CEC118-B6AB-4CA6-8F73-BC2F95CDCD58}" destId="{74ECB68D-BF3A-469B-832A-D7B1EF51FE54}" srcOrd="0" destOrd="0" presId="urn:microsoft.com/office/officeart/2005/8/layout/hierarchy1"/>
    <dgm:cxn modelId="{A8E3BDEE-0C29-4A0C-8799-E6570E1F034A}" type="presParOf" srcId="{74ECB68D-BF3A-469B-832A-D7B1EF51FE54}" destId="{B270DDC9-41BB-434E-9154-30B064433373}" srcOrd="0" destOrd="0" presId="urn:microsoft.com/office/officeart/2005/8/layout/hierarchy1"/>
    <dgm:cxn modelId="{7B979B4D-45C9-4AE5-882A-890A5DFCAAD4}" type="presParOf" srcId="{74ECB68D-BF3A-469B-832A-D7B1EF51FE54}" destId="{0675EFED-F689-4CA3-A6A4-E7C67D048AE7}" srcOrd="1" destOrd="0" presId="urn:microsoft.com/office/officeart/2005/8/layout/hierarchy1"/>
    <dgm:cxn modelId="{F7B78328-7347-4C9B-B319-7E7A2293E7B1}" type="presParOf" srcId="{B0CEC118-B6AB-4CA6-8F73-BC2F95CDCD58}" destId="{E39A67BA-1D1A-495E-B7CD-85FC98B3DFBB}" srcOrd="1" destOrd="0" presId="urn:microsoft.com/office/officeart/2005/8/layout/hierarchy1"/>
    <dgm:cxn modelId="{F70CFE8F-31E6-4273-B478-4E27A5E0E8C4}" type="presParOf" srcId="{4B0A8483-A572-462C-90EB-2F7F4EA7E7FC}" destId="{E9E3A6DD-37E7-4C27-9E6B-0EB44E67EEED}" srcOrd="2" destOrd="0" presId="urn:microsoft.com/office/officeart/2005/8/layout/hierarchy1"/>
    <dgm:cxn modelId="{477B1443-BA29-4EAC-93E5-7E455A4EBE18}" type="presParOf" srcId="{4B0A8483-A572-462C-90EB-2F7F4EA7E7FC}" destId="{545FDDFB-43A6-42A2-9890-613FDD02CBEC}" srcOrd="3" destOrd="0" presId="urn:microsoft.com/office/officeart/2005/8/layout/hierarchy1"/>
    <dgm:cxn modelId="{64BF9423-03FA-4733-BD53-E5FB57D1A02E}" type="presParOf" srcId="{545FDDFB-43A6-42A2-9890-613FDD02CBEC}" destId="{F3DD9B66-A960-44AC-AC5C-A0C58CEAFBF3}" srcOrd="0" destOrd="0" presId="urn:microsoft.com/office/officeart/2005/8/layout/hierarchy1"/>
    <dgm:cxn modelId="{C3F4A12A-089D-423D-974A-854B2DC3C2B6}" type="presParOf" srcId="{F3DD9B66-A960-44AC-AC5C-A0C58CEAFBF3}" destId="{887D1759-F859-4220-8FCE-354D1C975217}" srcOrd="0" destOrd="0" presId="urn:microsoft.com/office/officeart/2005/8/layout/hierarchy1"/>
    <dgm:cxn modelId="{4D920B38-7025-472A-BA6F-1578C6F2B045}" type="presParOf" srcId="{F3DD9B66-A960-44AC-AC5C-A0C58CEAFBF3}" destId="{E71D4B77-15EC-4470-8F65-BEA96B803535}" srcOrd="1" destOrd="0" presId="urn:microsoft.com/office/officeart/2005/8/layout/hierarchy1"/>
    <dgm:cxn modelId="{DBAE6B5B-DD71-455A-B1A3-885535E48E19}" type="presParOf" srcId="{545FDDFB-43A6-42A2-9890-613FDD02CBEC}" destId="{53463DF8-2D8E-4DD3-A5CD-0706353A2C6E}" srcOrd="1" destOrd="0" presId="urn:microsoft.com/office/officeart/2005/8/layout/hierarchy1"/>
    <dgm:cxn modelId="{8C69DB84-9C58-4984-8438-0215F082699C}" type="presParOf" srcId="{4B0A8483-A572-462C-90EB-2F7F4EA7E7FC}" destId="{AB0D5CE0-5415-44E8-9A0A-D8527404D5DD}" srcOrd="4" destOrd="0" presId="urn:microsoft.com/office/officeart/2005/8/layout/hierarchy1"/>
    <dgm:cxn modelId="{A14DD0E5-A903-4C01-84DA-71D6D5C6BF4C}" type="presParOf" srcId="{4B0A8483-A572-462C-90EB-2F7F4EA7E7FC}" destId="{29B3BF43-E177-4CCB-92BD-1DFDEF3E4C35}" srcOrd="5" destOrd="0" presId="urn:microsoft.com/office/officeart/2005/8/layout/hierarchy1"/>
    <dgm:cxn modelId="{59DD5E1C-4069-4141-B4A9-DCC2779BD276}" type="presParOf" srcId="{29B3BF43-E177-4CCB-92BD-1DFDEF3E4C35}" destId="{08C29427-1883-42DD-8E05-240F921609AC}" srcOrd="0" destOrd="0" presId="urn:microsoft.com/office/officeart/2005/8/layout/hierarchy1"/>
    <dgm:cxn modelId="{0477F7A0-2EA2-4AE9-8C42-88971DA2BD85}" type="presParOf" srcId="{08C29427-1883-42DD-8E05-240F921609AC}" destId="{ADF15E3F-8D93-467C-8B0D-081326BEA203}" srcOrd="0" destOrd="0" presId="urn:microsoft.com/office/officeart/2005/8/layout/hierarchy1"/>
    <dgm:cxn modelId="{F9F132F0-2B57-4E32-8AA3-5CAE0AD9F6B5}" type="presParOf" srcId="{08C29427-1883-42DD-8E05-240F921609AC}" destId="{FAB28FAC-D7B9-4867-A50F-F82D31084DAA}" srcOrd="1" destOrd="0" presId="urn:microsoft.com/office/officeart/2005/8/layout/hierarchy1"/>
    <dgm:cxn modelId="{39CE0870-6167-4E41-B29A-BA6CA5EC3439}" type="presParOf" srcId="{29B3BF43-E177-4CCB-92BD-1DFDEF3E4C35}" destId="{951CAF22-5247-41C5-ADCD-3EA73D9B638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0D5CE0-5415-44E8-9A0A-D8527404D5DD}">
      <dsp:nvSpPr>
        <dsp:cNvPr id="0" name=""/>
        <dsp:cNvSpPr/>
      </dsp:nvSpPr>
      <dsp:spPr>
        <a:xfrm>
          <a:off x="4442095" y="831721"/>
          <a:ext cx="1600110" cy="380753"/>
        </a:xfrm>
        <a:custGeom>
          <a:avLst/>
          <a:gdLst/>
          <a:ahLst/>
          <a:cxnLst/>
          <a:rect l="0" t="0" r="0" b="0"/>
          <a:pathLst>
            <a:path>
              <a:moveTo>
                <a:pt x="0" y="0"/>
              </a:moveTo>
              <a:lnTo>
                <a:pt x="0" y="259472"/>
              </a:lnTo>
              <a:lnTo>
                <a:pt x="1600110" y="259472"/>
              </a:lnTo>
              <a:lnTo>
                <a:pt x="1600110" y="38075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E3A6DD-37E7-4C27-9E6B-0EB44E67EEED}">
      <dsp:nvSpPr>
        <dsp:cNvPr id="0" name=""/>
        <dsp:cNvSpPr/>
      </dsp:nvSpPr>
      <dsp:spPr>
        <a:xfrm>
          <a:off x="4396375" y="831721"/>
          <a:ext cx="91440" cy="380753"/>
        </a:xfrm>
        <a:custGeom>
          <a:avLst/>
          <a:gdLst/>
          <a:ahLst/>
          <a:cxnLst/>
          <a:rect l="0" t="0" r="0" b="0"/>
          <a:pathLst>
            <a:path>
              <a:moveTo>
                <a:pt x="45720" y="0"/>
              </a:moveTo>
              <a:lnTo>
                <a:pt x="45720" y="38075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32105E-FFEB-45F2-A026-A33AD7EB5CE5}">
      <dsp:nvSpPr>
        <dsp:cNvPr id="0" name=""/>
        <dsp:cNvSpPr/>
      </dsp:nvSpPr>
      <dsp:spPr>
        <a:xfrm>
          <a:off x="2841984" y="2043805"/>
          <a:ext cx="800055" cy="380753"/>
        </a:xfrm>
        <a:custGeom>
          <a:avLst/>
          <a:gdLst/>
          <a:ahLst/>
          <a:cxnLst/>
          <a:rect l="0" t="0" r="0" b="0"/>
          <a:pathLst>
            <a:path>
              <a:moveTo>
                <a:pt x="0" y="0"/>
              </a:moveTo>
              <a:lnTo>
                <a:pt x="0" y="259472"/>
              </a:lnTo>
              <a:lnTo>
                <a:pt x="800055" y="259472"/>
              </a:lnTo>
              <a:lnTo>
                <a:pt x="800055" y="3807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368D00-99B5-4503-9F60-FB206076A971}">
      <dsp:nvSpPr>
        <dsp:cNvPr id="0" name=""/>
        <dsp:cNvSpPr/>
      </dsp:nvSpPr>
      <dsp:spPr>
        <a:xfrm>
          <a:off x="2041929" y="2043805"/>
          <a:ext cx="800055" cy="380753"/>
        </a:xfrm>
        <a:custGeom>
          <a:avLst/>
          <a:gdLst/>
          <a:ahLst/>
          <a:cxnLst/>
          <a:rect l="0" t="0" r="0" b="0"/>
          <a:pathLst>
            <a:path>
              <a:moveTo>
                <a:pt x="800055" y="0"/>
              </a:moveTo>
              <a:lnTo>
                <a:pt x="800055" y="259472"/>
              </a:lnTo>
              <a:lnTo>
                <a:pt x="0" y="259472"/>
              </a:lnTo>
              <a:lnTo>
                <a:pt x="0" y="38075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71FCFF-B7E6-49F9-8947-2C5C43AEE123}">
      <dsp:nvSpPr>
        <dsp:cNvPr id="0" name=""/>
        <dsp:cNvSpPr/>
      </dsp:nvSpPr>
      <dsp:spPr>
        <a:xfrm>
          <a:off x="2841984" y="831721"/>
          <a:ext cx="1600110" cy="380753"/>
        </a:xfrm>
        <a:custGeom>
          <a:avLst/>
          <a:gdLst/>
          <a:ahLst/>
          <a:cxnLst/>
          <a:rect l="0" t="0" r="0" b="0"/>
          <a:pathLst>
            <a:path>
              <a:moveTo>
                <a:pt x="1600110" y="0"/>
              </a:moveTo>
              <a:lnTo>
                <a:pt x="1600110" y="259472"/>
              </a:lnTo>
              <a:lnTo>
                <a:pt x="0" y="259472"/>
              </a:lnTo>
              <a:lnTo>
                <a:pt x="0" y="38075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D0CEDD-6451-465B-B323-6AD6C41515B2}">
      <dsp:nvSpPr>
        <dsp:cNvPr id="0" name=""/>
        <dsp:cNvSpPr/>
      </dsp:nvSpPr>
      <dsp:spPr>
        <a:xfrm>
          <a:off x="3787504" y="391"/>
          <a:ext cx="1309181" cy="8313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E7B1FC-1388-4987-B75C-B78B97034FF7}">
      <dsp:nvSpPr>
        <dsp:cNvPr id="0" name=""/>
        <dsp:cNvSpPr/>
      </dsp:nvSpPr>
      <dsp:spPr>
        <a:xfrm>
          <a:off x="3932969" y="138582"/>
          <a:ext cx="1309181" cy="83133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Recurrence equation</a:t>
          </a:r>
          <a:endParaRPr lang="en-IN" sz="1500" kern="1200" dirty="0"/>
        </a:p>
      </dsp:txBody>
      <dsp:txXfrm>
        <a:off x="3957318" y="162931"/>
        <a:ext cx="1260483" cy="782632"/>
      </dsp:txXfrm>
    </dsp:sp>
    <dsp:sp modelId="{AA3EACA2-BE17-4F40-8976-CD43840177DC}">
      <dsp:nvSpPr>
        <dsp:cNvPr id="0" name=""/>
        <dsp:cNvSpPr/>
      </dsp:nvSpPr>
      <dsp:spPr>
        <a:xfrm>
          <a:off x="2187393" y="1212475"/>
          <a:ext cx="1309181" cy="8313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474FE6-BAEF-403B-A581-56B2BC93E108}">
      <dsp:nvSpPr>
        <dsp:cNvPr id="0" name=""/>
        <dsp:cNvSpPr/>
      </dsp:nvSpPr>
      <dsp:spPr>
        <a:xfrm>
          <a:off x="2332858" y="1350666"/>
          <a:ext cx="1309181" cy="83133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Substitution method	</a:t>
          </a:r>
          <a:endParaRPr lang="en-IN" sz="1500" kern="1200" dirty="0"/>
        </a:p>
      </dsp:txBody>
      <dsp:txXfrm>
        <a:off x="2357207" y="1375015"/>
        <a:ext cx="1260483" cy="782632"/>
      </dsp:txXfrm>
    </dsp:sp>
    <dsp:sp modelId="{31ED9F6E-DE41-4CAA-8971-5CFBF7FD38EB}">
      <dsp:nvSpPr>
        <dsp:cNvPr id="0" name=""/>
        <dsp:cNvSpPr/>
      </dsp:nvSpPr>
      <dsp:spPr>
        <a:xfrm>
          <a:off x="1387338" y="2424559"/>
          <a:ext cx="1309181" cy="8313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CD5C46-5293-49E5-A524-CE80DD7230C7}">
      <dsp:nvSpPr>
        <dsp:cNvPr id="0" name=""/>
        <dsp:cNvSpPr/>
      </dsp:nvSpPr>
      <dsp:spPr>
        <a:xfrm>
          <a:off x="1532803" y="2562750"/>
          <a:ext cx="1309181" cy="83133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Forward substitution	</a:t>
          </a:r>
          <a:endParaRPr lang="en-IN" sz="1500" kern="1200" dirty="0"/>
        </a:p>
      </dsp:txBody>
      <dsp:txXfrm>
        <a:off x="1557152" y="2587099"/>
        <a:ext cx="1260483" cy="782632"/>
      </dsp:txXfrm>
    </dsp:sp>
    <dsp:sp modelId="{B270DDC9-41BB-434E-9154-30B064433373}">
      <dsp:nvSpPr>
        <dsp:cNvPr id="0" name=""/>
        <dsp:cNvSpPr/>
      </dsp:nvSpPr>
      <dsp:spPr>
        <a:xfrm>
          <a:off x="2987449" y="2424559"/>
          <a:ext cx="1309181" cy="8313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75EFED-F689-4CA3-A6A4-E7C67D048AE7}">
      <dsp:nvSpPr>
        <dsp:cNvPr id="0" name=""/>
        <dsp:cNvSpPr/>
      </dsp:nvSpPr>
      <dsp:spPr>
        <a:xfrm>
          <a:off x="3132913" y="2562750"/>
          <a:ext cx="1309181" cy="83133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Backward substitution</a:t>
          </a:r>
          <a:endParaRPr lang="en-IN" sz="1500" kern="1200" dirty="0"/>
        </a:p>
      </dsp:txBody>
      <dsp:txXfrm>
        <a:off x="3157262" y="2587099"/>
        <a:ext cx="1260483" cy="782632"/>
      </dsp:txXfrm>
    </dsp:sp>
    <dsp:sp modelId="{887D1759-F859-4220-8FCE-354D1C975217}">
      <dsp:nvSpPr>
        <dsp:cNvPr id="0" name=""/>
        <dsp:cNvSpPr/>
      </dsp:nvSpPr>
      <dsp:spPr>
        <a:xfrm>
          <a:off x="3787504" y="1212475"/>
          <a:ext cx="1309181" cy="8313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1D4B77-15EC-4470-8F65-BEA96B803535}">
      <dsp:nvSpPr>
        <dsp:cNvPr id="0" name=""/>
        <dsp:cNvSpPr/>
      </dsp:nvSpPr>
      <dsp:spPr>
        <a:xfrm>
          <a:off x="3932969" y="1350666"/>
          <a:ext cx="1309181" cy="83133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Master’s method</a:t>
          </a:r>
          <a:endParaRPr lang="en-IN" sz="1500" kern="1200" dirty="0"/>
        </a:p>
      </dsp:txBody>
      <dsp:txXfrm>
        <a:off x="3957318" y="1375015"/>
        <a:ext cx="1260483" cy="782632"/>
      </dsp:txXfrm>
    </dsp:sp>
    <dsp:sp modelId="{ADF15E3F-8D93-467C-8B0D-081326BEA203}">
      <dsp:nvSpPr>
        <dsp:cNvPr id="0" name=""/>
        <dsp:cNvSpPr/>
      </dsp:nvSpPr>
      <dsp:spPr>
        <a:xfrm>
          <a:off x="5387615" y="1212475"/>
          <a:ext cx="1309181" cy="8313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B28FAC-D7B9-4867-A50F-F82D31084DAA}">
      <dsp:nvSpPr>
        <dsp:cNvPr id="0" name=""/>
        <dsp:cNvSpPr/>
      </dsp:nvSpPr>
      <dsp:spPr>
        <a:xfrm>
          <a:off x="5533079" y="1350666"/>
          <a:ext cx="1309181" cy="83133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Recurrence tree method</a:t>
          </a:r>
          <a:endParaRPr lang="en-IN" sz="1500" kern="1200" dirty="0"/>
        </a:p>
      </dsp:txBody>
      <dsp:txXfrm>
        <a:off x="5557428" y="1375015"/>
        <a:ext cx="1260483" cy="78263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6DB6ED-A3EF-4FE9-B363-026F871FF41F}" type="datetimeFigureOut">
              <a:rPr lang="en-IN" smtClean="0"/>
              <a:pPr/>
              <a:t>14-08-2024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DE8D66-B2BB-487A-9598-178DDB2E673D}" type="slidenum">
              <a:rPr lang="en-IN" smtClean="0"/>
              <a:pPr/>
              <a:t>‹#›</a:t>
            </a:fld>
            <a:endParaRPr lang="en-IN"/>
          </a:p>
        </p:txBody>
      </p:sp>
    </p:spTree>
    <p:extLst>
      <p:ext uri="{BB962C8B-B14F-4D97-AF65-F5344CB8AC3E}">
        <p14:creationId xmlns:p14="http://schemas.microsoft.com/office/powerpoint/2010/main" val="2601301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5DE8D66-B2BB-487A-9598-178DDB2E673D}" type="slidenum">
              <a:rPr lang="en-IN" smtClean="0"/>
              <a:pPr/>
              <a:t>3</a:t>
            </a:fld>
            <a:endParaRPr lang="en-IN"/>
          </a:p>
        </p:txBody>
      </p:sp>
    </p:spTree>
    <p:extLst>
      <p:ext uri="{BB962C8B-B14F-4D97-AF65-F5344CB8AC3E}">
        <p14:creationId xmlns:p14="http://schemas.microsoft.com/office/powerpoint/2010/main" val="1500538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Asymptotic analysis is input bound i.e., if there's no input to the algorithm, it is concluded to work in a constant time. </a:t>
            </a:r>
          </a:p>
          <a:p>
            <a:endParaRPr lang="en-US" dirty="0"/>
          </a:p>
        </p:txBody>
      </p:sp>
      <p:sp>
        <p:nvSpPr>
          <p:cNvPr id="4" name="Slide Number Placeholder 3"/>
          <p:cNvSpPr>
            <a:spLocks noGrp="1"/>
          </p:cNvSpPr>
          <p:nvPr>
            <p:ph type="sldNum" sz="quarter" idx="10"/>
          </p:nvPr>
        </p:nvSpPr>
        <p:spPr/>
        <p:txBody>
          <a:bodyPr/>
          <a:lstStyle/>
          <a:p>
            <a:fld id="{20E3F09A-01A8-4448-8D63-BAB0203D1DC6}" type="slidenum">
              <a:rPr lang="en-US" smtClean="0"/>
              <a:pPr/>
              <a:t>37</a:t>
            </a:fld>
            <a:endParaRPr lang="en-US"/>
          </a:p>
        </p:txBody>
      </p:sp>
    </p:spTree>
    <p:extLst>
      <p:ext uri="{BB962C8B-B14F-4D97-AF65-F5344CB8AC3E}">
        <p14:creationId xmlns:p14="http://schemas.microsoft.com/office/powerpoint/2010/main" val="3857827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For example, the running time of one operation is computed as </a:t>
            </a:r>
            <a:r>
              <a:rPr lang="en-US" i="1" dirty="0"/>
              <a:t>f(n) </a:t>
            </a:r>
            <a:r>
              <a:rPr lang="en-US" dirty="0"/>
              <a:t>and may be for another operation it is computed as </a:t>
            </a:r>
            <a:r>
              <a:rPr lang="en-US" i="1" dirty="0"/>
              <a:t>g(n2). This means the first operation</a:t>
            </a:r>
          </a:p>
          <a:p>
            <a:r>
              <a:rPr lang="en-US" dirty="0"/>
              <a:t>running time will increase linearly with the increase in </a:t>
            </a:r>
            <a:r>
              <a:rPr lang="en-US" b="1" dirty="0"/>
              <a:t>n and the running time of the second</a:t>
            </a:r>
          </a:p>
          <a:p>
            <a:r>
              <a:rPr lang="en-US" dirty="0"/>
              <a:t>operation will increase exponentially when </a:t>
            </a:r>
            <a:r>
              <a:rPr lang="en-US" b="1" dirty="0"/>
              <a:t>n increases. Similarly, the running time of both</a:t>
            </a:r>
          </a:p>
          <a:p>
            <a:r>
              <a:rPr lang="en-US" dirty="0"/>
              <a:t>operations will be nearly the same if </a:t>
            </a:r>
            <a:r>
              <a:rPr lang="en-US" b="1" dirty="0"/>
              <a:t>n is significantly small.</a:t>
            </a:r>
            <a:endParaRPr lang="en-US" dirty="0"/>
          </a:p>
          <a:p>
            <a:endParaRPr lang="en-US" dirty="0"/>
          </a:p>
        </p:txBody>
      </p:sp>
      <p:sp>
        <p:nvSpPr>
          <p:cNvPr id="4" name="Slide Number Placeholder 3"/>
          <p:cNvSpPr>
            <a:spLocks noGrp="1"/>
          </p:cNvSpPr>
          <p:nvPr>
            <p:ph type="sldNum" sz="quarter" idx="10"/>
          </p:nvPr>
        </p:nvSpPr>
        <p:spPr/>
        <p:txBody>
          <a:bodyPr/>
          <a:lstStyle/>
          <a:p>
            <a:fld id="{20E3F09A-01A8-4448-8D63-BAB0203D1DC6}" type="slidenum">
              <a:rPr lang="en-US" smtClean="0"/>
              <a:pPr/>
              <a:t>38</a:t>
            </a:fld>
            <a:endParaRPr lang="en-US"/>
          </a:p>
        </p:txBody>
      </p:sp>
    </p:spTree>
    <p:extLst>
      <p:ext uri="{BB962C8B-B14F-4D97-AF65-F5344CB8AC3E}">
        <p14:creationId xmlns:p14="http://schemas.microsoft.com/office/powerpoint/2010/main" val="207579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Big-O, commonly written as </a:t>
            </a:r>
            <a:r>
              <a:rPr lang="en-US" sz="1200" b="1" i="0" kern="1200" dirty="0">
                <a:solidFill>
                  <a:schemeClr val="tx1"/>
                </a:solidFill>
                <a:latin typeface="+mn-lt"/>
                <a:ea typeface="+mn-ea"/>
                <a:cs typeface="+mn-cs"/>
              </a:rPr>
              <a:t>O</a:t>
            </a:r>
            <a:r>
              <a:rPr lang="en-US" sz="1200" b="0" i="0" kern="1200" dirty="0">
                <a:solidFill>
                  <a:schemeClr val="tx1"/>
                </a:solidFill>
                <a:latin typeface="+mn-lt"/>
                <a:ea typeface="+mn-ea"/>
                <a:cs typeface="+mn-cs"/>
              </a:rPr>
              <a:t>, is an Asymptotic Notation for the worst case, or ceiling of growth for a given function. It provides us with an </a:t>
            </a:r>
            <a:r>
              <a:rPr lang="en-US" sz="1200" b="1" i="1" kern="1200" dirty="0">
                <a:solidFill>
                  <a:schemeClr val="tx1"/>
                </a:solidFill>
                <a:latin typeface="+mn-lt"/>
                <a:ea typeface="+mn-ea"/>
                <a:cs typeface="+mn-cs"/>
              </a:rPr>
              <a:t>asymptotic upper bound</a:t>
            </a:r>
            <a:r>
              <a:rPr lang="en-US" sz="1200" b="0" i="0" kern="1200" dirty="0">
                <a:solidFill>
                  <a:schemeClr val="tx1"/>
                </a:solidFill>
                <a:latin typeface="+mn-lt"/>
                <a:ea typeface="+mn-ea"/>
                <a:cs typeface="+mn-cs"/>
              </a:rPr>
              <a:t> for the growth rate of runtime of an algorithm. Say </a:t>
            </a:r>
            <a:r>
              <a:rPr lang="en-US" dirty="0"/>
              <a:t>f(n)</a:t>
            </a:r>
            <a:r>
              <a:rPr lang="en-US" sz="1200" b="0" i="0" kern="1200" dirty="0">
                <a:solidFill>
                  <a:schemeClr val="tx1"/>
                </a:solidFill>
                <a:latin typeface="+mn-lt"/>
                <a:ea typeface="+mn-ea"/>
                <a:cs typeface="+mn-cs"/>
              </a:rPr>
              <a:t> is your algorithm runtime, and </a:t>
            </a:r>
            <a:r>
              <a:rPr lang="en-US" dirty="0"/>
              <a:t>g(n)</a:t>
            </a:r>
            <a:r>
              <a:rPr lang="en-US" sz="1200" b="0" i="0" kern="1200" dirty="0">
                <a:solidFill>
                  <a:schemeClr val="tx1"/>
                </a:solidFill>
                <a:latin typeface="+mn-lt"/>
                <a:ea typeface="+mn-ea"/>
                <a:cs typeface="+mn-cs"/>
              </a:rPr>
              <a:t> is an arbitrary time complexity you are trying to relate to your algorithm. </a:t>
            </a:r>
            <a:r>
              <a:rPr lang="en-US" dirty="0"/>
              <a:t>f(n)</a:t>
            </a:r>
            <a:r>
              <a:rPr lang="en-US" sz="1200" b="0" i="0" kern="1200" dirty="0">
                <a:solidFill>
                  <a:schemeClr val="tx1"/>
                </a:solidFill>
                <a:latin typeface="+mn-lt"/>
                <a:ea typeface="+mn-ea"/>
                <a:cs typeface="+mn-cs"/>
              </a:rPr>
              <a:t> is O(g(n)), if for some real constants c (c &gt; 0) and n</a:t>
            </a:r>
            <a:r>
              <a:rPr lang="en-US" sz="1200" b="0" i="0" kern="1200" baseline="-25000" dirty="0">
                <a:solidFill>
                  <a:schemeClr val="tx1"/>
                </a:solidFill>
                <a:latin typeface="+mn-lt"/>
                <a:ea typeface="+mn-ea"/>
                <a:cs typeface="+mn-cs"/>
              </a:rPr>
              <a:t>0</a:t>
            </a:r>
            <a:r>
              <a:rPr lang="en-US" sz="1200" b="0" i="0" kern="1200" dirty="0">
                <a:solidFill>
                  <a:schemeClr val="tx1"/>
                </a:solidFill>
                <a:latin typeface="+mn-lt"/>
                <a:ea typeface="+mn-ea"/>
                <a:cs typeface="+mn-cs"/>
              </a:rPr>
              <a:t>, </a:t>
            </a:r>
            <a:r>
              <a:rPr lang="en-US" dirty="0"/>
              <a:t>f(n)</a:t>
            </a:r>
            <a:r>
              <a:rPr lang="en-US" sz="1200" b="0" i="0" kern="1200" dirty="0">
                <a:solidFill>
                  <a:schemeClr val="tx1"/>
                </a:solidFill>
                <a:latin typeface="+mn-lt"/>
                <a:ea typeface="+mn-ea"/>
                <a:cs typeface="+mn-cs"/>
              </a:rPr>
              <a:t> &lt;= </a:t>
            </a:r>
            <a:r>
              <a:rPr lang="en-US" dirty="0"/>
              <a:t>c g(n)</a:t>
            </a:r>
            <a:r>
              <a:rPr lang="en-US" sz="1200" b="0" i="0" kern="1200" dirty="0">
                <a:solidFill>
                  <a:schemeClr val="tx1"/>
                </a:solidFill>
                <a:latin typeface="+mn-lt"/>
                <a:ea typeface="+mn-ea"/>
                <a:cs typeface="+mn-cs"/>
              </a:rPr>
              <a:t> for every input size n (n &gt; n</a:t>
            </a:r>
            <a:r>
              <a:rPr lang="en-US" sz="1200" b="0" i="0" kern="1200" baseline="-25000" dirty="0">
                <a:solidFill>
                  <a:schemeClr val="tx1"/>
                </a:solidFill>
                <a:latin typeface="+mn-lt"/>
                <a:ea typeface="+mn-ea"/>
                <a:cs typeface="+mn-cs"/>
              </a:rPr>
              <a:t>0</a:t>
            </a:r>
            <a:r>
              <a:rPr lang="en-US" sz="1200" b="0" i="0" kern="120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20E3F09A-01A8-4448-8D63-BAB0203D1DC6}" type="slidenum">
              <a:rPr lang="en-US" smtClean="0"/>
              <a:pPr/>
              <a:t>41</a:t>
            </a:fld>
            <a:endParaRPr lang="en-US"/>
          </a:p>
        </p:txBody>
      </p:sp>
    </p:spTree>
    <p:extLst>
      <p:ext uri="{BB962C8B-B14F-4D97-AF65-F5344CB8AC3E}">
        <p14:creationId xmlns:p14="http://schemas.microsoft.com/office/powerpoint/2010/main" val="4103505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In average case analysis, we are taking average of all inputs but in  amortized analysis we take sequence of input.</a:t>
            </a:r>
          </a:p>
          <a:p>
            <a:endParaRPr lang="en-IN" dirty="0"/>
          </a:p>
        </p:txBody>
      </p:sp>
      <p:sp>
        <p:nvSpPr>
          <p:cNvPr id="4" name="Slide Number Placeholder 3"/>
          <p:cNvSpPr>
            <a:spLocks noGrp="1"/>
          </p:cNvSpPr>
          <p:nvPr>
            <p:ph type="sldNum" sz="quarter" idx="10"/>
          </p:nvPr>
        </p:nvSpPr>
        <p:spPr/>
        <p:txBody>
          <a:bodyPr/>
          <a:lstStyle/>
          <a:p>
            <a:fld id="{15DE8D66-B2BB-487A-9598-178DDB2E673D}" type="slidenum">
              <a:rPr lang="en-IN" smtClean="0"/>
              <a:pPr/>
              <a:t>54</a:t>
            </a:fld>
            <a:endParaRPr lang="en-IN"/>
          </a:p>
        </p:txBody>
      </p:sp>
    </p:spTree>
    <p:extLst>
      <p:ext uri="{BB962C8B-B14F-4D97-AF65-F5344CB8AC3E}">
        <p14:creationId xmlns:p14="http://schemas.microsoft.com/office/powerpoint/2010/main" val="1928699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Geometric Progression</a:t>
            </a:r>
            <a:r>
              <a:rPr lang="en-US" sz="1200" b="0" i="0" kern="1200" dirty="0" smtClean="0">
                <a:solidFill>
                  <a:schemeClr val="tx1"/>
                </a:solidFill>
                <a:effectLst/>
                <a:latin typeface="+mn-lt"/>
                <a:ea typeface="+mn-ea"/>
                <a:cs typeface="+mn-cs"/>
              </a:rPr>
              <a:t> (G.P.) is a </a:t>
            </a:r>
            <a:r>
              <a:rPr lang="en-US" sz="1200" b="1" i="0" kern="1200" dirty="0" smtClean="0">
                <a:solidFill>
                  <a:schemeClr val="tx1"/>
                </a:solidFill>
                <a:effectLst/>
                <a:latin typeface="+mn-lt"/>
                <a:ea typeface="+mn-ea"/>
                <a:cs typeface="+mn-cs"/>
              </a:rPr>
              <a:t>geometric sequence</a:t>
            </a:r>
            <a:r>
              <a:rPr lang="en-US" sz="1200" b="0" i="0" kern="1200" dirty="0" smtClean="0">
                <a:solidFill>
                  <a:schemeClr val="tx1"/>
                </a:solidFill>
                <a:effectLst/>
                <a:latin typeface="+mn-lt"/>
                <a:ea typeface="+mn-ea"/>
                <a:cs typeface="+mn-cs"/>
              </a:rPr>
              <a:t> where each successive term is the result of multiplying a constant number to its preceding term.</a:t>
            </a:r>
            <a:endParaRPr lang="en-IN" dirty="0"/>
          </a:p>
        </p:txBody>
      </p:sp>
      <p:sp>
        <p:nvSpPr>
          <p:cNvPr id="4" name="Slide Number Placeholder 3"/>
          <p:cNvSpPr>
            <a:spLocks noGrp="1"/>
          </p:cNvSpPr>
          <p:nvPr>
            <p:ph type="sldNum" sz="quarter" idx="10"/>
          </p:nvPr>
        </p:nvSpPr>
        <p:spPr/>
        <p:txBody>
          <a:bodyPr/>
          <a:lstStyle/>
          <a:p>
            <a:fld id="{15DE8D66-B2BB-487A-9598-178DDB2E673D}" type="slidenum">
              <a:rPr lang="en-IN" smtClean="0"/>
              <a:pPr/>
              <a:t>55</a:t>
            </a:fld>
            <a:endParaRPr lang="en-IN"/>
          </a:p>
        </p:txBody>
      </p:sp>
    </p:spTree>
    <p:extLst>
      <p:ext uri="{BB962C8B-B14F-4D97-AF65-F5344CB8AC3E}">
        <p14:creationId xmlns:p14="http://schemas.microsoft.com/office/powerpoint/2010/main" val="1207765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O(log N) basically means time goes up linearly while the n goes up exponentially. So if it takes 1 second to compute 10 elements, it will take 2 seconds to compute 100 elements, 3 seconds to compute 1000 elements, and so on.</a:t>
            </a:r>
          </a:p>
          <a:p>
            <a:pPr fontAlgn="base"/>
            <a:r>
              <a:rPr lang="en-US" sz="1200" b="0" i="0" kern="1200" dirty="0" smtClean="0">
                <a:solidFill>
                  <a:schemeClr val="tx1"/>
                </a:solidFill>
                <a:effectLst/>
                <a:latin typeface="+mn-lt"/>
                <a:ea typeface="+mn-ea"/>
                <a:cs typeface="+mn-cs"/>
              </a:rPr>
              <a:t>​It is O(log n) when we do divide and conquer type of algorithms </a:t>
            </a:r>
            <a:r>
              <a:rPr lang="en-US" sz="1200" b="0" i="0" kern="1200" dirty="0" err="1" smtClean="0">
                <a:solidFill>
                  <a:schemeClr val="tx1"/>
                </a:solidFill>
                <a:effectLst/>
                <a:latin typeface="+mn-lt"/>
                <a:ea typeface="+mn-ea"/>
                <a:cs typeface="+mn-cs"/>
              </a:rPr>
              <a:t>e.g</a:t>
            </a:r>
            <a:r>
              <a:rPr lang="en-US" sz="1200" b="0" i="0" kern="1200" dirty="0" smtClean="0">
                <a:solidFill>
                  <a:schemeClr val="tx1"/>
                </a:solidFill>
                <a:effectLst/>
                <a:latin typeface="+mn-lt"/>
                <a:ea typeface="+mn-ea"/>
                <a:cs typeface="+mn-cs"/>
              </a:rPr>
              <a:t> binary search. Another example is quick sort where each time we divide the array into two parts and each time it takes O(N) time to find a pivot element. Hence it N O(log N)</a:t>
            </a:r>
          </a:p>
          <a:p>
            <a:endParaRPr lang="en-IN" dirty="0"/>
          </a:p>
        </p:txBody>
      </p:sp>
      <p:sp>
        <p:nvSpPr>
          <p:cNvPr id="4" name="Slide Number Placeholder 3"/>
          <p:cNvSpPr>
            <a:spLocks noGrp="1"/>
          </p:cNvSpPr>
          <p:nvPr>
            <p:ph type="sldNum" sz="quarter" idx="10"/>
          </p:nvPr>
        </p:nvSpPr>
        <p:spPr/>
        <p:txBody>
          <a:bodyPr/>
          <a:lstStyle/>
          <a:p>
            <a:fld id="{15DE8D66-B2BB-487A-9598-178DDB2E673D}" type="slidenum">
              <a:rPr lang="en-IN" smtClean="0"/>
              <a:pPr/>
              <a:t>70</a:t>
            </a:fld>
            <a:endParaRPr lang="en-IN"/>
          </a:p>
        </p:txBody>
      </p:sp>
    </p:spTree>
    <p:extLst>
      <p:ext uri="{BB962C8B-B14F-4D97-AF65-F5344CB8AC3E}">
        <p14:creationId xmlns:p14="http://schemas.microsoft.com/office/powerpoint/2010/main" val="4080553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pPr/>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203322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B3A372-BE42-451E-B14C-5FF9C6C0F46F}" type="datetimeFigureOut">
              <a:rPr lang="en-IN" smtClean="0"/>
              <a:pPr/>
              <a:t>14-08-2024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98587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B3A372-BE42-451E-B14C-5FF9C6C0F46F}" type="datetimeFigureOut">
              <a:rPr lang="en-IN" smtClean="0"/>
              <a:pPr/>
              <a:t>14-08-2024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777975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pPr/>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2062684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pPr/>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77038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pPr/>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203322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pPr/>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518759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B3A372-BE42-451E-B14C-5FF9C6C0F46F}" type="datetimeFigureOut">
              <a:rPr lang="en-IN" smtClean="0"/>
              <a:pPr/>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41427035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0B3A372-BE42-451E-B14C-5FF9C6C0F46F}" type="datetimeFigureOut">
              <a:rPr lang="en-IN" smtClean="0"/>
              <a:pPr/>
              <a:t>14-08-2024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6725614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0B3A372-BE42-451E-B14C-5FF9C6C0F46F}" type="datetimeFigureOut">
              <a:rPr lang="en-IN" smtClean="0"/>
              <a:pPr/>
              <a:t>14-08-2024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13686533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0B3A372-BE42-451E-B14C-5FF9C6C0F46F}" type="datetimeFigureOut">
              <a:rPr lang="en-IN" smtClean="0"/>
              <a:pPr/>
              <a:t>14-08-2024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264276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pPr/>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42231471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B3A372-BE42-451E-B14C-5FF9C6C0F46F}" type="datetimeFigureOut">
              <a:rPr lang="en-IN" smtClean="0"/>
              <a:pPr/>
              <a:t>14-08-2024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320295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B3A372-BE42-451E-B14C-5FF9C6C0F46F}" type="datetimeFigureOut">
              <a:rPr lang="en-IN" smtClean="0"/>
              <a:pPr/>
              <a:t>14-08-2024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985872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B3A372-BE42-451E-B14C-5FF9C6C0F46F}" type="datetimeFigureOut">
              <a:rPr lang="en-IN" smtClean="0"/>
              <a:pPr/>
              <a:t>14-08-2024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7779750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pPr/>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2062684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pPr/>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770386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B3A372-BE42-451E-B14C-5FF9C6C0F46F}" type="datetimeFigureOut">
              <a:rPr lang="en-IN" smtClean="0"/>
              <a:pPr/>
              <a:t>14-08-2024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B8729A-A80B-48B4-A1F8-161E6CCF1013}" type="slidenum">
              <a:rPr lang="en-IN" smtClean="0"/>
              <a:pPr/>
              <a:t>‹#›</a:t>
            </a:fld>
            <a:endParaRPr lang="en-I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E054FD0-6A75-45C2-8DE2-CF95803A5DA6}"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A80B5-C42F-46D1-B671-91DC4706B370}"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054FD0-6A75-45C2-8DE2-CF95803A5DA6}"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A80B5-C42F-46D1-B671-91DC4706B370}"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054FD0-6A75-45C2-8DE2-CF95803A5DA6}"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A80B5-C42F-46D1-B671-91DC4706B370}"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054FD0-6A75-45C2-8DE2-CF95803A5DA6}" type="datetimeFigureOut">
              <a:rPr lang="en-US" smtClean="0"/>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1A80B5-C42F-46D1-B671-91DC4706B37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pPr/>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522" y="0"/>
            <a:ext cx="12176477" cy="6866754"/>
          </a:xfrm>
          <a:prstGeom prst="rect">
            <a:avLst/>
          </a:prstGeom>
        </p:spPr>
      </p:pic>
    </p:spTree>
    <p:extLst>
      <p:ext uri="{BB962C8B-B14F-4D97-AF65-F5344CB8AC3E}">
        <p14:creationId xmlns:p14="http://schemas.microsoft.com/office/powerpoint/2010/main" val="35187592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054FD0-6A75-45C2-8DE2-CF95803A5DA6}" type="datetimeFigureOut">
              <a:rPr lang="en-US" smtClean="0"/>
              <a:t>8/14/2024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1A80B5-C42F-46D1-B671-91DC4706B370}"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054FD0-6A75-45C2-8DE2-CF95803A5DA6}" type="datetimeFigureOut">
              <a:rPr lang="en-US" smtClean="0"/>
              <a:t>8/14/2024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1A80B5-C42F-46D1-B671-91DC4706B370}"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54FD0-6A75-45C2-8DE2-CF95803A5DA6}" type="datetimeFigureOut">
              <a:rPr lang="en-US" smtClean="0"/>
              <a:t>8/14/2024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1A80B5-C42F-46D1-B671-91DC4706B370}"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054FD0-6A75-45C2-8DE2-CF95803A5DA6}" type="datetimeFigureOut">
              <a:rPr lang="en-US" smtClean="0"/>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1A80B5-C42F-46D1-B671-91DC4706B370}"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054FD0-6A75-45C2-8DE2-CF95803A5DA6}" type="datetimeFigureOut">
              <a:rPr lang="en-US" smtClean="0"/>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1A80B5-C42F-46D1-B671-91DC4706B370}"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054FD0-6A75-45C2-8DE2-CF95803A5DA6}"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A80B5-C42F-46D1-B671-91DC4706B370}" type="slidenum">
              <a:rPr lang="en-US" smtClean="0"/>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054FD0-6A75-45C2-8DE2-CF95803A5DA6}"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1A80B5-C42F-46D1-B671-91DC4706B37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B3A372-BE42-451E-B14C-5FF9C6C0F46F}" type="datetimeFigureOut">
              <a:rPr lang="en-IN" smtClean="0"/>
              <a:pPr/>
              <a:t>14-08-2024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B8729A-A80B-48B4-A1F8-161E6CCF101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B3A372-BE42-451E-B14C-5FF9C6C0F46F}" type="datetimeFigureOut">
              <a:rPr lang="en-IN" smtClean="0"/>
              <a:pPr/>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4142703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0B3A372-BE42-451E-B14C-5FF9C6C0F46F}" type="datetimeFigureOut">
              <a:rPr lang="en-IN" smtClean="0"/>
              <a:pPr/>
              <a:t>14-08-2024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672561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0B3A372-BE42-451E-B14C-5FF9C6C0F46F}" type="datetimeFigureOut">
              <a:rPr lang="en-IN" smtClean="0"/>
              <a:pPr/>
              <a:t>14-08-2024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136865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0B3A372-BE42-451E-B14C-5FF9C6C0F46F}" type="datetimeFigureOut">
              <a:rPr lang="en-IN" smtClean="0"/>
              <a:pPr/>
              <a:t>14-08-2024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B8729A-A80B-48B4-A1F8-161E6CCF1013}" type="slidenum">
              <a:rPr lang="en-IN" smtClean="0"/>
              <a:pPr/>
              <a:t>‹#›</a:t>
            </a:fld>
            <a:endParaRPr lang="en-IN"/>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522" y="0"/>
            <a:ext cx="12176477" cy="6866754"/>
          </a:xfrm>
          <a:prstGeom prst="rect">
            <a:avLst/>
          </a:prstGeom>
        </p:spPr>
      </p:pic>
    </p:spTree>
    <p:extLst>
      <p:ext uri="{BB962C8B-B14F-4D97-AF65-F5344CB8AC3E}">
        <p14:creationId xmlns:p14="http://schemas.microsoft.com/office/powerpoint/2010/main" val="3264276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B3A372-BE42-451E-B14C-5FF9C6C0F46F}" type="datetimeFigureOut">
              <a:rPr lang="en-IN" smtClean="0"/>
              <a:pPr/>
              <a:t>14-08-2024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B8729A-A80B-48B4-A1F8-161E6CCF1013}" type="slidenum">
              <a:rPr lang="en-IN" smtClean="0"/>
              <a:pPr/>
              <a:t>‹#›</a:t>
            </a:fld>
            <a:endParaRPr lang="en-IN"/>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522" y="0"/>
            <a:ext cx="12176477" cy="6866754"/>
          </a:xfrm>
          <a:prstGeom prst="rect">
            <a:avLst/>
          </a:prstGeom>
        </p:spPr>
      </p:pic>
    </p:spTree>
    <p:extLst>
      <p:ext uri="{BB962C8B-B14F-4D97-AF65-F5344CB8AC3E}">
        <p14:creationId xmlns:p14="http://schemas.microsoft.com/office/powerpoint/2010/main" val="332029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B3A372-BE42-451E-B14C-5FF9C6C0F46F}" type="datetimeFigureOut">
              <a:rPr lang="en-IN" smtClean="0"/>
              <a:pPr/>
              <a:t>14-08-2024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8729A-A80B-48B4-A1F8-161E6CCF1013}" type="slidenum">
              <a:rPr lang="en-IN" smtClean="0"/>
              <a:pPr/>
              <a:t>‹#›</a:t>
            </a:fld>
            <a:endParaRPr lang="en-IN"/>
          </a:p>
        </p:txBody>
      </p:sp>
    </p:spTree>
    <p:extLst>
      <p:ext uri="{BB962C8B-B14F-4D97-AF65-F5344CB8AC3E}">
        <p14:creationId xmlns:p14="http://schemas.microsoft.com/office/powerpoint/2010/main" val="1854368473"/>
      </p:ext>
    </p:extLst>
  </p:cSld>
  <p:clrMap bg1="lt1" tx1="dk1" bg2="lt2" tx2="dk2" accent1="accent1" accent2="accent2" accent3="accent3" accent4="accent4" accent5="accent5" accent6="accent6" hlink="hlink" folHlink="folHlink"/>
  <p:sldLayoutIdLst>
    <p:sldLayoutId id="2147483649" r:id="rId1"/>
    <p:sldLayoutId id="2147483686" r:id="rId2"/>
    <p:sldLayoutId id="2147483650" r:id="rId3"/>
    <p:sldLayoutId id="214748366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B3A372-BE42-451E-B14C-5FF9C6C0F46F}" type="datetimeFigureOut">
              <a:rPr lang="en-IN" smtClean="0"/>
              <a:pPr/>
              <a:t>14-08-2024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8729A-A80B-48B4-A1F8-161E6CCF1013}" type="slidenum">
              <a:rPr lang="en-IN" smtClean="0"/>
              <a:pPr/>
              <a:t>‹#›</a:t>
            </a:fld>
            <a:endParaRPr lang="en-IN"/>
          </a:p>
        </p:txBody>
      </p:sp>
    </p:spTree>
    <p:extLst>
      <p:ext uri="{BB962C8B-B14F-4D97-AF65-F5344CB8AC3E}">
        <p14:creationId xmlns:p14="http://schemas.microsoft.com/office/powerpoint/2010/main" val="185436847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054FD0-6A75-45C2-8DE2-CF95803A5DA6}" type="datetimeFigureOut">
              <a:rPr lang="en-US" smtClean="0"/>
              <a:t>8/14/2024</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1A80B5-C42F-46D1-B671-91DC4706B37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2291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noChangeAspect="1"/>
          </p:cNvGraphicFramePr>
          <p:nvPr>
            <p:extLst>
              <p:ext uri="{D42A27DB-BD31-4B8C-83A1-F6EECF244321}">
                <p14:modId xmlns:p14="http://schemas.microsoft.com/office/powerpoint/2010/main" val="3536257985"/>
              </p:ext>
            </p:extLst>
          </p:nvPr>
        </p:nvGraphicFramePr>
        <p:xfrm>
          <a:off x="2881745" y="1305591"/>
          <a:ext cx="6664037" cy="5318414"/>
        </p:xfrm>
        <a:graphic>
          <a:graphicData uri="http://schemas.openxmlformats.org/presentationml/2006/ole">
            <mc:AlternateContent xmlns:mc="http://schemas.openxmlformats.org/markup-compatibility/2006">
              <mc:Choice xmlns:v="urn:schemas-microsoft-com:vml" Requires="v">
                <p:oleObj spid="_x0000_s1125" name="Presentation" r:id="rId3" imgW="4125292" imgH="3093863" progId="PowerPoint.Show.12">
                  <p:embed/>
                </p:oleObj>
              </mc:Choice>
              <mc:Fallback>
                <p:oleObj name="Presentation" r:id="rId3" imgW="4125292" imgH="3093863" progId="PowerPoint.Show.12">
                  <p:embed/>
                  <p:pic>
                    <p:nvPicPr>
                      <p:cNvPr id="10242" name="Object 2"/>
                      <p:cNvPicPr>
                        <a:picLocks noChangeAspect="1" noChangeArrowheads="1"/>
                      </p:cNvPicPr>
                      <p:nvPr/>
                    </p:nvPicPr>
                    <p:blipFill>
                      <a:blip r:embed="rId4"/>
                      <a:srcRect/>
                      <a:stretch>
                        <a:fillRect/>
                      </a:stretch>
                    </p:blipFill>
                    <p:spPr bwMode="auto">
                      <a:xfrm>
                        <a:off x="2881745" y="1305591"/>
                        <a:ext cx="6664037" cy="531841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953268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228600" y="0"/>
            <a:ext cx="10515600" cy="1325563"/>
          </a:xfrm>
        </p:spPr>
        <p:txBody>
          <a:bodyPr/>
          <a:lstStyle/>
          <a:p>
            <a:pPr algn="ctr"/>
            <a:r>
              <a:rPr lang="en-US" altLang="en-US" dirty="0" smtClean="0"/>
              <a:t>Differences</a:t>
            </a:r>
          </a:p>
        </p:txBody>
      </p:sp>
      <p:sp>
        <p:nvSpPr>
          <p:cNvPr id="11267" name="Content Placeholder 2"/>
          <p:cNvSpPr>
            <a:spLocks noGrp="1"/>
          </p:cNvSpPr>
          <p:nvPr>
            <p:ph idx="1"/>
          </p:nvPr>
        </p:nvSpPr>
        <p:spPr/>
        <p:txBody>
          <a:bodyPr/>
          <a:lstStyle/>
          <a:p>
            <a:pPr algn="ctr">
              <a:buFont typeface="Wingdings 2" panose="05020102010507070707" pitchFamily="18" charset="2"/>
              <a:buNone/>
            </a:pPr>
            <a:r>
              <a:rPr lang="en-US" altLang="en-US" dirty="0" smtClean="0">
                <a:solidFill>
                  <a:srgbClr val="FF0000"/>
                </a:solidFill>
                <a:ea typeface="新細明體"/>
              </a:rPr>
              <a:t>Algorithm</a:t>
            </a:r>
            <a:r>
              <a:rPr lang="en-US" altLang="en-US" dirty="0" smtClean="0">
                <a:ea typeface="新細明體"/>
              </a:rPr>
              <a:t>					</a:t>
            </a:r>
            <a:r>
              <a:rPr lang="en-US" altLang="en-US" dirty="0" smtClean="0">
                <a:solidFill>
                  <a:srgbClr val="FF0000"/>
                </a:solidFill>
                <a:ea typeface="新細明體"/>
              </a:rPr>
              <a:t>Program</a:t>
            </a:r>
          </a:p>
          <a:p>
            <a:pPr>
              <a:buFont typeface="Wingdings 2" panose="05020102010507070707" pitchFamily="18" charset="2"/>
              <a:buNone/>
            </a:pPr>
            <a:r>
              <a:rPr lang="en-US" altLang="en-US" dirty="0" smtClean="0">
                <a:ea typeface="新細明體"/>
              </a:rPr>
              <a:t>1.At design phase		     1.At Implementation phase</a:t>
            </a:r>
          </a:p>
          <a:p>
            <a:pPr>
              <a:buFont typeface="Wingdings 2" panose="05020102010507070707" pitchFamily="18" charset="2"/>
              <a:buNone/>
            </a:pPr>
            <a:r>
              <a:rPr lang="en-US" altLang="en-US" dirty="0" smtClean="0">
                <a:ea typeface="新細明體"/>
              </a:rPr>
              <a:t>2.Natural language		     2.written in any programming language</a:t>
            </a:r>
          </a:p>
          <a:p>
            <a:pPr>
              <a:buFont typeface="Wingdings 2" panose="05020102010507070707" pitchFamily="18" charset="2"/>
              <a:buNone/>
            </a:pPr>
            <a:r>
              <a:rPr lang="en-US" altLang="en-US" dirty="0" smtClean="0">
                <a:ea typeface="新細明體"/>
              </a:rPr>
              <a:t>3.Person should have 	     3.Programmer</a:t>
            </a:r>
          </a:p>
          <a:p>
            <a:pPr>
              <a:buFont typeface="Wingdings 2" panose="05020102010507070707" pitchFamily="18" charset="2"/>
              <a:buNone/>
            </a:pPr>
            <a:r>
              <a:rPr lang="en-US" altLang="en-US" dirty="0" smtClean="0">
                <a:ea typeface="新細明體"/>
              </a:rPr>
              <a:t>Domain knowledge</a:t>
            </a:r>
          </a:p>
          <a:p>
            <a:pPr>
              <a:buFont typeface="Wingdings 2" panose="05020102010507070707" pitchFamily="18" charset="2"/>
              <a:buNone/>
            </a:pPr>
            <a:r>
              <a:rPr lang="en-US" altLang="en-US" dirty="0" smtClean="0">
                <a:ea typeface="新細明體"/>
              </a:rPr>
              <a:t>4.Analyze			      4.Testing</a:t>
            </a:r>
          </a:p>
        </p:txBody>
      </p:sp>
      <p:cxnSp>
        <p:nvCxnSpPr>
          <p:cNvPr id="5" name="Straight Connector 4"/>
          <p:cNvCxnSpPr/>
          <p:nvPr/>
        </p:nvCxnSpPr>
        <p:spPr>
          <a:xfrm rot="16200000" flipH="1">
            <a:off x="2514600" y="3967163"/>
            <a:ext cx="4343400" cy="76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064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755073" y="1225550"/>
            <a:ext cx="79248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新細明體"/>
                <a:cs typeface="新細明體"/>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新細明體"/>
                <a:cs typeface="新細明體"/>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新細明體"/>
                <a:cs typeface="新細明體"/>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9pPr>
          </a:lstStyle>
          <a:p>
            <a:pPr>
              <a:spcBef>
                <a:spcPct val="0"/>
              </a:spcBef>
              <a:buClrTx/>
              <a:buSzTx/>
              <a:buFontTx/>
              <a:buNone/>
            </a:pPr>
            <a:r>
              <a:rPr lang="en-US" altLang="en-US" sz="2000" dirty="0">
                <a:latin typeface="Times New Roman" panose="02020603050405020304" pitchFamily="18" charset="0"/>
                <a:cs typeface="Times New Roman" panose="02020603050405020304" pitchFamily="18" charset="0"/>
              </a:rPr>
              <a:t>Algorithm can be described (Represent) in four  ways.</a:t>
            </a:r>
          </a:p>
          <a:p>
            <a:pPr>
              <a:spcBef>
                <a:spcPct val="0"/>
              </a:spcBef>
              <a:buClrTx/>
              <a:buSzTx/>
              <a:buFontTx/>
              <a:buNone/>
            </a:pPr>
            <a:endParaRPr lang="en-US" altLang="en-US" sz="2000" dirty="0">
              <a:latin typeface="Times New Roman" panose="02020603050405020304" pitchFamily="18" charset="0"/>
              <a:cs typeface="Times New Roman" panose="02020603050405020304" pitchFamily="18" charset="0"/>
            </a:endParaRPr>
          </a:p>
          <a:p>
            <a:pPr algn="just">
              <a:spcBef>
                <a:spcPct val="0"/>
              </a:spcBef>
              <a:buClrTx/>
              <a:buSzTx/>
              <a:buFont typeface="Calibri" panose="020F0502020204030204" pitchFamily="34" charset="0"/>
              <a:buAutoNum type="arabicPeriod"/>
            </a:pPr>
            <a:r>
              <a:rPr lang="en-US" altLang="en-US" sz="2000" dirty="0">
                <a:solidFill>
                  <a:srgbClr val="7030A0"/>
                </a:solidFill>
                <a:latin typeface="Times New Roman" panose="02020603050405020304" pitchFamily="18" charset="0"/>
                <a:cs typeface="Times New Roman" panose="02020603050405020304" pitchFamily="18" charset="0"/>
              </a:rPr>
              <a:t>Natural language like English:</a:t>
            </a:r>
          </a:p>
          <a:p>
            <a:pPr algn="just">
              <a:spcBef>
                <a:spcPct val="0"/>
              </a:spcBef>
              <a:buClrTx/>
              <a:buSzTx/>
              <a:buFontTx/>
              <a:buNone/>
            </a:pPr>
            <a:r>
              <a:rPr lang="en-US" altLang="en-US" sz="2000" dirty="0">
                <a:latin typeface="Times New Roman" panose="02020603050405020304" pitchFamily="18" charset="0"/>
                <a:cs typeface="Times New Roman" panose="02020603050405020304" pitchFamily="18" charset="0"/>
              </a:rPr>
              <a:t>            When this way is chooses, care should be taken, we                                                        	should ensure that each &amp; every statement is definite.</a:t>
            </a:r>
          </a:p>
          <a:p>
            <a:pPr algn="just">
              <a:spcBef>
                <a:spcPct val="0"/>
              </a:spcBef>
              <a:buClrTx/>
              <a:buSzTx/>
              <a:buFontTx/>
              <a:buNone/>
            </a:pPr>
            <a:r>
              <a:rPr lang="en-US" altLang="en-US" sz="2000" dirty="0">
                <a:latin typeface="Times New Roman" panose="02020603050405020304" pitchFamily="18" charset="0"/>
                <a:cs typeface="Times New Roman" panose="02020603050405020304" pitchFamily="18" charset="0"/>
              </a:rPr>
              <a:t>               (no ambiguity)</a:t>
            </a:r>
          </a:p>
          <a:p>
            <a:pPr algn="just">
              <a:spcBef>
                <a:spcPct val="0"/>
              </a:spcBef>
              <a:buClrTx/>
              <a:buSzTx/>
              <a:buFontTx/>
              <a:buNone/>
            </a:pPr>
            <a:endParaRPr lang="en-US" altLang="en-US" sz="2000" dirty="0">
              <a:latin typeface="Times New Roman" panose="02020603050405020304" pitchFamily="18" charset="0"/>
              <a:cs typeface="Times New Roman" panose="02020603050405020304" pitchFamily="18" charset="0"/>
            </a:endParaRPr>
          </a:p>
          <a:p>
            <a:pPr algn="just">
              <a:spcBef>
                <a:spcPct val="0"/>
              </a:spcBef>
              <a:buClrTx/>
              <a:buSzTx/>
              <a:buFontTx/>
              <a:buNone/>
            </a:pPr>
            <a:r>
              <a:rPr lang="en-US" altLang="en-US" sz="2000" dirty="0">
                <a:solidFill>
                  <a:srgbClr val="7030A0"/>
                </a:solidFill>
                <a:latin typeface="Times New Roman" panose="02020603050405020304" pitchFamily="18" charset="0"/>
                <a:cs typeface="Times New Roman" panose="02020603050405020304" pitchFamily="18" charset="0"/>
              </a:rPr>
              <a:t>2. Graphic representation called flowchart:</a:t>
            </a:r>
          </a:p>
          <a:p>
            <a:pPr algn="just">
              <a:spcBef>
                <a:spcPct val="0"/>
              </a:spcBef>
              <a:buClrTx/>
              <a:buSzTx/>
              <a:buFontTx/>
              <a:buNone/>
            </a:pPr>
            <a:r>
              <a:rPr lang="en-US" altLang="en-US" sz="2000" dirty="0">
                <a:solidFill>
                  <a:srgbClr val="7030A0"/>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This method will work well when the algorithm is small&amp; 	simple.</a:t>
            </a:r>
          </a:p>
          <a:p>
            <a:pPr>
              <a:spcBef>
                <a:spcPct val="0"/>
              </a:spcBef>
              <a:buClrTx/>
              <a:buSzTx/>
              <a:buFontTx/>
              <a:buNone/>
            </a:pPr>
            <a:r>
              <a:rPr lang="en-US" altLang="en-US" sz="2000" dirty="0">
                <a:solidFill>
                  <a:srgbClr val="7030A0"/>
                </a:solidFill>
                <a:latin typeface="Times New Roman" panose="02020603050405020304" pitchFamily="18" charset="0"/>
                <a:cs typeface="Times New Roman" panose="02020603050405020304" pitchFamily="18" charset="0"/>
              </a:rPr>
              <a:t> 3. Pseudo-code Method:</a:t>
            </a:r>
          </a:p>
          <a:p>
            <a:pPr>
              <a:spcBef>
                <a:spcPct val="0"/>
              </a:spcBef>
              <a:buClrTx/>
              <a:buSzTx/>
              <a:buFontTx/>
              <a:buNone/>
            </a:pPr>
            <a:r>
              <a:rPr lang="en-US" altLang="en-US" sz="2000" dirty="0">
                <a:solidFill>
                  <a:srgbClr val="7030A0"/>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     In this method, we should typically describe algorithms as program,         which resembles language like Pascal &amp; Algol(Algorithmic Language).</a:t>
            </a:r>
          </a:p>
          <a:p>
            <a:pPr>
              <a:spcBef>
                <a:spcPct val="0"/>
              </a:spcBef>
              <a:buClrTx/>
              <a:buSzTx/>
              <a:buFontTx/>
              <a:buNone/>
            </a:pPr>
            <a:r>
              <a:rPr lang="en-US" altLang="en-US" sz="2000" dirty="0">
                <a:solidFill>
                  <a:srgbClr val="7030A0"/>
                </a:solidFill>
                <a:latin typeface="Times New Roman" panose="02020603050405020304" pitchFamily="18" charset="0"/>
                <a:cs typeface="Times New Roman" panose="02020603050405020304" pitchFamily="18" charset="0"/>
              </a:rPr>
              <a:t>4.Programming Language:</a:t>
            </a:r>
          </a:p>
          <a:p>
            <a:pPr>
              <a:spcBef>
                <a:spcPct val="0"/>
              </a:spcBef>
              <a:buClrTx/>
              <a:buSzTx/>
              <a:buFontTx/>
              <a:buNone/>
            </a:pPr>
            <a:r>
              <a:rPr lang="en-US" altLang="en-US" sz="2000" dirty="0">
                <a:solidFill>
                  <a:srgbClr val="7030A0"/>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we have to use programming language to write algorithms like </a:t>
            </a:r>
          </a:p>
          <a:p>
            <a:pPr>
              <a:spcBef>
                <a:spcPct val="0"/>
              </a:spcBef>
              <a:buClrTx/>
              <a:buSzTx/>
              <a:buFontTx/>
              <a:buNone/>
            </a:pPr>
            <a:r>
              <a:rPr lang="en-US" altLang="en-US" sz="2000" dirty="0">
                <a:latin typeface="Times New Roman" panose="02020603050405020304" pitchFamily="18" charset="0"/>
                <a:cs typeface="Times New Roman" panose="02020603050405020304" pitchFamily="18" charset="0"/>
              </a:rPr>
              <a:t>         C, C++,JAVA etc.</a:t>
            </a:r>
          </a:p>
          <a:p>
            <a:pPr>
              <a:spcBef>
                <a:spcPct val="0"/>
              </a:spcBef>
              <a:buClrTx/>
              <a:buSzTx/>
              <a:buFontTx/>
              <a:buNone/>
            </a:pPr>
            <a:r>
              <a:rPr lang="en-US" altLang="en-US" sz="2000" dirty="0">
                <a:solidFill>
                  <a:srgbClr val="7030A0"/>
                </a:solidFill>
                <a:latin typeface="Times New Roman" panose="02020603050405020304" pitchFamily="18" charset="0"/>
                <a:cs typeface="Times New Roman" panose="02020603050405020304" pitchFamily="18" charset="0"/>
              </a:rPr>
              <a:t>    </a:t>
            </a:r>
          </a:p>
          <a:p>
            <a:pPr>
              <a:spcBef>
                <a:spcPct val="0"/>
              </a:spcBef>
              <a:buClrTx/>
              <a:buSzTx/>
              <a:buFontTx/>
              <a:buNone/>
            </a:pPr>
            <a:r>
              <a:rPr lang="en-US" altLang="en-US" sz="2000" dirty="0">
                <a:solidFill>
                  <a:srgbClr val="7030A0"/>
                </a:solidFill>
                <a:latin typeface="Times New Roman" panose="02020603050405020304" pitchFamily="18" charset="0"/>
                <a:cs typeface="Times New Roman" panose="02020603050405020304" pitchFamily="18" charset="0"/>
              </a:rPr>
              <a:t>           </a:t>
            </a:r>
          </a:p>
        </p:txBody>
      </p:sp>
      <p:sp>
        <p:nvSpPr>
          <p:cNvPr id="12291" name="TextBox 2"/>
          <p:cNvSpPr txBox="1">
            <a:spLocks noChangeArrowheads="1"/>
          </p:cNvSpPr>
          <p:nvPr/>
        </p:nvSpPr>
        <p:spPr bwMode="auto">
          <a:xfrm>
            <a:off x="755073" y="457201"/>
            <a:ext cx="480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新細明體"/>
                <a:cs typeface="新細明體"/>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新細明體"/>
                <a:cs typeface="新細明體"/>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新細明體"/>
                <a:cs typeface="新細明體"/>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9pPr>
          </a:lstStyle>
          <a:p>
            <a:pPr algn="ctr">
              <a:spcBef>
                <a:spcPct val="0"/>
              </a:spcBef>
              <a:buClrTx/>
              <a:buSzTx/>
              <a:buFontTx/>
              <a:buNone/>
            </a:pPr>
            <a:r>
              <a:rPr lang="en-US" altLang="en-US" sz="2400" b="1" dirty="0">
                <a:latin typeface="Times New Roman" panose="02020603050405020304" pitchFamily="18" charset="0"/>
                <a:cs typeface="Times New Roman" panose="02020603050405020304" pitchFamily="18" charset="0"/>
              </a:rPr>
              <a:t>ALGORITHM SPECIFICATION</a:t>
            </a:r>
          </a:p>
        </p:txBody>
      </p:sp>
    </p:spTree>
    <p:extLst>
      <p:ext uri="{BB962C8B-B14F-4D97-AF65-F5344CB8AC3E}">
        <p14:creationId xmlns:p14="http://schemas.microsoft.com/office/powerpoint/2010/main" val="2872934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descr="thetanotation"/>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新細明體"/>
                <a:cs typeface="新細明體"/>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新細明體"/>
                <a:cs typeface="新細明體"/>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新細明體"/>
                <a:cs typeface="新細明體"/>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9pPr>
          </a:lstStyle>
          <a:p>
            <a:pPr>
              <a:spcBef>
                <a:spcPct val="0"/>
              </a:spcBef>
              <a:buClrTx/>
              <a:buSzTx/>
              <a:buFontTx/>
              <a:buNone/>
            </a:pPr>
            <a:endParaRPr lang="en-US" altLang="en-US" sz="2400">
              <a:latin typeface="Arial" panose="020B0604020202020204" pitchFamily="34" charset="0"/>
            </a:endParaRPr>
          </a:p>
        </p:txBody>
      </p:sp>
      <p:sp>
        <p:nvSpPr>
          <p:cNvPr id="13315" name="AutoShape 4" descr="thetanotation"/>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新細明體"/>
                <a:cs typeface="新細明體"/>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新細明體"/>
                <a:cs typeface="新細明體"/>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新細明體"/>
                <a:cs typeface="新細明體"/>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9pPr>
          </a:lstStyle>
          <a:p>
            <a:pPr>
              <a:spcBef>
                <a:spcPct val="0"/>
              </a:spcBef>
              <a:buClrTx/>
              <a:buSzTx/>
              <a:buFontTx/>
              <a:buNone/>
            </a:pPr>
            <a:endParaRPr lang="en-US" altLang="en-US" sz="2400">
              <a:latin typeface="Arial" panose="020B0604020202020204" pitchFamily="34" charset="0"/>
            </a:endParaRPr>
          </a:p>
        </p:txBody>
      </p:sp>
      <p:sp>
        <p:nvSpPr>
          <p:cNvPr id="13316" name="AutoShape 6" descr="thetanotation"/>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新細明體"/>
                <a:cs typeface="新細明體"/>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新細明體"/>
                <a:cs typeface="新細明體"/>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新細明體"/>
                <a:cs typeface="新細明體"/>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9pPr>
          </a:lstStyle>
          <a:p>
            <a:pPr>
              <a:spcBef>
                <a:spcPct val="0"/>
              </a:spcBef>
              <a:buClrTx/>
              <a:buSzTx/>
              <a:buFontTx/>
              <a:buNone/>
            </a:pPr>
            <a:endParaRPr lang="en-US" altLang="en-US" sz="2400">
              <a:latin typeface="Arial" panose="020B0604020202020204" pitchFamily="34" charset="0"/>
            </a:endParaRPr>
          </a:p>
        </p:txBody>
      </p:sp>
      <p:sp>
        <p:nvSpPr>
          <p:cNvPr id="13317" name="TextBox 4"/>
          <p:cNvSpPr txBox="1">
            <a:spLocks noChangeArrowheads="1"/>
          </p:cNvSpPr>
          <p:nvPr/>
        </p:nvSpPr>
        <p:spPr bwMode="auto">
          <a:xfrm>
            <a:off x="380999" y="598056"/>
            <a:ext cx="502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新細明體"/>
                <a:cs typeface="新細明體"/>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新細明體"/>
                <a:cs typeface="新細明體"/>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新細明體"/>
                <a:cs typeface="新細明體"/>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9pPr>
          </a:lstStyle>
          <a:p>
            <a:pPr>
              <a:spcBef>
                <a:spcPct val="0"/>
              </a:spcBef>
              <a:buClrTx/>
              <a:buSzTx/>
              <a:buFontTx/>
              <a:buNone/>
            </a:pPr>
            <a:r>
              <a:rPr lang="en-US" altLang="en-US" sz="2400" b="1" dirty="0">
                <a:solidFill>
                  <a:srgbClr val="FF0000"/>
                </a:solidFill>
                <a:latin typeface="Times New Roman" panose="02020603050405020304" pitchFamily="18" charset="0"/>
                <a:cs typeface="Times New Roman" panose="02020603050405020304" pitchFamily="18" charset="0"/>
              </a:rPr>
              <a:t>PSEUDO-CODE CONVENTIONS</a:t>
            </a:r>
          </a:p>
        </p:txBody>
      </p:sp>
      <p:sp>
        <p:nvSpPr>
          <p:cNvPr id="7" name="TextBox 6"/>
          <p:cNvSpPr txBox="1"/>
          <p:nvPr/>
        </p:nvSpPr>
        <p:spPr>
          <a:xfrm>
            <a:off x="484909" y="1175400"/>
            <a:ext cx="7897091" cy="6124754"/>
          </a:xfrm>
          <a:prstGeom prst="rect">
            <a:avLst/>
          </a:prstGeom>
          <a:noFill/>
        </p:spPr>
        <p:txBody>
          <a:bodyPr wrap="square">
            <a:spAutoFit/>
          </a:bodyPr>
          <a:lstStyle/>
          <a:p>
            <a:pPr marL="514350" indent="-514350">
              <a:buFont typeface="+mj-lt"/>
              <a:buAutoNum type="arabicPeriod"/>
              <a:defRPr/>
            </a:pPr>
            <a:r>
              <a:rPr lang="en-US" sz="2000" dirty="0" smtClean="0">
                <a:latin typeface="Times New Roman" pitchFamily="18" charset="0"/>
                <a:ea typeface="新細明體" pitchFamily="18" charset="-120"/>
                <a:cs typeface="Times New Roman" pitchFamily="18" charset="0"/>
              </a:rPr>
              <a:t>Comments </a:t>
            </a:r>
            <a:r>
              <a:rPr lang="en-US" sz="2000" dirty="0">
                <a:latin typeface="Times New Roman" pitchFamily="18" charset="0"/>
                <a:ea typeface="新細明體" pitchFamily="18" charset="-120"/>
                <a:cs typeface="Times New Roman" pitchFamily="18" charset="0"/>
              </a:rPr>
              <a:t>begin with </a:t>
            </a:r>
            <a:r>
              <a:rPr lang="en-US" sz="2000" b="1" dirty="0">
                <a:solidFill>
                  <a:srgbClr val="7030A0"/>
                </a:solidFill>
                <a:latin typeface="Times New Roman" pitchFamily="18" charset="0"/>
                <a:ea typeface="新細明體" pitchFamily="18" charset="-120"/>
                <a:cs typeface="Times New Roman" pitchFamily="18" charset="0"/>
              </a:rPr>
              <a:t>// </a:t>
            </a:r>
            <a:r>
              <a:rPr lang="en-US" sz="2000" dirty="0">
                <a:latin typeface="Times New Roman" pitchFamily="18" charset="0"/>
                <a:ea typeface="新細明體" pitchFamily="18" charset="-120"/>
                <a:cs typeface="Times New Roman" pitchFamily="18" charset="0"/>
              </a:rPr>
              <a:t>and continue until the end of line. </a:t>
            </a:r>
          </a:p>
          <a:p>
            <a:pPr marL="514350" indent="-514350">
              <a:buFont typeface="+mj-lt"/>
              <a:buAutoNum type="arabicPeriod"/>
              <a:defRPr/>
            </a:pPr>
            <a:endParaRPr lang="en-US" sz="2000" dirty="0">
              <a:latin typeface="Times New Roman" pitchFamily="18" charset="0"/>
              <a:ea typeface="新細明體" pitchFamily="18" charset="-120"/>
              <a:cs typeface="Times New Roman" pitchFamily="18" charset="0"/>
            </a:endParaRPr>
          </a:p>
          <a:p>
            <a:pPr marL="514350" indent="-514350">
              <a:buFont typeface="+mj-lt"/>
              <a:buAutoNum type="arabicPeriod"/>
              <a:defRPr/>
            </a:pPr>
            <a:r>
              <a:rPr lang="en-US" sz="2000" dirty="0">
                <a:latin typeface="Times New Roman" pitchFamily="18" charset="0"/>
                <a:ea typeface="新細明體" pitchFamily="18" charset="-120"/>
                <a:cs typeface="Times New Roman" pitchFamily="18" charset="0"/>
              </a:rPr>
              <a:t>Blocks are indicated with matching braces </a:t>
            </a:r>
            <a:r>
              <a:rPr lang="en-US" sz="2000" dirty="0">
                <a:solidFill>
                  <a:srgbClr val="7030A0"/>
                </a:solidFill>
                <a:latin typeface="Times New Roman" pitchFamily="18" charset="0"/>
                <a:ea typeface="新細明體" pitchFamily="18" charset="-120"/>
                <a:cs typeface="Times New Roman" pitchFamily="18" charset="0"/>
              </a:rPr>
              <a:t>{</a:t>
            </a:r>
            <a:r>
              <a:rPr lang="en-US" sz="2000" dirty="0">
                <a:latin typeface="Times New Roman" pitchFamily="18" charset="0"/>
                <a:ea typeface="新細明體" pitchFamily="18" charset="-120"/>
                <a:cs typeface="Times New Roman" pitchFamily="18" charset="0"/>
              </a:rPr>
              <a:t>  and   </a:t>
            </a:r>
            <a:r>
              <a:rPr lang="en-US" sz="2000" dirty="0">
                <a:solidFill>
                  <a:srgbClr val="7030A0"/>
                </a:solidFill>
                <a:latin typeface="Times New Roman" pitchFamily="18" charset="0"/>
                <a:ea typeface="新細明體" pitchFamily="18" charset="-120"/>
                <a:cs typeface="Times New Roman" pitchFamily="18" charset="0"/>
              </a:rPr>
              <a:t>}</a:t>
            </a:r>
            <a:r>
              <a:rPr lang="en-US" sz="2000" dirty="0">
                <a:latin typeface="Times New Roman" pitchFamily="18" charset="0"/>
                <a:ea typeface="新細明體" pitchFamily="18" charset="-120"/>
                <a:cs typeface="Times New Roman" pitchFamily="18" charset="0"/>
              </a:rPr>
              <a:t>. </a:t>
            </a:r>
          </a:p>
          <a:p>
            <a:pPr marL="514350" indent="-514350">
              <a:buFont typeface="+mj-lt"/>
              <a:buAutoNum type="arabicPeriod"/>
              <a:defRPr/>
            </a:pPr>
            <a:endParaRPr lang="en-US" sz="2000" dirty="0">
              <a:latin typeface="Times New Roman" pitchFamily="18" charset="0"/>
              <a:ea typeface="新細明體" pitchFamily="18" charset="-120"/>
              <a:cs typeface="Times New Roman" pitchFamily="18" charset="0"/>
            </a:endParaRPr>
          </a:p>
          <a:p>
            <a:pPr marL="514350" indent="-514350">
              <a:buFont typeface="+mj-lt"/>
              <a:buAutoNum type="arabicPeriod"/>
              <a:defRPr/>
            </a:pPr>
            <a:r>
              <a:rPr lang="en-US" sz="2000" dirty="0">
                <a:latin typeface="Times New Roman" pitchFamily="18" charset="0"/>
                <a:ea typeface="新細明體" pitchFamily="18" charset="-120"/>
                <a:cs typeface="Times New Roman" pitchFamily="18" charset="0"/>
              </a:rPr>
              <a:t>An identifier begins with a letter. The data types of variables are not explicitly declared. </a:t>
            </a:r>
          </a:p>
          <a:p>
            <a:pPr marL="514350" indent="-514350">
              <a:defRPr/>
            </a:pPr>
            <a:r>
              <a:rPr lang="en-US" sz="2000" dirty="0">
                <a:latin typeface="Times New Roman" pitchFamily="18" charset="0"/>
                <a:ea typeface="新細明體" pitchFamily="18" charset="-120"/>
                <a:cs typeface="Times New Roman" pitchFamily="18" charset="0"/>
              </a:rPr>
              <a:t>			             node= record </a:t>
            </a:r>
          </a:p>
          <a:p>
            <a:pPr marL="514350" indent="-514350" algn="ctr">
              <a:defRPr/>
            </a:pPr>
            <a:r>
              <a:rPr lang="en-US" sz="2000" dirty="0">
                <a:latin typeface="Times New Roman" pitchFamily="18" charset="0"/>
                <a:ea typeface="新細明體" pitchFamily="18" charset="-120"/>
                <a:cs typeface="Times New Roman" pitchFamily="18" charset="0"/>
              </a:rPr>
              <a:t>{ </a:t>
            </a:r>
          </a:p>
          <a:p>
            <a:pPr marL="514350" indent="-514350" algn="ctr">
              <a:defRPr/>
            </a:pPr>
            <a:r>
              <a:rPr lang="en-US" sz="2000" dirty="0">
                <a:latin typeface="Times New Roman" pitchFamily="18" charset="0"/>
                <a:ea typeface="新細明體" pitchFamily="18" charset="-120"/>
                <a:cs typeface="Times New Roman" pitchFamily="18" charset="0"/>
              </a:rPr>
              <a:t>data type 1 data 1; </a:t>
            </a:r>
          </a:p>
          <a:p>
            <a:pPr marL="514350" indent="-514350" algn="ctr">
              <a:defRPr/>
            </a:pPr>
            <a:r>
              <a:rPr lang="en-US" sz="2000" dirty="0">
                <a:latin typeface="Times New Roman" pitchFamily="18" charset="0"/>
                <a:ea typeface="新細明體" pitchFamily="18" charset="-120"/>
                <a:cs typeface="Times New Roman" pitchFamily="18" charset="0"/>
              </a:rPr>
              <a:t>data type n data n; </a:t>
            </a:r>
          </a:p>
          <a:p>
            <a:pPr marL="514350" indent="-514350" algn="ctr">
              <a:defRPr/>
            </a:pPr>
            <a:r>
              <a:rPr lang="en-US" sz="2000" dirty="0">
                <a:latin typeface="Times New Roman" pitchFamily="18" charset="0"/>
                <a:ea typeface="新細明體" pitchFamily="18" charset="-120"/>
                <a:cs typeface="Times New Roman" pitchFamily="18" charset="0"/>
              </a:rPr>
              <a:t>node *link;</a:t>
            </a:r>
          </a:p>
          <a:p>
            <a:pPr marL="514350" indent="-514350" algn="ctr">
              <a:defRPr/>
            </a:pPr>
            <a:r>
              <a:rPr lang="en-US" sz="2000" dirty="0">
                <a:latin typeface="Times New Roman" pitchFamily="18" charset="0"/>
                <a:ea typeface="新細明體" pitchFamily="18" charset="-120"/>
                <a:cs typeface="Times New Roman" pitchFamily="18" charset="0"/>
              </a:rPr>
              <a:t>}</a:t>
            </a:r>
          </a:p>
          <a:p>
            <a:pPr marL="514350" indent="-514350">
              <a:defRPr/>
            </a:pPr>
            <a:r>
              <a:rPr lang="en-US" sz="2000" dirty="0">
                <a:latin typeface="Times New Roman" pitchFamily="18" charset="0"/>
                <a:ea typeface="新細明體" pitchFamily="18" charset="-120"/>
                <a:cs typeface="Times New Roman" pitchFamily="18" charset="0"/>
              </a:rPr>
              <a:t>4. There are two Boolean values </a:t>
            </a:r>
            <a:r>
              <a:rPr lang="en-US" sz="2000" b="1" dirty="0">
                <a:solidFill>
                  <a:srgbClr val="7030A0"/>
                </a:solidFill>
                <a:latin typeface="Times New Roman" pitchFamily="18" charset="0"/>
                <a:ea typeface="新細明體" pitchFamily="18" charset="-120"/>
                <a:cs typeface="Times New Roman" pitchFamily="18" charset="0"/>
              </a:rPr>
              <a:t>TRUE</a:t>
            </a:r>
            <a:r>
              <a:rPr lang="en-US" sz="2000" dirty="0">
                <a:solidFill>
                  <a:srgbClr val="7030A0"/>
                </a:solidFill>
                <a:latin typeface="Times New Roman" pitchFamily="18" charset="0"/>
                <a:ea typeface="新細明體" pitchFamily="18" charset="-120"/>
                <a:cs typeface="Times New Roman" pitchFamily="18" charset="0"/>
              </a:rPr>
              <a:t>  </a:t>
            </a:r>
            <a:r>
              <a:rPr lang="en-US" sz="2000" dirty="0">
                <a:latin typeface="Times New Roman" pitchFamily="18" charset="0"/>
                <a:ea typeface="新細明體" pitchFamily="18" charset="-120"/>
                <a:cs typeface="Times New Roman" pitchFamily="18" charset="0"/>
              </a:rPr>
              <a:t>and   </a:t>
            </a:r>
            <a:r>
              <a:rPr lang="en-US" sz="2000" b="1" dirty="0">
                <a:solidFill>
                  <a:srgbClr val="7030A0"/>
                </a:solidFill>
                <a:latin typeface="Times New Roman" pitchFamily="18" charset="0"/>
                <a:ea typeface="新細明體" pitchFamily="18" charset="-120"/>
                <a:cs typeface="Times New Roman" pitchFamily="18" charset="0"/>
              </a:rPr>
              <a:t>FALSE</a:t>
            </a:r>
            <a:r>
              <a:rPr lang="en-US" sz="2000" dirty="0">
                <a:latin typeface="Times New Roman" pitchFamily="18" charset="0"/>
                <a:ea typeface="新細明體" pitchFamily="18" charset="-120"/>
                <a:cs typeface="Times New Roman" pitchFamily="18" charset="0"/>
              </a:rPr>
              <a:t>.</a:t>
            </a:r>
          </a:p>
          <a:p>
            <a:pPr algn="ctr">
              <a:defRPr/>
            </a:pPr>
            <a:r>
              <a:rPr lang="en-US" sz="2000" dirty="0">
                <a:latin typeface="Times New Roman" pitchFamily="18" charset="0"/>
                <a:ea typeface="新細明體" pitchFamily="18" charset="-120"/>
                <a:cs typeface="Times New Roman" pitchFamily="18" charset="0"/>
              </a:rPr>
              <a:t>     Logical Operators</a:t>
            </a:r>
          </a:p>
          <a:p>
            <a:pPr algn="ctr">
              <a:defRPr/>
            </a:pPr>
            <a:r>
              <a:rPr lang="en-US" sz="2000" dirty="0">
                <a:latin typeface="Times New Roman" pitchFamily="18" charset="0"/>
                <a:ea typeface="新細明體" pitchFamily="18" charset="-120"/>
                <a:cs typeface="Times New Roman" pitchFamily="18" charset="0"/>
              </a:rPr>
              <a:t>    </a:t>
            </a:r>
            <a:r>
              <a:rPr lang="en-US" sz="2000" b="1" dirty="0">
                <a:solidFill>
                  <a:srgbClr val="7030A0"/>
                </a:solidFill>
                <a:latin typeface="Times New Roman" pitchFamily="18" charset="0"/>
                <a:ea typeface="新細明體" pitchFamily="18" charset="-120"/>
                <a:cs typeface="Times New Roman" pitchFamily="18" charset="0"/>
              </a:rPr>
              <a:t>AND, OR, NOT</a:t>
            </a:r>
          </a:p>
          <a:p>
            <a:pPr algn="ctr">
              <a:defRPr/>
            </a:pPr>
            <a:r>
              <a:rPr lang="en-US" sz="2000" dirty="0">
                <a:latin typeface="Times New Roman" pitchFamily="18" charset="0"/>
                <a:ea typeface="新細明體" pitchFamily="18" charset="-120"/>
                <a:cs typeface="Times New Roman" pitchFamily="18" charset="0"/>
              </a:rPr>
              <a:t>    Relational Operators</a:t>
            </a:r>
          </a:p>
          <a:p>
            <a:pPr algn="ctr">
              <a:defRPr/>
            </a:pPr>
            <a:r>
              <a:rPr lang="en-US" sz="2000" dirty="0">
                <a:latin typeface="Times New Roman" pitchFamily="18" charset="0"/>
                <a:ea typeface="新細明體" pitchFamily="18" charset="-120"/>
                <a:cs typeface="Times New Roman" pitchFamily="18" charset="0"/>
              </a:rPr>
              <a:t>   </a:t>
            </a:r>
            <a:r>
              <a:rPr lang="en-US" sz="2000" b="1" dirty="0">
                <a:solidFill>
                  <a:srgbClr val="7030A0"/>
                </a:solidFill>
                <a:latin typeface="Times New Roman" pitchFamily="18" charset="0"/>
                <a:ea typeface="新細明體" pitchFamily="18" charset="-120"/>
                <a:cs typeface="Times New Roman" pitchFamily="18" charset="0"/>
              </a:rPr>
              <a:t>&lt;, &lt;=,&gt;,&gt;=, =, !=</a:t>
            </a:r>
          </a:p>
          <a:p>
            <a:pPr algn="ctr">
              <a:defRPr/>
            </a:pPr>
            <a:endParaRPr lang="en-US" sz="2000" dirty="0">
              <a:latin typeface="Times New Roman" pitchFamily="18" charset="0"/>
              <a:ea typeface="新細明體" pitchFamily="18" charset="-120"/>
              <a:cs typeface="Times New Roman" pitchFamily="18" charset="0"/>
            </a:endParaRPr>
          </a:p>
          <a:p>
            <a:pPr>
              <a:defRPr/>
            </a:pPr>
            <a:endParaRPr lang="en-US" sz="1600" dirty="0">
              <a:latin typeface="Arial" charset="0"/>
              <a:ea typeface="新細明體" pitchFamily="18" charset="-120"/>
            </a:endParaRPr>
          </a:p>
          <a:p>
            <a:pPr>
              <a:defRPr/>
            </a:pPr>
            <a:endParaRPr lang="en-US" sz="1600" dirty="0">
              <a:latin typeface="Arial" charset="0"/>
              <a:ea typeface="新細明體" pitchFamily="18" charset="-120"/>
            </a:endParaRPr>
          </a:p>
        </p:txBody>
      </p:sp>
    </p:spTree>
    <p:extLst>
      <p:ext uri="{BB962C8B-B14F-4D97-AF65-F5344CB8AC3E}">
        <p14:creationId xmlns:p14="http://schemas.microsoft.com/office/powerpoint/2010/main" val="1554165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
          <p:cNvSpPr txBox="1">
            <a:spLocks noChangeArrowheads="1"/>
          </p:cNvSpPr>
          <p:nvPr/>
        </p:nvSpPr>
        <p:spPr bwMode="auto">
          <a:xfrm>
            <a:off x="568037" y="789709"/>
            <a:ext cx="9116291"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BD0D9"/>
              </a:buClr>
              <a:buSzPct val="95000"/>
              <a:buFont typeface="Wingdings 2" panose="05020102010507070707" pitchFamily="18" charset="2"/>
              <a:buChar char=""/>
              <a:tabLst>
                <a:tab pos="457200" algn="l"/>
              </a:tabLst>
              <a:defRPr sz="2600">
                <a:solidFill>
                  <a:schemeClr val="tx1"/>
                </a:solidFill>
                <a:latin typeface="Constantia" panose="02030602050306030303" pitchFamily="18" charset="0"/>
                <a:ea typeface="新細明體"/>
                <a:cs typeface="新細明體"/>
              </a:defRPr>
            </a:lvl1pPr>
            <a:lvl2pPr marL="742950" indent="-285750">
              <a:spcBef>
                <a:spcPct val="20000"/>
              </a:spcBef>
              <a:buClr>
                <a:schemeClr val="accent1"/>
              </a:buClr>
              <a:buSzPct val="85000"/>
              <a:buFont typeface="Wingdings 2" panose="05020102010507070707" pitchFamily="18" charset="2"/>
              <a:buChar char=""/>
              <a:tabLst>
                <a:tab pos="457200" algn="l"/>
              </a:tabLst>
              <a:defRPr sz="2400">
                <a:solidFill>
                  <a:schemeClr val="tx1"/>
                </a:solidFill>
                <a:latin typeface="Constantia" panose="02030602050306030303" pitchFamily="18" charset="0"/>
                <a:ea typeface="新細明體"/>
                <a:cs typeface="新細明體"/>
              </a:defRPr>
            </a:lvl2pPr>
            <a:lvl3pPr marL="1143000" indent="-228600">
              <a:spcBef>
                <a:spcPct val="20000"/>
              </a:spcBef>
              <a:buClr>
                <a:schemeClr val="accent2"/>
              </a:buClr>
              <a:buSzPct val="70000"/>
              <a:buFont typeface="Wingdings 2" panose="05020102010507070707" pitchFamily="18" charset="2"/>
              <a:buChar char=""/>
              <a:tabLst>
                <a:tab pos="457200" algn="l"/>
              </a:tabLst>
              <a:defRPr sz="2100">
                <a:solidFill>
                  <a:schemeClr val="tx1"/>
                </a:solidFill>
                <a:latin typeface="Constantia" panose="02030602050306030303" pitchFamily="18" charset="0"/>
                <a:ea typeface="新細明體"/>
                <a:cs typeface="新細明體"/>
              </a:defRPr>
            </a:lvl3pPr>
            <a:lvl4pPr marL="1600200" indent="-228600">
              <a:spcBef>
                <a:spcPct val="20000"/>
              </a:spcBef>
              <a:buClr>
                <a:srgbClr val="0BD0D9"/>
              </a:buClr>
              <a:buSzPct val="65000"/>
              <a:buFont typeface="Wingdings 2" panose="05020102010507070707" pitchFamily="18" charset="2"/>
              <a:buChar char=""/>
              <a:tabLst>
                <a:tab pos="457200" algn="l"/>
              </a:tabLst>
              <a:defRPr sz="2000">
                <a:solidFill>
                  <a:schemeClr val="tx1"/>
                </a:solidFill>
                <a:latin typeface="Constantia" panose="02030602050306030303" pitchFamily="18" charset="0"/>
                <a:ea typeface="新細明體"/>
                <a:cs typeface="新細明體"/>
              </a:defRPr>
            </a:lvl4pPr>
            <a:lvl5pPr marL="2057400" indent="-228600">
              <a:spcBef>
                <a:spcPct val="20000"/>
              </a:spcBef>
              <a:buClr>
                <a:srgbClr val="10CF9B"/>
              </a:buClr>
              <a:buSzPct val="65000"/>
              <a:buFont typeface="Wingdings 2" panose="05020102010507070707" pitchFamily="18" charset="2"/>
              <a:buChar char=""/>
              <a:tabLst>
                <a:tab pos="457200" algn="l"/>
              </a:tabLst>
              <a:defRPr sz="2000">
                <a:solidFill>
                  <a:schemeClr val="tx1"/>
                </a:solidFill>
                <a:latin typeface="Constantia" panose="02030602050306030303" pitchFamily="18" charset="0"/>
                <a:ea typeface="新細明體"/>
                <a:cs typeface="新細明體"/>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tabLst>
                <a:tab pos="457200" algn="l"/>
              </a:tabLst>
              <a:defRPr sz="2000">
                <a:solidFill>
                  <a:schemeClr val="tx1"/>
                </a:solidFill>
                <a:latin typeface="Constantia" panose="02030602050306030303" pitchFamily="18" charset="0"/>
                <a:ea typeface="新細明體"/>
                <a:cs typeface="新細明體"/>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tabLst>
                <a:tab pos="457200" algn="l"/>
              </a:tabLst>
              <a:defRPr sz="2000">
                <a:solidFill>
                  <a:schemeClr val="tx1"/>
                </a:solidFill>
                <a:latin typeface="Constantia" panose="02030602050306030303" pitchFamily="18" charset="0"/>
                <a:ea typeface="新細明體"/>
                <a:cs typeface="新細明體"/>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tabLst>
                <a:tab pos="457200" algn="l"/>
              </a:tabLst>
              <a:defRPr sz="2000">
                <a:solidFill>
                  <a:schemeClr val="tx1"/>
                </a:solidFill>
                <a:latin typeface="Constantia" panose="02030602050306030303" pitchFamily="18" charset="0"/>
                <a:ea typeface="新細明體"/>
                <a:cs typeface="新細明體"/>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tabLst>
                <a:tab pos="457200" algn="l"/>
              </a:tabLst>
              <a:defRPr sz="2000">
                <a:solidFill>
                  <a:schemeClr val="tx1"/>
                </a:solidFill>
                <a:latin typeface="Constantia" panose="02030602050306030303" pitchFamily="18" charset="0"/>
                <a:ea typeface="新細明體"/>
                <a:cs typeface="新細明體"/>
              </a:defRPr>
            </a:lvl9pPr>
          </a:lstStyle>
          <a:p>
            <a:pPr algn="just">
              <a:spcBef>
                <a:spcPct val="0"/>
              </a:spcBef>
              <a:buClrTx/>
              <a:buSzTx/>
              <a:buFontTx/>
              <a:buNone/>
            </a:pPr>
            <a:endParaRPr lang="en-US" altLang="en-US" sz="2000" dirty="0">
              <a:latin typeface="Times New Roman" panose="02020603050405020304" pitchFamily="18" charset="0"/>
              <a:cs typeface="Times New Roman" panose="02020603050405020304" pitchFamily="18" charset="0"/>
            </a:endParaRPr>
          </a:p>
          <a:p>
            <a:pPr algn="just">
              <a:spcBef>
                <a:spcPct val="0"/>
              </a:spcBef>
              <a:buClrTx/>
              <a:buSzTx/>
              <a:buFontTx/>
              <a:buNone/>
            </a:pPr>
            <a:r>
              <a:rPr lang="en-US" altLang="en-US" sz="2000" dirty="0">
                <a:latin typeface="Times New Roman" panose="02020603050405020304" pitchFamily="18" charset="0"/>
                <a:cs typeface="Times New Roman" panose="02020603050405020304" pitchFamily="18" charset="0"/>
              </a:rPr>
              <a:t>5. Assignment of values to variables is done using the assignment statement. 			&lt;Variable&gt;</a:t>
            </a:r>
            <a:r>
              <a:rPr lang="en-US" altLang="en-US" sz="2000" b="1" dirty="0">
                <a:latin typeface="Times New Roman" panose="02020603050405020304" pitchFamily="18" charset="0"/>
                <a:cs typeface="Times New Roman" panose="02020603050405020304" pitchFamily="18" charset="0"/>
              </a:rPr>
              <a:t>:</a:t>
            </a:r>
            <a:r>
              <a:rPr lang="en-US" altLang="en-US" sz="2000" b="1" dirty="0">
                <a:solidFill>
                  <a:srgbClr val="7030A0"/>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&lt;expression&gt;;</a:t>
            </a:r>
          </a:p>
          <a:p>
            <a:pPr algn="just">
              <a:spcBef>
                <a:spcPct val="0"/>
              </a:spcBef>
              <a:buClrTx/>
              <a:buSzTx/>
              <a:buFontTx/>
              <a:buNone/>
            </a:pPr>
            <a:endParaRPr lang="en-US" altLang="en-US" sz="2400" dirty="0">
              <a:latin typeface="Times New Roman" panose="02020603050405020304" pitchFamily="18" charset="0"/>
              <a:cs typeface="Times New Roman" panose="02020603050405020304" pitchFamily="18" charset="0"/>
            </a:endParaRPr>
          </a:p>
          <a:p>
            <a:pPr algn="just">
              <a:spcBef>
                <a:spcPct val="0"/>
              </a:spcBef>
              <a:buClrTx/>
              <a:buSzTx/>
              <a:buFontTx/>
              <a:buNone/>
            </a:pPr>
            <a:r>
              <a:rPr lang="en-US" altLang="en-US" sz="2000" dirty="0">
                <a:latin typeface="Times New Roman" panose="02020603050405020304" pitchFamily="18" charset="0"/>
                <a:cs typeface="Times New Roman" panose="02020603050405020304" pitchFamily="18" charset="0"/>
              </a:rPr>
              <a:t>6. Compound data types can be formed with records. Here is an example,</a:t>
            </a:r>
          </a:p>
          <a:p>
            <a:pPr>
              <a:spcBef>
                <a:spcPct val="0"/>
              </a:spcBef>
              <a:buClrTx/>
              <a:buSzTx/>
              <a:buFontTx/>
              <a:buNone/>
            </a:pPr>
            <a:r>
              <a:rPr lang="en-US" altLang="en-US" sz="2000" dirty="0">
                <a:latin typeface="Times New Roman" panose="02020603050405020304" pitchFamily="18" charset="0"/>
                <a:cs typeface="Times New Roman" panose="02020603050405020304" pitchFamily="18" charset="0"/>
              </a:rPr>
              <a:t>Node. Record</a:t>
            </a:r>
          </a:p>
          <a:p>
            <a:pPr>
              <a:spcBef>
                <a:spcPct val="0"/>
              </a:spcBef>
              <a:buClrTx/>
              <a:buSzTx/>
              <a:buFontTx/>
              <a:buNone/>
            </a:pPr>
            <a:r>
              <a:rPr lang="en-US" altLang="en-US" sz="2000" dirty="0">
                <a:latin typeface="Times New Roman" panose="02020603050405020304" pitchFamily="18" charset="0"/>
                <a:cs typeface="Times New Roman" panose="02020603050405020304" pitchFamily="18" charset="0"/>
              </a:rPr>
              <a:t>			{</a:t>
            </a:r>
          </a:p>
          <a:p>
            <a:pPr>
              <a:spcBef>
                <a:spcPct val="0"/>
              </a:spcBef>
              <a:buClrTx/>
              <a:buSzTx/>
              <a:buFontTx/>
              <a:buNone/>
            </a:pPr>
            <a:r>
              <a:rPr lang="en-US" altLang="en-US" sz="2000" dirty="0">
                <a:latin typeface="Times New Roman" panose="02020603050405020304" pitchFamily="18" charset="0"/>
                <a:cs typeface="Times New Roman" panose="02020603050405020304" pitchFamily="18" charset="0"/>
              </a:rPr>
              <a:t>  			 data type – 1   data-1;</a:t>
            </a:r>
          </a:p>
          <a:p>
            <a:pPr>
              <a:spcBef>
                <a:spcPct val="0"/>
              </a:spcBef>
              <a:buClrTx/>
              <a:buSzTx/>
              <a:buFontTx/>
              <a:buNone/>
            </a:pP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t>
            </a:r>
            <a:endParaRPr lang="en-US" altLang="en-US" sz="2000" dirty="0">
              <a:latin typeface="Times New Roman" panose="02020603050405020304" pitchFamily="18" charset="0"/>
              <a:cs typeface="Times New Roman" panose="02020603050405020304" pitchFamily="18" charset="0"/>
            </a:endParaRPr>
          </a:p>
          <a:p>
            <a:pPr>
              <a:spcBef>
                <a:spcPct val="0"/>
              </a:spcBef>
              <a:buClrTx/>
              <a:buSzTx/>
              <a:buFontTx/>
              <a:buNone/>
            </a:pPr>
            <a:r>
              <a:rPr lang="en-US" altLang="en-US" sz="2000" b="1" dirty="0">
                <a:latin typeface="Times New Roman" panose="02020603050405020304" pitchFamily="18" charset="0"/>
                <a:cs typeface="Times New Roman" panose="02020603050405020304" pitchFamily="18" charset="0"/>
              </a:rPr>
              <a:t>			.</a:t>
            </a:r>
            <a:endParaRPr lang="en-US" altLang="en-US" sz="2000" dirty="0">
              <a:latin typeface="Times New Roman" panose="02020603050405020304" pitchFamily="18" charset="0"/>
              <a:cs typeface="Times New Roman" panose="02020603050405020304" pitchFamily="18" charset="0"/>
            </a:endParaRPr>
          </a:p>
          <a:p>
            <a:pPr>
              <a:spcBef>
                <a:spcPct val="0"/>
              </a:spcBef>
              <a:buClrTx/>
              <a:buSzTx/>
              <a:buFontTx/>
              <a:buNone/>
            </a:pPr>
            <a:r>
              <a:rPr lang="en-US" altLang="en-US" sz="2000" b="1" dirty="0">
                <a:latin typeface="Times New Roman" panose="02020603050405020304" pitchFamily="18" charset="0"/>
                <a:cs typeface="Times New Roman" panose="02020603050405020304" pitchFamily="18" charset="0"/>
              </a:rPr>
              <a:t>			.</a:t>
            </a:r>
            <a:endParaRPr lang="en-US" altLang="en-US" sz="2000" dirty="0">
              <a:latin typeface="Times New Roman" panose="02020603050405020304" pitchFamily="18" charset="0"/>
              <a:cs typeface="Times New Roman" panose="02020603050405020304" pitchFamily="18" charset="0"/>
            </a:endParaRPr>
          </a:p>
          <a:p>
            <a:pPr>
              <a:spcBef>
                <a:spcPct val="0"/>
              </a:spcBef>
              <a:buClrTx/>
              <a:buSzTx/>
              <a:buFontTx/>
              <a:buNone/>
            </a:pPr>
            <a:r>
              <a:rPr lang="en-US" altLang="en-US" sz="2000" dirty="0">
                <a:latin typeface="Times New Roman" panose="02020603050405020304" pitchFamily="18" charset="0"/>
                <a:cs typeface="Times New Roman" panose="02020603050405020304" pitchFamily="18" charset="0"/>
              </a:rPr>
              <a:t>		 	 data type – n  data – n;</a:t>
            </a:r>
          </a:p>
          <a:p>
            <a:pPr>
              <a:spcBef>
                <a:spcPct val="0"/>
              </a:spcBef>
              <a:buClrTx/>
              <a:buSzTx/>
              <a:buFontTx/>
              <a:buNone/>
            </a:pPr>
            <a:r>
              <a:rPr lang="en-US" altLang="en-US" sz="2000" dirty="0">
                <a:latin typeface="Times New Roman" panose="02020603050405020304" pitchFamily="18" charset="0"/>
                <a:cs typeface="Times New Roman" panose="02020603050405020304" pitchFamily="18" charset="0"/>
              </a:rPr>
              <a:t>			  node * link;</a:t>
            </a:r>
          </a:p>
          <a:p>
            <a:pPr>
              <a:spcBef>
                <a:spcPct val="0"/>
              </a:spcBef>
              <a:buClrTx/>
              <a:buSzTx/>
              <a:buFontTx/>
              <a:buNone/>
            </a:pPr>
            <a:r>
              <a:rPr lang="en-US" altLang="en-US" sz="2000" dirty="0">
                <a:latin typeface="Times New Roman" panose="02020603050405020304" pitchFamily="18" charset="0"/>
                <a:cs typeface="Times New Roman" panose="02020603050405020304" pitchFamily="18" charset="0"/>
              </a:rPr>
              <a:t>			}</a:t>
            </a:r>
          </a:p>
          <a:p>
            <a:pPr>
              <a:spcBef>
                <a:spcPct val="0"/>
              </a:spcBef>
              <a:buClrTx/>
              <a:buSzTx/>
              <a:buFontTx/>
              <a:buNone/>
            </a:pPr>
            <a:r>
              <a:rPr lang="en-US" altLang="en-US" sz="2000" dirty="0">
                <a:latin typeface="Times New Roman" panose="02020603050405020304" pitchFamily="18" charset="0"/>
                <a:cs typeface="Times New Roman" panose="02020603050405020304" pitchFamily="18" charset="0"/>
              </a:rPr>
              <a:t> </a:t>
            </a:r>
          </a:p>
          <a:p>
            <a:pPr>
              <a:spcBef>
                <a:spcPct val="0"/>
              </a:spcBef>
              <a:buClrTx/>
              <a:buSzTx/>
              <a:buFontTx/>
              <a:buNone/>
            </a:pPr>
            <a:r>
              <a:rPr lang="en-US" altLang="en-US" sz="2000" dirty="0">
                <a:latin typeface="Times New Roman" panose="02020603050405020304" pitchFamily="18" charset="0"/>
                <a:cs typeface="Times New Roman" panose="02020603050405020304" pitchFamily="18" charset="0"/>
              </a:rPr>
              <a:t>		Here link is a pointer to the record type node. Individual data items of a record can be accessed with </a:t>
            </a:r>
            <a:r>
              <a:rPr lang="en-US" altLang="en-US" sz="2000" dirty="0">
                <a:latin typeface="Times New Roman" panose="02020603050405020304" pitchFamily="18" charset="0"/>
                <a:cs typeface="Times New Roman" panose="02020603050405020304" pitchFamily="18" charset="0"/>
                <a:sym typeface="Wingdings" panose="05000000000000000000" pitchFamily="2" charset="2"/>
              </a:rPr>
              <a:t></a:t>
            </a:r>
            <a:r>
              <a:rPr lang="en-US" altLang="en-US" sz="2000" dirty="0">
                <a:latin typeface="Times New Roman" panose="02020603050405020304" pitchFamily="18" charset="0"/>
                <a:cs typeface="Times New Roman" panose="02020603050405020304" pitchFamily="18" charset="0"/>
              </a:rPr>
              <a:t> and period.</a:t>
            </a:r>
          </a:p>
          <a:p>
            <a:pPr>
              <a:spcBef>
                <a:spcPct val="0"/>
              </a:spcBef>
              <a:buClrTx/>
              <a:buSzTx/>
              <a:buFontTx/>
              <a:buNone/>
            </a:pPr>
            <a:endParaRPr lang="en-US" altLang="en-US" sz="2000" dirty="0">
              <a:latin typeface="Times New Roman" panose="02020603050405020304" pitchFamily="18" charset="0"/>
              <a:cs typeface="Times New Roman" panose="02020603050405020304" pitchFamily="18" charset="0"/>
            </a:endParaRPr>
          </a:p>
          <a:p>
            <a:pPr>
              <a:spcBef>
                <a:spcPct val="0"/>
              </a:spcBef>
              <a:buClrTx/>
              <a:buSzTx/>
              <a:buFont typeface="Calibri" panose="020F0502020204030204" pitchFamily="34" charset="0"/>
              <a:buAutoNum type="arabicPeriod"/>
            </a:pPr>
            <a:endParaRPr lang="en-US" altLang="en-US" sz="2800" dirty="0">
              <a:latin typeface="Times New Roman" panose="02020603050405020304" pitchFamily="18" charset="0"/>
              <a:cs typeface="Times New Roman" panose="02020603050405020304" pitchFamily="18" charset="0"/>
            </a:endParaRPr>
          </a:p>
          <a:p>
            <a:pPr>
              <a:spcBef>
                <a:spcPct val="0"/>
              </a:spcBef>
              <a:buClrTx/>
              <a:buSzTx/>
              <a:buFontTx/>
              <a:buNone/>
            </a:pPr>
            <a:endParaRPr lang="en-US" altLang="en-US" sz="2400" dirty="0">
              <a:latin typeface="Arial" panose="020B0604020202020204" pitchFamily="34" charset="0"/>
            </a:endParaRPr>
          </a:p>
        </p:txBody>
      </p:sp>
    </p:spTree>
    <p:extLst>
      <p:ext uri="{BB962C8B-B14F-4D97-AF65-F5344CB8AC3E}">
        <p14:creationId xmlns:p14="http://schemas.microsoft.com/office/powerpoint/2010/main" val="110450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526473" y="1101436"/>
            <a:ext cx="8153400" cy="5638800"/>
          </a:xfrm>
          <a:prstGeom prst="rect">
            <a:avLst/>
          </a:prstGeom>
        </p:spPr>
        <p:txBody>
          <a:bodyPr>
            <a:normAutofit fontScale="70000" lnSpcReduction="20000"/>
          </a:bodyPr>
          <a:lstStyle/>
          <a:p>
            <a:pPr marL="273050" indent="-273050">
              <a:spcBef>
                <a:spcPct val="20000"/>
              </a:spcBef>
              <a:buClr>
                <a:srgbClr val="0BD0D9"/>
              </a:buClr>
              <a:buSzPct val="95000"/>
              <a:defRPr/>
            </a:pPr>
            <a:r>
              <a:rPr lang="en-US" sz="2600" dirty="0"/>
              <a:t>                                                                                 </a:t>
            </a:r>
            <a:r>
              <a:rPr lang="en-US" dirty="0">
                <a:latin typeface="Times New Roman" pitchFamily="18" charset="0"/>
                <a:cs typeface="Times New Roman" pitchFamily="18" charset="0"/>
              </a:rPr>
              <a:t>Contd…      </a:t>
            </a:r>
          </a:p>
          <a:p>
            <a:pPr marL="273050" indent="-273050">
              <a:spcBef>
                <a:spcPct val="20000"/>
              </a:spcBef>
              <a:buClr>
                <a:srgbClr val="0BD0D9"/>
              </a:buClr>
              <a:buSzPct val="95000"/>
              <a:defRPr/>
            </a:pPr>
            <a:r>
              <a:rPr lang="en-US" sz="2900" dirty="0">
                <a:latin typeface="Times New Roman" pitchFamily="18" charset="0"/>
                <a:cs typeface="Times New Roman" pitchFamily="18" charset="0"/>
              </a:rPr>
              <a:t>7. The following looping statements are employed.</a:t>
            </a:r>
          </a:p>
          <a:p>
            <a:pPr marL="273050" indent="-273050">
              <a:spcBef>
                <a:spcPct val="20000"/>
              </a:spcBef>
              <a:buClr>
                <a:srgbClr val="0BD0D9"/>
              </a:buClr>
              <a:buSzPct val="95000"/>
              <a:defRPr/>
            </a:pPr>
            <a:r>
              <a:rPr lang="en-US" sz="2900" dirty="0">
                <a:latin typeface="Times New Roman" pitchFamily="18" charset="0"/>
                <a:cs typeface="Times New Roman" pitchFamily="18" charset="0"/>
              </a:rPr>
              <a:t>      For, while and repeat-until While Loop:</a:t>
            </a:r>
          </a:p>
          <a:p>
            <a:pPr marL="273050" indent="-273050">
              <a:spcBef>
                <a:spcPct val="20000"/>
              </a:spcBef>
              <a:buClr>
                <a:srgbClr val="0BD0D9"/>
              </a:buClr>
              <a:buSzPct val="95000"/>
              <a:defRPr/>
            </a:pPr>
            <a:r>
              <a:rPr lang="en-US" sz="2900" dirty="0">
                <a:latin typeface="Times New Roman" pitchFamily="18" charset="0"/>
                <a:cs typeface="Times New Roman" pitchFamily="18" charset="0"/>
              </a:rPr>
              <a:t>      While &lt; condition &gt; do  </a:t>
            </a:r>
          </a:p>
          <a:p>
            <a:pPr marL="273050" indent="-273050">
              <a:spcBef>
                <a:spcPct val="20000"/>
              </a:spcBef>
              <a:buClr>
                <a:srgbClr val="0BD0D9"/>
              </a:buClr>
              <a:buSzPct val="95000"/>
              <a:defRPr/>
            </a:pPr>
            <a:r>
              <a:rPr lang="en-US" sz="2900" dirty="0">
                <a:latin typeface="Times New Roman" pitchFamily="18" charset="0"/>
                <a:cs typeface="Times New Roman" pitchFamily="18" charset="0"/>
              </a:rPr>
              <a:t>       {</a:t>
            </a:r>
          </a:p>
          <a:p>
            <a:pPr marL="273050" indent="-273050">
              <a:spcBef>
                <a:spcPct val="20000"/>
              </a:spcBef>
              <a:buClr>
                <a:srgbClr val="0BD0D9"/>
              </a:buClr>
              <a:buSzPct val="95000"/>
              <a:defRPr/>
            </a:pPr>
            <a:r>
              <a:rPr lang="en-US" sz="2900" dirty="0">
                <a:latin typeface="Times New Roman" pitchFamily="18" charset="0"/>
                <a:cs typeface="Times New Roman" pitchFamily="18" charset="0"/>
              </a:rPr>
              <a:t>             &lt;statement-1&gt;</a:t>
            </a:r>
          </a:p>
          <a:p>
            <a:pPr marL="273050" indent="-273050">
              <a:spcBef>
                <a:spcPct val="20000"/>
              </a:spcBef>
              <a:buClr>
                <a:srgbClr val="0BD0D9"/>
              </a:buClr>
              <a:buSzPct val="95000"/>
              <a:defRPr/>
            </a:pPr>
            <a:r>
              <a:rPr lang="en-US" sz="2900" dirty="0">
                <a:latin typeface="Times New Roman" pitchFamily="18" charset="0"/>
                <a:cs typeface="Times New Roman" pitchFamily="18" charset="0"/>
              </a:rPr>
              <a:t>                  </a:t>
            </a:r>
            <a:r>
              <a:rPr lang="en-US" sz="2900" b="1" dirty="0">
                <a:latin typeface="Times New Roman" pitchFamily="18" charset="0"/>
                <a:cs typeface="Times New Roman" pitchFamily="18" charset="0"/>
              </a:rPr>
              <a:t>..</a:t>
            </a:r>
            <a:endParaRPr lang="en-US" sz="2900" dirty="0">
              <a:latin typeface="Times New Roman" pitchFamily="18" charset="0"/>
              <a:cs typeface="Times New Roman" pitchFamily="18" charset="0"/>
            </a:endParaRPr>
          </a:p>
          <a:p>
            <a:pPr marL="273050" indent="-273050">
              <a:spcBef>
                <a:spcPct val="20000"/>
              </a:spcBef>
              <a:buClr>
                <a:srgbClr val="0BD0D9"/>
              </a:buClr>
              <a:buSzPct val="95000"/>
              <a:defRPr/>
            </a:pPr>
            <a:r>
              <a:rPr lang="en-US" sz="2900" b="1" dirty="0">
                <a:latin typeface="Times New Roman" pitchFamily="18" charset="0"/>
                <a:cs typeface="Times New Roman" pitchFamily="18" charset="0"/>
              </a:rPr>
              <a:t>                  ..</a:t>
            </a:r>
            <a:endParaRPr lang="en-US" sz="2900" dirty="0">
              <a:latin typeface="Times New Roman" pitchFamily="18" charset="0"/>
              <a:cs typeface="Times New Roman" pitchFamily="18" charset="0"/>
            </a:endParaRPr>
          </a:p>
          <a:p>
            <a:pPr marL="273050" indent="-273050">
              <a:spcBef>
                <a:spcPct val="20000"/>
              </a:spcBef>
              <a:buClr>
                <a:srgbClr val="0BD0D9"/>
              </a:buClr>
              <a:buSzPct val="95000"/>
              <a:defRPr/>
            </a:pPr>
            <a:r>
              <a:rPr lang="en-US" sz="2900" dirty="0">
                <a:latin typeface="Times New Roman" pitchFamily="18" charset="0"/>
                <a:cs typeface="Times New Roman" pitchFamily="18" charset="0"/>
              </a:rPr>
              <a:t>          &lt;statement-n&gt;</a:t>
            </a:r>
          </a:p>
          <a:p>
            <a:pPr marL="273050" indent="-273050">
              <a:spcBef>
                <a:spcPct val="20000"/>
              </a:spcBef>
              <a:buClr>
                <a:srgbClr val="0BD0D9"/>
              </a:buClr>
              <a:buSzPct val="95000"/>
              <a:defRPr/>
            </a:pPr>
            <a:r>
              <a:rPr lang="en-US" sz="2900" dirty="0">
                <a:latin typeface="Times New Roman" pitchFamily="18" charset="0"/>
                <a:cs typeface="Times New Roman" pitchFamily="18" charset="0"/>
              </a:rPr>
              <a:t>       }</a:t>
            </a:r>
          </a:p>
          <a:p>
            <a:pPr marL="342900">
              <a:defRPr/>
            </a:pPr>
            <a:r>
              <a:rPr lang="en-US" sz="2600" b="1" dirty="0">
                <a:latin typeface="Times New Roman" panose="02020603050405020304" pitchFamily="18" charset="0"/>
                <a:ea typeface="Times New Roman" panose="02020603050405020304" pitchFamily="18" charset="0"/>
              </a:rPr>
              <a:t>For Loop:</a:t>
            </a:r>
            <a:endParaRPr lang="en-US" sz="2600" dirty="0">
              <a:latin typeface="Times New Roman" panose="02020603050405020304" pitchFamily="18" charset="0"/>
              <a:ea typeface="Times New Roman" panose="02020603050405020304" pitchFamily="18" charset="0"/>
            </a:endParaRPr>
          </a:p>
          <a:p>
            <a:pPr marL="342900">
              <a:defRPr/>
            </a:pPr>
            <a:r>
              <a:rPr lang="en-US" sz="2600" dirty="0">
                <a:latin typeface="Times New Roman" panose="02020603050405020304" pitchFamily="18" charset="0"/>
                <a:ea typeface="Times New Roman" panose="02020603050405020304" pitchFamily="18" charset="0"/>
              </a:rPr>
              <a:t>	For (</a:t>
            </a:r>
            <a:r>
              <a:rPr lang="en-US" sz="2600" dirty="0" err="1">
                <a:latin typeface="Times New Roman" panose="02020603050405020304" pitchFamily="18" charset="0"/>
                <a:ea typeface="Times New Roman" panose="02020603050405020304" pitchFamily="18" charset="0"/>
              </a:rPr>
              <a:t>initalization;comparasion;incre</a:t>
            </a:r>
            <a:r>
              <a:rPr lang="en-US" sz="2600" dirty="0">
                <a:latin typeface="Times New Roman" panose="02020603050405020304" pitchFamily="18" charset="0"/>
                <a:ea typeface="Times New Roman" panose="02020603050405020304" pitchFamily="18" charset="0"/>
              </a:rPr>
              <a:t> or </a:t>
            </a:r>
            <a:r>
              <a:rPr lang="en-US" sz="2600" dirty="0" err="1">
                <a:latin typeface="Times New Roman" panose="02020603050405020304" pitchFamily="18" charset="0"/>
                <a:ea typeface="Times New Roman" panose="02020603050405020304" pitchFamily="18" charset="0"/>
              </a:rPr>
              <a:t>decre</a:t>
            </a:r>
            <a:r>
              <a:rPr lang="en-US" sz="2600" dirty="0">
                <a:latin typeface="Times New Roman" panose="02020603050405020304" pitchFamily="18" charset="0"/>
                <a:ea typeface="Times New Roman" panose="02020603050405020304" pitchFamily="18" charset="0"/>
              </a:rPr>
              <a:t>) do</a:t>
            </a:r>
          </a:p>
          <a:p>
            <a:pPr marL="342900">
              <a:defRPr/>
            </a:pPr>
            <a:r>
              <a:rPr lang="en-US" sz="2600" dirty="0">
                <a:latin typeface="Times New Roman" panose="02020603050405020304" pitchFamily="18" charset="0"/>
                <a:ea typeface="Times New Roman" panose="02020603050405020304" pitchFamily="18" charset="0"/>
              </a:rPr>
              <a:t>          for variable=value1 to value2 Step </a:t>
            </a:r>
            <a:r>
              <a:rPr lang="en-US" sz="2600" dirty="0" err="1">
                <a:latin typeface="Times New Roman" panose="02020603050405020304" pitchFamily="18" charset="0"/>
                <a:ea typeface="Times New Roman" panose="02020603050405020304" pitchFamily="18" charset="0"/>
              </a:rPr>
              <a:t>step</a:t>
            </a:r>
            <a:r>
              <a:rPr lang="en-US" sz="2600" dirty="0">
                <a:latin typeface="Times New Roman" panose="02020603050405020304" pitchFamily="18" charset="0"/>
                <a:ea typeface="Times New Roman" panose="02020603050405020304" pitchFamily="18" charset="0"/>
              </a:rPr>
              <a:t> do</a:t>
            </a:r>
          </a:p>
          <a:p>
            <a:pPr marL="342900">
              <a:defRPr/>
            </a:pPr>
            <a:r>
              <a:rPr lang="en-US" sz="2600" dirty="0">
                <a:latin typeface="Times New Roman" panose="02020603050405020304" pitchFamily="18" charset="0"/>
                <a:ea typeface="Times New Roman" panose="02020603050405020304" pitchFamily="18" charset="0"/>
              </a:rPr>
              <a:t> </a:t>
            </a:r>
          </a:p>
          <a:p>
            <a:pPr marL="342900">
              <a:defRPr/>
            </a:pPr>
            <a:r>
              <a:rPr lang="en-US" sz="2600" dirty="0">
                <a:latin typeface="Times New Roman" panose="02020603050405020304" pitchFamily="18" charset="0"/>
                <a:ea typeface="Times New Roman" panose="02020603050405020304" pitchFamily="18" charset="0"/>
              </a:rPr>
              <a:t>{</a:t>
            </a:r>
          </a:p>
          <a:p>
            <a:pPr marL="342900">
              <a:defRPr/>
            </a:pPr>
            <a:r>
              <a:rPr lang="en-US" sz="2600" dirty="0">
                <a:latin typeface="Times New Roman" panose="02020603050405020304" pitchFamily="18" charset="0"/>
                <a:ea typeface="Times New Roman" panose="02020603050405020304" pitchFamily="18" charset="0"/>
              </a:rPr>
              <a:t>	&lt;statement-1&gt;</a:t>
            </a:r>
          </a:p>
          <a:p>
            <a:pPr marL="342900">
              <a:defRPr/>
            </a:pPr>
            <a:r>
              <a:rPr lang="en-US" sz="2600" dirty="0">
                <a:latin typeface="Times New Roman" panose="02020603050405020304" pitchFamily="18" charset="0"/>
                <a:ea typeface="Times New Roman" panose="02020603050405020304" pitchFamily="18" charset="0"/>
              </a:rPr>
              <a:t>		</a:t>
            </a:r>
            <a:r>
              <a:rPr lang="en-US" sz="2600" b="1" dirty="0">
                <a:latin typeface="Times New Roman" panose="02020603050405020304" pitchFamily="18" charset="0"/>
                <a:ea typeface="Times New Roman" panose="02020603050405020304" pitchFamily="18" charset="0"/>
              </a:rPr>
              <a:t>.</a:t>
            </a:r>
            <a:endParaRPr lang="en-US" sz="2600" dirty="0">
              <a:latin typeface="Times New Roman" panose="02020603050405020304" pitchFamily="18" charset="0"/>
              <a:ea typeface="Times New Roman" panose="02020603050405020304" pitchFamily="18" charset="0"/>
            </a:endParaRPr>
          </a:p>
          <a:p>
            <a:pPr marL="342900">
              <a:defRPr/>
            </a:pPr>
            <a:r>
              <a:rPr lang="en-US" sz="2600" b="1" dirty="0">
                <a:latin typeface="Times New Roman" panose="02020603050405020304" pitchFamily="18" charset="0"/>
                <a:ea typeface="Times New Roman" panose="02020603050405020304" pitchFamily="18" charset="0"/>
              </a:rPr>
              <a:t>		.</a:t>
            </a:r>
            <a:endParaRPr lang="en-US" sz="2600" dirty="0">
              <a:latin typeface="Times New Roman" panose="02020603050405020304" pitchFamily="18" charset="0"/>
              <a:ea typeface="Times New Roman" panose="02020603050405020304" pitchFamily="18" charset="0"/>
            </a:endParaRPr>
          </a:p>
          <a:p>
            <a:pPr marL="342900">
              <a:defRPr/>
            </a:pPr>
            <a:r>
              <a:rPr lang="en-US" sz="2600" b="1" dirty="0">
                <a:latin typeface="Times New Roman" panose="02020603050405020304" pitchFamily="18" charset="0"/>
                <a:ea typeface="Times New Roman" panose="02020603050405020304" pitchFamily="18" charset="0"/>
              </a:rPr>
              <a:t>		.</a:t>
            </a:r>
            <a:endParaRPr lang="en-US" sz="2600" dirty="0">
              <a:latin typeface="Times New Roman" panose="02020603050405020304" pitchFamily="18" charset="0"/>
              <a:ea typeface="Times New Roman" panose="02020603050405020304" pitchFamily="18" charset="0"/>
            </a:endParaRPr>
          </a:p>
          <a:p>
            <a:pPr marL="342900">
              <a:defRPr/>
            </a:pPr>
            <a:r>
              <a:rPr lang="en-US" sz="2600" dirty="0">
                <a:latin typeface="Times New Roman" panose="02020603050405020304" pitchFamily="18" charset="0"/>
                <a:ea typeface="Times New Roman" panose="02020603050405020304" pitchFamily="18" charset="0"/>
              </a:rPr>
              <a:t>&lt;statement-n</a:t>
            </a:r>
            <a:r>
              <a:rPr lang="en-US" dirty="0">
                <a:latin typeface="Times New Roman" panose="02020603050405020304" pitchFamily="18" charset="0"/>
                <a:ea typeface="Times New Roman" panose="02020603050405020304" pitchFamily="18" charset="0"/>
              </a:rPr>
              <a:t>&gt;</a:t>
            </a:r>
          </a:p>
          <a:p>
            <a:pPr marL="342900">
              <a:defRPr/>
            </a:pPr>
            <a:r>
              <a:rPr lang="en-US" dirty="0">
                <a:latin typeface="Times New Roman" panose="02020603050405020304" pitchFamily="18" charset="0"/>
                <a:ea typeface="Times New Roman" panose="02020603050405020304" pitchFamily="18" charset="0"/>
              </a:rPr>
              <a:t>}</a:t>
            </a:r>
          </a:p>
          <a:p>
            <a:pPr marL="273050" indent="-273050">
              <a:spcBef>
                <a:spcPct val="20000"/>
              </a:spcBef>
              <a:buClr>
                <a:srgbClr val="0BD0D9"/>
              </a:buClr>
              <a:buSzPct val="95000"/>
              <a:defRPr/>
            </a:pPr>
            <a:endParaRPr lang="en-US" sz="2600" dirty="0"/>
          </a:p>
          <a:p>
            <a:pPr marL="273050" indent="-273050">
              <a:spcBef>
                <a:spcPct val="20000"/>
              </a:spcBef>
              <a:buClr>
                <a:srgbClr val="0BD0D9"/>
              </a:buClr>
              <a:buSzPct val="95000"/>
              <a:defRPr/>
            </a:pPr>
            <a:endParaRPr lang="en-US" sz="2600" dirty="0"/>
          </a:p>
          <a:p>
            <a:pPr marL="273050" indent="-273050">
              <a:spcBef>
                <a:spcPct val="20000"/>
              </a:spcBef>
              <a:buClr>
                <a:srgbClr val="0BD0D9"/>
              </a:buClr>
              <a:buSzPct val="95000"/>
              <a:defRPr/>
            </a:pPr>
            <a:endParaRPr lang="en-US" sz="2600" dirty="0"/>
          </a:p>
        </p:txBody>
      </p:sp>
    </p:spTree>
    <p:extLst>
      <p:ext uri="{BB962C8B-B14F-4D97-AF65-F5344CB8AC3E}">
        <p14:creationId xmlns:p14="http://schemas.microsoft.com/office/powerpoint/2010/main" val="1395953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5637" y="1101436"/>
            <a:ext cx="7467600" cy="5367338"/>
          </a:xfrm>
          <a:prstGeom prst="rect">
            <a:avLst/>
          </a:prstGeom>
          <a:noFill/>
        </p:spPr>
        <p:txBody>
          <a:bodyPr>
            <a:spAutoFit/>
          </a:bodyPr>
          <a:lstStyle/>
          <a:p>
            <a:pPr marL="342900">
              <a:defRPr/>
            </a:pPr>
            <a:r>
              <a:rPr lang="en-US" b="1" dirty="0">
                <a:latin typeface="Times New Roman" panose="02020603050405020304" pitchFamily="18" charset="0"/>
                <a:ea typeface="Times New Roman" panose="02020603050405020304" pitchFamily="18" charset="0"/>
              </a:rPr>
              <a:t>repeat-until:</a:t>
            </a:r>
            <a:endParaRPr lang="en-US" dirty="0">
              <a:latin typeface="Times New Roman" panose="02020603050405020304" pitchFamily="18" charset="0"/>
              <a:ea typeface="Times New Roman" panose="02020603050405020304" pitchFamily="18" charset="0"/>
            </a:endParaRPr>
          </a:p>
          <a:p>
            <a:pPr>
              <a:defRPr/>
            </a:pPr>
            <a:r>
              <a:rPr lang="en-US" dirty="0">
                <a:latin typeface="Times New Roman" panose="02020603050405020304" pitchFamily="18" charset="0"/>
                <a:ea typeface="Times New Roman" panose="02020603050405020304" pitchFamily="18" charset="0"/>
              </a:rPr>
              <a:t> </a:t>
            </a:r>
          </a:p>
          <a:p>
            <a:pPr marL="342900">
              <a:defRPr/>
            </a:pPr>
            <a:r>
              <a:rPr lang="en-US" dirty="0">
                <a:latin typeface="Times New Roman" panose="02020603050405020304" pitchFamily="18" charset="0"/>
                <a:ea typeface="Times New Roman" panose="02020603050405020304" pitchFamily="18" charset="0"/>
              </a:rPr>
              <a:t>		repeat</a:t>
            </a:r>
          </a:p>
          <a:p>
            <a:pPr marL="342900">
              <a:defRPr/>
            </a:pPr>
            <a:r>
              <a:rPr lang="en-US" dirty="0">
                <a:latin typeface="Times New Roman" panose="02020603050405020304" pitchFamily="18" charset="0"/>
                <a:ea typeface="Times New Roman" panose="02020603050405020304" pitchFamily="18" charset="0"/>
              </a:rPr>
              <a:t>			&lt;statement-1&gt;</a:t>
            </a:r>
          </a:p>
          <a:p>
            <a:pPr marL="342900">
              <a:defRPr/>
            </a:pPr>
            <a:r>
              <a:rPr lang="en-US" dirty="0">
                <a:latin typeface="Times New Roman" panose="02020603050405020304" pitchFamily="18" charset="0"/>
                <a:ea typeface="Times New Roman" panose="02020603050405020304" pitchFamily="18" charset="0"/>
              </a:rPr>
              <a:t>				</a:t>
            </a:r>
            <a:r>
              <a:rPr lang="en-US" b="1" dirty="0">
                <a:latin typeface="Times New Roman" panose="02020603050405020304" pitchFamily="18" charset="0"/>
                <a:ea typeface="Times New Roman" panose="02020603050405020304" pitchFamily="18" charset="0"/>
              </a:rPr>
              <a:t>.</a:t>
            </a:r>
            <a:endParaRPr lang="en-US" dirty="0">
              <a:latin typeface="Times New Roman" panose="02020603050405020304" pitchFamily="18" charset="0"/>
              <a:ea typeface="Times New Roman" panose="02020603050405020304" pitchFamily="18" charset="0"/>
            </a:endParaRPr>
          </a:p>
          <a:p>
            <a:pPr marL="342900">
              <a:defRPr/>
            </a:pPr>
            <a:r>
              <a:rPr lang="en-US" b="1" dirty="0">
                <a:latin typeface="Times New Roman" panose="02020603050405020304" pitchFamily="18"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pPr marL="342900">
              <a:defRPr/>
            </a:pPr>
            <a:r>
              <a:rPr lang="en-US" b="1" dirty="0">
                <a:latin typeface="Times New Roman" panose="02020603050405020304" pitchFamily="18"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pPr marL="800100" indent="114300">
              <a:defRPr/>
            </a:pPr>
            <a:r>
              <a:rPr lang="en-US" dirty="0">
                <a:latin typeface="Times New Roman" panose="02020603050405020304" pitchFamily="18" charset="0"/>
                <a:ea typeface="Times New Roman" panose="02020603050405020304" pitchFamily="18" charset="0"/>
              </a:rPr>
              <a:t>	&lt;statement-n&gt;</a:t>
            </a:r>
          </a:p>
          <a:p>
            <a:pPr marL="342900">
              <a:defRPr/>
            </a:pPr>
            <a:r>
              <a:rPr lang="en-US" dirty="0">
                <a:latin typeface="Times New Roman" panose="02020603050405020304" pitchFamily="18" charset="0"/>
                <a:ea typeface="Times New Roman" panose="02020603050405020304" pitchFamily="18" charset="0"/>
              </a:rPr>
              <a:t>		until&lt;condition&gt;</a:t>
            </a:r>
          </a:p>
          <a:p>
            <a:pPr marL="273050" indent="-273050">
              <a:spcBef>
                <a:spcPct val="20000"/>
              </a:spcBef>
              <a:buClr>
                <a:srgbClr val="0BD0D9"/>
              </a:buClr>
              <a:buSzPct val="95000"/>
              <a:defRPr/>
            </a:pPr>
            <a:endParaRPr lang="en-US" dirty="0">
              <a:latin typeface="Times New Roman" pitchFamily="18" charset="0"/>
              <a:cs typeface="Times New Roman" pitchFamily="18" charset="0"/>
            </a:endParaRPr>
          </a:p>
          <a:p>
            <a:pPr marL="273050" indent="-273050">
              <a:spcBef>
                <a:spcPct val="20000"/>
              </a:spcBef>
              <a:buClr>
                <a:srgbClr val="0BD0D9"/>
              </a:buClr>
              <a:buSzPct val="95000"/>
              <a:defRPr/>
            </a:pPr>
            <a:r>
              <a:rPr lang="en-US" sz="2000" dirty="0">
                <a:latin typeface="Times New Roman" pitchFamily="18" charset="0"/>
                <a:cs typeface="Times New Roman" pitchFamily="18" charset="0"/>
              </a:rPr>
              <a:t>8.  A conditional statement has the following forms. </a:t>
            </a:r>
          </a:p>
          <a:p>
            <a:pPr>
              <a:defRPr/>
            </a:pPr>
            <a:r>
              <a:rPr lang="en-US" sz="2000" dirty="0">
                <a:latin typeface="Times New Roman" panose="02020603050405020304" pitchFamily="18" charset="0"/>
                <a:ea typeface="Times New Roman" panose="02020603050405020304" pitchFamily="18" charset="0"/>
              </a:rPr>
              <a:t> </a:t>
            </a:r>
          </a:p>
          <a:p>
            <a:pPr marL="457200">
              <a:defRPr/>
            </a:pPr>
            <a:r>
              <a:rPr lang="en-US" sz="2000" dirty="0">
                <a:latin typeface="Times New Roman" panose="02020603050405020304" pitchFamily="18" charset="0"/>
                <a:ea typeface="Times New Roman" panose="02020603050405020304" pitchFamily="18" charset="0"/>
                <a:sym typeface="Wingdings" panose="05000000000000000000" pitchFamily="2" charset="2"/>
              </a:rPr>
              <a:t></a:t>
            </a:r>
            <a:r>
              <a:rPr lang="en-US" sz="2000" dirty="0">
                <a:latin typeface="Times New Roman" panose="02020603050405020304" pitchFamily="18" charset="0"/>
                <a:ea typeface="Times New Roman" panose="02020603050405020304" pitchFamily="18" charset="0"/>
              </a:rPr>
              <a:t> If &lt;condition&gt; then &lt;statement&gt;</a:t>
            </a:r>
          </a:p>
          <a:p>
            <a:pPr marL="457200">
              <a:defRPr/>
            </a:pPr>
            <a:r>
              <a:rPr lang="en-US" sz="2000" dirty="0">
                <a:latin typeface="Times New Roman" panose="02020603050405020304" pitchFamily="18" charset="0"/>
                <a:ea typeface="Times New Roman" panose="02020603050405020304" pitchFamily="18" charset="0"/>
                <a:sym typeface="Wingdings" panose="05000000000000000000" pitchFamily="2" charset="2"/>
              </a:rPr>
              <a:t></a:t>
            </a:r>
            <a:r>
              <a:rPr lang="en-US" sz="2000" dirty="0">
                <a:latin typeface="Times New Roman" panose="02020603050405020304" pitchFamily="18" charset="0"/>
                <a:ea typeface="Times New Roman" panose="02020603050405020304" pitchFamily="18" charset="0"/>
              </a:rPr>
              <a:t> If &lt;condition&gt; then &lt;statement-1&gt; </a:t>
            </a:r>
          </a:p>
          <a:p>
            <a:pPr marL="457200">
              <a:defRPr/>
            </a:pPr>
            <a:r>
              <a:rPr lang="en-US" sz="2000" dirty="0">
                <a:latin typeface="Times New Roman" panose="02020603050405020304" pitchFamily="18" charset="0"/>
                <a:ea typeface="Times New Roman" panose="02020603050405020304" pitchFamily="18" charset="0"/>
              </a:rPr>
              <a:t>     Else &lt;statement-1&gt;</a:t>
            </a:r>
          </a:p>
          <a:p>
            <a:pPr marL="273050" indent="-273050">
              <a:spcBef>
                <a:spcPct val="20000"/>
              </a:spcBef>
              <a:buClr>
                <a:srgbClr val="0BD0D9"/>
              </a:buClr>
              <a:buSzPct val="95000"/>
              <a:defRPr/>
            </a:pPr>
            <a:r>
              <a:rPr lang="en-US" sz="2000" dirty="0">
                <a:latin typeface="Times New Roman" pitchFamily="18" charset="0"/>
                <a:cs typeface="Times New Roman" pitchFamily="18" charset="0"/>
              </a:rPr>
              <a:t> </a:t>
            </a:r>
          </a:p>
          <a:p>
            <a:pPr>
              <a:defRPr/>
            </a:pPr>
            <a:endParaRPr lang="en-US" dirty="0">
              <a:ea typeface="新細明體" pitchFamily="18" charset="-120"/>
            </a:endParaRPr>
          </a:p>
        </p:txBody>
      </p:sp>
    </p:spTree>
    <p:extLst>
      <p:ext uri="{BB962C8B-B14F-4D97-AF65-F5344CB8AC3E}">
        <p14:creationId xmlns:p14="http://schemas.microsoft.com/office/powerpoint/2010/main" val="1949241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1"/>
          <p:cNvSpPr txBox="1">
            <a:spLocks noChangeArrowheads="1"/>
          </p:cNvSpPr>
          <p:nvPr/>
        </p:nvSpPr>
        <p:spPr bwMode="auto">
          <a:xfrm>
            <a:off x="0" y="1039092"/>
            <a:ext cx="118872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新細明體"/>
                <a:cs typeface="新細明體"/>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新細明體"/>
                <a:cs typeface="新細明體"/>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新細明體"/>
                <a:cs typeface="新細明體"/>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9pPr>
          </a:lstStyle>
          <a:p>
            <a:pPr>
              <a:spcBef>
                <a:spcPct val="0"/>
              </a:spcBef>
              <a:buClrTx/>
              <a:buSzTx/>
              <a:buFontTx/>
              <a:buNone/>
            </a:pPr>
            <a:r>
              <a:rPr lang="en-US" altLang="en-US" sz="1800" dirty="0">
                <a:latin typeface="Times New Roman" panose="02020603050405020304" pitchFamily="18" charset="0"/>
                <a:cs typeface="Times New Roman" panose="02020603050405020304" pitchFamily="18" charset="0"/>
              </a:rPr>
              <a:t> </a:t>
            </a:r>
          </a:p>
          <a:p>
            <a:pPr>
              <a:spcBef>
                <a:spcPct val="0"/>
              </a:spcBef>
              <a:buClrTx/>
              <a:buSzTx/>
              <a:buFontTx/>
              <a:buNone/>
            </a:pPr>
            <a:r>
              <a:rPr lang="en-US" altLang="en-US" sz="1800" b="1" dirty="0">
                <a:latin typeface="Times New Roman" panose="02020603050405020304" pitchFamily="18" charset="0"/>
                <a:cs typeface="Times New Roman" panose="02020603050405020304" pitchFamily="18" charset="0"/>
              </a:rPr>
              <a:t>Case statement:</a:t>
            </a:r>
            <a:endParaRPr lang="en-US" altLang="en-US" sz="1800" dirty="0">
              <a:latin typeface="Times New Roman" panose="02020603050405020304" pitchFamily="18" charset="0"/>
              <a:cs typeface="Times New Roman" panose="02020603050405020304" pitchFamily="18" charset="0"/>
            </a:endParaRPr>
          </a:p>
          <a:p>
            <a:pPr>
              <a:spcBef>
                <a:spcPct val="0"/>
              </a:spcBef>
              <a:buClrTx/>
              <a:buSzTx/>
              <a:buFontTx/>
              <a:buNone/>
            </a:pPr>
            <a:r>
              <a:rPr lang="en-US" altLang="en-US" sz="1800" dirty="0">
                <a:latin typeface="Times New Roman" panose="02020603050405020304" pitchFamily="18" charset="0"/>
                <a:cs typeface="Times New Roman" panose="02020603050405020304" pitchFamily="18" charset="0"/>
              </a:rPr>
              <a:t> </a:t>
            </a:r>
          </a:p>
          <a:p>
            <a:pPr>
              <a:spcBef>
                <a:spcPct val="0"/>
              </a:spcBef>
              <a:buClrTx/>
              <a:buSzTx/>
              <a:buFontTx/>
              <a:buNone/>
            </a:pPr>
            <a:r>
              <a:rPr lang="en-US" altLang="en-US" sz="1800" dirty="0">
                <a:latin typeface="Times New Roman" panose="02020603050405020304" pitchFamily="18" charset="0"/>
                <a:cs typeface="Times New Roman" panose="02020603050405020304" pitchFamily="18" charset="0"/>
              </a:rPr>
              <a:t>Case</a:t>
            </a:r>
          </a:p>
          <a:p>
            <a:pPr>
              <a:spcBef>
                <a:spcPct val="0"/>
              </a:spcBef>
              <a:buClrTx/>
              <a:buSzTx/>
              <a:buFontTx/>
              <a:buNone/>
            </a:pPr>
            <a:r>
              <a:rPr lang="en-US" altLang="en-US" sz="1800" dirty="0">
                <a:latin typeface="Times New Roman" panose="02020603050405020304" pitchFamily="18" charset="0"/>
                <a:cs typeface="Times New Roman" panose="02020603050405020304" pitchFamily="18" charset="0"/>
              </a:rPr>
              <a:t>{</a:t>
            </a:r>
          </a:p>
          <a:p>
            <a:pPr>
              <a:spcBef>
                <a:spcPct val="0"/>
              </a:spcBef>
              <a:buClrTx/>
              <a:buSzTx/>
              <a:buFontTx/>
              <a:buNone/>
            </a:pP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a:t>
            </a:r>
            <a:r>
              <a:rPr lang="en-US" altLang="en-US" sz="1800" dirty="0">
                <a:latin typeface="Times New Roman" panose="02020603050405020304" pitchFamily="18" charset="0"/>
                <a:cs typeface="Times New Roman" panose="02020603050405020304" pitchFamily="18" charset="0"/>
              </a:rPr>
              <a:t> &lt;condition-1&gt; </a:t>
            </a:r>
            <a:r>
              <a:rPr lang="en-US" altLang="en-US" sz="1800" b="1" dirty="0">
                <a:latin typeface="Times New Roman" panose="02020603050405020304" pitchFamily="18" charset="0"/>
                <a:cs typeface="Times New Roman" panose="02020603050405020304" pitchFamily="18" charset="0"/>
              </a:rPr>
              <a:t>:</a:t>
            </a:r>
            <a:r>
              <a:rPr lang="en-US" altLang="en-US" sz="1800" dirty="0">
                <a:latin typeface="Times New Roman" panose="02020603050405020304" pitchFamily="18" charset="0"/>
                <a:cs typeface="Times New Roman" panose="02020603050405020304" pitchFamily="18" charset="0"/>
              </a:rPr>
              <a:t> &lt;statement-1&gt;</a:t>
            </a:r>
          </a:p>
          <a:p>
            <a:pPr>
              <a:spcBef>
                <a:spcPct val="0"/>
              </a:spcBef>
              <a:buClrTx/>
              <a:buSzTx/>
              <a:buFontTx/>
              <a:buNone/>
            </a:pP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a:spcBef>
                <a:spcPct val="0"/>
              </a:spcBef>
              <a:buClrTx/>
              <a:buSzTx/>
              <a:buFontTx/>
              <a:buNone/>
            </a:pPr>
            <a:r>
              <a:rPr lang="en-US" altLang="en-US" sz="1800" b="1" dirty="0">
                <a:latin typeface="Times New Roman" panose="02020603050405020304" pitchFamily="18" charset="0"/>
                <a:cs typeface="Times New Roman" panose="02020603050405020304" pitchFamily="18" charset="0"/>
              </a:rPr>
              <a:t>				.</a:t>
            </a:r>
            <a:endParaRPr lang="en-US" altLang="en-US" sz="1800" dirty="0">
              <a:latin typeface="Times New Roman" panose="02020603050405020304" pitchFamily="18" charset="0"/>
              <a:cs typeface="Times New Roman" panose="02020603050405020304" pitchFamily="18" charset="0"/>
            </a:endParaRPr>
          </a:p>
          <a:p>
            <a:pPr>
              <a:spcBef>
                <a:spcPct val="0"/>
              </a:spcBef>
              <a:buClrTx/>
              <a:buSzTx/>
              <a:buFontTx/>
              <a:buNone/>
            </a:pPr>
            <a:r>
              <a:rPr lang="en-US" altLang="en-US" sz="1800" b="1" dirty="0">
                <a:latin typeface="Times New Roman" panose="02020603050405020304" pitchFamily="18" charset="0"/>
                <a:cs typeface="Times New Roman" panose="02020603050405020304" pitchFamily="18" charset="0"/>
              </a:rPr>
              <a:t>				.</a:t>
            </a:r>
            <a:endParaRPr lang="en-US" altLang="en-US" sz="1800" dirty="0">
              <a:latin typeface="Times New Roman" panose="02020603050405020304" pitchFamily="18" charset="0"/>
              <a:cs typeface="Times New Roman" panose="02020603050405020304" pitchFamily="18" charset="0"/>
            </a:endParaRPr>
          </a:p>
          <a:p>
            <a:pPr>
              <a:spcBef>
                <a:spcPct val="0"/>
              </a:spcBef>
              <a:buClrTx/>
              <a:buSzTx/>
              <a:buFontTx/>
              <a:buNone/>
            </a:pP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a:t>
            </a:r>
            <a:r>
              <a:rPr lang="en-US" altLang="en-US" sz="1800" dirty="0">
                <a:latin typeface="Times New Roman" panose="02020603050405020304" pitchFamily="18" charset="0"/>
                <a:cs typeface="Times New Roman" panose="02020603050405020304" pitchFamily="18" charset="0"/>
              </a:rPr>
              <a:t> &lt;condition-n&gt; </a:t>
            </a:r>
            <a:r>
              <a:rPr lang="en-US" altLang="en-US" sz="1800" b="1" dirty="0">
                <a:latin typeface="Times New Roman" panose="02020603050405020304" pitchFamily="18" charset="0"/>
                <a:cs typeface="Times New Roman" panose="02020603050405020304" pitchFamily="18" charset="0"/>
              </a:rPr>
              <a:t>:</a:t>
            </a:r>
            <a:r>
              <a:rPr lang="en-US" altLang="en-US" sz="1800" dirty="0">
                <a:latin typeface="Times New Roman" panose="02020603050405020304" pitchFamily="18" charset="0"/>
                <a:cs typeface="Times New Roman" panose="02020603050405020304" pitchFamily="18" charset="0"/>
              </a:rPr>
              <a:t> &lt;statement-n&gt;</a:t>
            </a:r>
          </a:p>
          <a:p>
            <a:pPr>
              <a:spcBef>
                <a:spcPct val="0"/>
              </a:spcBef>
              <a:buClrTx/>
              <a:buSzTx/>
              <a:buFontTx/>
              <a:buNone/>
            </a:pPr>
            <a:r>
              <a:rPr lang="en-US" altLang="en-US" sz="1800" dirty="0">
                <a:latin typeface="Times New Roman" panose="02020603050405020304" pitchFamily="18" charset="0"/>
                <a:cs typeface="Times New Roman" panose="02020603050405020304" pitchFamily="18" charset="0"/>
              </a:rPr>
              <a:t>	</a:t>
            </a:r>
            <a:r>
              <a:rPr lang="en-US" altLang="en-US" sz="1800" b="1" dirty="0">
                <a:latin typeface="Times New Roman" panose="02020603050405020304" pitchFamily="18" charset="0"/>
                <a:cs typeface="Times New Roman" panose="02020603050405020304" pitchFamily="18" charset="0"/>
              </a:rPr>
              <a:t>:</a:t>
            </a:r>
            <a:r>
              <a:rPr lang="en-US" altLang="en-US" sz="1800" dirty="0">
                <a:latin typeface="Times New Roman" panose="02020603050405020304" pitchFamily="18" charset="0"/>
                <a:cs typeface="Times New Roman" panose="02020603050405020304" pitchFamily="18" charset="0"/>
              </a:rPr>
              <a:t> else </a:t>
            </a:r>
            <a:r>
              <a:rPr lang="en-US" altLang="en-US" sz="1800" b="1" dirty="0">
                <a:latin typeface="Times New Roman" panose="02020603050405020304" pitchFamily="18" charset="0"/>
                <a:cs typeface="Times New Roman" panose="02020603050405020304" pitchFamily="18" charset="0"/>
              </a:rPr>
              <a:t>:</a:t>
            </a:r>
            <a:r>
              <a:rPr lang="en-US" altLang="en-US" sz="1800" dirty="0">
                <a:latin typeface="Times New Roman" panose="02020603050405020304" pitchFamily="18" charset="0"/>
                <a:cs typeface="Times New Roman" panose="02020603050405020304" pitchFamily="18" charset="0"/>
              </a:rPr>
              <a:t> &lt;statement-n+1&gt;</a:t>
            </a:r>
          </a:p>
          <a:p>
            <a:pPr>
              <a:spcBef>
                <a:spcPct val="0"/>
              </a:spcBef>
              <a:buClrTx/>
              <a:buSzTx/>
              <a:buFontTx/>
              <a:buNone/>
            </a:pPr>
            <a:r>
              <a:rPr lang="en-US" altLang="en-US" sz="1800" dirty="0">
                <a:latin typeface="Times New Roman" panose="02020603050405020304" pitchFamily="18" charset="0"/>
                <a:cs typeface="Times New Roman" panose="02020603050405020304" pitchFamily="18" charset="0"/>
              </a:rPr>
              <a:t>}</a:t>
            </a:r>
          </a:p>
          <a:p>
            <a:pPr>
              <a:spcBef>
                <a:spcPct val="0"/>
              </a:spcBef>
              <a:buClrTx/>
              <a:buSzTx/>
              <a:buFontTx/>
              <a:buNone/>
            </a:pPr>
            <a:r>
              <a:rPr lang="en-US" altLang="en-US" sz="1800" dirty="0">
                <a:latin typeface="Times New Roman" panose="02020603050405020304" pitchFamily="18" charset="0"/>
                <a:cs typeface="Times New Roman" panose="02020603050405020304" pitchFamily="18" charset="0"/>
              </a:rPr>
              <a:t> </a:t>
            </a:r>
          </a:p>
          <a:p>
            <a:pPr algn="just">
              <a:spcBef>
                <a:spcPct val="0"/>
              </a:spcBef>
              <a:buClrTx/>
              <a:buSzTx/>
              <a:buFontTx/>
              <a:buNone/>
            </a:pPr>
            <a:r>
              <a:rPr lang="en-US" altLang="en-US" sz="1800" dirty="0">
                <a:latin typeface="Times New Roman" panose="02020603050405020304" pitchFamily="18" charset="0"/>
                <a:cs typeface="Times New Roman" panose="02020603050405020304" pitchFamily="18" charset="0"/>
              </a:rPr>
              <a:t>9. Input and output are done using the instructions </a:t>
            </a:r>
            <a:r>
              <a:rPr lang="en-US" altLang="en-US" sz="1800" dirty="0">
                <a:solidFill>
                  <a:srgbClr val="7030A0"/>
                </a:solidFill>
                <a:latin typeface="Times New Roman" panose="02020603050405020304" pitchFamily="18" charset="0"/>
                <a:cs typeface="Times New Roman" panose="02020603050405020304" pitchFamily="18" charset="0"/>
              </a:rPr>
              <a:t>read &amp; write</a:t>
            </a:r>
            <a:r>
              <a:rPr lang="en-US" altLang="en-US" sz="1800" dirty="0">
                <a:latin typeface="Times New Roman" panose="02020603050405020304" pitchFamily="18" charset="0"/>
                <a:cs typeface="Times New Roman" panose="02020603050405020304" pitchFamily="18" charset="0"/>
              </a:rPr>
              <a:t>.</a:t>
            </a:r>
            <a:r>
              <a:rPr lang="en-US" altLang="en-US" sz="1800" dirty="0">
                <a:latin typeface="Arial" panose="020B0604020202020204" pitchFamily="34" charset="0"/>
              </a:rPr>
              <a:t> </a:t>
            </a:r>
            <a:r>
              <a:rPr lang="en-US" altLang="en-US" sz="1800" dirty="0">
                <a:latin typeface="Times New Roman" panose="02020603050405020304" pitchFamily="18" charset="0"/>
                <a:cs typeface="Times New Roman" panose="02020603050405020304" pitchFamily="18" charset="0"/>
              </a:rPr>
              <a:t>No format is used to specify the size of input or output quantities</a:t>
            </a:r>
          </a:p>
          <a:p>
            <a:pPr>
              <a:spcBef>
                <a:spcPct val="0"/>
              </a:spcBef>
              <a:buClrTx/>
              <a:buSzTx/>
              <a:buFontTx/>
              <a:buNone/>
            </a:pPr>
            <a:r>
              <a:rPr lang="en-US" altLang="en-US"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04967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512618" y="885825"/>
            <a:ext cx="9019309" cy="6324600"/>
          </a:xfrm>
          <a:prstGeom prst="rect">
            <a:avLst/>
          </a:prstGeom>
        </p:spPr>
        <p:txBody>
          <a:bodyPr>
            <a:normAutofit fontScale="40000" lnSpcReduction="20000"/>
          </a:bodyPr>
          <a:lstStyle/>
          <a:p>
            <a:pPr marL="273050" indent="-273050">
              <a:spcBef>
                <a:spcPct val="20000"/>
              </a:spcBef>
              <a:buClr>
                <a:srgbClr val="0BD0D9"/>
              </a:buClr>
              <a:buSzPct val="95000"/>
              <a:defRPr/>
            </a:pPr>
            <a:r>
              <a:rPr lang="en-US" sz="5000" dirty="0">
                <a:latin typeface="Times New Roman" pitchFamily="18" charset="0"/>
                <a:cs typeface="Times New Roman" pitchFamily="18" charset="0"/>
              </a:rPr>
              <a:t>							</a:t>
            </a:r>
          </a:p>
          <a:p>
            <a:pPr marL="273050" indent="-273050">
              <a:spcBef>
                <a:spcPct val="20000"/>
              </a:spcBef>
              <a:buClr>
                <a:srgbClr val="0BD0D9"/>
              </a:buClr>
              <a:buSzPct val="95000"/>
              <a:defRPr/>
            </a:pPr>
            <a:r>
              <a:rPr lang="en-US" sz="5000" dirty="0">
                <a:latin typeface="Times New Roman" pitchFamily="18" charset="0"/>
                <a:cs typeface="Times New Roman" pitchFamily="18" charset="0"/>
              </a:rPr>
              <a:t>10. There is only one type of procedure: Algorithm, the heading takes the form, </a:t>
            </a:r>
          </a:p>
          <a:p>
            <a:pPr marL="273050" indent="-273050">
              <a:spcBef>
                <a:spcPct val="20000"/>
              </a:spcBef>
              <a:buClr>
                <a:srgbClr val="0BD0D9"/>
              </a:buClr>
              <a:buSzPct val="95000"/>
              <a:defRPr/>
            </a:pPr>
            <a:r>
              <a:rPr lang="en-US" sz="5000" dirty="0">
                <a:latin typeface="Times New Roman" pitchFamily="18" charset="0"/>
                <a:cs typeface="Times New Roman" pitchFamily="18" charset="0"/>
              </a:rPr>
              <a:t> Algorithm Name (Parameter lists)</a:t>
            </a:r>
          </a:p>
          <a:p>
            <a:pPr marL="273050" indent="-273050">
              <a:spcBef>
                <a:spcPct val="20000"/>
              </a:spcBef>
              <a:buClr>
                <a:srgbClr val="0BD0D9"/>
              </a:buClr>
              <a:buSzPct val="95000"/>
              <a:defRPr/>
            </a:pPr>
            <a:endParaRPr lang="en-US" sz="5000" dirty="0">
              <a:latin typeface="Times New Roman" pitchFamily="18" charset="0"/>
              <a:cs typeface="Times New Roman" pitchFamily="18" charset="0"/>
            </a:endParaRPr>
          </a:p>
          <a:p>
            <a:pPr marL="273050" indent="-273050">
              <a:spcBef>
                <a:spcPct val="20000"/>
              </a:spcBef>
              <a:buClr>
                <a:srgbClr val="0BD0D9"/>
              </a:buClr>
              <a:buSzPct val="95000"/>
              <a:defRPr/>
            </a:pPr>
            <a:r>
              <a:rPr lang="en-US" sz="5000" dirty="0" smtClean="0">
                <a:latin typeface="Times New Roman" pitchFamily="18" charset="0"/>
                <a:cs typeface="Times New Roman" pitchFamily="18" charset="0"/>
              </a:rPr>
              <a:t>Consider </a:t>
            </a:r>
            <a:r>
              <a:rPr lang="en-US" sz="5000" dirty="0">
                <a:latin typeface="Times New Roman" pitchFamily="18" charset="0"/>
                <a:cs typeface="Times New Roman" pitchFamily="18" charset="0"/>
              </a:rPr>
              <a:t>an example, the following algorithm fields &amp; returns the maximum of n given numbers:</a:t>
            </a:r>
          </a:p>
          <a:p>
            <a:pPr marL="273050" indent="-273050">
              <a:spcBef>
                <a:spcPct val="20000"/>
              </a:spcBef>
              <a:buClr>
                <a:srgbClr val="0BD0D9"/>
              </a:buClr>
              <a:buSzPct val="95000"/>
              <a:defRPr/>
            </a:pPr>
            <a:endParaRPr lang="en-US" sz="5000" dirty="0">
              <a:latin typeface="Times New Roman" pitchFamily="18" charset="0"/>
              <a:cs typeface="Times New Roman" pitchFamily="18" charset="0"/>
            </a:endParaRPr>
          </a:p>
          <a:p>
            <a:pPr marL="514350" indent="-514350">
              <a:spcBef>
                <a:spcPct val="20000"/>
              </a:spcBef>
              <a:buClr>
                <a:srgbClr val="0BD0D9"/>
              </a:buClr>
              <a:buSzPct val="95000"/>
              <a:buFont typeface="+mj-lt"/>
              <a:buAutoNum type="arabicPeriod"/>
              <a:defRPr/>
            </a:pPr>
            <a:r>
              <a:rPr lang="en-US" sz="5000" dirty="0">
                <a:latin typeface="Times New Roman" pitchFamily="18" charset="0"/>
                <a:cs typeface="Times New Roman" pitchFamily="18" charset="0"/>
              </a:rPr>
              <a:t>algorithm Max(</a:t>
            </a:r>
            <a:r>
              <a:rPr lang="en-US" sz="5000" dirty="0" err="1">
                <a:latin typeface="Times New Roman" pitchFamily="18" charset="0"/>
                <a:cs typeface="Times New Roman" pitchFamily="18" charset="0"/>
              </a:rPr>
              <a:t>A,n</a:t>
            </a:r>
            <a:r>
              <a:rPr lang="en-US" sz="5000" dirty="0">
                <a:latin typeface="Times New Roman" pitchFamily="18" charset="0"/>
                <a:cs typeface="Times New Roman" pitchFamily="18" charset="0"/>
              </a:rPr>
              <a:t>) </a:t>
            </a:r>
          </a:p>
          <a:p>
            <a:pPr marL="514350" indent="-514350">
              <a:spcBef>
                <a:spcPct val="20000"/>
              </a:spcBef>
              <a:buClr>
                <a:srgbClr val="0BD0D9"/>
              </a:buClr>
              <a:buSzPct val="95000"/>
              <a:buFont typeface="+mj-lt"/>
              <a:buAutoNum type="arabicPeriod"/>
              <a:defRPr/>
            </a:pPr>
            <a:r>
              <a:rPr lang="en-US" sz="5000" dirty="0">
                <a:latin typeface="Times New Roman" pitchFamily="18" charset="0"/>
                <a:cs typeface="Times New Roman" pitchFamily="18" charset="0"/>
              </a:rPr>
              <a:t>// A is an array of size n </a:t>
            </a:r>
          </a:p>
          <a:p>
            <a:pPr marL="514350" indent="-514350">
              <a:spcBef>
                <a:spcPct val="20000"/>
              </a:spcBef>
              <a:buClr>
                <a:srgbClr val="0BD0D9"/>
              </a:buClr>
              <a:buSzPct val="95000"/>
              <a:buFont typeface="+mj-lt"/>
              <a:buAutoNum type="arabicPeriod"/>
              <a:defRPr/>
            </a:pPr>
            <a:r>
              <a:rPr lang="en-US" sz="5000" dirty="0">
                <a:latin typeface="Times New Roman" pitchFamily="18" charset="0"/>
                <a:cs typeface="Times New Roman" pitchFamily="18" charset="0"/>
              </a:rPr>
              <a:t>{ </a:t>
            </a:r>
          </a:p>
          <a:p>
            <a:pPr marL="514350" indent="-514350">
              <a:spcBef>
                <a:spcPct val="20000"/>
              </a:spcBef>
              <a:buClr>
                <a:srgbClr val="0BD0D9"/>
              </a:buClr>
              <a:buSzPct val="95000"/>
              <a:buFont typeface="+mj-lt"/>
              <a:buAutoNum type="arabicPeriod"/>
              <a:defRPr/>
            </a:pPr>
            <a:r>
              <a:rPr lang="en-US" sz="5000" dirty="0">
                <a:latin typeface="Times New Roman" pitchFamily="18" charset="0"/>
                <a:cs typeface="Times New Roman" pitchFamily="18" charset="0"/>
              </a:rPr>
              <a:t>Result := A[1]; </a:t>
            </a:r>
          </a:p>
          <a:p>
            <a:pPr marL="514350" indent="-514350">
              <a:spcBef>
                <a:spcPct val="20000"/>
              </a:spcBef>
              <a:buClr>
                <a:srgbClr val="0BD0D9"/>
              </a:buClr>
              <a:buSzPct val="95000"/>
              <a:buFont typeface="+mj-lt"/>
              <a:buAutoNum type="arabicPeriod"/>
              <a:defRPr/>
            </a:pPr>
            <a:r>
              <a:rPr lang="en-US" sz="5000" dirty="0">
                <a:latin typeface="Times New Roman" pitchFamily="18" charset="0"/>
                <a:cs typeface="Times New Roman" pitchFamily="18" charset="0"/>
              </a:rPr>
              <a:t>for </a:t>
            </a:r>
            <a:r>
              <a:rPr lang="en-US" sz="5000" dirty="0" err="1">
                <a:latin typeface="Times New Roman" pitchFamily="18" charset="0"/>
                <a:cs typeface="Times New Roman" pitchFamily="18" charset="0"/>
              </a:rPr>
              <a:t>i</a:t>
            </a:r>
            <a:r>
              <a:rPr lang="en-US" sz="5000" dirty="0">
                <a:latin typeface="Times New Roman" pitchFamily="18" charset="0"/>
                <a:cs typeface="Times New Roman" pitchFamily="18" charset="0"/>
              </a:rPr>
              <a:t>:= 2 to n do </a:t>
            </a:r>
          </a:p>
          <a:p>
            <a:pPr marL="514350" indent="-514350">
              <a:spcBef>
                <a:spcPct val="20000"/>
              </a:spcBef>
              <a:buClr>
                <a:srgbClr val="0BD0D9"/>
              </a:buClr>
              <a:buSzPct val="95000"/>
              <a:buFont typeface="+mj-lt"/>
              <a:buAutoNum type="arabicPeriod"/>
              <a:defRPr/>
            </a:pPr>
            <a:r>
              <a:rPr lang="en-US" sz="5000" dirty="0">
                <a:latin typeface="Times New Roman" pitchFamily="18" charset="0"/>
                <a:cs typeface="Times New Roman" pitchFamily="18" charset="0"/>
              </a:rPr>
              <a:t>if A[</a:t>
            </a:r>
            <a:r>
              <a:rPr lang="en-US" sz="5000" dirty="0" err="1">
                <a:latin typeface="Times New Roman" pitchFamily="18" charset="0"/>
                <a:cs typeface="Times New Roman" pitchFamily="18" charset="0"/>
              </a:rPr>
              <a:t>i</a:t>
            </a:r>
            <a:r>
              <a:rPr lang="en-US" sz="5000" dirty="0">
                <a:latin typeface="Times New Roman" pitchFamily="18" charset="0"/>
                <a:cs typeface="Times New Roman" pitchFamily="18" charset="0"/>
              </a:rPr>
              <a:t>] &gt; Result then </a:t>
            </a:r>
          </a:p>
          <a:p>
            <a:pPr marL="514350" indent="-514350">
              <a:spcBef>
                <a:spcPct val="20000"/>
              </a:spcBef>
              <a:buClr>
                <a:srgbClr val="0BD0D9"/>
              </a:buClr>
              <a:buSzPct val="95000"/>
              <a:buFont typeface="+mj-lt"/>
              <a:buAutoNum type="arabicPeriod"/>
              <a:defRPr/>
            </a:pPr>
            <a:r>
              <a:rPr lang="en-US" sz="5000" dirty="0">
                <a:latin typeface="Times New Roman" pitchFamily="18" charset="0"/>
                <a:cs typeface="Times New Roman" pitchFamily="18" charset="0"/>
              </a:rPr>
              <a:t>Result :=A[</a:t>
            </a:r>
            <a:r>
              <a:rPr lang="en-US" sz="5000" dirty="0" err="1">
                <a:latin typeface="Times New Roman" pitchFamily="18" charset="0"/>
                <a:cs typeface="Times New Roman" pitchFamily="18" charset="0"/>
              </a:rPr>
              <a:t>i</a:t>
            </a:r>
            <a:r>
              <a:rPr lang="en-US" sz="5000" dirty="0">
                <a:latin typeface="Times New Roman" pitchFamily="18" charset="0"/>
                <a:cs typeface="Times New Roman" pitchFamily="18" charset="0"/>
              </a:rPr>
              <a:t>]; </a:t>
            </a:r>
          </a:p>
          <a:p>
            <a:pPr marL="514350" indent="-514350">
              <a:spcBef>
                <a:spcPct val="20000"/>
              </a:spcBef>
              <a:buClr>
                <a:srgbClr val="0BD0D9"/>
              </a:buClr>
              <a:buSzPct val="95000"/>
              <a:buFont typeface="+mj-lt"/>
              <a:buAutoNum type="arabicPeriod"/>
              <a:defRPr/>
            </a:pPr>
            <a:r>
              <a:rPr lang="en-US" sz="5000" dirty="0">
                <a:latin typeface="Times New Roman" pitchFamily="18" charset="0"/>
                <a:cs typeface="Times New Roman" pitchFamily="18" charset="0"/>
              </a:rPr>
              <a:t>return Result; </a:t>
            </a:r>
          </a:p>
          <a:p>
            <a:pPr marL="514350" indent="-514350">
              <a:spcBef>
                <a:spcPct val="20000"/>
              </a:spcBef>
              <a:buClr>
                <a:srgbClr val="0BD0D9"/>
              </a:buClr>
              <a:buSzPct val="95000"/>
              <a:buFont typeface="+mj-lt"/>
              <a:buAutoNum type="arabicPeriod"/>
              <a:defRPr/>
            </a:pPr>
            <a:r>
              <a:rPr lang="en-US" sz="5000" dirty="0">
                <a:latin typeface="Times New Roman" pitchFamily="18" charset="0"/>
                <a:cs typeface="Times New Roman" pitchFamily="18" charset="0"/>
              </a:rPr>
              <a:t>} </a:t>
            </a:r>
          </a:p>
          <a:p>
            <a:pPr marL="273050" indent="-273050">
              <a:spcBef>
                <a:spcPct val="20000"/>
              </a:spcBef>
              <a:buClr>
                <a:srgbClr val="0BD0D9"/>
              </a:buClr>
              <a:buSzPct val="95000"/>
              <a:defRPr/>
            </a:pPr>
            <a:endParaRPr lang="en-US" sz="5000" dirty="0">
              <a:latin typeface="Times New Roman" pitchFamily="18" charset="0"/>
              <a:cs typeface="Times New Roman" pitchFamily="18" charset="0"/>
            </a:endParaRPr>
          </a:p>
          <a:p>
            <a:pPr marL="273050" indent="-273050">
              <a:spcBef>
                <a:spcPct val="20000"/>
              </a:spcBef>
              <a:buClr>
                <a:srgbClr val="0BD0D9"/>
              </a:buClr>
              <a:buSzPct val="95000"/>
              <a:defRPr/>
            </a:pPr>
            <a:endParaRPr lang="en-US" sz="5000" dirty="0">
              <a:latin typeface="Times New Roman" pitchFamily="18" charset="0"/>
              <a:cs typeface="Times New Roman" pitchFamily="18" charset="0"/>
            </a:endParaRPr>
          </a:p>
          <a:p>
            <a:pPr marL="273050" indent="-273050">
              <a:spcBef>
                <a:spcPct val="20000"/>
              </a:spcBef>
              <a:buClr>
                <a:srgbClr val="0BD0D9"/>
              </a:buClr>
              <a:buSzPct val="95000"/>
              <a:defRPr/>
            </a:pPr>
            <a:endParaRPr lang="en-US" sz="2000" dirty="0"/>
          </a:p>
          <a:p>
            <a:pPr marL="273050" indent="-273050">
              <a:spcBef>
                <a:spcPct val="20000"/>
              </a:spcBef>
              <a:buClr>
                <a:srgbClr val="0BD0D9"/>
              </a:buClr>
              <a:buSzPct val="95000"/>
              <a:defRPr/>
            </a:pPr>
            <a:r>
              <a:rPr lang="en-US" sz="2800" dirty="0"/>
              <a:t> </a:t>
            </a:r>
            <a:endParaRPr lang="en-US" dirty="0"/>
          </a:p>
          <a:p>
            <a:pPr marL="273050" indent="-273050">
              <a:spcBef>
                <a:spcPct val="20000"/>
              </a:spcBef>
              <a:buClr>
                <a:srgbClr val="0BD0D9"/>
              </a:buClr>
              <a:buSzPct val="95000"/>
              <a:defRPr/>
            </a:pPr>
            <a:endParaRPr lang="en-US" sz="2600" dirty="0"/>
          </a:p>
        </p:txBody>
      </p:sp>
      <p:sp>
        <p:nvSpPr>
          <p:cNvPr id="18435" name="TextBox 3"/>
          <p:cNvSpPr txBox="1">
            <a:spLocks noChangeArrowheads="1"/>
          </p:cNvSpPr>
          <p:nvPr/>
        </p:nvSpPr>
        <p:spPr bwMode="auto">
          <a:xfrm>
            <a:off x="8458200" y="685800"/>
            <a:ext cx="1752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新細明體"/>
                <a:cs typeface="新細明體"/>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新細明體"/>
                <a:cs typeface="新細明體"/>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新細明體"/>
                <a:cs typeface="新細明體"/>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9pPr>
          </a:lstStyle>
          <a:p>
            <a:pPr>
              <a:spcBef>
                <a:spcPct val="0"/>
              </a:spcBef>
              <a:buClrTx/>
              <a:buSzTx/>
              <a:buFontTx/>
              <a:buNone/>
            </a:pPr>
            <a:r>
              <a:rPr lang="en-US" altLang="en-US" sz="2000">
                <a:latin typeface="Times New Roman" panose="02020603050405020304" pitchFamily="18" charset="0"/>
                <a:cs typeface="Times New Roman" panose="02020603050405020304" pitchFamily="18" charset="0"/>
              </a:rPr>
              <a:t>Contd…</a:t>
            </a:r>
          </a:p>
        </p:txBody>
      </p:sp>
    </p:spTree>
    <p:extLst>
      <p:ext uri="{BB962C8B-B14F-4D97-AF65-F5344CB8AC3E}">
        <p14:creationId xmlns:p14="http://schemas.microsoft.com/office/powerpoint/2010/main" val="2734803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623454" y="494506"/>
            <a:ext cx="457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新細明體"/>
                <a:cs typeface="新細明體"/>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新細明體"/>
                <a:cs typeface="新細明體"/>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新細明體"/>
                <a:cs typeface="新細明體"/>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9pPr>
          </a:lstStyle>
          <a:p>
            <a:pPr>
              <a:spcBef>
                <a:spcPct val="0"/>
              </a:spcBef>
              <a:buClrTx/>
              <a:buSzTx/>
              <a:buFontTx/>
              <a:buNone/>
            </a:pPr>
            <a:r>
              <a:rPr lang="en-US" altLang="en-US" sz="2400" dirty="0">
                <a:latin typeface="Times New Roman" panose="02020603050405020304" pitchFamily="18" charset="0"/>
                <a:cs typeface="Times New Roman" panose="02020603050405020304" pitchFamily="18" charset="0"/>
              </a:rPr>
              <a:t>Issue in the study of algorithm</a:t>
            </a:r>
          </a:p>
        </p:txBody>
      </p:sp>
      <p:sp>
        <p:nvSpPr>
          <p:cNvPr id="19459" name="Rectangle 4"/>
          <p:cNvSpPr>
            <a:spLocks noChangeArrowheads="1"/>
          </p:cNvSpPr>
          <p:nvPr/>
        </p:nvSpPr>
        <p:spPr bwMode="auto">
          <a:xfrm>
            <a:off x="637308" y="1233054"/>
            <a:ext cx="86106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新細明體"/>
                <a:cs typeface="新細明體"/>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新細明體"/>
                <a:cs typeface="新細明體"/>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新細明體"/>
                <a:cs typeface="新細明體"/>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9pPr>
          </a:lstStyle>
          <a:p>
            <a:pPr>
              <a:spcBef>
                <a:spcPct val="0"/>
              </a:spcBef>
              <a:buClrTx/>
              <a:buSzTx/>
              <a:buFontTx/>
              <a:buNone/>
            </a:pPr>
            <a:r>
              <a:rPr lang="en-US" altLang="en-US" sz="2400" b="1" dirty="0">
                <a:solidFill>
                  <a:srgbClr val="7030A0"/>
                </a:solidFill>
                <a:latin typeface="Times New Roman" panose="02020603050405020304" pitchFamily="18" charset="0"/>
                <a:cs typeface="Times New Roman" panose="02020603050405020304" pitchFamily="18" charset="0"/>
              </a:rPr>
              <a:t>1</a:t>
            </a:r>
            <a:r>
              <a:rPr lang="en-US" altLang="en-US" sz="2000" b="1" dirty="0">
                <a:solidFill>
                  <a:srgbClr val="7030A0"/>
                </a:solidFill>
                <a:latin typeface="Times New Roman" panose="02020603050405020304" pitchFamily="18" charset="0"/>
                <a:cs typeface="Times New Roman" panose="02020603050405020304" pitchFamily="18" charset="0"/>
              </a:rPr>
              <a:t>.    How to create an algorithm.</a:t>
            </a:r>
          </a:p>
          <a:p>
            <a:pPr>
              <a:spcBef>
                <a:spcPct val="0"/>
              </a:spcBef>
              <a:buClrTx/>
              <a:buSzTx/>
              <a:buFontTx/>
              <a:buNone/>
            </a:pPr>
            <a:r>
              <a:rPr lang="en-US" altLang="en-US" sz="2000" b="1" dirty="0">
                <a:solidFill>
                  <a:srgbClr val="7030A0"/>
                </a:solidFill>
                <a:latin typeface="Times New Roman" panose="02020603050405020304" pitchFamily="18" charset="0"/>
                <a:cs typeface="Times New Roman" panose="02020603050405020304" pitchFamily="18" charset="0"/>
              </a:rPr>
              <a:t>2.    How to validate an algorithm.</a:t>
            </a:r>
          </a:p>
          <a:p>
            <a:pPr>
              <a:spcBef>
                <a:spcPct val="0"/>
              </a:spcBef>
              <a:buClrTx/>
              <a:buSzTx/>
              <a:buFontTx/>
              <a:buNone/>
            </a:pPr>
            <a:r>
              <a:rPr lang="en-US" altLang="en-US" sz="2000" b="1" dirty="0">
                <a:solidFill>
                  <a:srgbClr val="7030A0"/>
                </a:solidFill>
                <a:latin typeface="Times New Roman" panose="02020603050405020304" pitchFamily="18" charset="0"/>
                <a:cs typeface="Times New Roman" panose="02020603050405020304" pitchFamily="18" charset="0"/>
              </a:rPr>
              <a:t>3.    How to analyses an algorithm</a:t>
            </a:r>
          </a:p>
          <a:p>
            <a:pPr>
              <a:spcBef>
                <a:spcPct val="0"/>
              </a:spcBef>
              <a:buClrTx/>
              <a:buSzTx/>
              <a:buFontTx/>
              <a:buNone/>
            </a:pPr>
            <a:r>
              <a:rPr lang="en-US" altLang="en-US" sz="2000" b="1" dirty="0">
                <a:solidFill>
                  <a:srgbClr val="7030A0"/>
                </a:solidFill>
                <a:latin typeface="Times New Roman" panose="02020603050405020304" pitchFamily="18" charset="0"/>
                <a:cs typeface="Times New Roman" panose="02020603050405020304" pitchFamily="18" charset="0"/>
              </a:rPr>
              <a:t>4.    How to test a program. </a:t>
            </a:r>
            <a:endParaRPr lang="en-US" altLang="en-US" sz="2000" dirty="0">
              <a:latin typeface="Times New Roman" panose="02020603050405020304" pitchFamily="18" charset="0"/>
              <a:cs typeface="Times New Roman" panose="02020603050405020304" pitchFamily="18" charset="0"/>
            </a:endParaRPr>
          </a:p>
        </p:txBody>
      </p:sp>
      <p:sp>
        <p:nvSpPr>
          <p:cNvPr id="19460" name="Rectangle 5"/>
          <p:cNvSpPr>
            <a:spLocks noChangeArrowheads="1"/>
          </p:cNvSpPr>
          <p:nvPr/>
        </p:nvSpPr>
        <p:spPr bwMode="auto">
          <a:xfrm>
            <a:off x="637308" y="2893939"/>
            <a:ext cx="1023851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新細明體"/>
                <a:cs typeface="新細明體"/>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新細明體"/>
                <a:cs typeface="新細明體"/>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新細明體"/>
                <a:cs typeface="新細明體"/>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9pPr>
          </a:lstStyle>
          <a:p>
            <a:pPr>
              <a:spcBef>
                <a:spcPct val="0"/>
              </a:spcBef>
              <a:buClrTx/>
              <a:buSzTx/>
              <a:buFontTx/>
              <a:buNone/>
            </a:pPr>
            <a:r>
              <a:rPr lang="en-US" altLang="en-US" sz="2000" dirty="0">
                <a:solidFill>
                  <a:srgbClr val="7030A0"/>
                </a:solidFill>
                <a:latin typeface="Times New Roman" panose="02020603050405020304" pitchFamily="18" charset="0"/>
                <a:cs typeface="Times New Roman" panose="02020603050405020304" pitchFamily="18" charset="0"/>
              </a:rPr>
              <a:t>1 .How to create an algorithm: </a:t>
            </a:r>
            <a:r>
              <a:rPr lang="en-US" altLang="en-US" sz="2000" dirty="0">
                <a:latin typeface="Times New Roman" panose="02020603050405020304" pitchFamily="18" charset="0"/>
                <a:cs typeface="Times New Roman" panose="02020603050405020304" pitchFamily="18" charset="0"/>
              </a:rPr>
              <a:t>To create an algorithm we have following design technique</a:t>
            </a:r>
          </a:p>
          <a:p>
            <a:pPr>
              <a:spcBef>
                <a:spcPct val="0"/>
              </a:spcBef>
              <a:buClrTx/>
              <a:buSzTx/>
              <a:buFontTx/>
              <a:buNone/>
            </a:pPr>
            <a:r>
              <a:rPr lang="en-US" altLang="en-US" sz="2000" dirty="0">
                <a:latin typeface="Times New Roman" panose="02020603050405020304" pitchFamily="18" charset="0"/>
                <a:cs typeface="Times New Roman" panose="02020603050405020304" pitchFamily="18" charset="0"/>
              </a:rPr>
              <a:t>     a) Divide &amp; Conquer</a:t>
            </a:r>
          </a:p>
          <a:p>
            <a:pPr>
              <a:spcBef>
                <a:spcPct val="0"/>
              </a:spcBef>
              <a:buClrTx/>
              <a:buSzTx/>
              <a:buFontTx/>
              <a:buNone/>
            </a:pPr>
            <a:r>
              <a:rPr lang="en-US" altLang="en-US" sz="2000" dirty="0">
                <a:latin typeface="Times New Roman" panose="02020603050405020304" pitchFamily="18" charset="0"/>
                <a:cs typeface="Times New Roman" panose="02020603050405020304" pitchFamily="18" charset="0"/>
              </a:rPr>
              <a:t>     b) Greedy method</a:t>
            </a:r>
          </a:p>
          <a:p>
            <a:pPr>
              <a:spcBef>
                <a:spcPct val="0"/>
              </a:spcBef>
              <a:buClrTx/>
              <a:buSzTx/>
              <a:buFontTx/>
              <a:buNone/>
            </a:pPr>
            <a:r>
              <a:rPr lang="en-US" altLang="en-US" sz="2000" dirty="0">
                <a:latin typeface="Times New Roman" panose="02020603050405020304" pitchFamily="18" charset="0"/>
                <a:cs typeface="Times New Roman" panose="02020603050405020304" pitchFamily="18" charset="0"/>
              </a:rPr>
              <a:t>     c) Dynamic Programming</a:t>
            </a:r>
          </a:p>
          <a:p>
            <a:pPr>
              <a:spcBef>
                <a:spcPct val="0"/>
              </a:spcBef>
              <a:buClrTx/>
              <a:buSzTx/>
              <a:buFontTx/>
              <a:buNone/>
            </a:pPr>
            <a:r>
              <a:rPr lang="en-US" altLang="en-US" sz="2000" dirty="0">
                <a:latin typeface="Times New Roman" panose="02020603050405020304" pitchFamily="18" charset="0"/>
                <a:cs typeface="Times New Roman" panose="02020603050405020304" pitchFamily="18" charset="0"/>
              </a:rPr>
              <a:t>    d)  Branch &amp; Bound</a:t>
            </a:r>
          </a:p>
          <a:p>
            <a:pPr>
              <a:spcBef>
                <a:spcPct val="0"/>
              </a:spcBef>
              <a:buClrTx/>
              <a:buSzTx/>
              <a:buFontTx/>
              <a:buNone/>
            </a:pPr>
            <a:r>
              <a:rPr lang="en-US" altLang="en-US" sz="2000" dirty="0">
                <a:latin typeface="Times New Roman" panose="02020603050405020304" pitchFamily="18" charset="0"/>
                <a:cs typeface="Times New Roman" panose="02020603050405020304" pitchFamily="18" charset="0"/>
              </a:rPr>
              <a:t>    e)  Backtracking</a:t>
            </a:r>
          </a:p>
          <a:p>
            <a:pPr>
              <a:spcBef>
                <a:spcPct val="0"/>
              </a:spcBef>
              <a:buClrTx/>
              <a:buSzTx/>
              <a:buFontTx/>
              <a:buNone/>
            </a:pP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4505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323178" y="1138443"/>
            <a:ext cx="4840043" cy="369332"/>
          </a:xfrm>
          <a:prstGeom prst="rect">
            <a:avLst/>
          </a:prstGeom>
        </p:spPr>
        <p:txBody>
          <a:bodyPr wrap="none">
            <a:spAutoFit/>
          </a:bodyPr>
          <a:lstStyle/>
          <a:p>
            <a:pPr lvl="0"/>
            <a:r>
              <a:rPr lang="en-IN" dirty="0">
                <a:latin typeface="Proxima Nova"/>
                <a:ea typeface="Proxima Nova"/>
                <a:cs typeface="Proxima Nova"/>
                <a:sym typeface="Proxima Nova"/>
              </a:rPr>
              <a:t>01CE1503 - </a:t>
            </a:r>
            <a:r>
              <a:rPr lang="en-IN" dirty="0">
                <a:latin typeface="Proxima Nova"/>
                <a:ea typeface="Proxima Nova"/>
                <a:cs typeface="Proxima Nova"/>
              </a:rPr>
              <a:t>Design and Analysis of Algorithm</a:t>
            </a:r>
            <a:endParaRPr lang="en-IN" dirty="0">
              <a:latin typeface="Proxima Nova"/>
              <a:ea typeface="Proxima Nova"/>
              <a:cs typeface="Proxima Nova"/>
              <a:sym typeface="Proxima Nova"/>
            </a:endParaRPr>
          </a:p>
        </p:txBody>
      </p:sp>
      <p:sp>
        <p:nvSpPr>
          <p:cNvPr id="4" name="Rectangle 3"/>
          <p:cNvSpPr/>
          <p:nvPr/>
        </p:nvSpPr>
        <p:spPr>
          <a:xfrm>
            <a:off x="775853" y="3068921"/>
            <a:ext cx="7273637" cy="1077218"/>
          </a:xfrm>
          <a:prstGeom prst="rect">
            <a:avLst/>
          </a:prstGeom>
        </p:spPr>
        <p:txBody>
          <a:bodyPr wrap="square">
            <a:spAutoFit/>
          </a:bodyPr>
          <a:lstStyle/>
          <a:p>
            <a:pPr lvl="0">
              <a:buClr>
                <a:srgbClr val="000000"/>
              </a:buClr>
            </a:pPr>
            <a:r>
              <a:rPr lang="en-US" sz="3200" kern="0" dirty="0">
                <a:solidFill>
                  <a:srgbClr val="000000"/>
                </a:solidFill>
                <a:latin typeface="Proxima Nova" panose="020B0604020202020204" charset="0"/>
                <a:ea typeface="Proxima Nova"/>
                <a:cs typeface="Proxima Nova"/>
                <a:sym typeface="Proxima Nova"/>
              </a:rPr>
              <a:t>Unit - 1</a:t>
            </a:r>
            <a:endParaRPr lang="en-IN" sz="3200" kern="0" dirty="0">
              <a:solidFill>
                <a:srgbClr val="000000"/>
              </a:solidFill>
              <a:latin typeface="Proxima Nova" panose="020B0604020202020204" charset="0"/>
              <a:ea typeface="Proxima Nova"/>
              <a:cs typeface="Proxima Nova"/>
              <a:sym typeface="Proxima Nova"/>
            </a:endParaRPr>
          </a:p>
          <a:p>
            <a:pPr lvl="0">
              <a:buClr>
                <a:srgbClr val="000000"/>
              </a:buClr>
            </a:pPr>
            <a:r>
              <a:rPr lang="en-IN" sz="3200" kern="0" dirty="0">
                <a:solidFill>
                  <a:srgbClr val="000000"/>
                </a:solidFill>
                <a:latin typeface="Proxima Nova" panose="020B0604020202020204" charset="0"/>
                <a:cs typeface="Arial"/>
                <a:sym typeface="Arial"/>
              </a:rPr>
              <a:t>Introduction and Analysis of Algorithms</a:t>
            </a:r>
          </a:p>
        </p:txBody>
      </p:sp>
      <p:sp>
        <p:nvSpPr>
          <p:cNvPr id="5" name="Rectangle 4"/>
          <p:cNvSpPr/>
          <p:nvPr/>
        </p:nvSpPr>
        <p:spPr>
          <a:xfrm>
            <a:off x="512618" y="5959871"/>
            <a:ext cx="6096000" cy="646331"/>
          </a:xfrm>
          <a:prstGeom prst="rect">
            <a:avLst/>
          </a:prstGeom>
        </p:spPr>
        <p:txBody>
          <a:bodyPr>
            <a:spAutoFit/>
          </a:bodyPr>
          <a:lstStyle/>
          <a:p>
            <a:pPr lvl="0"/>
            <a:r>
              <a:rPr lang="en-US" dirty="0"/>
              <a:t>Prof. </a:t>
            </a:r>
            <a:r>
              <a:rPr lang="en-US" dirty="0" smtClean="0"/>
              <a:t>Megha Mudholkar</a:t>
            </a:r>
            <a:endParaRPr lang="en-US" dirty="0"/>
          </a:p>
          <a:p>
            <a:pPr lvl="0"/>
            <a:r>
              <a:rPr lang="en-US" dirty="0"/>
              <a:t>Department of Computer Engineering</a:t>
            </a:r>
          </a:p>
        </p:txBody>
      </p:sp>
    </p:spTree>
    <p:extLst>
      <p:ext uri="{BB962C8B-B14F-4D97-AF65-F5344CB8AC3E}">
        <p14:creationId xmlns:p14="http://schemas.microsoft.com/office/powerpoint/2010/main" val="40465029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1782" y="1360055"/>
            <a:ext cx="11457710" cy="4708981"/>
          </a:xfrm>
          <a:prstGeom prst="rect">
            <a:avLst/>
          </a:prstGeom>
        </p:spPr>
        <p:txBody>
          <a:bodyPr wrap="square">
            <a:spAutoFit/>
          </a:bodyPr>
          <a:lstStyle/>
          <a:p>
            <a:pPr>
              <a:defRPr/>
            </a:pPr>
            <a:r>
              <a:rPr lang="en-US" altLang="en-US" b="1" dirty="0">
                <a:solidFill>
                  <a:srgbClr val="7030A0"/>
                </a:solidFill>
                <a:latin typeface="Times New Roman" pitchFamily="18" charset="0"/>
                <a:ea typeface="新細明體" pitchFamily="18" charset="-120"/>
                <a:cs typeface="Times New Roman" pitchFamily="18" charset="0"/>
              </a:rPr>
              <a:t>2.How to validate an algorithm: </a:t>
            </a:r>
            <a:r>
              <a:rPr lang="en-US" altLang="en-US" sz="2000" dirty="0">
                <a:latin typeface="Times New Roman" pitchFamily="18" charset="0"/>
                <a:ea typeface="新細明體" pitchFamily="18" charset="-120"/>
                <a:cs typeface="Times New Roman" pitchFamily="18" charset="0"/>
              </a:rPr>
              <a:t>Once an algorithm is created it is necessary to show that it computes the correct output for all possible legal input , this process is called algorithm validation.</a:t>
            </a:r>
          </a:p>
          <a:p>
            <a:pPr>
              <a:defRPr/>
            </a:pPr>
            <a:r>
              <a:rPr lang="en-US" altLang="en-US" b="1" dirty="0">
                <a:solidFill>
                  <a:srgbClr val="7030A0"/>
                </a:solidFill>
                <a:latin typeface="Times New Roman" pitchFamily="18" charset="0"/>
                <a:ea typeface="新細明體" pitchFamily="18" charset="-120"/>
                <a:cs typeface="Times New Roman" pitchFamily="18" charset="0"/>
              </a:rPr>
              <a:t>3.How to analyses an algorithm: </a:t>
            </a:r>
            <a:r>
              <a:rPr lang="en-US" altLang="en-US" sz="2000" dirty="0">
                <a:latin typeface="Times New Roman" pitchFamily="18" charset="0"/>
                <a:ea typeface="新細明體" pitchFamily="18" charset="-120"/>
                <a:cs typeface="Times New Roman" pitchFamily="18" charset="0"/>
              </a:rPr>
              <a:t>Analysis of an algorithm or performance analysis refers to task of determining how much </a:t>
            </a:r>
            <a:r>
              <a:rPr lang="en-US" altLang="en-US" sz="2000" dirty="0" smtClean="0">
                <a:latin typeface="Times New Roman" pitchFamily="18" charset="0"/>
                <a:ea typeface="新細明體" pitchFamily="18" charset="-120"/>
                <a:cs typeface="Times New Roman" pitchFamily="18" charset="0"/>
              </a:rPr>
              <a:t>computing Time </a:t>
            </a:r>
            <a:r>
              <a:rPr lang="en-US" altLang="en-US" sz="2000" dirty="0">
                <a:latin typeface="Times New Roman" pitchFamily="18" charset="0"/>
                <a:ea typeface="新細明體" pitchFamily="18" charset="-120"/>
                <a:cs typeface="Times New Roman" pitchFamily="18" charset="0"/>
              </a:rPr>
              <a:t>&amp; storage algorithms required.</a:t>
            </a:r>
          </a:p>
          <a:p>
            <a:pPr marL="457200" indent="-457200">
              <a:buFontTx/>
              <a:buAutoNum type="alphaLcParenR"/>
              <a:defRPr/>
            </a:pPr>
            <a:r>
              <a:rPr lang="en-US" altLang="en-US" sz="2000" dirty="0">
                <a:latin typeface="Times New Roman" pitchFamily="18" charset="0"/>
                <a:ea typeface="新細明體" pitchFamily="18" charset="-120"/>
                <a:cs typeface="Times New Roman" pitchFamily="18" charset="0"/>
              </a:rPr>
              <a:t>Computing time-Time complexity: Frequency or Step count method</a:t>
            </a:r>
          </a:p>
          <a:p>
            <a:pPr marL="457200" indent="-457200">
              <a:buFontTx/>
              <a:buAutoNum type="alphaLcParenR"/>
              <a:defRPr/>
            </a:pPr>
            <a:r>
              <a:rPr lang="en-US" altLang="en-US" sz="2000" dirty="0">
                <a:latin typeface="Times New Roman" pitchFamily="18" charset="0"/>
                <a:ea typeface="新細明體" pitchFamily="18" charset="-120"/>
                <a:cs typeface="Times New Roman" pitchFamily="18" charset="0"/>
              </a:rPr>
              <a:t>Storage space- To calculate space complexity we have to use number </a:t>
            </a:r>
          </a:p>
          <a:p>
            <a:pPr marL="457200" indent="-457200">
              <a:defRPr/>
            </a:pPr>
            <a:r>
              <a:rPr lang="en-US" altLang="en-US" sz="2000" dirty="0">
                <a:latin typeface="Times New Roman" pitchFamily="18" charset="0"/>
                <a:ea typeface="新細明體" pitchFamily="18" charset="-120"/>
                <a:cs typeface="Times New Roman" pitchFamily="18" charset="0"/>
              </a:rPr>
              <a:t>       of input used in algorithms.</a:t>
            </a:r>
          </a:p>
          <a:p>
            <a:pPr marL="457200" indent="-457200">
              <a:defRPr/>
            </a:pPr>
            <a:r>
              <a:rPr lang="en-US" altLang="en-US" b="1" dirty="0">
                <a:solidFill>
                  <a:srgbClr val="7030A0"/>
                </a:solidFill>
                <a:latin typeface="Times New Roman" pitchFamily="18" charset="0"/>
                <a:ea typeface="新細明體" pitchFamily="18" charset="-120"/>
                <a:cs typeface="Times New Roman" pitchFamily="18" charset="0"/>
              </a:rPr>
              <a:t>4.How to test the program: </a:t>
            </a:r>
            <a:r>
              <a:rPr lang="en-US" altLang="en-US" sz="2000" dirty="0">
                <a:latin typeface="Times New Roman" pitchFamily="18" charset="0"/>
                <a:ea typeface="新細明體" pitchFamily="18" charset="-120"/>
                <a:cs typeface="Times New Roman" pitchFamily="18" charset="0"/>
              </a:rPr>
              <a:t>Program is nothing but an </a:t>
            </a:r>
            <a:r>
              <a:rPr lang="en-US" altLang="en-US" sz="2000" dirty="0" smtClean="0">
                <a:latin typeface="Times New Roman" pitchFamily="18" charset="0"/>
                <a:ea typeface="新細明體" pitchFamily="18" charset="-120"/>
                <a:cs typeface="Times New Roman" pitchFamily="18" charset="0"/>
              </a:rPr>
              <a:t>expression for </a:t>
            </a:r>
            <a:r>
              <a:rPr lang="en-US" altLang="en-US" sz="2000" dirty="0">
                <a:latin typeface="Times New Roman" pitchFamily="18" charset="0"/>
                <a:ea typeface="新細明體" pitchFamily="18" charset="-120"/>
                <a:cs typeface="Times New Roman" pitchFamily="18" charset="0"/>
              </a:rPr>
              <a:t>the algorithm using any programming language. To test a program </a:t>
            </a:r>
            <a:r>
              <a:rPr lang="en-US" altLang="en-US" sz="2000" dirty="0" smtClean="0">
                <a:latin typeface="Times New Roman" pitchFamily="18" charset="0"/>
                <a:ea typeface="新細明體" pitchFamily="18" charset="-120"/>
                <a:cs typeface="Times New Roman" pitchFamily="18" charset="0"/>
              </a:rPr>
              <a:t>we </a:t>
            </a:r>
            <a:r>
              <a:rPr lang="en-US" altLang="en-US" sz="2000" dirty="0">
                <a:latin typeface="Times New Roman" pitchFamily="18" charset="0"/>
                <a:ea typeface="新細明體" pitchFamily="18" charset="-120"/>
                <a:cs typeface="Times New Roman" pitchFamily="18" charset="0"/>
              </a:rPr>
              <a:t>need following</a:t>
            </a:r>
          </a:p>
          <a:p>
            <a:pPr marL="457200" indent="-457200">
              <a:buFontTx/>
              <a:buAutoNum type="alphaLcParenR"/>
              <a:defRPr/>
            </a:pPr>
            <a:r>
              <a:rPr lang="en-US" altLang="en-US" sz="2000" dirty="0">
                <a:latin typeface="Times New Roman" pitchFamily="18" charset="0"/>
                <a:ea typeface="新細明體" pitchFamily="18" charset="-120"/>
                <a:cs typeface="Times New Roman" pitchFamily="18" charset="0"/>
              </a:rPr>
              <a:t>Debugging: It is processes of executing programs on sample data sets </a:t>
            </a:r>
          </a:p>
          <a:p>
            <a:pPr marL="457200" indent="-457200">
              <a:defRPr/>
            </a:pPr>
            <a:r>
              <a:rPr lang="en-US" altLang="en-US" sz="2000" dirty="0">
                <a:latin typeface="Times New Roman" pitchFamily="18" charset="0"/>
                <a:ea typeface="新細明體" pitchFamily="18" charset="-120"/>
                <a:cs typeface="Times New Roman" pitchFamily="18" charset="0"/>
              </a:rPr>
              <a:t>       to determine whether faulty results occur &amp; if so correct them.</a:t>
            </a:r>
          </a:p>
          <a:p>
            <a:pPr marL="457200" indent="-457200">
              <a:buFontTx/>
              <a:buAutoNum type="alphaLcParenR" startAt="2"/>
              <a:defRPr/>
            </a:pPr>
            <a:r>
              <a:rPr lang="en-US" altLang="en-US" sz="2000" dirty="0">
                <a:latin typeface="Times New Roman" pitchFamily="18" charset="0"/>
                <a:ea typeface="新細明體" pitchFamily="18" charset="-120"/>
                <a:cs typeface="Times New Roman" pitchFamily="18" charset="0"/>
              </a:rPr>
              <a:t>Profiling or performance measurement is the process of executing a </a:t>
            </a:r>
          </a:p>
          <a:p>
            <a:pPr marL="457200" indent="-457200">
              <a:defRPr/>
            </a:pPr>
            <a:r>
              <a:rPr lang="en-US" altLang="en-US" sz="2000" dirty="0">
                <a:latin typeface="Times New Roman" pitchFamily="18" charset="0"/>
                <a:ea typeface="新細明體" pitchFamily="18" charset="-120"/>
                <a:cs typeface="Times New Roman" pitchFamily="18" charset="0"/>
              </a:rPr>
              <a:t>        correct program on data set and measuring  the time &amp; space it takes</a:t>
            </a:r>
          </a:p>
          <a:p>
            <a:pPr marL="457200" indent="-457200">
              <a:defRPr/>
            </a:pPr>
            <a:r>
              <a:rPr lang="en-US" altLang="en-US" sz="2000" dirty="0">
                <a:latin typeface="Times New Roman" pitchFamily="18" charset="0"/>
                <a:ea typeface="新細明體" pitchFamily="18" charset="-120"/>
                <a:cs typeface="Times New Roman" pitchFamily="18" charset="0"/>
              </a:rPr>
              <a:t>        to compute the result.</a:t>
            </a:r>
          </a:p>
          <a:p>
            <a:pPr>
              <a:defRPr/>
            </a:pPr>
            <a:endParaRPr lang="en-US" altLang="en-US" sz="2000" dirty="0">
              <a:latin typeface="Times New Roman" pitchFamily="18" charset="0"/>
              <a:ea typeface="新細明體" pitchFamily="18" charset="-120"/>
              <a:cs typeface="Times New Roman" pitchFamily="18" charset="0"/>
            </a:endParaRPr>
          </a:p>
        </p:txBody>
      </p:sp>
    </p:spTree>
    <p:extLst>
      <p:ext uri="{BB962C8B-B14F-4D97-AF65-F5344CB8AC3E}">
        <p14:creationId xmlns:p14="http://schemas.microsoft.com/office/powerpoint/2010/main" val="3712160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28" y="0"/>
            <a:ext cx="10515600" cy="1325563"/>
          </a:xfrm>
        </p:spPr>
        <p:txBody>
          <a:bodyPr/>
          <a:lstStyle/>
          <a:p>
            <a:r>
              <a:rPr lang="en-US" dirty="0" smtClean="0"/>
              <a:t>Order of growth</a:t>
            </a:r>
            <a:endParaRPr lang="en-US" dirty="0"/>
          </a:p>
        </p:txBody>
      </p:sp>
      <p:sp>
        <p:nvSpPr>
          <p:cNvPr id="3" name="Content Placeholder 2"/>
          <p:cNvSpPr>
            <a:spLocks noGrp="1"/>
          </p:cNvSpPr>
          <p:nvPr>
            <p:ph idx="1"/>
          </p:nvPr>
        </p:nvSpPr>
        <p:spPr>
          <a:xfrm>
            <a:off x="159328" y="994352"/>
            <a:ext cx="10515600" cy="4351338"/>
          </a:xfrm>
        </p:spPr>
        <p:txBody>
          <a:bodyPr/>
          <a:lstStyle/>
          <a:p>
            <a:r>
              <a:rPr lang="en-US" dirty="0">
                <a:solidFill>
                  <a:schemeClr val="tx1"/>
                </a:solidFill>
              </a:rPr>
              <a:t>Order of growth of an algorithm is a way of saying/predicting how execution time of a program and the space/memory occupied by it changes with the input size</a:t>
            </a:r>
            <a:r>
              <a:rPr lang="en-US" dirty="0" smtClean="0">
                <a:solidFill>
                  <a:schemeClr val="tx1"/>
                </a:solidFill>
              </a:rPr>
              <a:t>.</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132617010"/>
              </p:ext>
            </p:extLst>
          </p:nvPr>
        </p:nvGraphicFramePr>
        <p:xfrm>
          <a:off x="665017" y="2231456"/>
          <a:ext cx="10196946" cy="4449109"/>
        </p:xfrm>
        <a:graphic>
          <a:graphicData uri="http://schemas.openxmlformats.org/drawingml/2006/table">
            <a:tbl>
              <a:tblPr firstRow="1" bandRow="1">
                <a:tableStyleId>{5C22544A-7EE6-4342-B048-85BDC9FD1C3A}</a:tableStyleId>
              </a:tblPr>
              <a:tblGrid>
                <a:gridCol w="2084141">
                  <a:extLst>
                    <a:ext uri="{9D8B030D-6E8A-4147-A177-3AD203B41FA5}">
                      <a16:colId xmlns:a16="http://schemas.microsoft.com/office/drawing/2014/main" val="20000"/>
                    </a:ext>
                  </a:extLst>
                </a:gridCol>
                <a:gridCol w="2416580">
                  <a:extLst>
                    <a:ext uri="{9D8B030D-6E8A-4147-A177-3AD203B41FA5}">
                      <a16:colId xmlns:a16="http://schemas.microsoft.com/office/drawing/2014/main" val="20001"/>
                    </a:ext>
                  </a:extLst>
                </a:gridCol>
                <a:gridCol w="3401114">
                  <a:extLst>
                    <a:ext uri="{9D8B030D-6E8A-4147-A177-3AD203B41FA5}">
                      <a16:colId xmlns:a16="http://schemas.microsoft.com/office/drawing/2014/main" val="20002"/>
                    </a:ext>
                  </a:extLst>
                </a:gridCol>
                <a:gridCol w="2295111">
                  <a:extLst>
                    <a:ext uri="{9D8B030D-6E8A-4147-A177-3AD203B41FA5}">
                      <a16:colId xmlns:a16="http://schemas.microsoft.com/office/drawing/2014/main" val="20003"/>
                    </a:ext>
                  </a:extLst>
                </a:gridCol>
              </a:tblGrid>
              <a:tr h="736965">
                <a:tc>
                  <a:txBody>
                    <a:bodyPr/>
                    <a:lstStyle/>
                    <a:p>
                      <a:r>
                        <a:rPr lang="en-US" dirty="0" smtClean="0"/>
                        <a:t>Name of efficiency class</a:t>
                      </a:r>
                      <a:endParaRPr lang="en-US" dirty="0"/>
                    </a:p>
                  </a:txBody>
                  <a:tcPr/>
                </a:tc>
                <a:tc>
                  <a:txBody>
                    <a:bodyPr/>
                    <a:lstStyle/>
                    <a:p>
                      <a:r>
                        <a:rPr lang="en-US" dirty="0" smtClean="0"/>
                        <a:t>Order of growth</a:t>
                      </a:r>
                      <a:endParaRPr lang="en-US" dirty="0"/>
                    </a:p>
                  </a:txBody>
                  <a:tcPr/>
                </a:tc>
                <a:tc>
                  <a:txBody>
                    <a:bodyPr/>
                    <a:lstStyle/>
                    <a:p>
                      <a:r>
                        <a:rPr lang="en-US" dirty="0" smtClean="0"/>
                        <a:t>Description</a:t>
                      </a:r>
                      <a:endParaRPr lang="en-US" dirty="0"/>
                    </a:p>
                  </a:txBody>
                  <a:tcPr/>
                </a:tc>
                <a:tc>
                  <a:txBody>
                    <a:bodyPr/>
                    <a:lstStyle/>
                    <a:p>
                      <a:r>
                        <a:rPr lang="en-US" dirty="0" smtClean="0"/>
                        <a:t>Example</a:t>
                      </a:r>
                      <a:endParaRPr lang="en-US" dirty="0"/>
                    </a:p>
                  </a:txBody>
                  <a:tcPr/>
                </a:tc>
                <a:extLst>
                  <a:ext uri="{0D108BD9-81ED-4DB2-BD59-A6C34878D82A}">
                    <a16:rowId xmlns:a16="http://schemas.microsoft.com/office/drawing/2014/main" val="10000"/>
                  </a:ext>
                </a:extLst>
              </a:tr>
              <a:tr h="958054">
                <a:tc>
                  <a:txBody>
                    <a:bodyPr/>
                    <a:lstStyle/>
                    <a:p>
                      <a:r>
                        <a:rPr lang="en-US" dirty="0" smtClean="0"/>
                        <a:t>Constant</a:t>
                      </a:r>
                      <a:endParaRPr lang="en-US" dirty="0"/>
                    </a:p>
                  </a:txBody>
                  <a:tcPr/>
                </a:tc>
                <a:tc>
                  <a:txBody>
                    <a:bodyPr/>
                    <a:lstStyle/>
                    <a:p>
                      <a:r>
                        <a:rPr lang="en-US" dirty="0" smtClean="0"/>
                        <a:t>1</a:t>
                      </a:r>
                      <a:endParaRPr lang="en-US" dirty="0"/>
                    </a:p>
                  </a:txBody>
                  <a:tcPr/>
                </a:tc>
                <a:tc>
                  <a:txBody>
                    <a:bodyPr/>
                    <a:lstStyle/>
                    <a:p>
                      <a:r>
                        <a:rPr lang="en-US" dirty="0" smtClean="0"/>
                        <a:t>Algorithm</a:t>
                      </a:r>
                      <a:r>
                        <a:rPr lang="en-US" baseline="0" dirty="0" smtClean="0"/>
                        <a:t> takes fixed number of steps, no matter how large input size increases.</a:t>
                      </a:r>
                      <a:endParaRPr lang="en-US" dirty="0"/>
                    </a:p>
                  </a:txBody>
                  <a:tcPr/>
                </a:tc>
                <a:tc>
                  <a:txBody>
                    <a:bodyPr/>
                    <a:lstStyle/>
                    <a:p>
                      <a:r>
                        <a:rPr lang="en-US" dirty="0" smtClean="0"/>
                        <a:t>Indexing</a:t>
                      </a:r>
                      <a:r>
                        <a:rPr lang="en-US" baseline="0" dirty="0" smtClean="0"/>
                        <a:t> an item in a list</a:t>
                      </a:r>
                      <a:endParaRPr lang="en-US" dirty="0"/>
                    </a:p>
                  </a:txBody>
                  <a:tcPr/>
                </a:tc>
                <a:extLst>
                  <a:ext uri="{0D108BD9-81ED-4DB2-BD59-A6C34878D82A}">
                    <a16:rowId xmlns:a16="http://schemas.microsoft.com/office/drawing/2014/main" val="10001"/>
                  </a:ext>
                </a:extLst>
              </a:tr>
              <a:tr h="736965">
                <a:tc>
                  <a:txBody>
                    <a:bodyPr/>
                    <a:lstStyle/>
                    <a:p>
                      <a:r>
                        <a:rPr lang="en-US" dirty="0" smtClean="0"/>
                        <a:t>Logarithmic</a:t>
                      </a:r>
                      <a:endParaRPr lang="en-US" dirty="0"/>
                    </a:p>
                  </a:txBody>
                  <a:tcPr/>
                </a:tc>
                <a:tc>
                  <a:txBody>
                    <a:bodyPr/>
                    <a:lstStyle/>
                    <a:p>
                      <a:r>
                        <a:rPr lang="en-US" dirty="0" err="1" smtClean="0"/>
                        <a:t>logn</a:t>
                      </a:r>
                      <a:endParaRPr lang="en-US" dirty="0"/>
                    </a:p>
                  </a:txBody>
                  <a:tcPr/>
                </a:tc>
                <a:tc>
                  <a:txBody>
                    <a:bodyPr/>
                    <a:lstStyle/>
                    <a:p>
                      <a:r>
                        <a:rPr lang="en-US" dirty="0" smtClean="0"/>
                        <a:t>Problem is divided into smaller parts</a:t>
                      </a:r>
                      <a:r>
                        <a:rPr lang="en-US" baseline="0" dirty="0" smtClean="0"/>
                        <a:t> </a:t>
                      </a:r>
                      <a:r>
                        <a:rPr lang="en-US" dirty="0" smtClean="0"/>
                        <a:t>on each iteration. </a:t>
                      </a:r>
                      <a:endParaRPr lang="en-US" dirty="0"/>
                    </a:p>
                  </a:txBody>
                  <a:tcPr/>
                </a:tc>
                <a:tc>
                  <a:txBody>
                    <a:bodyPr/>
                    <a:lstStyle/>
                    <a:p>
                      <a:r>
                        <a:rPr lang="en-US" dirty="0" smtClean="0"/>
                        <a:t>Binary Search</a:t>
                      </a:r>
                      <a:endParaRPr lang="en-US" dirty="0"/>
                    </a:p>
                  </a:txBody>
                  <a:tcPr/>
                </a:tc>
                <a:extLst>
                  <a:ext uri="{0D108BD9-81ED-4DB2-BD59-A6C34878D82A}">
                    <a16:rowId xmlns:a16="http://schemas.microsoft.com/office/drawing/2014/main" val="10002"/>
                  </a:ext>
                </a:extLst>
              </a:tr>
              <a:tr h="515875">
                <a:tc>
                  <a:txBody>
                    <a:bodyPr/>
                    <a:lstStyle/>
                    <a:p>
                      <a:r>
                        <a:rPr lang="en-US" dirty="0" smtClean="0"/>
                        <a:t>Linear</a:t>
                      </a:r>
                      <a:endParaRPr lang="en-US" dirty="0"/>
                    </a:p>
                  </a:txBody>
                  <a:tcPr/>
                </a:tc>
                <a:tc>
                  <a:txBody>
                    <a:bodyPr/>
                    <a:lstStyle/>
                    <a:p>
                      <a:r>
                        <a:rPr lang="en-US" dirty="0" smtClean="0"/>
                        <a:t>n</a:t>
                      </a:r>
                      <a:endParaRPr lang="en-US" dirty="0"/>
                    </a:p>
                  </a:txBody>
                  <a:tcPr/>
                </a:tc>
                <a:tc>
                  <a:txBody>
                    <a:bodyPr/>
                    <a:lstStyle/>
                    <a:p>
                      <a:r>
                        <a:rPr lang="en-US" dirty="0" smtClean="0"/>
                        <a:t>Running time is dependent on input size</a:t>
                      </a:r>
                      <a:endParaRPr lang="en-US" dirty="0"/>
                    </a:p>
                  </a:txBody>
                  <a:tcPr/>
                </a:tc>
                <a:tc>
                  <a:txBody>
                    <a:bodyPr/>
                    <a:lstStyle/>
                    <a:p>
                      <a:r>
                        <a:rPr lang="en-US" dirty="0" smtClean="0"/>
                        <a:t>Sequential</a:t>
                      </a:r>
                      <a:r>
                        <a:rPr lang="en-US" baseline="0" dirty="0" smtClean="0"/>
                        <a:t> search</a:t>
                      </a:r>
                      <a:endParaRPr lang="en-US" dirty="0"/>
                    </a:p>
                  </a:txBody>
                  <a:tcPr/>
                </a:tc>
                <a:extLst>
                  <a:ext uri="{0D108BD9-81ED-4DB2-BD59-A6C34878D82A}">
                    <a16:rowId xmlns:a16="http://schemas.microsoft.com/office/drawing/2014/main" val="10003"/>
                  </a:ext>
                </a:extLst>
              </a:tr>
              <a:tr h="736965">
                <a:tc>
                  <a:txBody>
                    <a:bodyPr/>
                    <a:lstStyle/>
                    <a:p>
                      <a:r>
                        <a:rPr lang="en-US" dirty="0" err="1" smtClean="0"/>
                        <a:t>nlogn</a:t>
                      </a:r>
                      <a:endParaRPr lang="en-US" dirty="0"/>
                    </a:p>
                  </a:txBody>
                  <a:tcPr/>
                </a:tc>
                <a:tc>
                  <a:txBody>
                    <a:bodyPr/>
                    <a:lstStyle/>
                    <a:p>
                      <a:r>
                        <a:rPr lang="en-US" dirty="0" err="1" smtClean="0"/>
                        <a:t>nlogn</a:t>
                      </a:r>
                      <a:endParaRPr lang="en-US" dirty="0"/>
                    </a:p>
                  </a:txBody>
                  <a:tcPr/>
                </a:tc>
                <a:tc>
                  <a:txBody>
                    <a:bodyPr/>
                    <a:lstStyle/>
                    <a:p>
                      <a:r>
                        <a:rPr lang="en-US" dirty="0" smtClean="0"/>
                        <a:t>Some instance of algorithm considered for list of size n</a:t>
                      </a:r>
                      <a:endParaRPr lang="en-US" dirty="0"/>
                    </a:p>
                  </a:txBody>
                  <a:tcPr/>
                </a:tc>
                <a:tc>
                  <a:txBody>
                    <a:bodyPr/>
                    <a:lstStyle/>
                    <a:p>
                      <a:r>
                        <a:rPr lang="en-US" dirty="0" smtClean="0"/>
                        <a:t>Merge sort and quick sort</a:t>
                      </a:r>
                      <a:endParaRPr lang="en-US" dirty="0"/>
                    </a:p>
                  </a:txBody>
                  <a:tcPr/>
                </a:tc>
                <a:extLst>
                  <a:ext uri="{0D108BD9-81ED-4DB2-BD59-A6C34878D82A}">
                    <a16:rowId xmlns:a16="http://schemas.microsoft.com/office/drawing/2014/main" val="10004"/>
                  </a:ext>
                </a:extLst>
              </a:tr>
              <a:tr h="515875">
                <a:tc>
                  <a:txBody>
                    <a:bodyPr/>
                    <a:lstStyle/>
                    <a:p>
                      <a:r>
                        <a:rPr lang="en-US" dirty="0" smtClean="0"/>
                        <a:t>Quadratic</a:t>
                      </a:r>
                      <a:endParaRPr lang="en-US" dirty="0"/>
                    </a:p>
                  </a:txBody>
                  <a:tcPr/>
                </a:tc>
                <a:tc>
                  <a:txBody>
                    <a:bodyPr/>
                    <a:lstStyle/>
                    <a:p>
                      <a:r>
                        <a:rPr lang="en-US" dirty="0" smtClean="0"/>
                        <a:t>n</a:t>
                      </a:r>
                      <a:r>
                        <a:rPr lang="en-US" baseline="30000" dirty="0" smtClean="0"/>
                        <a:t>2</a:t>
                      </a:r>
                      <a:endParaRPr lang="en-US" baseline="30000" dirty="0"/>
                    </a:p>
                  </a:txBody>
                  <a:tcPr/>
                </a:tc>
                <a:tc>
                  <a:txBody>
                    <a:bodyPr/>
                    <a:lstStyle/>
                    <a:p>
                      <a:r>
                        <a:rPr lang="en-US" dirty="0" smtClean="0"/>
                        <a:t>Algorithm has 2 nested loops</a:t>
                      </a:r>
                      <a:endParaRPr lang="en-US" dirty="0"/>
                    </a:p>
                  </a:txBody>
                  <a:tcPr/>
                </a:tc>
                <a:tc>
                  <a:txBody>
                    <a:bodyPr/>
                    <a:lstStyle/>
                    <a:p>
                      <a:r>
                        <a:rPr lang="en-US" dirty="0" smtClean="0"/>
                        <a:t>Scanning matrix elements.</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331239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037" y="85152"/>
            <a:ext cx="10515600" cy="1325563"/>
          </a:xfrm>
        </p:spPr>
        <p:txBody>
          <a:bodyPr/>
          <a:lstStyle/>
          <a:p>
            <a:r>
              <a:rPr lang="en-US" dirty="0" smtClean="0"/>
              <a:t>Order of growth</a:t>
            </a:r>
            <a:endParaRPr lang="en-US" dirty="0"/>
          </a:p>
        </p:txBody>
      </p:sp>
      <p:sp>
        <p:nvSpPr>
          <p:cNvPr id="3" name="Content Placeholder 2"/>
          <p:cNvSpPr>
            <a:spLocks noGrp="1"/>
          </p:cNvSpPr>
          <p:nvPr>
            <p:ph idx="1"/>
          </p:nvPr>
        </p:nvSpPr>
        <p:spPr/>
        <p:txBody>
          <a:bodyPr/>
          <a:lstStyle/>
          <a:p>
            <a:pPr marL="0" indent="0">
              <a:buNone/>
            </a:pPr>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86282624"/>
              </p:ext>
            </p:extLst>
          </p:nvPr>
        </p:nvGraphicFramePr>
        <p:xfrm>
          <a:off x="1657249" y="1166654"/>
          <a:ext cx="7866602" cy="2834640"/>
        </p:xfrm>
        <a:graphic>
          <a:graphicData uri="http://schemas.openxmlformats.org/drawingml/2006/table">
            <a:tbl>
              <a:tblPr firstRow="1" bandRow="1">
                <a:tableStyleId>{5C22544A-7EE6-4342-B048-85BDC9FD1C3A}</a:tableStyleId>
              </a:tblPr>
              <a:tblGrid>
                <a:gridCol w="1607845">
                  <a:extLst>
                    <a:ext uri="{9D8B030D-6E8A-4147-A177-3AD203B41FA5}">
                      <a16:colId xmlns:a16="http://schemas.microsoft.com/office/drawing/2014/main" val="20000"/>
                    </a:ext>
                  </a:extLst>
                </a:gridCol>
                <a:gridCol w="1864310">
                  <a:extLst>
                    <a:ext uri="{9D8B030D-6E8A-4147-A177-3AD203B41FA5}">
                      <a16:colId xmlns:a16="http://schemas.microsoft.com/office/drawing/2014/main" val="20001"/>
                    </a:ext>
                  </a:extLst>
                </a:gridCol>
                <a:gridCol w="2623845">
                  <a:extLst>
                    <a:ext uri="{9D8B030D-6E8A-4147-A177-3AD203B41FA5}">
                      <a16:colId xmlns:a16="http://schemas.microsoft.com/office/drawing/2014/main" val="20002"/>
                    </a:ext>
                  </a:extLst>
                </a:gridCol>
                <a:gridCol w="1770602">
                  <a:extLst>
                    <a:ext uri="{9D8B030D-6E8A-4147-A177-3AD203B41FA5}">
                      <a16:colId xmlns:a16="http://schemas.microsoft.com/office/drawing/2014/main" val="20003"/>
                    </a:ext>
                  </a:extLst>
                </a:gridCol>
              </a:tblGrid>
              <a:tr h="370840">
                <a:tc>
                  <a:txBody>
                    <a:bodyPr/>
                    <a:lstStyle/>
                    <a:p>
                      <a:r>
                        <a:rPr lang="en-US" dirty="0" smtClean="0"/>
                        <a:t>Name of efficiency class</a:t>
                      </a:r>
                      <a:endParaRPr lang="en-US" dirty="0"/>
                    </a:p>
                  </a:txBody>
                  <a:tcPr/>
                </a:tc>
                <a:tc>
                  <a:txBody>
                    <a:bodyPr/>
                    <a:lstStyle/>
                    <a:p>
                      <a:r>
                        <a:rPr lang="en-US" dirty="0" smtClean="0"/>
                        <a:t>Order of growth</a:t>
                      </a:r>
                      <a:endParaRPr lang="en-US" dirty="0"/>
                    </a:p>
                  </a:txBody>
                  <a:tcPr/>
                </a:tc>
                <a:tc>
                  <a:txBody>
                    <a:bodyPr/>
                    <a:lstStyle/>
                    <a:p>
                      <a:r>
                        <a:rPr lang="en-US" dirty="0" smtClean="0"/>
                        <a:t>Description</a:t>
                      </a:r>
                      <a:endParaRPr lang="en-US" dirty="0"/>
                    </a:p>
                  </a:txBody>
                  <a:tcPr/>
                </a:tc>
                <a:tc>
                  <a:txBody>
                    <a:bodyPr/>
                    <a:lstStyle/>
                    <a:p>
                      <a:r>
                        <a:rPr lang="en-US" dirty="0" smtClean="0"/>
                        <a:t>Example</a:t>
                      </a:r>
                      <a:endParaRPr lang="en-US" dirty="0"/>
                    </a:p>
                  </a:txBody>
                  <a:tcPr/>
                </a:tc>
                <a:extLst>
                  <a:ext uri="{0D108BD9-81ED-4DB2-BD59-A6C34878D82A}">
                    <a16:rowId xmlns:a16="http://schemas.microsoft.com/office/drawing/2014/main" val="10000"/>
                  </a:ext>
                </a:extLst>
              </a:tr>
              <a:tr h="370840">
                <a:tc>
                  <a:txBody>
                    <a:bodyPr/>
                    <a:lstStyle/>
                    <a:p>
                      <a:r>
                        <a:rPr lang="en-US" dirty="0" smtClean="0"/>
                        <a:t>Cubic</a:t>
                      </a:r>
                      <a:endParaRPr lang="en-US" dirty="0"/>
                    </a:p>
                  </a:txBody>
                  <a:tcPr/>
                </a:tc>
                <a:tc>
                  <a:txBody>
                    <a:bodyPr/>
                    <a:lstStyle/>
                    <a:p>
                      <a:r>
                        <a:rPr lang="en-US" dirty="0" smtClean="0"/>
                        <a:t>n</a:t>
                      </a:r>
                      <a:r>
                        <a:rPr lang="en-US" baseline="30000" dirty="0" smtClean="0"/>
                        <a:t>3</a:t>
                      </a:r>
                      <a:endParaRPr lang="en-US" baseline="30000" dirty="0"/>
                    </a:p>
                  </a:txBody>
                  <a:tcPr/>
                </a:tc>
                <a:tc>
                  <a:txBody>
                    <a:bodyPr/>
                    <a:lstStyle/>
                    <a:p>
                      <a:r>
                        <a:rPr lang="en-US" dirty="0" smtClean="0"/>
                        <a:t>Algorithm has 3 nested loops</a:t>
                      </a:r>
                      <a:endParaRPr lang="en-US" dirty="0"/>
                    </a:p>
                  </a:txBody>
                  <a:tcPr/>
                </a:tc>
                <a:tc>
                  <a:txBody>
                    <a:bodyPr/>
                    <a:lstStyle/>
                    <a:p>
                      <a:r>
                        <a:rPr lang="en-US" dirty="0" smtClean="0"/>
                        <a:t>perform matrix multiplication.</a:t>
                      </a:r>
                      <a:endParaRPr lang="en-US" dirty="0"/>
                    </a:p>
                  </a:txBody>
                  <a:tcPr/>
                </a:tc>
                <a:extLst>
                  <a:ext uri="{0D108BD9-81ED-4DB2-BD59-A6C34878D82A}">
                    <a16:rowId xmlns:a16="http://schemas.microsoft.com/office/drawing/2014/main" val="10001"/>
                  </a:ext>
                </a:extLst>
              </a:tr>
              <a:tr h="370840">
                <a:tc>
                  <a:txBody>
                    <a:bodyPr/>
                    <a:lstStyle/>
                    <a:p>
                      <a:r>
                        <a:rPr lang="en-US" dirty="0" smtClean="0"/>
                        <a:t>Exponential</a:t>
                      </a:r>
                      <a:endParaRPr lang="en-US" dirty="0"/>
                    </a:p>
                  </a:txBody>
                  <a:tcPr/>
                </a:tc>
                <a:tc>
                  <a:txBody>
                    <a:bodyPr/>
                    <a:lstStyle/>
                    <a:p>
                      <a:r>
                        <a:rPr lang="en-US" baseline="0" dirty="0" smtClean="0"/>
                        <a:t>2</a:t>
                      </a:r>
                      <a:r>
                        <a:rPr lang="en-US" baseline="30000" dirty="0" smtClean="0"/>
                        <a:t>n</a:t>
                      </a:r>
                      <a:endParaRPr lang="en-US" baseline="30000" dirty="0"/>
                    </a:p>
                  </a:txBody>
                  <a:tcPr/>
                </a:tc>
                <a:tc>
                  <a:txBody>
                    <a:bodyPr/>
                    <a:lstStyle/>
                    <a:p>
                      <a:r>
                        <a:rPr lang="en-US" dirty="0" smtClean="0"/>
                        <a:t>Algorithm has faster rate of growth</a:t>
                      </a:r>
                      <a:endParaRPr lang="en-US" dirty="0"/>
                    </a:p>
                  </a:txBody>
                  <a:tcPr/>
                </a:tc>
                <a:tc>
                  <a:txBody>
                    <a:bodyPr/>
                    <a:lstStyle/>
                    <a:p>
                      <a:r>
                        <a:rPr lang="en-US" dirty="0" smtClean="0"/>
                        <a:t>Generating</a:t>
                      </a:r>
                      <a:r>
                        <a:rPr lang="en-US" baseline="0" dirty="0" smtClean="0"/>
                        <a:t> subset of all n elements</a:t>
                      </a:r>
                      <a:endParaRPr lang="en-US" dirty="0"/>
                    </a:p>
                  </a:txBody>
                  <a:tcPr/>
                </a:tc>
                <a:extLst>
                  <a:ext uri="{0D108BD9-81ED-4DB2-BD59-A6C34878D82A}">
                    <a16:rowId xmlns:a16="http://schemas.microsoft.com/office/drawing/2014/main" val="10002"/>
                  </a:ext>
                </a:extLst>
              </a:tr>
              <a:tr h="370840">
                <a:tc>
                  <a:txBody>
                    <a:bodyPr/>
                    <a:lstStyle/>
                    <a:p>
                      <a:r>
                        <a:rPr lang="en-US" dirty="0" smtClean="0"/>
                        <a:t>Factorial</a:t>
                      </a:r>
                      <a:endParaRPr lang="en-US" dirty="0"/>
                    </a:p>
                  </a:txBody>
                  <a:tcPr/>
                </a:tc>
                <a:tc>
                  <a:txBody>
                    <a:bodyPr/>
                    <a:lstStyle/>
                    <a:p>
                      <a:r>
                        <a:rPr lang="en-US" baseline="0" dirty="0" smtClean="0"/>
                        <a:t>n!</a:t>
                      </a:r>
                      <a:endParaRPr lang="en-US" baseline="0" dirty="0"/>
                    </a:p>
                  </a:txBody>
                  <a:tcPr/>
                </a:tc>
                <a:tc>
                  <a:txBody>
                    <a:bodyPr/>
                    <a:lstStyle/>
                    <a:p>
                      <a:r>
                        <a:rPr lang="en-US" dirty="0" smtClean="0"/>
                        <a:t>Algorithms</a:t>
                      </a:r>
                      <a:r>
                        <a:rPr lang="en-US" baseline="0" dirty="0" smtClean="0"/>
                        <a:t> compute permutation</a:t>
                      </a:r>
                      <a:endParaRPr lang="en-US" dirty="0"/>
                    </a:p>
                  </a:txBody>
                  <a:tcPr/>
                </a:tc>
                <a:tc>
                  <a:txBody>
                    <a:bodyPr/>
                    <a:lstStyle/>
                    <a:p>
                      <a:r>
                        <a:rPr lang="en-US" dirty="0" smtClean="0"/>
                        <a:t>All permutation</a:t>
                      </a:r>
                      <a:endParaRPr lang="en-US" dirty="0"/>
                    </a:p>
                  </a:txBody>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51059602"/>
              </p:ext>
            </p:extLst>
          </p:nvPr>
        </p:nvGraphicFramePr>
        <p:xfrm>
          <a:off x="1657249" y="4104769"/>
          <a:ext cx="7866600" cy="2560320"/>
        </p:xfrm>
        <a:graphic>
          <a:graphicData uri="http://schemas.openxmlformats.org/drawingml/2006/table">
            <a:tbl>
              <a:tblPr firstRow="1" bandRow="1">
                <a:tableStyleId>{5C22544A-7EE6-4342-B048-85BDC9FD1C3A}</a:tableStyleId>
              </a:tblPr>
              <a:tblGrid>
                <a:gridCol w="1573320">
                  <a:extLst>
                    <a:ext uri="{9D8B030D-6E8A-4147-A177-3AD203B41FA5}">
                      <a16:colId xmlns:a16="http://schemas.microsoft.com/office/drawing/2014/main" val="20000"/>
                    </a:ext>
                  </a:extLst>
                </a:gridCol>
                <a:gridCol w="1573320">
                  <a:extLst>
                    <a:ext uri="{9D8B030D-6E8A-4147-A177-3AD203B41FA5}">
                      <a16:colId xmlns:a16="http://schemas.microsoft.com/office/drawing/2014/main" val="20001"/>
                    </a:ext>
                  </a:extLst>
                </a:gridCol>
                <a:gridCol w="1573320">
                  <a:extLst>
                    <a:ext uri="{9D8B030D-6E8A-4147-A177-3AD203B41FA5}">
                      <a16:colId xmlns:a16="http://schemas.microsoft.com/office/drawing/2014/main" val="20002"/>
                    </a:ext>
                  </a:extLst>
                </a:gridCol>
                <a:gridCol w="1573320">
                  <a:extLst>
                    <a:ext uri="{9D8B030D-6E8A-4147-A177-3AD203B41FA5}">
                      <a16:colId xmlns:a16="http://schemas.microsoft.com/office/drawing/2014/main" val="20003"/>
                    </a:ext>
                  </a:extLst>
                </a:gridCol>
                <a:gridCol w="1573320">
                  <a:extLst>
                    <a:ext uri="{9D8B030D-6E8A-4147-A177-3AD203B41FA5}">
                      <a16:colId xmlns:a16="http://schemas.microsoft.com/office/drawing/2014/main" val="20004"/>
                    </a:ext>
                  </a:extLst>
                </a:gridCol>
              </a:tblGrid>
              <a:tr h="355301">
                <a:tc>
                  <a:txBody>
                    <a:bodyPr/>
                    <a:lstStyle/>
                    <a:p>
                      <a:r>
                        <a:rPr lang="en-US" dirty="0" smtClean="0"/>
                        <a:t>n</a:t>
                      </a:r>
                      <a:endParaRPr lang="en-US" dirty="0"/>
                    </a:p>
                  </a:txBody>
                  <a:tcPr/>
                </a:tc>
                <a:tc>
                  <a:txBody>
                    <a:bodyPr/>
                    <a:lstStyle/>
                    <a:p>
                      <a:r>
                        <a:rPr lang="en-US" dirty="0" err="1" smtClean="0"/>
                        <a:t>logn</a:t>
                      </a:r>
                      <a:endParaRPr lang="en-US" dirty="0"/>
                    </a:p>
                  </a:txBody>
                  <a:tcPr/>
                </a:tc>
                <a:tc>
                  <a:txBody>
                    <a:bodyPr/>
                    <a:lstStyle/>
                    <a:p>
                      <a:r>
                        <a:rPr lang="en-US" dirty="0" err="1" smtClean="0"/>
                        <a:t>nlogn</a:t>
                      </a:r>
                      <a:endParaRPr lang="en-US" dirty="0"/>
                    </a:p>
                  </a:txBody>
                  <a:tcPr/>
                </a:tc>
                <a:tc>
                  <a:txBody>
                    <a:bodyPr/>
                    <a:lstStyle/>
                    <a:p>
                      <a:r>
                        <a:rPr lang="en-US" dirty="0" smtClean="0"/>
                        <a:t>n^2</a:t>
                      </a:r>
                      <a:endParaRPr lang="en-US" dirty="0"/>
                    </a:p>
                  </a:txBody>
                  <a:tcPr/>
                </a:tc>
                <a:tc>
                  <a:txBody>
                    <a:bodyPr/>
                    <a:lstStyle/>
                    <a:p>
                      <a:r>
                        <a:rPr lang="en-US" dirty="0" smtClean="0"/>
                        <a:t>2^n</a:t>
                      </a:r>
                      <a:endParaRPr lang="en-US" dirty="0"/>
                    </a:p>
                  </a:txBody>
                  <a:tcPr/>
                </a:tc>
                <a:extLst>
                  <a:ext uri="{0D108BD9-81ED-4DB2-BD59-A6C34878D82A}">
                    <a16:rowId xmlns:a16="http://schemas.microsoft.com/office/drawing/2014/main" val="10000"/>
                  </a:ext>
                </a:extLst>
              </a:tr>
              <a:tr h="355301">
                <a:tc>
                  <a:txBody>
                    <a:bodyPr/>
                    <a:lstStyle/>
                    <a:p>
                      <a:r>
                        <a:rPr lang="en-US" dirty="0" smtClean="0"/>
                        <a:t>1</a:t>
                      </a:r>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extLst>
                  <a:ext uri="{0D108BD9-81ED-4DB2-BD59-A6C34878D82A}">
                    <a16:rowId xmlns:a16="http://schemas.microsoft.com/office/drawing/2014/main" val="10001"/>
                  </a:ext>
                </a:extLst>
              </a:tr>
              <a:tr h="355301">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4</a:t>
                      </a:r>
                      <a:endParaRPr lang="en-US" dirty="0"/>
                    </a:p>
                  </a:txBody>
                  <a:tcPr/>
                </a:tc>
                <a:tc>
                  <a:txBody>
                    <a:bodyPr/>
                    <a:lstStyle/>
                    <a:p>
                      <a:r>
                        <a:rPr lang="en-US" dirty="0" smtClean="0"/>
                        <a:t>4</a:t>
                      </a:r>
                      <a:endParaRPr lang="en-US" dirty="0"/>
                    </a:p>
                  </a:txBody>
                  <a:tcPr/>
                </a:tc>
                <a:extLst>
                  <a:ext uri="{0D108BD9-81ED-4DB2-BD59-A6C34878D82A}">
                    <a16:rowId xmlns:a16="http://schemas.microsoft.com/office/drawing/2014/main" val="10002"/>
                  </a:ext>
                </a:extLst>
              </a:tr>
              <a:tr h="355301">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8</a:t>
                      </a:r>
                      <a:endParaRPr lang="en-US" dirty="0"/>
                    </a:p>
                  </a:txBody>
                  <a:tcPr/>
                </a:tc>
                <a:tc>
                  <a:txBody>
                    <a:bodyPr/>
                    <a:lstStyle/>
                    <a:p>
                      <a:r>
                        <a:rPr lang="en-US" dirty="0" smtClean="0"/>
                        <a:t>16</a:t>
                      </a:r>
                      <a:endParaRPr lang="en-US" dirty="0"/>
                    </a:p>
                  </a:txBody>
                  <a:tcPr/>
                </a:tc>
                <a:tc>
                  <a:txBody>
                    <a:bodyPr/>
                    <a:lstStyle/>
                    <a:p>
                      <a:r>
                        <a:rPr lang="en-US" dirty="0" smtClean="0"/>
                        <a:t>16</a:t>
                      </a:r>
                      <a:endParaRPr lang="en-US" dirty="0"/>
                    </a:p>
                  </a:txBody>
                  <a:tcPr/>
                </a:tc>
                <a:extLst>
                  <a:ext uri="{0D108BD9-81ED-4DB2-BD59-A6C34878D82A}">
                    <a16:rowId xmlns:a16="http://schemas.microsoft.com/office/drawing/2014/main" val="10003"/>
                  </a:ext>
                </a:extLst>
              </a:tr>
              <a:tr h="355301">
                <a:tc>
                  <a:txBody>
                    <a:bodyPr/>
                    <a:lstStyle/>
                    <a:p>
                      <a:r>
                        <a:rPr lang="en-US" dirty="0" smtClean="0"/>
                        <a:t>8</a:t>
                      </a:r>
                      <a:endParaRPr lang="en-US" dirty="0"/>
                    </a:p>
                  </a:txBody>
                  <a:tcPr/>
                </a:tc>
                <a:tc>
                  <a:txBody>
                    <a:bodyPr/>
                    <a:lstStyle/>
                    <a:p>
                      <a:r>
                        <a:rPr lang="en-US" dirty="0" smtClean="0"/>
                        <a:t>3</a:t>
                      </a:r>
                      <a:endParaRPr lang="en-US" dirty="0"/>
                    </a:p>
                  </a:txBody>
                  <a:tcPr/>
                </a:tc>
                <a:tc>
                  <a:txBody>
                    <a:bodyPr/>
                    <a:lstStyle/>
                    <a:p>
                      <a:r>
                        <a:rPr lang="en-US" dirty="0" smtClean="0"/>
                        <a:t>24</a:t>
                      </a:r>
                      <a:endParaRPr lang="en-US" dirty="0"/>
                    </a:p>
                  </a:txBody>
                  <a:tcPr/>
                </a:tc>
                <a:tc>
                  <a:txBody>
                    <a:bodyPr/>
                    <a:lstStyle/>
                    <a:p>
                      <a:r>
                        <a:rPr lang="en-US" dirty="0" smtClean="0"/>
                        <a:t>64</a:t>
                      </a:r>
                      <a:endParaRPr lang="en-US" dirty="0"/>
                    </a:p>
                  </a:txBody>
                  <a:tcPr/>
                </a:tc>
                <a:tc>
                  <a:txBody>
                    <a:bodyPr/>
                    <a:lstStyle/>
                    <a:p>
                      <a:r>
                        <a:rPr lang="en-US" dirty="0" smtClean="0"/>
                        <a:t>256</a:t>
                      </a:r>
                      <a:endParaRPr lang="en-US" dirty="0"/>
                    </a:p>
                  </a:txBody>
                  <a:tcPr/>
                </a:tc>
                <a:extLst>
                  <a:ext uri="{0D108BD9-81ED-4DB2-BD59-A6C34878D82A}">
                    <a16:rowId xmlns:a16="http://schemas.microsoft.com/office/drawing/2014/main" val="10004"/>
                  </a:ext>
                </a:extLst>
              </a:tr>
              <a:tr h="355301">
                <a:tc>
                  <a:txBody>
                    <a:bodyPr/>
                    <a:lstStyle/>
                    <a:p>
                      <a:r>
                        <a:rPr lang="en-US" dirty="0" smtClean="0"/>
                        <a:t>16</a:t>
                      </a:r>
                      <a:endParaRPr lang="en-US" dirty="0"/>
                    </a:p>
                  </a:txBody>
                  <a:tcPr/>
                </a:tc>
                <a:tc>
                  <a:txBody>
                    <a:bodyPr/>
                    <a:lstStyle/>
                    <a:p>
                      <a:r>
                        <a:rPr lang="en-US" dirty="0" smtClean="0"/>
                        <a:t>4</a:t>
                      </a:r>
                      <a:endParaRPr lang="en-US" dirty="0"/>
                    </a:p>
                  </a:txBody>
                  <a:tcPr/>
                </a:tc>
                <a:tc>
                  <a:txBody>
                    <a:bodyPr/>
                    <a:lstStyle/>
                    <a:p>
                      <a:r>
                        <a:rPr lang="en-US" dirty="0" smtClean="0"/>
                        <a:t>64</a:t>
                      </a:r>
                      <a:endParaRPr lang="en-US" dirty="0"/>
                    </a:p>
                  </a:txBody>
                  <a:tcPr/>
                </a:tc>
                <a:tc>
                  <a:txBody>
                    <a:bodyPr/>
                    <a:lstStyle/>
                    <a:p>
                      <a:r>
                        <a:rPr lang="en-US" dirty="0" smtClean="0"/>
                        <a:t>256</a:t>
                      </a:r>
                      <a:endParaRPr lang="en-US" dirty="0"/>
                    </a:p>
                  </a:txBody>
                  <a:tcPr/>
                </a:tc>
                <a:tc>
                  <a:txBody>
                    <a:bodyPr/>
                    <a:lstStyle/>
                    <a:p>
                      <a:r>
                        <a:rPr lang="en-US" dirty="0" smtClean="0"/>
                        <a:t>65536</a:t>
                      </a:r>
                      <a:endParaRPr lang="en-US" dirty="0"/>
                    </a:p>
                  </a:txBody>
                  <a:tcPr/>
                </a:tc>
                <a:extLst>
                  <a:ext uri="{0D108BD9-81ED-4DB2-BD59-A6C34878D82A}">
                    <a16:rowId xmlns:a16="http://schemas.microsoft.com/office/drawing/2014/main" val="10005"/>
                  </a:ext>
                </a:extLst>
              </a:tr>
              <a:tr h="355301">
                <a:tc>
                  <a:txBody>
                    <a:bodyPr/>
                    <a:lstStyle/>
                    <a:p>
                      <a:r>
                        <a:rPr lang="en-US" dirty="0" smtClean="0"/>
                        <a:t>32</a:t>
                      </a:r>
                      <a:endParaRPr lang="en-US" dirty="0"/>
                    </a:p>
                  </a:txBody>
                  <a:tcPr/>
                </a:tc>
                <a:tc>
                  <a:txBody>
                    <a:bodyPr/>
                    <a:lstStyle/>
                    <a:p>
                      <a:r>
                        <a:rPr lang="en-US" dirty="0" smtClean="0"/>
                        <a:t>5</a:t>
                      </a:r>
                      <a:endParaRPr lang="en-US" dirty="0"/>
                    </a:p>
                  </a:txBody>
                  <a:tcPr/>
                </a:tc>
                <a:tc>
                  <a:txBody>
                    <a:bodyPr/>
                    <a:lstStyle/>
                    <a:p>
                      <a:r>
                        <a:rPr lang="en-US" dirty="0" smtClean="0"/>
                        <a:t>160</a:t>
                      </a:r>
                      <a:endParaRPr lang="en-US" dirty="0"/>
                    </a:p>
                  </a:txBody>
                  <a:tcPr/>
                </a:tc>
                <a:tc>
                  <a:txBody>
                    <a:bodyPr/>
                    <a:lstStyle/>
                    <a:p>
                      <a:r>
                        <a:rPr lang="en-US" dirty="0" smtClean="0"/>
                        <a:t>1024</a:t>
                      </a:r>
                      <a:endParaRPr lang="en-US" dirty="0"/>
                    </a:p>
                  </a:txBody>
                  <a:tcPr/>
                </a:tc>
                <a:tc>
                  <a:txBody>
                    <a:bodyPr/>
                    <a:lstStyle/>
                    <a:p>
                      <a:r>
                        <a:rPr lang="en-US" dirty="0" smtClean="0"/>
                        <a:t>4294967296</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9942893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Arrange from smallest to largest or in increasing order</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sz="2800" b="1" dirty="0">
                <a:solidFill>
                  <a:schemeClr val="tx1"/>
                </a:solidFill>
              </a:rPr>
              <a:t>2</a:t>
            </a:r>
            <a:r>
              <a:rPr lang="en-US" sz="2800" b="1" baseline="30000" dirty="0">
                <a:solidFill>
                  <a:schemeClr val="tx1"/>
                </a:solidFill>
              </a:rPr>
              <a:t>n</a:t>
            </a:r>
            <a:r>
              <a:rPr lang="en-US" sz="2800" b="1" dirty="0" smtClean="0">
                <a:solidFill>
                  <a:schemeClr val="tx1"/>
                </a:solidFill>
              </a:rPr>
              <a:t>, </a:t>
            </a:r>
            <a:r>
              <a:rPr lang="en-US" sz="2800" b="1" dirty="0" err="1" smtClean="0">
                <a:solidFill>
                  <a:schemeClr val="tx1"/>
                </a:solidFill>
              </a:rPr>
              <a:t>nlogn</a:t>
            </a:r>
            <a:r>
              <a:rPr lang="en-US" sz="2800" b="1" dirty="0" smtClean="0">
                <a:solidFill>
                  <a:schemeClr val="tx1"/>
                </a:solidFill>
              </a:rPr>
              <a:t>,</a:t>
            </a:r>
            <a:r>
              <a:rPr lang="en-US" sz="2800" dirty="0">
                <a:solidFill>
                  <a:schemeClr val="tx1"/>
                </a:solidFill>
              </a:rPr>
              <a:t> </a:t>
            </a:r>
            <a:r>
              <a:rPr lang="en-US" sz="2800" b="1" dirty="0" smtClean="0">
                <a:solidFill>
                  <a:schemeClr val="tx1"/>
                </a:solidFill>
              </a:rPr>
              <a:t>n</a:t>
            </a:r>
            <a:r>
              <a:rPr lang="en-US" sz="2800" b="1" baseline="30000" dirty="0" smtClean="0">
                <a:solidFill>
                  <a:schemeClr val="tx1"/>
                </a:solidFill>
              </a:rPr>
              <a:t>2</a:t>
            </a:r>
            <a:r>
              <a:rPr lang="en-US" sz="2800" b="1" dirty="0" smtClean="0">
                <a:solidFill>
                  <a:schemeClr val="tx1"/>
                </a:solidFill>
              </a:rPr>
              <a:t> ,1, n, </a:t>
            </a:r>
            <a:r>
              <a:rPr lang="en-US" sz="2800" b="1" dirty="0" err="1" smtClean="0">
                <a:solidFill>
                  <a:schemeClr val="tx1"/>
                </a:solidFill>
              </a:rPr>
              <a:t>logn</a:t>
            </a:r>
            <a:r>
              <a:rPr lang="en-US" sz="2800" b="1" dirty="0" smtClean="0">
                <a:solidFill>
                  <a:schemeClr val="tx1"/>
                </a:solidFill>
              </a:rPr>
              <a:t>, n!, n</a:t>
            </a:r>
            <a:r>
              <a:rPr lang="en-US" sz="2800" b="1" baseline="30000" dirty="0" smtClean="0">
                <a:solidFill>
                  <a:schemeClr val="tx1"/>
                </a:solidFill>
              </a:rPr>
              <a:t>3</a:t>
            </a:r>
          </a:p>
          <a:p>
            <a:pPr marL="1017270" lvl="1" indent="-514350">
              <a:buFont typeface="+mj-lt"/>
              <a:buAutoNum type="arabicPeriod"/>
            </a:pPr>
            <a:endParaRPr lang="en-US" sz="2600" b="1" baseline="30000" dirty="0" smtClean="0">
              <a:solidFill>
                <a:schemeClr val="tx1"/>
              </a:solidFill>
            </a:endParaRPr>
          </a:p>
          <a:p>
            <a:pPr marL="457200" indent="-457200">
              <a:buFont typeface="+mj-lt"/>
              <a:buAutoNum type="arabicPeriod"/>
            </a:pPr>
            <a:r>
              <a:rPr lang="en-US" sz="2800" b="1" dirty="0" err="1" smtClean="0">
                <a:solidFill>
                  <a:schemeClr val="tx1"/>
                </a:solidFill>
              </a:rPr>
              <a:t>nlogn</a:t>
            </a:r>
            <a:r>
              <a:rPr lang="en-US" sz="2800" b="1" dirty="0" smtClean="0">
                <a:solidFill>
                  <a:schemeClr val="tx1"/>
                </a:solidFill>
              </a:rPr>
              <a:t>, n+n</a:t>
            </a:r>
            <a:r>
              <a:rPr lang="en-US" sz="2800" b="1" baseline="30000" dirty="0">
                <a:solidFill>
                  <a:schemeClr val="tx1"/>
                </a:solidFill>
              </a:rPr>
              <a:t>2</a:t>
            </a:r>
            <a:r>
              <a:rPr lang="en-US" sz="2800" b="1" dirty="0" smtClean="0">
                <a:solidFill>
                  <a:schemeClr val="tx1"/>
                </a:solidFill>
              </a:rPr>
              <a:t>+n</a:t>
            </a:r>
            <a:r>
              <a:rPr lang="en-US" sz="2800" b="1" baseline="30000" dirty="0" smtClean="0">
                <a:solidFill>
                  <a:schemeClr val="tx1"/>
                </a:solidFill>
              </a:rPr>
              <a:t>3</a:t>
            </a:r>
            <a:r>
              <a:rPr lang="en-US" sz="2800" b="1" dirty="0" smtClean="0">
                <a:solidFill>
                  <a:schemeClr val="tx1"/>
                </a:solidFill>
              </a:rPr>
              <a:t>, </a:t>
            </a:r>
            <a:r>
              <a:rPr lang="en-US" sz="2800" b="1" dirty="0">
                <a:solidFill>
                  <a:schemeClr val="tx1"/>
                </a:solidFill>
              </a:rPr>
              <a:t>2</a:t>
            </a:r>
            <a:r>
              <a:rPr lang="en-US" sz="2800" b="1" baseline="30000" dirty="0">
                <a:solidFill>
                  <a:schemeClr val="tx1"/>
                </a:solidFill>
              </a:rPr>
              <a:t>n</a:t>
            </a:r>
            <a:r>
              <a:rPr lang="en-US" sz="2800" b="1" dirty="0" smtClean="0">
                <a:solidFill>
                  <a:schemeClr val="tx1"/>
                </a:solidFill>
              </a:rPr>
              <a:t>, </a:t>
            </a:r>
            <a:r>
              <a:rPr lang="en-US" sz="2800" b="1" dirty="0" err="1" smtClean="0">
                <a:solidFill>
                  <a:schemeClr val="tx1"/>
                </a:solidFill>
              </a:rPr>
              <a:t>sqrt</a:t>
            </a:r>
            <a:r>
              <a:rPr lang="en-US" sz="2800" b="1" dirty="0" smtClean="0">
                <a:solidFill>
                  <a:schemeClr val="tx1"/>
                </a:solidFill>
              </a:rPr>
              <a:t>(n)</a:t>
            </a:r>
          </a:p>
          <a:p>
            <a:pPr marL="457200" indent="-457200">
              <a:buFont typeface="+mj-lt"/>
              <a:buAutoNum type="arabicPeriod"/>
            </a:pPr>
            <a:r>
              <a:rPr lang="en-US" sz="2800" b="1" dirty="0" smtClean="0">
                <a:solidFill>
                  <a:schemeClr val="tx1"/>
                </a:solidFill>
              </a:rPr>
              <a:t>n</a:t>
            </a:r>
            <a:r>
              <a:rPr lang="en-US" sz="2800" b="1" baseline="30000" dirty="0" smtClean="0">
                <a:solidFill>
                  <a:schemeClr val="tx1"/>
                </a:solidFill>
              </a:rPr>
              <a:t>2</a:t>
            </a:r>
            <a:r>
              <a:rPr lang="en-US" sz="2800" b="1" dirty="0" smtClean="0">
                <a:solidFill>
                  <a:schemeClr val="tx1"/>
                </a:solidFill>
              </a:rPr>
              <a:t>, </a:t>
            </a:r>
            <a:r>
              <a:rPr lang="en-US" sz="2800" b="1" dirty="0">
                <a:solidFill>
                  <a:schemeClr val="tx1"/>
                </a:solidFill>
              </a:rPr>
              <a:t>2</a:t>
            </a:r>
            <a:r>
              <a:rPr lang="en-US" sz="2800" b="1" baseline="30000" dirty="0">
                <a:solidFill>
                  <a:schemeClr val="tx1"/>
                </a:solidFill>
              </a:rPr>
              <a:t>n</a:t>
            </a:r>
            <a:r>
              <a:rPr lang="en-US" sz="2800" b="1" dirty="0" smtClean="0">
                <a:solidFill>
                  <a:schemeClr val="tx1"/>
                </a:solidFill>
              </a:rPr>
              <a:t>, </a:t>
            </a:r>
            <a:r>
              <a:rPr lang="en-US" sz="2800" b="1" dirty="0" err="1" smtClean="0">
                <a:solidFill>
                  <a:schemeClr val="tx1"/>
                </a:solidFill>
              </a:rPr>
              <a:t>nlogn</a:t>
            </a:r>
            <a:r>
              <a:rPr lang="en-US" sz="2800" b="1" dirty="0" smtClean="0">
                <a:solidFill>
                  <a:schemeClr val="tx1"/>
                </a:solidFill>
              </a:rPr>
              <a:t>, </a:t>
            </a:r>
            <a:r>
              <a:rPr lang="en-US" sz="2800" b="1" dirty="0" err="1" smtClean="0">
                <a:solidFill>
                  <a:schemeClr val="tx1"/>
                </a:solidFill>
              </a:rPr>
              <a:t>logn</a:t>
            </a:r>
            <a:r>
              <a:rPr lang="en-US" sz="2800" b="1" dirty="0" smtClean="0">
                <a:solidFill>
                  <a:schemeClr val="tx1"/>
                </a:solidFill>
              </a:rPr>
              <a:t>, n</a:t>
            </a:r>
            <a:r>
              <a:rPr lang="en-US" sz="2800" b="1" baseline="30000" dirty="0" smtClean="0">
                <a:solidFill>
                  <a:schemeClr val="tx1"/>
                </a:solidFill>
              </a:rPr>
              <a:t>3</a:t>
            </a:r>
          </a:p>
          <a:p>
            <a:pPr marL="0" indent="0">
              <a:buNone/>
            </a:pPr>
            <a:endParaRPr lang="en-US" sz="2800" baseline="30000" dirty="0" smtClean="0">
              <a:solidFill>
                <a:schemeClr val="tx1"/>
              </a:solidFill>
            </a:endParaRPr>
          </a:p>
          <a:p>
            <a:pPr marL="514350" indent="-514350">
              <a:buAutoNum type="arabicPeriod" startAt="4"/>
            </a:pPr>
            <a:r>
              <a:rPr lang="en-US" sz="2800" b="1" dirty="0" smtClean="0">
                <a:solidFill>
                  <a:schemeClr val="tx1"/>
                </a:solidFill>
              </a:rPr>
              <a:t>n!, 2</a:t>
            </a:r>
            <a:r>
              <a:rPr lang="en-US" sz="2800" b="1" baseline="30000" dirty="0" smtClean="0">
                <a:solidFill>
                  <a:schemeClr val="tx1"/>
                </a:solidFill>
              </a:rPr>
              <a:t>n</a:t>
            </a:r>
            <a:r>
              <a:rPr lang="en-US" sz="2800" b="1" dirty="0" smtClean="0">
                <a:solidFill>
                  <a:schemeClr val="tx1"/>
                </a:solidFill>
              </a:rPr>
              <a:t>, (n+1)!,2</a:t>
            </a:r>
            <a:r>
              <a:rPr lang="en-US" sz="2800" b="1" baseline="30000" dirty="0" smtClean="0">
                <a:solidFill>
                  <a:schemeClr val="tx1"/>
                </a:solidFill>
              </a:rPr>
              <a:t>2n</a:t>
            </a:r>
            <a:r>
              <a:rPr lang="en-US" sz="2800" b="1" dirty="0" smtClean="0">
                <a:solidFill>
                  <a:schemeClr val="tx1"/>
                </a:solidFill>
              </a:rPr>
              <a:t>, </a:t>
            </a:r>
            <a:r>
              <a:rPr lang="en-US" sz="2800" b="1" dirty="0" err="1" smtClean="0">
                <a:solidFill>
                  <a:schemeClr val="tx1"/>
                </a:solidFill>
              </a:rPr>
              <a:t>n</a:t>
            </a:r>
            <a:r>
              <a:rPr lang="en-US" sz="2800" b="1" baseline="30000" dirty="0" err="1" smtClean="0">
                <a:solidFill>
                  <a:schemeClr val="tx1"/>
                </a:solidFill>
              </a:rPr>
              <a:t>n</a:t>
            </a:r>
            <a:r>
              <a:rPr lang="en-US" sz="2800" b="1" dirty="0" smtClean="0">
                <a:solidFill>
                  <a:schemeClr val="tx1"/>
                </a:solidFill>
              </a:rPr>
              <a:t>, </a:t>
            </a:r>
            <a:r>
              <a:rPr lang="en-US" sz="2800" b="1" dirty="0" err="1" smtClean="0">
                <a:solidFill>
                  <a:schemeClr val="tx1"/>
                </a:solidFill>
              </a:rPr>
              <a:t>n</a:t>
            </a:r>
            <a:r>
              <a:rPr lang="en-US" sz="2800" b="1" baseline="30000" dirty="0" err="1" smtClean="0">
                <a:solidFill>
                  <a:schemeClr val="tx1"/>
                </a:solidFill>
              </a:rPr>
              <a:t>logn</a:t>
            </a:r>
            <a:r>
              <a:rPr lang="en-US" sz="2800" b="1" dirty="0" smtClean="0">
                <a:solidFill>
                  <a:schemeClr val="tx1"/>
                </a:solidFill>
              </a:rPr>
              <a:t> </a:t>
            </a:r>
          </a:p>
          <a:p>
            <a:pPr marL="0" indent="0">
              <a:buNone/>
            </a:pPr>
            <a:endParaRPr lang="en-US" sz="2800" b="1" dirty="0" smtClean="0">
              <a:solidFill>
                <a:schemeClr val="tx1"/>
              </a:solidFill>
            </a:endParaRPr>
          </a:p>
          <a:p>
            <a:pPr marL="845820" lvl="1" indent="-342900">
              <a:buFont typeface="+mj-lt"/>
              <a:buAutoNum type="arabicPeriod"/>
            </a:pPr>
            <a:endParaRPr lang="en-US" dirty="0">
              <a:solidFill>
                <a:schemeClr val="tx1"/>
              </a:solidFill>
            </a:endParaRPr>
          </a:p>
        </p:txBody>
      </p:sp>
    </p:spTree>
    <p:extLst>
      <p:ext uri="{BB962C8B-B14F-4D97-AF65-F5344CB8AC3E}">
        <p14:creationId xmlns:p14="http://schemas.microsoft.com/office/powerpoint/2010/main" val="13778602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Arrange from smallest to largest or in increasing order</a:t>
            </a:r>
            <a:endParaRPr lang="en-US" dirty="0"/>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sz="2800" b="1" dirty="0">
                <a:solidFill>
                  <a:schemeClr val="tx1"/>
                </a:solidFill>
              </a:rPr>
              <a:t>2</a:t>
            </a:r>
            <a:r>
              <a:rPr lang="en-US" sz="2800" b="1" baseline="30000" dirty="0">
                <a:solidFill>
                  <a:schemeClr val="tx1"/>
                </a:solidFill>
              </a:rPr>
              <a:t>n</a:t>
            </a:r>
            <a:r>
              <a:rPr lang="en-US" sz="2800" b="1" dirty="0" smtClean="0">
                <a:solidFill>
                  <a:schemeClr val="tx1"/>
                </a:solidFill>
              </a:rPr>
              <a:t>, </a:t>
            </a:r>
            <a:r>
              <a:rPr lang="en-US" sz="2800" b="1" dirty="0" err="1" smtClean="0">
                <a:solidFill>
                  <a:schemeClr val="tx1"/>
                </a:solidFill>
              </a:rPr>
              <a:t>nlogn</a:t>
            </a:r>
            <a:r>
              <a:rPr lang="en-US" sz="2800" b="1" dirty="0" smtClean="0">
                <a:solidFill>
                  <a:schemeClr val="tx1"/>
                </a:solidFill>
              </a:rPr>
              <a:t>,</a:t>
            </a:r>
            <a:r>
              <a:rPr lang="en-US" sz="2800" dirty="0">
                <a:solidFill>
                  <a:schemeClr val="tx1"/>
                </a:solidFill>
              </a:rPr>
              <a:t> </a:t>
            </a:r>
            <a:r>
              <a:rPr lang="en-US" sz="2800" b="1" dirty="0" smtClean="0">
                <a:solidFill>
                  <a:schemeClr val="tx1"/>
                </a:solidFill>
              </a:rPr>
              <a:t>n</a:t>
            </a:r>
            <a:r>
              <a:rPr lang="en-US" sz="2800" b="1" baseline="30000" dirty="0" smtClean="0">
                <a:solidFill>
                  <a:schemeClr val="tx1"/>
                </a:solidFill>
              </a:rPr>
              <a:t>2</a:t>
            </a:r>
            <a:r>
              <a:rPr lang="en-US" sz="2800" b="1" dirty="0" smtClean="0">
                <a:solidFill>
                  <a:schemeClr val="tx1"/>
                </a:solidFill>
              </a:rPr>
              <a:t> ,1, n, </a:t>
            </a:r>
            <a:r>
              <a:rPr lang="en-US" sz="2800" b="1" dirty="0" err="1" smtClean="0">
                <a:solidFill>
                  <a:schemeClr val="tx1"/>
                </a:solidFill>
              </a:rPr>
              <a:t>logn</a:t>
            </a:r>
            <a:r>
              <a:rPr lang="en-US" sz="2800" b="1" dirty="0" smtClean="0">
                <a:solidFill>
                  <a:schemeClr val="tx1"/>
                </a:solidFill>
              </a:rPr>
              <a:t>, n!, n</a:t>
            </a:r>
            <a:r>
              <a:rPr lang="en-US" sz="2800" b="1" baseline="30000" dirty="0" smtClean="0">
                <a:solidFill>
                  <a:schemeClr val="tx1"/>
                </a:solidFill>
              </a:rPr>
              <a:t>3</a:t>
            </a:r>
          </a:p>
          <a:p>
            <a:pPr marL="1017270" lvl="1" indent="-514350">
              <a:buFont typeface="+mj-lt"/>
              <a:buAutoNum type="arabicPeriod"/>
            </a:pPr>
            <a:endParaRPr lang="en-US" sz="2600" b="1" baseline="30000" dirty="0" smtClean="0">
              <a:solidFill>
                <a:schemeClr val="tx1"/>
              </a:solidFill>
            </a:endParaRPr>
          </a:p>
          <a:p>
            <a:pPr marL="502920" lvl="1" indent="0">
              <a:buNone/>
            </a:pPr>
            <a:r>
              <a:rPr lang="en-US" sz="2600" dirty="0" smtClean="0">
                <a:solidFill>
                  <a:schemeClr val="tx1"/>
                </a:solidFill>
              </a:rPr>
              <a:t>1, n, </a:t>
            </a:r>
            <a:r>
              <a:rPr lang="en-US" sz="2600" dirty="0" err="1" smtClean="0">
                <a:solidFill>
                  <a:schemeClr val="tx1"/>
                </a:solidFill>
              </a:rPr>
              <a:t>logn,nlogn</a:t>
            </a:r>
            <a:r>
              <a:rPr lang="en-US" sz="2600" dirty="0" smtClean="0">
                <a:solidFill>
                  <a:schemeClr val="tx1"/>
                </a:solidFill>
              </a:rPr>
              <a:t>,</a:t>
            </a:r>
            <a:r>
              <a:rPr lang="en-US" sz="2400" dirty="0">
                <a:solidFill>
                  <a:schemeClr val="tx1"/>
                </a:solidFill>
              </a:rPr>
              <a:t> </a:t>
            </a:r>
            <a:r>
              <a:rPr lang="en-US" sz="2400" dirty="0" smtClean="0">
                <a:solidFill>
                  <a:schemeClr val="tx1"/>
                </a:solidFill>
              </a:rPr>
              <a:t>n</a:t>
            </a:r>
            <a:r>
              <a:rPr lang="en-US" sz="2400" baseline="30000" dirty="0" smtClean="0">
                <a:solidFill>
                  <a:schemeClr val="tx1"/>
                </a:solidFill>
              </a:rPr>
              <a:t>2</a:t>
            </a:r>
            <a:r>
              <a:rPr lang="en-US" sz="2400" dirty="0" smtClean="0">
                <a:solidFill>
                  <a:schemeClr val="tx1"/>
                </a:solidFill>
              </a:rPr>
              <a:t> ,</a:t>
            </a:r>
            <a:r>
              <a:rPr lang="en-US" sz="2400" dirty="0">
                <a:solidFill>
                  <a:schemeClr val="tx1"/>
                </a:solidFill>
              </a:rPr>
              <a:t> </a:t>
            </a:r>
            <a:r>
              <a:rPr lang="en-US" sz="2400" dirty="0" smtClean="0">
                <a:solidFill>
                  <a:schemeClr val="tx1"/>
                </a:solidFill>
              </a:rPr>
              <a:t>n</a:t>
            </a:r>
            <a:r>
              <a:rPr lang="en-US" sz="2400" baseline="30000" dirty="0" smtClean="0">
                <a:solidFill>
                  <a:schemeClr val="tx1"/>
                </a:solidFill>
              </a:rPr>
              <a:t>3</a:t>
            </a:r>
            <a:r>
              <a:rPr lang="en-US" sz="2400" dirty="0" smtClean="0">
                <a:solidFill>
                  <a:schemeClr val="tx1"/>
                </a:solidFill>
              </a:rPr>
              <a:t> , 2</a:t>
            </a:r>
            <a:r>
              <a:rPr lang="en-US" sz="2400" baseline="30000" dirty="0" smtClean="0">
                <a:solidFill>
                  <a:schemeClr val="tx1"/>
                </a:solidFill>
              </a:rPr>
              <a:t>n</a:t>
            </a:r>
            <a:r>
              <a:rPr lang="en-US" sz="2400" dirty="0" smtClean="0">
                <a:solidFill>
                  <a:schemeClr val="tx1"/>
                </a:solidFill>
              </a:rPr>
              <a:t> ,n!</a:t>
            </a:r>
            <a:endParaRPr lang="en-US" sz="2600" dirty="0">
              <a:solidFill>
                <a:schemeClr val="tx1"/>
              </a:solidFill>
            </a:endParaRPr>
          </a:p>
          <a:p>
            <a:pPr marL="457200" indent="-457200">
              <a:buFont typeface="+mj-lt"/>
              <a:buAutoNum type="arabicPeriod"/>
            </a:pPr>
            <a:r>
              <a:rPr lang="en-US" sz="2800" b="1" dirty="0" err="1" smtClean="0">
                <a:solidFill>
                  <a:schemeClr val="tx1"/>
                </a:solidFill>
              </a:rPr>
              <a:t>nlogn</a:t>
            </a:r>
            <a:r>
              <a:rPr lang="en-US" sz="2800" b="1" dirty="0" smtClean="0">
                <a:solidFill>
                  <a:schemeClr val="tx1"/>
                </a:solidFill>
              </a:rPr>
              <a:t>, n+n</a:t>
            </a:r>
            <a:r>
              <a:rPr lang="en-US" sz="2800" b="1" baseline="30000" dirty="0">
                <a:solidFill>
                  <a:schemeClr val="tx1"/>
                </a:solidFill>
              </a:rPr>
              <a:t>2</a:t>
            </a:r>
            <a:r>
              <a:rPr lang="en-US" sz="2800" b="1" dirty="0" smtClean="0">
                <a:solidFill>
                  <a:schemeClr val="tx1"/>
                </a:solidFill>
              </a:rPr>
              <a:t>+n</a:t>
            </a:r>
            <a:r>
              <a:rPr lang="en-US" sz="2800" b="1" baseline="30000" dirty="0" smtClean="0">
                <a:solidFill>
                  <a:schemeClr val="tx1"/>
                </a:solidFill>
              </a:rPr>
              <a:t>3</a:t>
            </a:r>
            <a:r>
              <a:rPr lang="en-US" sz="2800" b="1" dirty="0" smtClean="0">
                <a:solidFill>
                  <a:schemeClr val="tx1"/>
                </a:solidFill>
              </a:rPr>
              <a:t>, </a:t>
            </a:r>
            <a:r>
              <a:rPr lang="en-US" sz="2800" b="1" dirty="0">
                <a:solidFill>
                  <a:schemeClr val="tx1"/>
                </a:solidFill>
              </a:rPr>
              <a:t>2</a:t>
            </a:r>
            <a:r>
              <a:rPr lang="en-US" sz="2800" b="1" baseline="30000" dirty="0">
                <a:solidFill>
                  <a:schemeClr val="tx1"/>
                </a:solidFill>
              </a:rPr>
              <a:t>n</a:t>
            </a:r>
            <a:r>
              <a:rPr lang="en-US" sz="2800" b="1" dirty="0" smtClean="0">
                <a:solidFill>
                  <a:schemeClr val="tx1"/>
                </a:solidFill>
              </a:rPr>
              <a:t>, </a:t>
            </a:r>
            <a:r>
              <a:rPr lang="en-US" sz="2800" b="1" dirty="0" err="1" smtClean="0">
                <a:solidFill>
                  <a:schemeClr val="tx1"/>
                </a:solidFill>
              </a:rPr>
              <a:t>sqrt</a:t>
            </a:r>
            <a:r>
              <a:rPr lang="en-US" sz="2800" b="1" dirty="0" smtClean="0">
                <a:solidFill>
                  <a:schemeClr val="tx1"/>
                </a:solidFill>
              </a:rPr>
              <a:t>(n)</a:t>
            </a:r>
          </a:p>
          <a:p>
            <a:pPr marL="502920" lvl="1" indent="0">
              <a:buNone/>
            </a:pPr>
            <a:r>
              <a:rPr lang="en-US" sz="2600" dirty="0" err="1" smtClean="0">
                <a:solidFill>
                  <a:schemeClr val="tx1"/>
                </a:solidFill>
              </a:rPr>
              <a:t>Sqrt</a:t>
            </a:r>
            <a:r>
              <a:rPr lang="en-US" sz="2600" dirty="0" smtClean="0">
                <a:solidFill>
                  <a:schemeClr val="tx1"/>
                </a:solidFill>
              </a:rPr>
              <a:t>(n), </a:t>
            </a:r>
            <a:r>
              <a:rPr lang="en-US" sz="2600" dirty="0" err="1" smtClean="0">
                <a:solidFill>
                  <a:schemeClr val="tx1"/>
                </a:solidFill>
              </a:rPr>
              <a:t>nlogn</a:t>
            </a:r>
            <a:r>
              <a:rPr lang="en-US" sz="2600" dirty="0" smtClean="0">
                <a:solidFill>
                  <a:schemeClr val="tx1"/>
                </a:solidFill>
              </a:rPr>
              <a:t>, </a:t>
            </a:r>
            <a:r>
              <a:rPr lang="en-US" sz="2400" b="1" dirty="0" smtClean="0">
                <a:solidFill>
                  <a:schemeClr val="tx1"/>
                </a:solidFill>
              </a:rPr>
              <a:t> </a:t>
            </a:r>
            <a:r>
              <a:rPr lang="en-US" sz="2400" dirty="0">
                <a:solidFill>
                  <a:schemeClr val="tx1"/>
                </a:solidFill>
              </a:rPr>
              <a:t>n+n</a:t>
            </a:r>
            <a:r>
              <a:rPr lang="en-US" sz="2400" baseline="30000" dirty="0">
                <a:solidFill>
                  <a:schemeClr val="tx1"/>
                </a:solidFill>
              </a:rPr>
              <a:t>2</a:t>
            </a:r>
            <a:r>
              <a:rPr lang="en-US" sz="2400" dirty="0">
                <a:solidFill>
                  <a:schemeClr val="tx1"/>
                </a:solidFill>
              </a:rPr>
              <a:t>+n</a:t>
            </a:r>
            <a:r>
              <a:rPr lang="en-US" sz="2400" baseline="30000" dirty="0">
                <a:solidFill>
                  <a:schemeClr val="tx1"/>
                </a:solidFill>
              </a:rPr>
              <a:t>3</a:t>
            </a:r>
            <a:r>
              <a:rPr lang="en-US" sz="2400" dirty="0">
                <a:solidFill>
                  <a:schemeClr val="tx1"/>
                </a:solidFill>
              </a:rPr>
              <a:t>, 2</a:t>
            </a:r>
            <a:r>
              <a:rPr lang="en-US" sz="2400" baseline="30000" dirty="0">
                <a:solidFill>
                  <a:schemeClr val="tx1"/>
                </a:solidFill>
              </a:rPr>
              <a:t>n</a:t>
            </a:r>
            <a:endParaRPr lang="en-US" sz="2600" dirty="0" smtClean="0">
              <a:solidFill>
                <a:schemeClr val="tx1"/>
              </a:solidFill>
            </a:endParaRPr>
          </a:p>
          <a:p>
            <a:pPr marL="457200" indent="-457200">
              <a:buFont typeface="+mj-lt"/>
              <a:buAutoNum type="arabicPeriod"/>
            </a:pPr>
            <a:r>
              <a:rPr lang="en-US" sz="2800" b="1" dirty="0" smtClean="0">
                <a:solidFill>
                  <a:schemeClr val="tx1"/>
                </a:solidFill>
              </a:rPr>
              <a:t>n</a:t>
            </a:r>
            <a:r>
              <a:rPr lang="en-US" sz="2800" b="1" baseline="30000" dirty="0" smtClean="0">
                <a:solidFill>
                  <a:schemeClr val="tx1"/>
                </a:solidFill>
              </a:rPr>
              <a:t>2</a:t>
            </a:r>
            <a:r>
              <a:rPr lang="en-US" sz="2800" b="1" dirty="0" smtClean="0">
                <a:solidFill>
                  <a:schemeClr val="tx1"/>
                </a:solidFill>
              </a:rPr>
              <a:t>, </a:t>
            </a:r>
            <a:r>
              <a:rPr lang="en-US" sz="2800" b="1" dirty="0">
                <a:solidFill>
                  <a:schemeClr val="tx1"/>
                </a:solidFill>
              </a:rPr>
              <a:t>2</a:t>
            </a:r>
            <a:r>
              <a:rPr lang="en-US" sz="2800" b="1" baseline="30000" dirty="0">
                <a:solidFill>
                  <a:schemeClr val="tx1"/>
                </a:solidFill>
              </a:rPr>
              <a:t>n</a:t>
            </a:r>
            <a:r>
              <a:rPr lang="en-US" sz="2800" b="1" dirty="0" smtClean="0">
                <a:solidFill>
                  <a:schemeClr val="tx1"/>
                </a:solidFill>
              </a:rPr>
              <a:t>, </a:t>
            </a:r>
            <a:r>
              <a:rPr lang="en-US" sz="2800" b="1" dirty="0" err="1" smtClean="0">
                <a:solidFill>
                  <a:schemeClr val="tx1"/>
                </a:solidFill>
              </a:rPr>
              <a:t>nlogn</a:t>
            </a:r>
            <a:r>
              <a:rPr lang="en-US" sz="2800" b="1" dirty="0" smtClean="0">
                <a:solidFill>
                  <a:schemeClr val="tx1"/>
                </a:solidFill>
              </a:rPr>
              <a:t>, </a:t>
            </a:r>
            <a:r>
              <a:rPr lang="en-US" sz="2800" b="1" dirty="0" err="1" smtClean="0">
                <a:solidFill>
                  <a:schemeClr val="tx1"/>
                </a:solidFill>
              </a:rPr>
              <a:t>logn</a:t>
            </a:r>
            <a:r>
              <a:rPr lang="en-US" sz="2800" b="1" dirty="0" smtClean="0">
                <a:solidFill>
                  <a:schemeClr val="tx1"/>
                </a:solidFill>
              </a:rPr>
              <a:t>, n</a:t>
            </a:r>
            <a:r>
              <a:rPr lang="en-US" sz="2800" b="1" baseline="30000" dirty="0" smtClean="0">
                <a:solidFill>
                  <a:schemeClr val="tx1"/>
                </a:solidFill>
              </a:rPr>
              <a:t>3</a:t>
            </a:r>
          </a:p>
          <a:p>
            <a:pPr marL="0" indent="0">
              <a:buNone/>
            </a:pPr>
            <a:r>
              <a:rPr lang="en-US" sz="2800" b="1" baseline="30000" dirty="0" smtClean="0">
                <a:solidFill>
                  <a:schemeClr val="tx1"/>
                </a:solidFill>
              </a:rPr>
              <a:t> </a:t>
            </a:r>
            <a:r>
              <a:rPr lang="en-US" sz="2800" b="1" dirty="0" smtClean="0">
                <a:solidFill>
                  <a:schemeClr val="tx1"/>
                </a:solidFill>
              </a:rPr>
              <a:t>       </a:t>
            </a:r>
            <a:r>
              <a:rPr lang="en-US" sz="2800" dirty="0" err="1" smtClean="0">
                <a:solidFill>
                  <a:schemeClr val="tx1"/>
                </a:solidFill>
              </a:rPr>
              <a:t>logn</a:t>
            </a:r>
            <a:r>
              <a:rPr lang="en-US" sz="2800" dirty="0" smtClean="0">
                <a:solidFill>
                  <a:schemeClr val="tx1"/>
                </a:solidFill>
              </a:rPr>
              <a:t>, </a:t>
            </a:r>
            <a:r>
              <a:rPr lang="en-US" sz="2800" dirty="0" err="1" smtClean="0">
                <a:solidFill>
                  <a:schemeClr val="tx1"/>
                </a:solidFill>
              </a:rPr>
              <a:t>nlogn</a:t>
            </a:r>
            <a:r>
              <a:rPr lang="en-US" sz="2800" dirty="0" smtClean="0">
                <a:solidFill>
                  <a:schemeClr val="tx1"/>
                </a:solidFill>
              </a:rPr>
              <a:t>, </a:t>
            </a:r>
            <a:r>
              <a:rPr lang="en-US" sz="2800" dirty="0">
                <a:solidFill>
                  <a:schemeClr val="tx1"/>
                </a:solidFill>
              </a:rPr>
              <a:t>n</a:t>
            </a:r>
            <a:r>
              <a:rPr lang="en-US" sz="2800" baseline="30000" dirty="0">
                <a:solidFill>
                  <a:schemeClr val="tx1"/>
                </a:solidFill>
              </a:rPr>
              <a:t>2</a:t>
            </a:r>
            <a:r>
              <a:rPr lang="en-US" sz="2800" dirty="0">
                <a:solidFill>
                  <a:schemeClr val="tx1"/>
                </a:solidFill>
              </a:rPr>
              <a:t>, </a:t>
            </a:r>
            <a:r>
              <a:rPr lang="en-US" sz="2800" dirty="0" smtClean="0">
                <a:solidFill>
                  <a:schemeClr val="tx1"/>
                </a:solidFill>
              </a:rPr>
              <a:t>n</a:t>
            </a:r>
            <a:r>
              <a:rPr lang="en-US" sz="2800" baseline="30000" dirty="0" smtClean="0">
                <a:solidFill>
                  <a:schemeClr val="tx1"/>
                </a:solidFill>
              </a:rPr>
              <a:t>3</a:t>
            </a:r>
            <a:r>
              <a:rPr lang="en-US" sz="2800" dirty="0" smtClean="0">
                <a:solidFill>
                  <a:schemeClr val="tx1"/>
                </a:solidFill>
              </a:rPr>
              <a:t>,2</a:t>
            </a:r>
            <a:r>
              <a:rPr lang="en-US" sz="2800" baseline="30000" dirty="0" smtClean="0">
                <a:solidFill>
                  <a:schemeClr val="tx1"/>
                </a:solidFill>
              </a:rPr>
              <a:t>n</a:t>
            </a:r>
          </a:p>
          <a:p>
            <a:pPr marL="0" indent="0">
              <a:buNone/>
            </a:pPr>
            <a:endParaRPr lang="en-US" sz="2800" baseline="30000" dirty="0" smtClean="0">
              <a:solidFill>
                <a:schemeClr val="tx1"/>
              </a:solidFill>
            </a:endParaRPr>
          </a:p>
          <a:p>
            <a:pPr marL="514350" indent="-514350">
              <a:buAutoNum type="arabicPeriod" startAt="4"/>
            </a:pPr>
            <a:r>
              <a:rPr lang="en-US" sz="2800" b="1" dirty="0" smtClean="0">
                <a:solidFill>
                  <a:schemeClr val="tx1"/>
                </a:solidFill>
              </a:rPr>
              <a:t>n!, 2</a:t>
            </a:r>
            <a:r>
              <a:rPr lang="en-US" sz="2800" b="1" baseline="30000" dirty="0" smtClean="0">
                <a:solidFill>
                  <a:schemeClr val="tx1"/>
                </a:solidFill>
              </a:rPr>
              <a:t>n</a:t>
            </a:r>
            <a:r>
              <a:rPr lang="en-US" sz="2800" b="1" dirty="0" smtClean="0">
                <a:solidFill>
                  <a:schemeClr val="tx1"/>
                </a:solidFill>
              </a:rPr>
              <a:t>, (n+1)!,2</a:t>
            </a:r>
            <a:r>
              <a:rPr lang="en-US" sz="2800" b="1" baseline="30000" dirty="0" smtClean="0">
                <a:solidFill>
                  <a:schemeClr val="tx1"/>
                </a:solidFill>
              </a:rPr>
              <a:t>2n</a:t>
            </a:r>
            <a:r>
              <a:rPr lang="en-US" sz="2800" b="1" dirty="0" smtClean="0">
                <a:solidFill>
                  <a:schemeClr val="tx1"/>
                </a:solidFill>
              </a:rPr>
              <a:t>, </a:t>
            </a:r>
            <a:r>
              <a:rPr lang="en-US" sz="2800" b="1" dirty="0" err="1" smtClean="0">
                <a:solidFill>
                  <a:schemeClr val="tx1"/>
                </a:solidFill>
              </a:rPr>
              <a:t>n</a:t>
            </a:r>
            <a:r>
              <a:rPr lang="en-US" sz="2800" b="1" baseline="30000" dirty="0" err="1" smtClean="0">
                <a:solidFill>
                  <a:schemeClr val="tx1"/>
                </a:solidFill>
              </a:rPr>
              <a:t>n</a:t>
            </a:r>
            <a:r>
              <a:rPr lang="en-US" sz="2800" b="1" dirty="0" smtClean="0">
                <a:solidFill>
                  <a:schemeClr val="tx1"/>
                </a:solidFill>
              </a:rPr>
              <a:t>, </a:t>
            </a:r>
            <a:r>
              <a:rPr lang="en-US" sz="2800" b="1" dirty="0" err="1" smtClean="0">
                <a:solidFill>
                  <a:schemeClr val="tx1"/>
                </a:solidFill>
              </a:rPr>
              <a:t>n</a:t>
            </a:r>
            <a:r>
              <a:rPr lang="en-US" sz="2800" b="1" baseline="30000" dirty="0" err="1" smtClean="0">
                <a:solidFill>
                  <a:schemeClr val="tx1"/>
                </a:solidFill>
              </a:rPr>
              <a:t>logn</a:t>
            </a:r>
            <a:r>
              <a:rPr lang="en-US" sz="2800" b="1" dirty="0" smtClean="0">
                <a:solidFill>
                  <a:schemeClr val="tx1"/>
                </a:solidFill>
              </a:rPr>
              <a:t> </a:t>
            </a:r>
          </a:p>
          <a:p>
            <a:pPr marL="0" indent="0">
              <a:buNone/>
            </a:pPr>
            <a:r>
              <a:rPr lang="en-US" sz="2800" b="1" dirty="0">
                <a:solidFill>
                  <a:schemeClr val="tx1"/>
                </a:solidFill>
              </a:rPr>
              <a:t>	</a:t>
            </a:r>
            <a:r>
              <a:rPr lang="en-US" sz="2800" dirty="0" err="1" smtClean="0">
                <a:solidFill>
                  <a:schemeClr val="tx1"/>
                </a:solidFill>
              </a:rPr>
              <a:t>n</a:t>
            </a:r>
            <a:r>
              <a:rPr lang="en-US" sz="2800" baseline="30000" dirty="0" err="1" smtClean="0">
                <a:solidFill>
                  <a:schemeClr val="tx1"/>
                </a:solidFill>
              </a:rPr>
              <a:t>logn</a:t>
            </a:r>
            <a:r>
              <a:rPr lang="en-US" sz="2800" dirty="0" smtClean="0">
                <a:solidFill>
                  <a:schemeClr val="tx1"/>
                </a:solidFill>
              </a:rPr>
              <a:t> , 2</a:t>
            </a:r>
            <a:r>
              <a:rPr lang="en-US" sz="2800" baseline="30000" dirty="0" smtClean="0">
                <a:solidFill>
                  <a:schemeClr val="tx1"/>
                </a:solidFill>
              </a:rPr>
              <a:t>n</a:t>
            </a:r>
            <a:r>
              <a:rPr lang="en-US" sz="2800" dirty="0">
                <a:solidFill>
                  <a:schemeClr val="tx1"/>
                </a:solidFill>
              </a:rPr>
              <a:t> </a:t>
            </a:r>
            <a:r>
              <a:rPr lang="en-US" sz="2800" dirty="0" smtClean="0">
                <a:solidFill>
                  <a:schemeClr val="tx1"/>
                </a:solidFill>
              </a:rPr>
              <a:t>, n</a:t>
            </a:r>
            <a:r>
              <a:rPr lang="en-US" sz="2800" dirty="0">
                <a:solidFill>
                  <a:schemeClr val="tx1"/>
                </a:solidFill>
              </a:rPr>
              <a:t>!, </a:t>
            </a:r>
            <a:r>
              <a:rPr lang="en-US" sz="2800" dirty="0" smtClean="0">
                <a:solidFill>
                  <a:schemeClr val="tx1"/>
                </a:solidFill>
              </a:rPr>
              <a:t>(n+1)!, 2</a:t>
            </a:r>
            <a:r>
              <a:rPr lang="en-US" sz="2800" baseline="30000" dirty="0" smtClean="0">
                <a:solidFill>
                  <a:schemeClr val="tx1"/>
                </a:solidFill>
              </a:rPr>
              <a:t>2n</a:t>
            </a:r>
            <a:r>
              <a:rPr lang="en-US" sz="2800" dirty="0">
                <a:solidFill>
                  <a:schemeClr val="tx1"/>
                </a:solidFill>
              </a:rPr>
              <a:t>, </a:t>
            </a:r>
            <a:r>
              <a:rPr lang="en-US" sz="2800" dirty="0" err="1">
                <a:solidFill>
                  <a:schemeClr val="tx1"/>
                </a:solidFill>
              </a:rPr>
              <a:t>n</a:t>
            </a:r>
            <a:r>
              <a:rPr lang="en-US" sz="2800" baseline="30000" dirty="0" err="1">
                <a:solidFill>
                  <a:schemeClr val="tx1"/>
                </a:solidFill>
              </a:rPr>
              <a:t>n</a:t>
            </a:r>
            <a:endParaRPr lang="en-US" sz="2800" dirty="0">
              <a:solidFill>
                <a:schemeClr val="tx1"/>
              </a:solidFill>
            </a:endParaRPr>
          </a:p>
          <a:p>
            <a:pPr marL="0" indent="0">
              <a:buNone/>
            </a:pPr>
            <a:endParaRPr lang="en-US" sz="2800" b="1" dirty="0" smtClean="0">
              <a:solidFill>
                <a:schemeClr val="tx1"/>
              </a:solidFill>
            </a:endParaRPr>
          </a:p>
          <a:p>
            <a:pPr marL="845820" lvl="1" indent="-342900">
              <a:buFont typeface="+mj-lt"/>
              <a:buAutoNum type="arabicPeriod"/>
            </a:pPr>
            <a:endParaRPr lang="en-US" dirty="0">
              <a:solidFill>
                <a:schemeClr val="tx1"/>
              </a:solidFill>
            </a:endParaRPr>
          </a:p>
        </p:txBody>
      </p:sp>
    </p:spTree>
    <p:extLst>
      <p:ext uri="{BB962C8B-B14F-4D97-AF65-F5344CB8AC3E}">
        <p14:creationId xmlns:p14="http://schemas.microsoft.com/office/powerpoint/2010/main" val="37987529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3" y="100445"/>
            <a:ext cx="7498080" cy="1143000"/>
          </a:xfrm>
        </p:spPr>
        <p:txBody>
          <a:bodyPr>
            <a:normAutofit/>
          </a:bodyPr>
          <a:lstStyle/>
          <a:p>
            <a:r>
              <a:rPr lang="en-US" sz="2800" b="1" u="sng" dirty="0">
                <a:latin typeface="Times New Roman" pitchFamily="18" charset="0"/>
                <a:ea typeface="+mn-ea"/>
                <a:cs typeface="Times New Roman" pitchFamily="18" charset="0"/>
              </a:rPr>
              <a:t>Performance of the program</a:t>
            </a:r>
          </a:p>
        </p:txBody>
      </p:sp>
      <p:sp>
        <p:nvSpPr>
          <p:cNvPr id="3" name="Content Placeholder 2"/>
          <p:cNvSpPr>
            <a:spLocks noGrp="1"/>
          </p:cNvSpPr>
          <p:nvPr>
            <p:ph idx="1"/>
          </p:nvPr>
        </p:nvSpPr>
        <p:spPr>
          <a:xfrm>
            <a:off x="346363" y="1143000"/>
            <a:ext cx="11360727" cy="5486400"/>
          </a:xfrm>
        </p:spPr>
        <p:txBody>
          <a:bodyPr>
            <a:normAutofit/>
          </a:bodyPr>
          <a:lstStyle/>
          <a:p>
            <a:pPr>
              <a:lnSpc>
                <a:spcPct val="150000"/>
              </a:lnSpc>
            </a:pPr>
            <a:r>
              <a:rPr lang="en-US" u="sng" dirty="0">
                <a:latin typeface="Times New Roman" pitchFamily="18" charset="0"/>
                <a:cs typeface="Times New Roman" pitchFamily="18" charset="0"/>
              </a:rPr>
              <a:t>Performance of the program</a:t>
            </a:r>
            <a:r>
              <a:rPr lang="en-US" dirty="0">
                <a:latin typeface="Times New Roman" pitchFamily="18" charset="0"/>
                <a:cs typeface="Times New Roman" pitchFamily="18" charset="0"/>
              </a:rPr>
              <a:t>-amount of computer memory and time needed to run the program</a:t>
            </a:r>
          </a:p>
          <a:p>
            <a:pPr>
              <a:lnSpc>
                <a:spcPct val="150000"/>
              </a:lnSpc>
            </a:pPr>
            <a:r>
              <a:rPr lang="en-US" dirty="0">
                <a:latin typeface="Times New Roman" pitchFamily="18" charset="0"/>
                <a:cs typeface="Times New Roman" pitchFamily="18" charset="0"/>
              </a:rPr>
              <a:t>Two Approaches to determine performance:</a:t>
            </a:r>
          </a:p>
          <a:p>
            <a:pPr marL="914400" lvl="1" indent="-514350">
              <a:lnSpc>
                <a:spcPct val="150000"/>
              </a:lnSpc>
              <a:buFont typeface="+mj-lt"/>
              <a:buAutoNum type="arabicPeriod"/>
            </a:pPr>
            <a:r>
              <a:rPr lang="en-US" dirty="0">
                <a:solidFill>
                  <a:srgbClr val="FF0000"/>
                </a:solidFill>
                <a:latin typeface="Times New Roman" pitchFamily="18" charset="0"/>
                <a:cs typeface="Times New Roman" pitchFamily="18" charset="0"/>
              </a:rPr>
              <a:t>Analytical</a:t>
            </a:r>
          </a:p>
          <a:p>
            <a:pPr marL="914400" lvl="1" indent="-514350">
              <a:lnSpc>
                <a:spcPct val="150000"/>
              </a:lnSpc>
              <a:buNone/>
            </a:pPr>
            <a:r>
              <a:rPr lang="en-US" sz="2000" b="1" dirty="0">
                <a:solidFill>
                  <a:srgbClr val="00B050"/>
                </a:solidFill>
                <a:latin typeface="Times New Roman" pitchFamily="18" charset="0"/>
                <a:cs typeface="Times New Roman" pitchFamily="18" charset="0"/>
              </a:rPr>
              <a:t>Performance Analysis</a:t>
            </a:r>
            <a:r>
              <a:rPr lang="en-US" altLang="zh-TW" sz="2000" dirty="0">
                <a:solidFill>
                  <a:schemeClr val="tx2"/>
                </a:solidFill>
              </a:rPr>
              <a:t> (machine independent) </a:t>
            </a:r>
            <a:r>
              <a:rPr lang="en-US" sz="2000" dirty="0">
                <a:latin typeface="Times New Roman" pitchFamily="18" charset="0"/>
                <a:cs typeface="Times New Roman" pitchFamily="18" charset="0"/>
              </a:rPr>
              <a:t>-Use Analytical Method </a:t>
            </a:r>
          </a:p>
          <a:p>
            <a:pPr lvl="1"/>
            <a:r>
              <a:rPr lang="en-US" altLang="zh-TW" dirty="0"/>
              <a:t>space complexity: storage requirement</a:t>
            </a:r>
          </a:p>
          <a:p>
            <a:pPr lvl="1"/>
            <a:r>
              <a:rPr lang="en-US" altLang="zh-TW" dirty="0"/>
              <a:t>time complexity: computing time</a:t>
            </a:r>
          </a:p>
          <a:p>
            <a:pPr marL="914400" lvl="1" indent="-514350">
              <a:lnSpc>
                <a:spcPct val="150000"/>
              </a:lnSpc>
              <a:buFont typeface="+mj-lt"/>
              <a:buAutoNum type="arabicPeriod" startAt="2"/>
            </a:pPr>
            <a:r>
              <a:rPr lang="en-US" dirty="0">
                <a:solidFill>
                  <a:srgbClr val="FF0000"/>
                </a:solidFill>
                <a:latin typeface="Times New Roman" pitchFamily="18" charset="0"/>
                <a:cs typeface="Times New Roman" pitchFamily="18" charset="0"/>
              </a:rPr>
              <a:t>Experimental</a:t>
            </a:r>
          </a:p>
          <a:p>
            <a:pPr lvl="1">
              <a:lnSpc>
                <a:spcPct val="150000"/>
              </a:lnSpc>
              <a:buNone/>
            </a:pPr>
            <a:r>
              <a:rPr lang="en-US" sz="2000" b="1" dirty="0">
                <a:solidFill>
                  <a:srgbClr val="00B050"/>
                </a:solidFill>
                <a:latin typeface="Times New Roman" pitchFamily="18" charset="0"/>
                <a:cs typeface="Times New Roman" pitchFamily="18" charset="0"/>
              </a:rPr>
              <a:t>Performance </a:t>
            </a:r>
            <a:r>
              <a:rPr lang="en-US" sz="2000" b="1" dirty="0" smtClean="0">
                <a:solidFill>
                  <a:srgbClr val="00B050"/>
                </a:solidFill>
                <a:latin typeface="Times New Roman" pitchFamily="18" charset="0"/>
                <a:cs typeface="Times New Roman" pitchFamily="18" charset="0"/>
              </a:rPr>
              <a:t>Measurement</a:t>
            </a:r>
            <a:r>
              <a:rPr lang="en-US" altLang="zh-TW" sz="2000" dirty="0" smtClean="0">
                <a:solidFill>
                  <a:schemeClr val="tx2"/>
                </a:solidFill>
              </a:rPr>
              <a:t> </a:t>
            </a:r>
            <a:r>
              <a:rPr lang="en-US" altLang="zh-TW" sz="2000" dirty="0">
                <a:solidFill>
                  <a:schemeClr val="tx2"/>
                </a:solidFill>
              </a:rPr>
              <a:t>(machine dependent) </a:t>
            </a:r>
            <a:r>
              <a:rPr lang="en-US" sz="2000" dirty="0">
                <a:latin typeface="Times New Roman" pitchFamily="18" charset="0"/>
                <a:cs typeface="Times New Roman" pitchFamily="18" charset="0"/>
              </a:rPr>
              <a:t>- Conduct Experiment</a:t>
            </a:r>
          </a:p>
          <a:p>
            <a:endParaRPr lang="en-US" dirty="0"/>
          </a:p>
        </p:txBody>
      </p:sp>
    </p:spTree>
    <p:extLst>
      <p:ext uri="{BB962C8B-B14F-4D97-AF65-F5344CB8AC3E}">
        <p14:creationId xmlns:p14="http://schemas.microsoft.com/office/powerpoint/2010/main" val="3459340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a:xfrm>
            <a:off x="1579418" y="256309"/>
            <a:ext cx="7315200" cy="685800"/>
          </a:xfrm>
        </p:spPr>
        <p:txBody>
          <a:bodyPr vert="horz" lIns="90488" tIns="44450" rIns="90488" bIns="44450" rtlCol="0" anchor="ctr">
            <a:normAutofit/>
          </a:bodyPr>
          <a:lstStyle/>
          <a:p>
            <a:pPr algn="ctr" eaLnBrk="1" hangingPunct="1">
              <a:lnSpc>
                <a:spcPct val="150000"/>
              </a:lnSpc>
            </a:pPr>
            <a:r>
              <a:rPr lang="en-US" altLang="zh-TW" sz="2400" b="1" dirty="0">
                <a:solidFill>
                  <a:srgbClr val="FF0000"/>
                </a:solidFill>
                <a:latin typeface="Times New Roman" panose="02020603050405020304" pitchFamily="18" charset="0"/>
                <a:cs typeface="Times New Roman" panose="02020603050405020304" pitchFamily="18" charset="0"/>
              </a:rPr>
              <a:t>PERFORMANCE ANALYSIS</a:t>
            </a:r>
          </a:p>
        </p:txBody>
      </p:sp>
      <p:sp>
        <p:nvSpPr>
          <p:cNvPr id="24580" name="Rectangle 3"/>
          <p:cNvSpPr>
            <a:spLocks noChangeArrowheads="1"/>
          </p:cNvSpPr>
          <p:nvPr/>
        </p:nvSpPr>
        <p:spPr bwMode="auto">
          <a:xfrm>
            <a:off x="464126" y="942109"/>
            <a:ext cx="11506201" cy="5539978"/>
          </a:xfrm>
          <a:prstGeom prst="rect">
            <a:avLst/>
          </a:prstGeom>
          <a:noFill/>
          <a:ln>
            <a:noFill/>
          </a:ln>
        </p:spPr>
        <p:txBody>
          <a:bodyPr wrap="square">
            <a:spAutoFit/>
          </a:bodyPr>
          <a:lstStyle>
            <a:lvl1pPr>
              <a:defRPr kumimoji="1" sz="2400">
                <a:solidFill>
                  <a:schemeClr val="tx1"/>
                </a:solidFill>
                <a:latin typeface="Arial" panose="020B0604020202020204" pitchFamily="34" charset="0"/>
                <a:ea typeface="新細明體" panose="02020500000000000000" pitchFamily="18" charset="-120"/>
              </a:defRPr>
            </a:lvl1pPr>
            <a:lvl2pPr marL="742950" indent="-285750">
              <a:defRPr kumimoji="1" sz="2400">
                <a:solidFill>
                  <a:schemeClr val="tx1"/>
                </a:solidFill>
                <a:latin typeface="Arial" panose="020B0604020202020204" pitchFamily="34" charset="0"/>
                <a:ea typeface="新細明體" panose="02020500000000000000" pitchFamily="18" charset="-120"/>
              </a:defRPr>
            </a:lvl2pPr>
            <a:lvl3pPr marL="1143000" indent="-228600">
              <a:defRPr kumimoji="1" sz="2400">
                <a:solidFill>
                  <a:schemeClr val="tx1"/>
                </a:solidFill>
                <a:latin typeface="Arial" panose="020B0604020202020204" pitchFamily="34" charset="0"/>
                <a:ea typeface="新細明體" panose="02020500000000000000" pitchFamily="18" charset="-120"/>
              </a:defRPr>
            </a:lvl3pPr>
            <a:lvl4pPr marL="1600200" indent="-228600">
              <a:defRPr kumimoji="1" sz="2400">
                <a:solidFill>
                  <a:schemeClr val="tx1"/>
                </a:solidFill>
                <a:latin typeface="Arial" panose="020B0604020202020204" pitchFamily="34" charset="0"/>
                <a:ea typeface="新細明體" panose="02020500000000000000" pitchFamily="18" charset="-120"/>
              </a:defRPr>
            </a:lvl4pPr>
            <a:lvl5pPr marL="2057400" indent="-228600">
              <a:defRPr kumimoji="1" sz="24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新細明體" panose="02020500000000000000" pitchFamily="18" charset="-120"/>
              </a:defRPr>
            </a:lvl9pPr>
          </a:lstStyle>
          <a:p>
            <a:pPr>
              <a:lnSpc>
                <a:spcPct val="150000"/>
              </a:lnSpc>
              <a:tabLst>
                <a:tab pos="1143000" algn="l"/>
              </a:tabLst>
              <a:defRPr/>
            </a:pPr>
            <a:r>
              <a:rPr lang="en-US" sz="1800" dirty="0">
                <a:latin typeface="Times New Roman" panose="02020603050405020304" pitchFamily="18" charset="0"/>
                <a:ea typeface="Times New Roman" panose="02020603050405020304" pitchFamily="18" charset="0"/>
              </a:rPr>
              <a:t> </a:t>
            </a:r>
            <a:r>
              <a:rPr lang="en-US" altLang="zh-TW" b="1" dirty="0">
                <a:solidFill>
                  <a:srgbClr val="00B050"/>
                </a:solidFill>
                <a:latin typeface="Times New Roman" pitchFamily="18" charset="0"/>
                <a:cs typeface="Times New Roman" pitchFamily="18" charset="0"/>
              </a:rPr>
              <a:t>Performance Analysis: </a:t>
            </a:r>
            <a:r>
              <a:rPr lang="en-US" altLang="zh-TW" sz="2000" dirty="0">
                <a:latin typeface="Times New Roman" pitchFamily="18" charset="0"/>
                <a:cs typeface="Times New Roman" pitchFamily="18" charset="0"/>
              </a:rPr>
              <a:t>An algorithm is said to be </a:t>
            </a:r>
            <a:r>
              <a:rPr lang="en-US" altLang="zh-TW" sz="2000" dirty="0">
                <a:solidFill>
                  <a:srgbClr val="00B0F0"/>
                </a:solidFill>
                <a:latin typeface="Times New Roman" pitchFamily="18" charset="0"/>
                <a:cs typeface="Times New Roman" pitchFamily="18" charset="0"/>
              </a:rPr>
              <a:t>efficient and fast</a:t>
            </a:r>
            <a:r>
              <a:rPr lang="en-US" altLang="zh-TW" sz="2000" dirty="0">
                <a:latin typeface="Times New Roman" pitchFamily="18" charset="0"/>
                <a:cs typeface="Times New Roman" pitchFamily="18" charset="0"/>
              </a:rPr>
              <a:t> if it take </a:t>
            </a:r>
            <a:r>
              <a:rPr lang="en-US" altLang="zh-TW" sz="2000" dirty="0">
                <a:solidFill>
                  <a:srgbClr val="FF0000"/>
                </a:solidFill>
                <a:latin typeface="Times New Roman" pitchFamily="18" charset="0"/>
                <a:cs typeface="Times New Roman" pitchFamily="18" charset="0"/>
              </a:rPr>
              <a:t>less time </a:t>
            </a:r>
            <a:r>
              <a:rPr lang="en-US" altLang="zh-TW" sz="2000" dirty="0">
                <a:latin typeface="Times New Roman" pitchFamily="18" charset="0"/>
                <a:cs typeface="Times New Roman" pitchFamily="18" charset="0"/>
              </a:rPr>
              <a:t>to execute and consumes </a:t>
            </a:r>
            <a:r>
              <a:rPr lang="en-US" altLang="zh-TW" sz="2000" dirty="0">
                <a:solidFill>
                  <a:srgbClr val="FF0000"/>
                </a:solidFill>
                <a:latin typeface="Times New Roman" pitchFamily="18" charset="0"/>
                <a:cs typeface="Times New Roman" pitchFamily="18" charset="0"/>
              </a:rPr>
              <a:t>less memory space </a:t>
            </a:r>
            <a:r>
              <a:rPr lang="en-US" altLang="zh-TW" sz="2000" dirty="0">
                <a:latin typeface="Times New Roman" pitchFamily="18" charset="0"/>
                <a:cs typeface="Times New Roman" pitchFamily="18" charset="0"/>
              </a:rPr>
              <a:t>at run time is called Performance Analysis.</a:t>
            </a:r>
          </a:p>
          <a:p>
            <a:pPr marL="342900" indent="-342900" algn="just">
              <a:lnSpc>
                <a:spcPct val="150000"/>
              </a:lnSpc>
              <a:buFont typeface="+mj-lt"/>
              <a:buAutoNum type="arabicPeriod"/>
              <a:tabLst>
                <a:tab pos="457200" algn="l"/>
                <a:tab pos="1143000" algn="l"/>
              </a:tabLst>
              <a:defRPr/>
            </a:pPr>
            <a:r>
              <a:rPr lang="en-US" sz="20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SPACE COMPLEXITY:</a:t>
            </a:r>
            <a:endParaRPr lang="en-US" sz="2000" dirty="0">
              <a:latin typeface="Times New Roman" panose="02020603050405020304" pitchFamily="18" charset="0"/>
              <a:ea typeface="Times New Roman" panose="02020603050405020304" pitchFamily="18" charset="0"/>
            </a:endParaRPr>
          </a:p>
          <a:p>
            <a:pPr marL="228600">
              <a:lnSpc>
                <a:spcPct val="150000"/>
              </a:lnSpc>
              <a:tabLst>
                <a:tab pos="1143000" algn="l"/>
              </a:tabLst>
              <a:defRPr/>
            </a:pPr>
            <a:r>
              <a:rPr lang="en-US"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The space complexity of an algorithm is the amount of </a:t>
            </a:r>
            <a:r>
              <a:rPr lang="en-US" sz="2000" dirty="0">
                <a:solidFill>
                  <a:srgbClr val="FF0000"/>
                </a:solidFill>
                <a:latin typeface="Times New Roman" panose="02020603050405020304" pitchFamily="18" charset="0"/>
                <a:ea typeface="Times New Roman" panose="02020603050405020304" pitchFamily="18" charset="0"/>
              </a:rPr>
              <a:t>Memory Space  </a:t>
            </a:r>
            <a:r>
              <a:rPr lang="en-US" sz="2000" dirty="0">
                <a:latin typeface="Times New Roman" panose="02020603050405020304" pitchFamily="18" charset="0"/>
                <a:ea typeface="Times New Roman" panose="02020603050405020304" pitchFamily="18" charset="0"/>
              </a:rPr>
              <a:t>required by an algorithm during course of execution is called space complexity .There are  three types of space </a:t>
            </a:r>
          </a:p>
          <a:p>
            <a:pPr marL="685800" indent="-457200">
              <a:lnSpc>
                <a:spcPct val="150000"/>
              </a:lnSpc>
              <a:buFontTx/>
              <a:buAutoNum type="alphaLcParenR"/>
              <a:tabLst>
                <a:tab pos="1143000" algn="l"/>
              </a:tabLst>
              <a:defRPr/>
            </a:pPr>
            <a:r>
              <a:rPr lang="en-US" sz="2000" b="1" dirty="0">
                <a:latin typeface="Times New Roman" panose="02020603050405020304" pitchFamily="18" charset="0"/>
                <a:ea typeface="Times New Roman" panose="02020603050405020304" pitchFamily="18" charset="0"/>
              </a:rPr>
              <a:t>Instruction space </a:t>
            </a:r>
            <a:r>
              <a:rPr lang="en-US" sz="2000" b="1" dirty="0" smtClean="0">
                <a:latin typeface="Times New Roman" panose="02020603050405020304" pitchFamily="18" charset="0"/>
                <a:ea typeface="Times New Roman" panose="02020603050405020304" pitchFamily="18" charset="0"/>
              </a:rPr>
              <a:t>: </a:t>
            </a:r>
            <a:r>
              <a:rPr lang="en-US" sz="2000" dirty="0" smtClean="0">
                <a:latin typeface="Times New Roman" panose="02020603050405020304" pitchFamily="18" charset="0"/>
                <a:ea typeface="Times New Roman" panose="02020603050405020304" pitchFamily="18" charset="0"/>
              </a:rPr>
              <a:t>executable </a:t>
            </a:r>
            <a:r>
              <a:rPr lang="en-US" sz="2000" dirty="0">
                <a:latin typeface="Times New Roman" panose="02020603050405020304" pitchFamily="18" charset="0"/>
                <a:ea typeface="Times New Roman" panose="02020603050405020304" pitchFamily="18" charset="0"/>
              </a:rPr>
              <a:t>program</a:t>
            </a:r>
          </a:p>
          <a:p>
            <a:pPr marL="685800" indent="-457200">
              <a:lnSpc>
                <a:spcPct val="150000"/>
              </a:lnSpc>
              <a:buFontTx/>
              <a:buAutoNum type="alphaLcParenR"/>
              <a:tabLst>
                <a:tab pos="1143000" algn="l"/>
              </a:tabLst>
              <a:defRPr/>
            </a:pPr>
            <a:r>
              <a:rPr lang="en-US" sz="2000" b="1" dirty="0">
                <a:latin typeface="Times New Roman" panose="02020603050405020304" pitchFamily="18" charset="0"/>
                <a:ea typeface="Times New Roman" panose="02020603050405020304" pitchFamily="18" charset="0"/>
              </a:rPr>
              <a:t>Data space: </a:t>
            </a:r>
            <a:r>
              <a:rPr lang="en-US" sz="2000" dirty="0">
                <a:latin typeface="Times New Roman" panose="02020603050405020304" pitchFamily="18" charset="0"/>
                <a:ea typeface="Times New Roman" panose="02020603050405020304" pitchFamily="18" charset="0"/>
              </a:rPr>
              <a:t>Required to store all the constant and variable data space.</a:t>
            </a:r>
          </a:p>
          <a:p>
            <a:pPr marL="685800" indent="-457200">
              <a:lnSpc>
                <a:spcPct val="150000"/>
              </a:lnSpc>
              <a:buFontTx/>
              <a:buAutoNum type="alphaLcParenR"/>
              <a:tabLst>
                <a:tab pos="1143000" algn="l"/>
              </a:tabLst>
              <a:defRPr/>
            </a:pPr>
            <a:r>
              <a:rPr lang="en-US" sz="2000" b="1" dirty="0">
                <a:latin typeface="Times New Roman" panose="02020603050405020304" pitchFamily="18" charset="0"/>
                <a:ea typeface="Times New Roman" panose="02020603050405020304" pitchFamily="18" charset="0"/>
              </a:rPr>
              <a:t>Environment:</a:t>
            </a:r>
            <a:r>
              <a:rPr lang="en-US" sz="2000" dirty="0">
                <a:latin typeface="Times New Roman" panose="02020603050405020304" pitchFamily="18" charset="0"/>
                <a:ea typeface="Times New Roman" panose="02020603050405020304" pitchFamily="18" charset="0"/>
              </a:rPr>
              <a:t> It is required to store environment information needed to resume the suspended spac</a:t>
            </a:r>
            <a:r>
              <a:rPr lang="en-US" dirty="0">
                <a:latin typeface="Times New Roman" panose="02020603050405020304" pitchFamily="18" charset="0"/>
                <a:ea typeface="Times New Roman" panose="02020603050405020304" pitchFamily="18" charset="0"/>
              </a:rPr>
              <a:t>e. </a:t>
            </a:r>
          </a:p>
          <a:p>
            <a:pPr marL="228600">
              <a:lnSpc>
                <a:spcPct val="150000"/>
              </a:lnSpc>
              <a:tabLst>
                <a:tab pos="1143000" algn="l"/>
              </a:tabLst>
              <a:defRPr/>
            </a:pPr>
            <a:r>
              <a:rPr lang="en-US" sz="20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sz="18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TIME COMPLEXITY:</a:t>
            </a:r>
            <a:endParaRPr lang="en-US"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defRPr/>
            </a:pPr>
            <a:r>
              <a:rPr lang="en-US"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The time complexity of an algorithm is the total amount of </a:t>
            </a:r>
            <a:r>
              <a:rPr lang="en-US" sz="2000" dirty="0">
                <a:solidFill>
                  <a:srgbClr val="FF0000"/>
                </a:solidFill>
                <a:latin typeface="Times New Roman" panose="02020603050405020304" pitchFamily="18" charset="0"/>
                <a:ea typeface="Times New Roman" panose="02020603050405020304" pitchFamily="18" charset="0"/>
              </a:rPr>
              <a:t>time required </a:t>
            </a:r>
            <a:r>
              <a:rPr lang="en-US" sz="2000" dirty="0">
                <a:latin typeface="Times New Roman" panose="02020603050405020304" pitchFamily="18" charset="0"/>
                <a:ea typeface="Times New Roman" panose="02020603050405020304" pitchFamily="18" charset="0"/>
              </a:rPr>
              <a:t>by an algorithm to complete its execution.</a:t>
            </a: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673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648690" y="254289"/>
            <a:ext cx="8084127" cy="715530"/>
          </a:xfrm>
        </p:spPr>
        <p:txBody>
          <a:bodyPr/>
          <a:lstStyle/>
          <a:p>
            <a:pPr algn="ctr"/>
            <a:r>
              <a:rPr lang="en-US" altLang="en-US" sz="3600" dirty="0">
                <a:solidFill>
                  <a:srgbClr val="FF0000"/>
                </a:solidFill>
                <a:latin typeface="Times New Roman" panose="02020603050405020304" pitchFamily="18" charset="0"/>
                <a:cs typeface="Times New Roman" panose="02020603050405020304" pitchFamily="18" charset="0"/>
              </a:rPr>
              <a:t>Space complexity</a:t>
            </a:r>
          </a:p>
        </p:txBody>
      </p:sp>
      <p:sp>
        <p:nvSpPr>
          <p:cNvPr id="23555" name="Content Placeholder 2"/>
          <p:cNvSpPr>
            <a:spLocks noGrp="1"/>
          </p:cNvSpPr>
          <p:nvPr>
            <p:ph idx="1"/>
          </p:nvPr>
        </p:nvSpPr>
        <p:spPr/>
        <p:txBody>
          <a:bodyPr/>
          <a:lstStyle/>
          <a:p>
            <a:pPr marL="514350" indent="-514350" algn="just">
              <a:buNone/>
            </a:pPr>
            <a:r>
              <a:rPr lang="en-US" altLang="en-US" dirty="0" smtClean="0">
                <a:ea typeface="新細明體"/>
              </a:rPr>
              <a:t>Now there are two types of space complexity</a:t>
            </a:r>
          </a:p>
          <a:p>
            <a:pPr marL="514350" indent="-514350" algn="just">
              <a:buNone/>
            </a:pPr>
            <a:endParaRPr lang="en-US" altLang="en-US" dirty="0" smtClean="0">
              <a:ea typeface="新細明體"/>
            </a:endParaRPr>
          </a:p>
          <a:p>
            <a:pPr marL="514350" indent="-514350" algn="just">
              <a:buNone/>
            </a:pPr>
            <a:r>
              <a:rPr lang="en-US" altLang="en-US" dirty="0" smtClean="0">
                <a:ea typeface="新細明體"/>
              </a:rPr>
              <a:t>a) Constant space complexity</a:t>
            </a:r>
          </a:p>
          <a:p>
            <a:pPr marL="514350" indent="-514350" algn="just">
              <a:buNone/>
            </a:pPr>
            <a:endParaRPr lang="en-US" altLang="en-US" dirty="0" smtClean="0">
              <a:ea typeface="新細明體"/>
            </a:endParaRPr>
          </a:p>
          <a:p>
            <a:pPr marL="514350" indent="-514350" algn="just">
              <a:buNone/>
            </a:pPr>
            <a:r>
              <a:rPr lang="en-US" altLang="en-US" dirty="0" smtClean="0">
                <a:ea typeface="新細明體"/>
              </a:rPr>
              <a:t>b) Linear(variable)space complexity</a:t>
            </a:r>
          </a:p>
        </p:txBody>
      </p:sp>
    </p:spTree>
    <p:extLst>
      <p:ext uri="{BB962C8B-B14F-4D97-AF65-F5344CB8AC3E}">
        <p14:creationId xmlns:p14="http://schemas.microsoft.com/office/powerpoint/2010/main" val="86491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415637" y="1295400"/>
            <a:ext cx="8229600" cy="5562600"/>
          </a:xfrm>
        </p:spPr>
        <p:txBody>
          <a:bodyPr/>
          <a:lstStyle/>
          <a:p>
            <a:pPr>
              <a:buFont typeface="Wingdings 2" panose="05020102010507070707" pitchFamily="18" charset="2"/>
              <a:buNone/>
            </a:pPr>
            <a:r>
              <a:rPr lang="en-US" altLang="en-US" sz="3200" dirty="0">
                <a:solidFill>
                  <a:srgbClr val="002060"/>
                </a:solidFill>
                <a:ea typeface="新細明體"/>
              </a:rPr>
              <a:t>1.</a:t>
            </a:r>
            <a:r>
              <a:rPr lang="en-US" altLang="en-US" dirty="0" smtClean="0">
                <a:solidFill>
                  <a:srgbClr val="002060"/>
                </a:solidFill>
                <a:ea typeface="新細明體"/>
              </a:rPr>
              <a:t>Constant space complexity:</a:t>
            </a:r>
            <a:r>
              <a:rPr lang="en-US" altLang="en-US" dirty="0" smtClean="0">
                <a:ea typeface="新細明體"/>
              </a:rPr>
              <a:t> A fixed amount of space for all the input values.</a:t>
            </a:r>
          </a:p>
          <a:p>
            <a:pPr>
              <a:buFont typeface="Wingdings 2" panose="05020102010507070707" pitchFamily="18" charset="2"/>
              <a:buNone/>
            </a:pPr>
            <a:endParaRPr lang="en-US" altLang="en-US" dirty="0" smtClean="0">
              <a:ea typeface="新細明體"/>
            </a:endParaRPr>
          </a:p>
          <a:p>
            <a:pPr>
              <a:buFont typeface="Wingdings 2" panose="05020102010507070707" pitchFamily="18" charset="2"/>
              <a:buNone/>
            </a:pPr>
            <a:r>
              <a:rPr lang="en-US" altLang="en-US" dirty="0" smtClean="0">
                <a:ea typeface="新細明體"/>
              </a:rPr>
              <a:t>Example : </a:t>
            </a:r>
            <a:r>
              <a:rPr lang="en-US" altLang="en-US" dirty="0" err="1" smtClean="0">
                <a:ea typeface="新細明體"/>
              </a:rPr>
              <a:t>int</a:t>
            </a:r>
            <a:r>
              <a:rPr lang="en-US" altLang="en-US" dirty="0" smtClean="0">
                <a:ea typeface="新細明體"/>
              </a:rPr>
              <a:t> square(</a:t>
            </a:r>
            <a:r>
              <a:rPr lang="en-US" altLang="en-US" dirty="0" err="1" smtClean="0">
                <a:ea typeface="新細明體"/>
              </a:rPr>
              <a:t>int</a:t>
            </a:r>
            <a:r>
              <a:rPr lang="en-US" altLang="en-US" dirty="0" smtClean="0">
                <a:ea typeface="新細明體"/>
              </a:rPr>
              <a:t> a)</a:t>
            </a:r>
          </a:p>
          <a:p>
            <a:pPr>
              <a:buFont typeface="Wingdings 2" panose="05020102010507070707" pitchFamily="18" charset="2"/>
              <a:buNone/>
            </a:pPr>
            <a:r>
              <a:rPr lang="en-US" altLang="en-US" dirty="0" smtClean="0">
                <a:ea typeface="新細明體"/>
              </a:rPr>
              <a:t>			{</a:t>
            </a:r>
          </a:p>
          <a:p>
            <a:pPr>
              <a:buFont typeface="Wingdings 2" panose="05020102010507070707" pitchFamily="18" charset="2"/>
              <a:buNone/>
            </a:pPr>
            <a:r>
              <a:rPr lang="en-US" altLang="en-US" dirty="0" smtClean="0">
                <a:ea typeface="新細明體"/>
              </a:rPr>
              <a:t>				return a*a;</a:t>
            </a:r>
          </a:p>
          <a:p>
            <a:pPr>
              <a:buFont typeface="Wingdings 2" panose="05020102010507070707" pitchFamily="18" charset="2"/>
              <a:buNone/>
            </a:pPr>
            <a:r>
              <a:rPr lang="en-US" altLang="en-US" dirty="0" smtClean="0">
                <a:ea typeface="新細明體"/>
              </a:rPr>
              <a:t>			}</a:t>
            </a:r>
          </a:p>
          <a:p>
            <a:pPr>
              <a:buFont typeface="Wingdings 2" panose="05020102010507070707" pitchFamily="18" charset="2"/>
              <a:buNone/>
            </a:pPr>
            <a:r>
              <a:rPr lang="en-US" altLang="en-US" dirty="0" smtClean="0">
                <a:ea typeface="新細明體"/>
              </a:rPr>
              <a:t>Here algorithm requires fixed amount of space  for all the input values.</a:t>
            </a:r>
          </a:p>
          <a:p>
            <a:pPr>
              <a:buFont typeface="Wingdings 2" panose="05020102010507070707" pitchFamily="18" charset="2"/>
              <a:buNone/>
            </a:pPr>
            <a:endParaRPr lang="en-US" altLang="en-US" dirty="0" smtClean="0">
              <a:ea typeface="新細明體"/>
            </a:endParaRPr>
          </a:p>
        </p:txBody>
      </p:sp>
    </p:spTree>
    <p:extLst>
      <p:ext uri="{BB962C8B-B14F-4D97-AF65-F5344CB8AC3E}">
        <p14:creationId xmlns:p14="http://schemas.microsoft.com/office/powerpoint/2010/main" val="2451580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235528" y="658091"/>
            <a:ext cx="11693236" cy="6324600"/>
          </a:xfrm>
        </p:spPr>
        <p:txBody>
          <a:bodyPr>
            <a:normAutofit/>
          </a:bodyPr>
          <a:lstStyle/>
          <a:p>
            <a:pPr>
              <a:buFont typeface="Wingdings 2" panose="05020102010507070707" pitchFamily="18" charset="2"/>
              <a:buNone/>
            </a:pPr>
            <a:r>
              <a:rPr lang="en-US" altLang="en-US" dirty="0" smtClean="0">
                <a:solidFill>
                  <a:srgbClr val="002060"/>
                </a:solidFill>
                <a:ea typeface="新細明體"/>
              </a:rPr>
              <a:t>2.Linear</a:t>
            </a:r>
            <a:r>
              <a:rPr lang="en-US" altLang="en-US" dirty="0" smtClean="0">
                <a:ea typeface="新細明體"/>
              </a:rPr>
              <a:t> </a:t>
            </a:r>
            <a:r>
              <a:rPr lang="en-US" altLang="en-US" dirty="0" smtClean="0">
                <a:solidFill>
                  <a:srgbClr val="002060"/>
                </a:solidFill>
                <a:ea typeface="新細明體"/>
              </a:rPr>
              <a:t>space complexity: </a:t>
            </a:r>
            <a:r>
              <a:rPr lang="en-US" altLang="en-US" dirty="0" smtClean="0">
                <a:ea typeface="新細明體"/>
              </a:rPr>
              <a:t>The space needed for algorithm is based on size.</a:t>
            </a:r>
          </a:p>
          <a:p>
            <a:pPr>
              <a:buFont typeface="Wingdings" panose="05000000000000000000" pitchFamily="2" charset="2"/>
              <a:buChar char="Ø"/>
            </a:pPr>
            <a:r>
              <a:rPr lang="en-US" altLang="en-US" dirty="0" smtClean="0">
                <a:ea typeface="新細明體"/>
              </a:rPr>
              <a:t>Size of the variable ‘n’ = 1 word</a:t>
            </a:r>
          </a:p>
          <a:p>
            <a:pPr>
              <a:buFont typeface="Wingdings" panose="05000000000000000000" pitchFamily="2" charset="2"/>
              <a:buChar char="Ø"/>
            </a:pPr>
            <a:r>
              <a:rPr lang="en-US" altLang="en-US" dirty="0" smtClean="0">
                <a:ea typeface="新細明體"/>
              </a:rPr>
              <a:t>Array of a values          = n word</a:t>
            </a:r>
          </a:p>
          <a:p>
            <a:pPr>
              <a:buFont typeface="Wingdings" panose="05000000000000000000" pitchFamily="2" charset="2"/>
              <a:buChar char="Ø"/>
            </a:pPr>
            <a:r>
              <a:rPr lang="en-US" altLang="en-US" dirty="0" smtClean="0">
                <a:ea typeface="新細明體"/>
              </a:rPr>
              <a:t>Loop variable             = 1 word</a:t>
            </a:r>
          </a:p>
          <a:p>
            <a:pPr>
              <a:buFont typeface="Wingdings" panose="05000000000000000000" pitchFamily="2" charset="2"/>
              <a:buChar char="Ø"/>
            </a:pPr>
            <a:r>
              <a:rPr lang="en-US" altLang="en-US" dirty="0" smtClean="0">
                <a:ea typeface="新細明體"/>
              </a:rPr>
              <a:t>Sum variable   	      = 1 word</a:t>
            </a:r>
          </a:p>
          <a:p>
            <a:pPr>
              <a:buFont typeface="Wingdings 2" panose="05020102010507070707" pitchFamily="18" charset="2"/>
              <a:buNone/>
            </a:pPr>
            <a:r>
              <a:rPr lang="en-US" altLang="en-US" dirty="0" smtClean="0">
                <a:solidFill>
                  <a:srgbClr val="7030A0"/>
                </a:solidFill>
                <a:ea typeface="新細明體"/>
              </a:rPr>
              <a:t>Example: </a:t>
            </a:r>
          </a:p>
          <a:p>
            <a:pPr>
              <a:buFont typeface="Wingdings 2" panose="05020102010507070707" pitchFamily="18" charset="2"/>
              <a:buNone/>
            </a:pPr>
            <a:r>
              <a:rPr lang="en-US" altLang="en-US" sz="2400" dirty="0" err="1">
                <a:ea typeface="新細明體"/>
              </a:rPr>
              <a:t>int</a:t>
            </a:r>
            <a:r>
              <a:rPr lang="en-US" altLang="en-US" sz="2400" dirty="0">
                <a:ea typeface="新細明體"/>
              </a:rPr>
              <a:t> sum(</a:t>
            </a:r>
            <a:r>
              <a:rPr lang="en-US" altLang="en-US" sz="2400" dirty="0" err="1">
                <a:ea typeface="新細明體"/>
              </a:rPr>
              <a:t>int</a:t>
            </a:r>
            <a:r>
              <a:rPr lang="en-US" altLang="en-US" sz="2400" dirty="0">
                <a:ea typeface="新細明體"/>
              </a:rPr>
              <a:t> A[],</a:t>
            </a:r>
            <a:r>
              <a:rPr lang="en-US" altLang="en-US" sz="2400" dirty="0" err="1">
                <a:ea typeface="新細明體"/>
              </a:rPr>
              <a:t>int</a:t>
            </a:r>
            <a:r>
              <a:rPr lang="en-US" altLang="en-US" sz="2400" dirty="0">
                <a:ea typeface="新細明體"/>
              </a:rPr>
              <a:t> n)</a:t>
            </a:r>
          </a:p>
          <a:p>
            <a:pPr>
              <a:buFont typeface="Wingdings 2" panose="05020102010507070707" pitchFamily="18" charset="2"/>
              <a:buNone/>
            </a:pPr>
            <a:r>
              <a:rPr lang="en-US" altLang="en-US" sz="2400" dirty="0">
                <a:ea typeface="新細明體"/>
              </a:rPr>
              <a:t>{				n</a:t>
            </a:r>
          </a:p>
          <a:p>
            <a:pPr>
              <a:buFont typeface="Wingdings 2" panose="05020102010507070707" pitchFamily="18" charset="2"/>
              <a:buNone/>
            </a:pPr>
            <a:r>
              <a:rPr lang="en-US" altLang="en-US" sz="2400" dirty="0" err="1">
                <a:ea typeface="新細明體"/>
              </a:rPr>
              <a:t>int</a:t>
            </a:r>
            <a:r>
              <a:rPr lang="en-US" altLang="en-US" sz="2400" dirty="0">
                <a:ea typeface="新細明體"/>
              </a:rPr>
              <a:t> sum=0,i;		1</a:t>
            </a:r>
          </a:p>
          <a:p>
            <a:pPr>
              <a:buFont typeface="Wingdings 2" panose="05020102010507070707" pitchFamily="18" charset="2"/>
              <a:buNone/>
            </a:pPr>
            <a:r>
              <a:rPr lang="en-US" altLang="en-US" sz="2400" dirty="0">
                <a:ea typeface="新細明體"/>
              </a:rPr>
              <a:t>for (</a:t>
            </a:r>
            <a:r>
              <a:rPr lang="en-US" altLang="en-US" sz="2400" dirty="0" err="1">
                <a:ea typeface="新細明體"/>
              </a:rPr>
              <a:t>i</a:t>
            </a:r>
            <a:r>
              <a:rPr lang="en-US" altLang="en-US" sz="2400" dirty="0">
                <a:ea typeface="新細明體"/>
              </a:rPr>
              <a:t>=0;i&lt;</a:t>
            </a:r>
            <a:r>
              <a:rPr lang="en-US" altLang="en-US" sz="2400" dirty="0" err="1">
                <a:ea typeface="新細明體"/>
              </a:rPr>
              <a:t>n;i</a:t>
            </a:r>
            <a:r>
              <a:rPr lang="en-US" altLang="en-US" sz="2400" dirty="0">
                <a:ea typeface="新細明體"/>
              </a:rPr>
              <a:t>++)	1	</a:t>
            </a:r>
          </a:p>
          <a:p>
            <a:pPr>
              <a:buFont typeface="Wingdings 2" panose="05020102010507070707" pitchFamily="18" charset="2"/>
              <a:buNone/>
            </a:pPr>
            <a:r>
              <a:rPr lang="en-US" altLang="en-US" sz="2400" dirty="0">
                <a:ea typeface="新細明體"/>
              </a:rPr>
              <a:t>Sum=</a:t>
            </a:r>
            <a:r>
              <a:rPr lang="en-US" altLang="en-US" sz="2400" dirty="0" err="1">
                <a:ea typeface="新細明體"/>
              </a:rPr>
              <a:t>sum+A</a:t>
            </a:r>
            <a:r>
              <a:rPr lang="en-US" altLang="en-US" sz="2400" dirty="0">
                <a:ea typeface="新細明體"/>
              </a:rPr>
              <a:t>[</a:t>
            </a:r>
            <a:r>
              <a:rPr lang="en-US" altLang="en-US" sz="2400" dirty="0" err="1">
                <a:ea typeface="新細明體"/>
              </a:rPr>
              <a:t>i</a:t>
            </a:r>
            <a:r>
              <a:rPr lang="en-US" altLang="en-US" sz="2400" dirty="0">
                <a:ea typeface="新細明體"/>
              </a:rPr>
              <a:t>];	1</a:t>
            </a:r>
          </a:p>
          <a:p>
            <a:pPr>
              <a:buFont typeface="Wingdings 2" panose="05020102010507070707" pitchFamily="18" charset="2"/>
              <a:buNone/>
            </a:pPr>
            <a:r>
              <a:rPr lang="en-US" altLang="en-US" sz="2400" dirty="0">
                <a:ea typeface="新細明體"/>
              </a:rPr>
              <a:t>Return sum;</a:t>
            </a:r>
          </a:p>
          <a:p>
            <a:pPr>
              <a:buFont typeface="Wingdings 2" panose="05020102010507070707" pitchFamily="18" charset="2"/>
              <a:buNone/>
            </a:pPr>
            <a:r>
              <a:rPr lang="en-US" altLang="en-US" sz="2400" dirty="0">
                <a:ea typeface="新細明體"/>
              </a:rPr>
              <a:t>}	</a:t>
            </a:r>
            <a:r>
              <a:rPr lang="en-US" altLang="en-US" sz="2400" dirty="0" err="1" smtClean="0">
                <a:solidFill>
                  <a:srgbClr val="FF0000"/>
                </a:solidFill>
                <a:ea typeface="新細明體"/>
              </a:rPr>
              <a:t>Ans</a:t>
            </a:r>
            <a:r>
              <a:rPr lang="en-US" altLang="en-US" sz="2400" dirty="0" smtClean="0">
                <a:solidFill>
                  <a:srgbClr val="FF0000"/>
                </a:solidFill>
                <a:ea typeface="新細明體"/>
              </a:rPr>
              <a:t> </a:t>
            </a:r>
            <a:r>
              <a:rPr lang="en-US" altLang="en-US" sz="2400" dirty="0">
                <a:solidFill>
                  <a:srgbClr val="FF0000"/>
                </a:solidFill>
                <a:ea typeface="新細明體"/>
              </a:rPr>
              <a:t>: 1+n+1+1   =  n+3 words</a:t>
            </a:r>
          </a:p>
        </p:txBody>
      </p:sp>
    </p:spTree>
    <p:extLst>
      <p:ext uri="{BB962C8B-B14F-4D97-AF65-F5344CB8AC3E}">
        <p14:creationId xmlns:p14="http://schemas.microsoft.com/office/powerpoint/2010/main" val="120830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595745" y="1277219"/>
            <a:ext cx="11083637" cy="4401205"/>
          </a:xfrm>
          <a:prstGeom prst="rect">
            <a:avLst/>
          </a:prstGeom>
        </p:spPr>
        <p:txBody>
          <a:bodyPr wrap="square">
            <a:spAutoFit/>
          </a:bodyPr>
          <a:lstStyle/>
          <a:p>
            <a:pPr marL="285750" indent="-285750">
              <a:lnSpc>
                <a:spcPct val="200000"/>
              </a:lnSpc>
              <a:buFont typeface="Arial" panose="020B0604020202020204" pitchFamily="34" charset="0"/>
              <a:buChar char="•"/>
            </a:pPr>
            <a:r>
              <a:rPr lang="en-US" sz="2000" dirty="0"/>
              <a:t>Introduction to algorithm, </a:t>
            </a:r>
            <a:endParaRPr lang="en-US" sz="2000" dirty="0" smtClean="0"/>
          </a:p>
          <a:p>
            <a:pPr marL="285750" indent="-285750">
              <a:lnSpc>
                <a:spcPct val="200000"/>
              </a:lnSpc>
              <a:buFont typeface="Arial" panose="020B0604020202020204" pitchFamily="34" charset="0"/>
              <a:buChar char="•"/>
            </a:pPr>
            <a:r>
              <a:rPr lang="en-US" sz="2000" dirty="0" smtClean="0"/>
              <a:t>Characteristics, Efficiency </a:t>
            </a:r>
            <a:r>
              <a:rPr lang="en-US" sz="2000" dirty="0"/>
              <a:t>of algorithm, </a:t>
            </a:r>
            <a:endParaRPr lang="en-US" sz="2000" dirty="0" smtClean="0"/>
          </a:p>
          <a:p>
            <a:pPr marL="285750" indent="-285750">
              <a:lnSpc>
                <a:spcPct val="200000"/>
              </a:lnSpc>
              <a:buFont typeface="Arial" panose="020B0604020202020204" pitchFamily="34" charset="0"/>
              <a:buChar char="•"/>
            </a:pPr>
            <a:r>
              <a:rPr lang="en-US" sz="2000" dirty="0" smtClean="0"/>
              <a:t>Average</a:t>
            </a:r>
            <a:r>
              <a:rPr lang="en-US" sz="2000" dirty="0"/>
              <a:t>, Best and Worst case </a:t>
            </a:r>
            <a:r>
              <a:rPr lang="en-US" sz="2000" dirty="0" smtClean="0"/>
              <a:t>analysis,</a:t>
            </a:r>
          </a:p>
          <a:p>
            <a:pPr marL="285750" indent="-285750">
              <a:lnSpc>
                <a:spcPct val="200000"/>
              </a:lnSpc>
              <a:buFont typeface="Arial" panose="020B0604020202020204" pitchFamily="34" charset="0"/>
              <a:buChar char="•"/>
            </a:pPr>
            <a:r>
              <a:rPr lang="en-US" sz="2000" dirty="0" smtClean="0"/>
              <a:t>Asymptotic </a:t>
            </a:r>
            <a:r>
              <a:rPr lang="en-US" sz="2000" dirty="0"/>
              <a:t>notations – Big oh notation, Omega notations, </a:t>
            </a:r>
            <a:r>
              <a:rPr lang="en-US" sz="2000" dirty="0" smtClean="0"/>
              <a:t> </a:t>
            </a:r>
            <a:r>
              <a:rPr lang="en-US" sz="2000" dirty="0"/>
              <a:t>Theta notation , </a:t>
            </a:r>
            <a:endParaRPr lang="en-US" sz="2000" dirty="0" smtClean="0"/>
          </a:p>
          <a:p>
            <a:pPr marL="285750" indent="-285750">
              <a:lnSpc>
                <a:spcPct val="200000"/>
              </a:lnSpc>
              <a:buFont typeface="Arial" panose="020B0604020202020204" pitchFamily="34" charset="0"/>
              <a:buChar char="•"/>
            </a:pPr>
            <a:r>
              <a:rPr lang="en-US" sz="2000" dirty="0" smtClean="0"/>
              <a:t>Amortized </a:t>
            </a:r>
            <a:r>
              <a:rPr lang="en-US" sz="2000" dirty="0"/>
              <a:t>Analysis, </a:t>
            </a:r>
            <a:endParaRPr lang="en-US" sz="2000" dirty="0" smtClean="0"/>
          </a:p>
          <a:p>
            <a:pPr marL="285750" indent="-285750">
              <a:lnSpc>
                <a:spcPct val="200000"/>
              </a:lnSpc>
              <a:buFont typeface="Arial" panose="020B0604020202020204" pitchFamily="34" charset="0"/>
              <a:buChar char="•"/>
            </a:pPr>
            <a:r>
              <a:rPr lang="en-US" sz="2000" dirty="0" smtClean="0"/>
              <a:t>Analysis </a:t>
            </a:r>
            <a:r>
              <a:rPr lang="en-US" sz="2000" dirty="0"/>
              <a:t>of algorithms – Using control statements</a:t>
            </a:r>
            <a:r>
              <a:rPr lang="en-US" sz="2000" dirty="0" smtClean="0"/>
              <a:t>, </a:t>
            </a:r>
            <a:r>
              <a:rPr lang="en-US" sz="2000" dirty="0"/>
              <a:t>through recurrence equation- Substitution method, , Master’s method, Tree based method.</a:t>
            </a:r>
            <a:endParaRPr lang="en-IN" sz="2000" dirty="0"/>
          </a:p>
        </p:txBody>
      </p:sp>
      <p:sp>
        <p:nvSpPr>
          <p:cNvPr id="3" name="Google Shape;97;p17"/>
          <p:cNvSpPr txBox="1"/>
          <p:nvPr/>
        </p:nvSpPr>
        <p:spPr>
          <a:xfrm>
            <a:off x="595745" y="397486"/>
            <a:ext cx="1743600"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a:latin typeface="Proxima Nova" panose="020B0604020202020204" charset="0"/>
                <a:ea typeface="Proxima Nova"/>
                <a:cs typeface="Proxima Nova"/>
                <a:sym typeface="Proxima Nova"/>
              </a:rPr>
              <a:t>OUTLINE</a:t>
            </a:r>
            <a:endParaRPr sz="2300" dirty="0">
              <a:latin typeface="Proxima Nova"/>
              <a:ea typeface="Proxima Nova"/>
              <a:cs typeface="Proxima Nova"/>
              <a:sym typeface="Proxima Nova"/>
            </a:endParaRPr>
          </a:p>
        </p:txBody>
      </p:sp>
    </p:spTree>
    <p:extLst>
      <p:ext uri="{BB962C8B-B14F-4D97-AF65-F5344CB8AC3E}">
        <p14:creationId xmlns:p14="http://schemas.microsoft.com/office/powerpoint/2010/main" val="19123572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07127" y="1108364"/>
            <a:ext cx="8305800" cy="5429250"/>
          </a:xfrm>
        </p:spPr>
      </p:pic>
    </p:spTree>
    <p:extLst>
      <p:ext uri="{BB962C8B-B14F-4D97-AF65-F5344CB8AC3E}">
        <p14:creationId xmlns:p14="http://schemas.microsoft.com/office/powerpoint/2010/main" val="1970873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a:xfrm>
            <a:off x="374073" y="1253837"/>
            <a:ext cx="8229600" cy="5181600"/>
          </a:xfrm>
        </p:spPr>
        <p:txBody>
          <a:bodyPr/>
          <a:lstStyle/>
          <a:p>
            <a:pPr>
              <a:buFont typeface="Wingdings 2" panose="05020102010507070707" pitchFamily="18" charset="2"/>
              <a:buNone/>
            </a:pPr>
            <a:r>
              <a:rPr lang="pt-BR" altLang="en-US" dirty="0" smtClean="0">
                <a:solidFill>
                  <a:srgbClr val="FF0000"/>
                </a:solidFill>
                <a:ea typeface="新細明體"/>
              </a:rPr>
              <a:t>Examples:</a:t>
            </a:r>
          </a:p>
          <a:p>
            <a:pPr>
              <a:buFont typeface="Wingdings 2" panose="05020102010507070707" pitchFamily="18" charset="2"/>
              <a:buNone/>
            </a:pPr>
            <a:r>
              <a:rPr lang="pt-BR" altLang="en-US" dirty="0" smtClean="0">
                <a:ea typeface="新細明體"/>
              </a:rPr>
              <a:t>1.Algorithm sum(a,b,c)        </a:t>
            </a:r>
          </a:p>
          <a:p>
            <a:pPr>
              <a:buFont typeface="Wingdings 2" panose="05020102010507070707" pitchFamily="18" charset="2"/>
              <a:buNone/>
            </a:pPr>
            <a:r>
              <a:rPr lang="pt-BR" altLang="en-US" dirty="0" smtClean="0">
                <a:ea typeface="新細明體"/>
              </a:rPr>
              <a:t>{</a:t>
            </a:r>
          </a:p>
          <a:p>
            <a:pPr>
              <a:buFont typeface="Wingdings 2" panose="05020102010507070707" pitchFamily="18" charset="2"/>
              <a:buNone/>
            </a:pPr>
            <a:r>
              <a:rPr lang="pt-BR" altLang="en-US" dirty="0" smtClean="0">
                <a:ea typeface="新細明體"/>
              </a:rPr>
              <a:t>a=10;                a-1</a:t>
            </a:r>
          </a:p>
          <a:p>
            <a:pPr>
              <a:buFont typeface="Wingdings 2" panose="05020102010507070707" pitchFamily="18" charset="2"/>
              <a:buNone/>
            </a:pPr>
            <a:r>
              <a:rPr lang="pt-BR" altLang="en-US" dirty="0" smtClean="0">
                <a:ea typeface="新細明體"/>
              </a:rPr>
              <a:t>b=20;                b-1</a:t>
            </a:r>
          </a:p>
          <a:p>
            <a:pPr>
              <a:buFont typeface="Wingdings 2" panose="05020102010507070707" pitchFamily="18" charset="2"/>
              <a:buNone/>
            </a:pPr>
            <a:r>
              <a:rPr lang="pt-BR" altLang="en-US" dirty="0" smtClean="0">
                <a:ea typeface="新細明體"/>
              </a:rPr>
              <a:t>c=a+b;              c-1</a:t>
            </a:r>
          </a:p>
          <a:p>
            <a:pPr>
              <a:buFont typeface="Wingdings 2" panose="05020102010507070707" pitchFamily="18" charset="2"/>
              <a:buNone/>
            </a:pPr>
            <a:r>
              <a:rPr lang="pt-BR" altLang="en-US" dirty="0" smtClean="0">
                <a:ea typeface="新細明體"/>
              </a:rPr>
              <a:t>}</a:t>
            </a:r>
          </a:p>
          <a:p>
            <a:pPr>
              <a:buFont typeface="Wingdings 2" panose="05020102010507070707" pitchFamily="18" charset="2"/>
              <a:buNone/>
            </a:pPr>
            <a:r>
              <a:rPr lang="pt-BR" altLang="en-US" dirty="0" smtClean="0">
                <a:ea typeface="新細明體"/>
              </a:rPr>
              <a:t>0(n)=3</a:t>
            </a:r>
            <a:endParaRPr lang="en-US" altLang="en-US" dirty="0" smtClean="0">
              <a:ea typeface="新細明體"/>
            </a:endParaRPr>
          </a:p>
        </p:txBody>
      </p:sp>
    </p:spTree>
    <p:extLst>
      <p:ext uri="{BB962C8B-B14F-4D97-AF65-F5344CB8AC3E}">
        <p14:creationId xmlns:p14="http://schemas.microsoft.com/office/powerpoint/2010/main" val="2267767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73319"/>
            <a:ext cx="8458200" cy="541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val 1"/>
          <p:cNvSpPr/>
          <p:nvPr/>
        </p:nvSpPr>
        <p:spPr>
          <a:xfrm>
            <a:off x="8950036" y="4128655"/>
            <a:ext cx="609600" cy="40178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280169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3"/>
          <p:cNvSpPr>
            <a:spLocks noGrp="1"/>
          </p:cNvSpPr>
          <p:nvPr>
            <p:ph idx="1"/>
          </p:nvPr>
        </p:nvSpPr>
        <p:spPr>
          <a:xfrm>
            <a:off x="443346" y="1226127"/>
            <a:ext cx="8229600" cy="5334000"/>
          </a:xfrm>
        </p:spPr>
        <p:txBody>
          <a:bodyPr/>
          <a:lstStyle/>
          <a:p>
            <a:pPr>
              <a:buFont typeface="Wingdings 2" panose="05020102010507070707" pitchFamily="18" charset="2"/>
              <a:buNone/>
            </a:pPr>
            <a:r>
              <a:rPr lang="en-US" altLang="en-US" sz="3600" dirty="0">
                <a:solidFill>
                  <a:srgbClr val="0070C0"/>
                </a:solidFill>
                <a:ea typeface="新細明體"/>
              </a:rPr>
              <a:t>1</a:t>
            </a:r>
            <a:r>
              <a:rPr lang="en-US" altLang="en-US" dirty="0" smtClean="0">
                <a:solidFill>
                  <a:srgbClr val="0070C0"/>
                </a:solidFill>
                <a:ea typeface="新細明體"/>
              </a:rPr>
              <a:t>.Constant time complexity :</a:t>
            </a:r>
            <a:r>
              <a:rPr lang="en-US" altLang="en-US" dirty="0" smtClean="0">
                <a:ea typeface="新細明體"/>
              </a:rPr>
              <a:t> If a program required </a:t>
            </a:r>
            <a:r>
              <a:rPr lang="en-US" altLang="en-US" dirty="0" smtClean="0">
                <a:solidFill>
                  <a:srgbClr val="FF0000"/>
                </a:solidFill>
                <a:ea typeface="新細明體"/>
              </a:rPr>
              <a:t>fixed </a:t>
            </a:r>
            <a:r>
              <a:rPr lang="en-US" altLang="en-US" dirty="0" smtClean="0">
                <a:ea typeface="新細明體"/>
              </a:rPr>
              <a:t>amount of time for all input values is called Constant time complexity .</a:t>
            </a:r>
          </a:p>
          <a:p>
            <a:pPr>
              <a:buFont typeface="Wingdings 2" panose="05020102010507070707" pitchFamily="18" charset="2"/>
              <a:buNone/>
            </a:pPr>
            <a:endParaRPr lang="en-US" altLang="en-US" dirty="0" smtClean="0">
              <a:ea typeface="新細明體"/>
            </a:endParaRPr>
          </a:p>
          <a:p>
            <a:pPr>
              <a:buFont typeface="Wingdings 2" panose="05020102010507070707" pitchFamily="18" charset="2"/>
              <a:buNone/>
            </a:pPr>
            <a:r>
              <a:rPr lang="en-US" altLang="en-US" dirty="0" smtClean="0">
                <a:ea typeface="新細明體"/>
              </a:rPr>
              <a:t>Example : </a:t>
            </a:r>
            <a:r>
              <a:rPr lang="en-US" altLang="en-US" dirty="0" err="1" smtClean="0">
                <a:ea typeface="新細明體"/>
              </a:rPr>
              <a:t>int</a:t>
            </a:r>
            <a:r>
              <a:rPr lang="en-US" altLang="en-US" dirty="0" smtClean="0">
                <a:ea typeface="新細明體"/>
              </a:rPr>
              <a:t> sum(</a:t>
            </a:r>
            <a:r>
              <a:rPr lang="en-US" altLang="en-US" dirty="0" err="1" smtClean="0">
                <a:ea typeface="新細明體"/>
              </a:rPr>
              <a:t>int</a:t>
            </a:r>
            <a:r>
              <a:rPr lang="en-US" altLang="en-US" dirty="0" smtClean="0">
                <a:ea typeface="新細明體"/>
              </a:rPr>
              <a:t> a , </a:t>
            </a:r>
            <a:r>
              <a:rPr lang="en-US" altLang="en-US" dirty="0" err="1" smtClean="0">
                <a:ea typeface="新細明體"/>
              </a:rPr>
              <a:t>int</a:t>
            </a:r>
            <a:r>
              <a:rPr lang="en-US" altLang="en-US" dirty="0" smtClean="0">
                <a:ea typeface="新細明體"/>
              </a:rPr>
              <a:t> b)</a:t>
            </a:r>
          </a:p>
          <a:p>
            <a:pPr>
              <a:buFont typeface="Wingdings 2" panose="05020102010507070707" pitchFamily="18" charset="2"/>
              <a:buNone/>
            </a:pPr>
            <a:r>
              <a:rPr lang="en-US" altLang="en-US" dirty="0" smtClean="0">
                <a:ea typeface="新細明體"/>
              </a:rPr>
              <a:t>			{</a:t>
            </a:r>
          </a:p>
          <a:p>
            <a:pPr>
              <a:buFont typeface="Wingdings 2" panose="05020102010507070707" pitchFamily="18" charset="2"/>
              <a:buNone/>
            </a:pPr>
            <a:r>
              <a:rPr lang="en-US" altLang="en-US" dirty="0" smtClean="0">
                <a:ea typeface="新細明體"/>
              </a:rPr>
              <a:t>			return </a:t>
            </a:r>
            <a:r>
              <a:rPr lang="en-US" altLang="en-US" dirty="0" err="1" smtClean="0">
                <a:ea typeface="新細明體"/>
              </a:rPr>
              <a:t>a+b</a:t>
            </a:r>
            <a:r>
              <a:rPr lang="en-US" altLang="en-US" dirty="0" smtClean="0">
                <a:ea typeface="新細明體"/>
              </a:rPr>
              <a:t>;</a:t>
            </a:r>
          </a:p>
          <a:p>
            <a:pPr>
              <a:buFont typeface="Wingdings 2" panose="05020102010507070707" pitchFamily="18" charset="2"/>
              <a:buNone/>
            </a:pPr>
            <a:r>
              <a:rPr lang="en-US" altLang="en-US" dirty="0" smtClean="0">
                <a:ea typeface="新細明體"/>
              </a:rPr>
              <a:t>			}</a:t>
            </a:r>
          </a:p>
        </p:txBody>
      </p:sp>
    </p:spTree>
    <p:extLst>
      <p:ext uri="{BB962C8B-B14F-4D97-AF65-F5344CB8AC3E}">
        <p14:creationId xmlns:p14="http://schemas.microsoft.com/office/powerpoint/2010/main" val="1905257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8709" y="1122218"/>
            <a:ext cx="8229600" cy="5562600"/>
          </a:xfrm>
        </p:spPr>
        <p:txBody>
          <a:bodyPr/>
          <a:lstStyle/>
          <a:p>
            <a:pPr>
              <a:buFont typeface="Wingdings 2" panose="05020102010507070707" pitchFamily="18" charset="2"/>
              <a:buNone/>
              <a:defRPr/>
            </a:pPr>
            <a:r>
              <a:rPr lang="en-US" sz="3200" dirty="0">
                <a:solidFill>
                  <a:srgbClr val="0070C0"/>
                </a:solidFill>
              </a:rPr>
              <a:t>2.</a:t>
            </a:r>
            <a:r>
              <a:rPr lang="en-US" dirty="0" smtClean="0">
                <a:solidFill>
                  <a:srgbClr val="0070C0"/>
                </a:solidFill>
                <a:cs typeface="+mn-cs"/>
              </a:rPr>
              <a:t>Linear time complexity: </a:t>
            </a:r>
            <a:r>
              <a:rPr lang="en-US" dirty="0" smtClean="0">
                <a:cs typeface="+mn-cs"/>
              </a:rPr>
              <a:t>If the input values are increased then the time complexity will </a:t>
            </a:r>
            <a:r>
              <a:rPr lang="en-US" dirty="0" smtClean="0">
                <a:solidFill>
                  <a:srgbClr val="FF0000"/>
                </a:solidFill>
                <a:cs typeface="+mn-cs"/>
              </a:rPr>
              <a:t>changes.</a:t>
            </a:r>
          </a:p>
          <a:p>
            <a:pPr>
              <a:buFont typeface="Wingdings" pitchFamily="2" charset="2"/>
              <a:buChar char="Ø"/>
              <a:defRPr/>
            </a:pPr>
            <a:r>
              <a:rPr lang="en-US" dirty="0" smtClean="0">
                <a:cs typeface="+mn-cs"/>
              </a:rPr>
              <a:t> comments = 0 step</a:t>
            </a:r>
          </a:p>
          <a:p>
            <a:pPr>
              <a:buFont typeface="Wingdings" pitchFamily="2" charset="2"/>
              <a:buChar char="Ø"/>
              <a:defRPr/>
            </a:pPr>
            <a:r>
              <a:rPr lang="en-US" dirty="0" smtClean="0">
                <a:cs typeface="+mn-cs"/>
              </a:rPr>
              <a:t>Assignment statement= 1 step</a:t>
            </a:r>
          </a:p>
          <a:p>
            <a:pPr>
              <a:buFont typeface="Wingdings" pitchFamily="2" charset="2"/>
              <a:buChar char="Ø"/>
              <a:defRPr/>
            </a:pPr>
            <a:r>
              <a:rPr lang="en-US" dirty="0" smtClean="0">
                <a:cs typeface="+mn-cs"/>
              </a:rPr>
              <a:t>condition statement= 1 step</a:t>
            </a:r>
          </a:p>
          <a:p>
            <a:pPr marL="514350" indent="-514350">
              <a:buFont typeface="Wingdings" pitchFamily="2" charset="2"/>
              <a:buChar char="Ø"/>
              <a:defRPr/>
            </a:pPr>
            <a:r>
              <a:rPr lang="en-US" dirty="0" smtClean="0">
                <a:cs typeface="+mn-cs"/>
              </a:rPr>
              <a:t>loop condition for n times = n+1 steps</a:t>
            </a:r>
          </a:p>
          <a:p>
            <a:pPr>
              <a:buFont typeface="Wingdings" pitchFamily="2" charset="2"/>
              <a:buChar char="Ø"/>
              <a:defRPr/>
            </a:pPr>
            <a:r>
              <a:rPr lang="en-US" dirty="0" smtClean="0">
                <a:cs typeface="+mn-cs"/>
              </a:rPr>
              <a:t>   body of the loop = n steps</a:t>
            </a:r>
          </a:p>
        </p:txBody>
      </p:sp>
    </p:spTree>
    <p:extLst>
      <p:ext uri="{BB962C8B-B14F-4D97-AF65-F5344CB8AC3E}">
        <p14:creationId xmlns:p14="http://schemas.microsoft.com/office/powerpoint/2010/main" val="2737315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ChangeArrowheads="1"/>
          </p:cNvSpPr>
          <p:nvPr/>
        </p:nvSpPr>
        <p:spPr bwMode="auto">
          <a:xfrm>
            <a:off x="2133600" y="304800"/>
            <a:ext cx="7620000"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新細明體"/>
                <a:cs typeface="新細明體"/>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新細明體"/>
                <a:cs typeface="新細明體"/>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新細明體"/>
                <a:cs typeface="新細明體"/>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9pPr>
          </a:lstStyle>
          <a:p>
            <a:pPr algn="just">
              <a:spcBef>
                <a:spcPct val="0"/>
              </a:spcBef>
              <a:buClrTx/>
              <a:buSzTx/>
              <a:buFontTx/>
              <a:buNone/>
            </a:pPr>
            <a:endParaRPr lang="en-US" altLang="en-US" sz="2000">
              <a:latin typeface="Times New Roman" panose="02020603050405020304" pitchFamily="18" charset="0"/>
              <a:cs typeface="Times New Roman" panose="02020603050405020304" pitchFamily="18" charset="0"/>
            </a:endParaRPr>
          </a:p>
          <a:p>
            <a:pPr>
              <a:spcBef>
                <a:spcPct val="0"/>
              </a:spcBef>
              <a:buClrTx/>
              <a:buSzTx/>
              <a:buFont typeface="Arial" panose="020B0604020202020204" pitchFamily="34" charset="0"/>
              <a:buChar char="•"/>
            </a:pPr>
            <a:endParaRPr lang="en-US" altLang="en-US" sz="2800">
              <a:latin typeface="Arial" panose="020B0604020202020204" pitchFamily="34" charset="0"/>
              <a:cs typeface="Times New Roman" panose="02020603050405020304" pitchFamily="18" charset="0"/>
            </a:endParaRPr>
          </a:p>
          <a:p>
            <a:pPr>
              <a:spcBef>
                <a:spcPct val="0"/>
              </a:spcBef>
              <a:buClrTx/>
              <a:buSzTx/>
              <a:buFont typeface="Arial" panose="020B0604020202020204" pitchFamily="34" charset="0"/>
              <a:buChar char="•"/>
            </a:pPr>
            <a:endParaRPr lang="en-US" altLang="en-US" sz="2800">
              <a:latin typeface="Arial" panose="020B0604020202020204" pitchFamily="34" charset="0"/>
              <a:cs typeface="Times New Roman" panose="02020603050405020304" pitchFamily="18" charset="0"/>
            </a:endParaRPr>
          </a:p>
          <a:p>
            <a:pPr>
              <a:spcBef>
                <a:spcPct val="0"/>
              </a:spcBef>
              <a:buClrTx/>
              <a:buSzTx/>
              <a:buFontTx/>
              <a:buNone/>
            </a:pPr>
            <a:endParaRPr lang="en-US" altLang="en-US" sz="2000">
              <a:latin typeface="Arial" panose="020B0604020202020204" pitchFamily="34" charset="0"/>
            </a:endParaRPr>
          </a:p>
          <a:p>
            <a:pPr algn="just">
              <a:spcBef>
                <a:spcPct val="0"/>
              </a:spcBef>
              <a:buClrTx/>
              <a:buSzTx/>
              <a:buFontTx/>
              <a:buNone/>
            </a:pPr>
            <a:endParaRPr lang="en-US" altLang="en-US" sz="2200">
              <a:latin typeface="Times New Roman" panose="02020603050405020304" pitchFamily="18" charset="0"/>
              <a:cs typeface="Times New Roman" panose="02020603050405020304" pitchFamily="18" charset="0"/>
            </a:endParaRPr>
          </a:p>
          <a:p>
            <a:pPr algn="just">
              <a:spcBef>
                <a:spcPct val="0"/>
              </a:spcBef>
              <a:buClrTx/>
              <a:buSzTx/>
              <a:buFontTx/>
              <a:buNone/>
            </a:pPr>
            <a:endParaRPr lang="en-US" altLang="en-US" sz="2400">
              <a:latin typeface="Times New Roman" panose="02020603050405020304" pitchFamily="18" charset="0"/>
              <a:cs typeface="Times New Roman" panose="02020603050405020304" pitchFamily="18" charset="0"/>
            </a:endParaRPr>
          </a:p>
          <a:p>
            <a:pPr algn="just">
              <a:spcBef>
                <a:spcPct val="0"/>
              </a:spcBef>
              <a:buClrTx/>
              <a:buSzTx/>
              <a:buFontTx/>
              <a:buNone/>
            </a:pPr>
            <a:endParaRPr lang="en-US" altLang="en-US" sz="220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212375836"/>
              </p:ext>
            </p:extLst>
          </p:nvPr>
        </p:nvGraphicFramePr>
        <p:xfrm>
          <a:off x="2133600" y="2016270"/>
          <a:ext cx="4792662" cy="4101084"/>
        </p:xfrm>
        <a:graphic>
          <a:graphicData uri="http://schemas.openxmlformats.org/drawingml/2006/table">
            <a:tbl>
              <a:tblPr/>
              <a:tblGrid>
                <a:gridCol w="346075">
                  <a:extLst>
                    <a:ext uri="{9D8B030D-6E8A-4147-A177-3AD203B41FA5}">
                      <a16:colId xmlns:a16="http://schemas.microsoft.com/office/drawing/2014/main" val="20000"/>
                    </a:ext>
                  </a:extLst>
                </a:gridCol>
                <a:gridCol w="3540125">
                  <a:extLst>
                    <a:ext uri="{9D8B030D-6E8A-4147-A177-3AD203B41FA5}">
                      <a16:colId xmlns:a16="http://schemas.microsoft.com/office/drawing/2014/main" val="20001"/>
                    </a:ext>
                  </a:extLst>
                </a:gridCol>
                <a:gridCol w="906462">
                  <a:extLst>
                    <a:ext uri="{9D8B030D-6E8A-4147-A177-3AD203B41FA5}">
                      <a16:colId xmlns:a16="http://schemas.microsoft.com/office/drawing/2014/main" val="20004"/>
                    </a:ext>
                  </a:extLst>
                </a:gridCol>
              </a:tblGrid>
              <a:tr h="315424">
                <a:tc gridSpan="2">
                  <a:txBody>
                    <a:bodyPr/>
                    <a:lstStyle/>
                    <a:p>
                      <a:pPr marL="76200" marR="0" lvl="0" indent="0" algn="l" defTabSz="914400" rtl="0" eaLnBrk="1" fontAlgn="base" latinLnBrk="0" hangingPunct="1">
                        <a:lnSpc>
                          <a:spcPct val="115000"/>
                        </a:lnSpc>
                        <a:spcBef>
                          <a:spcPct val="0"/>
                        </a:spcBef>
                        <a:spcAft>
                          <a:spcPct val="0"/>
                        </a:spcAft>
                        <a:buClrTx/>
                        <a:buSzTx/>
                        <a:buFontTx/>
                        <a:buNone/>
                        <a:tabLst>
                          <a:tab pos="0" algn="l"/>
                        </a:tabLst>
                      </a:pPr>
                      <a:r>
                        <a:rPr kumimoji="0" lang="en-US" sz="1800" b="1" i="0" u="none" strike="noStrike" cap="none" normalizeH="0" baseline="0" dirty="0">
                          <a:ln>
                            <a:noFill/>
                          </a:ln>
                          <a:solidFill>
                            <a:srgbClr val="FF0000"/>
                          </a:solidFill>
                          <a:effectLst/>
                          <a:latin typeface="Times New Roman" pitchFamily="18" charset="0"/>
                          <a:ea typeface="新細明體" pitchFamily="18" charset="-120"/>
                          <a:cs typeface="Times New Roman" pitchFamily="18" charset="0"/>
                        </a:rPr>
                        <a:t>Statement</a:t>
                      </a:r>
                      <a:endParaRPr kumimoji="0" lang="en-US" sz="1600" b="1" i="0" u="none" strike="noStrike" cap="none" normalizeH="0" baseline="0" dirty="0">
                        <a:ln>
                          <a:noFill/>
                        </a:ln>
                        <a:solidFill>
                          <a:srgbClr val="FF0000"/>
                        </a:solidFill>
                        <a:effectLst/>
                        <a:latin typeface="Calibri" pitchFamily="34" charset="0"/>
                        <a:ea typeface="新細明體" pitchFamily="18" charset="-120"/>
                        <a:cs typeface="Times New Roman" pitchFamily="18"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63500" marR="0" lvl="0" indent="0" algn="l" defTabSz="914400" rtl="0" eaLnBrk="1" fontAlgn="base" latinLnBrk="0" hangingPunct="1">
                        <a:lnSpc>
                          <a:spcPct val="115000"/>
                        </a:lnSpc>
                        <a:spcBef>
                          <a:spcPct val="0"/>
                        </a:spcBef>
                        <a:spcAft>
                          <a:spcPct val="0"/>
                        </a:spcAft>
                        <a:buClrTx/>
                        <a:buSzTx/>
                        <a:buFontTx/>
                        <a:buNone/>
                        <a:tabLst>
                          <a:tab pos="0" algn="l"/>
                        </a:tabLst>
                      </a:pPr>
                      <a:r>
                        <a:rPr kumimoji="0" lang="en-US" sz="1800" b="1" i="0" u="none" strike="noStrike" cap="none" normalizeH="0" baseline="0" dirty="0">
                          <a:ln>
                            <a:noFill/>
                          </a:ln>
                          <a:solidFill>
                            <a:srgbClr val="FF0000"/>
                          </a:solidFill>
                          <a:effectLst/>
                          <a:latin typeface="Times New Roman" pitchFamily="18" charset="0"/>
                          <a:ea typeface="新細明體" pitchFamily="18" charset="-120"/>
                          <a:cs typeface="Times New Roman" pitchFamily="18" charset="0"/>
                        </a:rPr>
                        <a:t>Total</a:t>
                      </a:r>
                      <a:endParaRPr kumimoji="0" lang="en-US" sz="1600" b="1" i="0" u="none" strike="noStrike" cap="none" normalizeH="0" baseline="0" dirty="0">
                        <a:ln>
                          <a:noFill/>
                        </a:ln>
                        <a:solidFill>
                          <a:srgbClr val="FF0000"/>
                        </a:solidFill>
                        <a:effectLst/>
                        <a:latin typeface="Calibri" pitchFamily="34" charset="0"/>
                        <a:ea typeface="新細明體" pitchFamily="18" charset="-120"/>
                        <a:cs typeface="Times New Roman" pitchFamily="18"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315424">
                <a:tc gridSpan="2">
                  <a:txBody>
                    <a:bodyPr/>
                    <a:lstStyle/>
                    <a:p>
                      <a:pPr marL="0" marR="0" lvl="0" indent="0" algn="l" defTabSz="914400" rtl="0" eaLnBrk="1" fontAlgn="base" latinLnBrk="0" hangingPunct="1">
                        <a:lnSpc>
                          <a:spcPct val="115000"/>
                        </a:lnSpc>
                        <a:spcBef>
                          <a:spcPct val="0"/>
                        </a:spcBef>
                        <a:spcAft>
                          <a:spcPct val="0"/>
                        </a:spcAft>
                        <a:buClrTx/>
                        <a:buSzTx/>
                        <a:buFontTx/>
                        <a:buNone/>
                        <a:tabLst>
                          <a:tab pos="0" algn="l"/>
                        </a:tabLst>
                      </a:pPr>
                      <a:endParaRPr kumimoji="0" lang="en-US" sz="18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tab pos="0" algn="l"/>
                        </a:tabLst>
                      </a:pPr>
                      <a:endParaRPr kumimoji="0" lang="en-US" sz="18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5424">
                <a:tc gridSpan="2">
                  <a:txBody>
                    <a:bodyPr/>
                    <a:lstStyle/>
                    <a:p>
                      <a:pPr marL="76200" marR="0" lvl="0" indent="0" algn="l" defTabSz="914400" rtl="0" eaLnBrk="1" fontAlgn="base" latinLnBrk="0" hangingPunct="1">
                        <a:lnSpc>
                          <a:spcPct val="115000"/>
                        </a:lnSpc>
                        <a:spcBef>
                          <a:spcPct val="0"/>
                        </a:spcBef>
                        <a:spcAft>
                          <a:spcPct val="0"/>
                        </a:spcAft>
                        <a:buClrTx/>
                        <a:buSzTx/>
                        <a:buFontTx/>
                        <a:buNone/>
                        <a:tabLst>
                          <a:tab pos="0" algn="l"/>
                        </a:tabLst>
                      </a:pPr>
                      <a:r>
                        <a:rPr kumimoji="0" lang="en-US" sz="1800" b="0" i="0" u="none" strike="noStrike" cap="none" normalizeH="0" baseline="0" dirty="0">
                          <a:ln>
                            <a:noFill/>
                          </a:ln>
                          <a:solidFill>
                            <a:srgbClr val="000000"/>
                          </a:solidFill>
                          <a:effectLst/>
                          <a:latin typeface="Times New Roman" pitchFamily="18" charset="0"/>
                          <a:ea typeface="新細明體" pitchFamily="18" charset="-120"/>
                          <a:cs typeface="Times New Roman" pitchFamily="18" charset="0"/>
                        </a:rPr>
                        <a:t>1. Algorithm Sum(</a:t>
                      </a:r>
                      <a:r>
                        <a:rPr kumimoji="0" lang="en-US" sz="1800" b="0" i="0" u="none" strike="noStrike" cap="none" normalizeH="0" baseline="0" dirty="0" err="1">
                          <a:ln>
                            <a:noFill/>
                          </a:ln>
                          <a:solidFill>
                            <a:srgbClr val="000000"/>
                          </a:solidFill>
                          <a:effectLst/>
                          <a:latin typeface="Times New Roman" pitchFamily="18" charset="0"/>
                          <a:ea typeface="新細明體" pitchFamily="18" charset="-120"/>
                          <a:cs typeface="Times New Roman" pitchFamily="18" charset="0"/>
                        </a:rPr>
                        <a:t>a,n</a:t>
                      </a:r>
                      <a:r>
                        <a:rPr kumimoji="0" lang="en-US" sz="1800" b="0" i="0" u="none" strike="noStrike" cap="none" normalizeH="0" baseline="0" dirty="0">
                          <a:ln>
                            <a:noFill/>
                          </a:ln>
                          <a:solidFill>
                            <a:srgbClr val="000000"/>
                          </a:solidFill>
                          <a:effectLst/>
                          <a:latin typeface="Times New Roman" pitchFamily="18" charset="0"/>
                          <a:ea typeface="新細明體" pitchFamily="18" charset="-120"/>
                          <a:cs typeface="Times New Roman" pitchFamily="18" charset="0"/>
                        </a:rPr>
                        <a:t>)</a:t>
                      </a:r>
                      <a:endParaRPr kumimoji="0" lang="en-US" sz="1600" b="0" i="0" u="none" strike="noStrike" cap="none" normalizeH="0" baseline="0" dirty="0">
                        <a:ln>
                          <a:noFill/>
                        </a:ln>
                        <a:solidFill>
                          <a:schemeClr val="tx1"/>
                        </a:solidFill>
                        <a:effectLst/>
                        <a:latin typeface="Calibri" pitchFamily="34" charset="0"/>
                        <a:ea typeface="新細明體" pitchFamily="18" charset="-120"/>
                        <a:cs typeface="Times New Roman" pitchFamily="18"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0" algn="l"/>
                        </a:tabLst>
                      </a:pPr>
                      <a:r>
                        <a:rPr kumimoji="0" lang="en-US" sz="1800" b="0" i="0" u="none" strike="noStrike" cap="none" normalizeH="0" baseline="0">
                          <a:ln>
                            <a:noFill/>
                          </a:ln>
                          <a:solidFill>
                            <a:srgbClr val="000000"/>
                          </a:solidFill>
                          <a:effectLst/>
                          <a:latin typeface="Times New Roman" pitchFamily="18" charset="0"/>
                          <a:ea typeface="新細明體" pitchFamily="18" charset="-120"/>
                          <a:cs typeface="Times New Roman" pitchFamily="18" charset="0"/>
                        </a:rPr>
                        <a:t>0</a:t>
                      </a:r>
                      <a:endParaRPr kumimoji="0" lang="en-US" sz="1600" b="0" i="0" u="none" strike="noStrike" cap="none" normalizeH="0" baseline="0">
                        <a:ln>
                          <a:noFill/>
                        </a:ln>
                        <a:solidFill>
                          <a:schemeClr val="tx1"/>
                        </a:solidFill>
                        <a:effectLst/>
                        <a:latin typeface="Calibri" pitchFamily="34" charset="0"/>
                        <a:ea typeface="新細明體" pitchFamily="18" charset="-120"/>
                        <a:cs typeface="Times New Roman" pitchFamily="18"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630848">
                <a:tc>
                  <a:txBody>
                    <a:bodyPr/>
                    <a:lstStyle/>
                    <a:p>
                      <a:pPr marL="76200" marR="0" lvl="0" indent="0" algn="l" defTabSz="914400" rtl="0" eaLnBrk="1" fontAlgn="base" latinLnBrk="0" hangingPunct="1">
                        <a:lnSpc>
                          <a:spcPct val="115000"/>
                        </a:lnSpc>
                        <a:spcBef>
                          <a:spcPct val="0"/>
                        </a:spcBef>
                        <a:spcAft>
                          <a:spcPct val="0"/>
                        </a:spcAft>
                        <a:buClrTx/>
                        <a:buSzTx/>
                        <a:buFontTx/>
                        <a:buNone/>
                        <a:tabLst>
                          <a:tab pos="0" algn="l"/>
                        </a:tabLst>
                      </a:pPr>
                      <a:r>
                        <a:rPr kumimoji="0" lang="en-US" sz="1800" b="0" i="0" u="none" strike="noStrike" cap="none" normalizeH="0" baseline="0" dirty="0">
                          <a:ln>
                            <a:noFill/>
                          </a:ln>
                          <a:solidFill>
                            <a:srgbClr val="000000"/>
                          </a:solidFill>
                          <a:effectLst/>
                          <a:latin typeface="Times New Roman" pitchFamily="18" charset="0"/>
                          <a:ea typeface="新細明體" pitchFamily="18" charset="-120"/>
                          <a:cs typeface="Times New Roman" pitchFamily="18" charset="0"/>
                        </a:rPr>
                        <a:t>2</a:t>
                      </a:r>
                      <a:r>
                        <a:rPr kumimoji="0" lang="en-US" sz="1800" b="0" i="0" u="none" strike="noStrike" cap="none" normalizeH="0" baseline="0" dirty="0" smtClean="0">
                          <a:ln>
                            <a:noFill/>
                          </a:ln>
                          <a:solidFill>
                            <a:srgbClr val="000000"/>
                          </a:solidFill>
                          <a:effectLst/>
                          <a:latin typeface="Times New Roman" pitchFamily="18" charset="0"/>
                          <a:ea typeface="新細明體" pitchFamily="18" charset="-120"/>
                          <a:cs typeface="Times New Roman" pitchFamily="18" charset="0"/>
                        </a:rPr>
                        <a:t>.{ </a:t>
                      </a:r>
                      <a:endParaRPr kumimoji="0" lang="en-US" sz="1600" b="0" i="0" u="none" strike="noStrike" cap="none" normalizeH="0" baseline="0" dirty="0">
                        <a:ln>
                          <a:noFill/>
                        </a:ln>
                        <a:solidFill>
                          <a:schemeClr val="tx1"/>
                        </a:solidFill>
                        <a:effectLst/>
                        <a:latin typeface="Calibri" pitchFamily="34" charset="0"/>
                        <a:ea typeface="新細明體" pitchFamily="18" charset="-120"/>
                        <a:cs typeface="Times New Roman" pitchFamily="18" charset="0"/>
                      </a:endParaRPr>
                    </a:p>
                  </a:txBody>
                  <a:tcPr marL="0" marR="0" marT="0" marB="0"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tab pos="0" algn="l"/>
                        </a:tabLst>
                      </a:pPr>
                      <a:endParaRPr kumimoji="0" lang="en-US" sz="18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endParaRPr>
                    </a:p>
                  </a:txBody>
                  <a:tcPr marL="0" marR="0" marT="0" marB="0"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0" algn="l"/>
                        </a:tabLst>
                      </a:pPr>
                      <a:r>
                        <a:rPr kumimoji="0" lang="en-US" sz="1800" b="0" i="0" u="none" strike="noStrike" cap="none" normalizeH="0" baseline="0">
                          <a:ln>
                            <a:noFill/>
                          </a:ln>
                          <a:solidFill>
                            <a:srgbClr val="000000"/>
                          </a:solidFill>
                          <a:effectLst/>
                          <a:latin typeface="Times New Roman" pitchFamily="18" charset="0"/>
                          <a:ea typeface="新細明體" pitchFamily="18" charset="-120"/>
                          <a:cs typeface="Times New Roman" pitchFamily="18" charset="0"/>
                        </a:rPr>
                        <a:t>0</a:t>
                      </a:r>
                      <a:endParaRPr kumimoji="0" lang="en-US" sz="1600" b="0" i="0" u="none" strike="noStrike" cap="none" normalizeH="0" baseline="0">
                        <a:ln>
                          <a:noFill/>
                        </a:ln>
                        <a:solidFill>
                          <a:schemeClr val="tx1"/>
                        </a:solidFill>
                        <a:effectLst/>
                        <a:latin typeface="Calibri" pitchFamily="34" charset="0"/>
                        <a:ea typeface="新細明體" pitchFamily="18" charset="-120"/>
                        <a:cs typeface="Times New Roman" pitchFamily="18"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315424">
                <a:tc>
                  <a:txBody>
                    <a:bodyPr/>
                    <a:lstStyle/>
                    <a:p>
                      <a:pPr marL="76200" marR="0" lvl="0" indent="0" algn="l" defTabSz="914400" rtl="0" eaLnBrk="1" fontAlgn="base" latinLnBrk="0" hangingPunct="1">
                        <a:lnSpc>
                          <a:spcPct val="115000"/>
                        </a:lnSpc>
                        <a:spcBef>
                          <a:spcPct val="0"/>
                        </a:spcBef>
                        <a:spcAft>
                          <a:spcPct val="0"/>
                        </a:spcAft>
                        <a:buClrTx/>
                        <a:buSzTx/>
                        <a:buFontTx/>
                        <a:buNone/>
                        <a:tabLst>
                          <a:tab pos="0" algn="l"/>
                        </a:tabLst>
                      </a:pPr>
                      <a:r>
                        <a:rPr kumimoji="0" lang="en-US" sz="1800" b="0" i="0" u="none" strike="noStrike" cap="none" normalizeH="0" baseline="0">
                          <a:ln>
                            <a:noFill/>
                          </a:ln>
                          <a:solidFill>
                            <a:srgbClr val="000000"/>
                          </a:solidFill>
                          <a:effectLst/>
                          <a:latin typeface="Times New Roman" pitchFamily="18" charset="0"/>
                          <a:ea typeface="新細明體" pitchFamily="18" charset="-120"/>
                          <a:cs typeface="Times New Roman" pitchFamily="18" charset="0"/>
                        </a:rPr>
                        <a:t>3.</a:t>
                      </a:r>
                      <a:endParaRPr kumimoji="0" lang="en-US" sz="1600" b="0" i="0" u="none" strike="noStrike" cap="none" normalizeH="0" baseline="0">
                        <a:ln>
                          <a:noFill/>
                        </a:ln>
                        <a:solidFill>
                          <a:schemeClr val="tx1"/>
                        </a:solidFill>
                        <a:effectLst/>
                        <a:latin typeface="Calibri" pitchFamily="34" charset="0"/>
                        <a:ea typeface="新細明體" pitchFamily="18" charset="-120"/>
                        <a:cs typeface="Times New Roman" pitchFamily="18" charset="0"/>
                      </a:endParaRPr>
                    </a:p>
                  </a:txBody>
                  <a:tcPr marL="0" marR="0" marT="0" marB="0"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228600" marR="0" lvl="0" indent="0" algn="l" defTabSz="914400" rtl="0" eaLnBrk="1" fontAlgn="base" latinLnBrk="0" hangingPunct="1">
                        <a:lnSpc>
                          <a:spcPct val="115000"/>
                        </a:lnSpc>
                        <a:spcBef>
                          <a:spcPct val="0"/>
                        </a:spcBef>
                        <a:spcAft>
                          <a:spcPct val="0"/>
                        </a:spcAft>
                        <a:buClrTx/>
                        <a:buSzTx/>
                        <a:buFontTx/>
                        <a:buNone/>
                        <a:tabLst>
                          <a:tab pos="0" algn="l"/>
                        </a:tabLst>
                      </a:pPr>
                      <a:r>
                        <a:rPr kumimoji="0" lang="en-US" sz="1800" b="0" i="0" u="none" strike="noStrike" cap="none" normalizeH="0" baseline="0" dirty="0">
                          <a:ln>
                            <a:noFill/>
                          </a:ln>
                          <a:solidFill>
                            <a:srgbClr val="000000"/>
                          </a:solidFill>
                          <a:effectLst/>
                          <a:latin typeface="Times New Roman" pitchFamily="18" charset="0"/>
                          <a:ea typeface="新細明體" pitchFamily="18" charset="-120"/>
                          <a:cs typeface="Times New Roman" pitchFamily="18" charset="0"/>
                        </a:rPr>
                        <a:t>S=0.0;</a:t>
                      </a:r>
                      <a:endParaRPr kumimoji="0" lang="en-US" sz="1600" b="0" i="0" u="none" strike="noStrike" cap="none" normalizeH="0" baseline="0" dirty="0">
                        <a:ln>
                          <a:noFill/>
                        </a:ln>
                        <a:solidFill>
                          <a:schemeClr val="tx1"/>
                        </a:solidFill>
                        <a:effectLst/>
                        <a:latin typeface="Calibri" pitchFamily="34" charset="0"/>
                        <a:ea typeface="新細明體" pitchFamily="18" charset="-120"/>
                        <a:cs typeface="Times New Roman" pitchFamily="18" charset="0"/>
                      </a:endParaRPr>
                    </a:p>
                  </a:txBody>
                  <a:tcPr marL="0" marR="0" marT="0" marB="0"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0" algn="l"/>
                        </a:tabLst>
                      </a:pPr>
                      <a:r>
                        <a:rPr kumimoji="0" lang="en-US" sz="1800" b="0" i="0" u="none" strike="noStrike" cap="none" normalizeH="0" baseline="0">
                          <a:ln>
                            <a:noFill/>
                          </a:ln>
                          <a:solidFill>
                            <a:srgbClr val="000000"/>
                          </a:solidFill>
                          <a:effectLst/>
                          <a:latin typeface="Times New Roman" pitchFamily="18" charset="0"/>
                          <a:ea typeface="新細明體" pitchFamily="18" charset="-120"/>
                          <a:cs typeface="Times New Roman" pitchFamily="18" charset="0"/>
                        </a:rPr>
                        <a:t>1</a:t>
                      </a:r>
                      <a:endParaRPr kumimoji="0" lang="en-US" sz="1600" b="0" i="0" u="none" strike="noStrike" cap="none" normalizeH="0" baseline="0">
                        <a:ln>
                          <a:noFill/>
                        </a:ln>
                        <a:solidFill>
                          <a:schemeClr val="tx1"/>
                        </a:solidFill>
                        <a:effectLst/>
                        <a:latin typeface="Calibri" pitchFamily="34" charset="0"/>
                        <a:ea typeface="新細明體" pitchFamily="18" charset="-120"/>
                        <a:cs typeface="Times New Roman" pitchFamily="18"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315424">
                <a:tc>
                  <a:txBody>
                    <a:bodyPr/>
                    <a:lstStyle/>
                    <a:p>
                      <a:pPr marL="76200" marR="0" lvl="0" indent="0" algn="l" defTabSz="914400" rtl="0" eaLnBrk="1" fontAlgn="base" latinLnBrk="0" hangingPunct="1">
                        <a:lnSpc>
                          <a:spcPct val="115000"/>
                        </a:lnSpc>
                        <a:spcBef>
                          <a:spcPct val="0"/>
                        </a:spcBef>
                        <a:spcAft>
                          <a:spcPct val="0"/>
                        </a:spcAft>
                        <a:buClrTx/>
                        <a:buSzTx/>
                        <a:buFontTx/>
                        <a:buNone/>
                        <a:tabLst>
                          <a:tab pos="0" algn="l"/>
                        </a:tabLst>
                      </a:pPr>
                      <a:r>
                        <a:rPr kumimoji="0" lang="en-US" sz="1800" b="0" i="0" u="none" strike="noStrike" cap="none" normalizeH="0" baseline="0">
                          <a:ln>
                            <a:noFill/>
                          </a:ln>
                          <a:solidFill>
                            <a:srgbClr val="000000"/>
                          </a:solidFill>
                          <a:effectLst/>
                          <a:latin typeface="Times New Roman" pitchFamily="18" charset="0"/>
                          <a:ea typeface="新細明體" pitchFamily="18" charset="-120"/>
                          <a:cs typeface="Times New Roman" pitchFamily="18" charset="0"/>
                        </a:rPr>
                        <a:t>4.</a:t>
                      </a:r>
                      <a:endParaRPr kumimoji="0" lang="en-US" sz="1600" b="0" i="0" u="none" strike="noStrike" cap="none" normalizeH="0" baseline="0">
                        <a:ln>
                          <a:noFill/>
                        </a:ln>
                        <a:solidFill>
                          <a:schemeClr val="tx1"/>
                        </a:solidFill>
                        <a:effectLst/>
                        <a:latin typeface="Calibri" pitchFamily="34" charset="0"/>
                        <a:ea typeface="新細明體" pitchFamily="18" charset="-120"/>
                        <a:cs typeface="Times New Roman" pitchFamily="18" charset="0"/>
                      </a:endParaRPr>
                    </a:p>
                  </a:txBody>
                  <a:tcPr marL="0" marR="0" marT="0" marB="0"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228600" marR="0" lvl="0" indent="0" algn="l" defTabSz="914400" rtl="0" eaLnBrk="1" fontAlgn="base" latinLnBrk="0" hangingPunct="1">
                        <a:lnSpc>
                          <a:spcPct val="115000"/>
                        </a:lnSpc>
                        <a:spcBef>
                          <a:spcPct val="0"/>
                        </a:spcBef>
                        <a:spcAft>
                          <a:spcPct val="0"/>
                        </a:spcAft>
                        <a:buClrTx/>
                        <a:buSzTx/>
                        <a:buFontTx/>
                        <a:buNone/>
                        <a:tabLst>
                          <a:tab pos="0" algn="l"/>
                        </a:tabLst>
                      </a:pPr>
                      <a:r>
                        <a:rPr kumimoji="0" lang="en-US" sz="1800" b="0" i="0" u="none" strike="noStrike" cap="none" normalizeH="0" baseline="0" dirty="0">
                          <a:ln>
                            <a:noFill/>
                          </a:ln>
                          <a:solidFill>
                            <a:srgbClr val="000000"/>
                          </a:solidFill>
                          <a:effectLst/>
                          <a:latin typeface="Times New Roman" pitchFamily="18" charset="0"/>
                          <a:ea typeface="新細明體" pitchFamily="18" charset="-120"/>
                          <a:cs typeface="Times New Roman" pitchFamily="18" charset="0"/>
                        </a:rPr>
                        <a:t>for </a:t>
                      </a:r>
                      <a:r>
                        <a:rPr kumimoji="0" lang="en-US" sz="1800" b="0" i="0" u="none" strike="noStrike" cap="none" normalizeH="0" baseline="0" dirty="0" err="1" smtClean="0">
                          <a:ln>
                            <a:noFill/>
                          </a:ln>
                          <a:solidFill>
                            <a:srgbClr val="000000"/>
                          </a:solidFill>
                          <a:effectLst/>
                          <a:latin typeface="Times New Roman" pitchFamily="18" charset="0"/>
                          <a:ea typeface="新細明體" pitchFamily="18" charset="-120"/>
                          <a:cs typeface="Times New Roman" pitchFamily="18" charset="0"/>
                        </a:rPr>
                        <a:t>i</a:t>
                      </a:r>
                      <a:r>
                        <a:rPr kumimoji="0" lang="en-US" sz="1800" b="0" i="0" u="none" strike="noStrike" cap="none" normalizeH="0" baseline="0" dirty="0" smtClean="0">
                          <a:ln>
                            <a:noFill/>
                          </a:ln>
                          <a:solidFill>
                            <a:srgbClr val="000000"/>
                          </a:solidFill>
                          <a:effectLst/>
                          <a:latin typeface="Times New Roman" pitchFamily="18" charset="0"/>
                          <a:ea typeface="新細明體" pitchFamily="18" charset="-120"/>
                          <a:cs typeface="Times New Roman" pitchFamily="18" charset="0"/>
                        </a:rPr>
                        <a:t>=1 </a:t>
                      </a:r>
                      <a:r>
                        <a:rPr kumimoji="0" lang="en-US" sz="1800" b="0" i="0" u="none" strike="noStrike" cap="none" normalizeH="0" baseline="0" dirty="0">
                          <a:ln>
                            <a:noFill/>
                          </a:ln>
                          <a:solidFill>
                            <a:srgbClr val="000000"/>
                          </a:solidFill>
                          <a:effectLst/>
                          <a:latin typeface="Times New Roman" pitchFamily="18" charset="0"/>
                          <a:ea typeface="新細明體" pitchFamily="18" charset="-120"/>
                          <a:cs typeface="Times New Roman" pitchFamily="18" charset="0"/>
                        </a:rPr>
                        <a:t>to n do</a:t>
                      </a:r>
                      <a:endParaRPr kumimoji="0" lang="en-US" sz="1600" b="0" i="0" u="none" strike="noStrike" cap="none" normalizeH="0" baseline="0" dirty="0">
                        <a:ln>
                          <a:noFill/>
                        </a:ln>
                        <a:solidFill>
                          <a:schemeClr val="tx1"/>
                        </a:solidFill>
                        <a:effectLst/>
                        <a:latin typeface="Calibri" pitchFamily="34" charset="0"/>
                        <a:ea typeface="新細明體" pitchFamily="18" charset="-120"/>
                        <a:cs typeface="Times New Roman" pitchFamily="18" charset="0"/>
                      </a:endParaRPr>
                    </a:p>
                  </a:txBody>
                  <a:tcPr marL="0" marR="0" marT="0" marB="0"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0" algn="l"/>
                        </a:tabLst>
                      </a:pPr>
                      <a:r>
                        <a:rPr kumimoji="0" lang="en-US" sz="1800" b="0" i="0" u="none" strike="noStrike" cap="none" normalizeH="0" baseline="0">
                          <a:ln>
                            <a:noFill/>
                          </a:ln>
                          <a:solidFill>
                            <a:srgbClr val="000000"/>
                          </a:solidFill>
                          <a:effectLst/>
                          <a:latin typeface="Times New Roman" pitchFamily="18" charset="0"/>
                          <a:ea typeface="新細明體" pitchFamily="18" charset="-120"/>
                          <a:cs typeface="Times New Roman" pitchFamily="18" charset="0"/>
                        </a:rPr>
                        <a:t>n+1</a:t>
                      </a:r>
                      <a:endParaRPr kumimoji="0" lang="en-US" sz="1600" b="0" i="0" u="none" strike="noStrike" cap="none" normalizeH="0" baseline="0">
                        <a:ln>
                          <a:noFill/>
                        </a:ln>
                        <a:solidFill>
                          <a:schemeClr val="tx1"/>
                        </a:solidFill>
                        <a:effectLst/>
                        <a:latin typeface="Calibri" pitchFamily="34" charset="0"/>
                        <a:ea typeface="新細明體" pitchFamily="18" charset="-120"/>
                        <a:cs typeface="Times New Roman" pitchFamily="18"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315424">
                <a:tc>
                  <a:txBody>
                    <a:bodyPr/>
                    <a:lstStyle/>
                    <a:p>
                      <a:pPr marL="76200" marR="0" lvl="0" indent="0" algn="l" defTabSz="914400" rtl="0" eaLnBrk="1" fontAlgn="base" latinLnBrk="0" hangingPunct="1">
                        <a:lnSpc>
                          <a:spcPct val="115000"/>
                        </a:lnSpc>
                        <a:spcBef>
                          <a:spcPct val="0"/>
                        </a:spcBef>
                        <a:spcAft>
                          <a:spcPct val="0"/>
                        </a:spcAft>
                        <a:buClrTx/>
                        <a:buSzTx/>
                        <a:buFontTx/>
                        <a:buNone/>
                        <a:tabLst>
                          <a:tab pos="0" algn="l"/>
                        </a:tabLst>
                      </a:pPr>
                      <a:r>
                        <a:rPr kumimoji="0" lang="en-US" sz="1800" b="0" i="0" u="none" strike="noStrike" cap="none" normalizeH="0" baseline="0">
                          <a:ln>
                            <a:noFill/>
                          </a:ln>
                          <a:solidFill>
                            <a:srgbClr val="000000"/>
                          </a:solidFill>
                          <a:effectLst/>
                          <a:latin typeface="Times New Roman" pitchFamily="18" charset="0"/>
                          <a:ea typeface="新細明體" pitchFamily="18" charset="-120"/>
                          <a:cs typeface="Times New Roman" pitchFamily="18" charset="0"/>
                        </a:rPr>
                        <a:t>5.</a:t>
                      </a:r>
                      <a:endParaRPr kumimoji="0" lang="en-US" sz="1600" b="0" i="0" u="none" strike="noStrike" cap="none" normalizeH="0" baseline="0">
                        <a:ln>
                          <a:noFill/>
                        </a:ln>
                        <a:solidFill>
                          <a:schemeClr val="tx1"/>
                        </a:solidFill>
                        <a:effectLst/>
                        <a:latin typeface="Calibri" pitchFamily="34" charset="0"/>
                        <a:ea typeface="新細明體" pitchFamily="18" charset="-120"/>
                        <a:cs typeface="Times New Roman" pitchFamily="18" charset="0"/>
                      </a:endParaRPr>
                    </a:p>
                  </a:txBody>
                  <a:tcPr marL="0" marR="0" marT="0" marB="0"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266700" marR="0" lvl="0" indent="0" algn="l" defTabSz="914400" rtl="0" eaLnBrk="1" fontAlgn="base" latinLnBrk="0" hangingPunct="1">
                        <a:lnSpc>
                          <a:spcPct val="115000"/>
                        </a:lnSpc>
                        <a:spcBef>
                          <a:spcPct val="0"/>
                        </a:spcBef>
                        <a:spcAft>
                          <a:spcPct val="0"/>
                        </a:spcAft>
                        <a:buClrTx/>
                        <a:buSzTx/>
                        <a:buFontTx/>
                        <a:buNone/>
                        <a:tabLst>
                          <a:tab pos="0" algn="l"/>
                        </a:tabLst>
                      </a:pPr>
                      <a:r>
                        <a:rPr kumimoji="0" lang="en-US" sz="1800" b="0" i="0" u="none" strike="noStrike" cap="none" normalizeH="0" baseline="0" dirty="0">
                          <a:ln>
                            <a:noFill/>
                          </a:ln>
                          <a:solidFill>
                            <a:srgbClr val="000000"/>
                          </a:solidFill>
                          <a:effectLst/>
                          <a:latin typeface="Times New Roman" pitchFamily="18" charset="0"/>
                          <a:ea typeface="新細明體" pitchFamily="18" charset="-120"/>
                          <a:cs typeface="Times New Roman" pitchFamily="18" charset="0"/>
                        </a:rPr>
                        <a:t>s=</a:t>
                      </a:r>
                      <a:r>
                        <a:rPr kumimoji="0" lang="en-US" sz="1800" b="0" i="0" u="none" strike="noStrike" cap="none" normalizeH="0" baseline="0" dirty="0" err="1">
                          <a:ln>
                            <a:noFill/>
                          </a:ln>
                          <a:solidFill>
                            <a:srgbClr val="000000"/>
                          </a:solidFill>
                          <a:effectLst/>
                          <a:latin typeface="Times New Roman" pitchFamily="18" charset="0"/>
                          <a:ea typeface="新細明體" pitchFamily="18" charset="-120"/>
                          <a:cs typeface="Times New Roman" pitchFamily="18" charset="0"/>
                        </a:rPr>
                        <a:t>s+a</a:t>
                      </a:r>
                      <a:r>
                        <a:rPr kumimoji="0" lang="en-US" sz="1800" b="0" i="0" u="none" strike="noStrike" cap="none" normalizeH="0" baseline="0" dirty="0">
                          <a:ln>
                            <a:noFill/>
                          </a:ln>
                          <a:solidFill>
                            <a:srgbClr val="000000"/>
                          </a:solidFill>
                          <a:effectLst/>
                          <a:latin typeface="Times New Roman" pitchFamily="18" charset="0"/>
                          <a:ea typeface="新細明體" pitchFamily="18" charset="-120"/>
                          <a:cs typeface="Times New Roman" pitchFamily="18" charset="0"/>
                        </a:rPr>
                        <a:t>[I];</a:t>
                      </a:r>
                      <a:endParaRPr kumimoji="0" lang="en-US" sz="1600" b="0" i="0" u="none" strike="noStrike" cap="none" normalizeH="0" baseline="0" dirty="0">
                        <a:ln>
                          <a:noFill/>
                        </a:ln>
                        <a:solidFill>
                          <a:schemeClr val="tx1"/>
                        </a:solidFill>
                        <a:effectLst/>
                        <a:latin typeface="Calibri" pitchFamily="34" charset="0"/>
                        <a:ea typeface="新細明體" pitchFamily="18" charset="-120"/>
                        <a:cs typeface="Times New Roman" pitchFamily="18" charset="0"/>
                      </a:endParaRPr>
                    </a:p>
                  </a:txBody>
                  <a:tcPr marL="0" marR="0" marT="0" marB="0"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04800" marR="0" lvl="0" indent="0" algn="l" defTabSz="914400" rtl="0" eaLnBrk="1" fontAlgn="base" latinLnBrk="0" hangingPunct="1">
                        <a:lnSpc>
                          <a:spcPct val="115000"/>
                        </a:lnSpc>
                        <a:spcBef>
                          <a:spcPct val="0"/>
                        </a:spcBef>
                        <a:spcAft>
                          <a:spcPct val="0"/>
                        </a:spcAft>
                        <a:buClrTx/>
                        <a:buSzTx/>
                        <a:buFontTx/>
                        <a:buNone/>
                        <a:tabLst>
                          <a:tab pos="0" algn="l"/>
                        </a:tabLst>
                      </a:pPr>
                      <a:r>
                        <a:rPr kumimoji="0" lang="en-US" sz="1800" b="0" i="0" u="none" strike="noStrike" cap="none" normalizeH="0" baseline="0" dirty="0">
                          <a:ln>
                            <a:noFill/>
                          </a:ln>
                          <a:solidFill>
                            <a:srgbClr val="000000"/>
                          </a:solidFill>
                          <a:effectLst/>
                          <a:latin typeface="Times New Roman" pitchFamily="18" charset="0"/>
                          <a:ea typeface="新細明體" pitchFamily="18" charset="-120"/>
                          <a:cs typeface="Times New Roman" pitchFamily="18" charset="0"/>
                        </a:rPr>
                        <a:t>n</a:t>
                      </a:r>
                      <a:endParaRPr kumimoji="0" lang="en-US" sz="1600" b="0" i="0" u="none" strike="noStrike" cap="none" normalizeH="0" baseline="0" dirty="0">
                        <a:ln>
                          <a:noFill/>
                        </a:ln>
                        <a:solidFill>
                          <a:schemeClr val="tx1"/>
                        </a:solidFill>
                        <a:effectLst/>
                        <a:latin typeface="Calibri" pitchFamily="34" charset="0"/>
                        <a:ea typeface="新細明體" pitchFamily="18" charset="-120"/>
                        <a:cs typeface="Times New Roman" pitchFamily="18"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315424">
                <a:tc>
                  <a:txBody>
                    <a:bodyPr/>
                    <a:lstStyle/>
                    <a:p>
                      <a:pPr marL="76200" marR="0" lvl="0" indent="0" algn="l" defTabSz="914400" rtl="0" eaLnBrk="1" fontAlgn="base" latinLnBrk="0" hangingPunct="1">
                        <a:lnSpc>
                          <a:spcPct val="115000"/>
                        </a:lnSpc>
                        <a:spcBef>
                          <a:spcPct val="0"/>
                        </a:spcBef>
                        <a:spcAft>
                          <a:spcPct val="0"/>
                        </a:spcAft>
                        <a:buClrTx/>
                        <a:buSzTx/>
                        <a:buFontTx/>
                        <a:buNone/>
                        <a:tabLst>
                          <a:tab pos="0" algn="l"/>
                        </a:tabLst>
                      </a:pPr>
                      <a:r>
                        <a:rPr kumimoji="0" lang="en-US" sz="1800" b="0" i="0" u="none" strike="noStrike" cap="none" normalizeH="0" baseline="0">
                          <a:ln>
                            <a:noFill/>
                          </a:ln>
                          <a:solidFill>
                            <a:srgbClr val="000000"/>
                          </a:solidFill>
                          <a:effectLst/>
                          <a:latin typeface="Times New Roman" pitchFamily="18" charset="0"/>
                          <a:ea typeface="新細明體" pitchFamily="18" charset="-120"/>
                          <a:cs typeface="Times New Roman" pitchFamily="18" charset="0"/>
                        </a:rPr>
                        <a:t>6.</a:t>
                      </a:r>
                      <a:endParaRPr kumimoji="0" lang="en-US" sz="1600" b="0" i="0" u="none" strike="noStrike" cap="none" normalizeH="0" baseline="0">
                        <a:ln>
                          <a:noFill/>
                        </a:ln>
                        <a:solidFill>
                          <a:schemeClr val="tx1"/>
                        </a:solidFill>
                        <a:effectLst/>
                        <a:latin typeface="Calibri" pitchFamily="34" charset="0"/>
                        <a:ea typeface="新細明體" pitchFamily="18" charset="-120"/>
                        <a:cs typeface="Times New Roman" pitchFamily="18" charset="0"/>
                      </a:endParaRPr>
                    </a:p>
                  </a:txBody>
                  <a:tcPr marL="0" marR="0" marT="0" marB="0"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266700" marR="0" lvl="0" indent="0" algn="l" defTabSz="914400" rtl="0" eaLnBrk="1" fontAlgn="base" latinLnBrk="0" hangingPunct="1">
                        <a:lnSpc>
                          <a:spcPct val="115000"/>
                        </a:lnSpc>
                        <a:spcBef>
                          <a:spcPct val="0"/>
                        </a:spcBef>
                        <a:spcAft>
                          <a:spcPct val="0"/>
                        </a:spcAft>
                        <a:buClrTx/>
                        <a:buSzTx/>
                        <a:buFontTx/>
                        <a:buNone/>
                        <a:tabLst>
                          <a:tab pos="0" algn="l"/>
                        </a:tabLst>
                      </a:pPr>
                      <a:r>
                        <a:rPr kumimoji="0" lang="en-US" sz="1800" b="0" i="0" u="none" strike="noStrike" cap="none" normalizeH="0" baseline="0" dirty="0">
                          <a:ln>
                            <a:noFill/>
                          </a:ln>
                          <a:solidFill>
                            <a:srgbClr val="000000"/>
                          </a:solidFill>
                          <a:effectLst/>
                          <a:latin typeface="Times New Roman" pitchFamily="18" charset="0"/>
                          <a:ea typeface="新細明體" pitchFamily="18" charset="-120"/>
                          <a:cs typeface="Times New Roman" pitchFamily="18" charset="0"/>
                        </a:rPr>
                        <a:t>return s;</a:t>
                      </a:r>
                      <a:endParaRPr kumimoji="0" lang="en-US" sz="1600" b="0" i="0" u="none" strike="noStrike" cap="none" normalizeH="0" baseline="0" dirty="0">
                        <a:ln>
                          <a:noFill/>
                        </a:ln>
                        <a:solidFill>
                          <a:schemeClr val="tx1"/>
                        </a:solidFill>
                        <a:effectLst/>
                        <a:latin typeface="Calibri" pitchFamily="34" charset="0"/>
                        <a:ea typeface="新細明體" pitchFamily="18" charset="-120"/>
                        <a:cs typeface="Times New Roman" pitchFamily="18" charset="0"/>
                      </a:endParaRPr>
                    </a:p>
                  </a:txBody>
                  <a:tcPr marL="0" marR="0" marT="0" marB="0"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0" algn="l"/>
                        </a:tabLst>
                      </a:pPr>
                      <a:r>
                        <a:rPr kumimoji="0" lang="en-US" sz="1800" b="0" i="0" u="none" strike="noStrike" cap="none" normalizeH="0" baseline="0" dirty="0">
                          <a:ln>
                            <a:noFill/>
                          </a:ln>
                          <a:solidFill>
                            <a:srgbClr val="000000"/>
                          </a:solidFill>
                          <a:effectLst/>
                          <a:latin typeface="Times New Roman" pitchFamily="18" charset="0"/>
                          <a:ea typeface="新細明體" pitchFamily="18" charset="-120"/>
                          <a:cs typeface="Times New Roman" pitchFamily="18" charset="0"/>
                        </a:rPr>
                        <a:t>1</a:t>
                      </a:r>
                      <a:endParaRPr kumimoji="0" lang="en-US" sz="1600" b="0" i="0" u="none" strike="noStrike" cap="none" normalizeH="0" baseline="0" dirty="0">
                        <a:ln>
                          <a:noFill/>
                        </a:ln>
                        <a:solidFill>
                          <a:schemeClr val="tx1"/>
                        </a:solidFill>
                        <a:effectLst/>
                        <a:latin typeface="Calibri" pitchFamily="34" charset="0"/>
                        <a:ea typeface="新細明體" pitchFamily="18" charset="-120"/>
                        <a:cs typeface="Times New Roman" pitchFamily="18"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315424">
                <a:tc>
                  <a:txBody>
                    <a:bodyPr/>
                    <a:lstStyle/>
                    <a:p>
                      <a:pPr marL="76200" marR="0" lvl="0" indent="0" algn="l" defTabSz="914400" rtl="0" eaLnBrk="1" fontAlgn="base" latinLnBrk="0" hangingPunct="1">
                        <a:lnSpc>
                          <a:spcPct val="115000"/>
                        </a:lnSpc>
                        <a:spcBef>
                          <a:spcPct val="0"/>
                        </a:spcBef>
                        <a:spcAft>
                          <a:spcPct val="0"/>
                        </a:spcAft>
                        <a:buClrTx/>
                        <a:buSzTx/>
                        <a:buFontTx/>
                        <a:buNone/>
                        <a:tabLst>
                          <a:tab pos="0" algn="l"/>
                        </a:tabLst>
                      </a:pPr>
                      <a:r>
                        <a:rPr kumimoji="0" lang="en-US" sz="1800" b="0" i="0" u="none" strike="noStrike" cap="none" normalizeH="0" baseline="0">
                          <a:ln>
                            <a:noFill/>
                          </a:ln>
                          <a:solidFill>
                            <a:srgbClr val="000000"/>
                          </a:solidFill>
                          <a:effectLst/>
                          <a:latin typeface="Times New Roman" pitchFamily="18" charset="0"/>
                          <a:ea typeface="新細明體" pitchFamily="18" charset="-120"/>
                          <a:cs typeface="Times New Roman" pitchFamily="18" charset="0"/>
                        </a:rPr>
                        <a:t>7.</a:t>
                      </a:r>
                      <a:endParaRPr kumimoji="0" lang="en-US" sz="1600" b="0" i="0" u="none" strike="noStrike" cap="none" normalizeH="0" baseline="0">
                        <a:ln>
                          <a:noFill/>
                        </a:ln>
                        <a:solidFill>
                          <a:schemeClr val="tx1"/>
                        </a:solidFill>
                        <a:effectLst/>
                        <a:latin typeface="Calibri" pitchFamily="34" charset="0"/>
                        <a:ea typeface="新細明體" pitchFamily="18" charset="-120"/>
                        <a:cs typeface="Times New Roman" pitchFamily="18" charset="0"/>
                      </a:endParaRPr>
                    </a:p>
                  </a:txBody>
                  <a:tcPr marL="0" marR="0" marT="0" marB="0"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tab pos="0" algn="l"/>
                        </a:tabLst>
                      </a:pPr>
                      <a:r>
                        <a:rPr kumimoji="0" lang="en-US" sz="1800" b="0" i="0" u="none" strike="noStrike" cap="none" normalizeH="0" baseline="0" dirty="0">
                          <a:ln>
                            <a:noFill/>
                          </a:ln>
                          <a:solidFill>
                            <a:srgbClr val="000000"/>
                          </a:solidFill>
                          <a:effectLst/>
                          <a:latin typeface="Times New Roman" pitchFamily="18" charset="0"/>
                          <a:ea typeface="新細明體" pitchFamily="18" charset="-120"/>
                          <a:cs typeface="Times New Roman" pitchFamily="18" charset="0"/>
                        </a:rPr>
                        <a:t>}</a:t>
                      </a:r>
                      <a:endParaRPr kumimoji="0" lang="en-US" sz="1600" b="0" i="0" u="none" strike="noStrike" cap="none" normalizeH="0" baseline="0" dirty="0">
                        <a:ln>
                          <a:noFill/>
                        </a:ln>
                        <a:solidFill>
                          <a:schemeClr val="tx1"/>
                        </a:solidFill>
                        <a:effectLst/>
                        <a:latin typeface="Calibri" pitchFamily="34" charset="0"/>
                        <a:ea typeface="新細明體" pitchFamily="18" charset="-120"/>
                        <a:cs typeface="Times New Roman" pitchFamily="18" charset="0"/>
                      </a:endParaRPr>
                    </a:p>
                  </a:txBody>
                  <a:tcPr marL="0" marR="0" marT="0" marB="0"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tab pos="0" algn="l"/>
                        </a:tabLst>
                      </a:pPr>
                      <a:r>
                        <a:rPr kumimoji="0" lang="en-US" sz="1800" b="0" i="0" u="none" strike="noStrike" cap="none" normalizeH="0" baseline="0" dirty="0">
                          <a:ln>
                            <a:noFill/>
                          </a:ln>
                          <a:solidFill>
                            <a:srgbClr val="000000"/>
                          </a:solidFill>
                          <a:effectLst/>
                          <a:latin typeface="Times New Roman" pitchFamily="18" charset="0"/>
                          <a:ea typeface="新細明體" pitchFamily="18" charset="-120"/>
                          <a:cs typeface="Times New Roman" pitchFamily="18" charset="0"/>
                        </a:rPr>
                        <a:t>0</a:t>
                      </a:r>
                      <a:endParaRPr kumimoji="0" lang="en-US" sz="1600" b="0" i="0" u="none" strike="noStrike" cap="none" normalizeH="0" baseline="0" dirty="0">
                        <a:ln>
                          <a:noFill/>
                        </a:ln>
                        <a:solidFill>
                          <a:schemeClr val="tx1"/>
                        </a:solidFill>
                        <a:effectLst/>
                        <a:latin typeface="Calibri" pitchFamily="34" charset="0"/>
                        <a:ea typeface="新細明體" pitchFamily="18" charset="-120"/>
                        <a:cs typeface="Times New Roman" pitchFamily="18"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8"/>
                  </a:ext>
                </a:extLst>
              </a:tr>
              <a:tr h="315424">
                <a:tc>
                  <a:txBody>
                    <a:bodyPr/>
                    <a:lstStyle/>
                    <a:p>
                      <a:pPr marL="0" marR="0" lvl="0" indent="0" algn="l" defTabSz="914400" rtl="0" eaLnBrk="1" fontAlgn="base" latinLnBrk="0" hangingPunct="1">
                        <a:lnSpc>
                          <a:spcPct val="115000"/>
                        </a:lnSpc>
                        <a:spcBef>
                          <a:spcPct val="0"/>
                        </a:spcBef>
                        <a:spcAft>
                          <a:spcPct val="0"/>
                        </a:spcAft>
                        <a:buClrTx/>
                        <a:buSzTx/>
                        <a:buFontTx/>
                        <a:buNone/>
                        <a:tabLst>
                          <a:tab pos="0" algn="l"/>
                        </a:tabLst>
                      </a:pPr>
                      <a:endParaRPr kumimoji="0" lang="en-US" sz="1800" b="0" i="0" u="none" strike="noStrike" cap="none" normalizeH="0" baseline="0">
                        <a:ln>
                          <a:noFill/>
                        </a:ln>
                        <a:solidFill>
                          <a:schemeClr val="tx1"/>
                        </a:solidFill>
                        <a:effectLst/>
                        <a:latin typeface="Times New Roman" pitchFamily="18" charset="0"/>
                        <a:ea typeface="新細明體" pitchFamily="18" charset="-120"/>
                        <a:cs typeface="Times New Roman" pitchFamily="18" charset="0"/>
                      </a:endParaRPr>
                    </a:p>
                  </a:txBody>
                  <a:tcPr marL="0" marR="0" marT="0" marB="0" anchor="b"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tab pos="0" algn="l"/>
                        </a:tabLst>
                      </a:pPr>
                      <a:endParaRPr kumimoji="0" lang="en-US" sz="18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endParaRPr>
                    </a:p>
                  </a:txBody>
                  <a:tcPr marL="0" marR="0" marT="0" marB="0"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tab pos="0" algn="l"/>
                        </a:tabLst>
                      </a:pPr>
                      <a:endParaRPr kumimoji="0" lang="en-US" sz="18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5424">
                <a:tc gridSpan="2">
                  <a:txBody>
                    <a:bodyPr/>
                    <a:lstStyle/>
                    <a:p>
                      <a:pPr marL="76200" marR="0" lvl="0" indent="0" algn="l" defTabSz="914400" rtl="0" eaLnBrk="1" fontAlgn="base" latinLnBrk="0" hangingPunct="1">
                        <a:lnSpc>
                          <a:spcPct val="115000"/>
                        </a:lnSpc>
                        <a:spcBef>
                          <a:spcPct val="0"/>
                        </a:spcBef>
                        <a:spcAft>
                          <a:spcPct val="0"/>
                        </a:spcAft>
                        <a:buClrTx/>
                        <a:buSzTx/>
                        <a:buFontTx/>
                        <a:buNone/>
                        <a:tabLst>
                          <a:tab pos="0" algn="l"/>
                        </a:tabLst>
                      </a:pPr>
                      <a:r>
                        <a:rPr kumimoji="0" lang="en-US" sz="1800" b="0" i="1" u="none" strike="noStrike" cap="none" normalizeH="0" baseline="0" dirty="0">
                          <a:ln>
                            <a:noFill/>
                          </a:ln>
                          <a:solidFill>
                            <a:srgbClr val="000000"/>
                          </a:solidFill>
                          <a:effectLst/>
                          <a:latin typeface="Times New Roman" pitchFamily="18" charset="0"/>
                          <a:ea typeface="新細明體" pitchFamily="18" charset="-120"/>
                          <a:cs typeface="Times New Roman" pitchFamily="18" charset="0"/>
                        </a:rPr>
                        <a:t>Total</a:t>
                      </a:r>
                      <a:endParaRPr kumimoji="0" lang="en-US" sz="1600" b="0" i="0" u="none" strike="noStrike" cap="none" normalizeH="0" baseline="0" dirty="0">
                        <a:ln>
                          <a:noFill/>
                        </a:ln>
                        <a:solidFill>
                          <a:schemeClr val="tx1"/>
                        </a:solidFill>
                        <a:effectLst/>
                        <a:latin typeface="Calibri" pitchFamily="34" charset="0"/>
                        <a:ea typeface="新細明體" pitchFamily="18" charset="-120"/>
                        <a:cs typeface="Times New Roman" pitchFamily="18"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190500" marR="0" lvl="0" indent="0" algn="l" defTabSz="914400" rtl="0" eaLnBrk="1" fontAlgn="base" latinLnBrk="0" hangingPunct="1">
                        <a:lnSpc>
                          <a:spcPct val="115000"/>
                        </a:lnSpc>
                        <a:spcBef>
                          <a:spcPct val="0"/>
                        </a:spcBef>
                        <a:spcAft>
                          <a:spcPct val="0"/>
                        </a:spcAft>
                        <a:buClrTx/>
                        <a:buSzTx/>
                        <a:buFontTx/>
                        <a:buNone/>
                        <a:tabLst>
                          <a:tab pos="0" algn="l"/>
                        </a:tabLst>
                      </a:pPr>
                      <a:r>
                        <a:rPr kumimoji="0" lang="en-US" sz="1800" b="0" i="0" u="none" strike="noStrike" cap="none" normalizeH="0" baseline="0" dirty="0">
                          <a:ln>
                            <a:noFill/>
                          </a:ln>
                          <a:solidFill>
                            <a:srgbClr val="000000"/>
                          </a:solidFill>
                          <a:effectLst/>
                          <a:latin typeface="Times New Roman" pitchFamily="18" charset="0"/>
                          <a:ea typeface="新細明體" pitchFamily="18" charset="-120"/>
                          <a:cs typeface="Times New Roman" pitchFamily="18" charset="0"/>
                        </a:rPr>
                        <a:t>2n+3</a:t>
                      </a:r>
                      <a:endParaRPr kumimoji="0" lang="en-US" sz="1600" b="0" i="0" u="none" strike="noStrike" cap="none" normalizeH="0" baseline="0" dirty="0">
                        <a:ln>
                          <a:noFill/>
                        </a:ln>
                        <a:solidFill>
                          <a:schemeClr val="tx1"/>
                        </a:solidFill>
                        <a:effectLst/>
                        <a:latin typeface="Calibri" pitchFamily="34" charset="0"/>
                        <a:ea typeface="新細明體" pitchFamily="18" charset="-120"/>
                        <a:cs typeface="Times New Roman" pitchFamily="18"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10"/>
                  </a:ext>
                </a:extLst>
              </a:tr>
              <a:tr h="315424">
                <a:tc gridSpan="2">
                  <a:txBody>
                    <a:bodyPr/>
                    <a:lstStyle/>
                    <a:p>
                      <a:pPr marL="0" marR="0" lvl="0" indent="0" algn="l" defTabSz="914400" rtl="0" eaLnBrk="1" fontAlgn="base" latinLnBrk="0" hangingPunct="1">
                        <a:lnSpc>
                          <a:spcPct val="115000"/>
                        </a:lnSpc>
                        <a:spcBef>
                          <a:spcPct val="0"/>
                        </a:spcBef>
                        <a:spcAft>
                          <a:spcPct val="0"/>
                        </a:spcAft>
                        <a:buClrTx/>
                        <a:buSzTx/>
                        <a:buFontTx/>
                        <a:buNone/>
                        <a:tabLst>
                          <a:tab pos="0" algn="l"/>
                        </a:tabLst>
                      </a:pPr>
                      <a:endParaRPr kumimoji="0" lang="en-US" sz="18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tab pos="0" algn="l"/>
                        </a:tabLst>
                      </a:pPr>
                      <a:endParaRPr kumimoji="0" lang="en-US" sz="1800" b="0" i="0" u="none" strike="noStrike" cap="none" normalizeH="0" baseline="0" dirty="0">
                        <a:ln>
                          <a:noFill/>
                        </a:ln>
                        <a:solidFill>
                          <a:schemeClr val="tx1"/>
                        </a:solidFill>
                        <a:effectLst/>
                        <a:latin typeface="Times New Roman" pitchFamily="18" charset="0"/>
                        <a:ea typeface="新細明體" pitchFamily="18" charset="-120"/>
                        <a:cs typeface="Times New Roman" pitchFamily="18"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33860" name="Rectangle 7"/>
          <p:cNvSpPr>
            <a:spLocks noChangeArrowheads="1"/>
          </p:cNvSpPr>
          <p:nvPr/>
        </p:nvSpPr>
        <p:spPr bwMode="auto">
          <a:xfrm>
            <a:off x="595745" y="1177131"/>
            <a:ext cx="107511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新細明體"/>
                <a:cs typeface="新細明體"/>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新細明體"/>
                <a:cs typeface="新細明體"/>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新細明體"/>
                <a:cs typeface="新細明體"/>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9pPr>
          </a:lstStyle>
          <a:p>
            <a:pPr>
              <a:spcBef>
                <a:spcPct val="0"/>
              </a:spcBef>
              <a:buClrTx/>
              <a:buSzTx/>
              <a:buFontTx/>
              <a:buNone/>
            </a:pPr>
            <a:r>
              <a:rPr lang="en-US" altLang="en-US" sz="2000" dirty="0">
                <a:latin typeface="Times New Roman" panose="02020603050405020304" pitchFamily="18" charset="0"/>
                <a:cs typeface="Times New Roman" panose="02020603050405020304" pitchFamily="18" charset="0"/>
              </a:rPr>
              <a:t>The time T(p) taken by a program P is the sum of the compile time and the run time(execution time)</a:t>
            </a:r>
          </a:p>
        </p:txBody>
      </p:sp>
      <p:sp>
        <p:nvSpPr>
          <p:cNvPr id="33861" name="Rectangle 8"/>
          <p:cNvSpPr>
            <a:spLocks noChangeArrowheads="1"/>
          </p:cNvSpPr>
          <p:nvPr/>
        </p:nvSpPr>
        <p:spPr bwMode="auto">
          <a:xfrm>
            <a:off x="3283527" y="376237"/>
            <a:ext cx="3200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新細明體"/>
                <a:cs typeface="新細明體"/>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新細明體"/>
                <a:cs typeface="新細明體"/>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新細明體"/>
                <a:cs typeface="新細明體"/>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9pPr>
          </a:lstStyle>
          <a:p>
            <a:pPr>
              <a:spcBef>
                <a:spcPct val="0"/>
              </a:spcBef>
              <a:buClrTx/>
              <a:buSzTx/>
              <a:buFontTx/>
              <a:buNone/>
            </a:pPr>
            <a:r>
              <a:rPr lang="en-US" altLang="en-US" sz="2400" b="1" dirty="0">
                <a:latin typeface="Times New Roman" panose="02020603050405020304" pitchFamily="18" charset="0"/>
                <a:cs typeface="Times New Roman" panose="02020603050405020304" pitchFamily="18" charset="0"/>
              </a:rPr>
              <a:t>TIME COMPLEXITY</a:t>
            </a: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5013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166256" y="2064328"/>
            <a:ext cx="2618508" cy="2585323"/>
          </a:xfrm>
          <a:prstGeom prst="rect">
            <a:avLst/>
          </a:prstGeom>
        </p:spPr>
        <p:txBody>
          <a:bodyPr wrap="square">
            <a:spAutoFit/>
          </a:bodyPr>
          <a:lstStyle/>
          <a:p>
            <a:pPr algn="just" fontAlgn="base">
              <a:lnSpc>
                <a:spcPct val="150000"/>
              </a:lnSpc>
            </a:pPr>
            <a:r>
              <a:rPr lang="en-US" dirty="0">
                <a:solidFill>
                  <a:srgbClr val="273239"/>
                </a:solidFill>
                <a:latin typeface="Nunito"/>
              </a:rPr>
              <a:t>Time complexity of an algorithm can be calculated by using two methods: </a:t>
            </a:r>
          </a:p>
          <a:p>
            <a:pPr algn="just" fontAlgn="base">
              <a:lnSpc>
                <a:spcPct val="150000"/>
              </a:lnSpc>
              <a:buFont typeface="+mj-lt"/>
              <a:buAutoNum type="arabicPeriod"/>
            </a:pPr>
            <a:r>
              <a:rPr lang="en-US" dirty="0">
                <a:solidFill>
                  <a:srgbClr val="273239"/>
                </a:solidFill>
                <a:latin typeface="Nunito"/>
              </a:rPr>
              <a:t>Posteriori Analysis</a:t>
            </a:r>
          </a:p>
          <a:p>
            <a:pPr algn="just" fontAlgn="base">
              <a:lnSpc>
                <a:spcPct val="150000"/>
              </a:lnSpc>
              <a:buFont typeface="+mj-lt"/>
              <a:buAutoNum type="arabicPeriod"/>
            </a:pPr>
            <a:r>
              <a:rPr lang="en-US" dirty="0">
                <a:solidFill>
                  <a:srgbClr val="273239"/>
                </a:solidFill>
                <a:latin typeface="Nunito"/>
              </a:rPr>
              <a:t>Priori Analysis</a:t>
            </a:r>
            <a:endParaRPr lang="en-US" b="0" i="0" dirty="0">
              <a:solidFill>
                <a:srgbClr val="273239"/>
              </a:solidFill>
              <a:effectLst/>
              <a:latin typeface="Nunito"/>
            </a:endParaRPr>
          </a:p>
        </p:txBody>
      </p:sp>
      <p:graphicFrame>
        <p:nvGraphicFramePr>
          <p:cNvPr id="5" name="Table 4"/>
          <p:cNvGraphicFramePr>
            <a:graphicFrameLocks noGrp="1"/>
          </p:cNvGraphicFramePr>
          <p:nvPr/>
        </p:nvGraphicFramePr>
        <p:xfrm>
          <a:off x="2784764" y="1123788"/>
          <a:ext cx="8617528" cy="5321666"/>
        </p:xfrm>
        <a:graphic>
          <a:graphicData uri="http://schemas.openxmlformats.org/drawingml/2006/table">
            <a:tbl>
              <a:tblPr>
                <a:tableStyleId>{69C7853C-536D-4A76-A0AE-DD22124D55A5}</a:tableStyleId>
              </a:tblPr>
              <a:tblGrid>
                <a:gridCol w="4308764">
                  <a:extLst>
                    <a:ext uri="{9D8B030D-6E8A-4147-A177-3AD203B41FA5}">
                      <a16:colId xmlns:a16="http://schemas.microsoft.com/office/drawing/2014/main" val="4218027881"/>
                    </a:ext>
                  </a:extLst>
                </a:gridCol>
                <a:gridCol w="4308764">
                  <a:extLst>
                    <a:ext uri="{9D8B030D-6E8A-4147-A177-3AD203B41FA5}">
                      <a16:colId xmlns:a16="http://schemas.microsoft.com/office/drawing/2014/main" val="1869345093"/>
                    </a:ext>
                  </a:extLst>
                </a:gridCol>
              </a:tblGrid>
              <a:tr h="476091">
                <a:tc>
                  <a:txBody>
                    <a:bodyPr/>
                    <a:lstStyle/>
                    <a:p>
                      <a:pPr algn="ctr" fontAlgn="base"/>
                      <a:r>
                        <a:rPr lang="en-IN" sz="1800" b="1" dirty="0">
                          <a:effectLst/>
                        </a:rPr>
                        <a:t>A Posteriori analysis</a:t>
                      </a:r>
                    </a:p>
                  </a:txBody>
                  <a:tcPr marL="31395" marR="31395" marT="78487" marB="78487" anchor="ctr"/>
                </a:tc>
                <a:tc>
                  <a:txBody>
                    <a:bodyPr/>
                    <a:lstStyle/>
                    <a:p>
                      <a:pPr algn="ctr" fontAlgn="base"/>
                      <a:r>
                        <a:rPr lang="en-IN" sz="1800" b="1" dirty="0">
                          <a:effectLst/>
                        </a:rPr>
                        <a:t>A priori analysis</a:t>
                      </a:r>
                    </a:p>
                  </a:txBody>
                  <a:tcPr marL="78487" marR="78487" marT="78487" marB="78487" anchor="ctr"/>
                </a:tc>
                <a:extLst>
                  <a:ext uri="{0D108BD9-81ED-4DB2-BD59-A6C34878D82A}">
                    <a16:rowId xmlns:a16="http://schemas.microsoft.com/office/drawing/2014/main" val="3226645968"/>
                  </a:ext>
                </a:extLst>
              </a:tr>
              <a:tr h="506165">
                <a:tc>
                  <a:txBody>
                    <a:bodyPr/>
                    <a:lstStyle/>
                    <a:p>
                      <a:pPr algn="l" fontAlgn="ctr"/>
                      <a:r>
                        <a:rPr lang="en-IN" sz="1600" dirty="0">
                          <a:effectLst/>
                        </a:rPr>
                        <a:t>Posteriori analysis is a relative analysis.</a:t>
                      </a:r>
                      <a:endParaRPr lang="en-IN" sz="1600" b="0" dirty="0">
                        <a:effectLst/>
                      </a:endParaRPr>
                    </a:p>
                  </a:txBody>
                  <a:tcPr marL="78487" marR="78487" marT="109882" marB="109882" anchor="ctr"/>
                </a:tc>
                <a:tc>
                  <a:txBody>
                    <a:bodyPr/>
                    <a:lstStyle/>
                    <a:p>
                      <a:pPr algn="l" fontAlgn="ctr"/>
                      <a:r>
                        <a:rPr lang="en-IN" sz="1600" dirty="0">
                          <a:effectLst/>
                        </a:rPr>
                        <a:t>Priori analysis is an absolute analysis.</a:t>
                      </a:r>
                      <a:endParaRPr lang="en-IN" sz="1600" b="0" dirty="0">
                        <a:effectLst/>
                      </a:endParaRPr>
                    </a:p>
                  </a:txBody>
                  <a:tcPr marL="78487" marR="78487" marT="109882" marB="109882" anchor="ctr"/>
                </a:tc>
                <a:extLst>
                  <a:ext uri="{0D108BD9-81ED-4DB2-BD59-A6C34878D82A}">
                    <a16:rowId xmlns:a16="http://schemas.microsoft.com/office/drawing/2014/main" val="3330201286"/>
                  </a:ext>
                </a:extLst>
              </a:tr>
              <a:tr h="695341">
                <a:tc>
                  <a:txBody>
                    <a:bodyPr/>
                    <a:lstStyle/>
                    <a:p>
                      <a:pPr algn="l" fontAlgn="ctr"/>
                      <a:r>
                        <a:rPr lang="en-US" sz="1600" dirty="0">
                          <a:effectLst/>
                        </a:rPr>
                        <a:t>It is dependent on language of compiler and type of hardware.</a:t>
                      </a:r>
                      <a:endParaRPr lang="en-US" sz="1600" b="0" dirty="0">
                        <a:effectLst/>
                      </a:endParaRPr>
                    </a:p>
                  </a:txBody>
                  <a:tcPr marL="78487" marR="78487" marT="109882" marB="109882" anchor="ctr"/>
                </a:tc>
                <a:tc>
                  <a:txBody>
                    <a:bodyPr/>
                    <a:lstStyle/>
                    <a:p>
                      <a:pPr algn="l" fontAlgn="ctr"/>
                      <a:r>
                        <a:rPr lang="en-US" sz="1600" dirty="0">
                          <a:effectLst/>
                        </a:rPr>
                        <a:t>It is independent of language of compiler and types of hardware.</a:t>
                      </a:r>
                      <a:endParaRPr lang="en-US" sz="1600" b="0" dirty="0">
                        <a:effectLst/>
                      </a:endParaRPr>
                    </a:p>
                  </a:txBody>
                  <a:tcPr marL="78487" marR="78487" marT="109882" marB="109882" anchor="ctr"/>
                </a:tc>
                <a:extLst>
                  <a:ext uri="{0D108BD9-81ED-4DB2-BD59-A6C34878D82A}">
                    <a16:rowId xmlns:a16="http://schemas.microsoft.com/office/drawing/2014/main" val="627455045"/>
                  </a:ext>
                </a:extLst>
              </a:tr>
              <a:tr h="506165">
                <a:tc>
                  <a:txBody>
                    <a:bodyPr/>
                    <a:lstStyle/>
                    <a:p>
                      <a:pPr algn="l" fontAlgn="ctr"/>
                      <a:r>
                        <a:rPr lang="en-US" sz="1600" dirty="0">
                          <a:effectLst/>
                        </a:rPr>
                        <a:t>It will give exact answer.</a:t>
                      </a:r>
                      <a:endParaRPr lang="en-US" sz="1600" b="0" dirty="0">
                        <a:effectLst/>
                      </a:endParaRPr>
                    </a:p>
                  </a:txBody>
                  <a:tcPr marL="78487" marR="78487" marT="109882" marB="109882" anchor="ctr"/>
                </a:tc>
                <a:tc>
                  <a:txBody>
                    <a:bodyPr/>
                    <a:lstStyle/>
                    <a:p>
                      <a:pPr algn="l" fontAlgn="ctr"/>
                      <a:r>
                        <a:rPr lang="en-US" sz="1600">
                          <a:effectLst/>
                        </a:rPr>
                        <a:t>It will give approximate answer.</a:t>
                      </a:r>
                      <a:endParaRPr lang="en-US" sz="1600" b="0">
                        <a:effectLst/>
                      </a:endParaRPr>
                    </a:p>
                  </a:txBody>
                  <a:tcPr marL="78487" marR="78487" marT="109882" marB="109882" anchor="ctr"/>
                </a:tc>
                <a:extLst>
                  <a:ext uri="{0D108BD9-81ED-4DB2-BD59-A6C34878D82A}">
                    <a16:rowId xmlns:a16="http://schemas.microsoft.com/office/drawing/2014/main" val="685522975"/>
                  </a:ext>
                </a:extLst>
              </a:tr>
              <a:tr h="935009">
                <a:tc>
                  <a:txBody>
                    <a:bodyPr/>
                    <a:lstStyle/>
                    <a:p>
                      <a:pPr algn="l" fontAlgn="ctr"/>
                      <a:r>
                        <a:rPr lang="en-US" sz="1600" dirty="0">
                          <a:effectLst/>
                        </a:rPr>
                        <a:t>It doesn’t use asymptotic notations to represent the time complexity of an algorithm.</a:t>
                      </a:r>
                      <a:endParaRPr lang="en-US" sz="1600" b="0" dirty="0">
                        <a:effectLst/>
                      </a:endParaRPr>
                    </a:p>
                  </a:txBody>
                  <a:tcPr marL="78487" marR="78487" marT="109882" marB="109882" anchor="ctr"/>
                </a:tc>
                <a:tc>
                  <a:txBody>
                    <a:bodyPr/>
                    <a:lstStyle/>
                    <a:p>
                      <a:pPr algn="l" fontAlgn="ctr"/>
                      <a:r>
                        <a:rPr lang="en-US" sz="1600" dirty="0">
                          <a:effectLst/>
                        </a:rPr>
                        <a:t>It uses the asymptotic notations to represent how much time the algorithm will take in order to complete its execution.</a:t>
                      </a:r>
                      <a:endParaRPr lang="en-US" sz="1600" b="0" dirty="0">
                        <a:effectLst/>
                      </a:endParaRPr>
                    </a:p>
                  </a:txBody>
                  <a:tcPr marL="78487" marR="78487" marT="109882" marB="109882" anchor="ctr"/>
                </a:tc>
                <a:extLst>
                  <a:ext uri="{0D108BD9-81ED-4DB2-BD59-A6C34878D82A}">
                    <a16:rowId xmlns:a16="http://schemas.microsoft.com/office/drawing/2014/main" val="2546145757"/>
                  </a:ext>
                </a:extLst>
              </a:tr>
              <a:tr h="717068">
                <a:tc>
                  <a:txBody>
                    <a:bodyPr/>
                    <a:lstStyle/>
                    <a:p>
                      <a:pPr algn="l" fontAlgn="ctr"/>
                      <a:r>
                        <a:rPr lang="en-US" sz="1600" dirty="0">
                          <a:effectLst/>
                        </a:rPr>
                        <a:t>The time complexity of an algorithm using a posteriori analysis differ from system to system.</a:t>
                      </a:r>
                      <a:endParaRPr lang="en-US" sz="1600" b="0" dirty="0">
                        <a:effectLst/>
                      </a:endParaRPr>
                    </a:p>
                  </a:txBody>
                  <a:tcPr marL="78487" marR="78487" marT="109882" marB="109882" anchor="ctr"/>
                </a:tc>
                <a:tc>
                  <a:txBody>
                    <a:bodyPr/>
                    <a:lstStyle/>
                    <a:p>
                      <a:pPr algn="l" fontAlgn="ctr"/>
                      <a:r>
                        <a:rPr lang="en-US" sz="1600" dirty="0">
                          <a:effectLst/>
                        </a:rPr>
                        <a:t>The time complexity of an algorithm using a priori analysis is same for every system.</a:t>
                      </a:r>
                      <a:endParaRPr lang="en-US" sz="1600" b="0" dirty="0">
                        <a:effectLst/>
                      </a:endParaRPr>
                    </a:p>
                  </a:txBody>
                  <a:tcPr marL="78487" marR="78487" marT="109882" marB="109882" anchor="ctr"/>
                </a:tc>
                <a:extLst>
                  <a:ext uri="{0D108BD9-81ED-4DB2-BD59-A6C34878D82A}">
                    <a16:rowId xmlns:a16="http://schemas.microsoft.com/office/drawing/2014/main" val="1006029575"/>
                  </a:ext>
                </a:extLst>
              </a:tr>
              <a:tr h="506165">
                <a:tc>
                  <a:txBody>
                    <a:bodyPr/>
                    <a:lstStyle/>
                    <a:p>
                      <a:pPr algn="l" fontAlgn="ctr"/>
                      <a:r>
                        <a:rPr lang="en-US" sz="1600" dirty="0">
                          <a:effectLst/>
                        </a:rPr>
                        <a:t>It is done after execution of an algorithm.</a:t>
                      </a:r>
                      <a:endParaRPr lang="en-US" sz="1600" b="0" dirty="0">
                        <a:effectLst/>
                      </a:endParaRPr>
                    </a:p>
                  </a:txBody>
                  <a:tcPr marL="78487" marR="78487" marT="109882" marB="109882" anchor="ctr"/>
                </a:tc>
                <a:tc>
                  <a:txBody>
                    <a:bodyPr/>
                    <a:lstStyle/>
                    <a:p>
                      <a:pPr algn="l" fontAlgn="ctr"/>
                      <a:r>
                        <a:rPr lang="en-US" sz="1600" dirty="0">
                          <a:effectLst/>
                        </a:rPr>
                        <a:t>It is done before execution of an algorithm.</a:t>
                      </a:r>
                      <a:endParaRPr lang="en-US" sz="1600" b="0" dirty="0">
                        <a:effectLst/>
                      </a:endParaRPr>
                    </a:p>
                  </a:txBody>
                  <a:tcPr marL="78487" marR="78487" marT="109882" marB="109882" anchor="ctr"/>
                </a:tc>
                <a:extLst>
                  <a:ext uri="{0D108BD9-81ED-4DB2-BD59-A6C34878D82A}">
                    <a16:rowId xmlns:a16="http://schemas.microsoft.com/office/drawing/2014/main" val="1144550812"/>
                  </a:ext>
                </a:extLst>
              </a:tr>
              <a:tr h="935009">
                <a:tc>
                  <a:txBody>
                    <a:bodyPr/>
                    <a:lstStyle/>
                    <a:p>
                      <a:pPr algn="l" fontAlgn="ctr"/>
                      <a:r>
                        <a:rPr lang="en-US" sz="1600">
                          <a:effectLst/>
                        </a:rPr>
                        <a:t>It is costlier than priori analysis because  of requirement of software and hardware for execution.</a:t>
                      </a:r>
                      <a:endParaRPr lang="en-US" sz="1600" b="0">
                        <a:effectLst/>
                      </a:endParaRPr>
                    </a:p>
                  </a:txBody>
                  <a:tcPr marL="78487" marR="78487" marT="109882" marB="109882" anchor="ctr"/>
                </a:tc>
                <a:tc>
                  <a:txBody>
                    <a:bodyPr/>
                    <a:lstStyle/>
                    <a:p>
                      <a:pPr algn="l" fontAlgn="ctr"/>
                      <a:r>
                        <a:rPr lang="en-US" sz="1600" dirty="0">
                          <a:effectLst/>
                        </a:rPr>
                        <a:t>It is cheaper than Posteriori Analysis.</a:t>
                      </a:r>
                      <a:endParaRPr lang="en-US" sz="1600" b="0" dirty="0">
                        <a:effectLst/>
                      </a:endParaRPr>
                    </a:p>
                  </a:txBody>
                  <a:tcPr marL="78487" marR="78487" marT="109882" marB="109882" anchor="ctr"/>
                </a:tc>
                <a:extLst>
                  <a:ext uri="{0D108BD9-81ED-4DB2-BD59-A6C34878D82A}">
                    <a16:rowId xmlns:a16="http://schemas.microsoft.com/office/drawing/2014/main" val="2191325346"/>
                  </a:ext>
                </a:extLst>
              </a:tr>
            </a:tbl>
          </a:graphicData>
        </a:graphic>
      </p:graphicFrame>
    </p:spTree>
    <p:extLst>
      <p:ext uri="{BB962C8B-B14F-4D97-AF65-F5344CB8AC3E}">
        <p14:creationId xmlns:p14="http://schemas.microsoft.com/office/powerpoint/2010/main" val="645043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0"/>
            <a:ext cx="7498080" cy="1143000"/>
          </a:xfrm>
        </p:spPr>
        <p:txBody>
          <a:bodyPr/>
          <a:lstStyle/>
          <a:p>
            <a:r>
              <a:rPr lang="en-US" dirty="0">
                <a:solidFill>
                  <a:srgbClr val="993366"/>
                </a:solidFill>
              </a:rPr>
              <a:t>Asymptotic Analysis</a:t>
            </a:r>
            <a:endParaRPr lang="en-US" dirty="0"/>
          </a:p>
        </p:txBody>
      </p:sp>
      <p:sp>
        <p:nvSpPr>
          <p:cNvPr id="3" name="Content Placeholder 2"/>
          <p:cNvSpPr>
            <a:spLocks noGrp="1"/>
          </p:cNvSpPr>
          <p:nvPr>
            <p:ph idx="1"/>
          </p:nvPr>
        </p:nvSpPr>
        <p:spPr>
          <a:xfrm>
            <a:off x="547253" y="1143000"/>
            <a:ext cx="11104419" cy="5105400"/>
          </a:xfrm>
        </p:spPr>
        <p:txBody>
          <a:bodyPr>
            <a:normAutofit/>
          </a:bodyPr>
          <a:lstStyle/>
          <a:p>
            <a:pPr algn="just">
              <a:lnSpc>
                <a:spcPct val="150000"/>
              </a:lnSpc>
            </a:pPr>
            <a:r>
              <a:rPr lang="en-US" sz="2400" dirty="0"/>
              <a:t>Asymptotic analysis of an algorithm refers to defining the mathematical boundation/framing of its run-time performance. </a:t>
            </a:r>
          </a:p>
          <a:p>
            <a:pPr algn="just">
              <a:lnSpc>
                <a:spcPct val="150000"/>
              </a:lnSpc>
            </a:pPr>
            <a:r>
              <a:rPr lang="en-US" sz="2400" dirty="0"/>
              <a:t>It is used to find the best case, average case, and worst case scenario of an algorithm.</a:t>
            </a:r>
          </a:p>
          <a:p>
            <a:pPr algn="just">
              <a:lnSpc>
                <a:spcPct val="150000"/>
              </a:lnSpc>
            </a:pPr>
            <a:r>
              <a:rPr lang="en-US" sz="2400" dirty="0"/>
              <a:t>Asymptotic analysis is input bound</a:t>
            </a:r>
          </a:p>
          <a:p>
            <a:pPr algn="just">
              <a:lnSpc>
                <a:spcPct val="150000"/>
              </a:lnSpc>
            </a:pPr>
            <a:r>
              <a:rPr lang="en-US" sz="2400" dirty="0"/>
              <a:t>Other than the "input" all other factors are considered constant.</a:t>
            </a:r>
          </a:p>
        </p:txBody>
      </p:sp>
    </p:spTree>
    <p:extLst>
      <p:ext uri="{BB962C8B-B14F-4D97-AF65-F5344CB8AC3E}">
        <p14:creationId xmlns:p14="http://schemas.microsoft.com/office/powerpoint/2010/main" val="1499950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5583" y="1281545"/>
            <a:ext cx="11381508" cy="4897582"/>
          </a:xfrm>
        </p:spPr>
        <p:txBody>
          <a:bodyPr>
            <a:normAutofit/>
          </a:bodyPr>
          <a:lstStyle/>
          <a:p>
            <a:pPr algn="just">
              <a:lnSpc>
                <a:spcPct val="150000"/>
              </a:lnSpc>
            </a:pPr>
            <a:r>
              <a:rPr lang="en-US" sz="2400" dirty="0"/>
              <a:t>Asymptotic analysis refers to computing the running time of any operation in mathematical units of computation. </a:t>
            </a:r>
          </a:p>
          <a:p>
            <a:pPr algn="just">
              <a:lnSpc>
                <a:spcPct val="150000"/>
              </a:lnSpc>
            </a:pPr>
            <a:r>
              <a:rPr lang="en-US" sz="2400" dirty="0"/>
              <a:t>For example, the running time of one operation is computed as f(n) and may be for another operation it is computed as g(n2). </a:t>
            </a:r>
          </a:p>
          <a:p>
            <a:r>
              <a:rPr lang="en-US" sz="2400" dirty="0"/>
              <a:t>The time required by an algorithm falls under three types −</a:t>
            </a:r>
          </a:p>
          <a:p>
            <a:pPr lvl="1">
              <a:lnSpc>
                <a:spcPct val="150000"/>
              </a:lnSpc>
            </a:pPr>
            <a:r>
              <a:rPr lang="en-US" sz="2000" b="1" dirty="0"/>
              <a:t>Best Case </a:t>
            </a:r>
            <a:r>
              <a:rPr lang="en-US" sz="2000" dirty="0"/>
              <a:t>− Minimum time required for program execution.</a:t>
            </a:r>
          </a:p>
          <a:p>
            <a:pPr lvl="1">
              <a:lnSpc>
                <a:spcPct val="150000"/>
              </a:lnSpc>
            </a:pPr>
            <a:r>
              <a:rPr lang="en-US" sz="2000" b="1" dirty="0"/>
              <a:t>Average Case </a:t>
            </a:r>
            <a:r>
              <a:rPr lang="en-US" sz="2000" dirty="0"/>
              <a:t>− Average time required for program execution.</a:t>
            </a:r>
          </a:p>
          <a:p>
            <a:pPr lvl="1">
              <a:lnSpc>
                <a:spcPct val="150000"/>
              </a:lnSpc>
            </a:pPr>
            <a:r>
              <a:rPr lang="en-US" sz="2000" b="1" dirty="0"/>
              <a:t>Worst Case</a:t>
            </a:r>
            <a:r>
              <a:rPr lang="en-US" sz="2000" dirty="0"/>
              <a:t> − Maximum time required for program execution.</a:t>
            </a:r>
          </a:p>
        </p:txBody>
      </p:sp>
    </p:spTree>
    <p:extLst>
      <p:ext uri="{BB962C8B-B14F-4D97-AF65-F5344CB8AC3E}">
        <p14:creationId xmlns:p14="http://schemas.microsoft.com/office/powerpoint/2010/main" val="17333735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291" y="-110836"/>
            <a:ext cx="7498080" cy="1143000"/>
          </a:xfrm>
        </p:spPr>
        <p:txBody>
          <a:bodyPr>
            <a:normAutofit/>
          </a:bodyPr>
          <a:lstStyle/>
          <a:p>
            <a:r>
              <a:rPr lang="en-US" b="1" dirty="0"/>
              <a:t>Asymptotic Notations</a:t>
            </a:r>
            <a:endParaRPr lang="en-US" dirty="0"/>
          </a:p>
        </p:txBody>
      </p:sp>
      <p:sp>
        <p:nvSpPr>
          <p:cNvPr id="3" name="Content Placeholder 2"/>
          <p:cNvSpPr>
            <a:spLocks noGrp="1"/>
          </p:cNvSpPr>
          <p:nvPr>
            <p:ph idx="1"/>
          </p:nvPr>
        </p:nvSpPr>
        <p:spPr>
          <a:xfrm>
            <a:off x="353290" y="1198418"/>
            <a:ext cx="11339945" cy="4800600"/>
          </a:xfrm>
        </p:spPr>
        <p:txBody>
          <a:bodyPr>
            <a:normAutofit/>
          </a:bodyPr>
          <a:lstStyle/>
          <a:p>
            <a:pPr algn="just">
              <a:lnSpc>
                <a:spcPct val="150000"/>
              </a:lnSpc>
            </a:pPr>
            <a:r>
              <a:rPr lang="en-US" sz="2400" dirty="0"/>
              <a:t>Following are the commonly used asymptotic notations to calculate the running time complexity of an algorithm.</a:t>
            </a:r>
          </a:p>
          <a:p>
            <a:pPr lvl="1" algn="just">
              <a:lnSpc>
                <a:spcPct val="200000"/>
              </a:lnSpc>
            </a:pPr>
            <a:r>
              <a:rPr lang="en-US" sz="2000" b="1" dirty="0">
                <a:solidFill>
                  <a:srgbClr val="FF0000"/>
                </a:solidFill>
              </a:rPr>
              <a:t>Big – Oh(O) </a:t>
            </a:r>
            <a:r>
              <a:rPr lang="en-US" sz="2000" dirty="0">
                <a:solidFill>
                  <a:srgbClr val="FF0000"/>
                </a:solidFill>
              </a:rPr>
              <a:t> </a:t>
            </a:r>
            <a:r>
              <a:rPr lang="en-US" sz="2000" dirty="0" smtClean="0">
                <a:solidFill>
                  <a:srgbClr val="FF0000"/>
                </a:solidFill>
              </a:rPr>
              <a:t>Notation</a:t>
            </a:r>
            <a:endParaRPr lang="en-US" sz="2000" b="1" dirty="0">
              <a:solidFill>
                <a:srgbClr val="FF0000"/>
              </a:solidFill>
            </a:endParaRPr>
          </a:p>
          <a:p>
            <a:pPr lvl="1">
              <a:lnSpc>
                <a:spcPct val="200000"/>
              </a:lnSpc>
            </a:pPr>
            <a:r>
              <a:rPr lang="en-US" sz="2000" b="1" dirty="0">
                <a:solidFill>
                  <a:srgbClr val="FF0000"/>
                </a:solidFill>
              </a:rPr>
              <a:t>Big - Omega (Ω)</a:t>
            </a:r>
            <a:r>
              <a:rPr lang="en-US" sz="2000" dirty="0">
                <a:solidFill>
                  <a:srgbClr val="FF0000"/>
                </a:solidFill>
              </a:rPr>
              <a:t> </a:t>
            </a:r>
            <a:r>
              <a:rPr lang="en-US" sz="2000" dirty="0" smtClean="0">
                <a:solidFill>
                  <a:srgbClr val="FF0000"/>
                </a:solidFill>
              </a:rPr>
              <a:t>Notation</a:t>
            </a:r>
            <a:endParaRPr lang="en-US" sz="2000" b="1" dirty="0">
              <a:solidFill>
                <a:srgbClr val="FF0000"/>
              </a:solidFill>
            </a:endParaRPr>
          </a:p>
          <a:p>
            <a:pPr lvl="1">
              <a:lnSpc>
                <a:spcPct val="200000"/>
              </a:lnSpc>
            </a:pPr>
            <a:r>
              <a:rPr lang="en-US" sz="2000" b="1" dirty="0">
                <a:solidFill>
                  <a:srgbClr val="FF0000"/>
                </a:solidFill>
              </a:rPr>
              <a:t>Big - Theta (Θ)</a:t>
            </a:r>
            <a:r>
              <a:rPr lang="en-US" sz="2000" dirty="0">
                <a:solidFill>
                  <a:srgbClr val="FF0000"/>
                </a:solidFill>
              </a:rPr>
              <a:t> </a:t>
            </a:r>
            <a:r>
              <a:rPr lang="en-US" sz="2000" dirty="0" smtClean="0">
                <a:solidFill>
                  <a:srgbClr val="FF0000"/>
                </a:solidFill>
              </a:rPr>
              <a:t>Notation</a:t>
            </a:r>
            <a:endParaRPr lang="en-US" sz="2000" b="1" dirty="0">
              <a:solidFill>
                <a:srgbClr val="FF0000"/>
              </a:solidFill>
            </a:endParaRPr>
          </a:p>
          <a:p>
            <a:pPr algn="just">
              <a:lnSpc>
                <a:spcPct val="150000"/>
              </a:lnSpc>
            </a:pPr>
            <a:endParaRPr lang="en-US" sz="2400" dirty="0"/>
          </a:p>
        </p:txBody>
      </p:sp>
    </p:spTree>
    <p:extLst>
      <p:ext uri="{BB962C8B-B14F-4D97-AF65-F5344CB8AC3E}">
        <p14:creationId xmlns:p14="http://schemas.microsoft.com/office/powerpoint/2010/main" val="2122746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145" y="0"/>
            <a:ext cx="10515600" cy="1325563"/>
          </a:xfrm>
        </p:spPr>
        <p:txBody>
          <a:bodyPr/>
          <a:lstStyle/>
          <a:p>
            <a:r>
              <a:rPr lang="en-US" b="1" dirty="0" smtClean="0"/>
              <a:t>Course Outcome</a:t>
            </a:r>
            <a:endParaRPr lang="en-IN" b="1" dirty="0"/>
          </a:p>
        </p:txBody>
      </p:sp>
      <p:sp>
        <p:nvSpPr>
          <p:cNvPr id="3" name="Content Placeholder 2"/>
          <p:cNvSpPr>
            <a:spLocks noGrp="1"/>
          </p:cNvSpPr>
          <p:nvPr>
            <p:ph idx="1"/>
          </p:nvPr>
        </p:nvSpPr>
        <p:spPr>
          <a:xfrm>
            <a:off x="491836" y="1325563"/>
            <a:ext cx="10515600" cy="4351338"/>
          </a:xfrm>
        </p:spPr>
        <p:txBody>
          <a:bodyPr/>
          <a:lstStyle/>
          <a:p>
            <a:pPr>
              <a:lnSpc>
                <a:spcPct val="150000"/>
              </a:lnSpc>
            </a:pPr>
            <a:r>
              <a:rPr lang="en-US" dirty="0"/>
              <a:t>CO1: Analyse the complexity of algorithms and evaluate their performance in terms of time and space requirements.</a:t>
            </a:r>
            <a:endParaRPr lang="en-IN" dirty="0"/>
          </a:p>
        </p:txBody>
      </p:sp>
    </p:spTree>
    <p:extLst>
      <p:ext uri="{BB962C8B-B14F-4D97-AF65-F5344CB8AC3E}">
        <p14:creationId xmlns:p14="http://schemas.microsoft.com/office/powerpoint/2010/main" val="2561245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6" y="152400"/>
            <a:ext cx="7498080" cy="1143000"/>
          </a:xfrm>
        </p:spPr>
        <p:txBody>
          <a:bodyPr>
            <a:normAutofit/>
          </a:bodyPr>
          <a:lstStyle/>
          <a:p>
            <a:r>
              <a:rPr lang="en-US" dirty="0">
                <a:solidFill>
                  <a:srgbClr val="993366"/>
                </a:solidFill>
              </a:rPr>
              <a:t>O-Notation (Upper Bound)</a:t>
            </a:r>
            <a:endParaRPr lang="en-US" dirty="0"/>
          </a:p>
        </p:txBody>
      </p:sp>
      <p:sp>
        <p:nvSpPr>
          <p:cNvPr id="3" name="Content Placeholder 2"/>
          <p:cNvSpPr>
            <a:spLocks noGrp="1"/>
          </p:cNvSpPr>
          <p:nvPr>
            <p:ph idx="1"/>
          </p:nvPr>
        </p:nvSpPr>
        <p:spPr>
          <a:xfrm>
            <a:off x="339436" y="1295400"/>
            <a:ext cx="11395364" cy="4315691"/>
          </a:xfrm>
        </p:spPr>
        <p:txBody>
          <a:bodyPr>
            <a:normAutofit/>
          </a:bodyPr>
          <a:lstStyle/>
          <a:p>
            <a:pPr algn="just">
              <a:lnSpc>
                <a:spcPct val="150000"/>
              </a:lnSpc>
            </a:pPr>
            <a:r>
              <a:rPr lang="en-US" dirty="0"/>
              <a:t>The notation Ο(n) is the formal way to express the upper bound of an algorithm's running time. </a:t>
            </a:r>
          </a:p>
          <a:p>
            <a:pPr algn="just">
              <a:lnSpc>
                <a:spcPct val="150000"/>
              </a:lnSpc>
            </a:pPr>
            <a:r>
              <a:rPr lang="en-US" dirty="0"/>
              <a:t>It measures the worst case time complexity or the longest amount of time an algorithm can possibly take to complete.</a:t>
            </a:r>
          </a:p>
        </p:txBody>
      </p:sp>
    </p:spTree>
    <p:extLst>
      <p:ext uri="{BB962C8B-B14F-4D97-AF65-F5344CB8AC3E}">
        <p14:creationId xmlns:p14="http://schemas.microsoft.com/office/powerpoint/2010/main" val="31595008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11727" y="312738"/>
            <a:ext cx="7696200" cy="792162"/>
          </a:xfrm>
        </p:spPr>
        <p:txBody>
          <a:bodyPr>
            <a:normAutofit fontScale="90000"/>
          </a:bodyPr>
          <a:lstStyle/>
          <a:p>
            <a:pPr>
              <a:defRPr/>
            </a:pPr>
            <a:r>
              <a:rPr lang="en-US" sz="4000" dirty="0">
                <a:solidFill>
                  <a:srgbClr val="993366"/>
                </a:solidFill>
              </a:rPr>
              <a:t/>
            </a:r>
            <a:br>
              <a:rPr lang="en-US" sz="4000" dirty="0">
                <a:solidFill>
                  <a:srgbClr val="993366"/>
                </a:solidFill>
              </a:rPr>
            </a:br>
            <a:r>
              <a:rPr lang="en-US" sz="4000" dirty="0">
                <a:solidFill>
                  <a:srgbClr val="993366"/>
                </a:solidFill>
              </a:rPr>
              <a:t>O-Notation (Upper Bound)</a:t>
            </a:r>
            <a:br>
              <a:rPr lang="en-US" sz="4000" dirty="0">
                <a:solidFill>
                  <a:srgbClr val="993366"/>
                </a:solidFill>
              </a:rPr>
            </a:br>
            <a:r>
              <a:rPr lang="en-US" sz="4000" dirty="0">
                <a:solidFill>
                  <a:srgbClr val="993366"/>
                </a:solidFill>
              </a:rPr>
              <a:t/>
            </a:r>
            <a:br>
              <a:rPr lang="en-US" sz="4000" dirty="0">
                <a:solidFill>
                  <a:srgbClr val="993366"/>
                </a:solidFill>
              </a:rPr>
            </a:br>
            <a:endParaRPr lang="en-US" sz="4000" dirty="0">
              <a:solidFill>
                <a:srgbClr val="993366"/>
              </a:solidFill>
            </a:endParaRPr>
          </a:p>
        </p:txBody>
      </p:sp>
      <p:sp>
        <p:nvSpPr>
          <p:cNvPr id="38915" name="Rectangle 3"/>
          <p:cNvSpPr>
            <a:spLocks noGrp="1" noChangeArrowheads="1"/>
          </p:cNvSpPr>
          <p:nvPr>
            <p:ph type="body" idx="1"/>
          </p:nvPr>
        </p:nvSpPr>
        <p:spPr>
          <a:xfrm>
            <a:off x="311726" y="952209"/>
            <a:ext cx="11617037" cy="2303319"/>
          </a:xfrm>
        </p:spPr>
        <p:txBody>
          <a:bodyPr>
            <a:normAutofit lnSpcReduction="10000"/>
          </a:bodyPr>
          <a:lstStyle/>
          <a:p>
            <a:pPr>
              <a:lnSpc>
                <a:spcPct val="90000"/>
              </a:lnSpc>
            </a:pPr>
            <a:endParaRPr lang="en-US" altLang="en-US" sz="2400" dirty="0">
              <a:solidFill>
                <a:srgbClr val="993366"/>
              </a:solidFill>
            </a:endParaRPr>
          </a:p>
          <a:p>
            <a:pPr algn="just">
              <a:lnSpc>
                <a:spcPct val="150000"/>
              </a:lnSpc>
            </a:pPr>
            <a:r>
              <a:rPr lang="en-US" altLang="en-US" sz="2400" b="1" dirty="0"/>
              <a:t>Def -</a:t>
            </a:r>
            <a:r>
              <a:rPr lang="en-US" altLang="en-US" sz="2400" dirty="0"/>
              <a:t> Given functions </a:t>
            </a:r>
            <a:r>
              <a:rPr lang="en-US" altLang="en-US" sz="2400" b="1" dirty="0"/>
              <a:t>f(n)</a:t>
            </a:r>
            <a:r>
              <a:rPr lang="en-US" altLang="en-US" sz="2400" dirty="0"/>
              <a:t> and </a:t>
            </a:r>
            <a:r>
              <a:rPr lang="en-US" altLang="en-US" sz="2400" b="1" dirty="0"/>
              <a:t>g(n)</a:t>
            </a:r>
            <a:r>
              <a:rPr lang="en-US" altLang="en-US" sz="2400" dirty="0"/>
              <a:t>, we say that </a:t>
            </a:r>
            <a:r>
              <a:rPr lang="en-US" altLang="en-US" sz="2400" b="1" dirty="0"/>
              <a:t>f(n)</a:t>
            </a:r>
            <a:r>
              <a:rPr lang="en-US" altLang="en-US" sz="2400" dirty="0"/>
              <a:t> is O(</a:t>
            </a:r>
            <a:r>
              <a:rPr lang="en-US" altLang="en-US" sz="2400" b="1" dirty="0"/>
              <a:t>g(n)</a:t>
            </a:r>
            <a:r>
              <a:rPr lang="en-US" altLang="en-US" sz="2400" dirty="0"/>
              <a:t> ) if and only if there are positive constants </a:t>
            </a:r>
            <a:r>
              <a:rPr lang="en-US" altLang="en-US" sz="2400" b="1" dirty="0"/>
              <a:t>c</a:t>
            </a:r>
            <a:r>
              <a:rPr lang="en-US" altLang="en-US" sz="2400" dirty="0"/>
              <a:t> and n</a:t>
            </a:r>
            <a:r>
              <a:rPr lang="en-US" altLang="en-US" sz="2400" baseline="-25000" dirty="0"/>
              <a:t>0</a:t>
            </a:r>
            <a:r>
              <a:rPr lang="en-US" altLang="en-US" sz="2400" dirty="0"/>
              <a:t> such that</a:t>
            </a:r>
          </a:p>
          <a:p>
            <a:pPr algn="just">
              <a:lnSpc>
                <a:spcPct val="150000"/>
              </a:lnSpc>
              <a:buNone/>
            </a:pPr>
            <a:r>
              <a:rPr lang="en-US" altLang="en-US" sz="2400" dirty="0" smtClean="0"/>
              <a:t>			 </a:t>
            </a:r>
            <a:r>
              <a:rPr lang="en-US" altLang="en-US" sz="2400" b="1" dirty="0"/>
              <a:t>f(n)≤</a:t>
            </a:r>
            <a:r>
              <a:rPr lang="en-US" altLang="en-US" sz="2400" dirty="0"/>
              <a:t>  </a:t>
            </a:r>
            <a:r>
              <a:rPr lang="en-US" altLang="en-US" sz="2400" b="1" dirty="0"/>
              <a:t>c g(n)</a:t>
            </a:r>
            <a:r>
              <a:rPr lang="en-US" altLang="en-US" sz="2400" dirty="0"/>
              <a:t> for n ≥ n</a:t>
            </a:r>
            <a:r>
              <a:rPr lang="en-US" altLang="en-US" sz="2400" baseline="-25000" dirty="0"/>
              <a:t>0. </a:t>
            </a:r>
          </a:p>
          <a:p>
            <a:pPr>
              <a:lnSpc>
                <a:spcPct val="90000"/>
              </a:lnSpc>
            </a:pPr>
            <a:endParaRPr lang="en-US" sz="2400" dirty="0">
              <a:solidFill>
                <a:srgbClr val="993366"/>
              </a:solidFill>
            </a:endParaRPr>
          </a:p>
          <a:p>
            <a:pPr>
              <a:lnSpc>
                <a:spcPct val="90000"/>
              </a:lnSpc>
            </a:pPr>
            <a:endParaRPr lang="en-US" dirty="0"/>
          </a:p>
        </p:txBody>
      </p:sp>
      <p:pic>
        <p:nvPicPr>
          <p:cNvPr id="36866" name="Picture 2" descr="http://btechsmartclass.com/DS/images/Big%20O%20Graph.png"/>
          <p:cNvPicPr>
            <a:picLocks noChangeAspect="1" noChangeArrowheads="1"/>
          </p:cNvPicPr>
          <p:nvPr/>
        </p:nvPicPr>
        <p:blipFill>
          <a:blip r:embed="rId3" cstate="print"/>
          <a:srcRect/>
          <a:stretch>
            <a:fillRect/>
          </a:stretch>
        </p:blipFill>
        <p:spPr bwMode="auto">
          <a:xfrm>
            <a:off x="6573638" y="2343871"/>
            <a:ext cx="5067300" cy="3581400"/>
          </a:xfrm>
          <a:prstGeom prst="rect">
            <a:avLst/>
          </a:prstGeom>
          <a:noFill/>
        </p:spPr>
      </p:pic>
      <p:sp>
        <p:nvSpPr>
          <p:cNvPr id="6" name="Rectangle 5"/>
          <p:cNvSpPr/>
          <p:nvPr/>
        </p:nvSpPr>
        <p:spPr>
          <a:xfrm>
            <a:off x="8111836" y="6165273"/>
            <a:ext cx="1424942" cy="369332"/>
          </a:xfrm>
          <a:prstGeom prst="rect">
            <a:avLst/>
          </a:prstGeom>
        </p:spPr>
        <p:txBody>
          <a:bodyPr wrap="none">
            <a:spAutoFit/>
          </a:bodyPr>
          <a:lstStyle/>
          <a:p>
            <a:r>
              <a:rPr lang="en-US" b="1" dirty="0"/>
              <a:t>f(n) = O(g(n))</a:t>
            </a:r>
          </a:p>
        </p:txBody>
      </p:sp>
      <p:sp>
        <p:nvSpPr>
          <p:cNvPr id="2" name="Rectangle 1"/>
          <p:cNvSpPr/>
          <p:nvPr/>
        </p:nvSpPr>
        <p:spPr>
          <a:xfrm>
            <a:off x="311726" y="3286037"/>
            <a:ext cx="6096000" cy="1697068"/>
          </a:xfrm>
          <a:prstGeom prst="rect">
            <a:avLst/>
          </a:prstGeom>
        </p:spPr>
        <p:txBody>
          <a:bodyPr>
            <a:spAutoFit/>
          </a:bodyPr>
          <a:lstStyle/>
          <a:p>
            <a:pPr marL="342900" indent="-342900">
              <a:lnSpc>
                <a:spcPct val="150000"/>
              </a:lnSpc>
              <a:buFont typeface="Arial" panose="020B0604020202020204" pitchFamily="34" charset="0"/>
              <a:buChar char="•"/>
            </a:pPr>
            <a:r>
              <a:rPr lang="en-US" sz="2400" dirty="0"/>
              <a:t>f(n) is your algorithm runtime, and g(n) is an arbitrary time complexity you are trying to relate to your algorithm. </a:t>
            </a:r>
          </a:p>
        </p:txBody>
      </p:sp>
      <p:sp>
        <p:nvSpPr>
          <p:cNvPr id="3" name="Rectangle 2"/>
          <p:cNvSpPr/>
          <p:nvPr/>
        </p:nvSpPr>
        <p:spPr>
          <a:xfrm>
            <a:off x="311726" y="5013614"/>
            <a:ext cx="6096000" cy="1697068"/>
          </a:xfrm>
          <a:prstGeom prst="rect">
            <a:avLst/>
          </a:prstGeom>
        </p:spPr>
        <p:txBody>
          <a:bodyPr>
            <a:spAutoFit/>
          </a:bodyPr>
          <a:lstStyle/>
          <a:p>
            <a:pPr marL="342900" indent="-342900">
              <a:lnSpc>
                <a:spcPct val="150000"/>
              </a:lnSpc>
              <a:buFont typeface="Arial" panose="020B0604020202020204" pitchFamily="34" charset="0"/>
              <a:buChar char="•"/>
            </a:pPr>
            <a:r>
              <a:rPr lang="en-US" sz="2400" dirty="0"/>
              <a:t>As n increases, f(n) grows no faster than g(n). In other words, g(n) is an asymptotic upper bound on f(n).</a:t>
            </a:r>
          </a:p>
        </p:txBody>
      </p:sp>
    </p:spTree>
    <p:extLst>
      <p:ext uri="{BB962C8B-B14F-4D97-AF65-F5344CB8AC3E}">
        <p14:creationId xmlns:p14="http://schemas.microsoft.com/office/powerpoint/2010/main" val="21124601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27" y="0"/>
            <a:ext cx="10515600" cy="1325563"/>
          </a:xfrm>
        </p:spPr>
        <p:txBody>
          <a:bodyPr/>
          <a:lstStyle/>
          <a:p>
            <a:r>
              <a:rPr lang="en-US" b="1" dirty="0" smtClean="0"/>
              <a:t>Big-O Examples</a:t>
            </a:r>
            <a:endParaRPr lang="en-US" b="1" dirty="0"/>
          </a:p>
        </p:txBody>
      </p:sp>
      <p:sp>
        <p:nvSpPr>
          <p:cNvPr id="3" name="Content Placeholder 2"/>
          <p:cNvSpPr>
            <a:spLocks noGrp="1"/>
          </p:cNvSpPr>
          <p:nvPr>
            <p:ph idx="1"/>
          </p:nvPr>
        </p:nvSpPr>
        <p:spPr>
          <a:xfrm>
            <a:off x="495260" y="1325563"/>
            <a:ext cx="10515600" cy="4351338"/>
          </a:xfrm>
        </p:spPr>
        <p:txBody>
          <a:bodyPr>
            <a:normAutofit fontScale="77500" lnSpcReduction="20000"/>
          </a:bodyPr>
          <a:lstStyle/>
          <a:p>
            <a:pPr marL="0" indent="0">
              <a:buNone/>
            </a:pPr>
            <a:endParaRPr lang="en-US" b="1"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b="1" dirty="0" smtClean="0">
                <a:solidFill>
                  <a:schemeClr val="tx1"/>
                </a:solidFill>
                <a:latin typeface="Times New Roman" panose="02020603050405020304" pitchFamily="18" charset="0"/>
                <a:cs typeface="Times New Roman" panose="02020603050405020304" pitchFamily="18" charset="0"/>
              </a:rPr>
              <a:t>f(n</a:t>
            </a:r>
            <a:r>
              <a:rPr lang="en-US" b="1" dirty="0">
                <a:solidFill>
                  <a:schemeClr val="tx1"/>
                </a:solidFill>
                <a:latin typeface="Times New Roman" panose="02020603050405020304" pitchFamily="18" charset="0"/>
                <a:cs typeface="Times New Roman" panose="02020603050405020304" pitchFamily="18" charset="0"/>
              </a:rPr>
              <a:t>) = </a:t>
            </a:r>
            <a:r>
              <a:rPr lang="en-US" b="1" dirty="0" smtClean="0">
                <a:solidFill>
                  <a:schemeClr val="tx1"/>
                </a:solidFill>
                <a:latin typeface="Times New Roman" panose="02020603050405020304" pitchFamily="18" charset="0"/>
                <a:cs typeface="Times New Roman" panose="02020603050405020304" pitchFamily="18" charset="0"/>
              </a:rPr>
              <a:t>2n+2</a:t>
            </a:r>
            <a:r>
              <a:rPr lang="en-US" b="1" dirty="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 g(n</a:t>
            </a:r>
            <a:r>
              <a:rPr lang="en-US" b="1" dirty="0">
                <a:solidFill>
                  <a:schemeClr val="tx1"/>
                </a:solidFill>
                <a:latin typeface="Times New Roman" panose="02020603050405020304" pitchFamily="18" charset="0"/>
                <a:cs typeface="Times New Roman" panose="02020603050405020304" pitchFamily="18" charset="0"/>
              </a:rPr>
              <a:t>) = </a:t>
            </a:r>
            <a:r>
              <a:rPr lang="pt-BR" b="1" dirty="0" smtClean="0">
                <a:solidFill>
                  <a:schemeClr val="tx1"/>
                </a:solidFill>
                <a:latin typeface="Times New Roman" panose="02020603050405020304" pitchFamily="18" charset="0"/>
                <a:cs typeface="Times New Roman" panose="02020603050405020304" pitchFamily="18" charset="0"/>
              </a:rPr>
              <a:t>n</a:t>
            </a:r>
            <a:r>
              <a:rPr lang="pt-BR" b="1" baseline="30000" dirty="0" smtClean="0">
                <a:solidFill>
                  <a:schemeClr val="tx1"/>
                </a:solidFill>
                <a:latin typeface="Times New Roman" panose="02020603050405020304" pitchFamily="18" charset="0"/>
                <a:cs typeface="Times New Roman" panose="02020603050405020304" pitchFamily="18" charset="0"/>
              </a:rPr>
              <a:t>2</a:t>
            </a:r>
            <a:r>
              <a:rPr lang="en-US" b="1" dirty="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 </a:t>
            </a:r>
            <a:r>
              <a:rPr lang="pt-BR" b="1" dirty="0" smtClean="0">
                <a:solidFill>
                  <a:schemeClr val="tx1"/>
                </a:solidFill>
                <a:latin typeface="Times New Roman" panose="02020603050405020304" pitchFamily="18" charset="0"/>
                <a:cs typeface="Times New Roman" panose="02020603050405020304" pitchFamily="18" charset="0"/>
              </a:rPr>
              <a:t>Is </a:t>
            </a:r>
            <a:r>
              <a:rPr lang="pt-BR" b="1" dirty="0">
                <a:solidFill>
                  <a:schemeClr val="tx1"/>
                </a:solidFill>
                <a:latin typeface="Times New Roman" panose="02020603050405020304" pitchFamily="18" charset="0"/>
                <a:cs typeface="Times New Roman" panose="02020603050405020304" pitchFamily="18" charset="0"/>
              </a:rPr>
              <a:t>f(n) </a:t>
            </a:r>
            <a:r>
              <a:rPr lang="pt-BR" b="1" dirty="0" smtClean="0">
                <a:solidFill>
                  <a:schemeClr val="tx1"/>
                </a:solidFill>
                <a:latin typeface="Times New Roman" panose="02020603050405020304" pitchFamily="18" charset="0"/>
                <a:cs typeface="Times New Roman" panose="02020603050405020304" pitchFamily="18" charset="0"/>
              </a:rPr>
              <a:t>O(g(n</a:t>
            </a:r>
            <a:r>
              <a:rPr lang="pt-BR" b="1" baseline="30000" dirty="0" smtClean="0">
                <a:solidFill>
                  <a:schemeClr val="tx1"/>
                </a:solidFill>
                <a:latin typeface="Times New Roman" panose="02020603050405020304" pitchFamily="18" charset="0"/>
                <a:cs typeface="Times New Roman" panose="02020603050405020304" pitchFamily="18" charset="0"/>
              </a:rPr>
              <a:t>2</a:t>
            </a:r>
            <a:r>
              <a:rPr lang="pt-BR" b="1" dirty="0" smtClean="0">
                <a:solidFill>
                  <a:schemeClr val="tx1"/>
                </a:solidFill>
                <a:latin typeface="Times New Roman" panose="02020603050405020304" pitchFamily="18" charset="0"/>
                <a:cs typeface="Times New Roman" panose="02020603050405020304" pitchFamily="18" charset="0"/>
              </a:rPr>
              <a:t>))?</a:t>
            </a:r>
          </a:p>
          <a:p>
            <a:pPr marL="0" indent="0">
              <a:buNone/>
            </a:pPr>
            <a:endParaRPr lang="pt-BR" b="1" dirty="0" smtClean="0">
              <a:solidFill>
                <a:schemeClr val="tx1"/>
              </a:solidFill>
              <a:latin typeface="Times New Roman" panose="02020603050405020304" pitchFamily="18" charset="0"/>
              <a:cs typeface="Times New Roman" panose="02020603050405020304" pitchFamily="18" charset="0"/>
            </a:endParaRPr>
          </a:p>
          <a:p>
            <a:pPr marL="0" indent="0">
              <a:buNone/>
            </a:pPr>
            <a:r>
              <a:rPr lang="pt-BR" b="1" dirty="0" smtClean="0">
                <a:solidFill>
                  <a:schemeClr val="tx1"/>
                </a:solidFill>
                <a:latin typeface="Times New Roman" panose="02020603050405020304" pitchFamily="18" charset="0"/>
                <a:cs typeface="Times New Roman" panose="02020603050405020304" pitchFamily="18" charset="0"/>
              </a:rPr>
              <a:t> </a:t>
            </a:r>
            <a:r>
              <a:rPr lang="pt-BR" dirty="0" smtClean="0">
                <a:solidFill>
                  <a:schemeClr val="tx1"/>
                </a:solidFill>
                <a:latin typeface="Times New Roman" panose="02020603050405020304" pitchFamily="18" charset="0"/>
                <a:cs typeface="Times New Roman" panose="02020603050405020304" pitchFamily="18" charset="0"/>
              </a:rPr>
              <a:t>2n+2 &lt;= c</a:t>
            </a:r>
            <a:r>
              <a:rPr lang="pt-BR" dirty="0">
                <a:solidFill>
                  <a:schemeClr val="tx1"/>
                </a:solidFill>
                <a:latin typeface="Times New Roman" panose="02020603050405020304" pitchFamily="18" charset="0"/>
                <a:cs typeface="Times New Roman" panose="02020603050405020304" pitchFamily="18" charset="0"/>
              </a:rPr>
              <a:t>* </a:t>
            </a:r>
            <a:r>
              <a:rPr lang="pt-BR" dirty="0" smtClean="0">
                <a:solidFill>
                  <a:schemeClr val="tx1"/>
                </a:solidFill>
                <a:latin typeface="Times New Roman" panose="02020603050405020304" pitchFamily="18" charset="0"/>
                <a:cs typeface="Times New Roman" panose="02020603050405020304" pitchFamily="18" charset="0"/>
              </a:rPr>
              <a:t>n</a:t>
            </a:r>
            <a:r>
              <a:rPr lang="pt-BR" baseline="30000" dirty="0" smtClean="0">
                <a:solidFill>
                  <a:schemeClr val="tx1"/>
                </a:solidFill>
                <a:latin typeface="Times New Roman" panose="02020603050405020304" pitchFamily="18" charset="0"/>
                <a:cs typeface="Times New Roman" panose="02020603050405020304" pitchFamily="18" charset="0"/>
              </a:rPr>
              <a:t>2</a:t>
            </a:r>
            <a:r>
              <a:rPr lang="pt-BR" dirty="0" smtClean="0">
                <a:solidFill>
                  <a:schemeClr val="tx1"/>
                </a:solidFill>
                <a:latin typeface="Times New Roman" panose="02020603050405020304" pitchFamily="18" charset="0"/>
                <a:cs typeface="Times New Roman" panose="02020603050405020304" pitchFamily="18" charset="0"/>
              </a:rPr>
              <a:t>  </a:t>
            </a:r>
          </a:p>
          <a:p>
            <a:pPr marL="0" indent="0">
              <a:buNone/>
            </a:pPr>
            <a:r>
              <a:rPr lang="pt-BR" b="1" dirty="0" smtClean="0">
                <a:solidFill>
                  <a:schemeClr val="tx1"/>
                </a:solidFill>
                <a:latin typeface="Times New Roman" panose="02020603050405020304" pitchFamily="18" charset="0"/>
                <a:cs typeface="Times New Roman" panose="02020603050405020304" pitchFamily="18" charset="0"/>
              </a:rPr>
              <a:t>C= 1</a:t>
            </a:r>
          </a:p>
          <a:p>
            <a:pPr marL="0" indent="0">
              <a:buNone/>
            </a:pPr>
            <a:r>
              <a:rPr lang="pt-BR" dirty="0" smtClean="0">
                <a:solidFill>
                  <a:schemeClr val="tx1"/>
                </a:solidFill>
                <a:latin typeface="Times New Roman" panose="02020603050405020304" pitchFamily="18" charset="0"/>
                <a:cs typeface="Times New Roman" panose="02020603050405020304" pitchFamily="18" charset="0"/>
              </a:rPr>
              <a:t>2n+2 &lt;= </a:t>
            </a:r>
            <a:r>
              <a:rPr lang="pt-BR" dirty="0">
                <a:solidFill>
                  <a:schemeClr val="tx1"/>
                </a:solidFill>
                <a:latin typeface="Times New Roman" panose="02020603050405020304" pitchFamily="18" charset="0"/>
                <a:cs typeface="Times New Roman" panose="02020603050405020304" pitchFamily="18" charset="0"/>
              </a:rPr>
              <a:t>n</a:t>
            </a:r>
            <a:r>
              <a:rPr lang="pt-BR" baseline="30000" dirty="0">
                <a:solidFill>
                  <a:schemeClr val="tx1"/>
                </a:solidFill>
                <a:latin typeface="Times New Roman" panose="02020603050405020304" pitchFamily="18" charset="0"/>
                <a:cs typeface="Times New Roman" panose="02020603050405020304" pitchFamily="18" charset="0"/>
              </a:rPr>
              <a:t>2</a:t>
            </a:r>
            <a:endParaRPr lang="pt-BR" dirty="0">
              <a:solidFill>
                <a:schemeClr val="tx1"/>
              </a:solidFill>
              <a:latin typeface="Times New Roman" panose="02020603050405020304" pitchFamily="18" charset="0"/>
              <a:cs typeface="Times New Roman" panose="02020603050405020304" pitchFamily="18" charset="0"/>
            </a:endParaRPr>
          </a:p>
          <a:p>
            <a:pPr marL="0" indent="0">
              <a:buNone/>
            </a:pPr>
            <a:endParaRPr lang="pt-BR" dirty="0">
              <a:solidFill>
                <a:schemeClr val="tx1"/>
              </a:solidFill>
              <a:latin typeface="Times New Roman" panose="02020603050405020304" pitchFamily="18" charset="0"/>
              <a:cs typeface="Times New Roman" panose="02020603050405020304" pitchFamily="18" charset="0"/>
            </a:endParaRPr>
          </a:p>
          <a:p>
            <a:pPr marL="0" indent="0">
              <a:buNone/>
            </a:pPr>
            <a:endParaRPr lang="pt-BR" b="1"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pt-BR" b="1" dirty="0">
              <a:solidFill>
                <a:schemeClr val="tx1"/>
              </a:solidFill>
              <a:latin typeface="Times New Roman" panose="02020603050405020304" pitchFamily="18" charset="0"/>
              <a:cs typeface="Times New Roman" panose="02020603050405020304" pitchFamily="18" charset="0"/>
            </a:endParaRPr>
          </a:p>
          <a:p>
            <a:pPr marL="0" indent="0">
              <a:buNone/>
            </a:pPr>
            <a:endParaRPr lang="en-US" b="1"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b="1"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b="1" dirty="0" smtClean="0">
                <a:solidFill>
                  <a:schemeClr val="tx1"/>
                </a:solidFill>
                <a:latin typeface="Times New Roman" panose="02020603050405020304" pitchFamily="18" charset="0"/>
                <a:cs typeface="Times New Roman" panose="02020603050405020304" pitchFamily="18" charset="0"/>
              </a:rPr>
              <a:t>For n&gt;2 we can obtain f(n) &lt; g(n).</a:t>
            </a:r>
            <a:endParaRPr lang="en-US" b="1" dirty="0">
              <a:solidFill>
                <a:schemeClr val="tx1"/>
              </a:solidFill>
              <a:latin typeface="Times New Roman" panose="02020603050405020304" pitchFamily="18" charset="0"/>
              <a:cs typeface="Times New Roman" panose="02020603050405020304" pitchFamily="18" charset="0"/>
            </a:endParaRPr>
          </a:p>
          <a:p>
            <a:pPr marL="0" indent="0">
              <a:buNone/>
            </a:pPr>
            <a:endParaRPr lang="en-US" b="1"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b="1" dirty="0">
              <a:solidFill>
                <a:schemeClr val="tx1"/>
              </a:solidFill>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182090778"/>
              </p:ext>
            </p:extLst>
          </p:nvPr>
        </p:nvGraphicFramePr>
        <p:xfrm>
          <a:off x="495260" y="3664404"/>
          <a:ext cx="7141592" cy="1483360"/>
        </p:xfrm>
        <a:graphic>
          <a:graphicData uri="http://schemas.openxmlformats.org/drawingml/2006/table">
            <a:tbl>
              <a:tblPr firstRow="1" bandRow="1">
                <a:tableStyleId>{5C22544A-7EE6-4342-B048-85BDC9FD1C3A}</a:tableStyleId>
              </a:tblPr>
              <a:tblGrid>
                <a:gridCol w="1045592">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r>
                        <a:rPr lang="en-US" dirty="0" smtClean="0"/>
                        <a:t>n</a:t>
                      </a:r>
                      <a:endParaRPr lang="en-US" dirty="0"/>
                    </a:p>
                  </a:txBody>
                  <a:tcPr/>
                </a:tc>
                <a:tc>
                  <a:txBody>
                    <a:bodyPr/>
                    <a:lstStyle/>
                    <a:p>
                      <a:r>
                        <a:rPr lang="en-US" dirty="0" smtClean="0"/>
                        <a:t>f(n)= 2n+2</a:t>
                      </a:r>
                      <a:endParaRPr lang="en-US" dirty="0"/>
                    </a:p>
                  </a:txBody>
                  <a:tcPr/>
                </a:tc>
                <a:tc>
                  <a:txBody>
                    <a:bodyPr/>
                    <a:lstStyle/>
                    <a:p>
                      <a:r>
                        <a:rPr lang="en-US" dirty="0" smtClean="0"/>
                        <a:t>g(n)=</a:t>
                      </a:r>
                      <a:r>
                        <a:rPr lang="en-US" dirty="0" smtClean="0">
                          <a:solidFill>
                            <a:schemeClr val="bg1"/>
                          </a:solidFill>
                        </a:rPr>
                        <a:t> </a:t>
                      </a:r>
                      <a:r>
                        <a:rPr lang="pt-BR" b="1" dirty="0" smtClean="0">
                          <a:solidFill>
                            <a:schemeClr val="bg1"/>
                          </a:solidFill>
                          <a:latin typeface="Times New Roman" panose="02020603050405020304" pitchFamily="18" charset="0"/>
                          <a:cs typeface="Times New Roman" panose="02020603050405020304" pitchFamily="18" charset="0"/>
                        </a:rPr>
                        <a:t>n</a:t>
                      </a:r>
                      <a:r>
                        <a:rPr lang="pt-BR" b="1" baseline="30000" dirty="0" smtClean="0">
                          <a:solidFill>
                            <a:schemeClr val="bg1"/>
                          </a:solidFill>
                          <a:latin typeface="Times New Roman" panose="02020603050405020304" pitchFamily="18" charset="0"/>
                          <a:cs typeface="Times New Roman" panose="02020603050405020304" pitchFamily="18" charset="0"/>
                        </a:rPr>
                        <a:t>2</a:t>
                      </a:r>
                      <a:endParaRPr lang="en-US" dirty="0">
                        <a:solidFill>
                          <a:schemeClr val="bg1"/>
                        </a:solidFill>
                      </a:endParaRPr>
                    </a:p>
                  </a:txBody>
                  <a:tcPr/>
                </a:tc>
                <a:tc>
                  <a:txBody>
                    <a:bodyPr/>
                    <a:lstStyle/>
                    <a:p>
                      <a:r>
                        <a:rPr lang="en-US" dirty="0" smtClean="0"/>
                        <a:t>f(n)&lt;=c*g(n)</a:t>
                      </a:r>
                      <a:endParaRPr lang="en-US" dirty="0"/>
                    </a:p>
                  </a:txBody>
                  <a:tcPr/>
                </a:tc>
                <a:extLst>
                  <a:ext uri="{0D108BD9-81ED-4DB2-BD59-A6C34878D82A}">
                    <a16:rowId xmlns:a16="http://schemas.microsoft.com/office/drawing/2014/main" val="10000"/>
                  </a:ext>
                </a:extLst>
              </a:tr>
              <a:tr h="370840">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f(n)&gt;g(n)</a:t>
                      </a:r>
                      <a:endParaRPr lang="en-US" dirty="0"/>
                    </a:p>
                  </a:txBody>
                  <a:tcPr/>
                </a:tc>
                <a:extLst>
                  <a:ext uri="{0D108BD9-81ED-4DB2-BD59-A6C34878D82A}">
                    <a16:rowId xmlns:a16="http://schemas.microsoft.com/office/drawing/2014/main" val="10001"/>
                  </a:ext>
                </a:extLst>
              </a:tr>
              <a:tr h="370840">
                <a:tc>
                  <a:txBody>
                    <a:bodyPr/>
                    <a:lstStyle/>
                    <a:p>
                      <a:r>
                        <a:rPr lang="en-US" dirty="0" smtClean="0"/>
                        <a:t>2</a:t>
                      </a:r>
                      <a:endParaRPr lang="en-US" dirty="0"/>
                    </a:p>
                  </a:txBody>
                  <a:tcPr/>
                </a:tc>
                <a:tc>
                  <a:txBody>
                    <a:bodyPr/>
                    <a:lstStyle/>
                    <a:p>
                      <a:r>
                        <a:rPr lang="en-US" dirty="0" smtClean="0"/>
                        <a:t>6</a:t>
                      </a:r>
                      <a:endParaRPr lang="en-US" dirty="0"/>
                    </a:p>
                  </a:txBody>
                  <a:tcPr/>
                </a:tc>
                <a:tc>
                  <a:txBody>
                    <a:bodyPr/>
                    <a:lstStyle/>
                    <a:p>
                      <a:r>
                        <a:rPr lang="en-US" dirty="0" smtClean="0"/>
                        <a:t>4</a:t>
                      </a:r>
                      <a:endParaRPr lang="en-US" dirty="0"/>
                    </a:p>
                  </a:txBody>
                  <a:tcPr/>
                </a:tc>
                <a:tc>
                  <a:txBody>
                    <a:bodyPr/>
                    <a:lstStyle/>
                    <a:p>
                      <a:r>
                        <a:rPr lang="en-US" dirty="0" smtClean="0"/>
                        <a:t>f(n)&gt;g(n)</a:t>
                      </a:r>
                      <a:endParaRPr lang="en-US" dirty="0"/>
                    </a:p>
                  </a:txBody>
                  <a:tcPr/>
                </a:tc>
                <a:extLst>
                  <a:ext uri="{0D108BD9-81ED-4DB2-BD59-A6C34878D82A}">
                    <a16:rowId xmlns:a16="http://schemas.microsoft.com/office/drawing/2014/main" val="10002"/>
                  </a:ext>
                </a:extLst>
              </a:tr>
              <a:tr h="370840">
                <a:tc>
                  <a:txBody>
                    <a:bodyPr/>
                    <a:lstStyle/>
                    <a:p>
                      <a:r>
                        <a:rPr lang="en-US" dirty="0" smtClean="0"/>
                        <a:t>3</a:t>
                      </a:r>
                      <a:endParaRPr lang="en-US" dirty="0"/>
                    </a:p>
                  </a:txBody>
                  <a:tcPr/>
                </a:tc>
                <a:tc>
                  <a:txBody>
                    <a:bodyPr/>
                    <a:lstStyle/>
                    <a:p>
                      <a:r>
                        <a:rPr lang="en-US" dirty="0" smtClean="0"/>
                        <a:t>8</a:t>
                      </a:r>
                      <a:endParaRPr lang="en-US" dirty="0"/>
                    </a:p>
                  </a:txBody>
                  <a:tcPr/>
                </a:tc>
                <a:tc>
                  <a:txBody>
                    <a:bodyPr/>
                    <a:lstStyle/>
                    <a:p>
                      <a:r>
                        <a:rPr lang="en-US" dirty="0" smtClean="0"/>
                        <a:t>9</a:t>
                      </a:r>
                      <a:endParaRPr lang="en-US" dirty="0"/>
                    </a:p>
                  </a:txBody>
                  <a:tcPr/>
                </a:tc>
                <a:tc>
                  <a:txBody>
                    <a:bodyPr/>
                    <a:lstStyle/>
                    <a:p>
                      <a:r>
                        <a:rPr lang="en-US" dirty="0" smtClean="0"/>
                        <a:t>f(n)&lt;g(n)</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182534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err="1" smtClean="0"/>
              <a:t>Contd</a:t>
            </a:r>
            <a:r>
              <a:rPr lang="en-US" dirty="0" smtClean="0"/>
              <a:t>…</a:t>
            </a:r>
            <a:br>
              <a:rPr lang="en-US" dirty="0" smtClean="0"/>
            </a:br>
            <a:endParaRPr lang="en-US" dirty="0"/>
          </a:p>
        </p:txBody>
      </p:sp>
      <p:sp>
        <p:nvSpPr>
          <p:cNvPr id="3" name="Content Placeholder 2"/>
          <p:cNvSpPr>
            <a:spLocks noGrp="1"/>
          </p:cNvSpPr>
          <p:nvPr>
            <p:ph idx="1"/>
          </p:nvPr>
        </p:nvSpPr>
        <p:spPr>
          <a:xfrm>
            <a:off x="491836" y="1271444"/>
            <a:ext cx="10515600" cy="4351338"/>
          </a:xfrm>
        </p:spPr>
        <p:txBody>
          <a:bodyPr/>
          <a:lstStyle/>
          <a:p>
            <a:pPr marL="0" indent="0">
              <a:buNone/>
            </a:pPr>
            <a:r>
              <a:rPr lang="pt-BR" altLang="en-US" b="1" dirty="0">
                <a:solidFill>
                  <a:schemeClr val="tx1"/>
                </a:solidFill>
                <a:latin typeface="Times New Roman" panose="02020603050405020304" pitchFamily="18" charset="0"/>
                <a:cs typeface="Times New Roman" panose="02020603050405020304" pitchFamily="18" charset="0"/>
              </a:rPr>
              <a:t>Show that </a:t>
            </a:r>
            <a:r>
              <a:rPr lang="pt-BR" altLang="en-US" b="1" dirty="0">
                <a:latin typeface="Times New Roman" panose="02020603050405020304" pitchFamily="18" charset="0"/>
                <a:cs typeface="Times New Roman" panose="02020603050405020304" pitchFamily="18" charset="0"/>
              </a:rPr>
              <a:t>30n+8 is O(n).</a:t>
            </a:r>
          </a:p>
          <a:p>
            <a:pPr marL="0" indent="0">
              <a:buNone/>
            </a:pPr>
            <a:r>
              <a:rPr lang="pt-BR" altLang="en-US" dirty="0" smtClean="0">
                <a:solidFill>
                  <a:schemeClr val="tx1"/>
                </a:solidFill>
                <a:latin typeface="Times New Roman" panose="02020603050405020304" pitchFamily="18" charset="0"/>
                <a:cs typeface="Times New Roman" panose="02020603050405020304" pitchFamily="18" charset="0"/>
              </a:rPr>
              <a:t>f(n) = 30n+8 &lt;= c* g(__)</a:t>
            </a:r>
          </a:p>
          <a:p>
            <a:pPr marL="0" indent="0">
              <a:buNone/>
            </a:pPr>
            <a:r>
              <a:rPr lang="pt-BR" altLang="en-US" dirty="0" smtClean="0">
                <a:solidFill>
                  <a:schemeClr val="tx1"/>
                </a:solidFill>
                <a:latin typeface="Times New Roman" panose="02020603050405020304" pitchFamily="18" charset="0"/>
                <a:cs typeface="Times New Roman" panose="02020603050405020304" pitchFamily="18" charset="0"/>
              </a:rPr>
              <a:t>30n+8&lt;= c* n</a:t>
            </a:r>
          </a:p>
          <a:p>
            <a:pPr marL="0" indent="0">
              <a:buNone/>
            </a:pPr>
            <a:r>
              <a:rPr lang="pt-BR" altLang="en-US" dirty="0" smtClean="0">
                <a:solidFill>
                  <a:schemeClr val="tx1"/>
                </a:solidFill>
                <a:latin typeface="Times New Roman" panose="02020603050405020304" pitchFamily="18" charset="0"/>
                <a:cs typeface="Times New Roman" panose="02020603050405020304" pitchFamily="18" charset="0"/>
              </a:rPr>
              <a:t>Find value of c such that f(n) is always less than g(n).</a:t>
            </a:r>
          </a:p>
          <a:p>
            <a:pPr marL="0" indent="0">
              <a:buNone/>
            </a:pPr>
            <a:r>
              <a:rPr lang="pt-BR" altLang="en-US" b="1" dirty="0" smtClean="0">
                <a:solidFill>
                  <a:schemeClr val="tx1"/>
                </a:solidFill>
                <a:latin typeface="Times New Roman" panose="02020603050405020304" pitchFamily="18" charset="0"/>
                <a:cs typeface="Times New Roman" panose="02020603050405020304" pitchFamily="18" charset="0"/>
              </a:rPr>
              <a:t>Put c = 31</a:t>
            </a:r>
          </a:p>
          <a:p>
            <a:pPr marL="0" indent="0">
              <a:buNone/>
            </a:pPr>
            <a:r>
              <a:rPr lang="pt-BR" altLang="en-US" dirty="0" smtClean="0">
                <a:solidFill>
                  <a:schemeClr val="tx1"/>
                </a:solidFill>
                <a:latin typeface="Times New Roman" panose="02020603050405020304" pitchFamily="18" charset="0"/>
                <a:cs typeface="Times New Roman" panose="02020603050405020304" pitchFamily="18" charset="0"/>
              </a:rPr>
              <a:t>30n+8 &lt;= 31*n</a:t>
            </a:r>
            <a:endParaRPr lang="pt-BR" altLang="en-US" dirty="0">
              <a:solidFill>
                <a:schemeClr val="tx1"/>
              </a:solidFill>
              <a:latin typeface="Times New Roman" panose="02020603050405020304" pitchFamily="18" charset="0"/>
              <a:cs typeface="Times New Roman" panose="02020603050405020304" pitchFamily="18" charset="0"/>
            </a:endParaRPr>
          </a:p>
          <a:p>
            <a:pPr marL="0" indent="0">
              <a:buNone/>
            </a:pPr>
            <a:r>
              <a:rPr lang="pt-BR" altLang="en-US" dirty="0" smtClean="0">
                <a:solidFill>
                  <a:schemeClr val="tx1"/>
                </a:solidFill>
                <a:latin typeface="Times New Roman" panose="02020603050405020304" pitchFamily="18" charset="0"/>
                <a:cs typeface="Times New Roman" panose="02020603050405020304" pitchFamily="18" charset="0"/>
              </a:rPr>
              <a:t>8 &lt;= n</a:t>
            </a:r>
          </a:p>
          <a:p>
            <a:pPr marL="0" indent="0">
              <a:buNone/>
            </a:pPr>
            <a:r>
              <a:rPr lang="pt-BR" altLang="en-US" b="1" dirty="0" smtClean="0">
                <a:solidFill>
                  <a:schemeClr val="tx1"/>
                </a:solidFill>
                <a:latin typeface="Times New Roman" panose="02020603050405020304" pitchFamily="18" charset="0"/>
                <a:cs typeface="Times New Roman" panose="02020603050405020304" pitchFamily="18" charset="0"/>
              </a:rPr>
              <a:t>  n &gt;= 8</a:t>
            </a:r>
            <a:endParaRPr lang="pt-BR" altLang="en-US" b="1"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673762" y="4916883"/>
            <a:ext cx="1141184" cy="3755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9455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Contd..</a:t>
            </a:r>
            <a:br>
              <a:rPr lang="en-US" dirty="0" smtClean="0"/>
            </a:br>
            <a:endParaRPr lang="en-US" dirty="0"/>
          </a:p>
        </p:txBody>
      </p:sp>
      <p:sp>
        <p:nvSpPr>
          <p:cNvPr id="3" name="Content Placeholder 2"/>
          <p:cNvSpPr>
            <a:spLocks noGrp="1"/>
          </p:cNvSpPr>
          <p:nvPr>
            <p:ph idx="1"/>
          </p:nvPr>
        </p:nvSpPr>
        <p:spPr>
          <a:xfrm>
            <a:off x="370643" y="1254909"/>
            <a:ext cx="10515600" cy="5436835"/>
          </a:xfrm>
        </p:spPr>
        <p:txBody>
          <a:bodyPr>
            <a:normAutofit fontScale="77500" lnSpcReduction="20000"/>
          </a:bodyPr>
          <a:lstStyle/>
          <a:p>
            <a:pPr>
              <a:lnSpc>
                <a:spcPct val="170000"/>
              </a:lnSpc>
            </a:pPr>
            <a:r>
              <a:rPr lang="pt-BR" altLang="en-US" b="1" dirty="0">
                <a:solidFill>
                  <a:schemeClr val="tx1"/>
                </a:solidFill>
                <a:latin typeface="Times New Roman" panose="02020603050405020304" pitchFamily="18" charset="0"/>
                <a:cs typeface="Times New Roman" panose="02020603050405020304" pitchFamily="18" charset="0"/>
              </a:rPr>
              <a:t>Prove that: 20n</a:t>
            </a:r>
            <a:r>
              <a:rPr lang="pt-BR" altLang="en-US" b="1" baseline="30000" dirty="0">
                <a:solidFill>
                  <a:schemeClr val="tx1"/>
                </a:solidFill>
                <a:latin typeface="Times New Roman" panose="02020603050405020304" pitchFamily="18" charset="0"/>
                <a:cs typeface="Times New Roman" panose="02020603050405020304" pitchFamily="18" charset="0"/>
              </a:rPr>
              <a:t>2</a:t>
            </a:r>
            <a:r>
              <a:rPr lang="pt-BR" altLang="en-US" b="1" dirty="0">
                <a:solidFill>
                  <a:schemeClr val="tx1"/>
                </a:solidFill>
                <a:latin typeface="Times New Roman" panose="02020603050405020304" pitchFamily="18" charset="0"/>
                <a:cs typeface="Times New Roman" panose="02020603050405020304" pitchFamily="18" charset="0"/>
              </a:rPr>
              <a:t> + 2n + 5 = O(n</a:t>
            </a:r>
            <a:r>
              <a:rPr lang="pt-BR" altLang="en-US" b="1" baseline="30000" dirty="0">
                <a:solidFill>
                  <a:schemeClr val="tx1"/>
                </a:solidFill>
                <a:latin typeface="Times New Roman" panose="02020603050405020304" pitchFamily="18" charset="0"/>
                <a:cs typeface="Times New Roman" panose="02020603050405020304" pitchFamily="18" charset="0"/>
              </a:rPr>
              <a:t>2</a:t>
            </a:r>
            <a:r>
              <a:rPr lang="pt-BR" altLang="en-US" b="1" dirty="0" smtClean="0">
                <a:solidFill>
                  <a:schemeClr val="tx1"/>
                </a:solidFill>
                <a:latin typeface="Times New Roman" panose="02020603050405020304" pitchFamily="18" charset="0"/>
                <a:cs typeface="Times New Roman" panose="02020603050405020304" pitchFamily="18" charset="0"/>
              </a:rPr>
              <a:t>)</a:t>
            </a:r>
          </a:p>
          <a:p>
            <a:pPr>
              <a:lnSpc>
                <a:spcPct val="170000"/>
              </a:lnSpc>
            </a:pPr>
            <a:r>
              <a:rPr lang="pt-BR" altLang="en-US" dirty="0" smtClean="0">
                <a:solidFill>
                  <a:schemeClr val="tx1"/>
                </a:solidFill>
                <a:latin typeface="Times New Roman" panose="02020603050405020304" pitchFamily="18" charset="0"/>
                <a:cs typeface="Times New Roman" panose="02020603050405020304" pitchFamily="18" charset="0"/>
              </a:rPr>
              <a:t>f(n) = </a:t>
            </a:r>
            <a:r>
              <a:rPr lang="pt-BR" altLang="en-US" dirty="0">
                <a:solidFill>
                  <a:schemeClr val="tx1"/>
                </a:solidFill>
                <a:latin typeface="Times New Roman" panose="02020603050405020304" pitchFamily="18" charset="0"/>
                <a:cs typeface="Times New Roman" panose="02020603050405020304" pitchFamily="18" charset="0"/>
              </a:rPr>
              <a:t>20n</a:t>
            </a:r>
            <a:r>
              <a:rPr lang="pt-BR" altLang="en-US" baseline="30000" dirty="0">
                <a:solidFill>
                  <a:schemeClr val="tx1"/>
                </a:solidFill>
                <a:latin typeface="Times New Roman" panose="02020603050405020304" pitchFamily="18" charset="0"/>
                <a:cs typeface="Times New Roman" panose="02020603050405020304" pitchFamily="18" charset="0"/>
              </a:rPr>
              <a:t>2</a:t>
            </a:r>
            <a:r>
              <a:rPr lang="pt-BR" altLang="en-US" dirty="0">
                <a:solidFill>
                  <a:schemeClr val="tx1"/>
                </a:solidFill>
                <a:latin typeface="Times New Roman" panose="02020603050405020304" pitchFamily="18" charset="0"/>
                <a:cs typeface="Times New Roman" panose="02020603050405020304" pitchFamily="18" charset="0"/>
              </a:rPr>
              <a:t> + 2n + 5 </a:t>
            </a:r>
            <a:r>
              <a:rPr lang="pt-BR" altLang="en-US" dirty="0" smtClean="0">
                <a:solidFill>
                  <a:schemeClr val="tx1"/>
                </a:solidFill>
                <a:latin typeface="Times New Roman" panose="02020603050405020304" pitchFamily="18" charset="0"/>
                <a:cs typeface="Times New Roman" panose="02020603050405020304" pitchFamily="18" charset="0"/>
              </a:rPr>
              <a:t>&lt; = c* g(__)</a:t>
            </a:r>
          </a:p>
          <a:p>
            <a:pPr>
              <a:lnSpc>
                <a:spcPct val="170000"/>
              </a:lnSpc>
            </a:pPr>
            <a:r>
              <a:rPr lang="pt-BR" altLang="en-US" dirty="0">
                <a:solidFill>
                  <a:schemeClr val="tx1"/>
                </a:solidFill>
                <a:latin typeface="Times New Roman" panose="02020603050405020304" pitchFamily="18" charset="0"/>
                <a:cs typeface="Times New Roman" panose="02020603050405020304" pitchFamily="18" charset="0"/>
              </a:rPr>
              <a:t>20n</a:t>
            </a:r>
            <a:r>
              <a:rPr lang="pt-BR" altLang="en-US" baseline="30000" dirty="0">
                <a:solidFill>
                  <a:schemeClr val="tx1"/>
                </a:solidFill>
                <a:latin typeface="Times New Roman" panose="02020603050405020304" pitchFamily="18" charset="0"/>
                <a:cs typeface="Times New Roman" panose="02020603050405020304" pitchFamily="18" charset="0"/>
              </a:rPr>
              <a:t>2</a:t>
            </a:r>
            <a:r>
              <a:rPr lang="pt-BR" altLang="en-US" dirty="0">
                <a:solidFill>
                  <a:schemeClr val="tx1"/>
                </a:solidFill>
                <a:latin typeface="Times New Roman" panose="02020603050405020304" pitchFamily="18" charset="0"/>
                <a:cs typeface="Times New Roman" panose="02020603050405020304" pitchFamily="18" charset="0"/>
              </a:rPr>
              <a:t> + 2n + </a:t>
            </a:r>
            <a:r>
              <a:rPr lang="pt-BR" altLang="en-US" dirty="0" smtClean="0">
                <a:solidFill>
                  <a:schemeClr val="tx1"/>
                </a:solidFill>
                <a:latin typeface="Times New Roman" panose="02020603050405020304" pitchFamily="18" charset="0"/>
                <a:cs typeface="Times New Roman" panose="02020603050405020304" pitchFamily="18" charset="0"/>
              </a:rPr>
              <a:t>5 &lt;= c * n</a:t>
            </a:r>
            <a:r>
              <a:rPr lang="pt-BR" altLang="en-US" baseline="30000" dirty="0" smtClean="0">
                <a:solidFill>
                  <a:schemeClr val="tx1"/>
                </a:solidFill>
                <a:latin typeface="Times New Roman" panose="02020603050405020304" pitchFamily="18" charset="0"/>
                <a:cs typeface="Times New Roman" panose="02020603050405020304" pitchFamily="18" charset="0"/>
              </a:rPr>
              <a:t>2</a:t>
            </a:r>
            <a:endParaRPr lang="pt-BR" altLang="en-US" dirty="0">
              <a:solidFill>
                <a:schemeClr val="tx1"/>
              </a:solidFill>
              <a:latin typeface="Times New Roman" panose="02020603050405020304" pitchFamily="18" charset="0"/>
              <a:cs typeface="Times New Roman" panose="02020603050405020304" pitchFamily="18" charset="0"/>
            </a:endParaRPr>
          </a:p>
          <a:p>
            <a:pPr>
              <a:lnSpc>
                <a:spcPct val="170000"/>
              </a:lnSpc>
            </a:pPr>
            <a:r>
              <a:rPr lang="pt-BR" altLang="en-US" dirty="0" smtClean="0">
                <a:solidFill>
                  <a:schemeClr val="tx1"/>
                </a:solidFill>
                <a:latin typeface="Times New Roman" panose="02020603050405020304" pitchFamily="18" charset="0"/>
                <a:cs typeface="Times New Roman" panose="02020603050405020304" pitchFamily="18" charset="0"/>
              </a:rPr>
              <a:t>C = 21</a:t>
            </a:r>
          </a:p>
          <a:p>
            <a:pPr>
              <a:lnSpc>
                <a:spcPct val="170000"/>
              </a:lnSpc>
            </a:pPr>
            <a:r>
              <a:rPr lang="pt-BR" altLang="en-US" dirty="0" smtClean="0">
                <a:solidFill>
                  <a:schemeClr val="tx1"/>
                </a:solidFill>
                <a:latin typeface="Times New Roman" panose="02020603050405020304" pitchFamily="18" charset="0"/>
                <a:cs typeface="Times New Roman" panose="02020603050405020304" pitchFamily="18" charset="0"/>
              </a:rPr>
              <a:t>2n+ 5 &lt;= n</a:t>
            </a:r>
            <a:r>
              <a:rPr lang="pt-BR" altLang="en-US" baseline="30000" dirty="0" smtClean="0">
                <a:solidFill>
                  <a:schemeClr val="tx1"/>
                </a:solidFill>
                <a:latin typeface="Times New Roman" panose="02020603050405020304" pitchFamily="18" charset="0"/>
                <a:cs typeface="Times New Roman" panose="02020603050405020304" pitchFamily="18" charset="0"/>
              </a:rPr>
              <a:t>2</a:t>
            </a:r>
          </a:p>
          <a:p>
            <a:endParaRPr lang="pt-BR" altLang="en-US" dirty="0" smtClean="0">
              <a:solidFill>
                <a:schemeClr val="tx1"/>
              </a:solidFill>
              <a:latin typeface="Times New Roman" panose="02020603050405020304" pitchFamily="18" charset="0"/>
              <a:cs typeface="Times New Roman" panose="02020603050405020304" pitchFamily="18" charset="0"/>
            </a:endParaRPr>
          </a:p>
          <a:p>
            <a:endParaRPr lang="pt-BR" altLang="en-US" dirty="0" smtClean="0">
              <a:solidFill>
                <a:schemeClr val="tx1"/>
              </a:solidFill>
              <a:latin typeface="Times New Roman" panose="02020603050405020304" pitchFamily="18" charset="0"/>
              <a:cs typeface="Times New Roman" panose="02020603050405020304" pitchFamily="18" charset="0"/>
            </a:endParaRPr>
          </a:p>
          <a:p>
            <a:endParaRPr lang="pt-BR" altLang="en-US" dirty="0">
              <a:solidFill>
                <a:schemeClr val="tx1"/>
              </a:solidFill>
              <a:latin typeface="Times New Roman" panose="02020603050405020304" pitchFamily="18" charset="0"/>
              <a:cs typeface="Times New Roman" panose="02020603050405020304" pitchFamily="18" charset="0"/>
            </a:endParaRPr>
          </a:p>
          <a:p>
            <a:endParaRPr lang="pt-BR" altLang="en-US" b="1" i="1" dirty="0" smtClean="0">
              <a:solidFill>
                <a:schemeClr val="tx1"/>
              </a:solidFill>
              <a:latin typeface="Times New Roman" panose="02020603050405020304" pitchFamily="18" charset="0"/>
              <a:cs typeface="Times New Roman" panose="02020603050405020304" pitchFamily="18" charset="0"/>
            </a:endParaRPr>
          </a:p>
          <a:p>
            <a:endParaRPr lang="pt-BR" altLang="en-US" b="1" i="1" dirty="0">
              <a:solidFill>
                <a:schemeClr val="tx1"/>
              </a:solidFill>
              <a:latin typeface="Times New Roman" panose="02020603050405020304" pitchFamily="18" charset="0"/>
              <a:cs typeface="Times New Roman" panose="02020603050405020304" pitchFamily="18" charset="0"/>
            </a:endParaRPr>
          </a:p>
          <a:p>
            <a:r>
              <a:rPr lang="pt-BR" altLang="en-US" dirty="0" smtClean="0">
                <a:solidFill>
                  <a:schemeClr val="tx1"/>
                </a:solidFill>
                <a:latin typeface="Times New Roman" panose="02020603050405020304" pitchFamily="18" charset="0"/>
                <a:cs typeface="Times New Roman" panose="02020603050405020304" pitchFamily="18" charset="0"/>
              </a:rPr>
              <a:t>n &gt; 4, c= 21</a:t>
            </a:r>
            <a:endParaRPr lang="pt-BR" altLang="en-US"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857605349"/>
              </p:ext>
            </p:extLst>
          </p:nvPr>
        </p:nvGraphicFramePr>
        <p:xfrm>
          <a:off x="567274" y="4237728"/>
          <a:ext cx="7141592" cy="1854200"/>
        </p:xfrm>
        <a:graphic>
          <a:graphicData uri="http://schemas.openxmlformats.org/drawingml/2006/table">
            <a:tbl>
              <a:tblPr firstRow="1" bandRow="1">
                <a:tableStyleId>{5C22544A-7EE6-4342-B048-85BDC9FD1C3A}</a:tableStyleId>
              </a:tblPr>
              <a:tblGrid>
                <a:gridCol w="1045592">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r>
                        <a:rPr lang="en-US" dirty="0" smtClean="0"/>
                        <a:t>n</a:t>
                      </a:r>
                      <a:endParaRPr lang="en-US" dirty="0"/>
                    </a:p>
                  </a:txBody>
                  <a:tcPr/>
                </a:tc>
                <a:tc>
                  <a:txBody>
                    <a:bodyPr/>
                    <a:lstStyle/>
                    <a:p>
                      <a:r>
                        <a:rPr lang="en-US" dirty="0" smtClean="0"/>
                        <a:t>f(n)= 2n+5</a:t>
                      </a:r>
                      <a:endParaRPr lang="en-US" dirty="0"/>
                    </a:p>
                  </a:txBody>
                  <a:tcPr/>
                </a:tc>
                <a:tc>
                  <a:txBody>
                    <a:bodyPr/>
                    <a:lstStyle/>
                    <a:p>
                      <a:r>
                        <a:rPr lang="en-US" dirty="0" smtClean="0"/>
                        <a:t>g(n)= n^2</a:t>
                      </a:r>
                      <a:endParaRPr lang="en-US" dirty="0"/>
                    </a:p>
                  </a:txBody>
                  <a:tcPr/>
                </a:tc>
                <a:tc>
                  <a:txBody>
                    <a:bodyPr/>
                    <a:lstStyle/>
                    <a:p>
                      <a:r>
                        <a:rPr lang="en-US" dirty="0" smtClean="0"/>
                        <a:t>f(n)&lt;=c*g(n)</a:t>
                      </a:r>
                      <a:endParaRPr lang="en-US" dirty="0"/>
                    </a:p>
                  </a:txBody>
                  <a:tcPr/>
                </a:tc>
                <a:extLst>
                  <a:ext uri="{0D108BD9-81ED-4DB2-BD59-A6C34878D82A}">
                    <a16:rowId xmlns:a16="http://schemas.microsoft.com/office/drawing/2014/main" val="10000"/>
                  </a:ext>
                </a:extLst>
              </a:tr>
              <a:tr h="370840">
                <a:tc>
                  <a:txBody>
                    <a:bodyPr/>
                    <a:lstStyle/>
                    <a:p>
                      <a:r>
                        <a:rPr lang="en-US" dirty="0" smtClean="0"/>
                        <a:t>1</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c>
                  <a:txBody>
                    <a:bodyPr/>
                    <a:lstStyle/>
                    <a:p>
                      <a:r>
                        <a:rPr lang="en-US" dirty="0" smtClean="0"/>
                        <a:t>f(n)&gt;g(n)</a:t>
                      </a:r>
                      <a:endParaRPr lang="en-US" dirty="0"/>
                    </a:p>
                  </a:txBody>
                  <a:tcPr/>
                </a:tc>
                <a:extLst>
                  <a:ext uri="{0D108BD9-81ED-4DB2-BD59-A6C34878D82A}">
                    <a16:rowId xmlns:a16="http://schemas.microsoft.com/office/drawing/2014/main" val="10001"/>
                  </a:ext>
                </a:extLst>
              </a:tr>
              <a:tr h="370840">
                <a:tc>
                  <a:txBody>
                    <a:bodyPr/>
                    <a:lstStyle/>
                    <a:p>
                      <a:r>
                        <a:rPr lang="en-US" dirty="0" smtClean="0"/>
                        <a:t>2</a:t>
                      </a:r>
                      <a:endParaRPr lang="en-US" dirty="0"/>
                    </a:p>
                  </a:txBody>
                  <a:tcPr/>
                </a:tc>
                <a:tc>
                  <a:txBody>
                    <a:bodyPr/>
                    <a:lstStyle/>
                    <a:p>
                      <a:r>
                        <a:rPr lang="en-US" dirty="0" smtClean="0"/>
                        <a:t>9</a:t>
                      </a:r>
                      <a:endParaRPr lang="en-US" dirty="0"/>
                    </a:p>
                  </a:txBody>
                  <a:tcPr/>
                </a:tc>
                <a:tc>
                  <a:txBody>
                    <a:bodyPr/>
                    <a:lstStyle/>
                    <a:p>
                      <a:r>
                        <a:rPr lang="en-US" dirty="0" smtClean="0"/>
                        <a:t>4</a:t>
                      </a:r>
                      <a:endParaRPr lang="en-US" dirty="0"/>
                    </a:p>
                  </a:txBody>
                  <a:tcPr/>
                </a:tc>
                <a:tc>
                  <a:txBody>
                    <a:bodyPr/>
                    <a:lstStyle/>
                    <a:p>
                      <a:r>
                        <a:rPr lang="en-US" dirty="0" smtClean="0"/>
                        <a:t>f(n)&gt;g(n)</a:t>
                      </a:r>
                      <a:endParaRPr lang="en-US" dirty="0"/>
                    </a:p>
                  </a:txBody>
                  <a:tcPr/>
                </a:tc>
                <a:extLst>
                  <a:ext uri="{0D108BD9-81ED-4DB2-BD59-A6C34878D82A}">
                    <a16:rowId xmlns:a16="http://schemas.microsoft.com/office/drawing/2014/main" val="10002"/>
                  </a:ext>
                </a:extLst>
              </a:tr>
              <a:tr h="370840">
                <a:tc>
                  <a:txBody>
                    <a:bodyPr/>
                    <a:lstStyle/>
                    <a:p>
                      <a:r>
                        <a:rPr lang="en-US" dirty="0" smtClean="0"/>
                        <a:t>3</a:t>
                      </a:r>
                      <a:endParaRPr lang="en-US" dirty="0"/>
                    </a:p>
                  </a:txBody>
                  <a:tcPr/>
                </a:tc>
                <a:tc>
                  <a:txBody>
                    <a:bodyPr/>
                    <a:lstStyle/>
                    <a:p>
                      <a:r>
                        <a:rPr lang="en-US" dirty="0" smtClean="0"/>
                        <a:t>11</a:t>
                      </a:r>
                      <a:endParaRPr lang="en-US" dirty="0"/>
                    </a:p>
                  </a:txBody>
                  <a:tcPr/>
                </a:tc>
                <a:tc>
                  <a:txBody>
                    <a:bodyPr/>
                    <a:lstStyle/>
                    <a:p>
                      <a:r>
                        <a:rPr lang="en-US" dirty="0" smtClean="0"/>
                        <a:t>9</a:t>
                      </a:r>
                      <a:endParaRPr lang="en-US" dirty="0"/>
                    </a:p>
                  </a:txBody>
                  <a:tcPr/>
                </a:tc>
                <a:tc>
                  <a:txBody>
                    <a:bodyPr/>
                    <a:lstStyle/>
                    <a:p>
                      <a:r>
                        <a:rPr lang="en-US" dirty="0" smtClean="0"/>
                        <a:t>f(n)&gt;g(n)</a:t>
                      </a:r>
                      <a:endParaRPr lang="en-US" dirty="0"/>
                    </a:p>
                  </a:txBody>
                  <a:tcPr/>
                </a:tc>
                <a:extLst>
                  <a:ext uri="{0D108BD9-81ED-4DB2-BD59-A6C34878D82A}">
                    <a16:rowId xmlns:a16="http://schemas.microsoft.com/office/drawing/2014/main" val="10003"/>
                  </a:ext>
                </a:extLst>
              </a:tr>
              <a:tr h="370840">
                <a:tc>
                  <a:txBody>
                    <a:bodyPr/>
                    <a:lstStyle/>
                    <a:p>
                      <a:r>
                        <a:rPr lang="en-US" dirty="0" smtClean="0"/>
                        <a:t>4</a:t>
                      </a:r>
                      <a:endParaRPr lang="en-US" dirty="0"/>
                    </a:p>
                  </a:txBody>
                  <a:tcPr/>
                </a:tc>
                <a:tc>
                  <a:txBody>
                    <a:bodyPr/>
                    <a:lstStyle/>
                    <a:p>
                      <a:r>
                        <a:rPr lang="en-US" dirty="0" smtClean="0"/>
                        <a:t>13</a:t>
                      </a:r>
                      <a:endParaRPr lang="en-US" dirty="0"/>
                    </a:p>
                  </a:txBody>
                  <a:tcPr/>
                </a:tc>
                <a:tc>
                  <a:txBody>
                    <a:bodyPr/>
                    <a:lstStyle/>
                    <a:p>
                      <a:r>
                        <a:rPr lang="en-US" dirty="0" smtClean="0"/>
                        <a:t>16</a:t>
                      </a:r>
                      <a:endParaRPr lang="en-US" dirty="0"/>
                    </a:p>
                  </a:txBody>
                  <a:tcPr/>
                </a:tc>
                <a:tc>
                  <a:txBody>
                    <a:bodyPr/>
                    <a:lstStyle/>
                    <a:p>
                      <a:r>
                        <a:rPr lang="en-US" dirty="0" smtClean="0"/>
                        <a:t>f(n)&lt;g(n)</a:t>
                      </a:r>
                      <a:endParaRPr lang="en-US" dirty="0"/>
                    </a:p>
                  </a:txBody>
                  <a:tcPr/>
                </a:tc>
                <a:extLst>
                  <a:ext uri="{0D108BD9-81ED-4DB2-BD59-A6C34878D82A}">
                    <a16:rowId xmlns:a16="http://schemas.microsoft.com/office/drawing/2014/main" val="10004"/>
                  </a:ext>
                </a:extLst>
              </a:tr>
            </a:tbl>
          </a:graphicData>
        </a:graphic>
      </p:graphicFrame>
      <p:sp>
        <p:nvSpPr>
          <p:cNvPr id="5" name="Rectangle 4"/>
          <p:cNvSpPr/>
          <p:nvPr/>
        </p:nvSpPr>
        <p:spPr>
          <a:xfrm>
            <a:off x="674434" y="6187289"/>
            <a:ext cx="1518082" cy="38173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83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br>
              <a:rPr lang="en-US" dirty="0" smtClean="0"/>
            </a:br>
            <a:endParaRPr lang="en-US" dirty="0"/>
          </a:p>
        </p:txBody>
      </p:sp>
      <p:sp>
        <p:nvSpPr>
          <p:cNvPr id="3" name="Content Placeholder 2"/>
          <p:cNvSpPr>
            <a:spLocks noGrp="1"/>
          </p:cNvSpPr>
          <p:nvPr>
            <p:ph idx="1"/>
          </p:nvPr>
        </p:nvSpPr>
        <p:spPr>
          <a:xfrm>
            <a:off x="308500" y="1279437"/>
            <a:ext cx="10515600" cy="4351338"/>
          </a:xfrm>
        </p:spPr>
        <p:txBody>
          <a:bodyPr>
            <a:normAutofit lnSpcReduction="10000"/>
          </a:bodyPr>
          <a:lstStyle/>
          <a:p>
            <a:pPr marL="0" indent="0">
              <a:buNone/>
              <a:defRPr/>
            </a:pPr>
            <a:r>
              <a:rPr lang="pt-BR" altLang="en-US" b="1" dirty="0">
                <a:solidFill>
                  <a:schemeClr val="tx1"/>
                </a:solidFill>
                <a:latin typeface="Times New Roman" panose="02020603050405020304" pitchFamily="18" charset="0"/>
                <a:cs typeface="Times New Roman" panose="02020603050405020304" pitchFamily="18" charset="0"/>
              </a:rPr>
              <a:t>Prove that: </a:t>
            </a:r>
            <a:r>
              <a:rPr lang="en-US" b="1" dirty="0">
                <a:latin typeface="Times New Roman" pitchFamily="18" charset="0"/>
                <a:cs typeface="Times New Roman" pitchFamily="18" charset="0"/>
              </a:rPr>
              <a:t>100n + 5 = O(n</a:t>
            </a:r>
            <a:r>
              <a:rPr lang="en-US" b="1" baseline="30000" dirty="0">
                <a:latin typeface="Times New Roman" pitchFamily="18" charset="0"/>
                <a:cs typeface="Times New Roman" pitchFamily="18" charset="0"/>
              </a:rPr>
              <a:t>2</a:t>
            </a:r>
            <a:r>
              <a:rPr lang="en-US" b="1" dirty="0">
                <a:latin typeface="Times New Roman" pitchFamily="18" charset="0"/>
                <a:cs typeface="Times New Roman" pitchFamily="18" charset="0"/>
              </a:rPr>
              <a:t>)</a:t>
            </a:r>
          </a:p>
          <a:p>
            <a:r>
              <a:rPr lang="pt-BR" altLang="en-US" dirty="0" smtClean="0">
                <a:solidFill>
                  <a:schemeClr val="tx1"/>
                </a:solidFill>
                <a:latin typeface="Times New Roman" panose="02020603050405020304" pitchFamily="18" charset="0"/>
                <a:cs typeface="Times New Roman" panose="02020603050405020304" pitchFamily="18" charset="0"/>
              </a:rPr>
              <a:t>f(n) </a:t>
            </a:r>
            <a:r>
              <a:rPr lang="pt-BR" altLang="en-US" smtClean="0">
                <a:solidFill>
                  <a:schemeClr val="tx1"/>
                </a:solidFill>
                <a:latin typeface="Times New Roman" panose="02020603050405020304" pitchFamily="18" charset="0"/>
                <a:cs typeface="Times New Roman" panose="02020603050405020304" pitchFamily="18" charset="0"/>
              </a:rPr>
              <a:t>= 100n </a:t>
            </a:r>
            <a:r>
              <a:rPr lang="pt-BR" altLang="en-US" dirty="0">
                <a:solidFill>
                  <a:schemeClr val="tx1"/>
                </a:solidFill>
                <a:latin typeface="Times New Roman" panose="02020603050405020304" pitchFamily="18" charset="0"/>
                <a:cs typeface="Times New Roman" panose="02020603050405020304" pitchFamily="18" charset="0"/>
              </a:rPr>
              <a:t>+ </a:t>
            </a:r>
            <a:r>
              <a:rPr lang="pt-BR" altLang="en-US" dirty="0" smtClean="0">
                <a:solidFill>
                  <a:schemeClr val="tx1"/>
                </a:solidFill>
                <a:latin typeface="Times New Roman" panose="02020603050405020304" pitchFamily="18" charset="0"/>
                <a:cs typeface="Times New Roman" panose="02020603050405020304" pitchFamily="18" charset="0"/>
              </a:rPr>
              <a:t>5 &lt; = c* g(__)</a:t>
            </a:r>
          </a:p>
          <a:p>
            <a:r>
              <a:rPr lang="pt-BR" altLang="en-US" dirty="0" smtClean="0">
                <a:solidFill>
                  <a:schemeClr val="tx1"/>
                </a:solidFill>
                <a:latin typeface="Times New Roman" panose="02020603050405020304" pitchFamily="18" charset="0"/>
                <a:cs typeface="Times New Roman" panose="02020603050405020304" pitchFamily="18" charset="0"/>
              </a:rPr>
              <a:t>100n + 5 &lt;= c * n</a:t>
            </a:r>
            <a:r>
              <a:rPr lang="pt-BR" altLang="en-US" baseline="30000" dirty="0" smtClean="0">
                <a:solidFill>
                  <a:schemeClr val="tx1"/>
                </a:solidFill>
                <a:latin typeface="Times New Roman" panose="02020603050405020304" pitchFamily="18" charset="0"/>
                <a:cs typeface="Times New Roman" panose="02020603050405020304" pitchFamily="18" charset="0"/>
              </a:rPr>
              <a:t>2</a:t>
            </a:r>
            <a:endParaRPr lang="pt-BR" altLang="en-US" dirty="0">
              <a:solidFill>
                <a:schemeClr val="tx1"/>
              </a:solidFill>
              <a:latin typeface="Times New Roman" panose="02020603050405020304" pitchFamily="18" charset="0"/>
              <a:cs typeface="Times New Roman" panose="02020603050405020304" pitchFamily="18" charset="0"/>
            </a:endParaRPr>
          </a:p>
          <a:p>
            <a:r>
              <a:rPr lang="pt-BR" altLang="en-US" dirty="0" smtClean="0">
                <a:solidFill>
                  <a:schemeClr val="tx1"/>
                </a:solidFill>
                <a:latin typeface="Times New Roman" panose="02020603050405020304" pitchFamily="18" charset="0"/>
                <a:cs typeface="Times New Roman" panose="02020603050405020304" pitchFamily="18" charset="0"/>
              </a:rPr>
              <a:t>C = 105</a:t>
            </a:r>
          </a:p>
          <a:p>
            <a:r>
              <a:rPr lang="pt-BR" altLang="en-US" dirty="0" smtClean="0">
                <a:solidFill>
                  <a:schemeClr val="tx1"/>
                </a:solidFill>
                <a:latin typeface="Times New Roman" panose="02020603050405020304" pitchFamily="18" charset="0"/>
                <a:cs typeface="Times New Roman" panose="02020603050405020304" pitchFamily="18" charset="0"/>
              </a:rPr>
              <a:t>100n+5 &lt;= 105 n</a:t>
            </a:r>
            <a:r>
              <a:rPr lang="pt-BR" altLang="en-US" baseline="30000" dirty="0" smtClean="0">
                <a:solidFill>
                  <a:schemeClr val="tx1"/>
                </a:solidFill>
                <a:latin typeface="Times New Roman" panose="02020603050405020304" pitchFamily="18" charset="0"/>
                <a:cs typeface="Times New Roman" panose="02020603050405020304" pitchFamily="18" charset="0"/>
              </a:rPr>
              <a:t>2</a:t>
            </a:r>
          </a:p>
          <a:p>
            <a:endParaRPr lang="pt-BR" altLang="en-US" dirty="0" smtClean="0">
              <a:solidFill>
                <a:schemeClr val="tx1"/>
              </a:solidFill>
              <a:latin typeface="Times New Roman" panose="02020603050405020304" pitchFamily="18" charset="0"/>
              <a:cs typeface="Times New Roman" panose="02020603050405020304" pitchFamily="18" charset="0"/>
            </a:endParaRPr>
          </a:p>
          <a:p>
            <a:endParaRPr lang="pt-BR" altLang="en-US" dirty="0" smtClean="0">
              <a:solidFill>
                <a:schemeClr val="tx1"/>
              </a:solidFill>
              <a:latin typeface="Times New Roman" panose="02020603050405020304" pitchFamily="18" charset="0"/>
              <a:cs typeface="Times New Roman" panose="02020603050405020304" pitchFamily="18" charset="0"/>
            </a:endParaRPr>
          </a:p>
          <a:p>
            <a:endParaRPr lang="pt-BR" altLang="en-US" dirty="0">
              <a:solidFill>
                <a:schemeClr val="tx1"/>
              </a:solidFill>
              <a:latin typeface="Times New Roman" panose="02020603050405020304" pitchFamily="18" charset="0"/>
              <a:cs typeface="Times New Roman" panose="02020603050405020304" pitchFamily="18" charset="0"/>
            </a:endParaRPr>
          </a:p>
          <a:p>
            <a:r>
              <a:rPr lang="pt-BR" altLang="en-US" dirty="0">
                <a:solidFill>
                  <a:schemeClr val="tx1"/>
                </a:solidFill>
                <a:latin typeface="Times New Roman" panose="02020603050405020304" pitchFamily="18" charset="0"/>
                <a:cs typeface="Times New Roman" panose="02020603050405020304" pitchFamily="18" charset="0"/>
              </a:rPr>
              <a:t>n &gt; 1, c= 105</a:t>
            </a:r>
          </a:p>
          <a:p>
            <a:endParaRPr lang="pt-BR" altLang="en-US" b="1" i="1" dirty="0" smtClean="0">
              <a:solidFill>
                <a:schemeClr val="tx1"/>
              </a:solidFill>
              <a:latin typeface="Times New Roman" panose="02020603050405020304" pitchFamily="18" charset="0"/>
              <a:cs typeface="Times New Roman" panose="02020603050405020304" pitchFamily="18" charset="0"/>
            </a:endParaRPr>
          </a:p>
          <a:p>
            <a:endParaRPr lang="pt-BR" altLang="en-US" b="1" i="1"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363576271"/>
              </p:ext>
            </p:extLst>
          </p:nvPr>
        </p:nvGraphicFramePr>
        <p:xfrm>
          <a:off x="653853" y="3785932"/>
          <a:ext cx="7136250" cy="741680"/>
        </p:xfrm>
        <a:graphic>
          <a:graphicData uri="http://schemas.openxmlformats.org/drawingml/2006/table">
            <a:tbl>
              <a:tblPr firstRow="1" bandRow="1">
                <a:tableStyleId>{5C22544A-7EE6-4342-B048-85BDC9FD1C3A}</a:tableStyleId>
              </a:tblPr>
              <a:tblGrid>
                <a:gridCol w="1044810">
                  <a:extLst>
                    <a:ext uri="{9D8B030D-6E8A-4147-A177-3AD203B41FA5}">
                      <a16:colId xmlns:a16="http://schemas.microsoft.com/office/drawing/2014/main" val="20000"/>
                    </a:ext>
                  </a:extLst>
                </a:gridCol>
                <a:gridCol w="2030480">
                  <a:extLst>
                    <a:ext uri="{9D8B030D-6E8A-4147-A177-3AD203B41FA5}">
                      <a16:colId xmlns:a16="http://schemas.microsoft.com/office/drawing/2014/main" val="20001"/>
                    </a:ext>
                  </a:extLst>
                </a:gridCol>
                <a:gridCol w="2030480">
                  <a:extLst>
                    <a:ext uri="{9D8B030D-6E8A-4147-A177-3AD203B41FA5}">
                      <a16:colId xmlns:a16="http://schemas.microsoft.com/office/drawing/2014/main" val="20002"/>
                    </a:ext>
                  </a:extLst>
                </a:gridCol>
                <a:gridCol w="2030480">
                  <a:extLst>
                    <a:ext uri="{9D8B030D-6E8A-4147-A177-3AD203B41FA5}">
                      <a16:colId xmlns:a16="http://schemas.microsoft.com/office/drawing/2014/main" val="20003"/>
                    </a:ext>
                  </a:extLst>
                </a:gridCol>
              </a:tblGrid>
              <a:tr h="370840">
                <a:tc>
                  <a:txBody>
                    <a:bodyPr/>
                    <a:lstStyle/>
                    <a:p>
                      <a:r>
                        <a:rPr lang="en-US" dirty="0" smtClean="0"/>
                        <a:t>n</a:t>
                      </a:r>
                      <a:endParaRPr lang="en-US" dirty="0"/>
                    </a:p>
                  </a:txBody>
                  <a:tcPr/>
                </a:tc>
                <a:tc>
                  <a:txBody>
                    <a:bodyPr/>
                    <a:lstStyle/>
                    <a:p>
                      <a:r>
                        <a:rPr lang="en-US" dirty="0" smtClean="0"/>
                        <a:t>f(n)= 100n+5</a:t>
                      </a:r>
                      <a:endParaRPr lang="en-US" dirty="0"/>
                    </a:p>
                  </a:txBody>
                  <a:tcPr/>
                </a:tc>
                <a:tc>
                  <a:txBody>
                    <a:bodyPr/>
                    <a:lstStyle/>
                    <a:p>
                      <a:r>
                        <a:rPr lang="en-US" dirty="0" smtClean="0"/>
                        <a:t>g(n)= 105 n^2</a:t>
                      </a:r>
                      <a:endParaRPr lang="en-US" dirty="0"/>
                    </a:p>
                  </a:txBody>
                  <a:tcPr/>
                </a:tc>
                <a:tc>
                  <a:txBody>
                    <a:bodyPr/>
                    <a:lstStyle/>
                    <a:p>
                      <a:r>
                        <a:rPr lang="en-US" dirty="0" smtClean="0"/>
                        <a:t>f(n)&lt;=c*g(n)</a:t>
                      </a:r>
                      <a:endParaRPr lang="en-US" dirty="0"/>
                    </a:p>
                  </a:txBody>
                  <a:tcPr/>
                </a:tc>
                <a:extLst>
                  <a:ext uri="{0D108BD9-81ED-4DB2-BD59-A6C34878D82A}">
                    <a16:rowId xmlns:a16="http://schemas.microsoft.com/office/drawing/2014/main" val="10000"/>
                  </a:ext>
                </a:extLst>
              </a:tr>
              <a:tr h="370840">
                <a:tc>
                  <a:txBody>
                    <a:bodyPr/>
                    <a:lstStyle/>
                    <a:p>
                      <a:r>
                        <a:rPr lang="en-US" dirty="0" smtClean="0"/>
                        <a:t>1</a:t>
                      </a:r>
                      <a:endParaRPr lang="en-US" dirty="0"/>
                    </a:p>
                  </a:txBody>
                  <a:tcPr/>
                </a:tc>
                <a:tc>
                  <a:txBody>
                    <a:bodyPr/>
                    <a:lstStyle/>
                    <a:p>
                      <a:r>
                        <a:rPr lang="en-US" dirty="0" smtClean="0"/>
                        <a:t>105</a:t>
                      </a:r>
                      <a:endParaRPr lang="en-US" dirty="0"/>
                    </a:p>
                  </a:txBody>
                  <a:tcPr/>
                </a:tc>
                <a:tc>
                  <a:txBody>
                    <a:bodyPr/>
                    <a:lstStyle/>
                    <a:p>
                      <a:r>
                        <a:rPr lang="en-US" dirty="0" smtClean="0"/>
                        <a:t>105</a:t>
                      </a:r>
                      <a:endParaRPr lang="en-US" dirty="0"/>
                    </a:p>
                  </a:txBody>
                  <a:tcPr/>
                </a:tc>
                <a:tc>
                  <a:txBody>
                    <a:bodyPr/>
                    <a:lstStyle/>
                    <a:p>
                      <a:r>
                        <a:rPr lang="en-US" dirty="0" smtClean="0"/>
                        <a:t>f(n)</a:t>
                      </a:r>
                      <a:r>
                        <a:rPr lang="en-US" baseline="0" dirty="0" smtClean="0"/>
                        <a:t> =</a:t>
                      </a:r>
                      <a:r>
                        <a:rPr lang="en-US" dirty="0" smtClean="0"/>
                        <a:t>g(n)</a:t>
                      </a:r>
                      <a:endParaRPr lang="en-US" dirty="0"/>
                    </a:p>
                  </a:txBody>
                  <a:tcPr/>
                </a:tc>
                <a:extLst>
                  <a:ext uri="{0D108BD9-81ED-4DB2-BD59-A6C34878D82A}">
                    <a16:rowId xmlns:a16="http://schemas.microsoft.com/office/drawing/2014/main" val="10001"/>
                  </a:ext>
                </a:extLst>
              </a:tr>
            </a:tbl>
          </a:graphicData>
        </a:graphic>
      </p:graphicFrame>
      <p:sp>
        <p:nvSpPr>
          <p:cNvPr id="5" name="Rectangle 4"/>
          <p:cNvSpPr/>
          <p:nvPr/>
        </p:nvSpPr>
        <p:spPr>
          <a:xfrm>
            <a:off x="653853" y="5071709"/>
            <a:ext cx="1923092" cy="38173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046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Title 1"/>
          <p:cNvSpPr>
            <a:spLocks noGrp="1"/>
          </p:cNvSpPr>
          <p:nvPr>
            <p:ph type="title"/>
          </p:nvPr>
        </p:nvSpPr>
        <p:spPr>
          <a:xfrm>
            <a:off x="353291" y="13855"/>
            <a:ext cx="10515600" cy="1325563"/>
          </a:xfrm>
        </p:spPr>
        <p:txBody>
          <a:bodyPr/>
          <a:lstStyle/>
          <a:p>
            <a:pPr algn="ctr"/>
            <a:r>
              <a:rPr lang="en-US" altLang="en-US" dirty="0" smtClean="0"/>
              <a:t>Examples</a:t>
            </a:r>
          </a:p>
        </p:txBody>
      </p:sp>
      <p:sp>
        <p:nvSpPr>
          <p:cNvPr id="40963" name="Content Placeholder 2"/>
          <p:cNvSpPr>
            <a:spLocks noGrp="1"/>
          </p:cNvSpPr>
          <p:nvPr>
            <p:ph idx="1"/>
          </p:nvPr>
        </p:nvSpPr>
        <p:spPr/>
        <p:txBody>
          <a:bodyPr>
            <a:normAutofit fontScale="92500" lnSpcReduction="10000"/>
          </a:bodyPr>
          <a:lstStyle/>
          <a:p>
            <a:pPr>
              <a:buFont typeface="Wingdings 2" panose="05020102010507070707" pitchFamily="18" charset="2"/>
              <a:buNone/>
            </a:pPr>
            <a:r>
              <a:rPr lang="en-US" altLang="en-US" dirty="0" smtClean="0">
                <a:ea typeface="新細明體"/>
              </a:rPr>
              <a:t>Example :     f(n)=2n +3   &amp;  g(n)= n</a:t>
            </a:r>
          </a:p>
          <a:p>
            <a:pPr>
              <a:buFont typeface="Wingdings 2" panose="05020102010507070707" pitchFamily="18" charset="2"/>
              <a:buNone/>
            </a:pPr>
            <a:r>
              <a:rPr lang="en-US" altLang="en-US" dirty="0" smtClean="0">
                <a:solidFill>
                  <a:srgbClr val="FF0000"/>
                </a:solidFill>
                <a:ea typeface="新細明體"/>
              </a:rPr>
              <a:t>Formula : </a:t>
            </a:r>
            <a:r>
              <a:rPr lang="en-US" altLang="en-US" sz="2400" dirty="0">
                <a:solidFill>
                  <a:srgbClr val="FF0000"/>
                </a:solidFill>
                <a:ea typeface="新細明體"/>
              </a:rPr>
              <a:t>f(n)&lt;=c g(n)               n&gt;=n</a:t>
            </a:r>
            <a:r>
              <a:rPr lang="en-US" altLang="en-US" sz="2400" baseline="-25000" dirty="0">
                <a:solidFill>
                  <a:srgbClr val="FF0000"/>
                </a:solidFill>
                <a:ea typeface="新細明體"/>
              </a:rPr>
              <a:t>0  , </a:t>
            </a:r>
            <a:r>
              <a:rPr lang="en-US" altLang="en-US" sz="2400" dirty="0">
                <a:solidFill>
                  <a:srgbClr val="FF0000"/>
                </a:solidFill>
                <a:ea typeface="新細明體"/>
              </a:rPr>
              <a:t>c&gt;0 ,n</a:t>
            </a:r>
            <a:r>
              <a:rPr lang="en-US" altLang="en-US" sz="2400" baseline="-25000" dirty="0">
                <a:solidFill>
                  <a:srgbClr val="FF0000"/>
                </a:solidFill>
                <a:ea typeface="新細明體"/>
              </a:rPr>
              <a:t>0</a:t>
            </a:r>
            <a:r>
              <a:rPr lang="en-US" altLang="en-US" sz="2400" dirty="0">
                <a:solidFill>
                  <a:srgbClr val="FF0000"/>
                </a:solidFill>
                <a:ea typeface="新細明體"/>
              </a:rPr>
              <a:t> &gt;=1</a:t>
            </a:r>
            <a:endParaRPr lang="en-US" altLang="en-US" dirty="0" smtClean="0">
              <a:solidFill>
                <a:srgbClr val="FF0000"/>
              </a:solidFill>
              <a:ea typeface="新細明體"/>
            </a:endParaRPr>
          </a:p>
          <a:p>
            <a:pPr>
              <a:buFont typeface="Wingdings 2" panose="05020102010507070707" pitchFamily="18" charset="2"/>
              <a:buNone/>
            </a:pPr>
            <a:r>
              <a:rPr lang="en-US" altLang="en-US" dirty="0" smtClean="0">
                <a:ea typeface="新細明體"/>
              </a:rPr>
              <a:t>		</a:t>
            </a:r>
            <a:r>
              <a:rPr lang="en-US" altLang="en-US" sz="1800" dirty="0">
                <a:ea typeface="新細明體"/>
              </a:rPr>
              <a:t>	f(n)=2n+3 &amp; g(n)=n</a:t>
            </a:r>
          </a:p>
          <a:p>
            <a:pPr>
              <a:buFont typeface="Wingdings 2" panose="05020102010507070707" pitchFamily="18" charset="2"/>
              <a:buNone/>
            </a:pPr>
            <a:r>
              <a:rPr lang="en-US" altLang="en-US" sz="1800" dirty="0">
                <a:ea typeface="新細明體"/>
              </a:rPr>
              <a:t>Now 3n+2&lt;=</a:t>
            </a:r>
            <a:r>
              <a:rPr lang="en-US" altLang="en-US" sz="1800" dirty="0" err="1">
                <a:ea typeface="新細明體"/>
              </a:rPr>
              <a:t>c.n</a:t>
            </a:r>
            <a:endParaRPr lang="en-US" altLang="en-US" sz="1800" dirty="0">
              <a:ea typeface="新細明體"/>
            </a:endParaRPr>
          </a:p>
          <a:p>
            <a:pPr>
              <a:buFont typeface="Wingdings 2" panose="05020102010507070707" pitchFamily="18" charset="2"/>
              <a:buNone/>
            </a:pPr>
            <a:r>
              <a:rPr lang="en-US" altLang="en-US" sz="1800" dirty="0">
                <a:ea typeface="新細明體"/>
              </a:rPr>
              <a:t>       3n+2&lt;=4.n</a:t>
            </a:r>
          </a:p>
          <a:p>
            <a:pPr>
              <a:buFont typeface="Wingdings 2" panose="05020102010507070707" pitchFamily="18" charset="2"/>
              <a:buNone/>
            </a:pPr>
            <a:r>
              <a:rPr lang="en-US" altLang="en-US" sz="1800" dirty="0">
                <a:ea typeface="新細明體"/>
              </a:rPr>
              <a:t>Put the value of n =1  </a:t>
            </a:r>
          </a:p>
          <a:p>
            <a:pPr>
              <a:buFont typeface="Wingdings 2" panose="05020102010507070707" pitchFamily="18" charset="2"/>
              <a:buNone/>
            </a:pPr>
            <a:r>
              <a:rPr lang="en-US" altLang="en-US" sz="1800" dirty="0">
                <a:ea typeface="新細明體"/>
              </a:rPr>
              <a:t>         5&lt;=4 false</a:t>
            </a:r>
          </a:p>
          <a:p>
            <a:pPr>
              <a:buFont typeface="Wingdings 2" panose="05020102010507070707" pitchFamily="18" charset="2"/>
              <a:buNone/>
            </a:pPr>
            <a:r>
              <a:rPr lang="en-US" altLang="en-US" sz="1800" dirty="0">
                <a:ea typeface="新細明體"/>
              </a:rPr>
              <a:t>N=2    8&lt;=8 true     now n0&gt;2 For all value of n&gt;2   &amp; c=4     </a:t>
            </a:r>
          </a:p>
          <a:p>
            <a:pPr>
              <a:buFont typeface="Wingdings 2" panose="05020102010507070707" pitchFamily="18" charset="2"/>
              <a:buNone/>
            </a:pPr>
            <a:r>
              <a:rPr lang="en-US" altLang="en-US" sz="1800" dirty="0">
                <a:ea typeface="新細明體"/>
              </a:rPr>
              <a:t>       now f(n)&lt;= </a:t>
            </a:r>
            <a:r>
              <a:rPr lang="en-US" altLang="en-US" sz="1800" dirty="0" err="1">
                <a:ea typeface="新細明體"/>
              </a:rPr>
              <a:t>c.g</a:t>
            </a:r>
            <a:r>
              <a:rPr lang="en-US" altLang="en-US" sz="1800" dirty="0">
                <a:ea typeface="新細明體"/>
              </a:rPr>
              <a:t>(n)</a:t>
            </a:r>
          </a:p>
          <a:p>
            <a:pPr>
              <a:buFont typeface="Wingdings 2" panose="05020102010507070707" pitchFamily="18" charset="2"/>
              <a:buNone/>
            </a:pPr>
            <a:r>
              <a:rPr lang="en-US" altLang="en-US" sz="1800" dirty="0">
                <a:ea typeface="新細明體"/>
              </a:rPr>
              <a:t>3n+2&lt;=4n for all value of  n&gt;2</a:t>
            </a:r>
          </a:p>
          <a:p>
            <a:pPr>
              <a:buFont typeface="Wingdings 2" panose="05020102010507070707" pitchFamily="18" charset="2"/>
              <a:buNone/>
            </a:pPr>
            <a:r>
              <a:rPr lang="en-US" altLang="en-US" sz="1800" dirty="0">
                <a:ea typeface="新細明體"/>
              </a:rPr>
              <a:t>Above condition is satisfied this      notation takes maximum amount of time to execute .so that  it is called worst case complexity.      </a:t>
            </a:r>
          </a:p>
          <a:p>
            <a:pPr>
              <a:buFont typeface="Wingdings 2" panose="05020102010507070707" pitchFamily="18" charset="2"/>
              <a:buNone/>
            </a:pPr>
            <a:endParaRPr lang="en-US" altLang="en-US" dirty="0" smtClean="0">
              <a:ea typeface="新細明體"/>
            </a:endParaRPr>
          </a:p>
          <a:p>
            <a:pPr>
              <a:buFont typeface="Wingdings 2" panose="05020102010507070707" pitchFamily="18" charset="2"/>
              <a:buNone/>
            </a:pPr>
            <a:endParaRPr lang="en-US" altLang="en-US" dirty="0" smtClean="0">
              <a:ea typeface="新細明體"/>
            </a:endParaRPr>
          </a:p>
        </p:txBody>
      </p:sp>
    </p:spTree>
    <p:extLst>
      <p:ext uri="{BB962C8B-B14F-4D97-AF65-F5344CB8AC3E}">
        <p14:creationId xmlns:p14="http://schemas.microsoft.com/office/powerpoint/2010/main" val="826383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219" y="200891"/>
            <a:ext cx="7498080" cy="1143000"/>
          </a:xfrm>
        </p:spPr>
        <p:txBody>
          <a:bodyPr/>
          <a:lstStyle/>
          <a:p>
            <a:r>
              <a:rPr lang="en-US" dirty="0">
                <a:solidFill>
                  <a:srgbClr val="993366"/>
                </a:solidFill>
              </a:rPr>
              <a:t>Ω-Notation (Lower Bound)</a:t>
            </a:r>
            <a:endParaRPr lang="en-US" dirty="0"/>
          </a:p>
        </p:txBody>
      </p:sp>
      <p:sp>
        <p:nvSpPr>
          <p:cNvPr id="3" name="Content Placeholder 2"/>
          <p:cNvSpPr>
            <a:spLocks noGrp="1"/>
          </p:cNvSpPr>
          <p:nvPr>
            <p:ph idx="1"/>
          </p:nvPr>
        </p:nvSpPr>
        <p:spPr>
          <a:xfrm>
            <a:off x="484909" y="1274618"/>
            <a:ext cx="11319164" cy="4800600"/>
          </a:xfrm>
        </p:spPr>
        <p:txBody>
          <a:bodyPr/>
          <a:lstStyle/>
          <a:p>
            <a:pPr algn="just"/>
            <a:r>
              <a:rPr lang="en-US" dirty="0"/>
              <a:t>The notation Ω(n) is the formal way to express the lower bound of an algorithm's running time. </a:t>
            </a:r>
          </a:p>
          <a:p>
            <a:pPr algn="just"/>
            <a:r>
              <a:rPr lang="en-US" dirty="0"/>
              <a:t>It measures the best case time complexity or the best amount of time an algorithm can possibly take to complete.</a:t>
            </a:r>
          </a:p>
        </p:txBody>
      </p:sp>
    </p:spTree>
    <p:extLst>
      <p:ext uri="{BB962C8B-B14F-4D97-AF65-F5344CB8AC3E}">
        <p14:creationId xmlns:p14="http://schemas.microsoft.com/office/powerpoint/2010/main" val="40946783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219" y="200891"/>
            <a:ext cx="7498080" cy="1143000"/>
          </a:xfrm>
        </p:spPr>
        <p:txBody>
          <a:bodyPr/>
          <a:lstStyle/>
          <a:p>
            <a:r>
              <a:rPr lang="en-US" dirty="0">
                <a:solidFill>
                  <a:srgbClr val="993366"/>
                </a:solidFill>
              </a:rPr>
              <a:t>Ω-Notation (Lower Bound)</a:t>
            </a:r>
            <a:endParaRPr lang="en-US" dirty="0"/>
          </a:p>
        </p:txBody>
      </p:sp>
      <p:sp>
        <p:nvSpPr>
          <p:cNvPr id="5" name="Rectangle 3"/>
          <p:cNvSpPr txBox="1">
            <a:spLocks noChangeArrowheads="1"/>
          </p:cNvSpPr>
          <p:nvPr/>
        </p:nvSpPr>
        <p:spPr>
          <a:xfrm>
            <a:off x="360219" y="1115291"/>
            <a:ext cx="11402290" cy="2286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altLang="en-US" sz="2400" smtClean="0"/>
              <a:t>Def - Given functions </a:t>
            </a:r>
            <a:r>
              <a:rPr lang="en-US" altLang="en-US" sz="2400" b="1" i="1" smtClean="0"/>
              <a:t>f(n)</a:t>
            </a:r>
            <a:r>
              <a:rPr lang="en-US" altLang="en-US" sz="2400" smtClean="0"/>
              <a:t> and g(n), we say that </a:t>
            </a:r>
            <a:r>
              <a:rPr lang="en-US" altLang="en-US" sz="2400" b="1" i="1" smtClean="0"/>
              <a:t>f(n)</a:t>
            </a:r>
            <a:r>
              <a:rPr lang="en-US" altLang="en-US" sz="2400" smtClean="0"/>
              <a:t> is </a:t>
            </a:r>
            <a:r>
              <a:rPr lang="en-US" altLang="en-US" sz="2400" smtClean="0">
                <a:sym typeface="Symbol" pitchFamily="18" charset="2"/>
              </a:rPr>
              <a:t></a:t>
            </a:r>
            <a:r>
              <a:rPr lang="en-US" altLang="en-US" sz="2400" smtClean="0"/>
              <a:t>(</a:t>
            </a:r>
            <a:r>
              <a:rPr lang="en-US" altLang="en-US" sz="2400" b="1" i="1" smtClean="0"/>
              <a:t>g(n)</a:t>
            </a:r>
            <a:r>
              <a:rPr lang="en-US" altLang="en-US" sz="2400" smtClean="0"/>
              <a:t> ) if </a:t>
            </a:r>
            <a:r>
              <a:rPr lang="en-US" altLang="en-US" sz="2400" b="1" i="1" smtClean="0"/>
              <a:t>g(n)</a:t>
            </a:r>
            <a:r>
              <a:rPr lang="en-US" altLang="en-US" sz="2400" smtClean="0"/>
              <a:t> is O(</a:t>
            </a:r>
            <a:r>
              <a:rPr lang="en-US" altLang="en-US" sz="2400" b="1" i="1" smtClean="0"/>
              <a:t>f(n)</a:t>
            </a:r>
            <a:r>
              <a:rPr lang="en-US" altLang="en-US" sz="2400" smtClean="0"/>
              <a:t> ); that is, there exists positive  constants  </a:t>
            </a:r>
            <a:r>
              <a:rPr lang="en-US" altLang="en-US" sz="2400" i="1" smtClean="0"/>
              <a:t>c</a:t>
            </a:r>
            <a:r>
              <a:rPr lang="en-US" altLang="en-US" sz="2400" b="1" i="1" smtClean="0"/>
              <a:t> </a:t>
            </a:r>
            <a:r>
              <a:rPr lang="en-US" altLang="en-US" sz="2400" smtClean="0"/>
              <a:t>and </a:t>
            </a:r>
            <a:r>
              <a:rPr lang="en-US" altLang="en-US" sz="2400" i="1" smtClean="0"/>
              <a:t>n</a:t>
            </a:r>
            <a:r>
              <a:rPr lang="en-US" altLang="en-US" sz="2400" i="1" baseline="-25000" smtClean="0"/>
              <a:t>0</a:t>
            </a:r>
            <a:r>
              <a:rPr lang="en-US" altLang="en-US" sz="2400" smtClean="0"/>
              <a:t> such that </a:t>
            </a:r>
            <a:r>
              <a:rPr lang="en-US" altLang="en-US" sz="2400" b="1" i="1" smtClean="0"/>
              <a:t>f(n) </a:t>
            </a:r>
            <a:r>
              <a:rPr lang="en-US" altLang="en-US" sz="2400" smtClean="0"/>
              <a:t>≥ </a:t>
            </a:r>
            <a:r>
              <a:rPr lang="en-US" altLang="en-US" sz="2400" b="1" i="1" smtClean="0"/>
              <a:t>c g(n)</a:t>
            </a:r>
            <a:r>
              <a:rPr lang="en-US" altLang="en-US" sz="2400" smtClean="0"/>
              <a:t> for </a:t>
            </a:r>
            <a:r>
              <a:rPr lang="en-US" altLang="en-US" sz="2400" i="1" smtClean="0"/>
              <a:t>n</a:t>
            </a:r>
            <a:r>
              <a:rPr lang="en-US" altLang="en-US" sz="2400" smtClean="0"/>
              <a:t> ≥ </a:t>
            </a:r>
            <a:r>
              <a:rPr lang="en-US" altLang="en-US" sz="2400" i="1" smtClean="0"/>
              <a:t>n</a:t>
            </a:r>
            <a:r>
              <a:rPr lang="en-US" altLang="en-US" sz="2400" i="1" baseline="-25000" smtClean="0"/>
              <a:t>0. </a:t>
            </a:r>
          </a:p>
          <a:p>
            <a:pPr algn="just">
              <a:lnSpc>
                <a:spcPct val="150000"/>
              </a:lnSpc>
            </a:pPr>
            <a:r>
              <a:rPr lang="en-US" altLang="en-US" sz="2400" smtClean="0"/>
              <a:t>g(n) should be as large as possible. Gives best case running time</a:t>
            </a:r>
            <a:endParaRPr lang="el-GR" altLang="en-US" sz="2400" baseline="-25000" smtClean="0">
              <a:cs typeface="Arial" charset="0"/>
            </a:endParaRPr>
          </a:p>
          <a:p>
            <a:endParaRPr lang="en-US" sz="2400" dirty="0">
              <a:solidFill>
                <a:srgbClr val="993366"/>
              </a:solidFill>
            </a:endParaRPr>
          </a:p>
        </p:txBody>
      </p:sp>
      <p:pic>
        <p:nvPicPr>
          <p:cNvPr id="6" name="Picture 2" descr="http://btechsmartclass.com/DS/images/Big%20Omega%20Graph.png"/>
          <p:cNvPicPr>
            <a:picLocks noChangeAspect="1" noChangeArrowheads="1"/>
          </p:cNvPicPr>
          <p:nvPr/>
        </p:nvPicPr>
        <p:blipFill>
          <a:blip r:embed="rId2" cstate="print"/>
          <a:srcRect/>
          <a:stretch>
            <a:fillRect/>
          </a:stretch>
        </p:blipFill>
        <p:spPr bwMode="auto">
          <a:xfrm>
            <a:off x="7065819" y="2940627"/>
            <a:ext cx="4572000" cy="3390901"/>
          </a:xfrm>
          <a:prstGeom prst="rect">
            <a:avLst/>
          </a:prstGeom>
          <a:noFill/>
        </p:spPr>
      </p:pic>
      <p:sp>
        <p:nvSpPr>
          <p:cNvPr id="7" name="Rectangle 6"/>
          <p:cNvSpPr/>
          <p:nvPr/>
        </p:nvSpPr>
        <p:spPr>
          <a:xfrm>
            <a:off x="8541327" y="6146862"/>
            <a:ext cx="1426544" cy="369332"/>
          </a:xfrm>
          <a:prstGeom prst="rect">
            <a:avLst/>
          </a:prstGeom>
        </p:spPr>
        <p:txBody>
          <a:bodyPr wrap="none">
            <a:spAutoFit/>
          </a:bodyPr>
          <a:lstStyle/>
          <a:p>
            <a:r>
              <a:rPr lang="en-US" b="1" dirty="0"/>
              <a:t>f(n) = </a:t>
            </a:r>
            <a:r>
              <a:rPr lang="el-GR" b="1" dirty="0"/>
              <a:t>Ω(</a:t>
            </a:r>
            <a:r>
              <a:rPr lang="en-US" b="1" dirty="0"/>
              <a:t>g(n))</a:t>
            </a:r>
          </a:p>
        </p:txBody>
      </p:sp>
    </p:spTree>
    <p:extLst>
      <p:ext uri="{BB962C8B-B14F-4D97-AF65-F5344CB8AC3E}">
        <p14:creationId xmlns:p14="http://schemas.microsoft.com/office/powerpoint/2010/main" val="37524367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918" y="0"/>
            <a:ext cx="10515600" cy="1325563"/>
          </a:xfrm>
        </p:spPr>
        <p:txBody>
          <a:bodyPr/>
          <a:lstStyle/>
          <a:p>
            <a:r>
              <a:rPr lang="en-US" b="1" dirty="0" smtClean="0"/>
              <a:t>Big-omega Examples</a:t>
            </a:r>
            <a:endParaRPr lang="en-US" b="1" dirty="0"/>
          </a:p>
        </p:txBody>
      </p:sp>
      <p:sp>
        <p:nvSpPr>
          <p:cNvPr id="3" name="Content Placeholder 2"/>
          <p:cNvSpPr>
            <a:spLocks noGrp="1"/>
          </p:cNvSpPr>
          <p:nvPr>
            <p:ph idx="1"/>
          </p:nvPr>
        </p:nvSpPr>
        <p:spPr>
          <a:xfrm>
            <a:off x="489918" y="780981"/>
            <a:ext cx="7315200" cy="5652102"/>
          </a:xfrm>
        </p:spPr>
        <p:txBody>
          <a:bodyPr>
            <a:normAutofit fontScale="85000" lnSpcReduction="20000"/>
          </a:bodyPr>
          <a:lstStyle/>
          <a:p>
            <a:pPr marL="0" indent="0">
              <a:buNone/>
            </a:pPr>
            <a:endParaRPr lang="en-US" b="1"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b="1" dirty="0">
                <a:solidFill>
                  <a:schemeClr val="tx1"/>
                </a:solidFill>
                <a:latin typeface="Times New Roman" panose="02020603050405020304" pitchFamily="18" charset="0"/>
                <a:cs typeface="Times New Roman" panose="02020603050405020304" pitchFamily="18" charset="0"/>
              </a:rPr>
              <a:t>1</a:t>
            </a:r>
            <a:r>
              <a:rPr lang="en-US" b="1" dirty="0" smtClean="0">
                <a:solidFill>
                  <a:schemeClr val="tx1"/>
                </a:solidFill>
                <a:latin typeface="Times New Roman" panose="02020603050405020304" pitchFamily="18" charset="0"/>
                <a:cs typeface="Times New Roman" panose="02020603050405020304" pitchFamily="18" charset="0"/>
              </a:rPr>
              <a:t>) f(n</a:t>
            </a:r>
            <a:r>
              <a:rPr lang="en-US" b="1" dirty="0">
                <a:solidFill>
                  <a:schemeClr val="tx1"/>
                </a:solidFill>
                <a:latin typeface="Times New Roman" panose="02020603050405020304" pitchFamily="18" charset="0"/>
                <a:cs typeface="Times New Roman" panose="02020603050405020304" pitchFamily="18" charset="0"/>
              </a:rPr>
              <a:t>) = </a:t>
            </a:r>
            <a:r>
              <a:rPr lang="en-US" b="1" dirty="0" smtClean="0">
                <a:solidFill>
                  <a:schemeClr val="tx1"/>
                </a:solidFill>
                <a:latin typeface="Times New Roman" panose="02020603050405020304" pitchFamily="18" charset="0"/>
                <a:cs typeface="Times New Roman" panose="02020603050405020304" pitchFamily="18" charset="0"/>
              </a:rPr>
              <a:t>2n</a:t>
            </a:r>
            <a:r>
              <a:rPr lang="en-US" b="1" baseline="30000" dirty="0" smtClean="0">
                <a:solidFill>
                  <a:schemeClr val="tx1"/>
                </a:solidFill>
                <a:latin typeface="Times New Roman" panose="02020603050405020304" pitchFamily="18" charset="0"/>
                <a:cs typeface="Times New Roman" panose="02020603050405020304" pitchFamily="18" charset="0"/>
              </a:rPr>
              <a:t>2</a:t>
            </a:r>
            <a:r>
              <a:rPr lang="en-US" b="1" dirty="0" smtClean="0">
                <a:solidFill>
                  <a:schemeClr val="tx1"/>
                </a:solidFill>
                <a:latin typeface="Times New Roman" panose="02020603050405020304" pitchFamily="18" charset="0"/>
                <a:cs typeface="Times New Roman" panose="02020603050405020304" pitchFamily="18" charset="0"/>
              </a:rPr>
              <a:t>+n , </a:t>
            </a:r>
            <a:r>
              <a:rPr lang="pt-BR" b="1" dirty="0" smtClean="0">
                <a:solidFill>
                  <a:schemeClr val="tx1"/>
                </a:solidFill>
                <a:latin typeface="Times New Roman" panose="02020603050405020304" pitchFamily="18" charset="0"/>
                <a:cs typeface="Times New Roman" panose="02020603050405020304" pitchFamily="18" charset="0"/>
              </a:rPr>
              <a:t>Is </a:t>
            </a:r>
            <a:r>
              <a:rPr lang="pt-BR" b="1" dirty="0">
                <a:solidFill>
                  <a:schemeClr val="tx1"/>
                </a:solidFill>
                <a:latin typeface="Times New Roman" panose="02020603050405020304" pitchFamily="18" charset="0"/>
                <a:cs typeface="Times New Roman" panose="02020603050405020304" pitchFamily="18" charset="0"/>
              </a:rPr>
              <a:t>f(n) </a:t>
            </a:r>
            <a:r>
              <a:rPr lang="el-GR" b="1" dirty="0" smtClean="0">
                <a:solidFill>
                  <a:schemeClr val="tx1"/>
                </a:solidFill>
                <a:latin typeface="Times New Roman" panose="02020603050405020304" pitchFamily="18" charset="0"/>
                <a:cs typeface="Times New Roman" panose="02020603050405020304" pitchFamily="18" charset="0"/>
              </a:rPr>
              <a:t>Ω</a:t>
            </a:r>
            <a:r>
              <a:rPr lang="pt-BR" b="1" dirty="0" smtClean="0">
                <a:solidFill>
                  <a:schemeClr val="tx1"/>
                </a:solidFill>
                <a:latin typeface="Times New Roman" panose="02020603050405020304" pitchFamily="18" charset="0"/>
                <a:cs typeface="Times New Roman" panose="02020603050405020304" pitchFamily="18" charset="0"/>
              </a:rPr>
              <a:t>(g(</a:t>
            </a:r>
            <a:r>
              <a:rPr lang="pt-BR" b="1" dirty="0">
                <a:solidFill>
                  <a:schemeClr val="tx1"/>
                </a:solidFill>
                <a:latin typeface="Times New Roman" panose="02020603050405020304" pitchFamily="18" charset="0"/>
                <a:cs typeface="Times New Roman" panose="02020603050405020304" pitchFamily="18" charset="0"/>
              </a:rPr>
              <a:t>n</a:t>
            </a:r>
            <a:r>
              <a:rPr lang="pt-BR" b="1" baseline="30000" dirty="0">
                <a:solidFill>
                  <a:schemeClr val="tx1"/>
                </a:solidFill>
                <a:latin typeface="Times New Roman" panose="02020603050405020304" pitchFamily="18" charset="0"/>
                <a:cs typeface="Times New Roman" panose="02020603050405020304" pitchFamily="18" charset="0"/>
              </a:rPr>
              <a:t>2</a:t>
            </a:r>
            <a:r>
              <a:rPr lang="pt-BR" b="1" dirty="0" smtClean="0">
                <a:solidFill>
                  <a:schemeClr val="tx1"/>
                </a:solidFill>
                <a:latin typeface="Times New Roman" panose="02020603050405020304" pitchFamily="18" charset="0"/>
                <a:cs typeface="Times New Roman" panose="02020603050405020304" pitchFamily="18" charset="0"/>
              </a:rPr>
              <a:t>))?</a:t>
            </a:r>
          </a:p>
          <a:p>
            <a:pPr marL="0" indent="0">
              <a:buNone/>
            </a:pPr>
            <a:r>
              <a:rPr lang="pt-BR" b="1" dirty="0" smtClean="0">
                <a:solidFill>
                  <a:schemeClr val="tx1"/>
                </a:solidFill>
                <a:latin typeface="Times New Roman" panose="02020603050405020304" pitchFamily="18" charset="0"/>
                <a:cs typeface="Times New Roman" panose="02020603050405020304" pitchFamily="18" charset="0"/>
              </a:rPr>
              <a:t> </a:t>
            </a:r>
            <a:r>
              <a:rPr lang="pt-BR" dirty="0" smtClean="0">
                <a:solidFill>
                  <a:schemeClr val="tx1"/>
                </a:solidFill>
                <a:latin typeface="Times New Roman" panose="02020603050405020304" pitchFamily="18" charset="0"/>
                <a:cs typeface="Times New Roman" panose="02020603050405020304" pitchFamily="18" charset="0"/>
              </a:rPr>
              <a:t>2</a:t>
            </a:r>
            <a:r>
              <a:rPr lang="pt-BR" dirty="0">
                <a:solidFill>
                  <a:schemeClr val="tx1"/>
                </a:solidFill>
                <a:latin typeface="Times New Roman" panose="02020603050405020304" pitchFamily="18" charset="0"/>
                <a:cs typeface="Times New Roman" panose="02020603050405020304" pitchFamily="18" charset="0"/>
              </a:rPr>
              <a:t> n</a:t>
            </a:r>
            <a:r>
              <a:rPr lang="pt-BR" baseline="30000" dirty="0">
                <a:solidFill>
                  <a:schemeClr val="tx1"/>
                </a:solidFill>
                <a:latin typeface="Times New Roman" panose="02020603050405020304" pitchFamily="18" charset="0"/>
                <a:cs typeface="Times New Roman" panose="02020603050405020304" pitchFamily="18" charset="0"/>
              </a:rPr>
              <a:t>2 </a:t>
            </a:r>
            <a:r>
              <a:rPr lang="pt-BR" dirty="0" smtClean="0">
                <a:solidFill>
                  <a:schemeClr val="tx1"/>
                </a:solidFill>
                <a:latin typeface="Times New Roman" panose="02020603050405020304" pitchFamily="18" charset="0"/>
                <a:cs typeface="Times New Roman" panose="02020603050405020304" pitchFamily="18" charset="0"/>
              </a:rPr>
              <a:t>+n &gt;= c*</a:t>
            </a:r>
            <a:r>
              <a:rPr lang="pt-BR" dirty="0">
                <a:solidFill>
                  <a:schemeClr val="tx1"/>
                </a:solidFill>
                <a:latin typeface="Times New Roman" panose="02020603050405020304" pitchFamily="18" charset="0"/>
                <a:cs typeface="Times New Roman" panose="02020603050405020304" pitchFamily="18" charset="0"/>
              </a:rPr>
              <a:t> n</a:t>
            </a:r>
            <a:r>
              <a:rPr lang="pt-BR" baseline="30000" dirty="0">
                <a:solidFill>
                  <a:schemeClr val="tx1"/>
                </a:solidFill>
                <a:latin typeface="Times New Roman" panose="02020603050405020304" pitchFamily="18" charset="0"/>
                <a:cs typeface="Times New Roman" panose="02020603050405020304" pitchFamily="18" charset="0"/>
              </a:rPr>
              <a:t>2</a:t>
            </a:r>
            <a:endParaRPr lang="pt-BR" dirty="0">
              <a:solidFill>
                <a:schemeClr val="tx1"/>
              </a:solidFill>
              <a:latin typeface="Times New Roman" panose="02020603050405020304" pitchFamily="18" charset="0"/>
              <a:cs typeface="Times New Roman" panose="02020603050405020304" pitchFamily="18" charset="0"/>
            </a:endParaRPr>
          </a:p>
          <a:p>
            <a:pPr marL="0" indent="0">
              <a:buNone/>
            </a:pPr>
            <a:r>
              <a:rPr lang="pt-BR" b="1" dirty="0">
                <a:solidFill>
                  <a:schemeClr val="tx1"/>
                </a:solidFill>
                <a:latin typeface="Times New Roman" panose="02020603050405020304" pitchFamily="18" charset="0"/>
                <a:cs typeface="Times New Roman" panose="02020603050405020304" pitchFamily="18" charset="0"/>
              </a:rPr>
              <a:t>C= 2</a:t>
            </a:r>
          </a:p>
          <a:p>
            <a:pPr marL="0" indent="0">
              <a:buNone/>
            </a:pPr>
            <a:r>
              <a:rPr lang="pt-BR" dirty="0" smtClean="0">
                <a:solidFill>
                  <a:schemeClr val="tx1"/>
                </a:solidFill>
                <a:latin typeface="Times New Roman" panose="02020603050405020304" pitchFamily="18" charset="0"/>
                <a:cs typeface="Times New Roman" panose="02020603050405020304" pitchFamily="18" charset="0"/>
              </a:rPr>
              <a:t>2</a:t>
            </a:r>
            <a:r>
              <a:rPr lang="pt-BR" dirty="0">
                <a:solidFill>
                  <a:schemeClr val="tx1"/>
                </a:solidFill>
                <a:latin typeface="Times New Roman" panose="02020603050405020304" pitchFamily="18" charset="0"/>
                <a:cs typeface="Times New Roman" panose="02020603050405020304" pitchFamily="18" charset="0"/>
              </a:rPr>
              <a:t> n</a:t>
            </a:r>
            <a:r>
              <a:rPr lang="pt-BR" baseline="30000" dirty="0">
                <a:solidFill>
                  <a:schemeClr val="tx1"/>
                </a:solidFill>
                <a:latin typeface="Times New Roman" panose="02020603050405020304" pitchFamily="18" charset="0"/>
                <a:cs typeface="Times New Roman" panose="02020603050405020304" pitchFamily="18" charset="0"/>
              </a:rPr>
              <a:t>2 </a:t>
            </a:r>
            <a:r>
              <a:rPr lang="pt-BR" dirty="0" smtClean="0">
                <a:solidFill>
                  <a:schemeClr val="tx1"/>
                </a:solidFill>
                <a:latin typeface="Times New Roman" panose="02020603050405020304" pitchFamily="18" charset="0"/>
                <a:cs typeface="Times New Roman" panose="02020603050405020304" pitchFamily="18" charset="0"/>
              </a:rPr>
              <a:t>+ n  &gt;= 2* n</a:t>
            </a:r>
            <a:r>
              <a:rPr lang="pt-BR" baseline="30000" dirty="0" smtClean="0">
                <a:solidFill>
                  <a:schemeClr val="tx1"/>
                </a:solidFill>
                <a:latin typeface="Times New Roman" panose="02020603050405020304" pitchFamily="18" charset="0"/>
                <a:cs typeface="Times New Roman" panose="02020603050405020304" pitchFamily="18" charset="0"/>
              </a:rPr>
              <a:t>2</a:t>
            </a:r>
            <a:r>
              <a:rPr lang="pt-BR" dirty="0" smtClean="0">
                <a:solidFill>
                  <a:schemeClr val="tx1"/>
                </a:solidFill>
                <a:latin typeface="Times New Roman" panose="02020603050405020304" pitchFamily="18" charset="0"/>
                <a:cs typeface="Times New Roman" panose="02020603050405020304" pitchFamily="18" charset="0"/>
              </a:rPr>
              <a:t> </a:t>
            </a:r>
          </a:p>
          <a:p>
            <a:pPr marL="0" indent="0">
              <a:buNone/>
            </a:pPr>
            <a:r>
              <a:rPr lang="pt-BR" dirty="0" smtClean="0">
                <a:solidFill>
                  <a:schemeClr val="tx1"/>
                </a:solidFill>
                <a:latin typeface="Times New Roman" panose="02020603050405020304" pitchFamily="18" charset="0"/>
                <a:cs typeface="Times New Roman" panose="02020603050405020304" pitchFamily="18" charset="0"/>
              </a:rPr>
              <a:t>n &gt;=0 </a:t>
            </a:r>
            <a:endParaRPr lang="pt-BR" b="1" dirty="0">
              <a:solidFill>
                <a:schemeClr val="tx1"/>
              </a:solidFill>
              <a:latin typeface="Times New Roman" panose="02020603050405020304" pitchFamily="18" charset="0"/>
              <a:cs typeface="Times New Roman" panose="02020603050405020304" pitchFamily="18" charset="0"/>
            </a:endParaRPr>
          </a:p>
          <a:p>
            <a:pPr marL="0" indent="0">
              <a:buNone/>
            </a:pPr>
            <a:r>
              <a:rPr lang="en-US" dirty="0" smtClean="0">
                <a:solidFill>
                  <a:schemeClr val="tx1"/>
                </a:solidFill>
                <a:latin typeface="Times New Roman" panose="02020603050405020304" pitchFamily="18" charset="0"/>
                <a:cs typeface="Times New Roman" panose="02020603050405020304" pitchFamily="18" charset="0"/>
              </a:rPr>
              <a:t>For n&gt;0 we can obtain f(n) &gt; g(n).</a:t>
            </a: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b="1" dirty="0" smtClean="0">
                <a:solidFill>
                  <a:schemeClr val="tx1"/>
                </a:solidFill>
                <a:latin typeface="Times New Roman" panose="02020603050405020304" pitchFamily="18" charset="0"/>
                <a:cs typeface="Times New Roman" panose="02020603050405020304" pitchFamily="18" charset="0"/>
              </a:rPr>
              <a:t>2) f(n</a:t>
            </a:r>
            <a:r>
              <a:rPr lang="en-US" b="1" dirty="0">
                <a:solidFill>
                  <a:schemeClr val="tx1"/>
                </a:solidFill>
                <a:latin typeface="Times New Roman" panose="02020603050405020304" pitchFamily="18" charset="0"/>
                <a:cs typeface="Times New Roman" panose="02020603050405020304" pitchFamily="18" charset="0"/>
              </a:rPr>
              <a:t>) = </a:t>
            </a:r>
            <a:r>
              <a:rPr lang="en-US" b="1" dirty="0" smtClean="0">
                <a:solidFill>
                  <a:schemeClr val="tx1"/>
                </a:solidFill>
                <a:latin typeface="Times New Roman" panose="02020603050405020304" pitchFamily="18" charset="0"/>
                <a:cs typeface="Times New Roman" panose="02020603050405020304" pitchFamily="18" charset="0"/>
              </a:rPr>
              <a:t>5n</a:t>
            </a:r>
            <a:r>
              <a:rPr lang="en-US" b="1" baseline="30000" dirty="0" smtClean="0">
                <a:solidFill>
                  <a:schemeClr val="tx1"/>
                </a:solidFill>
                <a:latin typeface="Times New Roman" panose="02020603050405020304" pitchFamily="18" charset="0"/>
                <a:cs typeface="Times New Roman" panose="02020603050405020304" pitchFamily="18" charset="0"/>
              </a:rPr>
              <a:t>2</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 </a:t>
            </a:r>
            <a:r>
              <a:rPr lang="pt-BR" b="1" dirty="0">
                <a:solidFill>
                  <a:schemeClr val="tx1"/>
                </a:solidFill>
                <a:latin typeface="Times New Roman" panose="02020603050405020304" pitchFamily="18" charset="0"/>
                <a:cs typeface="Times New Roman" panose="02020603050405020304" pitchFamily="18" charset="0"/>
              </a:rPr>
              <a:t>Is f(n) </a:t>
            </a:r>
            <a:r>
              <a:rPr lang="el-GR" b="1" dirty="0">
                <a:solidFill>
                  <a:schemeClr val="tx1"/>
                </a:solidFill>
                <a:latin typeface="Times New Roman" panose="02020603050405020304" pitchFamily="18" charset="0"/>
                <a:cs typeface="Times New Roman" panose="02020603050405020304" pitchFamily="18" charset="0"/>
              </a:rPr>
              <a:t>Ω</a:t>
            </a:r>
            <a:r>
              <a:rPr lang="pt-BR" b="1" dirty="0" smtClean="0">
                <a:solidFill>
                  <a:schemeClr val="tx1"/>
                </a:solidFill>
                <a:latin typeface="Times New Roman" panose="02020603050405020304" pitchFamily="18" charset="0"/>
                <a:cs typeface="Times New Roman" panose="02020603050405020304" pitchFamily="18" charset="0"/>
              </a:rPr>
              <a:t>(g(n))?</a:t>
            </a:r>
          </a:p>
          <a:p>
            <a:pPr marL="0" indent="0">
              <a:buNone/>
            </a:pP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5n</a:t>
            </a:r>
            <a:r>
              <a:rPr lang="en-US" baseline="30000" dirty="0">
                <a:solidFill>
                  <a:schemeClr val="tx1"/>
                </a:solidFill>
                <a:latin typeface="Times New Roman" panose="02020603050405020304" pitchFamily="18" charset="0"/>
                <a:cs typeface="Times New Roman" panose="02020603050405020304" pitchFamily="18" charset="0"/>
              </a:rPr>
              <a:t>2</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&gt;= c* g(__)</a:t>
            </a:r>
          </a:p>
          <a:p>
            <a:pPr marL="0" indent="0">
              <a:buNone/>
            </a:pPr>
            <a:r>
              <a:rPr lang="en-US" b="1"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5n</a:t>
            </a:r>
            <a:r>
              <a:rPr lang="en-US" baseline="30000" dirty="0" smtClean="0">
                <a:solidFill>
                  <a:schemeClr val="tx1"/>
                </a:solidFill>
                <a:latin typeface="Times New Roman" panose="02020603050405020304" pitchFamily="18" charset="0"/>
                <a:cs typeface="Times New Roman" panose="02020603050405020304" pitchFamily="18" charset="0"/>
              </a:rPr>
              <a:t>2</a:t>
            </a:r>
            <a:r>
              <a:rPr lang="en-US" dirty="0" smtClean="0">
                <a:solidFill>
                  <a:schemeClr val="tx1"/>
                </a:solidFill>
                <a:latin typeface="Times New Roman" panose="02020603050405020304" pitchFamily="18" charset="0"/>
                <a:cs typeface="Times New Roman" panose="02020603050405020304" pitchFamily="18" charset="0"/>
              </a:rPr>
              <a:t>  &gt;= c* </a:t>
            </a:r>
            <a:r>
              <a:rPr lang="en-US" b="1"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n</a:t>
            </a:r>
            <a:r>
              <a:rPr lang="en-US" b="1" dirty="0" smtClean="0">
                <a:solidFill>
                  <a:schemeClr val="tx1"/>
                </a:solidFill>
                <a:latin typeface="Times New Roman" panose="02020603050405020304" pitchFamily="18" charset="0"/>
                <a:cs typeface="Times New Roman" panose="02020603050405020304" pitchFamily="18" charset="0"/>
              </a:rPr>
              <a:t>  </a:t>
            </a:r>
          </a:p>
          <a:p>
            <a:pPr marL="0" indent="0">
              <a:buNone/>
            </a:pP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5n</a:t>
            </a:r>
            <a:r>
              <a:rPr lang="en-US" baseline="30000" dirty="0">
                <a:solidFill>
                  <a:schemeClr val="tx1"/>
                </a:solidFill>
                <a:latin typeface="Times New Roman" panose="02020603050405020304" pitchFamily="18" charset="0"/>
                <a:cs typeface="Times New Roman" panose="02020603050405020304" pitchFamily="18" charset="0"/>
              </a:rPr>
              <a:t>2</a:t>
            </a:r>
            <a:r>
              <a:rPr lang="en-US" dirty="0">
                <a:solidFill>
                  <a:schemeClr val="tx1"/>
                </a:solidFill>
                <a:latin typeface="Times New Roman" panose="02020603050405020304" pitchFamily="18" charset="0"/>
                <a:cs typeface="Times New Roman" panose="02020603050405020304" pitchFamily="18" charset="0"/>
              </a:rPr>
              <a:t>  &gt;= </a:t>
            </a:r>
            <a:r>
              <a:rPr lang="en-US" dirty="0" smtClean="0">
                <a:solidFill>
                  <a:schemeClr val="tx1"/>
                </a:solidFill>
                <a:latin typeface="Times New Roman" panose="02020603050405020304" pitchFamily="18" charset="0"/>
                <a:cs typeface="Times New Roman" panose="02020603050405020304" pitchFamily="18" charset="0"/>
              </a:rPr>
              <a:t>1 * </a:t>
            </a:r>
            <a:r>
              <a:rPr lang="en-US" b="1"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n</a:t>
            </a:r>
          </a:p>
          <a:p>
            <a:pPr marL="0" indent="0">
              <a:buNone/>
            </a:pPr>
            <a:r>
              <a:rPr lang="en-US" b="1" dirty="0" smtClean="0">
                <a:solidFill>
                  <a:schemeClr val="tx1"/>
                </a:solidFill>
                <a:latin typeface="Times New Roman" panose="02020603050405020304" pitchFamily="18" charset="0"/>
                <a:cs typeface="Times New Roman" panose="02020603050405020304" pitchFamily="18" charset="0"/>
              </a:rPr>
              <a:t>  </a:t>
            </a:r>
          </a:p>
          <a:p>
            <a:pPr marL="0" indent="0">
              <a:buNone/>
            </a:pPr>
            <a:endParaRPr lang="en-US" baseline="300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b="1" dirty="0" smtClean="0">
                <a:solidFill>
                  <a:schemeClr val="tx1"/>
                </a:solidFill>
                <a:latin typeface="Times New Roman" panose="02020603050405020304" pitchFamily="18" charset="0"/>
                <a:cs typeface="Times New Roman" panose="02020603050405020304" pitchFamily="18" charset="0"/>
              </a:rPr>
              <a:t>  </a:t>
            </a:r>
            <a:endParaRPr lang="en-US" b="1" dirty="0">
              <a:solidFill>
                <a:schemeClr val="tx1"/>
              </a:solidFill>
              <a:latin typeface="Times New Roman" panose="02020603050405020304" pitchFamily="18" charset="0"/>
              <a:cs typeface="Times New Roman" panose="02020603050405020304" pitchFamily="18" charset="0"/>
            </a:endParaRPr>
          </a:p>
          <a:p>
            <a:pPr marL="0" indent="0">
              <a:buNone/>
            </a:pPr>
            <a:r>
              <a:rPr lang="pt-BR" dirty="0" smtClean="0">
                <a:solidFill>
                  <a:schemeClr val="tx1"/>
                </a:solidFill>
                <a:latin typeface="Times New Roman" panose="02020603050405020304" pitchFamily="18" charset="0"/>
                <a:cs typeface="Times New Roman" panose="02020603050405020304" pitchFamily="18" charset="0"/>
              </a:rPr>
              <a:t>n &gt;= 1, c =1</a:t>
            </a:r>
            <a:endParaRPr lang="pt-BR" dirty="0">
              <a:solidFill>
                <a:schemeClr val="tx1"/>
              </a:solidFill>
              <a:latin typeface="Times New Roman" panose="02020603050405020304" pitchFamily="18" charset="0"/>
              <a:cs typeface="Times New Roman" panose="02020603050405020304" pitchFamily="18" charset="0"/>
            </a:endParaRPr>
          </a:p>
          <a:p>
            <a:pPr marL="0" indent="0">
              <a:buNone/>
            </a:pPr>
            <a:endParaRPr lang="en-US" b="1" dirty="0" smtClean="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764124815"/>
              </p:ext>
            </p:extLst>
          </p:nvPr>
        </p:nvGraphicFramePr>
        <p:xfrm>
          <a:off x="668868" y="5023359"/>
          <a:ext cx="7136250" cy="741680"/>
        </p:xfrm>
        <a:graphic>
          <a:graphicData uri="http://schemas.openxmlformats.org/drawingml/2006/table">
            <a:tbl>
              <a:tblPr firstRow="1" bandRow="1">
                <a:tableStyleId>{5C22544A-7EE6-4342-B048-85BDC9FD1C3A}</a:tableStyleId>
              </a:tblPr>
              <a:tblGrid>
                <a:gridCol w="1044810">
                  <a:extLst>
                    <a:ext uri="{9D8B030D-6E8A-4147-A177-3AD203B41FA5}">
                      <a16:colId xmlns:a16="http://schemas.microsoft.com/office/drawing/2014/main" val="20000"/>
                    </a:ext>
                  </a:extLst>
                </a:gridCol>
                <a:gridCol w="2030480">
                  <a:extLst>
                    <a:ext uri="{9D8B030D-6E8A-4147-A177-3AD203B41FA5}">
                      <a16:colId xmlns:a16="http://schemas.microsoft.com/office/drawing/2014/main" val="20001"/>
                    </a:ext>
                  </a:extLst>
                </a:gridCol>
                <a:gridCol w="2030480">
                  <a:extLst>
                    <a:ext uri="{9D8B030D-6E8A-4147-A177-3AD203B41FA5}">
                      <a16:colId xmlns:a16="http://schemas.microsoft.com/office/drawing/2014/main" val="20002"/>
                    </a:ext>
                  </a:extLst>
                </a:gridCol>
                <a:gridCol w="2030480">
                  <a:extLst>
                    <a:ext uri="{9D8B030D-6E8A-4147-A177-3AD203B41FA5}">
                      <a16:colId xmlns:a16="http://schemas.microsoft.com/office/drawing/2014/main" val="20003"/>
                    </a:ext>
                  </a:extLst>
                </a:gridCol>
              </a:tblGrid>
              <a:tr h="370840">
                <a:tc>
                  <a:txBody>
                    <a:bodyPr/>
                    <a:lstStyle/>
                    <a:p>
                      <a:r>
                        <a:rPr lang="en-US" dirty="0" smtClean="0"/>
                        <a:t>n</a:t>
                      </a:r>
                      <a:endParaRPr lang="en-US" dirty="0"/>
                    </a:p>
                  </a:txBody>
                  <a:tcPr/>
                </a:tc>
                <a:tc>
                  <a:txBody>
                    <a:bodyPr/>
                    <a:lstStyle/>
                    <a:p>
                      <a:r>
                        <a:rPr lang="en-US" dirty="0" smtClean="0"/>
                        <a:t>f(n)=</a:t>
                      </a:r>
                      <a:r>
                        <a:rPr lang="en-US" dirty="0" smtClean="0">
                          <a:solidFill>
                            <a:schemeClr val="bg1"/>
                          </a:solidFill>
                          <a:latin typeface="Times New Roman" panose="02020603050405020304" pitchFamily="18" charset="0"/>
                          <a:cs typeface="Times New Roman" panose="02020603050405020304" pitchFamily="18" charset="0"/>
                        </a:rPr>
                        <a:t>5n</a:t>
                      </a:r>
                      <a:r>
                        <a:rPr lang="en-US" baseline="30000" dirty="0" smtClean="0">
                          <a:solidFill>
                            <a:schemeClr val="bg1"/>
                          </a:solidFill>
                          <a:latin typeface="Times New Roman" panose="02020603050405020304" pitchFamily="18" charset="0"/>
                          <a:cs typeface="Times New Roman" panose="02020603050405020304" pitchFamily="18" charset="0"/>
                        </a:rPr>
                        <a:t>2</a:t>
                      </a:r>
                      <a:endParaRPr lang="en-US" dirty="0">
                        <a:solidFill>
                          <a:schemeClr val="bg1"/>
                        </a:solidFill>
                      </a:endParaRPr>
                    </a:p>
                  </a:txBody>
                  <a:tcPr/>
                </a:tc>
                <a:tc>
                  <a:txBody>
                    <a:bodyPr/>
                    <a:lstStyle/>
                    <a:p>
                      <a:r>
                        <a:rPr lang="en-US" dirty="0" smtClean="0"/>
                        <a:t>g(n)=n</a:t>
                      </a:r>
                      <a:endParaRPr lang="en-US" dirty="0"/>
                    </a:p>
                  </a:txBody>
                  <a:tcPr/>
                </a:tc>
                <a:tc>
                  <a:txBody>
                    <a:bodyPr/>
                    <a:lstStyle/>
                    <a:p>
                      <a:r>
                        <a:rPr lang="en-US" smtClean="0"/>
                        <a:t>f(n)&gt;=</a:t>
                      </a:r>
                      <a:r>
                        <a:rPr lang="en-US" dirty="0" smtClean="0"/>
                        <a:t>c*g(n)</a:t>
                      </a:r>
                      <a:endParaRPr lang="en-US" dirty="0"/>
                    </a:p>
                  </a:txBody>
                  <a:tcPr/>
                </a:tc>
                <a:extLst>
                  <a:ext uri="{0D108BD9-81ED-4DB2-BD59-A6C34878D82A}">
                    <a16:rowId xmlns:a16="http://schemas.microsoft.com/office/drawing/2014/main" val="10000"/>
                  </a:ext>
                </a:extLst>
              </a:tr>
              <a:tr h="370840">
                <a:tc>
                  <a:txBody>
                    <a:bodyPr/>
                    <a:lstStyle/>
                    <a:p>
                      <a:r>
                        <a:rPr lang="en-US" dirty="0" smtClean="0"/>
                        <a:t>1</a:t>
                      </a:r>
                      <a:endParaRPr lang="en-US" dirty="0"/>
                    </a:p>
                  </a:txBody>
                  <a:tcPr/>
                </a:tc>
                <a:tc>
                  <a:txBody>
                    <a:bodyPr/>
                    <a:lstStyle/>
                    <a:p>
                      <a:r>
                        <a:rPr lang="en-US" dirty="0" smtClean="0"/>
                        <a:t>5</a:t>
                      </a:r>
                      <a:endParaRPr lang="en-US" dirty="0"/>
                    </a:p>
                  </a:txBody>
                  <a:tcPr/>
                </a:tc>
                <a:tc>
                  <a:txBody>
                    <a:bodyPr/>
                    <a:lstStyle/>
                    <a:p>
                      <a:r>
                        <a:rPr lang="en-US" dirty="0" smtClean="0"/>
                        <a:t>1</a:t>
                      </a:r>
                      <a:endParaRPr lang="en-US" dirty="0"/>
                    </a:p>
                  </a:txBody>
                  <a:tcPr/>
                </a:tc>
                <a:tc>
                  <a:txBody>
                    <a:bodyPr/>
                    <a:lstStyle/>
                    <a:p>
                      <a:r>
                        <a:rPr lang="en-US" dirty="0" smtClean="0"/>
                        <a:t>f(n)</a:t>
                      </a:r>
                      <a:r>
                        <a:rPr lang="en-US" baseline="0" dirty="0" smtClean="0"/>
                        <a:t> &gt;</a:t>
                      </a:r>
                      <a:r>
                        <a:rPr lang="en-US" dirty="0" smtClean="0"/>
                        <a:t>g(n)</a:t>
                      </a:r>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60632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5744" y="1291164"/>
            <a:ext cx="10377055" cy="4549835"/>
          </a:xfrm>
          <a:prstGeom prst="rect">
            <a:avLst/>
          </a:prstGeom>
        </p:spPr>
        <p:txBody>
          <a:bodyPr wrap="square">
            <a:spAutoFit/>
          </a:bodyPr>
          <a:lstStyle/>
          <a:p>
            <a:pPr>
              <a:lnSpc>
                <a:spcPct val="150000"/>
              </a:lnSpc>
            </a:pPr>
            <a:r>
              <a:rPr lang="en-US" sz="2800" dirty="0"/>
              <a:t>The algorithm is defined as collection of unambiguous instructions occurring in some specific sequence and such algorithm should produce some output for given set of input in finite amount of time.</a:t>
            </a:r>
          </a:p>
          <a:p>
            <a:pPr>
              <a:lnSpc>
                <a:spcPct val="150000"/>
              </a:lnSpc>
            </a:pPr>
            <a:r>
              <a:rPr lang="en-US" sz="2800" dirty="0"/>
              <a:t>An algorithm is</a:t>
            </a:r>
          </a:p>
          <a:p>
            <a:pPr marL="342900" indent="-342900">
              <a:lnSpc>
                <a:spcPct val="150000"/>
              </a:lnSpc>
              <a:buClrTx/>
              <a:buFont typeface="Wingdings" panose="05000000000000000000" pitchFamily="2" charset="2"/>
              <a:buChar char="q"/>
            </a:pPr>
            <a:r>
              <a:rPr lang="en-US" sz="2800" dirty="0"/>
              <a:t>a sequence of computational steps that transform the input into the output.</a:t>
            </a:r>
          </a:p>
          <a:p>
            <a:pPr marL="342900" indent="-342900">
              <a:lnSpc>
                <a:spcPct val="150000"/>
              </a:lnSpc>
              <a:buClrTx/>
              <a:buFont typeface="Wingdings" panose="05000000000000000000" pitchFamily="2" charset="2"/>
              <a:buChar char="q"/>
            </a:pPr>
            <a:r>
              <a:rPr lang="en-US" sz="2800" dirty="0"/>
              <a:t>a tool for solving a well-specified computational problem.</a:t>
            </a:r>
          </a:p>
        </p:txBody>
      </p:sp>
      <p:sp>
        <p:nvSpPr>
          <p:cNvPr id="5" name="Rectangle 4"/>
          <p:cNvSpPr/>
          <p:nvPr/>
        </p:nvSpPr>
        <p:spPr>
          <a:xfrm>
            <a:off x="491652" y="473425"/>
            <a:ext cx="4641014" cy="584775"/>
          </a:xfrm>
          <a:prstGeom prst="rect">
            <a:avLst/>
          </a:prstGeom>
        </p:spPr>
        <p:txBody>
          <a:bodyPr wrap="none">
            <a:spAutoFit/>
          </a:bodyPr>
          <a:lstStyle/>
          <a:p>
            <a:r>
              <a:rPr lang="en-US" sz="3200" b="1" dirty="0">
                <a:latin typeface="Proxima Nova" panose="020B0604020202020204" charset="0"/>
                <a:ea typeface="Proxima Nova"/>
                <a:cs typeface="Proxima Nova"/>
              </a:rPr>
              <a:t>Introduction to </a:t>
            </a:r>
            <a:r>
              <a:rPr lang="en-US" sz="3200" b="1" dirty="0" smtClean="0">
                <a:latin typeface="Proxima Nova" panose="020B0604020202020204" charset="0"/>
                <a:ea typeface="Proxima Nova"/>
                <a:cs typeface="Proxima Nova"/>
              </a:rPr>
              <a:t>Algorithm</a:t>
            </a:r>
            <a:endParaRPr lang="en-IN" sz="3200" b="1" dirty="0">
              <a:latin typeface="Proxima Nova" panose="020B0604020202020204" charset="0"/>
              <a:ea typeface="Proxima Nova"/>
              <a:cs typeface="Proxima Nova"/>
            </a:endParaRPr>
          </a:p>
        </p:txBody>
      </p:sp>
    </p:spTree>
    <p:extLst>
      <p:ext uri="{BB962C8B-B14F-4D97-AF65-F5344CB8AC3E}">
        <p14:creationId xmlns:p14="http://schemas.microsoft.com/office/powerpoint/2010/main" val="16219007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5772" y="290432"/>
            <a:ext cx="2719655" cy="769441"/>
          </a:xfrm>
          <a:prstGeom prst="rect">
            <a:avLst/>
          </a:prstGeom>
        </p:spPr>
        <p:txBody>
          <a:bodyPr wrap="none">
            <a:spAutoFit/>
          </a:bodyPr>
          <a:lstStyle/>
          <a:p>
            <a:r>
              <a:rPr lang="en-US" sz="4400" dirty="0" smtClean="0">
                <a:solidFill>
                  <a:srgbClr val="993366"/>
                </a:solidFill>
                <a:latin typeface="+mj-lt"/>
                <a:ea typeface="+mj-ea"/>
                <a:cs typeface="+mj-cs"/>
              </a:rPr>
              <a:t>Θ-Notation</a:t>
            </a:r>
            <a:endParaRPr lang="en-IN" sz="4400" dirty="0">
              <a:solidFill>
                <a:srgbClr val="993366"/>
              </a:solidFill>
              <a:latin typeface="+mj-lt"/>
              <a:ea typeface="+mj-ea"/>
              <a:cs typeface="+mj-cs"/>
            </a:endParaRPr>
          </a:p>
        </p:txBody>
      </p:sp>
      <p:sp>
        <p:nvSpPr>
          <p:cNvPr id="7" name="Text Placeholder 2"/>
          <p:cNvSpPr txBox="1">
            <a:spLocks/>
          </p:cNvSpPr>
          <p:nvPr/>
        </p:nvSpPr>
        <p:spPr>
          <a:xfrm>
            <a:off x="387927" y="1059873"/>
            <a:ext cx="11208327" cy="5334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2400" dirty="0" smtClean="0"/>
              <a:t>The notation θ(n) is the formal way to express both the lower bound and the upper bound of an algorithm's running time.</a:t>
            </a:r>
          </a:p>
          <a:p>
            <a:pPr algn="just">
              <a:lnSpc>
                <a:spcPct val="150000"/>
              </a:lnSpc>
            </a:pPr>
            <a:r>
              <a:rPr lang="en-US" sz="2400" dirty="0" smtClean="0"/>
              <a:t>Big - Theta notation is used to define the </a:t>
            </a:r>
            <a:r>
              <a:rPr lang="en-US" sz="2400" b="1" dirty="0" smtClean="0"/>
              <a:t>average bound</a:t>
            </a:r>
            <a:r>
              <a:rPr lang="en-US" sz="2400" dirty="0" smtClean="0"/>
              <a:t> of an algorithm in terms of Time Complexity.</a:t>
            </a:r>
          </a:p>
          <a:p>
            <a:pPr algn="just">
              <a:lnSpc>
                <a:spcPct val="150000"/>
              </a:lnSpc>
            </a:pPr>
            <a:r>
              <a:rPr lang="en-US" sz="2400" dirty="0" smtClean="0"/>
              <a:t>That means Big - Theta notation always indicates the average time required by an algorithm for all input values. </a:t>
            </a:r>
          </a:p>
          <a:p>
            <a:pPr algn="just">
              <a:lnSpc>
                <a:spcPct val="150000"/>
              </a:lnSpc>
            </a:pPr>
            <a:r>
              <a:rPr lang="en-US" sz="2400" dirty="0" smtClean="0"/>
              <a:t>That means Big - Theta notation describes the average case of an algorithm time complexity.</a:t>
            </a:r>
            <a:endParaRPr lang="en-US" sz="2400" dirty="0"/>
          </a:p>
        </p:txBody>
      </p:sp>
    </p:spTree>
    <p:extLst>
      <p:ext uri="{BB962C8B-B14F-4D97-AF65-F5344CB8AC3E}">
        <p14:creationId xmlns:p14="http://schemas.microsoft.com/office/powerpoint/2010/main" val="3222383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339436" y="1080654"/>
            <a:ext cx="10785764" cy="21613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2400" smtClean="0"/>
              <a:t>We say </a:t>
            </a:r>
            <a:r>
              <a:rPr lang="en-US" sz="2400" i="1" smtClean="0"/>
              <a:t>f</a:t>
            </a:r>
            <a:r>
              <a:rPr lang="en-US" sz="2400" smtClean="0"/>
              <a:t>(</a:t>
            </a:r>
            <a:r>
              <a:rPr lang="en-US" sz="2400" i="1" smtClean="0"/>
              <a:t>n</a:t>
            </a:r>
            <a:r>
              <a:rPr lang="en-US" sz="2400" smtClean="0"/>
              <a:t>) = Θ(</a:t>
            </a:r>
            <a:r>
              <a:rPr lang="en-US" sz="2400" i="1" smtClean="0"/>
              <a:t>g</a:t>
            </a:r>
            <a:r>
              <a:rPr lang="en-US" sz="2400" smtClean="0"/>
              <a:t>(</a:t>
            </a:r>
            <a:r>
              <a:rPr lang="en-US" sz="2400" i="1" smtClean="0"/>
              <a:t>n</a:t>
            </a:r>
            <a:r>
              <a:rPr lang="en-US" sz="2400" smtClean="0"/>
              <a:t>)) if there exist positive constants </a:t>
            </a:r>
            <a:r>
              <a:rPr lang="en-US" sz="2400" i="1" smtClean="0"/>
              <a:t>n</a:t>
            </a:r>
            <a:r>
              <a:rPr lang="en-US" sz="2400" baseline="-25000" smtClean="0"/>
              <a:t>0</a:t>
            </a:r>
            <a:r>
              <a:rPr lang="en-US" sz="2400" smtClean="0"/>
              <a:t>, </a:t>
            </a:r>
            <a:r>
              <a:rPr lang="en-US" sz="2400" i="1" smtClean="0"/>
              <a:t>c</a:t>
            </a:r>
            <a:r>
              <a:rPr lang="en-US" sz="2400" baseline="-25000" smtClean="0"/>
              <a:t>1</a:t>
            </a:r>
            <a:r>
              <a:rPr lang="en-US" sz="2400" smtClean="0"/>
              <a:t> and c</a:t>
            </a:r>
            <a:r>
              <a:rPr lang="en-US" sz="2400" baseline="-25000" smtClean="0"/>
              <a:t>2</a:t>
            </a:r>
            <a:r>
              <a:rPr lang="en-US" sz="2400" smtClean="0"/>
              <a:t> such that to the right of </a:t>
            </a:r>
            <a:r>
              <a:rPr lang="en-US" sz="2400" i="1" smtClean="0"/>
              <a:t>n</a:t>
            </a:r>
            <a:r>
              <a:rPr lang="en-US" sz="2400" baseline="-25000" smtClean="0"/>
              <a:t>0</a:t>
            </a:r>
            <a:r>
              <a:rPr lang="en-US" sz="2400" smtClean="0"/>
              <a:t> the value of </a:t>
            </a:r>
            <a:r>
              <a:rPr lang="en-US" sz="2400" i="1" smtClean="0"/>
              <a:t>f</a:t>
            </a:r>
            <a:r>
              <a:rPr lang="en-US" sz="2400" smtClean="0"/>
              <a:t>(</a:t>
            </a:r>
            <a:r>
              <a:rPr lang="en-US" sz="2400" i="1" smtClean="0"/>
              <a:t>n</a:t>
            </a:r>
            <a:r>
              <a:rPr lang="en-US" sz="2400" smtClean="0"/>
              <a:t>) always lies between </a:t>
            </a:r>
            <a:r>
              <a:rPr lang="en-US" sz="2400" i="1" smtClean="0"/>
              <a:t>c</a:t>
            </a:r>
            <a:r>
              <a:rPr lang="en-US" sz="2400" baseline="-25000" smtClean="0"/>
              <a:t>1</a:t>
            </a:r>
            <a:r>
              <a:rPr lang="en-US" sz="2400" i="1" smtClean="0"/>
              <a:t>g</a:t>
            </a:r>
            <a:r>
              <a:rPr lang="en-US" sz="2400" smtClean="0"/>
              <a:t>(</a:t>
            </a:r>
            <a:r>
              <a:rPr lang="en-US" sz="2400" i="1" smtClean="0"/>
              <a:t>n</a:t>
            </a:r>
            <a:r>
              <a:rPr lang="en-US" sz="2400" smtClean="0"/>
              <a:t>) and </a:t>
            </a:r>
            <a:r>
              <a:rPr lang="en-US" sz="2400" i="1" smtClean="0"/>
              <a:t>c</a:t>
            </a:r>
            <a:r>
              <a:rPr lang="en-US" sz="2400" baseline="-25000" smtClean="0"/>
              <a:t>2</a:t>
            </a:r>
            <a:r>
              <a:rPr lang="en-US" sz="2400" i="1" smtClean="0"/>
              <a:t>g</a:t>
            </a:r>
            <a:r>
              <a:rPr lang="en-US" sz="2400" smtClean="0"/>
              <a:t>(</a:t>
            </a:r>
            <a:r>
              <a:rPr lang="en-US" sz="2400" i="1" smtClean="0"/>
              <a:t>n</a:t>
            </a:r>
            <a:r>
              <a:rPr lang="en-US" sz="2400" smtClean="0"/>
              <a:t>) inclusive i.e. g(n) is both upper and lower bound of f(n).</a:t>
            </a:r>
          </a:p>
          <a:p>
            <a:endParaRPr lang="en-US" sz="2400" dirty="0">
              <a:solidFill>
                <a:srgbClr val="993366"/>
              </a:solidFill>
            </a:endParaRPr>
          </a:p>
        </p:txBody>
      </p:sp>
      <p:pic>
        <p:nvPicPr>
          <p:cNvPr id="7" name="Picture 2" descr="http://btechsmartclass.com/DS/images/Big%20ThetaGraph.png"/>
          <p:cNvPicPr>
            <a:picLocks noChangeAspect="1" noChangeArrowheads="1"/>
          </p:cNvPicPr>
          <p:nvPr/>
        </p:nvPicPr>
        <p:blipFill>
          <a:blip r:embed="rId2" cstate="print"/>
          <a:srcRect/>
          <a:stretch>
            <a:fillRect/>
          </a:stretch>
        </p:blipFill>
        <p:spPr bwMode="auto">
          <a:xfrm>
            <a:off x="3304309" y="2736273"/>
            <a:ext cx="4533900" cy="3124200"/>
          </a:xfrm>
          <a:prstGeom prst="rect">
            <a:avLst/>
          </a:prstGeom>
          <a:noFill/>
        </p:spPr>
      </p:pic>
      <p:sp>
        <p:nvSpPr>
          <p:cNvPr id="8" name="Rectangle 7"/>
          <p:cNvSpPr/>
          <p:nvPr/>
        </p:nvSpPr>
        <p:spPr>
          <a:xfrm>
            <a:off x="4775207" y="6033654"/>
            <a:ext cx="1592103" cy="369332"/>
          </a:xfrm>
          <a:prstGeom prst="rect">
            <a:avLst/>
          </a:prstGeom>
        </p:spPr>
        <p:txBody>
          <a:bodyPr wrap="none">
            <a:spAutoFit/>
          </a:bodyPr>
          <a:lstStyle/>
          <a:p>
            <a:r>
              <a:rPr lang="en-US" b="1" dirty="0"/>
              <a:t>f(n) = </a:t>
            </a:r>
            <a:r>
              <a:rPr lang="el-GR" b="1" dirty="0"/>
              <a:t>Θ(</a:t>
            </a:r>
            <a:r>
              <a:rPr lang="en-US" b="1" dirty="0"/>
              <a:t>g(n))</a:t>
            </a:r>
          </a:p>
        </p:txBody>
      </p:sp>
    </p:spTree>
    <p:extLst>
      <p:ext uri="{BB962C8B-B14F-4D97-AF65-F5344CB8AC3E}">
        <p14:creationId xmlns:p14="http://schemas.microsoft.com/office/powerpoint/2010/main" val="1548918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146" y="129597"/>
            <a:ext cx="10515600" cy="1325563"/>
          </a:xfrm>
        </p:spPr>
        <p:txBody>
          <a:bodyPr/>
          <a:lstStyle/>
          <a:p>
            <a:r>
              <a:rPr lang="en-US" b="1" dirty="0" smtClean="0"/>
              <a:t>Big-theta</a:t>
            </a:r>
            <a:endParaRPr lang="en-US" b="1" dirty="0"/>
          </a:p>
        </p:txBody>
      </p:sp>
      <p:sp>
        <p:nvSpPr>
          <p:cNvPr id="3" name="Content Placeholder 2"/>
          <p:cNvSpPr>
            <a:spLocks noGrp="1"/>
          </p:cNvSpPr>
          <p:nvPr>
            <p:ph idx="1"/>
          </p:nvPr>
        </p:nvSpPr>
        <p:spPr>
          <a:xfrm>
            <a:off x="367146" y="1257589"/>
            <a:ext cx="10515600" cy="4351338"/>
          </a:xfrm>
        </p:spPr>
        <p:txBody>
          <a:bodyPr>
            <a:normAutofit/>
          </a:bodyPr>
          <a:lstStyle/>
          <a:p>
            <a:pPr marL="0" indent="0">
              <a:buNone/>
            </a:pPr>
            <a:endParaRPr lang="en-US" b="1"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b="1" dirty="0" smtClean="0">
                <a:solidFill>
                  <a:schemeClr val="tx1"/>
                </a:solidFill>
                <a:latin typeface="Times New Roman" panose="02020603050405020304" pitchFamily="18" charset="0"/>
                <a:cs typeface="Times New Roman" panose="02020603050405020304" pitchFamily="18" charset="0"/>
              </a:rPr>
              <a:t>f(n</a:t>
            </a:r>
            <a:r>
              <a:rPr lang="en-US" b="1" dirty="0">
                <a:solidFill>
                  <a:schemeClr val="tx1"/>
                </a:solidFill>
                <a:latin typeface="Times New Roman" panose="02020603050405020304" pitchFamily="18" charset="0"/>
                <a:cs typeface="Times New Roman" panose="02020603050405020304" pitchFamily="18" charset="0"/>
              </a:rPr>
              <a:t>) = </a:t>
            </a:r>
            <a:r>
              <a:rPr lang="en-US" b="1" dirty="0" smtClean="0">
                <a:solidFill>
                  <a:schemeClr val="tx1"/>
                </a:solidFill>
                <a:latin typeface="Times New Roman" panose="02020603050405020304" pitchFamily="18" charset="0"/>
                <a:cs typeface="Times New Roman" panose="02020603050405020304" pitchFamily="18" charset="0"/>
              </a:rPr>
              <a:t>2n</a:t>
            </a:r>
            <a:r>
              <a:rPr lang="en-US" b="1" baseline="30000" dirty="0" smtClean="0">
                <a:solidFill>
                  <a:schemeClr val="tx1"/>
                </a:solidFill>
                <a:latin typeface="Times New Roman" panose="02020603050405020304" pitchFamily="18" charset="0"/>
                <a:cs typeface="Times New Roman" panose="02020603050405020304" pitchFamily="18" charset="0"/>
              </a:rPr>
              <a:t>2</a:t>
            </a:r>
            <a:r>
              <a:rPr lang="en-US" b="1" dirty="0" smtClean="0">
                <a:solidFill>
                  <a:schemeClr val="tx1"/>
                </a:solidFill>
                <a:latin typeface="Times New Roman" panose="02020603050405020304" pitchFamily="18" charset="0"/>
                <a:cs typeface="Times New Roman" panose="02020603050405020304" pitchFamily="18" charset="0"/>
              </a:rPr>
              <a:t>+n , </a:t>
            </a:r>
            <a:r>
              <a:rPr lang="pt-BR" b="1" dirty="0" smtClean="0">
                <a:solidFill>
                  <a:schemeClr val="tx1"/>
                </a:solidFill>
                <a:latin typeface="Times New Roman" panose="02020603050405020304" pitchFamily="18" charset="0"/>
                <a:cs typeface="Times New Roman" panose="02020603050405020304" pitchFamily="18" charset="0"/>
              </a:rPr>
              <a:t>Is </a:t>
            </a:r>
            <a:r>
              <a:rPr lang="pt-BR" b="1" dirty="0">
                <a:solidFill>
                  <a:schemeClr val="tx1"/>
                </a:solidFill>
                <a:latin typeface="Times New Roman" panose="02020603050405020304" pitchFamily="18" charset="0"/>
                <a:cs typeface="Times New Roman" panose="02020603050405020304" pitchFamily="18" charset="0"/>
              </a:rPr>
              <a:t>f(n) </a:t>
            </a:r>
            <a:r>
              <a:rPr lang="el-GR" b="1" dirty="0">
                <a:solidFill>
                  <a:schemeClr val="tx1"/>
                </a:solidFill>
                <a:latin typeface="Times New Roman" panose="02020603050405020304" pitchFamily="18" charset="0"/>
                <a:cs typeface="Times New Roman" panose="02020603050405020304" pitchFamily="18" charset="0"/>
              </a:rPr>
              <a:t>θ</a:t>
            </a:r>
            <a:r>
              <a:rPr lang="pt-BR" b="1" dirty="0" smtClean="0">
                <a:solidFill>
                  <a:schemeClr val="tx1"/>
                </a:solidFill>
                <a:latin typeface="Times New Roman" panose="02020603050405020304" pitchFamily="18" charset="0"/>
                <a:cs typeface="Times New Roman" panose="02020603050405020304" pitchFamily="18" charset="0"/>
              </a:rPr>
              <a:t>(g(n</a:t>
            </a:r>
            <a:r>
              <a:rPr lang="pt-BR" b="1" baseline="30000" dirty="0" smtClean="0">
                <a:solidFill>
                  <a:schemeClr val="tx1"/>
                </a:solidFill>
                <a:latin typeface="Times New Roman" panose="02020603050405020304" pitchFamily="18" charset="0"/>
                <a:cs typeface="Times New Roman" panose="02020603050405020304" pitchFamily="18" charset="0"/>
              </a:rPr>
              <a:t>2</a:t>
            </a:r>
            <a:r>
              <a:rPr lang="pt-BR" b="1" dirty="0" smtClean="0">
                <a:solidFill>
                  <a:schemeClr val="tx1"/>
                </a:solidFill>
                <a:latin typeface="Times New Roman" panose="02020603050405020304" pitchFamily="18" charset="0"/>
                <a:cs typeface="Times New Roman" panose="02020603050405020304" pitchFamily="18" charset="0"/>
              </a:rPr>
              <a:t>))?</a:t>
            </a:r>
          </a:p>
          <a:p>
            <a:pPr marL="0" indent="0">
              <a:buNone/>
            </a:pPr>
            <a:r>
              <a:rPr lang="pt-BR" dirty="0" smtClean="0">
                <a:solidFill>
                  <a:schemeClr val="tx1"/>
                </a:solidFill>
                <a:latin typeface="Times New Roman" panose="02020603050405020304" pitchFamily="18" charset="0"/>
                <a:cs typeface="Times New Roman" panose="02020603050405020304" pitchFamily="18" charset="0"/>
              </a:rPr>
              <a:t>c1</a:t>
            </a:r>
            <a:r>
              <a:rPr lang="pt-BR" b="1" dirty="0" smtClean="0">
                <a:solidFill>
                  <a:schemeClr val="tx1"/>
                </a:solidFill>
                <a:latin typeface="Times New Roman" panose="02020603050405020304" pitchFamily="18" charset="0"/>
                <a:cs typeface="Times New Roman" panose="02020603050405020304" pitchFamily="18" charset="0"/>
              </a:rPr>
              <a:t> </a:t>
            </a:r>
            <a:r>
              <a:rPr lang="pt-BR" dirty="0">
                <a:solidFill>
                  <a:schemeClr val="tx1"/>
                </a:solidFill>
                <a:latin typeface="Times New Roman" panose="02020603050405020304" pitchFamily="18" charset="0"/>
                <a:cs typeface="Times New Roman" panose="02020603050405020304" pitchFamily="18" charset="0"/>
              </a:rPr>
              <a:t>* </a:t>
            </a:r>
            <a:r>
              <a:rPr lang="pt-BR" dirty="0" smtClean="0">
                <a:solidFill>
                  <a:schemeClr val="tx1"/>
                </a:solidFill>
                <a:latin typeface="Times New Roman" panose="02020603050405020304" pitchFamily="18" charset="0"/>
                <a:cs typeface="Times New Roman" panose="02020603050405020304" pitchFamily="18" charset="0"/>
              </a:rPr>
              <a:t>n</a:t>
            </a:r>
            <a:r>
              <a:rPr lang="pt-BR" baseline="30000" dirty="0" smtClean="0">
                <a:solidFill>
                  <a:schemeClr val="tx1"/>
                </a:solidFill>
                <a:latin typeface="Times New Roman" panose="02020603050405020304" pitchFamily="18" charset="0"/>
                <a:cs typeface="Times New Roman" panose="02020603050405020304" pitchFamily="18" charset="0"/>
              </a:rPr>
              <a:t>2</a:t>
            </a:r>
            <a:r>
              <a:rPr lang="pt-BR" dirty="0" smtClean="0">
                <a:solidFill>
                  <a:schemeClr val="tx1"/>
                </a:solidFill>
                <a:latin typeface="Times New Roman" panose="02020603050405020304" pitchFamily="18" charset="0"/>
                <a:cs typeface="Times New Roman" panose="02020603050405020304" pitchFamily="18" charset="0"/>
              </a:rPr>
              <a:t> </a:t>
            </a:r>
            <a:r>
              <a:rPr lang="pt-BR" b="1" dirty="0" smtClean="0">
                <a:solidFill>
                  <a:schemeClr val="tx1"/>
                </a:solidFill>
                <a:latin typeface="Times New Roman" panose="02020603050405020304" pitchFamily="18" charset="0"/>
                <a:cs typeface="Times New Roman" panose="02020603050405020304" pitchFamily="18" charset="0"/>
              </a:rPr>
              <a:t>&lt;=  </a:t>
            </a:r>
            <a:r>
              <a:rPr lang="pt-BR" dirty="0" smtClean="0">
                <a:solidFill>
                  <a:schemeClr val="tx1"/>
                </a:solidFill>
                <a:latin typeface="Times New Roman" panose="02020603050405020304" pitchFamily="18" charset="0"/>
                <a:cs typeface="Times New Roman" panose="02020603050405020304" pitchFamily="18" charset="0"/>
              </a:rPr>
              <a:t>2</a:t>
            </a:r>
            <a:r>
              <a:rPr lang="pt-BR" dirty="0">
                <a:solidFill>
                  <a:schemeClr val="tx1"/>
                </a:solidFill>
                <a:latin typeface="Times New Roman" panose="02020603050405020304" pitchFamily="18" charset="0"/>
                <a:cs typeface="Times New Roman" panose="02020603050405020304" pitchFamily="18" charset="0"/>
              </a:rPr>
              <a:t> n</a:t>
            </a:r>
            <a:r>
              <a:rPr lang="pt-BR" baseline="30000" dirty="0">
                <a:solidFill>
                  <a:schemeClr val="tx1"/>
                </a:solidFill>
                <a:latin typeface="Times New Roman" panose="02020603050405020304" pitchFamily="18" charset="0"/>
                <a:cs typeface="Times New Roman" panose="02020603050405020304" pitchFamily="18" charset="0"/>
              </a:rPr>
              <a:t>2 </a:t>
            </a:r>
            <a:r>
              <a:rPr lang="pt-BR" dirty="0" smtClean="0">
                <a:solidFill>
                  <a:schemeClr val="tx1"/>
                </a:solidFill>
                <a:latin typeface="Times New Roman" panose="02020603050405020304" pitchFamily="18" charset="0"/>
                <a:cs typeface="Times New Roman" panose="02020603050405020304" pitchFamily="18" charset="0"/>
              </a:rPr>
              <a:t>+n &lt;= c2 * </a:t>
            </a:r>
            <a:r>
              <a:rPr lang="pt-BR" dirty="0">
                <a:solidFill>
                  <a:schemeClr val="tx1"/>
                </a:solidFill>
                <a:latin typeface="Times New Roman" panose="02020603050405020304" pitchFamily="18" charset="0"/>
                <a:cs typeface="Times New Roman" panose="02020603050405020304" pitchFamily="18" charset="0"/>
              </a:rPr>
              <a:t>n</a:t>
            </a:r>
            <a:r>
              <a:rPr lang="pt-BR" baseline="30000" dirty="0">
                <a:solidFill>
                  <a:schemeClr val="tx1"/>
                </a:solidFill>
                <a:latin typeface="Times New Roman" panose="02020603050405020304" pitchFamily="18" charset="0"/>
                <a:cs typeface="Times New Roman" panose="02020603050405020304" pitchFamily="18" charset="0"/>
              </a:rPr>
              <a:t>2</a:t>
            </a:r>
            <a:endParaRPr lang="pt-BR" dirty="0">
              <a:solidFill>
                <a:schemeClr val="tx1"/>
              </a:solidFill>
              <a:latin typeface="Times New Roman" panose="02020603050405020304" pitchFamily="18" charset="0"/>
              <a:cs typeface="Times New Roman" panose="02020603050405020304" pitchFamily="18" charset="0"/>
            </a:endParaRPr>
          </a:p>
          <a:p>
            <a:pPr marL="0" indent="0">
              <a:buNone/>
            </a:pPr>
            <a:r>
              <a:rPr lang="pt-BR" b="1" dirty="0">
                <a:solidFill>
                  <a:schemeClr val="tx1"/>
                </a:solidFill>
                <a:latin typeface="Times New Roman" panose="02020603050405020304" pitchFamily="18" charset="0"/>
                <a:cs typeface="Times New Roman" panose="02020603050405020304" pitchFamily="18" charset="0"/>
              </a:rPr>
              <a:t>c</a:t>
            </a:r>
            <a:r>
              <a:rPr lang="pt-BR" b="1" dirty="0" smtClean="0">
                <a:solidFill>
                  <a:schemeClr val="tx1"/>
                </a:solidFill>
                <a:latin typeface="Times New Roman" panose="02020603050405020304" pitchFamily="18" charset="0"/>
                <a:cs typeface="Times New Roman" panose="02020603050405020304" pitchFamily="18" charset="0"/>
              </a:rPr>
              <a:t>1 = 2, c2 = 3</a:t>
            </a:r>
            <a:endParaRPr lang="pt-BR" b="1" dirty="0">
              <a:solidFill>
                <a:schemeClr val="tx1"/>
              </a:solidFill>
              <a:latin typeface="Times New Roman" panose="02020603050405020304" pitchFamily="18" charset="0"/>
              <a:cs typeface="Times New Roman" panose="02020603050405020304" pitchFamily="18" charset="0"/>
            </a:endParaRPr>
          </a:p>
          <a:p>
            <a:pPr marL="0" indent="0">
              <a:buNone/>
            </a:pPr>
            <a:r>
              <a:rPr lang="pt-BR" dirty="0" smtClean="0">
                <a:solidFill>
                  <a:schemeClr val="tx1"/>
                </a:solidFill>
                <a:latin typeface="Times New Roman" panose="02020603050405020304" pitchFamily="18" charset="0"/>
                <a:cs typeface="Times New Roman" panose="02020603050405020304" pitchFamily="18" charset="0"/>
              </a:rPr>
              <a:t>2</a:t>
            </a:r>
            <a:r>
              <a:rPr lang="pt-BR" dirty="0">
                <a:solidFill>
                  <a:schemeClr val="tx1"/>
                </a:solidFill>
                <a:latin typeface="Times New Roman" panose="02020603050405020304" pitchFamily="18" charset="0"/>
                <a:cs typeface="Times New Roman" panose="02020603050405020304" pitchFamily="18" charset="0"/>
              </a:rPr>
              <a:t>* </a:t>
            </a:r>
            <a:r>
              <a:rPr lang="pt-BR" dirty="0" smtClean="0">
                <a:solidFill>
                  <a:schemeClr val="tx1"/>
                </a:solidFill>
                <a:latin typeface="Times New Roman" panose="02020603050405020304" pitchFamily="18" charset="0"/>
                <a:cs typeface="Times New Roman" panose="02020603050405020304" pitchFamily="18" charset="0"/>
              </a:rPr>
              <a:t>n</a:t>
            </a:r>
            <a:r>
              <a:rPr lang="pt-BR" baseline="30000" dirty="0" smtClean="0">
                <a:solidFill>
                  <a:schemeClr val="tx1"/>
                </a:solidFill>
                <a:latin typeface="Times New Roman" panose="02020603050405020304" pitchFamily="18" charset="0"/>
                <a:cs typeface="Times New Roman" panose="02020603050405020304" pitchFamily="18" charset="0"/>
              </a:rPr>
              <a:t>2 </a:t>
            </a:r>
            <a:r>
              <a:rPr lang="pt-BR" dirty="0" smtClean="0">
                <a:solidFill>
                  <a:schemeClr val="tx1"/>
                </a:solidFill>
                <a:latin typeface="Times New Roman" panose="02020603050405020304" pitchFamily="18" charset="0"/>
                <a:cs typeface="Times New Roman" panose="02020603050405020304" pitchFamily="18" charset="0"/>
              </a:rPr>
              <a:t> &lt;= 2 </a:t>
            </a:r>
            <a:r>
              <a:rPr lang="pt-BR" dirty="0">
                <a:solidFill>
                  <a:schemeClr val="tx1"/>
                </a:solidFill>
                <a:latin typeface="Times New Roman" panose="02020603050405020304" pitchFamily="18" charset="0"/>
                <a:cs typeface="Times New Roman" panose="02020603050405020304" pitchFamily="18" charset="0"/>
              </a:rPr>
              <a:t>n</a:t>
            </a:r>
            <a:r>
              <a:rPr lang="pt-BR" baseline="30000" dirty="0">
                <a:solidFill>
                  <a:schemeClr val="tx1"/>
                </a:solidFill>
                <a:latin typeface="Times New Roman" panose="02020603050405020304" pitchFamily="18" charset="0"/>
                <a:cs typeface="Times New Roman" panose="02020603050405020304" pitchFamily="18" charset="0"/>
              </a:rPr>
              <a:t>2 </a:t>
            </a:r>
            <a:r>
              <a:rPr lang="pt-BR" dirty="0" smtClean="0">
                <a:solidFill>
                  <a:schemeClr val="tx1"/>
                </a:solidFill>
                <a:latin typeface="Times New Roman" panose="02020603050405020304" pitchFamily="18" charset="0"/>
                <a:cs typeface="Times New Roman" panose="02020603050405020304" pitchFamily="18" charset="0"/>
              </a:rPr>
              <a:t>+ n  &lt;= </a:t>
            </a:r>
            <a:r>
              <a:rPr lang="pt-BR" dirty="0">
                <a:solidFill>
                  <a:schemeClr val="tx1"/>
                </a:solidFill>
                <a:latin typeface="Times New Roman" panose="02020603050405020304" pitchFamily="18" charset="0"/>
                <a:cs typeface="Times New Roman" panose="02020603050405020304" pitchFamily="18" charset="0"/>
              </a:rPr>
              <a:t>3</a:t>
            </a:r>
            <a:r>
              <a:rPr lang="pt-BR" dirty="0" smtClean="0">
                <a:solidFill>
                  <a:schemeClr val="tx1"/>
                </a:solidFill>
                <a:latin typeface="Times New Roman" panose="02020603050405020304" pitchFamily="18" charset="0"/>
                <a:cs typeface="Times New Roman" panose="02020603050405020304" pitchFamily="18" charset="0"/>
              </a:rPr>
              <a:t>* n</a:t>
            </a:r>
            <a:r>
              <a:rPr lang="pt-BR" baseline="30000" dirty="0" smtClean="0">
                <a:solidFill>
                  <a:schemeClr val="tx1"/>
                </a:solidFill>
                <a:latin typeface="Times New Roman" panose="02020603050405020304" pitchFamily="18" charset="0"/>
                <a:cs typeface="Times New Roman" panose="02020603050405020304" pitchFamily="18" charset="0"/>
              </a:rPr>
              <a:t>2</a:t>
            </a:r>
            <a:r>
              <a:rPr lang="pt-BR" dirty="0" smtClean="0">
                <a:solidFill>
                  <a:schemeClr val="tx1"/>
                </a:solidFill>
                <a:latin typeface="Times New Roman" panose="02020603050405020304" pitchFamily="18" charset="0"/>
                <a:cs typeface="Times New Roman" panose="02020603050405020304" pitchFamily="18" charset="0"/>
              </a:rPr>
              <a:t> </a:t>
            </a:r>
            <a:endParaRPr lang="pt-BR" b="1" dirty="0">
              <a:solidFill>
                <a:schemeClr val="tx1"/>
              </a:solidFill>
              <a:latin typeface="Times New Roman" panose="02020603050405020304" pitchFamily="18" charset="0"/>
              <a:cs typeface="Times New Roman" panose="02020603050405020304" pitchFamily="18" charset="0"/>
            </a:endParaRPr>
          </a:p>
          <a:p>
            <a:endParaRPr lang="en-US" b="1" dirty="0" smtClean="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29726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117763" y="0"/>
            <a:ext cx="10515600" cy="1325563"/>
          </a:xfrm>
        </p:spPr>
        <p:txBody>
          <a:bodyPr/>
          <a:lstStyle/>
          <a:p>
            <a:pPr algn="ctr"/>
            <a:r>
              <a:rPr lang="en-US" altLang="en-US" dirty="0" smtClean="0"/>
              <a:t>Examples</a:t>
            </a:r>
          </a:p>
        </p:txBody>
      </p:sp>
      <p:sp>
        <p:nvSpPr>
          <p:cNvPr id="49155" name="Content Placeholder 2"/>
          <p:cNvSpPr>
            <a:spLocks noGrp="1"/>
          </p:cNvSpPr>
          <p:nvPr>
            <p:ph idx="1"/>
          </p:nvPr>
        </p:nvSpPr>
        <p:spPr/>
        <p:txBody>
          <a:bodyPr/>
          <a:lstStyle/>
          <a:p>
            <a:pPr>
              <a:buFont typeface="Wingdings 2" panose="05020102010507070707" pitchFamily="18" charset="2"/>
              <a:buNone/>
            </a:pPr>
            <a:endParaRPr lang="en-US" altLang="en-US" sz="2400" dirty="0">
              <a:solidFill>
                <a:srgbClr val="7030A0"/>
              </a:solidFill>
              <a:ea typeface="新細明體"/>
            </a:endParaRPr>
          </a:p>
          <a:p>
            <a:pPr>
              <a:buFont typeface="Wingdings 2" panose="05020102010507070707" pitchFamily="18" charset="2"/>
              <a:buNone/>
            </a:pPr>
            <a:r>
              <a:rPr lang="en-US" altLang="en-US" sz="2400" dirty="0">
                <a:solidFill>
                  <a:srgbClr val="7030A0"/>
                </a:solidFill>
                <a:ea typeface="新細明體"/>
              </a:rPr>
              <a:t>Example : 	</a:t>
            </a:r>
            <a:r>
              <a:rPr lang="en-US" altLang="en-US" sz="2400" dirty="0">
                <a:ea typeface="新細明體"/>
              </a:rPr>
              <a:t>f(n)=3n+2</a:t>
            </a:r>
          </a:p>
          <a:p>
            <a:pPr>
              <a:buFont typeface="Wingdings 2" panose="05020102010507070707" pitchFamily="18" charset="2"/>
              <a:buNone/>
            </a:pPr>
            <a:r>
              <a:rPr lang="en-US" altLang="en-US" sz="2400" dirty="0">
                <a:solidFill>
                  <a:srgbClr val="7030A0"/>
                </a:solidFill>
                <a:ea typeface="新細明體"/>
              </a:rPr>
              <a:t>Formula : 	</a:t>
            </a:r>
            <a:r>
              <a:rPr lang="en-US" altLang="en-US" sz="2400" dirty="0">
                <a:ea typeface="新細明體"/>
              </a:rPr>
              <a:t>c</a:t>
            </a:r>
            <a:r>
              <a:rPr lang="en-US" altLang="en-US" sz="2400" baseline="-25000" dirty="0">
                <a:ea typeface="新細明體"/>
              </a:rPr>
              <a:t>1 </a:t>
            </a:r>
            <a:r>
              <a:rPr lang="en-US" altLang="en-US" sz="2400" dirty="0">
                <a:ea typeface="新細明體"/>
              </a:rPr>
              <a:t> g(n)&lt;=f(n)&lt;=c</a:t>
            </a:r>
            <a:r>
              <a:rPr lang="en-US" altLang="en-US" sz="2400" baseline="-25000" dirty="0">
                <a:ea typeface="新細明體"/>
              </a:rPr>
              <a:t>2</a:t>
            </a:r>
            <a:r>
              <a:rPr lang="en-US" altLang="en-US" sz="2400" dirty="0">
                <a:ea typeface="新細明體"/>
              </a:rPr>
              <a:t> g(n)</a:t>
            </a:r>
          </a:p>
          <a:p>
            <a:pPr>
              <a:buFont typeface="Wingdings 2" panose="05020102010507070707" pitchFamily="18" charset="2"/>
              <a:buNone/>
            </a:pPr>
            <a:r>
              <a:rPr lang="en-US" altLang="en-US" dirty="0" smtClean="0">
                <a:ea typeface="新細明體"/>
              </a:rPr>
              <a:t>			</a:t>
            </a:r>
            <a:r>
              <a:rPr lang="en-US" altLang="en-US" dirty="0">
                <a:ea typeface="新細明體"/>
              </a:rPr>
              <a:t> f(n</a:t>
            </a:r>
            <a:r>
              <a:rPr lang="en-US" altLang="en-US" dirty="0" smtClean="0">
                <a:ea typeface="新細明體"/>
              </a:rPr>
              <a:t>)=3n+2 </a:t>
            </a:r>
            <a:endParaRPr lang="en-US" altLang="en-US" dirty="0">
              <a:ea typeface="新細明體"/>
            </a:endParaRPr>
          </a:p>
          <a:p>
            <a:pPr>
              <a:buFont typeface="Wingdings 2" panose="05020102010507070707" pitchFamily="18" charset="2"/>
              <a:buNone/>
            </a:pPr>
            <a:r>
              <a:rPr lang="en-US" altLang="en-US" dirty="0">
                <a:ea typeface="新細明體"/>
              </a:rPr>
              <a:t>			1*n&lt;=3n+2&lt;=4*n</a:t>
            </a:r>
            <a:r>
              <a:rPr lang="en-US" altLang="en-US" dirty="0" smtClean="0">
                <a:ea typeface="新細明體"/>
              </a:rPr>
              <a:t>	 now put the value of n=1 we get  1&lt;=5&lt;=4 false</a:t>
            </a:r>
          </a:p>
          <a:p>
            <a:pPr>
              <a:buFont typeface="Wingdings 2" panose="05020102010507070707" pitchFamily="18" charset="2"/>
              <a:buNone/>
            </a:pPr>
            <a:r>
              <a:rPr lang="en-US" altLang="en-US" dirty="0" smtClean="0">
                <a:ea typeface="新細明體"/>
              </a:rPr>
              <a:t>   n=2 we get 2&lt;=8&lt;=8 true</a:t>
            </a:r>
          </a:p>
          <a:p>
            <a:pPr>
              <a:buFont typeface="Wingdings 2" panose="05020102010507070707" pitchFamily="18" charset="2"/>
              <a:buNone/>
            </a:pPr>
            <a:r>
              <a:rPr lang="en-US" altLang="en-US" dirty="0" smtClean="0">
                <a:ea typeface="新細明體"/>
              </a:rPr>
              <a:t> n=3 we get 3&lt;=11&lt;=12 true</a:t>
            </a:r>
          </a:p>
          <a:p>
            <a:pPr>
              <a:buFont typeface="Wingdings 2" panose="05020102010507070707" pitchFamily="18" charset="2"/>
              <a:buNone/>
            </a:pPr>
            <a:r>
              <a:rPr lang="en-US" altLang="en-US" sz="2000" dirty="0">
                <a:ea typeface="新細明體"/>
              </a:rPr>
              <a:t>Now all value of n&gt;=2 it is true above condition is satisfied.</a:t>
            </a:r>
          </a:p>
        </p:txBody>
      </p:sp>
    </p:spTree>
    <p:extLst>
      <p:ext uri="{BB962C8B-B14F-4D97-AF65-F5344CB8AC3E}">
        <p14:creationId xmlns:p14="http://schemas.microsoft.com/office/powerpoint/2010/main" val="177989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1690" y="0"/>
            <a:ext cx="4745183" cy="1325563"/>
          </a:xfrm>
        </p:spPr>
        <p:txBody>
          <a:bodyPr/>
          <a:lstStyle/>
          <a:p>
            <a:r>
              <a:rPr lang="en-US" dirty="0" smtClean="0"/>
              <a:t>Amortized Analysis</a:t>
            </a:r>
            <a:endParaRPr lang="en-US" dirty="0"/>
          </a:p>
        </p:txBody>
      </p:sp>
      <p:sp>
        <p:nvSpPr>
          <p:cNvPr id="3" name="Content Placeholder 2"/>
          <p:cNvSpPr>
            <a:spLocks noGrp="1"/>
          </p:cNvSpPr>
          <p:nvPr>
            <p:ph idx="1"/>
          </p:nvPr>
        </p:nvSpPr>
        <p:spPr>
          <a:xfrm>
            <a:off x="381000" y="1210253"/>
            <a:ext cx="11312236" cy="5356802"/>
          </a:xfrm>
        </p:spPr>
        <p:txBody>
          <a:bodyPr>
            <a:normAutofit/>
          </a:bodyPr>
          <a:lstStyle/>
          <a:p>
            <a:pPr algn="just"/>
            <a:r>
              <a:rPr lang="en-US" dirty="0" smtClean="0">
                <a:solidFill>
                  <a:schemeClr val="tx1"/>
                </a:solidFill>
              </a:rPr>
              <a:t>Amortized analysis means finding an average running time per operation over a worst case sequence of operations.</a:t>
            </a:r>
          </a:p>
          <a:p>
            <a:pPr algn="just"/>
            <a:r>
              <a:rPr lang="en-US" dirty="0">
                <a:solidFill>
                  <a:schemeClr val="tx1"/>
                </a:solidFill>
              </a:rPr>
              <a:t>Amortized analysis can be used to show that</a:t>
            </a:r>
          </a:p>
          <a:p>
            <a:pPr lvl="1" algn="just">
              <a:lnSpc>
                <a:spcPct val="150000"/>
              </a:lnSpc>
            </a:pPr>
            <a:r>
              <a:rPr lang="en-US" dirty="0">
                <a:solidFill>
                  <a:schemeClr val="tx1"/>
                </a:solidFill>
              </a:rPr>
              <a:t>T</a:t>
            </a:r>
            <a:r>
              <a:rPr lang="en-US" dirty="0" smtClean="0">
                <a:solidFill>
                  <a:schemeClr val="tx1"/>
                </a:solidFill>
              </a:rPr>
              <a:t>he </a:t>
            </a:r>
            <a:r>
              <a:rPr lang="en-US" dirty="0">
                <a:solidFill>
                  <a:schemeClr val="tx1"/>
                </a:solidFill>
              </a:rPr>
              <a:t>average cost of an operation is small, if one averages over a sequence of </a:t>
            </a:r>
            <a:r>
              <a:rPr lang="en-US" dirty="0" smtClean="0">
                <a:solidFill>
                  <a:schemeClr val="tx1"/>
                </a:solidFill>
              </a:rPr>
              <a:t>operations, even </a:t>
            </a:r>
            <a:r>
              <a:rPr lang="en-US" dirty="0">
                <a:solidFill>
                  <a:schemeClr val="tx1"/>
                </a:solidFill>
              </a:rPr>
              <a:t>though a single operation within the sequence might be expensive</a:t>
            </a:r>
            <a:r>
              <a:rPr lang="en-US" dirty="0" smtClean="0">
                <a:solidFill>
                  <a:schemeClr val="tx1"/>
                </a:solidFill>
              </a:rPr>
              <a:t>. </a:t>
            </a:r>
          </a:p>
          <a:p>
            <a:pPr algn="just"/>
            <a:r>
              <a:rPr lang="en-US" dirty="0" smtClean="0">
                <a:solidFill>
                  <a:schemeClr val="tx1"/>
                </a:solidFill>
              </a:rPr>
              <a:t>3 Techniques.</a:t>
            </a:r>
            <a:endParaRPr lang="en-US" dirty="0">
              <a:solidFill>
                <a:schemeClr val="tx1"/>
              </a:solidFill>
            </a:endParaRPr>
          </a:p>
          <a:p>
            <a:pPr marL="182880" lvl="1" algn="just">
              <a:spcBef>
                <a:spcPts val="1200"/>
              </a:spcBef>
              <a:spcAft>
                <a:spcPts val="0"/>
              </a:spcAft>
            </a:pPr>
            <a:r>
              <a:rPr lang="en-US" b="1" dirty="0" smtClean="0">
                <a:solidFill>
                  <a:schemeClr val="tx1"/>
                </a:solidFill>
              </a:rPr>
              <a:t>Aggregate analysis: </a:t>
            </a:r>
            <a:r>
              <a:rPr lang="en-US" dirty="0"/>
              <a:t>In aggregate analysis, we </a:t>
            </a:r>
            <a:r>
              <a:rPr lang="en-US" b="1" dirty="0"/>
              <a:t>compute the total cost of a sequence of operations and divide it by the number of</a:t>
            </a:r>
            <a:r>
              <a:rPr lang="en-US" dirty="0"/>
              <a:t> operations to get the average cost </a:t>
            </a:r>
            <a:endParaRPr lang="en-US" dirty="0" smtClean="0"/>
          </a:p>
          <a:p>
            <a:pPr marL="182880" lvl="1" algn="just">
              <a:spcBef>
                <a:spcPts val="1200"/>
              </a:spcBef>
              <a:spcAft>
                <a:spcPts val="0"/>
              </a:spcAft>
            </a:pPr>
            <a:r>
              <a:rPr lang="en-US" b="1" dirty="0" smtClean="0">
                <a:solidFill>
                  <a:schemeClr val="tx1"/>
                </a:solidFill>
              </a:rPr>
              <a:t>Accounting method: A</a:t>
            </a:r>
            <a:r>
              <a:rPr lang="en-US" altLang="en-US" dirty="0" smtClean="0">
                <a:solidFill>
                  <a:schemeClr val="tx1"/>
                </a:solidFill>
              </a:rPr>
              <a:t>ssign </a:t>
            </a:r>
            <a:r>
              <a:rPr lang="en-US" altLang="en-US" dirty="0">
                <a:solidFill>
                  <a:schemeClr val="tx1"/>
                </a:solidFill>
              </a:rPr>
              <a:t>costs to each operation so that it is easy to sum them up while still ensuring that result is </a:t>
            </a:r>
            <a:r>
              <a:rPr lang="en-US" altLang="en-US" dirty="0" smtClean="0">
                <a:solidFill>
                  <a:schemeClr val="tx1"/>
                </a:solidFill>
              </a:rPr>
              <a:t>accurate</a:t>
            </a:r>
            <a:endParaRPr lang="en-US" b="1" dirty="0" smtClean="0">
              <a:solidFill>
                <a:schemeClr val="tx1"/>
              </a:solidFill>
            </a:endParaRPr>
          </a:p>
          <a:p>
            <a:pPr marL="182880" lvl="1" algn="just">
              <a:spcBef>
                <a:spcPts val="1200"/>
              </a:spcBef>
              <a:spcAft>
                <a:spcPts val="0"/>
              </a:spcAft>
            </a:pPr>
            <a:r>
              <a:rPr lang="en-US" b="1" dirty="0" smtClean="0">
                <a:solidFill>
                  <a:schemeClr val="tx1"/>
                </a:solidFill>
              </a:rPr>
              <a:t>Potential method: </a:t>
            </a:r>
            <a:r>
              <a:rPr lang="en-US" dirty="0" smtClean="0">
                <a:solidFill>
                  <a:schemeClr val="tx1"/>
                </a:solidFill>
              </a:rPr>
              <a:t>A</a:t>
            </a:r>
            <a:r>
              <a:rPr lang="en-US" altLang="en-US" dirty="0" smtClean="0">
                <a:solidFill>
                  <a:schemeClr val="tx1"/>
                </a:solidFill>
              </a:rPr>
              <a:t> </a:t>
            </a:r>
            <a:r>
              <a:rPr lang="en-US" altLang="en-US" dirty="0">
                <a:solidFill>
                  <a:schemeClr val="tx1"/>
                </a:solidFill>
              </a:rPr>
              <a:t>more sophisticated version of the accounting </a:t>
            </a:r>
            <a:r>
              <a:rPr lang="en-US" altLang="en-US" dirty="0" smtClean="0">
                <a:solidFill>
                  <a:schemeClr val="tx1"/>
                </a:solidFill>
              </a:rPr>
              <a:t>method</a:t>
            </a:r>
            <a:endParaRPr lang="en-US" altLang="en-US" dirty="0">
              <a:solidFill>
                <a:schemeClr val="tx1"/>
              </a:solidFill>
            </a:endParaRPr>
          </a:p>
        </p:txBody>
      </p:sp>
    </p:spTree>
    <p:extLst>
      <p:ext uri="{BB962C8B-B14F-4D97-AF65-F5344CB8AC3E}">
        <p14:creationId xmlns:p14="http://schemas.microsoft.com/office/powerpoint/2010/main" val="20587433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454" y="0"/>
            <a:ext cx="10515600" cy="1325563"/>
          </a:xfrm>
        </p:spPr>
        <p:txBody>
          <a:bodyPr/>
          <a:lstStyle/>
          <a:p>
            <a:r>
              <a:rPr lang="en-US" dirty="0" smtClean="0"/>
              <a:t>Aggregate method</a:t>
            </a:r>
            <a:endParaRPr lang="en-US" dirty="0"/>
          </a:p>
        </p:txBody>
      </p:sp>
      <p:sp>
        <p:nvSpPr>
          <p:cNvPr id="3" name="Content Placeholder 2"/>
          <p:cNvSpPr>
            <a:spLocks noGrp="1"/>
          </p:cNvSpPr>
          <p:nvPr>
            <p:ph idx="1"/>
          </p:nvPr>
        </p:nvSpPr>
        <p:spPr>
          <a:xfrm>
            <a:off x="401782" y="1108364"/>
            <a:ext cx="11305309" cy="5444836"/>
          </a:xfrm>
        </p:spPr>
        <p:txBody>
          <a:bodyPr>
            <a:normAutofit fontScale="77500" lnSpcReduction="20000"/>
          </a:bodyPr>
          <a:lstStyle/>
          <a:p>
            <a:pPr marL="0" indent="0">
              <a:buNone/>
            </a:pPr>
            <a:r>
              <a:rPr lang="en-US" dirty="0">
                <a:solidFill>
                  <a:schemeClr val="tx1"/>
                </a:solidFill>
              </a:rPr>
              <a:t>Show that a sequence of n operations takes T(n) </a:t>
            </a:r>
            <a:r>
              <a:rPr lang="en-US" dirty="0" smtClean="0">
                <a:solidFill>
                  <a:schemeClr val="tx1"/>
                </a:solidFill>
              </a:rPr>
              <a:t>time.</a:t>
            </a:r>
            <a:endParaRPr lang="en-US" dirty="0">
              <a:solidFill>
                <a:schemeClr val="tx1"/>
              </a:solidFill>
            </a:endParaRPr>
          </a:p>
          <a:p>
            <a:pPr marL="0" indent="0">
              <a:buNone/>
            </a:pPr>
            <a:r>
              <a:rPr lang="en-US" dirty="0">
                <a:solidFill>
                  <a:schemeClr val="tx1"/>
                </a:solidFill>
              </a:rPr>
              <a:t>We can then say that the amortized cost per operation is T(n)/n</a:t>
            </a:r>
          </a:p>
          <a:p>
            <a:pPr marL="0" indent="0">
              <a:buNone/>
            </a:pPr>
            <a:r>
              <a:rPr lang="en-US" dirty="0">
                <a:solidFill>
                  <a:schemeClr val="tx1"/>
                </a:solidFill>
              </a:rPr>
              <a:t>Makes no distinction between operation </a:t>
            </a:r>
            <a:r>
              <a:rPr lang="en-US" dirty="0" smtClean="0">
                <a:solidFill>
                  <a:schemeClr val="tx1"/>
                </a:solidFill>
              </a:rPr>
              <a:t>types.</a:t>
            </a:r>
          </a:p>
          <a:p>
            <a:pPr marL="0" indent="0">
              <a:buNone/>
            </a:pPr>
            <a:r>
              <a:rPr lang="en-US" dirty="0">
                <a:solidFill>
                  <a:schemeClr val="tx1"/>
                </a:solidFill>
              </a:rPr>
              <a:t>Stack operations:</a:t>
            </a:r>
          </a:p>
          <a:p>
            <a:pPr marL="0" indent="0">
              <a:buNone/>
            </a:pPr>
            <a:r>
              <a:rPr lang="en-US" dirty="0">
                <a:solidFill>
                  <a:schemeClr val="tx1"/>
                </a:solidFill>
              </a:rPr>
              <a:t>•</a:t>
            </a:r>
            <a:r>
              <a:rPr lang="en-US" b="1" dirty="0">
                <a:solidFill>
                  <a:schemeClr val="tx1"/>
                </a:solidFill>
              </a:rPr>
              <a:t>PUSH(</a:t>
            </a:r>
            <a:r>
              <a:rPr lang="en-US" b="1" dirty="0" err="1">
                <a:solidFill>
                  <a:schemeClr val="tx1"/>
                </a:solidFill>
              </a:rPr>
              <a:t>S,x</a:t>
            </a:r>
            <a:r>
              <a:rPr lang="en-US" b="1" dirty="0" smtClean="0">
                <a:solidFill>
                  <a:schemeClr val="tx1"/>
                </a:solidFill>
              </a:rPr>
              <a:t>)                        O(1</a:t>
            </a:r>
            <a:r>
              <a:rPr lang="en-US" b="1" dirty="0">
                <a:solidFill>
                  <a:schemeClr val="tx1"/>
                </a:solidFill>
              </a:rPr>
              <a:t>)</a:t>
            </a:r>
          </a:p>
          <a:p>
            <a:pPr marL="0" indent="0">
              <a:buNone/>
            </a:pPr>
            <a:r>
              <a:rPr lang="en-US" b="1" dirty="0">
                <a:solidFill>
                  <a:schemeClr val="tx1"/>
                </a:solidFill>
              </a:rPr>
              <a:t>•POP(S</a:t>
            </a:r>
            <a:r>
              <a:rPr lang="en-US" b="1" dirty="0" smtClean="0">
                <a:solidFill>
                  <a:schemeClr val="tx1"/>
                </a:solidFill>
              </a:rPr>
              <a:t>)                              O(1</a:t>
            </a:r>
            <a:r>
              <a:rPr lang="en-US" b="1" dirty="0">
                <a:solidFill>
                  <a:schemeClr val="tx1"/>
                </a:solidFill>
              </a:rPr>
              <a:t>)</a:t>
            </a:r>
          </a:p>
          <a:p>
            <a:pPr marL="0" indent="0">
              <a:buNone/>
            </a:pPr>
            <a:r>
              <a:rPr lang="en-US" b="1" dirty="0">
                <a:solidFill>
                  <a:schemeClr val="tx1"/>
                </a:solidFill>
              </a:rPr>
              <a:t>•MULTIPOP(</a:t>
            </a:r>
            <a:r>
              <a:rPr lang="en-US" b="1" dirty="0" err="1">
                <a:solidFill>
                  <a:schemeClr val="tx1"/>
                </a:solidFill>
              </a:rPr>
              <a:t>S,k</a:t>
            </a:r>
            <a:r>
              <a:rPr lang="en-US" b="1" dirty="0" smtClean="0">
                <a:solidFill>
                  <a:schemeClr val="tx1"/>
                </a:solidFill>
              </a:rPr>
              <a:t>)               min(</a:t>
            </a:r>
            <a:r>
              <a:rPr lang="en-US" b="1" dirty="0" err="1" smtClean="0">
                <a:solidFill>
                  <a:schemeClr val="tx1"/>
                </a:solidFill>
              </a:rPr>
              <a:t>S,k</a:t>
            </a:r>
            <a:r>
              <a:rPr lang="en-US" b="1" dirty="0" smtClean="0">
                <a:solidFill>
                  <a:schemeClr val="tx1"/>
                </a:solidFill>
              </a:rPr>
              <a:t>)</a:t>
            </a:r>
            <a:endParaRPr lang="en-US" b="1" dirty="0">
              <a:solidFill>
                <a:schemeClr val="tx1"/>
              </a:solidFill>
            </a:endParaRPr>
          </a:p>
          <a:p>
            <a:pPr marL="0" indent="0">
              <a:buNone/>
            </a:pPr>
            <a:r>
              <a:rPr lang="en-US" b="1" dirty="0" smtClean="0">
                <a:solidFill>
                  <a:schemeClr val="tx1"/>
                </a:solidFill>
              </a:rPr>
              <a:t>	while(not </a:t>
            </a:r>
            <a:r>
              <a:rPr lang="en-US" b="1" dirty="0">
                <a:solidFill>
                  <a:schemeClr val="tx1"/>
                </a:solidFill>
              </a:rPr>
              <a:t>STACK-EMPTY(S) and </a:t>
            </a:r>
            <a:r>
              <a:rPr lang="en-US" b="1" dirty="0" smtClean="0">
                <a:solidFill>
                  <a:schemeClr val="tx1"/>
                </a:solidFill>
              </a:rPr>
              <a:t>k&gt;0)</a:t>
            </a:r>
            <a:endParaRPr lang="en-US" b="1" dirty="0">
              <a:solidFill>
                <a:schemeClr val="tx1"/>
              </a:solidFill>
            </a:endParaRPr>
          </a:p>
          <a:p>
            <a:pPr marL="0" indent="0">
              <a:buNone/>
            </a:pPr>
            <a:r>
              <a:rPr lang="en-US" b="1" dirty="0" smtClean="0">
                <a:solidFill>
                  <a:schemeClr val="tx1"/>
                </a:solidFill>
              </a:rPr>
              <a:t>	{</a:t>
            </a:r>
          </a:p>
          <a:p>
            <a:pPr marL="0" indent="0">
              <a:buNone/>
            </a:pPr>
            <a:r>
              <a:rPr lang="en-US" b="1" dirty="0">
                <a:solidFill>
                  <a:schemeClr val="tx1"/>
                </a:solidFill>
              </a:rPr>
              <a:t>	</a:t>
            </a:r>
            <a:r>
              <a:rPr lang="en-US" b="1" dirty="0" smtClean="0">
                <a:solidFill>
                  <a:schemeClr val="tx1"/>
                </a:solidFill>
              </a:rPr>
              <a:t>POP(S</a:t>
            </a:r>
            <a:r>
              <a:rPr lang="en-US" b="1" dirty="0">
                <a:solidFill>
                  <a:schemeClr val="tx1"/>
                </a:solidFill>
              </a:rPr>
              <a:t>)</a:t>
            </a:r>
          </a:p>
          <a:p>
            <a:pPr marL="0" indent="0">
              <a:buNone/>
            </a:pPr>
            <a:r>
              <a:rPr lang="en-US" b="1" dirty="0" smtClean="0">
                <a:solidFill>
                  <a:schemeClr val="tx1"/>
                </a:solidFill>
              </a:rPr>
              <a:t>	k=k-1</a:t>
            </a:r>
          </a:p>
          <a:p>
            <a:pPr marL="0" indent="0">
              <a:buNone/>
            </a:pPr>
            <a:r>
              <a:rPr lang="en-US" b="1" dirty="0" smtClean="0">
                <a:solidFill>
                  <a:schemeClr val="tx1"/>
                </a:solidFill>
              </a:rPr>
              <a:t>	}</a:t>
            </a:r>
            <a:endParaRPr lang="en-US" b="1" dirty="0">
              <a:solidFill>
                <a:schemeClr val="tx1"/>
              </a:solidFill>
            </a:endParaRPr>
          </a:p>
          <a:p>
            <a:pPr marL="0" indent="0">
              <a:buNone/>
            </a:pPr>
            <a:r>
              <a:rPr lang="en-US" dirty="0" smtClean="0">
                <a:solidFill>
                  <a:schemeClr val="tx1"/>
                </a:solidFill>
              </a:rPr>
              <a:t>Let </a:t>
            </a:r>
            <a:r>
              <a:rPr lang="en-US" dirty="0">
                <a:solidFill>
                  <a:schemeClr val="tx1"/>
                </a:solidFill>
              </a:rPr>
              <a:t>us consider a sequence of </a:t>
            </a:r>
            <a:r>
              <a:rPr lang="en-US" dirty="0" smtClean="0">
                <a:solidFill>
                  <a:schemeClr val="tx1"/>
                </a:solidFill>
              </a:rPr>
              <a:t>n PUSH</a:t>
            </a:r>
            <a:r>
              <a:rPr lang="en-US" dirty="0">
                <a:solidFill>
                  <a:schemeClr val="tx1"/>
                </a:solidFill>
              </a:rPr>
              <a:t>, POP, MULTIPOP.</a:t>
            </a:r>
          </a:p>
          <a:p>
            <a:pPr marL="0" indent="0">
              <a:buNone/>
            </a:pPr>
            <a:r>
              <a:rPr lang="en-US" dirty="0" smtClean="0">
                <a:solidFill>
                  <a:schemeClr val="tx1"/>
                </a:solidFill>
              </a:rPr>
              <a:t>The </a:t>
            </a:r>
            <a:r>
              <a:rPr lang="en-US" dirty="0">
                <a:solidFill>
                  <a:schemeClr val="tx1"/>
                </a:solidFill>
              </a:rPr>
              <a:t>worst case cost for MULTIPOP in the sequence is O(n), since the stack size is at most </a:t>
            </a:r>
            <a:r>
              <a:rPr lang="en-US" dirty="0" smtClean="0">
                <a:solidFill>
                  <a:schemeClr val="tx1"/>
                </a:solidFill>
              </a:rPr>
              <a:t>n.</a:t>
            </a:r>
          </a:p>
          <a:p>
            <a:pPr marL="0" indent="0">
              <a:buNone/>
            </a:pPr>
            <a:r>
              <a:rPr lang="en-US" dirty="0">
                <a:solidFill>
                  <a:schemeClr val="tx1"/>
                </a:solidFill>
              </a:rPr>
              <a:t>T</a:t>
            </a:r>
            <a:r>
              <a:rPr lang="en-US" dirty="0" smtClean="0">
                <a:solidFill>
                  <a:schemeClr val="tx1"/>
                </a:solidFill>
              </a:rPr>
              <a:t>hus </a:t>
            </a:r>
            <a:r>
              <a:rPr lang="en-US" dirty="0">
                <a:solidFill>
                  <a:schemeClr val="tx1"/>
                </a:solidFill>
              </a:rPr>
              <a:t>the cost of the sequence is </a:t>
            </a:r>
            <a:r>
              <a:rPr lang="en-US" dirty="0" smtClean="0">
                <a:solidFill>
                  <a:schemeClr val="tx1"/>
                </a:solidFill>
              </a:rPr>
              <a:t>O(n^2</a:t>
            </a:r>
            <a:r>
              <a:rPr lang="en-US" dirty="0">
                <a:solidFill>
                  <a:schemeClr val="tx1"/>
                </a:solidFill>
              </a:rPr>
              <a:t>). Correct, but not tight.</a:t>
            </a:r>
          </a:p>
          <a:p>
            <a:pPr marL="0" indent="0">
              <a:buNone/>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5935" y="2766436"/>
            <a:ext cx="5188448" cy="1701631"/>
          </a:xfrm>
          <a:prstGeom prst="rect">
            <a:avLst/>
          </a:prstGeom>
        </p:spPr>
      </p:pic>
    </p:spTree>
    <p:extLst>
      <p:ext uri="{BB962C8B-B14F-4D97-AF65-F5344CB8AC3E}">
        <p14:creationId xmlns:p14="http://schemas.microsoft.com/office/powerpoint/2010/main" val="289671610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37" y="0"/>
            <a:ext cx="10515600" cy="1325563"/>
          </a:xfrm>
        </p:spPr>
        <p:txBody>
          <a:bodyPr/>
          <a:lstStyle/>
          <a:p>
            <a:r>
              <a:rPr lang="en-US" dirty="0"/>
              <a:t>Aggregate method</a:t>
            </a:r>
          </a:p>
        </p:txBody>
      </p:sp>
      <p:sp>
        <p:nvSpPr>
          <p:cNvPr id="3" name="Content Placeholder 2"/>
          <p:cNvSpPr>
            <a:spLocks noGrp="1"/>
          </p:cNvSpPr>
          <p:nvPr>
            <p:ph idx="1"/>
          </p:nvPr>
        </p:nvSpPr>
        <p:spPr>
          <a:xfrm>
            <a:off x="464128" y="1325563"/>
            <a:ext cx="10515600" cy="4351338"/>
          </a:xfrm>
        </p:spPr>
        <p:txBody>
          <a:bodyPr/>
          <a:lstStyle/>
          <a:p>
            <a:r>
              <a:rPr lang="en-US" dirty="0">
                <a:solidFill>
                  <a:schemeClr val="tx1"/>
                </a:solidFill>
              </a:rPr>
              <a:t>For any value of n, any sequence of n PUSH, POP, and MULTIPOP operations takes a total of O(n) time.</a:t>
            </a:r>
          </a:p>
          <a:p>
            <a:r>
              <a:rPr lang="en-US" dirty="0" smtClean="0">
                <a:solidFill>
                  <a:schemeClr val="tx1"/>
                </a:solidFill>
              </a:rPr>
              <a:t>The </a:t>
            </a:r>
            <a:r>
              <a:rPr lang="en-US" dirty="0">
                <a:solidFill>
                  <a:schemeClr val="tx1"/>
                </a:solidFill>
              </a:rPr>
              <a:t>average cost of an operation is O(n)/n = O(1).</a:t>
            </a:r>
          </a:p>
          <a:p>
            <a:r>
              <a:rPr lang="en-US" dirty="0" smtClean="0">
                <a:solidFill>
                  <a:schemeClr val="tx1"/>
                </a:solidFill>
              </a:rPr>
              <a:t>In </a:t>
            </a:r>
            <a:r>
              <a:rPr lang="en-US" dirty="0">
                <a:solidFill>
                  <a:schemeClr val="tx1"/>
                </a:solidFill>
              </a:rPr>
              <a:t>aggregate analysis</a:t>
            </a:r>
            <a:r>
              <a:rPr lang="en-US" dirty="0" smtClean="0">
                <a:solidFill>
                  <a:schemeClr val="tx1"/>
                </a:solidFill>
              </a:rPr>
              <a:t>, =(Total cost of n operation/n)</a:t>
            </a:r>
            <a:endParaRPr lang="en-US" dirty="0">
              <a:solidFill>
                <a:schemeClr val="tx1"/>
              </a:solidFill>
            </a:endParaRPr>
          </a:p>
          <a:p>
            <a:r>
              <a:rPr lang="en-US" dirty="0">
                <a:solidFill>
                  <a:schemeClr val="tx1"/>
                </a:solidFill>
              </a:rPr>
              <a:t>A</a:t>
            </a:r>
            <a:r>
              <a:rPr lang="en-US" dirty="0" smtClean="0">
                <a:solidFill>
                  <a:schemeClr val="tx1"/>
                </a:solidFill>
              </a:rPr>
              <a:t>ssign </a:t>
            </a:r>
            <a:r>
              <a:rPr lang="en-US" dirty="0">
                <a:solidFill>
                  <a:schemeClr val="tx1"/>
                </a:solidFill>
              </a:rPr>
              <a:t>the amortized cost of each operation to be the average cost.</a:t>
            </a:r>
          </a:p>
          <a:p>
            <a:r>
              <a:rPr lang="en-US" dirty="0" smtClean="0">
                <a:solidFill>
                  <a:schemeClr val="tx1"/>
                </a:solidFill>
              </a:rPr>
              <a:t>In </a:t>
            </a:r>
            <a:r>
              <a:rPr lang="en-US" dirty="0">
                <a:solidFill>
                  <a:schemeClr val="tx1"/>
                </a:solidFill>
              </a:rPr>
              <a:t>this example, therefore, all three stack operations have an amortized cost of O(1).</a:t>
            </a:r>
          </a:p>
        </p:txBody>
      </p:sp>
    </p:spTree>
    <p:extLst>
      <p:ext uri="{BB962C8B-B14F-4D97-AF65-F5344CB8AC3E}">
        <p14:creationId xmlns:p14="http://schemas.microsoft.com/office/powerpoint/2010/main" val="16389059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037" y="0"/>
            <a:ext cx="10515600" cy="1325563"/>
          </a:xfrm>
        </p:spPr>
        <p:txBody>
          <a:bodyPr/>
          <a:lstStyle/>
          <a:p>
            <a:r>
              <a:rPr lang="en-US" dirty="0" smtClean="0"/>
              <a:t>Accounting 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22564" y="1325563"/>
                <a:ext cx="11118272" cy="4756582"/>
              </a:xfrm>
            </p:spPr>
            <p:txBody>
              <a:bodyPr>
                <a:normAutofit fontScale="85000" lnSpcReduction="20000"/>
              </a:bodyPr>
              <a:lstStyle/>
              <a:p>
                <a:r>
                  <a:rPr lang="en-US" b="1" dirty="0">
                    <a:solidFill>
                      <a:schemeClr val="tx1"/>
                    </a:solidFill>
                  </a:rPr>
                  <a:t>Idea:</a:t>
                </a:r>
              </a:p>
              <a:p>
                <a:r>
                  <a:rPr lang="en-US" dirty="0">
                    <a:solidFill>
                      <a:schemeClr val="tx1"/>
                    </a:solidFill>
                  </a:rPr>
                  <a:t>Assign differing charges to different operations.</a:t>
                </a:r>
              </a:p>
              <a:p>
                <a:r>
                  <a:rPr lang="en-US" dirty="0">
                    <a:solidFill>
                      <a:schemeClr val="tx1"/>
                    </a:solidFill>
                  </a:rPr>
                  <a:t>The amount of the charge is called </a:t>
                </a:r>
                <a:r>
                  <a:rPr lang="en-US" b="1" dirty="0">
                    <a:solidFill>
                      <a:schemeClr val="tx1"/>
                    </a:solidFill>
                  </a:rPr>
                  <a:t>amortized cost.</a:t>
                </a:r>
              </a:p>
              <a:p>
                <a:r>
                  <a:rPr lang="en-US" dirty="0">
                    <a:solidFill>
                      <a:schemeClr val="tx1"/>
                    </a:solidFill>
                  </a:rPr>
                  <a:t>Amortized </a:t>
                </a:r>
                <a:r>
                  <a:rPr lang="en-US" dirty="0" smtClean="0">
                    <a:solidFill>
                      <a:schemeClr val="tx1"/>
                    </a:solidFill>
                  </a:rPr>
                  <a:t>cost is </a:t>
                </a:r>
                <a:r>
                  <a:rPr lang="en-US" dirty="0">
                    <a:solidFill>
                      <a:schemeClr val="tx1"/>
                    </a:solidFill>
                  </a:rPr>
                  <a:t>more or less than actual cost.</a:t>
                </a:r>
              </a:p>
              <a:p>
                <a:r>
                  <a:rPr lang="en-US" dirty="0">
                    <a:solidFill>
                      <a:schemeClr val="tx1"/>
                    </a:solidFill>
                  </a:rPr>
                  <a:t>When </a:t>
                </a:r>
                <a:r>
                  <a:rPr lang="en-US" b="1" dirty="0">
                    <a:solidFill>
                      <a:schemeClr val="tx1"/>
                    </a:solidFill>
                  </a:rPr>
                  <a:t>amortized cost &gt;actual cost</a:t>
                </a:r>
                <a:r>
                  <a:rPr lang="en-US" dirty="0">
                    <a:solidFill>
                      <a:schemeClr val="tx1"/>
                    </a:solidFill>
                  </a:rPr>
                  <a:t>, the difference is saved in specific objects as credits.</a:t>
                </a:r>
              </a:p>
              <a:p>
                <a:r>
                  <a:rPr lang="en-US" dirty="0">
                    <a:solidFill>
                      <a:schemeClr val="tx1"/>
                    </a:solidFill>
                  </a:rPr>
                  <a:t>The credits can be used by later operations whose </a:t>
                </a:r>
                <a:r>
                  <a:rPr lang="en-US" b="1" dirty="0">
                    <a:solidFill>
                      <a:schemeClr val="tx1"/>
                    </a:solidFill>
                  </a:rPr>
                  <a:t>amortized cost &lt;actual cost</a:t>
                </a:r>
                <a:r>
                  <a:rPr lang="en-US" b="1" dirty="0" smtClean="0">
                    <a:solidFill>
                      <a:schemeClr val="tx1"/>
                    </a:solidFill>
                  </a:rPr>
                  <a:t>.</a:t>
                </a:r>
              </a:p>
              <a:p>
                <a14:m>
                  <m:oMath xmlns:m="http://schemas.openxmlformats.org/officeDocument/2006/math">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𝑛</m:t>
                        </m:r>
                      </m:sup>
                      <m:e>
                        <m:r>
                          <a:rPr lang="en-US" i="1">
                            <a:solidFill>
                              <a:schemeClr val="tx1"/>
                            </a:solidFill>
                            <a:latin typeface="Cambria Math" panose="02040503050406030204" pitchFamily="18" charset="0"/>
                          </a:rPr>
                          <m:t>𝑐</m:t>
                        </m:r>
                        <m:r>
                          <a:rPr lang="en-US" i="1" baseline="-25000">
                            <a:solidFill>
                              <a:schemeClr val="tx1"/>
                            </a:solidFill>
                            <a:latin typeface="Cambria Math" panose="02040503050406030204" pitchFamily="18" charset="0"/>
                          </a:rPr>
                          <m:t>𝑖</m:t>
                        </m:r>
                      </m:e>
                    </m:nary>
                  </m:oMath>
                </a14:m>
                <a:r>
                  <a:rPr lang="it-IT" i="1" dirty="0">
                    <a:solidFill>
                      <a:schemeClr val="tx1"/>
                    </a:solidFill>
                  </a:rPr>
                  <a:t>’ </a:t>
                </a:r>
                <a:r>
                  <a:rPr lang="it-IT" i="1" dirty="0" smtClean="0">
                    <a:solidFill>
                      <a:schemeClr val="tx1"/>
                    </a:solidFill>
                  </a:rPr>
                  <a:t> &gt;= </a:t>
                </a:r>
                <a14:m>
                  <m:oMath xmlns:m="http://schemas.openxmlformats.org/officeDocument/2006/math">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𝑛</m:t>
                        </m:r>
                      </m:sup>
                      <m:e>
                        <m:r>
                          <a:rPr lang="en-US" i="1">
                            <a:solidFill>
                              <a:schemeClr val="tx1"/>
                            </a:solidFill>
                            <a:latin typeface="Cambria Math" panose="02040503050406030204" pitchFamily="18" charset="0"/>
                          </a:rPr>
                          <m:t>𝑐</m:t>
                        </m:r>
                        <m:r>
                          <a:rPr lang="en-US" i="1" baseline="-25000">
                            <a:solidFill>
                              <a:schemeClr val="tx1"/>
                            </a:solidFill>
                            <a:latin typeface="Cambria Math" panose="02040503050406030204" pitchFamily="18" charset="0"/>
                          </a:rPr>
                          <m:t>𝑖</m:t>
                        </m:r>
                      </m:e>
                    </m:nary>
                  </m:oMath>
                </a14:m>
                <a:endParaRPr lang="en-US" dirty="0" smtClean="0"/>
              </a:p>
              <a:p>
                <a:r>
                  <a:rPr lang="en-US" dirty="0" err="1" smtClean="0"/>
                  <a:t>Ci</a:t>
                </a:r>
                <a:r>
                  <a:rPr lang="en-US" dirty="0" smtClean="0"/>
                  <a:t> – actual cost, ci’ = amortized cost.</a:t>
                </a:r>
                <a:endParaRPr lang="en-US" dirty="0"/>
              </a:p>
              <a:p>
                <a:r>
                  <a:rPr lang="en-US" dirty="0">
                    <a:solidFill>
                      <a:schemeClr val="tx1"/>
                    </a:solidFill>
                  </a:rPr>
                  <a:t>The total amortized cost for </a:t>
                </a:r>
                <a:r>
                  <a:rPr lang="en-US" i="1" dirty="0" smtClean="0">
                    <a:solidFill>
                      <a:schemeClr val="tx1"/>
                    </a:solidFill>
                  </a:rPr>
                  <a:t>n </a:t>
                </a:r>
                <a:r>
                  <a:rPr lang="en-US" dirty="0" smtClean="0">
                    <a:solidFill>
                      <a:schemeClr val="tx1"/>
                    </a:solidFill>
                  </a:rPr>
                  <a:t>PUSH</a:t>
                </a:r>
                <a:r>
                  <a:rPr lang="en-US" dirty="0">
                    <a:solidFill>
                      <a:schemeClr val="tx1"/>
                    </a:solidFill>
                  </a:rPr>
                  <a:t>, POP, MULTIPOP is </a:t>
                </a:r>
                <a:r>
                  <a:rPr lang="en-US" i="1" dirty="0">
                    <a:solidFill>
                      <a:schemeClr val="tx1"/>
                    </a:solidFill>
                  </a:rPr>
                  <a:t>O</a:t>
                </a:r>
                <a:r>
                  <a:rPr lang="en-US" dirty="0">
                    <a:solidFill>
                      <a:schemeClr val="tx1"/>
                    </a:solidFill>
                  </a:rPr>
                  <a:t>(</a:t>
                </a:r>
                <a:r>
                  <a:rPr lang="en-US" i="1" dirty="0">
                    <a:solidFill>
                      <a:schemeClr val="tx1"/>
                    </a:solidFill>
                  </a:rPr>
                  <a:t>n</a:t>
                </a:r>
                <a:r>
                  <a:rPr lang="en-US" dirty="0">
                    <a:solidFill>
                      <a:schemeClr val="tx1"/>
                    </a:solidFill>
                  </a:rPr>
                  <a:t>), thus </a:t>
                </a:r>
                <a:r>
                  <a:rPr lang="en-US" i="1" dirty="0">
                    <a:solidFill>
                      <a:schemeClr val="tx1"/>
                    </a:solidFill>
                  </a:rPr>
                  <a:t>O</a:t>
                </a:r>
                <a:r>
                  <a:rPr lang="en-US" dirty="0">
                    <a:solidFill>
                      <a:schemeClr val="tx1"/>
                    </a:solidFill>
                  </a:rPr>
                  <a:t>(1) for average amortized cost for each operation.</a:t>
                </a:r>
              </a:p>
              <a:p>
                <a:r>
                  <a:rPr lang="en-US" dirty="0" smtClean="0">
                    <a:solidFill>
                      <a:schemeClr val="tx1"/>
                    </a:solidFill>
                  </a:rPr>
                  <a:t>Conditions </a:t>
                </a:r>
                <a:r>
                  <a:rPr lang="en-US" dirty="0">
                    <a:solidFill>
                      <a:schemeClr val="tx1"/>
                    </a:solidFill>
                  </a:rPr>
                  <a:t>hold: total amortized cost ≥total actual cost, and amount of credits never becomes negative. </a:t>
                </a:r>
              </a:p>
              <a:p>
                <a:endParaRPr lang="en-US" b="1"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22564" y="1325563"/>
                <a:ext cx="11118272" cy="4756582"/>
              </a:xfrm>
              <a:blipFill>
                <a:blip r:embed="rId2"/>
                <a:stretch>
                  <a:fillRect l="-2138" t="-2945"/>
                </a:stretch>
              </a:blipFill>
            </p:spPr>
            <p:txBody>
              <a:bodyPr/>
              <a:lstStyle/>
              <a:p>
                <a:r>
                  <a:rPr lang="en-IN">
                    <a:noFill/>
                  </a:rPr>
                  <a:t> </a:t>
                </a:r>
              </a:p>
            </p:txBody>
          </p:sp>
        </mc:Fallback>
      </mc:AlternateContent>
    </p:spTree>
    <p:extLst>
      <p:ext uri="{BB962C8B-B14F-4D97-AF65-F5344CB8AC3E}">
        <p14:creationId xmlns:p14="http://schemas.microsoft.com/office/powerpoint/2010/main" val="31690335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891" y="0"/>
            <a:ext cx="10515600" cy="1325563"/>
          </a:xfrm>
        </p:spPr>
        <p:txBody>
          <a:bodyPr/>
          <a:lstStyle/>
          <a:p>
            <a:r>
              <a:rPr lang="en-US" dirty="0" smtClean="0"/>
              <a:t>Accounting Method</a:t>
            </a:r>
            <a:endParaRPr lang="en-US" dirty="0"/>
          </a:p>
        </p:txBody>
      </p:sp>
      <p:sp>
        <p:nvSpPr>
          <p:cNvPr id="3" name="Content Placeholder 2"/>
          <p:cNvSpPr>
            <a:spLocks noGrp="1"/>
          </p:cNvSpPr>
          <p:nvPr>
            <p:ph idx="1"/>
          </p:nvPr>
        </p:nvSpPr>
        <p:spPr>
          <a:xfrm>
            <a:off x="422563" y="1325563"/>
            <a:ext cx="10515600" cy="4351338"/>
          </a:xfrm>
        </p:spPr>
        <p:txBody>
          <a:bodyPr>
            <a:normAutofit fontScale="92500" lnSpcReduction="20000"/>
          </a:bodyPr>
          <a:lstStyle/>
          <a:p>
            <a:r>
              <a:rPr lang="en-US" dirty="0">
                <a:solidFill>
                  <a:schemeClr val="tx1"/>
                </a:solidFill>
                <a:latin typeface="Times New Roman" panose="02020603050405020304" pitchFamily="18" charset="0"/>
                <a:cs typeface="Times New Roman" panose="02020603050405020304" pitchFamily="18" charset="0"/>
              </a:rPr>
              <a:t>Actual costs:</a:t>
            </a:r>
          </a:p>
          <a:p>
            <a:r>
              <a:rPr lang="en-US" b="1" dirty="0" smtClean="0">
                <a:solidFill>
                  <a:schemeClr val="tx1"/>
                </a:solidFill>
                <a:latin typeface="Times New Roman" panose="02020603050405020304" pitchFamily="18" charset="0"/>
                <a:cs typeface="Times New Roman" panose="02020603050405020304" pitchFamily="18" charset="0"/>
              </a:rPr>
              <a:t>PUSH </a:t>
            </a:r>
            <a:r>
              <a:rPr lang="en-US" b="1" dirty="0">
                <a:solidFill>
                  <a:schemeClr val="tx1"/>
                </a:solidFill>
                <a:latin typeface="Times New Roman" panose="02020603050405020304" pitchFamily="18" charset="0"/>
                <a:cs typeface="Times New Roman" panose="02020603050405020304" pitchFamily="18" charset="0"/>
              </a:rPr>
              <a:t>:1, POP :1, MULTIPOP: min(</a:t>
            </a:r>
            <a:r>
              <a:rPr lang="en-US" b="1" dirty="0" err="1">
                <a:solidFill>
                  <a:schemeClr val="tx1"/>
                </a:solidFill>
                <a:latin typeface="Times New Roman" panose="02020603050405020304" pitchFamily="18" charset="0"/>
                <a:cs typeface="Times New Roman" panose="02020603050405020304" pitchFamily="18" charset="0"/>
              </a:rPr>
              <a:t>s,k</a:t>
            </a:r>
            <a:r>
              <a:rPr lang="en-US" b="1" dirty="0">
                <a:solidFill>
                  <a:schemeClr val="tx1"/>
                </a:solidFill>
                <a:latin typeface="Times New Roman" panose="02020603050405020304" pitchFamily="18" charset="0"/>
                <a:cs typeface="Times New Roman" panose="02020603050405020304" pitchFamily="18" charset="0"/>
              </a:rPr>
              <a:t>).</a:t>
            </a:r>
          </a:p>
          <a:p>
            <a:r>
              <a:rPr lang="en-US" dirty="0">
                <a:solidFill>
                  <a:schemeClr val="tx1"/>
                </a:solidFill>
                <a:latin typeface="Times New Roman" panose="02020603050405020304" pitchFamily="18" charset="0"/>
                <a:cs typeface="Times New Roman" panose="02020603050405020304" pitchFamily="18" charset="0"/>
              </a:rPr>
              <a:t>Let assign the following amortized costs:</a:t>
            </a:r>
          </a:p>
          <a:p>
            <a:r>
              <a:rPr lang="en-US" b="1" dirty="0" smtClean="0">
                <a:solidFill>
                  <a:schemeClr val="tx1"/>
                </a:solidFill>
                <a:latin typeface="Times New Roman" panose="02020603050405020304" pitchFamily="18" charset="0"/>
                <a:cs typeface="Times New Roman" panose="02020603050405020304" pitchFamily="18" charset="0"/>
              </a:rPr>
              <a:t>PUSH:2</a:t>
            </a:r>
            <a:r>
              <a:rPr lang="en-US" b="1" dirty="0">
                <a:solidFill>
                  <a:schemeClr val="tx1"/>
                </a:solidFill>
                <a:latin typeface="Times New Roman" panose="02020603050405020304" pitchFamily="18" charset="0"/>
                <a:cs typeface="Times New Roman" panose="02020603050405020304" pitchFamily="18" charset="0"/>
              </a:rPr>
              <a:t>, POP: 0, MULTIPOP: 0.</a:t>
            </a:r>
          </a:p>
          <a:p>
            <a:r>
              <a:rPr lang="en-US" dirty="0">
                <a:solidFill>
                  <a:schemeClr val="tx1"/>
                </a:solidFill>
                <a:latin typeface="Times New Roman" panose="02020603050405020304" pitchFamily="18" charset="0"/>
                <a:cs typeface="Times New Roman" panose="02020603050405020304" pitchFamily="18" charset="0"/>
              </a:rPr>
              <a:t>Similar to a stack of plates in a cafeteria.</a:t>
            </a:r>
          </a:p>
          <a:p>
            <a:r>
              <a:rPr lang="en-US" dirty="0">
                <a:solidFill>
                  <a:schemeClr val="tx1"/>
                </a:solidFill>
                <a:latin typeface="Times New Roman" panose="02020603050405020304" pitchFamily="18" charset="0"/>
                <a:cs typeface="Times New Roman" panose="02020603050405020304" pitchFamily="18" charset="0"/>
              </a:rPr>
              <a:t>Suppose $1 represents a unit cost.</a:t>
            </a:r>
          </a:p>
          <a:p>
            <a:r>
              <a:rPr lang="en-US" dirty="0">
                <a:solidFill>
                  <a:schemeClr val="tx1"/>
                </a:solidFill>
                <a:latin typeface="Times New Roman" panose="02020603050405020304" pitchFamily="18" charset="0"/>
                <a:cs typeface="Times New Roman" panose="02020603050405020304" pitchFamily="18" charset="0"/>
              </a:rPr>
              <a:t>When pushing a plate, use one dollar to pay the actual cost of the push and leave one dollar on the plate as credit.</a:t>
            </a:r>
          </a:p>
          <a:p>
            <a:r>
              <a:rPr lang="en-US" dirty="0">
                <a:solidFill>
                  <a:schemeClr val="tx1"/>
                </a:solidFill>
                <a:latin typeface="Times New Roman" panose="02020603050405020304" pitchFamily="18" charset="0"/>
                <a:cs typeface="Times New Roman" panose="02020603050405020304" pitchFamily="18" charset="0"/>
              </a:rPr>
              <a:t>Whenever </a:t>
            </a:r>
            <a:r>
              <a:rPr lang="en-US" dirty="0" err="1" smtClean="0">
                <a:solidFill>
                  <a:schemeClr val="tx1"/>
                </a:solidFill>
                <a:latin typeface="Times New Roman" panose="02020603050405020304" pitchFamily="18" charset="0"/>
                <a:cs typeface="Times New Roman" panose="02020603050405020304" pitchFamily="18" charset="0"/>
              </a:rPr>
              <a:t>POPing</a:t>
            </a:r>
            <a:r>
              <a:rPr lang="en-US" dirty="0" smtClean="0">
                <a:solidFill>
                  <a:schemeClr val="tx1"/>
                </a:solidFill>
                <a:latin typeface="Times New Roman" panose="02020603050405020304" pitchFamily="18" charset="0"/>
                <a:cs typeface="Times New Roman" panose="02020603050405020304" pitchFamily="18" charset="0"/>
              </a:rPr>
              <a:t> a </a:t>
            </a:r>
            <a:r>
              <a:rPr lang="en-US" dirty="0">
                <a:solidFill>
                  <a:schemeClr val="tx1"/>
                </a:solidFill>
                <a:latin typeface="Times New Roman" panose="02020603050405020304" pitchFamily="18" charset="0"/>
                <a:cs typeface="Times New Roman" panose="02020603050405020304" pitchFamily="18" charset="0"/>
              </a:rPr>
              <a:t>plate, the one dollar on the plate is used to pay the actual cost of the POP. (same for MULTIPOP).</a:t>
            </a:r>
          </a:p>
          <a:p>
            <a:r>
              <a:rPr lang="en-US" dirty="0">
                <a:solidFill>
                  <a:schemeClr val="tx1"/>
                </a:solidFill>
                <a:latin typeface="Times New Roman" panose="02020603050405020304" pitchFamily="18" charset="0"/>
                <a:cs typeface="Times New Roman" panose="02020603050405020304" pitchFamily="18" charset="0"/>
              </a:rPr>
              <a:t>By charging PUSH a little more, do not charge POP or MULTIPOP.</a:t>
            </a:r>
          </a:p>
        </p:txBody>
      </p:sp>
    </p:spTree>
    <p:extLst>
      <p:ext uri="{BB962C8B-B14F-4D97-AF65-F5344CB8AC3E}">
        <p14:creationId xmlns:p14="http://schemas.microsoft.com/office/powerpoint/2010/main" val="277271216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73" y="0"/>
            <a:ext cx="10515600" cy="1325563"/>
          </a:xfrm>
        </p:spPr>
        <p:txBody>
          <a:bodyPr/>
          <a:lstStyle/>
          <a:p>
            <a:r>
              <a:rPr lang="en-US" dirty="0" smtClean="0"/>
              <a:t>The potential  method</a:t>
            </a:r>
            <a:endParaRPr lang="en-US" dirty="0"/>
          </a:p>
        </p:txBody>
      </p:sp>
      <p:sp>
        <p:nvSpPr>
          <p:cNvPr id="3" name="Content Placeholder 2"/>
          <p:cNvSpPr>
            <a:spLocks noGrp="1"/>
          </p:cNvSpPr>
          <p:nvPr>
            <p:ph idx="1"/>
          </p:nvPr>
        </p:nvSpPr>
        <p:spPr>
          <a:xfrm>
            <a:off x="491836" y="1325563"/>
            <a:ext cx="10515600" cy="4351338"/>
          </a:xfrm>
        </p:spPr>
        <p:txBody>
          <a:bodyPr/>
          <a:lstStyle/>
          <a:p>
            <a:r>
              <a:rPr lang="en-US" dirty="0">
                <a:solidFill>
                  <a:schemeClr val="tx1"/>
                </a:solidFill>
                <a:latin typeface="Times New Roman" panose="02020603050405020304" pitchFamily="18" charset="0"/>
                <a:cs typeface="Times New Roman" panose="02020603050405020304" pitchFamily="18" charset="0"/>
              </a:rPr>
              <a:t>Same as accounting method:</a:t>
            </a:r>
          </a:p>
          <a:p>
            <a:pPr lvl="1"/>
            <a:r>
              <a:rPr lang="en-US" dirty="0">
                <a:solidFill>
                  <a:schemeClr val="tx1"/>
                </a:solidFill>
                <a:latin typeface="Times New Roman" panose="02020603050405020304" pitchFamily="18" charset="0"/>
                <a:cs typeface="Times New Roman" panose="02020603050405020304" pitchFamily="18" charset="0"/>
              </a:rPr>
              <a:t>something prepaid is used later.</a:t>
            </a:r>
          </a:p>
          <a:p>
            <a:r>
              <a:rPr lang="en-US" dirty="0">
                <a:solidFill>
                  <a:schemeClr val="tx1"/>
                </a:solidFill>
                <a:latin typeface="Times New Roman" panose="02020603050405020304" pitchFamily="18" charset="0"/>
                <a:cs typeface="Times New Roman" panose="02020603050405020304" pitchFamily="18" charset="0"/>
              </a:rPr>
              <a:t>Different from accounting method</a:t>
            </a:r>
          </a:p>
          <a:p>
            <a:pPr lvl="1"/>
            <a:r>
              <a:rPr lang="en-US" dirty="0">
                <a:solidFill>
                  <a:schemeClr val="tx1"/>
                </a:solidFill>
                <a:latin typeface="Times New Roman" panose="02020603050405020304" pitchFamily="18" charset="0"/>
                <a:cs typeface="Times New Roman" panose="02020603050405020304" pitchFamily="18" charset="0"/>
              </a:rPr>
              <a:t>The prepaid work not as credit, but as “potential energy”, or “potential”.</a:t>
            </a:r>
          </a:p>
          <a:p>
            <a:r>
              <a:rPr lang="en-US" dirty="0">
                <a:solidFill>
                  <a:schemeClr val="tx1"/>
                </a:solidFill>
                <a:latin typeface="Times New Roman" panose="02020603050405020304" pitchFamily="18" charset="0"/>
                <a:cs typeface="Times New Roman" panose="02020603050405020304" pitchFamily="18" charset="0"/>
              </a:rPr>
              <a:t>The potential is associated with the data structure as a whole rather than with specific objects within the data structure.</a:t>
            </a:r>
          </a:p>
        </p:txBody>
      </p:sp>
    </p:spTree>
    <p:extLst>
      <p:ext uri="{BB962C8B-B14F-4D97-AF65-F5344CB8AC3E}">
        <p14:creationId xmlns:p14="http://schemas.microsoft.com/office/powerpoint/2010/main" val="11825362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16468" y="1238181"/>
            <a:ext cx="11107496" cy="5120640"/>
          </a:xfrm>
        </p:spPr>
        <p:txBody>
          <a:bodyPr/>
          <a:lstStyle/>
          <a:p>
            <a:r>
              <a:rPr lang="en-US" dirty="0">
                <a:solidFill>
                  <a:schemeClr val="tx1"/>
                </a:solidFill>
              </a:rPr>
              <a:t>An algorithm is</a:t>
            </a:r>
          </a:p>
          <a:p>
            <a:pPr marL="342900" indent="-342900">
              <a:lnSpc>
                <a:spcPct val="150000"/>
              </a:lnSpc>
              <a:buClrTx/>
              <a:buFont typeface="Wingdings" panose="05000000000000000000" pitchFamily="2" charset="2"/>
              <a:buChar char="q"/>
            </a:pPr>
            <a:r>
              <a:rPr lang="en-US" dirty="0">
                <a:solidFill>
                  <a:schemeClr val="tx1"/>
                </a:solidFill>
              </a:rPr>
              <a:t>A set of rules for carrying out calculation either by hand or on a machine</a:t>
            </a:r>
          </a:p>
          <a:p>
            <a:pPr marL="342900" indent="-342900">
              <a:lnSpc>
                <a:spcPct val="150000"/>
              </a:lnSpc>
              <a:buClrTx/>
              <a:buFont typeface="Wingdings" panose="05000000000000000000" pitchFamily="2" charset="2"/>
              <a:buChar char="q"/>
            </a:pPr>
            <a:r>
              <a:rPr lang="en-US" dirty="0">
                <a:solidFill>
                  <a:schemeClr val="tx1"/>
                </a:solidFill>
              </a:rPr>
              <a:t>Finite step-by-step procedure to achieve a required result</a:t>
            </a:r>
          </a:p>
          <a:p>
            <a:pPr marL="342900" indent="-342900">
              <a:lnSpc>
                <a:spcPct val="150000"/>
              </a:lnSpc>
              <a:buClrTx/>
              <a:buFont typeface="Wingdings" panose="05000000000000000000" pitchFamily="2" charset="2"/>
              <a:buChar char="q"/>
            </a:pPr>
            <a:r>
              <a:rPr lang="en-US" dirty="0">
                <a:solidFill>
                  <a:schemeClr val="tx1"/>
                </a:solidFill>
              </a:rPr>
              <a:t>Sequence of computational steps that transform the input into the output</a:t>
            </a:r>
          </a:p>
          <a:p>
            <a:pPr marL="342900" indent="-342900">
              <a:lnSpc>
                <a:spcPct val="150000"/>
              </a:lnSpc>
              <a:buClrTx/>
              <a:buFont typeface="Wingdings" panose="05000000000000000000" pitchFamily="2" charset="2"/>
              <a:buChar char="q"/>
            </a:pPr>
            <a:r>
              <a:rPr lang="en-US" dirty="0">
                <a:solidFill>
                  <a:schemeClr val="tx1"/>
                </a:solidFill>
              </a:rPr>
              <a:t>Operations performed on data that have to be organized in data structures</a:t>
            </a:r>
          </a:p>
          <a:p>
            <a:pPr>
              <a:lnSpc>
                <a:spcPct val="150000"/>
              </a:lnSpc>
            </a:pPr>
            <a:endParaRPr lang="en-US" dirty="0"/>
          </a:p>
        </p:txBody>
      </p:sp>
    </p:spTree>
    <p:extLst>
      <p:ext uri="{BB962C8B-B14F-4D97-AF65-F5344CB8AC3E}">
        <p14:creationId xmlns:p14="http://schemas.microsoft.com/office/powerpoint/2010/main" val="322135659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309" y="0"/>
            <a:ext cx="10515600" cy="1325563"/>
          </a:xfrm>
        </p:spPr>
        <p:txBody>
          <a:bodyPr/>
          <a:lstStyle/>
          <a:p>
            <a:r>
              <a:rPr lang="en-US" dirty="0"/>
              <a:t>The </a:t>
            </a:r>
            <a:r>
              <a:rPr lang="en-US" dirty="0" smtClean="0"/>
              <a:t>Potential  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08709" y="1325563"/>
                <a:ext cx="10515600" cy="4351338"/>
              </a:xfrm>
            </p:spPr>
            <p:txBody>
              <a:bodyPr>
                <a:normAutofit fontScale="77500" lnSpcReduction="20000"/>
              </a:bodyPr>
              <a:lstStyle/>
              <a:p>
                <a:endParaRPr lang="en-US" dirty="0" smtClean="0"/>
              </a:p>
              <a:p>
                <a:r>
                  <a:rPr lang="en-US" dirty="0" smtClean="0">
                    <a:solidFill>
                      <a:schemeClr val="tx1"/>
                    </a:solidFill>
                  </a:rPr>
                  <a:t>Initial data structure D0, </a:t>
                </a:r>
              </a:p>
              <a:p>
                <a:r>
                  <a:rPr lang="en-US" i="1" dirty="0" smtClean="0">
                    <a:solidFill>
                      <a:schemeClr val="tx1"/>
                    </a:solidFill>
                  </a:rPr>
                  <a:t>N </a:t>
                </a:r>
                <a:r>
                  <a:rPr lang="en-US" dirty="0" smtClean="0">
                    <a:solidFill>
                      <a:schemeClr val="tx1"/>
                    </a:solidFill>
                  </a:rPr>
                  <a:t>operations</a:t>
                </a:r>
                <a:r>
                  <a:rPr lang="en-US" dirty="0">
                    <a:solidFill>
                      <a:schemeClr val="tx1"/>
                    </a:solidFill>
                  </a:rPr>
                  <a:t>, resulting in </a:t>
                </a:r>
                <a:r>
                  <a:rPr lang="en-US" i="1" dirty="0">
                    <a:solidFill>
                      <a:schemeClr val="tx1"/>
                    </a:solidFill>
                  </a:rPr>
                  <a:t>D</a:t>
                </a:r>
                <a:r>
                  <a:rPr lang="en-US" dirty="0">
                    <a:solidFill>
                      <a:schemeClr val="tx1"/>
                    </a:solidFill>
                  </a:rPr>
                  <a:t>0, </a:t>
                </a:r>
                <a:r>
                  <a:rPr lang="en-US" i="1" dirty="0">
                    <a:solidFill>
                      <a:schemeClr val="tx1"/>
                    </a:solidFill>
                  </a:rPr>
                  <a:t>D</a:t>
                </a:r>
                <a:r>
                  <a:rPr lang="en-US" dirty="0">
                    <a:solidFill>
                      <a:schemeClr val="tx1"/>
                    </a:solidFill>
                  </a:rPr>
                  <a:t>1,…, </a:t>
                </a:r>
                <a:r>
                  <a:rPr lang="en-US" i="1" dirty="0" err="1" smtClean="0">
                    <a:solidFill>
                      <a:schemeClr val="tx1"/>
                    </a:solidFill>
                  </a:rPr>
                  <a:t>Dn</a:t>
                </a:r>
                <a:r>
                  <a:rPr lang="en-US" i="1" dirty="0" smtClean="0">
                    <a:solidFill>
                      <a:schemeClr val="tx1"/>
                    </a:solidFill>
                  </a:rPr>
                  <a:t> </a:t>
                </a:r>
                <a:r>
                  <a:rPr lang="en-US" dirty="0" smtClean="0">
                    <a:solidFill>
                      <a:schemeClr val="tx1"/>
                    </a:solidFill>
                  </a:rPr>
                  <a:t>with </a:t>
                </a:r>
                <a:r>
                  <a:rPr lang="en-US" dirty="0">
                    <a:solidFill>
                      <a:schemeClr val="tx1"/>
                    </a:solidFill>
                  </a:rPr>
                  <a:t>costs </a:t>
                </a:r>
                <a:r>
                  <a:rPr lang="en-US" i="1" dirty="0">
                    <a:solidFill>
                      <a:schemeClr val="tx1"/>
                    </a:solidFill>
                  </a:rPr>
                  <a:t>c</a:t>
                </a:r>
                <a:r>
                  <a:rPr lang="en-US" dirty="0">
                    <a:solidFill>
                      <a:schemeClr val="tx1"/>
                    </a:solidFill>
                  </a:rPr>
                  <a:t>1, </a:t>
                </a:r>
                <a:r>
                  <a:rPr lang="en-US" i="1" dirty="0">
                    <a:solidFill>
                      <a:schemeClr val="tx1"/>
                    </a:solidFill>
                  </a:rPr>
                  <a:t>c</a:t>
                </a:r>
                <a:r>
                  <a:rPr lang="en-US" dirty="0">
                    <a:solidFill>
                      <a:schemeClr val="tx1"/>
                    </a:solidFill>
                  </a:rPr>
                  <a:t>2,…, </a:t>
                </a:r>
                <a:r>
                  <a:rPr lang="en-US" i="1" dirty="0" err="1">
                    <a:solidFill>
                      <a:schemeClr val="tx1"/>
                    </a:solidFill>
                  </a:rPr>
                  <a:t>cn</a:t>
                </a:r>
                <a:r>
                  <a:rPr lang="en-US" dirty="0">
                    <a:solidFill>
                      <a:schemeClr val="tx1"/>
                    </a:solidFill>
                  </a:rPr>
                  <a:t>. </a:t>
                </a:r>
              </a:p>
              <a:p>
                <a:r>
                  <a:rPr lang="en-US" dirty="0" smtClean="0">
                    <a:solidFill>
                      <a:schemeClr val="tx1"/>
                    </a:solidFill>
                  </a:rPr>
                  <a:t>A </a:t>
                </a:r>
                <a:r>
                  <a:rPr lang="en-US" dirty="0">
                    <a:solidFill>
                      <a:schemeClr val="tx1"/>
                    </a:solidFill>
                  </a:rPr>
                  <a:t>potential </a:t>
                </a:r>
                <a:r>
                  <a:rPr lang="en-US" dirty="0" smtClean="0">
                    <a:solidFill>
                      <a:schemeClr val="tx1"/>
                    </a:solidFill>
                  </a:rPr>
                  <a:t>function</a:t>
                </a:r>
                <a:r>
                  <a:rPr lang="en-US" altLang="en-US" dirty="0">
                    <a:solidFill>
                      <a:schemeClr val="tx1"/>
                    </a:solidFill>
                    <a:sym typeface="Symbol" panose="05050102010706020507" pitchFamily="18" charset="2"/>
                  </a:rPr>
                  <a:t>  </a:t>
                </a:r>
                <a:r>
                  <a:rPr lang="en-US" dirty="0" smtClean="0">
                    <a:solidFill>
                      <a:schemeClr val="tx1"/>
                    </a:solidFill>
                  </a:rPr>
                  <a:t>: </a:t>
                </a:r>
                <a:r>
                  <a:rPr lang="en-US" dirty="0">
                    <a:solidFill>
                      <a:schemeClr val="tx1"/>
                    </a:solidFill>
                  </a:rPr>
                  <a:t>{</a:t>
                </a:r>
                <a:r>
                  <a:rPr lang="en-US" i="1" dirty="0">
                    <a:solidFill>
                      <a:schemeClr val="tx1"/>
                    </a:solidFill>
                  </a:rPr>
                  <a:t>Di</a:t>
                </a:r>
                <a:r>
                  <a:rPr lang="en-US" dirty="0">
                    <a:solidFill>
                      <a:schemeClr val="tx1"/>
                    </a:solidFill>
                  </a:rPr>
                  <a:t>} </a:t>
                </a:r>
                <a:r>
                  <a:rPr lang="en-US" altLang="en-US" dirty="0">
                    <a:solidFill>
                      <a:schemeClr val="tx1"/>
                    </a:solidFill>
                    <a:sym typeface="Symbol" panose="05050102010706020507" pitchFamily="18" charset="2"/>
                  </a:rPr>
                  <a:t> </a:t>
                </a:r>
                <a:r>
                  <a:rPr lang="en-US" dirty="0" smtClean="0">
                    <a:solidFill>
                      <a:schemeClr val="tx1"/>
                    </a:solidFill>
                  </a:rPr>
                  <a:t>R </a:t>
                </a:r>
                <a:r>
                  <a:rPr lang="en-US" dirty="0">
                    <a:solidFill>
                      <a:schemeClr val="tx1"/>
                    </a:solidFill>
                  </a:rPr>
                  <a:t>(real numbers</a:t>
                </a:r>
                <a:r>
                  <a:rPr lang="en-US" dirty="0" smtClean="0">
                    <a:solidFill>
                      <a:schemeClr val="tx1"/>
                    </a:solidFill>
                  </a:rPr>
                  <a:t>)</a:t>
                </a:r>
                <a:endParaRPr lang="en-US" dirty="0">
                  <a:solidFill>
                    <a:schemeClr val="tx1"/>
                  </a:solidFill>
                </a:endParaRPr>
              </a:p>
              <a:p>
                <a:r>
                  <a:rPr lang="en-US" altLang="en-US" dirty="0" smtClean="0">
                    <a:solidFill>
                      <a:schemeClr val="tx1"/>
                    </a:solidFill>
                    <a:sym typeface="Symbol" panose="05050102010706020507" pitchFamily="18" charset="2"/>
                  </a:rPr>
                  <a:t> </a:t>
                </a:r>
                <a:r>
                  <a:rPr lang="en-US" altLang="en-US" dirty="0">
                    <a:solidFill>
                      <a:schemeClr val="tx1"/>
                    </a:solidFill>
                    <a:sym typeface="Symbol" panose="05050102010706020507" pitchFamily="18" charset="2"/>
                  </a:rPr>
                  <a:t></a:t>
                </a:r>
                <a:r>
                  <a:rPr lang="en-US" dirty="0" smtClean="0">
                    <a:solidFill>
                      <a:schemeClr val="tx1"/>
                    </a:solidFill>
                  </a:rPr>
                  <a:t>(</a:t>
                </a:r>
                <a:r>
                  <a:rPr lang="en-US" dirty="0">
                    <a:solidFill>
                      <a:schemeClr val="tx1"/>
                    </a:solidFill>
                  </a:rPr>
                  <a:t>Di) is called the potential of Di.</a:t>
                </a:r>
              </a:p>
              <a:p>
                <a:r>
                  <a:rPr lang="en-US" dirty="0" smtClean="0">
                    <a:solidFill>
                      <a:schemeClr val="tx1"/>
                    </a:solidFill>
                  </a:rPr>
                  <a:t>Amortized </a:t>
                </a:r>
                <a:r>
                  <a:rPr lang="en-US" dirty="0">
                    <a:solidFill>
                      <a:schemeClr val="tx1"/>
                    </a:solidFill>
                  </a:rPr>
                  <a:t>cost </a:t>
                </a:r>
                <a:r>
                  <a:rPr lang="en-US" i="1" dirty="0" smtClean="0">
                    <a:solidFill>
                      <a:schemeClr val="tx1"/>
                    </a:solidFill>
                  </a:rPr>
                  <a:t>ci‘ </a:t>
                </a:r>
                <a:r>
                  <a:rPr lang="en-US" dirty="0" smtClean="0">
                    <a:solidFill>
                      <a:schemeClr val="tx1"/>
                    </a:solidFill>
                  </a:rPr>
                  <a:t>of </a:t>
                </a:r>
                <a:r>
                  <a:rPr lang="en-US" dirty="0">
                    <a:solidFill>
                      <a:schemeClr val="tx1"/>
                    </a:solidFill>
                  </a:rPr>
                  <a:t>the </a:t>
                </a:r>
                <a:r>
                  <a:rPr lang="en-US" i="1" dirty="0" err="1" smtClean="0">
                    <a:solidFill>
                      <a:schemeClr val="tx1"/>
                    </a:solidFill>
                  </a:rPr>
                  <a:t>i</a:t>
                </a:r>
                <a:r>
                  <a:rPr lang="en-US" dirty="0" err="1" smtClean="0">
                    <a:solidFill>
                      <a:schemeClr val="tx1"/>
                    </a:solidFill>
                  </a:rPr>
                  <a:t>th</a:t>
                </a:r>
                <a:r>
                  <a:rPr lang="en-US" dirty="0" smtClean="0">
                    <a:solidFill>
                      <a:schemeClr val="tx1"/>
                    </a:solidFill>
                  </a:rPr>
                  <a:t> operation </a:t>
                </a:r>
                <a:r>
                  <a:rPr lang="en-US" dirty="0">
                    <a:solidFill>
                      <a:schemeClr val="tx1"/>
                    </a:solidFill>
                  </a:rPr>
                  <a:t>is:</a:t>
                </a:r>
              </a:p>
              <a:p>
                <a:r>
                  <a:rPr lang="it-IT" dirty="0" smtClean="0">
                    <a:solidFill>
                      <a:schemeClr val="tx1"/>
                    </a:solidFill>
                  </a:rPr>
                  <a:t>ci</a:t>
                </a:r>
                <a:r>
                  <a:rPr lang="it-IT" dirty="0">
                    <a:solidFill>
                      <a:schemeClr val="tx1"/>
                    </a:solidFill>
                  </a:rPr>
                  <a:t>'= ci + </a:t>
                </a:r>
                <a:r>
                  <a:rPr lang="en-US" altLang="en-US" dirty="0">
                    <a:solidFill>
                      <a:schemeClr val="tx1"/>
                    </a:solidFill>
                    <a:sym typeface="Symbol" panose="05050102010706020507" pitchFamily="18" charset="2"/>
                  </a:rPr>
                  <a:t></a:t>
                </a:r>
                <a:r>
                  <a:rPr lang="it-IT" dirty="0" smtClean="0">
                    <a:solidFill>
                      <a:schemeClr val="tx1"/>
                    </a:solidFill>
                  </a:rPr>
                  <a:t>(</a:t>
                </a:r>
                <a:r>
                  <a:rPr lang="it-IT" dirty="0">
                    <a:solidFill>
                      <a:schemeClr val="tx1"/>
                    </a:solidFill>
                  </a:rPr>
                  <a:t>Di) </a:t>
                </a:r>
                <a:r>
                  <a:rPr lang="it-IT" dirty="0" smtClean="0">
                    <a:solidFill>
                      <a:schemeClr val="tx1"/>
                    </a:solidFill>
                  </a:rPr>
                  <a:t>-</a:t>
                </a:r>
                <a:r>
                  <a:rPr lang="en-US" altLang="en-US" dirty="0">
                    <a:solidFill>
                      <a:schemeClr val="tx1"/>
                    </a:solidFill>
                    <a:sym typeface="Symbol" panose="05050102010706020507" pitchFamily="18" charset="2"/>
                  </a:rPr>
                  <a:t> </a:t>
                </a:r>
                <a:r>
                  <a:rPr lang="it-IT" dirty="0" smtClean="0">
                    <a:solidFill>
                      <a:schemeClr val="tx1"/>
                    </a:solidFill>
                  </a:rPr>
                  <a:t>(</a:t>
                </a:r>
                <a:r>
                  <a:rPr lang="it-IT" dirty="0">
                    <a:solidFill>
                      <a:schemeClr val="tx1"/>
                    </a:solidFill>
                  </a:rPr>
                  <a:t>Di-1</a:t>
                </a:r>
                <a:r>
                  <a:rPr lang="it-IT" dirty="0" smtClean="0">
                    <a:solidFill>
                      <a:schemeClr val="tx1"/>
                    </a:solidFill>
                  </a:rPr>
                  <a:t>)</a:t>
                </a:r>
              </a:p>
              <a:p>
                <a:pPr marL="0" indent="0">
                  <a:buNone/>
                </a:pPr>
                <a:r>
                  <a:rPr lang="it-IT" dirty="0" smtClean="0">
                    <a:solidFill>
                      <a:schemeClr val="tx1"/>
                    </a:solidFill>
                  </a:rPr>
                  <a:t> </a:t>
                </a:r>
                <a:r>
                  <a:rPr lang="it-IT" dirty="0">
                    <a:solidFill>
                      <a:schemeClr val="tx1"/>
                    </a:solidFill>
                  </a:rPr>
                  <a:t>(actual cost + potential change</a:t>
                </a:r>
                <a:r>
                  <a:rPr lang="it-IT" dirty="0" smtClean="0">
                    <a:solidFill>
                      <a:schemeClr val="tx1"/>
                    </a:solidFill>
                  </a:rPr>
                  <a:t>)</a:t>
                </a:r>
              </a:p>
              <a:p>
                <a:endParaRPr lang="it-IT" dirty="0">
                  <a:solidFill>
                    <a:schemeClr val="tx1"/>
                  </a:solidFill>
                </a:endParaRPr>
              </a:p>
              <a:p>
                <a14:m>
                  <m:oMath xmlns:m="http://schemas.openxmlformats.org/officeDocument/2006/math">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𝑛</m:t>
                        </m:r>
                      </m:sup>
                      <m:e>
                        <m:r>
                          <a:rPr lang="en-US" i="1">
                            <a:solidFill>
                              <a:schemeClr val="tx1"/>
                            </a:solidFill>
                            <a:latin typeface="Cambria Math" panose="02040503050406030204" pitchFamily="18" charset="0"/>
                          </a:rPr>
                          <m:t>𝑐</m:t>
                        </m:r>
                        <m:r>
                          <a:rPr lang="en-US" i="1" baseline="-25000">
                            <a:solidFill>
                              <a:schemeClr val="tx1"/>
                            </a:solidFill>
                            <a:latin typeface="Cambria Math" panose="02040503050406030204" pitchFamily="18" charset="0"/>
                          </a:rPr>
                          <m:t>𝑖</m:t>
                        </m:r>
                      </m:e>
                    </m:nary>
                  </m:oMath>
                </a14:m>
                <a:r>
                  <a:rPr lang="it-IT" i="1" dirty="0" smtClean="0">
                    <a:solidFill>
                      <a:schemeClr val="tx1"/>
                    </a:solidFill>
                  </a:rPr>
                  <a:t>’ = </a:t>
                </a:r>
                <a14:m>
                  <m:oMath xmlns:m="http://schemas.openxmlformats.org/officeDocument/2006/math">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𝑛</m:t>
                        </m:r>
                      </m:sup>
                      <m:e>
                        <m:r>
                          <m:rPr>
                            <m:nor/>
                          </m:rPr>
                          <a:rPr lang="it-IT" dirty="0">
                            <a:solidFill>
                              <a:schemeClr val="tx1"/>
                            </a:solidFill>
                          </a:rPr>
                          <m:t>(</m:t>
                        </m:r>
                        <m:r>
                          <m:rPr>
                            <m:nor/>
                          </m:rPr>
                          <a:rPr lang="it-IT" i="1" dirty="0">
                            <a:solidFill>
                              <a:schemeClr val="tx1"/>
                            </a:solidFill>
                          </a:rPr>
                          <m:t>ci</m:t>
                        </m:r>
                        <m:r>
                          <m:rPr>
                            <m:nor/>
                          </m:rPr>
                          <a:rPr lang="it-IT" i="1" dirty="0">
                            <a:solidFill>
                              <a:schemeClr val="tx1"/>
                            </a:solidFill>
                          </a:rPr>
                          <m:t> </m:t>
                        </m:r>
                        <m:r>
                          <m:rPr>
                            <m:nor/>
                          </m:rPr>
                          <a:rPr lang="it-IT" dirty="0">
                            <a:solidFill>
                              <a:schemeClr val="tx1"/>
                            </a:solidFill>
                          </a:rPr>
                          <m:t>+</m:t>
                        </m:r>
                        <m:r>
                          <m:rPr>
                            <m:nor/>
                          </m:rPr>
                          <a:rPr lang="en-US" altLang="en-US" dirty="0">
                            <a:solidFill>
                              <a:schemeClr val="tx1"/>
                            </a:solidFill>
                            <a:sym typeface="Symbol" panose="05050102010706020507" pitchFamily="18" charset="2"/>
                          </a:rPr>
                          <m:t> </m:t>
                        </m:r>
                        <m:r>
                          <m:rPr>
                            <m:nor/>
                          </m:rPr>
                          <a:rPr lang="it-IT" dirty="0">
                            <a:solidFill>
                              <a:schemeClr val="tx1"/>
                            </a:solidFill>
                          </a:rPr>
                          <m:t>(</m:t>
                        </m:r>
                        <m:r>
                          <m:rPr>
                            <m:nor/>
                          </m:rPr>
                          <a:rPr lang="it-IT" i="1" dirty="0">
                            <a:solidFill>
                              <a:schemeClr val="tx1"/>
                            </a:solidFill>
                          </a:rPr>
                          <m:t>Di</m:t>
                        </m:r>
                        <m:r>
                          <m:rPr>
                            <m:nor/>
                          </m:rPr>
                          <a:rPr lang="it-IT" dirty="0">
                            <a:solidFill>
                              <a:schemeClr val="tx1"/>
                            </a:solidFill>
                          </a:rPr>
                          <m:t>) −</m:t>
                        </m:r>
                        <m:r>
                          <m:rPr>
                            <m:nor/>
                          </m:rPr>
                          <a:rPr lang="en-US" altLang="en-US" dirty="0">
                            <a:solidFill>
                              <a:schemeClr val="tx1"/>
                            </a:solidFill>
                            <a:sym typeface="Symbol" panose="05050102010706020507" pitchFamily="18" charset="2"/>
                          </a:rPr>
                          <m:t> </m:t>
                        </m:r>
                        <m:r>
                          <m:rPr>
                            <m:nor/>
                          </m:rPr>
                          <a:rPr lang="it-IT" dirty="0">
                            <a:solidFill>
                              <a:schemeClr val="tx1"/>
                            </a:solidFill>
                          </a:rPr>
                          <m:t>(</m:t>
                        </m:r>
                        <m:r>
                          <m:rPr>
                            <m:nor/>
                          </m:rPr>
                          <a:rPr lang="it-IT" i="1" dirty="0">
                            <a:solidFill>
                              <a:schemeClr val="tx1"/>
                            </a:solidFill>
                          </a:rPr>
                          <m:t>Di</m:t>
                        </m:r>
                        <m:r>
                          <m:rPr>
                            <m:nor/>
                          </m:rPr>
                          <a:rPr lang="it-IT" dirty="0">
                            <a:solidFill>
                              <a:schemeClr val="tx1"/>
                            </a:solidFill>
                          </a:rPr>
                          <m:t>−1))</m:t>
                        </m:r>
                      </m:e>
                    </m:nary>
                  </m:oMath>
                </a14:m>
                <a:endParaRPr lang="it-IT" dirty="0" smtClean="0">
                  <a:solidFill>
                    <a:schemeClr val="tx1"/>
                  </a:solidFill>
                </a:endParaRPr>
              </a:p>
              <a:p>
                <a:endParaRPr lang="it-IT" dirty="0">
                  <a:solidFill>
                    <a:schemeClr val="tx1"/>
                  </a:solidFill>
                </a:endParaRPr>
              </a:p>
              <a:p>
                <a14:m>
                  <m:oMath xmlns:m="http://schemas.openxmlformats.org/officeDocument/2006/math">
                    <m:nary>
                      <m:naryPr>
                        <m:chr m:val="∑"/>
                        <m:ctrlPr>
                          <a:rPr lang="en-US" i="1" smtClean="0">
                            <a:solidFill>
                              <a:schemeClr val="tx1"/>
                            </a:solidFill>
                            <a:latin typeface="Cambria Math" panose="02040503050406030204" pitchFamily="18" charset="0"/>
                          </a:rPr>
                        </m:ctrlPr>
                      </m:naryPr>
                      <m:sub>
                        <m:r>
                          <m:rPr>
                            <m:brk m:alnAt="23"/>
                          </m:rP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=1</m:t>
                        </m:r>
                      </m:sub>
                      <m:sup>
                        <m:r>
                          <a:rPr lang="en-US" b="0" i="1" smtClean="0">
                            <a:solidFill>
                              <a:schemeClr val="tx1"/>
                            </a:solidFill>
                            <a:latin typeface="Cambria Math" panose="02040503050406030204" pitchFamily="18" charset="0"/>
                          </a:rPr>
                          <m:t>𝑛</m:t>
                        </m:r>
                      </m:sup>
                      <m:e>
                        <m:r>
                          <a:rPr lang="en-US" b="0" i="1" smtClean="0">
                            <a:solidFill>
                              <a:schemeClr val="tx1"/>
                            </a:solidFill>
                            <a:latin typeface="Cambria Math" panose="02040503050406030204" pitchFamily="18" charset="0"/>
                          </a:rPr>
                          <m:t>𝑐</m:t>
                        </m:r>
                        <m:r>
                          <a:rPr lang="en-US" b="0" i="1" baseline="-25000" smtClean="0">
                            <a:solidFill>
                              <a:schemeClr val="tx1"/>
                            </a:solidFill>
                            <a:latin typeface="Cambria Math" panose="02040503050406030204" pitchFamily="18" charset="0"/>
                          </a:rPr>
                          <m:t>𝑖</m:t>
                        </m:r>
                      </m:e>
                    </m:nary>
                    <m:r>
                      <a:rPr lang="en-US" b="0" i="1" baseline="-25000" smtClean="0">
                        <a:solidFill>
                          <a:schemeClr val="tx1"/>
                        </a:solidFill>
                        <a:latin typeface="Cambria Math" panose="02040503050406030204" pitchFamily="18" charset="0"/>
                      </a:rPr>
                      <m:t>′</m:t>
                    </m:r>
                  </m:oMath>
                </a14:m>
                <a:r>
                  <a:rPr lang="en-US" dirty="0" smtClean="0">
                    <a:solidFill>
                      <a:schemeClr val="tx1"/>
                    </a:solidFill>
                  </a:rPr>
                  <a:t>= </a:t>
                </a:r>
                <a14:m>
                  <m:oMath xmlns:m="http://schemas.openxmlformats.org/officeDocument/2006/math">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𝑛</m:t>
                        </m:r>
                      </m:sup>
                      <m:e>
                        <m:r>
                          <a:rPr lang="en-US" i="1">
                            <a:solidFill>
                              <a:schemeClr val="tx1"/>
                            </a:solidFill>
                            <a:latin typeface="Cambria Math" panose="02040503050406030204" pitchFamily="18" charset="0"/>
                          </a:rPr>
                          <m:t>𝑐</m:t>
                        </m:r>
                        <m:r>
                          <a:rPr lang="en-US" i="1" baseline="-25000">
                            <a:solidFill>
                              <a:schemeClr val="tx1"/>
                            </a:solidFill>
                            <a:latin typeface="Cambria Math" panose="02040503050406030204" pitchFamily="18" charset="0"/>
                          </a:rPr>
                          <m:t>𝑖</m:t>
                        </m:r>
                      </m:e>
                    </m:nary>
                  </m:oMath>
                </a14:m>
                <a:r>
                  <a:rPr lang="en-US" dirty="0">
                    <a:solidFill>
                      <a:schemeClr val="tx1"/>
                    </a:solidFill>
                  </a:rPr>
                  <a:t>+ </a:t>
                </a:r>
                <a:r>
                  <a:rPr lang="en-US" altLang="en-US" dirty="0">
                    <a:solidFill>
                      <a:schemeClr val="tx1"/>
                    </a:solidFill>
                    <a:sym typeface="Symbol" panose="05050102010706020507" pitchFamily="18" charset="2"/>
                  </a:rPr>
                  <a:t></a:t>
                </a:r>
                <a:r>
                  <a:rPr lang="en-US" dirty="0" smtClean="0">
                    <a:solidFill>
                      <a:schemeClr val="tx1"/>
                    </a:solidFill>
                  </a:rPr>
                  <a:t>(</a:t>
                </a:r>
                <a:r>
                  <a:rPr lang="en-US" dirty="0" err="1">
                    <a:solidFill>
                      <a:schemeClr val="tx1"/>
                    </a:solidFill>
                  </a:rPr>
                  <a:t>Dn</a:t>
                </a:r>
                <a:r>
                  <a:rPr lang="en-US" dirty="0">
                    <a:solidFill>
                      <a:schemeClr val="tx1"/>
                    </a:solidFill>
                  </a:rPr>
                  <a:t>) </a:t>
                </a:r>
                <a:r>
                  <a:rPr lang="en-US" dirty="0" smtClean="0">
                    <a:solidFill>
                      <a:schemeClr val="tx1"/>
                    </a:solidFill>
                  </a:rPr>
                  <a:t>-</a:t>
                </a:r>
                <a:r>
                  <a:rPr lang="en-US" altLang="en-US" dirty="0">
                    <a:solidFill>
                      <a:schemeClr val="tx1"/>
                    </a:solidFill>
                    <a:sym typeface="Symbol" panose="05050102010706020507" pitchFamily="18" charset="2"/>
                  </a:rPr>
                  <a:t> </a:t>
                </a:r>
                <a:r>
                  <a:rPr lang="en-US" dirty="0" smtClean="0">
                    <a:solidFill>
                      <a:schemeClr val="tx1"/>
                    </a:solidFill>
                  </a:rPr>
                  <a:t>(</a:t>
                </a:r>
                <a:r>
                  <a:rPr lang="en-US" dirty="0">
                    <a:solidFill>
                      <a:schemeClr val="tx1"/>
                    </a:solidFill>
                  </a:rPr>
                  <a:t>D0)</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08709" y="1325563"/>
                <a:ext cx="10515600" cy="4351338"/>
              </a:xfrm>
              <a:blipFill>
                <a:blip r:embed="rId2"/>
                <a:stretch>
                  <a:fillRect l="-1797" b="-18207"/>
                </a:stretch>
              </a:blipFill>
            </p:spPr>
            <p:txBody>
              <a:bodyPr/>
              <a:lstStyle/>
              <a:p>
                <a:r>
                  <a:rPr lang="en-IN">
                    <a:noFill/>
                  </a:rPr>
                  <a:t> </a:t>
                </a:r>
              </a:p>
            </p:txBody>
          </p:sp>
        </mc:Fallback>
      </mc:AlternateContent>
    </p:spTree>
    <p:extLst>
      <p:ext uri="{BB962C8B-B14F-4D97-AF65-F5344CB8AC3E}">
        <p14:creationId xmlns:p14="http://schemas.microsoft.com/office/powerpoint/2010/main" val="241040446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762" y="0"/>
            <a:ext cx="10515600" cy="1325563"/>
          </a:xfrm>
        </p:spPr>
        <p:txBody>
          <a:bodyPr/>
          <a:lstStyle/>
          <a:p>
            <a:r>
              <a:rPr lang="en-US" dirty="0" smtClean="0"/>
              <a:t>The Potential Method Stack example</a:t>
            </a:r>
            <a:endParaRPr lang="en-US" dirty="0"/>
          </a:p>
        </p:txBody>
      </p:sp>
      <p:sp>
        <p:nvSpPr>
          <p:cNvPr id="3" name="Content Placeholder 2"/>
          <p:cNvSpPr>
            <a:spLocks noGrp="1"/>
          </p:cNvSpPr>
          <p:nvPr>
            <p:ph idx="1"/>
          </p:nvPr>
        </p:nvSpPr>
        <p:spPr>
          <a:xfrm>
            <a:off x="574964" y="1105188"/>
            <a:ext cx="10515600" cy="4351338"/>
          </a:xfrm>
        </p:spPr>
        <p:txBody>
          <a:bodyPr/>
          <a:lstStyle/>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Potential for a stack is the number of objects in the stack</a:t>
            </a:r>
            <a:r>
              <a:rPr lang="en-US" dirty="0" smtClean="0">
                <a:solidFill>
                  <a:schemeClr val="tx1"/>
                </a:solidFill>
                <a:latin typeface="Times New Roman" panose="02020603050405020304" pitchFamily="18" charset="0"/>
                <a:cs typeface="Times New Roman" panose="02020603050405020304" pitchFamily="18" charset="0"/>
              </a:rPr>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3679" y="2258952"/>
            <a:ext cx="6683319" cy="4061812"/>
          </a:xfrm>
          <a:prstGeom prst="rect">
            <a:avLst/>
          </a:prstGeom>
        </p:spPr>
      </p:pic>
    </p:spTree>
    <p:extLst>
      <p:ext uri="{BB962C8B-B14F-4D97-AF65-F5344CB8AC3E}">
        <p14:creationId xmlns:p14="http://schemas.microsoft.com/office/powerpoint/2010/main" val="229999985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454" y="171162"/>
            <a:ext cx="10515600" cy="1325563"/>
          </a:xfrm>
        </p:spPr>
        <p:txBody>
          <a:bodyPr/>
          <a:lstStyle/>
          <a:p>
            <a:r>
              <a:rPr lang="en-US" dirty="0"/>
              <a:t>The </a:t>
            </a:r>
            <a:r>
              <a:rPr lang="en-US" dirty="0" smtClean="0"/>
              <a:t>Potential Method Stack </a:t>
            </a:r>
            <a:r>
              <a:rPr lang="en-US" dirty="0"/>
              <a:t>example</a:t>
            </a:r>
          </a:p>
        </p:txBody>
      </p:sp>
      <p:sp>
        <p:nvSpPr>
          <p:cNvPr id="3" name="Content Placeholder 2"/>
          <p:cNvSpPr>
            <a:spLocks noGrp="1"/>
          </p:cNvSpPr>
          <p:nvPr>
            <p:ph idx="1"/>
          </p:nvPr>
        </p:nvSpPr>
        <p:spPr>
          <a:xfrm>
            <a:off x="505691" y="1326861"/>
            <a:ext cx="10515600" cy="4351338"/>
          </a:xfrm>
        </p:spPr>
        <p:txBody>
          <a:bodyPr/>
          <a:lstStyle/>
          <a:p>
            <a:endParaRPr lang="en-US" dirty="0">
              <a:solidFill>
                <a:schemeClr val="tx1"/>
              </a:solidFill>
            </a:endParaRPr>
          </a:p>
          <a:p>
            <a:r>
              <a:rPr lang="en-US" dirty="0">
                <a:solidFill>
                  <a:schemeClr val="tx1"/>
                </a:solidFill>
              </a:rPr>
              <a:t>So amortized cost of each operation is </a:t>
            </a:r>
            <a:r>
              <a:rPr lang="en-US" i="1" dirty="0">
                <a:solidFill>
                  <a:schemeClr val="tx1"/>
                </a:solidFill>
              </a:rPr>
              <a:t>O</a:t>
            </a:r>
            <a:r>
              <a:rPr lang="en-US" dirty="0">
                <a:solidFill>
                  <a:schemeClr val="tx1"/>
                </a:solidFill>
              </a:rPr>
              <a:t>(1), and total amortized cost of </a:t>
            </a:r>
            <a:r>
              <a:rPr lang="en-US" i="1" dirty="0" smtClean="0">
                <a:solidFill>
                  <a:schemeClr val="tx1"/>
                </a:solidFill>
              </a:rPr>
              <a:t>n </a:t>
            </a:r>
            <a:r>
              <a:rPr lang="en-US" dirty="0" smtClean="0">
                <a:solidFill>
                  <a:schemeClr val="tx1"/>
                </a:solidFill>
              </a:rPr>
              <a:t>operations </a:t>
            </a:r>
            <a:r>
              <a:rPr lang="en-US" dirty="0">
                <a:solidFill>
                  <a:schemeClr val="tx1"/>
                </a:solidFill>
              </a:rPr>
              <a:t>is </a:t>
            </a:r>
            <a:r>
              <a:rPr lang="en-US" i="1" dirty="0">
                <a:solidFill>
                  <a:schemeClr val="tx1"/>
                </a:solidFill>
              </a:rPr>
              <a:t>O</a:t>
            </a:r>
            <a:r>
              <a:rPr lang="en-US" dirty="0">
                <a:solidFill>
                  <a:schemeClr val="tx1"/>
                </a:solidFill>
              </a:rPr>
              <a:t>(</a:t>
            </a:r>
            <a:r>
              <a:rPr lang="en-US" i="1" dirty="0">
                <a:solidFill>
                  <a:schemeClr val="tx1"/>
                </a:solidFill>
              </a:rPr>
              <a:t>n</a:t>
            </a:r>
            <a:r>
              <a:rPr lang="en-US" dirty="0">
                <a:solidFill>
                  <a:schemeClr val="tx1"/>
                </a:solidFill>
              </a:rPr>
              <a:t>). </a:t>
            </a:r>
          </a:p>
          <a:p>
            <a:r>
              <a:rPr lang="en-US" dirty="0" smtClean="0">
                <a:solidFill>
                  <a:schemeClr val="tx1"/>
                </a:solidFill>
              </a:rPr>
              <a:t>Since </a:t>
            </a:r>
            <a:r>
              <a:rPr lang="en-US" dirty="0">
                <a:solidFill>
                  <a:schemeClr val="tx1"/>
                </a:solidFill>
              </a:rPr>
              <a:t>total amortized cost is an upper bound of actual cost, the worse case cost of </a:t>
            </a:r>
            <a:r>
              <a:rPr lang="en-US" i="1" dirty="0" smtClean="0">
                <a:solidFill>
                  <a:schemeClr val="tx1"/>
                </a:solidFill>
              </a:rPr>
              <a:t>n </a:t>
            </a:r>
            <a:r>
              <a:rPr lang="en-US" dirty="0" smtClean="0">
                <a:solidFill>
                  <a:schemeClr val="tx1"/>
                </a:solidFill>
              </a:rPr>
              <a:t>operations </a:t>
            </a:r>
            <a:r>
              <a:rPr lang="en-US" dirty="0">
                <a:solidFill>
                  <a:schemeClr val="tx1"/>
                </a:solidFill>
              </a:rPr>
              <a:t>is </a:t>
            </a:r>
            <a:r>
              <a:rPr lang="en-US" i="1" dirty="0">
                <a:solidFill>
                  <a:schemeClr val="tx1"/>
                </a:solidFill>
              </a:rPr>
              <a:t>O</a:t>
            </a:r>
            <a:r>
              <a:rPr lang="en-US" dirty="0">
                <a:solidFill>
                  <a:schemeClr val="tx1"/>
                </a:solidFill>
              </a:rPr>
              <a:t>(</a:t>
            </a:r>
            <a:r>
              <a:rPr lang="en-US" i="1" dirty="0">
                <a:solidFill>
                  <a:schemeClr val="tx1"/>
                </a:solidFill>
              </a:rPr>
              <a:t>n</a:t>
            </a:r>
            <a:r>
              <a:rPr lang="en-US" dirty="0">
                <a:solidFill>
                  <a:schemeClr val="tx1"/>
                </a:solidFill>
              </a:rPr>
              <a:t>). </a:t>
            </a:r>
          </a:p>
          <a:p>
            <a:endParaRPr lang="en-US" dirty="0">
              <a:solidFill>
                <a:schemeClr val="tx1"/>
              </a:solidFill>
            </a:endParaRPr>
          </a:p>
        </p:txBody>
      </p:sp>
    </p:spTree>
    <p:extLst>
      <p:ext uri="{BB962C8B-B14F-4D97-AF65-F5344CB8AC3E}">
        <p14:creationId xmlns:p14="http://schemas.microsoft.com/office/powerpoint/2010/main" val="310745067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10515600" cy="1325563"/>
          </a:xfrm>
        </p:spPr>
        <p:txBody>
          <a:bodyPr/>
          <a:lstStyle/>
          <a:p>
            <a:r>
              <a:rPr lang="en-US" dirty="0"/>
              <a:t>Logarithms and properties</a:t>
            </a:r>
          </a:p>
        </p:txBody>
      </p:sp>
      <p:sp>
        <p:nvSpPr>
          <p:cNvPr id="3" name="Content Placeholder 2"/>
          <p:cNvSpPr>
            <a:spLocks noGrp="1"/>
          </p:cNvSpPr>
          <p:nvPr>
            <p:ph idx="1"/>
          </p:nvPr>
        </p:nvSpPr>
        <p:spPr/>
        <p:txBody>
          <a:bodyPr/>
          <a:lstStyle/>
          <a:p>
            <a:r>
              <a:rPr lang="en-US" dirty="0">
                <a:solidFill>
                  <a:schemeClr val="tx1"/>
                </a:solidFill>
              </a:rPr>
              <a:t>In algorithm analysis we often use the notation “log n”</a:t>
            </a:r>
          </a:p>
          <a:p>
            <a:r>
              <a:rPr lang="en-US" dirty="0">
                <a:solidFill>
                  <a:schemeClr val="tx1"/>
                </a:solidFill>
              </a:rPr>
              <a:t>without specifying the </a:t>
            </a:r>
            <a:r>
              <a:rPr lang="en-US" dirty="0" smtClean="0">
                <a:solidFill>
                  <a:schemeClr val="tx1"/>
                </a:solidFill>
              </a:rPr>
              <a:t>base.</a:t>
            </a: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8967" y="2795480"/>
            <a:ext cx="7395233" cy="3635055"/>
          </a:xfrm>
          <a:prstGeom prst="rect">
            <a:avLst/>
          </a:prstGeom>
        </p:spPr>
      </p:pic>
    </p:spTree>
    <p:extLst>
      <p:ext uri="{BB962C8B-B14F-4D97-AF65-F5344CB8AC3E}">
        <p14:creationId xmlns:p14="http://schemas.microsoft.com/office/powerpoint/2010/main" val="350958636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164" y="0"/>
            <a:ext cx="10515600" cy="1325563"/>
          </a:xfrm>
        </p:spPr>
        <p:txBody>
          <a:bodyPr/>
          <a:lstStyle/>
          <a:p>
            <a:r>
              <a:rPr lang="en-US" altLang="en-US" dirty="0"/>
              <a:t>Analyzing </a:t>
            </a:r>
            <a:r>
              <a:rPr lang="en-US" altLang="en-US" dirty="0" smtClean="0"/>
              <a:t>Control Statement</a:t>
            </a:r>
            <a:endParaRPr lang="en-US" dirty="0"/>
          </a:p>
        </p:txBody>
      </p:sp>
      <p:sp>
        <p:nvSpPr>
          <p:cNvPr id="3" name="Content Placeholder 2"/>
          <p:cNvSpPr>
            <a:spLocks noGrp="1"/>
          </p:cNvSpPr>
          <p:nvPr>
            <p:ph idx="1"/>
          </p:nvPr>
        </p:nvSpPr>
        <p:spPr>
          <a:xfrm>
            <a:off x="464127" y="1174461"/>
            <a:ext cx="11132128" cy="5351030"/>
          </a:xfrm>
        </p:spPr>
        <p:txBody>
          <a:bodyPr>
            <a:normAutofit fontScale="92500" lnSpcReduction="10000"/>
          </a:bodyPr>
          <a:lstStyle/>
          <a:p>
            <a:r>
              <a:rPr lang="en-US" altLang="en-US" b="1" dirty="0" smtClean="0">
                <a:solidFill>
                  <a:schemeClr val="tx1"/>
                </a:solidFill>
              </a:rPr>
              <a:t>Sequencing:</a:t>
            </a:r>
          </a:p>
          <a:p>
            <a:r>
              <a:rPr lang="en-US" altLang="en-US" dirty="0" smtClean="0">
                <a:solidFill>
                  <a:schemeClr val="tx1"/>
                </a:solidFill>
              </a:rPr>
              <a:t>Sequencing means putting one instruction after another.</a:t>
            </a:r>
          </a:p>
          <a:p>
            <a:r>
              <a:rPr lang="en-US" altLang="en-US" dirty="0" smtClean="0">
                <a:solidFill>
                  <a:schemeClr val="tx1"/>
                </a:solidFill>
              </a:rPr>
              <a:t>For ex.</a:t>
            </a:r>
          </a:p>
          <a:p>
            <a:pPr marL="457200" lvl="1" indent="0">
              <a:buNone/>
            </a:pPr>
            <a:r>
              <a:rPr lang="en-US" altLang="en-US" dirty="0" smtClean="0">
                <a:solidFill>
                  <a:schemeClr val="tx1"/>
                </a:solidFill>
              </a:rPr>
              <a:t>i = 10;</a:t>
            </a:r>
          </a:p>
          <a:p>
            <a:pPr marL="457200" lvl="1" indent="0">
              <a:buNone/>
            </a:pPr>
            <a:r>
              <a:rPr lang="en-US" altLang="en-US" dirty="0" err="1" smtClean="0">
                <a:solidFill>
                  <a:schemeClr val="tx1"/>
                </a:solidFill>
              </a:rPr>
              <a:t>Printf</a:t>
            </a:r>
            <a:r>
              <a:rPr lang="en-US" altLang="en-US" dirty="0" smtClean="0">
                <a:solidFill>
                  <a:schemeClr val="tx1"/>
                </a:solidFill>
              </a:rPr>
              <a:t>(“%d”, </a:t>
            </a:r>
            <a:r>
              <a:rPr lang="en-US" altLang="en-US" dirty="0" err="1" smtClean="0">
                <a:solidFill>
                  <a:schemeClr val="tx1"/>
                </a:solidFill>
              </a:rPr>
              <a:t>i</a:t>
            </a:r>
            <a:r>
              <a:rPr lang="en-US" altLang="en-US" dirty="0" smtClean="0">
                <a:solidFill>
                  <a:schemeClr val="tx1"/>
                </a:solidFill>
              </a:rPr>
              <a:t>);</a:t>
            </a:r>
          </a:p>
          <a:p>
            <a:pPr marL="457200" lvl="1" indent="0">
              <a:buNone/>
            </a:pPr>
            <a:r>
              <a:rPr lang="en-US" altLang="en-US" dirty="0" err="1" smtClean="0">
                <a:solidFill>
                  <a:schemeClr val="tx1"/>
                </a:solidFill>
              </a:rPr>
              <a:t>i</a:t>
            </a:r>
            <a:r>
              <a:rPr lang="en-US" altLang="en-US" dirty="0" smtClean="0">
                <a:solidFill>
                  <a:schemeClr val="tx1"/>
                </a:solidFill>
              </a:rPr>
              <a:t> = 10+5;</a:t>
            </a:r>
          </a:p>
          <a:p>
            <a:r>
              <a:rPr lang="en-US" altLang="en-US" dirty="0" smtClean="0">
                <a:solidFill>
                  <a:schemeClr val="tx1"/>
                </a:solidFill>
              </a:rPr>
              <a:t>Here, each instruction executes only once. So time take by above code is:</a:t>
            </a:r>
          </a:p>
          <a:p>
            <a:r>
              <a:rPr lang="en-US" altLang="en-US" dirty="0" smtClean="0">
                <a:solidFill>
                  <a:schemeClr val="tx1"/>
                </a:solidFill>
              </a:rPr>
              <a:t>1+1+1 = 3</a:t>
            </a:r>
          </a:p>
          <a:p>
            <a:r>
              <a:rPr lang="en-US" altLang="en-US" dirty="0" smtClean="0">
                <a:solidFill>
                  <a:schemeClr val="tx1"/>
                </a:solidFill>
              </a:rPr>
              <a:t>T(n) =3</a:t>
            </a:r>
            <a:endParaRPr lang="en-US" altLang="en-US" b="1" dirty="0" smtClean="0">
              <a:solidFill>
                <a:schemeClr val="tx1"/>
              </a:solidFill>
            </a:endParaRPr>
          </a:p>
          <a:p>
            <a:r>
              <a:rPr lang="en-US" altLang="en-US" b="1" dirty="0" smtClean="0">
                <a:solidFill>
                  <a:schemeClr val="tx1"/>
                </a:solidFill>
              </a:rPr>
              <a:t>For loop</a:t>
            </a:r>
          </a:p>
          <a:p>
            <a:r>
              <a:rPr lang="en-US" altLang="en-US" b="1" dirty="0" smtClean="0">
                <a:solidFill>
                  <a:schemeClr val="tx1"/>
                </a:solidFill>
              </a:rPr>
              <a:t>While and do while loop</a:t>
            </a:r>
          </a:p>
          <a:p>
            <a:r>
              <a:rPr lang="en-US" altLang="en-US" b="1" dirty="0" smtClean="0">
                <a:solidFill>
                  <a:schemeClr val="tx1"/>
                </a:solidFill>
              </a:rPr>
              <a:t>Recursive call</a:t>
            </a:r>
            <a:endParaRPr lang="en-US" altLang="en-US" b="1" dirty="0">
              <a:solidFill>
                <a:schemeClr val="tx1"/>
              </a:solidFill>
            </a:endParaRPr>
          </a:p>
        </p:txBody>
      </p:sp>
    </p:spTree>
    <p:extLst>
      <p:ext uri="{BB962C8B-B14F-4D97-AF65-F5344CB8AC3E}">
        <p14:creationId xmlns:p14="http://schemas.microsoft.com/office/powerpoint/2010/main" val="51362063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txBox="1">
            <a:spLocks noChangeArrowheads="1"/>
          </p:cNvSpPr>
          <p:nvPr/>
        </p:nvSpPr>
        <p:spPr>
          <a:xfrm>
            <a:off x="1143000" y="1219200"/>
            <a:ext cx="7772400" cy="5105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u="sng" smtClean="0"/>
              <a:t>Linear loops</a:t>
            </a:r>
          </a:p>
          <a:p>
            <a:pPr lvl="1">
              <a:buFont typeface="Verdana" pitchFamily="34" charset="0"/>
              <a:buNone/>
            </a:pPr>
            <a:r>
              <a:rPr lang="en-US" smtClean="0"/>
              <a:t>				for(i=0;i&lt;1000;i++)</a:t>
            </a:r>
          </a:p>
          <a:p>
            <a:pPr lvl="1">
              <a:buFont typeface="Verdana" pitchFamily="34" charset="0"/>
              <a:buNone/>
            </a:pPr>
            <a:r>
              <a:rPr lang="en-US" smtClean="0"/>
              <a:t>				{</a:t>
            </a:r>
          </a:p>
          <a:p>
            <a:pPr lvl="1">
              <a:buFont typeface="Verdana" pitchFamily="34" charset="0"/>
              <a:buNone/>
            </a:pPr>
            <a:r>
              <a:rPr lang="en-US" smtClean="0"/>
              <a:t>					code</a:t>
            </a:r>
          </a:p>
          <a:p>
            <a:pPr lvl="1">
              <a:buFont typeface="Verdana" pitchFamily="34" charset="0"/>
              <a:buNone/>
            </a:pPr>
            <a:r>
              <a:rPr lang="en-US" smtClean="0"/>
              <a:t>				}</a:t>
            </a:r>
          </a:p>
          <a:p>
            <a:pPr lvl="1"/>
            <a:r>
              <a:rPr lang="en-US" smtClean="0"/>
              <a:t>n = Loop factor =1000</a:t>
            </a:r>
          </a:p>
          <a:p>
            <a:pPr lvl="1"/>
            <a:r>
              <a:rPr lang="en-US" smtClean="0"/>
              <a:t>Number of iterations are directly proportional to loop factor</a:t>
            </a:r>
          </a:p>
          <a:p>
            <a:pPr lvl="1"/>
            <a:r>
              <a:rPr lang="en-US" smtClean="0"/>
              <a:t>f(n) = n</a:t>
            </a:r>
            <a:endParaRPr lang="en-US" dirty="0"/>
          </a:p>
        </p:txBody>
      </p:sp>
    </p:spTree>
    <p:extLst>
      <p:ext uri="{BB962C8B-B14F-4D97-AF65-F5344CB8AC3E}">
        <p14:creationId xmlns:p14="http://schemas.microsoft.com/office/powerpoint/2010/main" val="289960026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873" y="0"/>
            <a:ext cx="10515600" cy="1325563"/>
          </a:xfrm>
        </p:spPr>
        <p:txBody>
          <a:bodyPr/>
          <a:lstStyle/>
          <a:p>
            <a:r>
              <a:rPr lang="en-US" altLang="en-US" dirty="0"/>
              <a:t>Analyzing control statement</a:t>
            </a:r>
            <a:endParaRPr lang="en-US" dirty="0"/>
          </a:p>
        </p:txBody>
      </p:sp>
      <p:sp>
        <p:nvSpPr>
          <p:cNvPr id="5" name="Rectangle 3"/>
          <p:cNvSpPr txBox="1">
            <a:spLocks noChangeArrowheads="1"/>
          </p:cNvSpPr>
          <p:nvPr/>
        </p:nvSpPr>
        <p:spPr>
          <a:xfrm>
            <a:off x="1066800" y="1371600"/>
            <a:ext cx="7467600" cy="4495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80000"/>
              </a:lnSpc>
            </a:pPr>
            <a:endParaRPr lang="en-US" sz="2400" dirty="0" smtClean="0"/>
          </a:p>
          <a:p>
            <a:pPr algn="just">
              <a:lnSpc>
                <a:spcPct val="80000"/>
              </a:lnSpc>
              <a:buFontTx/>
              <a:buNone/>
            </a:pPr>
            <a:r>
              <a:rPr lang="en-US" sz="2400" dirty="0" smtClean="0"/>
              <a:t>   </a:t>
            </a:r>
          </a:p>
          <a:p>
            <a:pPr algn="just">
              <a:lnSpc>
                <a:spcPct val="80000"/>
              </a:lnSpc>
              <a:buFontTx/>
              <a:buNone/>
            </a:pPr>
            <a:r>
              <a:rPr lang="en-US" sz="2400" dirty="0" err="1" smtClean="0"/>
              <a:t>algo</a:t>
            </a:r>
            <a:r>
              <a:rPr lang="en-US" sz="2400" dirty="0" smtClean="0"/>
              <a:t> sum()</a:t>
            </a:r>
          </a:p>
          <a:p>
            <a:pPr algn="just">
              <a:lnSpc>
                <a:spcPct val="80000"/>
              </a:lnSpc>
              <a:buFontTx/>
              <a:buNone/>
            </a:pPr>
            <a:r>
              <a:rPr lang="en-US" sz="2400" dirty="0" smtClean="0"/>
              <a:t>   {    s=0                    --------- 1        </a:t>
            </a:r>
          </a:p>
          <a:p>
            <a:pPr algn="just">
              <a:lnSpc>
                <a:spcPct val="80000"/>
              </a:lnSpc>
              <a:buFontTx/>
              <a:buNone/>
            </a:pPr>
            <a:r>
              <a:rPr lang="en-US" sz="2400" dirty="0" smtClean="0"/>
              <a:t>        for </a:t>
            </a:r>
            <a:r>
              <a:rPr lang="en-US" sz="2400" dirty="0" err="1" smtClean="0"/>
              <a:t>i</a:t>
            </a:r>
            <a:r>
              <a:rPr lang="en-US" sz="2400" dirty="0" smtClean="0"/>
              <a:t>= 1 to n        ---------  n + 1</a:t>
            </a:r>
          </a:p>
          <a:p>
            <a:pPr algn="just">
              <a:lnSpc>
                <a:spcPct val="80000"/>
              </a:lnSpc>
              <a:buFontTx/>
              <a:buNone/>
            </a:pPr>
            <a:r>
              <a:rPr lang="en-US" sz="2400" dirty="0" smtClean="0"/>
              <a:t>            s=</a:t>
            </a:r>
            <a:r>
              <a:rPr lang="en-US" sz="2400" dirty="0" err="1" smtClean="0"/>
              <a:t>s+a</a:t>
            </a:r>
            <a:r>
              <a:rPr lang="en-US" sz="2400" dirty="0" smtClean="0"/>
              <a:t>[</a:t>
            </a:r>
            <a:r>
              <a:rPr lang="en-US" sz="2400" dirty="0" err="1" smtClean="0"/>
              <a:t>i</a:t>
            </a:r>
            <a:r>
              <a:rPr lang="en-US" sz="2400" dirty="0" smtClean="0"/>
              <a:t>]         ----------  n</a:t>
            </a:r>
          </a:p>
          <a:p>
            <a:pPr algn="just">
              <a:lnSpc>
                <a:spcPct val="80000"/>
              </a:lnSpc>
              <a:buFontTx/>
              <a:buNone/>
            </a:pPr>
            <a:r>
              <a:rPr lang="en-US" sz="2400" dirty="0" smtClean="0"/>
              <a:t>        return s             ----------  1  </a:t>
            </a:r>
          </a:p>
          <a:p>
            <a:pPr algn="just">
              <a:lnSpc>
                <a:spcPct val="80000"/>
              </a:lnSpc>
              <a:buFontTx/>
              <a:buNone/>
            </a:pPr>
            <a:r>
              <a:rPr lang="en-US" sz="2400" dirty="0" smtClean="0"/>
              <a:t>   }                                    </a:t>
            </a:r>
            <a:r>
              <a:rPr lang="en-US" sz="2400" b="1" dirty="0" smtClean="0"/>
              <a:t>2n + 3</a:t>
            </a:r>
          </a:p>
          <a:p>
            <a:pPr algn="just">
              <a:lnSpc>
                <a:spcPct val="80000"/>
              </a:lnSpc>
              <a:buFontTx/>
              <a:buNone/>
            </a:pPr>
            <a:endParaRPr lang="en-US" sz="2400" b="1" dirty="0"/>
          </a:p>
        </p:txBody>
      </p:sp>
    </p:spTree>
    <p:extLst>
      <p:ext uri="{BB962C8B-B14F-4D97-AF65-F5344CB8AC3E}">
        <p14:creationId xmlns:p14="http://schemas.microsoft.com/office/powerpoint/2010/main" val="121914737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txBox="1">
            <a:spLocks noChangeArrowheads="1"/>
          </p:cNvSpPr>
          <p:nvPr/>
        </p:nvSpPr>
        <p:spPr>
          <a:xfrm>
            <a:off x="1143000" y="1143000"/>
            <a:ext cx="7772400" cy="5181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u="sng" smtClean="0"/>
              <a:t>Linear loops</a:t>
            </a:r>
          </a:p>
          <a:p>
            <a:pPr lvl="1">
              <a:buFont typeface="Verdana" pitchFamily="34" charset="0"/>
              <a:buNone/>
            </a:pPr>
            <a:r>
              <a:rPr lang="en-US" smtClean="0"/>
              <a:t>				for(i=0;i&lt;1000;i=i+2)</a:t>
            </a:r>
          </a:p>
          <a:p>
            <a:pPr lvl="1">
              <a:buFont typeface="Verdana" pitchFamily="34" charset="0"/>
              <a:buNone/>
            </a:pPr>
            <a:r>
              <a:rPr lang="en-US" smtClean="0"/>
              <a:t>				{</a:t>
            </a:r>
          </a:p>
          <a:p>
            <a:pPr lvl="1">
              <a:buFont typeface="Verdana" pitchFamily="34" charset="0"/>
              <a:buNone/>
            </a:pPr>
            <a:r>
              <a:rPr lang="en-US" smtClean="0"/>
              <a:t>					code</a:t>
            </a:r>
          </a:p>
          <a:p>
            <a:pPr lvl="1">
              <a:buFont typeface="Verdana" pitchFamily="34" charset="0"/>
              <a:buNone/>
            </a:pPr>
            <a:r>
              <a:rPr lang="en-US" smtClean="0"/>
              <a:t>				}</a:t>
            </a:r>
          </a:p>
          <a:p>
            <a:pPr lvl="1"/>
            <a:r>
              <a:rPr lang="en-US" smtClean="0"/>
              <a:t>n = Loop factor =1000</a:t>
            </a:r>
          </a:p>
          <a:p>
            <a:pPr lvl="1"/>
            <a:r>
              <a:rPr lang="en-US" smtClean="0"/>
              <a:t>Number of iterations are directly proportional to half the loop factor</a:t>
            </a:r>
          </a:p>
          <a:p>
            <a:pPr lvl="1"/>
            <a:r>
              <a:rPr lang="en-US" smtClean="0"/>
              <a:t>f(n) = n/2</a:t>
            </a:r>
          </a:p>
          <a:p>
            <a:pPr lvl="1"/>
            <a:endParaRPr lang="en-US" smtClean="0"/>
          </a:p>
          <a:p>
            <a:endParaRPr lang="en-US" dirty="0"/>
          </a:p>
        </p:txBody>
      </p:sp>
    </p:spTree>
    <p:extLst>
      <p:ext uri="{BB962C8B-B14F-4D97-AF65-F5344CB8AC3E}">
        <p14:creationId xmlns:p14="http://schemas.microsoft.com/office/powerpoint/2010/main" val="409892343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txBox="1">
            <a:spLocks noChangeArrowheads="1"/>
          </p:cNvSpPr>
          <p:nvPr/>
        </p:nvSpPr>
        <p:spPr>
          <a:xfrm>
            <a:off x="658091" y="1274618"/>
            <a:ext cx="7772400" cy="48768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u="sng" dirty="0" smtClean="0"/>
              <a:t>Nested loops</a:t>
            </a:r>
          </a:p>
          <a:p>
            <a:r>
              <a:rPr lang="en-US" dirty="0" smtClean="0"/>
              <a:t>Iterations = outer loop iterations * inner loop iterations</a:t>
            </a:r>
          </a:p>
          <a:p>
            <a:r>
              <a:rPr lang="en-US" u="sng" dirty="0" smtClean="0"/>
              <a:t>Quadratic loop</a:t>
            </a:r>
          </a:p>
          <a:p>
            <a:pPr>
              <a:buFont typeface="Wingdings 2" pitchFamily="18" charset="2"/>
              <a:buNone/>
            </a:pPr>
            <a:r>
              <a:rPr lang="en-US" dirty="0" smtClean="0"/>
              <a:t>for(</a:t>
            </a:r>
            <a:r>
              <a:rPr lang="en-US" dirty="0" err="1" smtClean="0"/>
              <a:t>i</a:t>
            </a:r>
            <a:r>
              <a:rPr lang="en-US" dirty="0" smtClean="0"/>
              <a:t>=1;  </a:t>
            </a:r>
            <a:r>
              <a:rPr lang="en-US" dirty="0" err="1" smtClean="0"/>
              <a:t>i</a:t>
            </a:r>
            <a:r>
              <a:rPr lang="en-US" dirty="0" smtClean="0"/>
              <a:t> &lt;= n;  </a:t>
            </a:r>
            <a:r>
              <a:rPr lang="en-US" dirty="0" err="1" smtClean="0"/>
              <a:t>i</a:t>
            </a:r>
            <a:r>
              <a:rPr lang="en-US" dirty="0" smtClean="0"/>
              <a:t>++)</a:t>
            </a:r>
          </a:p>
          <a:p>
            <a:pPr>
              <a:buFont typeface="Wingdings 2" pitchFamily="18" charset="2"/>
              <a:buNone/>
            </a:pPr>
            <a:r>
              <a:rPr lang="en-US" dirty="0" smtClean="0"/>
              <a:t>{</a:t>
            </a:r>
          </a:p>
          <a:p>
            <a:pPr>
              <a:buFont typeface="Wingdings 2" pitchFamily="18" charset="2"/>
              <a:buNone/>
            </a:pPr>
            <a:r>
              <a:rPr lang="en-US" dirty="0" smtClean="0"/>
              <a:t>		for(j=1;  j &lt;= n;  </a:t>
            </a:r>
            <a:r>
              <a:rPr lang="en-US" dirty="0" err="1" smtClean="0"/>
              <a:t>j++</a:t>
            </a:r>
            <a:r>
              <a:rPr lang="en-US" dirty="0" smtClean="0"/>
              <a:t>)</a:t>
            </a:r>
          </a:p>
          <a:p>
            <a:pPr>
              <a:buFont typeface="Wingdings 2" pitchFamily="18" charset="2"/>
              <a:buNone/>
            </a:pPr>
            <a:r>
              <a:rPr lang="en-US" dirty="0" smtClean="0"/>
              <a:t>		{</a:t>
            </a:r>
          </a:p>
          <a:p>
            <a:pPr>
              <a:buFont typeface="Wingdings 2" pitchFamily="18" charset="2"/>
              <a:buNone/>
            </a:pPr>
            <a:r>
              <a:rPr lang="en-US" dirty="0" smtClean="0"/>
              <a:t>			code</a:t>
            </a:r>
          </a:p>
          <a:p>
            <a:pPr>
              <a:buFont typeface="Wingdings 2" pitchFamily="18" charset="2"/>
              <a:buNone/>
            </a:pPr>
            <a:r>
              <a:rPr lang="en-US" dirty="0" smtClean="0"/>
              <a:t>		}</a:t>
            </a:r>
          </a:p>
          <a:p>
            <a:pPr>
              <a:buFont typeface="Wingdings 2" pitchFamily="18" charset="2"/>
              <a:buNone/>
            </a:pPr>
            <a:r>
              <a:rPr lang="en-US" dirty="0" smtClean="0"/>
              <a:t>}</a:t>
            </a:r>
          </a:p>
          <a:p>
            <a:r>
              <a:rPr lang="en-US" sz="2400" dirty="0" smtClean="0"/>
              <a:t>f(n) = n</a:t>
            </a:r>
            <a:r>
              <a:rPr lang="en-US" sz="2400" baseline="30000" dirty="0" smtClean="0"/>
              <a:t>2</a:t>
            </a:r>
            <a:endParaRPr lang="en-US" sz="2400" dirty="0" smtClean="0"/>
          </a:p>
          <a:p>
            <a:endParaRPr lang="en-US" dirty="0" smtClean="0"/>
          </a:p>
          <a:p>
            <a:endParaRPr lang="en-US" dirty="0"/>
          </a:p>
        </p:txBody>
      </p:sp>
    </p:spTree>
    <p:extLst>
      <p:ext uri="{BB962C8B-B14F-4D97-AF65-F5344CB8AC3E}">
        <p14:creationId xmlns:p14="http://schemas.microsoft.com/office/powerpoint/2010/main" val="56406076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txBox="1">
            <a:spLocks noChangeArrowheads="1"/>
          </p:cNvSpPr>
          <p:nvPr/>
        </p:nvSpPr>
        <p:spPr>
          <a:xfrm>
            <a:off x="1143000" y="1447800"/>
            <a:ext cx="7772400"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u="sng" dirty="0" smtClean="0"/>
              <a:t>Nested loops</a:t>
            </a:r>
          </a:p>
          <a:p>
            <a:r>
              <a:rPr lang="en-US" sz="2400" u="sng" dirty="0" smtClean="0"/>
              <a:t>Dependent Quadratic loop</a:t>
            </a:r>
          </a:p>
          <a:p>
            <a:pPr>
              <a:buFont typeface="Wingdings 2" pitchFamily="18" charset="2"/>
              <a:buNone/>
            </a:pPr>
            <a:r>
              <a:rPr lang="en-US" sz="2400" dirty="0" smtClean="0"/>
              <a:t>	for(</a:t>
            </a:r>
            <a:r>
              <a:rPr lang="en-US" sz="2400" dirty="0" err="1" smtClean="0"/>
              <a:t>i</a:t>
            </a:r>
            <a:r>
              <a:rPr lang="en-US" sz="2400" dirty="0" smtClean="0"/>
              <a:t>=1;  </a:t>
            </a:r>
            <a:r>
              <a:rPr lang="en-US" sz="2400" dirty="0" err="1" smtClean="0"/>
              <a:t>i</a:t>
            </a:r>
            <a:r>
              <a:rPr lang="en-US" sz="2400" dirty="0" smtClean="0"/>
              <a:t> &lt;= n;  </a:t>
            </a:r>
            <a:r>
              <a:rPr lang="en-US" sz="2400" dirty="0" err="1" smtClean="0"/>
              <a:t>i</a:t>
            </a:r>
            <a:r>
              <a:rPr lang="en-US" sz="2400" dirty="0" smtClean="0"/>
              <a:t>++)</a:t>
            </a:r>
          </a:p>
          <a:p>
            <a:pPr>
              <a:buFont typeface="Wingdings 2" pitchFamily="18" charset="2"/>
              <a:buNone/>
            </a:pPr>
            <a:r>
              <a:rPr lang="en-US" sz="2400" dirty="0" smtClean="0"/>
              <a:t>	{</a:t>
            </a:r>
          </a:p>
          <a:p>
            <a:pPr>
              <a:buFont typeface="Wingdings 2" pitchFamily="18" charset="2"/>
              <a:buNone/>
            </a:pPr>
            <a:r>
              <a:rPr lang="en-US" sz="2400" dirty="0" smtClean="0"/>
              <a:t>		for(j=1;  j &lt;= </a:t>
            </a:r>
            <a:r>
              <a:rPr lang="en-US" sz="2400" dirty="0" err="1" smtClean="0"/>
              <a:t>i</a:t>
            </a:r>
            <a:r>
              <a:rPr lang="en-US" sz="2400" dirty="0" smtClean="0"/>
              <a:t>;  </a:t>
            </a:r>
            <a:r>
              <a:rPr lang="en-US" sz="2400" dirty="0" err="1" smtClean="0"/>
              <a:t>j++</a:t>
            </a:r>
            <a:r>
              <a:rPr lang="en-US" sz="2400" dirty="0" smtClean="0"/>
              <a:t>)</a:t>
            </a:r>
          </a:p>
          <a:p>
            <a:pPr>
              <a:buFont typeface="Wingdings 2" pitchFamily="18" charset="2"/>
              <a:buNone/>
            </a:pPr>
            <a:r>
              <a:rPr lang="en-US" sz="2400" dirty="0" smtClean="0"/>
              <a:t>		{</a:t>
            </a:r>
          </a:p>
          <a:p>
            <a:pPr>
              <a:buFont typeface="Wingdings 2" pitchFamily="18" charset="2"/>
              <a:buNone/>
            </a:pPr>
            <a:r>
              <a:rPr lang="en-US" sz="2400" dirty="0" smtClean="0"/>
              <a:t>			code</a:t>
            </a:r>
          </a:p>
          <a:p>
            <a:pPr>
              <a:buFont typeface="Wingdings 2" pitchFamily="18" charset="2"/>
              <a:buNone/>
            </a:pPr>
            <a:r>
              <a:rPr lang="en-US" sz="2400" dirty="0" smtClean="0"/>
              <a:t>		}</a:t>
            </a:r>
          </a:p>
          <a:p>
            <a:pPr>
              <a:buFont typeface="Wingdings 2" pitchFamily="18" charset="2"/>
              <a:buNone/>
            </a:pPr>
            <a:r>
              <a:rPr lang="en-US" sz="2400" dirty="0" smtClean="0"/>
              <a:t>	}</a:t>
            </a:r>
          </a:p>
          <a:p>
            <a:r>
              <a:rPr lang="en-US" sz="2000" dirty="0" smtClean="0"/>
              <a:t>f(n) = n (n+1) / 2</a:t>
            </a:r>
          </a:p>
          <a:p>
            <a:endParaRPr lang="en-US" dirty="0" smtClean="0"/>
          </a:p>
          <a:p>
            <a:endParaRPr lang="en-US" sz="2400" dirty="0"/>
          </a:p>
        </p:txBody>
      </p:sp>
    </p:spTree>
    <p:extLst>
      <p:ext uri="{BB962C8B-B14F-4D97-AF65-F5344CB8AC3E}">
        <p14:creationId xmlns:p14="http://schemas.microsoft.com/office/powerpoint/2010/main" val="22467335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491652" y="473425"/>
            <a:ext cx="3358420" cy="446276"/>
          </a:xfrm>
          <a:prstGeom prst="rect">
            <a:avLst/>
          </a:prstGeom>
        </p:spPr>
        <p:txBody>
          <a:bodyPr wrap="none">
            <a:spAutoFit/>
          </a:bodyPr>
          <a:lstStyle/>
          <a:p>
            <a:r>
              <a:rPr lang="en-US" sz="2300" b="1" dirty="0">
                <a:latin typeface="Proxima Nova" panose="020B0604020202020204" charset="0"/>
                <a:ea typeface="Proxima Nova"/>
                <a:cs typeface="Proxima Nova"/>
              </a:rPr>
              <a:t>Introduction to </a:t>
            </a:r>
            <a:r>
              <a:rPr lang="en-US" sz="2300" b="1" dirty="0" smtClean="0">
                <a:latin typeface="Proxima Nova" panose="020B0604020202020204" charset="0"/>
                <a:ea typeface="Proxima Nova"/>
                <a:cs typeface="Proxima Nova"/>
              </a:rPr>
              <a:t>Algorithm</a:t>
            </a:r>
            <a:endParaRPr lang="en-IN" sz="2300" b="1" dirty="0">
              <a:latin typeface="Proxima Nova" panose="020B0604020202020204" charset="0"/>
              <a:ea typeface="Proxima Nova"/>
              <a:cs typeface="Proxima Nova"/>
            </a:endParaRPr>
          </a:p>
        </p:txBody>
      </p:sp>
      <p:sp>
        <p:nvSpPr>
          <p:cNvPr id="3" name="Rectangle 2"/>
          <p:cNvSpPr/>
          <p:nvPr/>
        </p:nvSpPr>
        <p:spPr>
          <a:xfrm>
            <a:off x="366961" y="1125058"/>
            <a:ext cx="10938348" cy="4197559"/>
          </a:xfrm>
          <a:prstGeom prst="rect">
            <a:avLst/>
          </a:prstGeom>
        </p:spPr>
        <p:txBody>
          <a:bodyPr wrap="square">
            <a:spAutoFit/>
          </a:bodyPr>
          <a:lstStyle/>
          <a:p>
            <a:pPr algn="just">
              <a:lnSpc>
                <a:spcPct val="150000"/>
              </a:lnSpc>
              <a:buClrTx/>
              <a:buSzTx/>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An algorithm is a set of steps of operations to </a:t>
            </a:r>
            <a:r>
              <a:rPr lang="en-US" altLang="en-US" dirty="0">
                <a:solidFill>
                  <a:srgbClr val="7030A0"/>
                </a:solidFill>
                <a:latin typeface="Times New Roman" panose="02020603050405020304" pitchFamily="18" charset="0"/>
                <a:cs typeface="Times New Roman" panose="02020603050405020304" pitchFamily="18" charset="0"/>
              </a:rPr>
              <a:t>solve a problem </a:t>
            </a:r>
            <a:r>
              <a:rPr lang="en-US" altLang="en-US" dirty="0">
                <a:latin typeface="Times New Roman" panose="02020603050405020304" pitchFamily="18" charset="0"/>
                <a:cs typeface="Times New Roman" panose="02020603050405020304" pitchFamily="18" charset="0"/>
              </a:rPr>
              <a:t>performing calculation, data processing, and automated reasoning tasks. </a:t>
            </a:r>
          </a:p>
          <a:p>
            <a:pPr algn="just">
              <a:lnSpc>
                <a:spcPct val="150000"/>
              </a:lnSpc>
              <a:buClrTx/>
              <a:buSzTx/>
              <a:buFontTx/>
              <a:buNone/>
            </a:pPr>
            <a:endParaRPr lang="en-US" altLang="en-US" dirty="0">
              <a:latin typeface="Times New Roman" panose="02020603050405020304" pitchFamily="18" charset="0"/>
              <a:cs typeface="Times New Roman" panose="02020603050405020304" pitchFamily="18" charset="0"/>
            </a:endParaRPr>
          </a:p>
          <a:p>
            <a:pPr algn="just">
              <a:lnSpc>
                <a:spcPct val="150000"/>
              </a:lnSpc>
              <a:buClrTx/>
              <a:buSzTx/>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An algorithm is an efficient method that can be expressed within finite amount of  </a:t>
            </a:r>
            <a:r>
              <a:rPr lang="en-US" altLang="en-US" dirty="0">
                <a:solidFill>
                  <a:srgbClr val="7030A0"/>
                </a:solidFill>
                <a:latin typeface="Times New Roman" panose="02020603050405020304" pitchFamily="18" charset="0"/>
                <a:cs typeface="Times New Roman" panose="02020603050405020304" pitchFamily="18" charset="0"/>
              </a:rPr>
              <a:t>Time and space</a:t>
            </a:r>
            <a:r>
              <a:rPr lang="en-US" altLang="en-US" dirty="0">
                <a:latin typeface="Times New Roman" panose="02020603050405020304" pitchFamily="18" charset="0"/>
                <a:cs typeface="Times New Roman" panose="02020603050405020304" pitchFamily="18" charset="0"/>
              </a:rPr>
              <a:t>.</a:t>
            </a:r>
          </a:p>
          <a:p>
            <a:pPr algn="just">
              <a:lnSpc>
                <a:spcPct val="150000"/>
              </a:lnSpc>
              <a:buClrTx/>
              <a:buSzTx/>
              <a:buFontTx/>
              <a:buNone/>
            </a:pPr>
            <a:endParaRPr lang="en-US" altLang="en-US" dirty="0">
              <a:latin typeface="Times New Roman" panose="02020603050405020304" pitchFamily="18" charset="0"/>
              <a:cs typeface="Times New Roman" panose="02020603050405020304" pitchFamily="18" charset="0"/>
            </a:endParaRPr>
          </a:p>
          <a:p>
            <a:pPr algn="just">
              <a:lnSpc>
                <a:spcPct val="150000"/>
              </a:lnSpc>
              <a:buClrTx/>
              <a:buSzTx/>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The important aspects of algorithm design include creating an </a:t>
            </a:r>
            <a:r>
              <a:rPr lang="en-US" altLang="en-US" dirty="0">
                <a:solidFill>
                  <a:srgbClr val="7030A0"/>
                </a:solidFill>
                <a:latin typeface="Times New Roman" panose="02020603050405020304" pitchFamily="18" charset="0"/>
                <a:cs typeface="Times New Roman" panose="02020603050405020304" pitchFamily="18" charset="0"/>
              </a:rPr>
              <a:t>efficient algorithm</a:t>
            </a:r>
            <a:r>
              <a:rPr lang="en-US" altLang="en-US" dirty="0">
                <a:latin typeface="Times New Roman" panose="02020603050405020304" pitchFamily="18" charset="0"/>
                <a:cs typeface="Times New Roman" panose="02020603050405020304" pitchFamily="18" charset="0"/>
              </a:rPr>
              <a:t> to solve a problem in an efficient way using minimum time and space.</a:t>
            </a:r>
          </a:p>
          <a:p>
            <a:pPr algn="just">
              <a:lnSpc>
                <a:spcPct val="150000"/>
              </a:lnSpc>
              <a:buClrTx/>
              <a:buSzTx/>
              <a:buFontTx/>
              <a:buNone/>
            </a:pPr>
            <a:endParaRPr lang="en-US" altLang="en-US" dirty="0">
              <a:latin typeface="Times New Roman" panose="02020603050405020304" pitchFamily="18" charset="0"/>
              <a:cs typeface="Times New Roman" panose="02020603050405020304" pitchFamily="18" charset="0"/>
            </a:endParaRPr>
          </a:p>
          <a:p>
            <a:pPr algn="just">
              <a:lnSpc>
                <a:spcPct val="150000"/>
              </a:lnSpc>
              <a:buClrTx/>
              <a:buSzTx/>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To solve a problem, different approaches can be followed. Some of them can be efficient with respect to time consumption, whereas other approaches may be memory efficient. </a:t>
            </a:r>
            <a:endParaRPr lang="tr-TR"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0018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7"/>
          <p:cNvSpPr>
            <a:spLocks noGrp="1" noChangeArrowheads="1"/>
          </p:cNvSpPr>
          <p:nvPr>
            <p:ph type="body" idx="1"/>
          </p:nvPr>
        </p:nvSpPr>
        <p:spPr>
          <a:xfrm>
            <a:off x="2667000" y="533400"/>
            <a:ext cx="7772400" cy="685800"/>
          </a:xfrm>
        </p:spPr>
        <p:txBody>
          <a:bodyPr/>
          <a:lstStyle/>
          <a:p>
            <a:r>
              <a:rPr lang="en-US" u="sng"/>
              <a:t>Logarithmic loops</a:t>
            </a:r>
          </a:p>
        </p:txBody>
      </p:sp>
      <p:graphicFrame>
        <p:nvGraphicFramePr>
          <p:cNvPr id="28752" name="Group 80"/>
          <p:cNvGraphicFramePr>
            <a:graphicFrameLocks noGrp="1"/>
          </p:cNvGraphicFramePr>
          <p:nvPr>
            <p:extLst>
              <p:ext uri="{D42A27DB-BD31-4B8C-83A1-F6EECF244321}">
                <p14:modId xmlns:p14="http://schemas.microsoft.com/office/powerpoint/2010/main" val="662212987"/>
              </p:ext>
            </p:extLst>
          </p:nvPr>
        </p:nvGraphicFramePr>
        <p:xfrm>
          <a:off x="2306782" y="1104558"/>
          <a:ext cx="7072744" cy="5733696"/>
        </p:xfrm>
        <a:graphic>
          <a:graphicData uri="http://schemas.openxmlformats.org/drawingml/2006/table">
            <a:tbl>
              <a:tblPr/>
              <a:tblGrid>
                <a:gridCol w="1012210">
                  <a:extLst>
                    <a:ext uri="{9D8B030D-6E8A-4147-A177-3AD203B41FA5}">
                      <a16:colId xmlns:a16="http://schemas.microsoft.com/office/drawing/2014/main" val="20000"/>
                    </a:ext>
                  </a:extLst>
                </a:gridCol>
                <a:gridCol w="2532915">
                  <a:extLst>
                    <a:ext uri="{9D8B030D-6E8A-4147-A177-3AD203B41FA5}">
                      <a16:colId xmlns:a16="http://schemas.microsoft.com/office/drawing/2014/main" val="20001"/>
                    </a:ext>
                  </a:extLst>
                </a:gridCol>
                <a:gridCol w="1851344">
                  <a:extLst>
                    <a:ext uri="{9D8B030D-6E8A-4147-A177-3AD203B41FA5}">
                      <a16:colId xmlns:a16="http://schemas.microsoft.com/office/drawing/2014/main" val="20002"/>
                    </a:ext>
                  </a:extLst>
                </a:gridCol>
                <a:gridCol w="1676275">
                  <a:extLst>
                    <a:ext uri="{9D8B030D-6E8A-4147-A177-3AD203B41FA5}">
                      <a16:colId xmlns:a16="http://schemas.microsoft.com/office/drawing/2014/main" val="20003"/>
                    </a:ext>
                  </a:extLst>
                </a:gridCol>
              </a:tblGrid>
              <a:tr h="898545">
                <a:tc gridSpan="2">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Multiply</a:t>
                      </a:r>
                    </a:p>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dirty="0">
                          <a:ln>
                            <a:noFill/>
                          </a:ln>
                          <a:solidFill>
                            <a:srgbClr val="FF0000"/>
                          </a:solidFill>
                          <a:effectLst/>
                          <a:latin typeface="Calibri" pitchFamily="34" charset="0"/>
                          <a:ea typeface="Calibri" pitchFamily="34" charset="0"/>
                          <a:cs typeface="Times New Roman" pitchFamily="18" charset="0"/>
                        </a:rPr>
                        <a:t>for( </a:t>
                      </a:r>
                      <a:r>
                        <a:rPr kumimoji="0" lang="en-US" sz="1800" b="1" i="0" u="none" strike="noStrike" cap="none" normalizeH="0" baseline="0" dirty="0" err="1">
                          <a:ln>
                            <a:noFill/>
                          </a:ln>
                          <a:solidFill>
                            <a:srgbClr val="FF0000"/>
                          </a:solidFill>
                          <a:effectLst/>
                          <a:latin typeface="Calibri" pitchFamily="34" charset="0"/>
                          <a:ea typeface="Calibri" pitchFamily="34" charset="0"/>
                          <a:cs typeface="Times New Roman" pitchFamily="18" charset="0"/>
                        </a:rPr>
                        <a:t>i</a:t>
                      </a:r>
                      <a:r>
                        <a:rPr kumimoji="0" lang="en-US" sz="1800" b="1" i="0" u="none" strike="noStrike" cap="none" normalizeH="0" baseline="0" dirty="0">
                          <a:ln>
                            <a:noFill/>
                          </a:ln>
                          <a:solidFill>
                            <a:srgbClr val="FF0000"/>
                          </a:solidFill>
                          <a:effectLst/>
                          <a:latin typeface="Calibri" pitchFamily="34" charset="0"/>
                          <a:ea typeface="Calibri" pitchFamily="34" charset="0"/>
                          <a:cs typeface="Times New Roman" pitchFamily="18" charset="0"/>
                        </a:rPr>
                        <a:t>=1; </a:t>
                      </a:r>
                      <a:r>
                        <a:rPr kumimoji="0" lang="en-US" sz="1800" b="1" i="0" u="none" strike="noStrike" cap="none" normalizeH="0" baseline="0" dirty="0" err="1">
                          <a:ln>
                            <a:noFill/>
                          </a:ln>
                          <a:solidFill>
                            <a:srgbClr val="FF0000"/>
                          </a:solidFill>
                          <a:effectLst/>
                          <a:latin typeface="Calibri" pitchFamily="34" charset="0"/>
                          <a:ea typeface="Calibri" pitchFamily="34" charset="0"/>
                          <a:cs typeface="Times New Roman" pitchFamily="18" charset="0"/>
                        </a:rPr>
                        <a:t>i</a:t>
                      </a:r>
                      <a:r>
                        <a:rPr kumimoji="0" lang="en-US" sz="1800" b="1" i="0" u="none" strike="noStrike" cap="none" normalizeH="0" baseline="0" dirty="0">
                          <a:ln>
                            <a:noFill/>
                          </a:ln>
                          <a:solidFill>
                            <a:srgbClr val="FF0000"/>
                          </a:solidFill>
                          <a:effectLst/>
                          <a:latin typeface="Calibri" pitchFamily="34" charset="0"/>
                          <a:ea typeface="Calibri" pitchFamily="34" charset="0"/>
                          <a:cs typeface="Times New Roman" pitchFamily="18" charset="0"/>
                        </a:rPr>
                        <a:t>&lt;1000; </a:t>
                      </a:r>
                      <a:r>
                        <a:rPr kumimoji="0" lang="en-US" sz="1800" b="1" i="0" u="none" strike="noStrike" cap="none" normalizeH="0" baseline="0" dirty="0" err="1">
                          <a:ln>
                            <a:noFill/>
                          </a:ln>
                          <a:solidFill>
                            <a:srgbClr val="FF0000"/>
                          </a:solidFill>
                          <a:effectLst/>
                          <a:latin typeface="Calibri" pitchFamily="34" charset="0"/>
                          <a:ea typeface="Calibri" pitchFamily="34" charset="0"/>
                          <a:cs typeface="Times New Roman" pitchFamily="18" charset="0"/>
                        </a:rPr>
                        <a:t>i</a:t>
                      </a:r>
                      <a:r>
                        <a:rPr kumimoji="0" lang="en-US" sz="1800" b="1" i="0" u="none" strike="noStrike" cap="none" normalizeH="0" baseline="0" dirty="0">
                          <a:ln>
                            <a:noFill/>
                          </a:ln>
                          <a:solidFill>
                            <a:srgbClr val="FF0000"/>
                          </a:solidFill>
                          <a:effectLst/>
                          <a:latin typeface="Calibri" pitchFamily="34" charset="0"/>
                          <a:ea typeface="Calibri" pitchFamily="34" charset="0"/>
                          <a:cs typeface="Times New Roman" pitchFamily="18" charset="0"/>
                        </a:rPr>
                        <a:t> *= 2)</a:t>
                      </a:r>
                    </a:p>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dirty="0">
                          <a:ln>
                            <a:noFill/>
                          </a:ln>
                          <a:solidFill>
                            <a:srgbClr val="FF0000"/>
                          </a:solidFill>
                          <a:effectLst/>
                          <a:latin typeface="Calibri" pitchFamily="34" charset="0"/>
                          <a:ea typeface="Calibri" pitchFamily="34" charset="0"/>
                          <a:cs typeface="Times New Roman" pitchFamily="18" charset="0"/>
                        </a:rPr>
                        <a:t>      Application code</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alibri" pitchFamily="34" charset="0"/>
                          <a:ea typeface="Calibri" pitchFamily="34" charset="0"/>
                          <a:cs typeface="Times New Roman" pitchFamily="18" charset="0"/>
                        </a:rPr>
                        <a:t>Divide</a:t>
                      </a:r>
                      <a:endPar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rgbClr val="FF0000"/>
                          </a:solidFill>
                          <a:effectLst/>
                          <a:latin typeface="Calibri" pitchFamily="34" charset="0"/>
                          <a:ea typeface="Calibri" pitchFamily="34" charset="0"/>
                          <a:cs typeface="Times New Roman" pitchFamily="18" charset="0"/>
                        </a:rPr>
                        <a:t>for( i=1000; i&gt;=1; i /= 2)</a:t>
                      </a:r>
                    </a:p>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1" i="0" u="none" strike="noStrike" cap="none" normalizeH="0" baseline="0">
                          <a:ln>
                            <a:noFill/>
                          </a:ln>
                          <a:solidFill>
                            <a:srgbClr val="FF0000"/>
                          </a:solidFill>
                          <a:effectLst/>
                          <a:latin typeface="Calibri" pitchFamily="34" charset="0"/>
                          <a:ea typeface="Calibri" pitchFamily="34" charset="0"/>
                          <a:cs typeface="Times New Roman" pitchFamily="18" charset="0"/>
                        </a:rPr>
                        <a:t>      Application code</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29951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iteration</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Value of </a:t>
                      </a:r>
                      <a:r>
                        <a:rPr kumimoji="0" lang="en-US" sz="1800" b="0" i="0" u="none" strike="noStrike" cap="none" normalizeH="0" baseline="0" dirty="0" err="1">
                          <a:ln>
                            <a:noFill/>
                          </a:ln>
                          <a:solidFill>
                            <a:schemeClr val="tx1"/>
                          </a:solidFill>
                          <a:effectLst/>
                          <a:latin typeface="Calibri" pitchFamily="34" charset="0"/>
                          <a:ea typeface="Calibri" pitchFamily="34" charset="0"/>
                          <a:cs typeface="Times New Roman" pitchFamily="18" charset="0"/>
                        </a:rPr>
                        <a:t>i</a:t>
                      </a:r>
                      <a:endParaRPr kumimoji="0" lang="en-US" sz="18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Iteration</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Value of i</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951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1</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1</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1</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1000</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951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2</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2</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2</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500</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951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3</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4</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3</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250</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951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4</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8</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4</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125</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951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5</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16</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5</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62</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951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6</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32</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6</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31</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951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7</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64</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7</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15</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9951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8</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128</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8</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7</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9951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9</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256</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9</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3</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9951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10</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512</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10</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1</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99515">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exit</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1024</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exit</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0</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599030">
                <a:tc gridSpan="2">
                  <a:txBody>
                    <a:body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2</a:t>
                      </a:r>
                      <a:r>
                        <a:rPr kumimoji="0" lang="en-US" sz="1800" b="0" i="0" u="none" strike="noStrike" cap="none" normalizeH="0" baseline="30000">
                          <a:ln>
                            <a:noFill/>
                          </a:ln>
                          <a:solidFill>
                            <a:schemeClr val="tx1"/>
                          </a:solidFill>
                          <a:effectLst/>
                          <a:latin typeface="Calibri" pitchFamily="34" charset="0"/>
                          <a:ea typeface="Calibri" pitchFamily="34" charset="0"/>
                          <a:cs typeface="Times New Roman" pitchFamily="18" charset="0"/>
                        </a:rPr>
                        <a:t>iteration</a:t>
                      </a: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 &lt; 1000</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l" defTabSz="914400" rtl="0" eaLnBrk="1" fontAlgn="base" latinLnBrk="0" hangingPunct="1">
                        <a:lnSpc>
                          <a:spcPct val="115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1000 / 2</a:t>
                      </a:r>
                      <a:r>
                        <a:rPr kumimoji="0" lang="en-US" sz="1800" b="0" i="0" u="none" strike="noStrike" cap="none" normalizeH="0" baseline="30000">
                          <a:ln>
                            <a:noFill/>
                          </a:ln>
                          <a:solidFill>
                            <a:schemeClr val="tx1"/>
                          </a:solidFill>
                          <a:effectLst/>
                          <a:latin typeface="Calibri" pitchFamily="34" charset="0"/>
                          <a:ea typeface="Calibri" pitchFamily="34" charset="0"/>
                          <a:cs typeface="Times New Roman" pitchFamily="18" charset="0"/>
                        </a:rPr>
                        <a:t>iteration</a:t>
                      </a:r>
                      <a:r>
                        <a:rPr kumimoji="0" lang="en-US" sz="1800" b="0" i="0" u="none" strike="noStrike" cap="none" normalizeH="0" baseline="0">
                          <a:ln>
                            <a:noFill/>
                          </a:ln>
                          <a:solidFill>
                            <a:schemeClr val="tx1"/>
                          </a:solidFill>
                          <a:effectLst/>
                          <a:latin typeface="Calibri" pitchFamily="34" charset="0"/>
                          <a:ea typeface="Calibri" pitchFamily="34" charset="0"/>
                          <a:cs typeface="Times New Roman" pitchFamily="18" charset="0"/>
                        </a:rPr>
                        <a:t>  &gt;= 1</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13"/>
                  </a:ext>
                </a:extLst>
              </a:tr>
              <a:tr h="370740">
                <a:tc gridSpan="4">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Generalized formula: f(n) = log n</a:t>
                      </a:r>
                    </a:p>
                  </a:txBody>
                  <a:tcPr marL="67221" marR="672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1228865003"/>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10515600" cy="1325563"/>
          </a:xfrm>
        </p:spPr>
        <p:txBody>
          <a:bodyPr/>
          <a:lstStyle/>
          <a:p>
            <a:r>
              <a:rPr lang="en-US" altLang="en-US" dirty="0"/>
              <a:t>Analyzing control statement</a:t>
            </a:r>
            <a:endParaRPr lang="en-US" dirty="0"/>
          </a:p>
        </p:txBody>
      </p:sp>
      <p:sp>
        <p:nvSpPr>
          <p:cNvPr id="3" name="Content Placeholder 2"/>
          <p:cNvSpPr>
            <a:spLocks noGrp="1"/>
          </p:cNvSpPr>
          <p:nvPr>
            <p:ph idx="1"/>
          </p:nvPr>
        </p:nvSpPr>
        <p:spPr>
          <a:xfrm>
            <a:off x="455399" y="1156801"/>
            <a:ext cx="11210127" cy="5479525"/>
          </a:xfrm>
        </p:spPr>
        <p:txBody>
          <a:bodyPr>
            <a:normAutofit lnSpcReduction="10000"/>
          </a:bodyPr>
          <a:lstStyle/>
          <a:p>
            <a:pPr>
              <a:lnSpc>
                <a:spcPct val="120000"/>
              </a:lnSpc>
            </a:pPr>
            <a:r>
              <a:rPr lang="en-US" altLang="en-US" b="1" dirty="0" smtClean="0">
                <a:solidFill>
                  <a:schemeClr val="tx1"/>
                </a:solidFill>
              </a:rPr>
              <a:t>Recursive call:</a:t>
            </a:r>
          </a:p>
          <a:p>
            <a:pPr>
              <a:lnSpc>
                <a:spcPct val="120000"/>
              </a:lnSpc>
            </a:pPr>
            <a:r>
              <a:rPr lang="en-US" altLang="en-US" dirty="0" smtClean="0">
                <a:solidFill>
                  <a:schemeClr val="tx1"/>
                </a:solidFill>
              </a:rPr>
              <a:t>Recursion is a process in which one function calls itself.</a:t>
            </a:r>
          </a:p>
          <a:p>
            <a:pPr>
              <a:lnSpc>
                <a:spcPct val="120000"/>
              </a:lnSpc>
              <a:spcBef>
                <a:spcPct val="0"/>
              </a:spcBef>
              <a:buClrTx/>
              <a:buNone/>
            </a:pPr>
            <a:r>
              <a:rPr lang="en-US" altLang="en-US" b="1" dirty="0">
                <a:latin typeface="Times New Roman" panose="02020603050405020304" pitchFamily="18" charset="0"/>
                <a:ea typeface="Verdana" panose="020B0604030504040204" pitchFamily="34" charset="0"/>
                <a:cs typeface="Times New Roman" panose="02020603050405020304" pitchFamily="18" charset="0"/>
              </a:rPr>
              <a:t>v</a:t>
            </a:r>
            <a:r>
              <a:rPr lang="en-US" altLang="en-US" b="1" dirty="0" smtClean="0">
                <a:solidFill>
                  <a:schemeClr val="tx1"/>
                </a:solidFill>
                <a:latin typeface="Times New Roman" panose="02020603050405020304" pitchFamily="18" charset="0"/>
                <a:ea typeface="Verdana" panose="020B0604030504040204" pitchFamily="34" charset="0"/>
                <a:cs typeface="Times New Roman" panose="02020603050405020304" pitchFamily="18" charset="0"/>
              </a:rPr>
              <a:t>oid Test(</a:t>
            </a:r>
            <a:r>
              <a:rPr lang="en-US" altLang="en-US" b="1" dirty="0" err="1" smtClean="0">
                <a:solidFill>
                  <a:schemeClr val="tx1"/>
                </a:solidFill>
                <a:latin typeface="Times New Roman" panose="02020603050405020304" pitchFamily="18" charset="0"/>
                <a:ea typeface="Verdana" panose="020B0604030504040204" pitchFamily="34" charset="0"/>
                <a:cs typeface="Times New Roman" panose="02020603050405020304" pitchFamily="18" charset="0"/>
              </a:rPr>
              <a:t>int</a:t>
            </a:r>
            <a:r>
              <a:rPr lang="en-US" altLang="en-US" b="1" dirty="0" smtClean="0">
                <a:solidFill>
                  <a:schemeClr val="tx1"/>
                </a:solidFill>
                <a:latin typeface="Times New Roman" panose="02020603050405020304" pitchFamily="18" charset="0"/>
                <a:ea typeface="Verdana" panose="020B0604030504040204" pitchFamily="34" charset="0"/>
                <a:cs typeface="Times New Roman" panose="02020603050405020304" pitchFamily="18" charset="0"/>
              </a:rPr>
              <a:t> n) ---------Suppose Total Time Required to execute is T(n)</a:t>
            </a:r>
          </a:p>
          <a:p>
            <a:pPr>
              <a:lnSpc>
                <a:spcPct val="120000"/>
              </a:lnSpc>
              <a:spcBef>
                <a:spcPct val="0"/>
              </a:spcBef>
              <a:buClrTx/>
              <a:buNone/>
            </a:pPr>
            <a:r>
              <a:rPr lang="en-US" altLang="en-US" b="1" dirty="0" smtClean="0">
                <a:latin typeface="Times New Roman" panose="02020603050405020304" pitchFamily="18" charset="0"/>
                <a:ea typeface="Verdana" panose="020B0604030504040204" pitchFamily="34" charset="0"/>
                <a:cs typeface="Times New Roman" panose="02020603050405020304" pitchFamily="18" charset="0"/>
              </a:rPr>
              <a:t>{</a:t>
            </a:r>
          </a:p>
          <a:p>
            <a:pPr lvl="1">
              <a:lnSpc>
                <a:spcPct val="120000"/>
              </a:lnSpc>
              <a:spcBef>
                <a:spcPct val="0"/>
              </a:spcBef>
              <a:buNone/>
            </a:pPr>
            <a:r>
              <a:rPr lang="en-US" altLang="en-US" b="1" dirty="0" smtClean="0">
                <a:latin typeface="Times New Roman" panose="02020603050405020304" pitchFamily="18" charset="0"/>
                <a:ea typeface="Verdana" panose="020B0604030504040204" pitchFamily="34" charset="0"/>
                <a:cs typeface="Times New Roman" panose="02020603050405020304" pitchFamily="18" charset="0"/>
              </a:rPr>
              <a:t>if(n&gt;0) </a:t>
            </a:r>
          </a:p>
          <a:p>
            <a:pPr lvl="1">
              <a:lnSpc>
                <a:spcPct val="120000"/>
              </a:lnSpc>
              <a:spcBef>
                <a:spcPct val="0"/>
              </a:spcBef>
              <a:buNone/>
            </a:pPr>
            <a:r>
              <a:rPr lang="en-US" altLang="en-US" b="1" dirty="0" smtClean="0">
                <a:latin typeface="Times New Roman" panose="02020603050405020304" pitchFamily="18" charset="0"/>
                <a:ea typeface="Verdana" panose="020B0604030504040204" pitchFamily="34" charset="0"/>
                <a:cs typeface="Times New Roman" panose="02020603050405020304" pitchFamily="18" charset="0"/>
              </a:rPr>
              <a:t>{</a:t>
            </a:r>
          </a:p>
          <a:p>
            <a:pPr lvl="1">
              <a:lnSpc>
                <a:spcPct val="120000"/>
              </a:lnSpc>
              <a:spcBef>
                <a:spcPct val="0"/>
              </a:spcBef>
              <a:buNone/>
            </a:pPr>
            <a:r>
              <a:rPr lang="en-US" altLang="en-US" b="1" dirty="0" err="1">
                <a:latin typeface="Times New Roman" panose="02020603050405020304" pitchFamily="18" charset="0"/>
                <a:ea typeface="Verdana" panose="020B0604030504040204" pitchFamily="34" charset="0"/>
                <a:cs typeface="Times New Roman" panose="02020603050405020304" pitchFamily="18" charset="0"/>
              </a:rPr>
              <a:t>p</a:t>
            </a:r>
            <a:r>
              <a:rPr lang="en-US" altLang="en-US" b="1" dirty="0" err="1" smtClean="0">
                <a:latin typeface="Times New Roman" panose="02020603050405020304" pitchFamily="18" charset="0"/>
                <a:ea typeface="Verdana" panose="020B0604030504040204" pitchFamily="34" charset="0"/>
                <a:cs typeface="Times New Roman" panose="02020603050405020304" pitchFamily="18" charset="0"/>
              </a:rPr>
              <a:t>rintf</a:t>
            </a:r>
            <a:r>
              <a:rPr lang="en-US" altLang="en-US" b="1" dirty="0" smtClean="0">
                <a:latin typeface="Times New Roman" panose="02020603050405020304" pitchFamily="18" charset="0"/>
                <a:ea typeface="Verdana" panose="020B0604030504040204" pitchFamily="34" charset="0"/>
                <a:cs typeface="Times New Roman" panose="02020603050405020304" pitchFamily="18" charset="0"/>
              </a:rPr>
              <a:t>(“%d”, n); ----------  n</a:t>
            </a:r>
          </a:p>
          <a:p>
            <a:pPr lvl="1">
              <a:lnSpc>
                <a:spcPct val="120000"/>
              </a:lnSpc>
              <a:spcBef>
                <a:spcPct val="0"/>
              </a:spcBef>
              <a:buNone/>
            </a:pPr>
            <a:r>
              <a:rPr lang="en-US" altLang="en-US" b="1" dirty="0" smtClean="0">
                <a:latin typeface="Times New Roman" panose="02020603050405020304" pitchFamily="18" charset="0"/>
                <a:ea typeface="Verdana" panose="020B0604030504040204" pitchFamily="34" charset="0"/>
                <a:cs typeface="Times New Roman" panose="02020603050405020304" pitchFamily="18" charset="0"/>
              </a:rPr>
              <a:t>Test(n-1);             ----------  n+1</a:t>
            </a:r>
          </a:p>
          <a:p>
            <a:pPr lvl="1">
              <a:lnSpc>
                <a:spcPct val="120000"/>
              </a:lnSpc>
              <a:spcBef>
                <a:spcPct val="0"/>
              </a:spcBef>
              <a:buNone/>
            </a:pPr>
            <a:r>
              <a:rPr lang="en-US" altLang="en-US" b="1" dirty="0">
                <a:latin typeface="Times New Roman" panose="02020603050405020304" pitchFamily="18" charset="0"/>
                <a:ea typeface="Verdana" panose="020B0604030504040204" pitchFamily="34" charset="0"/>
                <a:cs typeface="Times New Roman" panose="02020603050405020304" pitchFamily="18" charset="0"/>
              </a:rPr>
              <a:t>}</a:t>
            </a:r>
            <a:endParaRPr lang="en-US" altLang="en-US" b="1" dirty="0" smtClean="0">
              <a:latin typeface="Times New Roman" panose="02020603050405020304" pitchFamily="18" charset="0"/>
              <a:ea typeface="Verdana" panose="020B0604030504040204" pitchFamily="34" charset="0"/>
              <a:cs typeface="Times New Roman" panose="02020603050405020304" pitchFamily="18" charset="0"/>
            </a:endParaRPr>
          </a:p>
          <a:p>
            <a:pPr>
              <a:lnSpc>
                <a:spcPct val="120000"/>
              </a:lnSpc>
              <a:spcBef>
                <a:spcPct val="0"/>
              </a:spcBef>
              <a:buClrTx/>
              <a:buNone/>
            </a:pPr>
            <a:r>
              <a:rPr lang="en-US" altLang="en-US" b="1" dirty="0" smtClean="0">
                <a:solidFill>
                  <a:schemeClr val="tx1"/>
                </a:solidFill>
                <a:latin typeface="Times New Roman" panose="02020603050405020304" pitchFamily="18" charset="0"/>
                <a:ea typeface="Verdana" panose="020B0604030504040204" pitchFamily="34" charset="0"/>
                <a:cs typeface="Times New Roman" panose="02020603050405020304" pitchFamily="18" charset="0"/>
              </a:rPr>
              <a:t>}</a:t>
            </a:r>
          </a:p>
          <a:p>
            <a:pPr>
              <a:lnSpc>
                <a:spcPct val="120000"/>
              </a:lnSpc>
              <a:spcBef>
                <a:spcPct val="0"/>
              </a:spcBef>
              <a:buClrTx/>
              <a:buNone/>
            </a:pPr>
            <a:r>
              <a:rPr lang="en-US" altLang="en-US" b="1" dirty="0" smtClean="0">
                <a:latin typeface="Times New Roman" panose="02020603050405020304" pitchFamily="18" charset="0"/>
                <a:ea typeface="Verdana" panose="020B0604030504040204" pitchFamily="34" charset="0"/>
                <a:cs typeface="Times New Roman" panose="02020603050405020304" pitchFamily="18" charset="0"/>
              </a:rPr>
              <a:t>F(n)=O(n)</a:t>
            </a:r>
            <a:endParaRPr lang="en-US" altLang="en-US"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96363506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891" y="0"/>
            <a:ext cx="10515600" cy="1325563"/>
          </a:xfrm>
        </p:spPr>
        <p:txBody>
          <a:bodyPr/>
          <a:lstStyle/>
          <a:p>
            <a:r>
              <a:rPr lang="en-US" dirty="0" smtClean="0"/>
              <a:t>Analyzing control statement	</a:t>
            </a:r>
            <a:endParaRPr lang="en-US" dirty="0"/>
          </a:p>
        </p:txBody>
      </p:sp>
      <p:sp>
        <p:nvSpPr>
          <p:cNvPr id="3" name="Content Placeholder 2"/>
          <p:cNvSpPr>
            <a:spLocks noGrp="1"/>
          </p:cNvSpPr>
          <p:nvPr>
            <p:ph idx="1"/>
          </p:nvPr>
        </p:nvSpPr>
        <p:spPr>
          <a:xfrm>
            <a:off x="644236" y="1325563"/>
            <a:ext cx="10515600" cy="4351338"/>
          </a:xfrm>
        </p:spPr>
        <p:txBody>
          <a:bodyPr>
            <a:normAutofit/>
          </a:bodyPr>
          <a:lstStyle/>
          <a:p>
            <a:pPr>
              <a:lnSpc>
                <a:spcPct val="150000"/>
              </a:lnSpc>
            </a:pPr>
            <a:r>
              <a:rPr lang="en-US" altLang="en-US" b="1" dirty="0" smtClean="0">
                <a:solidFill>
                  <a:schemeClr val="tx1"/>
                </a:solidFill>
              </a:rPr>
              <a:t>While</a:t>
            </a:r>
            <a:r>
              <a:rPr lang="en-US" altLang="en-US" b="1" dirty="0">
                <a:solidFill>
                  <a:schemeClr val="tx1"/>
                </a:solidFill>
              </a:rPr>
              <a:t>” and “Repeat” Loops</a:t>
            </a:r>
          </a:p>
          <a:p>
            <a:pPr>
              <a:lnSpc>
                <a:spcPct val="150000"/>
              </a:lnSpc>
            </a:pPr>
            <a:r>
              <a:rPr lang="en-US" dirty="0" smtClean="0"/>
              <a:t>Analyzing </a:t>
            </a:r>
            <a:r>
              <a:rPr lang="en-US" dirty="0"/>
              <a:t>the running time of code involving while loops follows the same principle using for </a:t>
            </a:r>
            <a:r>
              <a:rPr lang="en-US" dirty="0" smtClean="0"/>
              <a:t>loops.</a:t>
            </a:r>
            <a:endParaRPr lang="en-US" dirty="0" smtClean="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66382431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27" y="57660"/>
            <a:ext cx="10515600" cy="1325563"/>
          </a:xfrm>
        </p:spPr>
        <p:txBody>
          <a:bodyPr/>
          <a:lstStyle/>
          <a:p>
            <a:r>
              <a:rPr lang="en-US" dirty="0" smtClean="0"/>
              <a:t>Analyzing control statement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861" y="1575299"/>
            <a:ext cx="8530292" cy="4008083"/>
          </a:xfrm>
          <a:prstGeom prst="rect">
            <a:avLst/>
          </a:prstGeom>
        </p:spPr>
      </p:pic>
    </p:spTree>
    <p:extLst>
      <p:ext uri="{BB962C8B-B14F-4D97-AF65-F5344CB8AC3E}">
        <p14:creationId xmlns:p14="http://schemas.microsoft.com/office/powerpoint/2010/main" val="350589021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745" y="0"/>
            <a:ext cx="10515600" cy="1325563"/>
          </a:xfrm>
        </p:spPr>
        <p:txBody>
          <a:bodyPr/>
          <a:lstStyle/>
          <a:p>
            <a:r>
              <a:rPr lang="en-US" dirty="0"/>
              <a:t>Analyzing control statement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4945" y="1442491"/>
            <a:ext cx="7315200" cy="4096825"/>
          </a:xfrm>
        </p:spPr>
      </p:pic>
    </p:spTree>
    <p:extLst>
      <p:ext uri="{BB962C8B-B14F-4D97-AF65-F5344CB8AC3E}">
        <p14:creationId xmlns:p14="http://schemas.microsoft.com/office/powerpoint/2010/main" val="229377644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873" y="0"/>
            <a:ext cx="10515600" cy="1325563"/>
          </a:xfrm>
        </p:spPr>
        <p:txBody>
          <a:bodyPr/>
          <a:lstStyle/>
          <a:p>
            <a:r>
              <a:rPr lang="en-US" dirty="0"/>
              <a:t>Analyzing control statement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9720" y="1325563"/>
            <a:ext cx="8193556" cy="3925212"/>
          </a:xfrm>
        </p:spPr>
      </p:pic>
    </p:spTree>
    <p:extLst>
      <p:ext uri="{BB962C8B-B14F-4D97-AF65-F5344CB8AC3E}">
        <p14:creationId xmlns:p14="http://schemas.microsoft.com/office/powerpoint/2010/main" val="197546770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746" y="0"/>
            <a:ext cx="10515600" cy="1325563"/>
          </a:xfrm>
        </p:spPr>
        <p:txBody>
          <a:bodyPr/>
          <a:lstStyle/>
          <a:p>
            <a:r>
              <a:rPr lang="en-US" dirty="0"/>
              <a:t>Analyzing control statement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7247" y="1712184"/>
            <a:ext cx="7315200" cy="3618071"/>
          </a:xfrm>
        </p:spPr>
      </p:pic>
    </p:spTree>
    <p:extLst>
      <p:ext uri="{BB962C8B-B14F-4D97-AF65-F5344CB8AC3E}">
        <p14:creationId xmlns:p14="http://schemas.microsoft.com/office/powerpoint/2010/main" val="20629538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117762" y="-27709"/>
            <a:ext cx="9012383" cy="1325563"/>
          </a:xfrm>
        </p:spPr>
        <p:txBody>
          <a:bodyPr>
            <a:normAutofit/>
          </a:bodyPr>
          <a:lstStyle/>
          <a:p>
            <a:r>
              <a:rPr lang="en-US" altLang="en-US" sz="3600" b="1" dirty="0">
                <a:latin typeface="+mn-lt"/>
                <a:ea typeface="+mn-ea"/>
                <a:cs typeface="+mn-cs"/>
              </a:rPr>
              <a:t>Recurrence and different methods to solve recurrence</a:t>
            </a:r>
            <a:r>
              <a:rPr lang="en-US" altLang="en-US" sz="3600" b="1" dirty="0" smtClean="0">
                <a:solidFill>
                  <a:schemeClr val="tx1"/>
                </a:solidFill>
              </a:rPr>
              <a:t> </a:t>
            </a:r>
            <a:r>
              <a:rPr lang="en-US" altLang="en-US" sz="3600" b="1" dirty="0" smtClean="0"/>
              <a:t>	</a:t>
            </a:r>
          </a:p>
        </p:txBody>
      </p:sp>
      <p:sp>
        <p:nvSpPr>
          <p:cNvPr id="3" name="Content Placeholder 2"/>
          <p:cNvSpPr>
            <a:spLocks noGrp="1"/>
          </p:cNvSpPr>
          <p:nvPr>
            <p:ph idx="1"/>
          </p:nvPr>
        </p:nvSpPr>
        <p:spPr/>
        <p:txBody>
          <a:bodyPr/>
          <a:lstStyle/>
          <a:p>
            <a:pPr>
              <a:defRPr/>
            </a:pPr>
            <a:r>
              <a:rPr lang="en-US" b="1" dirty="0"/>
              <a:t>Recurrence equation:</a:t>
            </a:r>
          </a:p>
          <a:p>
            <a:pPr>
              <a:defRPr/>
            </a:pPr>
            <a:r>
              <a:rPr lang="en-US" b="1" dirty="0"/>
              <a:t>Equation that defines a sequence recursively.</a:t>
            </a:r>
          </a:p>
          <a:p>
            <a:pPr>
              <a:defRPr/>
            </a:pPr>
            <a:endParaRPr lang="en-US" b="1" dirty="0"/>
          </a:p>
          <a:p>
            <a:pPr marL="0" indent="0">
              <a:buNone/>
              <a:defRPr/>
            </a:pPr>
            <a:r>
              <a:rPr lang="en-US" b="1" dirty="0"/>
              <a:t>	T(n) = T(n-1) + n,       n&gt;0       -------(1 (recurrence relation)) </a:t>
            </a:r>
          </a:p>
          <a:p>
            <a:pPr marL="0" indent="0">
              <a:buNone/>
              <a:defRPr/>
            </a:pPr>
            <a:r>
              <a:rPr lang="en-US" b="1" dirty="0"/>
              <a:t>	T(0) = </a:t>
            </a:r>
            <a:r>
              <a:rPr lang="en-US" b="1" dirty="0" smtClean="0"/>
              <a:t>1</a:t>
            </a:r>
            <a:r>
              <a:rPr lang="en-US" b="1" dirty="0"/>
              <a:t>			     --------(2 (initial condition))</a:t>
            </a:r>
          </a:p>
          <a:p>
            <a:pPr marL="0" indent="0">
              <a:buNone/>
              <a:defRPr/>
            </a:pPr>
            <a:r>
              <a:rPr lang="en-US" b="1" dirty="0"/>
              <a:t>3 methods to solve recurrence equation.</a:t>
            </a:r>
          </a:p>
          <a:p>
            <a:pPr>
              <a:defRPr/>
            </a:pPr>
            <a:endParaRPr lang="en-US" dirty="0"/>
          </a:p>
        </p:txBody>
      </p:sp>
    </p:spTree>
    <p:extLst>
      <p:ext uri="{BB962C8B-B14F-4D97-AF65-F5344CB8AC3E}">
        <p14:creationId xmlns:p14="http://schemas.microsoft.com/office/powerpoint/2010/main" val="1053755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297873" y="0"/>
            <a:ext cx="10515600" cy="1325563"/>
          </a:xfrm>
        </p:spPr>
        <p:txBody>
          <a:bodyPr/>
          <a:lstStyle/>
          <a:p>
            <a:r>
              <a:rPr lang="en-US" altLang="en-US" dirty="0" smtClean="0"/>
              <a:t>R</a:t>
            </a:r>
            <a:r>
              <a:rPr lang="en-US" altLang="en-US" dirty="0" smtClean="0">
                <a:solidFill>
                  <a:schemeClr val="tx1"/>
                </a:solidFill>
              </a:rPr>
              <a:t>ecurrence equation</a:t>
            </a:r>
          </a:p>
        </p:txBody>
      </p:sp>
      <p:graphicFrame>
        <p:nvGraphicFramePr>
          <p:cNvPr id="4" name="Content Placeholder 5"/>
          <p:cNvGraphicFramePr>
            <a:graphicFrameLocks/>
          </p:cNvGraphicFramePr>
          <p:nvPr>
            <p:extLst>
              <p:ext uri="{D42A27DB-BD31-4B8C-83A1-F6EECF244321}">
                <p14:modId xmlns:p14="http://schemas.microsoft.com/office/powerpoint/2010/main" val="1525913055"/>
              </p:ext>
            </p:extLst>
          </p:nvPr>
        </p:nvGraphicFramePr>
        <p:xfrm>
          <a:off x="1249061" y="1657732"/>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6010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381000" y="0"/>
            <a:ext cx="10515600" cy="1325563"/>
          </a:xfrm>
        </p:spPr>
        <p:txBody>
          <a:bodyPr/>
          <a:lstStyle/>
          <a:p>
            <a:r>
              <a:rPr lang="en-US" altLang="en-US" dirty="0" smtClean="0">
                <a:solidFill>
                  <a:schemeClr val="tx1"/>
                </a:solidFill>
              </a:rPr>
              <a:t>Substitution method</a:t>
            </a:r>
          </a:p>
        </p:txBody>
      </p:sp>
      <p:sp>
        <p:nvSpPr>
          <p:cNvPr id="3" name="Content Placeholder 2"/>
          <p:cNvSpPr>
            <a:spLocks noGrp="1"/>
          </p:cNvSpPr>
          <p:nvPr>
            <p:ph idx="1"/>
          </p:nvPr>
        </p:nvSpPr>
        <p:spPr>
          <a:xfrm>
            <a:off x="505691" y="1325563"/>
            <a:ext cx="10515600" cy="4351338"/>
          </a:xfrm>
        </p:spPr>
        <p:txBody>
          <a:bodyPr>
            <a:normAutofit/>
          </a:bodyPr>
          <a:lstStyle/>
          <a:p>
            <a:pPr marL="0" indent="0">
              <a:buNone/>
              <a:defRPr/>
            </a:pPr>
            <a:r>
              <a:rPr lang="en-US" sz="2600" b="1" dirty="0">
                <a:solidFill>
                  <a:srgbClr val="FF0000"/>
                </a:solidFill>
              </a:rPr>
              <a:t>1 </a:t>
            </a:r>
            <a:r>
              <a:rPr lang="en-US" sz="2600" b="1" dirty="0" smtClean="0">
                <a:solidFill>
                  <a:srgbClr val="FF0000"/>
                </a:solidFill>
              </a:rPr>
              <a:t>. Forward Substitution</a:t>
            </a:r>
            <a:endParaRPr lang="en-US" sz="2600" b="1" dirty="0">
              <a:solidFill>
                <a:srgbClr val="FF0000"/>
              </a:solidFill>
            </a:endParaRPr>
          </a:p>
          <a:p>
            <a:pPr>
              <a:defRPr/>
            </a:pPr>
            <a:r>
              <a:rPr lang="en-US" sz="2200" dirty="0"/>
              <a:t>Use initial </a:t>
            </a:r>
            <a:r>
              <a:rPr lang="en-US" sz="2200" dirty="0" smtClean="0"/>
              <a:t>condition </a:t>
            </a:r>
            <a:r>
              <a:rPr lang="en-US" sz="2200" dirty="0"/>
              <a:t>in initial term, use this value to find next term.</a:t>
            </a:r>
          </a:p>
          <a:p>
            <a:pPr>
              <a:defRPr/>
            </a:pPr>
            <a:r>
              <a:rPr lang="en-US" sz="2200" dirty="0"/>
              <a:t>Recurrence relation</a:t>
            </a:r>
          </a:p>
          <a:p>
            <a:pPr marL="0" indent="0">
              <a:buNone/>
              <a:defRPr/>
            </a:pPr>
            <a:r>
              <a:rPr lang="en-US" sz="2200" dirty="0"/>
              <a:t>	</a:t>
            </a:r>
            <a:r>
              <a:rPr lang="en-US" sz="2200" b="1" dirty="0"/>
              <a:t> T(n) = T(n-1) + n</a:t>
            </a:r>
            <a:r>
              <a:rPr lang="en-US" sz="2200" b="1" dirty="0" smtClean="0"/>
              <a:t>      </a:t>
            </a:r>
            <a:r>
              <a:rPr lang="en-US" sz="2200" b="1" dirty="0"/>
              <a:t>Initial condition T(0)</a:t>
            </a:r>
            <a:r>
              <a:rPr lang="en-IN" sz="2200" b="1" dirty="0" smtClean="0"/>
              <a:t>= 1</a:t>
            </a:r>
            <a:endParaRPr lang="en-IN" sz="2200" b="1" dirty="0"/>
          </a:p>
          <a:p>
            <a:pPr marL="0" indent="0">
              <a:buNone/>
              <a:defRPr/>
            </a:pPr>
            <a:endParaRPr lang="en-IN" sz="2200" dirty="0"/>
          </a:p>
          <a:p>
            <a:pPr marL="0" indent="0">
              <a:buNone/>
              <a:defRPr/>
            </a:pPr>
            <a:r>
              <a:rPr lang="en-US" sz="2200" b="1" dirty="0"/>
              <a:t> Sol.: </a:t>
            </a:r>
            <a:r>
              <a:rPr lang="en-US" sz="2200" dirty="0"/>
              <a:t>T(n) = T(n-1) + </a:t>
            </a:r>
            <a:r>
              <a:rPr lang="en-US" sz="2200" dirty="0" smtClean="0"/>
              <a:t>n  </a:t>
            </a:r>
            <a:r>
              <a:rPr lang="en-US" sz="2200" dirty="0"/>
              <a:t>-----(1</a:t>
            </a:r>
            <a:r>
              <a:rPr lang="en-US" sz="2200" dirty="0" smtClean="0"/>
              <a:t>) </a:t>
            </a:r>
            <a:endParaRPr lang="en-US" sz="2200" dirty="0"/>
          </a:p>
          <a:p>
            <a:pPr marL="0" indent="0">
              <a:buNone/>
              <a:defRPr/>
            </a:pPr>
            <a:r>
              <a:rPr lang="en-US" sz="2200" b="1" dirty="0"/>
              <a:t>If n=1 </a:t>
            </a:r>
          </a:p>
          <a:p>
            <a:pPr marL="0" indent="0">
              <a:buNone/>
              <a:defRPr/>
            </a:pPr>
            <a:r>
              <a:rPr lang="en-US" sz="2200" dirty="0"/>
              <a:t>T(1) = T(0)+1</a:t>
            </a:r>
          </a:p>
          <a:p>
            <a:pPr marL="0" indent="0">
              <a:buNone/>
              <a:defRPr/>
            </a:pPr>
            <a:r>
              <a:rPr lang="en-US" sz="2200" dirty="0"/>
              <a:t>        = </a:t>
            </a:r>
            <a:r>
              <a:rPr lang="en-US" sz="2200" dirty="0" smtClean="0"/>
              <a:t>1+1</a:t>
            </a:r>
            <a:endParaRPr lang="en-US" sz="2200" dirty="0"/>
          </a:p>
          <a:p>
            <a:pPr marL="0" indent="0">
              <a:buNone/>
              <a:defRPr/>
            </a:pPr>
            <a:r>
              <a:rPr lang="en-US" sz="2200" b="1" dirty="0"/>
              <a:t>T(1) = </a:t>
            </a:r>
            <a:r>
              <a:rPr lang="en-US" sz="2200" b="1" dirty="0" smtClean="0"/>
              <a:t>1+1</a:t>
            </a:r>
            <a:r>
              <a:rPr lang="en-US" sz="2200" b="1" dirty="0"/>
              <a:t>	----(2)</a:t>
            </a:r>
            <a:endParaRPr lang="en-US" sz="2200" dirty="0"/>
          </a:p>
          <a:p>
            <a:pPr>
              <a:defRPr/>
            </a:pPr>
            <a:endParaRPr lang="en-US" dirty="0"/>
          </a:p>
        </p:txBody>
      </p:sp>
    </p:spTree>
    <p:extLst>
      <p:ext uri="{BB962C8B-B14F-4D97-AF65-F5344CB8AC3E}">
        <p14:creationId xmlns:p14="http://schemas.microsoft.com/office/powerpoint/2010/main" val="1491854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2"/>
          <p:cNvSpPr txBox="1">
            <a:spLocks noChangeArrowheads="1"/>
          </p:cNvSpPr>
          <p:nvPr/>
        </p:nvSpPr>
        <p:spPr bwMode="auto">
          <a:xfrm>
            <a:off x="872837" y="547255"/>
            <a:ext cx="45720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新細明體"/>
                <a:cs typeface="新細明體"/>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新細明體"/>
                <a:cs typeface="新細明體"/>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新細明體"/>
                <a:cs typeface="新細明體"/>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9pPr>
          </a:lstStyle>
          <a:p>
            <a:pPr eaLnBrk="1" hangingPunct="1">
              <a:spcBef>
                <a:spcPct val="0"/>
              </a:spcBef>
              <a:buClrTx/>
              <a:buSzTx/>
              <a:buFontTx/>
              <a:buNone/>
            </a:pPr>
            <a:r>
              <a:rPr lang="en-US" altLang="en-US" sz="2400" b="1">
                <a:latin typeface="Times New Roman" panose="02020603050405020304" pitchFamily="18" charset="0"/>
                <a:ea typeface="Microsoft JhengHei" panose="020B0604030504040204" pitchFamily="34" charset="-120"/>
                <a:cs typeface="Times New Roman" panose="02020603050405020304" pitchFamily="18" charset="0"/>
              </a:rPr>
              <a:t>ALGORITHM (CONTD…)</a:t>
            </a:r>
          </a:p>
        </p:txBody>
      </p:sp>
      <p:sp>
        <p:nvSpPr>
          <p:cNvPr id="4" name="Rectangle 3"/>
          <p:cNvSpPr txBox="1">
            <a:spLocks noChangeArrowheads="1"/>
          </p:cNvSpPr>
          <p:nvPr/>
        </p:nvSpPr>
        <p:spPr>
          <a:xfrm>
            <a:off x="872836" y="1794163"/>
            <a:ext cx="10293927" cy="4398819"/>
          </a:xfrm>
          <a:prstGeom prst="rect">
            <a:avLst/>
          </a:prstGeom>
        </p:spPr>
        <p:txBody>
          <a:bodyPr/>
          <a:lstStyle/>
          <a:p>
            <a:pPr marL="273050" indent="-273050" algn="just">
              <a:spcBef>
                <a:spcPct val="20000"/>
              </a:spcBef>
              <a:buClr>
                <a:srgbClr val="0BD0D9"/>
              </a:buClr>
              <a:buSzPct val="95000"/>
              <a:buFont typeface="Wingdings" pitchFamily="2" charset="2"/>
              <a:buChar char="Ø"/>
              <a:defRPr/>
            </a:pPr>
            <a:r>
              <a:rPr lang="en-US" sz="2000" dirty="0">
                <a:latin typeface="Times New Roman" pitchFamily="18" charset="0"/>
                <a:cs typeface="Times New Roman" pitchFamily="18" charset="0"/>
              </a:rPr>
              <a:t>A well-defined </a:t>
            </a:r>
            <a:r>
              <a:rPr lang="en-US" sz="2000" dirty="0">
                <a:solidFill>
                  <a:srgbClr val="FF0000"/>
                </a:solidFill>
                <a:latin typeface="Times New Roman" pitchFamily="18" charset="0"/>
                <a:cs typeface="Times New Roman" pitchFamily="18" charset="0"/>
              </a:rPr>
              <a:t>computational procedure</a:t>
            </a:r>
            <a:r>
              <a:rPr lang="en-US" sz="2000" dirty="0">
                <a:latin typeface="Times New Roman" pitchFamily="18" charset="0"/>
                <a:cs typeface="Times New Roman" pitchFamily="18" charset="0"/>
              </a:rPr>
              <a:t> that takes some value, or set of values, as </a:t>
            </a:r>
            <a:r>
              <a:rPr lang="en-US" sz="2000" i="1" dirty="0">
                <a:solidFill>
                  <a:srgbClr val="7030A0"/>
                </a:solidFill>
                <a:latin typeface="Times New Roman" pitchFamily="18" charset="0"/>
                <a:cs typeface="Times New Roman" pitchFamily="18" charset="0"/>
              </a:rPr>
              <a:t>input </a:t>
            </a:r>
            <a:r>
              <a:rPr lang="en-US" sz="2000" dirty="0">
                <a:latin typeface="Times New Roman" pitchFamily="18" charset="0"/>
                <a:cs typeface="Times New Roman" pitchFamily="18" charset="0"/>
              </a:rPr>
              <a:t>and produces some value, or set of values, as </a:t>
            </a:r>
            <a:r>
              <a:rPr lang="en-US" sz="2000" i="1" dirty="0">
                <a:solidFill>
                  <a:srgbClr val="7030A0"/>
                </a:solidFill>
                <a:latin typeface="Times New Roman" pitchFamily="18" charset="0"/>
                <a:cs typeface="Times New Roman" pitchFamily="18" charset="0"/>
              </a:rPr>
              <a:t>output.</a:t>
            </a:r>
            <a:endParaRPr lang="en-US" sz="2000" dirty="0">
              <a:latin typeface="Times New Roman" pitchFamily="18" charset="0"/>
              <a:cs typeface="Times New Roman" pitchFamily="18" charset="0"/>
            </a:endParaRPr>
          </a:p>
          <a:p>
            <a:pPr marL="273050" indent="-273050" algn="just">
              <a:spcBef>
                <a:spcPct val="20000"/>
              </a:spcBef>
              <a:buClr>
                <a:srgbClr val="0BD0D9"/>
              </a:buClr>
              <a:buSzPct val="95000"/>
              <a:buFont typeface="Wingdings 2" pitchFamily="18" charset="2"/>
              <a:buChar char=""/>
              <a:defRPr/>
            </a:pPr>
            <a:endParaRPr lang="en-US" sz="2000" dirty="0">
              <a:latin typeface="Times New Roman" pitchFamily="18" charset="0"/>
              <a:cs typeface="Times New Roman" pitchFamily="18" charset="0"/>
            </a:endParaRPr>
          </a:p>
          <a:p>
            <a:pPr marL="273050" indent="-273050" algn="just">
              <a:spcBef>
                <a:spcPct val="20000"/>
              </a:spcBef>
              <a:buClr>
                <a:srgbClr val="0BD0D9"/>
              </a:buClr>
              <a:buSzPct val="95000"/>
              <a:buFont typeface="Wingdings" pitchFamily="2" charset="2"/>
              <a:buChar char="Ø"/>
              <a:defRPr/>
            </a:pPr>
            <a:r>
              <a:rPr lang="en-US" sz="2000" dirty="0">
                <a:latin typeface="Times New Roman" pitchFamily="18" charset="0"/>
                <a:cs typeface="Times New Roman" pitchFamily="18" charset="0"/>
              </a:rPr>
              <a:t>Written in a </a:t>
            </a:r>
            <a:r>
              <a:rPr lang="en-US" sz="2000" dirty="0">
                <a:solidFill>
                  <a:srgbClr val="FF0000"/>
                </a:solidFill>
                <a:latin typeface="Times New Roman" pitchFamily="18" charset="0"/>
                <a:cs typeface="Times New Roman" pitchFamily="18" charset="0"/>
              </a:rPr>
              <a:t>pseudo code</a:t>
            </a:r>
            <a:r>
              <a:rPr lang="en-US" sz="2000" dirty="0">
                <a:latin typeface="Times New Roman" pitchFamily="18" charset="0"/>
                <a:cs typeface="Times New Roman" pitchFamily="18" charset="0"/>
              </a:rPr>
              <a:t> which can be implemented in the language of programmer’s choice.</a:t>
            </a:r>
          </a:p>
          <a:p>
            <a:pPr marL="273050" indent="-273050" algn="just">
              <a:spcBef>
                <a:spcPct val="20000"/>
              </a:spcBef>
              <a:buClr>
                <a:srgbClr val="0BD0D9"/>
              </a:buClr>
              <a:buSzPct val="95000"/>
              <a:buFont typeface="Wingdings 2" pitchFamily="18" charset="2"/>
              <a:buChar char=""/>
              <a:defRPr/>
            </a:pPr>
            <a:endParaRPr lang="en-US" sz="2000" dirty="0">
              <a:latin typeface="Times New Roman" pitchFamily="18" charset="0"/>
              <a:cs typeface="Times New Roman" pitchFamily="18" charset="0"/>
            </a:endParaRPr>
          </a:p>
          <a:p>
            <a:pPr marL="273050" indent="-273050" algn="just">
              <a:spcBef>
                <a:spcPct val="20000"/>
              </a:spcBef>
              <a:buClr>
                <a:srgbClr val="0BD0D9"/>
              </a:buClr>
              <a:buSzPct val="95000"/>
              <a:defRPr/>
            </a:pPr>
            <a:r>
              <a:rPr lang="en-US" sz="2000" b="1" dirty="0">
                <a:solidFill>
                  <a:srgbClr val="7030A0"/>
                </a:solidFill>
                <a:latin typeface="Times New Roman" pitchFamily="18" charset="0"/>
                <a:ea typeface="新細明體" pitchFamily="18" charset="-120"/>
                <a:cs typeface="Times New Roman" pitchFamily="18" charset="0"/>
              </a:rPr>
              <a:t>PSEUDO CODE: </a:t>
            </a:r>
            <a:r>
              <a:rPr lang="en-US" sz="2000" dirty="0">
                <a:latin typeface="Times New Roman" pitchFamily="18" charset="0"/>
                <a:ea typeface="新細明體" pitchFamily="18" charset="-120"/>
                <a:cs typeface="Times New Roman" pitchFamily="18" charset="0"/>
              </a:rPr>
              <a:t>A notation resembling a simplified programming language, used in program design.</a:t>
            </a:r>
          </a:p>
          <a:p>
            <a:pPr marL="273050" indent="-273050">
              <a:spcBef>
                <a:spcPct val="20000"/>
              </a:spcBef>
              <a:buClr>
                <a:srgbClr val="0BD0D9"/>
              </a:buClr>
              <a:buSzPct val="95000"/>
              <a:buFont typeface="Wingdings 2" pitchFamily="18" charset="2"/>
              <a:buChar char=""/>
              <a:defRPr/>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727255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367146" y="0"/>
            <a:ext cx="10515600" cy="1325563"/>
          </a:xfrm>
        </p:spPr>
        <p:txBody>
          <a:bodyPr/>
          <a:lstStyle/>
          <a:p>
            <a:r>
              <a:rPr lang="en-US" altLang="en-US" dirty="0" smtClean="0">
                <a:solidFill>
                  <a:schemeClr val="tx1"/>
                </a:solidFill>
              </a:rPr>
              <a:t>Substitution method</a:t>
            </a:r>
            <a:endParaRPr lang="en-US" altLang="en-US" dirty="0" smtClean="0"/>
          </a:p>
        </p:txBody>
      </p:sp>
      <p:sp>
        <p:nvSpPr>
          <p:cNvPr id="3" name="Content Placeholder 2"/>
          <p:cNvSpPr>
            <a:spLocks noGrp="1"/>
          </p:cNvSpPr>
          <p:nvPr>
            <p:ph idx="1"/>
          </p:nvPr>
        </p:nvSpPr>
        <p:spPr>
          <a:xfrm>
            <a:off x="367145" y="1103891"/>
            <a:ext cx="11547763" cy="5615564"/>
          </a:xfrm>
        </p:spPr>
        <p:txBody>
          <a:bodyPr>
            <a:noAutofit/>
          </a:bodyPr>
          <a:lstStyle/>
          <a:p>
            <a:pPr marL="0" indent="0">
              <a:buNone/>
              <a:defRPr/>
            </a:pPr>
            <a:r>
              <a:rPr lang="en-US" sz="1800" b="1" dirty="0"/>
              <a:t>If n=2 </a:t>
            </a:r>
          </a:p>
          <a:p>
            <a:pPr marL="0" indent="0">
              <a:buNone/>
              <a:defRPr/>
            </a:pPr>
            <a:r>
              <a:rPr lang="en-US" sz="1800" dirty="0"/>
              <a:t>T(2) = T(1)+2</a:t>
            </a:r>
          </a:p>
          <a:p>
            <a:pPr marL="0" indent="0">
              <a:buNone/>
              <a:defRPr/>
            </a:pPr>
            <a:r>
              <a:rPr lang="en-US" sz="1800" dirty="0"/>
              <a:t>        = </a:t>
            </a:r>
            <a:r>
              <a:rPr lang="en-US" sz="1800" dirty="0" smtClean="0"/>
              <a:t>1+1+2</a:t>
            </a:r>
            <a:endParaRPr lang="en-US" sz="1800" dirty="0"/>
          </a:p>
          <a:p>
            <a:pPr marL="0" indent="0">
              <a:buNone/>
              <a:defRPr/>
            </a:pPr>
            <a:r>
              <a:rPr lang="en-US" sz="1800" b="1" dirty="0"/>
              <a:t>T(2) = </a:t>
            </a:r>
            <a:r>
              <a:rPr lang="en-US" sz="1800" b="1" dirty="0" smtClean="0"/>
              <a:t>1+1+2</a:t>
            </a:r>
            <a:r>
              <a:rPr lang="en-US" sz="1800" b="1" dirty="0"/>
              <a:t>	----(3)</a:t>
            </a:r>
            <a:endParaRPr lang="en-US" sz="1800" dirty="0"/>
          </a:p>
          <a:p>
            <a:pPr marL="0" indent="0">
              <a:buNone/>
              <a:defRPr/>
            </a:pPr>
            <a:r>
              <a:rPr lang="en-US" sz="1800" b="1" dirty="0"/>
              <a:t>If n=3 </a:t>
            </a:r>
          </a:p>
          <a:p>
            <a:pPr marL="0" indent="0">
              <a:buNone/>
              <a:defRPr/>
            </a:pPr>
            <a:r>
              <a:rPr lang="en-US" sz="1800" dirty="0"/>
              <a:t>T(3) = T(2)+3</a:t>
            </a:r>
          </a:p>
          <a:p>
            <a:pPr marL="0" indent="0">
              <a:buNone/>
              <a:defRPr/>
            </a:pPr>
            <a:r>
              <a:rPr lang="en-US" sz="1800" dirty="0"/>
              <a:t>        = </a:t>
            </a:r>
            <a:r>
              <a:rPr lang="en-US" sz="1800" dirty="0" smtClean="0"/>
              <a:t>1+1+2+3</a:t>
            </a:r>
            <a:endParaRPr lang="en-US" sz="1800" dirty="0"/>
          </a:p>
          <a:p>
            <a:pPr marL="0" indent="0">
              <a:buNone/>
              <a:defRPr/>
            </a:pPr>
            <a:r>
              <a:rPr lang="en-US" sz="1800" b="1" dirty="0"/>
              <a:t>T(3) = </a:t>
            </a:r>
            <a:r>
              <a:rPr lang="en-US" sz="1800" b="1" dirty="0" smtClean="0"/>
              <a:t>1+1+2+3</a:t>
            </a:r>
            <a:r>
              <a:rPr lang="en-US" sz="1800" b="1" dirty="0"/>
              <a:t>	----(4</a:t>
            </a:r>
            <a:r>
              <a:rPr lang="en-US" sz="1800" b="1" dirty="0" smtClean="0"/>
              <a:t>)</a:t>
            </a:r>
          </a:p>
          <a:p>
            <a:pPr marL="0" indent="0">
              <a:buNone/>
              <a:defRPr/>
            </a:pPr>
            <a:r>
              <a:rPr lang="en-US" sz="1800" b="1" dirty="0" smtClean="0"/>
              <a:t>T(4)=1+1+2+3+4              -------(5)</a:t>
            </a:r>
          </a:p>
          <a:p>
            <a:pPr marL="0" indent="0">
              <a:buNone/>
              <a:defRPr/>
            </a:pPr>
            <a:r>
              <a:rPr lang="en-US" sz="1800" b="1" dirty="0" smtClean="0"/>
              <a:t>T(5)=1+1+2+3+4+5 ------------(6)</a:t>
            </a:r>
            <a:endParaRPr lang="en-US" sz="1800" dirty="0"/>
          </a:p>
          <a:p>
            <a:pPr>
              <a:defRPr/>
            </a:pPr>
            <a:r>
              <a:rPr lang="en-US" sz="1800" dirty="0"/>
              <a:t>By observing,</a:t>
            </a:r>
          </a:p>
          <a:p>
            <a:pPr>
              <a:defRPr/>
            </a:pPr>
            <a:r>
              <a:rPr lang="en-US" sz="1800" dirty="0"/>
              <a:t>T(n) = </a:t>
            </a:r>
            <a:r>
              <a:rPr lang="en-US" sz="1800" dirty="0" smtClean="0"/>
              <a:t>∑n=1+n(n+1</a:t>
            </a:r>
            <a:r>
              <a:rPr lang="en-US" sz="1800" dirty="0"/>
              <a:t>)/2</a:t>
            </a:r>
          </a:p>
          <a:p>
            <a:pPr marL="0" indent="0">
              <a:buNone/>
              <a:defRPr/>
            </a:pPr>
            <a:r>
              <a:rPr lang="en-US" sz="1800" dirty="0"/>
              <a:t>	= </a:t>
            </a:r>
            <a:r>
              <a:rPr lang="en-US" sz="1800" dirty="0" smtClean="0"/>
              <a:t>1+(n</a:t>
            </a:r>
            <a:r>
              <a:rPr lang="en-US" sz="1800" baseline="30000" dirty="0" smtClean="0"/>
              <a:t>2</a:t>
            </a:r>
            <a:r>
              <a:rPr lang="en-US" sz="1800" dirty="0" smtClean="0"/>
              <a:t>+n/2)</a:t>
            </a:r>
            <a:endParaRPr lang="en-US" sz="1800" dirty="0"/>
          </a:p>
          <a:p>
            <a:pPr marL="0" indent="0">
              <a:buNone/>
              <a:defRPr/>
            </a:pPr>
            <a:r>
              <a:rPr lang="en-US" sz="1800" dirty="0"/>
              <a:t>            = O(n</a:t>
            </a:r>
            <a:r>
              <a:rPr lang="en-US" sz="1800" baseline="30000" dirty="0"/>
              <a:t>2</a:t>
            </a:r>
            <a:r>
              <a:rPr lang="en-US" sz="1800" dirty="0" smtClean="0"/>
              <a:t>)</a:t>
            </a:r>
            <a:endParaRPr lang="en-US" sz="1800" dirty="0"/>
          </a:p>
          <a:p>
            <a:pPr marL="0" indent="0">
              <a:buNone/>
              <a:defRPr/>
            </a:pPr>
            <a:r>
              <a:rPr lang="en-US" sz="1800" dirty="0"/>
              <a:t>It is difficult to find pattern so generally not used.</a:t>
            </a:r>
          </a:p>
          <a:p>
            <a:pPr>
              <a:defRPr/>
            </a:pPr>
            <a:endParaRPr lang="en-US" sz="1800" dirty="0"/>
          </a:p>
        </p:txBody>
      </p:sp>
    </p:spTree>
    <p:extLst>
      <p:ext uri="{BB962C8B-B14F-4D97-AF65-F5344CB8AC3E}">
        <p14:creationId xmlns:p14="http://schemas.microsoft.com/office/powerpoint/2010/main" val="2219478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284018" y="0"/>
            <a:ext cx="10515600" cy="1325563"/>
          </a:xfrm>
        </p:spPr>
        <p:txBody>
          <a:bodyPr/>
          <a:lstStyle/>
          <a:p>
            <a:r>
              <a:rPr lang="en-IN" altLang="en-US" smtClean="0">
                <a:solidFill>
                  <a:schemeClr val="tx1"/>
                </a:solidFill>
              </a:rPr>
              <a:t>Backward substitution method</a:t>
            </a:r>
            <a:endParaRPr lang="en-US" altLang="en-US" dirty="0" smtClean="0">
              <a:solidFill>
                <a:schemeClr val="tx1"/>
              </a:solidFill>
            </a:endParaRPr>
          </a:p>
        </p:txBody>
      </p:sp>
      <p:sp>
        <p:nvSpPr>
          <p:cNvPr id="3" name="Content Placeholder 2"/>
          <p:cNvSpPr>
            <a:spLocks noGrp="1"/>
          </p:cNvSpPr>
          <p:nvPr>
            <p:ph idx="1"/>
          </p:nvPr>
        </p:nvSpPr>
        <p:spPr>
          <a:xfrm>
            <a:off x="450273" y="1325563"/>
            <a:ext cx="10515600" cy="4351338"/>
          </a:xfrm>
        </p:spPr>
        <p:txBody>
          <a:bodyPr>
            <a:normAutofit fontScale="92500" lnSpcReduction="20000"/>
          </a:bodyPr>
          <a:lstStyle/>
          <a:p>
            <a:pPr marL="0" indent="0">
              <a:buNone/>
              <a:defRPr/>
            </a:pPr>
            <a:r>
              <a:rPr lang="en-US" b="1" dirty="0">
                <a:solidFill>
                  <a:srgbClr val="FF0000"/>
                </a:solidFill>
              </a:rPr>
              <a:t>2. Backward substitution </a:t>
            </a:r>
          </a:p>
          <a:p>
            <a:pPr marL="0" indent="0">
              <a:buNone/>
              <a:defRPr/>
            </a:pPr>
            <a:r>
              <a:rPr lang="en-US" dirty="0"/>
              <a:t>T(n) = T(n-1) + n  -----(1)</a:t>
            </a:r>
          </a:p>
          <a:p>
            <a:pPr marL="0" indent="0">
              <a:buNone/>
              <a:defRPr/>
            </a:pPr>
            <a:r>
              <a:rPr lang="en-US" b="1" dirty="0"/>
              <a:t>If n=n-1</a:t>
            </a:r>
          </a:p>
          <a:p>
            <a:pPr marL="0" indent="0">
              <a:buNone/>
              <a:defRPr/>
            </a:pPr>
            <a:r>
              <a:rPr lang="en-US" dirty="0"/>
              <a:t>T(n-1) = T(n-1-1)+(n-1)</a:t>
            </a:r>
          </a:p>
          <a:p>
            <a:pPr marL="0" indent="0">
              <a:buNone/>
              <a:defRPr/>
            </a:pPr>
            <a:r>
              <a:rPr lang="en-US" dirty="0"/>
              <a:t>           = T(n-2) + (n-1)  ----(2)</a:t>
            </a:r>
          </a:p>
          <a:p>
            <a:pPr marL="0" indent="0">
              <a:buNone/>
              <a:defRPr/>
            </a:pPr>
            <a:r>
              <a:rPr lang="en-US" dirty="0"/>
              <a:t>Put </a:t>
            </a:r>
            <a:r>
              <a:rPr lang="en-US" dirty="0" err="1"/>
              <a:t>eq</a:t>
            </a:r>
            <a:r>
              <a:rPr lang="en-US" baseline="30000" dirty="0" err="1"/>
              <a:t>n</a:t>
            </a:r>
            <a:r>
              <a:rPr lang="en-US" dirty="0"/>
              <a:t>(2) in </a:t>
            </a:r>
            <a:r>
              <a:rPr lang="en-US" dirty="0" err="1"/>
              <a:t>eq</a:t>
            </a:r>
            <a:r>
              <a:rPr lang="en-US" baseline="30000" dirty="0" err="1"/>
              <a:t>n</a:t>
            </a:r>
            <a:r>
              <a:rPr lang="en-US" dirty="0"/>
              <a:t> (1)</a:t>
            </a:r>
          </a:p>
          <a:p>
            <a:pPr marL="0" indent="0">
              <a:buNone/>
              <a:defRPr/>
            </a:pPr>
            <a:r>
              <a:rPr lang="en-US" dirty="0"/>
              <a:t>	 T(n) = T(n-2) + (n-1)+ n   ------(3)</a:t>
            </a:r>
          </a:p>
          <a:p>
            <a:pPr marL="0" indent="0">
              <a:buNone/>
              <a:defRPr/>
            </a:pPr>
            <a:r>
              <a:rPr lang="en-US" b="1" dirty="0"/>
              <a:t>let n=n-2</a:t>
            </a:r>
          </a:p>
          <a:p>
            <a:pPr marL="0" indent="0">
              <a:buNone/>
              <a:defRPr/>
            </a:pPr>
            <a:r>
              <a:rPr lang="en-US" dirty="0"/>
              <a:t>T(n-2) = T(n-1-2)+(n-2)</a:t>
            </a:r>
          </a:p>
          <a:p>
            <a:pPr marL="0" indent="0">
              <a:buNone/>
              <a:defRPr/>
            </a:pPr>
            <a:r>
              <a:rPr lang="en-US" dirty="0"/>
              <a:t>           = T(n-3) + (n-2)  ----(4)</a:t>
            </a:r>
          </a:p>
          <a:p>
            <a:pPr>
              <a:defRPr/>
            </a:pPr>
            <a:endParaRPr lang="en-US" dirty="0"/>
          </a:p>
        </p:txBody>
      </p:sp>
    </p:spTree>
    <p:extLst>
      <p:ext uri="{BB962C8B-B14F-4D97-AF65-F5344CB8AC3E}">
        <p14:creationId xmlns:p14="http://schemas.microsoft.com/office/powerpoint/2010/main" val="4042635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200891" y="0"/>
            <a:ext cx="10515600" cy="1325563"/>
          </a:xfrm>
        </p:spPr>
        <p:txBody>
          <a:bodyPr/>
          <a:lstStyle/>
          <a:p>
            <a:r>
              <a:rPr lang="en-IN" altLang="en-US" dirty="0" smtClean="0">
                <a:solidFill>
                  <a:schemeClr val="tx1"/>
                </a:solidFill>
              </a:rPr>
              <a:t>Backward substitution method</a:t>
            </a:r>
            <a:endParaRPr lang="en-US" altLang="en-US" dirty="0" smtClean="0"/>
          </a:p>
        </p:txBody>
      </p:sp>
      <p:sp>
        <p:nvSpPr>
          <p:cNvPr id="3" name="Content Placeholder 2"/>
          <p:cNvSpPr>
            <a:spLocks noGrp="1"/>
          </p:cNvSpPr>
          <p:nvPr>
            <p:ph idx="1"/>
          </p:nvPr>
        </p:nvSpPr>
        <p:spPr/>
        <p:txBody>
          <a:bodyPr>
            <a:normAutofit fontScale="77500" lnSpcReduction="20000"/>
          </a:bodyPr>
          <a:lstStyle/>
          <a:p>
            <a:pPr marL="0" indent="0">
              <a:buNone/>
              <a:defRPr/>
            </a:pPr>
            <a:r>
              <a:rPr lang="en-US" dirty="0"/>
              <a:t>Put </a:t>
            </a:r>
            <a:r>
              <a:rPr lang="en-US" dirty="0" err="1"/>
              <a:t>eq</a:t>
            </a:r>
            <a:r>
              <a:rPr lang="en-US" baseline="30000" dirty="0" err="1"/>
              <a:t>n</a:t>
            </a:r>
            <a:r>
              <a:rPr lang="en-US" dirty="0"/>
              <a:t>(4) in </a:t>
            </a:r>
            <a:r>
              <a:rPr lang="en-US" dirty="0" err="1"/>
              <a:t>eq</a:t>
            </a:r>
            <a:r>
              <a:rPr lang="en-US" baseline="30000" dirty="0" err="1"/>
              <a:t>n</a:t>
            </a:r>
            <a:r>
              <a:rPr lang="en-US" dirty="0"/>
              <a:t> (3)</a:t>
            </a:r>
          </a:p>
          <a:p>
            <a:pPr marL="0" indent="0">
              <a:buNone/>
              <a:defRPr/>
            </a:pPr>
            <a:r>
              <a:rPr lang="en-US" dirty="0"/>
              <a:t>	 T(n) = T(n-3) + (n-2) + (n-1)+ n   ------(3)</a:t>
            </a:r>
          </a:p>
          <a:p>
            <a:pPr marL="0" indent="0">
              <a:buNone/>
              <a:defRPr/>
            </a:pPr>
            <a:r>
              <a:rPr lang="en-IN" dirty="0"/>
              <a:t>	   |</a:t>
            </a:r>
          </a:p>
          <a:p>
            <a:pPr marL="0" indent="0">
              <a:buNone/>
              <a:defRPr/>
            </a:pPr>
            <a:r>
              <a:rPr lang="en-IN" dirty="0"/>
              <a:t>	   |</a:t>
            </a:r>
          </a:p>
          <a:p>
            <a:pPr marL="0" indent="0">
              <a:buNone/>
              <a:defRPr/>
            </a:pPr>
            <a:r>
              <a:rPr lang="en-IN" dirty="0"/>
              <a:t>	</a:t>
            </a:r>
            <a:r>
              <a:rPr lang="en-US" dirty="0"/>
              <a:t> T(n) = T(n-k) + (n-k+1) + (n-k+2)+------+ n </a:t>
            </a:r>
          </a:p>
          <a:p>
            <a:pPr marL="0" indent="0">
              <a:buNone/>
              <a:defRPr/>
            </a:pPr>
            <a:r>
              <a:rPr lang="en-US" dirty="0"/>
              <a:t>Let k=n then,</a:t>
            </a:r>
          </a:p>
          <a:p>
            <a:pPr marL="0" indent="0">
              <a:buNone/>
              <a:defRPr/>
            </a:pPr>
            <a:r>
              <a:rPr lang="en-IN" dirty="0"/>
              <a:t>	</a:t>
            </a:r>
            <a:r>
              <a:rPr lang="en-US" dirty="0"/>
              <a:t> T(n) = T(n-n) + (n-n+1) + (n-n+2)+------+ n </a:t>
            </a:r>
          </a:p>
          <a:p>
            <a:pPr marL="0" indent="0">
              <a:buNone/>
              <a:defRPr/>
            </a:pPr>
            <a:r>
              <a:rPr lang="en-US" dirty="0"/>
              <a:t> 	T(n) = T(0) +1+2+3+------+ n </a:t>
            </a:r>
          </a:p>
          <a:p>
            <a:pPr marL="0" indent="0">
              <a:buNone/>
              <a:defRPr/>
            </a:pPr>
            <a:r>
              <a:rPr lang="en-IN" dirty="0"/>
              <a:t>	</a:t>
            </a:r>
            <a:r>
              <a:rPr lang="en-US" dirty="0"/>
              <a:t> T(n) = </a:t>
            </a:r>
            <a:r>
              <a:rPr lang="en-US" dirty="0" smtClean="0"/>
              <a:t>1 </a:t>
            </a:r>
            <a:r>
              <a:rPr lang="en-US" dirty="0"/>
              <a:t>+1+2+3+------+ n </a:t>
            </a:r>
            <a:endParaRPr lang="en-IN" dirty="0"/>
          </a:p>
          <a:p>
            <a:pPr>
              <a:defRPr/>
            </a:pPr>
            <a:r>
              <a:rPr lang="en-US" dirty="0"/>
              <a:t>T(n) = n(n+1)/2</a:t>
            </a:r>
          </a:p>
          <a:p>
            <a:pPr marL="0" indent="0">
              <a:buNone/>
              <a:defRPr/>
            </a:pPr>
            <a:r>
              <a:rPr lang="en-US" dirty="0"/>
              <a:t>	= n</a:t>
            </a:r>
            <a:r>
              <a:rPr lang="en-US" baseline="30000" dirty="0"/>
              <a:t>2</a:t>
            </a:r>
            <a:r>
              <a:rPr lang="en-US" dirty="0"/>
              <a:t>+n/2</a:t>
            </a:r>
          </a:p>
          <a:p>
            <a:pPr marL="0" indent="0">
              <a:buNone/>
              <a:defRPr/>
            </a:pPr>
            <a:r>
              <a:rPr lang="en-US" dirty="0"/>
              <a:t>            = O(n</a:t>
            </a:r>
            <a:r>
              <a:rPr lang="en-US" baseline="30000" dirty="0"/>
              <a:t>2</a:t>
            </a:r>
            <a:r>
              <a:rPr lang="en-US" dirty="0"/>
              <a:t>)</a:t>
            </a:r>
          </a:p>
          <a:p>
            <a:pPr>
              <a:defRPr/>
            </a:pPr>
            <a:endParaRPr lang="en-US" dirty="0"/>
          </a:p>
        </p:txBody>
      </p:sp>
    </p:spTree>
    <p:extLst>
      <p:ext uri="{BB962C8B-B14F-4D97-AF65-F5344CB8AC3E}">
        <p14:creationId xmlns:p14="http://schemas.microsoft.com/office/powerpoint/2010/main" val="855845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227013" y="0"/>
            <a:ext cx="10515600" cy="1325563"/>
          </a:xfrm>
        </p:spPr>
        <p:txBody>
          <a:bodyPr/>
          <a:lstStyle/>
          <a:p>
            <a:r>
              <a:rPr lang="en-US" altLang="en-US" dirty="0" smtClean="0">
                <a:solidFill>
                  <a:schemeClr val="tx1"/>
                </a:solidFill>
              </a:rPr>
              <a:t>Master’s Method</a:t>
            </a:r>
          </a:p>
        </p:txBody>
      </p:sp>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89"/>
            </a:stretch>
          </a:blipFill>
          <a:extLst/>
        </p:spPr>
        <p:txBody>
          <a:bodyPr/>
          <a:lstStyle/>
          <a:p>
            <a:r>
              <a:rPr lang="en-US">
                <a:noFill/>
              </a:rPr>
              <a:t> </a:t>
            </a:r>
          </a:p>
        </p:txBody>
      </p:sp>
      <p:cxnSp>
        <p:nvCxnSpPr>
          <p:cNvPr id="4" name="Straight Arrow Connector 3"/>
          <p:cNvCxnSpPr/>
          <p:nvPr/>
        </p:nvCxnSpPr>
        <p:spPr>
          <a:xfrm>
            <a:off x="5476875" y="2513013"/>
            <a:ext cx="7938" cy="133826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a:off x="5997575" y="2452688"/>
            <a:ext cx="6350" cy="66675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03101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228600" y="0"/>
            <a:ext cx="10515600" cy="1325563"/>
          </a:xfrm>
        </p:spPr>
        <p:txBody>
          <a:bodyPr/>
          <a:lstStyle/>
          <a:p>
            <a:r>
              <a:rPr lang="en-US" altLang="en-US" dirty="0" smtClean="0">
                <a:solidFill>
                  <a:schemeClr val="tx1"/>
                </a:solidFill>
              </a:rPr>
              <a:t>Master’s Method</a:t>
            </a:r>
            <a:endParaRPr lang="en-US" altLang="en-US" dirty="0" smtClean="0"/>
          </a:p>
        </p:txBody>
      </p:sp>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96" t="-555"/>
            </a:stretch>
          </a:blipFill>
          <a:extLst/>
        </p:spPr>
        <p:txBody>
          <a:bodyPr/>
          <a:lstStyle/>
          <a:p>
            <a:r>
              <a:rPr lang="en-US">
                <a:noFill/>
              </a:rPr>
              <a:t> </a:t>
            </a:r>
          </a:p>
        </p:txBody>
      </p:sp>
    </p:spTree>
    <p:extLst>
      <p:ext uri="{BB962C8B-B14F-4D97-AF65-F5344CB8AC3E}">
        <p14:creationId xmlns:p14="http://schemas.microsoft.com/office/powerpoint/2010/main" val="1215580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741218" y="0"/>
            <a:ext cx="10515600" cy="1325563"/>
          </a:xfrm>
        </p:spPr>
        <p:txBody>
          <a:bodyPr/>
          <a:lstStyle/>
          <a:p>
            <a:r>
              <a:rPr lang="en-US" altLang="en-US" dirty="0" smtClean="0">
                <a:solidFill>
                  <a:schemeClr val="tx1"/>
                </a:solidFill>
              </a:rPr>
              <a:t>Master’s Method</a:t>
            </a:r>
            <a:endParaRPr lang="en-US" altLang="en-US" dirty="0" smtClean="0"/>
          </a:p>
        </p:txBody>
      </p:sp>
      <p:sp>
        <p:nvSpPr>
          <p:cNvPr id="3" name="Content Placeholder 2"/>
          <p:cNvSpPr>
            <a:spLocks noGrp="1"/>
          </p:cNvSpPr>
          <p:nvPr>
            <p:ph idx="1"/>
          </p:nvPr>
        </p:nvSpPr>
        <p:spPr/>
        <p:txBody>
          <a:bodyPr/>
          <a:lstStyle/>
          <a:p>
            <a:pPr>
              <a:defRPr/>
            </a:pPr>
            <a:r>
              <a:rPr lang="en-US" sz="1800" b="1" dirty="0">
                <a:latin typeface="Times New Roman" panose="02020603050405020304" pitchFamily="18" charset="0"/>
                <a:cs typeface="Times New Roman" panose="02020603050405020304" pitchFamily="18" charset="0"/>
              </a:rPr>
              <a:t>Case 3:</a:t>
            </a:r>
          </a:p>
          <a:p>
            <a:pPr>
              <a:defRPr/>
            </a:pPr>
            <a:r>
              <a:rPr lang="en-US" sz="1800" b="1" dirty="0">
                <a:latin typeface="Times New Roman" panose="02020603050405020304" pitchFamily="18" charset="0"/>
                <a:cs typeface="Times New Roman" panose="02020603050405020304" pitchFamily="18" charset="0"/>
              </a:rPr>
              <a:t>If </a:t>
            </a:r>
            <a:r>
              <a:rPr lang="en-US" b="1" dirty="0" err="1">
                <a:solidFill>
                  <a:srgbClr val="FF0000"/>
                </a:solidFill>
                <a:latin typeface="Times New Roman" panose="02020603050405020304" pitchFamily="18" charset="0"/>
                <a:cs typeface="Times New Roman" panose="02020603050405020304" pitchFamily="18" charset="0"/>
              </a:rPr>
              <a:t>log</a:t>
            </a:r>
            <a:r>
              <a:rPr lang="en-US" b="1" i="1" baseline="-25000" dirty="0" err="1">
                <a:solidFill>
                  <a:srgbClr val="FF0000"/>
                </a:solidFill>
                <a:latin typeface="Times New Roman" panose="02020603050405020304" pitchFamily="18" charset="0"/>
                <a:cs typeface="Times New Roman" panose="02020603050405020304" pitchFamily="18" charset="0"/>
              </a:rPr>
              <a:t>b</a:t>
            </a:r>
            <a:r>
              <a:rPr lang="en-US" b="1" i="1" dirty="0" err="1">
                <a:solidFill>
                  <a:srgbClr val="FF0000"/>
                </a:solidFill>
                <a:latin typeface="Times New Roman" panose="02020603050405020304" pitchFamily="18" charset="0"/>
                <a:cs typeface="Times New Roman" panose="02020603050405020304" pitchFamily="18" charset="0"/>
              </a:rPr>
              <a:t>a</a:t>
            </a:r>
            <a:r>
              <a:rPr lang="en-US" sz="1800" b="1" i="1" baseline="30000" dirty="0">
                <a:solidFill>
                  <a:srgbClr val="FF0000"/>
                </a:solidFill>
                <a:latin typeface="Times New Roman" panose="02020603050405020304" pitchFamily="18" charset="0"/>
                <a:cs typeface="Times New Roman" panose="02020603050405020304" pitchFamily="18" charset="0"/>
              </a:rPr>
              <a:t> </a:t>
            </a:r>
            <a:r>
              <a:rPr lang="en-IN" sz="1800" b="1" dirty="0">
                <a:solidFill>
                  <a:srgbClr val="FF0000"/>
                </a:solidFill>
                <a:latin typeface="Times New Roman" panose="02020603050405020304" pitchFamily="18" charset="0"/>
                <a:cs typeface="Times New Roman" panose="02020603050405020304" pitchFamily="18" charset="0"/>
              </a:rPr>
              <a:t> &lt;  k </a:t>
            </a:r>
            <a:r>
              <a:rPr lang="en-IN" sz="1800" b="1" dirty="0">
                <a:latin typeface="Times New Roman" panose="02020603050405020304" pitchFamily="18" charset="0"/>
                <a:cs typeface="Times New Roman" panose="02020603050405020304" pitchFamily="18" charset="0"/>
              </a:rPr>
              <a:t>then</a:t>
            </a:r>
          </a:p>
          <a:p>
            <a:pPr lvl="1">
              <a:defRPr/>
            </a:pPr>
            <a:r>
              <a:rPr lang="en-IN" sz="1650" b="1" dirty="0">
                <a:solidFill>
                  <a:srgbClr val="FF0000"/>
                </a:solidFill>
                <a:latin typeface="Times New Roman" panose="02020603050405020304" pitchFamily="18" charset="0"/>
                <a:cs typeface="Times New Roman" panose="02020603050405020304" pitchFamily="18" charset="0"/>
              </a:rPr>
              <a:t>If p &gt;= 0 </a:t>
            </a:r>
            <a:r>
              <a:rPr lang="en-IN" sz="1650" b="1" dirty="0">
                <a:latin typeface="Times New Roman" panose="02020603050405020304" pitchFamily="18" charset="0"/>
                <a:cs typeface="Times New Roman" panose="02020603050405020304" pitchFamily="18" charset="0"/>
              </a:rPr>
              <a:t>then  </a:t>
            </a:r>
            <a:r>
              <a:rPr lang="en-US" sz="1650" b="1" dirty="0">
                <a:solidFill>
                  <a:srgbClr val="FF0000"/>
                </a:solidFill>
                <a:latin typeface="Symbol" panose="05050102010706020507" pitchFamily="18" charset="2"/>
              </a:rPr>
              <a:t>Q(</a:t>
            </a:r>
            <a:r>
              <a:rPr lang="en-US" sz="1500" b="1" i="1" dirty="0" err="1">
                <a:solidFill>
                  <a:srgbClr val="FF0000"/>
                </a:solidFill>
                <a:latin typeface="Times New Roman" panose="02020603050405020304" pitchFamily="18" charset="0"/>
                <a:cs typeface="Times New Roman" panose="02020603050405020304" pitchFamily="18" charset="0"/>
              </a:rPr>
              <a:t>n</a:t>
            </a:r>
            <a:r>
              <a:rPr lang="en-US" sz="1500" b="1" i="1" baseline="30000" dirty="0" err="1">
                <a:solidFill>
                  <a:srgbClr val="FF0000"/>
                </a:solidFill>
                <a:latin typeface="Times New Roman" panose="02020603050405020304" pitchFamily="18" charset="0"/>
                <a:cs typeface="Times New Roman" panose="02020603050405020304" pitchFamily="18" charset="0"/>
              </a:rPr>
              <a:t>k</a:t>
            </a:r>
            <a:r>
              <a:rPr lang="en-US" sz="1500" b="1" i="1" dirty="0">
                <a:solidFill>
                  <a:srgbClr val="FF0000"/>
                </a:solidFill>
                <a:latin typeface="Times New Roman" panose="02020603050405020304" pitchFamily="18" charset="0"/>
                <a:cs typeface="Times New Roman" panose="02020603050405020304" pitchFamily="18" charset="0"/>
              </a:rPr>
              <a:t> </a:t>
            </a:r>
            <a:r>
              <a:rPr lang="en-US" sz="1500" b="1" i="1" dirty="0" err="1">
                <a:solidFill>
                  <a:srgbClr val="FF0000"/>
                </a:solidFill>
                <a:latin typeface="Times New Roman" panose="02020603050405020304" pitchFamily="18" charset="0"/>
                <a:cs typeface="Times New Roman" panose="02020603050405020304" pitchFamily="18" charset="0"/>
              </a:rPr>
              <a:t>log</a:t>
            </a:r>
            <a:r>
              <a:rPr lang="en-US" sz="1500" b="1" i="1" baseline="30000" dirty="0" err="1">
                <a:solidFill>
                  <a:srgbClr val="FF0000"/>
                </a:solidFill>
                <a:latin typeface="Times New Roman" panose="02020603050405020304" pitchFamily="18" charset="0"/>
                <a:cs typeface="Times New Roman" panose="02020603050405020304" pitchFamily="18" charset="0"/>
              </a:rPr>
              <a:t>p</a:t>
            </a:r>
            <a:r>
              <a:rPr lang="en-US" sz="1500" b="1" i="1" baseline="30000" dirty="0">
                <a:solidFill>
                  <a:srgbClr val="FF0000"/>
                </a:solidFill>
                <a:latin typeface="Times New Roman" panose="02020603050405020304" pitchFamily="18" charset="0"/>
                <a:cs typeface="Times New Roman" panose="02020603050405020304" pitchFamily="18" charset="0"/>
              </a:rPr>
              <a:t> </a:t>
            </a:r>
            <a:r>
              <a:rPr lang="en-US" sz="1500" b="1" i="1" dirty="0">
                <a:solidFill>
                  <a:srgbClr val="FF0000"/>
                </a:solidFill>
                <a:latin typeface="Times New Roman" panose="02020603050405020304" pitchFamily="18" charset="0"/>
                <a:cs typeface="Times New Roman" panose="02020603050405020304" pitchFamily="18" charset="0"/>
              </a:rPr>
              <a:t>n</a:t>
            </a:r>
            <a:r>
              <a:rPr lang="en-US" sz="1650" b="1" dirty="0">
                <a:solidFill>
                  <a:srgbClr val="FF0000"/>
                </a:solidFill>
                <a:latin typeface="Symbol" panose="05050102010706020507" pitchFamily="18" charset="2"/>
              </a:rPr>
              <a:t>)</a:t>
            </a:r>
          </a:p>
          <a:p>
            <a:pPr lvl="1">
              <a:defRPr/>
            </a:pPr>
            <a:r>
              <a:rPr lang="en-IN" sz="1650" b="1" dirty="0">
                <a:solidFill>
                  <a:srgbClr val="FF0000"/>
                </a:solidFill>
                <a:latin typeface="Times New Roman" panose="02020603050405020304" pitchFamily="18" charset="0"/>
                <a:cs typeface="Times New Roman" panose="02020603050405020304" pitchFamily="18" charset="0"/>
              </a:rPr>
              <a:t>If p &lt; 0 </a:t>
            </a:r>
            <a:r>
              <a:rPr lang="en-IN" sz="1650" b="1" dirty="0">
                <a:latin typeface="Times New Roman" panose="02020603050405020304" pitchFamily="18" charset="0"/>
                <a:cs typeface="Times New Roman" panose="02020603050405020304" pitchFamily="18" charset="0"/>
              </a:rPr>
              <a:t>then  </a:t>
            </a:r>
            <a:r>
              <a:rPr lang="en-US" sz="1650" b="1" dirty="0">
                <a:solidFill>
                  <a:srgbClr val="FF0000"/>
                </a:solidFill>
                <a:latin typeface="Symbol" panose="05050102010706020507" pitchFamily="18" charset="2"/>
              </a:rPr>
              <a:t>O (</a:t>
            </a:r>
            <a:r>
              <a:rPr lang="en-US" sz="1500" b="1" i="1" dirty="0" err="1">
                <a:solidFill>
                  <a:srgbClr val="FF0000"/>
                </a:solidFill>
                <a:latin typeface="Times New Roman" panose="02020603050405020304" pitchFamily="18" charset="0"/>
                <a:cs typeface="Times New Roman" panose="02020603050405020304" pitchFamily="18" charset="0"/>
              </a:rPr>
              <a:t>n</a:t>
            </a:r>
            <a:r>
              <a:rPr lang="en-US" sz="1500" b="1" i="1" baseline="30000" dirty="0" err="1">
                <a:solidFill>
                  <a:srgbClr val="FF0000"/>
                </a:solidFill>
                <a:latin typeface="Times New Roman" panose="02020603050405020304" pitchFamily="18" charset="0"/>
                <a:cs typeface="Times New Roman" panose="02020603050405020304" pitchFamily="18" charset="0"/>
              </a:rPr>
              <a:t>k</a:t>
            </a:r>
            <a:r>
              <a:rPr lang="en-US" sz="1650" b="1" dirty="0">
                <a:solidFill>
                  <a:srgbClr val="FF0000"/>
                </a:solidFill>
                <a:latin typeface="Symbol" panose="05050102010706020507" pitchFamily="18" charset="2"/>
              </a:rPr>
              <a:t>)</a:t>
            </a:r>
          </a:p>
          <a:p>
            <a:pPr lvl="1">
              <a:defRPr/>
            </a:pPr>
            <a:endParaRPr lang="en-US" sz="1650" b="1" dirty="0">
              <a:solidFill>
                <a:srgbClr val="FF0000"/>
              </a:solidFill>
              <a:latin typeface="Symbol" panose="05050102010706020507" pitchFamily="18" charset="2"/>
              <a:cs typeface="Times New Roman" panose="02020603050405020304" pitchFamily="18" charset="0"/>
            </a:endParaRPr>
          </a:p>
          <a:p>
            <a:pPr lvl="1">
              <a:defRPr/>
            </a:pPr>
            <a:endParaRPr lang="en-US" sz="1650" b="1" dirty="0">
              <a:solidFill>
                <a:srgbClr val="FF0000"/>
              </a:solidFill>
              <a:latin typeface="Symbol" panose="05050102010706020507" pitchFamily="18" charset="2"/>
              <a:cs typeface="Times New Roman" panose="02020603050405020304" pitchFamily="18" charset="0"/>
            </a:endParaRPr>
          </a:p>
          <a:p>
            <a:pPr marL="0" indent="0">
              <a:buClr>
                <a:schemeClr val="accent2"/>
              </a:buClr>
              <a:buNone/>
              <a:defRPr/>
            </a:pPr>
            <a:r>
              <a:rPr lang="en-US" b="1" dirty="0">
                <a:solidFill>
                  <a:srgbClr val="002060"/>
                </a:solidFill>
                <a:latin typeface="Times New Roman" panose="02020603050405020304" pitchFamily="18" charset="0"/>
                <a:cs typeface="Times New Roman" panose="02020603050405020304" pitchFamily="18" charset="0"/>
              </a:rPr>
              <a:t>Ex1 . </a:t>
            </a:r>
            <a:r>
              <a:rPr lang="en-US" b="1" i="1" dirty="0">
                <a:solidFill>
                  <a:srgbClr val="002060"/>
                </a:solidFill>
                <a:latin typeface="Times New Roman" panose="02020603050405020304" pitchFamily="18" charset="0"/>
                <a:cs typeface="Times New Roman" panose="02020603050405020304" pitchFamily="18" charset="0"/>
              </a:rPr>
              <a:t>T</a:t>
            </a:r>
            <a:r>
              <a:rPr lang="en-US" b="1" dirty="0">
                <a:solidFill>
                  <a:srgbClr val="002060"/>
                </a:solidFill>
                <a:latin typeface="Times New Roman" panose="02020603050405020304" pitchFamily="18" charset="0"/>
                <a:cs typeface="Times New Roman" panose="02020603050405020304" pitchFamily="18" charset="0"/>
              </a:rPr>
              <a:t>(</a:t>
            </a:r>
            <a:r>
              <a:rPr lang="en-US" b="1" i="1" dirty="0">
                <a:solidFill>
                  <a:srgbClr val="002060"/>
                </a:solidFill>
                <a:latin typeface="Times New Roman" panose="02020603050405020304" pitchFamily="18" charset="0"/>
                <a:cs typeface="Times New Roman" panose="02020603050405020304" pitchFamily="18" charset="0"/>
              </a:rPr>
              <a:t>n</a:t>
            </a:r>
            <a:r>
              <a:rPr lang="en-US" b="1" dirty="0">
                <a:solidFill>
                  <a:srgbClr val="002060"/>
                </a:solidFill>
                <a:latin typeface="Times New Roman" panose="02020603050405020304" pitchFamily="18" charset="0"/>
                <a:cs typeface="Times New Roman" panose="02020603050405020304" pitchFamily="18" charset="0"/>
              </a:rPr>
              <a:t>) = 9</a:t>
            </a:r>
            <a:r>
              <a:rPr lang="en-US" b="1" i="1" dirty="0">
                <a:solidFill>
                  <a:srgbClr val="002060"/>
                </a:solidFill>
                <a:latin typeface="Times New Roman" panose="02020603050405020304" pitchFamily="18" charset="0"/>
                <a:cs typeface="Times New Roman" panose="02020603050405020304" pitchFamily="18" charset="0"/>
              </a:rPr>
              <a:t>T</a:t>
            </a:r>
            <a:r>
              <a:rPr lang="en-US" b="1" dirty="0">
                <a:solidFill>
                  <a:srgbClr val="002060"/>
                </a:solidFill>
                <a:latin typeface="Times New Roman" panose="02020603050405020304" pitchFamily="18" charset="0"/>
                <a:cs typeface="Times New Roman" panose="02020603050405020304" pitchFamily="18" charset="0"/>
              </a:rPr>
              <a:t>(</a:t>
            </a:r>
            <a:r>
              <a:rPr lang="en-US" b="1" i="1" dirty="0">
                <a:solidFill>
                  <a:srgbClr val="002060"/>
                </a:solidFill>
                <a:latin typeface="Times New Roman" panose="02020603050405020304" pitchFamily="18" charset="0"/>
                <a:cs typeface="Times New Roman" panose="02020603050405020304" pitchFamily="18" charset="0"/>
              </a:rPr>
              <a:t>n</a:t>
            </a:r>
            <a:r>
              <a:rPr lang="en-US" b="1" dirty="0">
                <a:solidFill>
                  <a:srgbClr val="002060"/>
                </a:solidFill>
                <a:latin typeface="Times New Roman" panose="02020603050405020304" pitchFamily="18" charset="0"/>
                <a:cs typeface="Times New Roman" panose="02020603050405020304" pitchFamily="18" charset="0"/>
              </a:rPr>
              <a:t>/3) + </a:t>
            </a:r>
            <a:r>
              <a:rPr lang="en-US" b="1" i="1" dirty="0">
                <a:solidFill>
                  <a:srgbClr val="002060"/>
                </a:solidFill>
                <a:latin typeface="Times New Roman" panose="02020603050405020304" pitchFamily="18" charset="0"/>
                <a:cs typeface="Times New Roman" panose="02020603050405020304" pitchFamily="18" charset="0"/>
              </a:rPr>
              <a:t>n</a:t>
            </a:r>
          </a:p>
          <a:p>
            <a:pPr marL="0" indent="0">
              <a:buClr>
                <a:schemeClr val="accent2"/>
              </a:buClr>
              <a:buNone/>
              <a:defRPr/>
            </a:pPr>
            <a:r>
              <a:rPr lang="en-US" i="1" dirty="0">
                <a:latin typeface="Times New Roman" panose="02020603050405020304" pitchFamily="18" charset="0"/>
                <a:cs typeface="Times New Roman" panose="02020603050405020304" pitchFamily="18" charset="0"/>
              </a:rPr>
              <a:t>	</a:t>
            </a:r>
            <a:r>
              <a:rPr lang="en-US" sz="1425" i="1" dirty="0">
                <a:latin typeface="Times New Roman" panose="02020603050405020304" pitchFamily="18" charset="0"/>
                <a:cs typeface="Times New Roman" panose="02020603050405020304" pitchFamily="18" charset="0"/>
              </a:rPr>
              <a:t>a =</a:t>
            </a:r>
            <a:r>
              <a:rPr lang="en-US" sz="1425" dirty="0">
                <a:latin typeface="Times New Roman" panose="02020603050405020304" pitchFamily="18" charset="0"/>
                <a:cs typeface="Times New Roman" panose="02020603050405020304" pitchFamily="18" charset="0"/>
              </a:rPr>
              <a:t> 9, </a:t>
            </a:r>
            <a:r>
              <a:rPr lang="en-US" sz="1425" i="1" dirty="0">
                <a:latin typeface="Times New Roman" panose="02020603050405020304" pitchFamily="18" charset="0"/>
                <a:cs typeface="Times New Roman" panose="02020603050405020304" pitchFamily="18" charset="0"/>
              </a:rPr>
              <a:t>b</a:t>
            </a:r>
            <a:r>
              <a:rPr lang="en-US" sz="1425" dirty="0">
                <a:latin typeface="Times New Roman" panose="02020603050405020304" pitchFamily="18" charset="0"/>
                <a:cs typeface="Times New Roman" panose="02020603050405020304" pitchFamily="18" charset="0"/>
              </a:rPr>
              <a:t> = 3, </a:t>
            </a:r>
            <a:r>
              <a:rPr lang="en-US" sz="1425" i="1" dirty="0">
                <a:latin typeface="Times New Roman" panose="02020603050405020304" pitchFamily="18" charset="0"/>
                <a:cs typeface="Times New Roman" panose="02020603050405020304" pitchFamily="18" charset="0"/>
              </a:rPr>
              <a:t>f</a:t>
            </a:r>
            <a:r>
              <a:rPr lang="en-US" sz="1425" dirty="0">
                <a:latin typeface="Times New Roman" panose="02020603050405020304" pitchFamily="18" charset="0"/>
                <a:cs typeface="Times New Roman" panose="02020603050405020304" pitchFamily="18" charset="0"/>
              </a:rPr>
              <a:t> (</a:t>
            </a:r>
            <a:r>
              <a:rPr lang="en-US" sz="1425" i="1" dirty="0">
                <a:latin typeface="Times New Roman" panose="02020603050405020304" pitchFamily="18" charset="0"/>
                <a:cs typeface="Times New Roman" panose="02020603050405020304" pitchFamily="18" charset="0"/>
              </a:rPr>
              <a:t>n</a:t>
            </a:r>
            <a:r>
              <a:rPr lang="en-US" sz="1425" dirty="0">
                <a:latin typeface="Times New Roman" panose="02020603050405020304" pitchFamily="18" charset="0"/>
                <a:cs typeface="Times New Roman" panose="02020603050405020304" pitchFamily="18" charset="0"/>
              </a:rPr>
              <a:t>) = </a:t>
            </a:r>
            <a:r>
              <a:rPr lang="el-GR" sz="1425" dirty="0">
                <a:latin typeface="Times New Roman" panose="02020603050405020304" pitchFamily="18" charset="0"/>
                <a:cs typeface="Times New Roman" panose="02020603050405020304" pitchFamily="18" charset="0"/>
              </a:rPr>
              <a:t>θ</a:t>
            </a:r>
            <a:r>
              <a:rPr lang="en-US" sz="1425" dirty="0">
                <a:latin typeface="Times New Roman" panose="02020603050405020304" pitchFamily="18" charset="0"/>
                <a:cs typeface="Times New Roman" panose="02020603050405020304" pitchFamily="18" charset="0"/>
              </a:rPr>
              <a:t>(</a:t>
            </a:r>
            <a:r>
              <a:rPr lang="en-US" sz="1425" i="1" dirty="0">
                <a:latin typeface="Times New Roman" panose="02020603050405020304" pitchFamily="18" charset="0"/>
                <a:cs typeface="Times New Roman" panose="02020603050405020304" pitchFamily="18" charset="0"/>
              </a:rPr>
              <a:t>n</a:t>
            </a:r>
            <a:r>
              <a:rPr lang="en-US" sz="1425" i="1" baseline="30000" dirty="0">
                <a:latin typeface="Times New Roman" panose="02020603050405020304" pitchFamily="18" charset="0"/>
                <a:cs typeface="Times New Roman" panose="02020603050405020304" pitchFamily="18" charset="0"/>
              </a:rPr>
              <a:t>1</a:t>
            </a:r>
            <a:r>
              <a:rPr lang="en-US" sz="1425" i="1" dirty="0">
                <a:latin typeface="Times New Roman" panose="02020603050405020304" pitchFamily="18" charset="0"/>
                <a:cs typeface="Times New Roman" panose="02020603050405020304" pitchFamily="18" charset="0"/>
              </a:rPr>
              <a:t>log</a:t>
            </a:r>
            <a:r>
              <a:rPr lang="en-US" sz="1425" i="1" baseline="30000" dirty="0">
                <a:latin typeface="Times New Roman" panose="02020603050405020304" pitchFamily="18" charset="0"/>
                <a:cs typeface="Times New Roman" panose="02020603050405020304" pitchFamily="18" charset="0"/>
              </a:rPr>
              <a:t>0</a:t>
            </a:r>
            <a:r>
              <a:rPr lang="en-US" sz="1425" i="1" dirty="0">
                <a:latin typeface="Times New Roman" panose="02020603050405020304" pitchFamily="18" charset="0"/>
                <a:cs typeface="Times New Roman" panose="02020603050405020304" pitchFamily="18" charset="0"/>
              </a:rPr>
              <a:t>n ), k =1 , p=0</a:t>
            </a:r>
          </a:p>
          <a:p>
            <a:pPr marL="0" indent="0">
              <a:buClr>
                <a:schemeClr val="accent2"/>
              </a:buClr>
              <a:buNone/>
              <a:defRPr/>
            </a:pPr>
            <a:r>
              <a:rPr lang="en-US" sz="1425" i="1" dirty="0">
                <a:latin typeface="Times New Roman" panose="02020603050405020304" pitchFamily="18" charset="0"/>
                <a:cs typeface="Times New Roman" panose="02020603050405020304" pitchFamily="18" charset="0"/>
              </a:rPr>
              <a:t>	</a:t>
            </a:r>
            <a:r>
              <a:rPr lang="en-US" sz="1425" dirty="0" err="1">
                <a:latin typeface="Times New Roman" panose="02020603050405020304" pitchFamily="18" charset="0"/>
                <a:cs typeface="Times New Roman" panose="02020603050405020304" pitchFamily="18" charset="0"/>
              </a:rPr>
              <a:t>log</a:t>
            </a:r>
            <a:r>
              <a:rPr lang="en-US" sz="1425" i="1" baseline="-25000" dirty="0" err="1">
                <a:latin typeface="Times New Roman" panose="02020603050405020304" pitchFamily="18" charset="0"/>
                <a:cs typeface="Times New Roman" panose="02020603050405020304" pitchFamily="18" charset="0"/>
              </a:rPr>
              <a:t>b</a:t>
            </a:r>
            <a:r>
              <a:rPr lang="en-US" sz="1425" i="1" dirty="0" err="1">
                <a:latin typeface="Times New Roman" panose="02020603050405020304" pitchFamily="18" charset="0"/>
                <a:cs typeface="Times New Roman" panose="02020603050405020304" pitchFamily="18" charset="0"/>
              </a:rPr>
              <a:t>a</a:t>
            </a:r>
            <a:r>
              <a:rPr lang="en-US" sz="1425" i="1" baseline="30000" dirty="0">
                <a:latin typeface="Times New Roman" panose="02020603050405020304" pitchFamily="18" charset="0"/>
                <a:cs typeface="Times New Roman" panose="02020603050405020304" pitchFamily="18" charset="0"/>
              </a:rPr>
              <a:t> </a:t>
            </a:r>
            <a:r>
              <a:rPr lang="en-US" sz="1425" dirty="0">
                <a:latin typeface="Times New Roman" panose="02020603050405020304" pitchFamily="18" charset="0"/>
                <a:cs typeface="Times New Roman" panose="02020603050405020304" pitchFamily="18" charset="0"/>
              </a:rPr>
              <a:t>= </a:t>
            </a:r>
            <a:r>
              <a:rPr lang="en-US" sz="1425" i="1" dirty="0">
                <a:latin typeface="Times New Roman" panose="02020603050405020304" pitchFamily="18" charset="0"/>
                <a:cs typeface="Times New Roman" panose="02020603050405020304" pitchFamily="18" charset="0"/>
              </a:rPr>
              <a:t>2</a:t>
            </a:r>
          </a:p>
          <a:p>
            <a:pPr marL="0" indent="0">
              <a:buClr>
                <a:schemeClr val="accent2"/>
              </a:buClr>
              <a:buNone/>
              <a:defRPr/>
            </a:pPr>
            <a:r>
              <a:rPr lang="en-US" sz="1425" i="1" dirty="0">
                <a:latin typeface="Times New Roman" panose="02020603050405020304" pitchFamily="18" charset="0"/>
                <a:cs typeface="Times New Roman" panose="02020603050405020304" pitchFamily="18" charset="0"/>
              </a:rPr>
              <a:t>	</a:t>
            </a:r>
            <a:r>
              <a:rPr lang="en-US" sz="1200" b="1" dirty="0">
                <a:solidFill>
                  <a:srgbClr val="FF0000"/>
                </a:solidFill>
                <a:latin typeface="Times New Roman" panose="02020603050405020304" pitchFamily="18" charset="0"/>
                <a:cs typeface="Times New Roman" panose="02020603050405020304" pitchFamily="18" charset="0"/>
              </a:rPr>
              <a:t>CASE 1: </a:t>
            </a:r>
            <a:r>
              <a:rPr lang="en-US" sz="1200" b="1" dirty="0" err="1">
                <a:solidFill>
                  <a:srgbClr val="FF0000"/>
                </a:solidFill>
                <a:latin typeface="Times New Roman" panose="02020603050405020304" pitchFamily="18" charset="0"/>
                <a:cs typeface="Times New Roman" panose="02020603050405020304" pitchFamily="18" charset="0"/>
              </a:rPr>
              <a:t>log</a:t>
            </a:r>
            <a:r>
              <a:rPr lang="en-US" sz="1200" b="1" i="1" baseline="-25000" dirty="0" err="1">
                <a:solidFill>
                  <a:srgbClr val="FF0000"/>
                </a:solidFill>
                <a:latin typeface="Times New Roman" panose="02020603050405020304" pitchFamily="18" charset="0"/>
                <a:cs typeface="Times New Roman" panose="02020603050405020304" pitchFamily="18" charset="0"/>
              </a:rPr>
              <a:t>b</a:t>
            </a:r>
            <a:r>
              <a:rPr lang="en-US" sz="1200" b="1" i="1" dirty="0" err="1">
                <a:solidFill>
                  <a:srgbClr val="FF0000"/>
                </a:solidFill>
                <a:latin typeface="Times New Roman" panose="02020603050405020304" pitchFamily="18" charset="0"/>
                <a:cs typeface="Times New Roman" panose="02020603050405020304" pitchFamily="18" charset="0"/>
              </a:rPr>
              <a:t>a</a:t>
            </a:r>
            <a:r>
              <a:rPr lang="en-US" sz="1200" b="1" i="1" dirty="0">
                <a:solidFill>
                  <a:srgbClr val="FF0000"/>
                </a:solidFill>
                <a:latin typeface="Times New Roman" panose="02020603050405020304" pitchFamily="18" charset="0"/>
                <a:cs typeface="Times New Roman" panose="02020603050405020304" pitchFamily="18" charset="0"/>
              </a:rPr>
              <a:t> &gt; k</a:t>
            </a:r>
            <a:endParaRPr lang="en-US" sz="1200" b="1" dirty="0">
              <a:solidFill>
                <a:srgbClr val="FF0000"/>
              </a:solidFill>
              <a:latin typeface="Times New Roman" panose="02020603050405020304" pitchFamily="18" charset="0"/>
              <a:cs typeface="Times New Roman" panose="02020603050405020304" pitchFamily="18" charset="0"/>
            </a:endParaRPr>
          </a:p>
          <a:p>
            <a:pPr marL="0" indent="0">
              <a:buClr>
                <a:schemeClr val="accent2"/>
              </a:buClr>
              <a:buNone/>
              <a:defRPr/>
            </a:pPr>
            <a:r>
              <a:rPr lang="en-US" sz="1200" i="1" dirty="0">
                <a:latin typeface="Times New Roman" panose="02020603050405020304" pitchFamily="18" charset="0"/>
                <a:cs typeface="Times New Roman" panose="02020603050405020304" pitchFamily="18" charset="0"/>
              </a:rPr>
              <a:t>	</a:t>
            </a:r>
            <a:r>
              <a:rPr lang="en-US" sz="1425" i="1" dirty="0">
                <a:latin typeface="Times New Roman" panose="02020603050405020304" pitchFamily="18" charset="0"/>
                <a:cs typeface="Times New Roman" panose="02020603050405020304" pitchFamily="18" charset="0"/>
              </a:rPr>
              <a:t>T</a:t>
            </a:r>
            <a:r>
              <a:rPr lang="en-US" sz="1425" dirty="0">
                <a:latin typeface="Times New Roman" panose="02020603050405020304" pitchFamily="18" charset="0"/>
                <a:cs typeface="Times New Roman" panose="02020603050405020304" pitchFamily="18" charset="0"/>
              </a:rPr>
              <a:t>(</a:t>
            </a:r>
            <a:r>
              <a:rPr lang="en-US" sz="1425" i="1" dirty="0">
                <a:latin typeface="Times New Roman" panose="02020603050405020304" pitchFamily="18" charset="0"/>
                <a:cs typeface="Times New Roman" panose="02020603050405020304" pitchFamily="18" charset="0"/>
              </a:rPr>
              <a:t>n</a:t>
            </a:r>
            <a:r>
              <a:rPr lang="en-US" sz="1425" dirty="0">
                <a:latin typeface="Times New Roman" panose="02020603050405020304" pitchFamily="18" charset="0"/>
                <a:cs typeface="Times New Roman" panose="02020603050405020304" pitchFamily="18" charset="0"/>
              </a:rPr>
              <a:t>) = </a:t>
            </a:r>
            <a:r>
              <a:rPr lang="en-US" sz="1425" dirty="0">
                <a:latin typeface="Symbol" panose="05050102010706020507" pitchFamily="18" charset="2"/>
              </a:rPr>
              <a:t>Q</a:t>
            </a:r>
            <a:r>
              <a:rPr lang="en-US" sz="1425" dirty="0">
                <a:latin typeface="Times New Roman" panose="02020603050405020304" pitchFamily="18" charset="0"/>
                <a:cs typeface="Times New Roman" panose="02020603050405020304" pitchFamily="18" charset="0"/>
              </a:rPr>
              <a:t>(</a:t>
            </a:r>
            <a:r>
              <a:rPr lang="en-US" sz="1425" i="1" dirty="0">
                <a:latin typeface="Times New Roman" panose="02020603050405020304" pitchFamily="18" charset="0"/>
                <a:cs typeface="Times New Roman" panose="02020603050405020304" pitchFamily="18" charset="0"/>
              </a:rPr>
              <a:t>n</a:t>
            </a:r>
            <a:r>
              <a:rPr lang="en-US" sz="1425" baseline="30000" dirty="0">
                <a:latin typeface="Times New Roman" panose="02020603050405020304" pitchFamily="18" charset="0"/>
                <a:cs typeface="Times New Roman" panose="02020603050405020304" pitchFamily="18" charset="0"/>
              </a:rPr>
              <a:t>2</a:t>
            </a:r>
            <a:r>
              <a:rPr lang="en-US" sz="1425" dirty="0">
                <a:latin typeface="Times New Roman" panose="02020603050405020304" pitchFamily="18" charset="0"/>
                <a:cs typeface="Times New Roman" panose="02020603050405020304" pitchFamily="18" charset="0"/>
              </a:rPr>
              <a:t>).</a:t>
            </a:r>
          </a:p>
          <a:p>
            <a:pPr lvl="1">
              <a:defRPr/>
            </a:pPr>
            <a:endParaRPr lang="en-US" sz="1800" b="1" dirty="0">
              <a:latin typeface="Times New Roman" panose="02020603050405020304" pitchFamily="18" charset="0"/>
              <a:cs typeface="Times New Roman" panose="02020603050405020304" pitchFamily="18" charset="0"/>
            </a:endParaRPr>
          </a:p>
          <a:p>
            <a:pPr>
              <a:defRPr/>
            </a:pPr>
            <a:endParaRPr lang="en-US" dirty="0"/>
          </a:p>
        </p:txBody>
      </p:sp>
    </p:spTree>
    <p:extLst>
      <p:ext uri="{BB962C8B-B14F-4D97-AF65-F5344CB8AC3E}">
        <p14:creationId xmlns:p14="http://schemas.microsoft.com/office/powerpoint/2010/main" val="2411690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256309" y="0"/>
            <a:ext cx="10515600" cy="1325563"/>
          </a:xfrm>
        </p:spPr>
        <p:txBody>
          <a:bodyPr/>
          <a:lstStyle/>
          <a:p>
            <a:r>
              <a:rPr lang="en-US" altLang="en-US" dirty="0" smtClean="0">
                <a:solidFill>
                  <a:schemeClr val="tx1"/>
                </a:solidFill>
              </a:rPr>
              <a:t>Master’s Method</a:t>
            </a:r>
            <a:endParaRPr lang="en-US" altLang="en-US" dirty="0" smtClean="0"/>
          </a:p>
        </p:txBody>
      </p:sp>
      <p:sp>
        <p:nvSpPr>
          <p:cNvPr id="3" name="Content Placeholder 2"/>
          <p:cNvSpPr>
            <a:spLocks noGrp="1"/>
          </p:cNvSpPr>
          <p:nvPr>
            <p:ph idx="1"/>
          </p:nvPr>
        </p:nvSpPr>
        <p:spPr/>
        <p:txBody>
          <a:bodyPr>
            <a:normAutofit fontScale="85000" lnSpcReduction="20000"/>
          </a:bodyPr>
          <a:lstStyle/>
          <a:p>
            <a:pPr marL="0" indent="0">
              <a:buClr>
                <a:schemeClr val="accent2"/>
              </a:buClr>
              <a:buNone/>
              <a:defRPr/>
            </a:pPr>
            <a:r>
              <a:rPr lang="en-US" b="1" dirty="0">
                <a:solidFill>
                  <a:srgbClr val="002060"/>
                </a:solidFill>
                <a:latin typeface="Times New Roman" panose="02020603050405020304" pitchFamily="18" charset="0"/>
                <a:cs typeface="Times New Roman" panose="02020603050405020304" pitchFamily="18" charset="0"/>
              </a:rPr>
              <a:t>Ex2 . </a:t>
            </a:r>
            <a:r>
              <a:rPr lang="en-US" b="1" i="1" dirty="0">
                <a:solidFill>
                  <a:srgbClr val="002060"/>
                </a:solidFill>
                <a:latin typeface="Times New Roman" panose="02020603050405020304" pitchFamily="18" charset="0"/>
                <a:cs typeface="Times New Roman" panose="02020603050405020304" pitchFamily="18" charset="0"/>
              </a:rPr>
              <a:t>T</a:t>
            </a:r>
            <a:r>
              <a:rPr lang="en-US" b="1" dirty="0">
                <a:solidFill>
                  <a:srgbClr val="002060"/>
                </a:solidFill>
                <a:latin typeface="Times New Roman" panose="02020603050405020304" pitchFamily="18" charset="0"/>
                <a:cs typeface="Times New Roman" panose="02020603050405020304" pitchFamily="18" charset="0"/>
              </a:rPr>
              <a:t>(</a:t>
            </a:r>
            <a:r>
              <a:rPr lang="en-US" b="1" i="1" dirty="0">
                <a:solidFill>
                  <a:srgbClr val="002060"/>
                </a:solidFill>
                <a:latin typeface="Times New Roman" panose="02020603050405020304" pitchFamily="18" charset="0"/>
                <a:cs typeface="Times New Roman" panose="02020603050405020304" pitchFamily="18" charset="0"/>
              </a:rPr>
              <a:t>n</a:t>
            </a:r>
            <a:r>
              <a:rPr lang="en-US" b="1" dirty="0">
                <a:solidFill>
                  <a:srgbClr val="002060"/>
                </a:solidFill>
                <a:latin typeface="Times New Roman" panose="02020603050405020304" pitchFamily="18" charset="0"/>
                <a:cs typeface="Times New Roman" panose="02020603050405020304" pitchFamily="18" charset="0"/>
              </a:rPr>
              <a:t>) = 2</a:t>
            </a:r>
            <a:r>
              <a:rPr lang="en-US" b="1" i="1" dirty="0">
                <a:solidFill>
                  <a:srgbClr val="002060"/>
                </a:solidFill>
                <a:latin typeface="Times New Roman" panose="02020603050405020304" pitchFamily="18" charset="0"/>
                <a:cs typeface="Times New Roman" panose="02020603050405020304" pitchFamily="18" charset="0"/>
              </a:rPr>
              <a:t>T</a:t>
            </a:r>
            <a:r>
              <a:rPr lang="en-US" b="1" dirty="0">
                <a:solidFill>
                  <a:srgbClr val="002060"/>
                </a:solidFill>
                <a:latin typeface="Times New Roman" panose="02020603050405020304" pitchFamily="18" charset="0"/>
                <a:cs typeface="Times New Roman" panose="02020603050405020304" pitchFamily="18" charset="0"/>
              </a:rPr>
              <a:t>(</a:t>
            </a:r>
            <a:r>
              <a:rPr lang="en-US" b="1" i="1" dirty="0">
                <a:solidFill>
                  <a:srgbClr val="002060"/>
                </a:solidFill>
                <a:latin typeface="Times New Roman" panose="02020603050405020304" pitchFamily="18" charset="0"/>
                <a:cs typeface="Times New Roman" panose="02020603050405020304" pitchFamily="18" charset="0"/>
              </a:rPr>
              <a:t>n</a:t>
            </a:r>
            <a:r>
              <a:rPr lang="en-US" b="1" dirty="0">
                <a:solidFill>
                  <a:srgbClr val="002060"/>
                </a:solidFill>
                <a:latin typeface="Times New Roman" panose="02020603050405020304" pitchFamily="18" charset="0"/>
                <a:cs typeface="Times New Roman" panose="02020603050405020304" pitchFamily="18" charset="0"/>
              </a:rPr>
              <a:t>/3) + </a:t>
            </a:r>
            <a:r>
              <a:rPr lang="en-US" b="1" i="1" dirty="0">
                <a:solidFill>
                  <a:srgbClr val="002060"/>
                </a:solidFill>
                <a:latin typeface="Times New Roman" panose="02020603050405020304" pitchFamily="18" charset="0"/>
                <a:cs typeface="Times New Roman" panose="02020603050405020304" pitchFamily="18" charset="0"/>
              </a:rPr>
              <a:t>1</a:t>
            </a:r>
          </a:p>
          <a:p>
            <a:pPr marL="0" indent="0">
              <a:buClr>
                <a:schemeClr val="accent2"/>
              </a:buClr>
              <a:buNone/>
              <a:defRPr/>
            </a:pPr>
            <a:r>
              <a:rPr lang="en-US" i="1" dirty="0">
                <a:latin typeface="Times New Roman" panose="02020603050405020304" pitchFamily="18" charset="0"/>
                <a:cs typeface="Times New Roman" panose="02020603050405020304" pitchFamily="18" charset="0"/>
              </a:rPr>
              <a:t>	a =</a:t>
            </a:r>
            <a:r>
              <a:rPr lang="en-US" dirty="0">
                <a:latin typeface="Times New Roman" panose="02020603050405020304" pitchFamily="18" charset="0"/>
                <a:cs typeface="Times New Roman" panose="02020603050405020304" pitchFamily="18" charset="0"/>
              </a:rPr>
              <a:t> 2, </a:t>
            </a:r>
            <a:r>
              <a:rPr lang="en-US" i="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 3 </a:t>
            </a:r>
            <a:r>
              <a:rPr lang="en-US" dirty="0">
                <a:latin typeface="Times New Roman" panose="02020603050405020304" pitchFamily="18" charset="0"/>
                <a:cs typeface="Times New Roman" panose="02020603050405020304" pitchFamily="18" charset="0"/>
                <a:sym typeface="Symbol" panose="05050102010706020507" pitchFamily="18" charset="2"/>
              </a:rPr>
              <a:t>,</a:t>
            </a:r>
            <a:r>
              <a:rPr lang="en-US" i="1" dirty="0">
                <a:latin typeface="Times New Roman" panose="02020603050405020304" pitchFamily="18" charset="0"/>
                <a:cs typeface="Times New Roman" panose="02020603050405020304" pitchFamily="18" charset="0"/>
              </a:rPr>
              <a:t> f</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 </a:t>
            </a:r>
            <a:r>
              <a:rPr lang="el-GR" dirty="0">
                <a:latin typeface="Times New Roman" panose="02020603050405020304" pitchFamily="18" charset="0"/>
                <a:cs typeface="Times New Roman" panose="02020603050405020304" pitchFamily="18" charset="0"/>
              </a:rPr>
              <a:t>θ</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n</a:t>
            </a:r>
            <a:r>
              <a:rPr lang="en-US" i="1" baseline="30000" dirty="0">
                <a:latin typeface="Times New Roman" panose="02020603050405020304" pitchFamily="18" charset="0"/>
                <a:cs typeface="Times New Roman" panose="02020603050405020304" pitchFamily="18" charset="0"/>
              </a:rPr>
              <a:t>0</a:t>
            </a:r>
            <a:r>
              <a:rPr lang="en-US" i="1" dirty="0">
                <a:latin typeface="Times New Roman" panose="02020603050405020304" pitchFamily="18" charset="0"/>
                <a:cs typeface="Times New Roman" panose="02020603050405020304" pitchFamily="18" charset="0"/>
              </a:rPr>
              <a:t>log</a:t>
            </a:r>
            <a:r>
              <a:rPr lang="en-US" i="1" baseline="30000" dirty="0">
                <a:latin typeface="Times New Roman" panose="02020603050405020304" pitchFamily="18" charset="0"/>
                <a:cs typeface="Times New Roman" panose="02020603050405020304" pitchFamily="18" charset="0"/>
              </a:rPr>
              <a:t>0</a:t>
            </a:r>
            <a:r>
              <a:rPr lang="en-US" i="1" dirty="0">
                <a:latin typeface="Times New Roman" panose="02020603050405020304" pitchFamily="18" charset="0"/>
                <a:cs typeface="Times New Roman" panose="02020603050405020304" pitchFamily="18" charset="0"/>
              </a:rPr>
              <a:t>n ), k =0 , p=0 and p &gt;-1</a:t>
            </a:r>
          </a:p>
          <a:p>
            <a:pPr marL="0" indent="0">
              <a:buClr>
                <a:schemeClr val="accent2"/>
              </a:buClr>
              <a:buNone/>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log</a:t>
            </a:r>
            <a:r>
              <a:rPr lang="en-US" i="1" baseline="-25000" dirty="0" err="1">
                <a:latin typeface="Times New Roman" panose="02020603050405020304" pitchFamily="18" charset="0"/>
                <a:cs typeface="Times New Roman" panose="02020603050405020304" pitchFamily="18" charset="0"/>
              </a:rPr>
              <a:t>b</a:t>
            </a:r>
            <a:r>
              <a:rPr lang="en-US" i="1" dirty="0" err="1">
                <a:latin typeface="Times New Roman" panose="02020603050405020304" pitchFamily="18" charset="0"/>
                <a:cs typeface="Times New Roman" panose="02020603050405020304" pitchFamily="18" charset="0"/>
              </a:rPr>
              <a:t>a</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log</a:t>
            </a:r>
            <a:r>
              <a:rPr lang="en-US" i="1" baseline="-25000" dirty="0">
                <a:latin typeface="Times New Roman" panose="02020603050405020304" pitchFamily="18" charset="0"/>
                <a:cs typeface="Times New Roman" panose="02020603050405020304" pitchFamily="18" charset="0"/>
              </a:rPr>
              <a:t>3</a:t>
            </a:r>
            <a:r>
              <a:rPr lang="en-US" i="1" dirty="0">
                <a:latin typeface="Times New Roman" panose="02020603050405020304" pitchFamily="18" charset="0"/>
                <a:cs typeface="Times New Roman" panose="02020603050405020304" pitchFamily="18" charset="0"/>
              </a:rPr>
              <a:t> 2</a:t>
            </a:r>
            <a:r>
              <a:rPr lang="en-US" dirty="0">
                <a:latin typeface="Times New Roman" panose="02020603050405020304" pitchFamily="18" charset="0"/>
                <a:cs typeface="Times New Roman" panose="02020603050405020304" pitchFamily="18" charset="0"/>
              </a:rPr>
              <a:t> = n</a:t>
            </a:r>
            <a:r>
              <a:rPr lang="en-US" baseline="30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 1</a:t>
            </a:r>
            <a:endParaRPr lang="en-US" i="1" dirty="0">
              <a:latin typeface="Times New Roman" panose="02020603050405020304" pitchFamily="18" charset="0"/>
              <a:cs typeface="Times New Roman" panose="02020603050405020304" pitchFamily="18" charset="0"/>
            </a:endParaRPr>
          </a:p>
          <a:p>
            <a:pPr marL="0" lvl="1" indent="0">
              <a:buClr>
                <a:schemeClr val="accent2"/>
              </a:buClr>
              <a:buNone/>
              <a:defRPr/>
            </a:pPr>
            <a:r>
              <a:rPr lang="en-US" i="1" dirty="0">
                <a:latin typeface="Times New Roman" panose="02020603050405020304" pitchFamily="18" charset="0"/>
                <a:cs typeface="Times New Roman" panose="02020603050405020304" pitchFamily="18" charset="0"/>
              </a:rPr>
              <a:t>	</a:t>
            </a:r>
            <a:r>
              <a:rPr lang="en-US" sz="1050" b="1" dirty="0">
                <a:solidFill>
                  <a:srgbClr val="FF0000"/>
                </a:solidFill>
                <a:latin typeface="Times New Roman" panose="02020603050405020304" pitchFamily="18" charset="0"/>
                <a:cs typeface="Times New Roman" panose="02020603050405020304" pitchFamily="18" charset="0"/>
              </a:rPr>
              <a:t>CASE 2:</a:t>
            </a:r>
            <a:r>
              <a:rPr lang="en-US" sz="1050" dirty="0">
                <a:solidFill>
                  <a:srgbClr val="FF0000"/>
                </a:solidFill>
                <a:latin typeface="Times New Roman" panose="02020603050405020304" pitchFamily="18" charset="0"/>
                <a:cs typeface="Times New Roman" panose="02020603050405020304" pitchFamily="18" charset="0"/>
              </a:rPr>
              <a:t> </a:t>
            </a:r>
            <a:r>
              <a:rPr lang="en-US" sz="1200" b="1" dirty="0" err="1">
                <a:solidFill>
                  <a:srgbClr val="FF0000"/>
                </a:solidFill>
                <a:latin typeface="Times New Roman" panose="02020603050405020304" pitchFamily="18" charset="0"/>
                <a:cs typeface="Times New Roman" panose="02020603050405020304" pitchFamily="18" charset="0"/>
              </a:rPr>
              <a:t>log</a:t>
            </a:r>
            <a:r>
              <a:rPr lang="en-US" sz="1200" b="1" i="1" baseline="-25000" dirty="0" err="1">
                <a:solidFill>
                  <a:srgbClr val="FF0000"/>
                </a:solidFill>
                <a:latin typeface="Times New Roman" panose="02020603050405020304" pitchFamily="18" charset="0"/>
                <a:cs typeface="Times New Roman" panose="02020603050405020304" pitchFamily="18" charset="0"/>
              </a:rPr>
              <a:t>b</a:t>
            </a:r>
            <a:r>
              <a:rPr lang="en-US" sz="1200" b="1" i="1" dirty="0" err="1">
                <a:solidFill>
                  <a:srgbClr val="FF0000"/>
                </a:solidFill>
                <a:latin typeface="Times New Roman" panose="02020603050405020304" pitchFamily="18" charset="0"/>
                <a:cs typeface="Times New Roman" panose="02020603050405020304" pitchFamily="18" charset="0"/>
              </a:rPr>
              <a:t>a</a:t>
            </a:r>
            <a:r>
              <a:rPr lang="en-US" b="1" i="1" baseline="30000" dirty="0">
                <a:solidFill>
                  <a:srgbClr val="FF0000"/>
                </a:solidFill>
                <a:latin typeface="Times New Roman" panose="02020603050405020304" pitchFamily="18" charset="0"/>
                <a:cs typeface="Times New Roman" panose="02020603050405020304" pitchFamily="18" charset="0"/>
              </a:rPr>
              <a:t> </a:t>
            </a:r>
            <a:r>
              <a:rPr lang="en-IN" b="1" dirty="0">
                <a:solidFill>
                  <a:srgbClr val="FF0000"/>
                </a:solidFill>
                <a:latin typeface="Times New Roman" panose="02020603050405020304" pitchFamily="18" charset="0"/>
                <a:cs typeface="Times New Roman" panose="02020603050405020304" pitchFamily="18" charset="0"/>
              </a:rPr>
              <a:t> = k , </a:t>
            </a:r>
          </a:p>
          <a:p>
            <a:pPr marL="0" lvl="1" indent="0">
              <a:buClr>
                <a:schemeClr val="accent2"/>
              </a:buClr>
              <a:buNone/>
              <a:defRPr/>
            </a:pPr>
            <a:r>
              <a:rPr lang="en-IN" sz="1650" b="1" dirty="0">
                <a:solidFill>
                  <a:srgbClr val="FF0000"/>
                </a:solidFill>
                <a:latin typeface="Times New Roman" panose="02020603050405020304" pitchFamily="18" charset="0"/>
                <a:cs typeface="Times New Roman" panose="02020603050405020304" pitchFamily="18" charset="0"/>
              </a:rPr>
              <a:t>	</a:t>
            </a:r>
            <a:r>
              <a:rPr lang="en-IN" sz="1575" b="1" dirty="0">
                <a:solidFill>
                  <a:srgbClr val="FF0000"/>
                </a:solidFill>
                <a:latin typeface="Times New Roman" panose="02020603050405020304" pitchFamily="18" charset="0"/>
                <a:cs typeface="Times New Roman" panose="02020603050405020304" pitchFamily="18" charset="0"/>
              </a:rPr>
              <a:t>If p &gt; -1 </a:t>
            </a:r>
            <a:r>
              <a:rPr lang="en-IN" sz="1575" b="1" dirty="0">
                <a:latin typeface="Times New Roman" panose="02020603050405020304" pitchFamily="18" charset="0"/>
                <a:cs typeface="Times New Roman" panose="02020603050405020304" pitchFamily="18" charset="0"/>
              </a:rPr>
              <a:t>then  </a:t>
            </a:r>
            <a:r>
              <a:rPr lang="en-US" sz="1575" b="1" dirty="0">
                <a:solidFill>
                  <a:srgbClr val="FF0000"/>
                </a:solidFill>
                <a:latin typeface="Symbol" panose="05050102010706020507" pitchFamily="18" charset="2"/>
              </a:rPr>
              <a:t>Q(</a:t>
            </a:r>
            <a:r>
              <a:rPr lang="en-US" b="1" i="1" dirty="0" err="1">
                <a:solidFill>
                  <a:srgbClr val="FF0000"/>
                </a:solidFill>
                <a:latin typeface="Times New Roman" panose="02020603050405020304" pitchFamily="18" charset="0"/>
                <a:cs typeface="Times New Roman" panose="02020603050405020304" pitchFamily="18" charset="0"/>
              </a:rPr>
              <a:t>n</a:t>
            </a:r>
            <a:r>
              <a:rPr lang="en-US" b="1" i="1" baseline="30000" dirty="0" err="1">
                <a:solidFill>
                  <a:srgbClr val="FF0000"/>
                </a:solidFill>
                <a:latin typeface="Times New Roman" panose="02020603050405020304" pitchFamily="18" charset="0"/>
                <a:cs typeface="Times New Roman" panose="02020603050405020304" pitchFamily="18" charset="0"/>
              </a:rPr>
              <a:t>k</a:t>
            </a:r>
            <a:r>
              <a:rPr lang="en-US" b="1" i="1" dirty="0">
                <a:solidFill>
                  <a:srgbClr val="FF0000"/>
                </a:solidFill>
                <a:latin typeface="Times New Roman" panose="02020603050405020304" pitchFamily="18" charset="0"/>
                <a:cs typeface="Times New Roman" panose="02020603050405020304" pitchFamily="18" charset="0"/>
              </a:rPr>
              <a:t> log</a:t>
            </a:r>
            <a:r>
              <a:rPr lang="en-US" b="1" i="1" baseline="30000" dirty="0">
                <a:solidFill>
                  <a:srgbClr val="FF0000"/>
                </a:solidFill>
                <a:latin typeface="Times New Roman" panose="02020603050405020304" pitchFamily="18" charset="0"/>
                <a:cs typeface="Times New Roman" panose="02020603050405020304" pitchFamily="18" charset="0"/>
              </a:rPr>
              <a:t>p+1 </a:t>
            </a:r>
            <a:r>
              <a:rPr lang="en-US" b="1" i="1" dirty="0">
                <a:solidFill>
                  <a:srgbClr val="FF0000"/>
                </a:solidFill>
                <a:latin typeface="Times New Roman" panose="02020603050405020304" pitchFamily="18" charset="0"/>
                <a:cs typeface="Times New Roman" panose="02020603050405020304" pitchFamily="18" charset="0"/>
              </a:rPr>
              <a:t>n</a:t>
            </a:r>
            <a:r>
              <a:rPr lang="en-US" sz="1575" b="1" dirty="0">
                <a:solidFill>
                  <a:srgbClr val="FF0000"/>
                </a:solidFill>
                <a:latin typeface="Symbol" panose="05050102010706020507" pitchFamily="18" charset="2"/>
              </a:rPr>
              <a:t>)</a:t>
            </a:r>
          </a:p>
          <a:p>
            <a:pPr marL="0" indent="0">
              <a:buClr>
                <a:schemeClr val="accent2"/>
              </a:buClr>
              <a:buNone/>
              <a:defRPr/>
            </a:pPr>
            <a:r>
              <a:rPr lang="en-IN"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latin typeface="Times New Roman" panose="02020603050405020304" pitchFamily="18" charset="0"/>
                <a:cs typeface="Times New Roman" panose="02020603050405020304" pitchFamily="18" charset="0"/>
                <a:sym typeface="Symbol" panose="05050102010706020507" pitchFamily="18" charset="2"/>
              </a:rPr>
              <a:t> </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 </a:t>
            </a:r>
            <a:r>
              <a:rPr lang="en-US" dirty="0">
                <a:latin typeface="Symbol" panose="05050102010706020507" pitchFamily="18" charset="2"/>
              </a:rPr>
              <a:t>Q</a:t>
            </a:r>
            <a:r>
              <a:rPr lang="en-US"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logn</a:t>
            </a:r>
            <a:r>
              <a:rPr lang="en-US" dirty="0">
                <a:latin typeface="Times New Roman" panose="02020603050405020304" pitchFamily="18" charset="0"/>
                <a:cs typeface="Times New Roman" panose="02020603050405020304" pitchFamily="18" charset="0"/>
              </a:rPr>
              <a:t>).</a:t>
            </a:r>
          </a:p>
          <a:p>
            <a:pPr marL="0" indent="0">
              <a:buClr>
                <a:schemeClr val="accent2"/>
              </a:buClr>
              <a:buNone/>
              <a:defRPr/>
            </a:pPr>
            <a:r>
              <a:rPr lang="en-US" b="1" dirty="0">
                <a:solidFill>
                  <a:srgbClr val="002060"/>
                </a:solidFill>
                <a:latin typeface="Times New Roman" panose="02020603050405020304" pitchFamily="18" charset="0"/>
                <a:cs typeface="Times New Roman" panose="02020603050405020304" pitchFamily="18" charset="0"/>
              </a:rPr>
              <a:t>Ex 3 </a:t>
            </a:r>
            <a:r>
              <a:rPr lang="en-US" b="1" i="1" dirty="0">
                <a:solidFill>
                  <a:srgbClr val="002060"/>
                </a:solidFill>
                <a:latin typeface="Times New Roman" panose="02020603050405020304" pitchFamily="18" charset="0"/>
                <a:cs typeface="Times New Roman" panose="02020603050405020304" pitchFamily="18" charset="0"/>
              </a:rPr>
              <a:t>T</a:t>
            </a:r>
            <a:r>
              <a:rPr lang="en-US" b="1" dirty="0">
                <a:solidFill>
                  <a:srgbClr val="002060"/>
                </a:solidFill>
                <a:latin typeface="Times New Roman" panose="02020603050405020304" pitchFamily="18" charset="0"/>
                <a:cs typeface="Times New Roman" panose="02020603050405020304" pitchFamily="18" charset="0"/>
              </a:rPr>
              <a:t>(</a:t>
            </a:r>
            <a:r>
              <a:rPr lang="en-US" b="1" i="1" dirty="0">
                <a:solidFill>
                  <a:srgbClr val="002060"/>
                </a:solidFill>
                <a:latin typeface="Times New Roman" panose="02020603050405020304" pitchFamily="18" charset="0"/>
                <a:cs typeface="Times New Roman" panose="02020603050405020304" pitchFamily="18" charset="0"/>
              </a:rPr>
              <a:t>n</a:t>
            </a:r>
            <a:r>
              <a:rPr lang="en-US" b="1" dirty="0">
                <a:solidFill>
                  <a:srgbClr val="002060"/>
                </a:solidFill>
                <a:latin typeface="Times New Roman" panose="02020603050405020304" pitchFamily="18" charset="0"/>
                <a:cs typeface="Times New Roman" panose="02020603050405020304" pitchFamily="18" charset="0"/>
              </a:rPr>
              <a:t>) = 4</a:t>
            </a:r>
            <a:r>
              <a:rPr lang="en-US" b="1" i="1" dirty="0">
                <a:solidFill>
                  <a:srgbClr val="002060"/>
                </a:solidFill>
                <a:latin typeface="Times New Roman" panose="02020603050405020304" pitchFamily="18" charset="0"/>
                <a:cs typeface="Times New Roman" panose="02020603050405020304" pitchFamily="18" charset="0"/>
              </a:rPr>
              <a:t>T</a:t>
            </a:r>
            <a:r>
              <a:rPr lang="en-US" b="1" dirty="0">
                <a:solidFill>
                  <a:srgbClr val="002060"/>
                </a:solidFill>
                <a:latin typeface="Times New Roman" panose="02020603050405020304" pitchFamily="18" charset="0"/>
                <a:cs typeface="Times New Roman" panose="02020603050405020304" pitchFamily="18" charset="0"/>
              </a:rPr>
              <a:t>(</a:t>
            </a:r>
            <a:r>
              <a:rPr lang="en-US" b="1" i="1" dirty="0">
                <a:solidFill>
                  <a:srgbClr val="002060"/>
                </a:solidFill>
                <a:latin typeface="Times New Roman" panose="02020603050405020304" pitchFamily="18" charset="0"/>
                <a:cs typeface="Times New Roman" panose="02020603050405020304" pitchFamily="18" charset="0"/>
              </a:rPr>
              <a:t>n</a:t>
            </a:r>
            <a:r>
              <a:rPr lang="en-US" b="1" dirty="0">
                <a:solidFill>
                  <a:srgbClr val="002060"/>
                </a:solidFill>
                <a:latin typeface="Times New Roman" panose="02020603050405020304" pitchFamily="18" charset="0"/>
                <a:cs typeface="Times New Roman" panose="02020603050405020304" pitchFamily="18" charset="0"/>
              </a:rPr>
              <a:t>/2) + </a:t>
            </a:r>
            <a:r>
              <a:rPr lang="en-US" b="1" i="1" dirty="0">
                <a:solidFill>
                  <a:srgbClr val="002060"/>
                </a:solidFill>
                <a:latin typeface="Times New Roman" panose="02020603050405020304" pitchFamily="18" charset="0"/>
                <a:cs typeface="Times New Roman" panose="02020603050405020304" pitchFamily="18" charset="0"/>
              </a:rPr>
              <a:t>n</a:t>
            </a:r>
            <a:r>
              <a:rPr lang="en-US" b="1" baseline="30000" dirty="0">
                <a:solidFill>
                  <a:srgbClr val="002060"/>
                </a:solidFill>
                <a:latin typeface="Times New Roman" panose="02020603050405020304" pitchFamily="18" charset="0"/>
                <a:cs typeface="Times New Roman" panose="02020603050405020304" pitchFamily="18" charset="0"/>
              </a:rPr>
              <a:t>3</a:t>
            </a:r>
            <a:endParaRPr lang="en-US" b="1" i="1" dirty="0">
              <a:solidFill>
                <a:srgbClr val="002060"/>
              </a:solidFill>
              <a:latin typeface="Times New Roman" panose="02020603050405020304" pitchFamily="18" charset="0"/>
              <a:cs typeface="Times New Roman" panose="02020603050405020304" pitchFamily="18" charset="0"/>
            </a:endParaRPr>
          </a:p>
          <a:p>
            <a:pPr marL="0" indent="0">
              <a:buClr>
                <a:schemeClr val="accent2"/>
              </a:buClr>
              <a:buNone/>
              <a:defRPr/>
            </a:pPr>
            <a:r>
              <a:rPr lang="en-US" i="1" dirty="0">
                <a:latin typeface="Times New Roman" panose="02020603050405020304" pitchFamily="18" charset="0"/>
                <a:cs typeface="Times New Roman" panose="02020603050405020304" pitchFamily="18" charset="0"/>
              </a:rPr>
              <a:t>	a =</a:t>
            </a:r>
            <a:r>
              <a:rPr lang="en-US" dirty="0">
                <a:latin typeface="Times New Roman" panose="02020603050405020304" pitchFamily="18" charset="0"/>
                <a:cs typeface="Times New Roman" panose="02020603050405020304" pitchFamily="18" charset="0"/>
              </a:rPr>
              <a:t> 4, </a:t>
            </a:r>
            <a:r>
              <a:rPr lang="en-US" i="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 2 ,</a:t>
            </a:r>
            <a:r>
              <a:rPr lang="en-US" i="1"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 </a:t>
            </a:r>
            <a:r>
              <a:rPr lang="el-GR" dirty="0">
                <a:latin typeface="Times New Roman" panose="02020603050405020304" pitchFamily="18" charset="0"/>
                <a:cs typeface="Times New Roman" panose="02020603050405020304" pitchFamily="18" charset="0"/>
              </a:rPr>
              <a:t>θ</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n</a:t>
            </a:r>
            <a:r>
              <a:rPr lang="en-US" i="1" baseline="30000" dirty="0">
                <a:latin typeface="Times New Roman" panose="02020603050405020304" pitchFamily="18" charset="0"/>
                <a:cs typeface="Times New Roman" panose="02020603050405020304" pitchFamily="18" charset="0"/>
              </a:rPr>
              <a:t>3</a:t>
            </a:r>
            <a:r>
              <a:rPr lang="en-US" i="1" dirty="0">
                <a:latin typeface="Times New Roman" panose="02020603050405020304" pitchFamily="18" charset="0"/>
                <a:cs typeface="Times New Roman" panose="02020603050405020304" pitchFamily="18" charset="0"/>
              </a:rPr>
              <a:t>log</a:t>
            </a:r>
            <a:r>
              <a:rPr lang="en-US" i="1" baseline="30000" dirty="0">
                <a:latin typeface="Times New Roman" panose="02020603050405020304" pitchFamily="18" charset="0"/>
                <a:cs typeface="Times New Roman" panose="02020603050405020304" pitchFamily="18" charset="0"/>
              </a:rPr>
              <a:t>0</a:t>
            </a:r>
            <a:r>
              <a:rPr lang="en-US" i="1" dirty="0">
                <a:latin typeface="Times New Roman" panose="02020603050405020304" pitchFamily="18" charset="0"/>
                <a:cs typeface="Times New Roman" panose="02020603050405020304" pitchFamily="18" charset="0"/>
              </a:rPr>
              <a:t>n </a:t>
            </a:r>
            <a:r>
              <a:rPr lang="en-US" dirty="0">
                <a:latin typeface="Times New Roman" panose="02020603050405020304" pitchFamily="18" charset="0"/>
                <a:cs typeface="Times New Roman" panose="02020603050405020304" pitchFamily="18" charset="0"/>
              </a:rPr>
              <a:t>), k=3, p=0</a:t>
            </a:r>
            <a:endParaRPr lang="en-US" i="1" dirty="0">
              <a:latin typeface="Times New Roman" panose="02020603050405020304" pitchFamily="18" charset="0"/>
              <a:cs typeface="Times New Roman" panose="02020603050405020304" pitchFamily="18" charset="0"/>
            </a:endParaRPr>
          </a:p>
          <a:p>
            <a:pPr marL="0" indent="0">
              <a:buClr>
                <a:schemeClr val="accent2"/>
              </a:buClr>
              <a:buNone/>
              <a:defRPr/>
            </a:pP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log</a:t>
            </a:r>
            <a:r>
              <a:rPr lang="en-US" i="1" baseline="-25000" dirty="0" err="1">
                <a:latin typeface="Times New Roman" panose="02020603050405020304" pitchFamily="18" charset="0"/>
                <a:cs typeface="Times New Roman" panose="02020603050405020304" pitchFamily="18" charset="0"/>
              </a:rPr>
              <a:t>b</a:t>
            </a:r>
            <a:r>
              <a:rPr lang="en-US" i="1" dirty="0" err="1">
                <a:latin typeface="Times New Roman" panose="02020603050405020304" pitchFamily="18" charset="0"/>
                <a:cs typeface="Times New Roman" panose="02020603050405020304" pitchFamily="18" charset="0"/>
              </a:rPr>
              <a:t>a</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2</a:t>
            </a:r>
          </a:p>
          <a:p>
            <a:pPr marL="0" indent="0">
              <a:buClr>
                <a:schemeClr val="accent2"/>
              </a:buClr>
              <a:buNone/>
              <a:defRPr/>
            </a:pP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sz="1200" b="1" dirty="0">
                <a:solidFill>
                  <a:srgbClr val="FF0000"/>
                </a:solidFill>
                <a:latin typeface="Times New Roman" panose="02020603050405020304" pitchFamily="18" charset="0"/>
                <a:cs typeface="Times New Roman" panose="02020603050405020304" pitchFamily="18" charset="0"/>
              </a:rPr>
              <a:t> CASE 3:</a:t>
            </a:r>
            <a:r>
              <a:rPr lang="en-US" sz="1200" dirty="0">
                <a:solidFill>
                  <a:srgbClr val="FF0000"/>
                </a:solidFill>
                <a:latin typeface="Times New Roman" panose="02020603050405020304" pitchFamily="18" charset="0"/>
                <a:cs typeface="Times New Roman" panose="02020603050405020304" pitchFamily="18" charset="0"/>
              </a:rPr>
              <a:t> </a:t>
            </a:r>
            <a:r>
              <a:rPr lang="en-US" sz="1200" b="1" dirty="0" err="1">
                <a:solidFill>
                  <a:srgbClr val="FF0000"/>
                </a:solidFill>
                <a:latin typeface="Times New Roman" panose="02020603050405020304" pitchFamily="18" charset="0"/>
                <a:cs typeface="Times New Roman" panose="02020603050405020304" pitchFamily="18" charset="0"/>
              </a:rPr>
              <a:t>log</a:t>
            </a:r>
            <a:r>
              <a:rPr lang="en-US" sz="1200" b="1" i="1" baseline="-25000" dirty="0" err="1">
                <a:solidFill>
                  <a:srgbClr val="FF0000"/>
                </a:solidFill>
                <a:latin typeface="Times New Roman" panose="02020603050405020304" pitchFamily="18" charset="0"/>
                <a:cs typeface="Times New Roman" panose="02020603050405020304" pitchFamily="18" charset="0"/>
              </a:rPr>
              <a:t>b</a:t>
            </a:r>
            <a:r>
              <a:rPr lang="en-US" sz="1200" b="1" i="1" dirty="0" err="1">
                <a:solidFill>
                  <a:srgbClr val="FF0000"/>
                </a:solidFill>
                <a:latin typeface="Times New Roman" panose="02020603050405020304" pitchFamily="18" charset="0"/>
                <a:cs typeface="Times New Roman" panose="02020603050405020304" pitchFamily="18" charset="0"/>
              </a:rPr>
              <a:t>a</a:t>
            </a:r>
            <a:r>
              <a:rPr lang="en-US" b="1" i="1" baseline="30000" dirty="0">
                <a:solidFill>
                  <a:srgbClr val="FF0000"/>
                </a:solidFill>
                <a:latin typeface="Times New Roman" panose="02020603050405020304" pitchFamily="18" charset="0"/>
                <a:cs typeface="Times New Roman" panose="02020603050405020304" pitchFamily="18" charset="0"/>
              </a:rPr>
              <a:t> </a:t>
            </a:r>
            <a:r>
              <a:rPr lang="en-IN" b="1" dirty="0">
                <a:solidFill>
                  <a:srgbClr val="FF0000"/>
                </a:solidFill>
                <a:latin typeface="Times New Roman" panose="02020603050405020304" pitchFamily="18" charset="0"/>
                <a:cs typeface="Times New Roman" panose="02020603050405020304" pitchFamily="18" charset="0"/>
              </a:rPr>
              <a:t> &lt;  k </a:t>
            </a:r>
            <a:endParaRPr lang="en-IN" b="1" dirty="0">
              <a:latin typeface="Times New Roman" panose="02020603050405020304" pitchFamily="18" charset="0"/>
              <a:cs typeface="Times New Roman" panose="02020603050405020304" pitchFamily="18" charset="0"/>
            </a:endParaRPr>
          </a:p>
          <a:p>
            <a:pPr marL="0" indent="0">
              <a:buClr>
                <a:schemeClr val="accent2"/>
              </a:buClr>
              <a:buNone/>
              <a:defRPr/>
            </a:pP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Symbol" panose="05050102010706020507" pitchFamily="18" charset="2"/>
              </a:rPr>
              <a:t> </a:t>
            </a:r>
            <a:r>
              <a:rPr lang="en-IN" b="1" dirty="0">
                <a:solidFill>
                  <a:srgbClr val="FF0000"/>
                </a:solidFill>
                <a:latin typeface="Times New Roman" panose="02020603050405020304" pitchFamily="18" charset="0"/>
                <a:cs typeface="Times New Roman" panose="02020603050405020304" pitchFamily="18" charset="0"/>
              </a:rPr>
              <a:t>If p &gt;= 0 </a:t>
            </a:r>
            <a:r>
              <a:rPr lang="en-IN" b="1" dirty="0">
                <a:latin typeface="Times New Roman" panose="02020603050405020304" pitchFamily="18" charset="0"/>
                <a:cs typeface="Times New Roman" panose="02020603050405020304" pitchFamily="18" charset="0"/>
              </a:rPr>
              <a:t>then  </a:t>
            </a:r>
            <a:r>
              <a:rPr lang="en-US" b="1" dirty="0">
                <a:solidFill>
                  <a:srgbClr val="FF0000"/>
                </a:solidFill>
                <a:latin typeface="Symbol" panose="05050102010706020507" pitchFamily="18" charset="2"/>
              </a:rPr>
              <a:t>Q(</a:t>
            </a:r>
            <a:r>
              <a:rPr lang="en-US" sz="1200" b="1" i="1" dirty="0" err="1">
                <a:solidFill>
                  <a:srgbClr val="FF0000"/>
                </a:solidFill>
                <a:latin typeface="Times New Roman" panose="02020603050405020304" pitchFamily="18" charset="0"/>
                <a:cs typeface="Times New Roman" panose="02020603050405020304" pitchFamily="18" charset="0"/>
              </a:rPr>
              <a:t>n</a:t>
            </a:r>
            <a:r>
              <a:rPr lang="en-US" sz="1200" b="1" i="1" baseline="30000" dirty="0" err="1">
                <a:solidFill>
                  <a:srgbClr val="FF0000"/>
                </a:solidFill>
                <a:latin typeface="Times New Roman" panose="02020603050405020304" pitchFamily="18" charset="0"/>
                <a:cs typeface="Times New Roman" panose="02020603050405020304" pitchFamily="18" charset="0"/>
              </a:rPr>
              <a:t>k</a:t>
            </a:r>
            <a:r>
              <a:rPr lang="en-US" sz="1200" b="1" i="1" dirty="0">
                <a:solidFill>
                  <a:srgbClr val="FF0000"/>
                </a:solidFill>
                <a:latin typeface="Times New Roman" panose="02020603050405020304" pitchFamily="18" charset="0"/>
                <a:cs typeface="Times New Roman" panose="02020603050405020304" pitchFamily="18" charset="0"/>
              </a:rPr>
              <a:t> </a:t>
            </a:r>
            <a:r>
              <a:rPr lang="en-US" sz="1200" b="1" i="1" dirty="0" err="1">
                <a:solidFill>
                  <a:srgbClr val="FF0000"/>
                </a:solidFill>
                <a:latin typeface="Times New Roman" panose="02020603050405020304" pitchFamily="18" charset="0"/>
                <a:cs typeface="Times New Roman" panose="02020603050405020304" pitchFamily="18" charset="0"/>
              </a:rPr>
              <a:t>log</a:t>
            </a:r>
            <a:r>
              <a:rPr lang="en-US" sz="1200" b="1" i="1" baseline="30000" dirty="0" err="1">
                <a:solidFill>
                  <a:srgbClr val="FF0000"/>
                </a:solidFill>
                <a:latin typeface="Times New Roman" panose="02020603050405020304" pitchFamily="18" charset="0"/>
                <a:cs typeface="Times New Roman" panose="02020603050405020304" pitchFamily="18" charset="0"/>
              </a:rPr>
              <a:t>p</a:t>
            </a:r>
            <a:r>
              <a:rPr lang="en-US" sz="1200" b="1" i="1" baseline="30000" dirty="0">
                <a:solidFill>
                  <a:srgbClr val="FF0000"/>
                </a:solidFill>
                <a:latin typeface="Times New Roman" panose="02020603050405020304" pitchFamily="18" charset="0"/>
                <a:cs typeface="Times New Roman" panose="02020603050405020304" pitchFamily="18" charset="0"/>
              </a:rPr>
              <a:t> </a:t>
            </a:r>
            <a:r>
              <a:rPr lang="en-US" sz="1200" b="1" i="1" dirty="0">
                <a:solidFill>
                  <a:srgbClr val="FF0000"/>
                </a:solidFill>
                <a:latin typeface="Times New Roman" panose="02020603050405020304" pitchFamily="18" charset="0"/>
                <a:cs typeface="Times New Roman" panose="02020603050405020304" pitchFamily="18" charset="0"/>
              </a:rPr>
              <a:t>n</a:t>
            </a:r>
            <a:r>
              <a:rPr lang="en-US" b="1" dirty="0">
                <a:solidFill>
                  <a:srgbClr val="FF0000"/>
                </a:solidFill>
                <a:latin typeface="Symbol" panose="05050102010706020507" pitchFamily="18" charset="2"/>
              </a:rPr>
              <a:t>)</a:t>
            </a:r>
            <a:endParaRPr lang="en-US" dirty="0">
              <a:latin typeface="Times New Roman" panose="02020603050405020304" pitchFamily="18" charset="0"/>
              <a:cs typeface="Times New Roman" panose="02020603050405020304" pitchFamily="18" charset="0"/>
              <a:sym typeface="Symbol" panose="05050102010706020507" pitchFamily="18" charset="2"/>
            </a:endParaRPr>
          </a:p>
          <a:p>
            <a:pPr marL="0" indent="0">
              <a:buClr>
                <a:schemeClr val="accent2"/>
              </a:buClr>
              <a:buNone/>
              <a:defRPr/>
            </a:pPr>
            <a:r>
              <a:rPr lang="en-US" i="1" dirty="0">
                <a:latin typeface="Times New Roman" panose="02020603050405020304" pitchFamily="18" charset="0"/>
                <a:cs typeface="Times New Roman" panose="02020603050405020304" pitchFamily="18" charset="0"/>
                <a:sym typeface="Symbol" panose="05050102010706020507" pitchFamily="18" charset="2"/>
              </a:rPr>
              <a:t>	</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 </a:t>
            </a:r>
            <a:r>
              <a:rPr lang="en-US" dirty="0">
                <a:latin typeface="Symbol" panose="05050102010706020507" pitchFamily="18" charset="2"/>
              </a:rPr>
              <a:t>Q</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n</a:t>
            </a:r>
            <a:r>
              <a:rPr lang="en-US" baseline="30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a:t>
            </a:r>
          </a:p>
          <a:p>
            <a:pPr>
              <a:defRPr/>
            </a:pPr>
            <a:endParaRPr lang="en-US" dirty="0"/>
          </a:p>
        </p:txBody>
      </p:sp>
    </p:spTree>
    <p:extLst>
      <p:ext uri="{BB962C8B-B14F-4D97-AF65-F5344CB8AC3E}">
        <p14:creationId xmlns:p14="http://schemas.microsoft.com/office/powerpoint/2010/main" val="2020072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270164" y="0"/>
            <a:ext cx="10515600" cy="1325563"/>
          </a:xfrm>
        </p:spPr>
        <p:txBody>
          <a:bodyPr/>
          <a:lstStyle/>
          <a:p>
            <a:r>
              <a:rPr lang="en-US" altLang="en-US" dirty="0" smtClean="0">
                <a:solidFill>
                  <a:schemeClr val="tx1"/>
                </a:solidFill>
              </a:rPr>
              <a:t>Recursion tree method</a:t>
            </a:r>
          </a:p>
        </p:txBody>
      </p:sp>
      <p:sp>
        <p:nvSpPr>
          <p:cNvPr id="3" name="Content Placeholder 2"/>
          <p:cNvSpPr>
            <a:spLocks noGrp="1"/>
          </p:cNvSpPr>
          <p:nvPr>
            <p:ph idx="1"/>
          </p:nvPr>
        </p:nvSpPr>
        <p:spPr>
          <a:xfrm>
            <a:off x="477982" y="1325563"/>
            <a:ext cx="10515600" cy="4351338"/>
          </a:xfrm>
        </p:spPr>
        <p:txBody>
          <a:bodyPr>
            <a:normAutofit fontScale="77500" lnSpcReduction="20000"/>
          </a:bodyPr>
          <a:lstStyle/>
          <a:p>
            <a:pPr>
              <a:defRPr/>
            </a:pPr>
            <a:r>
              <a:rPr lang="en-US" b="1" i="1" dirty="0">
                <a:latin typeface="Times New Roman" panose="02020603050405020304" pitchFamily="18" charset="0"/>
                <a:cs typeface="Times New Roman" panose="02020603050405020304" pitchFamily="18" charset="0"/>
              </a:rPr>
              <a:t>T</a:t>
            </a:r>
            <a:r>
              <a:rPr lang="en-US" b="1"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n</a:t>
            </a:r>
            <a:r>
              <a:rPr lang="en-US" b="1" dirty="0">
                <a:latin typeface="Times New Roman" panose="02020603050405020304" pitchFamily="18" charset="0"/>
                <a:cs typeface="Times New Roman" panose="02020603050405020304" pitchFamily="18" charset="0"/>
              </a:rPr>
              <a:t>) = </a:t>
            </a:r>
            <a:r>
              <a:rPr lang="en-US" b="1" dirty="0" smtClean="0">
                <a:latin typeface="Times New Roman" panose="02020603050405020304" pitchFamily="18" charset="0"/>
                <a:cs typeface="Times New Roman" panose="02020603050405020304" pitchFamily="18" charset="0"/>
              </a:rPr>
              <a:t>3 </a:t>
            </a:r>
            <a:r>
              <a:rPr lang="en-US" b="1" i="1" dirty="0">
                <a:latin typeface="Times New Roman" panose="02020603050405020304" pitchFamily="18" charset="0"/>
                <a:cs typeface="Times New Roman" panose="02020603050405020304" pitchFamily="18" charset="0"/>
              </a:rPr>
              <a:t>T</a:t>
            </a:r>
            <a:r>
              <a:rPr lang="en-US" b="1" dirty="0">
                <a:latin typeface="Times New Roman" panose="02020603050405020304" pitchFamily="18"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n</a:t>
            </a:r>
            <a:r>
              <a:rPr lang="en-US" b="1" dirty="0">
                <a:latin typeface="Times New Roman" panose="02020603050405020304" pitchFamily="18" charset="0"/>
                <a:cs typeface="Times New Roman" panose="02020603050405020304" pitchFamily="18" charset="0"/>
              </a:rPr>
              <a:t>/2) +  </a:t>
            </a:r>
            <a:r>
              <a:rPr lang="en-US" b="1" i="1" dirty="0" smtClean="0">
                <a:latin typeface="Times New Roman" panose="02020603050405020304" pitchFamily="18" charset="0"/>
                <a:cs typeface="Times New Roman" panose="02020603050405020304" pitchFamily="18" charset="0"/>
              </a:rPr>
              <a:t>n</a:t>
            </a:r>
            <a:r>
              <a:rPr lang="en-US" b="1" baseline="30000" dirty="0">
                <a:latin typeface="Times New Roman" panose="02020603050405020304" pitchFamily="18" charset="0"/>
                <a:cs typeface="Times New Roman" panose="02020603050405020304" pitchFamily="18" charset="0"/>
              </a:rPr>
              <a:t>2</a:t>
            </a:r>
            <a:endParaRPr lang="en-US" dirty="0"/>
          </a:p>
          <a:p>
            <a:pPr>
              <a:defRPr/>
            </a:pPr>
            <a:r>
              <a:rPr lang="en-US" i="1" dirty="0">
                <a:latin typeface="Times New Roman" panose="02020603050405020304" pitchFamily="18" charset="0"/>
                <a:cs typeface="Times New Roman" panose="02020603050405020304" pitchFamily="18" charset="0"/>
              </a:rPr>
              <a:t>Where </a:t>
            </a:r>
            <a:r>
              <a:rPr lang="en-US" i="1" dirty="0" smtClean="0">
                <a:latin typeface="Times New Roman" panose="02020603050405020304" pitchFamily="18" charset="0"/>
                <a:cs typeface="Times New Roman" panose="02020603050405020304" pitchFamily="18" charset="0"/>
              </a:rPr>
              <a:t>n</a:t>
            </a:r>
            <a:r>
              <a:rPr lang="en-US" baseline="30000"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root node</a:t>
            </a:r>
            <a:endParaRPr lang="en-US" i="1" dirty="0">
              <a:latin typeface="Times New Roman" panose="02020603050405020304" pitchFamily="18" charset="0"/>
              <a:cs typeface="Times New Roman" panose="02020603050405020304" pitchFamily="18" charset="0"/>
            </a:endParaRPr>
          </a:p>
          <a:p>
            <a:pPr lvl="1">
              <a:defRPr/>
            </a:pP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/2) = size of sub-problem</a:t>
            </a:r>
            <a:endParaRPr lang="en-US" dirty="0"/>
          </a:p>
          <a:p>
            <a:pPr lvl="1">
              <a:defRPr/>
            </a:pPr>
            <a:r>
              <a:rPr lang="en-US" dirty="0">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number of </a:t>
            </a:r>
            <a:r>
              <a:rPr lang="en-US" dirty="0" smtClean="0">
                <a:latin typeface="Times New Roman" panose="02020603050405020304" pitchFamily="18" charset="0"/>
                <a:cs typeface="Times New Roman" panose="02020603050405020304" pitchFamily="18" charset="0"/>
              </a:rPr>
              <a:t>sub-problem</a:t>
            </a:r>
            <a:endParaRPr lang="en-US" dirty="0"/>
          </a:p>
          <a:p>
            <a:pPr>
              <a:defRPr/>
            </a:pPr>
            <a:r>
              <a:rPr lang="en-US" b="1" dirty="0"/>
              <a:t>Step 1: find cost of each level</a:t>
            </a:r>
          </a:p>
          <a:p>
            <a:pPr>
              <a:defRPr/>
            </a:pPr>
            <a:r>
              <a:rPr lang="en-US" b="1" dirty="0"/>
              <a:t>Step 2: find depth of tree</a:t>
            </a:r>
          </a:p>
          <a:p>
            <a:pPr>
              <a:defRPr/>
            </a:pPr>
            <a:r>
              <a:rPr lang="en-US" b="1" dirty="0"/>
              <a:t>Step 3: find number of leaves</a:t>
            </a:r>
          </a:p>
          <a:p>
            <a:pPr marL="0" indent="0">
              <a:buNone/>
              <a:defRPr/>
            </a:pPr>
            <a:endParaRPr lang="en-US" dirty="0"/>
          </a:p>
          <a:p>
            <a:pPr marL="0" indent="0">
              <a:buNone/>
              <a:defRPr/>
            </a:pPr>
            <a:r>
              <a:rPr lang="en-US" dirty="0"/>
              <a:t>There are total 3 cases to solve examples. But case 1 and case 2 are solved by above 3 steps.</a:t>
            </a:r>
          </a:p>
          <a:p>
            <a:pPr marL="0" indent="0">
              <a:buNone/>
              <a:defRPr/>
            </a:pPr>
            <a:r>
              <a:rPr lang="en-US" b="1" dirty="0"/>
              <a:t>Case 1:  cost of root node is maximum</a:t>
            </a:r>
          </a:p>
          <a:p>
            <a:pPr marL="0" indent="0">
              <a:buNone/>
              <a:defRPr/>
            </a:pPr>
            <a:r>
              <a:rPr lang="en-US" b="1" dirty="0"/>
              <a:t>Case 2: cost of leaf node is maximum.</a:t>
            </a:r>
            <a:endParaRPr lang="en-IN" b="1" dirty="0"/>
          </a:p>
          <a:p>
            <a:pPr marL="0" indent="0">
              <a:buNone/>
              <a:defRPr/>
            </a:pPr>
            <a:r>
              <a:rPr lang="en-US" b="1" dirty="0"/>
              <a:t>Case 3: cost of each level is same.</a:t>
            </a:r>
          </a:p>
          <a:p>
            <a:pPr>
              <a:defRPr/>
            </a:pPr>
            <a:endParaRPr lang="en-US" dirty="0"/>
          </a:p>
        </p:txBody>
      </p:sp>
    </p:spTree>
    <p:extLst>
      <p:ext uri="{BB962C8B-B14F-4D97-AF65-F5344CB8AC3E}">
        <p14:creationId xmlns:p14="http://schemas.microsoft.com/office/powerpoint/2010/main" val="867091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228600" y="0"/>
            <a:ext cx="10515600" cy="1325563"/>
          </a:xfrm>
        </p:spPr>
        <p:txBody>
          <a:bodyPr/>
          <a:lstStyle/>
          <a:p>
            <a:r>
              <a:rPr lang="en-US" altLang="en-US" dirty="0" smtClean="0">
                <a:solidFill>
                  <a:schemeClr val="tx1"/>
                </a:solidFill>
              </a:rPr>
              <a:t>Recursion tree method</a:t>
            </a:r>
            <a:endParaRPr lang="en-US" altLang="en-US" dirty="0" smtClean="0"/>
          </a:p>
        </p:txBody>
      </p:sp>
      <p:sp>
        <p:nvSpPr>
          <p:cNvPr id="64515" name="Content Placeholder 2"/>
          <p:cNvSpPr>
            <a:spLocks noGrp="1"/>
          </p:cNvSpPr>
          <p:nvPr>
            <p:ph idx="1"/>
          </p:nvPr>
        </p:nvSpPr>
        <p:spPr/>
        <p:txBody>
          <a:bodyPr/>
          <a:lstStyle/>
          <a:p>
            <a:r>
              <a:rPr lang="en-US" altLang="en-US" b="1" smtClean="0">
                <a:ea typeface="新細明體"/>
              </a:rPr>
              <a:t>Case 3: cost of each level is same.</a:t>
            </a:r>
          </a:p>
          <a:p>
            <a:r>
              <a:rPr lang="en-US" altLang="en-US" smtClean="0">
                <a:ea typeface="新細明體"/>
              </a:rPr>
              <a:t>Step 1: find cost of each level</a:t>
            </a:r>
          </a:p>
          <a:p>
            <a:r>
              <a:rPr lang="en-US" altLang="en-US" smtClean="0">
                <a:ea typeface="新細明體"/>
              </a:rPr>
              <a:t>Step 2: find depth of tree</a:t>
            </a:r>
          </a:p>
          <a:p>
            <a:r>
              <a:rPr lang="en-US" altLang="en-US" smtClean="0">
                <a:ea typeface="新細明體"/>
              </a:rPr>
              <a:t>Step 3: find level of tree</a:t>
            </a:r>
          </a:p>
          <a:p>
            <a:r>
              <a:rPr lang="en-US" altLang="en-US" smtClean="0">
                <a:ea typeface="新細明體"/>
              </a:rPr>
              <a:t>Step 4: total cost = cost of each level * number of level</a:t>
            </a:r>
            <a:endParaRPr lang="en-IN" altLang="en-US" smtClean="0">
              <a:ea typeface="新細明體"/>
            </a:endParaRPr>
          </a:p>
          <a:p>
            <a:endParaRPr lang="en-US" altLang="en-US" smtClean="0">
              <a:ea typeface="新細明體"/>
            </a:endParaRPr>
          </a:p>
        </p:txBody>
      </p:sp>
    </p:spTree>
    <p:extLst>
      <p:ext uri="{BB962C8B-B14F-4D97-AF65-F5344CB8AC3E}">
        <p14:creationId xmlns:p14="http://schemas.microsoft.com/office/powerpoint/2010/main" val="1934659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228600" y="0"/>
            <a:ext cx="10515600" cy="1325563"/>
          </a:xfrm>
        </p:spPr>
        <p:txBody>
          <a:bodyPr/>
          <a:lstStyle/>
          <a:p>
            <a:r>
              <a:rPr lang="en-IN" altLang="en-US" dirty="0" smtClean="0"/>
              <a:t>CASE 1: recursion tree</a:t>
            </a:r>
          </a:p>
        </p:txBody>
      </p:sp>
      <p:pic>
        <p:nvPicPr>
          <p:cNvPr id="65539"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397086" y="1557337"/>
            <a:ext cx="9041966" cy="4760335"/>
          </a:xfrm>
        </p:spPr>
      </p:pic>
    </p:spTree>
    <p:extLst>
      <p:ext uri="{BB962C8B-B14F-4D97-AF65-F5344CB8AC3E}">
        <p14:creationId xmlns:p14="http://schemas.microsoft.com/office/powerpoint/2010/main" val="3333048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272" y="1132897"/>
            <a:ext cx="10515600" cy="5295611"/>
          </a:xfrm>
        </p:spPr>
        <p:txBody>
          <a:bodyPr/>
          <a:lstStyle/>
          <a:p>
            <a:r>
              <a:rPr lang="en-US" altLang="en-US" sz="2400" b="1" dirty="0">
                <a:latin typeface="Times New Roman" panose="02020603050405020304" pitchFamily="18" charset="0"/>
                <a:ea typeface="Proxima Nova"/>
                <a:cs typeface="Times New Roman" panose="02020603050405020304" pitchFamily="18" charset="0"/>
              </a:rPr>
              <a:t>Properties Of Algorithm</a:t>
            </a:r>
          </a:p>
          <a:p>
            <a:endParaRPr lang="en-IN" dirty="0"/>
          </a:p>
        </p:txBody>
      </p:sp>
      <p:sp>
        <p:nvSpPr>
          <p:cNvPr id="4" name="TextBox 4"/>
          <p:cNvSpPr txBox="1">
            <a:spLocks noChangeArrowheads="1"/>
          </p:cNvSpPr>
          <p:nvPr/>
        </p:nvSpPr>
        <p:spPr bwMode="auto">
          <a:xfrm>
            <a:off x="450272" y="1644769"/>
            <a:ext cx="11450783"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新細明體"/>
                <a:cs typeface="新細明體"/>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新細明體"/>
                <a:cs typeface="新細明體"/>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新細明體"/>
                <a:cs typeface="新細明體"/>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新細明體"/>
                <a:cs typeface="新細明體"/>
              </a:defRPr>
            </a:lvl9pPr>
          </a:lstStyle>
          <a:p>
            <a:pPr>
              <a:spcBef>
                <a:spcPct val="0"/>
              </a:spcBef>
              <a:buClrTx/>
              <a:buSzTx/>
              <a:buFontTx/>
              <a:buNone/>
            </a:pPr>
            <a:r>
              <a:rPr lang="en-US" altLang="en-US" sz="2000" b="1" dirty="0">
                <a:latin typeface="Times New Roman" panose="02020603050405020304" pitchFamily="18" charset="0"/>
                <a:cs typeface="Times New Roman" panose="02020603050405020304" pitchFamily="18" charset="0"/>
              </a:rPr>
              <a:t>TO EVALUATE AN ALGORITHM WE HAVE TO SATISFY THE FOLLOWING CRITERIA:</a:t>
            </a:r>
          </a:p>
          <a:p>
            <a:pPr>
              <a:spcBef>
                <a:spcPct val="0"/>
              </a:spcBef>
              <a:buClrTx/>
              <a:buSzTx/>
              <a:buFontTx/>
              <a:buNone/>
            </a:pPr>
            <a:endParaRPr lang="en-US" altLang="en-US" sz="2000" dirty="0">
              <a:latin typeface="Times New Roman" panose="02020603050405020304" pitchFamily="18" charset="0"/>
              <a:cs typeface="Times New Roman" panose="02020603050405020304" pitchFamily="18" charset="0"/>
            </a:endParaRPr>
          </a:p>
          <a:p>
            <a:pPr algn="just">
              <a:spcBef>
                <a:spcPct val="0"/>
              </a:spcBef>
              <a:buClrTx/>
              <a:buSzTx/>
              <a:buFontTx/>
              <a:buAutoNum type="arabicPeriod"/>
            </a:pPr>
            <a:r>
              <a:rPr lang="en-US" altLang="en-US" sz="2000" b="1" dirty="0">
                <a:solidFill>
                  <a:srgbClr val="7030A0"/>
                </a:solidFill>
                <a:latin typeface="Times New Roman" panose="02020603050405020304" pitchFamily="18" charset="0"/>
                <a:cs typeface="Times New Roman" panose="02020603050405020304" pitchFamily="18" charset="0"/>
              </a:rPr>
              <a:t>INPUT:</a:t>
            </a:r>
            <a:r>
              <a:rPr lang="en-US" altLang="en-US" sz="2000" dirty="0">
                <a:solidFill>
                  <a:srgbClr val="7030A0"/>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The Algorithm should be given </a:t>
            </a:r>
            <a:r>
              <a:rPr lang="en-US" altLang="en-US" sz="2000" dirty="0">
                <a:solidFill>
                  <a:srgbClr val="FF0000"/>
                </a:solidFill>
                <a:latin typeface="Times New Roman" panose="02020603050405020304" pitchFamily="18" charset="0"/>
                <a:cs typeface="Times New Roman" panose="02020603050405020304" pitchFamily="18" charset="0"/>
              </a:rPr>
              <a:t>zero </a:t>
            </a:r>
            <a:r>
              <a:rPr lang="en-US" altLang="en-US" sz="2000" dirty="0">
                <a:latin typeface="Times New Roman" panose="02020603050405020304" pitchFamily="18" charset="0"/>
                <a:cs typeface="Times New Roman" panose="02020603050405020304" pitchFamily="18" charset="0"/>
              </a:rPr>
              <a:t>or more input.</a:t>
            </a:r>
          </a:p>
          <a:p>
            <a:pPr algn="just">
              <a:spcBef>
                <a:spcPct val="0"/>
              </a:spcBef>
              <a:buClrTx/>
              <a:buSzTx/>
              <a:buFontTx/>
              <a:buAutoNum type="arabicPeriod"/>
            </a:pPr>
            <a:endParaRPr lang="en-US" altLang="en-US" sz="2000" dirty="0">
              <a:latin typeface="Times New Roman" panose="02020603050405020304" pitchFamily="18" charset="0"/>
              <a:cs typeface="Times New Roman" panose="02020603050405020304" pitchFamily="18" charset="0"/>
            </a:endParaRPr>
          </a:p>
          <a:p>
            <a:pPr algn="just">
              <a:spcBef>
                <a:spcPct val="0"/>
              </a:spcBef>
              <a:buClrTx/>
              <a:buSzTx/>
              <a:buFontTx/>
              <a:buAutoNum type="arabicPeriod"/>
            </a:pPr>
            <a:r>
              <a:rPr lang="en-US" altLang="en-US" sz="2000" b="1" dirty="0">
                <a:solidFill>
                  <a:srgbClr val="7030A0"/>
                </a:solidFill>
                <a:latin typeface="Times New Roman" panose="02020603050405020304" pitchFamily="18" charset="0"/>
                <a:cs typeface="Times New Roman" panose="02020603050405020304" pitchFamily="18" charset="0"/>
              </a:rPr>
              <a:t>OUTPUT:</a:t>
            </a:r>
            <a:r>
              <a:rPr lang="en-US" altLang="en-US" sz="2000" dirty="0">
                <a:solidFill>
                  <a:srgbClr val="7030A0"/>
                </a:solidFill>
                <a:latin typeface="Times New Roman" panose="02020603050405020304" pitchFamily="18" charset="0"/>
                <a:cs typeface="Times New Roman" panose="02020603050405020304" pitchFamily="18" charset="0"/>
              </a:rPr>
              <a:t> </a:t>
            </a:r>
            <a:r>
              <a:rPr lang="en-US" altLang="en-US" sz="2000" dirty="0">
                <a:solidFill>
                  <a:srgbClr val="FF0000"/>
                </a:solidFill>
                <a:latin typeface="Times New Roman" panose="02020603050405020304" pitchFamily="18" charset="0"/>
                <a:cs typeface="Times New Roman" panose="02020603050405020304" pitchFamily="18" charset="0"/>
              </a:rPr>
              <a:t>At least one </a:t>
            </a:r>
            <a:r>
              <a:rPr lang="en-US" altLang="en-US" sz="2000" dirty="0">
                <a:latin typeface="Times New Roman" panose="02020603050405020304" pitchFamily="18" charset="0"/>
                <a:cs typeface="Times New Roman" panose="02020603050405020304" pitchFamily="18" charset="0"/>
              </a:rPr>
              <a:t>quantity is produced. For each input the algorithm </a:t>
            </a:r>
          </a:p>
          <a:p>
            <a:pPr algn="just">
              <a:spcBef>
                <a:spcPct val="0"/>
              </a:spcBef>
              <a:buClrTx/>
              <a:buSzTx/>
              <a:buFontTx/>
              <a:buNone/>
            </a:pPr>
            <a:r>
              <a:rPr lang="en-US" altLang="en-US" sz="2000" dirty="0">
                <a:latin typeface="Times New Roman" panose="02020603050405020304" pitchFamily="18" charset="0"/>
                <a:cs typeface="Times New Roman" panose="02020603050405020304" pitchFamily="18" charset="0"/>
              </a:rPr>
              <a:t>                       produced value from specific task.</a:t>
            </a:r>
          </a:p>
          <a:p>
            <a:pPr algn="just">
              <a:spcBef>
                <a:spcPct val="0"/>
              </a:spcBef>
              <a:buClrTx/>
              <a:buSzTx/>
              <a:buFontTx/>
              <a:buNone/>
            </a:pPr>
            <a:endParaRPr lang="en-US" altLang="en-US" sz="2000" b="1" dirty="0">
              <a:solidFill>
                <a:srgbClr val="7030A0"/>
              </a:solidFill>
              <a:latin typeface="Times New Roman" panose="02020603050405020304" pitchFamily="18" charset="0"/>
              <a:cs typeface="Times New Roman" panose="02020603050405020304" pitchFamily="18" charset="0"/>
            </a:endParaRPr>
          </a:p>
          <a:p>
            <a:pPr algn="just">
              <a:spcBef>
                <a:spcPct val="0"/>
              </a:spcBef>
              <a:buClrTx/>
              <a:buSzTx/>
              <a:buFontTx/>
              <a:buNone/>
            </a:pPr>
            <a:r>
              <a:rPr lang="en-US" altLang="en-US" sz="2000" b="1" dirty="0">
                <a:solidFill>
                  <a:srgbClr val="7030A0"/>
                </a:solidFill>
                <a:latin typeface="Times New Roman" panose="02020603050405020304" pitchFamily="18" charset="0"/>
                <a:cs typeface="Times New Roman" panose="02020603050405020304" pitchFamily="18" charset="0"/>
              </a:rPr>
              <a:t>3.DEFINITENESS:</a:t>
            </a:r>
            <a:r>
              <a:rPr lang="en-US" altLang="en-US" sz="2000" dirty="0">
                <a:solidFill>
                  <a:srgbClr val="7030A0"/>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Each instruction is clear and </a:t>
            </a:r>
            <a:r>
              <a:rPr lang="en-US" altLang="en-US" sz="2000" dirty="0">
                <a:solidFill>
                  <a:srgbClr val="FF0000"/>
                </a:solidFill>
                <a:latin typeface="Times New Roman" panose="02020603050405020304" pitchFamily="18" charset="0"/>
                <a:cs typeface="Times New Roman" panose="02020603050405020304" pitchFamily="18" charset="0"/>
              </a:rPr>
              <a:t>unambiguous.</a:t>
            </a:r>
          </a:p>
          <a:p>
            <a:pPr algn="just">
              <a:spcBef>
                <a:spcPct val="0"/>
              </a:spcBef>
              <a:buClrTx/>
              <a:buSzTx/>
              <a:buFontTx/>
              <a:buNone/>
            </a:pPr>
            <a:endParaRPr lang="en-US" altLang="en-US" sz="2000" dirty="0">
              <a:solidFill>
                <a:srgbClr val="FF0000"/>
              </a:solidFill>
              <a:latin typeface="Times New Roman" panose="02020603050405020304" pitchFamily="18" charset="0"/>
              <a:cs typeface="Times New Roman" panose="02020603050405020304" pitchFamily="18" charset="0"/>
            </a:endParaRPr>
          </a:p>
          <a:p>
            <a:pPr algn="just">
              <a:spcBef>
                <a:spcPct val="0"/>
              </a:spcBef>
              <a:buClrTx/>
              <a:buSzTx/>
              <a:buFontTx/>
              <a:buNone/>
            </a:pPr>
            <a:r>
              <a:rPr lang="en-US" altLang="en-US" sz="2000" b="1" dirty="0">
                <a:solidFill>
                  <a:srgbClr val="7030A0"/>
                </a:solidFill>
                <a:latin typeface="Times New Roman" panose="02020603050405020304" pitchFamily="18" charset="0"/>
                <a:cs typeface="Times New Roman" panose="02020603050405020304" pitchFamily="18" charset="0"/>
              </a:rPr>
              <a:t>4.FINITENESS: </a:t>
            </a:r>
            <a:r>
              <a:rPr lang="en-US" altLang="en-US" sz="2000" dirty="0">
                <a:latin typeface="Times New Roman" panose="02020603050405020304" pitchFamily="18" charset="0"/>
                <a:cs typeface="Times New Roman" panose="02020603050405020304" pitchFamily="18" charset="0"/>
              </a:rPr>
              <a:t>If we trace out the instructions of an algorithm, then for all cases, the algorithm terminates after a </a:t>
            </a:r>
            <a:r>
              <a:rPr lang="en-US" altLang="en-US" sz="2000" dirty="0">
                <a:solidFill>
                  <a:srgbClr val="FF0000"/>
                </a:solidFill>
                <a:latin typeface="Times New Roman" panose="02020603050405020304" pitchFamily="18" charset="0"/>
                <a:cs typeface="Times New Roman" panose="02020603050405020304" pitchFamily="18" charset="0"/>
              </a:rPr>
              <a:t>finite number </a:t>
            </a:r>
            <a:r>
              <a:rPr lang="en-US" altLang="en-US" sz="2000" dirty="0">
                <a:latin typeface="Times New Roman" panose="02020603050405020304" pitchFamily="18" charset="0"/>
                <a:cs typeface="Times New Roman" panose="02020603050405020304" pitchFamily="18" charset="0"/>
              </a:rPr>
              <a:t>of steps.</a:t>
            </a:r>
          </a:p>
          <a:p>
            <a:pPr algn="just">
              <a:spcBef>
                <a:spcPct val="0"/>
              </a:spcBef>
              <a:buClrTx/>
              <a:buSzTx/>
              <a:buFontTx/>
              <a:buNone/>
            </a:pPr>
            <a:endParaRPr lang="en-US" altLang="en-US" sz="2000" dirty="0">
              <a:latin typeface="Times New Roman" panose="02020603050405020304" pitchFamily="18" charset="0"/>
              <a:cs typeface="Times New Roman" panose="02020603050405020304" pitchFamily="18" charset="0"/>
            </a:endParaRPr>
          </a:p>
          <a:p>
            <a:pPr algn="just">
              <a:spcBef>
                <a:spcPct val="0"/>
              </a:spcBef>
              <a:buClrTx/>
              <a:buSzTx/>
              <a:buFontTx/>
              <a:buNone/>
            </a:pPr>
            <a:r>
              <a:rPr lang="en-US" altLang="en-US" sz="2000" b="1" dirty="0">
                <a:solidFill>
                  <a:srgbClr val="7030A0"/>
                </a:solidFill>
                <a:latin typeface="Times New Roman" panose="02020603050405020304" pitchFamily="18" charset="0"/>
                <a:ea typeface="Microsoft JhengHei" panose="020B0604030504040204" pitchFamily="34" charset="-120"/>
                <a:cs typeface="Times New Roman" panose="02020603050405020304" pitchFamily="18" charset="0"/>
              </a:rPr>
              <a:t>5.EFFECTIVENESS:</a:t>
            </a:r>
            <a:r>
              <a:rPr lang="en-US" altLang="en-US" sz="2000" dirty="0">
                <a:solidFill>
                  <a:srgbClr val="7030A0"/>
                </a:solidFill>
                <a:latin typeface="Times New Roman" panose="02020603050405020304" pitchFamily="18" charset="0"/>
                <a:ea typeface="Microsoft JhengHei" panose="020B0604030504040204" pitchFamily="34" charset="-120"/>
                <a:cs typeface="Times New Roman" panose="02020603050405020304" pitchFamily="18" charset="0"/>
              </a:rPr>
              <a:t> </a:t>
            </a:r>
            <a:r>
              <a:rPr lang="en-US" altLang="en-US" sz="2000" dirty="0">
                <a:latin typeface="Times New Roman" panose="02020603050405020304" pitchFamily="18" charset="0"/>
                <a:ea typeface="Microsoft JhengHei" panose="020B0604030504040204" pitchFamily="34" charset="-120"/>
                <a:cs typeface="Times New Roman" panose="02020603050405020304" pitchFamily="18" charset="0"/>
              </a:rPr>
              <a:t>Every instruction must </a:t>
            </a:r>
            <a:r>
              <a:rPr lang="en-US" altLang="en-US" sz="2000" dirty="0">
                <a:solidFill>
                  <a:srgbClr val="FF0000"/>
                </a:solidFill>
                <a:latin typeface="Times New Roman" panose="02020603050405020304" pitchFamily="18" charset="0"/>
                <a:ea typeface="Microsoft JhengHei" panose="020B0604030504040204" pitchFamily="34" charset="-120"/>
                <a:cs typeface="Times New Roman" panose="02020603050405020304" pitchFamily="18" charset="0"/>
              </a:rPr>
              <a:t>very basic </a:t>
            </a:r>
            <a:r>
              <a:rPr lang="en-US" altLang="en-US" sz="2000" dirty="0">
                <a:latin typeface="Times New Roman" panose="02020603050405020304" pitchFamily="18" charset="0"/>
                <a:ea typeface="Microsoft JhengHei" panose="020B0604030504040204" pitchFamily="34" charset="-120"/>
                <a:cs typeface="Times New Roman" panose="02020603050405020304" pitchFamily="18" charset="0"/>
              </a:rPr>
              <a:t>so that it can be carried out, in principle, by a person using only pencil &amp; paper.</a:t>
            </a:r>
          </a:p>
          <a:p>
            <a:pPr algn="just">
              <a:spcBef>
                <a:spcPct val="0"/>
              </a:spcBef>
              <a:buClrTx/>
              <a:buSzTx/>
              <a:buFontTx/>
              <a:buNone/>
            </a:pPr>
            <a:endParaRPr lang="en-US" altLang="en-US" sz="2000" dirty="0">
              <a:latin typeface="Times New Roman" panose="02020603050405020304" pitchFamily="18" charset="0"/>
              <a:cs typeface="Times New Roman" panose="02020603050405020304" pitchFamily="18" charset="0"/>
            </a:endParaRPr>
          </a:p>
          <a:p>
            <a:pPr>
              <a:spcBef>
                <a:spcPct val="0"/>
              </a:spcBef>
              <a:buClrTx/>
              <a:buSzTx/>
              <a:buFontTx/>
              <a:buNone/>
            </a:pP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18087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734292" y="1033463"/>
            <a:ext cx="4862944" cy="5824537"/>
          </a:xfrm>
        </p:spPr>
      </p:pic>
      <p:pic>
        <p:nvPicPr>
          <p:cNvPr id="66563"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47759" y="2635538"/>
            <a:ext cx="6033197"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765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311728" y="101889"/>
            <a:ext cx="10515600" cy="1325563"/>
          </a:xfrm>
        </p:spPr>
        <p:txBody>
          <a:bodyPr/>
          <a:lstStyle/>
          <a:p>
            <a:r>
              <a:rPr lang="en-IN" altLang="en-US" dirty="0" smtClean="0"/>
              <a:t>CASE 2: recursion tree</a:t>
            </a:r>
          </a:p>
        </p:txBody>
      </p:sp>
      <p:pic>
        <p:nvPicPr>
          <p:cNvPr id="67587"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2646219" y="1163782"/>
            <a:ext cx="6321490" cy="5485463"/>
          </a:xfrm>
        </p:spPr>
      </p:pic>
    </p:spTree>
    <p:extLst>
      <p:ext uri="{BB962C8B-B14F-4D97-AF65-F5344CB8AC3E}">
        <p14:creationId xmlns:p14="http://schemas.microsoft.com/office/powerpoint/2010/main" val="5837615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1"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2057370" y="1160030"/>
            <a:ext cx="7782102" cy="5296187"/>
          </a:xfrm>
        </p:spPr>
      </p:pic>
    </p:spTree>
    <p:extLst>
      <p:ext uri="{BB962C8B-B14F-4D97-AF65-F5344CB8AC3E}">
        <p14:creationId xmlns:p14="http://schemas.microsoft.com/office/powerpoint/2010/main" val="233020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173181" y="0"/>
            <a:ext cx="10515600" cy="1325563"/>
          </a:xfrm>
        </p:spPr>
        <p:txBody>
          <a:bodyPr/>
          <a:lstStyle/>
          <a:p>
            <a:r>
              <a:rPr lang="en-IN" altLang="en-US" dirty="0" smtClean="0"/>
              <a:t>CASE 3: recursion tree</a:t>
            </a:r>
          </a:p>
        </p:txBody>
      </p:sp>
      <p:pic>
        <p:nvPicPr>
          <p:cNvPr id="69635"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2895600" y="1149928"/>
            <a:ext cx="6511984" cy="5494326"/>
          </a:xfrm>
        </p:spPr>
      </p:pic>
    </p:spTree>
    <p:extLst>
      <p:ext uri="{BB962C8B-B14F-4D97-AF65-F5344CB8AC3E}">
        <p14:creationId xmlns:p14="http://schemas.microsoft.com/office/powerpoint/2010/main" val="1233938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9"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3483696" y="1122218"/>
            <a:ext cx="5397795" cy="5529701"/>
          </a:xfrm>
        </p:spPr>
      </p:pic>
    </p:spTree>
    <p:extLst>
      <p:ext uri="{BB962C8B-B14F-4D97-AF65-F5344CB8AC3E}">
        <p14:creationId xmlns:p14="http://schemas.microsoft.com/office/powerpoint/2010/main" val="3055645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242454" y="0"/>
            <a:ext cx="10515600" cy="1325563"/>
          </a:xfrm>
        </p:spPr>
        <p:txBody>
          <a:bodyPr/>
          <a:lstStyle/>
          <a:p>
            <a:r>
              <a:rPr lang="en-US" altLang="en-US" dirty="0" smtClean="0">
                <a:solidFill>
                  <a:schemeClr val="tx1"/>
                </a:solidFill>
              </a:rPr>
              <a:t>How to find </a:t>
            </a:r>
          </a:p>
        </p:txBody>
      </p:sp>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89" t="-1387" r="-2222" b="-21221"/>
            </a:stretch>
          </a:blipFill>
          <a:extLst/>
        </p:spPr>
        <p:txBody>
          <a:bodyPr/>
          <a:lstStyle/>
          <a:p>
            <a:r>
              <a:rPr lang="en-US">
                <a:noFill/>
              </a:rPr>
              <a:t> </a:t>
            </a:r>
          </a:p>
        </p:txBody>
      </p:sp>
    </p:spTree>
    <p:extLst>
      <p:ext uri="{BB962C8B-B14F-4D97-AF65-F5344CB8AC3E}">
        <p14:creationId xmlns:p14="http://schemas.microsoft.com/office/powerpoint/2010/main" val="2220439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27263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20582</TotalTime>
  <Words>4019</Words>
  <Application>Microsoft Office PowerPoint</Application>
  <PresentationFormat>Widescreen</PresentationFormat>
  <Paragraphs>978</Paragraphs>
  <Slides>96</Slides>
  <Notes>7</Notes>
  <HiddenSlides>4</HiddenSlides>
  <MMClips>0</MMClips>
  <ScaleCrop>false</ScaleCrop>
  <HeadingPairs>
    <vt:vector size="8" baseType="variant">
      <vt:variant>
        <vt:lpstr>Fonts Used</vt:lpstr>
      </vt:variant>
      <vt:variant>
        <vt:i4>13</vt:i4>
      </vt:variant>
      <vt:variant>
        <vt:lpstr>Theme</vt:lpstr>
      </vt:variant>
      <vt:variant>
        <vt:i4>3</vt:i4>
      </vt:variant>
      <vt:variant>
        <vt:lpstr>Embedded OLE Servers</vt:lpstr>
      </vt:variant>
      <vt:variant>
        <vt:i4>1</vt:i4>
      </vt:variant>
      <vt:variant>
        <vt:lpstr>Slide Titles</vt:lpstr>
      </vt:variant>
      <vt:variant>
        <vt:i4>96</vt:i4>
      </vt:variant>
    </vt:vector>
  </HeadingPairs>
  <TitlesOfParts>
    <vt:vector size="113" baseType="lpstr">
      <vt:lpstr>Microsoft JhengHei</vt:lpstr>
      <vt:lpstr>Arial</vt:lpstr>
      <vt:lpstr>Calibri</vt:lpstr>
      <vt:lpstr>Calibri Light</vt:lpstr>
      <vt:lpstr>Cambria Math</vt:lpstr>
      <vt:lpstr>Nunito</vt:lpstr>
      <vt:lpstr>新細明體</vt:lpstr>
      <vt:lpstr>Proxima Nova</vt:lpstr>
      <vt:lpstr>Symbol</vt:lpstr>
      <vt:lpstr>Times New Roman</vt:lpstr>
      <vt:lpstr>Verdana</vt:lpstr>
      <vt:lpstr>Wingdings</vt:lpstr>
      <vt:lpstr>Wingdings 2</vt:lpstr>
      <vt:lpstr>Office Theme</vt:lpstr>
      <vt:lpstr>1_Office Theme</vt:lpstr>
      <vt:lpstr>Custom Design</vt:lpstr>
      <vt:lpstr>Presentation</vt:lpstr>
      <vt:lpstr>PowerPoint Presentation</vt:lpstr>
      <vt:lpstr>PowerPoint Presentation</vt:lpstr>
      <vt:lpstr>PowerPoint Presentation</vt:lpstr>
      <vt:lpstr>Course Outcome</vt:lpstr>
      <vt:lpstr>PowerPoint Presentation</vt:lpstr>
      <vt:lpstr>PowerPoint Presentation</vt:lpstr>
      <vt:lpstr>PowerPoint Presentation</vt:lpstr>
      <vt:lpstr>PowerPoint Presentation</vt:lpstr>
      <vt:lpstr>PowerPoint Presentation</vt:lpstr>
      <vt:lpstr>PowerPoint Presentation</vt:lpstr>
      <vt:lpstr>Differences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Order of growth</vt:lpstr>
      <vt:lpstr>Order of growth</vt:lpstr>
      <vt:lpstr>Arrange from smallest to largest or in increasing order</vt:lpstr>
      <vt:lpstr>Arrange from smallest to largest or in increasing order</vt:lpstr>
      <vt:lpstr>Performance of the program</vt:lpstr>
      <vt:lpstr>PERFORMANCE ANALYSIS</vt:lpstr>
      <vt:lpstr>Space complexity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Asymptotic Analysis</vt:lpstr>
      <vt:lpstr>PowerPoint Presentation</vt:lpstr>
      <vt:lpstr>Asymptotic Notations</vt:lpstr>
      <vt:lpstr>O-Notation (Upper Bound)</vt:lpstr>
      <vt:lpstr> O-Notation (Upper Bound)  </vt:lpstr>
      <vt:lpstr>Big-O Examples</vt:lpstr>
      <vt:lpstr>Examples Contd… </vt:lpstr>
      <vt:lpstr>Example Contd.. </vt:lpstr>
      <vt:lpstr>Example </vt:lpstr>
      <vt:lpstr>Examples</vt:lpstr>
      <vt:lpstr>Ω-Notation (Lower Bound)</vt:lpstr>
      <vt:lpstr>Ω-Notation (Lower Bound)</vt:lpstr>
      <vt:lpstr>Big-omega Examples</vt:lpstr>
      <vt:lpstr>PowerPoint Presentation</vt:lpstr>
      <vt:lpstr>PowerPoint Presentation</vt:lpstr>
      <vt:lpstr>Big-theta</vt:lpstr>
      <vt:lpstr>Examples</vt:lpstr>
      <vt:lpstr>Amortized Analysis</vt:lpstr>
      <vt:lpstr>Aggregate method</vt:lpstr>
      <vt:lpstr>Aggregate method</vt:lpstr>
      <vt:lpstr>Accounting Method</vt:lpstr>
      <vt:lpstr>Accounting Method</vt:lpstr>
      <vt:lpstr>The potential  method</vt:lpstr>
      <vt:lpstr>The Potential  Method</vt:lpstr>
      <vt:lpstr>The Potential Method Stack example</vt:lpstr>
      <vt:lpstr>The Potential Method Stack example</vt:lpstr>
      <vt:lpstr>Logarithms and properties</vt:lpstr>
      <vt:lpstr>Analyzing Control Statement</vt:lpstr>
      <vt:lpstr>PowerPoint Presentation</vt:lpstr>
      <vt:lpstr>Analyzing control statement</vt:lpstr>
      <vt:lpstr>PowerPoint Presentation</vt:lpstr>
      <vt:lpstr>PowerPoint Presentation</vt:lpstr>
      <vt:lpstr>PowerPoint Presentation</vt:lpstr>
      <vt:lpstr>PowerPoint Presentation</vt:lpstr>
      <vt:lpstr>Analyzing control statement</vt:lpstr>
      <vt:lpstr>Analyzing control statement </vt:lpstr>
      <vt:lpstr>Analyzing control statement </vt:lpstr>
      <vt:lpstr>Analyzing control statement </vt:lpstr>
      <vt:lpstr>Analyzing control statement </vt:lpstr>
      <vt:lpstr>Analyzing control statement </vt:lpstr>
      <vt:lpstr>Recurrence and different methods to solve recurrence  </vt:lpstr>
      <vt:lpstr>Recurrence equation</vt:lpstr>
      <vt:lpstr>Substitution method</vt:lpstr>
      <vt:lpstr>Substitution method</vt:lpstr>
      <vt:lpstr>Backward substitution method</vt:lpstr>
      <vt:lpstr>Backward substitution method</vt:lpstr>
      <vt:lpstr>Master’s Method</vt:lpstr>
      <vt:lpstr>Master’s Method</vt:lpstr>
      <vt:lpstr>Master’s Method</vt:lpstr>
      <vt:lpstr>Master’s Method</vt:lpstr>
      <vt:lpstr>Recursion tree method</vt:lpstr>
      <vt:lpstr>Recursion tree method</vt:lpstr>
      <vt:lpstr>CASE 1: recursion tree</vt:lpstr>
      <vt:lpstr>PowerPoint Presentation</vt:lpstr>
      <vt:lpstr>CASE 2: recursion tree</vt:lpstr>
      <vt:lpstr>PowerPoint Presentation</vt:lpstr>
      <vt:lpstr>CASE 3: recursion tree</vt:lpstr>
      <vt:lpstr>PowerPoint Presentation</vt:lpstr>
      <vt:lpstr>How to find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150</cp:revision>
  <dcterms:created xsi:type="dcterms:W3CDTF">2023-12-05T07:58:57Z</dcterms:created>
  <dcterms:modified xsi:type="dcterms:W3CDTF">2024-08-14T03:51:53Z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2024-01-10T05:57:01Z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bdeac77a-6f2d-4eed-8d0b-c87a56de673f</vt:lpwstr>
  </property>
  <property fmtid="{D5CDD505-2E9C-101B-9397-08002B2CF9AE}" pid="7" name="MSIP_Label_defa4170-0d19-0005-0004-bc88714345d2_ActionId">
    <vt:lpwstr>2a20089b-7995-43de-aaf1-a4eb65220026</vt:lpwstr>
  </property>
  <property fmtid="{D5CDD505-2E9C-101B-9397-08002B2CF9AE}" pid="8" name="MSIP_Label_defa4170-0d19-0005-0004-bc88714345d2_ContentBits">
    <vt:lpwstr>0</vt:lpwstr>
  </property>
</Properties>
</file>