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0"/>
  </p:notesMasterIdLst>
  <p:sldIdLst>
    <p:sldId id="317" r:id="rId2"/>
    <p:sldId id="318" r:id="rId3"/>
    <p:sldId id="319" r:id="rId4"/>
    <p:sldId id="321" r:id="rId5"/>
    <p:sldId id="322" r:id="rId6"/>
    <p:sldId id="323" r:id="rId7"/>
    <p:sldId id="434"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 id="338" r:id="rId23"/>
    <p:sldId id="339" r:id="rId24"/>
    <p:sldId id="340" r:id="rId25"/>
    <p:sldId id="341" r:id="rId26"/>
    <p:sldId id="342" r:id="rId27"/>
    <p:sldId id="343" r:id="rId28"/>
    <p:sldId id="344" r:id="rId29"/>
    <p:sldId id="345" r:id="rId30"/>
    <p:sldId id="346" r:id="rId31"/>
    <p:sldId id="347" r:id="rId32"/>
    <p:sldId id="348" r:id="rId33"/>
    <p:sldId id="349" r:id="rId34"/>
    <p:sldId id="350" r:id="rId35"/>
    <p:sldId id="351" r:id="rId36"/>
    <p:sldId id="352" r:id="rId37"/>
    <p:sldId id="353" r:id="rId38"/>
    <p:sldId id="354" r:id="rId39"/>
    <p:sldId id="355" r:id="rId40"/>
    <p:sldId id="356" r:id="rId41"/>
    <p:sldId id="357" r:id="rId42"/>
    <p:sldId id="358" r:id="rId43"/>
    <p:sldId id="359" r:id="rId44"/>
    <p:sldId id="360" r:id="rId45"/>
    <p:sldId id="361" r:id="rId46"/>
    <p:sldId id="362" r:id="rId47"/>
    <p:sldId id="363" r:id="rId48"/>
    <p:sldId id="364" r:id="rId49"/>
    <p:sldId id="365" r:id="rId50"/>
    <p:sldId id="366" r:id="rId51"/>
    <p:sldId id="367" r:id="rId52"/>
    <p:sldId id="368" r:id="rId53"/>
    <p:sldId id="369" r:id="rId54"/>
    <p:sldId id="370" r:id="rId55"/>
    <p:sldId id="371" r:id="rId56"/>
    <p:sldId id="372" r:id="rId57"/>
    <p:sldId id="373" r:id="rId58"/>
    <p:sldId id="374" r:id="rId59"/>
    <p:sldId id="375" r:id="rId60"/>
    <p:sldId id="376" r:id="rId61"/>
    <p:sldId id="377" r:id="rId62"/>
    <p:sldId id="378" r:id="rId63"/>
    <p:sldId id="379" r:id="rId64"/>
    <p:sldId id="395" r:id="rId65"/>
    <p:sldId id="396" r:id="rId66"/>
    <p:sldId id="397" r:id="rId67"/>
    <p:sldId id="398" r:id="rId68"/>
    <p:sldId id="399" r:id="rId69"/>
    <p:sldId id="400" r:id="rId70"/>
    <p:sldId id="401" r:id="rId71"/>
    <p:sldId id="402" r:id="rId72"/>
    <p:sldId id="403" r:id="rId73"/>
    <p:sldId id="404" r:id="rId74"/>
    <p:sldId id="405" r:id="rId75"/>
    <p:sldId id="406" r:id="rId76"/>
    <p:sldId id="407" r:id="rId77"/>
    <p:sldId id="408" r:id="rId78"/>
    <p:sldId id="409" r:id="rId79"/>
    <p:sldId id="410" r:id="rId80"/>
    <p:sldId id="411" r:id="rId81"/>
    <p:sldId id="412" r:id="rId82"/>
    <p:sldId id="413" r:id="rId83"/>
    <p:sldId id="414" r:id="rId84"/>
    <p:sldId id="415" r:id="rId85"/>
    <p:sldId id="416" r:id="rId86"/>
    <p:sldId id="417" r:id="rId87"/>
    <p:sldId id="418" r:id="rId88"/>
    <p:sldId id="419" r:id="rId89"/>
    <p:sldId id="420" r:id="rId90"/>
    <p:sldId id="421" r:id="rId91"/>
    <p:sldId id="422" r:id="rId92"/>
    <p:sldId id="423" r:id="rId93"/>
    <p:sldId id="424" r:id="rId94"/>
    <p:sldId id="425" r:id="rId95"/>
    <p:sldId id="426" r:id="rId96"/>
    <p:sldId id="427" r:id="rId97"/>
    <p:sldId id="260" r:id="rId98"/>
    <p:sldId id="261" r:id="rId99"/>
    <p:sldId id="262" r:id="rId100"/>
    <p:sldId id="263" r:id="rId101"/>
    <p:sldId id="264" r:id="rId102"/>
    <p:sldId id="265" r:id="rId103"/>
    <p:sldId id="266" r:id="rId104"/>
    <p:sldId id="267" r:id="rId105"/>
    <p:sldId id="268" r:id="rId106"/>
    <p:sldId id="269" r:id="rId107"/>
    <p:sldId id="432" r:id="rId108"/>
    <p:sldId id="270" r:id="rId109"/>
    <p:sldId id="271" r:id="rId110"/>
    <p:sldId id="272" r:id="rId111"/>
    <p:sldId id="273" r:id="rId112"/>
    <p:sldId id="274" r:id="rId113"/>
    <p:sldId id="275" r:id="rId114"/>
    <p:sldId id="276" r:id="rId115"/>
    <p:sldId id="277" r:id="rId116"/>
    <p:sldId id="278" r:id="rId117"/>
    <p:sldId id="279" r:id="rId118"/>
    <p:sldId id="309" r:id="rId119"/>
    <p:sldId id="428" r:id="rId120"/>
    <p:sldId id="429" r:id="rId121"/>
    <p:sldId id="430" r:id="rId122"/>
    <p:sldId id="316" r:id="rId123"/>
    <p:sldId id="435" r:id="rId124"/>
    <p:sldId id="294" r:id="rId125"/>
    <p:sldId id="295" r:id="rId126"/>
    <p:sldId id="296" r:id="rId127"/>
    <p:sldId id="297" r:id="rId128"/>
    <p:sldId id="298" r:id="rId129"/>
    <p:sldId id="299" r:id="rId130"/>
    <p:sldId id="300" r:id="rId131"/>
    <p:sldId id="301" r:id="rId132"/>
    <p:sldId id="302" r:id="rId133"/>
    <p:sldId id="308" r:id="rId134"/>
    <p:sldId id="305" r:id="rId135"/>
    <p:sldId id="306" r:id="rId136"/>
    <p:sldId id="436" r:id="rId137"/>
    <p:sldId id="437" r:id="rId138"/>
    <p:sldId id="438" r:id="rId1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372DC-894C-40C2-B60F-EA59147EF969}" type="datetimeFigureOut">
              <a:rPr lang="en-IN" smtClean="0"/>
              <a:t>22-08-2024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A34A9-C8A7-42E2-99B8-AECDEF9B1277}" type="slidenum">
              <a:rPr lang="en-IN" smtClean="0"/>
              <a:t>‹#›</a:t>
            </a:fld>
            <a:endParaRPr lang="en-IN"/>
          </a:p>
        </p:txBody>
      </p:sp>
    </p:spTree>
    <p:extLst>
      <p:ext uri="{BB962C8B-B14F-4D97-AF65-F5344CB8AC3E}">
        <p14:creationId xmlns:p14="http://schemas.microsoft.com/office/powerpoint/2010/main" val="158806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http://www.youtube.com/watch?v=P00xJgWzz2c&amp;list=PLyZbsUHhEbO8L1-JVv0S1bycWaxFVcijm</a:t>
            </a:r>
            <a:endParaRPr lang="en-US" dirty="0"/>
          </a:p>
        </p:txBody>
      </p:sp>
      <p:sp>
        <p:nvSpPr>
          <p:cNvPr id="4" name="Slide Number Placeholder 3"/>
          <p:cNvSpPr>
            <a:spLocks noGrp="1"/>
          </p:cNvSpPr>
          <p:nvPr>
            <p:ph type="sldNum" sz="quarter" idx="10"/>
          </p:nvPr>
        </p:nvSpPr>
        <p:spPr/>
        <p:txBody>
          <a:bodyPr/>
          <a:lstStyle/>
          <a:p>
            <a:fld id="{7B1B049E-B1FE-4344-9280-0E2D367B5C94}" type="slidenum">
              <a:rPr lang="en-US" smtClean="0"/>
              <a:pPr/>
              <a:t>62</a:t>
            </a:fld>
            <a:endParaRPr lang="en-US"/>
          </a:p>
        </p:txBody>
      </p:sp>
    </p:spTree>
    <p:extLst>
      <p:ext uri="{BB962C8B-B14F-4D97-AF65-F5344CB8AC3E}">
        <p14:creationId xmlns:p14="http://schemas.microsoft.com/office/powerpoint/2010/main" val="1698381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0652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6828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425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43915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96599D08-8243-4A50-AB7E-47AD7EFEA69A}" type="datetimeFigureOut">
              <a:rPr lang="en-US" smtClean="0"/>
              <a:pPr/>
              <a:t>8/22/2024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0B9BE32-2FF4-42DE-AF54-10882BA46C83}"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a:t>Click to edit Master title style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6311252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6599D08-8243-4A50-AB7E-47AD7EFEA69A}" type="datetimeFigureOut">
              <a:rPr lang="en-US" smtClean="0"/>
              <a:pPr/>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9BE32-2FF4-42DE-AF54-10882BA46C83}" type="slidenum">
              <a:rPr lang="en-US" smtClean="0"/>
              <a:pPr/>
              <a:t>‹#›</a:t>
            </a:fld>
            <a:endParaRPr lang="en-US"/>
          </a:p>
        </p:txBody>
      </p:sp>
    </p:spTree>
    <p:extLst>
      <p:ext uri="{BB962C8B-B14F-4D97-AF65-F5344CB8AC3E}">
        <p14:creationId xmlns:p14="http://schemas.microsoft.com/office/powerpoint/2010/main" val="1502987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6599D08-8243-4A50-AB7E-47AD7EFEA69A}" type="datetimeFigureOut">
              <a:rPr lang="en-US" smtClean="0"/>
              <a:pPr/>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9BE32-2FF4-42DE-AF54-10882BA46C83}" type="slidenum">
              <a:rPr lang="en-US" smtClean="0"/>
              <a:pPr/>
              <a:t>‹#›</a:t>
            </a:fld>
            <a:endParaRPr lang="en-US"/>
          </a:p>
        </p:txBody>
      </p:sp>
    </p:spTree>
    <p:extLst>
      <p:ext uri="{BB962C8B-B14F-4D97-AF65-F5344CB8AC3E}">
        <p14:creationId xmlns:p14="http://schemas.microsoft.com/office/powerpoint/2010/main" val="1421945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96599D08-8243-4A50-AB7E-47AD7EFEA69A}" type="datetimeFigureOut">
              <a:rPr lang="en-US" smtClean="0"/>
              <a:pPr/>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9BE32-2FF4-42DE-AF54-10882BA46C83}"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845607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6599D08-8243-4A50-AB7E-47AD7EFEA69A}" type="datetimeFigureOut">
              <a:rPr lang="en-US" smtClean="0"/>
              <a:pPr/>
              <a:t>8/22/2024</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95072" y="6208776"/>
            <a:ext cx="609600" cy="457200"/>
          </a:xfrm>
        </p:spPr>
        <p:txBody>
          <a:bodyPr/>
          <a:lstStyle/>
          <a:p>
            <a:fld id="{10B9BE32-2FF4-42DE-AF54-10882BA46C83}" type="slidenum">
              <a:rPr lang="en-US" smtClean="0"/>
              <a:pPr/>
              <a:t>‹#›</a:t>
            </a:fld>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1147366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6599D08-8243-4A50-AB7E-47AD7EFEA69A}" type="datetimeFigureOut">
              <a:rPr lang="en-US" smtClean="0"/>
              <a:pPr/>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9BE32-2FF4-42DE-AF54-10882BA46C83}"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312502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6599D08-8243-4A50-AB7E-47AD7EFEA69A}" type="datetimeFigureOut">
              <a:rPr lang="en-US" smtClean="0"/>
              <a:pPr/>
              <a:t>8/22/2024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B9BE32-2FF4-42DE-AF54-10882BA46C83}"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353850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6599D08-8243-4A50-AB7E-47AD7EFEA69A}" type="datetimeFigureOut">
              <a:rPr lang="en-US" smtClean="0"/>
              <a:pPr/>
              <a:t>8/22/2024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B9BE32-2FF4-42DE-AF54-10882BA46C83}" type="slidenum">
              <a:rPr lang="en-US" smtClean="0"/>
              <a:pPr/>
              <a:t>‹#›</a:t>
            </a:fld>
            <a:endParaRPr lang="en-US"/>
          </a:p>
        </p:txBody>
      </p:sp>
    </p:spTree>
    <p:extLst>
      <p:ext uri="{BB962C8B-B14F-4D97-AF65-F5344CB8AC3E}">
        <p14:creationId xmlns:p14="http://schemas.microsoft.com/office/powerpoint/2010/main" val="1332415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99D08-8243-4A50-AB7E-47AD7EFEA69A}" type="datetimeFigureOut">
              <a:rPr lang="en-US" smtClean="0"/>
              <a:pPr/>
              <a:t>8/22/2024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B9BE32-2FF4-42DE-AF54-10882BA46C83}" type="slidenum">
              <a:rPr lang="en-US" smtClean="0"/>
              <a:pPr/>
              <a:t>‹#›</a:t>
            </a:fld>
            <a:endParaRPr lang="en-US"/>
          </a:p>
        </p:txBody>
      </p:sp>
    </p:spTree>
    <p:extLst>
      <p:ext uri="{BB962C8B-B14F-4D97-AF65-F5344CB8AC3E}">
        <p14:creationId xmlns:p14="http://schemas.microsoft.com/office/powerpoint/2010/main" val="296805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6599D08-8243-4A50-AB7E-47AD7EFEA69A}" type="datetimeFigureOut">
              <a:rPr lang="en-US" smtClean="0"/>
              <a:pPr/>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9BE32-2FF4-42DE-AF54-10882BA46C83}"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8649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6599D08-8243-4A50-AB7E-47AD7EFEA69A}" type="datetimeFigureOut">
              <a:rPr lang="en-US" smtClean="0"/>
              <a:pPr/>
              <a:t>8/22/2024</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10B9BE32-2FF4-42DE-AF54-10882BA46C83}"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3407110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96599D08-8243-4A50-AB7E-47AD7EFEA69A}" type="datetimeFigureOut">
              <a:rPr lang="en-US" smtClean="0"/>
              <a:pPr/>
              <a:t>8/22/2024</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0B9BE32-2FF4-42DE-AF54-10882BA46C83}" type="slidenum">
              <a:rPr lang="en-US" smtClean="0"/>
              <a:pPr/>
              <a:t>‹#›</a:t>
            </a:fld>
            <a:endParaRPr lang="en-US"/>
          </a:p>
        </p:txBody>
      </p:sp>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96277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5.png"/></Relationships>
</file>

<file path=ppt/slides/_rels/slide8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16.png"/><Relationship Id="rId4" Type="http://schemas.openxmlformats.org/officeDocument/2006/relationships/oleObject" Target="../embeddings/oleObject2.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67377" y="3063677"/>
            <a:ext cx="9923417" cy="1851223"/>
          </a:xfrm>
        </p:spPr>
        <p:txBody>
          <a:bodyPr>
            <a:normAutofit fontScale="90000"/>
          </a:bodyPr>
          <a:lstStyle/>
          <a:p>
            <a:r>
              <a:rPr lang="en-US" dirty="0" smtClean="0">
                <a:solidFill>
                  <a:schemeClr val="tx1"/>
                </a:solidFill>
              </a:rPr>
              <a:t>Unit 2 - </a:t>
            </a:r>
            <a:r>
              <a:rPr lang="en-IN" dirty="0" smtClean="0">
                <a:solidFill>
                  <a:schemeClr val="tx1"/>
                </a:solidFill>
              </a:rPr>
              <a:t>Sorting </a:t>
            </a:r>
            <a:r>
              <a:rPr lang="en-IN" dirty="0">
                <a:solidFill>
                  <a:schemeClr val="tx1"/>
                </a:solidFill>
              </a:rPr>
              <a:t>and Divide and Conquer </a:t>
            </a:r>
            <a:r>
              <a:rPr lang="en-IN" dirty="0" smtClean="0">
                <a:solidFill>
                  <a:schemeClr val="tx1"/>
                </a:solidFill>
              </a:rPr>
              <a:t>Approach</a:t>
            </a:r>
            <a:r>
              <a:rPr lang="en-IN" dirty="0" smtClean="0"/>
              <a:t> </a:t>
            </a:r>
            <a:r>
              <a:rPr lang="en-IN" dirty="0"/>
              <a:t>divide and conquer algorithm-Max-Min problem, , Matrix Multiplication, , Exponential. </a:t>
            </a:r>
            <a:endParaRPr lang="en-IN" dirty="0">
              <a:solidFill>
                <a:schemeClr val="tx1"/>
              </a:solidFill>
            </a:endParaRPr>
          </a:p>
        </p:txBody>
      </p:sp>
      <p:sp>
        <p:nvSpPr>
          <p:cNvPr id="4" name="Rectangle 3"/>
          <p:cNvSpPr/>
          <p:nvPr/>
        </p:nvSpPr>
        <p:spPr>
          <a:xfrm>
            <a:off x="323178" y="1138443"/>
            <a:ext cx="4840043" cy="369332"/>
          </a:xfrm>
          <a:prstGeom prst="rect">
            <a:avLst/>
          </a:prstGeom>
        </p:spPr>
        <p:txBody>
          <a:bodyPr wrap="none">
            <a:spAutoFit/>
          </a:bodyPr>
          <a:lstStyle/>
          <a:p>
            <a:pPr lvl="0"/>
            <a:r>
              <a:rPr lang="en-IN" dirty="0">
                <a:latin typeface="Proxima Nova"/>
                <a:ea typeface="Proxima Nova"/>
                <a:cs typeface="Proxima Nova"/>
                <a:sym typeface="Proxima Nova"/>
              </a:rPr>
              <a:t>01CE1503 - </a:t>
            </a:r>
            <a:r>
              <a:rPr lang="en-IN" dirty="0">
                <a:latin typeface="Proxima Nova"/>
                <a:ea typeface="Proxima Nova"/>
                <a:cs typeface="Proxima Nova"/>
              </a:rPr>
              <a:t>Design and Analysis of Algorithm</a:t>
            </a:r>
            <a:endParaRPr lang="en-IN" dirty="0">
              <a:latin typeface="Proxima Nova"/>
              <a:ea typeface="Proxima Nova"/>
              <a:cs typeface="Proxima Nova"/>
              <a:sym typeface="Proxima Nova"/>
            </a:endParaRPr>
          </a:p>
        </p:txBody>
      </p:sp>
      <p:sp>
        <p:nvSpPr>
          <p:cNvPr id="5" name="Rectangle 4"/>
          <p:cNvSpPr/>
          <p:nvPr/>
        </p:nvSpPr>
        <p:spPr>
          <a:xfrm>
            <a:off x="512618" y="5959871"/>
            <a:ext cx="6096000" cy="646331"/>
          </a:xfrm>
          <a:prstGeom prst="rect">
            <a:avLst/>
          </a:prstGeom>
        </p:spPr>
        <p:txBody>
          <a:bodyPr>
            <a:spAutoFit/>
          </a:bodyPr>
          <a:lstStyle/>
          <a:p>
            <a:pPr lvl="0"/>
            <a:r>
              <a:rPr lang="en-US" dirty="0"/>
              <a:t>Prof. </a:t>
            </a:r>
            <a:r>
              <a:rPr lang="en-US" dirty="0" smtClean="0"/>
              <a:t>Megha Mudholkar</a:t>
            </a:r>
            <a:endParaRPr lang="en-US" dirty="0"/>
          </a:p>
          <a:p>
            <a:pPr lvl="0"/>
            <a:r>
              <a:rPr lang="en-US" dirty="0"/>
              <a:t>Department of Computer Engineering</a:t>
            </a:r>
          </a:p>
        </p:txBody>
      </p:sp>
    </p:spTree>
    <p:extLst>
      <p:ext uri="{BB962C8B-B14F-4D97-AF65-F5344CB8AC3E}">
        <p14:creationId xmlns:p14="http://schemas.microsoft.com/office/powerpoint/2010/main" val="3074993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AutoShape 2"/>
          <p:cNvSpPr>
            <a:spLocks noGrp="1" noChangeArrowheads="1"/>
          </p:cNvSpPr>
          <p:nvPr>
            <p:ph type="title"/>
          </p:nvPr>
        </p:nvSpPr>
        <p:spPr>
          <a:xfrm>
            <a:off x="370114" y="0"/>
            <a:ext cx="10363200" cy="1143000"/>
          </a:xfrm>
        </p:spPr>
        <p:txBody>
          <a:bodyPr/>
          <a:lstStyle/>
          <a:p>
            <a:pPr marL="685800" indent="-685800"/>
            <a:r>
              <a:rPr lang="en-US" dirty="0"/>
              <a:t>1. </a:t>
            </a:r>
            <a:r>
              <a:rPr lang="en-US" b="0" i="1" dirty="0"/>
              <a:t>BUBBLE SORT</a:t>
            </a:r>
          </a:p>
        </p:txBody>
      </p:sp>
      <p:pic>
        <p:nvPicPr>
          <p:cNvPr id="106502" name="Picture 6"/>
          <p:cNvPicPr>
            <a:picLocks noGrp="1" noChangeAspect="1" noChangeArrowheads="1"/>
          </p:cNvPicPr>
          <p:nvPr>
            <p:ph sz="quarter" idx="1"/>
          </p:nvPr>
        </p:nvPicPr>
        <p:blipFill>
          <a:blip r:embed="rId2" cstate="print"/>
          <a:srcRect/>
          <a:stretch>
            <a:fillRect/>
          </a:stretch>
        </p:blipFill>
        <p:spPr>
          <a:xfrm>
            <a:off x="3657600" y="1524001"/>
            <a:ext cx="5562600" cy="2149475"/>
          </a:xfrm>
          <a:noFill/>
          <a:ln/>
        </p:spPr>
      </p:pic>
      <p:pic>
        <p:nvPicPr>
          <p:cNvPr id="106503" name="Picture 7"/>
          <p:cNvPicPr>
            <a:picLocks noChangeAspect="1" noChangeArrowheads="1"/>
          </p:cNvPicPr>
          <p:nvPr/>
        </p:nvPicPr>
        <p:blipFill>
          <a:blip r:embed="rId3" cstate="print"/>
          <a:srcRect/>
          <a:stretch>
            <a:fillRect/>
          </a:stretch>
        </p:blipFill>
        <p:spPr bwMode="auto">
          <a:xfrm>
            <a:off x="3733800" y="3733801"/>
            <a:ext cx="5410200" cy="2106613"/>
          </a:xfrm>
          <a:prstGeom prst="rect">
            <a:avLst/>
          </a:prstGeom>
          <a:noFill/>
          <a:ln w="9525">
            <a:noFill/>
            <a:miter lim="800000"/>
            <a:headEnd/>
            <a:tailEnd/>
          </a:ln>
        </p:spPr>
      </p:pic>
    </p:spTree>
    <p:extLst>
      <p:ext uri="{BB962C8B-B14F-4D97-AF65-F5344CB8AC3E}">
        <p14:creationId xmlns:p14="http://schemas.microsoft.com/office/powerpoint/2010/main" val="124500346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7"/>
          <p:cNvSpPr txBox="1"/>
          <p:nvPr/>
        </p:nvSpPr>
        <p:spPr>
          <a:xfrm>
            <a:off x="2169926" y="991502"/>
            <a:ext cx="6022003" cy="538579"/>
          </a:xfrm>
          <a:prstGeom prst="rect">
            <a:avLst/>
          </a:prstGeom>
          <a:noFill/>
          <a:ln>
            <a:noFill/>
          </a:ln>
        </p:spPr>
        <p:txBody>
          <a:bodyPr spcFirstLastPara="1" wrap="square" lIns="91425" tIns="91425" rIns="91425" bIns="91425" anchor="t" anchorCtr="0">
            <a:spAutoFit/>
          </a:bodyPr>
          <a:lstStyle/>
          <a:p>
            <a:r>
              <a:rPr lang="en" sz="2300" dirty="0">
                <a:solidFill>
                  <a:prstClr val="white"/>
                </a:solidFill>
                <a:latin typeface="Proxima Nova" panose="020B0604020202020204" charset="0"/>
                <a:ea typeface="Proxima Nova"/>
                <a:cs typeface="Proxima Nova"/>
                <a:sym typeface="Proxima Nova"/>
              </a:rPr>
              <a:t>HEAP SORT</a:t>
            </a:r>
            <a:endParaRPr sz="2300" dirty="0">
              <a:solidFill>
                <a:prstClr val="white"/>
              </a:solidFill>
              <a:latin typeface="Proxima Nova"/>
              <a:ea typeface="Proxima Nova"/>
              <a:cs typeface="Proxima Nova"/>
              <a:sym typeface="Proxima Nova"/>
            </a:endParaRPr>
          </a:p>
        </p:txBody>
      </p:sp>
      <p:sp>
        <p:nvSpPr>
          <p:cNvPr id="99" name="Google Shape;99;p17"/>
          <p:cNvSpPr txBox="1"/>
          <p:nvPr/>
        </p:nvSpPr>
        <p:spPr>
          <a:xfrm>
            <a:off x="104820" y="1254255"/>
            <a:ext cx="5682026" cy="5109061"/>
          </a:xfrm>
          <a:prstGeom prst="rect">
            <a:avLst/>
          </a:prstGeom>
          <a:noFill/>
          <a:ln>
            <a:noFill/>
          </a:ln>
        </p:spPr>
        <p:txBody>
          <a:bodyPr spcFirstLastPara="1" wrap="square" lIns="91425" tIns="91425" rIns="91425" bIns="91425" anchor="t" anchorCtr="0">
            <a:spAutoFit/>
          </a:bodyPr>
          <a:lstStyle/>
          <a:p>
            <a:pPr lvl="1" algn="just" fontAlgn="base"/>
            <a:r>
              <a:rPr lang="en-IN" sz="1600" b="1" dirty="0">
                <a:solidFill>
                  <a:prstClr val="black"/>
                </a:solidFill>
                <a:latin typeface="Proxima Nova" panose="020B0604020202020204" charset="0"/>
              </a:rPr>
              <a:t>Relationship between Array Indexes and Tree Elements</a:t>
            </a:r>
          </a:p>
          <a:p>
            <a:pPr marL="285750" lvl="1" indent="-285750" algn="just" fontAlgn="base">
              <a:buFont typeface="Arial" panose="020B0604020202020204" pitchFamily="34" charset="0"/>
              <a:buChar char="•"/>
            </a:pPr>
            <a:endParaRPr lang="en-IN" sz="1600" dirty="0">
              <a:solidFill>
                <a:prstClr val="black"/>
              </a:solidFill>
              <a:latin typeface="Proxima Nova" panose="020B0604020202020204" charset="0"/>
            </a:endParaRPr>
          </a:p>
          <a:p>
            <a:pPr marL="742950" lvl="1" indent="-285750" algn="just" fontAlgn="base">
              <a:lnSpc>
                <a:spcPct val="150000"/>
              </a:lnSpc>
              <a:buFont typeface="Arial" panose="020B0604020202020204" pitchFamily="34" charset="0"/>
              <a:buChar char="•"/>
            </a:pPr>
            <a:r>
              <a:rPr lang="en-IN" sz="1600" dirty="0">
                <a:solidFill>
                  <a:prstClr val="black"/>
                </a:solidFill>
                <a:latin typeface="Proxima Nova" panose="020B0604020202020204" charset="0"/>
              </a:rPr>
              <a:t>A complete binary tree has an interesting property that we can use to find the children and parents of any node.</a:t>
            </a:r>
          </a:p>
          <a:p>
            <a:pPr marL="742950" lvl="1" indent="-285750" algn="just" fontAlgn="base">
              <a:lnSpc>
                <a:spcPct val="150000"/>
              </a:lnSpc>
              <a:buFont typeface="Arial" panose="020B0604020202020204" pitchFamily="34" charset="0"/>
              <a:buChar char="•"/>
            </a:pPr>
            <a:endParaRPr lang="en-IN" sz="1600" dirty="0">
              <a:solidFill>
                <a:prstClr val="black"/>
              </a:solidFill>
              <a:latin typeface="Proxima Nova" panose="020B0604020202020204" charset="0"/>
            </a:endParaRPr>
          </a:p>
          <a:p>
            <a:pPr marL="742950" lvl="1" indent="-285750" algn="just" fontAlgn="base">
              <a:lnSpc>
                <a:spcPct val="150000"/>
              </a:lnSpc>
              <a:buFont typeface="Arial" panose="020B0604020202020204" pitchFamily="34" charset="0"/>
              <a:buChar char="•"/>
            </a:pPr>
            <a:r>
              <a:rPr lang="en-IN" sz="1600" dirty="0">
                <a:solidFill>
                  <a:prstClr val="black"/>
                </a:solidFill>
                <a:latin typeface="Proxima Nova" panose="020B0604020202020204" charset="0"/>
              </a:rPr>
              <a:t>If the index of any element in the array is </a:t>
            </a:r>
            <a:r>
              <a:rPr lang="en-IN" sz="1600" dirty="0" err="1">
                <a:solidFill>
                  <a:prstClr val="black"/>
                </a:solidFill>
                <a:latin typeface="Proxima Nova" panose="020B0604020202020204" charset="0"/>
              </a:rPr>
              <a:t>i</a:t>
            </a:r>
            <a:r>
              <a:rPr lang="en-IN" sz="1600" dirty="0">
                <a:solidFill>
                  <a:prstClr val="black"/>
                </a:solidFill>
                <a:latin typeface="Proxima Nova" panose="020B0604020202020204" charset="0"/>
              </a:rPr>
              <a:t>, </a:t>
            </a:r>
          </a:p>
          <a:p>
            <a:pPr marL="742950" lvl="1" indent="-285750" algn="just" fontAlgn="base">
              <a:lnSpc>
                <a:spcPct val="150000"/>
              </a:lnSpc>
              <a:buFont typeface="Arial" panose="020B0604020202020204" pitchFamily="34" charset="0"/>
              <a:buChar char="•"/>
            </a:pPr>
            <a:endParaRPr lang="en-IN" sz="1600" dirty="0">
              <a:solidFill>
                <a:prstClr val="black"/>
              </a:solidFill>
              <a:latin typeface="Proxima Nova" panose="020B0604020202020204" charset="0"/>
            </a:endParaRPr>
          </a:p>
          <a:p>
            <a:pPr marL="742950" lvl="1" indent="-285750" algn="just" fontAlgn="base">
              <a:lnSpc>
                <a:spcPct val="150000"/>
              </a:lnSpc>
              <a:buFont typeface="Arial" panose="020B0604020202020204" pitchFamily="34" charset="0"/>
              <a:buChar char="•"/>
            </a:pPr>
            <a:r>
              <a:rPr lang="en-IN" sz="1600" dirty="0">
                <a:solidFill>
                  <a:prstClr val="black"/>
                </a:solidFill>
                <a:latin typeface="Proxima Nova" panose="020B0604020202020204" charset="0"/>
              </a:rPr>
              <a:t>the element in the index 2i+1 will become the left child and element in 2i+2 index will become the right child. </a:t>
            </a:r>
          </a:p>
          <a:p>
            <a:pPr marL="742950" lvl="1" indent="-285750" algn="just" fontAlgn="base">
              <a:lnSpc>
                <a:spcPct val="150000"/>
              </a:lnSpc>
              <a:buFont typeface="Arial" panose="020B0604020202020204" pitchFamily="34" charset="0"/>
              <a:buChar char="•"/>
            </a:pPr>
            <a:endParaRPr lang="en-IN" sz="1600" dirty="0">
              <a:solidFill>
                <a:prstClr val="black"/>
              </a:solidFill>
              <a:latin typeface="Proxima Nova" panose="020B0604020202020204" charset="0"/>
            </a:endParaRPr>
          </a:p>
          <a:p>
            <a:pPr marL="742950" lvl="1" indent="-285750" algn="just" fontAlgn="base">
              <a:lnSpc>
                <a:spcPct val="150000"/>
              </a:lnSpc>
              <a:buFont typeface="Arial" panose="020B0604020202020204" pitchFamily="34" charset="0"/>
              <a:buChar char="•"/>
            </a:pPr>
            <a:r>
              <a:rPr lang="en-IN" sz="1600" dirty="0">
                <a:solidFill>
                  <a:prstClr val="black"/>
                </a:solidFill>
                <a:latin typeface="Proxima Nova" panose="020B0604020202020204" charset="0"/>
              </a:rPr>
              <a:t>Also, the parent of any element at index </a:t>
            </a:r>
            <a:r>
              <a:rPr lang="en-IN" sz="1600" dirty="0" err="1">
                <a:solidFill>
                  <a:prstClr val="black"/>
                </a:solidFill>
                <a:latin typeface="Proxima Nova" panose="020B0604020202020204" charset="0"/>
              </a:rPr>
              <a:t>i</a:t>
            </a:r>
            <a:r>
              <a:rPr lang="en-IN" sz="1600" dirty="0">
                <a:solidFill>
                  <a:prstClr val="black"/>
                </a:solidFill>
                <a:latin typeface="Proxima Nova" panose="020B0604020202020204" charset="0"/>
              </a:rPr>
              <a:t> is given by the lower bound of (i-1)/2.</a:t>
            </a:r>
          </a:p>
        </p:txBody>
      </p:sp>
      <p:pic>
        <p:nvPicPr>
          <p:cNvPr id="3" name="Picture 2"/>
          <p:cNvPicPr>
            <a:picLocks noChangeAspect="1"/>
          </p:cNvPicPr>
          <p:nvPr/>
        </p:nvPicPr>
        <p:blipFill>
          <a:blip r:embed="rId3"/>
          <a:stretch>
            <a:fillRect/>
          </a:stretch>
        </p:blipFill>
        <p:spPr>
          <a:xfrm>
            <a:off x="6137485" y="2386228"/>
            <a:ext cx="4381500" cy="2352675"/>
          </a:xfrm>
          <a:prstGeom prst="rect">
            <a:avLst/>
          </a:prstGeom>
        </p:spPr>
      </p:pic>
    </p:spTree>
    <p:extLst>
      <p:ext uri="{BB962C8B-B14F-4D97-AF65-F5344CB8AC3E}">
        <p14:creationId xmlns:p14="http://schemas.microsoft.com/office/powerpoint/2010/main" val="282053584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7"/>
          <p:cNvSpPr txBox="1"/>
          <p:nvPr/>
        </p:nvSpPr>
        <p:spPr>
          <a:xfrm>
            <a:off x="2169926" y="991502"/>
            <a:ext cx="6022003" cy="538579"/>
          </a:xfrm>
          <a:prstGeom prst="rect">
            <a:avLst/>
          </a:prstGeom>
          <a:noFill/>
          <a:ln>
            <a:noFill/>
          </a:ln>
        </p:spPr>
        <p:txBody>
          <a:bodyPr spcFirstLastPara="1" wrap="square" lIns="91425" tIns="91425" rIns="91425" bIns="91425" anchor="t" anchorCtr="0">
            <a:spAutoFit/>
          </a:bodyPr>
          <a:lstStyle/>
          <a:p>
            <a:r>
              <a:rPr lang="en" sz="2300" dirty="0">
                <a:solidFill>
                  <a:prstClr val="white"/>
                </a:solidFill>
                <a:latin typeface="Proxima Nova" panose="020B0604020202020204" charset="0"/>
                <a:ea typeface="Proxima Nova"/>
                <a:cs typeface="Proxima Nova"/>
                <a:sym typeface="Proxima Nova"/>
              </a:rPr>
              <a:t>HEAP SORT</a:t>
            </a:r>
            <a:endParaRPr sz="2300" dirty="0">
              <a:solidFill>
                <a:prstClr val="white"/>
              </a:solidFill>
              <a:latin typeface="Proxima Nova"/>
              <a:ea typeface="Proxima Nova"/>
              <a:cs typeface="Proxima Nova"/>
              <a:sym typeface="Proxima Nova"/>
            </a:endParaRPr>
          </a:p>
        </p:txBody>
      </p:sp>
      <p:sp>
        <p:nvSpPr>
          <p:cNvPr id="99" name="Google Shape;99;p17"/>
          <p:cNvSpPr txBox="1"/>
          <p:nvPr/>
        </p:nvSpPr>
        <p:spPr>
          <a:xfrm>
            <a:off x="436415" y="1260791"/>
            <a:ext cx="8212950" cy="4893617"/>
          </a:xfrm>
          <a:prstGeom prst="rect">
            <a:avLst/>
          </a:prstGeom>
          <a:noFill/>
          <a:ln>
            <a:noFill/>
          </a:ln>
        </p:spPr>
        <p:txBody>
          <a:bodyPr spcFirstLastPara="1" wrap="square" lIns="91425" tIns="91425" rIns="91425" bIns="91425" anchor="t" anchorCtr="0">
            <a:spAutoFit/>
          </a:bodyPr>
          <a:lstStyle/>
          <a:p>
            <a:pPr lvl="1" algn="just"/>
            <a:r>
              <a:rPr lang="en-IN" b="1" dirty="0">
                <a:solidFill>
                  <a:prstClr val="black"/>
                </a:solidFill>
                <a:latin typeface="Proxima Nova" panose="020B0604020202020204" charset="0"/>
              </a:rPr>
              <a:t>Algorithm</a:t>
            </a:r>
          </a:p>
          <a:p>
            <a:pPr lvl="1" algn="just"/>
            <a:endParaRPr lang="en-IN" dirty="0">
              <a:solidFill>
                <a:prstClr val="black"/>
              </a:solidFill>
              <a:latin typeface="Proxima Nova" panose="020B0604020202020204" charset="0"/>
            </a:endParaRPr>
          </a:p>
          <a:p>
            <a:pPr lvl="1" algn="just">
              <a:lnSpc>
                <a:spcPct val="150000"/>
              </a:lnSpc>
            </a:pPr>
            <a:r>
              <a:rPr lang="en-IN" dirty="0">
                <a:solidFill>
                  <a:prstClr val="black"/>
                </a:solidFill>
                <a:latin typeface="Proxima Nova" panose="020B0604020202020204" charset="0"/>
              </a:rPr>
              <a:t>The Heap sort algorithm to arrange a list of elements in </a:t>
            </a:r>
            <a:r>
              <a:rPr lang="en-IN" b="1" dirty="0">
                <a:solidFill>
                  <a:prstClr val="black"/>
                </a:solidFill>
                <a:latin typeface="Proxima Nova" panose="020B0604020202020204" charset="0"/>
              </a:rPr>
              <a:t>ascending order</a:t>
            </a:r>
            <a:r>
              <a:rPr lang="en-IN" dirty="0">
                <a:solidFill>
                  <a:prstClr val="black"/>
                </a:solidFill>
                <a:latin typeface="Proxima Nova" panose="020B0604020202020204" charset="0"/>
              </a:rPr>
              <a:t> is performed using following steps...</a:t>
            </a:r>
          </a:p>
          <a:p>
            <a:pPr lvl="1" algn="just">
              <a:lnSpc>
                <a:spcPct val="150000"/>
              </a:lnSpc>
            </a:pPr>
            <a:endParaRPr lang="en-IN" dirty="0">
              <a:solidFill>
                <a:prstClr val="black"/>
              </a:solidFill>
              <a:latin typeface="Proxima Nova" panose="020B0604020202020204" charset="0"/>
            </a:endParaRPr>
          </a:p>
          <a:p>
            <a:pPr lvl="1" algn="just">
              <a:lnSpc>
                <a:spcPct val="150000"/>
              </a:lnSpc>
            </a:pPr>
            <a:r>
              <a:rPr lang="en-IN" dirty="0">
                <a:solidFill>
                  <a:prstClr val="black"/>
                </a:solidFill>
                <a:latin typeface="Proxima Nova" panose="020B0604020202020204" charset="0"/>
              </a:rPr>
              <a:t>Step 1 -  Construct a Binary Tree with given list of Elements.</a:t>
            </a:r>
          </a:p>
          <a:p>
            <a:pPr lvl="1" algn="just">
              <a:lnSpc>
                <a:spcPct val="150000"/>
              </a:lnSpc>
            </a:pPr>
            <a:r>
              <a:rPr lang="en-IN" dirty="0">
                <a:solidFill>
                  <a:prstClr val="black"/>
                </a:solidFill>
                <a:latin typeface="Proxima Nova" panose="020B0604020202020204" charset="0"/>
              </a:rPr>
              <a:t>Step 2 - Transform the Binary Tree into Max Heap.</a:t>
            </a:r>
          </a:p>
          <a:p>
            <a:pPr lvl="1" algn="just">
              <a:lnSpc>
                <a:spcPct val="150000"/>
              </a:lnSpc>
            </a:pPr>
            <a:r>
              <a:rPr lang="en-IN" dirty="0">
                <a:solidFill>
                  <a:prstClr val="black"/>
                </a:solidFill>
                <a:latin typeface="Proxima Nova" panose="020B0604020202020204" charset="0"/>
              </a:rPr>
              <a:t>Step 3 - Delete the root element from Max Heap using Heapify method.</a:t>
            </a:r>
          </a:p>
          <a:p>
            <a:pPr lvl="1" algn="just">
              <a:lnSpc>
                <a:spcPct val="150000"/>
              </a:lnSpc>
            </a:pPr>
            <a:r>
              <a:rPr lang="en-IN" dirty="0">
                <a:solidFill>
                  <a:prstClr val="black"/>
                </a:solidFill>
                <a:latin typeface="Proxima Nova" panose="020B0604020202020204" charset="0"/>
              </a:rPr>
              <a:t>Step 4 - Put the deleted element into the Sorted list.</a:t>
            </a:r>
          </a:p>
          <a:p>
            <a:pPr lvl="1" algn="just">
              <a:lnSpc>
                <a:spcPct val="150000"/>
              </a:lnSpc>
            </a:pPr>
            <a:r>
              <a:rPr lang="en-IN" dirty="0">
                <a:solidFill>
                  <a:prstClr val="black"/>
                </a:solidFill>
                <a:latin typeface="Proxima Nova" panose="020B0604020202020204" charset="0"/>
              </a:rPr>
              <a:t>Step 5 - Repeat the same until Max Heap becomes empty.</a:t>
            </a:r>
          </a:p>
          <a:p>
            <a:pPr lvl="1" algn="just">
              <a:lnSpc>
                <a:spcPct val="150000"/>
              </a:lnSpc>
            </a:pPr>
            <a:r>
              <a:rPr lang="en-IN" dirty="0">
                <a:solidFill>
                  <a:prstClr val="black"/>
                </a:solidFill>
                <a:latin typeface="Proxima Nova" panose="020B0604020202020204" charset="0"/>
              </a:rPr>
              <a:t>Step 6 - Display the sorted list.</a:t>
            </a:r>
          </a:p>
          <a:p>
            <a:pPr lvl="1" algn="just">
              <a:lnSpc>
                <a:spcPct val="150000"/>
              </a:lnSpc>
            </a:pPr>
            <a:endParaRPr lang="en-IN" dirty="0">
              <a:solidFill>
                <a:prstClr val="black"/>
              </a:solidFill>
              <a:latin typeface="Proxima Nova" panose="020B0604020202020204" charset="0"/>
            </a:endParaRPr>
          </a:p>
        </p:txBody>
      </p:sp>
    </p:spTree>
    <p:extLst>
      <p:ext uri="{BB962C8B-B14F-4D97-AF65-F5344CB8AC3E}">
        <p14:creationId xmlns:p14="http://schemas.microsoft.com/office/powerpoint/2010/main" val="259054134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176" y="188640"/>
            <a:ext cx="7772400" cy="1143000"/>
          </a:xfrm>
        </p:spPr>
        <p:txBody>
          <a:bodyPr>
            <a:normAutofit fontScale="90000"/>
          </a:bodyPr>
          <a:lstStyle/>
          <a:p>
            <a:r>
              <a:rPr lang="en-US" b="1" dirty="0"/>
              <a:t>How to "</a:t>
            </a:r>
            <a:r>
              <a:rPr lang="en-US" b="1" dirty="0" err="1"/>
              <a:t>heapify</a:t>
            </a:r>
            <a:r>
              <a:rPr lang="en-US" b="1" dirty="0"/>
              <a:t>" a tree</a:t>
            </a:r>
            <a:br>
              <a:rPr lang="en-US" b="1" dirty="0"/>
            </a:br>
            <a:endParaRPr lang="en-US" dirty="0"/>
          </a:p>
        </p:txBody>
      </p:sp>
      <p:sp>
        <p:nvSpPr>
          <p:cNvPr id="3" name="Content Placeholder 2"/>
          <p:cNvSpPr>
            <a:spLocks noGrp="1"/>
          </p:cNvSpPr>
          <p:nvPr>
            <p:ph idx="1"/>
          </p:nvPr>
        </p:nvSpPr>
        <p:spPr>
          <a:xfrm>
            <a:off x="704691" y="1144501"/>
            <a:ext cx="7772400" cy="4572000"/>
          </a:xfrm>
        </p:spPr>
        <p:txBody>
          <a:bodyPr>
            <a:normAutofit fontScale="85000" lnSpcReduction="20000"/>
          </a:bodyPr>
          <a:lstStyle/>
          <a:p>
            <a:r>
              <a:rPr lang="en-US" dirty="0">
                <a:solidFill>
                  <a:schemeClr val="tx1"/>
                </a:solidFill>
              </a:rPr>
              <a:t>Starting from a complete binary tree, we can modify it to become a Max-Heap by running a function called </a:t>
            </a:r>
            <a:r>
              <a:rPr lang="en-US" dirty="0" err="1">
                <a:solidFill>
                  <a:schemeClr val="tx1"/>
                </a:solidFill>
              </a:rPr>
              <a:t>heapify</a:t>
            </a:r>
            <a:r>
              <a:rPr lang="en-US" dirty="0">
                <a:solidFill>
                  <a:schemeClr val="tx1"/>
                </a:solidFill>
              </a:rPr>
              <a:t> on all the non-leaf elements of the heap</a:t>
            </a:r>
            <a:r>
              <a:rPr lang="en-US" dirty="0" smtClean="0">
                <a:solidFill>
                  <a:schemeClr val="tx1"/>
                </a:solidFill>
              </a:rPr>
              <a:t>.</a:t>
            </a:r>
          </a:p>
          <a:p>
            <a:pPr marL="0" indent="0">
              <a:buNone/>
            </a:pPr>
            <a:r>
              <a:rPr lang="en-US" b="1" dirty="0" err="1">
                <a:solidFill>
                  <a:schemeClr val="tx1"/>
                </a:solidFill>
              </a:rPr>
              <a:t>heapify</a:t>
            </a:r>
            <a:r>
              <a:rPr lang="en-US" b="1" dirty="0">
                <a:solidFill>
                  <a:schemeClr val="tx1"/>
                </a:solidFill>
              </a:rPr>
              <a:t>(array)</a:t>
            </a:r>
          </a:p>
          <a:p>
            <a:pPr marL="0" indent="0">
              <a:buNone/>
            </a:pPr>
            <a:r>
              <a:rPr lang="en-US" b="1" dirty="0">
                <a:solidFill>
                  <a:schemeClr val="tx1"/>
                </a:solidFill>
              </a:rPr>
              <a:t>    Root = array[0]</a:t>
            </a:r>
          </a:p>
          <a:p>
            <a:pPr marL="0" indent="0">
              <a:buNone/>
            </a:pPr>
            <a:r>
              <a:rPr lang="en-US" b="1" dirty="0">
                <a:solidFill>
                  <a:schemeClr val="tx1"/>
                </a:solidFill>
              </a:rPr>
              <a:t>    Largest = largest( array[0] , array [2*0 + 1</a:t>
            </a:r>
            <a:r>
              <a:rPr lang="en-US" b="1" dirty="0" smtClean="0">
                <a:solidFill>
                  <a:schemeClr val="tx1"/>
                </a:solidFill>
              </a:rPr>
              <a:t>], </a:t>
            </a:r>
            <a:r>
              <a:rPr lang="en-US" b="1" dirty="0">
                <a:solidFill>
                  <a:schemeClr val="tx1"/>
                </a:solidFill>
              </a:rPr>
              <a:t>array[2*0+2])</a:t>
            </a:r>
          </a:p>
          <a:p>
            <a:pPr marL="0" indent="0">
              <a:buNone/>
            </a:pPr>
            <a:r>
              <a:rPr lang="en-US" b="1" dirty="0">
                <a:solidFill>
                  <a:schemeClr val="tx1"/>
                </a:solidFill>
              </a:rPr>
              <a:t>    if(Root != Largest)</a:t>
            </a:r>
          </a:p>
          <a:p>
            <a:pPr marL="0" indent="0">
              <a:buNone/>
            </a:pPr>
            <a:r>
              <a:rPr lang="en-US" b="1" dirty="0">
                <a:solidFill>
                  <a:schemeClr val="tx1"/>
                </a:solidFill>
              </a:rPr>
              <a:t>          Swap(Root, Largest</a:t>
            </a:r>
            <a:r>
              <a:rPr lang="en-US" b="1" dirty="0" smtClean="0">
                <a:solidFill>
                  <a:schemeClr val="tx1"/>
                </a:solidFill>
              </a:rPr>
              <a:t>)</a:t>
            </a:r>
          </a:p>
          <a:p>
            <a:pPr marL="0" indent="0">
              <a:buNone/>
            </a:pPr>
            <a:endParaRPr lang="en-US" b="1" dirty="0">
              <a:solidFill>
                <a:schemeClr val="tx1"/>
              </a:solidFill>
            </a:endParaRPr>
          </a:p>
          <a:p>
            <a:pPr marL="0" indent="0">
              <a:buNone/>
            </a:pPr>
            <a:endParaRPr lang="en-US" b="1" dirty="0" smtClean="0">
              <a:solidFill>
                <a:schemeClr val="tx1"/>
              </a:solidFill>
            </a:endParaRPr>
          </a:p>
          <a:p>
            <a:pPr marL="0" indent="0">
              <a:buNone/>
            </a:pPr>
            <a:endParaRPr lang="en-US" b="1" dirty="0">
              <a:solidFill>
                <a:schemeClr val="tx1"/>
              </a:solidFill>
            </a:endParaRPr>
          </a:p>
          <a:p>
            <a:pPr marL="0" indent="0">
              <a:buNone/>
            </a:pPr>
            <a:endParaRPr lang="en-US" b="1" dirty="0" smtClean="0">
              <a:solidFill>
                <a:schemeClr val="tx1"/>
              </a:solidFill>
            </a:endParaRPr>
          </a:p>
          <a:p>
            <a:pPr marL="0" indent="0">
              <a:buNone/>
            </a:pPr>
            <a:r>
              <a:rPr lang="en-US" b="1" dirty="0">
                <a:solidFill>
                  <a:schemeClr val="tx1"/>
                </a:solidFill>
              </a:rPr>
              <a:t> </a:t>
            </a:r>
            <a:r>
              <a:rPr lang="en-US" b="1" dirty="0" smtClean="0">
                <a:solidFill>
                  <a:schemeClr val="tx1"/>
                </a:solidFill>
              </a:rPr>
              <a:t>	</a:t>
            </a:r>
            <a:endParaRPr lang="en-US" b="1" dirty="0">
              <a:solidFill>
                <a:schemeClr val="tx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8825" y="4227458"/>
            <a:ext cx="4873526" cy="2286571"/>
          </a:xfrm>
          <a:prstGeom prst="rect">
            <a:avLst/>
          </a:prstGeom>
        </p:spPr>
      </p:pic>
    </p:spTree>
    <p:extLst>
      <p:ext uri="{BB962C8B-B14F-4D97-AF65-F5344CB8AC3E}">
        <p14:creationId xmlns:p14="http://schemas.microsoft.com/office/powerpoint/2010/main" val="50315613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859" y="11718"/>
            <a:ext cx="7772400" cy="1143000"/>
          </a:xfrm>
        </p:spPr>
        <p:txBody>
          <a:bodyPr/>
          <a:lstStyle/>
          <a:p>
            <a:r>
              <a:rPr lang="en-US" b="1" dirty="0"/>
              <a:t>How to "</a:t>
            </a:r>
            <a:r>
              <a:rPr lang="en-US" b="1" dirty="0" err="1"/>
              <a:t>heapify</a:t>
            </a:r>
            <a:r>
              <a:rPr lang="en-US" b="1" dirty="0"/>
              <a:t>" a tree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5801" y="1148409"/>
            <a:ext cx="2438525" cy="178740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1624" y="3501009"/>
            <a:ext cx="5773566" cy="2775681"/>
          </a:xfrm>
          <a:prstGeom prst="rect">
            <a:avLst/>
          </a:prstGeom>
        </p:spPr>
      </p:pic>
    </p:spTree>
    <p:extLst>
      <p:ext uri="{BB962C8B-B14F-4D97-AF65-F5344CB8AC3E}">
        <p14:creationId xmlns:p14="http://schemas.microsoft.com/office/powerpoint/2010/main" val="342385381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723" y="0"/>
            <a:ext cx="7772400" cy="1143000"/>
          </a:xfrm>
        </p:spPr>
        <p:txBody>
          <a:bodyPr/>
          <a:lstStyle/>
          <a:p>
            <a:r>
              <a:rPr lang="en-US" dirty="0" smtClean="0"/>
              <a:t>Algorithm for </a:t>
            </a:r>
            <a:r>
              <a:rPr lang="en-US" dirty="0" err="1" smtClean="0"/>
              <a:t>Heapify</a:t>
            </a:r>
            <a:endParaRPr lang="en-US" dirty="0"/>
          </a:p>
        </p:txBody>
      </p:sp>
      <p:sp>
        <p:nvSpPr>
          <p:cNvPr id="3" name="Content Placeholder 2"/>
          <p:cNvSpPr>
            <a:spLocks noGrp="1"/>
          </p:cNvSpPr>
          <p:nvPr>
            <p:ph idx="1"/>
          </p:nvPr>
        </p:nvSpPr>
        <p:spPr>
          <a:xfrm>
            <a:off x="495684" y="1143000"/>
            <a:ext cx="7772400" cy="5454352"/>
          </a:xfrm>
        </p:spPr>
        <p:txBody>
          <a:bodyPr>
            <a:noAutofit/>
          </a:bodyPr>
          <a:lstStyle/>
          <a:p>
            <a:pPr marL="0" indent="0">
              <a:buNone/>
            </a:pPr>
            <a:r>
              <a:rPr lang="en-US" sz="1800" dirty="0">
                <a:latin typeface="Times" panose="02020603050405020304" pitchFamily="18" charset="0"/>
                <a:cs typeface="Times" panose="02020603050405020304" pitchFamily="18" charset="0"/>
              </a:rPr>
              <a:t>void </a:t>
            </a:r>
            <a:r>
              <a:rPr lang="en-US" sz="1800" dirty="0" err="1">
                <a:latin typeface="Times" panose="02020603050405020304" pitchFamily="18" charset="0"/>
                <a:cs typeface="Times" panose="02020603050405020304" pitchFamily="18" charset="0"/>
              </a:rPr>
              <a:t>heapify</a:t>
            </a:r>
            <a:r>
              <a:rPr lang="en-US" sz="1800" dirty="0">
                <a:latin typeface="Times" panose="02020603050405020304" pitchFamily="18" charset="0"/>
                <a:cs typeface="Times" panose="02020603050405020304" pitchFamily="18" charset="0"/>
              </a:rPr>
              <a:t>(</a:t>
            </a:r>
            <a:r>
              <a:rPr lang="en-US" sz="1800" dirty="0" err="1">
                <a:latin typeface="Times" panose="02020603050405020304" pitchFamily="18" charset="0"/>
                <a:cs typeface="Times" panose="02020603050405020304" pitchFamily="18" charset="0"/>
              </a:rPr>
              <a:t>int</a:t>
            </a:r>
            <a:r>
              <a:rPr lang="en-US" sz="1800" dirty="0">
                <a:latin typeface="Times" panose="02020603050405020304" pitchFamily="18" charset="0"/>
                <a:cs typeface="Times" panose="02020603050405020304" pitchFamily="18" charset="0"/>
              </a:rPr>
              <a:t> </a:t>
            </a:r>
            <a:r>
              <a:rPr lang="en-US" sz="1800" dirty="0" err="1">
                <a:latin typeface="Times" panose="02020603050405020304" pitchFamily="18" charset="0"/>
                <a:cs typeface="Times" panose="02020603050405020304" pitchFamily="18" charset="0"/>
              </a:rPr>
              <a:t>arr</a:t>
            </a:r>
            <a:r>
              <a:rPr lang="en-US" sz="1800" dirty="0">
                <a:latin typeface="Times" panose="02020603050405020304" pitchFamily="18" charset="0"/>
                <a:cs typeface="Times" panose="02020603050405020304" pitchFamily="18" charset="0"/>
              </a:rPr>
              <a:t>[], </a:t>
            </a:r>
            <a:r>
              <a:rPr lang="en-US" sz="1800" dirty="0" err="1">
                <a:latin typeface="Times" panose="02020603050405020304" pitchFamily="18" charset="0"/>
                <a:cs typeface="Times" panose="02020603050405020304" pitchFamily="18" charset="0"/>
              </a:rPr>
              <a:t>int</a:t>
            </a:r>
            <a:r>
              <a:rPr lang="en-US" sz="1800" dirty="0">
                <a:latin typeface="Times" panose="02020603050405020304" pitchFamily="18" charset="0"/>
                <a:cs typeface="Times" panose="02020603050405020304" pitchFamily="18" charset="0"/>
              </a:rPr>
              <a:t> n, </a:t>
            </a:r>
            <a:r>
              <a:rPr lang="en-US" sz="1800" dirty="0" err="1">
                <a:latin typeface="Times" panose="02020603050405020304" pitchFamily="18" charset="0"/>
                <a:cs typeface="Times" panose="02020603050405020304" pitchFamily="18" charset="0"/>
              </a:rPr>
              <a:t>int</a:t>
            </a:r>
            <a:r>
              <a:rPr lang="en-US" sz="1800" dirty="0">
                <a:latin typeface="Times" panose="02020603050405020304" pitchFamily="18" charset="0"/>
                <a:cs typeface="Times" panose="02020603050405020304" pitchFamily="18" charset="0"/>
              </a:rPr>
              <a:t> </a:t>
            </a:r>
            <a:r>
              <a:rPr lang="en-US" sz="1800" dirty="0" err="1">
                <a:latin typeface="Times" panose="02020603050405020304" pitchFamily="18" charset="0"/>
                <a:cs typeface="Times" panose="02020603050405020304" pitchFamily="18" charset="0"/>
              </a:rPr>
              <a:t>i</a:t>
            </a:r>
            <a:r>
              <a:rPr lang="en-US" sz="1800" dirty="0">
                <a:latin typeface="Times" panose="02020603050405020304" pitchFamily="18" charset="0"/>
                <a:cs typeface="Times" panose="02020603050405020304" pitchFamily="18" charset="0"/>
              </a:rPr>
              <a:t>) {</a:t>
            </a:r>
          </a:p>
          <a:p>
            <a:pPr marL="0" indent="0">
              <a:buNone/>
            </a:pPr>
            <a:r>
              <a:rPr lang="en-US" sz="1800" dirty="0">
                <a:latin typeface="Times" panose="02020603050405020304" pitchFamily="18" charset="0"/>
                <a:cs typeface="Times" panose="02020603050405020304" pitchFamily="18" charset="0"/>
              </a:rPr>
              <a:t>  </a:t>
            </a:r>
            <a:r>
              <a:rPr lang="en-US" sz="1800" dirty="0">
                <a:solidFill>
                  <a:schemeClr val="accent5"/>
                </a:solidFill>
                <a:latin typeface="Times" panose="02020603050405020304" pitchFamily="18" charset="0"/>
                <a:cs typeface="Times" panose="02020603050405020304" pitchFamily="18" charset="0"/>
              </a:rPr>
              <a:t>// Find largest among root, left child and right child</a:t>
            </a:r>
          </a:p>
          <a:p>
            <a:pPr marL="0" indent="0">
              <a:buNone/>
            </a:pPr>
            <a:r>
              <a:rPr lang="en-US" sz="1800" dirty="0">
                <a:solidFill>
                  <a:schemeClr val="accent6">
                    <a:lumMod val="75000"/>
                  </a:schemeClr>
                </a:solidFill>
                <a:latin typeface="Times" panose="02020603050405020304" pitchFamily="18" charset="0"/>
                <a:cs typeface="Times" panose="02020603050405020304" pitchFamily="18" charset="0"/>
              </a:rPr>
              <a:t>  </a:t>
            </a:r>
            <a:r>
              <a:rPr lang="en-US" sz="1800" dirty="0" err="1">
                <a:solidFill>
                  <a:schemeClr val="accent6">
                    <a:lumMod val="75000"/>
                  </a:schemeClr>
                </a:solidFill>
                <a:latin typeface="Times" panose="02020603050405020304" pitchFamily="18" charset="0"/>
                <a:cs typeface="Times" panose="02020603050405020304" pitchFamily="18" charset="0"/>
              </a:rPr>
              <a:t>int</a:t>
            </a:r>
            <a:r>
              <a:rPr lang="en-US" sz="1800" dirty="0">
                <a:solidFill>
                  <a:schemeClr val="accent6">
                    <a:lumMod val="75000"/>
                  </a:schemeClr>
                </a:solidFill>
                <a:latin typeface="Times" panose="02020603050405020304" pitchFamily="18" charset="0"/>
                <a:cs typeface="Times" panose="02020603050405020304" pitchFamily="18" charset="0"/>
              </a:rPr>
              <a:t> largest = </a:t>
            </a:r>
            <a:r>
              <a:rPr lang="en-US" sz="1800" dirty="0" err="1">
                <a:solidFill>
                  <a:schemeClr val="accent6">
                    <a:lumMod val="75000"/>
                  </a:schemeClr>
                </a:solidFill>
                <a:latin typeface="Times" panose="02020603050405020304" pitchFamily="18" charset="0"/>
                <a:cs typeface="Times" panose="02020603050405020304" pitchFamily="18" charset="0"/>
              </a:rPr>
              <a:t>i</a:t>
            </a:r>
            <a:r>
              <a:rPr lang="en-US" sz="1800" dirty="0">
                <a:solidFill>
                  <a:schemeClr val="accent6">
                    <a:lumMod val="75000"/>
                  </a:schemeClr>
                </a:solidFill>
                <a:latin typeface="Times" panose="02020603050405020304" pitchFamily="18" charset="0"/>
                <a:cs typeface="Times" panose="02020603050405020304" pitchFamily="18" charset="0"/>
              </a:rPr>
              <a:t>;</a:t>
            </a:r>
          </a:p>
          <a:p>
            <a:pPr marL="0" indent="0">
              <a:buNone/>
            </a:pPr>
            <a:r>
              <a:rPr lang="en-US" sz="1800" dirty="0">
                <a:solidFill>
                  <a:schemeClr val="accent6">
                    <a:lumMod val="75000"/>
                  </a:schemeClr>
                </a:solidFill>
                <a:latin typeface="Times" panose="02020603050405020304" pitchFamily="18" charset="0"/>
                <a:cs typeface="Times" panose="02020603050405020304" pitchFamily="18" charset="0"/>
              </a:rPr>
              <a:t>  </a:t>
            </a:r>
            <a:r>
              <a:rPr lang="en-US" sz="1800" dirty="0" err="1">
                <a:solidFill>
                  <a:schemeClr val="accent6">
                    <a:lumMod val="75000"/>
                  </a:schemeClr>
                </a:solidFill>
                <a:latin typeface="Times" panose="02020603050405020304" pitchFamily="18" charset="0"/>
                <a:cs typeface="Times" panose="02020603050405020304" pitchFamily="18" charset="0"/>
              </a:rPr>
              <a:t>int</a:t>
            </a:r>
            <a:r>
              <a:rPr lang="en-US" sz="1800" dirty="0">
                <a:solidFill>
                  <a:schemeClr val="accent6">
                    <a:lumMod val="75000"/>
                  </a:schemeClr>
                </a:solidFill>
                <a:latin typeface="Times" panose="02020603050405020304" pitchFamily="18" charset="0"/>
                <a:cs typeface="Times" panose="02020603050405020304" pitchFamily="18" charset="0"/>
              </a:rPr>
              <a:t> left = 2 * </a:t>
            </a:r>
            <a:r>
              <a:rPr lang="en-US" sz="1800" dirty="0" err="1">
                <a:solidFill>
                  <a:schemeClr val="accent6">
                    <a:lumMod val="75000"/>
                  </a:schemeClr>
                </a:solidFill>
                <a:latin typeface="Times" panose="02020603050405020304" pitchFamily="18" charset="0"/>
                <a:cs typeface="Times" panose="02020603050405020304" pitchFamily="18" charset="0"/>
              </a:rPr>
              <a:t>i</a:t>
            </a:r>
            <a:r>
              <a:rPr lang="en-US" sz="1800" dirty="0">
                <a:solidFill>
                  <a:schemeClr val="accent6">
                    <a:lumMod val="75000"/>
                  </a:schemeClr>
                </a:solidFill>
                <a:latin typeface="Times" panose="02020603050405020304" pitchFamily="18" charset="0"/>
                <a:cs typeface="Times" panose="02020603050405020304" pitchFamily="18" charset="0"/>
              </a:rPr>
              <a:t> + 1;</a:t>
            </a:r>
          </a:p>
          <a:p>
            <a:pPr marL="0" indent="0">
              <a:buNone/>
            </a:pPr>
            <a:r>
              <a:rPr lang="en-US" sz="1800" dirty="0">
                <a:solidFill>
                  <a:schemeClr val="accent6">
                    <a:lumMod val="75000"/>
                  </a:schemeClr>
                </a:solidFill>
                <a:latin typeface="Times" panose="02020603050405020304" pitchFamily="18" charset="0"/>
                <a:cs typeface="Times" panose="02020603050405020304" pitchFamily="18" charset="0"/>
              </a:rPr>
              <a:t>  </a:t>
            </a:r>
            <a:r>
              <a:rPr lang="en-US" sz="1800" dirty="0" err="1">
                <a:solidFill>
                  <a:schemeClr val="accent6">
                    <a:lumMod val="75000"/>
                  </a:schemeClr>
                </a:solidFill>
                <a:latin typeface="Times" panose="02020603050405020304" pitchFamily="18" charset="0"/>
                <a:cs typeface="Times" panose="02020603050405020304" pitchFamily="18" charset="0"/>
              </a:rPr>
              <a:t>int</a:t>
            </a:r>
            <a:r>
              <a:rPr lang="en-US" sz="1800" dirty="0">
                <a:solidFill>
                  <a:schemeClr val="accent6">
                    <a:lumMod val="75000"/>
                  </a:schemeClr>
                </a:solidFill>
                <a:latin typeface="Times" panose="02020603050405020304" pitchFamily="18" charset="0"/>
                <a:cs typeface="Times" panose="02020603050405020304" pitchFamily="18" charset="0"/>
              </a:rPr>
              <a:t> right = 2 * </a:t>
            </a:r>
            <a:r>
              <a:rPr lang="en-US" sz="1800" dirty="0" err="1">
                <a:solidFill>
                  <a:schemeClr val="accent6">
                    <a:lumMod val="75000"/>
                  </a:schemeClr>
                </a:solidFill>
                <a:latin typeface="Times" panose="02020603050405020304" pitchFamily="18" charset="0"/>
                <a:cs typeface="Times" panose="02020603050405020304" pitchFamily="18" charset="0"/>
              </a:rPr>
              <a:t>i</a:t>
            </a:r>
            <a:r>
              <a:rPr lang="en-US" sz="1800" dirty="0">
                <a:solidFill>
                  <a:schemeClr val="accent6">
                    <a:lumMod val="75000"/>
                  </a:schemeClr>
                </a:solidFill>
                <a:latin typeface="Times" panose="02020603050405020304" pitchFamily="18" charset="0"/>
                <a:cs typeface="Times" panose="02020603050405020304" pitchFamily="18" charset="0"/>
              </a:rPr>
              <a:t> + 2;</a:t>
            </a:r>
          </a:p>
          <a:p>
            <a:pPr marL="0" indent="0">
              <a:buNone/>
            </a:pPr>
            <a:r>
              <a:rPr lang="en-US" sz="1800" dirty="0">
                <a:solidFill>
                  <a:srgbClr val="854F89"/>
                </a:solidFill>
                <a:latin typeface="Times" panose="02020603050405020304" pitchFamily="18" charset="0"/>
                <a:cs typeface="Times" panose="02020603050405020304" pitchFamily="18" charset="0"/>
              </a:rPr>
              <a:t>  if (left &lt; n &amp;&amp; </a:t>
            </a:r>
            <a:r>
              <a:rPr lang="en-US" sz="1800" dirty="0" err="1">
                <a:solidFill>
                  <a:srgbClr val="854F89"/>
                </a:solidFill>
                <a:latin typeface="Times" panose="02020603050405020304" pitchFamily="18" charset="0"/>
                <a:cs typeface="Times" panose="02020603050405020304" pitchFamily="18" charset="0"/>
              </a:rPr>
              <a:t>arr</a:t>
            </a:r>
            <a:r>
              <a:rPr lang="en-US" sz="1800" dirty="0">
                <a:solidFill>
                  <a:srgbClr val="854F89"/>
                </a:solidFill>
                <a:latin typeface="Times" panose="02020603050405020304" pitchFamily="18" charset="0"/>
                <a:cs typeface="Times" panose="02020603050405020304" pitchFamily="18" charset="0"/>
              </a:rPr>
              <a:t>[left] &gt; </a:t>
            </a:r>
            <a:r>
              <a:rPr lang="en-US" sz="1800" dirty="0" err="1">
                <a:solidFill>
                  <a:srgbClr val="854F89"/>
                </a:solidFill>
                <a:latin typeface="Times" panose="02020603050405020304" pitchFamily="18" charset="0"/>
                <a:cs typeface="Times" panose="02020603050405020304" pitchFamily="18" charset="0"/>
              </a:rPr>
              <a:t>arr</a:t>
            </a:r>
            <a:r>
              <a:rPr lang="en-US" sz="1800" dirty="0">
                <a:solidFill>
                  <a:srgbClr val="854F89"/>
                </a:solidFill>
                <a:latin typeface="Times" panose="02020603050405020304" pitchFamily="18" charset="0"/>
                <a:cs typeface="Times" panose="02020603050405020304" pitchFamily="18" charset="0"/>
              </a:rPr>
              <a:t>[largest])</a:t>
            </a:r>
          </a:p>
          <a:p>
            <a:pPr marL="0" indent="0">
              <a:buNone/>
            </a:pPr>
            <a:r>
              <a:rPr lang="en-US" sz="1800" dirty="0">
                <a:solidFill>
                  <a:srgbClr val="854F89"/>
                </a:solidFill>
                <a:latin typeface="Times" panose="02020603050405020304" pitchFamily="18" charset="0"/>
                <a:cs typeface="Times" panose="02020603050405020304" pitchFamily="18" charset="0"/>
              </a:rPr>
              <a:t>    largest = left;</a:t>
            </a:r>
          </a:p>
          <a:p>
            <a:pPr marL="0" indent="0">
              <a:buNone/>
            </a:pPr>
            <a:r>
              <a:rPr lang="en-US" sz="1800" dirty="0">
                <a:solidFill>
                  <a:srgbClr val="854F89"/>
                </a:solidFill>
                <a:latin typeface="Times" panose="02020603050405020304" pitchFamily="18" charset="0"/>
                <a:cs typeface="Times" panose="02020603050405020304" pitchFamily="18" charset="0"/>
              </a:rPr>
              <a:t>  if (right &lt; n &amp;&amp; </a:t>
            </a:r>
            <a:r>
              <a:rPr lang="en-US" sz="1800" dirty="0" err="1">
                <a:solidFill>
                  <a:srgbClr val="854F89"/>
                </a:solidFill>
                <a:latin typeface="Times" panose="02020603050405020304" pitchFamily="18" charset="0"/>
                <a:cs typeface="Times" panose="02020603050405020304" pitchFamily="18" charset="0"/>
              </a:rPr>
              <a:t>arr</a:t>
            </a:r>
            <a:r>
              <a:rPr lang="en-US" sz="1800" dirty="0">
                <a:solidFill>
                  <a:srgbClr val="854F89"/>
                </a:solidFill>
                <a:latin typeface="Times" panose="02020603050405020304" pitchFamily="18" charset="0"/>
                <a:cs typeface="Times" panose="02020603050405020304" pitchFamily="18" charset="0"/>
              </a:rPr>
              <a:t>[right] &gt; </a:t>
            </a:r>
            <a:r>
              <a:rPr lang="en-US" sz="1800" dirty="0" err="1">
                <a:solidFill>
                  <a:srgbClr val="854F89"/>
                </a:solidFill>
                <a:latin typeface="Times" panose="02020603050405020304" pitchFamily="18" charset="0"/>
                <a:cs typeface="Times" panose="02020603050405020304" pitchFamily="18" charset="0"/>
              </a:rPr>
              <a:t>arr</a:t>
            </a:r>
            <a:r>
              <a:rPr lang="en-US" sz="1800" dirty="0">
                <a:solidFill>
                  <a:srgbClr val="854F89"/>
                </a:solidFill>
                <a:latin typeface="Times" panose="02020603050405020304" pitchFamily="18" charset="0"/>
                <a:cs typeface="Times" panose="02020603050405020304" pitchFamily="18" charset="0"/>
              </a:rPr>
              <a:t>[largest])</a:t>
            </a:r>
          </a:p>
          <a:p>
            <a:pPr marL="0" indent="0">
              <a:buNone/>
            </a:pPr>
            <a:r>
              <a:rPr lang="en-US" sz="1800" dirty="0">
                <a:solidFill>
                  <a:srgbClr val="854F89"/>
                </a:solidFill>
                <a:latin typeface="Times" panose="02020603050405020304" pitchFamily="18" charset="0"/>
                <a:cs typeface="Times" panose="02020603050405020304" pitchFamily="18" charset="0"/>
              </a:rPr>
              <a:t>    largest = right;</a:t>
            </a:r>
          </a:p>
          <a:p>
            <a:pPr marL="0" indent="0">
              <a:buNone/>
            </a:pPr>
            <a:r>
              <a:rPr lang="en-US" sz="1800" dirty="0">
                <a:solidFill>
                  <a:schemeClr val="accent5"/>
                </a:solidFill>
                <a:latin typeface="Times" panose="02020603050405020304" pitchFamily="18" charset="0"/>
                <a:cs typeface="Times" panose="02020603050405020304" pitchFamily="18" charset="0"/>
              </a:rPr>
              <a:t>    // Swap and continue </a:t>
            </a:r>
            <a:r>
              <a:rPr lang="en-US" sz="1800" dirty="0" err="1">
                <a:solidFill>
                  <a:schemeClr val="accent5"/>
                </a:solidFill>
                <a:latin typeface="Times" panose="02020603050405020304" pitchFamily="18" charset="0"/>
                <a:cs typeface="Times" panose="02020603050405020304" pitchFamily="18" charset="0"/>
              </a:rPr>
              <a:t>heapifying</a:t>
            </a:r>
            <a:r>
              <a:rPr lang="en-US" sz="1800" dirty="0">
                <a:solidFill>
                  <a:schemeClr val="accent5"/>
                </a:solidFill>
                <a:latin typeface="Times" panose="02020603050405020304" pitchFamily="18" charset="0"/>
                <a:cs typeface="Times" panose="02020603050405020304" pitchFamily="18" charset="0"/>
              </a:rPr>
              <a:t> if root is not largest</a:t>
            </a:r>
          </a:p>
          <a:p>
            <a:pPr marL="0" indent="0">
              <a:buNone/>
            </a:pPr>
            <a:r>
              <a:rPr lang="en-US" sz="1800" dirty="0">
                <a:solidFill>
                  <a:schemeClr val="accent4"/>
                </a:solidFill>
                <a:latin typeface="Times" panose="02020603050405020304" pitchFamily="18" charset="0"/>
                <a:cs typeface="Times" panose="02020603050405020304" pitchFamily="18" charset="0"/>
              </a:rPr>
              <a:t>    if (largest != </a:t>
            </a:r>
            <a:r>
              <a:rPr lang="en-US" sz="1800" dirty="0" err="1">
                <a:solidFill>
                  <a:schemeClr val="accent4"/>
                </a:solidFill>
                <a:latin typeface="Times" panose="02020603050405020304" pitchFamily="18" charset="0"/>
                <a:cs typeface="Times" panose="02020603050405020304" pitchFamily="18" charset="0"/>
              </a:rPr>
              <a:t>i</a:t>
            </a:r>
            <a:r>
              <a:rPr lang="en-US" sz="1800" dirty="0">
                <a:solidFill>
                  <a:schemeClr val="accent4"/>
                </a:solidFill>
                <a:latin typeface="Times" panose="02020603050405020304" pitchFamily="18" charset="0"/>
                <a:cs typeface="Times" panose="02020603050405020304" pitchFamily="18" charset="0"/>
              </a:rPr>
              <a:t>) {</a:t>
            </a:r>
          </a:p>
          <a:p>
            <a:pPr marL="0" indent="0">
              <a:buNone/>
            </a:pPr>
            <a:r>
              <a:rPr lang="en-US" sz="1800" dirty="0">
                <a:solidFill>
                  <a:schemeClr val="accent4"/>
                </a:solidFill>
                <a:latin typeface="Times" panose="02020603050405020304" pitchFamily="18" charset="0"/>
                <a:cs typeface="Times" panose="02020603050405020304" pitchFamily="18" charset="0"/>
              </a:rPr>
              <a:t>      swap(&amp;</a:t>
            </a:r>
            <a:r>
              <a:rPr lang="en-US" sz="1800" dirty="0" err="1">
                <a:solidFill>
                  <a:schemeClr val="accent4"/>
                </a:solidFill>
                <a:latin typeface="Times" panose="02020603050405020304" pitchFamily="18" charset="0"/>
                <a:cs typeface="Times" panose="02020603050405020304" pitchFamily="18" charset="0"/>
              </a:rPr>
              <a:t>arr</a:t>
            </a:r>
            <a:r>
              <a:rPr lang="en-US" sz="1800" dirty="0">
                <a:solidFill>
                  <a:schemeClr val="accent4"/>
                </a:solidFill>
                <a:latin typeface="Times" panose="02020603050405020304" pitchFamily="18" charset="0"/>
                <a:cs typeface="Times" panose="02020603050405020304" pitchFamily="18" charset="0"/>
              </a:rPr>
              <a:t>[</a:t>
            </a:r>
            <a:r>
              <a:rPr lang="en-US" sz="1800" dirty="0" err="1">
                <a:solidFill>
                  <a:schemeClr val="accent4"/>
                </a:solidFill>
                <a:latin typeface="Times" panose="02020603050405020304" pitchFamily="18" charset="0"/>
                <a:cs typeface="Times" panose="02020603050405020304" pitchFamily="18" charset="0"/>
              </a:rPr>
              <a:t>i</a:t>
            </a:r>
            <a:r>
              <a:rPr lang="en-US" sz="1800" dirty="0">
                <a:solidFill>
                  <a:schemeClr val="accent4"/>
                </a:solidFill>
                <a:latin typeface="Times" panose="02020603050405020304" pitchFamily="18" charset="0"/>
                <a:cs typeface="Times" panose="02020603050405020304" pitchFamily="18" charset="0"/>
              </a:rPr>
              <a:t>], &amp;</a:t>
            </a:r>
            <a:r>
              <a:rPr lang="en-US" sz="1800" dirty="0" err="1">
                <a:solidFill>
                  <a:schemeClr val="accent4"/>
                </a:solidFill>
                <a:latin typeface="Times" panose="02020603050405020304" pitchFamily="18" charset="0"/>
                <a:cs typeface="Times" panose="02020603050405020304" pitchFamily="18" charset="0"/>
              </a:rPr>
              <a:t>arr</a:t>
            </a:r>
            <a:r>
              <a:rPr lang="en-US" sz="1800" dirty="0">
                <a:solidFill>
                  <a:schemeClr val="accent4"/>
                </a:solidFill>
                <a:latin typeface="Times" panose="02020603050405020304" pitchFamily="18" charset="0"/>
                <a:cs typeface="Times" panose="02020603050405020304" pitchFamily="18" charset="0"/>
              </a:rPr>
              <a:t>[largest]);</a:t>
            </a:r>
          </a:p>
          <a:p>
            <a:pPr marL="0" indent="0">
              <a:buNone/>
            </a:pPr>
            <a:r>
              <a:rPr lang="en-US" sz="1800" dirty="0">
                <a:solidFill>
                  <a:schemeClr val="accent4"/>
                </a:solidFill>
                <a:latin typeface="Times" panose="02020603050405020304" pitchFamily="18" charset="0"/>
                <a:cs typeface="Times" panose="02020603050405020304" pitchFamily="18" charset="0"/>
              </a:rPr>
              <a:t>      </a:t>
            </a:r>
            <a:r>
              <a:rPr lang="en-US" sz="1800" dirty="0" err="1">
                <a:solidFill>
                  <a:schemeClr val="accent4"/>
                </a:solidFill>
                <a:latin typeface="Times" panose="02020603050405020304" pitchFamily="18" charset="0"/>
                <a:cs typeface="Times" panose="02020603050405020304" pitchFamily="18" charset="0"/>
              </a:rPr>
              <a:t>heapify</a:t>
            </a:r>
            <a:r>
              <a:rPr lang="en-US" sz="1800" dirty="0">
                <a:solidFill>
                  <a:schemeClr val="accent4"/>
                </a:solidFill>
                <a:latin typeface="Times" panose="02020603050405020304" pitchFamily="18" charset="0"/>
                <a:cs typeface="Times" panose="02020603050405020304" pitchFamily="18" charset="0"/>
              </a:rPr>
              <a:t>(</a:t>
            </a:r>
            <a:r>
              <a:rPr lang="en-US" sz="1800" dirty="0" err="1">
                <a:solidFill>
                  <a:schemeClr val="accent4"/>
                </a:solidFill>
                <a:latin typeface="Times" panose="02020603050405020304" pitchFamily="18" charset="0"/>
                <a:cs typeface="Times" panose="02020603050405020304" pitchFamily="18" charset="0"/>
              </a:rPr>
              <a:t>arr</a:t>
            </a:r>
            <a:r>
              <a:rPr lang="en-US" sz="1800" dirty="0">
                <a:solidFill>
                  <a:schemeClr val="accent4"/>
                </a:solidFill>
                <a:latin typeface="Times" panose="02020603050405020304" pitchFamily="18" charset="0"/>
                <a:cs typeface="Times" panose="02020603050405020304" pitchFamily="18" charset="0"/>
              </a:rPr>
              <a:t>, n, largest);</a:t>
            </a:r>
          </a:p>
          <a:p>
            <a:pPr marL="0" indent="0">
              <a:buNone/>
            </a:pPr>
            <a:r>
              <a:rPr lang="en-US" sz="1800" dirty="0">
                <a:solidFill>
                  <a:schemeClr val="accent4"/>
                </a:solidFill>
                <a:latin typeface="Times" panose="02020603050405020304" pitchFamily="18" charset="0"/>
                <a:cs typeface="Times" panose="02020603050405020304" pitchFamily="18" charset="0"/>
              </a:rPr>
              <a:t>  }</a:t>
            </a:r>
          </a:p>
          <a:p>
            <a:pPr marL="0" indent="0">
              <a:buNone/>
            </a:pPr>
            <a:endParaRPr lang="en-US" sz="18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06562855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58" y="332656"/>
            <a:ext cx="7772400" cy="1143000"/>
          </a:xfrm>
        </p:spPr>
        <p:txBody>
          <a:bodyPr>
            <a:normAutofit fontScale="90000"/>
          </a:bodyPr>
          <a:lstStyle/>
          <a:p>
            <a:r>
              <a:rPr lang="en-US" b="1" dirty="0"/>
              <a:t>Build </a:t>
            </a:r>
            <a:r>
              <a:rPr lang="en-US" b="1" dirty="0" smtClean="0"/>
              <a:t>max-</a:t>
            </a:r>
            <a:r>
              <a:rPr lang="en-US" b="1" dirty="0" err="1" smtClean="0"/>
              <a:t>heapify</a:t>
            </a:r>
            <a:r>
              <a:rPr lang="en-US" b="1" dirty="0"/>
              <a:t/>
            </a:r>
            <a:br>
              <a:rPr lang="en-US" b="1" dirty="0"/>
            </a:br>
            <a:endParaRPr lang="en-US" dirty="0"/>
          </a:p>
        </p:txBody>
      </p:sp>
      <p:sp>
        <p:nvSpPr>
          <p:cNvPr id="3" name="Content Placeholder 2"/>
          <p:cNvSpPr>
            <a:spLocks noGrp="1"/>
          </p:cNvSpPr>
          <p:nvPr>
            <p:ph idx="1"/>
          </p:nvPr>
        </p:nvSpPr>
        <p:spPr>
          <a:xfrm>
            <a:off x="547936" y="1262390"/>
            <a:ext cx="7772400" cy="4572000"/>
          </a:xfrm>
        </p:spPr>
        <p:txBody>
          <a:bodyPr>
            <a:normAutofit lnSpcReduction="10000"/>
          </a:bodyPr>
          <a:lstStyle/>
          <a:p>
            <a:r>
              <a:rPr lang="en-US" dirty="0">
                <a:solidFill>
                  <a:schemeClr val="tx1"/>
                </a:solidFill>
              </a:rPr>
              <a:t>To build a max-heap from any tree, we can thus start </a:t>
            </a:r>
            <a:r>
              <a:rPr lang="en-US" dirty="0" err="1">
                <a:solidFill>
                  <a:schemeClr val="tx1"/>
                </a:solidFill>
              </a:rPr>
              <a:t>heapifying</a:t>
            </a:r>
            <a:r>
              <a:rPr lang="en-US" dirty="0">
                <a:solidFill>
                  <a:schemeClr val="tx1"/>
                </a:solidFill>
              </a:rPr>
              <a:t> each sub-tree from the bottom up and end up with a max-heap after the function is applied to all the elements including the root element.</a:t>
            </a:r>
          </a:p>
          <a:p>
            <a:pPr marL="0" indent="0">
              <a:buNone/>
            </a:pPr>
            <a:endParaRPr lang="en-US" dirty="0">
              <a:solidFill>
                <a:schemeClr val="tx1"/>
              </a:solidFill>
            </a:endParaRPr>
          </a:p>
          <a:p>
            <a:r>
              <a:rPr lang="en-US" dirty="0">
                <a:solidFill>
                  <a:schemeClr val="tx1"/>
                </a:solidFill>
              </a:rPr>
              <a:t>In the case of a complete tree, the first index of a non-leaf node is given by n/2 - 1. All other nodes after that are leaf-nodes and thus don't need to be </a:t>
            </a:r>
            <a:r>
              <a:rPr lang="en-US" dirty="0" err="1">
                <a:solidFill>
                  <a:schemeClr val="tx1"/>
                </a:solidFill>
              </a:rPr>
              <a:t>heapified</a:t>
            </a:r>
            <a:r>
              <a:rPr lang="en-US" dirty="0" smtClean="0">
                <a:solidFill>
                  <a:schemeClr val="tx1"/>
                </a:solidFill>
              </a:rPr>
              <a:t>.</a:t>
            </a:r>
          </a:p>
          <a:p>
            <a:r>
              <a:rPr lang="en-US" b="1" dirty="0">
                <a:solidFill>
                  <a:srgbClr val="FF0000"/>
                </a:solidFill>
              </a:rPr>
              <a:t>// Build heap (rearrange array)</a:t>
            </a:r>
          </a:p>
          <a:p>
            <a:r>
              <a:rPr lang="en-US" b="1" dirty="0">
                <a:solidFill>
                  <a:srgbClr val="FF0000"/>
                </a:solidFill>
              </a:rPr>
              <a:t>    for (</a:t>
            </a:r>
            <a:r>
              <a:rPr lang="en-US" b="1" dirty="0" err="1">
                <a:solidFill>
                  <a:srgbClr val="FF0000"/>
                </a:solidFill>
              </a:rPr>
              <a:t>int</a:t>
            </a:r>
            <a:r>
              <a:rPr lang="en-US" b="1" dirty="0">
                <a:solidFill>
                  <a:srgbClr val="FF0000"/>
                </a:solidFill>
              </a:rPr>
              <a:t> </a:t>
            </a:r>
            <a:r>
              <a:rPr lang="en-US" b="1" dirty="0" err="1">
                <a:solidFill>
                  <a:srgbClr val="FF0000"/>
                </a:solidFill>
              </a:rPr>
              <a:t>i</a:t>
            </a:r>
            <a:r>
              <a:rPr lang="en-US" b="1" dirty="0">
                <a:solidFill>
                  <a:srgbClr val="FF0000"/>
                </a:solidFill>
              </a:rPr>
              <a:t> = n / 2 - 1; </a:t>
            </a:r>
            <a:r>
              <a:rPr lang="en-US" b="1" dirty="0" err="1">
                <a:solidFill>
                  <a:srgbClr val="FF0000"/>
                </a:solidFill>
              </a:rPr>
              <a:t>i</a:t>
            </a:r>
            <a:r>
              <a:rPr lang="en-US" b="1" dirty="0">
                <a:solidFill>
                  <a:srgbClr val="FF0000"/>
                </a:solidFill>
              </a:rPr>
              <a:t> &gt;= 0; </a:t>
            </a:r>
            <a:r>
              <a:rPr lang="en-US" b="1" dirty="0" err="1">
                <a:solidFill>
                  <a:srgbClr val="FF0000"/>
                </a:solidFill>
              </a:rPr>
              <a:t>i</a:t>
            </a:r>
            <a:r>
              <a:rPr lang="en-US" b="1" dirty="0">
                <a:solidFill>
                  <a:srgbClr val="FF0000"/>
                </a:solidFill>
              </a:rPr>
              <a:t>--)</a:t>
            </a:r>
          </a:p>
          <a:p>
            <a:r>
              <a:rPr lang="en-US" b="1" dirty="0">
                <a:solidFill>
                  <a:srgbClr val="FF0000"/>
                </a:solidFill>
              </a:rPr>
              <a:t>      </a:t>
            </a:r>
            <a:r>
              <a:rPr lang="en-US" b="1" dirty="0" err="1">
                <a:solidFill>
                  <a:srgbClr val="FF0000"/>
                </a:solidFill>
              </a:rPr>
              <a:t>heapify</a:t>
            </a:r>
            <a:r>
              <a:rPr lang="en-US" b="1" dirty="0">
                <a:solidFill>
                  <a:srgbClr val="FF0000"/>
                </a:solidFill>
              </a:rPr>
              <a:t>(</a:t>
            </a:r>
            <a:r>
              <a:rPr lang="en-US" b="1" dirty="0" err="1">
                <a:solidFill>
                  <a:srgbClr val="FF0000"/>
                </a:solidFill>
              </a:rPr>
              <a:t>arr</a:t>
            </a:r>
            <a:r>
              <a:rPr lang="en-US" b="1" dirty="0">
                <a:solidFill>
                  <a:srgbClr val="FF0000"/>
                </a:solidFill>
              </a:rPr>
              <a:t>, n, </a:t>
            </a:r>
            <a:r>
              <a:rPr lang="en-US" b="1" dirty="0" err="1">
                <a:solidFill>
                  <a:srgbClr val="FF0000"/>
                </a:solidFill>
              </a:rPr>
              <a:t>i</a:t>
            </a:r>
            <a:r>
              <a:rPr lang="en-US" b="1" dirty="0">
                <a:solidFill>
                  <a:srgbClr val="FF0000"/>
                </a:solidFill>
              </a:rPr>
              <a:t>);</a:t>
            </a:r>
          </a:p>
        </p:txBody>
      </p:sp>
    </p:spTree>
    <p:extLst>
      <p:ext uri="{BB962C8B-B14F-4D97-AF65-F5344CB8AC3E}">
        <p14:creationId xmlns:p14="http://schemas.microsoft.com/office/powerpoint/2010/main" val="371180983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5520" y="-2588"/>
            <a:ext cx="7772400" cy="1143000"/>
          </a:xfrm>
        </p:spPr>
        <p:txBody>
          <a:bodyPr/>
          <a:lstStyle/>
          <a:p>
            <a:r>
              <a:rPr lang="en-US" b="1" dirty="0"/>
              <a:t>Build </a:t>
            </a:r>
            <a:r>
              <a:rPr lang="en-US" b="1" dirty="0" smtClean="0"/>
              <a:t>max-</a:t>
            </a:r>
            <a:r>
              <a:rPr lang="en-US" b="1" dirty="0" err="1" smtClean="0"/>
              <a:t>heapify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2352" y="1140412"/>
            <a:ext cx="3638737" cy="197177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5601" y="3501008"/>
            <a:ext cx="5848651" cy="2989796"/>
          </a:xfrm>
          <a:prstGeom prst="rect">
            <a:avLst/>
          </a:prstGeom>
        </p:spPr>
      </p:pic>
    </p:spTree>
    <p:extLst>
      <p:ext uri="{BB962C8B-B14F-4D97-AF65-F5344CB8AC3E}">
        <p14:creationId xmlns:p14="http://schemas.microsoft.com/office/powerpoint/2010/main" val="411454459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spTree>
    <p:extLst>
      <p:ext uri="{BB962C8B-B14F-4D97-AF65-F5344CB8AC3E}">
        <p14:creationId xmlns:p14="http://schemas.microsoft.com/office/powerpoint/2010/main" val="263031020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5520" y="0"/>
            <a:ext cx="7772400" cy="1143000"/>
          </a:xfrm>
        </p:spPr>
        <p:txBody>
          <a:bodyPr/>
          <a:lstStyle/>
          <a:p>
            <a:r>
              <a:rPr lang="en-US" b="1" dirty="0"/>
              <a:t>Build max-</a:t>
            </a:r>
            <a:r>
              <a:rPr lang="en-US" b="1" dirty="0" err="1"/>
              <a:t>heapify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9314" y="1412776"/>
            <a:ext cx="3264812" cy="3840956"/>
          </a:xfrm>
        </p:spPr>
      </p:pic>
    </p:spTree>
    <p:extLst>
      <p:ext uri="{BB962C8B-B14F-4D97-AF65-F5344CB8AC3E}">
        <p14:creationId xmlns:p14="http://schemas.microsoft.com/office/powerpoint/2010/main" val="287582829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2034" y="0"/>
            <a:ext cx="7772400" cy="1143000"/>
          </a:xfrm>
        </p:spPr>
        <p:txBody>
          <a:bodyPr/>
          <a:lstStyle/>
          <a:p>
            <a:r>
              <a:rPr lang="en-US" b="1" dirty="0"/>
              <a:t>Build max-</a:t>
            </a:r>
            <a:r>
              <a:rPr lang="en-US" b="1" dirty="0" err="1"/>
              <a:t>heapify</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51584" y="1143001"/>
            <a:ext cx="6911924" cy="5290539"/>
          </a:xfrm>
        </p:spPr>
      </p:pic>
    </p:spTree>
    <p:extLst>
      <p:ext uri="{BB962C8B-B14F-4D97-AF65-F5344CB8AC3E}">
        <p14:creationId xmlns:p14="http://schemas.microsoft.com/office/powerpoint/2010/main" val="3226833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AutoShape 2"/>
          <p:cNvSpPr>
            <a:spLocks noGrp="1" noChangeArrowheads="1"/>
          </p:cNvSpPr>
          <p:nvPr>
            <p:ph type="title"/>
          </p:nvPr>
        </p:nvSpPr>
        <p:spPr>
          <a:xfrm>
            <a:off x="213360" y="0"/>
            <a:ext cx="10363200" cy="1143000"/>
          </a:xfrm>
        </p:spPr>
        <p:txBody>
          <a:bodyPr/>
          <a:lstStyle/>
          <a:p>
            <a:pPr marL="685800" indent="-685800"/>
            <a:r>
              <a:rPr lang="en-US" dirty="0"/>
              <a:t>1. </a:t>
            </a:r>
            <a:r>
              <a:rPr lang="en-US" b="0" i="1" dirty="0"/>
              <a:t>BUBBLE SORT</a:t>
            </a:r>
          </a:p>
        </p:txBody>
      </p:sp>
      <p:pic>
        <p:nvPicPr>
          <p:cNvPr id="107526" name="Picture 6"/>
          <p:cNvPicPr>
            <a:picLocks noGrp="1" noChangeAspect="1" noChangeArrowheads="1"/>
          </p:cNvPicPr>
          <p:nvPr>
            <p:ph sz="quarter" idx="1"/>
          </p:nvPr>
        </p:nvPicPr>
        <p:blipFill>
          <a:blip r:embed="rId2" cstate="print"/>
          <a:srcRect/>
          <a:stretch>
            <a:fillRect/>
          </a:stretch>
        </p:blipFill>
        <p:spPr>
          <a:xfrm>
            <a:off x="2971800" y="2438400"/>
            <a:ext cx="5562600" cy="1962150"/>
          </a:xfrm>
          <a:noFill/>
          <a:ln/>
        </p:spPr>
      </p:pic>
      <p:sp>
        <p:nvSpPr>
          <p:cNvPr id="107527" name="Rectangle 7"/>
          <p:cNvSpPr>
            <a:spLocks noChangeArrowheads="1"/>
          </p:cNvSpPr>
          <p:nvPr/>
        </p:nvSpPr>
        <p:spPr bwMode="auto">
          <a:xfrm>
            <a:off x="4495800" y="4875491"/>
            <a:ext cx="2328586" cy="369332"/>
          </a:xfrm>
          <a:prstGeom prst="rect">
            <a:avLst/>
          </a:prstGeom>
          <a:noFill/>
          <a:ln w="9525">
            <a:noFill/>
            <a:miter lim="800000"/>
            <a:headEnd/>
            <a:tailEnd/>
          </a:ln>
          <a:effectLst/>
        </p:spPr>
        <p:txBody>
          <a:bodyPr wrap="none" anchor="ctr">
            <a:spAutoFit/>
          </a:bodyPr>
          <a:lstStyle/>
          <a:p>
            <a:pPr algn="l"/>
            <a:r>
              <a:rPr lang="en-US" i="1"/>
              <a:t>Bubble sort: end of First pass</a:t>
            </a:r>
            <a:r>
              <a:rPr lang="en-US"/>
              <a:t> </a:t>
            </a:r>
          </a:p>
        </p:txBody>
      </p:sp>
    </p:spTree>
    <p:extLst>
      <p:ext uri="{BB962C8B-B14F-4D97-AF65-F5344CB8AC3E}">
        <p14:creationId xmlns:p14="http://schemas.microsoft.com/office/powerpoint/2010/main" val="213778457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Heap Sort Works?</a:t>
            </a:r>
            <a:br>
              <a:rPr lang="en-US" b="1" dirty="0"/>
            </a:br>
            <a:endParaRPr lang="en-US" dirty="0"/>
          </a:p>
        </p:txBody>
      </p:sp>
      <p:sp>
        <p:nvSpPr>
          <p:cNvPr id="3" name="Content Placeholder 2"/>
          <p:cNvSpPr>
            <a:spLocks noGrp="1"/>
          </p:cNvSpPr>
          <p:nvPr>
            <p:ph idx="1"/>
          </p:nvPr>
        </p:nvSpPr>
        <p:spPr/>
        <p:txBody>
          <a:bodyPr/>
          <a:lstStyle/>
          <a:p>
            <a:r>
              <a:rPr lang="en-US" dirty="0" smtClean="0">
                <a:solidFill>
                  <a:schemeClr val="tx1"/>
                </a:solidFill>
              </a:rPr>
              <a:t>Since </a:t>
            </a:r>
            <a:r>
              <a:rPr lang="en-US" dirty="0">
                <a:solidFill>
                  <a:schemeClr val="tx1"/>
                </a:solidFill>
              </a:rPr>
              <a:t>the tree satisfies Max-Heap property, then the largest item is stored at the root node.</a:t>
            </a:r>
          </a:p>
          <a:p>
            <a:r>
              <a:rPr lang="en-US" b="1" dirty="0">
                <a:solidFill>
                  <a:schemeClr val="tx1"/>
                </a:solidFill>
              </a:rPr>
              <a:t>Swap:</a:t>
            </a:r>
            <a:r>
              <a:rPr lang="en-US" dirty="0">
                <a:solidFill>
                  <a:schemeClr val="tx1"/>
                </a:solidFill>
              </a:rPr>
              <a:t> Remove the root element and put at the end of the array (nth position) Put the last item of the tree (heap) at the vacant place.</a:t>
            </a:r>
          </a:p>
          <a:p>
            <a:r>
              <a:rPr lang="en-US" b="1" dirty="0">
                <a:solidFill>
                  <a:schemeClr val="tx1"/>
                </a:solidFill>
              </a:rPr>
              <a:t>Remove:</a:t>
            </a:r>
            <a:r>
              <a:rPr lang="en-US" dirty="0">
                <a:solidFill>
                  <a:schemeClr val="tx1"/>
                </a:solidFill>
              </a:rPr>
              <a:t> Reduce the size of the heap by 1.</a:t>
            </a:r>
          </a:p>
          <a:p>
            <a:r>
              <a:rPr lang="en-US" b="1" dirty="0" err="1">
                <a:solidFill>
                  <a:schemeClr val="tx1"/>
                </a:solidFill>
              </a:rPr>
              <a:t>Heapify</a:t>
            </a:r>
            <a:r>
              <a:rPr lang="en-US" b="1" dirty="0">
                <a:solidFill>
                  <a:schemeClr val="tx1"/>
                </a:solidFill>
              </a:rPr>
              <a:t>:</a:t>
            </a:r>
            <a:r>
              <a:rPr lang="en-US" dirty="0">
                <a:solidFill>
                  <a:schemeClr val="tx1"/>
                </a:solidFill>
              </a:rPr>
              <a:t> </a:t>
            </a:r>
            <a:r>
              <a:rPr lang="en-US" dirty="0" err="1">
                <a:solidFill>
                  <a:schemeClr val="tx1"/>
                </a:solidFill>
              </a:rPr>
              <a:t>Heapify</a:t>
            </a:r>
            <a:r>
              <a:rPr lang="en-US" dirty="0">
                <a:solidFill>
                  <a:schemeClr val="tx1"/>
                </a:solidFill>
              </a:rPr>
              <a:t> the root element again so that we have the highest element at root.</a:t>
            </a:r>
          </a:p>
          <a:p>
            <a:r>
              <a:rPr lang="en-US" dirty="0">
                <a:solidFill>
                  <a:schemeClr val="tx1"/>
                </a:solidFill>
              </a:rPr>
              <a:t>The process is repeated until all the items of the list are sorted.</a:t>
            </a:r>
          </a:p>
          <a:p>
            <a:endParaRPr lang="en-US" dirty="0"/>
          </a:p>
        </p:txBody>
      </p:sp>
    </p:spTree>
    <p:extLst>
      <p:ext uri="{BB962C8B-B14F-4D97-AF65-F5344CB8AC3E}">
        <p14:creationId xmlns:p14="http://schemas.microsoft.com/office/powerpoint/2010/main" val="164276980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5680" y="1430214"/>
            <a:ext cx="5688632" cy="4868856"/>
          </a:xfrm>
        </p:spPr>
      </p:pic>
    </p:spTree>
    <p:extLst>
      <p:ext uri="{BB962C8B-B14F-4D97-AF65-F5344CB8AC3E}">
        <p14:creationId xmlns:p14="http://schemas.microsoft.com/office/powerpoint/2010/main" val="158035000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9696" y="1340768"/>
            <a:ext cx="5661564" cy="4896544"/>
          </a:xfrm>
        </p:spPr>
      </p:pic>
    </p:spTree>
    <p:extLst>
      <p:ext uri="{BB962C8B-B14F-4D97-AF65-F5344CB8AC3E}">
        <p14:creationId xmlns:p14="http://schemas.microsoft.com/office/powerpoint/2010/main" val="342039161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5681" y="1556792"/>
            <a:ext cx="5882255" cy="4536504"/>
          </a:xfrm>
        </p:spPr>
      </p:pic>
    </p:spTree>
    <p:extLst>
      <p:ext uri="{BB962C8B-B14F-4D97-AF65-F5344CB8AC3E}">
        <p14:creationId xmlns:p14="http://schemas.microsoft.com/office/powerpoint/2010/main" val="20795145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9617" y="1340768"/>
            <a:ext cx="6861443" cy="4680520"/>
          </a:xfrm>
        </p:spPr>
      </p:pic>
    </p:spTree>
    <p:extLst>
      <p:ext uri="{BB962C8B-B14F-4D97-AF65-F5344CB8AC3E}">
        <p14:creationId xmlns:p14="http://schemas.microsoft.com/office/powerpoint/2010/main" val="22806594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0"/>
            <a:ext cx="6624736" cy="144780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Heapsort</a:t>
            </a:r>
            <a:r>
              <a:rPr lang="en-US" dirty="0"/>
              <a:t> </a:t>
            </a:r>
            <a:r>
              <a:rPr lang="en-US" dirty="0" smtClean="0"/>
              <a:t>and Time Complexity</a:t>
            </a:r>
            <a:br>
              <a:rPr lang="en-US" dirty="0" smtClean="0"/>
            </a:br>
            <a:endParaRPr lang="en-US" dirty="0"/>
          </a:p>
        </p:txBody>
      </p:sp>
      <p:sp>
        <p:nvSpPr>
          <p:cNvPr id="5" name="Rectangle 4"/>
          <p:cNvSpPr/>
          <p:nvPr/>
        </p:nvSpPr>
        <p:spPr>
          <a:xfrm>
            <a:off x="554305" y="921783"/>
            <a:ext cx="7992888" cy="6093976"/>
          </a:xfrm>
          <a:prstGeom prst="rect">
            <a:avLst/>
          </a:prstGeom>
        </p:spPr>
        <p:txBody>
          <a:bodyPr wrap="square">
            <a:spAutoFit/>
          </a:bodyPr>
          <a:lstStyle/>
          <a:p>
            <a:pPr>
              <a:lnSpc>
                <a:spcPct val="150000"/>
              </a:lnSpc>
            </a:pPr>
            <a:r>
              <a:rPr lang="en-IN" sz="2000" dirty="0">
                <a:solidFill>
                  <a:prstClr val="black"/>
                </a:solidFill>
                <a:latin typeface="Times" panose="02020603050405020304" pitchFamily="18" charset="0"/>
                <a:cs typeface="Times" panose="02020603050405020304" pitchFamily="18" charset="0"/>
              </a:rPr>
              <a:t>void </a:t>
            </a:r>
            <a:r>
              <a:rPr lang="en-IN" sz="2000" dirty="0" err="1">
                <a:solidFill>
                  <a:prstClr val="black"/>
                </a:solidFill>
                <a:latin typeface="Times" panose="02020603050405020304" pitchFamily="18" charset="0"/>
                <a:cs typeface="Times" panose="02020603050405020304" pitchFamily="18" charset="0"/>
              </a:rPr>
              <a:t>heapSort</a:t>
            </a:r>
            <a:r>
              <a:rPr lang="en-IN" sz="2000" dirty="0">
                <a:solidFill>
                  <a:prstClr val="black"/>
                </a:solidFill>
                <a:latin typeface="Times" panose="02020603050405020304" pitchFamily="18" charset="0"/>
                <a:cs typeface="Times" panose="02020603050405020304" pitchFamily="18" charset="0"/>
              </a:rPr>
              <a:t>(</a:t>
            </a:r>
            <a:r>
              <a:rPr lang="en-IN" sz="2000" dirty="0" err="1">
                <a:solidFill>
                  <a:prstClr val="black"/>
                </a:solidFill>
                <a:latin typeface="Times" panose="02020603050405020304" pitchFamily="18" charset="0"/>
                <a:cs typeface="Times" panose="02020603050405020304" pitchFamily="18" charset="0"/>
              </a:rPr>
              <a:t>int</a:t>
            </a:r>
            <a:r>
              <a:rPr lang="en-IN" sz="2000" dirty="0">
                <a:solidFill>
                  <a:prstClr val="black"/>
                </a:solidFill>
                <a:latin typeface="Times" panose="02020603050405020304" pitchFamily="18" charset="0"/>
                <a:cs typeface="Times" panose="02020603050405020304" pitchFamily="18" charset="0"/>
              </a:rPr>
              <a:t> </a:t>
            </a:r>
            <a:r>
              <a:rPr lang="en-IN" sz="2000" dirty="0" err="1">
                <a:solidFill>
                  <a:prstClr val="black"/>
                </a:solidFill>
                <a:latin typeface="Times" panose="02020603050405020304" pitchFamily="18" charset="0"/>
                <a:cs typeface="Times" panose="02020603050405020304" pitchFamily="18" charset="0"/>
              </a:rPr>
              <a:t>arr</a:t>
            </a:r>
            <a:r>
              <a:rPr lang="en-IN" sz="2000" dirty="0">
                <a:solidFill>
                  <a:prstClr val="black"/>
                </a:solidFill>
                <a:latin typeface="Times" panose="02020603050405020304" pitchFamily="18" charset="0"/>
                <a:cs typeface="Times" panose="02020603050405020304" pitchFamily="18" charset="0"/>
              </a:rPr>
              <a:t>[], </a:t>
            </a:r>
            <a:r>
              <a:rPr lang="en-IN" sz="2000" dirty="0" err="1">
                <a:solidFill>
                  <a:prstClr val="black"/>
                </a:solidFill>
                <a:latin typeface="Times" panose="02020603050405020304" pitchFamily="18" charset="0"/>
                <a:cs typeface="Times" panose="02020603050405020304" pitchFamily="18" charset="0"/>
              </a:rPr>
              <a:t>int</a:t>
            </a:r>
            <a:r>
              <a:rPr lang="en-IN" sz="2000" dirty="0">
                <a:solidFill>
                  <a:prstClr val="black"/>
                </a:solidFill>
                <a:latin typeface="Times" panose="02020603050405020304" pitchFamily="18" charset="0"/>
                <a:cs typeface="Times" panose="02020603050405020304" pitchFamily="18" charset="0"/>
              </a:rPr>
              <a:t> n) {</a:t>
            </a:r>
          </a:p>
          <a:p>
            <a:pPr>
              <a:lnSpc>
                <a:spcPct val="150000"/>
              </a:lnSpc>
            </a:pPr>
            <a:r>
              <a:rPr lang="en-IN" sz="2000" dirty="0">
                <a:solidFill>
                  <a:prstClr val="black"/>
                </a:solidFill>
                <a:latin typeface="Times" panose="02020603050405020304" pitchFamily="18" charset="0"/>
                <a:cs typeface="Times" panose="02020603050405020304" pitchFamily="18" charset="0"/>
              </a:rPr>
              <a:t>    // Build heap (rearrange array)</a:t>
            </a:r>
          </a:p>
          <a:p>
            <a:pPr>
              <a:lnSpc>
                <a:spcPct val="150000"/>
              </a:lnSpc>
            </a:pPr>
            <a:r>
              <a:rPr lang="en-IN" sz="2000" dirty="0">
                <a:solidFill>
                  <a:prstClr val="black"/>
                </a:solidFill>
                <a:latin typeface="Times" panose="02020603050405020304" pitchFamily="18" charset="0"/>
                <a:cs typeface="Times" panose="02020603050405020304" pitchFamily="18" charset="0"/>
              </a:rPr>
              <a:t>    </a:t>
            </a:r>
            <a:r>
              <a:rPr lang="en-IN" sz="2000" dirty="0" err="1">
                <a:solidFill>
                  <a:prstClr val="black"/>
                </a:solidFill>
                <a:latin typeface="Times" panose="02020603050405020304" pitchFamily="18" charset="0"/>
                <a:cs typeface="Times" panose="02020603050405020304" pitchFamily="18" charset="0"/>
              </a:rPr>
              <a:t>int</a:t>
            </a:r>
            <a:r>
              <a:rPr lang="en-IN" sz="2000" dirty="0">
                <a:solidFill>
                  <a:prstClr val="black"/>
                </a:solidFill>
                <a:latin typeface="Times" panose="02020603050405020304" pitchFamily="18" charset="0"/>
                <a:cs typeface="Times" panose="02020603050405020304" pitchFamily="18" charset="0"/>
              </a:rPr>
              <a:t> </a:t>
            </a:r>
            <a:r>
              <a:rPr lang="en-IN" sz="2000" dirty="0" err="1">
                <a:solidFill>
                  <a:prstClr val="black"/>
                </a:solidFill>
                <a:latin typeface="Times" panose="02020603050405020304" pitchFamily="18" charset="0"/>
                <a:cs typeface="Times" panose="02020603050405020304" pitchFamily="18" charset="0"/>
              </a:rPr>
              <a:t>i</a:t>
            </a:r>
            <a:r>
              <a:rPr lang="en-IN" sz="2000" dirty="0">
                <a:solidFill>
                  <a:prstClr val="black"/>
                </a:solidFill>
                <a:latin typeface="Times" panose="02020603050405020304" pitchFamily="18" charset="0"/>
                <a:cs typeface="Times" panose="02020603050405020304" pitchFamily="18" charset="0"/>
              </a:rPr>
              <a:t>;</a:t>
            </a:r>
          </a:p>
          <a:p>
            <a:pPr>
              <a:lnSpc>
                <a:spcPct val="150000"/>
              </a:lnSpc>
            </a:pPr>
            <a:r>
              <a:rPr lang="en-IN" sz="2000" dirty="0">
                <a:solidFill>
                  <a:prstClr val="black"/>
                </a:solidFill>
                <a:latin typeface="Times" panose="02020603050405020304" pitchFamily="18" charset="0"/>
                <a:cs typeface="Times" panose="02020603050405020304" pitchFamily="18" charset="0"/>
              </a:rPr>
              <a:t>    for (</a:t>
            </a:r>
            <a:r>
              <a:rPr lang="en-IN" sz="2000" dirty="0" err="1">
                <a:solidFill>
                  <a:prstClr val="black"/>
                </a:solidFill>
                <a:latin typeface="Times" panose="02020603050405020304" pitchFamily="18" charset="0"/>
                <a:cs typeface="Times" panose="02020603050405020304" pitchFamily="18" charset="0"/>
              </a:rPr>
              <a:t>i</a:t>
            </a:r>
            <a:r>
              <a:rPr lang="en-IN" sz="2000" dirty="0">
                <a:solidFill>
                  <a:prstClr val="black"/>
                </a:solidFill>
                <a:latin typeface="Times" panose="02020603050405020304" pitchFamily="18" charset="0"/>
                <a:cs typeface="Times" panose="02020603050405020304" pitchFamily="18" charset="0"/>
              </a:rPr>
              <a:t> = n / 2 - 1; </a:t>
            </a:r>
            <a:r>
              <a:rPr lang="en-IN" sz="2000" dirty="0" err="1">
                <a:solidFill>
                  <a:prstClr val="black"/>
                </a:solidFill>
                <a:latin typeface="Times" panose="02020603050405020304" pitchFamily="18" charset="0"/>
                <a:cs typeface="Times" panose="02020603050405020304" pitchFamily="18" charset="0"/>
              </a:rPr>
              <a:t>i</a:t>
            </a:r>
            <a:r>
              <a:rPr lang="en-IN" sz="2000" dirty="0">
                <a:solidFill>
                  <a:prstClr val="black"/>
                </a:solidFill>
                <a:latin typeface="Times" panose="02020603050405020304" pitchFamily="18" charset="0"/>
                <a:cs typeface="Times" panose="02020603050405020304" pitchFamily="18" charset="0"/>
              </a:rPr>
              <a:t> &gt;= 0; </a:t>
            </a:r>
            <a:r>
              <a:rPr lang="en-IN" sz="2000" dirty="0" err="1">
                <a:solidFill>
                  <a:prstClr val="black"/>
                </a:solidFill>
                <a:latin typeface="Times" panose="02020603050405020304" pitchFamily="18" charset="0"/>
                <a:cs typeface="Times" panose="02020603050405020304" pitchFamily="18" charset="0"/>
              </a:rPr>
              <a:t>i</a:t>
            </a:r>
            <a:r>
              <a:rPr lang="en-IN" sz="2000" dirty="0">
                <a:solidFill>
                  <a:prstClr val="black"/>
                </a:solidFill>
                <a:latin typeface="Times" panose="02020603050405020304" pitchFamily="18" charset="0"/>
                <a:cs typeface="Times" panose="02020603050405020304" pitchFamily="18" charset="0"/>
              </a:rPr>
              <a:t>--)</a:t>
            </a:r>
          </a:p>
          <a:p>
            <a:pPr>
              <a:lnSpc>
                <a:spcPct val="150000"/>
              </a:lnSpc>
            </a:pPr>
            <a:r>
              <a:rPr lang="en-IN" sz="2000" dirty="0">
                <a:solidFill>
                  <a:prstClr val="black"/>
                </a:solidFill>
                <a:latin typeface="Times" panose="02020603050405020304" pitchFamily="18" charset="0"/>
                <a:cs typeface="Times" panose="02020603050405020304" pitchFamily="18" charset="0"/>
              </a:rPr>
              <a:t>        </a:t>
            </a:r>
            <a:r>
              <a:rPr lang="en-IN" sz="2000" dirty="0" err="1">
                <a:solidFill>
                  <a:prstClr val="black"/>
                </a:solidFill>
                <a:latin typeface="Times" panose="02020603050405020304" pitchFamily="18" charset="0"/>
                <a:cs typeface="Times" panose="02020603050405020304" pitchFamily="18" charset="0"/>
              </a:rPr>
              <a:t>heapify</a:t>
            </a:r>
            <a:r>
              <a:rPr lang="en-IN" sz="2000" dirty="0">
                <a:solidFill>
                  <a:prstClr val="black"/>
                </a:solidFill>
                <a:latin typeface="Times" panose="02020603050405020304" pitchFamily="18" charset="0"/>
                <a:cs typeface="Times" panose="02020603050405020304" pitchFamily="18" charset="0"/>
              </a:rPr>
              <a:t>(</a:t>
            </a:r>
            <a:r>
              <a:rPr lang="en-IN" sz="2000" dirty="0" err="1">
                <a:solidFill>
                  <a:prstClr val="black"/>
                </a:solidFill>
                <a:latin typeface="Times" panose="02020603050405020304" pitchFamily="18" charset="0"/>
                <a:cs typeface="Times" panose="02020603050405020304" pitchFamily="18" charset="0"/>
              </a:rPr>
              <a:t>arr</a:t>
            </a:r>
            <a:r>
              <a:rPr lang="en-IN" sz="2000" dirty="0">
                <a:solidFill>
                  <a:prstClr val="black"/>
                </a:solidFill>
                <a:latin typeface="Times" panose="02020603050405020304" pitchFamily="18" charset="0"/>
                <a:cs typeface="Times" panose="02020603050405020304" pitchFamily="18" charset="0"/>
              </a:rPr>
              <a:t>, n, </a:t>
            </a:r>
            <a:r>
              <a:rPr lang="en-IN" sz="2000" dirty="0" err="1">
                <a:solidFill>
                  <a:prstClr val="black"/>
                </a:solidFill>
                <a:latin typeface="Times" panose="02020603050405020304" pitchFamily="18" charset="0"/>
                <a:cs typeface="Times" panose="02020603050405020304" pitchFamily="18" charset="0"/>
              </a:rPr>
              <a:t>i</a:t>
            </a:r>
            <a:r>
              <a:rPr lang="en-IN" sz="2000" dirty="0">
                <a:solidFill>
                  <a:prstClr val="black"/>
                </a:solidFill>
                <a:latin typeface="Times" panose="02020603050405020304" pitchFamily="18" charset="0"/>
                <a:cs typeface="Times" panose="02020603050405020304" pitchFamily="18" charset="0"/>
              </a:rPr>
              <a:t>);</a:t>
            </a:r>
          </a:p>
          <a:p>
            <a:pPr>
              <a:lnSpc>
                <a:spcPct val="150000"/>
              </a:lnSpc>
            </a:pPr>
            <a:r>
              <a:rPr lang="en-IN" sz="2000" dirty="0">
                <a:solidFill>
                  <a:prstClr val="black"/>
                </a:solidFill>
                <a:latin typeface="Times" panose="02020603050405020304" pitchFamily="18" charset="0"/>
                <a:cs typeface="Times" panose="02020603050405020304" pitchFamily="18" charset="0"/>
              </a:rPr>
              <a:t>    // One by one extract an element from heap</a:t>
            </a:r>
          </a:p>
          <a:p>
            <a:pPr>
              <a:lnSpc>
                <a:spcPct val="150000"/>
              </a:lnSpc>
            </a:pPr>
            <a:r>
              <a:rPr lang="en-IN" sz="2000" dirty="0">
                <a:solidFill>
                  <a:prstClr val="black"/>
                </a:solidFill>
                <a:latin typeface="Times" panose="02020603050405020304" pitchFamily="18" charset="0"/>
                <a:cs typeface="Times" panose="02020603050405020304" pitchFamily="18" charset="0"/>
              </a:rPr>
              <a:t>    for (</a:t>
            </a:r>
            <a:r>
              <a:rPr lang="en-IN" sz="2000" dirty="0" err="1">
                <a:solidFill>
                  <a:prstClr val="black"/>
                </a:solidFill>
                <a:latin typeface="Times" panose="02020603050405020304" pitchFamily="18" charset="0"/>
                <a:cs typeface="Times" panose="02020603050405020304" pitchFamily="18" charset="0"/>
              </a:rPr>
              <a:t>i</a:t>
            </a:r>
            <a:r>
              <a:rPr lang="en-IN" sz="2000" dirty="0">
                <a:solidFill>
                  <a:prstClr val="black"/>
                </a:solidFill>
                <a:latin typeface="Times" panose="02020603050405020304" pitchFamily="18" charset="0"/>
                <a:cs typeface="Times" panose="02020603050405020304" pitchFamily="18" charset="0"/>
              </a:rPr>
              <a:t> = n - 1; </a:t>
            </a:r>
            <a:r>
              <a:rPr lang="en-IN" sz="2000" dirty="0" err="1">
                <a:solidFill>
                  <a:prstClr val="black"/>
                </a:solidFill>
                <a:latin typeface="Times" panose="02020603050405020304" pitchFamily="18" charset="0"/>
                <a:cs typeface="Times" panose="02020603050405020304" pitchFamily="18" charset="0"/>
              </a:rPr>
              <a:t>i</a:t>
            </a:r>
            <a:r>
              <a:rPr lang="en-IN" sz="2000" dirty="0">
                <a:solidFill>
                  <a:prstClr val="black"/>
                </a:solidFill>
                <a:latin typeface="Times" panose="02020603050405020304" pitchFamily="18" charset="0"/>
                <a:cs typeface="Times" panose="02020603050405020304" pitchFamily="18" charset="0"/>
              </a:rPr>
              <a:t> &gt; 0; </a:t>
            </a:r>
            <a:r>
              <a:rPr lang="en-IN" sz="2000" dirty="0" err="1">
                <a:solidFill>
                  <a:prstClr val="black"/>
                </a:solidFill>
                <a:latin typeface="Times" panose="02020603050405020304" pitchFamily="18" charset="0"/>
                <a:cs typeface="Times" panose="02020603050405020304" pitchFamily="18" charset="0"/>
              </a:rPr>
              <a:t>i</a:t>
            </a:r>
            <a:r>
              <a:rPr lang="en-IN" sz="2000" dirty="0">
                <a:solidFill>
                  <a:prstClr val="black"/>
                </a:solidFill>
                <a:latin typeface="Times" panose="02020603050405020304" pitchFamily="18" charset="0"/>
                <a:cs typeface="Times" panose="02020603050405020304" pitchFamily="18" charset="0"/>
              </a:rPr>
              <a:t>--) {</a:t>
            </a:r>
          </a:p>
          <a:p>
            <a:pPr>
              <a:lnSpc>
                <a:spcPct val="150000"/>
              </a:lnSpc>
            </a:pPr>
            <a:r>
              <a:rPr lang="en-IN" sz="2000" dirty="0">
                <a:solidFill>
                  <a:prstClr val="black"/>
                </a:solidFill>
                <a:latin typeface="Times" panose="02020603050405020304" pitchFamily="18" charset="0"/>
                <a:cs typeface="Times" panose="02020603050405020304" pitchFamily="18" charset="0"/>
              </a:rPr>
              <a:t>        // Move current root to end</a:t>
            </a:r>
          </a:p>
          <a:p>
            <a:pPr>
              <a:lnSpc>
                <a:spcPct val="150000"/>
              </a:lnSpc>
            </a:pPr>
            <a:r>
              <a:rPr lang="en-IN" sz="2000" dirty="0">
                <a:solidFill>
                  <a:prstClr val="black"/>
                </a:solidFill>
                <a:latin typeface="Times" panose="02020603050405020304" pitchFamily="18" charset="0"/>
                <a:cs typeface="Times" panose="02020603050405020304" pitchFamily="18" charset="0"/>
              </a:rPr>
              <a:t>        swap(&amp;</a:t>
            </a:r>
            <a:r>
              <a:rPr lang="en-IN" sz="2000" dirty="0" err="1">
                <a:solidFill>
                  <a:prstClr val="black"/>
                </a:solidFill>
                <a:latin typeface="Times" panose="02020603050405020304" pitchFamily="18" charset="0"/>
                <a:cs typeface="Times" panose="02020603050405020304" pitchFamily="18" charset="0"/>
              </a:rPr>
              <a:t>arr</a:t>
            </a:r>
            <a:r>
              <a:rPr lang="en-IN" sz="2000" dirty="0">
                <a:solidFill>
                  <a:prstClr val="black"/>
                </a:solidFill>
                <a:latin typeface="Times" panose="02020603050405020304" pitchFamily="18" charset="0"/>
                <a:cs typeface="Times" panose="02020603050405020304" pitchFamily="18" charset="0"/>
              </a:rPr>
              <a:t>[0], &amp;</a:t>
            </a:r>
            <a:r>
              <a:rPr lang="en-IN" sz="2000" dirty="0" err="1">
                <a:solidFill>
                  <a:prstClr val="black"/>
                </a:solidFill>
                <a:latin typeface="Times" panose="02020603050405020304" pitchFamily="18" charset="0"/>
                <a:cs typeface="Times" panose="02020603050405020304" pitchFamily="18" charset="0"/>
              </a:rPr>
              <a:t>arr</a:t>
            </a:r>
            <a:r>
              <a:rPr lang="en-IN" sz="2000" dirty="0">
                <a:solidFill>
                  <a:prstClr val="black"/>
                </a:solidFill>
                <a:latin typeface="Times" panose="02020603050405020304" pitchFamily="18" charset="0"/>
                <a:cs typeface="Times" panose="02020603050405020304" pitchFamily="18" charset="0"/>
              </a:rPr>
              <a:t>[</a:t>
            </a:r>
            <a:r>
              <a:rPr lang="en-IN" sz="2000" dirty="0" err="1">
                <a:solidFill>
                  <a:prstClr val="black"/>
                </a:solidFill>
                <a:latin typeface="Times" panose="02020603050405020304" pitchFamily="18" charset="0"/>
                <a:cs typeface="Times" panose="02020603050405020304" pitchFamily="18" charset="0"/>
              </a:rPr>
              <a:t>i</a:t>
            </a:r>
            <a:r>
              <a:rPr lang="en-IN" sz="2000" dirty="0">
                <a:solidFill>
                  <a:prstClr val="black"/>
                </a:solidFill>
                <a:latin typeface="Times" panose="02020603050405020304" pitchFamily="18" charset="0"/>
                <a:cs typeface="Times" panose="02020603050405020304" pitchFamily="18" charset="0"/>
              </a:rPr>
              <a:t>]);</a:t>
            </a:r>
          </a:p>
          <a:p>
            <a:pPr>
              <a:lnSpc>
                <a:spcPct val="150000"/>
              </a:lnSpc>
            </a:pPr>
            <a:r>
              <a:rPr lang="en-IN" sz="2000" dirty="0">
                <a:solidFill>
                  <a:prstClr val="black"/>
                </a:solidFill>
                <a:latin typeface="Times" panose="02020603050405020304" pitchFamily="18" charset="0"/>
                <a:cs typeface="Times" panose="02020603050405020304" pitchFamily="18" charset="0"/>
              </a:rPr>
              <a:t>        // Call max </a:t>
            </a:r>
            <a:r>
              <a:rPr lang="en-IN" sz="2000" dirty="0" err="1">
                <a:solidFill>
                  <a:prstClr val="black"/>
                </a:solidFill>
                <a:latin typeface="Times" panose="02020603050405020304" pitchFamily="18" charset="0"/>
                <a:cs typeface="Times" panose="02020603050405020304" pitchFamily="18" charset="0"/>
              </a:rPr>
              <a:t>heapify</a:t>
            </a:r>
            <a:r>
              <a:rPr lang="en-IN" sz="2000" dirty="0">
                <a:solidFill>
                  <a:prstClr val="black"/>
                </a:solidFill>
                <a:latin typeface="Times" panose="02020603050405020304" pitchFamily="18" charset="0"/>
                <a:cs typeface="Times" panose="02020603050405020304" pitchFamily="18" charset="0"/>
              </a:rPr>
              <a:t> on the reduced heap</a:t>
            </a:r>
          </a:p>
          <a:p>
            <a:pPr>
              <a:lnSpc>
                <a:spcPct val="150000"/>
              </a:lnSpc>
            </a:pPr>
            <a:r>
              <a:rPr lang="en-IN" sz="2000" dirty="0">
                <a:solidFill>
                  <a:prstClr val="black"/>
                </a:solidFill>
                <a:latin typeface="Times" panose="02020603050405020304" pitchFamily="18" charset="0"/>
                <a:cs typeface="Times" panose="02020603050405020304" pitchFamily="18" charset="0"/>
              </a:rPr>
              <a:t>        </a:t>
            </a:r>
            <a:r>
              <a:rPr lang="en-IN" sz="2000" dirty="0" err="1">
                <a:solidFill>
                  <a:prstClr val="black"/>
                </a:solidFill>
                <a:latin typeface="Times" panose="02020603050405020304" pitchFamily="18" charset="0"/>
                <a:cs typeface="Times" panose="02020603050405020304" pitchFamily="18" charset="0"/>
              </a:rPr>
              <a:t>heapify</a:t>
            </a:r>
            <a:r>
              <a:rPr lang="en-IN" sz="2000" dirty="0">
                <a:solidFill>
                  <a:prstClr val="black"/>
                </a:solidFill>
                <a:latin typeface="Times" panose="02020603050405020304" pitchFamily="18" charset="0"/>
                <a:cs typeface="Times" panose="02020603050405020304" pitchFamily="18" charset="0"/>
              </a:rPr>
              <a:t>(</a:t>
            </a:r>
            <a:r>
              <a:rPr lang="en-IN" sz="2000" dirty="0" err="1">
                <a:solidFill>
                  <a:prstClr val="black"/>
                </a:solidFill>
                <a:latin typeface="Times" panose="02020603050405020304" pitchFamily="18" charset="0"/>
                <a:cs typeface="Times" panose="02020603050405020304" pitchFamily="18" charset="0"/>
              </a:rPr>
              <a:t>arr</a:t>
            </a:r>
            <a:r>
              <a:rPr lang="en-IN" sz="2000" dirty="0">
                <a:solidFill>
                  <a:prstClr val="black"/>
                </a:solidFill>
                <a:latin typeface="Times" panose="02020603050405020304" pitchFamily="18" charset="0"/>
                <a:cs typeface="Times" panose="02020603050405020304" pitchFamily="18" charset="0"/>
              </a:rPr>
              <a:t>, </a:t>
            </a:r>
            <a:r>
              <a:rPr lang="en-IN" sz="2000" dirty="0" err="1">
                <a:solidFill>
                  <a:prstClr val="black"/>
                </a:solidFill>
                <a:latin typeface="Times" panose="02020603050405020304" pitchFamily="18" charset="0"/>
                <a:cs typeface="Times" panose="02020603050405020304" pitchFamily="18" charset="0"/>
              </a:rPr>
              <a:t>i</a:t>
            </a:r>
            <a:r>
              <a:rPr lang="en-IN" sz="2000" dirty="0">
                <a:solidFill>
                  <a:prstClr val="black"/>
                </a:solidFill>
                <a:latin typeface="Times" panose="02020603050405020304" pitchFamily="18" charset="0"/>
                <a:cs typeface="Times" panose="02020603050405020304" pitchFamily="18" charset="0"/>
              </a:rPr>
              <a:t>, 0);</a:t>
            </a:r>
          </a:p>
          <a:p>
            <a:pPr>
              <a:lnSpc>
                <a:spcPct val="150000"/>
              </a:lnSpc>
            </a:pPr>
            <a:r>
              <a:rPr lang="en-IN" sz="2000" dirty="0">
                <a:solidFill>
                  <a:prstClr val="black"/>
                </a:solidFill>
                <a:latin typeface="Times" panose="02020603050405020304" pitchFamily="18" charset="0"/>
                <a:cs typeface="Times" panose="02020603050405020304" pitchFamily="18" charset="0"/>
              </a:rPr>
              <a:t>    }</a:t>
            </a:r>
          </a:p>
          <a:p>
            <a:pPr>
              <a:lnSpc>
                <a:spcPct val="150000"/>
              </a:lnSpc>
            </a:pPr>
            <a:r>
              <a:rPr lang="en-IN" sz="2000" dirty="0">
                <a:solidFill>
                  <a:prstClr val="black"/>
                </a:solidFill>
                <a:latin typeface="Times" panose="02020603050405020304" pitchFamily="18" charset="0"/>
                <a:cs typeface="Times" panose="02020603050405020304" pitchFamily="18" charset="0"/>
              </a:rPr>
              <a:t>}</a:t>
            </a:r>
          </a:p>
        </p:txBody>
      </p:sp>
    </p:spTree>
    <p:extLst>
      <p:ext uri="{BB962C8B-B14F-4D97-AF65-F5344CB8AC3E}">
        <p14:creationId xmlns:p14="http://schemas.microsoft.com/office/powerpoint/2010/main" val="326167050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24991954"/>
              </p:ext>
            </p:extLst>
          </p:nvPr>
        </p:nvGraphicFramePr>
        <p:xfrm>
          <a:off x="2529928" y="4645510"/>
          <a:ext cx="7047910" cy="1783080"/>
        </p:xfrm>
        <a:graphic>
          <a:graphicData uri="http://schemas.openxmlformats.org/drawingml/2006/table">
            <a:tbl>
              <a:tblPr/>
              <a:tblGrid>
                <a:gridCol w="3523955">
                  <a:extLst>
                    <a:ext uri="{9D8B030D-6E8A-4147-A177-3AD203B41FA5}">
                      <a16:colId xmlns:a16="http://schemas.microsoft.com/office/drawing/2014/main" val="1070864489"/>
                    </a:ext>
                  </a:extLst>
                </a:gridCol>
                <a:gridCol w="3523955">
                  <a:extLst>
                    <a:ext uri="{9D8B030D-6E8A-4147-A177-3AD203B41FA5}">
                      <a16:colId xmlns:a16="http://schemas.microsoft.com/office/drawing/2014/main" val="3348127846"/>
                    </a:ext>
                  </a:extLst>
                </a:gridCol>
              </a:tblGrid>
              <a:tr h="0">
                <a:tc>
                  <a:txBody>
                    <a:bodyPr/>
                    <a:lstStyle/>
                    <a:p>
                      <a:pPr algn="l" fontAlgn="t"/>
                      <a:r>
                        <a:rPr lang="en-IN" dirty="0">
                          <a:solidFill>
                            <a:srgbClr val="000000"/>
                          </a:solidFill>
                          <a:effectLst/>
                          <a:latin typeface="times new roman" panose="02020603050405020304" pitchFamily="18" charset="0"/>
                        </a:rPr>
                        <a:t>Case</a:t>
                      </a:r>
                    </a:p>
                  </a:txBody>
                  <a:tcPr marL="114300" marR="114300" marT="114300" marB="114300">
                    <a:lnL w="9525" cap="flat" cmpd="sng" algn="ctr">
                      <a:solidFill>
                        <a:srgbClr val="C0FCC9"/>
                      </a:solidFill>
                      <a:prstDash val="solid"/>
                      <a:round/>
                      <a:headEnd type="none" w="med" len="med"/>
                      <a:tailEnd type="none" w="med" len="med"/>
                    </a:lnL>
                    <a:lnR w="9525" cap="flat" cmpd="sng" algn="ctr">
                      <a:solidFill>
                        <a:srgbClr val="C0FCC9"/>
                      </a:solidFill>
                      <a:prstDash val="solid"/>
                      <a:round/>
                      <a:headEnd type="none" w="med" len="med"/>
                      <a:tailEnd type="none" w="med" len="med"/>
                    </a:lnR>
                    <a:lnT w="9525" cap="flat" cmpd="sng" algn="ctr">
                      <a:solidFill>
                        <a:srgbClr val="C0FCC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Time Complexity</a:t>
                      </a:r>
                    </a:p>
                  </a:txBody>
                  <a:tcPr marL="114300" marR="114300" marT="114300" marB="114300">
                    <a:lnL w="9525" cap="flat" cmpd="sng" algn="ctr">
                      <a:solidFill>
                        <a:srgbClr val="C0FCC9"/>
                      </a:solidFill>
                      <a:prstDash val="solid"/>
                      <a:round/>
                      <a:headEnd type="none" w="med" len="med"/>
                      <a:tailEnd type="none" w="med" len="med"/>
                    </a:lnL>
                    <a:lnR w="9525" cap="flat" cmpd="sng" algn="ctr">
                      <a:solidFill>
                        <a:srgbClr val="C0FCC9"/>
                      </a:solidFill>
                      <a:prstDash val="solid"/>
                      <a:round/>
                      <a:headEnd type="none" w="med" len="med"/>
                      <a:tailEnd type="none" w="med" len="med"/>
                    </a:lnR>
                    <a:lnT w="9525" cap="flat" cmpd="sng" algn="ctr">
                      <a:solidFill>
                        <a:srgbClr val="C0FCC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828419109"/>
                  </a:ext>
                </a:extLst>
              </a:tr>
              <a:tr h="0">
                <a:tc>
                  <a:txBody>
                    <a:bodyPr/>
                    <a:lstStyle/>
                    <a:p>
                      <a:pPr algn="just" fontAlgn="t"/>
                      <a:r>
                        <a:rPr lang="en-IN" b="1" dirty="0">
                          <a:solidFill>
                            <a:srgbClr val="333333"/>
                          </a:solidFill>
                          <a:effectLst/>
                          <a:latin typeface="inter-bold"/>
                        </a:rPr>
                        <a:t>Best Case</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O(n logn)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74365393"/>
                  </a:ext>
                </a:extLst>
              </a:tr>
              <a:tr h="0">
                <a:tc>
                  <a:txBody>
                    <a:bodyPr/>
                    <a:lstStyle/>
                    <a:p>
                      <a:pPr algn="just" fontAlgn="t"/>
                      <a:r>
                        <a:rPr lang="en-IN" b="1">
                          <a:solidFill>
                            <a:srgbClr val="333333"/>
                          </a:solidFill>
                          <a:effectLst/>
                          <a:latin typeface="inter-bold"/>
                        </a:rPr>
                        <a:t>Average Case</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O(n log 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62414012"/>
                  </a:ext>
                </a:extLst>
              </a:tr>
              <a:tr h="0">
                <a:tc>
                  <a:txBody>
                    <a:bodyPr/>
                    <a:lstStyle/>
                    <a:p>
                      <a:pPr algn="just" fontAlgn="t"/>
                      <a:r>
                        <a:rPr lang="en-IN" b="1">
                          <a:solidFill>
                            <a:srgbClr val="333333"/>
                          </a:solidFill>
                          <a:effectLst/>
                          <a:latin typeface="inter-bold"/>
                        </a:rPr>
                        <a:t>Worst Case</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O(n log 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41238347"/>
                  </a:ext>
                </a:extLst>
              </a:tr>
            </a:tbl>
          </a:graphicData>
        </a:graphic>
      </p:graphicFrame>
      <p:sp>
        <p:nvSpPr>
          <p:cNvPr id="5" name="Rectangle 1"/>
          <p:cNvSpPr>
            <a:spLocks noChangeArrowheads="1"/>
          </p:cNvSpPr>
          <p:nvPr/>
        </p:nvSpPr>
        <p:spPr bwMode="auto">
          <a:xfrm>
            <a:off x="416508" y="1229190"/>
            <a:ext cx="11274750"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Best Case Complexity -</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It occurs when there is no sorting required, i.e. the array is already sorted. The best-case time complexity of heap sort is </a:t>
            </a:r>
            <a:r>
              <a:rPr kumimoji="0" lang="en-US" altLang="en-US"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O(n log n).</a:t>
            </a:r>
            <a:endPar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Average Case Complexity -</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It occurs when the array elements are in jumbled order that is not properly ascending and not properly descending. The average case time complexity of heap sort is </a:t>
            </a:r>
            <a:r>
              <a:rPr kumimoji="0" lang="en-US" altLang="en-US"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O(n log n).</a:t>
            </a:r>
            <a:endPar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Worst Case Complexity -</a:t>
            </a:r>
            <a:r>
              <a:rPr kumimoji="0" lang="en-US" alt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It occurs when the array elements are required to be sorted in reverse order. That means suppose you have to sort the array elements in ascending order, but its elements are in descending order. The worst-case time complexity of heap sort is </a:t>
            </a:r>
            <a:r>
              <a:rPr kumimoji="0" lang="en-US" altLang="en-US"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O(n log n).</a:t>
            </a:r>
            <a:endPar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3239587" y="226813"/>
            <a:ext cx="4376057" cy="707886"/>
          </a:xfrm>
          <a:prstGeom prst="rect">
            <a:avLst/>
          </a:prstGeom>
        </p:spPr>
        <p:txBody>
          <a:bodyPr wrap="square">
            <a:spAutoFit/>
          </a:bodyPr>
          <a:lstStyle/>
          <a:p>
            <a:pPr lvl="0" eaLnBrk="0" fontAlgn="base" hangingPunct="0">
              <a:spcBef>
                <a:spcPct val="0"/>
              </a:spcBef>
              <a:spcAft>
                <a:spcPct val="0"/>
              </a:spcAft>
            </a:pPr>
            <a:r>
              <a:rPr kumimoji="0" lang="en-US" altLang="en-US" sz="4000" b="0" i="0" u="none" strike="noStrike" cap="none" normalizeH="0" baseline="0" dirty="0" smtClean="0">
                <a:ln>
                  <a:noFill/>
                </a:ln>
                <a:solidFill>
                  <a:srgbClr val="610B4B"/>
                </a:solidFill>
                <a:effectLst/>
                <a:latin typeface="Times New Roman" panose="02020603050405020304" pitchFamily="18" charset="0"/>
                <a:cs typeface="Times New Roman" panose="02020603050405020304" pitchFamily="18" charset="0"/>
              </a:rPr>
              <a:t>Time Complexity</a:t>
            </a:r>
          </a:p>
        </p:txBody>
      </p:sp>
    </p:spTree>
    <p:extLst>
      <p:ext uri="{BB962C8B-B14F-4D97-AF65-F5344CB8AC3E}">
        <p14:creationId xmlns:p14="http://schemas.microsoft.com/office/powerpoint/2010/main" val="240068703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133600"/>
            <a:ext cx="7499350" cy="1143000"/>
          </a:xfrm>
        </p:spPr>
        <p:txBody>
          <a:bodyPr/>
          <a:lstStyle/>
          <a:p>
            <a:pPr algn="ctr">
              <a:defRPr/>
            </a:pPr>
            <a:r>
              <a:rPr lang="en-US" dirty="0"/>
              <a:t>Shell Sorting</a:t>
            </a:r>
          </a:p>
        </p:txBody>
      </p:sp>
    </p:spTree>
    <p:extLst>
      <p:ext uri="{BB962C8B-B14F-4D97-AF65-F5344CB8AC3E}">
        <p14:creationId xmlns:p14="http://schemas.microsoft.com/office/powerpoint/2010/main" val="213127808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925" y="0"/>
            <a:ext cx="10363200" cy="1143000"/>
          </a:xfrm>
        </p:spPr>
        <p:txBody>
          <a:bodyPr/>
          <a:lstStyle/>
          <a:p>
            <a:r>
              <a:rPr lang="en-US" dirty="0" smtClean="0"/>
              <a:t>Shell Sort</a:t>
            </a:r>
            <a:endParaRPr lang="en-US" dirty="0"/>
          </a:p>
        </p:txBody>
      </p:sp>
      <p:sp>
        <p:nvSpPr>
          <p:cNvPr id="3" name="Content Placeholder 2"/>
          <p:cNvSpPr>
            <a:spLocks noGrp="1"/>
          </p:cNvSpPr>
          <p:nvPr>
            <p:ph idx="1"/>
          </p:nvPr>
        </p:nvSpPr>
        <p:spPr/>
        <p:txBody>
          <a:bodyPr/>
          <a:lstStyle/>
          <a:p>
            <a:r>
              <a:rPr lang="en-US" dirty="0">
                <a:solidFill>
                  <a:schemeClr val="tx1"/>
                </a:solidFill>
              </a:rPr>
              <a:t>Shell sort is an algorithm that first sorts the elements far apart from each other and successively reduces the interval between the elements to be sorted. It is a generalized version of insertion sort</a:t>
            </a:r>
            <a:r>
              <a:rPr lang="en-US" dirty="0" smtClean="0">
                <a:solidFill>
                  <a:schemeClr val="tx1"/>
                </a:solidFill>
              </a:rPr>
              <a:t>.</a:t>
            </a:r>
          </a:p>
          <a:p>
            <a:r>
              <a:rPr lang="en-US" dirty="0" smtClean="0">
                <a:solidFill>
                  <a:schemeClr val="tx1"/>
                </a:solidFill>
              </a:rPr>
              <a:t>Efficiency depends on the gap.</a:t>
            </a:r>
          </a:p>
          <a:p>
            <a:r>
              <a:rPr lang="pt-BR" dirty="0">
                <a:solidFill>
                  <a:schemeClr val="tx1"/>
                </a:solidFill>
              </a:rPr>
              <a:t>Shell's original sequence:</a:t>
            </a:r>
            <a:r>
              <a:rPr lang="pt-BR" b="1" dirty="0">
                <a:solidFill>
                  <a:schemeClr val="tx1"/>
                </a:solidFill>
              </a:rPr>
              <a:t> N/2 , N/4 , …, 1</a:t>
            </a:r>
            <a:endParaRPr lang="en-US" b="1" dirty="0">
              <a:solidFill>
                <a:schemeClr val="tx1"/>
              </a:solidFill>
            </a:endParaRPr>
          </a:p>
        </p:txBody>
      </p:sp>
    </p:spTree>
    <p:extLst>
      <p:ext uri="{BB962C8B-B14F-4D97-AF65-F5344CB8AC3E}">
        <p14:creationId xmlns:p14="http://schemas.microsoft.com/office/powerpoint/2010/main" val="428533965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hell Sort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144" y="927011"/>
            <a:ext cx="5238750" cy="8572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341144" y="1608610"/>
            <a:ext cx="11510549" cy="253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smtClean="0">
                <a:ln>
                  <a:noFill/>
                </a:ln>
                <a:solidFill>
                  <a:srgbClr val="333333"/>
                </a:solidFill>
                <a:effectLst/>
                <a:latin typeface="inter-regular"/>
              </a:rPr>
              <a:t>In the first loop, n is equal to 8 (size of the array), so the elements are lying at the interval of 4 (n/2 = 4). Elements will be compared and swapped if they are not in order.</a:t>
            </a:r>
            <a:endParaRPr kumimoji="0" lang="en-US" altLang="en-US" b="0" i="0" u="none" strike="noStrike" cap="none" normalizeH="0" baseline="0" dirty="0" smtClean="0">
              <a:ln>
                <a:noFill/>
              </a:ln>
              <a:solidFill>
                <a:schemeClr val="tx1"/>
              </a:solidFill>
              <a:effectLst/>
            </a:endParaRPr>
          </a:p>
          <a:p>
            <a:pPr marL="171450" marR="0" lvl="0" indent="-1714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smtClean="0">
                <a:ln>
                  <a:noFill/>
                </a:ln>
                <a:solidFill>
                  <a:srgbClr val="333333"/>
                </a:solidFill>
                <a:effectLst/>
                <a:latin typeface="inter-regular"/>
              </a:rPr>
              <a:t>Here, in the first loop, the element at the 0</a:t>
            </a:r>
            <a:r>
              <a:rPr kumimoji="0" lang="en-US" altLang="en-US" b="0" i="0" u="none" strike="noStrike" cap="none" normalizeH="0" baseline="30000" dirty="0" smtClean="0">
                <a:ln>
                  <a:noFill/>
                </a:ln>
                <a:solidFill>
                  <a:srgbClr val="333333"/>
                </a:solidFill>
                <a:effectLst/>
                <a:latin typeface="inter-regular"/>
              </a:rPr>
              <a:t>th</a:t>
            </a:r>
            <a:r>
              <a:rPr kumimoji="0" lang="en-US" altLang="en-US" b="0" i="0" u="none" strike="noStrike" cap="none" normalizeH="0" baseline="0" dirty="0" smtClean="0">
                <a:ln>
                  <a:noFill/>
                </a:ln>
                <a:solidFill>
                  <a:srgbClr val="333333"/>
                </a:solidFill>
                <a:effectLst/>
                <a:latin typeface="inter-regular"/>
              </a:rPr>
              <a:t> position will be compared with the element at 4</a:t>
            </a:r>
            <a:r>
              <a:rPr kumimoji="0" lang="en-US" altLang="en-US" b="0" i="0" u="none" strike="noStrike" cap="none" normalizeH="0" baseline="30000" dirty="0" smtClean="0">
                <a:ln>
                  <a:noFill/>
                </a:ln>
                <a:solidFill>
                  <a:srgbClr val="333333"/>
                </a:solidFill>
                <a:effectLst/>
                <a:latin typeface="inter-regular"/>
              </a:rPr>
              <a:t>th</a:t>
            </a:r>
            <a:r>
              <a:rPr kumimoji="0" lang="en-US" altLang="en-US" b="0" i="0" u="none" strike="noStrike" cap="none" normalizeH="0" baseline="0" dirty="0" smtClean="0">
                <a:ln>
                  <a:noFill/>
                </a:ln>
                <a:solidFill>
                  <a:srgbClr val="333333"/>
                </a:solidFill>
                <a:effectLst/>
                <a:latin typeface="inter-regular"/>
              </a:rPr>
              <a:t> position. If the 0</a:t>
            </a:r>
            <a:r>
              <a:rPr kumimoji="0" lang="en-US" altLang="en-US" b="0" i="0" u="none" strike="noStrike" cap="none" normalizeH="0" baseline="30000" dirty="0" smtClean="0">
                <a:ln>
                  <a:noFill/>
                </a:ln>
                <a:solidFill>
                  <a:srgbClr val="333333"/>
                </a:solidFill>
                <a:effectLst/>
                <a:latin typeface="inter-regular"/>
              </a:rPr>
              <a:t>th</a:t>
            </a:r>
            <a:r>
              <a:rPr kumimoji="0" lang="en-US" altLang="en-US" b="0" i="0" u="none" strike="noStrike" cap="none" normalizeH="0" baseline="0" dirty="0" smtClean="0">
                <a:ln>
                  <a:noFill/>
                </a:ln>
                <a:solidFill>
                  <a:srgbClr val="333333"/>
                </a:solidFill>
                <a:effectLst/>
                <a:latin typeface="inter-regular"/>
              </a:rPr>
              <a:t> element is greater, it will be swapped with the element at 4</a:t>
            </a:r>
            <a:r>
              <a:rPr kumimoji="0" lang="en-US" altLang="en-US" b="0" i="0" u="none" strike="noStrike" cap="none" normalizeH="0" baseline="30000" dirty="0" smtClean="0">
                <a:ln>
                  <a:noFill/>
                </a:ln>
                <a:solidFill>
                  <a:srgbClr val="333333"/>
                </a:solidFill>
                <a:effectLst/>
                <a:latin typeface="inter-regular"/>
              </a:rPr>
              <a:t>th</a:t>
            </a:r>
            <a:r>
              <a:rPr kumimoji="0" lang="en-US" altLang="en-US" b="0" i="0" u="none" strike="noStrike" cap="none" normalizeH="0" baseline="0" dirty="0" smtClean="0">
                <a:ln>
                  <a:noFill/>
                </a:ln>
                <a:solidFill>
                  <a:srgbClr val="333333"/>
                </a:solidFill>
                <a:effectLst/>
                <a:latin typeface="inter-regular"/>
              </a:rPr>
              <a:t> position. Otherwise, it remains the same. This process will continue for the remaining elements.</a:t>
            </a:r>
            <a:endParaRPr kumimoji="0" lang="en-US" altLang="en-US" b="0" i="0" u="none" strike="noStrike" cap="none" normalizeH="0" baseline="0" dirty="0" smtClean="0">
              <a:ln>
                <a:noFill/>
              </a:ln>
              <a:solidFill>
                <a:schemeClr val="tx1"/>
              </a:solidFill>
              <a:effectLst/>
            </a:endParaRPr>
          </a:p>
          <a:p>
            <a:pPr marL="171450" marR="0" lvl="0" indent="-1714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smtClean="0">
                <a:ln>
                  <a:noFill/>
                </a:ln>
                <a:solidFill>
                  <a:srgbClr val="333333"/>
                </a:solidFill>
                <a:effectLst/>
                <a:latin typeface="inter-regular"/>
              </a:rPr>
              <a:t>At the interval of 4, the </a:t>
            </a:r>
            <a:r>
              <a:rPr kumimoji="0" lang="en-US" altLang="en-US" b="0" i="0" u="none" strike="noStrike" cap="none" normalizeH="0" baseline="0" dirty="0" err="1" smtClean="0">
                <a:ln>
                  <a:noFill/>
                </a:ln>
                <a:solidFill>
                  <a:srgbClr val="333333"/>
                </a:solidFill>
                <a:effectLst/>
                <a:latin typeface="inter-regular"/>
              </a:rPr>
              <a:t>sublists</a:t>
            </a:r>
            <a:r>
              <a:rPr kumimoji="0" lang="en-US" altLang="en-US" b="0" i="0" u="none" strike="noStrike" cap="none" normalizeH="0" baseline="0" dirty="0" smtClean="0">
                <a:ln>
                  <a:noFill/>
                </a:ln>
                <a:solidFill>
                  <a:srgbClr val="333333"/>
                </a:solidFill>
                <a:effectLst/>
                <a:latin typeface="inter-regular"/>
              </a:rPr>
              <a:t> are {33, 12}, {31, 17}, {40, 25}, {8, 42}.</a:t>
            </a:r>
            <a:endParaRPr kumimoji="0" lang="en-US" altLang="en-US" b="0" i="0" u="none" strike="noStrike" cap="none" normalizeH="0" baseline="0" dirty="0" smtClean="0">
              <a:ln>
                <a:noFill/>
              </a:ln>
              <a:solidFill>
                <a:schemeClr val="tx1"/>
              </a:solidFill>
              <a:effectLst/>
            </a:endParaRPr>
          </a:p>
        </p:txBody>
      </p:sp>
      <p:pic>
        <p:nvPicPr>
          <p:cNvPr id="5124" name="Picture 4" descr="Shell Sort Algorith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7264" y="4351643"/>
            <a:ext cx="3738396" cy="2362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784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0"/>
            <a:ext cx="7772400" cy="1143000"/>
          </a:xfrm>
        </p:spPr>
        <p:txBody>
          <a:bodyPr/>
          <a:lstStyle/>
          <a:p>
            <a:r>
              <a:rPr lang="en-US" dirty="0"/>
              <a:t>Pseudo  code for Bubble Sort </a:t>
            </a:r>
          </a:p>
        </p:txBody>
      </p:sp>
      <p:sp>
        <p:nvSpPr>
          <p:cNvPr id="3" name="Content Placeholder 2"/>
          <p:cNvSpPr>
            <a:spLocks noGrp="1"/>
          </p:cNvSpPr>
          <p:nvPr>
            <p:ph sz="quarter" idx="1"/>
          </p:nvPr>
        </p:nvSpPr>
        <p:spPr>
          <a:xfrm>
            <a:off x="1752600" y="990600"/>
            <a:ext cx="7772400" cy="4572000"/>
          </a:xfrm>
        </p:spPr>
        <p:txBody>
          <a:bodyPr>
            <a:normAutofit lnSpcReduction="10000"/>
          </a:bodyPr>
          <a:lstStyle/>
          <a:p>
            <a:pPr marL="609600" indent="-609600">
              <a:lnSpc>
                <a:spcPct val="150000"/>
              </a:lnSpc>
              <a:buNone/>
            </a:pPr>
            <a:r>
              <a:rPr lang="en-US" sz="2000" dirty="0"/>
              <a:t>Algorithm bubble (a, n)</a:t>
            </a:r>
          </a:p>
          <a:p>
            <a:pPr marL="609600" indent="-609600">
              <a:lnSpc>
                <a:spcPct val="150000"/>
              </a:lnSpc>
              <a:buNone/>
            </a:pPr>
            <a:r>
              <a:rPr lang="en-US" sz="2000" b="1" dirty="0"/>
              <a:t>Pre:</a:t>
            </a:r>
            <a:r>
              <a:rPr lang="en-US" sz="2000" dirty="0"/>
              <a:t> Unsorted array a  of length n.</a:t>
            </a:r>
          </a:p>
          <a:p>
            <a:pPr marL="609600" indent="-609600">
              <a:lnSpc>
                <a:spcPct val="150000"/>
              </a:lnSpc>
              <a:buNone/>
            </a:pPr>
            <a:r>
              <a:rPr lang="en-US" sz="2000" b="1" dirty="0"/>
              <a:t>Post:</a:t>
            </a:r>
            <a:r>
              <a:rPr lang="en-US" sz="2000" dirty="0"/>
              <a:t> Sorted array in ascending order of length n</a:t>
            </a:r>
          </a:p>
          <a:p>
            <a:pPr marL="609600" indent="-609600">
              <a:lnSpc>
                <a:spcPct val="150000"/>
              </a:lnSpc>
              <a:buNone/>
            </a:pPr>
            <a:r>
              <a:rPr lang="en-US" sz="2000" dirty="0"/>
              <a:t>  for </a:t>
            </a:r>
            <a:r>
              <a:rPr lang="en-US" sz="2000" dirty="0" err="1"/>
              <a:t>i</a:t>
            </a:r>
            <a:r>
              <a:rPr lang="en-US" sz="2000" dirty="0"/>
              <a:t> = 1 to (n – 1) do                                 // n-1 passes</a:t>
            </a:r>
          </a:p>
          <a:p>
            <a:pPr marL="990600" lvl="1" indent="-533400">
              <a:lnSpc>
                <a:spcPct val="150000"/>
              </a:lnSpc>
              <a:buNone/>
            </a:pPr>
            <a:r>
              <a:rPr lang="en-US" sz="2000" dirty="0"/>
              <a:t>	for j = 1 to (n- </a:t>
            </a:r>
            <a:r>
              <a:rPr lang="en-US" sz="2000" i="1" dirty="0" err="1"/>
              <a:t>i</a:t>
            </a:r>
            <a:r>
              <a:rPr lang="en-US" sz="2000" i="1" dirty="0"/>
              <a:t> </a:t>
            </a:r>
            <a:r>
              <a:rPr lang="en-US" sz="2000" dirty="0"/>
              <a:t>) do    </a:t>
            </a:r>
          </a:p>
          <a:p>
            <a:pPr marL="1752600" lvl="3" indent="-381000">
              <a:lnSpc>
                <a:spcPct val="150000"/>
              </a:lnSpc>
              <a:buNone/>
            </a:pPr>
            <a:r>
              <a:rPr lang="en-US" dirty="0"/>
              <a:t>if ( a[j] &gt; a[j+1] )</a:t>
            </a:r>
          </a:p>
          <a:p>
            <a:pPr marL="2209800" lvl="4" indent="-381000">
              <a:lnSpc>
                <a:spcPct val="150000"/>
              </a:lnSpc>
              <a:buFontTx/>
              <a:buAutoNum type="arabicPeriod"/>
            </a:pPr>
            <a:r>
              <a:rPr lang="en-US" dirty="0"/>
              <a:t>temp=a[j]		//swapping of numbers</a:t>
            </a:r>
          </a:p>
          <a:p>
            <a:pPr marL="2209800" lvl="4" indent="-381000">
              <a:lnSpc>
                <a:spcPct val="150000"/>
              </a:lnSpc>
              <a:buFontTx/>
              <a:buAutoNum type="arabicPeriod"/>
            </a:pPr>
            <a:r>
              <a:rPr lang="en-US" dirty="0"/>
              <a:t>a[j]=a[j+1]</a:t>
            </a:r>
          </a:p>
          <a:p>
            <a:pPr marL="2209800" lvl="4" indent="-381000">
              <a:lnSpc>
                <a:spcPct val="150000"/>
              </a:lnSpc>
              <a:buFontTx/>
              <a:buAutoNum type="arabicPeriod"/>
            </a:pPr>
            <a:r>
              <a:rPr lang="en-US" dirty="0"/>
              <a:t>a[j+1]=temp</a:t>
            </a:r>
          </a:p>
          <a:p>
            <a:pPr>
              <a:lnSpc>
                <a:spcPct val="150000"/>
              </a:lnSpc>
            </a:pPr>
            <a:endParaRPr lang="en-US" sz="2000" dirty="0"/>
          </a:p>
        </p:txBody>
      </p:sp>
      <p:sp>
        <p:nvSpPr>
          <p:cNvPr id="4" name="Rectangle 3"/>
          <p:cNvSpPr/>
          <p:nvPr/>
        </p:nvSpPr>
        <p:spPr>
          <a:xfrm>
            <a:off x="1905000" y="5410201"/>
            <a:ext cx="8458200" cy="1200329"/>
          </a:xfrm>
          <a:prstGeom prst="rect">
            <a:avLst/>
          </a:prstGeom>
        </p:spPr>
        <p:txBody>
          <a:bodyPr wrap="square">
            <a:spAutoFit/>
          </a:bodyPr>
          <a:lstStyle/>
          <a:p>
            <a:r>
              <a:rPr lang="en-US" sz="2400" dirty="0"/>
              <a:t>Sort by comparing each adjacent pair of items in a list in turn, swapping the items if not in order, and repeating the pass through the list </a:t>
            </a:r>
            <a:r>
              <a:rPr lang="en-US" sz="2400" dirty="0">
                <a:solidFill>
                  <a:srgbClr val="FF0000"/>
                </a:solidFill>
              </a:rPr>
              <a:t>until no swaps </a:t>
            </a:r>
            <a:r>
              <a:rPr lang="en-US" sz="2400" dirty="0"/>
              <a:t>are done. </a:t>
            </a:r>
          </a:p>
        </p:txBody>
      </p:sp>
    </p:spTree>
    <p:extLst>
      <p:ext uri="{BB962C8B-B14F-4D97-AF65-F5344CB8AC3E}">
        <p14:creationId xmlns:p14="http://schemas.microsoft.com/office/powerpoint/2010/main" val="301126925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24983" y="2544541"/>
            <a:ext cx="10411097" cy="13388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smtClean="0">
                <a:ln>
                  <a:noFill/>
                </a:ln>
                <a:solidFill>
                  <a:srgbClr val="333333"/>
                </a:solidFill>
                <a:effectLst/>
                <a:latin typeface="inter-regular"/>
              </a:rPr>
              <a:t>In the second loop, elements are lying at the interval of 2 (n/4 = 2), where n = 8.</a:t>
            </a:r>
            <a:endParaRPr kumimoji="0" lang="en-US" altLang="en-US" b="0" i="0" u="none" strike="noStrike" cap="none" normalizeH="0" baseline="0" dirty="0" smtClean="0">
              <a:ln>
                <a:noFill/>
              </a:ln>
              <a:solidFill>
                <a:schemeClr val="tx1"/>
              </a:solidFill>
              <a:effectLst/>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smtClean="0">
                <a:ln>
                  <a:noFill/>
                </a:ln>
                <a:solidFill>
                  <a:srgbClr val="333333"/>
                </a:solidFill>
                <a:effectLst/>
                <a:latin typeface="inter-regular"/>
              </a:rPr>
              <a:t>Now, we are taking the interval of </a:t>
            </a:r>
            <a:r>
              <a:rPr kumimoji="0" lang="en-US" altLang="en-US" b="1" i="0" u="none" strike="noStrike" cap="none" normalizeH="0" baseline="0" dirty="0" smtClean="0">
                <a:ln>
                  <a:noFill/>
                </a:ln>
                <a:solidFill>
                  <a:srgbClr val="333333"/>
                </a:solidFill>
                <a:effectLst/>
                <a:latin typeface="inter-bold"/>
              </a:rPr>
              <a:t>2</a:t>
            </a:r>
            <a:r>
              <a:rPr kumimoji="0" lang="en-US" altLang="en-US" b="0" i="0" u="none" strike="noStrike" cap="none" normalizeH="0" baseline="0" dirty="0" smtClean="0">
                <a:ln>
                  <a:noFill/>
                </a:ln>
                <a:solidFill>
                  <a:srgbClr val="333333"/>
                </a:solidFill>
                <a:effectLst/>
                <a:latin typeface="inter-regular"/>
              </a:rPr>
              <a:t> to sort the rest of the array. With an interval of 2, two </a:t>
            </a:r>
            <a:r>
              <a:rPr kumimoji="0" lang="en-US" altLang="en-US" b="0" i="0" u="none" strike="noStrike" cap="none" normalizeH="0" baseline="0" dirty="0" err="1" smtClean="0">
                <a:ln>
                  <a:noFill/>
                </a:ln>
                <a:solidFill>
                  <a:srgbClr val="333333"/>
                </a:solidFill>
                <a:effectLst/>
                <a:latin typeface="inter-regular"/>
              </a:rPr>
              <a:t>sublists</a:t>
            </a:r>
            <a:r>
              <a:rPr kumimoji="0" lang="en-US" altLang="en-US" b="0" i="0" u="none" strike="noStrike" cap="none" normalizeH="0" baseline="0" dirty="0" smtClean="0">
                <a:ln>
                  <a:noFill/>
                </a:ln>
                <a:solidFill>
                  <a:srgbClr val="333333"/>
                </a:solidFill>
                <a:effectLst/>
                <a:latin typeface="inter-regular"/>
              </a:rPr>
              <a:t> will be generated - {12, 25, 33, 40}, and {17, 8, 31, 42}.</a:t>
            </a:r>
            <a:endParaRPr kumimoji="0" lang="en-US" altLang="en-US" b="0" i="0" u="none" strike="noStrike" cap="none" normalizeH="0" baseline="0" dirty="0" smtClean="0">
              <a:ln>
                <a:noFill/>
              </a:ln>
              <a:solidFill>
                <a:schemeClr val="tx1"/>
              </a:solidFill>
              <a:effectLst/>
            </a:endParaRPr>
          </a:p>
        </p:txBody>
      </p:sp>
      <p:pic>
        <p:nvPicPr>
          <p:cNvPr id="6146" name="Picture 2" descr="Shell Sort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007" y="1867622"/>
            <a:ext cx="52387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Shell Sort Algorith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007" y="4379958"/>
            <a:ext cx="4962525" cy="23336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24982" y="967830"/>
            <a:ext cx="11222583" cy="923330"/>
          </a:xfrm>
          <a:prstGeom prst="rect">
            <a:avLst/>
          </a:prstGeom>
        </p:spPr>
        <p:txBody>
          <a:bodyPr wrap="square">
            <a:spAutoFit/>
          </a:bodyPr>
          <a:lstStyle/>
          <a:p>
            <a:pPr marL="171450" lvl="0" indent="-171450" eaLnBrk="0" fontAlgn="base" hangingPunct="0">
              <a:lnSpc>
                <a:spcPct val="150000"/>
              </a:lnSpc>
              <a:spcBef>
                <a:spcPct val="0"/>
              </a:spcBef>
              <a:spcAft>
                <a:spcPct val="0"/>
              </a:spcAft>
              <a:buFont typeface="Arial" panose="020B0604020202020204" pitchFamily="34" charset="0"/>
              <a:buChar char="•"/>
            </a:pPr>
            <a:r>
              <a:rPr lang="en-US" altLang="en-US" dirty="0">
                <a:solidFill>
                  <a:srgbClr val="333333"/>
                </a:solidFill>
                <a:latin typeface="inter-regular"/>
              </a:rPr>
              <a:t>Now, we have to compare the values in every sub-list. After comparing, we have to swap them if required in the original array. After comparing and swapping, the updated array will look as follows -</a:t>
            </a:r>
            <a:endParaRPr lang="en-US" altLang="en-US" dirty="0"/>
          </a:p>
        </p:txBody>
      </p:sp>
    </p:spTree>
    <p:extLst>
      <p:ext uri="{BB962C8B-B14F-4D97-AF65-F5344CB8AC3E}">
        <p14:creationId xmlns:p14="http://schemas.microsoft.com/office/powerpoint/2010/main" val="107598598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1553" y="1143728"/>
            <a:ext cx="10837817" cy="888705"/>
          </a:xfrm>
          <a:prstGeom prst="rect">
            <a:avLst/>
          </a:prstGeom>
        </p:spPr>
        <p:txBody>
          <a:bodyPr wrap="square">
            <a:spAutoFit/>
          </a:bodyPr>
          <a:lstStyle/>
          <a:p>
            <a:pPr>
              <a:lnSpc>
                <a:spcPct val="150000"/>
              </a:lnSpc>
            </a:pPr>
            <a:r>
              <a:rPr lang="en-US" dirty="0">
                <a:solidFill>
                  <a:srgbClr val="333333"/>
                </a:solidFill>
                <a:latin typeface="inter-regular"/>
              </a:rPr>
              <a:t>Now, we again have to compare the values in every sub-list. After comparing, we have to swap them if required in the original array. After comparing and swapping, the updated array will look as follows -</a:t>
            </a:r>
            <a:endParaRPr lang="en-IN" dirty="0"/>
          </a:p>
        </p:txBody>
      </p:sp>
      <p:pic>
        <p:nvPicPr>
          <p:cNvPr id="7170" name="Picture 2" descr="Shell Sort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553" y="2032433"/>
            <a:ext cx="5086350" cy="7905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489854" y="2921138"/>
            <a:ext cx="5390607" cy="253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smtClean="0">
                <a:ln>
                  <a:noFill/>
                </a:ln>
                <a:solidFill>
                  <a:srgbClr val="333333"/>
                </a:solidFill>
                <a:effectLst/>
                <a:latin typeface="inter-regular"/>
              </a:rPr>
              <a:t>In the third loop, elements are lying at the interval of 1 (n/8 = 1), where n = 8. At last, we use the interval of value 1 to sort the rest of the array elements. In this step, shell sort uses insertion sort to sort the array elements.</a:t>
            </a:r>
            <a:endParaRPr kumimoji="0" lang="en-US" altLang="en-US" b="0" i="0" u="none" strike="noStrike" cap="none" normalizeH="0" baseline="0" dirty="0" smtClean="0">
              <a:ln>
                <a:noFill/>
              </a:ln>
              <a:solidFill>
                <a:schemeClr val="tx1"/>
              </a:solidFill>
              <a:effectLst/>
            </a:endParaRPr>
          </a:p>
          <a:p>
            <a:pPr marL="171450" marR="0" lvl="0" indent="-1714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smtClean="0">
                <a:ln>
                  <a:noFill/>
                </a:ln>
                <a:solidFill>
                  <a:srgbClr val="333333"/>
                </a:solidFill>
                <a:effectLst/>
                <a:latin typeface="inter-regular"/>
              </a:rPr>
              <a:t>Now, the array is sorted in ascending order.</a:t>
            </a:r>
            <a:endParaRPr kumimoji="0" lang="en-US" altLang="en-US" b="0" i="0" u="none" strike="noStrike" cap="none" normalizeH="0" baseline="0" dirty="0" smtClean="0">
              <a:ln>
                <a:noFill/>
              </a:ln>
              <a:solidFill>
                <a:schemeClr val="tx1"/>
              </a:solidFill>
              <a:effectLst/>
            </a:endParaRPr>
          </a:p>
        </p:txBody>
      </p:sp>
      <p:pic>
        <p:nvPicPr>
          <p:cNvPr id="7172" name="Picture 4" descr="Shell Sort Algorith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9623" y="2136032"/>
            <a:ext cx="3765161" cy="4444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08758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114" y="0"/>
            <a:ext cx="10363200" cy="1143000"/>
          </a:xfrm>
        </p:spPr>
        <p:txBody>
          <a:bodyPr/>
          <a:lstStyle/>
          <a:p>
            <a:r>
              <a:rPr lang="en-US" dirty="0" smtClean="0"/>
              <a:t>Algorithm and Time complexity</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3200" dirty="0" err="1">
                <a:solidFill>
                  <a:schemeClr val="tx1"/>
                </a:solidFill>
                <a:latin typeface="Times" panose="02020603050405020304" pitchFamily="18" charset="0"/>
                <a:cs typeface="Times" panose="02020603050405020304" pitchFamily="18" charset="0"/>
              </a:rPr>
              <a:t>shellSort</a:t>
            </a:r>
            <a:r>
              <a:rPr lang="en-US" sz="3200" dirty="0">
                <a:solidFill>
                  <a:schemeClr val="tx1"/>
                </a:solidFill>
                <a:latin typeface="Times" panose="02020603050405020304" pitchFamily="18" charset="0"/>
                <a:cs typeface="Times" panose="02020603050405020304" pitchFamily="18" charset="0"/>
              </a:rPr>
              <a:t>(array, size)</a:t>
            </a:r>
          </a:p>
          <a:p>
            <a:pPr marL="0" indent="0">
              <a:buNone/>
            </a:pPr>
            <a:r>
              <a:rPr lang="en-US" sz="3200" dirty="0">
                <a:solidFill>
                  <a:schemeClr val="tx1"/>
                </a:solidFill>
                <a:latin typeface="Times" panose="02020603050405020304" pitchFamily="18" charset="0"/>
                <a:cs typeface="Times" panose="02020603050405020304" pitchFamily="18" charset="0"/>
              </a:rPr>
              <a:t>  for interval </a:t>
            </a:r>
            <a:r>
              <a:rPr lang="en-US" sz="3200" dirty="0" err="1">
                <a:solidFill>
                  <a:schemeClr val="tx1"/>
                </a:solidFill>
                <a:latin typeface="Times" panose="02020603050405020304" pitchFamily="18" charset="0"/>
                <a:cs typeface="Times" panose="02020603050405020304" pitchFamily="18" charset="0"/>
              </a:rPr>
              <a:t>i</a:t>
            </a:r>
            <a:r>
              <a:rPr lang="en-US" sz="3200" dirty="0">
                <a:solidFill>
                  <a:schemeClr val="tx1"/>
                </a:solidFill>
                <a:latin typeface="Times" panose="02020603050405020304" pitchFamily="18" charset="0"/>
                <a:cs typeface="Times" panose="02020603050405020304" pitchFamily="18" charset="0"/>
              </a:rPr>
              <a:t> &lt;- size/2n down to 1</a:t>
            </a:r>
          </a:p>
          <a:p>
            <a:pPr marL="0" indent="0">
              <a:buNone/>
            </a:pPr>
            <a:r>
              <a:rPr lang="en-US" sz="3200" dirty="0">
                <a:solidFill>
                  <a:schemeClr val="tx1"/>
                </a:solidFill>
                <a:latin typeface="Times" panose="02020603050405020304" pitchFamily="18" charset="0"/>
                <a:cs typeface="Times" panose="02020603050405020304" pitchFamily="18" charset="0"/>
              </a:rPr>
              <a:t>    for each interval "</a:t>
            </a:r>
            <a:r>
              <a:rPr lang="en-US" sz="3200" dirty="0" err="1">
                <a:solidFill>
                  <a:schemeClr val="tx1"/>
                </a:solidFill>
                <a:latin typeface="Times" panose="02020603050405020304" pitchFamily="18" charset="0"/>
                <a:cs typeface="Times" panose="02020603050405020304" pitchFamily="18" charset="0"/>
              </a:rPr>
              <a:t>i</a:t>
            </a:r>
            <a:r>
              <a:rPr lang="en-US" sz="3200" dirty="0">
                <a:solidFill>
                  <a:schemeClr val="tx1"/>
                </a:solidFill>
                <a:latin typeface="Times" panose="02020603050405020304" pitchFamily="18" charset="0"/>
                <a:cs typeface="Times" panose="02020603050405020304" pitchFamily="18" charset="0"/>
              </a:rPr>
              <a:t>" in array</a:t>
            </a:r>
          </a:p>
          <a:p>
            <a:pPr marL="0" indent="0">
              <a:buNone/>
            </a:pPr>
            <a:r>
              <a:rPr lang="en-US" sz="3200" dirty="0">
                <a:solidFill>
                  <a:schemeClr val="tx1"/>
                </a:solidFill>
                <a:latin typeface="Times" panose="02020603050405020304" pitchFamily="18" charset="0"/>
                <a:cs typeface="Times" panose="02020603050405020304" pitchFamily="18" charset="0"/>
              </a:rPr>
              <a:t>        sort all the elements at interval "</a:t>
            </a:r>
            <a:r>
              <a:rPr lang="en-US" sz="3200" dirty="0" err="1">
                <a:solidFill>
                  <a:schemeClr val="tx1"/>
                </a:solidFill>
                <a:latin typeface="Times" panose="02020603050405020304" pitchFamily="18" charset="0"/>
                <a:cs typeface="Times" panose="02020603050405020304" pitchFamily="18" charset="0"/>
              </a:rPr>
              <a:t>i</a:t>
            </a:r>
            <a:r>
              <a:rPr lang="en-US" sz="3200" dirty="0">
                <a:solidFill>
                  <a:schemeClr val="tx1"/>
                </a:solidFill>
                <a:latin typeface="Times" panose="02020603050405020304" pitchFamily="18" charset="0"/>
                <a:cs typeface="Times" panose="02020603050405020304" pitchFamily="18" charset="0"/>
              </a:rPr>
              <a:t>"</a:t>
            </a:r>
          </a:p>
          <a:p>
            <a:pPr marL="0" indent="0">
              <a:buNone/>
            </a:pPr>
            <a:r>
              <a:rPr lang="en-US" sz="3200" dirty="0">
                <a:solidFill>
                  <a:schemeClr val="tx1"/>
                </a:solidFill>
                <a:latin typeface="Times" panose="02020603050405020304" pitchFamily="18" charset="0"/>
                <a:cs typeface="Times" panose="02020603050405020304" pitchFamily="18" charset="0"/>
              </a:rPr>
              <a:t>end </a:t>
            </a:r>
            <a:r>
              <a:rPr lang="en-US" sz="3200" dirty="0" err="1" smtClean="0">
                <a:solidFill>
                  <a:schemeClr val="tx1"/>
                </a:solidFill>
                <a:latin typeface="Times" panose="02020603050405020304" pitchFamily="18" charset="0"/>
                <a:cs typeface="Times" panose="02020603050405020304" pitchFamily="18" charset="0"/>
              </a:rPr>
              <a:t>shellSort</a:t>
            </a:r>
            <a:endParaRPr lang="en-US" sz="3200" dirty="0" smtClean="0">
              <a:solidFill>
                <a:schemeClr val="tx1"/>
              </a:solidFill>
              <a:latin typeface="Times" panose="02020603050405020304" pitchFamily="18" charset="0"/>
              <a:cs typeface="Times" panose="02020603050405020304" pitchFamily="18" charset="0"/>
            </a:endParaRPr>
          </a:p>
          <a:p>
            <a:pPr marL="0" indent="0">
              <a:buNone/>
            </a:pPr>
            <a:endParaRPr lang="en-US" sz="3200" dirty="0" smtClean="0">
              <a:solidFill>
                <a:schemeClr val="tx1"/>
              </a:solidFill>
              <a:latin typeface="Times" panose="02020603050405020304" pitchFamily="18" charset="0"/>
              <a:cs typeface="Times" panose="02020603050405020304" pitchFamily="18" charset="0"/>
            </a:endParaRPr>
          </a:p>
          <a:p>
            <a:pPr marL="0" indent="0">
              <a:buNone/>
            </a:pPr>
            <a:r>
              <a:rPr lang="en-US" dirty="0" smtClean="0">
                <a:solidFill>
                  <a:schemeClr val="tx1"/>
                </a:solidFill>
                <a:latin typeface="Times" panose="02020603050405020304" pitchFamily="18" charset="0"/>
                <a:cs typeface="Times" panose="02020603050405020304" pitchFamily="18" charset="0"/>
              </a:rPr>
              <a:t>Worst case: O(n^2)</a:t>
            </a:r>
          </a:p>
          <a:p>
            <a:pPr marL="0" indent="0">
              <a:buNone/>
            </a:pPr>
            <a:r>
              <a:rPr lang="en-US" dirty="0" smtClean="0">
                <a:solidFill>
                  <a:schemeClr val="tx1"/>
                </a:solidFill>
                <a:latin typeface="Times" panose="02020603050405020304" pitchFamily="18" charset="0"/>
                <a:cs typeface="Times" panose="02020603050405020304" pitchFamily="18" charset="0"/>
              </a:rPr>
              <a:t>Best Case: O(</a:t>
            </a:r>
            <a:r>
              <a:rPr lang="en-US" dirty="0" err="1" smtClean="0">
                <a:solidFill>
                  <a:schemeClr val="tx1"/>
                </a:solidFill>
                <a:latin typeface="Times" panose="02020603050405020304" pitchFamily="18" charset="0"/>
                <a:cs typeface="Times" panose="02020603050405020304" pitchFamily="18" charset="0"/>
              </a:rPr>
              <a:t>nlogn</a:t>
            </a:r>
            <a:r>
              <a:rPr lang="en-US" dirty="0" smtClean="0">
                <a:solidFill>
                  <a:schemeClr val="tx1"/>
                </a:solidFill>
                <a:latin typeface="Times" panose="02020603050405020304" pitchFamily="18" charset="0"/>
                <a:cs typeface="Times" panose="02020603050405020304" pitchFamily="18" charset="0"/>
              </a:rPr>
              <a:t>)</a:t>
            </a:r>
          </a:p>
          <a:p>
            <a:pPr marL="0" indent="0">
              <a:buNone/>
            </a:pPr>
            <a:r>
              <a:rPr lang="en-US" dirty="0" smtClean="0">
                <a:solidFill>
                  <a:schemeClr val="tx1"/>
                </a:solidFill>
                <a:latin typeface="Times" panose="02020603050405020304" pitchFamily="18" charset="0"/>
                <a:cs typeface="Times" panose="02020603050405020304" pitchFamily="18" charset="0"/>
              </a:rPr>
              <a:t>Average </a:t>
            </a:r>
            <a:r>
              <a:rPr lang="en-US" dirty="0" err="1" smtClean="0">
                <a:solidFill>
                  <a:schemeClr val="tx1"/>
                </a:solidFill>
                <a:latin typeface="Times" panose="02020603050405020304" pitchFamily="18" charset="0"/>
                <a:cs typeface="Times" panose="02020603050405020304" pitchFamily="18" charset="0"/>
              </a:rPr>
              <a:t>case:</a:t>
            </a:r>
            <a:r>
              <a:rPr lang="en-US" dirty="0" err="1">
                <a:solidFill>
                  <a:schemeClr val="tx1"/>
                </a:solidFill>
                <a:latin typeface="Times" panose="02020603050405020304" pitchFamily="18" charset="0"/>
                <a:cs typeface="Times" panose="02020603050405020304" pitchFamily="18" charset="0"/>
              </a:rPr>
              <a:t>O</a:t>
            </a:r>
            <a:r>
              <a:rPr lang="en-US" dirty="0">
                <a:solidFill>
                  <a:schemeClr val="tx1"/>
                </a:solidFill>
                <a:latin typeface="Times" panose="02020603050405020304" pitchFamily="18" charset="0"/>
                <a:cs typeface="Times" panose="02020603050405020304" pitchFamily="18" charset="0"/>
              </a:rPr>
              <a:t>(</a:t>
            </a:r>
            <a:r>
              <a:rPr lang="en-US" dirty="0" err="1">
                <a:solidFill>
                  <a:schemeClr val="tx1"/>
                </a:solidFill>
                <a:latin typeface="Times" panose="02020603050405020304" pitchFamily="18" charset="0"/>
                <a:cs typeface="Times" panose="02020603050405020304" pitchFamily="18" charset="0"/>
              </a:rPr>
              <a:t>nlogn</a:t>
            </a:r>
            <a:r>
              <a:rPr lang="en-US" dirty="0">
                <a:solidFill>
                  <a:schemeClr val="tx1"/>
                </a:solidFill>
                <a:latin typeface="Times" panose="02020603050405020304" pitchFamily="18" charset="0"/>
                <a:cs typeface="Times" panose="02020603050405020304" pitchFamily="18" charset="0"/>
              </a:rPr>
              <a:t>)</a:t>
            </a:r>
          </a:p>
          <a:p>
            <a:pPr marL="0" indent="0">
              <a:buNone/>
            </a:pPr>
            <a:endParaRPr lang="en-US" sz="3200" dirty="0">
              <a:solidFill>
                <a:schemeClr val="tx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6759090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3749" y="2848021"/>
            <a:ext cx="7354389" cy="1143000"/>
          </a:xfrm>
        </p:spPr>
        <p:txBody>
          <a:bodyPr/>
          <a:lstStyle/>
          <a:p>
            <a:r>
              <a:rPr lang="en-US" dirty="0" smtClean="0"/>
              <a:t>Non-Comparison Based Sorting</a:t>
            </a:r>
            <a:endParaRPr lang="en-IN" dirty="0"/>
          </a:p>
        </p:txBody>
      </p:sp>
    </p:spTree>
    <p:extLst>
      <p:ext uri="{BB962C8B-B14F-4D97-AF65-F5344CB8AC3E}">
        <p14:creationId xmlns:p14="http://schemas.microsoft.com/office/powerpoint/2010/main" val="354268005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335280" y="91440"/>
            <a:ext cx="7772400" cy="960438"/>
          </a:xfrm>
        </p:spPr>
        <p:txBody>
          <a:bodyPr/>
          <a:lstStyle/>
          <a:p>
            <a:pPr eaLnBrk="1" hangingPunct="1"/>
            <a:r>
              <a:rPr lang="en-US" dirty="0"/>
              <a:t>Radix Sort</a:t>
            </a:r>
          </a:p>
        </p:txBody>
      </p:sp>
      <p:sp>
        <p:nvSpPr>
          <p:cNvPr id="2051" name="Rectangle 3"/>
          <p:cNvSpPr>
            <a:spLocks noGrp="1" noChangeArrowheads="1"/>
          </p:cNvSpPr>
          <p:nvPr>
            <p:ph type="body" idx="1"/>
          </p:nvPr>
        </p:nvSpPr>
        <p:spPr>
          <a:xfrm>
            <a:off x="444138" y="1286691"/>
            <a:ext cx="11286308" cy="4953000"/>
          </a:xfrm>
        </p:spPr>
        <p:txBody>
          <a:bodyPr/>
          <a:lstStyle/>
          <a:p>
            <a:pPr eaLnBrk="1" hangingPunct="1">
              <a:lnSpc>
                <a:spcPct val="150000"/>
              </a:lnSpc>
            </a:pPr>
            <a:r>
              <a:rPr lang="en-US" sz="2000" b="1" dirty="0"/>
              <a:t>Radix sort</a:t>
            </a:r>
            <a:r>
              <a:rPr lang="en-US" sz="2000" dirty="0"/>
              <a:t> is a sorting algorithm that sorts integers by processing individual digits. </a:t>
            </a:r>
          </a:p>
          <a:p>
            <a:pPr eaLnBrk="1" hangingPunct="1">
              <a:lnSpc>
                <a:spcPct val="150000"/>
              </a:lnSpc>
            </a:pPr>
            <a:endParaRPr lang="en-US" sz="2000" dirty="0"/>
          </a:p>
          <a:p>
            <a:pPr eaLnBrk="1" hangingPunct="1">
              <a:lnSpc>
                <a:spcPct val="150000"/>
              </a:lnSpc>
            </a:pPr>
            <a:r>
              <a:rPr lang="en-US" sz="2000" dirty="0"/>
              <a:t>Two classifications of radix sorts </a:t>
            </a:r>
          </a:p>
          <a:p>
            <a:pPr lvl="1" eaLnBrk="1" hangingPunct="1">
              <a:lnSpc>
                <a:spcPct val="150000"/>
              </a:lnSpc>
            </a:pPr>
            <a:r>
              <a:rPr lang="en-US" sz="2000" dirty="0">
                <a:solidFill>
                  <a:srgbClr val="800080"/>
                </a:solidFill>
              </a:rPr>
              <a:t>Least significant digit </a:t>
            </a:r>
            <a:r>
              <a:rPr lang="en-US" sz="2000" dirty="0"/>
              <a:t>process the integer representations starting from the least significant digit and move towards the most significant digit. </a:t>
            </a:r>
          </a:p>
          <a:p>
            <a:pPr lvl="1" eaLnBrk="1" hangingPunct="1">
              <a:lnSpc>
                <a:spcPct val="150000"/>
              </a:lnSpc>
            </a:pPr>
            <a:endParaRPr lang="en-US" sz="2000" dirty="0"/>
          </a:p>
          <a:p>
            <a:pPr lvl="1" eaLnBrk="1" hangingPunct="1">
              <a:lnSpc>
                <a:spcPct val="150000"/>
              </a:lnSpc>
            </a:pPr>
            <a:r>
              <a:rPr lang="en-US" sz="2000" dirty="0">
                <a:solidFill>
                  <a:srgbClr val="800080"/>
                </a:solidFill>
              </a:rPr>
              <a:t>Most significant digit</a:t>
            </a:r>
            <a:r>
              <a:rPr lang="en-US" sz="2000" dirty="0"/>
              <a:t> process the integer representations starting from the most significant digit and move towards the least significant digit. This is also known as radix exchange sort</a:t>
            </a:r>
          </a:p>
        </p:txBody>
      </p:sp>
    </p:spTree>
    <p:extLst>
      <p:ext uri="{BB962C8B-B14F-4D97-AF65-F5344CB8AC3E}">
        <p14:creationId xmlns:p14="http://schemas.microsoft.com/office/powerpoint/2010/main" val="141341504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a:xfrm>
            <a:off x="444137" y="1391195"/>
            <a:ext cx="8534400" cy="4525963"/>
          </a:xfrm>
        </p:spPr>
        <p:txBody>
          <a:bodyPr/>
          <a:lstStyle/>
          <a:p>
            <a:pPr marL="457200" indent="-457200"/>
            <a:r>
              <a:rPr lang="en-US" dirty="0"/>
              <a:t>The steps in </a:t>
            </a:r>
            <a:r>
              <a:rPr lang="en-US" dirty="0">
                <a:solidFill>
                  <a:srgbClr val="800080"/>
                </a:solidFill>
              </a:rPr>
              <a:t>Least significant digit</a:t>
            </a:r>
            <a:r>
              <a:rPr lang="en-US" dirty="0"/>
              <a:t> (LSD) radix sort algorithm are as follows:</a:t>
            </a:r>
          </a:p>
          <a:p>
            <a:pPr marL="914400" lvl="1" indent="-457200">
              <a:buFontTx/>
              <a:buAutoNum type="arabicPeriod"/>
            </a:pPr>
            <a:r>
              <a:rPr lang="en-US" dirty="0"/>
              <a:t>Take the least significant digit of each key. </a:t>
            </a:r>
          </a:p>
          <a:p>
            <a:pPr marL="914400" lvl="1" indent="-457200">
              <a:buFontTx/>
              <a:buAutoNum type="arabicPeriod"/>
            </a:pPr>
            <a:r>
              <a:rPr lang="en-US" dirty="0"/>
              <a:t>Sort the list of elements based on that digit.</a:t>
            </a:r>
          </a:p>
          <a:p>
            <a:pPr marL="914400" lvl="1" indent="-457200">
              <a:buFontTx/>
              <a:buAutoNum type="arabicPeriod"/>
            </a:pPr>
            <a:r>
              <a:rPr lang="en-US" dirty="0"/>
              <a:t>Repeat the sort with the immediate more significant digit.</a:t>
            </a:r>
            <a:br>
              <a:rPr lang="en-US" dirty="0"/>
            </a:br>
            <a:endParaRPr lang="en-US" dirty="0"/>
          </a:p>
        </p:txBody>
      </p:sp>
    </p:spTree>
    <p:extLst>
      <p:ext uri="{BB962C8B-B14F-4D97-AF65-F5344CB8AC3E}">
        <p14:creationId xmlns:p14="http://schemas.microsoft.com/office/powerpoint/2010/main" val="136336570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Content Placeholder 2"/>
          <p:cNvSpPr>
            <a:spLocks noGrp="1"/>
          </p:cNvSpPr>
          <p:nvPr>
            <p:ph idx="1"/>
          </p:nvPr>
        </p:nvSpPr>
        <p:spPr>
          <a:xfrm>
            <a:off x="526869" y="1112520"/>
            <a:ext cx="8077200" cy="5410200"/>
          </a:xfrm>
        </p:spPr>
        <p:txBody>
          <a:bodyPr/>
          <a:lstStyle/>
          <a:p>
            <a:r>
              <a:rPr lang="en-US" dirty="0"/>
              <a:t>Also known as </a:t>
            </a:r>
            <a:r>
              <a:rPr lang="en-US" dirty="0">
                <a:solidFill>
                  <a:srgbClr val="FF0000"/>
                </a:solidFill>
              </a:rPr>
              <a:t>digit </a:t>
            </a:r>
            <a:r>
              <a:rPr lang="en-US" dirty="0"/>
              <a:t>sorting.</a:t>
            </a:r>
          </a:p>
          <a:p>
            <a:r>
              <a:rPr lang="en-US" dirty="0"/>
              <a:t>In each pass, </a:t>
            </a:r>
            <a:r>
              <a:rPr lang="en-US" dirty="0">
                <a:solidFill>
                  <a:srgbClr val="FF0000"/>
                </a:solidFill>
              </a:rPr>
              <a:t>list orders the data one digit at a time</a:t>
            </a:r>
            <a:r>
              <a:rPr lang="en-US" dirty="0"/>
              <a:t>.</a:t>
            </a:r>
          </a:p>
          <a:p>
            <a:r>
              <a:rPr lang="en-US" dirty="0"/>
              <a:t>The first pass orders data on the </a:t>
            </a:r>
            <a:r>
              <a:rPr lang="en-US" dirty="0">
                <a:solidFill>
                  <a:srgbClr val="FF0000"/>
                </a:solidFill>
              </a:rPr>
              <a:t>unit’s</a:t>
            </a:r>
            <a:r>
              <a:rPr lang="en-US" dirty="0"/>
              <a:t> place.</a:t>
            </a:r>
          </a:p>
          <a:p>
            <a:r>
              <a:rPr lang="en-US" dirty="0"/>
              <a:t>The second pass orders data on the </a:t>
            </a:r>
            <a:r>
              <a:rPr lang="en-US" dirty="0">
                <a:solidFill>
                  <a:srgbClr val="FF0000"/>
                </a:solidFill>
              </a:rPr>
              <a:t>ten’s</a:t>
            </a:r>
            <a:r>
              <a:rPr lang="en-US" dirty="0"/>
              <a:t> digit.</a:t>
            </a:r>
          </a:p>
          <a:p>
            <a:r>
              <a:rPr lang="en-US" dirty="0"/>
              <a:t>The third pass orders data on </a:t>
            </a:r>
            <a:r>
              <a:rPr lang="en-US" dirty="0">
                <a:solidFill>
                  <a:srgbClr val="FF0000"/>
                </a:solidFill>
              </a:rPr>
              <a:t>hundred’s</a:t>
            </a:r>
            <a:r>
              <a:rPr lang="en-US" dirty="0"/>
              <a:t> digit.</a:t>
            </a:r>
          </a:p>
          <a:p>
            <a:r>
              <a:rPr lang="en-US" dirty="0"/>
              <a:t>This goes on till data on most significant digit is sorted.</a:t>
            </a:r>
          </a:p>
        </p:txBody>
      </p:sp>
    </p:spTree>
    <p:extLst>
      <p:ext uri="{BB962C8B-B14F-4D97-AF65-F5344CB8AC3E}">
        <p14:creationId xmlns:p14="http://schemas.microsoft.com/office/powerpoint/2010/main" val="386349875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title"/>
          </p:nvPr>
        </p:nvSpPr>
        <p:spPr>
          <a:xfrm>
            <a:off x="278674" y="0"/>
            <a:ext cx="10363200" cy="1143000"/>
          </a:xfrm>
        </p:spPr>
        <p:txBody>
          <a:bodyPr/>
          <a:lstStyle/>
          <a:p>
            <a:pPr eaLnBrk="1" hangingPunct="1"/>
            <a:r>
              <a:rPr lang="en-US" dirty="0"/>
              <a:t>Radix Sort</a:t>
            </a:r>
          </a:p>
        </p:txBody>
      </p:sp>
      <p:pic>
        <p:nvPicPr>
          <p:cNvPr id="4099" name="Picture 13"/>
          <p:cNvPicPr>
            <a:picLocks noGrp="1" noChangeAspect="1" noChangeArrowheads="1"/>
          </p:cNvPicPr>
          <p:nvPr>
            <p:ph idx="1"/>
          </p:nvPr>
        </p:nvPicPr>
        <p:blipFill>
          <a:blip r:embed="rId2" cstate="print"/>
          <a:srcRect/>
          <a:stretch>
            <a:fillRect/>
          </a:stretch>
        </p:blipFill>
        <p:spPr>
          <a:xfrm>
            <a:off x="3048000" y="1905001"/>
            <a:ext cx="5367338" cy="3927475"/>
          </a:xfrm>
        </p:spPr>
      </p:pic>
      <p:sp>
        <p:nvSpPr>
          <p:cNvPr id="4" name="TextBox 3"/>
          <p:cNvSpPr txBox="1"/>
          <p:nvPr/>
        </p:nvSpPr>
        <p:spPr>
          <a:xfrm>
            <a:off x="2133601" y="1371600"/>
            <a:ext cx="1138453" cy="369332"/>
          </a:xfrm>
          <a:prstGeom prst="rect">
            <a:avLst/>
          </a:prstGeom>
          <a:noFill/>
        </p:spPr>
        <p:txBody>
          <a:bodyPr wrap="none" rtlCol="0">
            <a:spAutoFit/>
          </a:bodyPr>
          <a:lstStyle/>
          <a:p>
            <a:r>
              <a:rPr lang="en-US" dirty="0"/>
              <a:t>Example 1:</a:t>
            </a:r>
          </a:p>
        </p:txBody>
      </p:sp>
    </p:spTree>
    <p:extLst>
      <p:ext uri="{BB962C8B-B14F-4D97-AF65-F5344CB8AC3E}">
        <p14:creationId xmlns:p14="http://schemas.microsoft.com/office/powerpoint/2010/main" val="4183269406"/>
      </p:ext>
    </p:extLst>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381001"/>
            <a:ext cx="7499350" cy="563563"/>
          </a:xfrm>
        </p:spPr>
        <p:txBody>
          <a:bodyPr>
            <a:normAutofit fontScale="90000"/>
          </a:bodyPr>
          <a:lstStyle/>
          <a:p>
            <a:pPr>
              <a:defRPr/>
            </a:pPr>
            <a:r>
              <a:rPr lang="en-US" dirty="0"/>
              <a:t>Radix sort</a:t>
            </a:r>
          </a:p>
        </p:txBody>
      </p:sp>
      <p:sp>
        <p:nvSpPr>
          <p:cNvPr id="83971" name="Content Placeholder 2"/>
          <p:cNvSpPr>
            <a:spLocks noGrp="1"/>
          </p:cNvSpPr>
          <p:nvPr>
            <p:ph idx="1"/>
          </p:nvPr>
        </p:nvSpPr>
        <p:spPr>
          <a:xfrm>
            <a:off x="2514600" y="1143000"/>
            <a:ext cx="8153400" cy="609600"/>
          </a:xfrm>
        </p:spPr>
        <p:txBody>
          <a:bodyPr/>
          <a:lstStyle/>
          <a:p>
            <a:pPr>
              <a:buFont typeface="Wingdings 2" pitchFamily="18" charset="2"/>
              <a:buNone/>
            </a:pPr>
            <a:r>
              <a:rPr lang="en-US"/>
              <a:t>Unsorted data</a:t>
            </a:r>
          </a:p>
          <a:p>
            <a:pPr>
              <a:buFont typeface="Wingdings 2" pitchFamily="18" charset="2"/>
              <a:buNone/>
            </a:pPr>
            <a:endParaRPr lang="en-US"/>
          </a:p>
          <a:p>
            <a:pPr>
              <a:buFont typeface="Wingdings 2" pitchFamily="18" charset="2"/>
              <a:buNone/>
            </a:pPr>
            <a:endParaRPr lang="en-US"/>
          </a:p>
        </p:txBody>
      </p:sp>
      <p:graphicFrame>
        <p:nvGraphicFramePr>
          <p:cNvPr id="4" name="Table 3"/>
          <p:cNvGraphicFramePr>
            <a:graphicFrameLocks noGrp="1"/>
          </p:cNvGraphicFramePr>
          <p:nvPr/>
        </p:nvGraphicFramePr>
        <p:xfrm>
          <a:off x="2743200" y="2184400"/>
          <a:ext cx="7162800" cy="350520"/>
        </p:xfrm>
        <a:graphic>
          <a:graphicData uri="http://schemas.openxmlformats.org/drawingml/2006/table">
            <a:tbl>
              <a:tblPr/>
              <a:tblGrid>
                <a:gridCol w="895350">
                  <a:extLst>
                    <a:ext uri="{9D8B030D-6E8A-4147-A177-3AD203B41FA5}">
                      <a16:colId xmlns:a16="http://schemas.microsoft.com/office/drawing/2014/main" val="20000"/>
                    </a:ext>
                  </a:extLst>
                </a:gridCol>
                <a:gridCol w="895350">
                  <a:extLst>
                    <a:ext uri="{9D8B030D-6E8A-4147-A177-3AD203B41FA5}">
                      <a16:colId xmlns:a16="http://schemas.microsoft.com/office/drawing/2014/main" val="20001"/>
                    </a:ext>
                  </a:extLst>
                </a:gridCol>
                <a:gridCol w="895350">
                  <a:extLst>
                    <a:ext uri="{9D8B030D-6E8A-4147-A177-3AD203B41FA5}">
                      <a16:colId xmlns:a16="http://schemas.microsoft.com/office/drawing/2014/main" val="20002"/>
                    </a:ext>
                  </a:extLst>
                </a:gridCol>
                <a:gridCol w="895350">
                  <a:extLst>
                    <a:ext uri="{9D8B030D-6E8A-4147-A177-3AD203B41FA5}">
                      <a16:colId xmlns:a16="http://schemas.microsoft.com/office/drawing/2014/main" val="20003"/>
                    </a:ext>
                  </a:extLst>
                </a:gridCol>
                <a:gridCol w="895350">
                  <a:extLst>
                    <a:ext uri="{9D8B030D-6E8A-4147-A177-3AD203B41FA5}">
                      <a16:colId xmlns:a16="http://schemas.microsoft.com/office/drawing/2014/main" val="20004"/>
                    </a:ext>
                  </a:extLst>
                </a:gridCol>
                <a:gridCol w="895350">
                  <a:extLst>
                    <a:ext uri="{9D8B030D-6E8A-4147-A177-3AD203B41FA5}">
                      <a16:colId xmlns:a16="http://schemas.microsoft.com/office/drawing/2014/main" val="20005"/>
                    </a:ext>
                  </a:extLst>
                </a:gridCol>
                <a:gridCol w="895350">
                  <a:extLst>
                    <a:ext uri="{9D8B030D-6E8A-4147-A177-3AD203B41FA5}">
                      <a16:colId xmlns:a16="http://schemas.microsoft.com/office/drawing/2014/main" val="20006"/>
                    </a:ext>
                  </a:extLst>
                </a:gridCol>
                <a:gridCol w="895350">
                  <a:extLst>
                    <a:ext uri="{9D8B030D-6E8A-4147-A177-3AD203B41FA5}">
                      <a16:colId xmlns:a16="http://schemas.microsoft.com/office/drawing/2014/main" val="20007"/>
                    </a:ext>
                  </a:extLst>
                </a:gridCol>
              </a:tblGrid>
              <a:tr h="0">
                <a:tc>
                  <a:txBody>
                    <a:bodyPr/>
                    <a:lstStyle/>
                    <a:p>
                      <a:pPr marL="0" marR="0">
                        <a:lnSpc>
                          <a:spcPct val="115000"/>
                        </a:lnSpc>
                        <a:spcBef>
                          <a:spcPts val="0"/>
                        </a:spcBef>
                        <a:spcAft>
                          <a:spcPts val="0"/>
                        </a:spcAft>
                      </a:pPr>
                      <a:r>
                        <a:rPr lang="en-US" sz="2000" dirty="0">
                          <a:latin typeface="Calibri"/>
                          <a:ea typeface="Calibri"/>
                          <a:cs typeface="Times New Roman"/>
                        </a:rPr>
                        <a:t>4132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Calibri"/>
                          <a:ea typeface="Calibri"/>
                          <a:cs typeface="Times New Roman"/>
                        </a:rPr>
                        <a:t>2176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Calibri"/>
                          <a:ea typeface="Calibri"/>
                          <a:cs typeface="Times New Roman"/>
                        </a:rPr>
                        <a:t>6456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Calibri"/>
                          <a:ea typeface="Calibri"/>
                          <a:cs typeface="Times New Roman"/>
                        </a:rPr>
                        <a:t>2130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Calibri"/>
                          <a:ea typeface="Calibri"/>
                          <a:cs typeface="Times New Roman"/>
                        </a:rPr>
                        <a:t>1466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Calibri"/>
                          <a:ea typeface="Calibri"/>
                          <a:cs typeface="Times New Roman"/>
                        </a:rPr>
                        <a:t>3212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Calibri"/>
                          <a:ea typeface="Calibri"/>
                          <a:cs typeface="Times New Roman"/>
                        </a:rPr>
                        <a:t>1455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2119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2743200" y="4906963"/>
          <a:ext cx="838200" cy="350520"/>
        </p:xfrm>
        <a:graphic>
          <a:graphicData uri="http://schemas.openxmlformats.org/drawingml/2006/table">
            <a:tbl>
              <a:tblPr/>
              <a:tblGrid>
                <a:gridCol w="838200">
                  <a:extLst>
                    <a:ext uri="{9D8B030D-6E8A-4147-A177-3AD203B41FA5}">
                      <a16:colId xmlns:a16="http://schemas.microsoft.com/office/drawing/2014/main" val="20000"/>
                    </a:ext>
                  </a:extLst>
                </a:gridCol>
              </a:tblGrid>
              <a:tr h="228600">
                <a:tc>
                  <a:txBody>
                    <a:bodyPr/>
                    <a:lstStyle/>
                    <a:p>
                      <a:pPr marL="0" marR="0">
                        <a:lnSpc>
                          <a:spcPct val="115000"/>
                        </a:lnSpc>
                        <a:spcBef>
                          <a:spcPts val="0"/>
                        </a:spcBef>
                        <a:spcAft>
                          <a:spcPts val="0"/>
                        </a:spcAft>
                      </a:pPr>
                      <a:r>
                        <a:rPr lang="en-US" sz="2000" dirty="0">
                          <a:latin typeface="Calibri"/>
                          <a:ea typeface="Calibri"/>
                          <a:cs typeface="Times New Roman"/>
                        </a:rPr>
                        <a:t>2130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6096000" y="4906963"/>
          <a:ext cx="838200" cy="350520"/>
        </p:xfrm>
        <a:graphic>
          <a:graphicData uri="http://schemas.openxmlformats.org/drawingml/2006/table">
            <a:tbl>
              <a:tblPr/>
              <a:tblGrid>
                <a:gridCol w="838200">
                  <a:extLst>
                    <a:ext uri="{9D8B030D-6E8A-4147-A177-3AD203B41FA5}">
                      <a16:colId xmlns:a16="http://schemas.microsoft.com/office/drawing/2014/main" val="20000"/>
                    </a:ext>
                  </a:extLst>
                </a:gridCol>
              </a:tblGrid>
              <a:tr h="228600">
                <a:tc>
                  <a:txBody>
                    <a:bodyPr/>
                    <a:lstStyle/>
                    <a:p>
                      <a:pPr marL="0" marR="0">
                        <a:lnSpc>
                          <a:spcPct val="115000"/>
                        </a:lnSpc>
                        <a:spcBef>
                          <a:spcPts val="0"/>
                        </a:spcBef>
                        <a:spcAft>
                          <a:spcPts val="0"/>
                        </a:spcAft>
                      </a:pPr>
                      <a:r>
                        <a:rPr lang="en-US" sz="2000" dirty="0">
                          <a:latin typeface="Calibri"/>
                          <a:ea typeface="Calibri"/>
                          <a:cs typeface="Times New Roman"/>
                        </a:rPr>
                        <a:t>1455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9448800" y="4906963"/>
          <a:ext cx="838200" cy="350520"/>
        </p:xfrm>
        <a:graphic>
          <a:graphicData uri="http://schemas.openxmlformats.org/drawingml/2006/table">
            <a:tbl>
              <a:tblPr/>
              <a:tblGrid>
                <a:gridCol w="838200">
                  <a:extLst>
                    <a:ext uri="{9D8B030D-6E8A-4147-A177-3AD203B41FA5}">
                      <a16:colId xmlns:a16="http://schemas.microsoft.com/office/drawing/2014/main" val="20000"/>
                    </a:ext>
                  </a:extLst>
                </a:gridCol>
              </a:tblGrid>
              <a:tr h="228600">
                <a:tc>
                  <a:txBody>
                    <a:bodyPr/>
                    <a:lstStyle/>
                    <a:p>
                      <a:pPr marL="0" marR="0">
                        <a:lnSpc>
                          <a:spcPct val="115000"/>
                        </a:lnSpc>
                        <a:spcBef>
                          <a:spcPts val="0"/>
                        </a:spcBef>
                        <a:spcAft>
                          <a:spcPts val="0"/>
                        </a:spcAft>
                      </a:pPr>
                      <a:r>
                        <a:rPr lang="en-US" sz="2000" dirty="0">
                          <a:latin typeface="Calibri"/>
                          <a:ea typeface="Calibri"/>
                          <a:cs typeface="Times New Roman"/>
                        </a:rPr>
                        <a:t>2119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4038600" y="4906963"/>
          <a:ext cx="1600200" cy="350520"/>
        </p:xfrm>
        <a:graphic>
          <a:graphicData uri="http://schemas.openxmlformats.org/drawingml/2006/table">
            <a:tbl>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04800">
                <a:tc>
                  <a:txBody>
                    <a:bodyPr/>
                    <a:lstStyle/>
                    <a:p>
                      <a:pPr marL="0" marR="0">
                        <a:lnSpc>
                          <a:spcPct val="115000"/>
                        </a:lnSpc>
                        <a:spcBef>
                          <a:spcPts val="0"/>
                        </a:spcBef>
                        <a:spcAft>
                          <a:spcPts val="0"/>
                        </a:spcAft>
                      </a:pPr>
                      <a:r>
                        <a:rPr lang="en-US" sz="2000" dirty="0">
                          <a:latin typeface="Calibri"/>
                          <a:ea typeface="Calibri"/>
                          <a:cs typeface="Times New Roman"/>
                        </a:rPr>
                        <a:t>4132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3212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6622" name="Group 62"/>
          <p:cNvGraphicFramePr>
            <a:graphicFrameLocks noGrp="1"/>
          </p:cNvGraphicFramePr>
          <p:nvPr/>
        </p:nvGraphicFramePr>
        <p:xfrm>
          <a:off x="7315200" y="4906963"/>
          <a:ext cx="1981200" cy="350520"/>
        </p:xfrm>
        <a:graphic>
          <a:graphicData uri="http://schemas.openxmlformats.org/drawingml/2006/table">
            <a:tbl>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30480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alibri" pitchFamily="34" charset="0"/>
                          <a:ea typeface="Calibri" pitchFamily="34" charset="0"/>
                          <a:cs typeface="Times New Roman" pitchFamily="18" charset="0"/>
                        </a:rPr>
                        <a:t>2176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alibri" pitchFamily="34" charset="0"/>
                          <a:ea typeface="Calibri" pitchFamily="34" charset="0"/>
                          <a:cs typeface="Times New Roman" pitchFamily="18" charset="0"/>
                        </a:rPr>
                        <a:t>6456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alibri" pitchFamily="34" charset="0"/>
                          <a:ea typeface="Calibri" pitchFamily="34" charset="0"/>
                          <a:cs typeface="Times New Roman" pitchFamily="18" charset="0"/>
                        </a:rPr>
                        <a:t>1466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1" name="Content Placeholder 2"/>
          <p:cNvSpPr txBox="1">
            <a:spLocks/>
          </p:cNvSpPr>
          <p:nvPr/>
        </p:nvSpPr>
        <p:spPr bwMode="auto">
          <a:xfrm>
            <a:off x="2514600" y="3810000"/>
            <a:ext cx="8153400" cy="838200"/>
          </a:xfrm>
          <a:prstGeom prst="rect">
            <a:avLst/>
          </a:prstGeom>
          <a:noFill/>
          <a:ln w="9525">
            <a:noFill/>
            <a:miter lim="800000"/>
            <a:headEnd/>
            <a:tailEnd/>
          </a:ln>
        </p:spPr>
        <p:txBody>
          <a:bodyPr/>
          <a:lstStyle/>
          <a:p>
            <a:pPr marL="365125" indent="-282575" eaLnBrk="0" hangingPunct="0">
              <a:spcBef>
                <a:spcPts val="600"/>
              </a:spcBef>
              <a:buClr>
                <a:schemeClr val="accent1"/>
              </a:buClr>
              <a:buSzPct val="80000"/>
              <a:defRPr/>
            </a:pPr>
            <a:r>
              <a:rPr lang="en-US" sz="3200" dirty="0"/>
              <a:t>First pass (Unit’s digit)</a:t>
            </a:r>
          </a:p>
          <a:p>
            <a:pPr marL="365125" indent="-282575" eaLnBrk="0" hangingPunct="0">
              <a:spcBef>
                <a:spcPts val="600"/>
              </a:spcBef>
              <a:buClr>
                <a:schemeClr val="accent1"/>
              </a:buClr>
              <a:buSzPct val="80000"/>
              <a:defRPr/>
            </a:pPr>
            <a:endParaRPr lang="en-US" sz="3200" dirty="0"/>
          </a:p>
        </p:txBody>
      </p:sp>
    </p:spTree>
    <p:extLst>
      <p:ext uri="{BB962C8B-B14F-4D97-AF65-F5344CB8AC3E}">
        <p14:creationId xmlns:p14="http://schemas.microsoft.com/office/powerpoint/2010/main" val="219418480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0"/>
            <a:ext cx="10363200" cy="1143000"/>
          </a:xfrm>
        </p:spPr>
        <p:txBody>
          <a:bodyPr/>
          <a:lstStyle/>
          <a:p>
            <a:pPr>
              <a:defRPr/>
            </a:pPr>
            <a:r>
              <a:rPr lang="en-US" dirty="0"/>
              <a:t>Radix sort</a:t>
            </a:r>
          </a:p>
        </p:txBody>
      </p:sp>
      <p:sp>
        <p:nvSpPr>
          <p:cNvPr id="84995" name="Content Placeholder 2"/>
          <p:cNvSpPr>
            <a:spLocks noGrp="1"/>
          </p:cNvSpPr>
          <p:nvPr>
            <p:ph idx="1"/>
          </p:nvPr>
        </p:nvSpPr>
        <p:spPr>
          <a:xfrm>
            <a:off x="2959100" y="3840163"/>
            <a:ext cx="7499350" cy="762000"/>
          </a:xfrm>
        </p:spPr>
        <p:txBody>
          <a:bodyPr/>
          <a:lstStyle/>
          <a:p>
            <a:pPr>
              <a:buFont typeface="Wingdings 2" pitchFamily="18" charset="2"/>
              <a:buNone/>
            </a:pPr>
            <a:r>
              <a:rPr lang="en-US"/>
              <a:t>Second pass (Ten’s digit)</a:t>
            </a:r>
          </a:p>
        </p:txBody>
      </p:sp>
      <p:graphicFrame>
        <p:nvGraphicFramePr>
          <p:cNvPr id="5" name="Table 4"/>
          <p:cNvGraphicFramePr>
            <a:graphicFrameLocks noGrp="1"/>
          </p:cNvGraphicFramePr>
          <p:nvPr/>
        </p:nvGraphicFramePr>
        <p:xfrm>
          <a:off x="8382000" y="4983163"/>
          <a:ext cx="838200" cy="350520"/>
        </p:xfrm>
        <a:graphic>
          <a:graphicData uri="http://schemas.openxmlformats.org/drawingml/2006/table">
            <a:tbl>
              <a:tblPr/>
              <a:tblGrid>
                <a:gridCol w="838200">
                  <a:extLst>
                    <a:ext uri="{9D8B030D-6E8A-4147-A177-3AD203B41FA5}">
                      <a16:colId xmlns:a16="http://schemas.microsoft.com/office/drawing/2014/main" val="20000"/>
                    </a:ext>
                  </a:extLst>
                </a:gridCol>
              </a:tblGrid>
              <a:tr h="228600">
                <a:tc>
                  <a:txBody>
                    <a:bodyPr/>
                    <a:lstStyle/>
                    <a:p>
                      <a:pPr marL="0" marR="0">
                        <a:lnSpc>
                          <a:spcPct val="115000"/>
                        </a:lnSpc>
                        <a:spcBef>
                          <a:spcPts val="0"/>
                        </a:spcBef>
                        <a:spcAft>
                          <a:spcPts val="0"/>
                        </a:spcAft>
                      </a:pPr>
                      <a:r>
                        <a:rPr lang="en-US" sz="2000" dirty="0">
                          <a:latin typeface="Calibri"/>
                          <a:ea typeface="Calibri"/>
                          <a:cs typeface="Times New Roman"/>
                        </a:rPr>
                        <a:t>1466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9448800" y="4983163"/>
          <a:ext cx="838200" cy="350520"/>
        </p:xfrm>
        <a:graphic>
          <a:graphicData uri="http://schemas.openxmlformats.org/drawingml/2006/table">
            <a:tbl>
              <a:tblPr/>
              <a:tblGrid>
                <a:gridCol w="838200">
                  <a:extLst>
                    <a:ext uri="{9D8B030D-6E8A-4147-A177-3AD203B41FA5}">
                      <a16:colId xmlns:a16="http://schemas.microsoft.com/office/drawing/2014/main" val="20000"/>
                    </a:ext>
                  </a:extLst>
                </a:gridCol>
              </a:tblGrid>
              <a:tr h="228600">
                <a:tc>
                  <a:txBody>
                    <a:bodyPr/>
                    <a:lstStyle/>
                    <a:p>
                      <a:pPr marL="0" marR="0">
                        <a:lnSpc>
                          <a:spcPct val="115000"/>
                        </a:lnSpc>
                        <a:spcBef>
                          <a:spcPts val="0"/>
                        </a:spcBef>
                        <a:spcAft>
                          <a:spcPts val="0"/>
                        </a:spcAft>
                      </a:pPr>
                      <a:r>
                        <a:rPr lang="en-US" sz="2000" dirty="0">
                          <a:latin typeface="Calibri"/>
                          <a:ea typeface="Calibri"/>
                          <a:cs typeface="Times New Roman"/>
                        </a:rPr>
                        <a:t>2176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2819400" y="4983163"/>
          <a:ext cx="1600200" cy="350520"/>
        </p:xfrm>
        <a:graphic>
          <a:graphicData uri="http://schemas.openxmlformats.org/drawingml/2006/table">
            <a:tbl>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04800">
                <a:tc>
                  <a:txBody>
                    <a:bodyPr/>
                    <a:lstStyle/>
                    <a:p>
                      <a:pPr marL="0" marR="0">
                        <a:lnSpc>
                          <a:spcPct val="115000"/>
                        </a:lnSpc>
                        <a:spcBef>
                          <a:spcPts val="0"/>
                        </a:spcBef>
                        <a:spcAft>
                          <a:spcPts val="0"/>
                        </a:spcAft>
                      </a:pPr>
                      <a:r>
                        <a:rPr lang="en-US" sz="2000" dirty="0">
                          <a:latin typeface="Calibri"/>
                          <a:ea typeface="Calibri"/>
                          <a:cs typeface="Times New Roman"/>
                        </a:rPr>
                        <a:t>3212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2119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4648200" y="4983163"/>
          <a:ext cx="1600200" cy="350520"/>
        </p:xfrm>
        <a:graphic>
          <a:graphicData uri="http://schemas.openxmlformats.org/drawingml/2006/table">
            <a:tbl>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04800">
                <a:tc>
                  <a:txBody>
                    <a:bodyPr/>
                    <a:lstStyle/>
                    <a:p>
                      <a:pPr marL="0" marR="0">
                        <a:lnSpc>
                          <a:spcPct val="115000"/>
                        </a:lnSpc>
                        <a:spcBef>
                          <a:spcPts val="0"/>
                        </a:spcBef>
                        <a:spcAft>
                          <a:spcPts val="0"/>
                        </a:spcAft>
                      </a:pPr>
                      <a:r>
                        <a:rPr lang="en-US" sz="2000" dirty="0">
                          <a:latin typeface="Calibri"/>
                          <a:ea typeface="Calibri"/>
                          <a:cs typeface="Times New Roman"/>
                        </a:rPr>
                        <a:t>2130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4132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6477000" y="4983163"/>
          <a:ext cx="1600200" cy="350520"/>
        </p:xfrm>
        <a:graphic>
          <a:graphicData uri="http://schemas.openxmlformats.org/drawingml/2006/table">
            <a:tbl>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04800">
                <a:tc>
                  <a:txBody>
                    <a:bodyPr/>
                    <a:lstStyle/>
                    <a:p>
                      <a:pPr marL="0" marR="0">
                        <a:lnSpc>
                          <a:spcPct val="115000"/>
                        </a:lnSpc>
                        <a:spcBef>
                          <a:spcPts val="0"/>
                        </a:spcBef>
                        <a:spcAft>
                          <a:spcPts val="0"/>
                        </a:spcAft>
                      </a:pPr>
                      <a:r>
                        <a:rPr lang="en-US" sz="2000" dirty="0">
                          <a:latin typeface="Calibri"/>
                          <a:ea typeface="Calibri"/>
                          <a:cs typeface="Times New Roman"/>
                        </a:rPr>
                        <a:t>1455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6456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nvGraphicFramePr>
        <p:xfrm>
          <a:off x="2895600" y="1981200"/>
          <a:ext cx="838200" cy="350520"/>
        </p:xfrm>
        <a:graphic>
          <a:graphicData uri="http://schemas.openxmlformats.org/drawingml/2006/table">
            <a:tbl>
              <a:tblPr/>
              <a:tblGrid>
                <a:gridCol w="838200">
                  <a:extLst>
                    <a:ext uri="{9D8B030D-6E8A-4147-A177-3AD203B41FA5}">
                      <a16:colId xmlns:a16="http://schemas.microsoft.com/office/drawing/2014/main" val="20000"/>
                    </a:ext>
                  </a:extLst>
                </a:gridCol>
              </a:tblGrid>
              <a:tr h="228600">
                <a:tc>
                  <a:txBody>
                    <a:bodyPr/>
                    <a:lstStyle/>
                    <a:p>
                      <a:pPr marL="0" marR="0">
                        <a:lnSpc>
                          <a:spcPct val="115000"/>
                        </a:lnSpc>
                        <a:spcBef>
                          <a:spcPts val="0"/>
                        </a:spcBef>
                        <a:spcAft>
                          <a:spcPts val="0"/>
                        </a:spcAft>
                      </a:pPr>
                      <a:r>
                        <a:rPr lang="en-US" sz="2000" dirty="0">
                          <a:latin typeface="Calibri"/>
                          <a:ea typeface="Calibri"/>
                          <a:cs typeface="Times New Roman"/>
                        </a:rPr>
                        <a:t>2130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nvGraphicFramePr>
        <p:xfrm>
          <a:off x="6248400" y="1981200"/>
          <a:ext cx="838200" cy="350520"/>
        </p:xfrm>
        <a:graphic>
          <a:graphicData uri="http://schemas.openxmlformats.org/drawingml/2006/table">
            <a:tbl>
              <a:tblPr/>
              <a:tblGrid>
                <a:gridCol w="838200">
                  <a:extLst>
                    <a:ext uri="{9D8B030D-6E8A-4147-A177-3AD203B41FA5}">
                      <a16:colId xmlns:a16="http://schemas.microsoft.com/office/drawing/2014/main" val="20000"/>
                    </a:ext>
                  </a:extLst>
                </a:gridCol>
              </a:tblGrid>
              <a:tr h="228600">
                <a:tc>
                  <a:txBody>
                    <a:bodyPr/>
                    <a:lstStyle/>
                    <a:p>
                      <a:pPr marL="0" marR="0">
                        <a:lnSpc>
                          <a:spcPct val="115000"/>
                        </a:lnSpc>
                        <a:spcBef>
                          <a:spcPts val="0"/>
                        </a:spcBef>
                        <a:spcAft>
                          <a:spcPts val="0"/>
                        </a:spcAft>
                      </a:pPr>
                      <a:r>
                        <a:rPr lang="en-US" sz="2000" dirty="0">
                          <a:latin typeface="Calibri"/>
                          <a:ea typeface="Calibri"/>
                          <a:cs typeface="Times New Roman"/>
                        </a:rPr>
                        <a:t>1455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nvGraphicFramePr>
        <p:xfrm>
          <a:off x="9601200" y="1981200"/>
          <a:ext cx="838200" cy="350520"/>
        </p:xfrm>
        <a:graphic>
          <a:graphicData uri="http://schemas.openxmlformats.org/drawingml/2006/table">
            <a:tbl>
              <a:tblPr/>
              <a:tblGrid>
                <a:gridCol w="838200">
                  <a:extLst>
                    <a:ext uri="{9D8B030D-6E8A-4147-A177-3AD203B41FA5}">
                      <a16:colId xmlns:a16="http://schemas.microsoft.com/office/drawing/2014/main" val="20000"/>
                    </a:ext>
                  </a:extLst>
                </a:gridCol>
              </a:tblGrid>
              <a:tr h="228600">
                <a:tc>
                  <a:txBody>
                    <a:bodyPr/>
                    <a:lstStyle/>
                    <a:p>
                      <a:pPr marL="0" marR="0">
                        <a:lnSpc>
                          <a:spcPct val="115000"/>
                        </a:lnSpc>
                        <a:spcBef>
                          <a:spcPts val="0"/>
                        </a:spcBef>
                        <a:spcAft>
                          <a:spcPts val="0"/>
                        </a:spcAft>
                      </a:pPr>
                      <a:r>
                        <a:rPr lang="en-US" sz="2000" dirty="0">
                          <a:latin typeface="Calibri"/>
                          <a:ea typeface="Calibri"/>
                          <a:cs typeface="Times New Roman"/>
                        </a:rPr>
                        <a:t>2119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nvGraphicFramePr>
        <p:xfrm>
          <a:off x="4191000" y="1981200"/>
          <a:ext cx="1600200" cy="350520"/>
        </p:xfrm>
        <a:graphic>
          <a:graphicData uri="http://schemas.openxmlformats.org/drawingml/2006/table">
            <a:tbl>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04800">
                <a:tc>
                  <a:txBody>
                    <a:bodyPr/>
                    <a:lstStyle/>
                    <a:p>
                      <a:pPr marL="0" marR="0">
                        <a:lnSpc>
                          <a:spcPct val="115000"/>
                        </a:lnSpc>
                        <a:spcBef>
                          <a:spcPts val="0"/>
                        </a:spcBef>
                        <a:spcAft>
                          <a:spcPts val="0"/>
                        </a:spcAft>
                      </a:pPr>
                      <a:r>
                        <a:rPr lang="en-US" sz="2000" dirty="0">
                          <a:latin typeface="Calibri"/>
                          <a:ea typeface="Calibri"/>
                          <a:cs typeface="Times New Roman"/>
                        </a:rPr>
                        <a:t>4132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3212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7661" name="Group 77"/>
          <p:cNvGraphicFramePr>
            <a:graphicFrameLocks noGrp="1"/>
          </p:cNvGraphicFramePr>
          <p:nvPr/>
        </p:nvGraphicFramePr>
        <p:xfrm>
          <a:off x="7467600" y="1981200"/>
          <a:ext cx="1981200" cy="350520"/>
        </p:xfrm>
        <a:graphic>
          <a:graphicData uri="http://schemas.openxmlformats.org/drawingml/2006/table">
            <a:tbl>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30480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alibri" pitchFamily="34" charset="0"/>
                          <a:ea typeface="Calibri" pitchFamily="34" charset="0"/>
                          <a:cs typeface="Times New Roman" pitchFamily="18" charset="0"/>
                        </a:rPr>
                        <a:t>2176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alibri" pitchFamily="34" charset="0"/>
                          <a:ea typeface="Calibri" pitchFamily="34" charset="0"/>
                          <a:cs typeface="Times New Roman" pitchFamily="18" charset="0"/>
                        </a:rPr>
                        <a:t>6456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alibri" pitchFamily="34" charset="0"/>
                          <a:ea typeface="Calibri" pitchFamily="34" charset="0"/>
                          <a:cs typeface="Times New Roman" pitchFamily="18" charset="0"/>
                        </a:rPr>
                        <a:t>1466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515710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Exercise</a:t>
            </a:r>
          </a:p>
        </p:txBody>
      </p:sp>
      <p:sp>
        <p:nvSpPr>
          <p:cNvPr id="16387" name="Content Placeholder 2"/>
          <p:cNvSpPr>
            <a:spLocks noGrp="1"/>
          </p:cNvSpPr>
          <p:nvPr>
            <p:ph idx="1"/>
          </p:nvPr>
        </p:nvSpPr>
        <p:spPr/>
        <p:txBody>
          <a:bodyPr/>
          <a:lstStyle/>
          <a:p>
            <a:r>
              <a:rPr lang="en-US" dirty="0"/>
              <a:t>Sort the following numbers using bubble sort.</a:t>
            </a:r>
          </a:p>
          <a:p>
            <a:pPr>
              <a:buFont typeface="Wingdings 2" pitchFamily="18" charset="2"/>
              <a:buNone/>
            </a:pPr>
            <a:endParaRPr lang="en-US" dirty="0"/>
          </a:p>
          <a:p>
            <a:pPr>
              <a:buFont typeface="Wingdings 2" pitchFamily="18" charset="2"/>
              <a:buNone/>
            </a:pPr>
            <a:r>
              <a:rPr lang="en-US" dirty="0"/>
              <a:t>	25   14    62    35    69    12</a:t>
            </a:r>
          </a:p>
        </p:txBody>
      </p:sp>
    </p:spTree>
    <p:extLst>
      <p:ext uri="{BB962C8B-B14F-4D97-AF65-F5344CB8AC3E}">
        <p14:creationId xmlns:p14="http://schemas.microsoft.com/office/powerpoint/2010/main" val="350476045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737" y="-143128"/>
            <a:ext cx="10363200" cy="1143000"/>
          </a:xfrm>
        </p:spPr>
        <p:txBody>
          <a:bodyPr/>
          <a:lstStyle/>
          <a:p>
            <a:pPr>
              <a:defRPr/>
            </a:pPr>
            <a:r>
              <a:rPr lang="en-US" dirty="0"/>
              <a:t>Radix sort</a:t>
            </a:r>
          </a:p>
        </p:txBody>
      </p:sp>
      <p:sp>
        <p:nvSpPr>
          <p:cNvPr id="86019" name="Content Placeholder 2"/>
          <p:cNvSpPr>
            <a:spLocks noGrp="1"/>
          </p:cNvSpPr>
          <p:nvPr>
            <p:ph idx="1"/>
          </p:nvPr>
        </p:nvSpPr>
        <p:spPr>
          <a:xfrm>
            <a:off x="2667000" y="3581400"/>
            <a:ext cx="7499350" cy="685800"/>
          </a:xfrm>
        </p:spPr>
        <p:txBody>
          <a:bodyPr/>
          <a:lstStyle/>
          <a:p>
            <a:pPr>
              <a:buFont typeface="Wingdings 2" pitchFamily="18" charset="2"/>
              <a:buNone/>
            </a:pPr>
            <a:r>
              <a:rPr lang="en-US"/>
              <a:t>Third pass (Hundred’s digit)</a:t>
            </a:r>
          </a:p>
        </p:txBody>
      </p:sp>
      <p:graphicFrame>
        <p:nvGraphicFramePr>
          <p:cNvPr id="4" name="Table 3"/>
          <p:cNvGraphicFramePr>
            <a:graphicFrameLocks noGrp="1"/>
          </p:cNvGraphicFramePr>
          <p:nvPr/>
        </p:nvGraphicFramePr>
        <p:xfrm>
          <a:off x="2667000" y="4983163"/>
          <a:ext cx="4156712" cy="350520"/>
        </p:xfrm>
        <a:graphic>
          <a:graphicData uri="http://schemas.openxmlformats.org/drawingml/2006/table">
            <a:tbl>
              <a:tblPr/>
              <a:tblGrid>
                <a:gridCol w="1039178">
                  <a:extLst>
                    <a:ext uri="{9D8B030D-6E8A-4147-A177-3AD203B41FA5}">
                      <a16:colId xmlns:a16="http://schemas.microsoft.com/office/drawing/2014/main" val="20000"/>
                    </a:ext>
                  </a:extLst>
                </a:gridCol>
                <a:gridCol w="1039178">
                  <a:extLst>
                    <a:ext uri="{9D8B030D-6E8A-4147-A177-3AD203B41FA5}">
                      <a16:colId xmlns:a16="http://schemas.microsoft.com/office/drawing/2014/main" val="20001"/>
                    </a:ext>
                  </a:extLst>
                </a:gridCol>
                <a:gridCol w="1039178">
                  <a:extLst>
                    <a:ext uri="{9D8B030D-6E8A-4147-A177-3AD203B41FA5}">
                      <a16:colId xmlns:a16="http://schemas.microsoft.com/office/drawing/2014/main" val="20002"/>
                    </a:ext>
                  </a:extLst>
                </a:gridCol>
                <a:gridCol w="1039178">
                  <a:extLst>
                    <a:ext uri="{9D8B030D-6E8A-4147-A177-3AD203B41FA5}">
                      <a16:colId xmlns:a16="http://schemas.microsoft.com/office/drawing/2014/main" val="20003"/>
                    </a:ext>
                  </a:extLst>
                </a:gridCol>
              </a:tblGrid>
              <a:tr h="324993">
                <a:tc>
                  <a:txBody>
                    <a:bodyPr/>
                    <a:lstStyle/>
                    <a:p>
                      <a:pPr marL="0" marR="0">
                        <a:lnSpc>
                          <a:spcPct val="115000"/>
                        </a:lnSpc>
                        <a:spcBef>
                          <a:spcPts val="0"/>
                        </a:spcBef>
                        <a:spcAft>
                          <a:spcPts val="0"/>
                        </a:spcAft>
                      </a:pPr>
                      <a:r>
                        <a:rPr lang="en-US" sz="2000" dirty="0">
                          <a:latin typeface="Calibri"/>
                          <a:ea typeface="Calibri"/>
                          <a:cs typeface="Times New Roman"/>
                        </a:rPr>
                        <a:t>2119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2130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4132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2176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7086600" y="4983163"/>
          <a:ext cx="838200" cy="350520"/>
        </p:xfrm>
        <a:graphic>
          <a:graphicData uri="http://schemas.openxmlformats.org/drawingml/2006/table">
            <a:tbl>
              <a:tblPr/>
              <a:tblGrid>
                <a:gridCol w="838200">
                  <a:extLst>
                    <a:ext uri="{9D8B030D-6E8A-4147-A177-3AD203B41FA5}">
                      <a16:colId xmlns:a16="http://schemas.microsoft.com/office/drawing/2014/main" val="20000"/>
                    </a:ext>
                  </a:extLst>
                </a:gridCol>
              </a:tblGrid>
              <a:tr h="228600">
                <a:tc>
                  <a:txBody>
                    <a:bodyPr/>
                    <a:lstStyle/>
                    <a:p>
                      <a:pPr marL="0" marR="0">
                        <a:lnSpc>
                          <a:spcPct val="115000"/>
                        </a:lnSpc>
                        <a:spcBef>
                          <a:spcPts val="0"/>
                        </a:spcBef>
                        <a:spcAft>
                          <a:spcPts val="0"/>
                        </a:spcAft>
                      </a:pPr>
                      <a:r>
                        <a:rPr lang="en-US" sz="2000" dirty="0">
                          <a:latin typeface="Calibri"/>
                          <a:ea typeface="Calibri"/>
                          <a:cs typeface="Times New Roman"/>
                        </a:rPr>
                        <a:t>3212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8229600" y="4983163"/>
          <a:ext cx="1981200" cy="350520"/>
        </p:xfrm>
        <a:graphic>
          <a:graphicData uri="http://schemas.openxmlformats.org/drawingml/2006/table">
            <a:tbl>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304800">
                <a:tc>
                  <a:txBody>
                    <a:bodyPr/>
                    <a:lstStyle/>
                    <a:p>
                      <a:pPr marL="0" marR="0">
                        <a:lnSpc>
                          <a:spcPct val="115000"/>
                        </a:lnSpc>
                        <a:spcBef>
                          <a:spcPts val="0"/>
                        </a:spcBef>
                        <a:spcAft>
                          <a:spcPts val="0"/>
                        </a:spcAft>
                      </a:pPr>
                      <a:r>
                        <a:rPr lang="en-US" sz="2000" dirty="0">
                          <a:latin typeface="Calibri"/>
                          <a:ea typeface="Calibri"/>
                          <a:cs typeface="Times New Roman"/>
                        </a:rPr>
                        <a:t>1455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6456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1466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8229600" y="1554163"/>
          <a:ext cx="838200" cy="350520"/>
        </p:xfrm>
        <a:graphic>
          <a:graphicData uri="http://schemas.openxmlformats.org/drawingml/2006/table">
            <a:tbl>
              <a:tblPr/>
              <a:tblGrid>
                <a:gridCol w="838200">
                  <a:extLst>
                    <a:ext uri="{9D8B030D-6E8A-4147-A177-3AD203B41FA5}">
                      <a16:colId xmlns:a16="http://schemas.microsoft.com/office/drawing/2014/main" val="20000"/>
                    </a:ext>
                  </a:extLst>
                </a:gridCol>
              </a:tblGrid>
              <a:tr h="228600">
                <a:tc>
                  <a:txBody>
                    <a:bodyPr/>
                    <a:lstStyle/>
                    <a:p>
                      <a:pPr marL="0" marR="0">
                        <a:lnSpc>
                          <a:spcPct val="115000"/>
                        </a:lnSpc>
                        <a:spcBef>
                          <a:spcPts val="0"/>
                        </a:spcBef>
                        <a:spcAft>
                          <a:spcPts val="0"/>
                        </a:spcAft>
                      </a:pPr>
                      <a:r>
                        <a:rPr lang="en-US" sz="2000" dirty="0">
                          <a:latin typeface="Calibri"/>
                          <a:ea typeface="Calibri"/>
                          <a:cs typeface="Times New Roman"/>
                        </a:rPr>
                        <a:t>1466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9296400" y="1554163"/>
          <a:ext cx="838200" cy="350520"/>
        </p:xfrm>
        <a:graphic>
          <a:graphicData uri="http://schemas.openxmlformats.org/drawingml/2006/table">
            <a:tbl>
              <a:tblPr/>
              <a:tblGrid>
                <a:gridCol w="838200">
                  <a:extLst>
                    <a:ext uri="{9D8B030D-6E8A-4147-A177-3AD203B41FA5}">
                      <a16:colId xmlns:a16="http://schemas.microsoft.com/office/drawing/2014/main" val="20000"/>
                    </a:ext>
                  </a:extLst>
                </a:gridCol>
              </a:tblGrid>
              <a:tr h="228600">
                <a:tc>
                  <a:txBody>
                    <a:bodyPr/>
                    <a:lstStyle/>
                    <a:p>
                      <a:pPr marL="0" marR="0">
                        <a:lnSpc>
                          <a:spcPct val="115000"/>
                        </a:lnSpc>
                        <a:spcBef>
                          <a:spcPts val="0"/>
                        </a:spcBef>
                        <a:spcAft>
                          <a:spcPts val="0"/>
                        </a:spcAft>
                      </a:pPr>
                      <a:r>
                        <a:rPr lang="en-US" sz="2000" dirty="0">
                          <a:latin typeface="Calibri"/>
                          <a:ea typeface="Calibri"/>
                          <a:cs typeface="Times New Roman"/>
                        </a:rPr>
                        <a:t>2176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2667000" y="1554163"/>
          <a:ext cx="1600200" cy="350520"/>
        </p:xfrm>
        <a:graphic>
          <a:graphicData uri="http://schemas.openxmlformats.org/drawingml/2006/table">
            <a:tbl>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04800">
                <a:tc>
                  <a:txBody>
                    <a:bodyPr/>
                    <a:lstStyle/>
                    <a:p>
                      <a:pPr marL="0" marR="0">
                        <a:lnSpc>
                          <a:spcPct val="115000"/>
                        </a:lnSpc>
                        <a:spcBef>
                          <a:spcPts val="0"/>
                        </a:spcBef>
                        <a:spcAft>
                          <a:spcPts val="0"/>
                        </a:spcAft>
                      </a:pPr>
                      <a:r>
                        <a:rPr lang="en-US" sz="2000" dirty="0">
                          <a:latin typeface="Calibri"/>
                          <a:ea typeface="Calibri"/>
                          <a:cs typeface="Times New Roman"/>
                        </a:rPr>
                        <a:t>3212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2119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4495800" y="1554163"/>
          <a:ext cx="1600200" cy="350520"/>
        </p:xfrm>
        <a:graphic>
          <a:graphicData uri="http://schemas.openxmlformats.org/drawingml/2006/table">
            <a:tbl>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04800">
                <a:tc>
                  <a:txBody>
                    <a:bodyPr/>
                    <a:lstStyle/>
                    <a:p>
                      <a:pPr marL="0" marR="0">
                        <a:lnSpc>
                          <a:spcPct val="115000"/>
                        </a:lnSpc>
                        <a:spcBef>
                          <a:spcPts val="0"/>
                        </a:spcBef>
                        <a:spcAft>
                          <a:spcPts val="0"/>
                        </a:spcAft>
                      </a:pPr>
                      <a:r>
                        <a:rPr lang="en-US" sz="2000" dirty="0">
                          <a:latin typeface="Calibri"/>
                          <a:ea typeface="Calibri"/>
                          <a:cs typeface="Times New Roman"/>
                        </a:rPr>
                        <a:t>2130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4132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nvGraphicFramePr>
        <p:xfrm>
          <a:off x="6324600" y="1554163"/>
          <a:ext cx="1600200" cy="350520"/>
        </p:xfrm>
        <a:graphic>
          <a:graphicData uri="http://schemas.openxmlformats.org/drawingml/2006/table">
            <a:tbl>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04800">
                <a:tc>
                  <a:txBody>
                    <a:bodyPr/>
                    <a:lstStyle/>
                    <a:p>
                      <a:pPr marL="0" marR="0">
                        <a:lnSpc>
                          <a:spcPct val="115000"/>
                        </a:lnSpc>
                        <a:spcBef>
                          <a:spcPts val="0"/>
                        </a:spcBef>
                        <a:spcAft>
                          <a:spcPts val="0"/>
                        </a:spcAft>
                      </a:pPr>
                      <a:r>
                        <a:rPr lang="en-US" sz="2000" dirty="0">
                          <a:latin typeface="Calibri"/>
                          <a:ea typeface="Calibri"/>
                          <a:cs typeface="Times New Roman"/>
                        </a:rPr>
                        <a:t>1455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6456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3121957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162"/>
            <a:ext cx="10363200" cy="1143000"/>
          </a:xfrm>
        </p:spPr>
        <p:txBody>
          <a:bodyPr/>
          <a:lstStyle/>
          <a:p>
            <a:pPr>
              <a:defRPr/>
            </a:pPr>
            <a:r>
              <a:rPr lang="en-US" dirty="0"/>
              <a:t>Radix sort</a:t>
            </a:r>
          </a:p>
        </p:txBody>
      </p:sp>
      <p:sp>
        <p:nvSpPr>
          <p:cNvPr id="87043" name="Content Placeholder 2"/>
          <p:cNvSpPr>
            <a:spLocks noGrp="1"/>
          </p:cNvSpPr>
          <p:nvPr>
            <p:ph idx="1"/>
          </p:nvPr>
        </p:nvSpPr>
        <p:spPr>
          <a:xfrm>
            <a:off x="2959100" y="2697163"/>
            <a:ext cx="7499350" cy="762000"/>
          </a:xfrm>
        </p:spPr>
        <p:txBody>
          <a:bodyPr/>
          <a:lstStyle/>
          <a:p>
            <a:pPr>
              <a:buFont typeface="Wingdings 2" pitchFamily="18" charset="2"/>
              <a:buNone/>
            </a:pPr>
            <a:r>
              <a:rPr lang="en-US"/>
              <a:t>Fourth pass (Thousand’s digit)</a:t>
            </a:r>
          </a:p>
          <a:p>
            <a:pPr>
              <a:buFont typeface="Wingdings 2" pitchFamily="18" charset="2"/>
              <a:buNone/>
            </a:pPr>
            <a:endParaRPr lang="en-US"/>
          </a:p>
        </p:txBody>
      </p:sp>
      <p:graphicFrame>
        <p:nvGraphicFramePr>
          <p:cNvPr id="4" name="Table 3"/>
          <p:cNvGraphicFramePr>
            <a:graphicFrameLocks noGrp="1"/>
          </p:cNvGraphicFramePr>
          <p:nvPr/>
        </p:nvGraphicFramePr>
        <p:xfrm>
          <a:off x="7239000" y="3946525"/>
          <a:ext cx="838200" cy="350520"/>
        </p:xfrm>
        <a:graphic>
          <a:graphicData uri="http://schemas.openxmlformats.org/drawingml/2006/table">
            <a:tbl>
              <a:tblPr/>
              <a:tblGrid>
                <a:gridCol w="838200">
                  <a:extLst>
                    <a:ext uri="{9D8B030D-6E8A-4147-A177-3AD203B41FA5}">
                      <a16:colId xmlns:a16="http://schemas.microsoft.com/office/drawing/2014/main" val="20000"/>
                    </a:ext>
                  </a:extLst>
                </a:gridCol>
              </a:tblGrid>
              <a:tr h="228600">
                <a:tc>
                  <a:txBody>
                    <a:bodyPr/>
                    <a:lstStyle/>
                    <a:p>
                      <a:pPr marL="0" marR="0">
                        <a:lnSpc>
                          <a:spcPct val="115000"/>
                        </a:lnSpc>
                        <a:spcBef>
                          <a:spcPts val="0"/>
                        </a:spcBef>
                        <a:spcAft>
                          <a:spcPts val="0"/>
                        </a:spcAft>
                      </a:pPr>
                      <a:r>
                        <a:rPr lang="en-US" sz="2000" dirty="0">
                          <a:latin typeface="Calibri"/>
                          <a:ea typeface="Calibri"/>
                          <a:cs typeface="Times New Roman"/>
                        </a:rPr>
                        <a:t>3212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8305800" y="3946525"/>
          <a:ext cx="838200" cy="350520"/>
        </p:xfrm>
        <a:graphic>
          <a:graphicData uri="http://schemas.openxmlformats.org/drawingml/2006/table">
            <a:tbl>
              <a:tblPr/>
              <a:tblGrid>
                <a:gridCol w="838200">
                  <a:extLst>
                    <a:ext uri="{9D8B030D-6E8A-4147-A177-3AD203B41FA5}">
                      <a16:colId xmlns:a16="http://schemas.microsoft.com/office/drawing/2014/main" val="20000"/>
                    </a:ext>
                  </a:extLst>
                </a:gridCol>
              </a:tblGrid>
              <a:tr h="228600">
                <a:tc>
                  <a:txBody>
                    <a:bodyPr/>
                    <a:lstStyle/>
                    <a:p>
                      <a:pPr marL="0" marR="0">
                        <a:lnSpc>
                          <a:spcPct val="115000"/>
                        </a:lnSpc>
                        <a:spcBef>
                          <a:spcPts val="0"/>
                        </a:spcBef>
                        <a:spcAft>
                          <a:spcPts val="0"/>
                        </a:spcAft>
                      </a:pPr>
                      <a:r>
                        <a:rPr lang="en-US" sz="2000" dirty="0">
                          <a:latin typeface="Calibri"/>
                          <a:ea typeface="Calibri"/>
                          <a:cs typeface="Times New Roman"/>
                        </a:rPr>
                        <a:t>4132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9372600" y="3946525"/>
          <a:ext cx="838200" cy="350520"/>
        </p:xfrm>
        <a:graphic>
          <a:graphicData uri="http://schemas.openxmlformats.org/drawingml/2006/table">
            <a:tbl>
              <a:tblPr/>
              <a:tblGrid>
                <a:gridCol w="838200">
                  <a:extLst>
                    <a:ext uri="{9D8B030D-6E8A-4147-A177-3AD203B41FA5}">
                      <a16:colId xmlns:a16="http://schemas.microsoft.com/office/drawing/2014/main" val="20000"/>
                    </a:ext>
                  </a:extLst>
                </a:gridCol>
              </a:tblGrid>
              <a:tr h="228600">
                <a:tc>
                  <a:txBody>
                    <a:bodyPr/>
                    <a:lstStyle/>
                    <a:p>
                      <a:pPr marL="0" marR="0">
                        <a:lnSpc>
                          <a:spcPct val="115000"/>
                        </a:lnSpc>
                        <a:spcBef>
                          <a:spcPts val="0"/>
                        </a:spcBef>
                        <a:spcAft>
                          <a:spcPts val="0"/>
                        </a:spcAft>
                      </a:pPr>
                      <a:r>
                        <a:rPr lang="en-US" sz="2000" dirty="0">
                          <a:latin typeface="Calibri"/>
                          <a:ea typeface="Calibri"/>
                          <a:cs typeface="Times New Roman"/>
                        </a:rPr>
                        <a:t>6456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3200400" y="3946525"/>
          <a:ext cx="1600200" cy="350520"/>
        </p:xfrm>
        <a:graphic>
          <a:graphicData uri="http://schemas.openxmlformats.org/drawingml/2006/table">
            <a:tbl>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04800">
                <a:tc>
                  <a:txBody>
                    <a:bodyPr/>
                    <a:lstStyle/>
                    <a:p>
                      <a:pPr marL="0" marR="0">
                        <a:lnSpc>
                          <a:spcPct val="115000"/>
                        </a:lnSpc>
                        <a:spcBef>
                          <a:spcPts val="0"/>
                        </a:spcBef>
                        <a:spcAft>
                          <a:spcPts val="0"/>
                        </a:spcAft>
                      </a:pPr>
                      <a:r>
                        <a:rPr lang="en-US" sz="2000" dirty="0">
                          <a:latin typeface="Calibri"/>
                          <a:ea typeface="Calibri"/>
                          <a:cs typeface="Times New Roman"/>
                        </a:rPr>
                        <a:t>1455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1466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5029200" y="3946525"/>
          <a:ext cx="1981200" cy="350520"/>
        </p:xfrm>
        <a:graphic>
          <a:graphicData uri="http://schemas.openxmlformats.org/drawingml/2006/table">
            <a:tbl>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304800">
                <a:tc>
                  <a:txBody>
                    <a:bodyPr/>
                    <a:lstStyle/>
                    <a:p>
                      <a:pPr marL="0" marR="0">
                        <a:lnSpc>
                          <a:spcPct val="115000"/>
                        </a:lnSpc>
                        <a:spcBef>
                          <a:spcPts val="0"/>
                        </a:spcBef>
                        <a:spcAft>
                          <a:spcPts val="0"/>
                        </a:spcAft>
                      </a:pPr>
                      <a:r>
                        <a:rPr lang="en-US" sz="2000" dirty="0">
                          <a:latin typeface="Calibri"/>
                          <a:ea typeface="Calibri"/>
                          <a:cs typeface="Times New Roman"/>
                        </a:rPr>
                        <a:t>2119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2130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2176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3124200" y="6202363"/>
          <a:ext cx="7162800" cy="350520"/>
        </p:xfrm>
        <a:graphic>
          <a:graphicData uri="http://schemas.openxmlformats.org/drawingml/2006/table">
            <a:tbl>
              <a:tblPr/>
              <a:tblGrid>
                <a:gridCol w="895350">
                  <a:extLst>
                    <a:ext uri="{9D8B030D-6E8A-4147-A177-3AD203B41FA5}">
                      <a16:colId xmlns:a16="http://schemas.microsoft.com/office/drawing/2014/main" val="20000"/>
                    </a:ext>
                  </a:extLst>
                </a:gridCol>
                <a:gridCol w="895350">
                  <a:extLst>
                    <a:ext uri="{9D8B030D-6E8A-4147-A177-3AD203B41FA5}">
                      <a16:colId xmlns:a16="http://schemas.microsoft.com/office/drawing/2014/main" val="20001"/>
                    </a:ext>
                  </a:extLst>
                </a:gridCol>
                <a:gridCol w="895350">
                  <a:extLst>
                    <a:ext uri="{9D8B030D-6E8A-4147-A177-3AD203B41FA5}">
                      <a16:colId xmlns:a16="http://schemas.microsoft.com/office/drawing/2014/main" val="20002"/>
                    </a:ext>
                  </a:extLst>
                </a:gridCol>
                <a:gridCol w="895350">
                  <a:extLst>
                    <a:ext uri="{9D8B030D-6E8A-4147-A177-3AD203B41FA5}">
                      <a16:colId xmlns:a16="http://schemas.microsoft.com/office/drawing/2014/main" val="20003"/>
                    </a:ext>
                  </a:extLst>
                </a:gridCol>
                <a:gridCol w="895350">
                  <a:extLst>
                    <a:ext uri="{9D8B030D-6E8A-4147-A177-3AD203B41FA5}">
                      <a16:colId xmlns:a16="http://schemas.microsoft.com/office/drawing/2014/main" val="20004"/>
                    </a:ext>
                  </a:extLst>
                </a:gridCol>
                <a:gridCol w="895350">
                  <a:extLst>
                    <a:ext uri="{9D8B030D-6E8A-4147-A177-3AD203B41FA5}">
                      <a16:colId xmlns:a16="http://schemas.microsoft.com/office/drawing/2014/main" val="20005"/>
                    </a:ext>
                  </a:extLst>
                </a:gridCol>
                <a:gridCol w="895350">
                  <a:extLst>
                    <a:ext uri="{9D8B030D-6E8A-4147-A177-3AD203B41FA5}">
                      <a16:colId xmlns:a16="http://schemas.microsoft.com/office/drawing/2014/main" val="20006"/>
                    </a:ext>
                  </a:extLst>
                </a:gridCol>
                <a:gridCol w="895350">
                  <a:extLst>
                    <a:ext uri="{9D8B030D-6E8A-4147-A177-3AD203B41FA5}">
                      <a16:colId xmlns:a16="http://schemas.microsoft.com/office/drawing/2014/main" val="20007"/>
                    </a:ext>
                  </a:extLst>
                </a:gridCol>
              </a:tblGrid>
              <a:tr h="0">
                <a:tc>
                  <a:txBody>
                    <a:bodyPr/>
                    <a:lstStyle/>
                    <a:p>
                      <a:pPr marL="0" marR="0">
                        <a:lnSpc>
                          <a:spcPct val="115000"/>
                        </a:lnSpc>
                        <a:spcBef>
                          <a:spcPts val="0"/>
                        </a:spcBef>
                        <a:spcAft>
                          <a:spcPts val="0"/>
                        </a:spcAft>
                      </a:pPr>
                      <a:r>
                        <a:rPr lang="en-US" sz="2000" dirty="0">
                          <a:latin typeface="Calibri"/>
                          <a:ea typeface="Calibri"/>
                          <a:cs typeface="Times New Roman"/>
                        </a:rPr>
                        <a:t>1455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1466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2119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2130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2176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3212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4132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6456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0" name="Content Placeholder 2"/>
          <p:cNvSpPr txBox="1">
            <a:spLocks/>
          </p:cNvSpPr>
          <p:nvPr/>
        </p:nvSpPr>
        <p:spPr bwMode="auto">
          <a:xfrm>
            <a:off x="3048000" y="4983163"/>
            <a:ext cx="7620000" cy="609600"/>
          </a:xfrm>
          <a:prstGeom prst="rect">
            <a:avLst/>
          </a:prstGeom>
          <a:noFill/>
          <a:ln w="9525">
            <a:noFill/>
            <a:miter lim="800000"/>
            <a:headEnd/>
            <a:tailEnd/>
          </a:ln>
        </p:spPr>
        <p:txBody>
          <a:bodyPr/>
          <a:lstStyle/>
          <a:p>
            <a:pPr marL="365125" indent="-282575" eaLnBrk="0" hangingPunct="0">
              <a:spcBef>
                <a:spcPts val="600"/>
              </a:spcBef>
              <a:buClr>
                <a:schemeClr val="accent1"/>
              </a:buClr>
              <a:buSzPct val="80000"/>
              <a:defRPr/>
            </a:pPr>
            <a:r>
              <a:rPr lang="en-US" sz="3200" dirty="0"/>
              <a:t>Sorted data</a:t>
            </a:r>
          </a:p>
          <a:p>
            <a:pPr marL="365125" indent="-282575" eaLnBrk="0" hangingPunct="0">
              <a:spcBef>
                <a:spcPts val="600"/>
              </a:spcBef>
              <a:buClr>
                <a:schemeClr val="accent1"/>
              </a:buClr>
              <a:buSzPct val="80000"/>
              <a:defRPr/>
            </a:pPr>
            <a:endParaRPr lang="en-US" sz="3200" dirty="0"/>
          </a:p>
          <a:p>
            <a:pPr marL="365125" indent="-282575" eaLnBrk="0" hangingPunct="0">
              <a:spcBef>
                <a:spcPts val="600"/>
              </a:spcBef>
              <a:buClr>
                <a:schemeClr val="accent1"/>
              </a:buClr>
              <a:buSzPct val="80000"/>
              <a:defRPr/>
            </a:pPr>
            <a:endParaRPr lang="en-US" sz="3200" dirty="0"/>
          </a:p>
        </p:txBody>
      </p:sp>
      <p:graphicFrame>
        <p:nvGraphicFramePr>
          <p:cNvPr id="11" name="Table 10"/>
          <p:cNvGraphicFramePr>
            <a:graphicFrameLocks noGrp="1"/>
          </p:cNvGraphicFramePr>
          <p:nvPr/>
        </p:nvGraphicFramePr>
        <p:xfrm>
          <a:off x="2971800" y="1600200"/>
          <a:ext cx="4156712" cy="350520"/>
        </p:xfrm>
        <a:graphic>
          <a:graphicData uri="http://schemas.openxmlformats.org/drawingml/2006/table">
            <a:tbl>
              <a:tblPr/>
              <a:tblGrid>
                <a:gridCol w="1039178">
                  <a:extLst>
                    <a:ext uri="{9D8B030D-6E8A-4147-A177-3AD203B41FA5}">
                      <a16:colId xmlns:a16="http://schemas.microsoft.com/office/drawing/2014/main" val="20000"/>
                    </a:ext>
                  </a:extLst>
                </a:gridCol>
                <a:gridCol w="1039178">
                  <a:extLst>
                    <a:ext uri="{9D8B030D-6E8A-4147-A177-3AD203B41FA5}">
                      <a16:colId xmlns:a16="http://schemas.microsoft.com/office/drawing/2014/main" val="20001"/>
                    </a:ext>
                  </a:extLst>
                </a:gridCol>
                <a:gridCol w="1039178">
                  <a:extLst>
                    <a:ext uri="{9D8B030D-6E8A-4147-A177-3AD203B41FA5}">
                      <a16:colId xmlns:a16="http://schemas.microsoft.com/office/drawing/2014/main" val="20002"/>
                    </a:ext>
                  </a:extLst>
                </a:gridCol>
                <a:gridCol w="1039178">
                  <a:extLst>
                    <a:ext uri="{9D8B030D-6E8A-4147-A177-3AD203B41FA5}">
                      <a16:colId xmlns:a16="http://schemas.microsoft.com/office/drawing/2014/main" val="20003"/>
                    </a:ext>
                  </a:extLst>
                </a:gridCol>
              </a:tblGrid>
              <a:tr h="324993">
                <a:tc>
                  <a:txBody>
                    <a:bodyPr/>
                    <a:lstStyle/>
                    <a:p>
                      <a:pPr marL="0" marR="0">
                        <a:lnSpc>
                          <a:spcPct val="115000"/>
                        </a:lnSpc>
                        <a:spcBef>
                          <a:spcPts val="0"/>
                        </a:spcBef>
                        <a:spcAft>
                          <a:spcPts val="0"/>
                        </a:spcAft>
                      </a:pPr>
                      <a:r>
                        <a:rPr lang="en-US" sz="2000" dirty="0">
                          <a:latin typeface="Calibri"/>
                          <a:ea typeface="Calibri"/>
                          <a:cs typeface="Times New Roman"/>
                        </a:rPr>
                        <a:t>2119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2130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4132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2176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nvGraphicFramePr>
        <p:xfrm>
          <a:off x="7391400" y="1600200"/>
          <a:ext cx="838200" cy="350520"/>
        </p:xfrm>
        <a:graphic>
          <a:graphicData uri="http://schemas.openxmlformats.org/drawingml/2006/table">
            <a:tbl>
              <a:tblPr/>
              <a:tblGrid>
                <a:gridCol w="838200">
                  <a:extLst>
                    <a:ext uri="{9D8B030D-6E8A-4147-A177-3AD203B41FA5}">
                      <a16:colId xmlns:a16="http://schemas.microsoft.com/office/drawing/2014/main" val="20000"/>
                    </a:ext>
                  </a:extLst>
                </a:gridCol>
              </a:tblGrid>
              <a:tr h="228600">
                <a:tc>
                  <a:txBody>
                    <a:bodyPr/>
                    <a:lstStyle/>
                    <a:p>
                      <a:pPr marL="0" marR="0">
                        <a:lnSpc>
                          <a:spcPct val="115000"/>
                        </a:lnSpc>
                        <a:spcBef>
                          <a:spcPts val="0"/>
                        </a:spcBef>
                        <a:spcAft>
                          <a:spcPts val="0"/>
                        </a:spcAft>
                      </a:pPr>
                      <a:r>
                        <a:rPr lang="en-US" sz="2000" dirty="0">
                          <a:latin typeface="Calibri"/>
                          <a:ea typeface="Calibri"/>
                          <a:cs typeface="Times New Roman"/>
                        </a:rPr>
                        <a:t>3212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nvGraphicFramePr>
        <p:xfrm>
          <a:off x="8534400" y="1600200"/>
          <a:ext cx="1981200" cy="350520"/>
        </p:xfrm>
        <a:graphic>
          <a:graphicData uri="http://schemas.openxmlformats.org/drawingml/2006/table">
            <a:tbl>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304800">
                <a:tc>
                  <a:txBody>
                    <a:bodyPr/>
                    <a:lstStyle/>
                    <a:p>
                      <a:pPr marL="0" marR="0">
                        <a:lnSpc>
                          <a:spcPct val="115000"/>
                        </a:lnSpc>
                        <a:spcBef>
                          <a:spcPts val="0"/>
                        </a:spcBef>
                        <a:spcAft>
                          <a:spcPts val="0"/>
                        </a:spcAft>
                      </a:pPr>
                      <a:r>
                        <a:rPr lang="en-US" sz="2000" dirty="0">
                          <a:latin typeface="Calibri"/>
                          <a:ea typeface="Calibri"/>
                          <a:cs typeface="Times New Roman"/>
                        </a:rPr>
                        <a:t>1455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6456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1466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5627444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56903" y="0"/>
            <a:ext cx="8229600" cy="1143000"/>
          </a:xfrm>
        </p:spPr>
        <p:txBody>
          <a:bodyPr/>
          <a:lstStyle/>
          <a:p>
            <a:pPr eaLnBrk="1" hangingPunct="1"/>
            <a:r>
              <a:rPr lang="en-US" dirty="0"/>
              <a:t>Radix Sort</a:t>
            </a:r>
          </a:p>
        </p:txBody>
      </p:sp>
      <p:sp>
        <p:nvSpPr>
          <p:cNvPr id="18435" name="Rectangle 3"/>
          <p:cNvSpPr>
            <a:spLocks noGrp="1" noChangeArrowheads="1"/>
          </p:cNvSpPr>
          <p:nvPr>
            <p:ph type="body" idx="1"/>
          </p:nvPr>
        </p:nvSpPr>
        <p:spPr>
          <a:xfrm>
            <a:off x="1615440" y="1143000"/>
            <a:ext cx="8610600" cy="5105400"/>
          </a:xfrm>
        </p:spPr>
        <p:txBody>
          <a:bodyPr>
            <a:normAutofit/>
          </a:bodyPr>
          <a:lstStyle/>
          <a:p>
            <a:pPr marL="381000" indent="-381000">
              <a:buNone/>
            </a:pPr>
            <a:r>
              <a:rPr lang="en-US" sz="2000" dirty="0"/>
              <a:t>Algorithm radix (a, length)</a:t>
            </a:r>
          </a:p>
          <a:p>
            <a:pPr marL="381000" indent="-381000">
              <a:buNone/>
            </a:pPr>
            <a:r>
              <a:rPr lang="en-US" sz="2000" dirty="0"/>
              <a:t>// a is array to be sorted, length is number of elements in array</a:t>
            </a:r>
          </a:p>
          <a:p>
            <a:pPr marL="381000" indent="-381000">
              <a:buNone/>
            </a:pPr>
            <a:r>
              <a:rPr lang="en-US" sz="2000" dirty="0"/>
              <a:t>Pre: Unsorted list of length n.</a:t>
            </a:r>
          </a:p>
          <a:p>
            <a:pPr marL="381000" indent="-381000">
              <a:buNone/>
            </a:pPr>
            <a:r>
              <a:rPr lang="en-US" sz="2000" dirty="0"/>
              <a:t>Post: Sorted list in ascending order of length n</a:t>
            </a:r>
          </a:p>
          <a:p>
            <a:pPr marL="381000" indent="-381000">
              <a:buNone/>
            </a:pPr>
            <a:endParaRPr lang="en-US" sz="2000" dirty="0"/>
          </a:p>
          <a:p>
            <a:pPr marL="381000" indent="-381000">
              <a:buNone/>
            </a:pPr>
            <a:endParaRPr lang="en-US" sz="2000" dirty="0"/>
          </a:p>
          <a:p>
            <a:pPr marL="381000" indent="-381000">
              <a:buFontTx/>
              <a:buAutoNum type="arabicPeriod"/>
            </a:pPr>
            <a:r>
              <a:rPr lang="en-US" sz="2000" dirty="0"/>
              <a:t>  for k = </a:t>
            </a:r>
            <a:r>
              <a:rPr lang="en-US" sz="2000" dirty="0" err="1"/>
              <a:t>lsd</a:t>
            </a:r>
            <a:r>
              <a:rPr lang="en-US" sz="2000" dirty="0"/>
              <a:t> to </a:t>
            </a:r>
            <a:r>
              <a:rPr lang="en-US" sz="2000" dirty="0" err="1"/>
              <a:t>msd</a:t>
            </a:r>
            <a:r>
              <a:rPr lang="en-US" sz="2000" dirty="0"/>
              <a:t>  do   </a:t>
            </a:r>
            <a:r>
              <a:rPr lang="en-US" sz="2000" dirty="0">
                <a:solidFill>
                  <a:schemeClr val="folHlink"/>
                </a:solidFill>
              </a:rPr>
              <a:t>// k = no. of digits in data</a:t>
            </a:r>
          </a:p>
          <a:p>
            <a:pPr marL="838200" lvl="1" indent="-381000">
              <a:buFontTx/>
              <a:buAutoNum type="arabicPeriod"/>
            </a:pPr>
            <a:r>
              <a:rPr lang="en-US" sz="2000" dirty="0"/>
              <a:t>  for </a:t>
            </a:r>
            <a:r>
              <a:rPr lang="en-US" sz="2000" dirty="0" err="1"/>
              <a:t>i</a:t>
            </a:r>
            <a:r>
              <a:rPr lang="en-US" sz="2000" dirty="0"/>
              <a:t> = 0 to (n-1) do     </a:t>
            </a:r>
          </a:p>
          <a:p>
            <a:pPr marL="1752600" lvl="3" indent="-381000">
              <a:buFontTx/>
              <a:buAutoNum type="arabicPeriod"/>
            </a:pPr>
            <a:r>
              <a:rPr lang="en-US" dirty="0"/>
              <a:t>y = a[</a:t>
            </a:r>
            <a:r>
              <a:rPr lang="en-US" dirty="0" err="1"/>
              <a:t>i</a:t>
            </a:r>
            <a:r>
              <a:rPr lang="en-US" dirty="0"/>
              <a:t>]</a:t>
            </a:r>
          </a:p>
          <a:p>
            <a:pPr marL="1752600" lvl="3" indent="-381000">
              <a:buFontTx/>
              <a:buAutoNum type="arabicPeriod"/>
            </a:pPr>
            <a:r>
              <a:rPr lang="en-US" dirty="0"/>
              <a:t>j = </a:t>
            </a:r>
            <a:r>
              <a:rPr lang="en-US" dirty="0" err="1"/>
              <a:t>k</a:t>
            </a:r>
            <a:r>
              <a:rPr lang="en-US" baseline="30000" dirty="0" err="1"/>
              <a:t>th</a:t>
            </a:r>
            <a:r>
              <a:rPr lang="en-US" dirty="0"/>
              <a:t> digit of y</a:t>
            </a:r>
          </a:p>
          <a:p>
            <a:pPr marL="1752600" lvl="3" indent="-381000">
              <a:buFontTx/>
              <a:buAutoNum type="arabicPeriod"/>
            </a:pPr>
            <a:r>
              <a:rPr lang="en-US" dirty="0"/>
              <a:t>place y at rear of queue[j]</a:t>
            </a:r>
          </a:p>
          <a:p>
            <a:pPr marL="838200" lvl="1" indent="-381000">
              <a:buFontTx/>
              <a:buAutoNum type="arabicPeriod"/>
            </a:pPr>
            <a:r>
              <a:rPr lang="en-US" sz="2000" dirty="0"/>
              <a:t>  for  q = 0   to 9 do</a:t>
            </a:r>
          </a:p>
          <a:p>
            <a:pPr marL="1752600" lvl="3" indent="-381000">
              <a:buFontTx/>
              <a:buAutoNum type="arabicPeriod"/>
            </a:pPr>
            <a:r>
              <a:rPr lang="en-US" dirty="0"/>
              <a:t>place elements of queue[q] in next sequential position of a</a:t>
            </a:r>
          </a:p>
          <a:p>
            <a:pPr marL="1752600" lvl="3" indent="-381000">
              <a:buNone/>
            </a:pPr>
            <a:endParaRPr lang="en-US" dirty="0"/>
          </a:p>
        </p:txBody>
      </p:sp>
    </p:spTree>
    <p:extLst>
      <p:ext uri="{BB962C8B-B14F-4D97-AF65-F5344CB8AC3E}">
        <p14:creationId xmlns:p14="http://schemas.microsoft.com/office/powerpoint/2010/main" val="397665144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6422" y="0"/>
            <a:ext cx="10363200" cy="1143000"/>
          </a:xfrm>
        </p:spPr>
        <p:txBody>
          <a:bodyPr/>
          <a:lstStyle/>
          <a:p>
            <a:pPr eaLnBrk="1" hangingPunct="1"/>
            <a:r>
              <a:rPr lang="en-US" dirty="0"/>
              <a:t>Complexity</a:t>
            </a:r>
          </a:p>
        </p:txBody>
      </p:sp>
      <p:sp>
        <p:nvSpPr>
          <p:cNvPr id="26627" name="Rectangle 3"/>
          <p:cNvSpPr>
            <a:spLocks noGrp="1" noChangeArrowheads="1"/>
          </p:cNvSpPr>
          <p:nvPr>
            <p:ph type="body" idx="1"/>
          </p:nvPr>
        </p:nvSpPr>
        <p:spPr>
          <a:xfrm>
            <a:off x="714103" y="1465217"/>
            <a:ext cx="7772400" cy="1219200"/>
          </a:xfrm>
        </p:spPr>
        <p:txBody>
          <a:bodyPr/>
          <a:lstStyle/>
          <a:p>
            <a:pPr eaLnBrk="1" hangingPunct="1">
              <a:lnSpc>
                <a:spcPct val="90000"/>
              </a:lnSpc>
            </a:pPr>
            <a:r>
              <a:rPr lang="en-US" dirty="0">
                <a:solidFill>
                  <a:srgbClr val="800080"/>
                </a:solidFill>
              </a:rPr>
              <a:t>Complexity</a:t>
            </a:r>
          </a:p>
          <a:p>
            <a:pPr lvl="1" eaLnBrk="1" hangingPunct="1">
              <a:lnSpc>
                <a:spcPct val="90000"/>
              </a:lnSpc>
            </a:pPr>
            <a:r>
              <a:rPr lang="en-US" dirty="0"/>
              <a:t>O (m * n) m is no. of digits, n no. of elements</a:t>
            </a:r>
          </a:p>
          <a:p>
            <a:pPr lvl="1" eaLnBrk="1" hangingPunct="1">
              <a:lnSpc>
                <a:spcPct val="90000"/>
              </a:lnSpc>
            </a:pPr>
            <a:endParaRPr lang="en-US" dirty="0"/>
          </a:p>
          <a:p>
            <a:pPr lvl="1" eaLnBrk="1" hangingPunct="1">
              <a:lnSpc>
                <a:spcPct val="90000"/>
              </a:lnSpc>
              <a:buFontTx/>
              <a:buNone/>
            </a:pPr>
            <a:endParaRPr lang="en-US" dirty="0"/>
          </a:p>
        </p:txBody>
      </p:sp>
    </p:spTree>
    <p:extLst>
      <p:ext uri="{BB962C8B-B14F-4D97-AF65-F5344CB8AC3E}">
        <p14:creationId xmlns:p14="http://schemas.microsoft.com/office/powerpoint/2010/main" val="291898589"/>
      </p:ext>
    </p:ext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486" y="-104185"/>
            <a:ext cx="10363200" cy="1143000"/>
          </a:xfrm>
        </p:spPr>
        <p:txBody>
          <a:bodyPr/>
          <a:lstStyle/>
          <a:p>
            <a:r>
              <a:rPr lang="en-US" dirty="0" smtClean="0"/>
              <a:t>Bucket Sort</a:t>
            </a:r>
            <a:endParaRPr lang="en-US" dirty="0"/>
          </a:p>
        </p:txBody>
      </p:sp>
      <p:sp>
        <p:nvSpPr>
          <p:cNvPr id="3" name="Content Placeholder 2"/>
          <p:cNvSpPr>
            <a:spLocks noGrp="1"/>
          </p:cNvSpPr>
          <p:nvPr>
            <p:ph idx="1"/>
          </p:nvPr>
        </p:nvSpPr>
        <p:spPr/>
        <p:txBody>
          <a:bodyPr/>
          <a:lstStyle/>
          <a:p>
            <a:r>
              <a:rPr lang="en-US" dirty="0">
                <a:solidFill>
                  <a:schemeClr val="tx1"/>
                </a:solidFill>
              </a:rPr>
              <a:t>Bucket Sort is a sorting technique that sorts the elements by first dividing the elements into several groups called </a:t>
            </a:r>
            <a:r>
              <a:rPr lang="en-US" b="1" dirty="0">
                <a:solidFill>
                  <a:schemeClr val="tx1"/>
                </a:solidFill>
              </a:rPr>
              <a:t>buckets</a:t>
            </a:r>
            <a:r>
              <a:rPr lang="en-US" dirty="0">
                <a:solidFill>
                  <a:schemeClr val="tx1"/>
                </a:solidFill>
              </a:rPr>
              <a:t>. </a:t>
            </a:r>
            <a:endParaRPr lang="en-US" dirty="0" smtClean="0">
              <a:solidFill>
                <a:schemeClr val="tx1"/>
              </a:solidFill>
            </a:endParaRPr>
          </a:p>
          <a:p>
            <a:endParaRPr lang="en-US" dirty="0" smtClean="0">
              <a:solidFill>
                <a:schemeClr val="tx1"/>
              </a:solidFill>
            </a:endParaRPr>
          </a:p>
          <a:p>
            <a:r>
              <a:rPr lang="en-US" dirty="0" smtClean="0">
                <a:solidFill>
                  <a:schemeClr val="tx1"/>
                </a:solidFill>
              </a:rPr>
              <a:t>The </a:t>
            </a:r>
            <a:r>
              <a:rPr lang="en-US" dirty="0">
                <a:solidFill>
                  <a:schemeClr val="tx1"/>
                </a:solidFill>
              </a:rPr>
              <a:t>elements inside each </a:t>
            </a:r>
            <a:r>
              <a:rPr lang="en-US" b="1" dirty="0">
                <a:solidFill>
                  <a:schemeClr val="tx1"/>
                </a:solidFill>
              </a:rPr>
              <a:t>bucket</a:t>
            </a:r>
            <a:r>
              <a:rPr lang="en-US" dirty="0">
                <a:solidFill>
                  <a:schemeClr val="tx1"/>
                </a:solidFill>
              </a:rPr>
              <a:t> are sorted using any of the suitable sorting algorithms or recursively calling the same algorithm</a:t>
            </a:r>
            <a:r>
              <a:rPr lang="en-US" dirty="0" smtClean="0">
                <a:solidFill>
                  <a:schemeClr val="tx1"/>
                </a:solidFill>
              </a:rPr>
              <a:t>.</a:t>
            </a:r>
          </a:p>
          <a:p>
            <a:endParaRPr lang="en-US" dirty="0" smtClean="0">
              <a:solidFill>
                <a:schemeClr val="tx1"/>
              </a:solidFill>
            </a:endParaRPr>
          </a:p>
          <a:p>
            <a:r>
              <a:rPr lang="en-US" dirty="0">
                <a:solidFill>
                  <a:schemeClr val="tx1"/>
                </a:solidFill>
              </a:rPr>
              <a:t>The process of bucket sort can be understood as </a:t>
            </a:r>
            <a:r>
              <a:rPr lang="en-US" b="1" dirty="0">
                <a:solidFill>
                  <a:schemeClr val="tx1"/>
                </a:solidFill>
              </a:rPr>
              <a:t>a scatter-gather</a:t>
            </a:r>
            <a:r>
              <a:rPr lang="en-US" dirty="0">
                <a:solidFill>
                  <a:schemeClr val="tx1"/>
                </a:solidFill>
              </a:rPr>
              <a:t> approach. The elements are first scattered into buckets then the elements of buckets are sorted. Finally, the elements are gathered in order</a:t>
            </a:r>
            <a:r>
              <a:rPr lang="en-US" dirty="0" smtClean="0">
                <a:solidFill>
                  <a:schemeClr val="tx1"/>
                </a:solidFill>
              </a:rPr>
              <a:t>.</a:t>
            </a:r>
          </a:p>
          <a:p>
            <a:endParaRPr lang="en-US" dirty="0">
              <a:solidFill>
                <a:schemeClr val="tx1"/>
              </a:solidFill>
            </a:endParaRPr>
          </a:p>
        </p:txBody>
      </p:sp>
    </p:spTree>
    <p:extLst>
      <p:ext uri="{BB962C8B-B14F-4D97-AF65-F5344CB8AC3E}">
        <p14:creationId xmlns:p14="http://schemas.microsoft.com/office/powerpoint/2010/main" val="208253735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39"/>
            <a:ext cx="10363200" cy="947375"/>
          </a:xfrm>
        </p:spPr>
        <p:txBody>
          <a:bodyPr/>
          <a:lstStyle/>
          <a:p>
            <a:r>
              <a:rPr lang="en-US" dirty="0" smtClean="0"/>
              <a:t>Bucket Sort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855" y="1137920"/>
            <a:ext cx="7071760" cy="5121275"/>
          </a:xfrm>
        </p:spPr>
      </p:pic>
    </p:spTree>
    <p:extLst>
      <p:ext uri="{BB962C8B-B14F-4D97-AF65-F5344CB8AC3E}">
        <p14:creationId xmlns:p14="http://schemas.microsoft.com/office/powerpoint/2010/main" val="45905250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g 62f28cdb5a24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Picture 11"/>
          <p:cNvPicPr>
            <a:picLocks noChangeAspect="1"/>
          </p:cNvPicPr>
          <p:nvPr/>
        </p:nvPicPr>
        <p:blipFill>
          <a:blip r:embed="rId2"/>
          <a:stretch>
            <a:fillRect/>
          </a:stretch>
        </p:blipFill>
        <p:spPr>
          <a:xfrm>
            <a:off x="1757362" y="1409700"/>
            <a:ext cx="8677275" cy="4038600"/>
          </a:xfrm>
          <a:prstGeom prst="rect">
            <a:avLst/>
          </a:prstGeom>
        </p:spPr>
      </p:pic>
      <p:sp>
        <p:nvSpPr>
          <p:cNvPr id="13" name="Title 1"/>
          <p:cNvSpPr>
            <a:spLocks noGrp="1"/>
          </p:cNvSpPr>
          <p:nvPr>
            <p:ph type="title"/>
          </p:nvPr>
        </p:nvSpPr>
        <p:spPr>
          <a:xfrm>
            <a:off x="239485" y="2061"/>
            <a:ext cx="10363200" cy="1143000"/>
          </a:xfrm>
        </p:spPr>
        <p:txBody>
          <a:bodyPr/>
          <a:lstStyle/>
          <a:p>
            <a:r>
              <a:rPr lang="en-US" dirty="0" smtClean="0"/>
              <a:t>Counting sort</a:t>
            </a:r>
            <a:endParaRPr lang="en-US" dirty="0"/>
          </a:p>
        </p:txBody>
      </p:sp>
    </p:spTree>
    <p:extLst>
      <p:ext uri="{BB962C8B-B14F-4D97-AF65-F5344CB8AC3E}">
        <p14:creationId xmlns:p14="http://schemas.microsoft.com/office/powerpoint/2010/main" val="51870991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14647" y="2150880"/>
            <a:ext cx="8724900" cy="2085975"/>
          </a:xfrm>
          <a:prstGeom prst="rect">
            <a:avLst/>
          </a:prstGeom>
        </p:spPr>
      </p:pic>
    </p:spTree>
    <p:extLst>
      <p:ext uri="{BB962C8B-B14F-4D97-AF65-F5344CB8AC3E}">
        <p14:creationId xmlns:p14="http://schemas.microsoft.com/office/powerpoint/2010/main" val="205150140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783" y="2743518"/>
            <a:ext cx="4153989" cy="1096962"/>
          </a:xfrm>
        </p:spPr>
        <p:txBody>
          <a:bodyPr/>
          <a:lstStyle/>
          <a:p>
            <a:r>
              <a:rPr lang="en-US" dirty="0" smtClean="0"/>
              <a:t>Thank You</a:t>
            </a:r>
            <a:endParaRPr lang="en-IN" dirty="0"/>
          </a:p>
        </p:txBody>
      </p:sp>
    </p:spTree>
    <p:extLst>
      <p:ext uri="{BB962C8B-B14F-4D97-AF65-F5344CB8AC3E}">
        <p14:creationId xmlns:p14="http://schemas.microsoft.com/office/powerpoint/2010/main" val="184233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Pass 1</a:t>
            </a:r>
          </a:p>
        </p:txBody>
      </p:sp>
      <p:sp>
        <p:nvSpPr>
          <p:cNvPr id="17411" name="Content Placeholder 2"/>
          <p:cNvSpPr>
            <a:spLocks noGrp="1"/>
          </p:cNvSpPr>
          <p:nvPr>
            <p:ph idx="1"/>
          </p:nvPr>
        </p:nvSpPr>
        <p:spPr>
          <a:xfrm>
            <a:off x="2959100" y="1447800"/>
            <a:ext cx="7499350" cy="3657600"/>
          </a:xfrm>
        </p:spPr>
        <p:txBody>
          <a:bodyPr/>
          <a:lstStyle/>
          <a:p>
            <a:pPr>
              <a:buFont typeface="Wingdings 2" pitchFamily="18" charset="2"/>
              <a:buNone/>
            </a:pPr>
            <a:r>
              <a:rPr lang="en-US">
                <a:solidFill>
                  <a:srgbClr val="00B050"/>
                </a:solidFill>
              </a:rPr>
              <a:t>25	14</a:t>
            </a:r>
            <a:r>
              <a:rPr lang="en-US"/>
              <a:t>	62	35	69	12</a:t>
            </a:r>
          </a:p>
          <a:p>
            <a:pPr>
              <a:buFont typeface="Wingdings 2" pitchFamily="18" charset="2"/>
              <a:buNone/>
            </a:pPr>
            <a:r>
              <a:rPr lang="en-US"/>
              <a:t>14	</a:t>
            </a:r>
            <a:r>
              <a:rPr lang="en-US">
                <a:solidFill>
                  <a:srgbClr val="00B050"/>
                </a:solidFill>
              </a:rPr>
              <a:t>25	62</a:t>
            </a:r>
            <a:r>
              <a:rPr lang="en-US"/>
              <a:t>	35	69	12</a:t>
            </a:r>
          </a:p>
          <a:p>
            <a:pPr>
              <a:buFont typeface="Wingdings 2" pitchFamily="18" charset="2"/>
              <a:buNone/>
            </a:pPr>
            <a:r>
              <a:rPr lang="en-US"/>
              <a:t>14	25	</a:t>
            </a:r>
            <a:r>
              <a:rPr lang="en-US">
                <a:solidFill>
                  <a:srgbClr val="00B050"/>
                </a:solidFill>
              </a:rPr>
              <a:t>62	35</a:t>
            </a:r>
            <a:r>
              <a:rPr lang="en-US"/>
              <a:t>	69	12</a:t>
            </a:r>
          </a:p>
          <a:p>
            <a:pPr>
              <a:buFont typeface="Wingdings 2" pitchFamily="18" charset="2"/>
              <a:buNone/>
            </a:pPr>
            <a:r>
              <a:rPr lang="en-US"/>
              <a:t>14	25	35	</a:t>
            </a:r>
            <a:r>
              <a:rPr lang="en-US">
                <a:solidFill>
                  <a:srgbClr val="00B050"/>
                </a:solidFill>
              </a:rPr>
              <a:t>62	69</a:t>
            </a:r>
            <a:r>
              <a:rPr lang="en-US"/>
              <a:t>	12</a:t>
            </a:r>
          </a:p>
          <a:p>
            <a:pPr>
              <a:buFont typeface="Wingdings 2" pitchFamily="18" charset="2"/>
              <a:buNone/>
            </a:pPr>
            <a:r>
              <a:rPr lang="en-US"/>
              <a:t>14	25	35	62	</a:t>
            </a:r>
            <a:r>
              <a:rPr lang="en-US">
                <a:solidFill>
                  <a:srgbClr val="00B050"/>
                </a:solidFill>
              </a:rPr>
              <a:t>69	12</a:t>
            </a:r>
          </a:p>
          <a:p>
            <a:pPr>
              <a:buFont typeface="Wingdings 2" pitchFamily="18" charset="2"/>
              <a:buNone/>
            </a:pPr>
            <a:r>
              <a:rPr lang="en-US"/>
              <a:t>14	25	35	62	12	</a:t>
            </a:r>
            <a:r>
              <a:rPr lang="en-US">
                <a:solidFill>
                  <a:srgbClr val="FF0000"/>
                </a:solidFill>
              </a:rPr>
              <a:t>69</a:t>
            </a:r>
          </a:p>
          <a:p>
            <a:pPr>
              <a:buFont typeface="Wingdings 2" pitchFamily="18" charset="2"/>
              <a:buNone/>
            </a:pPr>
            <a:endParaRPr lang="en-US"/>
          </a:p>
        </p:txBody>
      </p:sp>
      <p:sp>
        <p:nvSpPr>
          <p:cNvPr id="4" name="Content Placeholder 2"/>
          <p:cNvSpPr txBox="1">
            <a:spLocks/>
          </p:cNvSpPr>
          <p:nvPr/>
        </p:nvSpPr>
        <p:spPr bwMode="auto">
          <a:xfrm>
            <a:off x="2743200" y="5791200"/>
            <a:ext cx="7499350" cy="685800"/>
          </a:xfrm>
          <a:prstGeom prst="rect">
            <a:avLst/>
          </a:prstGeom>
          <a:noFill/>
          <a:ln w="9525">
            <a:noFill/>
            <a:miter lim="800000"/>
            <a:headEnd/>
            <a:tailEnd/>
          </a:ln>
        </p:spPr>
        <p:txBody>
          <a:bodyPr/>
          <a:lstStyle/>
          <a:p>
            <a:pPr marL="365125" indent="-282575" eaLnBrk="0" hangingPunct="0">
              <a:spcBef>
                <a:spcPts val="600"/>
              </a:spcBef>
              <a:buClr>
                <a:schemeClr val="accent1"/>
              </a:buClr>
              <a:buSzPct val="80000"/>
              <a:defRPr/>
            </a:pPr>
            <a:r>
              <a:rPr lang="en-US" sz="3200" dirty="0"/>
              <a:t>Number of comparisons = 5</a:t>
            </a:r>
          </a:p>
        </p:txBody>
      </p:sp>
    </p:spTree>
    <p:extLst>
      <p:ext uri="{BB962C8B-B14F-4D97-AF65-F5344CB8AC3E}">
        <p14:creationId xmlns:p14="http://schemas.microsoft.com/office/powerpoint/2010/main" val="339948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Pass 2</a:t>
            </a:r>
          </a:p>
        </p:txBody>
      </p:sp>
      <p:sp>
        <p:nvSpPr>
          <p:cNvPr id="3" name="Content Placeholder 2"/>
          <p:cNvSpPr>
            <a:spLocks noGrp="1"/>
          </p:cNvSpPr>
          <p:nvPr>
            <p:ph idx="1"/>
          </p:nvPr>
        </p:nvSpPr>
        <p:spPr>
          <a:xfrm>
            <a:off x="2959100" y="1447800"/>
            <a:ext cx="7499350" cy="3657600"/>
          </a:xfrm>
        </p:spPr>
        <p:txBody>
          <a:bodyPr/>
          <a:lstStyle/>
          <a:p>
            <a:pPr>
              <a:buFont typeface="Wingdings 2" pitchFamily="18" charset="2"/>
              <a:buNone/>
              <a:defRPr/>
            </a:pPr>
            <a:r>
              <a:rPr lang="en-US" dirty="0">
                <a:solidFill>
                  <a:schemeClr val="accent4"/>
                </a:solidFill>
              </a:rPr>
              <a:t>14	25</a:t>
            </a:r>
            <a:r>
              <a:rPr lang="en-US" dirty="0"/>
              <a:t>	35	62	12	</a:t>
            </a:r>
            <a:r>
              <a:rPr lang="en-US" dirty="0">
                <a:solidFill>
                  <a:srgbClr val="FF0000"/>
                </a:solidFill>
              </a:rPr>
              <a:t>69</a:t>
            </a:r>
          </a:p>
          <a:p>
            <a:pPr>
              <a:buFont typeface="Wingdings 2" pitchFamily="18" charset="2"/>
              <a:buNone/>
              <a:defRPr/>
            </a:pPr>
            <a:r>
              <a:rPr lang="en-US" dirty="0"/>
              <a:t>14	</a:t>
            </a:r>
            <a:r>
              <a:rPr lang="en-US" dirty="0">
                <a:solidFill>
                  <a:schemeClr val="accent4"/>
                </a:solidFill>
              </a:rPr>
              <a:t>25	35</a:t>
            </a:r>
            <a:r>
              <a:rPr lang="en-US" dirty="0"/>
              <a:t>	62	12	</a:t>
            </a:r>
            <a:r>
              <a:rPr lang="en-US" dirty="0">
                <a:solidFill>
                  <a:srgbClr val="FF0000"/>
                </a:solidFill>
              </a:rPr>
              <a:t> 69</a:t>
            </a:r>
            <a:endParaRPr lang="en-US" dirty="0"/>
          </a:p>
          <a:p>
            <a:pPr>
              <a:buFont typeface="Wingdings 2" pitchFamily="18" charset="2"/>
              <a:buNone/>
              <a:defRPr/>
            </a:pPr>
            <a:r>
              <a:rPr lang="en-US" dirty="0"/>
              <a:t>14	25	</a:t>
            </a:r>
            <a:r>
              <a:rPr lang="en-US" dirty="0">
                <a:solidFill>
                  <a:schemeClr val="accent4"/>
                </a:solidFill>
              </a:rPr>
              <a:t>35	62</a:t>
            </a:r>
            <a:r>
              <a:rPr lang="en-US" dirty="0"/>
              <a:t>	12	</a:t>
            </a:r>
            <a:r>
              <a:rPr lang="en-US" dirty="0">
                <a:solidFill>
                  <a:srgbClr val="FF0000"/>
                </a:solidFill>
              </a:rPr>
              <a:t> 69</a:t>
            </a:r>
            <a:endParaRPr lang="en-US" dirty="0"/>
          </a:p>
          <a:p>
            <a:pPr>
              <a:buFont typeface="Wingdings 2" pitchFamily="18" charset="2"/>
              <a:buNone/>
              <a:defRPr/>
            </a:pPr>
            <a:r>
              <a:rPr lang="en-US" dirty="0"/>
              <a:t>14	25	35	</a:t>
            </a:r>
            <a:r>
              <a:rPr lang="en-US" dirty="0">
                <a:solidFill>
                  <a:schemeClr val="accent4"/>
                </a:solidFill>
              </a:rPr>
              <a:t>62	12</a:t>
            </a:r>
            <a:r>
              <a:rPr lang="en-US" dirty="0"/>
              <a:t>	</a:t>
            </a:r>
            <a:r>
              <a:rPr lang="en-US" dirty="0">
                <a:solidFill>
                  <a:srgbClr val="FF0000"/>
                </a:solidFill>
              </a:rPr>
              <a:t> 69</a:t>
            </a:r>
            <a:endParaRPr lang="en-US" dirty="0"/>
          </a:p>
          <a:p>
            <a:pPr>
              <a:buFont typeface="Wingdings 2" pitchFamily="18" charset="2"/>
              <a:buNone/>
              <a:defRPr/>
            </a:pPr>
            <a:r>
              <a:rPr lang="en-US" dirty="0"/>
              <a:t>14	25	35	12	</a:t>
            </a:r>
            <a:r>
              <a:rPr lang="en-US" dirty="0">
                <a:solidFill>
                  <a:srgbClr val="FF0000"/>
                </a:solidFill>
              </a:rPr>
              <a:t>62	 69</a:t>
            </a:r>
          </a:p>
        </p:txBody>
      </p:sp>
      <p:sp>
        <p:nvSpPr>
          <p:cNvPr id="4" name="Content Placeholder 2"/>
          <p:cNvSpPr txBox="1">
            <a:spLocks/>
          </p:cNvSpPr>
          <p:nvPr/>
        </p:nvSpPr>
        <p:spPr bwMode="auto">
          <a:xfrm>
            <a:off x="2743200" y="5791200"/>
            <a:ext cx="7499350" cy="685800"/>
          </a:xfrm>
          <a:prstGeom prst="rect">
            <a:avLst/>
          </a:prstGeom>
          <a:noFill/>
          <a:ln w="9525">
            <a:noFill/>
            <a:miter lim="800000"/>
            <a:headEnd/>
            <a:tailEnd/>
          </a:ln>
        </p:spPr>
        <p:txBody>
          <a:bodyPr/>
          <a:lstStyle/>
          <a:p>
            <a:pPr marL="365125" indent="-282575" eaLnBrk="0" hangingPunct="0">
              <a:spcBef>
                <a:spcPts val="600"/>
              </a:spcBef>
              <a:buClr>
                <a:schemeClr val="accent1"/>
              </a:buClr>
              <a:buSzPct val="80000"/>
              <a:defRPr/>
            </a:pPr>
            <a:r>
              <a:rPr lang="en-US" sz="3200" dirty="0"/>
              <a:t>Number of comparisons = 4</a:t>
            </a:r>
          </a:p>
        </p:txBody>
      </p:sp>
    </p:spTree>
    <p:extLst>
      <p:ext uri="{BB962C8B-B14F-4D97-AF65-F5344CB8AC3E}">
        <p14:creationId xmlns:p14="http://schemas.microsoft.com/office/powerpoint/2010/main" val="58424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Pass 3</a:t>
            </a:r>
          </a:p>
        </p:txBody>
      </p:sp>
      <p:sp>
        <p:nvSpPr>
          <p:cNvPr id="19459" name="Content Placeholder 2"/>
          <p:cNvSpPr>
            <a:spLocks noGrp="1"/>
          </p:cNvSpPr>
          <p:nvPr>
            <p:ph idx="1"/>
          </p:nvPr>
        </p:nvSpPr>
        <p:spPr>
          <a:xfrm>
            <a:off x="2959100" y="1447800"/>
            <a:ext cx="7499350" cy="3657600"/>
          </a:xfrm>
        </p:spPr>
        <p:txBody>
          <a:bodyPr/>
          <a:lstStyle/>
          <a:p>
            <a:pPr>
              <a:buFont typeface="Wingdings 2" pitchFamily="18" charset="2"/>
              <a:buNone/>
            </a:pPr>
            <a:r>
              <a:rPr lang="en-US">
                <a:solidFill>
                  <a:srgbClr val="00B050"/>
                </a:solidFill>
              </a:rPr>
              <a:t>14	25</a:t>
            </a:r>
            <a:r>
              <a:rPr lang="en-US"/>
              <a:t>	35	12	</a:t>
            </a:r>
            <a:r>
              <a:rPr lang="en-US">
                <a:solidFill>
                  <a:srgbClr val="FF0000"/>
                </a:solidFill>
              </a:rPr>
              <a:t>62	 69</a:t>
            </a:r>
          </a:p>
          <a:p>
            <a:pPr>
              <a:buFont typeface="Wingdings 2" pitchFamily="18" charset="2"/>
              <a:buNone/>
            </a:pPr>
            <a:r>
              <a:rPr lang="en-US"/>
              <a:t>14	</a:t>
            </a:r>
            <a:r>
              <a:rPr lang="en-US">
                <a:solidFill>
                  <a:srgbClr val="00B050"/>
                </a:solidFill>
              </a:rPr>
              <a:t>25	35</a:t>
            </a:r>
            <a:r>
              <a:rPr lang="en-US"/>
              <a:t>	12	</a:t>
            </a:r>
            <a:r>
              <a:rPr lang="en-US">
                <a:solidFill>
                  <a:srgbClr val="FF0000"/>
                </a:solidFill>
              </a:rPr>
              <a:t>62	 69</a:t>
            </a:r>
            <a:endParaRPr lang="en-US"/>
          </a:p>
          <a:p>
            <a:pPr>
              <a:buFont typeface="Wingdings 2" pitchFamily="18" charset="2"/>
              <a:buNone/>
            </a:pPr>
            <a:r>
              <a:rPr lang="en-US"/>
              <a:t>14	25	</a:t>
            </a:r>
            <a:r>
              <a:rPr lang="en-US">
                <a:solidFill>
                  <a:srgbClr val="00B050"/>
                </a:solidFill>
              </a:rPr>
              <a:t>35	12</a:t>
            </a:r>
            <a:r>
              <a:rPr lang="en-US"/>
              <a:t>	</a:t>
            </a:r>
            <a:r>
              <a:rPr lang="en-US">
                <a:solidFill>
                  <a:srgbClr val="FF0000"/>
                </a:solidFill>
              </a:rPr>
              <a:t>62	 69</a:t>
            </a:r>
            <a:endParaRPr lang="en-US"/>
          </a:p>
          <a:p>
            <a:pPr>
              <a:buFont typeface="Wingdings 2" pitchFamily="18" charset="2"/>
              <a:buNone/>
            </a:pPr>
            <a:r>
              <a:rPr lang="en-US"/>
              <a:t>14	25	12	</a:t>
            </a:r>
            <a:r>
              <a:rPr lang="en-US">
                <a:solidFill>
                  <a:srgbClr val="FF0000"/>
                </a:solidFill>
              </a:rPr>
              <a:t>35</a:t>
            </a:r>
            <a:r>
              <a:rPr lang="en-US"/>
              <a:t>	</a:t>
            </a:r>
            <a:r>
              <a:rPr lang="en-US">
                <a:solidFill>
                  <a:srgbClr val="FF0000"/>
                </a:solidFill>
              </a:rPr>
              <a:t>62	 69</a:t>
            </a:r>
            <a:endParaRPr lang="en-US"/>
          </a:p>
          <a:p>
            <a:pPr>
              <a:buFont typeface="Wingdings 2" pitchFamily="18" charset="2"/>
              <a:buNone/>
            </a:pPr>
            <a:endParaRPr lang="en-US"/>
          </a:p>
        </p:txBody>
      </p:sp>
      <p:sp>
        <p:nvSpPr>
          <p:cNvPr id="4" name="Content Placeholder 2"/>
          <p:cNvSpPr txBox="1">
            <a:spLocks/>
          </p:cNvSpPr>
          <p:nvPr/>
        </p:nvSpPr>
        <p:spPr bwMode="auto">
          <a:xfrm>
            <a:off x="2743200" y="5791200"/>
            <a:ext cx="7499350" cy="685800"/>
          </a:xfrm>
          <a:prstGeom prst="rect">
            <a:avLst/>
          </a:prstGeom>
          <a:noFill/>
          <a:ln w="9525">
            <a:noFill/>
            <a:miter lim="800000"/>
            <a:headEnd/>
            <a:tailEnd/>
          </a:ln>
        </p:spPr>
        <p:txBody>
          <a:bodyPr/>
          <a:lstStyle/>
          <a:p>
            <a:pPr marL="365125" indent="-282575" eaLnBrk="0" hangingPunct="0">
              <a:spcBef>
                <a:spcPts val="600"/>
              </a:spcBef>
              <a:buClr>
                <a:schemeClr val="accent1"/>
              </a:buClr>
              <a:buSzPct val="80000"/>
              <a:defRPr/>
            </a:pPr>
            <a:r>
              <a:rPr lang="en-US" sz="3200" dirty="0"/>
              <a:t>Number of comparisons = 3</a:t>
            </a:r>
          </a:p>
        </p:txBody>
      </p:sp>
    </p:spTree>
    <p:extLst>
      <p:ext uri="{BB962C8B-B14F-4D97-AF65-F5344CB8AC3E}">
        <p14:creationId xmlns:p14="http://schemas.microsoft.com/office/powerpoint/2010/main" val="2556639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Pass 4</a:t>
            </a:r>
          </a:p>
        </p:txBody>
      </p:sp>
      <p:sp>
        <p:nvSpPr>
          <p:cNvPr id="20483" name="Content Placeholder 2"/>
          <p:cNvSpPr>
            <a:spLocks noGrp="1"/>
          </p:cNvSpPr>
          <p:nvPr>
            <p:ph idx="1"/>
          </p:nvPr>
        </p:nvSpPr>
        <p:spPr>
          <a:xfrm>
            <a:off x="2959100" y="1447800"/>
            <a:ext cx="7499350" cy="3657600"/>
          </a:xfrm>
        </p:spPr>
        <p:txBody>
          <a:bodyPr/>
          <a:lstStyle/>
          <a:p>
            <a:pPr>
              <a:buFont typeface="Wingdings 2" pitchFamily="18" charset="2"/>
              <a:buNone/>
            </a:pPr>
            <a:r>
              <a:rPr lang="en-US">
                <a:solidFill>
                  <a:srgbClr val="00B050"/>
                </a:solidFill>
              </a:rPr>
              <a:t>14	25</a:t>
            </a:r>
            <a:r>
              <a:rPr lang="en-US"/>
              <a:t>	12	</a:t>
            </a:r>
            <a:r>
              <a:rPr lang="en-US">
                <a:solidFill>
                  <a:srgbClr val="FF0000"/>
                </a:solidFill>
              </a:rPr>
              <a:t>35</a:t>
            </a:r>
            <a:r>
              <a:rPr lang="en-US"/>
              <a:t>	</a:t>
            </a:r>
            <a:r>
              <a:rPr lang="en-US">
                <a:solidFill>
                  <a:srgbClr val="FF0000"/>
                </a:solidFill>
              </a:rPr>
              <a:t>62	 69</a:t>
            </a:r>
            <a:endParaRPr lang="en-US"/>
          </a:p>
          <a:p>
            <a:pPr>
              <a:buFont typeface="Wingdings 2" pitchFamily="18" charset="2"/>
              <a:buNone/>
            </a:pPr>
            <a:r>
              <a:rPr lang="en-US"/>
              <a:t>14	</a:t>
            </a:r>
            <a:r>
              <a:rPr lang="en-US">
                <a:solidFill>
                  <a:srgbClr val="00B050"/>
                </a:solidFill>
              </a:rPr>
              <a:t>25	12</a:t>
            </a:r>
            <a:r>
              <a:rPr lang="en-US"/>
              <a:t>	</a:t>
            </a:r>
            <a:r>
              <a:rPr lang="en-US">
                <a:solidFill>
                  <a:srgbClr val="FF0000"/>
                </a:solidFill>
              </a:rPr>
              <a:t>35</a:t>
            </a:r>
            <a:r>
              <a:rPr lang="en-US"/>
              <a:t>	</a:t>
            </a:r>
            <a:r>
              <a:rPr lang="en-US">
                <a:solidFill>
                  <a:srgbClr val="FF0000"/>
                </a:solidFill>
              </a:rPr>
              <a:t>62	 69</a:t>
            </a:r>
            <a:endParaRPr lang="en-US"/>
          </a:p>
          <a:p>
            <a:pPr>
              <a:buFont typeface="Wingdings 2" pitchFamily="18" charset="2"/>
              <a:buNone/>
            </a:pPr>
            <a:r>
              <a:rPr lang="en-US"/>
              <a:t>14	12	</a:t>
            </a:r>
            <a:r>
              <a:rPr lang="en-US">
                <a:solidFill>
                  <a:srgbClr val="FF0000"/>
                </a:solidFill>
              </a:rPr>
              <a:t>25</a:t>
            </a:r>
            <a:r>
              <a:rPr lang="en-US"/>
              <a:t>	</a:t>
            </a:r>
            <a:r>
              <a:rPr lang="en-US">
                <a:solidFill>
                  <a:srgbClr val="FF0000"/>
                </a:solidFill>
              </a:rPr>
              <a:t>35</a:t>
            </a:r>
            <a:r>
              <a:rPr lang="en-US"/>
              <a:t>	</a:t>
            </a:r>
            <a:r>
              <a:rPr lang="en-US">
                <a:solidFill>
                  <a:srgbClr val="FF0000"/>
                </a:solidFill>
              </a:rPr>
              <a:t>62	 69</a:t>
            </a:r>
            <a:endParaRPr lang="en-US"/>
          </a:p>
          <a:p>
            <a:pPr>
              <a:buFont typeface="Wingdings 2" pitchFamily="18" charset="2"/>
              <a:buNone/>
            </a:pPr>
            <a:endParaRPr lang="en-US"/>
          </a:p>
        </p:txBody>
      </p:sp>
      <p:sp>
        <p:nvSpPr>
          <p:cNvPr id="4" name="Content Placeholder 2"/>
          <p:cNvSpPr txBox="1">
            <a:spLocks/>
          </p:cNvSpPr>
          <p:nvPr/>
        </p:nvSpPr>
        <p:spPr bwMode="auto">
          <a:xfrm>
            <a:off x="2743200" y="5791200"/>
            <a:ext cx="7499350" cy="685800"/>
          </a:xfrm>
          <a:prstGeom prst="rect">
            <a:avLst/>
          </a:prstGeom>
          <a:noFill/>
          <a:ln w="9525">
            <a:noFill/>
            <a:miter lim="800000"/>
            <a:headEnd/>
            <a:tailEnd/>
          </a:ln>
        </p:spPr>
        <p:txBody>
          <a:bodyPr/>
          <a:lstStyle/>
          <a:p>
            <a:pPr marL="365125" indent="-282575" eaLnBrk="0" hangingPunct="0">
              <a:spcBef>
                <a:spcPts val="600"/>
              </a:spcBef>
              <a:buClr>
                <a:schemeClr val="accent1"/>
              </a:buClr>
              <a:buSzPct val="80000"/>
              <a:defRPr/>
            </a:pPr>
            <a:r>
              <a:rPr lang="en-US" sz="3200" dirty="0"/>
              <a:t>Number of comparisons = 2</a:t>
            </a:r>
          </a:p>
        </p:txBody>
      </p:sp>
    </p:spTree>
    <p:extLst>
      <p:ext uri="{BB962C8B-B14F-4D97-AF65-F5344CB8AC3E}">
        <p14:creationId xmlns:p14="http://schemas.microsoft.com/office/powerpoint/2010/main" val="2814034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Pass 5</a:t>
            </a:r>
          </a:p>
        </p:txBody>
      </p:sp>
      <p:sp>
        <p:nvSpPr>
          <p:cNvPr id="21507" name="Content Placeholder 2"/>
          <p:cNvSpPr>
            <a:spLocks noGrp="1"/>
          </p:cNvSpPr>
          <p:nvPr>
            <p:ph idx="1"/>
          </p:nvPr>
        </p:nvSpPr>
        <p:spPr>
          <a:xfrm>
            <a:off x="2959100" y="1447800"/>
            <a:ext cx="7499350" cy="3657600"/>
          </a:xfrm>
        </p:spPr>
        <p:txBody>
          <a:bodyPr/>
          <a:lstStyle/>
          <a:p>
            <a:pPr>
              <a:buFont typeface="Wingdings 2" pitchFamily="18" charset="2"/>
              <a:buNone/>
            </a:pPr>
            <a:r>
              <a:rPr lang="en-US">
                <a:solidFill>
                  <a:srgbClr val="00B050"/>
                </a:solidFill>
              </a:rPr>
              <a:t>14	12</a:t>
            </a:r>
            <a:r>
              <a:rPr lang="en-US"/>
              <a:t>	</a:t>
            </a:r>
            <a:r>
              <a:rPr lang="en-US">
                <a:solidFill>
                  <a:srgbClr val="FF0000"/>
                </a:solidFill>
              </a:rPr>
              <a:t>25</a:t>
            </a:r>
            <a:r>
              <a:rPr lang="en-US"/>
              <a:t>	</a:t>
            </a:r>
            <a:r>
              <a:rPr lang="en-US">
                <a:solidFill>
                  <a:srgbClr val="FF0000"/>
                </a:solidFill>
              </a:rPr>
              <a:t>35</a:t>
            </a:r>
            <a:r>
              <a:rPr lang="en-US"/>
              <a:t>	</a:t>
            </a:r>
            <a:r>
              <a:rPr lang="en-US">
                <a:solidFill>
                  <a:srgbClr val="FF0000"/>
                </a:solidFill>
              </a:rPr>
              <a:t>62	 69</a:t>
            </a:r>
            <a:endParaRPr lang="en-US"/>
          </a:p>
          <a:p>
            <a:pPr>
              <a:buFont typeface="Wingdings 2" pitchFamily="18" charset="2"/>
              <a:buNone/>
            </a:pPr>
            <a:r>
              <a:rPr lang="en-US"/>
              <a:t>12	</a:t>
            </a:r>
            <a:r>
              <a:rPr lang="en-US">
                <a:solidFill>
                  <a:srgbClr val="FF0000"/>
                </a:solidFill>
              </a:rPr>
              <a:t>14</a:t>
            </a:r>
            <a:r>
              <a:rPr lang="en-US"/>
              <a:t>	</a:t>
            </a:r>
            <a:r>
              <a:rPr lang="en-US">
                <a:solidFill>
                  <a:srgbClr val="FF0000"/>
                </a:solidFill>
              </a:rPr>
              <a:t>25</a:t>
            </a:r>
            <a:r>
              <a:rPr lang="en-US"/>
              <a:t>	</a:t>
            </a:r>
            <a:r>
              <a:rPr lang="en-US">
                <a:solidFill>
                  <a:srgbClr val="FF0000"/>
                </a:solidFill>
              </a:rPr>
              <a:t>35</a:t>
            </a:r>
            <a:r>
              <a:rPr lang="en-US"/>
              <a:t>	</a:t>
            </a:r>
            <a:r>
              <a:rPr lang="en-US">
                <a:solidFill>
                  <a:srgbClr val="FF0000"/>
                </a:solidFill>
              </a:rPr>
              <a:t>62	 69</a:t>
            </a:r>
            <a:endParaRPr lang="en-US"/>
          </a:p>
          <a:p>
            <a:pPr>
              <a:buFont typeface="Wingdings 2" pitchFamily="18" charset="2"/>
              <a:buNone/>
            </a:pPr>
            <a:endParaRPr lang="en-US"/>
          </a:p>
        </p:txBody>
      </p:sp>
      <p:sp>
        <p:nvSpPr>
          <p:cNvPr id="4" name="Content Placeholder 2"/>
          <p:cNvSpPr txBox="1">
            <a:spLocks/>
          </p:cNvSpPr>
          <p:nvPr/>
        </p:nvSpPr>
        <p:spPr bwMode="auto">
          <a:xfrm>
            <a:off x="2743200" y="5791200"/>
            <a:ext cx="7499350" cy="685800"/>
          </a:xfrm>
          <a:prstGeom prst="rect">
            <a:avLst/>
          </a:prstGeom>
          <a:noFill/>
          <a:ln w="9525">
            <a:noFill/>
            <a:miter lim="800000"/>
            <a:headEnd/>
            <a:tailEnd/>
          </a:ln>
        </p:spPr>
        <p:txBody>
          <a:bodyPr/>
          <a:lstStyle/>
          <a:p>
            <a:pPr marL="365125" indent="-282575" eaLnBrk="0" hangingPunct="0">
              <a:spcBef>
                <a:spcPts val="600"/>
              </a:spcBef>
              <a:buClr>
                <a:schemeClr val="accent1"/>
              </a:buClr>
              <a:buSzPct val="80000"/>
              <a:defRPr/>
            </a:pPr>
            <a:r>
              <a:rPr lang="en-US" sz="3200" dirty="0"/>
              <a:t>Number of comparisons = 1</a:t>
            </a:r>
          </a:p>
        </p:txBody>
      </p:sp>
    </p:spTree>
    <p:extLst>
      <p:ext uri="{BB962C8B-B14F-4D97-AF65-F5344CB8AC3E}">
        <p14:creationId xmlns:p14="http://schemas.microsoft.com/office/powerpoint/2010/main" val="3408639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buFont typeface="Wingdings 2" pitchFamily="18" charset="2"/>
              <a:buNone/>
            </a:pPr>
            <a:r>
              <a:rPr lang="en-US"/>
              <a:t>Number of elements = 6</a:t>
            </a:r>
          </a:p>
          <a:p>
            <a:pPr>
              <a:buFont typeface="Wingdings 2" pitchFamily="18" charset="2"/>
              <a:buNone/>
            </a:pPr>
            <a:r>
              <a:rPr lang="en-US"/>
              <a:t>Number of pass = 5</a:t>
            </a:r>
          </a:p>
          <a:p>
            <a:pPr>
              <a:buFont typeface="Wingdings 2" pitchFamily="18" charset="2"/>
              <a:buNone/>
            </a:pPr>
            <a:r>
              <a:rPr lang="en-US"/>
              <a:t>Number of comparison in any pass</a:t>
            </a:r>
          </a:p>
          <a:p>
            <a:pPr>
              <a:buFont typeface="Wingdings 2" pitchFamily="18" charset="2"/>
              <a:buNone/>
            </a:pPr>
            <a:r>
              <a:rPr lang="en-US"/>
              <a:t>		 = n – pass number</a:t>
            </a:r>
          </a:p>
        </p:txBody>
      </p:sp>
    </p:spTree>
    <p:extLst>
      <p:ext uri="{BB962C8B-B14F-4D97-AF65-F5344CB8AC3E}">
        <p14:creationId xmlns:p14="http://schemas.microsoft.com/office/powerpoint/2010/main" val="4265235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737" y="0"/>
            <a:ext cx="10363200" cy="1143000"/>
          </a:xfrm>
        </p:spPr>
        <p:txBody>
          <a:bodyPr/>
          <a:lstStyle/>
          <a:p>
            <a:r>
              <a:rPr lang="en-US" dirty="0" smtClean="0"/>
              <a:t>Contents</a:t>
            </a:r>
            <a:endParaRPr lang="en-IN" dirty="0"/>
          </a:p>
        </p:txBody>
      </p:sp>
      <p:sp>
        <p:nvSpPr>
          <p:cNvPr id="3" name="Content Placeholder 2"/>
          <p:cNvSpPr>
            <a:spLocks noGrp="1"/>
          </p:cNvSpPr>
          <p:nvPr>
            <p:ph sz="quarter" idx="1"/>
          </p:nvPr>
        </p:nvSpPr>
        <p:spPr>
          <a:xfrm>
            <a:off x="474618" y="1286691"/>
            <a:ext cx="10363200" cy="4572000"/>
          </a:xfrm>
        </p:spPr>
        <p:txBody>
          <a:bodyPr/>
          <a:lstStyle/>
          <a:p>
            <a:r>
              <a:rPr lang="en-IN" dirty="0"/>
              <a:t>Comparison based sorting algorithms, </a:t>
            </a:r>
            <a:endParaRPr lang="en-IN" dirty="0" smtClean="0"/>
          </a:p>
          <a:p>
            <a:r>
              <a:rPr lang="en-IN" dirty="0" smtClean="0"/>
              <a:t>Non </a:t>
            </a:r>
            <a:r>
              <a:rPr lang="en-IN" dirty="0"/>
              <a:t>Comparison based sorting </a:t>
            </a:r>
            <a:r>
              <a:rPr lang="en-IN" dirty="0" smtClean="0"/>
              <a:t>algorithms,</a:t>
            </a:r>
          </a:p>
          <a:p>
            <a:r>
              <a:rPr lang="en-IN" dirty="0" smtClean="0"/>
              <a:t>Problem </a:t>
            </a:r>
            <a:r>
              <a:rPr lang="en-IN" dirty="0"/>
              <a:t>Solving using divide and conquer algorithm-Max-Min problem, </a:t>
            </a:r>
          </a:p>
          <a:p>
            <a:r>
              <a:rPr lang="en-IN" dirty="0" smtClean="0"/>
              <a:t>Matrix </a:t>
            </a:r>
            <a:r>
              <a:rPr lang="en-IN" dirty="0"/>
              <a:t>Multiplication, </a:t>
            </a:r>
          </a:p>
          <a:p>
            <a:r>
              <a:rPr lang="en-IN" dirty="0" smtClean="0"/>
              <a:t>Exponential</a:t>
            </a:r>
            <a:endParaRPr lang="en-IN" dirty="0"/>
          </a:p>
        </p:txBody>
      </p:sp>
    </p:spTree>
    <p:extLst>
      <p:ext uri="{BB962C8B-B14F-4D97-AF65-F5344CB8AC3E}">
        <p14:creationId xmlns:p14="http://schemas.microsoft.com/office/powerpoint/2010/main" val="708900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Bubble Sort</a:t>
            </a:r>
          </a:p>
        </p:txBody>
      </p:sp>
      <p:sp>
        <p:nvSpPr>
          <p:cNvPr id="23555" name="Content Placeholder 2"/>
          <p:cNvSpPr>
            <a:spLocks noGrp="1"/>
          </p:cNvSpPr>
          <p:nvPr>
            <p:ph idx="1"/>
          </p:nvPr>
        </p:nvSpPr>
        <p:spPr/>
        <p:txBody>
          <a:bodyPr/>
          <a:lstStyle/>
          <a:p>
            <a:pPr eaLnBrk="1" hangingPunct="1"/>
            <a:r>
              <a:rPr lang="en-US" dirty="0"/>
              <a:t>Number of elements  = n</a:t>
            </a:r>
          </a:p>
          <a:p>
            <a:pPr eaLnBrk="1" hangingPunct="1"/>
            <a:r>
              <a:rPr lang="en-US" dirty="0"/>
              <a:t>Number of pass = n – 1</a:t>
            </a:r>
          </a:p>
          <a:p>
            <a:pPr eaLnBrk="1" hangingPunct="1"/>
            <a:r>
              <a:rPr lang="en-US" dirty="0"/>
              <a:t>If k is pass number then</a:t>
            </a:r>
          </a:p>
          <a:p>
            <a:pPr lvl="1" eaLnBrk="1" hangingPunct="1"/>
            <a:r>
              <a:rPr lang="en-US" dirty="0"/>
              <a:t>Number of comparisons in </a:t>
            </a:r>
            <a:r>
              <a:rPr lang="en-US" dirty="0" err="1"/>
              <a:t>k</a:t>
            </a:r>
            <a:r>
              <a:rPr lang="en-US" baseline="30000" dirty="0" err="1"/>
              <a:t>th</a:t>
            </a:r>
            <a:r>
              <a:rPr lang="en-US" dirty="0"/>
              <a:t> pass = n – k</a:t>
            </a:r>
          </a:p>
          <a:p>
            <a:pPr eaLnBrk="1" hangingPunct="1">
              <a:buFont typeface="Wingdings 2" pitchFamily="18" charset="2"/>
              <a:buNone/>
            </a:pPr>
            <a:endParaRPr lang="en-US" dirty="0"/>
          </a:p>
          <a:p>
            <a:pPr eaLnBrk="1" hangingPunct="1">
              <a:buFont typeface="Wingdings 2" pitchFamily="18" charset="2"/>
              <a:buNone/>
            </a:pPr>
            <a:endParaRPr lang="en-US" dirty="0"/>
          </a:p>
        </p:txBody>
      </p:sp>
    </p:spTree>
    <p:extLst>
      <p:ext uri="{BB962C8B-B14F-4D97-AF65-F5344CB8AC3E}">
        <p14:creationId xmlns:p14="http://schemas.microsoft.com/office/powerpoint/2010/main" val="2247816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Exercise</a:t>
            </a:r>
          </a:p>
        </p:txBody>
      </p:sp>
      <p:sp>
        <p:nvSpPr>
          <p:cNvPr id="25603" name="Content Placeholder 2"/>
          <p:cNvSpPr>
            <a:spLocks noGrp="1"/>
          </p:cNvSpPr>
          <p:nvPr>
            <p:ph idx="1"/>
          </p:nvPr>
        </p:nvSpPr>
        <p:spPr/>
        <p:txBody>
          <a:bodyPr/>
          <a:lstStyle/>
          <a:p>
            <a:pPr>
              <a:buFont typeface="Wingdings 2" pitchFamily="18" charset="2"/>
              <a:buNone/>
            </a:pPr>
            <a:r>
              <a:rPr lang="en-US" dirty="0"/>
              <a:t>Sort following elements using bubble sort method.</a:t>
            </a:r>
          </a:p>
          <a:p>
            <a:pPr>
              <a:buFont typeface="Wingdings 2" pitchFamily="18" charset="2"/>
              <a:buNone/>
            </a:pPr>
            <a:endParaRPr lang="en-US" dirty="0"/>
          </a:p>
          <a:p>
            <a:pPr>
              <a:buFont typeface="Wingdings 2" pitchFamily="18" charset="2"/>
              <a:buNone/>
            </a:pPr>
            <a:r>
              <a:rPr lang="en-US" dirty="0"/>
              <a:t>	7	 8  10   26	  44 	33</a:t>
            </a:r>
          </a:p>
          <a:p>
            <a:pPr>
              <a:buFont typeface="Wingdings 2" pitchFamily="18" charset="2"/>
              <a:buNone/>
            </a:pPr>
            <a:endParaRPr lang="en-US" dirty="0"/>
          </a:p>
          <a:p>
            <a:pPr>
              <a:buFont typeface="Wingdings 2" pitchFamily="18" charset="2"/>
              <a:buNone/>
            </a:pPr>
            <a:endParaRPr lang="en-US" dirty="0"/>
          </a:p>
          <a:p>
            <a:pPr>
              <a:buFont typeface="Wingdings 2" pitchFamily="18" charset="2"/>
              <a:buNone/>
            </a:pPr>
            <a:endParaRPr lang="en-US" dirty="0"/>
          </a:p>
        </p:txBody>
      </p:sp>
    </p:spTree>
    <p:extLst>
      <p:ext uri="{BB962C8B-B14F-4D97-AF65-F5344CB8AC3E}">
        <p14:creationId xmlns:p14="http://schemas.microsoft.com/office/powerpoint/2010/main" val="3908898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Pass 1</a:t>
            </a:r>
          </a:p>
        </p:txBody>
      </p:sp>
      <p:sp>
        <p:nvSpPr>
          <p:cNvPr id="26627" name="Content Placeholder 2"/>
          <p:cNvSpPr>
            <a:spLocks noGrp="1"/>
          </p:cNvSpPr>
          <p:nvPr>
            <p:ph idx="1"/>
          </p:nvPr>
        </p:nvSpPr>
        <p:spPr>
          <a:xfrm>
            <a:off x="2959100" y="1447800"/>
            <a:ext cx="5422900" cy="3657600"/>
          </a:xfrm>
        </p:spPr>
        <p:txBody>
          <a:bodyPr/>
          <a:lstStyle/>
          <a:p>
            <a:pPr>
              <a:buFont typeface="Wingdings 2" pitchFamily="18" charset="2"/>
              <a:buNone/>
            </a:pPr>
            <a:r>
              <a:rPr lang="en-US">
                <a:solidFill>
                  <a:srgbClr val="00B050"/>
                </a:solidFill>
              </a:rPr>
              <a:t>7		8</a:t>
            </a:r>
            <a:r>
              <a:rPr lang="en-US"/>
              <a:t>	10	26	44	33</a:t>
            </a:r>
          </a:p>
          <a:p>
            <a:pPr>
              <a:buFont typeface="Wingdings 2" pitchFamily="18" charset="2"/>
              <a:buNone/>
            </a:pPr>
            <a:r>
              <a:rPr lang="en-US"/>
              <a:t>7</a:t>
            </a:r>
            <a:r>
              <a:rPr lang="en-US">
                <a:solidFill>
                  <a:srgbClr val="00B050"/>
                </a:solidFill>
              </a:rPr>
              <a:t>		8</a:t>
            </a:r>
            <a:r>
              <a:rPr lang="en-US"/>
              <a:t>	</a:t>
            </a:r>
            <a:r>
              <a:rPr lang="en-US">
                <a:solidFill>
                  <a:srgbClr val="00B050"/>
                </a:solidFill>
              </a:rPr>
              <a:t>10</a:t>
            </a:r>
            <a:r>
              <a:rPr lang="en-US"/>
              <a:t>	26	44	33</a:t>
            </a:r>
          </a:p>
          <a:p>
            <a:pPr>
              <a:buFont typeface="Wingdings 2" pitchFamily="18" charset="2"/>
              <a:buNone/>
            </a:pPr>
            <a:r>
              <a:rPr lang="en-US"/>
              <a:t>7		8	</a:t>
            </a:r>
            <a:r>
              <a:rPr lang="en-US">
                <a:solidFill>
                  <a:srgbClr val="00B050"/>
                </a:solidFill>
              </a:rPr>
              <a:t>10	26</a:t>
            </a:r>
            <a:r>
              <a:rPr lang="en-US"/>
              <a:t>	44	33</a:t>
            </a:r>
          </a:p>
          <a:p>
            <a:pPr>
              <a:buFont typeface="Wingdings 2" pitchFamily="18" charset="2"/>
              <a:buNone/>
            </a:pPr>
            <a:r>
              <a:rPr lang="en-US"/>
              <a:t>7		8	10	</a:t>
            </a:r>
            <a:r>
              <a:rPr lang="en-US">
                <a:solidFill>
                  <a:srgbClr val="00B050"/>
                </a:solidFill>
              </a:rPr>
              <a:t>26	44</a:t>
            </a:r>
            <a:r>
              <a:rPr lang="en-US"/>
              <a:t>	33</a:t>
            </a:r>
          </a:p>
          <a:p>
            <a:pPr>
              <a:buFont typeface="Wingdings 2" pitchFamily="18" charset="2"/>
              <a:buNone/>
            </a:pPr>
            <a:r>
              <a:rPr lang="en-US"/>
              <a:t>7		8	10	26	</a:t>
            </a:r>
            <a:r>
              <a:rPr lang="en-US">
                <a:solidFill>
                  <a:srgbClr val="00B050"/>
                </a:solidFill>
              </a:rPr>
              <a:t>44	33</a:t>
            </a:r>
          </a:p>
          <a:p>
            <a:pPr>
              <a:buFont typeface="Wingdings 2" pitchFamily="18" charset="2"/>
              <a:buNone/>
            </a:pPr>
            <a:r>
              <a:rPr lang="en-US"/>
              <a:t>7		8	10	26	33	</a:t>
            </a:r>
            <a:r>
              <a:rPr lang="en-US">
                <a:solidFill>
                  <a:srgbClr val="FF0000"/>
                </a:solidFill>
              </a:rPr>
              <a:t>44</a:t>
            </a:r>
          </a:p>
          <a:p>
            <a:pPr>
              <a:buFont typeface="Wingdings 2" pitchFamily="18" charset="2"/>
              <a:buNone/>
            </a:pPr>
            <a:endParaRPr lang="en-US"/>
          </a:p>
        </p:txBody>
      </p:sp>
      <p:sp>
        <p:nvSpPr>
          <p:cNvPr id="4" name="Content Placeholder 2"/>
          <p:cNvSpPr txBox="1">
            <a:spLocks/>
          </p:cNvSpPr>
          <p:nvPr/>
        </p:nvSpPr>
        <p:spPr bwMode="auto">
          <a:xfrm>
            <a:off x="2743200" y="5181600"/>
            <a:ext cx="7499350" cy="1295400"/>
          </a:xfrm>
          <a:prstGeom prst="rect">
            <a:avLst/>
          </a:prstGeom>
          <a:noFill/>
          <a:ln w="9525">
            <a:noFill/>
            <a:miter lim="800000"/>
            <a:headEnd/>
            <a:tailEnd/>
          </a:ln>
        </p:spPr>
        <p:txBody>
          <a:bodyPr/>
          <a:lstStyle/>
          <a:p>
            <a:pPr marL="365125" indent="-282575" eaLnBrk="0" hangingPunct="0">
              <a:spcBef>
                <a:spcPts val="600"/>
              </a:spcBef>
              <a:buClr>
                <a:schemeClr val="accent1"/>
              </a:buClr>
              <a:buSzPct val="80000"/>
              <a:defRPr/>
            </a:pPr>
            <a:r>
              <a:rPr lang="en-US" sz="3200" dirty="0"/>
              <a:t>Number of comparisons = 5</a:t>
            </a:r>
          </a:p>
          <a:p>
            <a:pPr marL="365125" indent="-282575" eaLnBrk="0" hangingPunct="0">
              <a:spcBef>
                <a:spcPts val="600"/>
              </a:spcBef>
              <a:buClr>
                <a:schemeClr val="accent1"/>
              </a:buClr>
              <a:buSzPct val="80000"/>
              <a:defRPr/>
            </a:pPr>
            <a:r>
              <a:rPr lang="en-US" sz="3200" dirty="0">
                <a:solidFill>
                  <a:srgbClr val="FF0000"/>
                </a:solidFill>
              </a:rPr>
              <a:t>Exchange of numbers occurred</a:t>
            </a:r>
          </a:p>
        </p:txBody>
      </p:sp>
      <p:cxnSp>
        <p:nvCxnSpPr>
          <p:cNvPr id="8" name="Straight Arrow Connector 7"/>
          <p:cNvCxnSpPr/>
          <p:nvPr/>
        </p:nvCxnSpPr>
        <p:spPr>
          <a:xfrm rot="10800000">
            <a:off x="8305800" y="4267200"/>
            <a:ext cx="762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195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Pass 2</a:t>
            </a:r>
          </a:p>
        </p:txBody>
      </p:sp>
      <p:sp>
        <p:nvSpPr>
          <p:cNvPr id="27651" name="Content Placeholder 2"/>
          <p:cNvSpPr>
            <a:spLocks noGrp="1"/>
          </p:cNvSpPr>
          <p:nvPr>
            <p:ph idx="1"/>
          </p:nvPr>
        </p:nvSpPr>
        <p:spPr>
          <a:xfrm>
            <a:off x="2959100" y="1447800"/>
            <a:ext cx="7499350" cy="4419600"/>
          </a:xfrm>
        </p:spPr>
        <p:txBody>
          <a:bodyPr/>
          <a:lstStyle/>
          <a:p>
            <a:pPr>
              <a:buFont typeface="Wingdings 2" pitchFamily="18" charset="2"/>
              <a:buNone/>
            </a:pPr>
            <a:r>
              <a:rPr lang="en-US">
                <a:solidFill>
                  <a:srgbClr val="00B050"/>
                </a:solidFill>
              </a:rPr>
              <a:t>7		8</a:t>
            </a:r>
            <a:r>
              <a:rPr lang="en-US"/>
              <a:t>	10	26	33	</a:t>
            </a:r>
            <a:r>
              <a:rPr lang="en-US">
                <a:solidFill>
                  <a:srgbClr val="FF0000"/>
                </a:solidFill>
              </a:rPr>
              <a:t>44</a:t>
            </a:r>
          </a:p>
          <a:p>
            <a:pPr>
              <a:buFont typeface="Wingdings 2" pitchFamily="18" charset="2"/>
              <a:buNone/>
            </a:pPr>
            <a:r>
              <a:rPr lang="en-US"/>
              <a:t>7		</a:t>
            </a:r>
            <a:r>
              <a:rPr lang="en-US">
                <a:solidFill>
                  <a:srgbClr val="00B050"/>
                </a:solidFill>
              </a:rPr>
              <a:t>8	10</a:t>
            </a:r>
            <a:r>
              <a:rPr lang="en-US"/>
              <a:t>	26	33	</a:t>
            </a:r>
            <a:r>
              <a:rPr lang="en-US">
                <a:solidFill>
                  <a:srgbClr val="FF0000"/>
                </a:solidFill>
              </a:rPr>
              <a:t>44</a:t>
            </a:r>
          </a:p>
          <a:p>
            <a:pPr>
              <a:buFont typeface="Wingdings 2" pitchFamily="18" charset="2"/>
              <a:buNone/>
            </a:pPr>
            <a:r>
              <a:rPr lang="en-US"/>
              <a:t>7		8	</a:t>
            </a:r>
            <a:r>
              <a:rPr lang="en-US">
                <a:solidFill>
                  <a:srgbClr val="00B050"/>
                </a:solidFill>
              </a:rPr>
              <a:t>10	26</a:t>
            </a:r>
            <a:r>
              <a:rPr lang="en-US"/>
              <a:t>	33	</a:t>
            </a:r>
            <a:r>
              <a:rPr lang="en-US">
                <a:solidFill>
                  <a:srgbClr val="FF0000"/>
                </a:solidFill>
              </a:rPr>
              <a:t>44</a:t>
            </a:r>
          </a:p>
          <a:p>
            <a:pPr>
              <a:buFont typeface="Wingdings 2" pitchFamily="18" charset="2"/>
              <a:buNone/>
            </a:pPr>
            <a:r>
              <a:rPr lang="en-US"/>
              <a:t>7		8	10	</a:t>
            </a:r>
            <a:r>
              <a:rPr lang="en-US">
                <a:solidFill>
                  <a:srgbClr val="00B050"/>
                </a:solidFill>
              </a:rPr>
              <a:t>26	33</a:t>
            </a:r>
            <a:r>
              <a:rPr lang="en-US"/>
              <a:t>	</a:t>
            </a:r>
            <a:r>
              <a:rPr lang="en-US">
                <a:solidFill>
                  <a:srgbClr val="FF0000"/>
                </a:solidFill>
              </a:rPr>
              <a:t>44</a:t>
            </a:r>
          </a:p>
          <a:p>
            <a:pPr>
              <a:buFont typeface="Wingdings 2" pitchFamily="18" charset="2"/>
              <a:buNone/>
            </a:pPr>
            <a:r>
              <a:rPr lang="en-US"/>
              <a:t>7		8	10	26	</a:t>
            </a:r>
            <a:r>
              <a:rPr lang="en-US">
                <a:solidFill>
                  <a:srgbClr val="FF0000"/>
                </a:solidFill>
              </a:rPr>
              <a:t>33</a:t>
            </a:r>
            <a:r>
              <a:rPr lang="en-US"/>
              <a:t>	</a:t>
            </a:r>
            <a:r>
              <a:rPr lang="en-US">
                <a:solidFill>
                  <a:srgbClr val="FF0000"/>
                </a:solidFill>
              </a:rPr>
              <a:t>44</a:t>
            </a:r>
          </a:p>
          <a:p>
            <a:pPr>
              <a:buFont typeface="Wingdings 2" pitchFamily="18" charset="2"/>
              <a:buNone/>
            </a:pPr>
            <a:endParaRPr lang="en-US"/>
          </a:p>
          <a:p>
            <a:pPr>
              <a:buFont typeface="Wingdings 2" pitchFamily="18" charset="2"/>
              <a:buNone/>
            </a:pPr>
            <a:endParaRPr lang="en-US"/>
          </a:p>
          <a:p>
            <a:pPr>
              <a:buFont typeface="Wingdings 2" pitchFamily="18" charset="2"/>
              <a:buNone/>
            </a:pPr>
            <a:endParaRPr lang="en-US"/>
          </a:p>
        </p:txBody>
      </p:sp>
      <p:sp>
        <p:nvSpPr>
          <p:cNvPr id="4" name="Content Placeholder 2"/>
          <p:cNvSpPr txBox="1">
            <a:spLocks/>
          </p:cNvSpPr>
          <p:nvPr/>
        </p:nvSpPr>
        <p:spPr bwMode="auto">
          <a:xfrm>
            <a:off x="2743200" y="4724400"/>
            <a:ext cx="7499350" cy="1752600"/>
          </a:xfrm>
          <a:prstGeom prst="rect">
            <a:avLst/>
          </a:prstGeom>
          <a:noFill/>
          <a:ln w="9525">
            <a:noFill/>
            <a:miter lim="800000"/>
            <a:headEnd/>
            <a:tailEnd/>
          </a:ln>
        </p:spPr>
        <p:txBody>
          <a:bodyPr/>
          <a:lstStyle/>
          <a:p>
            <a:pPr marL="365125" indent="-282575" eaLnBrk="0" hangingPunct="0">
              <a:spcBef>
                <a:spcPts val="600"/>
              </a:spcBef>
              <a:buClr>
                <a:schemeClr val="accent1"/>
              </a:buClr>
              <a:buSzPct val="80000"/>
              <a:defRPr/>
            </a:pPr>
            <a:r>
              <a:rPr lang="en-US" sz="3200" dirty="0"/>
              <a:t>Number of comparisons = 4</a:t>
            </a:r>
          </a:p>
          <a:p>
            <a:pPr marL="365125" indent="-282575" eaLnBrk="0" hangingPunct="0">
              <a:spcBef>
                <a:spcPts val="600"/>
              </a:spcBef>
              <a:buClr>
                <a:schemeClr val="accent1"/>
              </a:buClr>
              <a:buSzPct val="80000"/>
              <a:defRPr/>
            </a:pPr>
            <a:r>
              <a:rPr lang="en-US" sz="3200" dirty="0">
                <a:solidFill>
                  <a:srgbClr val="FF0000"/>
                </a:solidFill>
              </a:rPr>
              <a:t>No exchange of numbers</a:t>
            </a:r>
          </a:p>
          <a:p>
            <a:pPr marL="365125" indent="-282575" eaLnBrk="0" hangingPunct="0">
              <a:spcBef>
                <a:spcPts val="600"/>
              </a:spcBef>
              <a:buClr>
                <a:schemeClr val="accent1"/>
              </a:buClr>
              <a:buSzPct val="80000"/>
              <a:defRPr/>
            </a:pPr>
            <a:r>
              <a:rPr lang="en-US" sz="3200" dirty="0"/>
              <a:t>Hence skip further pass.</a:t>
            </a:r>
          </a:p>
        </p:txBody>
      </p:sp>
    </p:spTree>
    <p:extLst>
      <p:ext uri="{BB962C8B-B14F-4D97-AF65-F5344CB8AC3E}">
        <p14:creationId xmlns:p14="http://schemas.microsoft.com/office/powerpoint/2010/main" val="1813796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971800" y="0"/>
            <a:ext cx="8229600" cy="1143000"/>
          </a:xfrm>
        </p:spPr>
        <p:txBody>
          <a:bodyPr/>
          <a:lstStyle/>
          <a:p>
            <a:pPr>
              <a:defRPr/>
            </a:pPr>
            <a:r>
              <a:rPr lang="en-US" dirty="0">
                <a:solidFill>
                  <a:schemeClr val="hlink"/>
                </a:solidFill>
              </a:rPr>
              <a:t>Bubble Sort - Optimized</a:t>
            </a:r>
          </a:p>
        </p:txBody>
      </p:sp>
      <p:sp>
        <p:nvSpPr>
          <p:cNvPr id="28675" name="Rectangle 3"/>
          <p:cNvSpPr>
            <a:spLocks noGrp="1" noChangeArrowheads="1"/>
          </p:cNvSpPr>
          <p:nvPr>
            <p:ph type="body" idx="1"/>
          </p:nvPr>
        </p:nvSpPr>
        <p:spPr>
          <a:xfrm>
            <a:off x="2514600" y="1219200"/>
            <a:ext cx="8153400" cy="5638800"/>
          </a:xfrm>
        </p:spPr>
        <p:txBody>
          <a:bodyPr/>
          <a:lstStyle/>
          <a:p>
            <a:pPr marL="609600" indent="-609600">
              <a:lnSpc>
                <a:spcPct val="80000"/>
              </a:lnSpc>
              <a:buNone/>
            </a:pPr>
            <a:r>
              <a:rPr lang="en-US" sz="2400"/>
              <a:t>Algorithm bubble (a, n)</a:t>
            </a:r>
          </a:p>
          <a:p>
            <a:pPr marL="609600" indent="-609600">
              <a:lnSpc>
                <a:spcPct val="80000"/>
              </a:lnSpc>
              <a:buNone/>
            </a:pPr>
            <a:r>
              <a:rPr lang="en-US" sz="2400"/>
              <a:t>Pre: Unsorted array a  of length n.</a:t>
            </a:r>
          </a:p>
          <a:p>
            <a:pPr marL="609600" indent="-609600">
              <a:lnSpc>
                <a:spcPct val="80000"/>
              </a:lnSpc>
              <a:buNone/>
            </a:pPr>
            <a:r>
              <a:rPr lang="en-US" sz="2400"/>
              <a:t>Post: Sorted array in ascending order of length n</a:t>
            </a:r>
          </a:p>
          <a:p>
            <a:pPr marL="609600" indent="-609600">
              <a:lnSpc>
                <a:spcPct val="80000"/>
              </a:lnSpc>
              <a:buNone/>
            </a:pPr>
            <a:endParaRPr lang="en-US" sz="2400"/>
          </a:p>
          <a:p>
            <a:pPr marL="609600" indent="-609600">
              <a:lnSpc>
                <a:spcPct val="80000"/>
              </a:lnSpc>
              <a:buFontTx/>
              <a:buAutoNum type="arabicPeriod"/>
            </a:pPr>
            <a:r>
              <a:rPr lang="en-US" sz="2400"/>
              <a:t>  for i = 1 to (n – 1) do                                 // n-1 passes</a:t>
            </a:r>
          </a:p>
          <a:p>
            <a:pPr marL="990600" lvl="1" indent="-533400">
              <a:lnSpc>
                <a:spcPct val="80000"/>
              </a:lnSpc>
              <a:buFontTx/>
              <a:buAutoNum type="arabicPeriod"/>
            </a:pPr>
            <a:r>
              <a:rPr lang="en-US"/>
              <a:t>  </a:t>
            </a:r>
            <a:r>
              <a:rPr lang="en-US" i="1">
                <a:solidFill>
                  <a:srgbClr val="FF0000"/>
                </a:solidFill>
              </a:rPr>
              <a:t>test = 0</a:t>
            </a:r>
          </a:p>
          <a:p>
            <a:pPr marL="990600" lvl="1" indent="-533400">
              <a:lnSpc>
                <a:spcPct val="80000"/>
              </a:lnSpc>
              <a:buFontTx/>
              <a:buAutoNum type="arabicPeriod"/>
            </a:pPr>
            <a:r>
              <a:rPr lang="en-US"/>
              <a:t>  for j = 0 to ((n-1) – </a:t>
            </a:r>
            <a:r>
              <a:rPr lang="en-US" i="1"/>
              <a:t>i </a:t>
            </a:r>
            <a:r>
              <a:rPr lang="en-US"/>
              <a:t>) do    </a:t>
            </a:r>
          </a:p>
          <a:p>
            <a:pPr marL="1752600" lvl="3" indent="-381000">
              <a:lnSpc>
                <a:spcPct val="80000"/>
              </a:lnSpc>
              <a:buFontTx/>
              <a:buAutoNum type="arabicPeriod"/>
            </a:pPr>
            <a:r>
              <a:rPr lang="en-US" sz="2400"/>
              <a:t>if ( a[j] &gt; a[j+1] )</a:t>
            </a:r>
          </a:p>
          <a:p>
            <a:pPr marL="2209800" lvl="4" indent="-381000">
              <a:lnSpc>
                <a:spcPct val="80000"/>
              </a:lnSpc>
              <a:buFontTx/>
              <a:buAutoNum type="arabicPeriod"/>
            </a:pPr>
            <a:r>
              <a:rPr lang="en-US" sz="2400"/>
              <a:t>temp=a[j]</a:t>
            </a:r>
          </a:p>
          <a:p>
            <a:pPr marL="2209800" lvl="4" indent="-381000">
              <a:lnSpc>
                <a:spcPct val="80000"/>
              </a:lnSpc>
              <a:buFontTx/>
              <a:buAutoNum type="arabicPeriod"/>
            </a:pPr>
            <a:r>
              <a:rPr lang="en-US" sz="2400"/>
              <a:t>a[j]=a[j+1]</a:t>
            </a:r>
          </a:p>
          <a:p>
            <a:pPr marL="2209800" lvl="4" indent="-381000">
              <a:lnSpc>
                <a:spcPct val="80000"/>
              </a:lnSpc>
              <a:buFontTx/>
              <a:buAutoNum type="arabicPeriod"/>
            </a:pPr>
            <a:r>
              <a:rPr lang="en-US" sz="2400"/>
              <a:t>a[j+1]=temp</a:t>
            </a:r>
          </a:p>
          <a:p>
            <a:pPr marL="2209800" lvl="4" indent="-381000">
              <a:lnSpc>
                <a:spcPct val="80000"/>
              </a:lnSpc>
              <a:buFontTx/>
              <a:buAutoNum type="arabicPeriod"/>
            </a:pPr>
            <a:r>
              <a:rPr lang="en-US" sz="2400">
                <a:solidFill>
                  <a:srgbClr val="FF0000"/>
                </a:solidFill>
              </a:rPr>
              <a:t>test = 1                      </a:t>
            </a:r>
            <a:r>
              <a:rPr lang="en-US" sz="2400"/>
              <a:t>// exchange happened</a:t>
            </a:r>
          </a:p>
          <a:p>
            <a:pPr marL="990600" lvl="1" indent="-533400">
              <a:lnSpc>
                <a:spcPct val="80000"/>
              </a:lnSpc>
              <a:buFontTx/>
              <a:buAutoNum type="arabicPeriod"/>
            </a:pPr>
            <a:r>
              <a:rPr lang="en-US"/>
              <a:t>  </a:t>
            </a:r>
            <a:r>
              <a:rPr lang="en-US" i="1">
                <a:solidFill>
                  <a:srgbClr val="FF0000"/>
                </a:solidFill>
              </a:rPr>
              <a:t>if (test = 0)</a:t>
            </a:r>
            <a:r>
              <a:rPr lang="en-US"/>
              <a:t>                //no exchange - list is now sorted </a:t>
            </a:r>
          </a:p>
          <a:p>
            <a:pPr marL="1752600" lvl="3" indent="-381000">
              <a:lnSpc>
                <a:spcPct val="80000"/>
              </a:lnSpc>
              <a:buFontTx/>
              <a:buAutoNum type="arabicPeriod"/>
            </a:pPr>
            <a:r>
              <a:rPr lang="en-US" sz="2400"/>
              <a:t>return</a:t>
            </a:r>
          </a:p>
        </p:txBody>
      </p:sp>
    </p:spTree>
    <p:extLst>
      <p:ext uri="{BB962C8B-B14F-4D97-AF65-F5344CB8AC3E}">
        <p14:creationId xmlns:p14="http://schemas.microsoft.com/office/powerpoint/2010/main" val="4078596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100" y="274638"/>
            <a:ext cx="7499350" cy="487362"/>
          </a:xfrm>
        </p:spPr>
        <p:txBody>
          <a:bodyPr>
            <a:normAutofit fontScale="90000"/>
          </a:bodyPr>
          <a:lstStyle/>
          <a:p>
            <a:pPr eaLnBrk="1" hangingPunct="1">
              <a:defRPr/>
            </a:pPr>
            <a:r>
              <a:rPr lang="en-US" dirty="0"/>
              <a:t>Complexity of algorithm</a:t>
            </a:r>
          </a:p>
        </p:txBody>
      </p:sp>
      <p:sp>
        <p:nvSpPr>
          <p:cNvPr id="29699" name="Content Placeholder 2"/>
          <p:cNvSpPr>
            <a:spLocks noGrp="1"/>
          </p:cNvSpPr>
          <p:nvPr>
            <p:ph idx="1"/>
          </p:nvPr>
        </p:nvSpPr>
        <p:spPr>
          <a:xfrm>
            <a:off x="2667000" y="990600"/>
            <a:ext cx="7791450" cy="5257800"/>
          </a:xfrm>
        </p:spPr>
        <p:txBody>
          <a:bodyPr/>
          <a:lstStyle/>
          <a:p>
            <a:pPr eaLnBrk="1" hangingPunct="1"/>
            <a:r>
              <a:rPr lang="en-US" sz="2000" dirty="0"/>
              <a:t>No. of comparisons in 1st pass = n – 1</a:t>
            </a:r>
          </a:p>
          <a:p>
            <a:pPr eaLnBrk="1" hangingPunct="1"/>
            <a:r>
              <a:rPr lang="en-US" sz="2000" dirty="0"/>
              <a:t>No. of comparisons in 2nd pass = n – 2</a:t>
            </a:r>
          </a:p>
          <a:p>
            <a:pPr eaLnBrk="1" hangingPunct="1"/>
            <a:r>
              <a:rPr lang="en-US" sz="2000" dirty="0"/>
              <a:t>No. of comparisons in 3rd pass = n – 3</a:t>
            </a:r>
          </a:p>
          <a:p>
            <a:pPr algn="ctr" eaLnBrk="1" hangingPunct="1">
              <a:buFont typeface="Wingdings 2" pitchFamily="18" charset="2"/>
              <a:buNone/>
            </a:pPr>
            <a:r>
              <a:rPr lang="en-US" sz="2000" dirty="0"/>
              <a:t>*</a:t>
            </a:r>
          </a:p>
          <a:p>
            <a:pPr algn="ctr" eaLnBrk="1" hangingPunct="1">
              <a:buFont typeface="Wingdings 2" pitchFamily="18" charset="2"/>
              <a:buNone/>
            </a:pPr>
            <a:r>
              <a:rPr lang="en-US" sz="2000" dirty="0"/>
              <a:t>*</a:t>
            </a:r>
          </a:p>
          <a:p>
            <a:pPr eaLnBrk="1" hangingPunct="1"/>
            <a:r>
              <a:rPr lang="en-US" sz="2000" dirty="0"/>
              <a:t>No. of comparisons in (n – 1) pass = 1</a:t>
            </a:r>
          </a:p>
          <a:p>
            <a:pPr eaLnBrk="1" hangingPunct="1">
              <a:buFont typeface="Wingdings 2" pitchFamily="18" charset="2"/>
              <a:buNone/>
            </a:pPr>
            <a:r>
              <a:rPr lang="en-US" sz="2000" dirty="0"/>
              <a:t>f(n) = (n – 1) + (n – 2)+ ….+ 1</a:t>
            </a:r>
          </a:p>
          <a:p>
            <a:pPr eaLnBrk="1" hangingPunct="1">
              <a:buFont typeface="Wingdings 2" pitchFamily="18" charset="2"/>
              <a:buNone/>
            </a:pPr>
            <a:r>
              <a:rPr lang="en-US" sz="2000" dirty="0"/>
              <a:t>	    = n(n-1)/2 = O(n</a:t>
            </a:r>
            <a:r>
              <a:rPr lang="en-US" sz="2000" baseline="30000" dirty="0"/>
              <a:t>2</a:t>
            </a:r>
            <a:r>
              <a:rPr lang="en-US" sz="2000" dirty="0"/>
              <a:t> )</a:t>
            </a:r>
          </a:p>
          <a:p>
            <a:pPr eaLnBrk="1" hangingPunct="1">
              <a:buFont typeface="Wingdings 2" pitchFamily="18" charset="2"/>
              <a:buNone/>
            </a:pPr>
            <a:r>
              <a:rPr lang="en-US" sz="2000" dirty="0"/>
              <a:t>Therefore </a:t>
            </a:r>
            <a:r>
              <a:rPr lang="en-US" sz="2000" dirty="0">
                <a:solidFill>
                  <a:srgbClr val="FF0000"/>
                </a:solidFill>
              </a:rPr>
              <a:t>Worst case complexity = O(n</a:t>
            </a:r>
            <a:r>
              <a:rPr lang="en-US" sz="2000" baseline="30000" dirty="0">
                <a:solidFill>
                  <a:srgbClr val="FF0000"/>
                </a:solidFill>
              </a:rPr>
              <a:t>2</a:t>
            </a:r>
            <a:r>
              <a:rPr lang="en-US" sz="2000" dirty="0">
                <a:solidFill>
                  <a:srgbClr val="FF0000"/>
                </a:solidFill>
              </a:rPr>
              <a:t>)</a:t>
            </a:r>
          </a:p>
          <a:p>
            <a:pPr eaLnBrk="1" hangingPunct="1">
              <a:buFont typeface="Wingdings 2" pitchFamily="18" charset="2"/>
              <a:buNone/>
            </a:pPr>
            <a:endParaRPr lang="en-US" sz="2000" dirty="0"/>
          </a:p>
          <a:p>
            <a:pPr eaLnBrk="1" hangingPunct="1">
              <a:buFont typeface="Wingdings 2" pitchFamily="18" charset="2"/>
              <a:buNone/>
            </a:pPr>
            <a:r>
              <a:rPr lang="en-US" sz="2000" dirty="0"/>
              <a:t>If list is already sorted then no. of pass = 1 and no. of comparisons = n-1</a:t>
            </a:r>
          </a:p>
          <a:p>
            <a:pPr eaLnBrk="1" hangingPunct="1">
              <a:buFont typeface="Wingdings 2" pitchFamily="18" charset="2"/>
              <a:buNone/>
            </a:pPr>
            <a:r>
              <a:rPr lang="en-US" sz="2000" dirty="0">
                <a:solidFill>
                  <a:srgbClr val="FF0000"/>
                </a:solidFill>
              </a:rPr>
              <a:t>Best case complexity = O(n)</a:t>
            </a:r>
          </a:p>
        </p:txBody>
      </p:sp>
    </p:spTree>
    <p:extLst>
      <p:ext uri="{BB962C8B-B14F-4D97-AF65-F5344CB8AC3E}">
        <p14:creationId xmlns:p14="http://schemas.microsoft.com/office/powerpoint/2010/main" val="528220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Exercise</a:t>
            </a:r>
          </a:p>
        </p:txBody>
      </p:sp>
      <p:sp>
        <p:nvSpPr>
          <p:cNvPr id="30723" name="Content Placeholder 2"/>
          <p:cNvSpPr>
            <a:spLocks noGrp="1"/>
          </p:cNvSpPr>
          <p:nvPr>
            <p:ph idx="1"/>
          </p:nvPr>
        </p:nvSpPr>
        <p:spPr/>
        <p:txBody>
          <a:bodyPr/>
          <a:lstStyle/>
          <a:p>
            <a:pPr>
              <a:buFont typeface="Wingdings 2" pitchFamily="18" charset="2"/>
              <a:buNone/>
            </a:pPr>
            <a:r>
              <a:rPr lang="en-US" dirty="0"/>
              <a:t>Sort following elements using bubble sort method.</a:t>
            </a:r>
          </a:p>
          <a:p>
            <a:pPr>
              <a:buFont typeface="Wingdings 2" pitchFamily="18" charset="2"/>
              <a:buNone/>
            </a:pPr>
            <a:endParaRPr lang="en-US" dirty="0"/>
          </a:p>
          <a:p>
            <a:pPr>
              <a:buFont typeface="Wingdings 2" pitchFamily="18" charset="2"/>
              <a:buNone/>
            </a:pPr>
            <a:r>
              <a:rPr lang="en-US" dirty="0"/>
              <a:t>20   3   17   19   25   35   9   42  16   27    </a:t>
            </a:r>
          </a:p>
          <a:p>
            <a:pPr>
              <a:buFont typeface="Wingdings 2" pitchFamily="18" charset="2"/>
              <a:buNone/>
            </a:pPr>
            <a:endParaRPr lang="en-US" dirty="0"/>
          </a:p>
          <a:p>
            <a:pPr>
              <a:buFont typeface="Wingdings 2" pitchFamily="18" charset="2"/>
              <a:buNone/>
            </a:pPr>
            <a:endParaRPr lang="en-US" dirty="0"/>
          </a:p>
          <a:p>
            <a:pPr>
              <a:buFont typeface="Wingdings 2" pitchFamily="18" charset="2"/>
              <a:buNone/>
            </a:pPr>
            <a:endParaRPr lang="en-US" dirty="0"/>
          </a:p>
        </p:txBody>
      </p:sp>
    </p:spTree>
    <p:extLst>
      <p:ext uri="{BB962C8B-B14F-4D97-AF65-F5344CB8AC3E}">
        <p14:creationId xmlns:p14="http://schemas.microsoft.com/office/powerpoint/2010/main" val="3297127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descr="BUBBLE_SORT"/>
          <p:cNvPicPr>
            <a:picLocks noChangeAspect="1" noChangeArrowheads="1"/>
          </p:cNvPicPr>
          <p:nvPr/>
        </p:nvPicPr>
        <p:blipFill>
          <a:blip r:embed="rId2" cstate="print"/>
          <a:srcRect/>
          <a:stretch>
            <a:fillRect/>
          </a:stretch>
        </p:blipFill>
        <p:spPr bwMode="auto">
          <a:xfrm>
            <a:off x="2271714" y="228600"/>
            <a:ext cx="7648575" cy="6629400"/>
          </a:xfrm>
          <a:prstGeom prst="rect">
            <a:avLst/>
          </a:prstGeom>
          <a:noFill/>
          <a:ln w="9525">
            <a:noFill/>
            <a:miter lim="800000"/>
            <a:headEnd/>
            <a:tailEnd/>
          </a:ln>
        </p:spPr>
      </p:pic>
    </p:spTree>
    <p:extLst>
      <p:ext uri="{BB962C8B-B14F-4D97-AF65-F5344CB8AC3E}">
        <p14:creationId xmlns:p14="http://schemas.microsoft.com/office/powerpoint/2010/main" val="3304501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AutoShape 2"/>
          <p:cNvSpPr>
            <a:spLocks noGrp="1" noChangeArrowheads="1"/>
          </p:cNvSpPr>
          <p:nvPr>
            <p:ph type="title"/>
          </p:nvPr>
        </p:nvSpPr>
        <p:spPr/>
        <p:txBody>
          <a:bodyPr/>
          <a:lstStyle/>
          <a:p>
            <a:pPr marL="685800" indent="-685800"/>
            <a:r>
              <a:rPr lang="en-US" b="0" i="1" dirty="0"/>
              <a:t>2. INSERTION SORT</a:t>
            </a:r>
          </a:p>
        </p:txBody>
      </p:sp>
      <p:pic>
        <p:nvPicPr>
          <p:cNvPr id="110596" name="Picture 4"/>
          <p:cNvPicPr>
            <a:picLocks noGrp="1" noChangeAspect="1" noChangeArrowheads="1"/>
          </p:cNvPicPr>
          <p:nvPr>
            <p:ph sz="quarter" idx="1"/>
          </p:nvPr>
        </p:nvPicPr>
        <p:blipFill>
          <a:blip r:embed="rId2" cstate="print"/>
          <a:srcRect/>
          <a:stretch>
            <a:fillRect/>
          </a:stretch>
        </p:blipFill>
        <p:spPr>
          <a:xfrm>
            <a:off x="3505200" y="2667001"/>
            <a:ext cx="5029200" cy="2024063"/>
          </a:xfrm>
          <a:noFill/>
          <a:ln/>
        </p:spPr>
      </p:pic>
      <p:pic>
        <p:nvPicPr>
          <p:cNvPr id="110597" name="Picture 5"/>
          <p:cNvPicPr>
            <a:picLocks noChangeAspect="1" noChangeArrowheads="1"/>
          </p:cNvPicPr>
          <p:nvPr/>
        </p:nvPicPr>
        <p:blipFill>
          <a:blip r:embed="rId3" cstate="print"/>
          <a:srcRect/>
          <a:stretch>
            <a:fillRect/>
          </a:stretch>
        </p:blipFill>
        <p:spPr bwMode="auto">
          <a:xfrm>
            <a:off x="3429001" y="4572001"/>
            <a:ext cx="5286375" cy="2085975"/>
          </a:xfrm>
          <a:prstGeom prst="rect">
            <a:avLst/>
          </a:prstGeom>
          <a:noFill/>
          <a:ln w="9525">
            <a:noFill/>
            <a:miter lim="800000"/>
            <a:headEnd/>
            <a:tailEnd/>
          </a:ln>
        </p:spPr>
      </p:pic>
      <p:sp>
        <p:nvSpPr>
          <p:cNvPr id="5" name="Rectangle 4"/>
          <p:cNvSpPr/>
          <p:nvPr/>
        </p:nvSpPr>
        <p:spPr>
          <a:xfrm>
            <a:off x="2590800" y="1524001"/>
            <a:ext cx="7467600" cy="1200329"/>
          </a:xfrm>
          <a:prstGeom prst="rect">
            <a:avLst/>
          </a:prstGeom>
        </p:spPr>
        <p:txBody>
          <a:bodyPr wrap="square">
            <a:spAutoFit/>
          </a:bodyPr>
          <a:lstStyle/>
          <a:p>
            <a:pPr algn="just"/>
            <a:r>
              <a:rPr lang="en-US" sz="2400" dirty="0"/>
              <a:t>Sort by repeatedly taking the next item and inserting it into the final array in its proper order with respect to items already inserted. </a:t>
            </a:r>
          </a:p>
        </p:txBody>
      </p:sp>
    </p:spTree>
    <p:extLst>
      <p:ext uri="{BB962C8B-B14F-4D97-AF65-F5344CB8AC3E}">
        <p14:creationId xmlns:p14="http://schemas.microsoft.com/office/powerpoint/2010/main" val="28573960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AutoShape 2"/>
          <p:cNvSpPr>
            <a:spLocks noGrp="1" noChangeArrowheads="1"/>
          </p:cNvSpPr>
          <p:nvPr>
            <p:ph type="title"/>
          </p:nvPr>
        </p:nvSpPr>
        <p:spPr/>
        <p:txBody>
          <a:bodyPr/>
          <a:lstStyle/>
          <a:p>
            <a:pPr marL="685800" indent="-685800"/>
            <a:r>
              <a:rPr lang="en-US" b="0" i="1"/>
              <a:t>2. INSERTION SORT</a:t>
            </a:r>
          </a:p>
        </p:txBody>
      </p:sp>
      <p:pic>
        <p:nvPicPr>
          <p:cNvPr id="111623" name="Picture 7"/>
          <p:cNvPicPr>
            <a:picLocks noGrp="1" noChangeAspect="1" noChangeArrowheads="1"/>
          </p:cNvPicPr>
          <p:nvPr>
            <p:ph sz="quarter" idx="1"/>
          </p:nvPr>
        </p:nvPicPr>
        <p:blipFill>
          <a:blip r:embed="rId2" cstate="print"/>
          <a:srcRect/>
          <a:stretch>
            <a:fillRect/>
          </a:stretch>
        </p:blipFill>
        <p:spPr>
          <a:xfrm>
            <a:off x="2743200" y="2286001"/>
            <a:ext cx="4476750" cy="2257425"/>
          </a:xfrm>
          <a:noFill/>
          <a:ln/>
        </p:spPr>
      </p:pic>
    </p:spTree>
    <p:extLst>
      <p:ext uri="{BB962C8B-B14F-4D97-AF65-F5344CB8AC3E}">
        <p14:creationId xmlns:p14="http://schemas.microsoft.com/office/powerpoint/2010/main" val="61649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0"/>
            <a:ext cx="7772400" cy="1143000"/>
          </a:xfrm>
        </p:spPr>
        <p:txBody>
          <a:bodyPr/>
          <a:lstStyle/>
          <a:p>
            <a:r>
              <a:rPr lang="en-US" dirty="0">
                <a:solidFill>
                  <a:schemeClr val="tx2">
                    <a:satMod val="130000"/>
                  </a:schemeClr>
                </a:solidFill>
              </a:rPr>
              <a:t>Sorting</a:t>
            </a:r>
            <a:endParaRPr lang="en-US" dirty="0"/>
          </a:p>
        </p:txBody>
      </p:sp>
      <p:sp>
        <p:nvSpPr>
          <p:cNvPr id="3" name="Content Placeholder 2"/>
          <p:cNvSpPr>
            <a:spLocks noGrp="1"/>
          </p:cNvSpPr>
          <p:nvPr>
            <p:ph sz="quarter" idx="1"/>
          </p:nvPr>
        </p:nvSpPr>
        <p:spPr>
          <a:xfrm>
            <a:off x="1752600" y="1143000"/>
            <a:ext cx="7772400" cy="4572000"/>
          </a:xfrm>
        </p:spPr>
        <p:txBody>
          <a:bodyPr/>
          <a:lstStyle/>
          <a:p>
            <a:r>
              <a:rPr lang="en-US" dirty="0"/>
              <a:t>Sorting refers to arranging data in a particular format. </a:t>
            </a:r>
          </a:p>
          <a:p>
            <a:r>
              <a:rPr lang="en-US" dirty="0"/>
              <a:t>Sorting algorithm specifies the way to arrange data in a particular order.</a:t>
            </a:r>
          </a:p>
          <a:p>
            <a:r>
              <a:rPr lang="en-US" dirty="0"/>
              <a:t>The importance of sorting:</a:t>
            </a:r>
          </a:p>
          <a:p>
            <a:pPr lvl="1"/>
            <a:r>
              <a:rPr lang="en-US" dirty="0"/>
              <a:t>data searching can be optimized to a very high level, if data is stored in a sorted manner.</a:t>
            </a:r>
          </a:p>
          <a:p>
            <a:pPr lvl="1"/>
            <a:r>
              <a:rPr lang="en-US" dirty="0"/>
              <a:t>used to represent data in more readable formats.</a:t>
            </a:r>
          </a:p>
          <a:p>
            <a:r>
              <a:rPr lang="en-US" dirty="0"/>
              <a:t>Examples of sorting in real-life scenarios:</a:t>
            </a:r>
          </a:p>
          <a:p>
            <a:pPr lvl="1"/>
            <a:r>
              <a:rPr lang="en-US" b="1" dirty="0"/>
              <a:t>Telephone Directory</a:t>
            </a:r>
          </a:p>
          <a:p>
            <a:pPr lvl="1"/>
            <a:r>
              <a:rPr lang="en-US" b="1" dirty="0"/>
              <a:t>Dictionary</a:t>
            </a:r>
            <a:endParaRPr lang="en-US" dirty="0"/>
          </a:p>
        </p:txBody>
      </p:sp>
    </p:spTree>
    <p:extLst>
      <p:ext uri="{BB962C8B-B14F-4D97-AF65-F5344CB8AC3E}">
        <p14:creationId xmlns:p14="http://schemas.microsoft.com/office/powerpoint/2010/main" val="3811296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7499350" cy="411162"/>
          </a:xfrm>
        </p:spPr>
        <p:txBody>
          <a:bodyPr>
            <a:normAutofit fontScale="90000"/>
          </a:bodyPr>
          <a:lstStyle/>
          <a:p>
            <a:pPr>
              <a:defRPr/>
            </a:pPr>
            <a:r>
              <a:rPr lang="en-US" dirty="0"/>
              <a:t>Insertion sort</a:t>
            </a:r>
          </a:p>
        </p:txBody>
      </p:sp>
      <p:sp>
        <p:nvSpPr>
          <p:cNvPr id="3" name="Content Placeholder 2"/>
          <p:cNvSpPr>
            <a:spLocks noGrp="1"/>
          </p:cNvSpPr>
          <p:nvPr>
            <p:ph sz="quarter" idx="1"/>
          </p:nvPr>
        </p:nvSpPr>
        <p:spPr>
          <a:xfrm>
            <a:off x="1752600" y="609600"/>
            <a:ext cx="8229600" cy="7315200"/>
          </a:xfrm>
        </p:spPr>
        <p:txBody>
          <a:bodyPr>
            <a:normAutofit/>
          </a:bodyPr>
          <a:lstStyle/>
          <a:p>
            <a:pPr>
              <a:lnSpc>
                <a:spcPct val="150000"/>
              </a:lnSpc>
              <a:defRPr/>
            </a:pPr>
            <a:r>
              <a:rPr lang="en-US" sz="2400" dirty="0"/>
              <a:t>Suppose array A with n elements A[1], A[2], A[3],…..,A[n]</a:t>
            </a:r>
          </a:p>
          <a:p>
            <a:pPr>
              <a:lnSpc>
                <a:spcPct val="150000"/>
              </a:lnSpc>
              <a:buFont typeface="Wingdings 2" pitchFamily="18" charset="2"/>
              <a:buNone/>
              <a:defRPr/>
            </a:pPr>
            <a:r>
              <a:rPr lang="en-US" sz="2400" dirty="0">
                <a:solidFill>
                  <a:schemeClr val="accent3"/>
                </a:solidFill>
              </a:rPr>
              <a:t>Pass 1</a:t>
            </a:r>
            <a:r>
              <a:rPr lang="en-US" sz="2400" dirty="0"/>
              <a:t>: A[1] is already sorted.</a:t>
            </a:r>
          </a:p>
          <a:p>
            <a:pPr>
              <a:lnSpc>
                <a:spcPct val="150000"/>
              </a:lnSpc>
              <a:buFont typeface="Wingdings 2" pitchFamily="18" charset="2"/>
              <a:buNone/>
              <a:defRPr/>
            </a:pPr>
            <a:r>
              <a:rPr lang="en-US" sz="2400" dirty="0">
                <a:solidFill>
                  <a:schemeClr val="accent3"/>
                </a:solidFill>
              </a:rPr>
              <a:t>Pass 2</a:t>
            </a:r>
            <a:r>
              <a:rPr lang="en-US" sz="2400" dirty="0"/>
              <a:t>: A[2] is inserted before or after A[1] such that A[1],A[2] is sorted array.</a:t>
            </a:r>
          </a:p>
          <a:p>
            <a:pPr>
              <a:lnSpc>
                <a:spcPct val="150000"/>
              </a:lnSpc>
              <a:buFont typeface="Wingdings 2" pitchFamily="18" charset="2"/>
              <a:buNone/>
              <a:defRPr/>
            </a:pPr>
            <a:r>
              <a:rPr lang="en-US" sz="2400" dirty="0">
                <a:solidFill>
                  <a:schemeClr val="accent3"/>
                </a:solidFill>
              </a:rPr>
              <a:t>Pass 3</a:t>
            </a:r>
            <a:r>
              <a:rPr lang="en-US" sz="2400" dirty="0"/>
              <a:t>: A[3] is inserted in A[1], A[2] in such a way that A[1],A[2],A[3] is sorted array.</a:t>
            </a:r>
          </a:p>
          <a:p>
            <a:pPr>
              <a:lnSpc>
                <a:spcPct val="150000"/>
              </a:lnSpc>
              <a:buFont typeface="Wingdings 2" pitchFamily="18" charset="2"/>
              <a:buNone/>
              <a:defRPr/>
            </a:pPr>
            <a:r>
              <a:rPr lang="en-US" sz="2400" dirty="0">
                <a:solidFill>
                  <a:schemeClr val="accent3"/>
                </a:solidFill>
              </a:rPr>
              <a:t>Pass N</a:t>
            </a:r>
            <a:r>
              <a:rPr lang="en-US" sz="2400" dirty="0"/>
              <a:t>: A[N] is inserted in A[1],A[2],A[3]…A[n-1] in such a way that  A[1],A[2],A[3]…A[n-1], A[n]  is sorted array.</a:t>
            </a:r>
          </a:p>
          <a:p>
            <a:pPr>
              <a:lnSpc>
                <a:spcPct val="150000"/>
              </a:lnSpc>
              <a:defRPr/>
            </a:pPr>
            <a:r>
              <a:rPr lang="en-US" sz="2400" dirty="0"/>
              <a:t>This algorithm inserts A[k] into its proper position in the previously sorted sub array A[1], A[2],…,A[k-1]</a:t>
            </a:r>
          </a:p>
        </p:txBody>
      </p:sp>
    </p:spTree>
    <p:extLst>
      <p:ext uri="{BB962C8B-B14F-4D97-AF65-F5344CB8AC3E}">
        <p14:creationId xmlns:p14="http://schemas.microsoft.com/office/powerpoint/2010/main" val="2310223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09800" y="1447800"/>
          <a:ext cx="7772402" cy="1066800"/>
        </p:xfrm>
        <a:graphic>
          <a:graphicData uri="http://schemas.openxmlformats.org/drawingml/2006/table">
            <a:tbl>
              <a:tblPr firstRow="1" bandRow="1">
                <a:tableStyleId>{5940675A-B579-460E-94D1-54222C63F5DA}</a:tableStyleId>
              </a:tblPr>
              <a:tblGrid>
                <a:gridCol w="706581">
                  <a:extLst>
                    <a:ext uri="{9D8B030D-6E8A-4147-A177-3AD203B41FA5}">
                      <a16:colId xmlns:a16="http://schemas.microsoft.com/office/drawing/2014/main" val="20000"/>
                    </a:ext>
                  </a:extLst>
                </a:gridCol>
                <a:gridCol w="1009403">
                  <a:extLst>
                    <a:ext uri="{9D8B030D-6E8A-4147-A177-3AD203B41FA5}">
                      <a16:colId xmlns:a16="http://schemas.microsoft.com/office/drawing/2014/main" val="20001"/>
                    </a:ext>
                  </a:extLst>
                </a:gridCol>
                <a:gridCol w="1009403">
                  <a:extLst>
                    <a:ext uri="{9D8B030D-6E8A-4147-A177-3AD203B41FA5}">
                      <a16:colId xmlns:a16="http://schemas.microsoft.com/office/drawing/2014/main" val="20002"/>
                    </a:ext>
                  </a:extLst>
                </a:gridCol>
                <a:gridCol w="1009403">
                  <a:extLst>
                    <a:ext uri="{9D8B030D-6E8A-4147-A177-3AD203B41FA5}">
                      <a16:colId xmlns:a16="http://schemas.microsoft.com/office/drawing/2014/main" val="20003"/>
                    </a:ext>
                  </a:extLst>
                </a:gridCol>
                <a:gridCol w="1009403">
                  <a:extLst>
                    <a:ext uri="{9D8B030D-6E8A-4147-A177-3AD203B41FA5}">
                      <a16:colId xmlns:a16="http://schemas.microsoft.com/office/drawing/2014/main" val="20004"/>
                    </a:ext>
                  </a:extLst>
                </a:gridCol>
                <a:gridCol w="1009403">
                  <a:extLst>
                    <a:ext uri="{9D8B030D-6E8A-4147-A177-3AD203B41FA5}">
                      <a16:colId xmlns:a16="http://schemas.microsoft.com/office/drawing/2014/main" val="20005"/>
                    </a:ext>
                  </a:extLst>
                </a:gridCol>
                <a:gridCol w="1009403">
                  <a:extLst>
                    <a:ext uri="{9D8B030D-6E8A-4147-A177-3AD203B41FA5}">
                      <a16:colId xmlns:a16="http://schemas.microsoft.com/office/drawing/2014/main" val="20006"/>
                    </a:ext>
                  </a:extLst>
                </a:gridCol>
                <a:gridCol w="1009403">
                  <a:extLst>
                    <a:ext uri="{9D8B030D-6E8A-4147-A177-3AD203B41FA5}">
                      <a16:colId xmlns:a16="http://schemas.microsoft.com/office/drawing/2014/main" val="20007"/>
                    </a:ext>
                  </a:extLst>
                </a:gridCol>
              </a:tblGrid>
              <a:tr h="1066800">
                <a:tc>
                  <a:txBody>
                    <a:bodyPr/>
                    <a:lstStyle/>
                    <a:p>
                      <a:pPr algn="ctr">
                        <a:lnSpc>
                          <a:spcPct val="250000"/>
                        </a:lnSpc>
                      </a:pPr>
                      <a:r>
                        <a:rPr lang="en-US" sz="2400" b="1" dirty="0"/>
                        <a:t>24</a:t>
                      </a:r>
                    </a:p>
                  </a:txBody>
                  <a:tcPr/>
                </a:tc>
                <a:tc>
                  <a:txBody>
                    <a:bodyPr/>
                    <a:lstStyle/>
                    <a:p>
                      <a:pPr algn="ctr">
                        <a:lnSpc>
                          <a:spcPct val="250000"/>
                        </a:lnSpc>
                      </a:pPr>
                      <a:r>
                        <a:rPr lang="en-US" sz="2400" b="1" dirty="0"/>
                        <a:t>13</a:t>
                      </a:r>
                    </a:p>
                  </a:txBody>
                  <a:tcPr/>
                </a:tc>
                <a:tc>
                  <a:txBody>
                    <a:bodyPr/>
                    <a:lstStyle/>
                    <a:p>
                      <a:pPr algn="ctr">
                        <a:lnSpc>
                          <a:spcPct val="250000"/>
                        </a:lnSpc>
                      </a:pPr>
                      <a:r>
                        <a:rPr lang="en-US" sz="2400" b="1" dirty="0"/>
                        <a:t>9</a:t>
                      </a:r>
                    </a:p>
                  </a:txBody>
                  <a:tcPr/>
                </a:tc>
                <a:tc>
                  <a:txBody>
                    <a:bodyPr/>
                    <a:lstStyle/>
                    <a:p>
                      <a:pPr algn="ctr">
                        <a:lnSpc>
                          <a:spcPct val="250000"/>
                        </a:lnSpc>
                      </a:pPr>
                      <a:r>
                        <a:rPr lang="en-US" sz="2400" b="1" dirty="0"/>
                        <a:t>64</a:t>
                      </a:r>
                    </a:p>
                  </a:txBody>
                  <a:tcPr/>
                </a:tc>
                <a:tc>
                  <a:txBody>
                    <a:bodyPr/>
                    <a:lstStyle/>
                    <a:p>
                      <a:pPr algn="ctr">
                        <a:lnSpc>
                          <a:spcPct val="250000"/>
                        </a:lnSpc>
                      </a:pPr>
                      <a:r>
                        <a:rPr lang="en-US" sz="2400" b="1" dirty="0"/>
                        <a:t>7</a:t>
                      </a:r>
                    </a:p>
                  </a:txBody>
                  <a:tcPr/>
                </a:tc>
                <a:tc>
                  <a:txBody>
                    <a:bodyPr/>
                    <a:lstStyle/>
                    <a:p>
                      <a:pPr algn="ctr">
                        <a:lnSpc>
                          <a:spcPct val="250000"/>
                        </a:lnSpc>
                      </a:pPr>
                      <a:r>
                        <a:rPr lang="en-US" sz="2400" b="1" dirty="0"/>
                        <a:t>23</a:t>
                      </a:r>
                    </a:p>
                  </a:txBody>
                  <a:tcPr/>
                </a:tc>
                <a:tc>
                  <a:txBody>
                    <a:bodyPr/>
                    <a:lstStyle/>
                    <a:p>
                      <a:pPr algn="ctr">
                        <a:lnSpc>
                          <a:spcPct val="250000"/>
                        </a:lnSpc>
                      </a:pPr>
                      <a:r>
                        <a:rPr lang="en-US" sz="2400" b="1" dirty="0"/>
                        <a:t>34</a:t>
                      </a:r>
                    </a:p>
                  </a:txBody>
                  <a:tcPr/>
                </a:tc>
                <a:tc>
                  <a:txBody>
                    <a:bodyPr/>
                    <a:lstStyle/>
                    <a:p>
                      <a:pPr algn="ctr">
                        <a:lnSpc>
                          <a:spcPct val="250000"/>
                        </a:lnSpc>
                      </a:pPr>
                      <a:r>
                        <a:rPr lang="en-US" sz="2400" b="1" dirty="0"/>
                        <a:t>47</a:t>
                      </a:r>
                    </a:p>
                  </a:txBody>
                  <a:tcPr/>
                </a:tc>
                <a:extLst>
                  <a:ext uri="{0D108BD9-81ED-4DB2-BD59-A6C34878D82A}">
                    <a16:rowId xmlns:a16="http://schemas.microsoft.com/office/drawing/2014/main" val="10000"/>
                  </a:ext>
                </a:extLst>
              </a:tr>
            </a:tbl>
          </a:graphicData>
        </a:graphic>
      </p:graphicFrame>
      <p:sp>
        <p:nvSpPr>
          <p:cNvPr id="3" name="TextBox 2"/>
          <p:cNvSpPr txBox="1"/>
          <p:nvPr/>
        </p:nvSpPr>
        <p:spPr>
          <a:xfrm>
            <a:off x="2209800" y="762000"/>
            <a:ext cx="1423788" cy="523220"/>
          </a:xfrm>
          <a:prstGeom prst="rect">
            <a:avLst/>
          </a:prstGeom>
          <a:noFill/>
        </p:spPr>
        <p:txBody>
          <a:bodyPr wrap="none" rtlCol="0">
            <a:spAutoFit/>
          </a:bodyPr>
          <a:lstStyle/>
          <a:p>
            <a:r>
              <a:rPr lang="en-US" sz="2800" dirty="0"/>
              <a:t>Example:</a:t>
            </a:r>
          </a:p>
        </p:txBody>
      </p:sp>
    </p:spTree>
    <p:extLst>
      <p:ext uri="{BB962C8B-B14F-4D97-AF65-F5344CB8AC3E}">
        <p14:creationId xmlns:p14="http://schemas.microsoft.com/office/powerpoint/2010/main" val="3027003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09800" y="533400"/>
          <a:ext cx="7772402" cy="1066800"/>
        </p:xfrm>
        <a:graphic>
          <a:graphicData uri="http://schemas.openxmlformats.org/drawingml/2006/table">
            <a:tbl>
              <a:tblPr firstRow="1" bandRow="1">
                <a:tableStyleId>{5940675A-B579-460E-94D1-54222C63F5DA}</a:tableStyleId>
              </a:tblPr>
              <a:tblGrid>
                <a:gridCol w="706581">
                  <a:extLst>
                    <a:ext uri="{9D8B030D-6E8A-4147-A177-3AD203B41FA5}">
                      <a16:colId xmlns:a16="http://schemas.microsoft.com/office/drawing/2014/main" val="20000"/>
                    </a:ext>
                  </a:extLst>
                </a:gridCol>
                <a:gridCol w="1009403">
                  <a:extLst>
                    <a:ext uri="{9D8B030D-6E8A-4147-A177-3AD203B41FA5}">
                      <a16:colId xmlns:a16="http://schemas.microsoft.com/office/drawing/2014/main" val="20001"/>
                    </a:ext>
                  </a:extLst>
                </a:gridCol>
                <a:gridCol w="1009403">
                  <a:extLst>
                    <a:ext uri="{9D8B030D-6E8A-4147-A177-3AD203B41FA5}">
                      <a16:colId xmlns:a16="http://schemas.microsoft.com/office/drawing/2014/main" val="20002"/>
                    </a:ext>
                  </a:extLst>
                </a:gridCol>
                <a:gridCol w="1009403">
                  <a:extLst>
                    <a:ext uri="{9D8B030D-6E8A-4147-A177-3AD203B41FA5}">
                      <a16:colId xmlns:a16="http://schemas.microsoft.com/office/drawing/2014/main" val="20003"/>
                    </a:ext>
                  </a:extLst>
                </a:gridCol>
                <a:gridCol w="1009403">
                  <a:extLst>
                    <a:ext uri="{9D8B030D-6E8A-4147-A177-3AD203B41FA5}">
                      <a16:colId xmlns:a16="http://schemas.microsoft.com/office/drawing/2014/main" val="20004"/>
                    </a:ext>
                  </a:extLst>
                </a:gridCol>
                <a:gridCol w="1009403">
                  <a:extLst>
                    <a:ext uri="{9D8B030D-6E8A-4147-A177-3AD203B41FA5}">
                      <a16:colId xmlns:a16="http://schemas.microsoft.com/office/drawing/2014/main" val="20005"/>
                    </a:ext>
                  </a:extLst>
                </a:gridCol>
                <a:gridCol w="1009403">
                  <a:extLst>
                    <a:ext uri="{9D8B030D-6E8A-4147-A177-3AD203B41FA5}">
                      <a16:colId xmlns:a16="http://schemas.microsoft.com/office/drawing/2014/main" val="20006"/>
                    </a:ext>
                  </a:extLst>
                </a:gridCol>
                <a:gridCol w="1009403">
                  <a:extLst>
                    <a:ext uri="{9D8B030D-6E8A-4147-A177-3AD203B41FA5}">
                      <a16:colId xmlns:a16="http://schemas.microsoft.com/office/drawing/2014/main" val="20007"/>
                    </a:ext>
                  </a:extLst>
                </a:gridCol>
              </a:tblGrid>
              <a:tr h="1066800">
                <a:tc>
                  <a:txBody>
                    <a:bodyPr/>
                    <a:lstStyle/>
                    <a:p>
                      <a:pPr algn="ctr">
                        <a:lnSpc>
                          <a:spcPct val="250000"/>
                        </a:lnSpc>
                      </a:pPr>
                      <a:r>
                        <a:rPr lang="en-US" sz="2400" b="1" dirty="0"/>
                        <a:t>24</a:t>
                      </a:r>
                    </a:p>
                  </a:txBody>
                  <a:tcPr>
                    <a:solidFill>
                      <a:srgbClr val="FFFF00"/>
                    </a:solidFill>
                  </a:tcPr>
                </a:tc>
                <a:tc>
                  <a:txBody>
                    <a:bodyPr/>
                    <a:lstStyle/>
                    <a:p>
                      <a:pPr algn="ctr">
                        <a:lnSpc>
                          <a:spcPct val="250000"/>
                        </a:lnSpc>
                      </a:pPr>
                      <a:endParaRPr lang="en-US" sz="2400" b="1" dirty="0"/>
                    </a:p>
                  </a:txBody>
                  <a:tcPr/>
                </a:tc>
                <a:tc>
                  <a:txBody>
                    <a:bodyPr/>
                    <a:lstStyle/>
                    <a:p>
                      <a:pPr algn="ctr">
                        <a:lnSpc>
                          <a:spcPct val="250000"/>
                        </a:lnSpc>
                      </a:pPr>
                      <a:endParaRPr lang="en-US" sz="2400" b="1" dirty="0"/>
                    </a:p>
                  </a:txBody>
                  <a:tcPr/>
                </a:tc>
                <a:tc>
                  <a:txBody>
                    <a:bodyPr/>
                    <a:lstStyle/>
                    <a:p>
                      <a:pPr algn="ctr">
                        <a:lnSpc>
                          <a:spcPct val="250000"/>
                        </a:lnSpc>
                      </a:pPr>
                      <a:endParaRPr lang="en-US" sz="2400" b="1" dirty="0"/>
                    </a:p>
                  </a:txBody>
                  <a:tcPr/>
                </a:tc>
                <a:tc>
                  <a:txBody>
                    <a:bodyPr/>
                    <a:lstStyle/>
                    <a:p>
                      <a:pPr algn="ctr">
                        <a:lnSpc>
                          <a:spcPct val="250000"/>
                        </a:lnSpc>
                      </a:pPr>
                      <a:endParaRPr lang="en-US" sz="2400" b="1" dirty="0"/>
                    </a:p>
                  </a:txBody>
                  <a:tcPr/>
                </a:tc>
                <a:tc>
                  <a:txBody>
                    <a:bodyPr/>
                    <a:lstStyle/>
                    <a:p>
                      <a:pPr algn="ctr">
                        <a:lnSpc>
                          <a:spcPct val="250000"/>
                        </a:lnSpc>
                      </a:pPr>
                      <a:endParaRPr lang="en-US" sz="2400" b="1" dirty="0"/>
                    </a:p>
                  </a:txBody>
                  <a:tcPr/>
                </a:tc>
                <a:tc>
                  <a:txBody>
                    <a:bodyPr/>
                    <a:lstStyle/>
                    <a:p>
                      <a:pPr algn="ctr">
                        <a:lnSpc>
                          <a:spcPct val="250000"/>
                        </a:lnSpc>
                      </a:pPr>
                      <a:endParaRPr lang="en-US" sz="2400" b="1" dirty="0"/>
                    </a:p>
                  </a:txBody>
                  <a:tcPr/>
                </a:tc>
                <a:tc>
                  <a:txBody>
                    <a:bodyPr/>
                    <a:lstStyle/>
                    <a:p>
                      <a:pPr algn="ctr">
                        <a:lnSpc>
                          <a:spcPct val="250000"/>
                        </a:lnSpc>
                      </a:pPr>
                      <a:endParaRPr lang="en-US" sz="2400" b="1" dirty="0"/>
                    </a:p>
                  </a:txBody>
                  <a:tcPr/>
                </a:tc>
                <a:extLst>
                  <a:ext uri="{0D108BD9-81ED-4DB2-BD59-A6C34878D82A}">
                    <a16:rowId xmlns:a16="http://schemas.microsoft.com/office/drawing/2014/main" val="10000"/>
                  </a:ext>
                </a:extLst>
              </a:tr>
            </a:tbl>
          </a:graphicData>
        </a:graphic>
      </p:graphicFrame>
      <p:sp>
        <p:nvSpPr>
          <p:cNvPr id="3" name="Rectangle 2"/>
          <p:cNvSpPr/>
          <p:nvPr/>
        </p:nvSpPr>
        <p:spPr>
          <a:xfrm>
            <a:off x="2057400" y="2057401"/>
            <a:ext cx="7772400" cy="1077218"/>
          </a:xfrm>
          <a:prstGeom prst="rect">
            <a:avLst/>
          </a:prstGeom>
        </p:spPr>
        <p:txBody>
          <a:bodyPr wrap="square">
            <a:spAutoFit/>
          </a:bodyPr>
          <a:lstStyle/>
          <a:p>
            <a:pPr>
              <a:buFont typeface="Wingdings 2" pitchFamily="18" charset="2"/>
              <a:buNone/>
            </a:pPr>
            <a:r>
              <a:rPr lang="en-US" sz="3200" dirty="0"/>
              <a:t>First value is considered as sorted.</a:t>
            </a:r>
          </a:p>
          <a:p>
            <a:pPr>
              <a:buFont typeface="Wingdings 2" pitchFamily="18" charset="2"/>
              <a:buNone/>
            </a:pPr>
            <a:endParaRPr lang="en-US" sz="3200" dirty="0"/>
          </a:p>
        </p:txBody>
      </p:sp>
      <p:graphicFrame>
        <p:nvGraphicFramePr>
          <p:cNvPr id="4" name="Table 3"/>
          <p:cNvGraphicFramePr>
            <a:graphicFrameLocks noGrp="1"/>
          </p:cNvGraphicFramePr>
          <p:nvPr/>
        </p:nvGraphicFramePr>
        <p:xfrm>
          <a:off x="2209800" y="3505200"/>
          <a:ext cx="7772402" cy="1066800"/>
        </p:xfrm>
        <a:graphic>
          <a:graphicData uri="http://schemas.openxmlformats.org/drawingml/2006/table">
            <a:tbl>
              <a:tblPr firstRow="1" bandRow="1">
                <a:tableStyleId>{5940675A-B579-460E-94D1-54222C63F5DA}</a:tableStyleId>
              </a:tblPr>
              <a:tblGrid>
                <a:gridCol w="706581">
                  <a:extLst>
                    <a:ext uri="{9D8B030D-6E8A-4147-A177-3AD203B41FA5}">
                      <a16:colId xmlns:a16="http://schemas.microsoft.com/office/drawing/2014/main" val="20000"/>
                    </a:ext>
                  </a:extLst>
                </a:gridCol>
                <a:gridCol w="1009403">
                  <a:extLst>
                    <a:ext uri="{9D8B030D-6E8A-4147-A177-3AD203B41FA5}">
                      <a16:colId xmlns:a16="http://schemas.microsoft.com/office/drawing/2014/main" val="20001"/>
                    </a:ext>
                  </a:extLst>
                </a:gridCol>
                <a:gridCol w="1009403">
                  <a:extLst>
                    <a:ext uri="{9D8B030D-6E8A-4147-A177-3AD203B41FA5}">
                      <a16:colId xmlns:a16="http://schemas.microsoft.com/office/drawing/2014/main" val="20002"/>
                    </a:ext>
                  </a:extLst>
                </a:gridCol>
                <a:gridCol w="1009403">
                  <a:extLst>
                    <a:ext uri="{9D8B030D-6E8A-4147-A177-3AD203B41FA5}">
                      <a16:colId xmlns:a16="http://schemas.microsoft.com/office/drawing/2014/main" val="20003"/>
                    </a:ext>
                  </a:extLst>
                </a:gridCol>
                <a:gridCol w="1009403">
                  <a:extLst>
                    <a:ext uri="{9D8B030D-6E8A-4147-A177-3AD203B41FA5}">
                      <a16:colId xmlns:a16="http://schemas.microsoft.com/office/drawing/2014/main" val="20004"/>
                    </a:ext>
                  </a:extLst>
                </a:gridCol>
                <a:gridCol w="1009403">
                  <a:extLst>
                    <a:ext uri="{9D8B030D-6E8A-4147-A177-3AD203B41FA5}">
                      <a16:colId xmlns:a16="http://schemas.microsoft.com/office/drawing/2014/main" val="20005"/>
                    </a:ext>
                  </a:extLst>
                </a:gridCol>
                <a:gridCol w="1009403">
                  <a:extLst>
                    <a:ext uri="{9D8B030D-6E8A-4147-A177-3AD203B41FA5}">
                      <a16:colId xmlns:a16="http://schemas.microsoft.com/office/drawing/2014/main" val="20006"/>
                    </a:ext>
                  </a:extLst>
                </a:gridCol>
                <a:gridCol w="1009403">
                  <a:extLst>
                    <a:ext uri="{9D8B030D-6E8A-4147-A177-3AD203B41FA5}">
                      <a16:colId xmlns:a16="http://schemas.microsoft.com/office/drawing/2014/main" val="20007"/>
                    </a:ext>
                  </a:extLst>
                </a:gridCol>
              </a:tblGrid>
              <a:tr h="1066800">
                <a:tc>
                  <a:txBody>
                    <a:bodyPr/>
                    <a:lstStyle/>
                    <a:p>
                      <a:pPr algn="ctr">
                        <a:lnSpc>
                          <a:spcPct val="250000"/>
                        </a:lnSpc>
                      </a:pPr>
                      <a:r>
                        <a:rPr lang="en-US" sz="2400" b="1" dirty="0"/>
                        <a:t>24</a:t>
                      </a:r>
                    </a:p>
                  </a:txBody>
                  <a:tcPr>
                    <a:solidFill>
                      <a:srgbClr val="C00000"/>
                    </a:solidFill>
                  </a:tcPr>
                </a:tc>
                <a:tc>
                  <a:txBody>
                    <a:bodyPr/>
                    <a:lstStyle/>
                    <a:p>
                      <a:pPr algn="ctr">
                        <a:lnSpc>
                          <a:spcPct val="250000"/>
                        </a:lnSpc>
                      </a:pPr>
                      <a:endParaRPr lang="en-US" sz="2400" b="1" dirty="0"/>
                    </a:p>
                  </a:txBody>
                  <a:tcPr/>
                </a:tc>
                <a:tc>
                  <a:txBody>
                    <a:bodyPr/>
                    <a:lstStyle/>
                    <a:p>
                      <a:pPr algn="ctr">
                        <a:lnSpc>
                          <a:spcPct val="250000"/>
                        </a:lnSpc>
                      </a:pPr>
                      <a:endParaRPr lang="en-US" sz="2400" b="1" dirty="0"/>
                    </a:p>
                  </a:txBody>
                  <a:tcPr/>
                </a:tc>
                <a:tc>
                  <a:txBody>
                    <a:bodyPr/>
                    <a:lstStyle/>
                    <a:p>
                      <a:pPr algn="ctr">
                        <a:lnSpc>
                          <a:spcPct val="250000"/>
                        </a:lnSpc>
                      </a:pPr>
                      <a:endParaRPr lang="en-US" sz="2400" b="1" dirty="0"/>
                    </a:p>
                  </a:txBody>
                  <a:tcPr/>
                </a:tc>
                <a:tc>
                  <a:txBody>
                    <a:bodyPr/>
                    <a:lstStyle/>
                    <a:p>
                      <a:pPr algn="ctr">
                        <a:lnSpc>
                          <a:spcPct val="250000"/>
                        </a:lnSpc>
                      </a:pPr>
                      <a:endParaRPr lang="en-US" sz="2400" b="1" dirty="0"/>
                    </a:p>
                  </a:txBody>
                  <a:tcPr/>
                </a:tc>
                <a:tc>
                  <a:txBody>
                    <a:bodyPr/>
                    <a:lstStyle/>
                    <a:p>
                      <a:pPr algn="ctr">
                        <a:lnSpc>
                          <a:spcPct val="250000"/>
                        </a:lnSpc>
                      </a:pPr>
                      <a:endParaRPr lang="en-US" sz="2400" b="1" dirty="0"/>
                    </a:p>
                  </a:txBody>
                  <a:tcPr/>
                </a:tc>
                <a:tc>
                  <a:txBody>
                    <a:bodyPr/>
                    <a:lstStyle/>
                    <a:p>
                      <a:pPr algn="ctr">
                        <a:lnSpc>
                          <a:spcPct val="250000"/>
                        </a:lnSpc>
                      </a:pPr>
                      <a:endParaRPr lang="en-US" sz="2400" b="1" dirty="0"/>
                    </a:p>
                  </a:txBody>
                  <a:tcPr/>
                </a:tc>
                <a:tc>
                  <a:txBody>
                    <a:bodyPr/>
                    <a:lstStyle/>
                    <a:p>
                      <a:pPr algn="ctr">
                        <a:lnSpc>
                          <a:spcPct val="250000"/>
                        </a:lnSpc>
                      </a:pPr>
                      <a:endParaRPr lang="en-US" sz="2400" b="1"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439447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57400" y="1"/>
            <a:ext cx="7772400" cy="4524315"/>
          </a:xfrm>
          <a:prstGeom prst="rect">
            <a:avLst/>
          </a:prstGeom>
        </p:spPr>
        <p:txBody>
          <a:bodyPr wrap="square">
            <a:spAutoFit/>
          </a:bodyPr>
          <a:lstStyle/>
          <a:p>
            <a:pPr>
              <a:buFont typeface="Wingdings 2" pitchFamily="18" charset="2"/>
              <a:buNone/>
            </a:pPr>
            <a:endParaRPr lang="en-US" sz="3200" dirty="0"/>
          </a:p>
          <a:p>
            <a:pPr>
              <a:buFont typeface="Wingdings 2" pitchFamily="18" charset="2"/>
              <a:buNone/>
            </a:pPr>
            <a:r>
              <a:rPr lang="en-US" sz="3200" b="1" dirty="0">
                <a:solidFill>
                  <a:srgbClr val="00B0F0"/>
                </a:solidFill>
              </a:rPr>
              <a:t>Pass 1:</a:t>
            </a:r>
          </a:p>
          <a:p>
            <a:pPr>
              <a:buFont typeface="Wingdings 2" pitchFamily="18" charset="2"/>
              <a:buNone/>
            </a:pPr>
            <a:r>
              <a:rPr lang="en-US" sz="3200" dirty="0"/>
              <a:t>Insert next value 13</a:t>
            </a:r>
          </a:p>
          <a:p>
            <a:pPr>
              <a:buFont typeface="Wingdings 2" pitchFamily="18" charset="2"/>
              <a:buNone/>
            </a:pPr>
            <a:endParaRPr lang="en-US" sz="3200" dirty="0"/>
          </a:p>
          <a:p>
            <a:pPr>
              <a:buFont typeface="Wingdings 2" pitchFamily="18" charset="2"/>
              <a:buNone/>
            </a:pPr>
            <a:endParaRPr lang="en-US" sz="3200" dirty="0"/>
          </a:p>
          <a:p>
            <a:pPr>
              <a:buFont typeface="Wingdings 2" pitchFamily="18" charset="2"/>
              <a:buNone/>
            </a:pPr>
            <a:endParaRPr lang="en-US" sz="3200" dirty="0"/>
          </a:p>
          <a:p>
            <a:pPr>
              <a:buFont typeface="Wingdings 2" pitchFamily="18" charset="2"/>
              <a:buNone/>
            </a:pPr>
            <a:r>
              <a:rPr lang="en-US" sz="3200" dirty="0"/>
              <a:t>13 is less than 24</a:t>
            </a:r>
          </a:p>
          <a:p>
            <a:pPr>
              <a:buFont typeface="Wingdings 2" pitchFamily="18" charset="2"/>
              <a:buNone/>
            </a:pPr>
            <a:r>
              <a:rPr lang="en-US" sz="3200" dirty="0"/>
              <a:t>Swap 24 and 13 </a:t>
            </a:r>
          </a:p>
          <a:p>
            <a:pPr>
              <a:buFont typeface="Wingdings 2" pitchFamily="18" charset="2"/>
              <a:buNone/>
            </a:pPr>
            <a:endParaRPr lang="en-US" sz="3200" dirty="0"/>
          </a:p>
        </p:txBody>
      </p:sp>
      <p:graphicFrame>
        <p:nvGraphicFramePr>
          <p:cNvPr id="4" name="Table 3"/>
          <p:cNvGraphicFramePr>
            <a:graphicFrameLocks noGrp="1"/>
          </p:cNvGraphicFramePr>
          <p:nvPr/>
        </p:nvGraphicFramePr>
        <p:xfrm>
          <a:off x="2362200" y="1676399"/>
          <a:ext cx="7772402" cy="1066800"/>
        </p:xfrm>
        <a:graphic>
          <a:graphicData uri="http://schemas.openxmlformats.org/drawingml/2006/table">
            <a:tbl>
              <a:tblPr firstRow="1" bandRow="1">
                <a:tableStyleId>{5940675A-B579-460E-94D1-54222C63F5DA}</a:tableStyleId>
              </a:tblPr>
              <a:tblGrid>
                <a:gridCol w="706581">
                  <a:extLst>
                    <a:ext uri="{9D8B030D-6E8A-4147-A177-3AD203B41FA5}">
                      <a16:colId xmlns:a16="http://schemas.microsoft.com/office/drawing/2014/main" val="20000"/>
                    </a:ext>
                  </a:extLst>
                </a:gridCol>
                <a:gridCol w="1009403">
                  <a:extLst>
                    <a:ext uri="{9D8B030D-6E8A-4147-A177-3AD203B41FA5}">
                      <a16:colId xmlns:a16="http://schemas.microsoft.com/office/drawing/2014/main" val="20001"/>
                    </a:ext>
                  </a:extLst>
                </a:gridCol>
                <a:gridCol w="1009403">
                  <a:extLst>
                    <a:ext uri="{9D8B030D-6E8A-4147-A177-3AD203B41FA5}">
                      <a16:colId xmlns:a16="http://schemas.microsoft.com/office/drawing/2014/main" val="20002"/>
                    </a:ext>
                  </a:extLst>
                </a:gridCol>
                <a:gridCol w="1009403">
                  <a:extLst>
                    <a:ext uri="{9D8B030D-6E8A-4147-A177-3AD203B41FA5}">
                      <a16:colId xmlns:a16="http://schemas.microsoft.com/office/drawing/2014/main" val="20003"/>
                    </a:ext>
                  </a:extLst>
                </a:gridCol>
                <a:gridCol w="1009403">
                  <a:extLst>
                    <a:ext uri="{9D8B030D-6E8A-4147-A177-3AD203B41FA5}">
                      <a16:colId xmlns:a16="http://schemas.microsoft.com/office/drawing/2014/main" val="20004"/>
                    </a:ext>
                  </a:extLst>
                </a:gridCol>
                <a:gridCol w="1009403">
                  <a:extLst>
                    <a:ext uri="{9D8B030D-6E8A-4147-A177-3AD203B41FA5}">
                      <a16:colId xmlns:a16="http://schemas.microsoft.com/office/drawing/2014/main" val="20005"/>
                    </a:ext>
                  </a:extLst>
                </a:gridCol>
                <a:gridCol w="1009403">
                  <a:extLst>
                    <a:ext uri="{9D8B030D-6E8A-4147-A177-3AD203B41FA5}">
                      <a16:colId xmlns:a16="http://schemas.microsoft.com/office/drawing/2014/main" val="20006"/>
                    </a:ext>
                  </a:extLst>
                </a:gridCol>
                <a:gridCol w="1009403">
                  <a:extLst>
                    <a:ext uri="{9D8B030D-6E8A-4147-A177-3AD203B41FA5}">
                      <a16:colId xmlns:a16="http://schemas.microsoft.com/office/drawing/2014/main" val="20007"/>
                    </a:ext>
                  </a:extLst>
                </a:gridCol>
              </a:tblGrid>
              <a:tr h="1066800">
                <a:tc>
                  <a:txBody>
                    <a:bodyPr/>
                    <a:lstStyle/>
                    <a:p>
                      <a:pPr algn="ctr">
                        <a:lnSpc>
                          <a:spcPct val="250000"/>
                        </a:lnSpc>
                      </a:pPr>
                      <a:r>
                        <a:rPr lang="en-US" sz="2400" b="1" dirty="0"/>
                        <a:t>24</a:t>
                      </a:r>
                    </a:p>
                  </a:txBody>
                  <a:tcPr>
                    <a:solidFill>
                      <a:schemeClr val="bg1"/>
                    </a:solidFill>
                  </a:tcPr>
                </a:tc>
                <a:tc>
                  <a:txBody>
                    <a:bodyPr/>
                    <a:lstStyle/>
                    <a:p>
                      <a:pPr algn="ctr">
                        <a:lnSpc>
                          <a:spcPct val="250000"/>
                        </a:lnSpc>
                      </a:pPr>
                      <a:r>
                        <a:rPr lang="en-US" sz="2400" b="1" dirty="0"/>
                        <a:t>13</a:t>
                      </a:r>
                    </a:p>
                  </a:txBody>
                  <a:tcPr>
                    <a:solidFill>
                      <a:srgbClr val="FFFF00"/>
                    </a:solidFill>
                  </a:tcPr>
                </a:tc>
                <a:tc>
                  <a:txBody>
                    <a:bodyPr/>
                    <a:lstStyle/>
                    <a:p>
                      <a:pPr algn="ctr">
                        <a:lnSpc>
                          <a:spcPct val="250000"/>
                        </a:lnSpc>
                      </a:pPr>
                      <a:endParaRPr lang="en-US" sz="2400" b="1" dirty="0"/>
                    </a:p>
                  </a:txBody>
                  <a:tcPr/>
                </a:tc>
                <a:tc>
                  <a:txBody>
                    <a:bodyPr/>
                    <a:lstStyle/>
                    <a:p>
                      <a:pPr algn="ctr">
                        <a:lnSpc>
                          <a:spcPct val="250000"/>
                        </a:lnSpc>
                      </a:pPr>
                      <a:endParaRPr lang="en-US" sz="2400" b="1" dirty="0"/>
                    </a:p>
                  </a:txBody>
                  <a:tcPr/>
                </a:tc>
                <a:tc>
                  <a:txBody>
                    <a:bodyPr/>
                    <a:lstStyle/>
                    <a:p>
                      <a:pPr algn="ctr">
                        <a:lnSpc>
                          <a:spcPct val="250000"/>
                        </a:lnSpc>
                      </a:pPr>
                      <a:endParaRPr lang="en-US" sz="2400" b="1" dirty="0"/>
                    </a:p>
                  </a:txBody>
                  <a:tcPr/>
                </a:tc>
                <a:tc>
                  <a:txBody>
                    <a:bodyPr/>
                    <a:lstStyle/>
                    <a:p>
                      <a:pPr algn="ctr">
                        <a:lnSpc>
                          <a:spcPct val="250000"/>
                        </a:lnSpc>
                      </a:pPr>
                      <a:endParaRPr lang="en-US" sz="2400" b="1" dirty="0"/>
                    </a:p>
                  </a:txBody>
                  <a:tcPr/>
                </a:tc>
                <a:tc>
                  <a:txBody>
                    <a:bodyPr/>
                    <a:lstStyle/>
                    <a:p>
                      <a:pPr algn="ctr">
                        <a:lnSpc>
                          <a:spcPct val="250000"/>
                        </a:lnSpc>
                      </a:pPr>
                      <a:endParaRPr lang="en-US" sz="2400" b="1" dirty="0"/>
                    </a:p>
                  </a:txBody>
                  <a:tcPr/>
                </a:tc>
                <a:tc>
                  <a:txBody>
                    <a:bodyPr/>
                    <a:lstStyle/>
                    <a:p>
                      <a:pPr algn="ctr">
                        <a:lnSpc>
                          <a:spcPct val="250000"/>
                        </a:lnSpc>
                      </a:pPr>
                      <a:endParaRPr lang="en-US" sz="2400" b="1" dirty="0"/>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2362200" y="4190999"/>
          <a:ext cx="7772402" cy="1066800"/>
        </p:xfrm>
        <a:graphic>
          <a:graphicData uri="http://schemas.openxmlformats.org/drawingml/2006/table">
            <a:tbl>
              <a:tblPr firstRow="1" bandRow="1">
                <a:tableStyleId>{5940675A-B579-460E-94D1-54222C63F5DA}</a:tableStyleId>
              </a:tblPr>
              <a:tblGrid>
                <a:gridCol w="706581">
                  <a:extLst>
                    <a:ext uri="{9D8B030D-6E8A-4147-A177-3AD203B41FA5}">
                      <a16:colId xmlns:a16="http://schemas.microsoft.com/office/drawing/2014/main" val="20000"/>
                    </a:ext>
                  </a:extLst>
                </a:gridCol>
                <a:gridCol w="1009403">
                  <a:extLst>
                    <a:ext uri="{9D8B030D-6E8A-4147-A177-3AD203B41FA5}">
                      <a16:colId xmlns:a16="http://schemas.microsoft.com/office/drawing/2014/main" val="20001"/>
                    </a:ext>
                  </a:extLst>
                </a:gridCol>
                <a:gridCol w="1009403">
                  <a:extLst>
                    <a:ext uri="{9D8B030D-6E8A-4147-A177-3AD203B41FA5}">
                      <a16:colId xmlns:a16="http://schemas.microsoft.com/office/drawing/2014/main" val="20002"/>
                    </a:ext>
                  </a:extLst>
                </a:gridCol>
                <a:gridCol w="1009403">
                  <a:extLst>
                    <a:ext uri="{9D8B030D-6E8A-4147-A177-3AD203B41FA5}">
                      <a16:colId xmlns:a16="http://schemas.microsoft.com/office/drawing/2014/main" val="20003"/>
                    </a:ext>
                  </a:extLst>
                </a:gridCol>
                <a:gridCol w="1009403">
                  <a:extLst>
                    <a:ext uri="{9D8B030D-6E8A-4147-A177-3AD203B41FA5}">
                      <a16:colId xmlns:a16="http://schemas.microsoft.com/office/drawing/2014/main" val="20004"/>
                    </a:ext>
                  </a:extLst>
                </a:gridCol>
                <a:gridCol w="1009403">
                  <a:extLst>
                    <a:ext uri="{9D8B030D-6E8A-4147-A177-3AD203B41FA5}">
                      <a16:colId xmlns:a16="http://schemas.microsoft.com/office/drawing/2014/main" val="20005"/>
                    </a:ext>
                  </a:extLst>
                </a:gridCol>
                <a:gridCol w="1009403">
                  <a:extLst>
                    <a:ext uri="{9D8B030D-6E8A-4147-A177-3AD203B41FA5}">
                      <a16:colId xmlns:a16="http://schemas.microsoft.com/office/drawing/2014/main" val="20006"/>
                    </a:ext>
                  </a:extLst>
                </a:gridCol>
                <a:gridCol w="1009403">
                  <a:extLst>
                    <a:ext uri="{9D8B030D-6E8A-4147-A177-3AD203B41FA5}">
                      <a16:colId xmlns:a16="http://schemas.microsoft.com/office/drawing/2014/main" val="20007"/>
                    </a:ext>
                  </a:extLst>
                </a:gridCol>
              </a:tblGrid>
              <a:tr h="1066800">
                <a:tc>
                  <a:txBody>
                    <a:bodyPr/>
                    <a:lstStyle/>
                    <a:p>
                      <a:pPr algn="ctr">
                        <a:lnSpc>
                          <a:spcPct val="250000"/>
                        </a:lnSpc>
                      </a:pPr>
                      <a:r>
                        <a:rPr lang="en-US" sz="2400" b="1" dirty="0"/>
                        <a:t>13</a:t>
                      </a:r>
                    </a:p>
                  </a:txBody>
                  <a:tcPr>
                    <a:solidFill>
                      <a:srgbClr val="C00000"/>
                    </a:solidFill>
                  </a:tcPr>
                </a:tc>
                <a:tc>
                  <a:txBody>
                    <a:bodyPr/>
                    <a:lstStyle/>
                    <a:p>
                      <a:pPr algn="ctr">
                        <a:lnSpc>
                          <a:spcPct val="250000"/>
                        </a:lnSpc>
                      </a:pPr>
                      <a:r>
                        <a:rPr lang="en-US" sz="2400" b="1" dirty="0"/>
                        <a:t>24</a:t>
                      </a:r>
                    </a:p>
                  </a:txBody>
                  <a:tcPr>
                    <a:solidFill>
                      <a:srgbClr val="C00000"/>
                    </a:solidFill>
                  </a:tcPr>
                </a:tc>
                <a:tc>
                  <a:txBody>
                    <a:bodyPr/>
                    <a:lstStyle/>
                    <a:p>
                      <a:pPr algn="ctr">
                        <a:lnSpc>
                          <a:spcPct val="250000"/>
                        </a:lnSpc>
                      </a:pPr>
                      <a:endParaRPr lang="en-US" sz="2400" b="1" dirty="0"/>
                    </a:p>
                  </a:txBody>
                  <a:tcPr/>
                </a:tc>
                <a:tc>
                  <a:txBody>
                    <a:bodyPr/>
                    <a:lstStyle/>
                    <a:p>
                      <a:pPr algn="ctr">
                        <a:lnSpc>
                          <a:spcPct val="250000"/>
                        </a:lnSpc>
                      </a:pPr>
                      <a:endParaRPr lang="en-US" sz="2400" b="1" dirty="0"/>
                    </a:p>
                  </a:txBody>
                  <a:tcPr/>
                </a:tc>
                <a:tc>
                  <a:txBody>
                    <a:bodyPr/>
                    <a:lstStyle/>
                    <a:p>
                      <a:pPr algn="ctr">
                        <a:lnSpc>
                          <a:spcPct val="250000"/>
                        </a:lnSpc>
                      </a:pPr>
                      <a:endParaRPr lang="en-US" sz="2400" b="1" dirty="0"/>
                    </a:p>
                  </a:txBody>
                  <a:tcPr/>
                </a:tc>
                <a:tc>
                  <a:txBody>
                    <a:bodyPr/>
                    <a:lstStyle/>
                    <a:p>
                      <a:pPr algn="ctr">
                        <a:lnSpc>
                          <a:spcPct val="250000"/>
                        </a:lnSpc>
                      </a:pPr>
                      <a:endParaRPr lang="en-US" sz="2400" b="1" dirty="0"/>
                    </a:p>
                  </a:txBody>
                  <a:tcPr/>
                </a:tc>
                <a:tc>
                  <a:txBody>
                    <a:bodyPr/>
                    <a:lstStyle/>
                    <a:p>
                      <a:pPr algn="ctr">
                        <a:lnSpc>
                          <a:spcPct val="250000"/>
                        </a:lnSpc>
                      </a:pPr>
                      <a:endParaRPr lang="en-US" sz="2400" b="1" dirty="0"/>
                    </a:p>
                  </a:txBody>
                  <a:tcPr/>
                </a:tc>
                <a:tc>
                  <a:txBody>
                    <a:bodyPr/>
                    <a:lstStyle/>
                    <a:p>
                      <a:pPr algn="ctr">
                        <a:lnSpc>
                          <a:spcPct val="250000"/>
                        </a:lnSpc>
                      </a:pPr>
                      <a:endParaRPr lang="en-US" sz="2400" b="1"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80096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33600" y="-304800"/>
            <a:ext cx="7772400" cy="7602081"/>
          </a:xfrm>
          <a:prstGeom prst="rect">
            <a:avLst/>
          </a:prstGeom>
        </p:spPr>
        <p:txBody>
          <a:bodyPr wrap="square">
            <a:spAutoFit/>
          </a:bodyPr>
          <a:lstStyle/>
          <a:p>
            <a:pPr>
              <a:buFont typeface="Wingdings 2" pitchFamily="18" charset="2"/>
              <a:buNone/>
            </a:pPr>
            <a:endParaRPr lang="en-US" sz="3200" dirty="0"/>
          </a:p>
          <a:p>
            <a:pPr>
              <a:buFont typeface="Wingdings 2" pitchFamily="18" charset="2"/>
              <a:buNone/>
            </a:pPr>
            <a:r>
              <a:rPr lang="en-US" sz="2800" b="1" dirty="0">
                <a:solidFill>
                  <a:srgbClr val="00B0F0"/>
                </a:solidFill>
              </a:rPr>
              <a:t>Pass 2:</a:t>
            </a:r>
          </a:p>
          <a:p>
            <a:pPr>
              <a:buFont typeface="Wingdings 2" pitchFamily="18" charset="2"/>
              <a:buNone/>
            </a:pPr>
            <a:r>
              <a:rPr lang="en-US" sz="2400" dirty="0"/>
              <a:t>Insert next value 9</a:t>
            </a:r>
          </a:p>
          <a:p>
            <a:pPr>
              <a:buFont typeface="Wingdings 2" pitchFamily="18" charset="2"/>
              <a:buNone/>
            </a:pPr>
            <a:endParaRPr lang="en-US" sz="2400" dirty="0"/>
          </a:p>
          <a:p>
            <a:pPr>
              <a:buFont typeface="Wingdings 2" pitchFamily="18" charset="2"/>
              <a:buNone/>
            </a:pPr>
            <a:endParaRPr lang="en-US" sz="2400" dirty="0"/>
          </a:p>
          <a:p>
            <a:pPr>
              <a:buFont typeface="Wingdings 2" pitchFamily="18" charset="2"/>
              <a:buNone/>
            </a:pPr>
            <a:endParaRPr lang="en-US" sz="2400" dirty="0"/>
          </a:p>
          <a:p>
            <a:pPr>
              <a:buFont typeface="Wingdings 2" pitchFamily="18" charset="2"/>
              <a:buNone/>
            </a:pPr>
            <a:endParaRPr lang="en-US" sz="2400" dirty="0"/>
          </a:p>
          <a:p>
            <a:pPr>
              <a:buFont typeface="Wingdings 2" pitchFamily="18" charset="2"/>
              <a:buNone/>
            </a:pPr>
            <a:r>
              <a:rPr lang="en-US" sz="2400" dirty="0"/>
              <a:t>9 is less than 24</a:t>
            </a:r>
          </a:p>
          <a:p>
            <a:pPr>
              <a:buFont typeface="Wingdings 2" pitchFamily="18" charset="2"/>
              <a:buNone/>
            </a:pPr>
            <a:r>
              <a:rPr lang="en-US" sz="2400" dirty="0"/>
              <a:t>Swap 24 and 9</a:t>
            </a:r>
          </a:p>
          <a:p>
            <a:pPr>
              <a:buFont typeface="Wingdings 2" pitchFamily="18" charset="2"/>
              <a:buNone/>
            </a:pPr>
            <a:endParaRPr lang="en-US" sz="2400" dirty="0"/>
          </a:p>
          <a:p>
            <a:pPr>
              <a:buFont typeface="Wingdings 2" pitchFamily="18" charset="2"/>
              <a:buNone/>
            </a:pPr>
            <a:endParaRPr lang="en-US" sz="2400" dirty="0"/>
          </a:p>
          <a:p>
            <a:pPr>
              <a:buFont typeface="Wingdings 2" pitchFamily="18" charset="2"/>
              <a:buNone/>
            </a:pPr>
            <a:endParaRPr lang="en-US" sz="2400" dirty="0"/>
          </a:p>
          <a:p>
            <a:pPr>
              <a:buFont typeface="Wingdings 2" pitchFamily="18" charset="2"/>
              <a:buNone/>
            </a:pPr>
            <a:r>
              <a:rPr lang="en-US" sz="2400" dirty="0"/>
              <a:t>9 is less than 13</a:t>
            </a:r>
          </a:p>
          <a:p>
            <a:pPr>
              <a:buFont typeface="Wingdings 2" pitchFamily="18" charset="2"/>
              <a:buNone/>
            </a:pPr>
            <a:r>
              <a:rPr lang="en-US" sz="2400" dirty="0"/>
              <a:t>Swap 13 and 9</a:t>
            </a:r>
          </a:p>
          <a:p>
            <a:pPr>
              <a:buFont typeface="Wingdings 2" pitchFamily="18" charset="2"/>
              <a:buNone/>
            </a:pPr>
            <a:endParaRPr lang="en-US" sz="2400" dirty="0"/>
          </a:p>
          <a:p>
            <a:pPr>
              <a:buFont typeface="Wingdings 2" pitchFamily="18" charset="2"/>
              <a:buNone/>
            </a:pPr>
            <a:endParaRPr lang="en-US" sz="2400" dirty="0"/>
          </a:p>
          <a:p>
            <a:pPr>
              <a:buFont typeface="Wingdings 2" pitchFamily="18" charset="2"/>
              <a:buNone/>
            </a:pPr>
            <a:endParaRPr lang="en-US" sz="2400" dirty="0"/>
          </a:p>
          <a:p>
            <a:pPr>
              <a:buFont typeface="Wingdings 2" pitchFamily="18" charset="2"/>
              <a:buNone/>
            </a:pPr>
            <a:endParaRPr lang="en-US" sz="2400" dirty="0"/>
          </a:p>
          <a:p>
            <a:pPr>
              <a:buFont typeface="Wingdings 2" pitchFamily="18" charset="2"/>
              <a:buNone/>
            </a:pPr>
            <a:endParaRPr lang="en-US" sz="2400" dirty="0"/>
          </a:p>
          <a:p>
            <a:pPr>
              <a:buFont typeface="Wingdings 2" pitchFamily="18" charset="2"/>
              <a:buNone/>
            </a:pPr>
            <a:endParaRPr lang="en-US" sz="2400" dirty="0"/>
          </a:p>
        </p:txBody>
      </p:sp>
      <p:graphicFrame>
        <p:nvGraphicFramePr>
          <p:cNvPr id="4" name="Table 3"/>
          <p:cNvGraphicFramePr>
            <a:graphicFrameLocks noGrp="1"/>
          </p:cNvGraphicFramePr>
          <p:nvPr/>
        </p:nvGraphicFramePr>
        <p:xfrm>
          <a:off x="2362200" y="1371600"/>
          <a:ext cx="7467598" cy="685800"/>
        </p:xfrm>
        <a:graphic>
          <a:graphicData uri="http://schemas.openxmlformats.org/drawingml/2006/table">
            <a:tbl>
              <a:tblPr firstRow="1" bandRow="1">
                <a:tableStyleId>{5940675A-B579-460E-94D1-54222C63F5DA}</a:tableStyleId>
              </a:tblPr>
              <a:tblGrid>
                <a:gridCol w="678872">
                  <a:extLst>
                    <a:ext uri="{9D8B030D-6E8A-4147-A177-3AD203B41FA5}">
                      <a16:colId xmlns:a16="http://schemas.microsoft.com/office/drawing/2014/main" val="20000"/>
                    </a:ext>
                  </a:extLst>
                </a:gridCol>
                <a:gridCol w="969818">
                  <a:extLst>
                    <a:ext uri="{9D8B030D-6E8A-4147-A177-3AD203B41FA5}">
                      <a16:colId xmlns:a16="http://schemas.microsoft.com/office/drawing/2014/main" val="20001"/>
                    </a:ext>
                  </a:extLst>
                </a:gridCol>
                <a:gridCol w="969818">
                  <a:extLst>
                    <a:ext uri="{9D8B030D-6E8A-4147-A177-3AD203B41FA5}">
                      <a16:colId xmlns:a16="http://schemas.microsoft.com/office/drawing/2014/main" val="20002"/>
                    </a:ext>
                  </a:extLst>
                </a:gridCol>
                <a:gridCol w="969818">
                  <a:extLst>
                    <a:ext uri="{9D8B030D-6E8A-4147-A177-3AD203B41FA5}">
                      <a16:colId xmlns:a16="http://schemas.microsoft.com/office/drawing/2014/main" val="20003"/>
                    </a:ext>
                  </a:extLst>
                </a:gridCol>
                <a:gridCol w="969818">
                  <a:extLst>
                    <a:ext uri="{9D8B030D-6E8A-4147-A177-3AD203B41FA5}">
                      <a16:colId xmlns:a16="http://schemas.microsoft.com/office/drawing/2014/main" val="20004"/>
                    </a:ext>
                  </a:extLst>
                </a:gridCol>
                <a:gridCol w="969818">
                  <a:extLst>
                    <a:ext uri="{9D8B030D-6E8A-4147-A177-3AD203B41FA5}">
                      <a16:colId xmlns:a16="http://schemas.microsoft.com/office/drawing/2014/main" val="20005"/>
                    </a:ext>
                  </a:extLst>
                </a:gridCol>
                <a:gridCol w="969818">
                  <a:extLst>
                    <a:ext uri="{9D8B030D-6E8A-4147-A177-3AD203B41FA5}">
                      <a16:colId xmlns:a16="http://schemas.microsoft.com/office/drawing/2014/main" val="20006"/>
                    </a:ext>
                  </a:extLst>
                </a:gridCol>
                <a:gridCol w="969818">
                  <a:extLst>
                    <a:ext uri="{9D8B030D-6E8A-4147-A177-3AD203B41FA5}">
                      <a16:colId xmlns:a16="http://schemas.microsoft.com/office/drawing/2014/main" val="20007"/>
                    </a:ext>
                  </a:extLst>
                </a:gridCol>
              </a:tblGrid>
              <a:tr h="685800">
                <a:tc>
                  <a:txBody>
                    <a:bodyPr/>
                    <a:lstStyle/>
                    <a:p>
                      <a:pPr algn="ctr">
                        <a:lnSpc>
                          <a:spcPct val="100000"/>
                        </a:lnSpc>
                      </a:pPr>
                      <a:r>
                        <a:rPr lang="en-US" sz="2000" b="1" dirty="0"/>
                        <a:t>13</a:t>
                      </a:r>
                    </a:p>
                  </a:txBody>
                  <a:tcPr>
                    <a:solidFill>
                      <a:schemeClr val="bg1"/>
                    </a:solidFill>
                  </a:tcPr>
                </a:tc>
                <a:tc>
                  <a:txBody>
                    <a:bodyPr/>
                    <a:lstStyle/>
                    <a:p>
                      <a:pPr algn="ctr">
                        <a:lnSpc>
                          <a:spcPct val="100000"/>
                        </a:lnSpc>
                      </a:pPr>
                      <a:r>
                        <a:rPr lang="en-US" sz="2000" b="1" dirty="0"/>
                        <a:t>24</a:t>
                      </a:r>
                    </a:p>
                  </a:txBody>
                  <a:tcPr/>
                </a:tc>
                <a:tc>
                  <a:txBody>
                    <a:bodyPr/>
                    <a:lstStyle/>
                    <a:p>
                      <a:pPr algn="ctr">
                        <a:lnSpc>
                          <a:spcPct val="100000"/>
                        </a:lnSpc>
                      </a:pPr>
                      <a:r>
                        <a:rPr lang="en-US" sz="2000" b="1" dirty="0"/>
                        <a:t>9</a:t>
                      </a:r>
                    </a:p>
                  </a:txBody>
                  <a:tcPr>
                    <a:solidFill>
                      <a:srgbClr val="FFFF00"/>
                    </a:solidFill>
                  </a:tcPr>
                </a:tc>
                <a:tc>
                  <a:txBody>
                    <a:bodyPr/>
                    <a:lstStyle/>
                    <a:p>
                      <a:pPr algn="ctr">
                        <a:lnSpc>
                          <a:spcPct val="100000"/>
                        </a:lnSpc>
                      </a:pPr>
                      <a:endParaRPr lang="en-US" sz="2000" b="1" dirty="0"/>
                    </a:p>
                  </a:txBody>
                  <a:tcPr/>
                </a:tc>
                <a:tc>
                  <a:txBody>
                    <a:bodyPr/>
                    <a:lstStyle/>
                    <a:p>
                      <a:pPr algn="ctr">
                        <a:lnSpc>
                          <a:spcPct val="100000"/>
                        </a:lnSpc>
                      </a:pPr>
                      <a:endParaRPr lang="en-US" sz="2400" b="1" dirty="0"/>
                    </a:p>
                  </a:txBody>
                  <a:tcPr/>
                </a:tc>
                <a:tc>
                  <a:txBody>
                    <a:bodyPr/>
                    <a:lstStyle/>
                    <a:p>
                      <a:pPr algn="ctr">
                        <a:lnSpc>
                          <a:spcPct val="100000"/>
                        </a:lnSpc>
                      </a:pPr>
                      <a:endParaRPr lang="en-US" sz="2400" b="1" dirty="0"/>
                    </a:p>
                  </a:txBody>
                  <a:tcPr/>
                </a:tc>
                <a:tc>
                  <a:txBody>
                    <a:bodyPr/>
                    <a:lstStyle/>
                    <a:p>
                      <a:pPr algn="ctr">
                        <a:lnSpc>
                          <a:spcPct val="100000"/>
                        </a:lnSpc>
                      </a:pPr>
                      <a:endParaRPr lang="en-US" sz="2400" b="1" dirty="0"/>
                    </a:p>
                  </a:txBody>
                  <a:tcPr/>
                </a:tc>
                <a:tc>
                  <a:txBody>
                    <a:bodyPr/>
                    <a:lstStyle/>
                    <a:p>
                      <a:pPr algn="ctr">
                        <a:lnSpc>
                          <a:spcPct val="100000"/>
                        </a:lnSpc>
                      </a:pPr>
                      <a:endParaRPr lang="en-US" sz="2400" b="1" dirty="0"/>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2362200" y="3581400"/>
          <a:ext cx="7772402" cy="609600"/>
        </p:xfrm>
        <a:graphic>
          <a:graphicData uri="http://schemas.openxmlformats.org/drawingml/2006/table">
            <a:tbl>
              <a:tblPr firstRow="1" bandRow="1">
                <a:tableStyleId>{5940675A-B579-460E-94D1-54222C63F5DA}</a:tableStyleId>
              </a:tblPr>
              <a:tblGrid>
                <a:gridCol w="706581">
                  <a:extLst>
                    <a:ext uri="{9D8B030D-6E8A-4147-A177-3AD203B41FA5}">
                      <a16:colId xmlns:a16="http://schemas.microsoft.com/office/drawing/2014/main" val="20000"/>
                    </a:ext>
                  </a:extLst>
                </a:gridCol>
                <a:gridCol w="1009403">
                  <a:extLst>
                    <a:ext uri="{9D8B030D-6E8A-4147-A177-3AD203B41FA5}">
                      <a16:colId xmlns:a16="http://schemas.microsoft.com/office/drawing/2014/main" val="20001"/>
                    </a:ext>
                  </a:extLst>
                </a:gridCol>
                <a:gridCol w="1009403">
                  <a:extLst>
                    <a:ext uri="{9D8B030D-6E8A-4147-A177-3AD203B41FA5}">
                      <a16:colId xmlns:a16="http://schemas.microsoft.com/office/drawing/2014/main" val="20002"/>
                    </a:ext>
                  </a:extLst>
                </a:gridCol>
                <a:gridCol w="1009403">
                  <a:extLst>
                    <a:ext uri="{9D8B030D-6E8A-4147-A177-3AD203B41FA5}">
                      <a16:colId xmlns:a16="http://schemas.microsoft.com/office/drawing/2014/main" val="20003"/>
                    </a:ext>
                  </a:extLst>
                </a:gridCol>
                <a:gridCol w="1009403">
                  <a:extLst>
                    <a:ext uri="{9D8B030D-6E8A-4147-A177-3AD203B41FA5}">
                      <a16:colId xmlns:a16="http://schemas.microsoft.com/office/drawing/2014/main" val="20004"/>
                    </a:ext>
                  </a:extLst>
                </a:gridCol>
                <a:gridCol w="1009403">
                  <a:extLst>
                    <a:ext uri="{9D8B030D-6E8A-4147-A177-3AD203B41FA5}">
                      <a16:colId xmlns:a16="http://schemas.microsoft.com/office/drawing/2014/main" val="20005"/>
                    </a:ext>
                  </a:extLst>
                </a:gridCol>
                <a:gridCol w="1009403">
                  <a:extLst>
                    <a:ext uri="{9D8B030D-6E8A-4147-A177-3AD203B41FA5}">
                      <a16:colId xmlns:a16="http://schemas.microsoft.com/office/drawing/2014/main" val="20006"/>
                    </a:ext>
                  </a:extLst>
                </a:gridCol>
                <a:gridCol w="1009403">
                  <a:extLst>
                    <a:ext uri="{9D8B030D-6E8A-4147-A177-3AD203B41FA5}">
                      <a16:colId xmlns:a16="http://schemas.microsoft.com/office/drawing/2014/main" val="20007"/>
                    </a:ext>
                  </a:extLst>
                </a:gridCol>
              </a:tblGrid>
              <a:tr h="609600">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13</a:t>
                      </a:r>
                    </a:p>
                  </a:txBody>
                  <a:tcPr>
                    <a:no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9</a:t>
                      </a:r>
                    </a:p>
                  </a:txBody>
                  <a:tcPr>
                    <a:solidFill>
                      <a:srgbClr val="FFFF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24</a:t>
                      </a:r>
                    </a:p>
                  </a:txBody>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2362200" y="5334000"/>
          <a:ext cx="7772402" cy="609600"/>
        </p:xfrm>
        <a:graphic>
          <a:graphicData uri="http://schemas.openxmlformats.org/drawingml/2006/table">
            <a:tbl>
              <a:tblPr firstRow="1" bandRow="1">
                <a:tableStyleId>{5940675A-B579-460E-94D1-54222C63F5DA}</a:tableStyleId>
              </a:tblPr>
              <a:tblGrid>
                <a:gridCol w="706581">
                  <a:extLst>
                    <a:ext uri="{9D8B030D-6E8A-4147-A177-3AD203B41FA5}">
                      <a16:colId xmlns:a16="http://schemas.microsoft.com/office/drawing/2014/main" val="20000"/>
                    </a:ext>
                  </a:extLst>
                </a:gridCol>
                <a:gridCol w="1009403">
                  <a:extLst>
                    <a:ext uri="{9D8B030D-6E8A-4147-A177-3AD203B41FA5}">
                      <a16:colId xmlns:a16="http://schemas.microsoft.com/office/drawing/2014/main" val="20001"/>
                    </a:ext>
                  </a:extLst>
                </a:gridCol>
                <a:gridCol w="1009403">
                  <a:extLst>
                    <a:ext uri="{9D8B030D-6E8A-4147-A177-3AD203B41FA5}">
                      <a16:colId xmlns:a16="http://schemas.microsoft.com/office/drawing/2014/main" val="20002"/>
                    </a:ext>
                  </a:extLst>
                </a:gridCol>
                <a:gridCol w="1009403">
                  <a:extLst>
                    <a:ext uri="{9D8B030D-6E8A-4147-A177-3AD203B41FA5}">
                      <a16:colId xmlns:a16="http://schemas.microsoft.com/office/drawing/2014/main" val="20003"/>
                    </a:ext>
                  </a:extLst>
                </a:gridCol>
                <a:gridCol w="1009403">
                  <a:extLst>
                    <a:ext uri="{9D8B030D-6E8A-4147-A177-3AD203B41FA5}">
                      <a16:colId xmlns:a16="http://schemas.microsoft.com/office/drawing/2014/main" val="20004"/>
                    </a:ext>
                  </a:extLst>
                </a:gridCol>
                <a:gridCol w="1009403">
                  <a:extLst>
                    <a:ext uri="{9D8B030D-6E8A-4147-A177-3AD203B41FA5}">
                      <a16:colId xmlns:a16="http://schemas.microsoft.com/office/drawing/2014/main" val="20005"/>
                    </a:ext>
                  </a:extLst>
                </a:gridCol>
                <a:gridCol w="1009403">
                  <a:extLst>
                    <a:ext uri="{9D8B030D-6E8A-4147-A177-3AD203B41FA5}">
                      <a16:colId xmlns:a16="http://schemas.microsoft.com/office/drawing/2014/main" val="20006"/>
                    </a:ext>
                  </a:extLst>
                </a:gridCol>
                <a:gridCol w="1009403">
                  <a:extLst>
                    <a:ext uri="{9D8B030D-6E8A-4147-A177-3AD203B41FA5}">
                      <a16:colId xmlns:a16="http://schemas.microsoft.com/office/drawing/2014/main" val="20007"/>
                    </a:ext>
                  </a:extLst>
                </a:gridCol>
              </a:tblGrid>
              <a:tr h="609600">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9</a:t>
                      </a:r>
                    </a:p>
                  </a:txBody>
                  <a:tcPr>
                    <a:solidFill>
                      <a:srgbClr val="C000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13</a:t>
                      </a:r>
                    </a:p>
                  </a:txBody>
                  <a:tcPr>
                    <a:solidFill>
                      <a:srgbClr val="C000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24</a:t>
                      </a:r>
                    </a:p>
                  </a:txBody>
                  <a:tcPr>
                    <a:solidFill>
                      <a:srgbClr val="C00000"/>
                    </a:solidFill>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73678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57400" y="-304800"/>
            <a:ext cx="7772400" cy="8525411"/>
          </a:xfrm>
          <a:prstGeom prst="rect">
            <a:avLst/>
          </a:prstGeom>
        </p:spPr>
        <p:txBody>
          <a:bodyPr wrap="square">
            <a:spAutoFit/>
          </a:bodyPr>
          <a:lstStyle/>
          <a:p>
            <a:pPr>
              <a:buFont typeface="Wingdings 2" pitchFamily="18" charset="2"/>
              <a:buNone/>
            </a:pPr>
            <a:endParaRPr lang="en-US" sz="3200" dirty="0"/>
          </a:p>
          <a:p>
            <a:r>
              <a:rPr lang="en-US" sz="2800" b="1" dirty="0">
                <a:solidFill>
                  <a:srgbClr val="00B0F0"/>
                </a:solidFill>
              </a:rPr>
              <a:t>Pass 3:</a:t>
            </a:r>
          </a:p>
          <a:p>
            <a:pPr>
              <a:buFont typeface="Wingdings 2" pitchFamily="18" charset="2"/>
              <a:buNone/>
            </a:pPr>
            <a:r>
              <a:rPr lang="en-US" sz="2400" dirty="0"/>
              <a:t>Insert next value  64 </a:t>
            </a:r>
            <a:endParaRPr lang="en-US" sz="2400" dirty="0">
              <a:solidFill>
                <a:srgbClr val="00B0F0"/>
              </a:solidFill>
            </a:endParaRPr>
          </a:p>
          <a:p>
            <a:pPr>
              <a:buFont typeface="Wingdings 2" pitchFamily="18" charset="2"/>
              <a:buNone/>
            </a:pPr>
            <a:endParaRPr lang="en-US" sz="2400" dirty="0">
              <a:solidFill>
                <a:srgbClr val="00B0F0"/>
              </a:solidFill>
            </a:endParaRPr>
          </a:p>
          <a:p>
            <a:pPr>
              <a:buFont typeface="Wingdings 2" pitchFamily="18" charset="2"/>
              <a:buNone/>
            </a:pPr>
            <a:endParaRPr lang="en-US" sz="2400" dirty="0">
              <a:solidFill>
                <a:srgbClr val="00B0F0"/>
              </a:solidFill>
            </a:endParaRPr>
          </a:p>
          <a:p>
            <a:pPr>
              <a:buFont typeface="Wingdings 2" pitchFamily="18" charset="2"/>
              <a:buNone/>
            </a:pPr>
            <a:endParaRPr lang="en-US" sz="2400" dirty="0">
              <a:solidFill>
                <a:srgbClr val="00B0F0"/>
              </a:solidFill>
            </a:endParaRPr>
          </a:p>
          <a:p>
            <a:pPr>
              <a:buFont typeface="Wingdings 2" pitchFamily="18" charset="2"/>
              <a:buNone/>
            </a:pPr>
            <a:endParaRPr lang="en-US" sz="2400" dirty="0">
              <a:solidFill>
                <a:srgbClr val="00B0F0"/>
              </a:solidFill>
            </a:endParaRPr>
          </a:p>
          <a:p>
            <a:pPr>
              <a:buFont typeface="Wingdings 2" pitchFamily="18" charset="2"/>
              <a:buNone/>
            </a:pPr>
            <a:r>
              <a:rPr lang="en-US" sz="2800" b="1" dirty="0">
                <a:solidFill>
                  <a:srgbClr val="00B0F0"/>
                </a:solidFill>
              </a:rPr>
              <a:t>Pass 4 : </a:t>
            </a:r>
          </a:p>
          <a:p>
            <a:pPr>
              <a:buFont typeface="Wingdings 2" pitchFamily="18" charset="2"/>
              <a:buNone/>
            </a:pPr>
            <a:r>
              <a:rPr lang="en-US" sz="2800" dirty="0"/>
              <a:t>Insert next value  7</a:t>
            </a:r>
            <a:endParaRPr lang="en-US" sz="2800" b="1" dirty="0">
              <a:solidFill>
                <a:srgbClr val="00B0F0"/>
              </a:solidFill>
            </a:endParaRPr>
          </a:p>
          <a:p>
            <a:pPr>
              <a:buFont typeface="Wingdings 2" pitchFamily="18" charset="2"/>
              <a:buNone/>
            </a:pPr>
            <a:endParaRPr lang="en-US" sz="2400" dirty="0">
              <a:solidFill>
                <a:srgbClr val="00B0F0"/>
              </a:solidFill>
            </a:endParaRPr>
          </a:p>
          <a:p>
            <a:pPr>
              <a:buFont typeface="Wingdings 2" pitchFamily="18" charset="2"/>
              <a:buNone/>
            </a:pPr>
            <a:endParaRPr lang="en-US" sz="2400" dirty="0">
              <a:solidFill>
                <a:srgbClr val="00B0F0"/>
              </a:solidFill>
            </a:endParaRPr>
          </a:p>
          <a:p>
            <a:pPr>
              <a:buFont typeface="Wingdings 2" pitchFamily="18" charset="2"/>
              <a:buNone/>
            </a:pPr>
            <a:endParaRPr lang="en-US" sz="2400" dirty="0">
              <a:solidFill>
                <a:srgbClr val="00B0F0"/>
              </a:solidFill>
            </a:endParaRPr>
          </a:p>
          <a:p>
            <a:pPr>
              <a:buFont typeface="Wingdings 2" pitchFamily="18" charset="2"/>
              <a:buNone/>
            </a:pPr>
            <a:r>
              <a:rPr lang="en-US" sz="2400" dirty="0"/>
              <a:t>7 is less than  64 </a:t>
            </a:r>
          </a:p>
          <a:p>
            <a:pPr>
              <a:buFont typeface="Wingdings 2" pitchFamily="18" charset="2"/>
              <a:buNone/>
            </a:pPr>
            <a:endParaRPr lang="en-US" sz="2400" dirty="0"/>
          </a:p>
          <a:p>
            <a:pPr>
              <a:buFont typeface="Wingdings 2" pitchFamily="18" charset="2"/>
              <a:buNone/>
            </a:pPr>
            <a:r>
              <a:rPr lang="en-US" sz="2400" dirty="0"/>
              <a:t>Swap 7 with 64 .</a:t>
            </a:r>
          </a:p>
          <a:p>
            <a:pPr>
              <a:buFont typeface="Wingdings 2" pitchFamily="18" charset="2"/>
              <a:buNone/>
            </a:pPr>
            <a:endParaRPr lang="en-US" sz="2400" dirty="0">
              <a:solidFill>
                <a:srgbClr val="00B0F0"/>
              </a:solidFill>
            </a:endParaRPr>
          </a:p>
          <a:p>
            <a:pPr>
              <a:buFont typeface="Wingdings 2" pitchFamily="18" charset="2"/>
              <a:buNone/>
            </a:pPr>
            <a:endParaRPr lang="en-US" sz="2400" dirty="0"/>
          </a:p>
          <a:p>
            <a:pPr>
              <a:buFont typeface="Wingdings 2" pitchFamily="18" charset="2"/>
              <a:buNone/>
            </a:pPr>
            <a:endParaRPr lang="en-US" sz="2400" dirty="0"/>
          </a:p>
          <a:p>
            <a:pPr>
              <a:buFont typeface="Wingdings 2" pitchFamily="18" charset="2"/>
              <a:buNone/>
            </a:pPr>
            <a:endParaRPr lang="en-US" sz="2400" dirty="0"/>
          </a:p>
          <a:p>
            <a:pPr>
              <a:buFont typeface="Wingdings 2" pitchFamily="18" charset="2"/>
              <a:buNone/>
            </a:pPr>
            <a:endParaRPr lang="en-US" sz="2400" dirty="0"/>
          </a:p>
          <a:p>
            <a:pPr>
              <a:buFont typeface="Wingdings 2" pitchFamily="18" charset="2"/>
              <a:buNone/>
            </a:pPr>
            <a:endParaRPr lang="en-US" sz="2400" dirty="0"/>
          </a:p>
          <a:p>
            <a:pPr>
              <a:buFont typeface="Wingdings 2" pitchFamily="18" charset="2"/>
              <a:buNone/>
            </a:pPr>
            <a:endParaRPr lang="en-US" sz="2400" dirty="0"/>
          </a:p>
        </p:txBody>
      </p:sp>
      <p:graphicFrame>
        <p:nvGraphicFramePr>
          <p:cNvPr id="6" name="Table 5"/>
          <p:cNvGraphicFramePr>
            <a:graphicFrameLocks noGrp="1"/>
          </p:cNvGraphicFramePr>
          <p:nvPr/>
        </p:nvGraphicFramePr>
        <p:xfrm>
          <a:off x="2362200" y="1371600"/>
          <a:ext cx="7772402" cy="609600"/>
        </p:xfrm>
        <a:graphic>
          <a:graphicData uri="http://schemas.openxmlformats.org/drawingml/2006/table">
            <a:tbl>
              <a:tblPr firstRow="1" bandRow="1">
                <a:tableStyleId>{5940675A-B579-460E-94D1-54222C63F5DA}</a:tableStyleId>
              </a:tblPr>
              <a:tblGrid>
                <a:gridCol w="706581">
                  <a:extLst>
                    <a:ext uri="{9D8B030D-6E8A-4147-A177-3AD203B41FA5}">
                      <a16:colId xmlns:a16="http://schemas.microsoft.com/office/drawing/2014/main" val="20000"/>
                    </a:ext>
                  </a:extLst>
                </a:gridCol>
                <a:gridCol w="1009403">
                  <a:extLst>
                    <a:ext uri="{9D8B030D-6E8A-4147-A177-3AD203B41FA5}">
                      <a16:colId xmlns:a16="http://schemas.microsoft.com/office/drawing/2014/main" val="20001"/>
                    </a:ext>
                  </a:extLst>
                </a:gridCol>
                <a:gridCol w="1009403">
                  <a:extLst>
                    <a:ext uri="{9D8B030D-6E8A-4147-A177-3AD203B41FA5}">
                      <a16:colId xmlns:a16="http://schemas.microsoft.com/office/drawing/2014/main" val="20002"/>
                    </a:ext>
                  </a:extLst>
                </a:gridCol>
                <a:gridCol w="1009403">
                  <a:extLst>
                    <a:ext uri="{9D8B030D-6E8A-4147-A177-3AD203B41FA5}">
                      <a16:colId xmlns:a16="http://schemas.microsoft.com/office/drawing/2014/main" val="20003"/>
                    </a:ext>
                  </a:extLst>
                </a:gridCol>
                <a:gridCol w="1009403">
                  <a:extLst>
                    <a:ext uri="{9D8B030D-6E8A-4147-A177-3AD203B41FA5}">
                      <a16:colId xmlns:a16="http://schemas.microsoft.com/office/drawing/2014/main" val="20004"/>
                    </a:ext>
                  </a:extLst>
                </a:gridCol>
                <a:gridCol w="1009403">
                  <a:extLst>
                    <a:ext uri="{9D8B030D-6E8A-4147-A177-3AD203B41FA5}">
                      <a16:colId xmlns:a16="http://schemas.microsoft.com/office/drawing/2014/main" val="20005"/>
                    </a:ext>
                  </a:extLst>
                </a:gridCol>
                <a:gridCol w="1009403">
                  <a:extLst>
                    <a:ext uri="{9D8B030D-6E8A-4147-A177-3AD203B41FA5}">
                      <a16:colId xmlns:a16="http://schemas.microsoft.com/office/drawing/2014/main" val="20006"/>
                    </a:ext>
                  </a:extLst>
                </a:gridCol>
                <a:gridCol w="1009403">
                  <a:extLst>
                    <a:ext uri="{9D8B030D-6E8A-4147-A177-3AD203B41FA5}">
                      <a16:colId xmlns:a16="http://schemas.microsoft.com/office/drawing/2014/main" val="20007"/>
                    </a:ext>
                  </a:extLst>
                </a:gridCol>
              </a:tblGrid>
              <a:tr h="609600">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9</a:t>
                      </a:r>
                    </a:p>
                  </a:txBody>
                  <a:tcPr>
                    <a:no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13</a:t>
                      </a:r>
                    </a:p>
                  </a:txBody>
                  <a:tcPr>
                    <a:no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24</a:t>
                      </a:r>
                    </a:p>
                  </a:txBody>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64</a:t>
                      </a:r>
                    </a:p>
                  </a:txBody>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2362198" y="3505200"/>
          <a:ext cx="7772402" cy="609600"/>
        </p:xfrm>
        <a:graphic>
          <a:graphicData uri="http://schemas.openxmlformats.org/drawingml/2006/table">
            <a:tbl>
              <a:tblPr firstRow="1" bandRow="1">
                <a:tableStyleId>{5940675A-B579-460E-94D1-54222C63F5DA}</a:tableStyleId>
              </a:tblPr>
              <a:tblGrid>
                <a:gridCol w="706581">
                  <a:extLst>
                    <a:ext uri="{9D8B030D-6E8A-4147-A177-3AD203B41FA5}">
                      <a16:colId xmlns:a16="http://schemas.microsoft.com/office/drawing/2014/main" val="20000"/>
                    </a:ext>
                  </a:extLst>
                </a:gridCol>
                <a:gridCol w="1009403">
                  <a:extLst>
                    <a:ext uri="{9D8B030D-6E8A-4147-A177-3AD203B41FA5}">
                      <a16:colId xmlns:a16="http://schemas.microsoft.com/office/drawing/2014/main" val="20001"/>
                    </a:ext>
                  </a:extLst>
                </a:gridCol>
                <a:gridCol w="1009403">
                  <a:extLst>
                    <a:ext uri="{9D8B030D-6E8A-4147-A177-3AD203B41FA5}">
                      <a16:colId xmlns:a16="http://schemas.microsoft.com/office/drawing/2014/main" val="20002"/>
                    </a:ext>
                  </a:extLst>
                </a:gridCol>
                <a:gridCol w="1009403">
                  <a:extLst>
                    <a:ext uri="{9D8B030D-6E8A-4147-A177-3AD203B41FA5}">
                      <a16:colId xmlns:a16="http://schemas.microsoft.com/office/drawing/2014/main" val="20003"/>
                    </a:ext>
                  </a:extLst>
                </a:gridCol>
                <a:gridCol w="1009403">
                  <a:extLst>
                    <a:ext uri="{9D8B030D-6E8A-4147-A177-3AD203B41FA5}">
                      <a16:colId xmlns:a16="http://schemas.microsoft.com/office/drawing/2014/main" val="20004"/>
                    </a:ext>
                  </a:extLst>
                </a:gridCol>
                <a:gridCol w="1009403">
                  <a:extLst>
                    <a:ext uri="{9D8B030D-6E8A-4147-A177-3AD203B41FA5}">
                      <a16:colId xmlns:a16="http://schemas.microsoft.com/office/drawing/2014/main" val="20005"/>
                    </a:ext>
                  </a:extLst>
                </a:gridCol>
                <a:gridCol w="1009403">
                  <a:extLst>
                    <a:ext uri="{9D8B030D-6E8A-4147-A177-3AD203B41FA5}">
                      <a16:colId xmlns:a16="http://schemas.microsoft.com/office/drawing/2014/main" val="20006"/>
                    </a:ext>
                  </a:extLst>
                </a:gridCol>
                <a:gridCol w="1009403">
                  <a:extLst>
                    <a:ext uri="{9D8B030D-6E8A-4147-A177-3AD203B41FA5}">
                      <a16:colId xmlns:a16="http://schemas.microsoft.com/office/drawing/2014/main" val="20007"/>
                    </a:ext>
                  </a:extLst>
                </a:gridCol>
              </a:tblGrid>
              <a:tr h="609600">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9</a:t>
                      </a:r>
                    </a:p>
                  </a:txBody>
                  <a:tcPr>
                    <a:no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13</a:t>
                      </a:r>
                    </a:p>
                  </a:txBody>
                  <a:tcPr>
                    <a:no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24</a:t>
                      </a:r>
                    </a:p>
                  </a:txBody>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64</a:t>
                      </a:r>
                    </a:p>
                  </a:txBody>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7</a:t>
                      </a:r>
                    </a:p>
                  </a:txBody>
                  <a:tcPr>
                    <a:solidFill>
                      <a:srgbClr val="FFFF00"/>
                    </a:solidFill>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2362200" y="5867400"/>
          <a:ext cx="7772402" cy="609600"/>
        </p:xfrm>
        <a:graphic>
          <a:graphicData uri="http://schemas.openxmlformats.org/drawingml/2006/table">
            <a:tbl>
              <a:tblPr firstRow="1" bandRow="1">
                <a:tableStyleId>{5940675A-B579-460E-94D1-54222C63F5DA}</a:tableStyleId>
              </a:tblPr>
              <a:tblGrid>
                <a:gridCol w="706581">
                  <a:extLst>
                    <a:ext uri="{9D8B030D-6E8A-4147-A177-3AD203B41FA5}">
                      <a16:colId xmlns:a16="http://schemas.microsoft.com/office/drawing/2014/main" val="20000"/>
                    </a:ext>
                  </a:extLst>
                </a:gridCol>
                <a:gridCol w="1009403">
                  <a:extLst>
                    <a:ext uri="{9D8B030D-6E8A-4147-A177-3AD203B41FA5}">
                      <a16:colId xmlns:a16="http://schemas.microsoft.com/office/drawing/2014/main" val="20001"/>
                    </a:ext>
                  </a:extLst>
                </a:gridCol>
                <a:gridCol w="1009403">
                  <a:extLst>
                    <a:ext uri="{9D8B030D-6E8A-4147-A177-3AD203B41FA5}">
                      <a16:colId xmlns:a16="http://schemas.microsoft.com/office/drawing/2014/main" val="20002"/>
                    </a:ext>
                  </a:extLst>
                </a:gridCol>
                <a:gridCol w="1009403">
                  <a:extLst>
                    <a:ext uri="{9D8B030D-6E8A-4147-A177-3AD203B41FA5}">
                      <a16:colId xmlns:a16="http://schemas.microsoft.com/office/drawing/2014/main" val="20003"/>
                    </a:ext>
                  </a:extLst>
                </a:gridCol>
                <a:gridCol w="1009403">
                  <a:extLst>
                    <a:ext uri="{9D8B030D-6E8A-4147-A177-3AD203B41FA5}">
                      <a16:colId xmlns:a16="http://schemas.microsoft.com/office/drawing/2014/main" val="20004"/>
                    </a:ext>
                  </a:extLst>
                </a:gridCol>
                <a:gridCol w="1009403">
                  <a:extLst>
                    <a:ext uri="{9D8B030D-6E8A-4147-A177-3AD203B41FA5}">
                      <a16:colId xmlns:a16="http://schemas.microsoft.com/office/drawing/2014/main" val="20005"/>
                    </a:ext>
                  </a:extLst>
                </a:gridCol>
                <a:gridCol w="1009403">
                  <a:extLst>
                    <a:ext uri="{9D8B030D-6E8A-4147-A177-3AD203B41FA5}">
                      <a16:colId xmlns:a16="http://schemas.microsoft.com/office/drawing/2014/main" val="20006"/>
                    </a:ext>
                  </a:extLst>
                </a:gridCol>
                <a:gridCol w="1009403">
                  <a:extLst>
                    <a:ext uri="{9D8B030D-6E8A-4147-A177-3AD203B41FA5}">
                      <a16:colId xmlns:a16="http://schemas.microsoft.com/office/drawing/2014/main" val="20007"/>
                    </a:ext>
                  </a:extLst>
                </a:gridCol>
              </a:tblGrid>
              <a:tr h="609600">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9</a:t>
                      </a:r>
                    </a:p>
                  </a:txBody>
                  <a:tcPr>
                    <a:solidFill>
                      <a:schemeClr val="bg1"/>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13</a:t>
                      </a:r>
                    </a:p>
                  </a:txBody>
                  <a:tcPr>
                    <a:solidFill>
                      <a:schemeClr val="bg1"/>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24</a:t>
                      </a:r>
                    </a:p>
                  </a:txBody>
                  <a:tcPr>
                    <a:solidFill>
                      <a:schemeClr val="bg1"/>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7</a:t>
                      </a:r>
                    </a:p>
                  </a:txBody>
                  <a:tcPr>
                    <a:solidFill>
                      <a:srgbClr val="FFFF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64</a:t>
                      </a:r>
                    </a:p>
                  </a:txBody>
                  <a:tcPr>
                    <a:solidFill>
                      <a:srgbClr val="C00000"/>
                    </a:solidFill>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679859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304801"/>
            <a:ext cx="4572000" cy="1015663"/>
          </a:xfrm>
          <a:prstGeom prst="rect">
            <a:avLst/>
          </a:prstGeom>
        </p:spPr>
        <p:txBody>
          <a:bodyPr>
            <a:spAutoFit/>
          </a:bodyPr>
          <a:lstStyle/>
          <a:p>
            <a:pPr>
              <a:buFont typeface="Wingdings 2" pitchFamily="18" charset="2"/>
              <a:buNone/>
            </a:pPr>
            <a:r>
              <a:rPr lang="en-US" sz="2000" dirty="0"/>
              <a:t>7 is less than  24 </a:t>
            </a:r>
          </a:p>
          <a:p>
            <a:pPr>
              <a:buFont typeface="Wingdings 2" pitchFamily="18" charset="2"/>
              <a:buNone/>
            </a:pPr>
            <a:endParaRPr lang="en-US" sz="2000" dirty="0"/>
          </a:p>
          <a:p>
            <a:pPr>
              <a:buFont typeface="Wingdings 2" pitchFamily="18" charset="2"/>
              <a:buNone/>
            </a:pPr>
            <a:r>
              <a:rPr lang="en-US" sz="2000" dirty="0"/>
              <a:t>Swap 7 with 24 .</a:t>
            </a:r>
          </a:p>
        </p:txBody>
      </p:sp>
      <p:graphicFrame>
        <p:nvGraphicFramePr>
          <p:cNvPr id="3" name="Table 2"/>
          <p:cNvGraphicFramePr>
            <a:graphicFrameLocks noGrp="1"/>
          </p:cNvGraphicFramePr>
          <p:nvPr/>
        </p:nvGraphicFramePr>
        <p:xfrm>
          <a:off x="2362200" y="1447800"/>
          <a:ext cx="7772402" cy="609600"/>
        </p:xfrm>
        <a:graphic>
          <a:graphicData uri="http://schemas.openxmlformats.org/drawingml/2006/table">
            <a:tbl>
              <a:tblPr firstRow="1" bandRow="1">
                <a:tableStyleId>{5940675A-B579-460E-94D1-54222C63F5DA}</a:tableStyleId>
              </a:tblPr>
              <a:tblGrid>
                <a:gridCol w="706581">
                  <a:extLst>
                    <a:ext uri="{9D8B030D-6E8A-4147-A177-3AD203B41FA5}">
                      <a16:colId xmlns:a16="http://schemas.microsoft.com/office/drawing/2014/main" val="20000"/>
                    </a:ext>
                  </a:extLst>
                </a:gridCol>
                <a:gridCol w="1009403">
                  <a:extLst>
                    <a:ext uri="{9D8B030D-6E8A-4147-A177-3AD203B41FA5}">
                      <a16:colId xmlns:a16="http://schemas.microsoft.com/office/drawing/2014/main" val="20001"/>
                    </a:ext>
                  </a:extLst>
                </a:gridCol>
                <a:gridCol w="1009403">
                  <a:extLst>
                    <a:ext uri="{9D8B030D-6E8A-4147-A177-3AD203B41FA5}">
                      <a16:colId xmlns:a16="http://schemas.microsoft.com/office/drawing/2014/main" val="20002"/>
                    </a:ext>
                  </a:extLst>
                </a:gridCol>
                <a:gridCol w="1009403">
                  <a:extLst>
                    <a:ext uri="{9D8B030D-6E8A-4147-A177-3AD203B41FA5}">
                      <a16:colId xmlns:a16="http://schemas.microsoft.com/office/drawing/2014/main" val="20003"/>
                    </a:ext>
                  </a:extLst>
                </a:gridCol>
                <a:gridCol w="1009403">
                  <a:extLst>
                    <a:ext uri="{9D8B030D-6E8A-4147-A177-3AD203B41FA5}">
                      <a16:colId xmlns:a16="http://schemas.microsoft.com/office/drawing/2014/main" val="20004"/>
                    </a:ext>
                  </a:extLst>
                </a:gridCol>
                <a:gridCol w="1009403">
                  <a:extLst>
                    <a:ext uri="{9D8B030D-6E8A-4147-A177-3AD203B41FA5}">
                      <a16:colId xmlns:a16="http://schemas.microsoft.com/office/drawing/2014/main" val="20005"/>
                    </a:ext>
                  </a:extLst>
                </a:gridCol>
                <a:gridCol w="1009403">
                  <a:extLst>
                    <a:ext uri="{9D8B030D-6E8A-4147-A177-3AD203B41FA5}">
                      <a16:colId xmlns:a16="http://schemas.microsoft.com/office/drawing/2014/main" val="20006"/>
                    </a:ext>
                  </a:extLst>
                </a:gridCol>
                <a:gridCol w="1009403">
                  <a:extLst>
                    <a:ext uri="{9D8B030D-6E8A-4147-A177-3AD203B41FA5}">
                      <a16:colId xmlns:a16="http://schemas.microsoft.com/office/drawing/2014/main" val="20007"/>
                    </a:ext>
                  </a:extLst>
                </a:gridCol>
              </a:tblGrid>
              <a:tr h="609600">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9</a:t>
                      </a:r>
                    </a:p>
                  </a:txBody>
                  <a:tcPr>
                    <a:solidFill>
                      <a:schemeClr val="bg1"/>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13</a:t>
                      </a:r>
                    </a:p>
                  </a:txBody>
                  <a:tcPr>
                    <a:solidFill>
                      <a:schemeClr val="bg1"/>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24</a:t>
                      </a:r>
                    </a:p>
                  </a:txBody>
                  <a:tcPr>
                    <a:solidFill>
                      <a:schemeClr val="bg1"/>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7</a:t>
                      </a:r>
                    </a:p>
                  </a:txBody>
                  <a:tcPr>
                    <a:solidFill>
                      <a:srgbClr val="FFFF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64</a:t>
                      </a:r>
                    </a:p>
                  </a:txBody>
                  <a:tcPr>
                    <a:solidFill>
                      <a:srgbClr val="C00000"/>
                    </a:solidFill>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bl>
          </a:graphicData>
        </a:graphic>
      </p:graphicFrame>
      <p:graphicFrame>
        <p:nvGraphicFramePr>
          <p:cNvPr id="4" name="Table 3"/>
          <p:cNvGraphicFramePr>
            <a:graphicFrameLocks noGrp="1"/>
          </p:cNvGraphicFramePr>
          <p:nvPr/>
        </p:nvGraphicFramePr>
        <p:xfrm>
          <a:off x="2362200" y="2819400"/>
          <a:ext cx="7772402" cy="609600"/>
        </p:xfrm>
        <a:graphic>
          <a:graphicData uri="http://schemas.openxmlformats.org/drawingml/2006/table">
            <a:tbl>
              <a:tblPr firstRow="1" bandRow="1">
                <a:tableStyleId>{5940675A-B579-460E-94D1-54222C63F5DA}</a:tableStyleId>
              </a:tblPr>
              <a:tblGrid>
                <a:gridCol w="706581">
                  <a:extLst>
                    <a:ext uri="{9D8B030D-6E8A-4147-A177-3AD203B41FA5}">
                      <a16:colId xmlns:a16="http://schemas.microsoft.com/office/drawing/2014/main" val="20000"/>
                    </a:ext>
                  </a:extLst>
                </a:gridCol>
                <a:gridCol w="1009403">
                  <a:extLst>
                    <a:ext uri="{9D8B030D-6E8A-4147-A177-3AD203B41FA5}">
                      <a16:colId xmlns:a16="http://schemas.microsoft.com/office/drawing/2014/main" val="20001"/>
                    </a:ext>
                  </a:extLst>
                </a:gridCol>
                <a:gridCol w="1009403">
                  <a:extLst>
                    <a:ext uri="{9D8B030D-6E8A-4147-A177-3AD203B41FA5}">
                      <a16:colId xmlns:a16="http://schemas.microsoft.com/office/drawing/2014/main" val="20002"/>
                    </a:ext>
                  </a:extLst>
                </a:gridCol>
                <a:gridCol w="1009403">
                  <a:extLst>
                    <a:ext uri="{9D8B030D-6E8A-4147-A177-3AD203B41FA5}">
                      <a16:colId xmlns:a16="http://schemas.microsoft.com/office/drawing/2014/main" val="20003"/>
                    </a:ext>
                  </a:extLst>
                </a:gridCol>
                <a:gridCol w="1009403">
                  <a:extLst>
                    <a:ext uri="{9D8B030D-6E8A-4147-A177-3AD203B41FA5}">
                      <a16:colId xmlns:a16="http://schemas.microsoft.com/office/drawing/2014/main" val="20004"/>
                    </a:ext>
                  </a:extLst>
                </a:gridCol>
                <a:gridCol w="1009403">
                  <a:extLst>
                    <a:ext uri="{9D8B030D-6E8A-4147-A177-3AD203B41FA5}">
                      <a16:colId xmlns:a16="http://schemas.microsoft.com/office/drawing/2014/main" val="20005"/>
                    </a:ext>
                  </a:extLst>
                </a:gridCol>
                <a:gridCol w="1009403">
                  <a:extLst>
                    <a:ext uri="{9D8B030D-6E8A-4147-A177-3AD203B41FA5}">
                      <a16:colId xmlns:a16="http://schemas.microsoft.com/office/drawing/2014/main" val="20006"/>
                    </a:ext>
                  </a:extLst>
                </a:gridCol>
                <a:gridCol w="1009403">
                  <a:extLst>
                    <a:ext uri="{9D8B030D-6E8A-4147-A177-3AD203B41FA5}">
                      <a16:colId xmlns:a16="http://schemas.microsoft.com/office/drawing/2014/main" val="20007"/>
                    </a:ext>
                  </a:extLst>
                </a:gridCol>
              </a:tblGrid>
              <a:tr h="609600">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9</a:t>
                      </a:r>
                    </a:p>
                  </a:txBody>
                  <a:tcPr>
                    <a:solidFill>
                      <a:schemeClr val="bg1"/>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13</a:t>
                      </a:r>
                    </a:p>
                  </a:txBody>
                  <a:tcPr>
                    <a:solidFill>
                      <a:schemeClr val="bg1"/>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7</a:t>
                      </a:r>
                    </a:p>
                  </a:txBody>
                  <a:tcPr>
                    <a:solidFill>
                      <a:srgbClr val="FFFF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24</a:t>
                      </a:r>
                    </a:p>
                  </a:txBody>
                  <a:tcPr>
                    <a:solidFill>
                      <a:srgbClr val="C000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64</a:t>
                      </a:r>
                    </a:p>
                  </a:txBody>
                  <a:tcPr>
                    <a:solidFill>
                      <a:srgbClr val="C00000"/>
                    </a:solidFill>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bl>
          </a:graphicData>
        </a:graphic>
      </p:graphicFrame>
      <p:sp>
        <p:nvSpPr>
          <p:cNvPr id="5" name="Rectangle 4"/>
          <p:cNvSpPr/>
          <p:nvPr/>
        </p:nvSpPr>
        <p:spPr>
          <a:xfrm>
            <a:off x="2438400" y="3581401"/>
            <a:ext cx="4572000" cy="1015663"/>
          </a:xfrm>
          <a:prstGeom prst="rect">
            <a:avLst/>
          </a:prstGeom>
        </p:spPr>
        <p:txBody>
          <a:bodyPr>
            <a:spAutoFit/>
          </a:bodyPr>
          <a:lstStyle/>
          <a:p>
            <a:pPr>
              <a:buFont typeface="Wingdings 2" pitchFamily="18" charset="2"/>
              <a:buNone/>
            </a:pPr>
            <a:r>
              <a:rPr lang="en-US" sz="2000" dirty="0"/>
              <a:t>7 is less than  13 </a:t>
            </a:r>
          </a:p>
          <a:p>
            <a:pPr>
              <a:buFont typeface="Wingdings 2" pitchFamily="18" charset="2"/>
              <a:buNone/>
            </a:pPr>
            <a:endParaRPr lang="en-US" sz="2000" dirty="0"/>
          </a:p>
          <a:p>
            <a:pPr>
              <a:buFont typeface="Wingdings 2" pitchFamily="18" charset="2"/>
              <a:buNone/>
            </a:pPr>
            <a:r>
              <a:rPr lang="en-US" sz="2000" dirty="0"/>
              <a:t>Swap 7 with 13</a:t>
            </a:r>
          </a:p>
        </p:txBody>
      </p:sp>
      <p:graphicFrame>
        <p:nvGraphicFramePr>
          <p:cNvPr id="6" name="Table 5"/>
          <p:cNvGraphicFramePr>
            <a:graphicFrameLocks noGrp="1"/>
          </p:cNvGraphicFramePr>
          <p:nvPr/>
        </p:nvGraphicFramePr>
        <p:xfrm>
          <a:off x="2514600" y="4724400"/>
          <a:ext cx="7772402" cy="609600"/>
        </p:xfrm>
        <a:graphic>
          <a:graphicData uri="http://schemas.openxmlformats.org/drawingml/2006/table">
            <a:tbl>
              <a:tblPr firstRow="1" bandRow="1">
                <a:tableStyleId>{5940675A-B579-460E-94D1-54222C63F5DA}</a:tableStyleId>
              </a:tblPr>
              <a:tblGrid>
                <a:gridCol w="706581">
                  <a:extLst>
                    <a:ext uri="{9D8B030D-6E8A-4147-A177-3AD203B41FA5}">
                      <a16:colId xmlns:a16="http://schemas.microsoft.com/office/drawing/2014/main" val="20000"/>
                    </a:ext>
                  </a:extLst>
                </a:gridCol>
                <a:gridCol w="1009403">
                  <a:extLst>
                    <a:ext uri="{9D8B030D-6E8A-4147-A177-3AD203B41FA5}">
                      <a16:colId xmlns:a16="http://schemas.microsoft.com/office/drawing/2014/main" val="20001"/>
                    </a:ext>
                  </a:extLst>
                </a:gridCol>
                <a:gridCol w="1009403">
                  <a:extLst>
                    <a:ext uri="{9D8B030D-6E8A-4147-A177-3AD203B41FA5}">
                      <a16:colId xmlns:a16="http://schemas.microsoft.com/office/drawing/2014/main" val="20002"/>
                    </a:ext>
                  </a:extLst>
                </a:gridCol>
                <a:gridCol w="1009403">
                  <a:extLst>
                    <a:ext uri="{9D8B030D-6E8A-4147-A177-3AD203B41FA5}">
                      <a16:colId xmlns:a16="http://schemas.microsoft.com/office/drawing/2014/main" val="20003"/>
                    </a:ext>
                  </a:extLst>
                </a:gridCol>
                <a:gridCol w="1009403">
                  <a:extLst>
                    <a:ext uri="{9D8B030D-6E8A-4147-A177-3AD203B41FA5}">
                      <a16:colId xmlns:a16="http://schemas.microsoft.com/office/drawing/2014/main" val="20004"/>
                    </a:ext>
                  </a:extLst>
                </a:gridCol>
                <a:gridCol w="1009403">
                  <a:extLst>
                    <a:ext uri="{9D8B030D-6E8A-4147-A177-3AD203B41FA5}">
                      <a16:colId xmlns:a16="http://schemas.microsoft.com/office/drawing/2014/main" val="20005"/>
                    </a:ext>
                  </a:extLst>
                </a:gridCol>
                <a:gridCol w="1009403">
                  <a:extLst>
                    <a:ext uri="{9D8B030D-6E8A-4147-A177-3AD203B41FA5}">
                      <a16:colId xmlns:a16="http://schemas.microsoft.com/office/drawing/2014/main" val="20006"/>
                    </a:ext>
                  </a:extLst>
                </a:gridCol>
                <a:gridCol w="1009403">
                  <a:extLst>
                    <a:ext uri="{9D8B030D-6E8A-4147-A177-3AD203B41FA5}">
                      <a16:colId xmlns:a16="http://schemas.microsoft.com/office/drawing/2014/main" val="20007"/>
                    </a:ext>
                  </a:extLst>
                </a:gridCol>
              </a:tblGrid>
              <a:tr h="609600">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9</a:t>
                      </a:r>
                    </a:p>
                  </a:txBody>
                  <a:tcPr>
                    <a:solidFill>
                      <a:schemeClr val="bg1"/>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7</a:t>
                      </a:r>
                    </a:p>
                  </a:txBody>
                  <a:tcPr>
                    <a:solidFill>
                      <a:schemeClr val="bg1"/>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13</a:t>
                      </a:r>
                    </a:p>
                  </a:txBody>
                  <a:tcPr>
                    <a:solidFill>
                      <a:srgbClr val="C000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24</a:t>
                      </a:r>
                    </a:p>
                  </a:txBody>
                  <a:tcPr>
                    <a:solidFill>
                      <a:srgbClr val="C000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64</a:t>
                      </a:r>
                    </a:p>
                  </a:txBody>
                  <a:tcPr>
                    <a:solidFill>
                      <a:srgbClr val="C00000"/>
                    </a:solidFill>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183066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514600" y="1524000"/>
          <a:ext cx="7772402" cy="609600"/>
        </p:xfrm>
        <a:graphic>
          <a:graphicData uri="http://schemas.openxmlformats.org/drawingml/2006/table">
            <a:tbl>
              <a:tblPr firstRow="1" bandRow="1">
                <a:tableStyleId>{5940675A-B579-460E-94D1-54222C63F5DA}</a:tableStyleId>
              </a:tblPr>
              <a:tblGrid>
                <a:gridCol w="706581">
                  <a:extLst>
                    <a:ext uri="{9D8B030D-6E8A-4147-A177-3AD203B41FA5}">
                      <a16:colId xmlns:a16="http://schemas.microsoft.com/office/drawing/2014/main" val="20000"/>
                    </a:ext>
                  </a:extLst>
                </a:gridCol>
                <a:gridCol w="1009403">
                  <a:extLst>
                    <a:ext uri="{9D8B030D-6E8A-4147-A177-3AD203B41FA5}">
                      <a16:colId xmlns:a16="http://schemas.microsoft.com/office/drawing/2014/main" val="20001"/>
                    </a:ext>
                  </a:extLst>
                </a:gridCol>
                <a:gridCol w="1009403">
                  <a:extLst>
                    <a:ext uri="{9D8B030D-6E8A-4147-A177-3AD203B41FA5}">
                      <a16:colId xmlns:a16="http://schemas.microsoft.com/office/drawing/2014/main" val="20002"/>
                    </a:ext>
                  </a:extLst>
                </a:gridCol>
                <a:gridCol w="1009403">
                  <a:extLst>
                    <a:ext uri="{9D8B030D-6E8A-4147-A177-3AD203B41FA5}">
                      <a16:colId xmlns:a16="http://schemas.microsoft.com/office/drawing/2014/main" val="20003"/>
                    </a:ext>
                  </a:extLst>
                </a:gridCol>
                <a:gridCol w="1009403">
                  <a:extLst>
                    <a:ext uri="{9D8B030D-6E8A-4147-A177-3AD203B41FA5}">
                      <a16:colId xmlns:a16="http://schemas.microsoft.com/office/drawing/2014/main" val="20004"/>
                    </a:ext>
                  </a:extLst>
                </a:gridCol>
                <a:gridCol w="1009403">
                  <a:extLst>
                    <a:ext uri="{9D8B030D-6E8A-4147-A177-3AD203B41FA5}">
                      <a16:colId xmlns:a16="http://schemas.microsoft.com/office/drawing/2014/main" val="20005"/>
                    </a:ext>
                  </a:extLst>
                </a:gridCol>
                <a:gridCol w="1009403">
                  <a:extLst>
                    <a:ext uri="{9D8B030D-6E8A-4147-A177-3AD203B41FA5}">
                      <a16:colId xmlns:a16="http://schemas.microsoft.com/office/drawing/2014/main" val="20006"/>
                    </a:ext>
                  </a:extLst>
                </a:gridCol>
                <a:gridCol w="1009403">
                  <a:extLst>
                    <a:ext uri="{9D8B030D-6E8A-4147-A177-3AD203B41FA5}">
                      <a16:colId xmlns:a16="http://schemas.microsoft.com/office/drawing/2014/main" val="20007"/>
                    </a:ext>
                  </a:extLst>
                </a:gridCol>
              </a:tblGrid>
              <a:tr h="609600">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9</a:t>
                      </a:r>
                    </a:p>
                  </a:txBody>
                  <a:tcPr>
                    <a:solidFill>
                      <a:schemeClr val="bg1"/>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7</a:t>
                      </a:r>
                    </a:p>
                  </a:txBody>
                  <a:tcPr>
                    <a:solidFill>
                      <a:srgbClr val="FFFF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13</a:t>
                      </a:r>
                    </a:p>
                  </a:txBody>
                  <a:tcPr>
                    <a:solidFill>
                      <a:srgbClr val="C000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24</a:t>
                      </a:r>
                    </a:p>
                  </a:txBody>
                  <a:tcPr>
                    <a:solidFill>
                      <a:srgbClr val="C000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64</a:t>
                      </a:r>
                    </a:p>
                  </a:txBody>
                  <a:tcPr>
                    <a:solidFill>
                      <a:srgbClr val="C00000"/>
                    </a:solidFill>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bl>
          </a:graphicData>
        </a:graphic>
      </p:graphicFrame>
      <p:sp>
        <p:nvSpPr>
          <p:cNvPr id="3" name="Rectangle 2"/>
          <p:cNvSpPr/>
          <p:nvPr/>
        </p:nvSpPr>
        <p:spPr>
          <a:xfrm>
            <a:off x="2514600" y="304801"/>
            <a:ext cx="4572000" cy="1015663"/>
          </a:xfrm>
          <a:prstGeom prst="rect">
            <a:avLst/>
          </a:prstGeom>
        </p:spPr>
        <p:txBody>
          <a:bodyPr>
            <a:spAutoFit/>
          </a:bodyPr>
          <a:lstStyle/>
          <a:p>
            <a:pPr>
              <a:buFont typeface="Wingdings 2" pitchFamily="18" charset="2"/>
              <a:buNone/>
            </a:pPr>
            <a:r>
              <a:rPr lang="en-US" sz="2000" dirty="0"/>
              <a:t>7 is less than  9</a:t>
            </a:r>
          </a:p>
          <a:p>
            <a:pPr>
              <a:buFont typeface="Wingdings 2" pitchFamily="18" charset="2"/>
              <a:buNone/>
            </a:pPr>
            <a:endParaRPr lang="en-US" sz="2000" dirty="0"/>
          </a:p>
          <a:p>
            <a:pPr>
              <a:buFont typeface="Wingdings 2" pitchFamily="18" charset="2"/>
              <a:buNone/>
            </a:pPr>
            <a:r>
              <a:rPr lang="en-US" sz="2000" dirty="0"/>
              <a:t>Swap 7 with 9</a:t>
            </a:r>
          </a:p>
        </p:txBody>
      </p:sp>
      <p:graphicFrame>
        <p:nvGraphicFramePr>
          <p:cNvPr id="4" name="Table 3"/>
          <p:cNvGraphicFramePr>
            <a:graphicFrameLocks noGrp="1"/>
          </p:cNvGraphicFramePr>
          <p:nvPr/>
        </p:nvGraphicFramePr>
        <p:xfrm>
          <a:off x="2514600" y="2743200"/>
          <a:ext cx="7772402" cy="609600"/>
        </p:xfrm>
        <a:graphic>
          <a:graphicData uri="http://schemas.openxmlformats.org/drawingml/2006/table">
            <a:tbl>
              <a:tblPr firstRow="1" bandRow="1">
                <a:tableStyleId>{5940675A-B579-460E-94D1-54222C63F5DA}</a:tableStyleId>
              </a:tblPr>
              <a:tblGrid>
                <a:gridCol w="706581">
                  <a:extLst>
                    <a:ext uri="{9D8B030D-6E8A-4147-A177-3AD203B41FA5}">
                      <a16:colId xmlns:a16="http://schemas.microsoft.com/office/drawing/2014/main" val="20000"/>
                    </a:ext>
                  </a:extLst>
                </a:gridCol>
                <a:gridCol w="1009403">
                  <a:extLst>
                    <a:ext uri="{9D8B030D-6E8A-4147-A177-3AD203B41FA5}">
                      <a16:colId xmlns:a16="http://schemas.microsoft.com/office/drawing/2014/main" val="20001"/>
                    </a:ext>
                  </a:extLst>
                </a:gridCol>
                <a:gridCol w="1009403">
                  <a:extLst>
                    <a:ext uri="{9D8B030D-6E8A-4147-A177-3AD203B41FA5}">
                      <a16:colId xmlns:a16="http://schemas.microsoft.com/office/drawing/2014/main" val="20002"/>
                    </a:ext>
                  </a:extLst>
                </a:gridCol>
                <a:gridCol w="1009403">
                  <a:extLst>
                    <a:ext uri="{9D8B030D-6E8A-4147-A177-3AD203B41FA5}">
                      <a16:colId xmlns:a16="http://schemas.microsoft.com/office/drawing/2014/main" val="20003"/>
                    </a:ext>
                  </a:extLst>
                </a:gridCol>
                <a:gridCol w="1009403">
                  <a:extLst>
                    <a:ext uri="{9D8B030D-6E8A-4147-A177-3AD203B41FA5}">
                      <a16:colId xmlns:a16="http://schemas.microsoft.com/office/drawing/2014/main" val="20004"/>
                    </a:ext>
                  </a:extLst>
                </a:gridCol>
                <a:gridCol w="1009403">
                  <a:extLst>
                    <a:ext uri="{9D8B030D-6E8A-4147-A177-3AD203B41FA5}">
                      <a16:colId xmlns:a16="http://schemas.microsoft.com/office/drawing/2014/main" val="20005"/>
                    </a:ext>
                  </a:extLst>
                </a:gridCol>
                <a:gridCol w="1009403">
                  <a:extLst>
                    <a:ext uri="{9D8B030D-6E8A-4147-A177-3AD203B41FA5}">
                      <a16:colId xmlns:a16="http://schemas.microsoft.com/office/drawing/2014/main" val="20006"/>
                    </a:ext>
                  </a:extLst>
                </a:gridCol>
                <a:gridCol w="1009403">
                  <a:extLst>
                    <a:ext uri="{9D8B030D-6E8A-4147-A177-3AD203B41FA5}">
                      <a16:colId xmlns:a16="http://schemas.microsoft.com/office/drawing/2014/main" val="20007"/>
                    </a:ext>
                  </a:extLst>
                </a:gridCol>
              </a:tblGrid>
              <a:tr h="609600">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7</a:t>
                      </a:r>
                    </a:p>
                  </a:txBody>
                  <a:tcPr>
                    <a:solidFill>
                      <a:srgbClr val="C000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9</a:t>
                      </a:r>
                    </a:p>
                  </a:txBody>
                  <a:tcPr>
                    <a:solidFill>
                      <a:srgbClr val="C000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13</a:t>
                      </a:r>
                    </a:p>
                  </a:txBody>
                  <a:tcPr>
                    <a:solidFill>
                      <a:srgbClr val="C000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24</a:t>
                      </a:r>
                    </a:p>
                  </a:txBody>
                  <a:tcPr>
                    <a:solidFill>
                      <a:srgbClr val="C000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64</a:t>
                      </a:r>
                    </a:p>
                  </a:txBody>
                  <a:tcPr>
                    <a:solidFill>
                      <a:srgbClr val="C00000"/>
                    </a:solidFill>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bl>
          </a:graphicData>
        </a:graphic>
      </p:graphicFrame>
      <p:sp>
        <p:nvSpPr>
          <p:cNvPr id="5" name="Rectangle 4"/>
          <p:cNvSpPr/>
          <p:nvPr/>
        </p:nvSpPr>
        <p:spPr>
          <a:xfrm>
            <a:off x="2514600" y="3745468"/>
            <a:ext cx="1216102" cy="523220"/>
          </a:xfrm>
          <a:prstGeom prst="rect">
            <a:avLst/>
          </a:prstGeom>
        </p:spPr>
        <p:txBody>
          <a:bodyPr wrap="none">
            <a:spAutoFit/>
          </a:bodyPr>
          <a:lstStyle/>
          <a:p>
            <a:pPr>
              <a:buFont typeface="Wingdings 2" pitchFamily="18" charset="2"/>
              <a:buNone/>
            </a:pPr>
            <a:r>
              <a:rPr lang="en-US" sz="2800" b="1" dirty="0">
                <a:solidFill>
                  <a:srgbClr val="00B0F0"/>
                </a:solidFill>
              </a:rPr>
              <a:t>Pass 5 :</a:t>
            </a:r>
          </a:p>
        </p:txBody>
      </p:sp>
      <p:sp>
        <p:nvSpPr>
          <p:cNvPr id="6" name="Rectangle 5"/>
          <p:cNvSpPr/>
          <p:nvPr/>
        </p:nvSpPr>
        <p:spPr>
          <a:xfrm>
            <a:off x="2545857" y="4278869"/>
            <a:ext cx="2601738" cy="461665"/>
          </a:xfrm>
          <a:prstGeom prst="rect">
            <a:avLst/>
          </a:prstGeom>
        </p:spPr>
        <p:txBody>
          <a:bodyPr wrap="none">
            <a:spAutoFit/>
          </a:bodyPr>
          <a:lstStyle/>
          <a:p>
            <a:r>
              <a:rPr lang="en-US" sz="2400" dirty="0"/>
              <a:t>Insert next value   23 </a:t>
            </a:r>
          </a:p>
        </p:txBody>
      </p:sp>
      <p:graphicFrame>
        <p:nvGraphicFramePr>
          <p:cNvPr id="7" name="Table 6"/>
          <p:cNvGraphicFramePr>
            <a:graphicFrameLocks noGrp="1"/>
          </p:cNvGraphicFramePr>
          <p:nvPr/>
        </p:nvGraphicFramePr>
        <p:xfrm>
          <a:off x="2514600" y="4876800"/>
          <a:ext cx="7772402" cy="609600"/>
        </p:xfrm>
        <a:graphic>
          <a:graphicData uri="http://schemas.openxmlformats.org/drawingml/2006/table">
            <a:tbl>
              <a:tblPr firstRow="1" bandRow="1">
                <a:tableStyleId>{5940675A-B579-460E-94D1-54222C63F5DA}</a:tableStyleId>
              </a:tblPr>
              <a:tblGrid>
                <a:gridCol w="706581">
                  <a:extLst>
                    <a:ext uri="{9D8B030D-6E8A-4147-A177-3AD203B41FA5}">
                      <a16:colId xmlns:a16="http://schemas.microsoft.com/office/drawing/2014/main" val="20000"/>
                    </a:ext>
                  </a:extLst>
                </a:gridCol>
                <a:gridCol w="1009403">
                  <a:extLst>
                    <a:ext uri="{9D8B030D-6E8A-4147-A177-3AD203B41FA5}">
                      <a16:colId xmlns:a16="http://schemas.microsoft.com/office/drawing/2014/main" val="20001"/>
                    </a:ext>
                  </a:extLst>
                </a:gridCol>
                <a:gridCol w="1009403">
                  <a:extLst>
                    <a:ext uri="{9D8B030D-6E8A-4147-A177-3AD203B41FA5}">
                      <a16:colId xmlns:a16="http://schemas.microsoft.com/office/drawing/2014/main" val="20002"/>
                    </a:ext>
                  </a:extLst>
                </a:gridCol>
                <a:gridCol w="1009403">
                  <a:extLst>
                    <a:ext uri="{9D8B030D-6E8A-4147-A177-3AD203B41FA5}">
                      <a16:colId xmlns:a16="http://schemas.microsoft.com/office/drawing/2014/main" val="20003"/>
                    </a:ext>
                  </a:extLst>
                </a:gridCol>
                <a:gridCol w="1009403">
                  <a:extLst>
                    <a:ext uri="{9D8B030D-6E8A-4147-A177-3AD203B41FA5}">
                      <a16:colId xmlns:a16="http://schemas.microsoft.com/office/drawing/2014/main" val="20004"/>
                    </a:ext>
                  </a:extLst>
                </a:gridCol>
                <a:gridCol w="1009403">
                  <a:extLst>
                    <a:ext uri="{9D8B030D-6E8A-4147-A177-3AD203B41FA5}">
                      <a16:colId xmlns:a16="http://schemas.microsoft.com/office/drawing/2014/main" val="20005"/>
                    </a:ext>
                  </a:extLst>
                </a:gridCol>
                <a:gridCol w="1009403">
                  <a:extLst>
                    <a:ext uri="{9D8B030D-6E8A-4147-A177-3AD203B41FA5}">
                      <a16:colId xmlns:a16="http://schemas.microsoft.com/office/drawing/2014/main" val="20006"/>
                    </a:ext>
                  </a:extLst>
                </a:gridCol>
                <a:gridCol w="1009403">
                  <a:extLst>
                    <a:ext uri="{9D8B030D-6E8A-4147-A177-3AD203B41FA5}">
                      <a16:colId xmlns:a16="http://schemas.microsoft.com/office/drawing/2014/main" val="20007"/>
                    </a:ext>
                  </a:extLst>
                </a:gridCol>
              </a:tblGrid>
              <a:tr h="609600">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7</a:t>
                      </a:r>
                    </a:p>
                  </a:txBody>
                  <a:tcPr>
                    <a:solidFill>
                      <a:srgbClr val="C000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9</a:t>
                      </a:r>
                    </a:p>
                  </a:txBody>
                  <a:tcPr>
                    <a:solidFill>
                      <a:srgbClr val="C000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13</a:t>
                      </a:r>
                    </a:p>
                  </a:txBody>
                  <a:tcPr>
                    <a:solidFill>
                      <a:srgbClr val="C000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24</a:t>
                      </a:r>
                    </a:p>
                  </a:txBody>
                  <a:tcPr>
                    <a:solidFill>
                      <a:srgbClr val="C000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64</a:t>
                      </a:r>
                    </a:p>
                  </a:txBody>
                  <a:tcPr>
                    <a:solidFill>
                      <a:srgbClr val="C000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23</a:t>
                      </a:r>
                    </a:p>
                  </a:txBody>
                  <a:tcPr>
                    <a:solidFill>
                      <a:srgbClr val="FFFF00"/>
                    </a:solidFill>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72368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57400" y="152400"/>
            <a:ext cx="7772400" cy="3416320"/>
          </a:xfrm>
          <a:prstGeom prst="rect">
            <a:avLst/>
          </a:prstGeom>
        </p:spPr>
        <p:txBody>
          <a:bodyPr wrap="square">
            <a:spAutoFit/>
          </a:bodyPr>
          <a:lstStyle/>
          <a:p>
            <a:pPr>
              <a:buFont typeface="Wingdings 2" pitchFamily="18" charset="2"/>
              <a:buNone/>
            </a:pPr>
            <a:r>
              <a:rPr lang="en-US" sz="2400" dirty="0"/>
              <a:t>23 is less than  64 </a:t>
            </a:r>
          </a:p>
          <a:p>
            <a:pPr>
              <a:buFont typeface="Wingdings 2" pitchFamily="18" charset="2"/>
              <a:buNone/>
            </a:pPr>
            <a:endParaRPr lang="en-US" sz="2400" dirty="0"/>
          </a:p>
          <a:p>
            <a:pPr>
              <a:buFont typeface="Wingdings 2" pitchFamily="18" charset="2"/>
              <a:buNone/>
            </a:pPr>
            <a:r>
              <a:rPr lang="en-US" sz="2400" dirty="0"/>
              <a:t>Swap 23 with 64</a:t>
            </a:r>
            <a:endParaRPr lang="en-US" sz="2400" dirty="0">
              <a:solidFill>
                <a:srgbClr val="00B0F0"/>
              </a:solidFill>
            </a:endParaRPr>
          </a:p>
          <a:p>
            <a:pPr>
              <a:buFont typeface="Wingdings 2" pitchFamily="18" charset="2"/>
              <a:buNone/>
            </a:pPr>
            <a:endParaRPr lang="en-US" sz="2400" dirty="0"/>
          </a:p>
          <a:p>
            <a:pPr>
              <a:buFont typeface="Wingdings 2" pitchFamily="18" charset="2"/>
              <a:buNone/>
            </a:pPr>
            <a:endParaRPr lang="en-US" sz="2400" dirty="0"/>
          </a:p>
          <a:p>
            <a:pPr>
              <a:buFont typeface="Wingdings 2" pitchFamily="18" charset="2"/>
              <a:buNone/>
            </a:pPr>
            <a:endParaRPr lang="en-US" sz="2400" dirty="0"/>
          </a:p>
          <a:p>
            <a:pPr>
              <a:buFont typeface="Wingdings 2" pitchFamily="18" charset="2"/>
              <a:buNone/>
            </a:pPr>
            <a:endParaRPr lang="en-US" sz="2400" dirty="0"/>
          </a:p>
          <a:p>
            <a:pPr>
              <a:buFont typeface="Wingdings 2" pitchFamily="18" charset="2"/>
              <a:buNone/>
            </a:pPr>
            <a:endParaRPr lang="en-US" sz="2400" dirty="0"/>
          </a:p>
          <a:p>
            <a:pPr>
              <a:buFont typeface="Wingdings 2" pitchFamily="18" charset="2"/>
              <a:buNone/>
            </a:pPr>
            <a:endParaRPr lang="en-US" sz="2400" dirty="0"/>
          </a:p>
        </p:txBody>
      </p:sp>
      <p:graphicFrame>
        <p:nvGraphicFramePr>
          <p:cNvPr id="6" name="Table 5"/>
          <p:cNvGraphicFramePr>
            <a:graphicFrameLocks noGrp="1"/>
          </p:cNvGraphicFramePr>
          <p:nvPr/>
        </p:nvGraphicFramePr>
        <p:xfrm>
          <a:off x="2362200" y="1371600"/>
          <a:ext cx="7772402" cy="609600"/>
        </p:xfrm>
        <a:graphic>
          <a:graphicData uri="http://schemas.openxmlformats.org/drawingml/2006/table">
            <a:tbl>
              <a:tblPr firstRow="1" bandRow="1">
                <a:tableStyleId>{5940675A-B579-460E-94D1-54222C63F5DA}</a:tableStyleId>
              </a:tblPr>
              <a:tblGrid>
                <a:gridCol w="706581">
                  <a:extLst>
                    <a:ext uri="{9D8B030D-6E8A-4147-A177-3AD203B41FA5}">
                      <a16:colId xmlns:a16="http://schemas.microsoft.com/office/drawing/2014/main" val="20000"/>
                    </a:ext>
                  </a:extLst>
                </a:gridCol>
                <a:gridCol w="1009403">
                  <a:extLst>
                    <a:ext uri="{9D8B030D-6E8A-4147-A177-3AD203B41FA5}">
                      <a16:colId xmlns:a16="http://schemas.microsoft.com/office/drawing/2014/main" val="20001"/>
                    </a:ext>
                  </a:extLst>
                </a:gridCol>
                <a:gridCol w="1009403">
                  <a:extLst>
                    <a:ext uri="{9D8B030D-6E8A-4147-A177-3AD203B41FA5}">
                      <a16:colId xmlns:a16="http://schemas.microsoft.com/office/drawing/2014/main" val="20002"/>
                    </a:ext>
                  </a:extLst>
                </a:gridCol>
                <a:gridCol w="1009403">
                  <a:extLst>
                    <a:ext uri="{9D8B030D-6E8A-4147-A177-3AD203B41FA5}">
                      <a16:colId xmlns:a16="http://schemas.microsoft.com/office/drawing/2014/main" val="20003"/>
                    </a:ext>
                  </a:extLst>
                </a:gridCol>
                <a:gridCol w="1009403">
                  <a:extLst>
                    <a:ext uri="{9D8B030D-6E8A-4147-A177-3AD203B41FA5}">
                      <a16:colId xmlns:a16="http://schemas.microsoft.com/office/drawing/2014/main" val="20004"/>
                    </a:ext>
                  </a:extLst>
                </a:gridCol>
                <a:gridCol w="1009403">
                  <a:extLst>
                    <a:ext uri="{9D8B030D-6E8A-4147-A177-3AD203B41FA5}">
                      <a16:colId xmlns:a16="http://schemas.microsoft.com/office/drawing/2014/main" val="20005"/>
                    </a:ext>
                  </a:extLst>
                </a:gridCol>
                <a:gridCol w="1009403">
                  <a:extLst>
                    <a:ext uri="{9D8B030D-6E8A-4147-A177-3AD203B41FA5}">
                      <a16:colId xmlns:a16="http://schemas.microsoft.com/office/drawing/2014/main" val="20006"/>
                    </a:ext>
                  </a:extLst>
                </a:gridCol>
                <a:gridCol w="1009403">
                  <a:extLst>
                    <a:ext uri="{9D8B030D-6E8A-4147-A177-3AD203B41FA5}">
                      <a16:colId xmlns:a16="http://schemas.microsoft.com/office/drawing/2014/main" val="20007"/>
                    </a:ext>
                  </a:extLst>
                </a:gridCol>
              </a:tblGrid>
              <a:tr h="609600">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7</a:t>
                      </a:r>
                    </a:p>
                  </a:txBody>
                  <a:tcPr>
                    <a:no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9</a:t>
                      </a:r>
                    </a:p>
                  </a:txBody>
                  <a:tcPr>
                    <a:no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13</a:t>
                      </a:r>
                    </a:p>
                  </a:txBody>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24</a:t>
                      </a:r>
                    </a:p>
                  </a:txBody>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64</a:t>
                      </a:r>
                    </a:p>
                  </a:txBody>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23</a:t>
                      </a:r>
                    </a:p>
                  </a:txBody>
                  <a:tcPr>
                    <a:solidFill>
                      <a:srgbClr val="FFFF00"/>
                    </a:solidFill>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2438398" y="2362200"/>
          <a:ext cx="7772402" cy="609600"/>
        </p:xfrm>
        <a:graphic>
          <a:graphicData uri="http://schemas.openxmlformats.org/drawingml/2006/table">
            <a:tbl>
              <a:tblPr firstRow="1" bandRow="1">
                <a:tableStyleId>{5940675A-B579-460E-94D1-54222C63F5DA}</a:tableStyleId>
              </a:tblPr>
              <a:tblGrid>
                <a:gridCol w="706581">
                  <a:extLst>
                    <a:ext uri="{9D8B030D-6E8A-4147-A177-3AD203B41FA5}">
                      <a16:colId xmlns:a16="http://schemas.microsoft.com/office/drawing/2014/main" val="20000"/>
                    </a:ext>
                  </a:extLst>
                </a:gridCol>
                <a:gridCol w="1009403">
                  <a:extLst>
                    <a:ext uri="{9D8B030D-6E8A-4147-A177-3AD203B41FA5}">
                      <a16:colId xmlns:a16="http://schemas.microsoft.com/office/drawing/2014/main" val="20001"/>
                    </a:ext>
                  </a:extLst>
                </a:gridCol>
                <a:gridCol w="1009403">
                  <a:extLst>
                    <a:ext uri="{9D8B030D-6E8A-4147-A177-3AD203B41FA5}">
                      <a16:colId xmlns:a16="http://schemas.microsoft.com/office/drawing/2014/main" val="20002"/>
                    </a:ext>
                  </a:extLst>
                </a:gridCol>
                <a:gridCol w="1009403">
                  <a:extLst>
                    <a:ext uri="{9D8B030D-6E8A-4147-A177-3AD203B41FA5}">
                      <a16:colId xmlns:a16="http://schemas.microsoft.com/office/drawing/2014/main" val="20003"/>
                    </a:ext>
                  </a:extLst>
                </a:gridCol>
                <a:gridCol w="1009403">
                  <a:extLst>
                    <a:ext uri="{9D8B030D-6E8A-4147-A177-3AD203B41FA5}">
                      <a16:colId xmlns:a16="http://schemas.microsoft.com/office/drawing/2014/main" val="20004"/>
                    </a:ext>
                  </a:extLst>
                </a:gridCol>
                <a:gridCol w="1009403">
                  <a:extLst>
                    <a:ext uri="{9D8B030D-6E8A-4147-A177-3AD203B41FA5}">
                      <a16:colId xmlns:a16="http://schemas.microsoft.com/office/drawing/2014/main" val="20005"/>
                    </a:ext>
                  </a:extLst>
                </a:gridCol>
                <a:gridCol w="1009403">
                  <a:extLst>
                    <a:ext uri="{9D8B030D-6E8A-4147-A177-3AD203B41FA5}">
                      <a16:colId xmlns:a16="http://schemas.microsoft.com/office/drawing/2014/main" val="20006"/>
                    </a:ext>
                  </a:extLst>
                </a:gridCol>
                <a:gridCol w="1009403">
                  <a:extLst>
                    <a:ext uri="{9D8B030D-6E8A-4147-A177-3AD203B41FA5}">
                      <a16:colId xmlns:a16="http://schemas.microsoft.com/office/drawing/2014/main" val="20007"/>
                    </a:ext>
                  </a:extLst>
                </a:gridCol>
              </a:tblGrid>
              <a:tr h="609600">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7</a:t>
                      </a:r>
                    </a:p>
                  </a:txBody>
                  <a:tcPr>
                    <a:no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9</a:t>
                      </a:r>
                    </a:p>
                  </a:txBody>
                  <a:tcPr>
                    <a:no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13</a:t>
                      </a:r>
                    </a:p>
                  </a:txBody>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24</a:t>
                      </a:r>
                    </a:p>
                  </a:txBody>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23</a:t>
                      </a:r>
                    </a:p>
                  </a:txBody>
                  <a:tcPr>
                    <a:solidFill>
                      <a:srgbClr val="FFFF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64</a:t>
                      </a:r>
                    </a:p>
                  </a:txBody>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bl>
          </a:graphicData>
        </a:graphic>
      </p:graphicFrame>
      <p:sp>
        <p:nvSpPr>
          <p:cNvPr id="9" name="Rectangle 8"/>
          <p:cNvSpPr/>
          <p:nvPr/>
        </p:nvSpPr>
        <p:spPr>
          <a:xfrm>
            <a:off x="2133600" y="3213080"/>
            <a:ext cx="7772400" cy="3416320"/>
          </a:xfrm>
          <a:prstGeom prst="rect">
            <a:avLst/>
          </a:prstGeom>
        </p:spPr>
        <p:txBody>
          <a:bodyPr wrap="square">
            <a:spAutoFit/>
          </a:bodyPr>
          <a:lstStyle/>
          <a:p>
            <a:pPr>
              <a:buFont typeface="Wingdings 2" pitchFamily="18" charset="2"/>
              <a:buNone/>
            </a:pPr>
            <a:r>
              <a:rPr lang="en-US" sz="2400" dirty="0"/>
              <a:t>23 is less than  24 </a:t>
            </a:r>
          </a:p>
          <a:p>
            <a:pPr>
              <a:buFont typeface="Wingdings 2" pitchFamily="18" charset="2"/>
              <a:buNone/>
            </a:pPr>
            <a:endParaRPr lang="en-US" sz="2400" dirty="0"/>
          </a:p>
          <a:p>
            <a:pPr>
              <a:buFont typeface="Wingdings 2" pitchFamily="18" charset="2"/>
              <a:buNone/>
            </a:pPr>
            <a:r>
              <a:rPr lang="en-US" sz="2400" dirty="0"/>
              <a:t>Swap 23 with 24</a:t>
            </a:r>
            <a:endParaRPr lang="en-US" sz="2400" dirty="0">
              <a:solidFill>
                <a:srgbClr val="00B0F0"/>
              </a:solidFill>
            </a:endParaRPr>
          </a:p>
          <a:p>
            <a:pPr>
              <a:buFont typeface="Wingdings 2" pitchFamily="18" charset="2"/>
              <a:buNone/>
            </a:pPr>
            <a:endParaRPr lang="en-US" sz="2400" dirty="0"/>
          </a:p>
          <a:p>
            <a:pPr>
              <a:buFont typeface="Wingdings 2" pitchFamily="18" charset="2"/>
              <a:buNone/>
            </a:pPr>
            <a:endParaRPr lang="en-US" sz="2400" dirty="0"/>
          </a:p>
          <a:p>
            <a:pPr>
              <a:buFont typeface="Wingdings 2" pitchFamily="18" charset="2"/>
              <a:buNone/>
            </a:pPr>
            <a:endParaRPr lang="en-US" sz="2400" dirty="0"/>
          </a:p>
          <a:p>
            <a:pPr>
              <a:buFont typeface="Wingdings 2" pitchFamily="18" charset="2"/>
              <a:buNone/>
            </a:pPr>
            <a:endParaRPr lang="en-US" sz="2400" dirty="0"/>
          </a:p>
          <a:p>
            <a:pPr>
              <a:buFont typeface="Wingdings 2" pitchFamily="18" charset="2"/>
              <a:buNone/>
            </a:pPr>
            <a:endParaRPr lang="en-US" sz="2400" dirty="0"/>
          </a:p>
          <a:p>
            <a:pPr>
              <a:buFont typeface="Wingdings 2" pitchFamily="18" charset="2"/>
              <a:buNone/>
            </a:pPr>
            <a:endParaRPr lang="en-US" sz="2400" dirty="0"/>
          </a:p>
        </p:txBody>
      </p:sp>
      <p:graphicFrame>
        <p:nvGraphicFramePr>
          <p:cNvPr id="10" name="Table 9"/>
          <p:cNvGraphicFramePr>
            <a:graphicFrameLocks noGrp="1"/>
          </p:cNvGraphicFramePr>
          <p:nvPr/>
        </p:nvGraphicFramePr>
        <p:xfrm>
          <a:off x="2438400" y="4432280"/>
          <a:ext cx="7772402" cy="609600"/>
        </p:xfrm>
        <a:graphic>
          <a:graphicData uri="http://schemas.openxmlformats.org/drawingml/2006/table">
            <a:tbl>
              <a:tblPr firstRow="1" bandRow="1">
                <a:tableStyleId>{5940675A-B579-460E-94D1-54222C63F5DA}</a:tableStyleId>
              </a:tblPr>
              <a:tblGrid>
                <a:gridCol w="706581">
                  <a:extLst>
                    <a:ext uri="{9D8B030D-6E8A-4147-A177-3AD203B41FA5}">
                      <a16:colId xmlns:a16="http://schemas.microsoft.com/office/drawing/2014/main" val="20000"/>
                    </a:ext>
                  </a:extLst>
                </a:gridCol>
                <a:gridCol w="1009403">
                  <a:extLst>
                    <a:ext uri="{9D8B030D-6E8A-4147-A177-3AD203B41FA5}">
                      <a16:colId xmlns:a16="http://schemas.microsoft.com/office/drawing/2014/main" val="20001"/>
                    </a:ext>
                  </a:extLst>
                </a:gridCol>
                <a:gridCol w="1009403">
                  <a:extLst>
                    <a:ext uri="{9D8B030D-6E8A-4147-A177-3AD203B41FA5}">
                      <a16:colId xmlns:a16="http://schemas.microsoft.com/office/drawing/2014/main" val="20002"/>
                    </a:ext>
                  </a:extLst>
                </a:gridCol>
                <a:gridCol w="1009403">
                  <a:extLst>
                    <a:ext uri="{9D8B030D-6E8A-4147-A177-3AD203B41FA5}">
                      <a16:colId xmlns:a16="http://schemas.microsoft.com/office/drawing/2014/main" val="20003"/>
                    </a:ext>
                  </a:extLst>
                </a:gridCol>
                <a:gridCol w="1009403">
                  <a:extLst>
                    <a:ext uri="{9D8B030D-6E8A-4147-A177-3AD203B41FA5}">
                      <a16:colId xmlns:a16="http://schemas.microsoft.com/office/drawing/2014/main" val="20004"/>
                    </a:ext>
                  </a:extLst>
                </a:gridCol>
                <a:gridCol w="1009403">
                  <a:extLst>
                    <a:ext uri="{9D8B030D-6E8A-4147-A177-3AD203B41FA5}">
                      <a16:colId xmlns:a16="http://schemas.microsoft.com/office/drawing/2014/main" val="20005"/>
                    </a:ext>
                  </a:extLst>
                </a:gridCol>
                <a:gridCol w="1009403">
                  <a:extLst>
                    <a:ext uri="{9D8B030D-6E8A-4147-A177-3AD203B41FA5}">
                      <a16:colId xmlns:a16="http://schemas.microsoft.com/office/drawing/2014/main" val="20006"/>
                    </a:ext>
                  </a:extLst>
                </a:gridCol>
                <a:gridCol w="1009403">
                  <a:extLst>
                    <a:ext uri="{9D8B030D-6E8A-4147-A177-3AD203B41FA5}">
                      <a16:colId xmlns:a16="http://schemas.microsoft.com/office/drawing/2014/main" val="20007"/>
                    </a:ext>
                  </a:extLst>
                </a:gridCol>
              </a:tblGrid>
              <a:tr h="609600">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7</a:t>
                      </a:r>
                    </a:p>
                  </a:txBody>
                  <a:tcPr>
                    <a:solidFill>
                      <a:srgbClr val="C000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9</a:t>
                      </a:r>
                    </a:p>
                  </a:txBody>
                  <a:tcPr>
                    <a:solidFill>
                      <a:srgbClr val="C000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13</a:t>
                      </a:r>
                    </a:p>
                  </a:txBody>
                  <a:tcPr>
                    <a:solidFill>
                      <a:srgbClr val="C000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23</a:t>
                      </a:r>
                    </a:p>
                  </a:txBody>
                  <a:tcPr>
                    <a:solidFill>
                      <a:srgbClr val="C000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24</a:t>
                      </a:r>
                    </a:p>
                  </a:txBody>
                  <a:tcPr>
                    <a:solidFill>
                      <a:srgbClr val="C000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64</a:t>
                      </a:r>
                    </a:p>
                  </a:txBody>
                  <a:tcPr>
                    <a:solidFill>
                      <a:srgbClr val="C00000"/>
                    </a:solidFill>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048520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685800"/>
            <a:ext cx="8229600" cy="5638800"/>
          </a:xfrm>
        </p:spPr>
        <p:txBody>
          <a:bodyPr/>
          <a:lstStyle/>
          <a:p>
            <a:r>
              <a:rPr lang="en-US" b="1" dirty="0">
                <a:solidFill>
                  <a:srgbClr val="00B0F0"/>
                </a:solidFill>
              </a:rPr>
              <a:t>Pass 6:</a:t>
            </a:r>
          </a:p>
          <a:p>
            <a:r>
              <a:rPr lang="en-US" dirty="0"/>
              <a:t>Insert next value 34</a:t>
            </a:r>
          </a:p>
          <a:p>
            <a:pPr>
              <a:buNone/>
            </a:pPr>
            <a:endParaRPr lang="en-US" dirty="0">
              <a:solidFill>
                <a:srgbClr val="00B0F0"/>
              </a:solidFill>
            </a:endParaRPr>
          </a:p>
          <a:p>
            <a:pPr>
              <a:buNone/>
            </a:pPr>
            <a:endParaRPr lang="en-US" dirty="0">
              <a:solidFill>
                <a:srgbClr val="00B0F0"/>
              </a:solidFill>
            </a:endParaRPr>
          </a:p>
          <a:p>
            <a:pPr>
              <a:buNone/>
            </a:pPr>
            <a:endParaRPr lang="en-US" dirty="0">
              <a:solidFill>
                <a:srgbClr val="00B0F0"/>
              </a:solidFill>
            </a:endParaRPr>
          </a:p>
          <a:p>
            <a:pPr>
              <a:buNone/>
            </a:pPr>
            <a:endParaRPr lang="en-US" dirty="0">
              <a:solidFill>
                <a:srgbClr val="00B0F0"/>
              </a:solidFill>
            </a:endParaRPr>
          </a:p>
          <a:p>
            <a:pPr>
              <a:buFont typeface="Wingdings 2" pitchFamily="18" charset="2"/>
              <a:buNone/>
            </a:pPr>
            <a:r>
              <a:rPr lang="en-US" dirty="0"/>
              <a:t>34 is less than 64</a:t>
            </a:r>
          </a:p>
          <a:p>
            <a:pPr>
              <a:buFont typeface="Wingdings 2" pitchFamily="18" charset="2"/>
              <a:buNone/>
            </a:pPr>
            <a:r>
              <a:rPr lang="en-US" dirty="0"/>
              <a:t>Swap 34 with 64</a:t>
            </a:r>
          </a:p>
          <a:p>
            <a:pPr>
              <a:buFont typeface="Wingdings 2" pitchFamily="18" charset="2"/>
              <a:buNone/>
            </a:pPr>
            <a:endParaRPr lang="en-US" dirty="0"/>
          </a:p>
          <a:p>
            <a:pPr>
              <a:buNone/>
            </a:pPr>
            <a:endParaRPr lang="en-US" dirty="0"/>
          </a:p>
        </p:txBody>
      </p:sp>
      <p:graphicFrame>
        <p:nvGraphicFramePr>
          <p:cNvPr id="4" name="Table 3"/>
          <p:cNvGraphicFramePr>
            <a:graphicFrameLocks noGrp="1"/>
          </p:cNvGraphicFramePr>
          <p:nvPr/>
        </p:nvGraphicFramePr>
        <p:xfrm>
          <a:off x="2362200" y="2133600"/>
          <a:ext cx="7772402" cy="609600"/>
        </p:xfrm>
        <a:graphic>
          <a:graphicData uri="http://schemas.openxmlformats.org/drawingml/2006/table">
            <a:tbl>
              <a:tblPr firstRow="1" bandRow="1">
                <a:tableStyleId>{5940675A-B579-460E-94D1-54222C63F5DA}</a:tableStyleId>
              </a:tblPr>
              <a:tblGrid>
                <a:gridCol w="706581">
                  <a:extLst>
                    <a:ext uri="{9D8B030D-6E8A-4147-A177-3AD203B41FA5}">
                      <a16:colId xmlns:a16="http://schemas.microsoft.com/office/drawing/2014/main" val="20000"/>
                    </a:ext>
                  </a:extLst>
                </a:gridCol>
                <a:gridCol w="1009403">
                  <a:extLst>
                    <a:ext uri="{9D8B030D-6E8A-4147-A177-3AD203B41FA5}">
                      <a16:colId xmlns:a16="http://schemas.microsoft.com/office/drawing/2014/main" val="20001"/>
                    </a:ext>
                  </a:extLst>
                </a:gridCol>
                <a:gridCol w="1009403">
                  <a:extLst>
                    <a:ext uri="{9D8B030D-6E8A-4147-A177-3AD203B41FA5}">
                      <a16:colId xmlns:a16="http://schemas.microsoft.com/office/drawing/2014/main" val="20002"/>
                    </a:ext>
                  </a:extLst>
                </a:gridCol>
                <a:gridCol w="1009403">
                  <a:extLst>
                    <a:ext uri="{9D8B030D-6E8A-4147-A177-3AD203B41FA5}">
                      <a16:colId xmlns:a16="http://schemas.microsoft.com/office/drawing/2014/main" val="20003"/>
                    </a:ext>
                  </a:extLst>
                </a:gridCol>
                <a:gridCol w="1009403">
                  <a:extLst>
                    <a:ext uri="{9D8B030D-6E8A-4147-A177-3AD203B41FA5}">
                      <a16:colId xmlns:a16="http://schemas.microsoft.com/office/drawing/2014/main" val="20004"/>
                    </a:ext>
                  </a:extLst>
                </a:gridCol>
                <a:gridCol w="1009403">
                  <a:extLst>
                    <a:ext uri="{9D8B030D-6E8A-4147-A177-3AD203B41FA5}">
                      <a16:colId xmlns:a16="http://schemas.microsoft.com/office/drawing/2014/main" val="20005"/>
                    </a:ext>
                  </a:extLst>
                </a:gridCol>
                <a:gridCol w="1009403">
                  <a:extLst>
                    <a:ext uri="{9D8B030D-6E8A-4147-A177-3AD203B41FA5}">
                      <a16:colId xmlns:a16="http://schemas.microsoft.com/office/drawing/2014/main" val="20006"/>
                    </a:ext>
                  </a:extLst>
                </a:gridCol>
                <a:gridCol w="1009403">
                  <a:extLst>
                    <a:ext uri="{9D8B030D-6E8A-4147-A177-3AD203B41FA5}">
                      <a16:colId xmlns:a16="http://schemas.microsoft.com/office/drawing/2014/main" val="20007"/>
                    </a:ext>
                  </a:extLst>
                </a:gridCol>
              </a:tblGrid>
              <a:tr h="609600">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7</a:t>
                      </a:r>
                    </a:p>
                  </a:txBody>
                  <a:tcPr>
                    <a:no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9</a:t>
                      </a:r>
                    </a:p>
                  </a:txBody>
                  <a:tcPr>
                    <a:no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13</a:t>
                      </a:r>
                    </a:p>
                  </a:txBody>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23</a:t>
                      </a:r>
                    </a:p>
                  </a:txBody>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24</a:t>
                      </a:r>
                    </a:p>
                  </a:txBody>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64</a:t>
                      </a:r>
                    </a:p>
                  </a:txBody>
                  <a:tcPr>
                    <a:solidFill>
                      <a:schemeClr val="bg1"/>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34</a:t>
                      </a:r>
                    </a:p>
                  </a:txBody>
                  <a:tcPr>
                    <a:solidFill>
                      <a:srgbClr val="FFFF00"/>
                    </a:solidFill>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2286000" y="4876800"/>
          <a:ext cx="7772402" cy="609600"/>
        </p:xfrm>
        <a:graphic>
          <a:graphicData uri="http://schemas.openxmlformats.org/drawingml/2006/table">
            <a:tbl>
              <a:tblPr firstRow="1" bandRow="1">
                <a:tableStyleId>{5940675A-B579-460E-94D1-54222C63F5DA}</a:tableStyleId>
              </a:tblPr>
              <a:tblGrid>
                <a:gridCol w="706581">
                  <a:extLst>
                    <a:ext uri="{9D8B030D-6E8A-4147-A177-3AD203B41FA5}">
                      <a16:colId xmlns:a16="http://schemas.microsoft.com/office/drawing/2014/main" val="20000"/>
                    </a:ext>
                  </a:extLst>
                </a:gridCol>
                <a:gridCol w="1009403">
                  <a:extLst>
                    <a:ext uri="{9D8B030D-6E8A-4147-A177-3AD203B41FA5}">
                      <a16:colId xmlns:a16="http://schemas.microsoft.com/office/drawing/2014/main" val="20001"/>
                    </a:ext>
                  </a:extLst>
                </a:gridCol>
                <a:gridCol w="1009403">
                  <a:extLst>
                    <a:ext uri="{9D8B030D-6E8A-4147-A177-3AD203B41FA5}">
                      <a16:colId xmlns:a16="http://schemas.microsoft.com/office/drawing/2014/main" val="20002"/>
                    </a:ext>
                  </a:extLst>
                </a:gridCol>
                <a:gridCol w="1009403">
                  <a:extLst>
                    <a:ext uri="{9D8B030D-6E8A-4147-A177-3AD203B41FA5}">
                      <a16:colId xmlns:a16="http://schemas.microsoft.com/office/drawing/2014/main" val="20003"/>
                    </a:ext>
                  </a:extLst>
                </a:gridCol>
                <a:gridCol w="1009403">
                  <a:extLst>
                    <a:ext uri="{9D8B030D-6E8A-4147-A177-3AD203B41FA5}">
                      <a16:colId xmlns:a16="http://schemas.microsoft.com/office/drawing/2014/main" val="20004"/>
                    </a:ext>
                  </a:extLst>
                </a:gridCol>
                <a:gridCol w="1009403">
                  <a:extLst>
                    <a:ext uri="{9D8B030D-6E8A-4147-A177-3AD203B41FA5}">
                      <a16:colId xmlns:a16="http://schemas.microsoft.com/office/drawing/2014/main" val="20005"/>
                    </a:ext>
                  </a:extLst>
                </a:gridCol>
                <a:gridCol w="1009403">
                  <a:extLst>
                    <a:ext uri="{9D8B030D-6E8A-4147-A177-3AD203B41FA5}">
                      <a16:colId xmlns:a16="http://schemas.microsoft.com/office/drawing/2014/main" val="20006"/>
                    </a:ext>
                  </a:extLst>
                </a:gridCol>
                <a:gridCol w="1009403">
                  <a:extLst>
                    <a:ext uri="{9D8B030D-6E8A-4147-A177-3AD203B41FA5}">
                      <a16:colId xmlns:a16="http://schemas.microsoft.com/office/drawing/2014/main" val="20007"/>
                    </a:ext>
                  </a:extLst>
                </a:gridCol>
              </a:tblGrid>
              <a:tr h="609600">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7</a:t>
                      </a:r>
                    </a:p>
                  </a:txBody>
                  <a:tcPr>
                    <a:solidFill>
                      <a:srgbClr val="C000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9</a:t>
                      </a:r>
                    </a:p>
                  </a:txBody>
                  <a:tcPr>
                    <a:solidFill>
                      <a:srgbClr val="C000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13</a:t>
                      </a:r>
                    </a:p>
                  </a:txBody>
                  <a:tcPr>
                    <a:solidFill>
                      <a:srgbClr val="C000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23</a:t>
                      </a:r>
                    </a:p>
                  </a:txBody>
                  <a:tcPr>
                    <a:solidFill>
                      <a:srgbClr val="C000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24</a:t>
                      </a:r>
                    </a:p>
                  </a:txBody>
                  <a:tcPr>
                    <a:solidFill>
                      <a:srgbClr val="C000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34</a:t>
                      </a:r>
                    </a:p>
                  </a:txBody>
                  <a:tcPr>
                    <a:solidFill>
                      <a:srgbClr val="C000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64</a:t>
                      </a:r>
                    </a:p>
                  </a:txBody>
                  <a:tcPr>
                    <a:solidFill>
                      <a:srgbClr val="C00000"/>
                    </a:solidFill>
                  </a:tcPr>
                </a:tc>
                <a:tc>
                  <a:txBody>
                    <a:bodyPr/>
                    <a:lstStyle/>
                    <a:p>
                      <a:pPr marL="0" algn="ctr" defTabSz="914400" rtl="0" eaLnBrk="1" latinLnBrk="0" hangingPunct="1">
                        <a:lnSpc>
                          <a:spcPct val="100000"/>
                        </a:lnSpc>
                      </a:pPr>
                      <a:endParaRPr lang="en-US" sz="2400" b="1"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53165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sz="quarter" idx="1"/>
          </p:nvPr>
        </p:nvSpPr>
        <p:spPr>
          <a:xfrm>
            <a:off x="1905000" y="1066800"/>
            <a:ext cx="7772400" cy="2743200"/>
          </a:xfrm>
        </p:spPr>
        <p:txBody>
          <a:bodyPr>
            <a:normAutofit/>
          </a:bodyPr>
          <a:lstStyle/>
          <a:p>
            <a:pPr marL="457200" indent="-457200" algn="just">
              <a:buNone/>
            </a:pPr>
            <a:r>
              <a:rPr lang="en-US" sz="2400" b="1" dirty="0"/>
              <a:t>Sorting takes an unordered collection and makes it an ordered one. </a:t>
            </a:r>
          </a:p>
          <a:p>
            <a:pPr marL="457200" indent="-457200">
              <a:buNone/>
            </a:pPr>
            <a:endParaRPr lang="en-US" b="1" i="1" dirty="0"/>
          </a:p>
          <a:p>
            <a:pPr marL="457200" indent="-457200">
              <a:buNone/>
            </a:pPr>
            <a:endParaRPr lang="en-US" b="1" i="1" dirty="0"/>
          </a:p>
          <a:p>
            <a:pPr marL="457200" indent="-457200">
              <a:buNone/>
            </a:pPr>
            <a:r>
              <a:rPr lang="en-US" b="1" i="1" dirty="0"/>
              <a:t>	</a:t>
            </a:r>
          </a:p>
          <a:p>
            <a:pPr marL="457200" indent="-457200">
              <a:buNone/>
            </a:pPr>
            <a:endParaRPr lang="en-US" dirty="0"/>
          </a:p>
        </p:txBody>
      </p:sp>
      <p:pic>
        <p:nvPicPr>
          <p:cNvPr id="103430" name="Picture 6"/>
          <p:cNvPicPr>
            <a:picLocks noChangeAspect="1" noChangeArrowheads="1"/>
          </p:cNvPicPr>
          <p:nvPr/>
        </p:nvPicPr>
        <p:blipFill>
          <a:blip r:embed="rId2" cstate="print"/>
          <a:srcRect t="2484" b="5402"/>
          <a:stretch>
            <a:fillRect/>
          </a:stretch>
        </p:blipFill>
        <p:spPr bwMode="auto">
          <a:xfrm>
            <a:off x="2667000" y="1905000"/>
            <a:ext cx="5029200" cy="1487488"/>
          </a:xfrm>
          <a:prstGeom prst="rect">
            <a:avLst/>
          </a:prstGeom>
          <a:noFill/>
          <a:ln w="9525">
            <a:noFill/>
            <a:miter lim="800000"/>
            <a:headEnd/>
            <a:tailEnd/>
          </a:ln>
        </p:spPr>
      </p:pic>
      <p:pic>
        <p:nvPicPr>
          <p:cNvPr id="103431" name="Picture 7"/>
          <p:cNvPicPr>
            <a:picLocks noChangeAspect="1" noChangeArrowheads="1"/>
          </p:cNvPicPr>
          <p:nvPr/>
        </p:nvPicPr>
        <p:blipFill>
          <a:blip r:embed="rId3" cstate="print"/>
          <a:srcRect/>
          <a:stretch>
            <a:fillRect/>
          </a:stretch>
        </p:blipFill>
        <p:spPr bwMode="auto">
          <a:xfrm>
            <a:off x="2514600" y="4114800"/>
            <a:ext cx="5524500" cy="2122488"/>
          </a:xfrm>
          <a:prstGeom prst="rect">
            <a:avLst/>
          </a:prstGeom>
          <a:noFill/>
          <a:ln w="9525">
            <a:noFill/>
            <a:miter lim="800000"/>
            <a:headEnd/>
            <a:tailEnd/>
          </a:ln>
        </p:spPr>
      </p:pic>
    </p:spTree>
    <p:extLst>
      <p:ext uri="{BB962C8B-B14F-4D97-AF65-F5344CB8AC3E}">
        <p14:creationId xmlns:p14="http://schemas.microsoft.com/office/powerpoint/2010/main" val="26678662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33600" y="685800"/>
            <a:ext cx="8229600" cy="5638800"/>
          </a:xfrm>
        </p:spPr>
        <p:txBody>
          <a:bodyPr/>
          <a:lstStyle/>
          <a:p>
            <a:r>
              <a:rPr lang="en-US" b="1" dirty="0">
                <a:solidFill>
                  <a:srgbClr val="00B0F0"/>
                </a:solidFill>
              </a:rPr>
              <a:t>Pass 7:</a:t>
            </a:r>
          </a:p>
          <a:p>
            <a:r>
              <a:rPr lang="en-US" dirty="0"/>
              <a:t>Insert next value 47</a:t>
            </a:r>
          </a:p>
          <a:p>
            <a:pPr>
              <a:buNone/>
            </a:pPr>
            <a:endParaRPr lang="en-US" dirty="0">
              <a:solidFill>
                <a:srgbClr val="00B0F0"/>
              </a:solidFill>
            </a:endParaRPr>
          </a:p>
          <a:p>
            <a:pPr>
              <a:buNone/>
            </a:pPr>
            <a:endParaRPr lang="en-US" dirty="0">
              <a:solidFill>
                <a:srgbClr val="00B0F0"/>
              </a:solidFill>
            </a:endParaRPr>
          </a:p>
          <a:p>
            <a:pPr>
              <a:buNone/>
            </a:pPr>
            <a:endParaRPr lang="en-US" dirty="0">
              <a:solidFill>
                <a:srgbClr val="00B0F0"/>
              </a:solidFill>
            </a:endParaRPr>
          </a:p>
          <a:p>
            <a:pPr>
              <a:buFont typeface="Wingdings 2" pitchFamily="18" charset="2"/>
              <a:buNone/>
            </a:pPr>
            <a:r>
              <a:rPr lang="en-US" dirty="0"/>
              <a:t>47 is less than 64</a:t>
            </a:r>
          </a:p>
          <a:p>
            <a:pPr>
              <a:buFont typeface="Wingdings 2" pitchFamily="18" charset="2"/>
              <a:buNone/>
            </a:pPr>
            <a:r>
              <a:rPr lang="en-US" dirty="0"/>
              <a:t>Swap 47 with 64</a:t>
            </a:r>
          </a:p>
          <a:p>
            <a:pPr>
              <a:buFont typeface="Wingdings 2" pitchFamily="18" charset="2"/>
              <a:buNone/>
            </a:pPr>
            <a:endParaRPr lang="en-US" dirty="0"/>
          </a:p>
          <a:p>
            <a:pPr>
              <a:buNone/>
            </a:pPr>
            <a:endParaRPr lang="en-US" dirty="0"/>
          </a:p>
        </p:txBody>
      </p:sp>
      <p:graphicFrame>
        <p:nvGraphicFramePr>
          <p:cNvPr id="4" name="Table 3"/>
          <p:cNvGraphicFramePr>
            <a:graphicFrameLocks noGrp="1"/>
          </p:cNvGraphicFramePr>
          <p:nvPr/>
        </p:nvGraphicFramePr>
        <p:xfrm>
          <a:off x="2362200" y="2133600"/>
          <a:ext cx="7772402" cy="609600"/>
        </p:xfrm>
        <a:graphic>
          <a:graphicData uri="http://schemas.openxmlformats.org/drawingml/2006/table">
            <a:tbl>
              <a:tblPr firstRow="1" bandRow="1">
                <a:tableStyleId>{5940675A-B579-460E-94D1-54222C63F5DA}</a:tableStyleId>
              </a:tblPr>
              <a:tblGrid>
                <a:gridCol w="706581">
                  <a:extLst>
                    <a:ext uri="{9D8B030D-6E8A-4147-A177-3AD203B41FA5}">
                      <a16:colId xmlns:a16="http://schemas.microsoft.com/office/drawing/2014/main" val="20000"/>
                    </a:ext>
                  </a:extLst>
                </a:gridCol>
                <a:gridCol w="1009403">
                  <a:extLst>
                    <a:ext uri="{9D8B030D-6E8A-4147-A177-3AD203B41FA5}">
                      <a16:colId xmlns:a16="http://schemas.microsoft.com/office/drawing/2014/main" val="20001"/>
                    </a:ext>
                  </a:extLst>
                </a:gridCol>
                <a:gridCol w="1009403">
                  <a:extLst>
                    <a:ext uri="{9D8B030D-6E8A-4147-A177-3AD203B41FA5}">
                      <a16:colId xmlns:a16="http://schemas.microsoft.com/office/drawing/2014/main" val="20002"/>
                    </a:ext>
                  </a:extLst>
                </a:gridCol>
                <a:gridCol w="1009403">
                  <a:extLst>
                    <a:ext uri="{9D8B030D-6E8A-4147-A177-3AD203B41FA5}">
                      <a16:colId xmlns:a16="http://schemas.microsoft.com/office/drawing/2014/main" val="20003"/>
                    </a:ext>
                  </a:extLst>
                </a:gridCol>
                <a:gridCol w="1009403">
                  <a:extLst>
                    <a:ext uri="{9D8B030D-6E8A-4147-A177-3AD203B41FA5}">
                      <a16:colId xmlns:a16="http://schemas.microsoft.com/office/drawing/2014/main" val="20004"/>
                    </a:ext>
                  </a:extLst>
                </a:gridCol>
                <a:gridCol w="1009403">
                  <a:extLst>
                    <a:ext uri="{9D8B030D-6E8A-4147-A177-3AD203B41FA5}">
                      <a16:colId xmlns:a16="http://schemas.microsoft.com/office/drawing/2014/main" val="20005"/>
                    </a:ext>
                  </a:extLst>
                </a:gridCol>
                <a:gridCol w="1009403">
                  <a:extLst>
                    <a:ext uri="{9D8B030D-6E8A-4147-A177-3AD203B41FA5}">
                      <a16:colId xmlns:a16="http://schemas.microsoft.com/office/drawing/2014/main" val="20006"/>
                    </a:ext>
                  </a:extLst>
                </a:gridCol>
                <a:gridCol w="1009403">
                  <a:extLst>
                    <a:ext uri="{9D8B030D-6E8A-4147-A177-3AD203B41FA5}">
                      <a16:colId xmlns:a16="http://schemas.microsoft.com/office/drawing/2014/main" val="20007"/>
                    </a:ext>
                  </a:extLst>
                </a:gridCol>
              </a:tblGrid>
              <a:tr h="609600">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7</a:t>
                      </a:r>
                    </a:p>
                  </a:txBody>
                  <a:tcPr>
                    <a:no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9</a:t>
                      </a:r>
                    </a:p>
                  </a:txBody>
                  <a:tcPr>
                    <a:no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13</a:t>
                      </a:r>
                    </a:p>
                  </a:txBody>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23</a:t>
                      </a:r>
                    </a:p>
                  </a:txBody>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24</a:t>
                      </a:r>
                    </a:p>
                  </a:txBody>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34</a:t>
                      </a:r>
                    </a:p>
                  </a:txBody>
                  <a:tcPr>
                    <a:solidFill>
                      <a:schemeClr val="bg1"/>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64</a:t>
                      </a:r>
                    </a:p>
                  </a:txBody>
                  <a:tcPr>
                    <a:solidFill>
                      <a:schemeClr val="bg1"/>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47</a:t>
                      </a:r>
                    </a:p>
                  </a:txBody>
                  <a:tcPr>
                    <a:solidFill>
                      <a:srgbClr val="FFFF00"/>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2286000" y="4876800"/>
          <a:ext cx="7772402" cy="609600"/>
        </p:xfrm>
        <a:graphic>
          <a:graphicData uri="http://schemas.openxmlformats.org/drawingml/2006/table">
            <a:tbl>
              <a:tblPr firstRow="1" bandRow="1">
                <a:tableStyleId>{5940675A-B579-460E-94D1-54222C63F5DA}</a:tableStyleId>
              </a:tblPr>
              <a:tblGrid>
                <a:gridCol w="706581">
                  <a:extLst>
                    <a:ext uri="{9D8B030D-6E8A-4147-A177-3AD203B41FA5}">
                      <a16:colId xmlns:a16="http://schemas.microsoft.com/office/drawing/2014/main" val="20000"/>
                    </a:ext>
                  </a:extLst>
                </a:gridCol>
                <a:gridCol w="1009403">
                  <a:extLst>
                    <a:ext uri="{9D8B030D-6E8A-4147-A177-3AD203B41FA5}">
                      <a16:colId xmlns:a16="http://schemas.microsoft.com/office/drawing/2014/main" val="20001"/>
                    </a:ext>
                  </a:extLst>
                </a:gridCol>
                <a:gridCol w="1009403">
                  <a:extLst>
                    <a:ext uri="{9D8B030D-6E8A-4147-A177-3AD203B41FA5}">
                      <a16:colId xmlns:a16="http://schemas.microsoft.com/office/drawing/2014/main" val="20002"/>
                    </a:ext>
                  </a:extLst>
                </a:gridCol>
                <a:gridCol w="1009403">
                  <a:extLst>
                    <a:ext uri="{9D8B030D-6E8A-4147-A177-3AD203B41FA5}">
                      <a16:colId xmlns:a16="http://schemas.microsoft.com/office/drawing/2014/main" val="20003"/>
                    </a:ext>
                  </a:extLst>
                </a:gridCol>
                <a:gridCol w="1009403">
                  <a:extLst>
                    <a:ext uri="{9D8B030D-6E8A-4147-A177-3AD203B41FA5}">
                      <a16:colId xmlns:a16="http://schemas.microsoft.com/office/drawing/2014/main" val="20004"/>
                    </a:ext>
                  </a:extLst>
                </a:gridCol>
                <a:gridCol w="1009403">
                  <a:extLst>
                    <a:ext uri="{9D8B030D-6E8A-4147-A177-3AD203B41FA5}">
                      <a16:colId xmlns:a16="http://schemas.microsoft.com/office/drawing/2014/main" val="20005"/>
                    </a:ext>
                  </a:extLst>
                </a:gridCol>
                <a:gridCol w="1009403">
                  <a:extLst>
                    <a:ext uri="{9D8B030D-6E8A-4147-A177-3AD203B41FA5}">
                      <a16:colId xmlns:a16="http://schemas.microsoft.com/office/drawing/2014/main" val="20006"/>
                    </a:ext>
                  </a:extLst>
                </a:gridCol>
                <a:gridCol w="1009403">
                  <a:extLst>
                    <a:ext uri="{9D8B030D-6E8A-4147-A177-3AD203B41FA5}">
                      <a16:colId xmlns:a16="http://schemas.microsoft.com/office/drawing/2014/main" val="20007"/>
                    </a:ext>
                  </a:extLst>
                </a:gridCol>
              </a:tblGrid>
              <a:tr h="609600">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7</a:t>
                      </a:r>
                    </a:p>
                  </a:txBody>
                  <a:tcPr>
                    <a:solidFill>
                      <a:srgbClr val="C000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9</a:t>
                      </a:r>
                    </a:p>
                  </a:txBody>
                  <a:tcPr>
                    <a:solidFill>
                      <a:srgbClr val="C000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13</a:t>
                      </a:r>
                    </a:p>
                  </a:txBody>
                  <a:tcPr>
                    <a:solidFill>
                      <a:srgbClr val="C000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23</a:t>
                      </a:r>
                    </a:p>
                  </a:txBody>
                  <a:tcPr>
                    <a:solidFill>
                      <a:srgbClr val="C000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24</a:t>
                      </a:r>
                    </a:p>
                  </a:txBody>
                  <a:tcPr>
                    <a:solidFill>
                      <a:srgbClr val="C000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34</a:t>
                      </a:r>
                    </a:p>
                  </a:txBody>
                  <a:tcPr>
                    <a:solidFill>
                      <a:srgbClr val="C000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47</a:t>
                      </a:r>
                    </a:p>
                  </a:txBody>
                  <a:tcPr>
                    <a:solidFill>
                      <a:srgbClr val="C00000"/>
                    </a:solidFill>
                  </a:tcPr>
                </a:tc>
                <a:tc>
                  <a:txBody>
                    <a:bodyPr/>
                    <a:lstStyle/>
                    <a:p>
                      <a:pPr marL="0" algn="ctr" defTabSz="914400" rtl="0" eaLnBrk="1" latinLnBrk="0" hangingPunct="1">
                        <a:lnSpc>
                          <a:spcPct val="100000"/>
                        </a:lnSpc>
                      </a:pPr>
                      <a:r>
                        <a:rPr lang="en-US" sz="2400" b="1" kern="1200" dirty="0">
                          <a:solidFill>
                            <a:schemeClr val="tx1"/>
                          </a:solidFill>
                          <a:latin typeface="+mn-lt"/>
                          <a:ea typeface="+mn-ea"/>
                          <a:cs typeface="+mn-cs"/>
                        </a:rPr>
                        <a:t>64</a:t>
                      </a:r>
                    </a:p>
                  </a:txBody>
                  <a:tcPr>
                    <a:solidFill>
                      <a:srgbClr val="C000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141968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100" y="274638"/>
            <a:ext cx="7499350" cy="411162"/>
          </a:xfrm>
        </p:spPr>
        <p:txBody>
          <a:bodyPr>
            <a:normAutofit fontScale="90000"/>
          </a:bodyPr>
          <a:lstStyle/>
          <a:p>
            <a:pPr>
              <a:defRPr/>
            </a:pPr>
            <a:r>
              <a:rPr lang="en-US" dirty="0"/>
              <a:t>Insertion sort</a:t>
            </a:r>
          </a:p>
        </p:txBody>
      </p:sp>
      <p:sp>
        <p:nvSpPr>
          <p:cNvPr id="51203" name="Content Placeholder 2"/>
          <p:cNvSpPr>
            <a:spLocks noGrp="1"/>
          </p:cNvSpPr>
          <p:nvPr>
            <p:ph sz="quarter" idx="1"/>
          </p:nvPr>
        </p:nvSpPr>
        <p:spPr>
          <a:xfrm>
            <a:off x="2438400" y="1219200"/>
            <a:ext cx="7391400" cy="4876800"/>
          </a:xfrm>
        </p:spPr>
        <p:txBody>
          <a:bodyPr/>
          <a:lstStyle/>
          <a:p>
            <a:r>
              <a:rPr lang="en-US" sz="2400" dirty="0"/>
              <a:t>Number of pass n-1</a:t>
            </a:r>
          </a:p>
          <a:p>
            <a:r>
              <a:rPr lang="en-US" sz="2400" dirty="0"/>
              <a:t>In each pass proper position is created for element to be inserted by sliding elements which are greater than that element.</a:t>
            </a:r>
          </a:p>
        </p:txBody>
      </p:sp>
    </p:spTree>
    <p:extLst>
      <p:ext uri="{BB962C8B-B14F-4D97-AF65-F5344CB8AC3E}">
        <p14:creationId xmlns:p14="http://schemas.microsoft.com/office/powerpoint/2010/main" val="256694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100" y="274638"/>
            <a:ext cx="7499350" cy="411162"/>
          </a:xfrm>
        </p:spPr>
        <p:txBody>
          <a:bodyPr>
            <a:normAutofit fontScale="90000"/>
          </a:bodyPr>
          <a:lstStyle/>
          <a:p>
            <a:pPr>
              <a:defRPr/>
            </a:pPr>
            <a:r>
              <a:rPr lang="en-US" dirty="0"/>
              <a:t>Insertion sort - Algorithm</a:t>
            </a:r>
          </a:p>
        </p:txBody>
      </p:sp>
      <p:sp>
        <p:nvSpPr>
          <p:cNvPr id="3" name="Content Placeholder 2"/>
          <p:cNvSpPr>
            <a:spLocks noGrp="1"/>
          </p:cNvSpPr>
          <p:nvPr>
            <p:ph sz="quarter" idx="1"/>
          </p:nvPr>
        </p:nvSpPr>
        <p:spPr>
          <a:xfrm>
            <a:off x="2438400" y="1219200"/>
            <a:ext cx="8229600" cy="4876800"/>
          </a:xfrm>
        </p:spPr>
        <p:txBody>
          <a:bodyPr/>
          <a:lstStyle/>
          <a:p>
            <a:pPr marL="533400" indent="-533400">
              <a:lnSpc>
                <a:spcPct val="90000"/>
              </a:lnSpc>
              <a:buNone/>
              <a:defRPr/>
            </a:pPr>
            <a:r>
              <a:rPr lang="en-US" sz="2400" dirty="0"/>
              <a:t>Algorithm insertion (a, n)</a:t>
            </a:r>
          </a:p>
          <a:p>
            <a:pPr marL="533400" indent="-533400">
              <a:lnSpc>
                <a:spcPct val="90000"/>
              </a:lnSpc>
              <a:buNone/>
              <a:defRPr/>
            </a:pPr>
            <a:r>
              <a:rPr lang="en-US" sz="2400" dirty="0"/>
              <a:t>Pre: Unsorted list a of length n.</a:t>
            </a:r>
          </a:p>
          <a:p>
            <a:pPr marL="533400" indent="-533400">
              <a:lnSpc>
                <a:spcPct val="90000"/>
              </a:lnSpc>
              <a:buNone/>
              <a:defRPr/>
            </a:pPr>
            <a:r>
              <a:rPr lang="en-US" sz="2400" dirty="0"/>
              <a:t>Post: Sorted list a in ascending order of length n</a:t>
            </a:r>
          </a:p>
          <a:p>
            <a:pPr marL="533400" indent="-533400">
              <a:lnSpc>
                <a:spcPct val="90000"/>
              </a:lnSpc>
              <a:buNone/>
              <a:defRPr/>
            </a:pPr>
            <a:endParaRPr lang="en-US" sz="2400" dirty="0">
              <a:solidFill>
                <a:schemeClr val="accent2"/>
              </a:solidFill>
            </a:endParaRPr>
          </a:p>
          <a:p>
            <a:pPr marL="533400" indent="-533400">
              <a:lnSpc>
                <a:spcPct val="90000"/>
              </a:lnSpc>
              <a:buNone/>
              <a:defRPr/>
            </a:pPr>
            <a:r>
              <a:rPr lang="en-US" sz="2400" dirty="0"/>
              <a:t>1.  for </a:t>
            </a:r>
            <a:r>
              <a:rPr lang="en-US" sz="2400" dirty="0" err="1"/>
              <a:t>i</a:t>
            </a:r>
            <a:r>
              <a:rPr lang="en-US" sz="2400" dirty="0"/>
              <a:t> = 1 to (n -1)  do                   // n-1 passes</a:t>
            </a:r>
          </a:p>
          <a:p>
            <a:pPr marL="914400" lvl="1" indent="-457200">
              <a:lnSpc>
                <a:spcPct val="90000"/>
              </a:lnSpc>
              <a:buFont typeface="Verdana" pitchFamily="34" charset="0"/>
              <a:buAutoNum type="arabicPeriod"/>
              <a:defRPr/>
            </a:pPr>
            <a:r>
              <a:rPr lang="en-US" dirty="0"/>
              <a:t>temp = a[</a:t>
            </a:r>
            <a:r>
              <a:rPr lang="en-US" dirty="0" err="1"/>
              <a:t>i</a:t>
            </a:r>
            <a:r>
              <a:rPr lang="en-US" dirty="0"/>
              <a:t>]			//value to be inserted</a:t>
            </a:r>
          </a:p>
          <a:p>
            <a:pPr marL="914400" lvl="1" indent="-457200">
              <a:lnSpc>
                <a:spcPct val="90000"/>
              </a:lnSpc>
              <a:buFont typeface="Verdana" pitchFamily="34" charset="0"/>
              <a:buAutoNum type="arabicPeriod"/>
              <a:defRPr/>
            </a:pPr>
            <a:r>
              <a:rPr lang="en-US" dirty="0" err="1"/>
              <a:t>ptr</a:t>
            </a:r>
            <a:r>
              <a:rPr lang="en-US" dirty="0"/>
              <a:t> = </a:t>
            </a:r>
            <a:r>
              <a:rPr lang="en-US" dirty="0" err="1"/>
              <a:t>i</a:t>
            </a:r>
            <a:r>
              <a:rPr lang="en-US" dirty="0"/>
              <a:t> – 1		//pointer to move downward</a:t>
            </a:r>
          </a:p>
          <a:p>
            <a:pPr marL="914400" lvl="1" indent="-457200">
              <a:lnSpc>
                <a:spcPct val="90000"/>
              </a:lnSpc>
              <a:buFont typeface="Verdana" pitchFamily="34" charset="0"/>
              <a:buAutoNum type="arabicPeriod"/>
              <a:defRPr/>
            </a:pPr>
            <a:r>
              <a:rPr lang="en-US" dirty="0"/>
              <a:t>while ( temp &lt; a[</a:t>
            </a:r>
            <a:r>
              <a:rPr lang="en-US" dirty="0" err="1"/>
              <a:t>ptr</a:t>
            </a:r>
            <a:r>
              <a:rPr lang="en-US" dirty="0"/>
              <a:t>]   and   </a:t>
            </a:r>
            <a:r>
              <a:rPr lang="en-US" dirty="0" err="1"/>
              <a:t>ptr</a:t>
            </a:r>
            <a:r>
              <a:rPr lang="en-US" dirty="0"/>
              <a:t> &gt;= 0)</a:t>
            </a:r>
          </a:p>
          <a:p>
            <a:pPr marL="1160462" lvl="2" indent="-457200">
              <a:lnSpc>
                <a:spcPct val="90000"/>
              </a:lnSpc>
              <a:buFont typeface="Wingdings 2" pitchFamily="18" charset="2"/>
              <a:buAutoNum type="arabicPeriod"/>
              <a:defRPr/>
            </a:pPr>
            <a:r>
              <a:rPr lang="en-US" dirty="0"/>
              <a:t>a[</a:t>
            </a:r>
            <a:r>
              <a:rPr lang="en-US" dirty="0" err="1"/>
              <a:t>ptr</a:t>
            </a:r>
            <a:r>
              <a:rPr lang="en-US" dirty="0"/>
              <a:t> + 1] = a[</a:t>
            </a:r>
            <a:r>
              <a:rPr lang="en-US" dirty="0" err="1"/>
              <a:t>ptr</a:t>
            </a:r>
            <a:r>
              <a:rPr lang="en-US" dirty="0"/>
              <a:t>]</a:t>
            </a:r>
          </a:p>
          <a:p>
            <a:pPr marL="1160462" lvl="2" indent="-457200">
              <a:lnSpc>
                <a:spcPct val="90000"/>
              </a:lnSpc>
              <a:buFont typeface="Wingdings 2" pitchFamily="18" charset="2"/>
              <a:buAutoNum type="arabicPeriod"/>
              <a:defRPr/>
            </a:pPr>
            <a:r>
              <a:rPr lang="en-US" dirty="0" err="1"/>
              <a:t>ptr</a:t>
            </a:r>
            <a:r>
              <a:rPr lang="en-US" dirty="0"/>
              <a:t> = </a:t>
            </a:r>
            <a:r>
              <a:rPr lang="en-US" dirty="0" err="1"/>
              <a:t>ptr</a:t>
            </a:r>
            <a:r>
              <a:rPr lang="en-US" dirty="0"/>
              <a:t> - 1</a:t>
            </a:r>
          </a:p>
          <a:p>
            <a:pPr marL="914400" lvl="1" indent="-457200">
              <a:lnSpc>
                <a:spcPct val="90000"/>
              </a:lnSpc>
              <a:buFont typeface="Verdana" pitchFamily="34" charset="0"/>
              <a:buAutoNum type="arabicPeriod"/>
              <a:defRPr/>
            </a:pPr>
            <a:r>
              <a:rPr lang="en-US" dirty="0"/>
              <a:t>a[</a:t>
            </a:r>
            <a:r>
              <a:rPr lang="en-US" dirty="0" err="1"/>
              <a:t>ptr</a:t>
            </a:r>
            <a:r>
              <a:rPr lang="en-US" dirty="0"/>
              <a:t> +1] = temp</a:t>
            </a:r>
          </a:p>
          <a:p>
            <a:pPr>
              <a:defRPr/>
            </a:pPr>
            <a:endParaRPr lang="en-US" sz="2400" dirty="0"/>
          </a:p>
        </p:txBody>
      </p:sp>
    </p:spTree>
    <p:extLst>
      <p:ext uri="{BB962C8B-B14F-4D97-AF65-F5344CB8AC3E}">
        <p14:creationId xmlns:p14="http://schemas.microsoft.com/office/powerpoint/2010/main" val="34307824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100" y="274638"/>
            <a:ext cx="7499350" cy="411162"/>
          </a:xfrm>
        </p:spPr>
        <p:txBody>
          <a:bodyPr>
            <a:normAutofit fontScale="90000"/>
          </a:bodyPr>
          <a:lstStyle/>
          <a:p>
            <a:pPr>
              <a:defRPr/>
            </a:pPr>
            <a:r>
              <a:rPr lang="en-US" dirty="0"/>
              <a:t>Insertion sort - Complexity</a:t>
            </a:r>
          </a:p>
        </p:txBody>
      </p:sp>
      <p:sp>
        <p:nvSpPr>
          <p:cNvPr id="3" name="Content Placeholder 2"/>
          <p:cNvSpPr>
            <a:spLocks noGrp="1"/>
          </p:cNvSpPr>
          <p:nvPr>
            <p:ph sz="quarter" idx="1"/>
          </p:nvPr>
        </p:nvSpPr>
        <p:spPr>
          <a:xfrm>
            <a:off x="1981200" y="762000"/>
            <a:ext cx="7848600" cy="5867400"/>
          </a:xfrm>
        </p:spPr>
        <p:txBody>
          <a:bodyPr>
            <a:normAutofit/>
          </a:bodyPr>
          <a:lstStyle/>
          <a:p>
            <a:pPr>
              <a:lnSpc>
                <a:spcPct val="120000"/>
              </a:lnSpc>
              <a:defRPr/>
            </a:pPr>
            <a:r>
              <a:rPr lang="en-US" sz="2000" dirty="0">
                <a:solidFill>
                  <a:srgbClr val="FF0000"/>
                </a:solidFill>
              </a:rPr>
              <a:t>Best Case: - O (n)</a:t>
            </a:r>
          </a:p>
          <a:p>
            <a:pPr>
              <a:lnSpc>
                <a:spcPct val="120000"/>
              </a:lnSpc>
              <a:buFontTx/>
              <a:buNone/>
              <a:defRPr/>
            </a:pPr>
            <a:r>
              <a:rPr lang="en-US" sz="2000" dirty="0"/>
              <a:t>    List is already sorted. In each iteration, first element of unsorted list compared with last element of sorted list, thus (n-1) comparisons. </a:t>
            </a:r>
          </a:p>
          <a:p>
            <a:pPr>
              <a:lnSpc>
                <a:spcPct val="120000"/>
              </a:lnSpc>
              <a:defRPr/>
            </a:pPr>
            <a:endParaRPr lang="en-US" sz="2000" dirty="0">
              <a:solidFill>
                <a:srgbClr val="FF0000"/>
              </a:solidFill>
            </a:endParaRPr>
          </a:p>
          <a:p>
            <a:pPr>
              <a:lnSpc>
                <a:spcPct val="120000"/>
              </a:lnSpc>
              <a:defRPr/>
            </a:pPr>
            <a:r>
              <a:rPr lang="en-US" sz="2000" dirty="0">
                <a:solidFill>
                  <a:srgbClr val="FF0000"/>
                </a:solidFill>
              </a:rPr>
              <a:t>Worst Case: - O(n</a:t>
            </a:r>
            <a:r>
              <a:rPr lang="en-US" sz="2000" baseline="30000" dirty="0">
                <a:solidFill>
                  <a:srgbClr val="FF0000"/>
                </a:solidFill>
              </a:rPr>
              <a:t>2</a:t>
            </a:r>
            <a:r>
              <a:rPr lang="en-US" sz="2000" dirty="0">
                <a:solidFill>
                  <a:srgbClr val="FF0000"/>
                </a:solidFill>
              </a:rPr>
              <a:t>)</a:t>
            </a:r>
          </a:p>
          <a:p>
            <a:pPr algn="just">
              <a:lnSpc>
                <a:spcPct val="120000"/>
              </a:lnSpc>
              <a:buFontTx/>
              <a:buNone/>
              <a:defRPr/>
            </a:pPr>
            <a:r>
              <a:rPr lang="en-US" sz="2000" dirty="0"/>
              <a:t>    List sorted in reverse order. First element of unsorted list compared with one element of sorted list, second compared with 2 elements. Last element to be inserted compared with all the n-1 elements.</a:t>
            </a:r>
          </a:p>
          <a:p>
            <a:pPr lvl="1">
              <a:lnSpc>
                <a:spcPct val="120000"/>
              </a:lnSpc>
              <a:buFontTx/>
              <a:buNone/>
              <a:defRPr/>
            </a:pPr>
            <a:r>
              <a:rPr lang="en-US" sz="2000" dirty="0"/>
              <a:t>1 + 2 + 3 + ………………… (n-2) + (n-1)</a:t>
            </a:r>
          </a:p>
          <a:p>
            <a:pPr lvl="1">
              <a:lnSpc>
                <a:spcPct val="120000"/>
              </a:lnSpc>
              <a:buFontTx/>
              <a:buNone/>
              <a:defRPr/>
            </a:pPr>
            <a:r>
              <a:rPr lang="en-US" sz="2000" dirty="0"/>
              <a:t>= (n (n-1))/2</a:t>
            </a:r>
          </a:p>
          <a:p>
            <a:pPr lvl="1">
              <a:lnSpc>
                <a:spcPct val="120000"/>
              </a:lnSpc>
              <a:buFontTx/>
              <a:buNone/>
              <a:defRPr/>
            </a:pPr>
            <a:r>
              <a:rPr lang="en-US" sz="2000" dirty="0"/>
              <a:t>= O (n</a:t>
            </a:r>
            <a:r>
              <a:rPr lang="en-US" sz="2000" baseline="30000" dirty="0"/>
              <a:t>2</a:t>
            </a:r>
            <a:r>
              <a:rPr lang="en-US" sz="2000" dirty="0"/>
              <a:t>)</a:t>
            </a:r>
          </a:p>
          <a:p>
            <a:pPr lvl="1">
              <a:lnSpc>
                <a:spcPct val="120000"/>
              </a:lnSpc>
              <a:buFontTx/>
              <a:buNone/>
              <a:defRPr/>
            </a:pPr>
            <a:endParaRPr lang="en-US" sz="2000" dirty="0"/>
          </a:p>
          <a:p>
            <a:pPr>
              <a:lnSpc>
                <a:spcPct val="120000"/>
              </a:lnSpc>
              <a:defRPr/>
            </a:pPr>
            <a:r>
              <a:rPr lang="en-US" sz="2000" dirty="0">
                <a:solidFill>
                  <a:srgbClr val="FF0000"/>
                </a:solidFill>
              </a:rPr>
              <a:t>Average Case: - O(n</a:t>
            </a:r>
            <a:r>
              <a:rPr lang="en-US" sz="2000" baseline="30000" dirty="0">
                <a:solidFill>
                  <a:srgbClr val="FF0000"/>
                </a:solidFill>
              </a:rPr>
              <a:t>2</a:t>
            </a:r>
            <a:r>
              <a:rPr lang="en-US" sz="2000" dirty="0">
                <a:solidFill>
                  <a:srgbClr val="FF0000"/>
                </a:solidFill>
              </a:rPr>
              <a:t>)</a:t>
            </a:r>
            <a:endParaRPr lang="en-US" sz="2400" dirty="0">
              <a:solidFill>
                <a:srgbClr val="FF0000"/>
              </a:solidFill>
            </a:endParaRPr>
          </a:p>
        </p:txBody>
      </p:sp>
    </p:spTree>
    <p:extLst>
      <p:ext uri="{BB962C8B-B14F-4D97-AF65-F5344CB8AC3E}">
        <p14:creationId xmlns:p14="http://schemas.microsoft.com/office/powerpoint/2010/main" val="23230901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Exercise</a:t>
            </a:r>
          </a:p>
        </p:txBody>
      </p:sp>
      <p:sp>
        <p:nvSpPr>
          <p:cNvPr id="47107" name="Content Placeholder 2"/>
          <p:cNvSpPr>
            <a:spLocks noGrp="1"/>
          </p:cNvSpPr>
          <p:nvPr>
            <p:ph sz="quarter" idx="1"/>
          </p:nvPr>
        </p:nvSpPr>
        <p:spPr/>
        <p:txBody>
          <a:bodyPr/>
          <a:lstStyle/>
          <a:p>
            <a:r>
              <a:rPr lang="en-US" dirty="0"/>
              <a:t>Sort the following array using insertion sort.</a:t>
            </a:r>
          </a:p>
          <a:p>
            <a:pPr>
              <a:buFont typeface="Wingdings 2" pitchFamily="18" charset="2"/>
              <a:buNone/>
            </a:pPr>
            <a:endParaRPr lang="en-US" dirty="0"/>
          </a:p>
          <a:p>
            <a:pPr>
              <a:buFont typeface="Wingdings 2" pitchFamily="18" charset="2"/>
              <a:buNone/>
            </a:pPr>
            <a:r>
              <a:rPr lang="en-US" dirty="0"/>
              <a:t>		25	2	10	5	8	7</a:t>
            </a:r>
          </a:p>
          <a:p>
            <a:pPr>
              <a:buFont typeface="Wingdings 2" pitchFamily="18" charset="2"/>
              <a:buNone/>
            </a:pPr>
            <a:endParaRPr lang="en-US" dirty="0"/>
          </a:p>
          <a:p>
            <a:pPr>
              <a:buFont typeface="Wingdings 2" pitchFamily="18" charset="2"/>
              <a:buNone/>
            </a:pPr>
            <a:endParaRPr lang="en-US" dirty="0"/>
          </a:p>
          <a:p>
            <a:pPr>
              <a:buFont typeface="Wingdings 2" pitchFamily="18" charset="2"/>
              <a:buNone/>
            </a:pPr>
            <a:r>
              <a:rPr lang="en-US" dirty="0"/>
              <a:t>	</a:t>
            </a:r>
          </a:p>
          <a:p>
            <a:pPr>
              <a:buFont typeface="Wingdings 2" pitchFamily="18" charset="2"/>
              <a:buNone/>
            </a:pPr>
            <a:r>
              <a:rPr lang="en-US" dirty="0"/>
              <a:t>	</a:t>
            </a:r>
          </a:p>
        </p:txBody>
      </p:sp>
    </p:spTree>
    <p:extLst>
      <p:ext uri="{BB962C8B-B14F-4D97-AF65-F5344CB8AC3E}">
        <p14:creationId xmlns:p14="http://schemas.microsoft.com/office/powerpoint/2010/main" val="38979129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100" y="274638"/>
            <a:ext cx="7499350" cy="411162"/>
          </a:xfrm>
        </p:spPr>
        <p:txBody>
          <a:bodyPr>
            <a:normAutofit fontScale="90000"/>
          </a:bodyPr>
          <a:lstStyle/>
          <a:p>
            <a:pPr>
              <a:defRPr/>
            </a:pPr>
            <a:r>
              <a:rPr lang="en-US" dirty="0"/>
              <a:t>Insertion Sort Example</a:t>
            </a:r>
          </a:p>
        </p:txBody>
      </p:sp>
      <p:sp>
        <p:nvSpPr>
          <p:cNvPr id="48131" name="Content Placeholder 2"/>
          <p:cNvSpPr>
            <a:spLocks noGrp="1"/>
          </p:cNvSpPr>
          <p:nvPr>
            <p:ph sz="quarter" idx="1"/>
          </p:nvPr>
        </p:nvSpPr>
        <p:spPr>
          <a:xfrm>
            <a:off x="2667000" y="990600"/>
            <a:ext cx="8001000" cy="4114800"/>
          </a:xfrm>
        </p:spPr>
        <p:txBody>
          <a:bodyPr>
            <a:normAutofit fontScale="92500" lnSpcReduction="10000"/>
          </a:bodyPr>
          <a:lstStyle/>
          <a:p>
            <a:pPr>
              <a:buFont typeface="Wingdings 2" pitchFamily="18" charset="2"/>
              <a:buNone/>
            </a:pPr>
            <a:r>
              <a:rPr lang="en-US" sz="2800"/>
              <a:t>25	2	10	5	8	7</a:t>
            </a:r>
          </a:p>
          <a:p>
            <a:pPr>
              <a:buFont typeface="Wingdings 2" pitchFamily="18" charset="2"/>
              <a:buNone/>
            </a:pPr>
            <a:r>
              <a:rPr lang="en-US" sz="2800"/>
              <a:t>25	First value is considered as sorted.</a:t>
            </a:r>
          </a:p>
          <a:p>
            <a:pPr>
              <a:buFont typeface="Wingdings 2" pitchFamily="18" charset="2"/>
              <a:buNone/>
            </a:pPr>
            <a:endParaRPr lang="en-US" sz="2800"/>
          </a:p>
          <a:p>
            <a:pPr>
              <a:buFont typeface="Wingdings 2" pitchFamily="18" charset="2"/>
              <a:buNone/>
            </a:pPr>
            <a:r>
              <a:rPr lang="en-US" sz="2800">
                <a:solidFill>
                  <a:srgbClr val="FF0000"/>
                </a:solidFill>
              </a:rPr>
              <a:t>Pass 1:</a:t>
            </a:r>
          </a:p>
          <a:p>
            <a:pPr>
              <a:buFont typeface="Wingdings 2" pitchFamily="18" charset="2"/>
              <a:buNone/>
            </a:pPr>
            <a:r>
              <a:rPr lang="en-US" sz="2800">
                <a:solidFill>
                  <a:srgbClr val="00B050"/>
                </a:solidFill>
              </a:rPr>
              <a:t>2	</a:t>
            </a:r>
            <a:r>
              <a:rPr lang="en-US" sz="2800"/>
              <a:t>	25</a:t>
            </a:r>
          </a:p>
          <a:p>
            <a:pPr>
              <a:buFont typeface="Wingdings 2" pitchFamily="18" charset="2"/>
              <a:buNone/>
            </a:pPr>
            <a:endParaRPr lang="en-US" sz="2800"/>
          </a:p>
          <a:p>
            <a:pPr>
              <a:buFont typeface="Wingdings 2" pitchFamily="18" charset="2"/>
              <a:buNone/>
            </a:pPr>
            <a:r>
              <a:rPr lang="en-US" sz="2800"/>
              <a:t>Insert next value 2</a:t>
            </a:r>
          </a:p>
          <a:p>
            <a:pPr>
              <a:buFont typeface="Wingdings 2" pitchFamily="18" charset="2"/>
              <a:buNone/>
            </a:pPr>
            <a:r>
              <a:rPr lang="en-US" sz="2800"/>
              <a:t>2 is less than 25</a:t>
            </a:r>
          </a:p>
          <a:p>
            <a:pPr>
              <a:buFont typeface="Wingdings 2" pitchFamily="18" charset="2"/>
              <a:buNone/>
            </a:pPr>
            <a:r>
              <a:rPr lang="en-US" sz="2800"/>
              <a:t>25 slides over</a:t>
            </a:r>
          </a:p>
          <a:p>
            <a:pPr>
              <a:buFont typeface="Wingdings 2" pitchFamily="18" charset="2"/>
              <a:buNone/>
            </a:pPr>
            <a:endParaRPr lang="en-US" sz="2800"/>
          </a:p>
        </p:txBody>
      </p:sp>
      <p:cxnSp>
        <p:nvCxnSpPr>
          <p:cNvPr id="5" name="Straight Arrow Connector 4"/>
          <p:cNvCxnSpPr/>
          <p:nvPr/>
        </p:nvCxnSpPr>
        <p:spPr>
          <a:xfrm>
            <a:off x="3657600" y="3581400"/>
            <a:ext cx="457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4119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100" y="274638"/>
            <a:ext cx="7499350" cy="411162"/>
          </a:xfrm>
        </p:spPr>
        <p:txBody>
          <a:bodyPr>
            <a:normAutofit fontScale="90000"/>
          </a:bodyPr>
          <a:lstStyle/>
          <a:p>
            <a:pPr>
              <a:defRPr/>
            </a:pPr>
            <a:r>
              <a:rPr lang="en-US" dirty="0"/>
              <a:t>Insertion Sort Example</a:t>
            </a:r>
          </a:p>
        </p:txBody>
      </p:sp>
      <p:sp>
        <p:nvSpPr>
          <p:cNvPr id="49155" name="Content Placeholder 2"/>
          <p:cNvSpPr>
            <a:spLocks noGrp="1"/>
          </p:cNvSpPr>
          <p:nvPr>
            <p:ph sz="quarter" idx="1"/>
          </p:nvPr>
        </p:nvSpPr>
        <p:spPr>
          <a:xfrm>
            <a:off x="2667000" y="762000"/>
            <a:ext cx="8001000" cy="5867400"/>
          </a:xfrm>
        </p:spPr>
        <p:txBody>
          <a:bodyPr>
            <a:normAutofit lnSpcReduction="10000"/>
          </a:bodyPr>
          <a:lstStyle/>
          <a:p>
            <a:pPr>
              <a:buFont typeface="Wingdings 2" pitchFamily="18" charset="2"/>
              <a:buNone/>
            </a:pPr>
            <a:r>
              <a:rPr lang="en-US" sz="2800">
                <a:solidFill>
                  <a:srgbClr val="FF0000"/>
                </a:solidFill>
              </a:rPr>
              <a:t>Pass 2:</a:t>
            </a:r>
          </a:p>
          <a:p>
            <a:pPr>
              <a:buFont typeface="Wingdings 2" pitchFamily="18" charset="2"/>
              <a:buNone/>
            </a:pPr>
            <a:r>
              <a:rPr lang="en-US" sz="2800"/>
              <a:t>2</a:t>
            </a:r>
            <a:r>
              <a:rPr lang="en-US" sz="2800">
                <a:solidFill>
                  <a:srgbClr val="00B050"/>
                </a:solidFill>
              </a:rPr>
              <a:t>	</a:t>
            </a:r>
            <a:r>
              <a:rPr lang="en-US" sz="2800"/>
              <a:t>	</a:t>
            </a:r>
            <a:r>
              <a:rPr lang="en-US" sz="2800">
                <a:solidFill>
                  <a:srgbClr val="00B050"/>
                </a:solidFill>
              </a:rPr>
              <a:t>10</a:t>
            </a:r>
            <a:r>
              <a:rPr lang="en-US" sz="2800"/>
              <a:t>	25</a:t>
            </a:r>
          </a:p>
          <a:p>
            <a:pPr>
              <a:buFont typeface="Wingdings 2" pitchFamily="18" charset="2"/>
              <a:buNone/>
            </a:pPr>
            <a:endParaRPr lang="en-US" sz="2800"/>
          </a:p>
          <a:p>
            <a:pPr>
              <a:buFont typeface="Wingdings 2" pitchFamily="18" charset="2"/>
              <a:buNone/>
            </a:pPr>
            <a:r>
              <a:rPr lang="en-US" sz="2800"/>
              <a:t>Insert next value 10</a:t>
            </a:r>
          </a:p>
          <a:p>
            <a:pPr>
              <a:buFont typeface="Wingdings 2" pitchFamily="18" charset="2"/>
              <a:buNone/>
            </a:pPr>
            <a:r>
              <a:rPr lang="en-US" sz="2800"/>
              <a:t>10 is less than 25</a:t>
            </a:r>
          </a:p>
          <a:p>
            <a:pPr>
              <a:buFont typeface="Wingdings 2" pitchFamily="18" charset="2"/>
              <a:buNone/>
            </a:pPr>
            <a:r>
              <a:rPr lang="en-US" sz="2800"/>
              <a:t>25 slides over</a:t>
            </a:r>
          </a:p>
          <a:p>
            <a:pPr>
              <a:buFont typeface="Wingdings 2" pitchFamily="18" charset="2"/>
              <a:buNone/>
            </a:pPr>
            <a:r>
              <a:rPr lang="en-US" sz="2800">
                <a:solidFill>
                  <a:srgbClr val="FF0000"/>
                </a:solidFill>
              </a:rPr>
              <a:t>Pass 3:</a:t>
            </a:r>
          </a:p>
          <a:p>
            <a:pPr>
              <a:buFont typeface="Wingdings 2" pitchFamily="18" charset="2"/>
              <a:buNone/>
            </a:pPr>
            <a:r>
              <a:rPr lang="en-US" sz="2800"/>
              <a:t>2		</a:t>
            </a:r>
            <a:r>
              <a:rPr lang="en-US" sz="2800">
                <a:solidFill>
                  <a:srgbClr val="00B050"/>
                </a:solidFill>
              </a:rPr>
              <a:t>5</a:t>
            </a:r>
            <a:r>
              <a:rPr lang="en-US" sz="2800"/>
              <a:t>	10	25</a:t>
            </a:r>
          </a:p>
          <a:p>
            <a:pPr>
              <a:buFont typeface="Wingdings 2" pitchFamily="18" charset="2"/>
              <a:buNone/>
            </a:pPr>
            <a:endParaRPr lang="en-US" sz="2800"/>
          </a:p>
          <a:p>
            <a:pPr>
              <a:buFont typeface="Wingdings 2" pitchFamily="18" charset="2"/>
              <a:buNone/>
            </a:pPr>
            <a:r>
              <a:rPr lang="en-US" sz="2800"/>
              <a:t>Insert next value 5</a:t>
            </a:r>
          </a:p>
          <a:p>
            <a:pPr>
              <a:buFont typeface="Wingdings 2" pitchFamily="18" charset="2"/>
              <a:buNone/>
            </a:pPr>
            <a:r>
              <a:rPr lang="en-US" sz="2800"/>
              <a:t>5 is less than 10, 25</a:t>
            </a:r>
          </a:p>
          <a:p>
            <a:pPr>
              <a:buFont typeface="Wingdings 2" pitchFamily="18" charset="2"/>
              <a:buNone/>
            </a:pPr>
            <a:r>
              <a:rPr lang="en-US" sz="2800"/>
              <a:t>10, 25 slide over</a:t>
            </a:r>
          </a:p>
          <a:p>
            <a:pPr>
              <a:buFont typeface="Wingdings 2" pitchFamily="18" charset="2"/>
              <a:buNone/>
            </a:pPr>
            <a:endParaRPr lang="en-US" sz="2800"/>
          </a:p>
          <a:p>
            <a:pPr>
              <a:buFont typeface="Wingdings 2" pitchFamily="18" charset="2"/>
              <a:buNone/>
            </a:pPr>
            <a:endParaRPr lang="en-US" sz="2800"/>
          </a:p>
        </p:txBody>
      </p:sp>
      <p:cxnSp>
        <p:nvCxnSpPr>
          <p:cNvPr id="5" name="Straight Arrow Connector 4"/>
          <p:cNvCxnSpPr/>
          <p:nvPr/>
        </p:nvCxnSpPr>
        <p:spPr>
          <a:xfrm>
            <a:off x="4572000" y="2209800"/>
            <a:ext cx="457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4572000" y="4876800"/>
            <a:ext cx="1524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105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100" y="274638"/>
            <a:ext cx="7499350" cy="411162"/>
          </a:xfrm>
        </p:spPr>
        <p:txBody>
          <a:bodyPr>
            <a:normAutofit fontScale="90000"/>
          </a:bodyPr>
          <a:lstStyle/>
          <a:p>
            <a:pPr>
              <a:defRPr/>
            </a:pPr>
            <a:r>
              <a:rPr lang="en-US" dirty="0"/>
              <a:t>Insertion Sort Example</a:t>
            </a:r>
          </a:p>
        </p:txBody>
      </p:sp>
      <p:sp>
        <p:nvSpPr>
          <p:cNvPr id="50179" name="Content Placeholder 2"/>
          <p:cNvSpPr>
            <a:spLocks noGrp="1"/>
          </p:cNvSpPr>
          <p:nvPr>
            <p:ph sz="quarter" idx="1"/>
          </p:nvPr>
        </p:nvSpPr>
        <p:spPr>
          <a:xfrm>
            <a:off x="1905000" y="715962"/>
            <a:ext cx="8001000" cy="5867400"/>
          </a:xfrm>
        </p:spPr>
        <p:txBody>
          <a:bodyPr>
            <a:normAutofit lnSpcReduction="10000"/>
          </a:bodyPr>
          <a:lstStyle/>
          <a:p>
            <a:pPr>
              <a:buFont typeface="Wingdings 2" pitchFamily="18" charset="2"/>
              <a:buNone/>
            </a:pPr>
            <a:r>
              <a:rPr lang="en-US" sz="2800" dirty="0">
                <a:solidFill>
                  <a:srgbClr val="FF0000"/>
                </a:solidFill>
              </a:rPr>
              <a:t>Pass 4:</a:t>
            </a:r>
          </a:p>
          <a:p>
            <a:pPr>
              <a:buFont typeface="Wingdings 2" pitchFamily="18" charset="2"/>
              <a:buNone/>
            </a:pPr>
            <a:r>
              <a:rPr lang="en-US" sz="2800" dirty="0"/>
              <a:t>2</a:t>
            </a:r>
            <a:r>
              <a:rPr lang="en-US" sz="2800" dirty="0">
                <a:solidFill>
                  <a:srgbClr val="00B050"/>
                </a:solidFill>
              </a:rPr>
              <a:t>	</a:t>
            </a:r>
            <a:r>
              <a:rPr lang="en-US" sz="2800" dirty="0"/>
              <a:t>	5	</a:t>
            </a:r>
            <a:r>
              <a:rPr lang="en-US" sz="2800" dirty="0">
                <a:solidFill>
                  <a:srgbClr val="00B050"/>
                </a:solidFill>
              </a:rPr>
              <a:t>8</a:t>
            </a:r>
            <a:r>
              <a:rPr lang="en-US" sz="2800" dirty="0"/>
              <a:t>	10	25</a:t>
            </a:r>
          </a:p>
          <a:p>
            <a:pPr>
              <a:buFont typeface="Wingdings 2" pitchFamily="18" charset="2"/>
              <a:buNone/>
            </a:pPr>
            <a:endParaRPr lang="en-US" sz="2800" dirty="0"/>
          </a:p>
          <a:p>
            <a:pPr>
              <a:buFont typeface="Wingdings 2" pitchFamily="18" charset="2"/>
              <a:buNone/>
            </a:pPr>
            <a:r>
              <a:rPr lang="en-US" sz="2800" dirty="0"/>
              <a:t>Insert next value 8</a:t>
            </a:r>
          </a:p>
          <a:p>
            <a:pPr>
              <a:buFont typeface="Wingdings 2" pitchFamily="18" charset="2"/>
              <a:buNone/>
            </a:pPr>
            <a:r>
              <a:rPr lang="en-US" sz="2800" dirty="0"/>
              <a:t>8 is less than 10, 25</a:t>
            </a:r>
          </a:p>
          <a:p>
            <a:pPr>
              <a:buFont typeface="Wingdings 2" pitchFamily="18" charset="2"/>
              <a:buNone/>
            </a:pPr>
            <a:r>
              <a:rPr lang="en-US" sz="2800" dirty="0"/>
              <a:t>10, 25 slide over</a:t>
            </a:r>
          </a:p>
          <a:p>
            <a:pPr>
              <a:buFont typeface="Wingdings 2" pitchFamily="18" charset="2"/>
              <a:buNone/>
            </a:pPr>
            <a:r>
              <a:rPr lang="en-US" sz="2800" dirty="0">
                <a:solidFill>
                  <a:srgbClr val="FF0000"/>
                </a:solidFill>
              </a:rPr>
              <a:t>Pass 5:</a:t>
            </a:r>
          </a:p>
          <a:p>
            <a:pPr>
              <a:buFont typeface="Wingdings 2" pitchFamily="18" charset="2"/>
              <a:buNone/>
            </a:pPr>
            <a:r>
              <a:rPr lang="en-US" sz="2800" dirty="0"/>
              <a:t>2		5	</a:t>
            </a:r>
            <a:r>
              <a:rPr lang="en-US" sz="2800" dirty="0">
                <a:solidFill>
                  <a:srgbClr val="00B050"/>
                </a:solidFill>
              </a:rPr>
              <a:t>7</a:t>
            </a:r>
            <a:r>
              <a:rPr lang="en-US" sz="2800" dirty="0"/>
              <a:t>	8	10	25</a:t>
            </a:r>
          </a:p>
          <a:p>
            <a:pPr>
              <a:buFont typeface="Wingdings 2" pitchFamily="18" charset="2"/>
              <a:buNone/>
            </a:pPr>
            <a:endParaRPr lang="en-US" sz="2800" dirty="0"/>
          </a:p>
          <a:p>
            <a:pPr>
              <a:buFont typeface="Wingdings 2" pitchFamily="18" charset="2"/>
              <a:buNone/>
            </a:pPr>
            <a:r>
              <a:rPr lang="en-US" sz="2800" dirty="0"/>
              <a:t>Insert next value 7</a:t>
            </a:r>
          </a:p>
          <a:p>
            <a:pPr>
              <a:buFont typeface="Wingdings 2" pitchFamily="18" charset="2"/>
              <a:buNone/>
            </a:pPr>
            <a:r>
              <a:rPr lang="en-US" sz="2800" dirty="0"/>
              <a:t>7 is less than 8,10, 25</a:t>
            </a:r>
          </a:p>
          <a:p>
            <a:pPr>
              <a:buFont typeface="Wingdings 2" pitchFamily="18" charset="2"/>
              <a:buNone/>
            </a:pPr>
            <a:r>
              <a:rPr lang="en-US" sz="2800" dirty="0"/>
              <a:t>8,10, 25 slide over</a:t>
            </a:r>
          </a:p>
          <a:p>
            <a:pPr>
              <a:buFont typeface="Wingdings 2" pitchFamily="18" charset="2"/>
              <a:buNone/>
            </a:pPr>
            <a:endParaRPr lang="en-US" sz="2800" dirty="0"/>
          </a:p>
          <a:p>
            <a:pPr>
              <a:buFont typeface="Wingdings 2" pitchFamily="18" charset="2"/>
              <a:buNone/>
            </a:pPr>
            <a:endParaRPr lang="en-US" sz="2800" dirty="0"/>
          </a:p>
        </p:txBody>
      </p:sp>
      <p:cxnSp>
        <p:nvCxnSpPr>
          <p:cNvPr id="5" name="Straight Arrow Connector 4"/>
          <p:cNvCxnSpPr/>
          <p:nvPr/>
        </p:nvCxnSpPr>
        <p:spPr>
          <a:xfrm>
            <a:off x="5486400" y="1905000"/>
            <a:ext cx="1295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486400" y="4876800"/>
            <a:ext cx="2362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8954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Exercise</a:t>
            </a:r>
          </a:p>
        </p:txBody>
      </p:sp>
      <p:sp>
        <p:nvSpPr>
          <p:cNvPr id="54275" name="Content Placeholder 2"/>
          <p:cNvSpPr>
            <a:spLocks noGrp="1"/>
          </p:cNvSpPr>
          <p:nvPr>
            <p:ph sz="quarter" idx="1"/>
          </p:nvPr>
        </p:nvSpPr>
        <p:spPr/>
        <p:txBody>
          <a:bodyPr/>
          <a:lstStyle/>
          <a:p>
            <a:r>
              <a:rPr lang="en-US" dirty="0"/>
              <a:t>Sort following elements using insertion sort algorithm.</a:t>
            </a:r>
          </a:p>
          <a:p>
            <a:pPr>
              <a:buFont typeface="Wingdings 2" pitchFamily="18" charset="2"/>
              <a:buNone/>
            </a:pPr>
            <a:endParaRPr lang="en-US" dirty="0"/>
          </a:p>
          <a:p>
            <a:pPr marL="514350" indent="-514350">
              <a:buFont typeface="+mj-lt"/>
              <a:buAutoNum type="arabicPeriod"/>
            </a:pPr>
            <a:r>
              <a:rPr lang="en-US" dirty="0"/>
              <a:t>	78	  12	34	98	22	65	11</a:t>
            </a:r>
          </a:p>
          <a:p>
            <a:pPr marL="514350" indent="-514350">
              <a:buFont typeface="+mj-lt"/>
              <a:buAutoNum type="arabicPeriod"/>
            </a:pPr>
            <a:r>
              <a:rPr lang="en-US" dirty="0"/>
              <a:t> 43    12   56   69   21   105   63   72   36   23 (Nov. 2017)</a:t>
            </a:r>
          </a:p>
          <a:p>
            <a:pPr marL="514350" indent="-514350">
              <a:buFont typeface="+mj-lt"/>
              <a:buAutoNum type="arabicPeriod"/>
            </a:pPr>
            <a:r>
              <a:rPr lang="en-US" dirty="0"/>
              <a:t>58  63  78  10  19  81  51  25  37  49(May 2012)</a:t>
            </a:r>
          </a:p>
          <a:p>
            <a:pPr marL="514350" indent="-514350">
              <a:buFont typeface="+mj-lt"/>
              <a:buAutoNum type="arabicPeriod"/>
            </a:pPr>
            <a:r>
              <a:rPr lang="en-US" dirty="0"/>
              <a:t>38  10  47  65  19  210  50  70  36(Bridge Course)</a:t>
            </a:r>
          </a:p>
        </p:txBody>
      </p:sp>
    </p:spTree>
    <p:extLst>
      <p:ext uri="{BB962C8B-B14F-4D97-AF65-F5344CB8AC3E}">
        <p14:creationId xmlns:p14="http://schemas.microsoft.com/office/powerpoint/2010/main" val="1224503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1676400"/>
            <a:ext cx="7499350" cy="1143000"/>
          </a:xfrm>
        </p:spPr>
        <p:txBody>
          <a:bodyPr/>
          <a:lstStyle/>
          <a:p>
            <a:pPr>
              <a:defRPr/>
            </a:pPr>
            <a:r>
              <a:rPr lang="en-US" dirty="0"/>
              <a:t>Selection Sort</a:t>
            </a:r>
          </a:p>
        </p:txBody>
      </p:sp>
    </p:spTree>
    <p:extLst>
      <p:ext uri="{BB962C8B-B14F-4D97-AF65-F5344CB8AC3E}">
        <p14:creationId xmlns:p14="http://schemas.microsoft.com/office/powerpoint/2010/main" val="4192654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ChangeArrowheads="1"/>
          </p:cNvSpPr>
          <p:nvPr/>
        </p:nvSpPr>
        <p:spPr bwMode="auto">
          <a:xfrm>
            <a:off x="2735264" y="3203576"/>
            <a:ext cx="6518275" cy="715963"/>
          </a:xfrm>
          <a:prstGeom prst="rect">
            <a:avLst/>
          </a:prstGeom>
          <a:noFill/>
          <a:ln w="38100">
            <a:solidFill>
              <a:schemeClr val="tx1"/>
            </a:solidFill>
            <a:miter lim="800000"/>
            <a:headEnd/>
            <a:tailEnd/>
          </a:ln>
        </p:spPr>
        <p:txBody>
          <a:bodyPr wrap="none" anchor="ctr"/>
          <a:lstStyle/>
          <a:p>
            <a:endParaRPr lang="en-US">
              <a:latin typeface="Gill Sans MT" pitchFamily="34" charset="0"/>
            </a:endParaRPr>
          </a:p>
        </p:txBody>
      </p:sp>
      <p:sp>
        <p:nvSpPr>
          <p:cNvPr id="12293" name="Line 5"/>
          <p:cNvSpPr>
            <a:spLocks noChangeShapeType="1"/>
          </p:cNvSpPr>
          <p:nvPr/>
        </p:nvSpPr>
        <p:spPr bwMode="auto">
          <a:xfrm>
            <a:off x="3744913" y="3198814"/>
            <a:ext cx="0" cy="712787"/>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12294" name="Line 6"/>
          <p:cNvSpPr>
            <a:spLocks noChangeShapeType="1"/>
          </p:cNvSpPr>
          <p:nvPr/>
        </p:nvSpPr>
        <p:spPr bwMode="auto">
          <a:xfrm>
            <a:off x="4762500" y="3198814"/>
            <a:ext cx="0" cy="725487"/>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12295" name="Line 7"/>
          <p:cNvSpPr>
            <a:spLocks noChangeShapeType="1"/>
          </p:cNvSpPr>
          <p:nvPr/>
        </p:nvSpPr>
        <p:spPr bwMode="auto">
          <a:xfrm>
            <a:off x="5800725" y="3198814"/>
            <a:ext cx="0" cy="725487"/>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12296" name="Line 8"/>
          <p:cNvSpPr>
            <a:spLocks noChangeShapeType="1"/>
          </p:cNvSpPr>
          <p:nvPr/>
        </p:nvSpPr>
        <p:spPr bwMode="auto">
          <a:xfrm>
            <a:off x="6910388" y="3198814"/>
            <a:ext cx="0" cy="725487"/>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12297" name="Line 9"/>
          <p:cNvSpPr>
            <a:spLocks noChangeShapeType="1"/>
          </p:cNvSpPr>
          <p:nvPr/>
        </p:nvSpPr>
        <p:spPr bwMode="auto">
          <a:xfrm>
            <a:off x="8064500" y="3211514"/>
            <a:ext cx="0" cy="700087"/>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12298" name="Rectangle 10"/>
          <p:cNvSpPr>
            <a:spLocks noChangeArrowheads="1"/>
          </p:cNvSpPr>
          <p:nvPr/>
        </p:nvSpPr>
        <p:spPr bwMode="auto">
          <a:xfrm>
            <a:off x="8482014" y="3378200"/>
            <a:ext cx="301365" cy="369974"/>
          </a:xfrm>
          <a:prstGeom prst="rect">
            <a:avLst/>
          </a:prstGeom>
          <a:noFill/>
          <a:ln w="9525">
            <a:noFill/>
            <a:miter lim="800000"/>
            <a:headEnd/>
            <a:tailEnd/>
          </a:ln>
        </p:spPr>
        <p:txBody>
          <a:bodyPr wrap="none" lIns="92075" tIns="46038" rIns="92075" bIns="46038">
            <a:spAutoFit/>
          </a:bodyPr>
          <a:lstStyle/>
          <a:p>
            <a:r>
              <a:rPr lang="en-US">
                <a:latin typeface="Gill Sans MT" pitchFamily="34" charset="0"/>
              </a:rPr>
              <a:t>5</a:t>
            </a:r>
          </a:p>
        </p:txBody>
      </p:sp>
      <p:sp>
        <p:nvSpPr>
          <p:cNvPr id="12299" name="Rectangle 11"/>
          <p:cNvSpPr>
            <a:spLocks noChangeArrowheads="1"/>
          </p:cNvSpPr>
          <p:nvPr/>
        </p:nvSpPr>
        <p:spPr bwMode="auto">
          <a:xfrm>
            <a:off x="6040439" y="3365500"/>
            <a:ext cx="416781" cy="369974"/>
          </a:xfrm>
          <a:prstGeom prst="rect">
            <a:avLst/>
          </a:prstGeom>
          <a:noFill/>
          <a:ln w="9525">
            <a:noFill/>
            <a:miter lim="800000"/>
            <a:headEnd/>
            <a:tailEnd/>
          </a:ln>
        </p:spPr>
        <p:txBody>
          <a:bodyPr wrap="none" lIns="92075" tIns="46038" rIns="92075" bIns="46038">
            <a:spAutoFit/>
          </a:bodyPr>
          <a:lstStyle/>
          <a:p>
            <a:r>
              <a:rPr lang="en-US">
                <a:latin typeface="Gill Sans MT" pitchFamily="34" charset="0"/>
              </a:rPr>
              <a:t>12</a:t>
            </a:r>
          </a:p>
        </p:txBody>
      </p:sp>
      <p:sp>
        <p:nvSpPr>
          <p:cNvPr id="12300" name="Rectangle 12"/>
          <p:cNvSpPr>
            <a:spLocks noChangeArrowheads="1"/>
          </p:cNvSpPr>
          <p:nvPr/>
        </p:nvSpPr>
        <p:spPr bwMode="auto">
          <a:xfrm>
            <a:off x="4954589" y="3378200"/>
            <a:ext cx="416781" cy="369974"/>
          </a:xfrm>
          <a:prstGeom prst="rect">
            <a:avLst/>
          </a:prstGeom>
          <a:noFill/>
          <a:ln w="9525">
            <a:noFill/>
            <a:miter lim="800000"/>
            <a:headEnd/>
            <a:tailEnd/>
          </a:ln>
        </p:spPr>
        <p:txBody>
          <a:bodyPr wrap="none" lIns="92075" tIns="46038" rIns="92075" bIns="46038">
            <a:spAutoFit/>
          </a:bodyPr>
          <a:lstStyle/>
          <a:p>
            <a:r>
              <a:rPr lang="en-US">
                <a:latin typeface="Gill Sans MT" pitchFamily="34" charset="0"/>
              </a:rPr>
              <a:t>35</a:t>
            </a:r>
          </a:p>
        </p:txBody>
      </p:sp>
      <p:sp>
        <p:nvSpPr>
          <p:cNvPr id="12301" name="Rectangle 13"/>
          <p:cNvSpPr>
            <a:spLocks noChangeArrowheads="1"/>
          </p:cNvSpPr>
          <p:nvPr/>
        </p:nvSpPr>
        <p:spPr bwMode="auto">
          <a:xfrm>
            <a:off x="3868739" y="3378200"/>
            <a:ext cx="416781" cy="369974"/>
          </a:xfrm>
          <a:prstGeom prst="rect">
            <a:avLst/>
          </a:prstGeom>
          <a:noFill/>
          <a:ln w="9525">
            <a:noFill/>
            <a:miter lim="800000"/>
            <a:headEnd/>
            <a:tailEnd/>
          </a:ln>
        </p:spPr>
        <p:txBody>
          <a:bodyPr wrap="none" lIns="92075" tIns="46038" rIns="92075" bIns="46038">
            <a:spAutoFit/>
          </a:bodyPr>
          <a:lstStyle/>
          <a:p>
            <a:r>
              <a:rPr lang="en-US">
                <a:latin typeface="Gill Sans MT" pitchFamily="34" charset="0"/>
              </a:rPr>
              <a:t>42</a:t>
            </a:r>
          </a:p>
        </p:txBody>
      </p:sp>
      <p:sp>
        <p:nvSpPr>
          <p:cNvPr id="12302" name="Rectangle 14"/>
          <p:cNvSpPr>
            <a:spLocks noChangeArrowheads="1"/>
          </p:cNvSpPr>
          <p:nvPr/>
        </p:nvSpPr>
        <p:spPr bwMode="auto">
          <a:xfrm>
            <a:off x="2900364" y="3392488"/>
            <a:ext cx="416781" cy="369974"/>
          </a:xfrm>
          <a:prstGeom prst="rect">
            <a:avLst/>
          </a:prstGeom>
          <a:noFill/>
          <a:ln w="9525">
            <a:noFill/>
            <a:miter lim="800000"/>
            <a:headEnd/>
            <a:tailEnd/>
          </a:ln>
        </p:spPr>
        <p:txBody>
          <a:bodyPr wrap="none" lIns="92075" tIns="46038" rIns="92075" bIns="46038">
            <a:spAutoFit/>
          </a:bodyPr>
          <a:lstStyle/>
          <a:p>
            <a:r>
              <a:rPr lang="en-US" dirty="0">
                <a:latin typeface="Gill Sans MT" pitchFamily="34" charset="0"/>
              </a:rPr>
              <a:t>77</a:t>
            </a:r>
          </a:p>
        </p:txBody>
      </p:sp>
      <p:sp>
        <p:nvSpPr>
          <p:cNvPr id="12303" name="Rectangle 15"/>
          <p:cNvSpPr>
            <a:spLocks noChangeArrowheads="1"/>
          </p:cNvSpPr>
          <p:nvPr/>
        </p:nvSpPr>
        <p:spPr bwMode="auto">
          <a:xfrm>
            <a:off x="7083426" y="3363913"/>
            <a:ext cx="532197" cy="369974"/>
          </a:xfrm>
          <a:prstGeom prst="rect">
            <a:avLst/>
          </a:prstGeom>
          <a:noFill/>
          <a:ln w="9525">
            <a:noFill/>
            <a:miter lim="800000"/>
            <a:headEnd/>
            <a:tailEnd/>
          </a:ln>
        </p:spPr>
        <p:txBody>
          <a:bodyPr wrap="none" lIns="92075" tIns="46038" rIns="92075" bIns="46038">
            <a:spAutoFit/>
          </a:bodyPr>
          <a:lstStyle/>
          <a:p>
            <a:r>
              <a:rPr lang="en-US">
                <a:latin typeface="Gill Sans MT" pitchFamily="34" charset="0"/>
              </a:rPr>
              <a:t>101</a:t>
            </a:r>
          </a:p>
        </p:txBody>
      </p:sp>
      <p:sp>
        <p:nvSpPr>
          <p:cNvPr id="12304" name="Rectangle 16"/>
          <p:cNvSpPr>
            <a:spLocks noChangeArrowheads="1"/>
          </p:cNvSpPr>
          <p:nvPr/>
        </p:nvSpPr>
        <p:spPr bwMode="auto">
          <a:xfrm>
            <a:off x="2971800" y="4816475"/>
            <a:ext cx="5867400" cy="369888"/>
          </a:xfrm>
          <a:prstGeom prst="rect">
            <a:avLst/>
          </a:prstGeom>
          <a:noFill/>
          <a:ln w="9525">
            <a:noFill/>
            <a:miter lim="800000"/>
            <a:headEnd/>
            <a:tailEnd/>
          </a:ln>
        </p:spPr>
        <p:txBody>
          <a:bodyPr wrap="none" lIns="92075" tIns="46038" rIns="92075" bIns="46038">
            <a:spAutoFit/>
          </a:bodyPr>
          <a:lstStyle/>
          <a:p>
            <a:r>
              <a:rPr lang="en-US">
                <a:latin typeface="Gill Sans MT" pitchFamily="34" charset="0"/>
              </a:rPr>
              <a:t>1          2          3           4           5                  6                7</a:t>
            </a:r>
          </a:p>
        </p:txBody>
      </p:sp>
      <p:grpSp>
        <p:nvGrpSpPr>
          <p:cNvPr id="2" name="Group 17"/>
          <p:cNvGrpSpPr>
            <a:grpSpLocks/>
          </p:cNvGrpSpPr>
          <p:nvPr/>
        </p:nvGrpSpPr>
        <p:grpSpPr bwMode="auto">
          <a:xfrm>
            <a:off x="2667001" y="5224463"/>
            <a:ext cx="6518275" cy="723900"/>
            <a:chOff x="539" y="3921"/>
            <a:chExt cx="3074" cy="608"/>
          </a:xfrm>
        </p:grpSpPr>
        <p:sp>
          <p:nvSpPr>
            <p:cNvPr id="12308" name="Rectangle 18"/>
            <p:cNvSpPr>
              <a:spLocks noChangeArrowheads="1"/>
            </p:cNvSpPr>
            <p:nvPr/>
          </p:nvSpPr>
          <p:spPr bwMode="auto">
            <a:xfrm>
              <a:off x="539" y="3925"/>
              <a:ext cx="3074" cy="600"/>
            </a:xfrm>
            <a:prstGeom prst="rect">
              <a:avLst/>
            </a:prstGeom>
            <a:noFill/>
            <a:ln w="38100">
              <a:solidFill>
                <a:schemeClr val="tx1"/>
              </a:solidFill>
              <a:miter lim="800000"/>
              <a:headEnd/>
              <a:tailEnd/>
            </a:ln>
          </p:spPr>
          <p:txBody>
            <a:bodyPr wrap="none" anchor="ctr"/>
            <a:lstStyle/>
            <a:p>
              <a:endParaRPr lang="en-US">
                <a:latin typeface="Gill Sans MT" pitchFamily="34" charset="0"/>
              </a:endParaRPr>
            </a:p>
          </p:txBody>
        </p:sp>
        <p:sp>
          <p:nvSpPr>
            <p:cNvPr id="12309" name="Line 19"/>
            <p:cNvSpPr>
              <a:spLocks noChangeShapeType="1"/>
            </p:cNvSpPr>
            <p:nvPr/>
          </p:nvSpPr>
          <p:spPr bwMode="auto">
            <a:xfrm>
              <a:off x="1015" y="3921"/>
              <a:ext cx="0" cy="59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12310" name="Line 20"/>
            <p:cNvSpPr>
              <a:spLocks noChangeShapeType="1"/>
            </p:cNvSpPr>
            <p:nvPr/>
          </p:nvSpPr>
          <p:spPr bwMode="auto">
            <a:xfrm>
              <a:off x="1495" y="3921"/>
              <a:ext cx="0" cy="60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12311" name="Line 21"/>
            <p:cNvSpPr>
              <a:spLocks noChangeShapeType="1"/>
            </p:cNvSpPr>
            <p:nvPr/>
          </p:nvSpPr>
          <p:spPr bwMode="auto">
            <a:xfrm>
              <a:off x="1985" y="3921"/>
              <a:ext cx="0" cy="60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12312" name="Line 22"/>
            <p:cNvSpPr>
              <a:spLocks noChangeShapeType="1"/>
            </p:cNvSpPr>
            <p:nvPr/>
          </p:nvSpPr>
          <p:spPr bwMode="auto">
            <a:xfrm>
              <a:off x="2508" y="3921"/>
              <a:ext cx="0" cy="608"/>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12313" name="Line 23"/>
            <p:cNvSpPr>
              <a:spLocks noChangeShapeType="1"/>
            </p:cNvSpPr>
            <p:nvPr/>
          </p:nvSpPr>
          <p:spPr bwMode="auto">
            <a:xfrm>
              <a:off x="3052" y="3932"/>
              <a:ext cx="0" cy="587"/>
            </a:xfrm>
            <a:prstGeom prst="line">
              <a:avLst/>
            </a:prstGeom>
            <a:noFill/>
            <a:ln w="38100">
              <a:solidFill>
                <a:schemeClr val="tx1"/>
              </a:solidFill>
              <a:round/>
              <a:headEnd type="none" w="sm" len="sm"/>
              <a:tailEnd type="none" w="sm" len="sm"/>
            </a:ln>
          </p:spPr>
          <p:txBody>
            <a:bodyPr wrap="none" anchor="ctr"/>
            <a:lstStyle/>
            <a:p>
              <a:endParaRPr lang="en-US"/>
            </a:p>
          </p:txBody>
        </p:sp>
        <p:sp>
          <p:nvSpPr>
            <p:cNvPr id="12314" name="Rectangle 24"/>
            <p:cNvSpPr>
              <a:spLocks noChangeArrowheads="1"/>
            </p:cNvSpPr>
            <p:nvPr/>
          </p:nvSpPr>
          <p:spPr bwMode="auto">
            <a:xfrm>
              <a:off x="679" y="4061"/>
              <a:ext cx="142" cy="311"/>
            </a:xfrm>
            <a:prstGeom prst="rect">
              <a:avLst/>
            </a:prstGeom>
            <a:noFill/>
            <a:ln w="38100">
              <a:noFill/>
              <a:miter lim="800000"/>
              <a:headEnd/>
              <a:tailEnd/>
            </a:ln>
          </p:spPr>
          <p:txBody>
            <a:bodyPr wrap="none" lIns="92075" tIns="46038" rIns="92075" bIns="46038">
              <a:spAutoFit/>
            </a:bodyPr>
            <a:lstStyle/>
            <a:p>
              <a:r>
                <a:rPr lang="en-US">
                  <a:latin typeface="Gill Sans MT" pitchFamily="34" charset="0"/>
                </a:rPr>
                <a:t>5</a:t>
              </a:r>
            </a:p>
          </p:txBody>
        </p:sp>
        <p:sp>
          <p:nvSpPr>
            <p:cNvPr id="12315" name="Rectangle 25"/>
            <p:cNvSpPr>
              <a:spLocks noChangeArrowheads="1"/>
            </p:cNvSpPr>
            <p:nvPr/>
          </p:nvSpPr>
          <p:spPr bwMode="auto">
            <a:xfrm>
              <a:off x="1106" y="4050"/>
              <a:ext cx="197" cy="311"/>
            </a:xfrm>
            <a:prstGeom prst="rect">
              <a:avLst/>
            </a:prstGeom>
            <a:noFill/>
            <a:ln w="38100">
              <a:noFill/>
              <a:miter lim="800000"/>
              <a:headEnd/>
              <a:tailEnd/>
            </a:ln>
          </p:spPr>
          <p:txBody>
            <a:bodyPr wrap="none" lIns="92075" tIns="46038" rIns="92075" bIns="46038">
              <a:spAutoFit/>
            </a:bodyPr>
            <a:lstStyle/>
            <a:p>
              <a:r>
                <a:rPr lang="en-US">
                  <a:latin typeface="Gill Sans MT" pitchFamily="34" charset="0"/>
                </a:rPr>
                <a:t>12</a:t>
              </a:r>
            </a:p>
          </p:txBody>
        </p:sp>
        <p:sp>
          <p:nvSpPr>
            <p:cNvPr id="12316" name="Rectangle 26"/>
            <p:cNvSpPr>
              <a:spLocks noChangeArrowheads="1"/>
            </p:cNvSpPr>
            <p:nvPr/>
          </p:nvSpPr>
          <p:spPr bwMode="auto">
            <a:xfrm>
              <a:off x="1586" y="4040"/>
              <a:ext cx="197" cy="311"/>
            </a:xfrm>
            <a:prstGeom prst="rect">
              <a:avLst/>
            </a:prstGeom>
            <a:noFill/>
            <a:ln w="38100">
              <a:noFill/>
              <a:miter lim="800000"/>
              <a:headEnd/>
              <a:tailEnd/>
            </a:ln>
          </p:spPr>
          <p:txBody>
            <a:bodyPr wrap="none" lIns="92075" tIns="46038" rIns="92075" bIns="46038">
              <a:spAutoFit/>
            </a:bodyPr>
            <a:lstStyle/>
            <a:p>
              <a:r>
                <a:rPr lang="en-US">
                  <a:latin typeface="Gill Sans MT" pitchFamily="34" charset="0"/>
                </a:rPr>
                <a:t>35</a:t>
              </a:r>
            </a:p>
          </p:txBody>
        </p:sp>
        <p:sp>
          <p:nvSpPr>
            <p:cNvPr id="12317" name="Rectangle 27"/>
            <p:cNvSpPr>
              <a:spLocks noChangeArrowheads="1"/>
            </p:cNvSpPr>
            <p:nvPr/>
          </p:nvSpPr>
          <p:spPr bwMode="auto">
            <a:xfrm>
              <a:off x="2087" y="4061"/>
              <a:ext cx="197" cy="311"/>
            </a:xfrm>
            <a:prstGeom prst="rect">
              <a:avLst/>
            </a:prstGeom>
            <a:noFill/>
            <a:ln w="38100">
              <a:noFill/>
              <a:miter lim="800000"/>
              <a:headEnd/>
              <a:tailEnd/>
            </a:ln>
          </p:spPr>
          <p:txBody>
            <a:bodyPr wrap="none" lIns="92075" tIns="46038" rIns="92075" bIns="46038">
              <a:spAutoFit/>
            </a:bodyPr>
            <a:lstStyle/>
            <a:p>
              <a:r>
                <a:rPr lang="en-US">
                  <a:latin typeface="Gill Sans MT" pitchFamily="34" charset="0"/>
                </a:rPr>
                <a:t>42</a:t>
              </a:r>
            </a:p>
          </p:txBody>
        </p:sp>
        <p:sp>
          <p:nvSpPr>
            <p:cNvPr id="12318" name="Rectangle 28"/>
            <p:cNvSpPr>
              <a:spLocks noChangeArrowheads="1"/>
            </p:cNvSpPr>
            <p:nvPr/>
          </p:nvSpPr>
          <p:spPr bwMode="auto">
            <a:xfrm>
              <a:off x="2621" y="4050"/>
              <a:ext cx="197" cy="311"/>
            </a:xfrm>
            <a:prstGeom prst="rect">
              <a:avLst/>
            </a:prstGeom>
            <a:noFill/>
            <a:ln w="38100">
              <a:noFill/>
              <a:miter lim="800000"/>
              <a:headEnd/>
              <a:tailEnd/>
            </a:ln>
          </p:spPr>
          <p:txBody>
            <a:bodyPr wrap="none" lIns="92075" tIns="46038" rIns="92075" bIns="46038">
              <a:spAutoFit/>
            </a:bodyPr>
            <a:lstStyle/>
            <a:p>
              <a:r>
                <a:rPr lang="en-US">
                  <a:latin typeface="Gill Sans MT" pitchFamily="34" charset="0"/>
                </a:rPr>
                <a:t>77</a:t>
              </a:r>
            </a:p>
          </p:txBody>
        </p:sp>
        <p:sp>
          <p:nvSpPr>
            <p:cNvPr id="12319" name="Rectangle 29"/>
            <p:cNvSpPr>
              <a:spLocks noChangeArrowheads="1"/>
            </p:cNvSpPr>
            <p:nvPr/>
          </p:nvSpPr>
          <p:spPr bwMode="auto">
            <a:xfrm>
              <a:off x="3112" y="4050"/>
              <a:ext cx="251" cy="311"/>
            </a:xfrm>
            <a:prstGeom prst="rect">
              <a:avLst/>
            </a:prstGeom>
            <a:noFill/>
            <a:ln w="38100">
              <a:noFill/>
              <a:miter lim="800000"/>
              <a:headEnd/>
              <a:tailEnd/>
            </a:ln>
          </p:spPr>
          <p:txBody>
            <a:bodyPr wrap="none" lIns="92075" tIns="46038" rIns="92075" bIns="46038">
              <a:spAutoFit/>
            </a:bodyPr>
            <a:lstStyle/>
            <a:p>
              <a:r>
                <a:rPr lang="en-US">
                  <a:latin typeface="Gill Sans MT" pitchFamily="34" charset="0"/>
                </a:rPr>
                <a:t>101</a:t>
              </a:r>
            </a:p>
          </p:txBody>
        </p:sp>
      </p:grpSp>
      <p:sp>
        <p:nvSpPr>
          <p:cNvPr id="12306" name="Rectangle 30"/>
          <p:cNvSpPr>
            <a:spLocks noChangeArrowheads="1"/>
          </p:cNvSpPr>
          <p:nvPr/>
        </p:nvSpPr>
        <p:spPr bwMode="auto">
          <a:xfrm>
            <a:off x="3048000" y="2743200"/>
            <a:ext cx="5842000" cy="369888"/>
          </a:xfrm>
          <a:prstGeom prst="rect">
            <a:avLst/>
          </a:prstGeom>
          <a:noFill/>
          <a:ln w="9525">
            <a:noFill/>
            <a:miter lim="800000"/>
            <a:headEnd/>
            <a:tailEnd/>
          </a:ln>
        </p:spPr>
        <p:txBody>
          <a:bodyPr wrap="none" lIns="92075" tIns="46038" rIns="92075" bIns="46038">
            <a:spAutoFit/>
          </a:bodyPr>
          <a:lstStyle/>
          <a:p>
            <a:r>
              <a:rPr lang="en-US" dirty="0">
                <a:latin typeface="Gill Sans MT" pitchFamily="34" charset="0"/>
              </a:rPr>
              <a:t>1          2          3          4            5                 6		7</a:t>
            </a:r>
          </a:p>
        </p:txBody>
      </p:sp>
      <p:sp>
        <p:nvSpPr>
          <p:cNvPr id="12307" name="Line 34"/>
          <p:cNvSpPr>
            <a:spLocks noChangeShapeType="1"/>
          </p:cNvSpPr>
          <p:nvPr/>
        </p:nvSpPr>
        <p:spPr bwMode="auto">
          <a:xfrm>
            <a:off x="5800725" y="4094163"/>
            <a:ext cx="0" cy="900112"/>
          </a:xfrm>
          <a:prstGeom prst="line">
            <a:avLst/>
          </a:prstGeom>
          <a:noFill/>
          <a:ln w="76200">
            <a:solidFill>
              <a:srgbClr val="FF0033"/>
            </a:solidFill>
            <a:round/>
            <a:headEnd type="none" w="sm" len="sm"/>
            <a:tailEnd type="triangle" w="med" len="med"/>
          </a:ln>
        </p:spPr>
        <p:txBody>
          <a:bodyPr/>
          <a:lstStyle/>
          <a:p>
            <a:endParaRPr lang="en-US"/>
          </a:p>
        </p:txBody>
      </p:sp>
    </p:spTree>
    <p:extLst>
      <p:ext uri="{BB962C8B-B14F-4D97-AF65-F5344CB8AC3E}">
        <p14:creationId xmlns:p14="http://schemas.microsoft.com/office/powerpoint/2010/main" val="3534300102"/>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Selection sort</a:t>
            </a:r>
          </a:p>
        </p:txBody>
      </p:sp>
      <p:sp>
        <p:nvSpPr>
          <p:cNvPr id="33795" name="Content Placeholder 2"/>
          <p:cNvSpPr>
            <a:spLocks noGrp="1"/>
          </p:cNvSpPr>
          <p:nvPr>
            <p:ph sz="quarter" idx="1"/>
          </p:nvPr>
        </p:nvSpPr>
        <p:spPr/>
        <p:txBody>
          <a:bodyPr/>
          <a:lstStyle/>
          <a:p>
            <a:pPr eaLnBrk="1" hangingPunct="1"/>
            <a:r>
              <a:rPr lang="en-US" dirty="0"/>
              <a:t>Find the first smallest element in the list and place it at the first position.</a:t>
            </a:r>
          </a:p>
          <a:p>
            <a:pPr eaLnBrk="1" hangingPunct="1"/>
            <a:r>
              <a:rPr lang="en-US" dirty="0"/>
              <a:t>Find next smallest number and place it at the second position.</a:t>
            </a:r>
          </a:p>
          <a:p>
            <a:pPr eaLnBrk="1" hangingPunct="1"/>
            <a:r>
              <a:rPr lang="en-US" dirty="0"/>
              <a:t>And so on…</a:t>
            </a:r>
          </a:p>
        </p:txBody>
      </p:sp>
    </p:spTree>
    <p:extLst>
      <p:ext uri="{BB962C8B-B14F-4D97-AF65-F5344CB8AC3E}">
        <p14:creationId xmlns:p14="http://schemas.microsoft.com/office/powerpoint/2010/main" val="22829352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0" y="1397000"/>
          <a:ext cx="5334000" cy="37084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370840">
                <a:tc>
                  <a:txBody>
                    <a:bodyPr/>
                    <a:lstStyle/>
                    <a:p>
                      <a:pPr algn="ctr"/>
                      <a:r>
                        <a:rPr lang="en-US" dirty="0"/>
                        <a:t>34</a:t>
                      </a:r>
                    </a:p>
                  </a:txBody>
                  <a:tcPr>
                    <a:solidFill>
                      <a:srgbClr val="FFFF00"/>
                    </a:solidFill>
                  </a:tcPr>
                </a:tc>
                <a:tc>
                  <a:txBody>
                    <a:bodyPr/>
                    <a:lstStyle/>
                    <a:p>
                      <a:pPr algn="ctr"/>
                      <a:r>
                        <a:rPr lang="en-US" dirty="0"/>
                        <a:t>17</a:t>
                      </a:r>
                    </a:p>
                  </a:txBody>
                  <a:tcPr/>
                </a:tc>
                <a:tc>
                  <a:txBody>
                    <a:bodyPr/>
                    <a:lstStyle/>
                    <a:p>
                      <a:pPr algn="ctr"/>
                      <a:r>
                        <a:rPr lang="en-US" dirty="0"/>
                        <a:t>23</a:t>
                      </a:r>
                    </a:p>
                  </a:txBody>
                  <a:tcPr/>
                </a:tc>
                <a:tc>
                  <a:txBody>
                    <a:bodyPr/>
                    <a:lstStyle/>
                    <a:p>
                      <a:pPr algn="ctr"/>
                      <a:r>
                        <a:rPr lang="en-US" dirty="0"/>
                        <a:t>35</a:t>
                      </a:r>
                    </a:p>
                  </a:txBody>
                  <a:tcPr/>
                </a:tc>
                <a:tc>
                  <a:txBody>
                    <a:bodyPr/>
                    <a:lstStyle/>
                    <a:p>
                      <a:pPr algn="ctr"/>
                      <a:r>
                        <a:rPr lang="en-US" dirty="0"/>
                        <a:t>45</a:t>
                      </a:r>
                    </a:p>
                  </a:txBody>
                  <a:tcPr/>
                </a:tc>
                <a:tc>
                  <a:txBody>
                    <a:bodyPr/>
                    <a:lstStyle/>
                    <a:p>
                      <a:pPr algn="ctr"/>
                      <a:r>
                        <a:rPr lang="en-US" dirty="0"/>
                        <a:t>9</a:t>
                      </a:r>
                    </a:p>
                  </a:txBody>
                  <a:tcPr/>
                </a:tc>
                <a:tc>
                  <a:txBody>
                    <a:bodyPr/>
                    <a:lstStyle/>
                    <a:p>
                      <a:pPr algn="ctr"/>
                      <a:r>
                        <a:rPr lang="en-US" dirty="0"/>
                        <a:t>1</a:t>
                      </a:r>
                    </a:p>
                  </a:txBody>
                  <a:tcPr>
                    <a:solidFill>
                      <a:srgbClr val="FFFF00"/>
                    </a:solidFill>
                  </a:tcPr>
                </a:tc>
                <a:extLst>
                  <a:ext uri="{0D108BD9-81ED-4DB2-BD59-A6C34878D82A}">
                    <a16:rowId xmlns:a16="http://schemas.microsoft.com/office/drawing/2014/main" val="10000"/>
                  </a:ext>
                </a:extLst>
              </a:tr>
            </a:tbl>
          </a:graphicData>
        </a:graphic>
      </p:graphicFrame>
      <p:cxnSp>
        <p:nvCxnSpPr>
          <p:cNvPr id="3" name="Straight Arrow Connector 2"/>
          <p:cNvCxnSpPr/>
          <p:nvPr/>
        </p:nvCxnSpPr>
        <p:spPr>
          <a:xfrm rot="5400000">
            <a:off x="3162300" y="2019302"/>
            <a:ext cx="381002"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rot="5400000">
            <a:off x="7696994" y="2056606"/>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TextBox 9"/>
          <p:cNvSpPr txBox="1">
            <a:spLocks noChangeArrowheads="1"/>
          </p:cNvSpPr>
          <p:nvPr/>
        </p:nvSpPr>
        <p:spPr bwMode="auto">
          <a:xfrm>
            <a:off x="8053387" y="1916112"/>
            <a:ext cx="510076" cy="369332"/>
          </a:xfrm>
          <a:prstGeom prst="rect">
            <a:avLst/>
          </a:prstGeom>
          <a:noFill/>
          <a:ln w="9525">
            <a:noFill/>
            <a:miter lim="800000"/>
            <a:headEnd/>
            <a:tailEnd/>
          </a:ln>
        </p:spPr>
        <p:txBody>
          <a:bodyPr wrap="none">
            <a:spAutoFit/>
          </a:bodyPr>
          <a:lstStyle/>
          <a:p>
            <a:r>
              <a:rPr lang="en-US" dirty="0">
                <a:solidFill>
                  <a:srgbClr val="FF0000"/>
                </a:solidFill>
              </a:rPr>
              <a:t>min</a:t>
            </a:r>
          </a:p>
        </p:txBody>
      </p:sp>
      <p:sp>
        <p:nvSpPr>
          <p:cNvPr id="6" name="TextBox 14"/>
          <p:cNvSpPr txBox="1">
            <a:spLocks noChangeArrowheads="1"/>
          </p:cNvSpPr>
          <p:nvPr/>
        </p:nvSpPr>
        <p:spPr bwMode="auto">
          <a:xfrm>
            <a:off x="4572000" y="1992312"/>
            <a:ext cx="1219200" cy="369888"/>
          </a:xfrm>
          <a:prstGeom prst="rect">
            <a:avLst/>
          </a:prstGeom>
          <a:noFill/>
          <a:ln w="9525">
            <a:noFill/>
            <a:miter lim="800000"/>
            <a:headEnd/>
            <a:tailEnd/>
          </a:ln>
        </p:spPr>
        <p:txBody>
          <a:bodyPr>
            <a:spAutoFit/>
          </a:bodyPr>
          <a:lstStyle/>
          <a:p>
            <a:r>
              <a:rPr lang="en-US" dirty="0">
                <a:solidFill>
                  <a:srgbClr val="FF0000"/>
                </a:solidFill>
              </a:rPr>
              <a:t>exchange</a:t>
            </a:r>
          </a:p>
        </p:txBody>
      </p:sp>
      <p:graphicFrame>
        <p:nvGraphicFramePr>
          <p:cNvPr id="9" name="Table 8"/>
          <p:cNvGraphicFramePr>
            <a:graphicFrameLocks noGrp="1"/>
          </p:cNvGraphicFramePr>
          <p:nvPr/>
        </p:nvGraphicFramePr>
        <p:xfrm>
          <a:off x="3048000" y="2667000"/>
          <a:ext cx="5334000" cy="37084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370840">
                <a:tc>
                  <a:txBody>
                    <a:bodyPr/>
                    <a:lstStyle/>
                    <a:p>
                      <a:pPr algn="ctr"/>
                      <a:r>
                        <a:rPr lang="en-US" dirty="0"/>
                        <a:t>1</a:t>
                      </a:r>
                    </a:p>
                  </a:txBody>
                  <a:tcPr>
                    <a:solidFill>
                      <a:srgbClr val="C00000"/>
                    </a:solidFill>
                  </a:tcPr>
                </a:tc>
                <a:tc>
                  <a:txBody>
                    <a:bodyPr/>
                    <a:lstStyle/>
                    <a:p>
                      <a:pPr algn="ctr"/>
                      <a:r>
                        <a:rPr lang="en-US" dirty="0"/>
                        <a:t>17</a:t>
                      </a:r>
                    </a:p>
                  </a:txBody>
                  <a:tcPr/>
                </a:tc>
                <a:tc>
                  <a:txBody>
                    <a:bodyPr/>
                    <a:lstStyle/>
                    <a:p>
                      <a:pPr algn="ctr"/>
                      <a:r>
                        <a:rPr lang="en-US" dirty="0"/>
                        <a:t>23</a:t>
                      </a:r>
                    </a:p>
                  </a:txBody>
                  <a:tcPr/>
                </a:tc>
                <a:tc>
                  <a:txBody>
                    <a:bodyPr/>
                    <a:lstStyle/>
                    <a:p>
                      <a:pPr algn="ctr"/>
                      <a:r>
                        <a:rPr lang="en-US" dirty="0"/>
                        <a:t>35</a:t>
                      </a:r>
                    </a:p>
                  </a:txBody>
                  <a:tcPr/>
                </a:tc>
                <a:tc>
                  <a:txBody>
                    <a:bodyPr/>
                    <a:lstStyle/>
                    <a:p>
                      <a:pPr algn="ctr"/>
                      <a:r>
                        <a:rPr lang="en-US" dirty="0"/>
                        <a:t>45</a:t>
                      </a:r>
                    </a:p>
                  </a:txBody>
                  <a:tcPr/>
                </a:tc>
                <a:tc>
                  <a:txBody>
                    <a:bodyPr/>
                    <a:lstStyle/>
                    <a:p>
                      <a:pPr algn="ctr"/>
                      <a:r>
                        <a:rPr lang="en-US" dirty="0"/>
                        <a:t>9</a:t>
                      </a:r>
                    </a:p>
                  </a:txBody>
                  <a:tcPr/>
                </a:tc>
                <a:tc>
                  <a:txBody>
                    <a:bodyPr/>
                    <a:lstStyle/>
                    <a:p>
                      <a:pPr algn="ctr"/>
                      <a:r>
                        <a:rPr lang="en-US" dirty="0"/>
                        <a:t>34</a:t>
                      </a:r>
                    </a:p>
                  </a:txBody>
                  <a:tcPr/>
                </a:tc>
                <a:extLst>
                  <a:ext uri="{0D108BD9-81ED-4DB2-BD59-A6C34878D82A}">
                    <a16:rowId xmlns:a16="http://schemas.microsoft.com/office/drawing/2014/main" val="10000"/>
                  </a:ext>
                </a:extLst>
              </a:tr>
            </a:tbl>
          </a:graphicData>
        </a:graphic>
      </p:graphicFrame>
      <p:sp>
        <p:nvSpPr>
          <p:cNvPr id="10" name="Rectangle 9"/>
          <p:cNvSpPr/>
          <p:nvPr/>
        </p:nvSpPr>
        <p:spPr>
          <a:xfrm>
            <a:off x="2514601" y="457201"/>
            <a:ext cx="999313" cy="461665"/>
          </a:xfrm>
          <a:prstGeom prst="rect">
            <a:avLst/>
          </a:prstGeom>
        </p:spPr>
        <p:txBody>
          <a:bodyPr wrap="none">
            <a:spAutoFit/>
          </a:bodyPr>
          <a:lstStyle/>
          <a:p>
            <a:pPr>
              <a:buFont typeface="Wingdings 2" pitchFamily="18" charset="2"/>
              <a:buNone/>
            </a:pPr>
            <a:r>
              <a:rPr lang="en-US" sz="2400" b="1" dirty="0">
                <a:solidFill>
                  <a:srgbClr val="00B0F0"/>
                </a:solidFill>
              </a:rPr>
              <a:t>Pass 1:</a:t>
            </a:r>
          </a:p>
        </p:txBody>
      </p:sp>
      <p:graphicFrame>
        <p:nvGraphicFramePr>
          <p:cNvPr id="11" name="Table 10"/>
          <p:cNvGraphicFramePr>
            <a:graphicFrameLocks noGrp="1"/>
          </p:cNvGraphicFramePr>
          <p:nvPr/>
        </p:nvGraphicFramePr>
        <p:xfrm>
          <a:off x="3200400" y="4521200"/>
          <a:ext cx="5334000" cy="37084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370840">
                <a:tc>
                  <a:txBody>
                    <a:bodyPr/>
                    <a:lstStyle/>
                    <a:p>
                      <a:pPr algn="ctr"/>
                      <a:r>
                        <a:rPr lang="en-US" dirty="0"/>
                        <a:t>1</a:t>
                      </a:r>
                    </a:p>
                  </a:txBody>
                  <a:tcPr>
                    <a:solidFill>
                      <a:schemeClr val="bg1"/>
                    </a:solidFill>
                  </a:tcPr>
                </a:tc>
                <a:tc>
                  <a:txBody>
                    <a:bodyPr/>
                    <a:lstStyle/>
                    <a:p>
                      <a:pPr algn="ctr"/>
                      <a:r>
                        <a:rPr lang="en-US" dirty="0"/>
                        <a:t>17</a:t>
                      </a:r>
                    </a:p>
                  </a:txBody>
                  <a:tcPr>
                    <a:solidFill>
                      <a:srgbClr val="FFFF00"/>
                    </a:solidFill>
                  </a:tcPr>
                </a:tc>
                <a:tc>
                  <a:txBody>
                    <a:bodyPr/>
                    <a:lstStyle/>
                    <a:p>
                      <a:pPr algn="ctr"/>
                      <a:r>
                        <a:rPr lang="en-US" dirty="0"/>
                        <a:t>23</a:t>
                      </a:r>
                    </a:p>
                  </a:txBody>
                  <a:tcPr/>
                </a:tc>
                <a:tc>
                  <a:txBody>
                    <a:bodyPr/>
                    <a:lstStyle/>
                    <a:p>
                      <a:pPr algn="ctr"/>
                      <a:r>
                        <a:rPr lang="en-US" dirty="0"/>
                        <a:t>35</a:t>
                      </a:r>
                    </a:p>
                  </a:txBody>
                  <a:tcPr/>
                </a:tc>
                <a:tc>
                  <a:txBody>
                    <a:bodyPr/>
                    <a:lstStyle/>
                    <a:p>
                      <a:pPr algn="ctr"/>
                      <a:r>
                        <a:rPr lang="en-US" dirty="0"/>
                        <a:t>45</a:t>
                      </a:r>
                    </a:p>
                  </a:txBody>
                  <a:tcPr/>
                </a:tc>
                <a:tc>
                  <a:txBody>
                    <a:bodyPr/>
                    <a:lstStyle/>
                    <a:p>
                      <a:pPr algn="ctr"/>
                      <a:r>
                        <a:rPr lang="en-US" dirty="0"/>
                        <a:t>9</a:t>
                      </a:r>
                    </a:p>
                  </a:txBody>
                  <a:tcPr>
                    <a:solidFill>
                      <a:srgbClr val="FFFF00"/>
                    </a:solidFill>
                  </a:tcPr>
                </a:tc>
                <a:tc>
                  <a:txBody>
                    <a:bodyPr/>
                    <a:lstStyle/>
                    <a:p>
                      <a:pPr algn="ctr"/>
                      <a:r>
                        <a:rPr lang="en-US" dirty="0"/>
                        <a:t>34</a:t>
                      </a:r>
                    </a:p>
                  </a:txBody>
                  <a:tcPr>
                    <a:solidFill>
                      <a:schemeClr val="bg1"/>
                    </a:solidFill>
                  </a:tcPr>
                </a:tc>
                <a:extLst>
                  <a:ext uri="{0D108BD9-81ED-4DB2-BD59-A6C34878D82A}">
                    <a16:rowId xmlns:a16="http://schemas.microsoft.com/office/drawing/2014/main" val="10000"/>
                  </a:ext>
                </a:extLst>
              </a:tr>
            </a:tbl>
          </a:graphicData>
        </a:graphic>
      </p:graphicFrame>
      <p:cxnSp>
        <p:nvCxnSpPr>
          <p:cNvPr id="12" name="Straight Arrow Connector 11"/>
          <p:cNvCxnSpPr/>
          <p:nvPr/>
        </p:nvCxnSpPr>
        <p:spPr>
          <a:xfrm rot="5400000">
            <a:off x="4305300" y="5143502"/>
            <a:ext cx="381002"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7087395" y="5028406"/>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9"/>
          <p:cNvSpPr txBox="1">
            <a:spLocks noChangeArrowheads="1"/>
          </p:cNvSpPr>
          <p:nvPr/>
        </p:nvSpPr>
        <p:spPr bwMode="auto">
          <a:xfrm>
            <a:off x="7381062" y="5040312"/>
            <a:ext cx="510076" cy="369332"/>
          </a:xfrm>
          <a:prstGeom prst="rect">
            <a:avLst/>
          </a:prstGeom>
          <a:noFill/>
          <a:ln w="9525">
            <a:noFill/>
            <a:miter lim="800000"/>
            <a:headEnd/>
            <a:tailEnd/>
          </a:ln>
        </p:spPr>
        <p:txBody>
          <a:bodyPr wrap="none">
            <a:spAutoFit/>
          </a:bodyPr>
          <a:lstStyle/>
          <a:p>
            <a:r>
              <a:rPr lang="en-US" dirty="0">
                <a:solidFill>
                  <a:srgbClr val="FF0000"/>
                </a:solidFill>
              </a:rPr>
              <a:t>min</a:t>
            </a:r>
          </a:p>
        </p:txBody>
      </p:sp>
      <p:sp>
        <p:nvSpPr>
          <p:cNvPr id="15" name="TextBox 14"/>
          <p:cNvSpPr txBox="1">
            <a:spLocks noChangeArrowheads="1"/>
          </p:cNvSpPr>
          <p:nvPr/>
        </p:nvSpPr>
        <p:spPr bwMode="auto">
          <a:xfrm>
            <a:off x="4724401" y="5116512"/>
            <a:ext cx="1219200" cy="369888"/>
          </a:xfrm>
          <a:prstGeom prst="rect">
            <a:avLst/>
          </a:prstGeom>
          <a:noFill/>
          <a:ln w="9525">
            <a:noFill/>
            <a:miter lim="800000"/>
            <a:headEnd/>
            <a:tailEnd/>
          </a:ln>
        </p:spPr>
        <p:txBody>
          <a:bodyPr>
            <a:spAutoFit/>
          </a:bodyPr>
          <a:lstStyle/>
          <a:p>
            <a:r>
              <a:rPr lang="en-US" dirty="0">
                <a:solidFill>
                  <a:srgbClr val="FF0000"/>
                </a:solidFill>
              </a:rPr>
              <a:t>exchange</a:t>
            </a:r>
          </a:p>
        </p:txBody>
      </p:sp>
      <p:graphicFrame>
        <p:nvGraphicFramePr>
          <p:cNvPr id="16" name="Table 15"/>
          <p:cNvGraphicFramePr>
            <a:graphicFrameLocks noGrp="1"/>
          </p:cNvGraphicFramePr>
          <p:nvPr/>
        </p:nvGraphicFramePr>
        <p:xfrm>
          <a:off x="3200400" y="5791200"/>
          <a:ext cx="5334000" cy="37084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370840">
                <a:tc>
                  <a:txBody>
                    <a:bodyPr/>
                    <a:lstStyle/>
                    <a:p>
                      <a:pPr algn="ctr"/>
                      <a:r>
                        <a:rPr lang="en-US" dirty="0"/>
                        <a:t>1</a:t>
                      </a:r>
                    </a:p>
                  </a:txBody>
                  <a:tcPr>
                    <a:solidFill>
                      <a:srgbClr val="C00000"/>
                    </a:solidFill>
                  </a:tcPr>
                </a:tc>
                <a:tc>
                  <a:txBody>
                    <a:bodyPr/>
                    <a:lstStyle/>
                    <a:p>
                      <a:pPr algn="ctr"/>
                      <a:r>
                        <a:rPr lang="en-US" dirty="0"/>
                        <a:t>9</a:t>
                      </a:r>
                    </a:p>
                  </a:txBody>
                  <a:tcPr>
                    <a:solidFill>
                      <a:srgbClr val="C00000"/>
                    </a:solidFill>
                  </a:tcPr>
                </a:tc>
                <a:tc>
                  <a:txBody>
                    <a:bodyPr/>
                    <a:lstStyle/>
                    <a:p>
                      <a:pPr algn="ctr"/>
                      <a:r>
                        <a:rPr lang="en-US" dirty="0"/>
                        <a:t>23</a:t>
                      </a:r>
                    </a:p>
                  </a:txBody>
                  <a:tcPr>
                    <a:solidFill>
                      <a:schemeClr val="bg1"/>
                    </a:solidFill>
                  </a:tcPr>
                </a:tc>
                <a:tc>
                  <a:txBody>
                    <a:bodyPr/>
                    <a:lstStyle/>
                    <a:p>
                      <a:pPr algn="ctr"/>
                      <a:r>
                        <a:rPr lang="en-US" dirty="0"/>
                        <a:t>35</a:t>
                      </a:r>
                    </a:p>
                  </a:txBody>
                  <a:tcPr>
                    <a:solidFill>
                      <a:schemeClr val="bg1"/>
                    </a:solidFill>
                  </a:tcPr>
                </a:tc>
                <a:tc>
                  <a:txBody>
                    <a:bodyPr/>
                    <a:lstStyle/>
                    <a:p>
                      <a:pPr algn="ctr"/>
                      <a:r>
                        <a:rPr lang="en-US" dirty="0"/>
                        <a:t>45</a:t>
                      </a:r>
                    </a:p>
                  </a:txBody>
                  <a:tcPr>
                    <a:solidFill>
                      <a:schemeClr val="bg1"/>
                    </a:solidFill>
                  </a:tcPr>
                </a:tc>
                <a:tc>
                  <a:txBody>
                    <a:bodyPr/>
                    <a:lstStyle/>
                    <a:p>
                      <a:pPr algn="ctr"/>
                      <a:r>
                        <a:rPr lang="en-US" dirty="0"/>
                        <a:t>17</a:t>
                      </a:r>
                    </a:p>
                  </a:txBody>
                  <a:tcPr>
                    <a:solidFill>
                      <a:schemeClr val="bg1"/>
                    </a:solidFill>
                  </a:tcPr>
                </a:tc>
                <a:tc>
                  <a:txBody>
                    <a:bodyPr/>
                    <a:lstStyle/>
                    <a:p>
                      <a:pPr algn="ctr"/>
                      <a:r>
                        <a:rPr lang="en-US" dirty="0"/>
                        <a:t>34</a:t>
                      </a:r>
                    </a:p>
                  </a:txBody>
                  <a:tcPr>
                    <a:solidFill>
                      <a:schemeClr val="bg1"/>
                    </a:solidFill>
                  </a:tcPr>
                </a:tc>
                <a:extLst>
                  <a:ext uri="{0D108BD9-81ED-4DB2-BD59-A6C34878D82A}">
                    <a16:rowId xmlns:a16="http://schemas.microsoft.com/office/drawing/2014/main" val="10000"/>
                  </a:ext>
                </a:extLst>
              </a:tr>
            </a:tbl>
          </a:graphicData>
        </a:graphic>
      </p:graphicFrame>
      <p:sp>
        <p:nvSpPr>
          <p:cNvPr id="17" name="Rectangle 16"/>
          <p:cNvSpPr/>
          <p:nvPr/>
        </p:nvSpPr>
        <p:spPr>
          <a:xfrm>
            <a:off x="2667001" y="3505201"/>
            <a:ext cx="999313" cy="461665"/>
          </a:xfrm>
          <a:prstGeom prst="rect">
            <a:avLst/>
          </a:prstGeom>
        </p:spPr>
        <p:txBody>
          <a:bodyPr wrap="none">
            <a:spAutoFit/>
          </a:bodyPr>
          <a:lstStyle/>
          <a:p>
            <a:pPr>
              <a:buFont typeface="Wingdings 2" pitchFamily="18" charset="2"/>
              <a:buNone/>
            </a:pPr>
            <a:r>
              <a:rPr lang="en-US" sz="2400" b="1" dirty="0">
                <a:solidFill>
                  <a:srgbClr val="00B0F0"/>
                </a:solidFill>
              </a:rPr>
              <a:t>Pass 2:</a:t>
            </a:r>
          </a:p>
        </p:txBody>
      </p:sp>
    </p:spTree>
    <p:extLst>
      <p:ext uri="{BB962C8B-B14F-4D97-AF65-F5344CB8AC3E}">
        <p14:creationId xmlns:p14="http://schemas.microsoft.com/office/powerpoint/2010/main" val="33468838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200400" y="762000"/>
          <a:ext cx="5334000" cy="37084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370840">
                <a:tc>
                  <a:txBody>
                    <a:bodyPr/>
                    <a:lstStyle/>
                    <a:p>
                      <a:pPr algn="ctr"/>
                      <a:r>
                        <a:rPr lang="en-US" dirty="0"/>
                        <a:t>1</a:t>
                      </a:r>
                    </a:p>
                  </a:txBody>
                  <a:tcPr>
                    <a:solidFill>
                      <a:schemeClr val="bg1"/>
                    </a:solidFill>
                  </a:tcPr>
                </a:tc>
                <a:tc>
                  <a:txBody>
                    <a:bodyPr/>
                    <a:lstStyle/>
                    <a:p>
                      <a:pPr algn="ctr"/>
                      <a:r>
                        <a:rPr lang="en-US" dirty="0"/>
                        <a:t>9</a:t>
                      </a:r>
                    </a:p>
                  </a:txBody>
                  <a:tcPr>
                    <a:solidFill>
                      <a:schemeClr val="bg1"/>
                    </a:solidFill>
                  </a:tcPr>
                </a:tc>
                <a:tc>
                  <a:txBody>
                    <a:bodyPr/>
                    <a:lstStyle/>
                    <a:p>
                      <a:pPr algn="ctr"/>
                      <a:r>
                        <a:rPr lang="en-US" dirty="0"/>
                        <a:t>23</a:t>
                      </a:r>
                    </a:p>
                  </a:txBody>
                  <a:tcPr>
                    <a:solidFill>
                      <a:srgbClr val="FFFF00"/>
                    </a:solidFill>
                  </a:tcPr>
                </a:tc>
                <a:tc>
                  <a:txBody>
                    <a:bodyPr/>
                    <a:lstStyle/>
                    <a:p>
                      <a:pPr algn="ctr"/>
                      <a:r>
                        <a:rPr lang="en-US" dirty="0"/>
                        <a:t>35</a:t>
                      </a:r>
                    </a:p>
                  </a:txBody>
                  <a:tcPr>
                    <a:solidFill>
                      <a:schemeClr val="bg1"/>
                    </a:solidFill>
                  </a:tcPr>
                </a:tc>
                <a:tc>
                  <a:txBody>
                    <a:bodyPr/>
                    <a:lstStyle/>
                    <a:p>
                      <a:pPr algn="ctr"/>
                      <a:r>
                        <a:rPr lang="en-US" dirty="0"/>
                        <a:t>45</a:t>
                      </a:r>
                    </a:p>
                  </a:txBody>
                  <a:tcPr>
                    <a:solidFill>
                      <a:schemeClr val="bg1"/>
                    </a:solidFill>
                  </a:tcPr>
                </a:tc>
                <a:tc>
                  <a:txBody>
                    <a:bodyPr/>
                    <a:lstStyle/>
                    <a:p>
                      <a:pPr algn="ctr"/>
                      <a:r>
                        <a:rPr lang="en-US" dirty="0"/>
                        <a:t>17</a:t>
                      </a:r>
                    </a:p>
                  </a:txBody>
                  <a:tcPr>
                    <a:solidFill>
                      <a:srgbClr val="FFFF00"/>
                    </a:solidFill>
                  </a:tcPr>
                </a:tc>
                <a:tc>
                  <a:txBody>
                    <a:bodyPr/>
                    <a:lstStyle/>
                    <a:p>
                      <a:pPr algn="ctr"/>
                      <a:r>
                        <a:rPr lang="en-US" dirty="0"/>
                        <a:t>34</a:t>
                      </a:r>
                    </a:p>
                  </a:txBody>
                  <a:tcPr>
                    <a:solidFill>
                      <a:schemeClr val="bg1"/>
                    </a:solidFill>
                  </a:tcPr>
                </a:tc>
                <a:extLst>
                  <a:ext uri="{0D108BD9-81ED-4DB2-BD59-A6C34878D82A}">
                    <a16:rowId xmlns:a16="http://schemas.microsoft.com/office/drawing/2014/main" val="10000"/>
                  </a:ext>
                </a:extLst>
              </a:tr>
            </a:tbl>
          </a:graphicData>
        </a:graphic>
      </p:graphicFrame>
      <p:cxnSp>
        <p:nvCxnSpPr>
          <p:cNvPr id="3" name="Straight Arrow Connector 2"/>
          <p:cNvCxnSpPr/>
          <p:nvPr/>
        </p:nvCxnSpPr>
        <p:spPr>
          <a:xfrm rot="5400000">
            <a:off x="4991100" y="1409702"/>
            <a:ext cx="381002"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rot="5400000">
            <a:off x="7163594" y="1370806"/>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TextBox 9"/>
          <p:cNvSpPr txBox="1">
            <a:spLocks noChangeArrowheads="1"/>
          </p:cNvSpPr>
          <p:nvPr/>
        </p:nvSpPr>
        <p:spPr bwMode="auto">
          <a:xfrm>
            <a:off x="7391400" y="1383268"/>
            <a:ext cx="510076" cy="369332"/>
          </a:xfrm>
          <a:prstGeom prst="rect">
            <a:avLst/>
          </a:prstGeom>
          <a:noFill/>
          <a:ln w="9525">
            <a:noFill/>
            <a:miter lim="800000"/>
            <a:headEnd/>
            <a:tailEnd/>
          </a:ln>
        </p:spPr>
        <p:txBody>
          <a:bodyPr wrap="none">
            <a:spAutoFit/>
          </a:bodyPr>
          <a:lstStyle/>
          <a:p>
            <a:r>
              <a:rPr lang="en-US" dirty="0">
                <a:solidFill>
                  <a:srgbClr val="FF0000"/>
                </a:solidFill>
              </a:rPr>
              <a:t>min</a:t>
            </a:r>
          </a:p>
        </p:txBody>
      </p:sp>
      <p:sp>
        <p:nvSpPr>
          <p:cNvPr id="6" name="TextBox 5"/>
          <p:cNvSpPr txBox="1">
            <a:spLocks noChangeArrowheads="1"/>
          </p:cNvSpPr>
          <p:nvPr/>
        </p:nvSpPr>
        <p:spPr bwMode="auto">
          <a:xfrm>
            <a:off x="5410201" y="1382712"/>
            <a:ext cx="1219200" cy="369888"/>
          </a:xfrm>
          <a:prstGeom prst="rect">
            <a:avLst/>
          </a:prstGeom>
          <a:noFill/>
          <a:ln w="9525">
            <a:noFill/>
            <a:miter lim="800000"/>
            <a:headEnd/>
            <a:tailEnd/>
          </a:ln>
        </p:spPr>
        <p:txBody>
          <a:bodyPr>
            <a:spAutoFit/>
          </a:bodyPr>
          <a:lstStyle/>
          <a:p>
            <a:r>
              <a:rPr lang="en-US" dirty="0">
                <a:solidFill>
                  <a:srgbClr val="FF0000"/>
                </a:solidFill>
              </a:rPr>
              <a:t>exchange</a:t>
            </a:r>
          </a:p>
        </p:txBody>
      </p:sp>
      <p:graphicFrame>
        <p:nvGraphicFramePr>
          <p:cNvPr id="7" name="Table 6"/>
          <p:cNvGraphicFramePr>
            <a:graphicFrameLocks noGrp="1"/>
          </p:cNvGraphicFramePr>
          <p:nvPr/>
        </p:nvGraphicFramePr>
        <p:xfrm>
          <a:off x="3200400" y="1915160"/>
          <a:ext cx="5334000" cy="37084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370840">
                <a:tc>
                  <a:txBody>
                    <a:bodyPr/>
                    <a:lstStyle/>
                    <a:p>
                      <a:pPr algn="ctr"/>
                      <a:r>
                        <a:rPr lang="en-US" dirty="0"/>
                        <a:t>1</a:t>
                      </a:r>
                    </a:p>
                  </a:txBody>
                  <a:tcPr>
                    <a:solidFill>
                      <a:srgbClr val="C00000"/>
                    </a:solidFill>
                  </a:tcPr>
                </a:tc>
                <a:tc>
                  <a:txBody>
                    <a:bodyPr/>
                    <a:lstStyle/>
                    <a:p>
                      <a:pPr algn="ctr"/>
                      <a:r>
                        <a:rPr lang="en-US" dirty="0"/>
                        <a:t>9</a:t>
                      </a:r>
                    </a:p>
                  </a:txBody>
                  <a:tcPr>
                    <a:solidFill>
                      <a:srgbClr val="C00000"/>
                    </a:solidFill>
                  </a:tcPr>
                </a:tc>
                <a:tc>
                  <a:txBody>
                    <a:bodyPr/>
                    <a:lstStyle/>
                    <a:p>
                      <a:pPr algn="ctr"/>
                      <a:r>
                        <a:rPr lang="en-US" dirty="0"/>
                        <a:t>17</a:t>
                      </a:r>
                    </a:p>
                  </a:txBody>
                  <a:tcPr>
                    <a:solidFill>
                      <a:srgbClr val="C00000"/>
                    </a:solidFill>
                  </a:tcPr>
                </a:tc>
                <a:tc>
                  <a:txBody>
                    <a:bodyPr/>
                    <a:lstStyle/>
                    <a:p>
                      <a:pPr algn="ctr"/>
                      <a:r>
                        <a:rPr lang="en-US" dirty="0"/>
                        <a:t>35</a:t>
                      </a:r>
                    </a:p>
                  </a:txBody>
                  <a:tcPr>
                    <a:solidFill>
                      <a:schemeClr val="bg1"/>
                    </a:solidFill>
                  </a:tcPr>
                </a:tc>
                <a:tc>
                  <a:txBody>
                    <a:bodyPr/>
                    <a:lstStyle/>
                    <a:p>
                      <a:pPr algn="ctr"/>
                      <a:r>
                        <a:rPr lang="en-US" dirty="0"/>
                        <a:t>45</a:t>
                      </a:r>
                    </a:p>
                  </a:txBody>
                  <a:tcPr>
                    <a:solidFill>
                      <a:schemeClr val="bg1"/>
                    </a:solidFill>
                  </a:tcPr>
                </a:tc>
                <a:tc>
                  <a:txBody>
                    <a:bodyPr/>
                    <a:lstStyle/>
                    <a:p>
                      <a:pPr algn="ctr"/>
                      <a:r>
                        <a:rPr lang="en-US" dirty="0"/>
                        <a:t>23</a:t>
                      </a:r>
                    </a:p>
                  </a:txBody>
                  <a:tcPr>
                    <a:solidFill>
                      <a:schemeClr val="bg1"/>
                    </a:solidFill>
                  </a:tcPr>
                </a:tc>
                <a:tc>
                  <a:txBody>
                    <a:bodyPr/>
                    <a:lstStyle/>
                    <a:p>
                      <a:pPr algn="ctr"/>
                      <a:r>
                        <a:rPr lang="en-US" dirty="0"/>
                        <a:t>34</a:t>
                      </a:r>
                    </a:p>
                  </a:txBody>
                  <a:tcPr>
                    <a:solidFill>
                      <a:schemeClr val="bg1"/>
                    </a:solidFill>
                  </a:tcPr>
                </a:tc>
                <a:extLst>
                  <a:ext uri="{0D108BD9-81ED-4DB2-BD59-A6C34878D82A}">
                    <a16:rowId xmlns:a16="http://schemas.microsoft.com/office/drawing/2014/main" val="10000"/>
                  </a:ext>
                </a:extLst>
              </a:tr>
            </a:tbl>
          </a:graphicData>
        </a:graphic>
      </p:graphicFrame>
      <p:sp>
        <p:nvSpPr>
          <p:cNvPr id="8" name="Rectangle 7"/>
          <p:cNvSpPr/>
          <p:nvPr/>
        </p:nvSpPr>
        <p:spPr>
          <a:xfrm>
            <a:off x="2362200" y="228600"/>
            <a:ext cx="796052" cy="369332"/>
          </a:xfrm>
          <a:prstGeom prst="rect">
            <a:avLst/>
          </a:prstGeom>
        </p:spPr>
        <p:txBody>
          <a:bodyPr wrap="none">
            <a:spAutoFit/>
          </a:bodyPr>
          <a:lstStyle/>
          <a:p>
            <a:pPr>
              <a:buFont typeface="Wingdings 2" pitchFamily="18" charset="2"/>
              <a:buNone/>
            </a:pPr>
            <a:r>
              <a:rPr lang="en-US" b="1" dirty="0">
                <a:solidFill>
                  <a:srgbClr val="00B0F0"/>
                </a:solidFill>
              </a:rPr>
              <a:t>Pass 3:</a:t>
            </a:r>
          </a:p>
        </p:txBody>
      </p:sp>
      <p:graphicFrame>
        <p:nvGraphicFramePr>
          <p:cNvPr id="9" name="Table 8"/>
          <p:cNvGraphicFramePr>
            <a:graphicFrameLocks noGrp="1"/>
          </p:cNvGraphicFramePr>
          <p:nvPr/>
        </p:nvGraphicFramePr>
        <p:xfrm>
          <a:off x="3200400" y="3886200"/>
          <a:ext cx="5334000" cy="37084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370840">
                <a:tc>
                  <a:txBody>
                    <a:bodyPr/>
                    <a:lstStyle/>
                    <a:p>
                      <a:pPr algn="ctr"/>
                      <a:r>
                        <a:rPr lang="en-US" dirty="0"/>
                        <a:t>1</a:t>
                      </a:r>
                    </a:p>
                  </a:txBody>
                  <a:tcPr>
                    <a:solidFill>
                      <a:srgbClr val="C00000"/>
                    </a:solidFill>
                  </a:tcPr>
                </a:tc>
                <a:tc>
                  <a:txBody>
                    <a:bodyPr/>
                    <a:lstStyle/>
                    <a:p>
                      <a:pPr algn="ctr"/>
                      <a:r>
                        <a:rPr lang="en-US" dirty="0"/>
                        <a:t>9</a:t>
                      </a:r>
                    </a:p>
                  </a:txBody>
                  <a:tcPr>
                    <a:solidFill>
                      <a:srgbClr val="C00000"/>
                    </a:solidFill>
                  </a:tcPr>
                </a:tc>
                <a:tc>
                  <a:txBody>
                    <a:bodyPr/>
                    <a:lstStyle/>
                    <a:p>
                      <a:pPr algn="ctr"/>
                      <a:r>
                        <a:rPr lang="en-US" dirty="0"/>
                        <a:t>17</a:t>
                      </a:r>
                    </a:p>
                  </a:txBody>
                  <a:tcPr>
                    <a:solidFill>
                      <a:srgbClr val="C00000"/>
                    </a:solidFill>
                  </a:tcPr>
                </a:tc>
                <a:tc>
                  <a:txBody>
                    <a:bodyPr/>
                    <a:lstStyle/>
                    <a:p>
                      <a:pPr algn="ctr"/>
                      <a:r>
                        <a:rPr lang="en-US" dirty="0"/>
                        <a:t>35</a:t>
                      </a:r>
                    </a:p>
                  </a:txBody>
                  <a:tcPr>
                    <a:solidFill>
                      <a:srgbClr val="FFFF00"/>
                    </a:solidFill>
                  </a:tcPr>
                </a:tc>
                <a:tc>
                  <a:txBody>
                    <a:bodyPr/>
                    <a:lstStyle/>
                    <a:p>
                      <a:pPr algn="ctr"/>
                      <a:r>
                        <a:rPr lang="en-US" dirty="0"/>
                        <a:t>45</a:t>
                      </a:r>
                    </a:p>
                  </a:txBody>
                  <a:tcPr>
                    <a:noFill/>
                  </a:tcPr>
                </a:tc>
                <a:tc>
                  <a:txBody>
                    <a:bodyPr/>
                    <a:lstStyle/>
                    <a:p>
                      <a:pPr algn="ctr"/>
                      <a:r>
                        <a:rPr lang="en-US" dirty="0"/>
                        <a:t>23</a:t>
                      </a:r>
                    </a:p>
                  </a:txBody>
                  <a:tcPr>
                    <a:solidFill>
                      <a:srgbClr val="FFFF00"/>
                    </a:solidFill>
                  </a:tcPr>
                </a:tc>
                <a:tc>
                  <a:txBody>
                    <a:bodyPr/>
                    <a:lstStyle/>
                    <a:p>
                      <a:pPr algn="ctr"/>
                      <a:r>
                        <a:rPr lang="en-US" dirty="0"/>
                        <a:t>34</a:t>
                      </a:r>
                    </a:p>
                  </a:txBody>
                  <a:tcPr>
                    <a:noFill/>
                  </a:tcPr>
                </a:tc>
                <a:extLst>
                  <a:ext uri="{0D108BD9-81ED-4DB2-BD59-A6C34878D82A}">
                    <a16:rowId xmlns:a16="http://schemas.microsoft.com/office/drawing/2014/main" val="10000"/>
                  </a:ext>
                </a:extLst>
              </a:tr>
            </a:tbl>
          </a:graphicData>
        </a:graphic>
      </p:graphicFrame>
      <p:cxnSp>
        <p:nvCxnSpPr>
          <p:cNvPr id="10" name="Straight Arrow Connector 9"/>
          <p:cNvCxnSpPr/>
          <p:nvPr/>
        </p:nvCxnSpPr>
        <p:spPr>
          <a:xfrm rot="5400000">
            <a:off x="5676900" y="4381502"/>
            <a:ext cx="381002"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7163594" y="4495006"/>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9"/>
          <p:cNvSpPr txBox="1">
            <a:spLocks noChangeArrowheads="1"/>
          </p:cNvSpPr>
          <p:nvPr/>
        </p:nvSpPr>
        <p:spPr bwMode="auto">
          <a:xfrm>
            <a:off x="7391400" y="4507468"/>
            <a:ext cx="510076" cy="369332"/>
          </a:xfrm>
          <a:prstGeom prst="rect">
            <a:avLst/>
          </a:prstGeom>
          <a:noFill/>
          <a:ln w="9525">
            <a:noFill/>
            <a:miter lim="800000"/>
            <a:headEnd/>
            <a:tailEnd/>
          </a:ln>
        </p:spPr>
        <p:txBody>
          <a:bodyPr wrap="none">
            <a:spAutoFit/>
          </a:bodyPr>
          <a:lstStyle/>
          <a:p>
            <a:r>
              <a:rPr lang="en-US" dirty="0">
                <a:solidFill>
                  <a:srgbClr val="FF0000"/>
                </a:solidFill>
              </a:rPr>
              <a:t>min</a:t>
            </a:r>
          </a:p>
        </p:txBody>
      </p:sp>
      <p:sp>
        <p:nvSpPr>
          <p:cNvPr id="13" name="TextBox 12"/>
          <p:cNvSpPr txBox="1">
            <a:spLocks noChangeArrowheads="1"/>
          </p:cNvSpPr>
          <p:nvPr/>
        </p:nvSpPr>
        <p:spPr bwMode="auto">
          <a:xfrm>
            <a:off x="5410201" y="4506912"/>
            <a:ext cx="1219200" cy="369888"/>
          </a:xfrm>
          <a:prstGeom prst="rect">
            <a:avLst/>
          </a:prstGeom>
          <a:noFill/>
          <a:ln w="9525">
            <a:noFill/>
            <a:miter lim="800000"/>
            <a:headEnd/>
            <a:tailEnd/>
          </a:ln>
        </p:spPr>
        <p:txBody>
          <a:bodyPr>
            <a:spAutoFit/>
          </a:bodyPr>
          <a:lstStyle/>
          <a:p>
            <a:r>
              <a:rPr lang="en-US" dirty="0">
                <a:solidFill>
                  <a:srgbClr val="FF0000"/>
                </a:solidFill>
              </a:rPr>
              <a:t>exchange</a:t>
            </a:r>
          </a:p>
        </p:txBody>
      </p:sp>
      <p:graphicFrame>
        <p:nvGraphicFramePr>
          <p:cNvPr id="14" name="Table 13"/>
          <p:cNvGraphicFramePr>
            <a:graphicFrameLocks noGrp="1"/>
          </p:cNvGraphicFramePr>
          <p:nvPr/>
        </p:nvGraphicFramePr>
        <p:xfrm>
          <a:off x="3200400" y="5039360"/>
          <a:ext cx="5334000" cy="37084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370840">
                <a:tc>
                  <a:txBody>
                    <a:bodyPr/>
                    <a:lstStyle/>
                    <a:p>
                      <a:pPr algn="ctr"/>
                      <a:r>
                        <a:rPr lang="en-US" dirty="0"/>
                        <a:t>1</a:t>
                      </a:r>
                    </a:p>
                  </a:txBody>
                  <a:tcPr>
                    <a:solidFill>
                      <a:srgbClr val="C00000"/>
                    </a:solidFill>
                  </a:tcPr>
                </a:tc>
                <a:tc>
                  <a:txBody>
                    <a:bodyPr/>
                    <a:lstStyle/>
                    <a:p>
                      <a:pPr algn="ctr"/>
                      <a:r>
                        <a:rPr lang="en-US" dirty="0"/>
                        <a:t>9</a:t>
                      </a:r>
                    </a:p>
                  </a:txBody>
                  <a:tcPr>
                    <a:solidFill>
                      <a:srgbClr val="C00000"/>
                    </a:solidFill>
                  </a:tcPr>
                </a:tc>
                <a:tc>
                  <a:txBody>
                    <a:bodyPr/>
                    <a:lstStyle/>
                    <a:p>
                      <a:pPr algn="ctr"/>
                      <a:r>
                        <a:rPr lang="en-US" dirty="0"/>
                        <a:t>17</a:t>
                      </a:r>
                    </a:p>
                  </a:txBody>
                  <a:tcPr>
                    <a:solidFill>
                      <a:srgbClr val="C00000"/>
                    </a:solidFill>
                  </a:tcPr>
                </a:tc>
                <a:tc>
                  <a:txBody>
                    <a:bodyPr/>
                    <a:lstStyle/>
                    <a:p>
                      <a:pPr algn="ctr"/>
                      <a:r>
                        <a:rPr lang="en-US" dirty="0"/>
                        <a:t>23</a:t>
                      </a:r>
                    </a:p>
                  </a:txBody>
                  <a:tcPr>
                    <a:solidFill>
                      <a:srgbClr val="C00000"/>
                    </a:solidFill>
                  </a:tcPr>
                </a:tc>
                <a:tc>
                  <a:txBody>
                    <a:bodyPr/>
                    <a:lstStyle/>
                    <a:p>
                      <a:pPr algn="ctr"/>
                      <a:r>
                        <a:rPr lang="en-US" dirty="0"/>
                        <a:t>45</a:t>
                      </a:r>
                    </a:p>
                  </a:txBody>
                  <a:tcPr>
                    <a:solidFill>
                      <a:schemeClr val="bg1"/>
                    </a:solidFill>
                  </a:tcPr>
                </a:tc>
                <a:tc>
                  <a:txBody>
                    <a:bodyPr/>
                    <a:lstStyle/>
                    <a:p>
                      <a:pPr algn="ctr"/>
                      <a:r>
                        <a:rPr lang="en-US" dirty="0"/>
                        <a:t>35</a:t>
                      </a:r>
                    </a:p>
                  </a:txBody>
                  <a:tcPr>
                    <a:solidFill>
                      <a:schemeClr val="bg1"/>
                    </a:solidFill>
                  </a:tcPr>
                </a:tc>
                <a:tc>
                  <a:txBody>
                    <a:bodyPr/>
                    <a:lstStyle/>
                    <a:p>
                      <a:pPr algn="ctr"/>
                      <a:r>
                        <a:rPr lang="en-US" dirty="0"/>
                        <a:t>34</a:t>
                      </a:r>
                    </a:p>
                  </a:txBody>
                  <a:tcPr>
                    <a:solidFill>
                      <a:schemeClr val="bg1"/>
                    </a:solidFill>
                  </a:tcPr>
                </a:tc>
                <a:extLst>
                  <a:ext uri="{0D108BD9-81ED-4DB2-BD59-A6C34878D82A}">
                    <a16:rowId xmlns:a16="http://schemas.microsoft.com/office/drawing/2014/main" val="10000"/>
                  </a:ext>
                </a:extLst>
              </a:tr>
            </a:tbl>
          </a:graphicData>
        </a:graphic>
      </p:graphicFrame>
      <p:sp>
        <p:nvSpPr>
          <p:cNvPr id="15" name="Rectangle 14"/>
          <p:cNvSpPr/>
          <p:nvPr/>
        </p:nvSpPr>
        <p:spPr>
          <a:xfrm>
            <a:off x="2362200" y="3352800"/>
            <a:ext cx="796052" cy="369332"/>
          </a:xfrm>
          <a:prstGeom prst="rect">
            <a:avLst/>
          </a:prstGeom>
        </p:spPr>
        <p:txBody>
          <a:bodyPr wrap="none">
            <a:spAutoFit/>
          </a:bodyPr>
          <a:lstStyle/>
          <a:p>
            <a:pPr>
              <a:buFont typeface="Wingdings 2" pitchFamily="18" charset="2"/>
              <a:buNone/>
            </a:pPr>
            <a:r>
              <a:rPr lang="en-US" b="1" dirty="0">
                <a:solidFill>
                  <a:srgbClr val="00B0F0"/>
                </a:solidFill>
              </a:rPr>
              <a:t>Pass 4:</a:t>
            </a:r>
          </a:p>
        </p:txBody>
      </p:sp>
    </p:spTree>
    <p:extLst>
      <p:ext uri="{BB962C8B-B14F-4D97-AF65-F5344CB8AC3E}">
        <p14:creationId xmlns:p14="http://schemas.microsoft.com/office/powerpoint/2010/main" val="17456917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rot="5400000">
            <a:off x="6591298" y="1638299"/>
            <a:ext cx="381002"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rot="5400000">
            <a:off x="7924006" y="1675606"/>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TextBox 9"/>
          <p:cNvSpPr txBox="1">
            <a:spLocks noChangeArrowheads="1"/>
          </p:cNvSpPr>
          <p:nvPr/>
        </p:nvSpPr>
        <p:spPr bwMode="auto">
          <a:xfrm>
            <a:off x="8295461" y="1688068"/>
            <a:ext cx="510076" cy="369332"/>
          </a:xfrm>
          <a:prstGeom prst="rect">
            <a:avLst/>
          </a:prstGeom>
          <a:noFill/>
          <a:ln w="9525">
            <a:noFill/>
            <a:miter lim="800000"/>
            <a:headEnd/>
            <a:tailEnd/>
          </a:ln>
        </p:spPr>
        <p:txBody>
          <a:bodyPr wrap="none">
            <a:spAutoFit/>
          </a:bodyPr>
          <a:lstStyle/>
          <a:p>
            <a:r>
              <a:rPr lang="en-US" dirty="0">
                <a:solidFill>
                  <a:srgbClr val="FF0000"/>
                </a:solidFill>
              </a:rPr>
              <a:t>min</a:t>
            </a:r>
          </a:p>
        </p:txBody>
      </p:sp>
      <p:sp>
        <p:nvSpPr>
          <p:cNvPr id="6" name="TextBox 5"/>
          <p:cNvSpPr txBox="1">
            <a:spLocks noChangeArrowheads="1"/>
          </p:cNvSpPr>
          <p:nvPr/>
        </p:nvSpPr>
        <p:spPr bwMode="auto">
          <a:xfrm>
            <a:off x="6781800" y="1687512"/>
            <a:ext cx="1219200" cy="369888"/>
          </a:xfrm>
          <a:prstGeom prst="rect">
            <a:avLst/>
          </a:prstGeom>
          <a:noFill/>
          <a:ln w="9525">
            <a:noFill/>
            <a:miter lim="800000"/>
            <a:headEnd/>
            <a:tailEnd/>
          </a:ln>
        </p:spPr>
        <p:txBody>
          <a:bodyPr>
            <a:spAutoFit/>
          </a:bodyPr>
          <a:lstStyle/>
          <a:p>
            <a:r>
              <a:rPr lang="en-US" dirty="0">
                <a:solidFill>
                  <a:srgbClr val="FF0000"/>
                </a:solidFill>
              </a:rPr>
              <a:t>exchange</a:t>
            </a:r>
          </a:p>
        </p:txBody>
      </p:sp>
      <p:graphicFrame>
        <p:nvGraphicFramePr>
          <p:cNvPr id="7" name="Table 6"/>
          <p:cNvGraphicFramePr>
            <a:graphicFrameLocks noGrp="1"/>
          </p:cNvGraphicFramePr>
          <p:nvPr>
            <p:extLst/>
          </p:nvPr>
        </p:nvGraphicFramePr>
        <p:xfrm>
          <a:off x="3200400" y="2219960"/>
          <a:ext cx="5334000" cy="37084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370840">
                <a:tc>
                  <a:txBody>
                    <a:bodyPr/>
                    <a:lstStyle/>
                    <a:p>
                      <a:pPr algn="ctr"/>
                      <a:r>
                        <a:rPr lang="en-US" dirty="0"/>
                        <a:t>1</a:t>
                      </a:r>
                    </a:p>
                  </a:txBody>
                  <a:tcPr>
                    <a:solidFill>
                      <a:srgbClr val="C00000"/>
                    </a:solidFill>
                  </a:tcPr>
                </a:tc>
                <a:tc>
                  <a:txBody>
                    <a:bodyPr/>
                    <a:lstStyle/>
                    <a:p>
                      <a:pPr algn="ctr"/>
                      <a:r>
                        <a:rPr lang="en-US" dirty="0"/>
                        <a:t>9</a:t>
                      </a:r>
                    </a:p>
                  </a:txBody>
                  <a:tcPr>
                    <a:solidFill>
                      <a:srgbClr val="C00000"/>
                    </a:solidFill>
                  </a:tcPr>
                </a:tc>
                <a:tc>
                  <a:txBody>
                    <a:bodyPr/>
                    <a:lstStyle/>
                    <a:p>
                      <a:pPr algn="ctr"/>
                      <a:r>
                        <a:rPr lang="en-US" dirty="0"/>
                        <a:t>17</a:t>
                      </a:r>
                    </a:p>
                  </a:txBody>
                  <a:tcPr>
                    <a:solidFill>
                      <a:srgbClr val="C00000"/>
                    </a:solidFill>
                  </a:tcPr>
                </a:tc>
                <a:tc>
                  <a:txBody>
                    <a:bodyPr/>
                    <a:lstStyle/>
                    <a:p>
                      <a:pPr algn="ctr"/>
                      <a:r>
                        <a:rPr lang="en-US" dirty="0"/>
                        <a:t>23</a:t>
                      </a:r>
                    </a:p>
                  </a:txBody>
                  <a:tcPr>
                    <a:solidFill>
                      <a:srgbClr val="C00000"/>
                    </a:solidFill>
                  </a:tcPr>
                </a:tc>
                <a:tc>
                  <a:txBody>
                    <a:bodyPr/>
                    <a:lstStyle/>
                    <a:p>
                      <a:pPr algn="ctr"/>
                      <a:r>
                        <a:rPr lang="en-US" dirty="0">
                          <a:highlight>
                            <a:srgbClr val="FF0000"/>
                          </a:highlight>
                        </a:rPr>
                        <a:t>34</a:t>
                      </a:r>
                    </a:p>
                  </a:txBody>
                  <a:tcPr>
                    <a:solidFill>
                      <a:schemeClr val="bg1"/>
                    </a:solidFill>
                  </a:tcPr>
                </a:tc>
                <a:tc>
                  <a:txBody>
                    <a:bodyPr/>
                    <a:lstStyle/>
                    <a:p>
                      <a:pPr algn="ctr"/>
                      <a:r>
                        <a:rPr lang="en-US" dirty="0"/>
                        <a:t>35</a:t>
                      </a:r>
                    </a:p>
                  </a:txBody>
                  <a:tcPr>
                    <a:solidFill>
                      <a:schemeClr val="bg1"/>
                    </a:solidFill>
                  </a:tcPr>
                </a:tc>
                <a:tc>
                  <a:txBody>
                    <a:bodyPr/>
                    <a:lstStyle/>
                    <a:p>
                      <a:pPr algn="ctr"/>
                      <a:r>
                        <a:rPr lang="en-US" dirty="0"/>
                        <a:t>45</a:t>
                      </a:r>
                    </a:p>
                  </a:txBody>
                  <a:tcPr>
                    <a:solidFill>
                      <a:schemeClr val="bg1"/>
                    </a:solidFill>
                  </a:tcPr>
                </a:tc>
                <a:extLst>
                  <a:ext uri="{0D108BD9-81ED-4DB2-BD59-A6C34878D82A}">
                    <a16:rowId xmlns:a16="http://schemas.microsoft.com/office/drawing/2014/main" val="10000"/>
                  </a:ext>
                </a:extLst>
              </a:tr>
            </a:tbl>
          </a:graphicData>
        </a:graphic>
      </p:graphicFrame>
      <p:sp>
        <p:nvSpPr>
          <p:cNvPr id="8" name="Rectangle 7"/>
          <p:cNvSpPr/>
          <p:nvPr/>
        </p:nvSpPr>
        <p:spPr>
          <a:xfrm>
            <a:off x="2362200" y="533400"/>
            <a:ext cx="796052" cy="369332"/>
          </a:xfrm>
          <a:prstGeom prst="rect">
            <a:avLst/>
          </a:prstGeom>
        </p:spPr>
        <p:txBody>
          <a:bodyPr wrap="none">
            <a:spAutoFit/>
          </a:bodyPr>
          <a:lstStyle/>
          <a:p>
            <a:pPr>
              <a:buFont typeface="Wingdings 2" pitchFamily="18" charset="2"/>
              <a:buNone/>
            </a:pPr>
            <a:r>
              <a:rPr lang="en-US" b="1" dirty="0">
                <a:solidFill>
                  <a:srgbClr val="00B0F0"/>
                </a:solidFill>
              </a:rPr>
              <a:t>Pass 5:</a:t>
            </a:r>
          </a:p>
        </p:txBody>
      </p:sp>
      <p:sp>
        <p:nvSpPr>
          <p:cNvPr id="9" name="Rectangle 8"/>
          <p:cNvSpPr/>
          <p:nvPr/>
        </p:nvSpPr>
        <p:spPr>
          <a:xfrm>
            <a:off x="2362200" y="2831068"/>
            <a:ext cx="796052" cy="369332"/>
          </a:xfrm>
          <a:prstGeom prst="rect">
            <a:avLst/>
          </a:prstGeom>
        </p:spPr>
        <p:txBody>
          <a:bodyPr wrap="none">
            <a:spAutoFit/>
          </a:bodyPr>
          <a:lstStyle/>
          <a:p>
            <a:pPr>
              <a:buFont typeface="Wingdings 2" pitchFamily="18" charset="2"/>
              <a:buNone/>
            </a:pPr>
            <a:r>
              <a:rPr lang="en-US" b="1" dirty="0">
                <a:solidFill>
                  <a:srgbClr val="00B0F0"/>
                </a:solidFill>
              </a:rPr>
              <a:t>Pass 6:</a:t>
            </a:r>
          </a:p>
        </p:txBody>
      </p:sp>
      <p:cxnSp>
        <p:nvCxnSpPr>
          <p:cNvPr id="11" name="Straight Arrow Connector 10"/>
          <p:cNvCxnSpPr/>
          <p:nvPr/>
        </p:nvCxnSpPr>
        <p:spPr>
          <a:xfrm rot="5400000">
            <a:off x="6797128" y="4199257"/>
            <a:ext cx="7620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6970842" y="4200842"/>
            <a:ext cx="760413"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9"/>
          <p:cNvSpPr txBox="1">
            <a:spLocks noChangeArrowheads="1"/>
          </p:cNvSpPr>
          <p:nvPr/>
        </p:nvSpPr>
        <p:spPr bwMode="auto">
          <a:xfrm>
            <a:off x="7176541" y="4511754"/>
            <a:ext cx="510076" cy="369332"/>
          </a:xfrm>
          <a:prstGeom prst="rect">
            <a:avLst/>
          </a:prstGeom>
          <a:noFill/>
          <a:ln w="9525">
            <a:noFill/>
            <a:miter lim="800000"/>
            <a:headEnd/>
            <a:tailEnd/>
          </a:ln>
        </p:spPr>
        <p:txBody>
          <a:bodyPr wrap="none">
            <a:spAutoFit/>
          </a:bodyPr>
          <a:lstStyle/>
          <a:p>
            <a:r>
              <a:rPr lang="en-US" dirty="0">
                <a:solidFill>
                  <a:srgbClr val="FF0000"/>
                </a:solidFill>
              </a:rPr>
              <a:t>min</a:t>
            </a:r>
          </a:p>
        </p:txBody>
      </p:sp>
      <p:cxnSp>
        <p:nvCxnSpPr>
          <p:cNvPr id="14" name="Straight Connector 13"/>
          <p:cNvCxnSpPr/>
          <p:nvPr/>
        </p:nvCxnSpPr>
        <p:spPr>
          <a:xfrm>
            <a:off x="6096000" y="4696698"/>
            <a:ext cx="1143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a:spLocks noChangeArrowheads="1"/>
          </p:cNvSpPr>
          <p:nvPr/>
        </p:nvSpPr>
        <p:spPr bwMode="auto">
          <a:xfrm>
            <a:off x="6262766" y="4887433"/>
            <a:ext cx="1600200" cy="369888"/>
          </a:xfrm>
          <a:prstGeom prst="rect">
            <a:avLst/>
          </a:prstGeom>
          <a:noFill/>
          <a:ln w="9525">
            <a:noFill/>
            <a:miter lim="800000"/>
            <a:headEnd/>
            <a:tailEnd/>
          </a:ln>
        </p:spPr>
        <p:txBody>
          <a:bodyPr>
            <a:spAutoFit/>
          </a:bodyPr>
          <a:lstStyle/>
          <a:p>
            <a:r>
              <a:rPr lang="en-US" dirty="0">
                <a:solidFill>
                  <a:srgbClr val="FF0000"/>
                </a:solidFill>
              </a:rPr>
              <a:t>No exchange</a:t>
            </a:r>
          </a:p>
        </p:txBody>
      </p:sp>
      <p:graphicFrame>
        <p:nvGraphicFramePr>
          <p:cNvPr id="16" name="Table 15"/>
          <p:cNvGraphicFramePr>
            <a:graphicFrameLocks noGrp="1"/>
          </p:cNvGraphicFramePr>
          <p:nvPr>
            <p:extLst/>
          </p:nvPr>
        </p:nvGraphicFramePr>
        <p:xfrm>
          <a:off x="3196403" y="5491959"/>
          <a:ext cx="5334000" cy="37084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370840">
                <a:tc>
                  <a:txBody>
                    <a:bodyPr/>
                    <a:lstStyle/>
                    <a:p>
                      <a:pPr algn="ctr"/>
                      <a:r>
                        <a:rPr lang="en-US" dirty="0"/>
                        <a:t>1</a:t>
                      </a:r>
                    </a:p>
                  </a:txBody>
                  <a:tcPr>
                    <a:solidFill>
                      <a:srgbClr val="C00000"/>
                    </a:solidFill>
                  </a:tcPr>
                </a:tc>
                <a:tc>
                  <a:txBody>
                    <a:bodyPr/>
                    <a:lstStyle/>
                    <a:p>
                      <a:pPr algn="ctr"/>
                      <a:r>
                        <a:rPr lang="en-US" dirty="0"/>
                        <a:t>9</a:t>
                      </a:r>
                    </a:p>
                  </a:txBody>
                  <a:tcPr>
                    <a:solidFill>
                      <a:srgbClr val="C00000"/>
                    </a:solidFill>
                  </a:tcPr>
                </a:tc>
                <a:tc>
                  <a:txBody>
                    <a:bodyPr/>
                    <a:lstStyle/>
                    <a:p>
                      <a:pPr algn="ctr"/>
                      <a:r>
                        <a:rPr lang="en-US" dirty="0"/>
                        <a:t>17</a:t>
                      </a:r>
                    </a:p>
                  </a:txBody>
                  <a:tcPr>
                    <a:solidFill>
                      <a:srgbClr val="C00000"/>
                    </a:solidFill>
                  </a:tcPr>
                </a:tc>
                <a:tc>
                  <a:txBody>
                    <a:bodyPr/>
                    <a:lstStyle/>
                    <a:p>
                      <a:pPr algn="ctr"/>
                      <a:r>
                        <a:rPr lang="en-US" dirty="0"/>
                        <a:t>23</a:t>
                      </a:r>
                    </a:p>
                  </a:txBody>
                  <a:tcPr>
                    <a:solidFill>
                      <a:srgbClr val="C00000"/>
                    </a:solidFill>
                  </a:tcPr>
                </a:tc>
                <a:tc>
                  <a:txBody>
                    <a:bodyPr/>
                    <a:lstStyle/>
                    <a:p>
                      <a:pPr algn="ctr"/>
                      <a:r>
                        <a:rPr lang="en-US" dirty="0"/>
                        <a:t>34</a:t>
                      </a:r>
                    </a:p>
                  </a:txBody>
                  <a:tcPr>
                    <a:solidFill>
                      <a:srgbClr val="C00000"/>
                    </a:solidFill>
                  </a:tcPr>
                </a:tc>
                <a:tc>
                  <a:txBody>
                    <a:bodyPr/>
                    <a:lstStyle/>
                    <a:p>
                      <a:pPr algn="ctr"/>
                      <a:r>
                        <a:rPr lang="en-US" dirty="0">
                          <a:highlight>
                            <a:srgbClr val="FF0000"/>
                          </a:highlight>
                        </a:rPr>
                        <a:t>35</a:t>
                      </a:r>
                    </a:p>
                  </a:txBody>
                  <a:tcPr>
                    <a:solidFill>
                      <a:schemeClr val="bg1"/>
                    </a:solidFill>
                  </a:tcPr>
                </a:tc>
                <a:tc>
                  <a:txBody>
                    <a:bodyPr/>
                    <a:lstStyle/>
                    <a:p>
                      <a:pPr algn="ctr"/>
                      <a:r>
                        <a:rPr lang="en-US" dirty="0"/>
                        <a:t>45</a:t>
                      </a:r>
                    </a:p>
                  </a:txBody>
                  <a:tcPr>
                    <a:solidFill>
                      <a:schemeClr val="bg1"/>
                    </a:solidFill>
                  </a:tcPr>
                </a:tc>
                <a:extLst>
                  <a:ext uri="{0D108BD9-81ED-4DB2-BD59-A6C34878D82A}">
                    <a16:rowId xmlns:a16="http://schemas.microsoft.com/office/drawing/2014/main" val="10000"/>
                  </a:ext>
                </a:extLst>
              </a:tr>
            </a:tbl>
          </a:graphicData>
        </a:graphic>
      </p:graphicFrame>
      <p:graphicFrame>
        <p:nvGraphicFramePr>
          <p:cNvPr id="17" name="Table 16">
            <a:extLst>
              <a:ext uri="{FF2B5EF4-FFF2-40B4-BE49-F238E27FC236}">
                <a16:creationId xmlns:a16="http://schemas.microsoft.com/office/drawing/2014/main" id="{BE71C644-8D2B-4767-A46F-70EAE835D986}"/>
              </a:ext>
            </a:extLst>
          </p:cNvPr>
          <p:cNvGraphicFramePr>
            <a:graphicFrameLocks noGrp="1"/>
          </p:cNvGraphicFramePr>
          <p:nvPr>
            <p:extLst/>
          </p:nvPr>
        </p:nvGraphicFramePr>
        <p:xfrm>
          <a:off x="3196403" y="995201"/>
          <a:ext cx="5334000" cy="36576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217683">
                <a:tc>
                  <a:txBody>
                    <a:bodyPr/>
                    <a:lstStyle/>
                    <a:p>
                      <a:pPr algn="ctr"/>
                      <a:r>
                        <a:rPr lang="en-US" dirty="0"/>
                        <a:t>1</a:t>
                      </a:r>
                    </a:p>
                  </a:txBody>
                  <a:tcPr>
                    <a:solidFill>
                      <a:srgbClr val="C00000"/>
                    </a:solidFill>
                  </a:tcPr>
                </a:tc>
                <a:tc>
                  <a:txBody>
                    <a:bodyPr/>
                    <a:lstStyle/>
                    <a:p>
                      <a:pPr algn="ctr"/>
                      <a:r>
                        <a:rPr lang="en-US" dirty="0"/>
                        <a:t>9</a:t>
                      </a:r>
                    </a:p>
                  </a:txBody>
                  <a:tcPr>
                    <a:solidFill>
                      <a:srgbClr val="C00000"/>
                    </a:solidFill>
                  </a:tcPr>
                </a:tc>
                <a:tc>
                  <a:txBody>
                    <a:bodyPr/>
                    <a:lstStyle/>
                    <a:p>
                      <a:pPr algn="ctr"/>
                      <a:r>
                        <a:rPr lang="en-US" dirty="0"/>
                        <a:t>17</a:t>
                      </a:r>
                    </a:p>
                  </a:txBody>
                  <a:tcPr>
                    <a:solidFill>
                      <a:srgbClr val="C00000"/>
                    </a:solidFill>
                  </a:tcPr>
                </a:tc>
                <a:tc>
                  <a:txBody>
                    <a:bodyPr/>
                    <a:lstStyle/>
                    <a:p>
                      <a:pPr algn="ctr"/>
                      <a:r>
                        <a:rPr lang="en-US" dirty="0"/>
                        <a:t>23</a:t>
                      </a:r>
                    </a:p>
                  </a:txBody>
                  <a:tcPr>
                    <a:solidFill>
                      <a:srgbClr val="C00000"/>
                    </a:solidFill>
                  </a:tcPr>
                </a:tc>
                <a:tc>
                  <a:txBody>
                    <a:bodyPr/>
                    <a:lstStyle/>
                    <a:p>
                      <a:pPr algn="ctr"/>
                      <a:r>
                        <a:rPr lang="en-US" dirty="0">
                          <a:highlight>
                            <a:srgbClr val="FFFF00"/>
                          </a:highlight>
                        </a:rPr>
                        <a:t>45</a:t>
                      </a:r>
                    </a:p>
                  </a:txBody>
                  <a:tcPr>
                    <a:solidFill>
                      <a:schemeClr val="bg1"/>
                    </a:solidFill>
                  </a:tcPr>
                </a:tc>
                <a:tc>
                  <a:txBody>
                    <a:bodyPr/>
                    <a:lstStyle/>
                    <a:p>
                      <a:pPr algn="ctr"/>
                      <a:r>
                        <a:rPr lang="en-US" dirty="0"/>
                        <a:t>35</a:t>
                      </a:r>
                    </a:p>
                  </a:txBody>
                  <a:tcPr>
                    <a:solidFill>
                      <a:schemeClr val="bg1"/>
                    </a:solidFill>
                  </a:tcPr>
                </a:tc>
                <a:tc>
                  <a:txBody>
                    <a:bodyPr/>
                    <a:lstStyle/>
                    <a:p>
                      <a:pPr algn="ctr"/>
                      <a:r>
                        <a:rPr lang="en-US" dirty="0">
                          <a:highlight>
                            <a:srgbClr val="FFFF00"/>
                          </a:highlight>
                        </a:rPr>
                        <a:t>34</a:t>
                      </a:r>
                    </a:p>
                  </a:txBody>
                  <a:tcPr>
                    <a:solidFill>
                      <a:schemeClr val="bg1"/>
                    </a:solidFill>
                  </a:tcPr>
                </a:tc>
                <a:extLst>
                  <a:ext uri="{0D108BD9-81ED-4DB2-BD59-A6C34878D82A}">
                    <a16:rowId xmlns:a16="http://schemas.microsoft.com/office/drawing/2014/main" val="10000"/>
                  </a:ext>
                </a:extLst>
              </a:tr>
            </a:tbl>
          </a:graphicData>
        </a:graphic>
      </p:graphicFrame>
      <p:graphicFrame>
        <p:nvGraphicFramePr>
          <p:cNvPr id="18" name="Table 17">
            <a:extLst>
              <a:ext uri="{FF2B5EF4-FFF2-40B4-BE49-F238E27FC236}">
                <a16:creationId xmlns:a16="http://schemas.microsoft.com/office/drawing/2014/main" id="{0B3A51A8-34ED-4F3F-A402-4F8F55B768F8}"/>
              </a:ext>
            </a:extLst>
          </p:cNvPr>
          <p:cNvGraphicFramePr>
            <a:graphicFrameLocks noGrp="1"/>
          </p:cNvGraphicFramePr>
          <p:nvPr>
            <p:extLst/>
          </p:nvPr>
        </p:nvGraphicFramePr>
        <p:xfrm>
          <a:off x="3223337" y="3438684"/>
          <a:ext cx="5334000" cy="37084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370840">
                <a:tc>
                  <a:txBody>
                    <a:bodyPr/>
                    <a:lstStyle/>
                    <a:p>
                      <a:pPr algn="ctr"/>
                      <a:r>
                        <a:rPr lang="en-US" dirty="0"/>
                        <a:t>1</a:t>
                      </a:r>
                    </a:p>
                  </a:txBody>
                  <a:tcPr>
                    <a:solidFill>
                      <a:srgbClr val="C00000"/>
                    </a:solidFill>
                  </a:tcPr>
                </a:tc>
                <a:tc>
                  <a:txBody>
                    <a:bodyPr/>
                    <a:lstStyle/>
                    <a:p>
                      <a:pPr algn="ctr"/>
                      <a:r>
                        <a:rPr lang="en-US" dirty="0"/>
                        <a:t>9</a:t>
                      </a:r>
                    </a:p>
                  </a:txBody>
                  <a:tcPr>
                    <a:solidFill>
                      <a:srgbClr val="C00000"/>
                    </a:solidFill>
                  </a:tcPr>
                </a:tc>
                <a:tc>
                  <a:txBody>
                    <a:bodyPr/>
                    <a:lstStyle/>
                    <a:p>
                      <a:pPr algn="ctr"/>
                      <a:r>
                        <a:rPr lang="en-US" dirty="0"/>
                        <a:t>17</a:t>
                      </a:r>
                    </a:p>
                  </a:txBody>
                  <a:tcPr>
                    <a:solidFill>
                      <a:srgbClr val="C00000"/>
                    </a:solidFill>
                  </a:tcPr>
                </a:tc>
                <a:tc>
                  <a:txBody>
                    <a:bodyPr/>
                    <a:lstStyle/>
                    <a:p>
                      <a:pPr algn="ctr"/>
                      <a:r>
                        <a:rPr lang="en-US" dirty="0"/>
                        <a:t>23</a:t>
                      </a:r>
                    </a:p>
                  </a:txBody>
                  <a:tcPr>
                    <a:solidFill>
                      <a:srgbClr val="C00000"/>
                    </a:solidFill>
                  </a:tcPr>
                </a:tc>
                <a:tc>
                  <a:txBody>
                    <a:bodyPr/>
                    <a:lstStyle/>
                    <a:p>
                      <a:pPr algn="ctr"/>
                      <a:r>
                        <a:rPr lang="en-US" dirty="0">
                          <a:highlight>
                            <a:srgbClr val="FF0000"/>
                          </a:highlight>
                        </a:rPr>
                        <a:t>34</a:t>
                      </a:r>
                    </a:p>
                  </a:txBody>
                  <a:tcPr>
                    <a:solidFill>
                      <a:schemeClr val="bg1"/>
                    </a:solidFill>
                  </a:tcPr>
                </a:tc>
                <a:tc>
                  <a:txBody>
                    <a:bodyPr/>
                    <a:lstStyle/>
                    <a:p>
                      <a:pPr algn="ctr"/>
                      <a:r>
                        <a:rPr lang="en-US" dirty="0"/>
                        <a:t>35</a:t>
                      </a:r>
                    </a:p>
                  </a:txBody>
                  <a:tcPr>
                    <a:solidFill>
                      <a:schemeClr val="bg1"/>
                    </a:solidFill>
                  </a:tcPr>
                </a:tc>
                <a:tc>
                  <a:txBody>
                    <a:bodyPr/>
                    <a:lstStyle/>
                    <a:p>
                      <a:pPr algn="ctr"/>
                      <a:r>
                        <a:rPr lang="en-US" dirty="0"/>
                        <a:t>45</a:t>
                      </a:r>
                    </a:p>
                  </a:txBody>
                  <a:tcP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08907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381000"/>
            <a:ext cx="796052" cy="369332"/>
          </a:xfrm>
          <a:prstGeom prst="rect">
            <a:avLst/>
          </a:prstGeom>
        </p:spPr>
        <p:txBody>
          <a:bodyPr wrap="none">
            <a:spAutoFit/>
          </a:bodyPr>
          <a:lstStyle/>
          <a:p>
            <a:pPr>
              <a:buFont typeface="Wingdings 2" pitchFamily="18" charset="2"/>
              <a:buNone/>
            </a:pPr>
            <a:r>
              <a:rPr lang="en-US" b="1" dirty="0">
                <a:solidFill>
                  <a:srgbClr val="00B0F0"/>
                </a:solidFill>
              </a:rPr>
              <a:t>Pass 7:</a:t>
            </a:r>
          </a:p>
        </p:txBody>
      </p:sp>
      <p:cxnSp>
        <p:nvCxnSpPr>
          <p:cNvPr id="4" name="Straight Arrow Connector 3"/>
          <p:cNvCxnSpPr/>
          <p:nvPr/>
        </p:nvCxnSpPr>
        <p:spPr>
          <a:xfrm rot="5400000">
            <a:off x="7978175" y="2060930"/>
            <a:ext cx="7620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rot="5400000">
            <a:off x="8319879" y="2062515"/>
            <a:ext cx="760413"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9"/>
          <p:cNvSpPr txBox="1">
            <a:spLocks noChangeArrowheads="1"/>
          </p:cNvSpPr>
          <p:nvPr/>
        </p:nvSpPr>
        <p:spPr bwMode="auto">
          <a:xfrm>
            <a:off x="8534400" y="2326352"/>
            <a:ext cx="510076" cy="369332"/>
          </a:xfrm>
          <a:prstGeom prst="rect">
            <a:avLst/>
          </a:prstGeom>
          <a:noFill/>
          <a:ln w="9525">
            <a:noFill/>
            <a:miter lim="800000"/>
            <a:headEnd/>
            <a:tailEnd/>
          </a:ln>
        </p:spPr>
        <p:txBody>
          <a:bodyPr wrap="none">
            <a:spAutoFit/>
          </a:bodyPr>
          <a:lstStyle/>
          <a:p>
            <a:r>
              <a:rPr lang="en-US" dirty="0">
                <a:solidFill>
                  <a:srgbClr val="FF0000"/>
                </a:solidFill>
              </a:rPr>
              <a:t>min</a:t>
            </a:r>
          </a:p>
        </p:txBody>
      </p:sp>
      <p:cxnSp>
        <p:nvCxnSpPr>
          <p:cNvPr id="7" name="Straight Connector 6"/>
          <p:cNvCxnSpPr/>
          <p:nvPr/>
        </p:nvCxnSpPr>
        <p:spPr>
          <a:xfrm>
            <a:off x="7300834" y="2511296"/>
            <a:ext cx="1143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7366416" y="2707029"/>
            <a:ext cx="1600200" cy="369888"/>
          </a:xfrm>
          <a:prstGeom prst="rect">
            <a:avLst/>
          </a:prstGeom>
          <a:noFill/>
          <a:ln w="9525">
            <a:noFill/>
            <a:miter lim="800000"/>
            <a:headEnd/>
            <a:tailEnd/>
          </a:ln>
        </p:spPr>
        <p:txBody>
          <a:bodyPr>
            <a:spAutoFit/>
          </a:bodyPr>
          <a:lstStyle/>
          <a:p>
            <a:r>
              <a:rPr lang="en-US" dirty="0">
                <a:solidFill>
                  <a:srgbClr val="FF0000"/>
                </a:solidFill>
              </a:rPr>
              <a:t>No exchange</a:t>
            </a:r>
          </a:p>
        </p:txBody>
      </p:sp>
      <p:graphicFrame>
        <p:nvGraphicFramePr>
          <p:cNvPr id="9" name="Table 8"/>
          <p:cNvGraphicFramePr>
            <a:graphicFrameLocks noGrp="1"/>
          </p:cNvGraphicFramePr>
          <p:nvPr/>
        </p:nvGraphicFramePr>
        <p:xfrm>
          <a:off x="3505200" y="3503692"/>
          <a:ext cx="5334000" cy="37084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370840">
                <a:tc>
                  <a:txBody>
                    <a:bodyPr/>
                    <a:lstStyle/>
                    <a:p>
                      <a:pPr algn="ctr"/>
                      <a:r>
                        <a:rPr lang="en-US" dirty="0"/>
                        <a:t>1</a:t>
                      </a:r>
                    </a:p>
                  </a:txBody>
                  <a:tcPr>
                    <a:solidFill>
                      <a:srgbClr val="C00000"/>
                    </a:solidFill>
                  </a:tcPr>
                </a:tc>
                <a:tc>
                  <a:txBody>
                    <a:bodyPr/>
                    <a:lstStyle/>
                    <a:p>
                      <a:pPr algn="ctr"/>
                      <a:r>
                        <a:rPr lang="en-US" dirty="0"/>
                        <a:t>9</a:t>
                      </a:r>
                    </a:p>
                  </a:txBody>
                  <a:tcPr>
                    <a:solidFill>
                      <a:srgbClr val="C00000"/>
                    </a:solidFill>
                  </a:tcPr>
                </a:tc>
                <a:tc>
                  <a:txBody>
                    <a:bodyPr/>
                    <a:lstStyle/>
                    <a:p>
                      <a:pPr algn="ctr"/>
                      <a:r>
                        <a:rPr lang="en-US" dirty="0"/>
                        <a:t>17</a:t>
                      </a:r>
                    </a:p>
                  </a:txBody>
                  <a:tcPr>
                    <a:solidFill>
                      <a:srgbClr val="C00000"/>
                    </a:solidFill>
                  </a:tcPr>
                </a:tc>
                <a:tc>
                  <a:txBody>
                    <a:bodyPr/>
                    <a:lstStyle/>
                    <a:p>
                      <a:pPr algn="ctr"/>
                      <a:r>
                        <a:rPr lang="en-US" dirty="0"/>
                        <a:t>23</a:t>
                      </a:r>
                    </a:p>
                  </a:txBody>
                  <a:tcPr>
                    <a:solidFill>
                      <a:srgbClr val="C00000"/>
                    </a:solidFill>
                  </a:tcPr>
                </a:tc>
                <a:tc>
                  <a:txBody>
                    <a:bodyPr/>
                    <a:lstStyle/>
                    <a:p>
                      <a:pPr algn="ctr"/>
                      <a:r>
                        <a:rPr lang="en-US" dirty="0"/>
                        <a:t>34</a:t>
                      </a:r>
                    </a:p>
                  </a:txBody>
                  <a:tcPr>
                    <a:solidFill>
                      <a:srgbClr val="C00000"/>
                    </a:solidFill>
                  </a:tcPr>
                </a:tc>
                <a:tc>
                  <a:txBody>
                    <a:bodyPr/>
                    <a:lstStyle/>
                    <a:p>
                      <a:pPr algn="ctr"/>
                      <a:r>
                        <a:rPr lang="en-US" dirty="0"/>
                        <a:t>35</a:t>
                      </a:r>
                    </a:p>
                  </a:txBody>
                  <a:tcPr>
                    <a:solidFill>
                      <a:srgbClr val="C00000"/>
                    </a:solidFill>
                  </a:tcPr>
                </a:tc>
                <a:tc>
                  <a:txBody>
                    <a:bodyPr/>
                    <a:lstStyle/>
                    <a:p>
                      <a:pPr algn="ctr"/>
                      <a:r>
                        <a:rPr lang="en-US" dirty="0"/>
                        <a:t>45</a:t>
                      </a:r>
                    </a:p>
                  </a:txBody>
                  <a:tcPr>
                    <a:solidFill>
                      <a:schemeClr val="bg1"/>
                    </a:solidFill>
                  </a:tcPr>
                </a:tc>
                <a:extLst>
                  <a:ext uri="{0D108BD9-81ED-4DB2-BD59-A6C34878D82A}">
                    <a16:rowId xmlns:a16="http://schemas.microsoft.com/office/drawing/2014/main" val="10000"/>
                  </a:ext>
                </a:extLst>
              </a:tr>
            </a:tbl>
          </a:graphicData>
        </a:graphic>
      </p:graphicFrame>
      <p:sp>
        <p:nvSpPr>
          <p:cNvPr id="10" name="Rectangle 9"/>
          <p:cNvSpPr/>
          <p:nvPr/>
        </p:nvSpPr>
        <p:spPr>
          <a:xfrm>
            <a:off x="3810000" y="4687670"/>
            <a:ext cx="4572000" cy="830997"/>
          </a:xfrm>
          <a:prstGeom prst="rect">
            <a:avLst/>
          </a:prstGeom>
        </p:spPr>
        <p:txBody>
          <a:bodyPr wrap="square">
            <a:spAutoFit/>
          </a:bodyPr>
          <a:lstStyle/>
          <a:p>
            <a:r>
              <a:rPr lang="en-US" sz="2400" dirty="0"/>
              <a:t>Number of elements = n</a:t>
            </a:r>
          </a:p>
          <a:p>
            <a:r>
              <a:rPr lang="en-US" sz="2400" dirty="0"/>
              <a:t>Number of pass = n - 1</a:t>
            </a:r>
          </a:p>
        </p:txBody>
      </p:sp>
      <p:graphicFrame>
        <p:nvGraphicFramePr>
          <p:cNvPr id="11" name="Table 10">
            <a:extLst>
              <a:ext uri="{FF2B5EF4-FFF2-40B4-BE49-F238E27FC236}">
                <a16:creationId xmlns:a16="http://schemas.microsoft.com/office/drawing/2014/main" id="{8B5FEECE-F3A0-402E-AE27-294D4C95254B}"/>
              </a:ext>
            </a:extLst>
          </p:cNvPr>
          <p:cNvGraphicFramePr>
            <a:graphicFrameLocks noGrp="1"/>
          </p:cNvGraphicFramePr>
          <p:nvPr>
            <p:extLst/>
          </p:nvPr>
        </p:nvGraphicFramePr>
        <p:xfrm>
          <a:off x="3505200" y="1338858"/>
          <a:ext cx="5334000" cy="37084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370840">
                <a:tc>
                  <a:txBody>
                    <a:bodyPr/>
                    <a:lstStyle/>
                    <a:p>
                      <a:pPr algn="ctr"/>
                      <a:r>
                        <a:rPr lang="en-US" dirty="0"/>
                        <a:t>1</a:t>
                      </a:r>
                    </a:p>
                  </a:txBody>
                  <a:tcPr>
                    <a:solidFill>
                      <a:srgbClr val="C00000"/>
                    </a:solidFill>
                  </a:tcPr>
                </a:tc>
                <a:tc>
                  <a:txBody>
                    <a:bodyPr/>
                    <a:lstStyle/>
                    <a:p>
                      <a:pPr algn="ctr"/>
                      <a:r>
                        <a:rPr lang="en-US" dirty="0"/>
                        <a:t>9</a:t>
                      </a:r>
                    </a:p>
                  </a:txBody>
                  <a:tcPr>
                    <a:solidFill>
                      <a:srgbClr val="C00000"/>
                    </a:solidFill>
                  </a:tcPr>
                </a:tc>
                <a:tc>
                  <a:txBody>
                    <a:bodyPr/>
                    <a:lstStyle/>
                    <a:p>
                      <a:pPr algn="ctr"/>
                      <a:r>
                        <a:rPr lang="en-US" dirty="0"/>
                        <a:t>17</a:t>
                      </a:r>
                    </a:p>
                  </a:txBody>
                  <a:tcPr>
                    <a:solidFill>
                      <a:srgbClr val="C00000"/>
                    </a:solidFill>
                  </a:tcPr>
                </a:tc>
                <a:tc>
                  <a:txBody>
                    <a:bodyPr/>
                    <a:lstStyle/>
                    <a:p>
                      <a:pPr algn="ctr"/>
                      <a:r>
                        <a:rPr lang="en-US" dirty="0"/>
                        <a:t>23</a:t>
                      </a:r>
                    </a:p>
                  </a:txBody>
                  <a:tcPr>
                    <a:solidFill>
                      <a:srgbClr val="C00000"/>
                    </a:solidFill>
                  </a:tcPr>
                </a:tc>
                <a:tc>
                  <a:txBody>
                    <a:bodyPr/>
                    <a:lstStyle/>
                    <a:p>
                      <a:pPr algn="ctr"/>
                      <a:r>
                        <a:rPr lang="en-US" dirty="0"/>
                        <a:t>34</a:t>
                      </a:r>
                    </a:p>
                  </a:txBody>
                  <a:tcPr>
                    <a:solidFill>
                      <a:srgbClr val="C00000"/>
                    </a:solidFill>
                  </a:tcPr>
                </a:tc>
                <a:tc>
                  <a:txBody>
                    <a:bodyPr/>
                    <a:lstStyle/>
                    <a:p>
                      <a:pPr algn="ctr"/>
                      <a:r>
                        <a:rPr lang="en-US" dirty="0">
                          <a:highlight>
                            <a:srgbClr val="FF0000"/>
                          </a:highlight>
                        </a:rPr>
                        <a:t>35</a:t>
                      </a:r>
                    </a:p>
                  </a:txBody>
                  <a:tcPr>
                    <a:solidFill>
                      <a:schemeClr val="bg1"/>
                    </a:solidFill>
                  </a:tcPr>
                </a:tc>
                <a:tc>
                  <a:txBody>
                    <a:bodyPr/>
                    <a:lstStyle/>
                    <a:p>
                      <a:pPr algn="ctr"/>
                      <a:r>
                        <a:rPr lang="en-US" dirty="0"/>
                        <a:t>45</a:t>
                      </a:r>
                    </a:p>
                  </a:txBody>
                  <a:tcP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586437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667000" y="304800"/>
            <a:ext cx="7467600" cy="838200"/>
          </a:xfrm>
        </p:spPr>
        <p:txBody>
          <a:bodyPr/>
          <a:lstStyle/>
          <a:p>
            <a:pPr>
              <a:defRPr/>
            </a:pPr>
            <a:r>
              <a:rPr lang="en-US" dirty="0">
                <a:solidFill>
                  <a:srgbClr val="C00000"/>
                </a:solidFill>
              </a:rPr>
              <a:t>Selection Sort</a:t>
            </a:r>
          </a:p>
        </p:txBody>
      </p:sp>
      <p:sp>
        <p:nvSpPr>
          <p:cNvPr id="41987" name="Rectangle 3"/>
          <p:cNvSpPr>
            <a:spLocks noGrp="1" noChangeArrowheads="1"/>
          </p:cNvSpPr>
          <p:nvPr>
            <p:ph sz="quarter" idx="1"/>
          </p:nvPr>
        </p:nvSpPr>
        <p:spPr>
          <a:xfrm>
            <a:off x="2590800" y="1143000"/>
            <a:ext cx="7848600" cy="5257800"/>
          </a:xfrm>
        </p:spPr>
        <p:txBody>
          <a:bodyPr>
            <a:normAutofit/>
          </a:bodyPr>
          <a:lstStyle/>
          <a:p>
            <a:pPr marL="457200" indent="-457200">
              <a:lnSpc>
                <a:spcPct val="90000"/>
              </a:lnSpc>
              <a:buNone/>
            </a:pPr>
            <a:r>
              <a:rPr lang="en-US" sz="2400" dirty="0"/>
              <a:t>Algorithm selection (a, n)</a:t>
            </a:r>
          </a:p>
          <a:p>
            <a:pPr marL="457200" indent="-457200">
              <a:lnSpc>
                <a:spcPct val="90000"/>
              </a:lnSpc>
              <a:buNone/>
            </a:pPr>
            <a:r>
              <a:rPr lang="en-US" sz="2400" dirty="0"/>
              <a:t>Pre: Unsorted array a of length n.</a:t>
            </a:r>
          </a:p>
          <a:p>
            <a:pPr marL="457200" indent="-457200">
              <a:lnSpc>
                <a:spcPct val="90000"/>
              </a:lnSpc>
              <a:buNone/>
            </a:pPr>
            <a:r>
              <a:rPr lang="en-US" sz="2400" dirty="0"/>
              <a:t>Post: Sorted list in ascending order of length n</a:t>
            </a:r>
          </a:p>
          <a:p>
            <a:pPr marL="457200" indent="-457200">
              <a:lnSpc>
                <a:spcPct val="90000"/>
              </a:lnSpc>
              <a:buNone/>
            </a:pPr>
            <a:endParaRPr lang="en-US" sz="2400" dirty="0"/>
          </a:p>
          <a:p>
            <a:pPr marL="457200" indent="-457200">
              <a:lnSpc>
                <a:spcPct val="90000"/>
              </a:lnSpc>
              <a:buFontTx/>
              <a:buAutoNum type="arabicPeriod"/>
            </a:pPr>
            <a:r>
              <a:rPr lang="en-US" sz="2400" dirty="0"/>
              <a:t>  for </a:t>
            </a:r>
            <a:r>
              <a:rPr lang="en-US" sz="2400" dirty="0" err="1"/>
              <a:t>i</a:t>
            </a:r>
            <a:r>
              <a:rPr lang="en-US" sz="2400" dirty="0"/>
              <a:t> = 0 to (n -2)  do                               // n-1 passes</a:t>
            </a:r>
          </a:p>
          <a:p>
            <a:pPr marL="838200" lvl="1" indent="-381000">
              <a:lnSpc>
                <a:spcPct val="90000"/>
              </a:lnSpc>
              <a:buFontTx/>
              <a:buAutoNum type="arabicPeriod"/>
            </a:pPr>
            <a:r>
              <a:rPr lang="en-US" dirty="0"/>
              <a:t>  </a:t>
            </a:r>
            <a:r>
              <a:rPr lang="en-US" dirty="0" err="1"/>
              <a:t>min_index</a:t>
            </a:r>
            <a:r>
              <a:rPr lang="en-US" dirty="0"/>
              <a:t>=</a:t>
            </a:r>
            <a:r>
              <a:rPr lang="en-US" dirty="0" err="1"/>
              <a:t>i</a:t>
            </a:r>
            <a:r>
              <a:rPr lang="en-US" dirty="0"/>
              <a:t> </a:t>
            </a:r>
          </a:p>
          <a:p>
            <a:pPr marL="838200" lvl="1" indent="-381000">
              <a:lnSpc>
                <a:spcPct val="90000"/>
              </a:lnSpc>
              <a:buFontTx/>
              <a:buAutoNum type="arabicPeriod"/>
            </a:pPr>
            <a:r>
              <a:rPr lang="en-US" dirty="0"/>
              <a:t>  for j = (i+1) to (n -1) do    </a:t>
            </a:r>
          </a:p>
          <a:p>
            <a:pPr marL="1676400" lvl="3" indent="-304800">
              <a:lnSpc>
                <a:spcPct val="90000"/>
              </a:lnSpc>
              <a:buFontTx/>
              <a:buAutoNum type="arabicPeriod"/>
            </a:pPr>
            <a:r>
              <a:rPr lang="en-US" sz="2400" dirty="0"/>
              <a:t>if ( a[</a:t>
            </a:r>
            <a:r>
              <a:rPr lang="en-US" sz="2400" dirty="0" err="1"/>
              <a:t>min_index</a:t>
            </a:r>
            <a:r>
              <a:rPr lang="en-US" sz="2400" dirty="0"/>
              <a:t>] &gt; a[j] )</a:t>
            </a:r>
          </a:p>
          <a:p>
            <a:pPr marL="2133600" lvl="4" indent="-304800">
              <a:lnSpc>
                <a:spcPct val="90000"/>
              </a:lnSpc>
              <a:buFontTx/>
              <a:buAutoNum type="arabicPeriod"/>
            </a:pPr>
            <a:r>
              <a:rPr lang="en-US" sz="2400" dirty="0" err="1"/>
              <a:t>min_index</a:t>
            </a:r>
            <a:r>
              <a:rPr lang="en-US" sz="2400" dirty="0"/>
              <a:t> = j</a:t>
            </a:r>
          </a:p>
          <a:p>
            <a:pPr marL="838200" lvl="1" indent="-381000">
              <a:lnSpc>
                <a:spcPct val="90000"/>
              </a:lnSpc>
              <a:buFontTx/>
              <a:buAutoNum type="arabicPeriod"/>
            </a:pPr>
            <a:r>
              <a:rPr lang="en-US" dirty="0"/>
              <a:t>  if (</a:t>
            </a:r>
            <a:r>
              <a:rPr lang="en-US" dirty="0" err="1"/>
              <a:t>min_index</a:t>
            </a:r>
            <a:r>
              <a:rPr lang="en-US" dirty="0"/>
              <a:t> != </a:t>
            </a:r>
            <a:r>
              <a:rPr lang="en-US" dirty="0" err="1"/>
              <a:t>i</a:t>
            </a:r>
            <a:r>
              <a:rPr lang="en-US" dirty="0"/>
              <a:t>) //place smallest element at </a:t>
            </a:r>
            <a:r>
              <a:rPr lang="en-US" dirty="0" err="1"/>
              <a:t>i</a:t>
            </a:r>
            <a:r>
              <a:rPr lang="en-US" baseline="30000" dirty="0" err="1"/>
              <a:t>th</a:t>
            </a:r>
            <a:r>
              <a:rPr lang="en-US" dirty="0"/>
              <a:t> place</a:t>
            </a:r>
          </a:p>
          <a:p>
            <a:pPr marL="1676400" lvl="3" indent="-304800">
              <a:lnSpc>
                <a:spcPct val="90000"/>
              </a:lnSpc>
              <a:buFontTx/>
              <a:buAutoNum type="arabicPeriod"/>
            </a:pPr>
            <a:r>
              <a:rPr lang="en-US" sz="2400" dirty="0"/>
              <a:t>temp= a[</a:t>
            </a:r>
            <a:r>
              <a:rPr lang="en-US" sz="2400" dirty="0" err="1"/>
              <a:t>i</a:t>
            </a:r>
            <a:r>
              <a:rPr lang="en-US" sz="2400" dirty="0"/>
              <a:t>]</a:t>
            </a:r>
          </a:p>
          <a:p>
            <a:pPr marL="1676400" lvl="3" indent="-304800">
              <a:lnSpc>
                <a:spcPct val="90000"/>
              </a:lnSpc>
              <a:buFontTx/>
              <a:buAutoNum type="arabicPeriod"/>
            </a:pPr>
            <a:r>
              <a:rPr lang="en-US" sz="2400" dirty="0"/>
              <a:t>a[</a:t>
            </a:r>
            <a:r>
              <a:rPr lang="en-US" sz="2400" dirty="0" err="1"/>
              <a:t>i</a:t>
            </a:r>
            <a:r>
              <a:rPr lang="en-US" sz="2400" dirty="0"/>
              <a:t>]=a[</a:t>
            </a:r>
            <a:r>
              <a:rPr lang="en-US" sz="2400" dirty="0" err="1"/>
              <a:t>min_index</a:t>
            </a:r>
            <a:r>
              <a:rPr lang="en-US" sz="2400" dirty="0"/>
              <a:t>]</a:t>
            </a:r>
          </a:p>
          <a:p>
            <a:pPr marL="1676400" lvl="3" indent="-304800">
              <a:lnSpc>
                <a:spcPct val="90000"/>
              </a:lnSpc>
              <a:buFontTx/>
              <a:buAutoNum type="arabicPeriod"/>
            </a:pPr>
            <a:r>
              <a:rPr lang="en-US" sz="2400" dirty="0"/>
              <a:t>a[</a:t>
            </a:r>
            <a:r>
              <a:rPr lang="en-US" sz="2400" dirty="0" err="1"/>
              <a:t>min_index</a:t>
            </a:r>
            <a:r>
              <a:rPr lang="en-US" sz="2400" dirty="0"/>
              <a:t>]=temp</a:t>
            </a:r>
          </a:p>
        </p:txBody>
      </p:sp>
    </p:spTree>
    <p:extLst>
      <p:ext uri="{BB962C8B-B14F-4D97-AF65-F5344CB8AC3E}">
        <p14:creationId xmlns:p14="http://schemas.microsoft.com/office/powerpoint/2010/main" val="20437747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Complexity of algorithm</a:t>
            </a:r>
          </a:p>
        </p:txBody>
      </p:sp>
      <p:sp>
        <p:nvSpPr>
          <p:cNvPr id="43011" name="Content Placeholder 2"/>
          <p:cNvSpPr>
            <a:spLocks noGrp="1"/>
          </p:cNvSpPr>
          <p:nvPr>
            <p:ph sz="quarter" idx="1"/>
          </p:nvPr>
        </p:nvSpPr>
        <p:spPr/>
        <p:txBody>
          <a:bodyPr/>
          <a:lstStyle/>
          <a:p>
            <a:pPr eaLnBrk="1" hangingPunct="1">
              <a:buFont typeface="Wingdings 2" pitchFamily="18" charset="2"/>
              <a:buNone/>
            </a:pPr>
            <a:r>
              <a:rPr lang="en-US" sz="2800">
                <a:solidFill>
                  <a:srgbClr val="FF0000"/>
                </a:solidFill>
              </a:rPr>
              <a:t>Worst case and best case complexity:</a:t>
            </a:r>
          </a:p>
          <a:p>
            <a:pPr eaLnBrk="1" hangingPunct="1"/>
            <a:r>
              <a:rPr lang="en-US" sz="2800"/>
              <a:t>No. of comparisons in 1st pass = N – 1</a:t>
            </a:r>
          </a:p>
          <a:p>
            <a:pPr eaLnBrk="1" hangingPunct="1"/>
            <a:r>
              <a:rPr lang="en-US" sz="2800"/>
              <a:t>No. of comparisons in 2nd pass = N – 2</a:t>
            </a:r>
          </a:p>
          <a:p>
            <a:pPr eaLnBrk="1" hangingPunct="1"/>
            <a:r>
              <a:rPr lang="en-US" sz="2800"/>
              <a:t>No. of comparisons in 3rd pass = N – 3</a:t>
            </a:r>
          </a:p>
          <a:p>
            <a:pPr algn="ctr" eaLnBrk="1" hangingPunct="1">
              <a:buFont typeface="Wingdings 2" pitchFamily="18" charset="2"/>
              <a:buNone/>
            </a:pPr>
            <a:r>
              <a:rPr lang="en-US" sz="2800"/>
              <a:t>*</a:t>
            </a:r>
          </a:p>
          <a:p>
            <a:pPr eaLnBrk="1" hangingPunct="1"/>
            <a:r>
              <a:rPr lang="en-US" sz="2800"/>
              <a:t>No. of comparisons in (N – 1) pass = 1</a:t>
            </a:r>
          </a:p>
          <a:p>
            <a:pPr eaLnBrk="1" hangingPunct="1">
              <a:buFont typeface="Wingdings 2" pitchFamily="18" charset="2"/>
              <a:buNone/>
            </a:pPr>
            <a:r>
              <a:rPr lang="en-US" sz="2800"/>
              <a:t>f(n) = (n – 1) + (n – 2)+ ….+ 1</a:t>
            </a:r>
          </a:p>
          <a:p>
            <a:pPr eaLnBrk="1" hangingPunct="1">
              <a:buFont typeface="Wingdings 2" pitchFamily="18" charset="2"/>
              <a:buNone/>
            </a:pPr>
            <a:r>
              <a:rPr lang="en-US" sz="2800"/>
              <a:t>	    = n(n-1)/2 = </a:t>
            </a:r>
            <a:r>
              <a:rPr lang="en-US" sz="2800">
                <a:solidFill>
                  <a:srgbClr val="FF0000"/>
                </a:solidFill>
              </a:rPr>
              <a:t>O(n</a:t>
            </a:r>
            <a:r>
              <a:rPr lang="en-US" sz="2800" baseline="30000">
                <a:solidFill>
                  <a:srgbClr val="FF0000"/>
                </a:solidFill>
              </a:rPr>
              <a:t>2</a:t>
            </a:r>
            <a:r>
              <a:rPr lang="en-US" sz="2800">
                <a:solidFill>
                  <a:srgbClr val="FF0000"/>
                </a:solidFill>
              </a:rPr>
              <a:t> )</a:t>
            </a:r>
          </a:p>
        </p:txBody>
      </p:sp>
    </p:spTree>
    <p:extLst>
      <p:ext uri="{BB962C8B-B14F-4D97-AF65-F5344CB8AC3E}">
        <p14:creationId xmlns:p14="http://schemas.microsoft.com/office/powerpoint/2010/main" val="38783228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sz="quarter" idx="1"/>
          </p:nvPr>
        </p:nvSpPr>
        <p:spPr/>
        <p:txBody>
          <a:bodyPr/>
          <a:lstStyle/>
          <a:p>
            <a:r>
              <a:rPr lang="en-US"/>
              <a:t>Sort following elements using selection sort method of sorting.</a:t>
            </a:r>
          </a:p>
          <a:p>
            <a:pPr>
              <a:buFont typeface="Wingdings 2" pitchFamily="18" charset="2"/>
              <a:buNone/>
            </a:pPr>
            <a:endParaRPr lang="en-US"/>
          </a:p>
          <a:p>
            <a:pPr>
              <a:buFont typeface="Wingdings 2" pitchFamily="18" charset="2"/>
              <a:buNone/>
            </a:pPr>
            <a:r>
              <a:rPr lang="en-US"/>
              <a:t>		29	83	26	74	95	28</a:t>
            </a:r>
          </a:p>
          <a:p>
            <a:pPr>
              <a:buFont typeface="Wingdings 2" pitchFamily="18" charset="2"/>
              <a:buNone/>
            </a:pPr>
            <a:endParaRPr lang="en-US"/>
          </a:p>
          <a:p>
            <a:pPr>
              <a:buFont typeface="Wingdings 2" pitchFamily="18" charset="2"/>
              <a:buNone/>
            </a:pPr>
            <a:endParaRPr lang="en-US"/>
          </a:p>
        </p:txBody>
      </p:sp>
    </p:spTree>
    <p:extLst>
      <p:ext uri="{BB962C8B-B14F-4D97-AF65-F5344CB8AC3E}">
        <p14:creationId xmlns:p14="http://schemas.microsoft.com/office/powerpoint/2010/main" val="27514273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Pass 1</a:t>
            </a:r>
          </a:p>
        </p:txBody>
      </p:sp>
      <p:sp>
        <p:nvSpPr>
          <p:cNvPr id="35843" name="Content Placeholder 2"/>
          <p:cNvSpPr>
            <a:spLocks noGrp="1"/>
          </p:cNvSpPr>
          <p:nvPr>
            <p:ph sz="quarter" idx="1"/>
          </p:nvPr>
        </p:nvSpPr>
        <p:spPr>
          <a:xfrm>
            <a:off x="2959100" y="1447800"/>
            <a:ext cx="7499350" cy="2209800"/>
          </a:xfrm>
        </p:spPr>
        <p:txBody>
          <a:bodyPr/>
          <a:lstStyle/>
          <a:p>
            <a:pPr>
              <a:buFont typeface="Wingdings 2" pitchFamily="18" charset="2"/>
              <a:buNone/>
            </a:pPr>
            <a:r>
              <a:rPr lang="en-US"/>
              <a:t>29	83	26	74	95	28</a:t>
            </a:r>
          </a:p>
          <a:p>
            <a:pPr>
              <a:buFont typeface="Wingdings 2" pitchFamily="18" charset="2"/>
              <a:buNone/>
            </a:pPr>
            <a:endParaRPr lang="en-US"/>
          </a:p>
        </p:txBody>
      </p:sp>
      <p:cxnSp>
        <p:nvCxnSpPr>
          <p:cNvPr id="5" name="Straight Arrow Connector 4"/>
          <p:cNvCxnSpPr/>
          <p:nvPr/>
        </p:nvCxnSpPr>
        <p:spPr>
          <a:xfrm rot="5400000">
            <a:off x="3046413" y="2514601"/>
            <a:ext cx="611188"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124200" y="2057400"/>
            <a:ext cx="4876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4725988" y="2438400"/>
            <a:ext cx="76041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847" name="TextBox 9"/>
          <p:cNvSpPr txBox="1">
            <a:spLocks noChangeArrowheads="1"/>
          </p:cNvSpPr>
          <p:nvPr/>
        </p:nvSpPr>
        <p:spPr bwMode="auto">
          <a:xfrm>
            <a:off x="5181600" y="2057400"/>
            <a:ext cx="510076" cy="369332"/>
          </a:xfrm>
          <a:prstGeom prst="rect">
            <a:avLst/>
          </a:prstGeom>
          <a:noFill/>
          <a:ln w="9525">
            <a:noFill/>
            <a:miter lim="800000"/>
            <a:headEnd/>
            <a:tailEnd/>
          </a:ln>
        </p:spPr>
        <p:txBody>
          <a:bodyPr wrap="none">
            <a:spAutoFit/>
          </a:bodyPr>
          <a:lstStyle/>
          <a:p>
            <a:r>
              <a:rPr lang="en-US">
                <a:solidFill>
                  <a:srgbClr val="FF0000"/>
                </a:solidFill>
              </a:rPr>
              <a:t>min</a:t>
            </a:r>
          </a:p>
        </p:txBody>
      </p:sp>
      <p:cxnSp>
        <p:nvCxnSpPr>
          <p:cNvPr id="14" name="Straight Connector 13"/>
          <p:cNvCxnSpPr/>
          <p:nvPr/>
        </p:nvCxnSpPr>
        <p:spPr>
          <a:xfrm>
            <a:off x="3429000" y="3048000"/>
            <a:ext cx="1600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849" name="TextBox 14"/>
          <p:cNvSpPr txBox="1">
            <a:spLocks noChangeArrowheads="1"/>
          </p:cNvSpPr>
          <p:nvPr/>
        </p:nvSpPr>
        <p:spPr bwMode="auto">
          <a:xfrm>
            <a:off x="3657600" y="3200400"/>
            <a:ext cx="1219200" cy="369888"/>
          </a:xfrm>
          <a:prstGeom prst="rect">
            <a:avLst/>
          </a:prstGeom>
          <a:noFill/>
          <a:ln w="9525">
            <a:noFill/>
            <a:miter lim="800000"/>
            <a:headEnd/>
            <a:tailEnd/>
          </a:ln>
        </p:spPr>
        <p:txBody>
          <a:bodyPr>
            <a:spAutoFit/>
          </a:bodyPr>
          <a:lstStyle/>
          <a:p>
            <a:r>
              <a:rPr lang="en-US">
                <a:solidFill>
                  <a:srgbClr val="FF0000"/>
                </a:solidFill>
              </a:rPr>
              <a:t>exchange</a:t>
            </a:r>
          </a:p>
        </p:txBody>
      </p:sp>
      <p:sp>
        <p:nvSpPr>
          <p:cNvPr id="16" name="Content Placeholder 2"/>
          <p:cNvSpPr txBox="1">
            <a:spLocks/>
          </p:cNvSpPr>
          <p:nvPr/>
        </p:nvSpPr>
        <p:spPr bwMode="auto">
          <a:xfrm>
            <a:off x="2940050" y="3886200"/>
            <a:ext cx="7499350" cy="609600"/>
          </a:xfrm>
          <a:prstGeom prst="rect">
            <a:avLst/>
          </a:prstGeom>
          <a:noFill/>
          <a:ln w="9525">
            <a:noFill/>
            <a:miter lim="800000"/>
            <a:headEnd/>
            <a:tailEnd/>
          </a:ln>
        </p:spPr>
        <p:txBody>
          <a:bodyPr/>
          <a:lstStyle/>
          <a:p>
            <a:pPr marL="365125" indent="-282575" eaLnBrk="0" hangingPunct="0">
              <a:spcBef>
                <a:spcPts val="600"/>
              </a:spcBef>
              <a:buClr>
                <a:schemeClr val="accent1"/>
              </a:buClr>
              <a:buSzPct val="80000"/>
              <a:defRPr/>
            </a:pPr>
            <a:r>
              <a:rPr lang="en-US" sz="3200" dirty="0">
                <a:solidFill>
                  <a:srgbClr val="00B050"/>
                </a:solidFill>
              </a:rPr>
              <a:t>26</a:t>
            </a:r>
            <a:r>
              <a:rPr lang="en-US" sz="3200" dirty="0"/>
              <a:t>	83	29	74	95	28</a:t>
            </a:r>
          </a:p>
          <a:p>
            <a:pPr marL="365125" indent="-282575" eaLnBrk="0" hangingPunct="0">
              <a:spcBef>
                <a:spcPts val="600"/>
              </a:spcBef>
              <a:buClr>
                <a:schemeClr val="accent1"/>
              </a:buClr>
              <a:buSzPct val="80000"/>
              <a:defRPr/>
            </a:pPr>
            <a:endParaRPr lang="en-US" sz="3200" dirty="0"/>
          </a:p>
        </p:txBody>
      </p:sp>
    </p:spTree>
    <p:extLst>
      <p:ext uri="{BB962C8B-B14F-4D97-AF65-F5344CB8AC3E}">
        <p14:creationId xmlns:p14="http://schemas.microsoft.com/office/powerpoint/2010/main" val="9907686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Pass 2</a:t>
            </a:r>
          </a:p>
        </p:txBody>
      </p:sp>
      <p:sp>
        <p:nvSpPr>
          <p:cNvPr id="36867" name="Content Placeholder 2"/>
          <p:cNvSpPr>
            <a:spLocks noGrp="1"/>
          </p:cNvSpPr>
          <p:nvPr>
            <p:ph sz="quarter" idx="1"/>
          </p:nvPr>
        </p:nvSpPr>
        <p:spPr/>
        <p:txBody>
          <a:bodyPr/>
          <a:lstStyle/>
          <a:p>
            <a:pPr>
              <a:buFont typeface="Wingdings 2" pitchFamily="18" charset="2"/>
              <a:buNone/>
            </a:pPr>
            <a:r>
              <a:rPr lang="en-US" dirty="0">
                <a:solidFill>
                  <a:srgbClr val="00B050"/>
                </a:solidFill>
              </a:rPr>
              <a:t>	26</a:t>
            </a:r>
            <a:r>
              <a:rPr lang="en-US" dirty="0"/>
              <a:t>	  83	29	74	95	28</a:t>
            </a:r>
          </a:p>
          <a:p>
            <a:pPr>
              <a:buFont typeface="Wingdings 2" pitchFamily="18" charset="2"/>
              <a:buNone/>
            </a:pPr>
            <a:endParaRPr lang="en-US" dirty="0"/>
          </a:p>
        </p:txBody>
      </p:sp>
      <p:cxnSp>
        <p:nvCxnSpPr>
          <p:cNvPr id="5" name="Straight Arrow Connector 4"/>
          <p:cNvCxnSpPr/>
          <p:nvPr/>
        </p:nvCxnSpPr>
        <p:spPr>
          <a:xfrm rot="5400000">
            <a:off x="3278187" y="2436814"/>
            <a:ext cx="6096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2800" y="2133600"/>
            <a:ext cx="403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6478587" y="2436814"/>
            <a:ext cx="760412"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871" name="TextBox 9"/>
          <p:cNvSpPr txBox="1">
            <a:spLocks noChangeArrowheads="1"/>
          </p:cNvSpPr>
          <p:nvPr/>
        </p:nvSpPr>
        <p:spPr bwMode="auto">
          <a:xfrm>
            <a:off x="7162800" y="2057400"/>
            <a:ext cx="510076" cy="369332"/>
          </a:xfrm>
          <a:prstGeom prst="rect">
            <a:avLst/>
          </a:prstGeom>
          <a:noFill/>
          <a:ln w="9525">
            <a:noFill/>
            <a:miter lim="800000"/>
            <a:headEnd/>
            <a:tailEnd/>
          </a:ln>
        </p:spPr>
        <p:txBody>
          <a:bodyPr wrap="none">
            <a:spAutoFit/>
          </a:bodyPr>
          <a:lstStyle/>
          <a:p>
            <a:r>
              <a:rPr lang="en-US" dirty="0">
                <a:solidFill>
                  <a:srgbClr val="FF0000"/>
                </a:solidFill>
              </a:rPr>
              <a:t>min</a:t>
            </a:r>
          </a:p>
        </p:txBody>
      </p:sp>
      <p:cxnSp>
        <p:nvCxnSpPr>
          <p:cNvPr id="14" name="Straight Connector 13"/>
          <p:cNvCxnSpPr/>
          <p:nvPr/>
        </p:nvCxnSpPr>
        <p:spPr>
          <a:xfrm>
            <a:off x="3505200" y="2819400"/>
            <a:ext cx="3657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873" name="TextBox 14"/>
          <p:cNvSpPr txBox="1">
            <a:spLocks noChangeArrowheads="1"/>
          </p:cNvSpPr>
          <p:nvPr/>
        </p:nvSpPr>
        <p:spPr bwMode="auto">
          <a:xfrm>
            <a:off x="4648200" y="3200400"/>
            <a:ext cx="1219200" cy="369888"/>
          </a:xfrm>
          <a:prstGeom prst="rect">
            <a:avLst/>
          </a:prstGeom>
          <a:noFill/>
          <a:ln w="9525">
            <a:noFill/>
            <a:miter lim="800000"/>
            <a:headEnd/>
            <a:tailEnd/>
          </a:ln>
        </p:spPr>
        <p:txBody>
          <a:bodyPr>
            <a:spAutoFit/>
          </a:bodyPr>
          <a:lstStyle/>
          <a:p>
            <a:r>
              <a:rPr lang="en-US" dirty="0">
                <a:solidFill>
                  <a:srgbClr val="FF0000"/>
                </a:solidFill>
              </a:rPr>
              <a:t>exchange</a:t>
            </a:r>
          </a:p>
        </p:txBody>
      </p:sp>
      <p:sp>
        <p:nvSpPr>
          <p:cNvPr id="16" name="Content Placeholder 2"/>
          <p:cNvSpPr txBox="1">
            <a:spLocks/>
          </p:cNvSpPr>
          <p:nvPr/>
        </p:nvSpPr>
        <p:spPr bwMode="auto">
          <a:xfrm>
            <a:off x="2940050" y="3886200"/>
            <a:ext cx="7499350" cy="609600"/>
          </a:xfrm>
          <a:prstGeom prst="rect">
            <a:avLst/>
          </a:prstGeom>
          <a:noFill/>
          <a:ln w="9525">
            <a:noFill/>
            <a:miter lim="800000"/>
            <a:headEnd/>
            <a:tailEnd/>
          </a:ln>
        </p:spPr>
        <p:txBody>
          <a:bodyPr/>
          <a:lstStyle/>
          <a:p>
            <a:pPr marL="365125" indent="-282575" eaLnBrk="0" hangingPunct="0">
              <a:spcBef>
                <a:spcPts val="600"/>
              </a:spcBef>
              <a:buClr>
                <a:schemeClr val="accent1"/>
              </a:buClr>
              <a:buSzPct val="80000"/>
              <a:defRPr/>
            </a:pPr>
            <a:r>
              <a:rPr lang="en-US" sz="3200" dirty="0">
                <a:solidFill>
                  <a:srgbClr val="00B050"/>
                </a:solidFill>
              </a:rPr>
              <a:t>26	28</a:t>
            </a:r>
            <a:r>
              <a:rPr lang="en-US" sz="3200" dirty="0"/>
              <a:t>	29	74	95	83</a:t>
            </a:r>
          </a:p>
          <a:p>
            <a:pPr marL="365125" indent="-282575" eaLnBrk="0" hangingPunct="0">
              <a:spcBef>
                <a:spcPts val="600"/>
              </a:spcBef>
              <a:buClr>
                <a:schemeClr val="accent1"/>
              </a:buClr>
              <a:buSzPct val="80000"/>
              <a:defRPr/>
            </a:pPr>
            <a:endParaRPr lang="en-US" sz="3200" dirty="0"/>
          </a:p>
        </p:txBody>
      </p:sp>
    </p:spTree>
    <p:extLst>
      <p:ext uri="{BB962C8B-B14F-4D97-AF65-F5344CB8AC3E}">
        <p14:creationId xmlns:p14="http://schemas.microsoft.com/office/powerpoint/2010/main" val="915685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AutoShape 2"/>
          <p:cNvSpPr>
            <a:spLocks noGrp="1" noChangeArrowheads="1"/>
          </p:cNvSpPr>
          <p:nvPr>
            <p:ph type="title"/>
          </p:nvPr>
        </p:nvSpPr>
        <p:spPr>
          <a:xfrm>
            <a:off x="1981200" y="381000"/>
            <a:ext cx="7772400" cy="1143000"/>
          </a:xfrm>
        </p:spPr>
        <p:txBody>
          <a:bodyPr/>
          <a:lstStyle/>
          <a:p>
            <a:r>
              <a:rPr lang="en-US" dirty="0"/>
              <a:t>SORTING TECHNIQUES </a:t>
            </a:r>
          </a:p>
        </p:txBody>
      </p:sp>
      <p:sp>
        <p:nvSpPr>
          <p:cNvPr id="104452" name="Text Box 4"/>
          <p:cNvSpPr txBox="1">
            <a:spLocks noChangeArrowheads="1"/>
          </p:cNvSpPr>
          <p:nvPr/>
        </p:nvSpPr>
        <p:spPr bwMode="auto">
          <a:xfrm>
            <a:off x="1752600" y="1676401"/>
            <a:ext cx="7696200" cy="3293209"/>
          </a:xfrm>
          <a:prstGeom prst="rect">
            <a:avLst/>
          </a:prstGeom>
          <a:noFill/>
          <a:ln w="9525">
            <a:noFill/>
            <a:miter lim="800000"/>
            <a:headEnd/>
            <a:tailEnd/>
          </a:ln>
          <a:effectLst/>
        </p:spPr>
        <p:txBody>
          <a:bodyPr wrap="square">
            <a:spAutoFit/>
          </a:bodyPr>
          <a:lstStyle/>
          <a:p>
            <a:pPr algn="l">
              <a:buFont typeface="Arial" pitchFamily="34" charset="0"/>
              <a:buChar char="•"/>
            </a:pPr>
            <a:r>
              <a:rPr lang="en-US" sz="2600" dirty="0"/>
              <a:t>There are various methods for sorting: </a:t>
            </a:r>
          </a:p>
          <a:p>
            <a:pPr lvl="1">
              <a:buFont typeface="Arial" pitchFamily="34" charset="0"/>
              <a:buChar char="•"/>
            </a:pPr>
            <a:r>
              <a:rPr lang="en-US" sz="2600" b="1" dirty="0" smtClean="0"/>
              <a:t>Comparison Based Sorting Algorithms</a:t>
            </a:r>
          </a:p>
          <a:p>
            <a:pPr lvl="2">
              <a:buFont typeface="Arial" pitchFamily="34" charset="0"/>
              <a:buChar char="•"/>
            </a:pPr>
            <a:r>
              <a:rPr lang="en-US" sz="2600" dirty="0" smtClean="0"/>
              <a:t>Bubble </a:t>
            </a:r>
            <a:r>
              <a:rPr lang="en-US" sz="2600" dirty="0"/>
              <a:t>sort, Insertion sort, Selection sort, Quick sort, Heap sort, Merge </a:t>
            </a:r>
            <a:r>
              <a:rPr lang="en-US" sz="2600" dirty="0" smtClean="0"/>
              <a:t>sort, Shell Sort</a:t>
            </a:r>
            <a:endParaRPr lang="en-US" sz="2600" dirty="0"/>
          </a:p>
          <a:p>
            <a:pPr lvl="1">
              <a:buFont typeface="Arial" pitchFamily="34" charset="0"/>
              <a:buChar char="•"/>
            </a:pPr>
            <a:r>
              <a:rPr lang="en-US" sz="2600" b="1" dirty="0" smtClean="0"/>
              <a:t>Non-Comparison </a:t>
            </a:r>
            <a:r>
              <a:rPr lang="en-US" sz="2600" b="1" dirty="0"/>
              <a:t>Based Sorting </a:t>
            </a:r>
            <a:r>
              <a:rPr lang="en-US" sz="2600" b="1" dirty="0" smtClean="0"/>
              <a:t>Algorithms</a:t>
            </a:r>
          </a:p>
          <a:p>
            <a:pPr lvl="2">
              <a:buFont typeface="Arial" pitchFamily="34" charset="0"/>
              <a:buChar char="•"/>
            </a:pPr>
            <a:r>
              <a:rPr lang="en-US" sz="2600" dirty="0" smtClean="0"/>
              <a:t>Radix Sort</a:t>
            </a:r>
          </a:p>
          <a:p>
            <a:pPr lvl="2">
              <a:buFont typeface="Arial" pitchFamily="34" charset="0"/>
              <a:buChar char="•"/>
            </a:pPr>
            <a:r>
              <a:rPr lang="en-US" sz="2600" dirty="0" smtClean="0"/>
              <a:t>Bucket Sort</a:t>
            </a:r>
          </a:p>
          <a:p>
            <a:pPr lvl="2">
              <a:buFont typeface="Arial" pitchFamily="34" charset="0"/>
              <a:buChar char="•"/>
            </a:pPr>
            <a:r>
              <a:rPr lang="en-US" sz="2600" dirty="0" smtClean="0"/>
              <a:t>Counting Sort</a:t>
            </a:r>
            <a:endParaRPr lang="en-US" sz="2600" dirty="0"/>
          </a:p>
        </p:txBody>
      </p:sp>
    </p:spTree>
    <p:extLst>
      <p:ext uri="{BB962C8B-B14F-4D97-AF65-F5344CB8AC3E}">
        <p14:creationId xmlns:p14="http://schemas.microsoft.com/office/powerpoint/2010/main" val="26196149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Pass 3</a:t>
            </a:r>
          </a:p>
        </p:txBody>
      </p:sp>
      <p:sp>
        <p:nvSpPr>
          <p:cNvPr id="37891" name="Content Placeholder 2"/>
          <p:cNvSpPr>
            <a:spLocks noGrp="1"/>
          </p:cNvSpPr>
          <p:nvPr>
            <p:ph sz="quarter" idx="1"/>
          </p:nvPr>
        </p:nvSpPr>
        <p:spPr/>
        <p:txBody>
          <a:bodyPr/>
          <a:lstStyle/>
          <a:p>
            <a:pPr>
              <a:buFont typeface="Wingdings 2" pitchFamily="18" charset="2"/>
              <a:buNone/>
            </a:pPr>
            <a:r>
              <a:rPr lang="en-US" dirty="0">
                <a:solidFill>
                  <a:srgbClr val="00B050"/>
                </a:solidFill>
              </a:rPr>
              <a:t>26</a:t>
            </a:r>
            <a:r>
              <a:rPr lang="en-US" dirty="0"/>
              <a:t>	</a:t>
            </a:r>
            <a:r>
              <a:rPr lang="en-US" dirty="0">
                <a:solidFill>
                  <a:srgbClr val="00B050"/>
                </a:solidFill>
              </a:rPr>
              <a:t>28</a:t>
            </a:r>
            <a:r>
              <a:rPr lang="en-US" dirty="0"/>
              <a:t>	29	74	95	83</a:t>
            </a:r>
          </a:p>
          <a:p>
            <a:pPr>
              <a:buFont typeface="Wingdings 2" pitchFamily="18" charset="2"/>
              <a:buNone/>
            </a:pPr>
            <a:endParaRPr lang="en-US" dirty="0"/>
          </a:p>
        </p:txBody>
      </p:sp>
      <p:cxnSp>
        <p:nvCxnSpPr>
          <p:cNvPr id="5" name="Straight Arrow Connector 4"/>
          <p:cNvCxnSpPr/>
          <p:nvPr/>
        </p:nvCxnSpPr>
        <p:spPr>
          <a:xfrm rot="5400000">
            <a:off x="3659187" y="2436814"/>
            <a:ext cx="7620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657600" y="2057400"/>
            <a:ext cx="990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3811588" y="2436813"/>
            <a:ext cx="760413"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895" name="TextBox 9"/>
          <p:cNvSpPr txBox="1">
            <a:spLocks noChangeArrowheads="1"/>
          </p:cNvSpPr>
          <p:nvPr/>
        </p:nvSpPr>
        <p:spPr bwMode="auto">
          <a:xfrm>
            <a:off x="4419600" y="2133600"/>
            <a:ext cx="510076" cy="369332"/>
          </a:xfrm>
          <a:prstGeom prst="rect">
            <a:avLst/>
          </a:prstGeom>
          <a:noFill/>
          <a:ln w="9525">
            <a:noFill/>
            <a:miter lim="800000"/>
            <a:headEnd/>
            <a:tailEnd/>
          </a:ln>
        </p:spPr>
        <p:txBody>
          <a:bodyPr wrap="none">
            <a:spAutoFit/>
          </a:bodyPr>
          <a:lstStyle/>
          <a:p>
            <a:r>
              <a:rPr lang="en-US">
                <a:solidFill>
                  <a:srgbClr val="FF0000"/>
                </a:solidFill>
              </a:rPr>
              <a:t>min</a:t>
            </a:r>
          </a:p>
        </p:txBody>
      </p:sp>
      <p:cxnSp>
        <p:nvCxnSpPr>
          <p:cNvPr id="14" name="Straight Connector 13"/>
          <p:cNvCxnSpPr/>
          <p:nvPr/>
        </p:nvCxnSpPr>
        <p:spPr>
          <a:xfrm>
            <a:off x="3733800" y="2971800"/>
            <a:ext cx="1143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897" name="TextBox 14"/>
          <p:cNvSpPr txBox="1">
            <a:spLocks noChangeArrowheads="1"/>
          </p:cNvSpPr>
          <p:nvPr/>
        </p:nvSpPr>
        <p:spPr bwMode="auto">
          <a:xfrm>
            <a:off x="3581400" y="3048000"/>
            <a:ext cx="1600200" cy="369888"/>
          </a:xfrm>
          <a:prstGeom prst="rect">
            <a:avLst/>
          </a:prstGeom>
          <a:noFill/>
          <a:ln w="9525">
            <a:noFill/>
            <a:miter lim="800000"/>
            <a:headEnd/>
            <a:tailEnd/>
          </a:ln>
        </p:spPr>
        <p:txBody>
          <a:bodyPr>
            <a:spAutoFit/>
          </a:bodyPr>
          <a:lstStyle/>
          <a:p>
            <a:r>
              <a:rPr lang="en-US" dirty="0">
                <a:solidFill>
                  <a:srgbClr val="FF0000"/>
                </a:solidFill>
              </a:rPr>
              <a:t>No exchange</a:t>
            </a:r>
          </a:p>
        </p:txBody>
      </p:sp>
      <p:sp>
        <p:nvSpPr>
          <p:cNvPr id="16" name="Content Placeholder 2"/>
          <p:cNvSpPr txBox="1">
            <a:spLocks/>
          </p:cNvSpPr>
          <p:nvPr/>
        </p:nvSpPr>
        <p:spPr bwMode="auto">
          <a:xfrm>
            <a:off x="2940050" y="3886200"/>
            <a:ext cx="7499350" cy="609600"/>
          </a:xfrm>
          <a:prstGeom prst="rect">
            <a:avLst/>
          </a:prstGeom>
          <a:noFill/>
          <a:ln w="9525">
            <a:noFill/>
            <a:miter lim="800000"/>
            <a:headEnd/>
            <a:tailEnd/>
          </a:ln>
        </p:spPr>
        <p:txBody>
          <a:bodyPr/>
          <a:lstStyle/>
          <a:p>
            <a:pPr marL="365125" indent="-282575" eaLnBrk="0" hangingPunct="0">
              <a:spcBef>
                <a:spcPts val="600"/>
              </a:spcBef>
              <a:buClr>
                <a:schemeClr val="accent1"/>
              </a:buClr>
              <a:buSzPct val="80000"/>
              <a:defRPr/>
            </a:pPr>
            <a:r>
              <a:rPr lang="en-US" sz="3200" dirty="0">
                <a:solidFill>
                  <a:srgbClr val="00B050"/>
                </a:solidFill>
              </a:rPr>
              <a:t>26	28</a:t>
            </a:r>
            <a:r>
              <a:rPr lang="en-US" sz="3200" dirty="0"/>
              <a:t>	</a:t>
            </a:r>
            <a:r>
              <a:rPr lang="en-US" sz="3200" dirty="0">
                <a:solidFill>
                  <a:srgbClr val="00B050"/>
                </a:solidFill>
              </a:rPr>
              <a:t>29</a:t>
            </a:r>
            <a:r>
              <a:rPr lang="en-US" sz="3200" dirty="0"/>
              <a:t>	74	95	83</a:t>
            </a:r>
          </a:p>
          <a:p>
            <a:pPr marL="365125" indent="-282575" eaLnBrk="0" hangingPunct="0">
              <a:spcBef>
                <a:spcPts val="600"/>
              </a:spcBef>
              <a:buClr>
                <a:schemeClr val="accent1"/>
              </a:buClr>
              <a:buSzPct val="80000"/>
              <a:defRPr/>
            </a:pPr>
            <a:endParaRPr lang="en-US" sz="3200" dirty="0"/>
          </a:p>
        </p:txBody>
      </p:sp>
    </p:spTree>
    <p:extLst>
      <p:ext uri="{BB962C8B-B14F-4D97-AF65-F5344CB8AC3E}">
        <p14:creationId xmlns:p14="http://schemas.microsoft.com/office/powerpoint/2010/main" val="37985894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Pass 4</a:t>
            </a:r>
          </a:p>
        </p:txBody>
      </p:sp>
      <p:sp>
        <p:nvSpPr>
          <p:cNvPr id="38915" name="Content Placeholder 2"/>
          <p:cNvSpPr>
            <a:spLocks noGrp="1"/>
          </p:cNvSpPr>
          <p:nvPr>
            <p:ph sz="quarter" idx="1"/>
          </p:nvPr>
        </p:nvSpPr>
        <p:spPr/>
        <p:txBody>
          <a:bodyPr/>
          <a:lstStyle/>
          <a:p>
            <a:pPr>
              <a:buFont typeface="Wingdings 2" pitchFamily="18" charset="2"/>
              <a:buNone/>
            </a:pPr>
            <a:r>
              <a:rPr lang="en-US">
                <a:solidFill>
                  <a:srgbClr val="00B050"/>
                </a:solidFill>
              </a:rPr>
              <a:t>26</a:t>
            </a:r>
            <a:r>
              <a:rPr lang="en-US"/>
              <a:t>	</a:t>
            </a:r>
            <a:r>
              <a:rPr lang="en-US">
                <a:solidFill>
                  <a:srgbClr val="00B050"/>
                </a:solidFill>
              </a:rPr>
              <a:t>28</a:t>
            </a:r>
            <a:r>
              <a:rPr lang="en-US"/>
              <a:t>	</a:t>
            </a:r>
            <a:r>
              <a:rPr lang="en-US">
                <a:solidFill>
                  <a:srgbClr val="00B050"/>
                </a:solidFill>
              </a:rPr>
              <a:t>29</a:t>
            </a:r>
            <a:r>
              <a:rPr lang="en-US"/>
              <a:t>	74	95	83</a:t>
            </a:r>
          </a:p>
          <a:p>
            <a:pPr>
              <a:buFont typeface="Wingdings 2" pitchFamily="18" charset="2"/>
              <a:buNone/>
            </a:pPr>
            <a:endParaRPr lang="en-US"/>
          </a:p>
        </p:txBody>
      </p:sp>
      <p:cxnSp>
        <p:nvCxnSpPr>
          <p:cNvPr id="5" name="Straight Arrow Connector 4"/>
          <p:cNvCxnSpPr/>
          <p:nvPr/>
        </p:nvCxnSpPr>
        <p:spPr>
          <a:xfrm rot="5400000">
            <a:off x="4497387" y="2436814"/>
            <a:ext cx="7620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648200" y="2057400"/>
            <a:ext cx="76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4725988" y="2436813"/>
            <a:ext cx="760413"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919" name="TextBox 9"/>
          <p:cNvSpPr txBox="1">
            <a:spLocks noChangeArrowheads="1"/>
          </p:cNvSpPr>
          <p:nvPr/>
        </p:nvSpPr>
        <p:spPr bwMode="auto">
          <a:xfrm>
            <a:off x="5486400" y="2209800"/>
            <a:ext cx="510076" cy="369332"/>
          </a:xfrm>
          <a:prstGeom prst="rect">
            <a:avLst/>
          </a:prstGeom>
          <a:noFill/>
          <a:ln w="9525">
            <a:noFill/>
            <a:miter lim="800000"/>
            <a:headEnd/>
            <a:tailEnd/>
          </a:ln>
        </p:spPr>
        <p:txBody>
          <a:bodyPr wrap="none">
            <a:spAutoFit/>
          </a:bodyPr>
          <a:lstStyle/>
          <a:p>
            <a:r>
              <a:rPr lang="en-US" dirty="0">
                <a:solidFill>
                  <a:srgbClr val="FF0000"/>
                </a:solidFill>
              </a:rPr>
              <a:t>min</a:t>
            </a:r>
          </a:p>
        </p:txBody>
      </p:sp>
      <p:cxnSp>
        <p:nvCxnSpPr>
          <p:cNvPr id="14" name="Straight Connector 13"/>
          <p:cNvCxnSpPr/>
          <p:nvPr/>
        </p:nvCxnSpPr>
        <p:spPr>
          <a:xfrm>
            <a:off x="4572000" y="2971800"/>
            <a:ext cx="1143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921" name="TextBox 14"/>
          <p:cNvSpPr txBox="1">
            <a:spLocks noChangeArrowheads="1"/>
          </p:cNvSpPr>
          <p:nvPr/>
        </p:nvSpPr>
        <p:spPr bwMode="auto">
          <a:xfrm>
            <a:off x="4419600" y="3276600"/>
            <a:ext cx="1600200" cy="369888"/>
          </a:xfrm>
          <a:prstGeom prst="rect">
            <a:avLst/>
          </a:prstGeom>
          <a:noFill/>
          <a:ln w="9525">
            <a:noFill/>
            <a:miter lim="800000"/>
            <a:headEnd/>
            <a:tailEnd/>
          </a:ln>
        </p:spPr>
        <p:txBody>
          <a:bodyPr>
            <a:spAutoFit/>
          </a:bodyPr>
          <a:lstStyle/>
          <a:p>
            <a:r>
              <a:rPr lang="en-US" dirty="0">
                <a:solidFill>
                  <a:srgbClr val="FF0000"/>
                </a:solidFill>
              </a:rPr>
              <a:t>No exchange</a:t>
            </a:r>
          </a:p>
        </p:txBody>
      </p:sp>
      <p:sp>
        <p:nvSpPr>
          <p:cNvPr id="16" name="Content Placeholder 2"/>
          <p:cNvSpPr txBox="1">
            <a:spLocks/>
          </p:cNvSpPr>
          <p:nvPr/>
        </p:nvSpPr>
        <p:spPr bwMode="auto">
          <a:xfrm>
            <a:off x="2940050" y="3886200"/>
            <a:ext cx="7499350" cy="609600"/>
          </a:xfrm>
          <a:prstGeom prst="rect">
            <a:avLst/>
          </a:prstGeom>
          <a:noFill/>
          <a:ln w="9525">
            <a:noFill/>
            <a:miter lim="800000"/>
            <a:headEnd/>
            <a:tailEnd/>
          </a:ln>
        </p:spPr>
        <p:txBody>
          <a:bodyPr/>
          <a:lstStyle/>
          <a:p>
            <a:pPr marL="365125" indent="-282575" eaLnBrk="0" hangingPunct="0">
              <a:spcBef>
                <a:spcPts val="600"/>
              </a:spcBef>
              <a:buClr>
                <a:schemeClr val="accent1"/>
              </a:buClr>
              <a:buSzPct val="80000"/>
              <a:defRPr/>
            </a:pPr>
            <a:r>
              <a:rPr lang="en-US" sz="3200" dirty="0">
                <a:solidFill>
                  <a:srgbClr val="00B050"/>
                </a:solidFill>
              </a:rPr>
              <a:t>26	28</a:t>
            </a:r>
            <a:r>
              <a:rPr lang="en-US" sz="3200" dirty="0"/>
              <a:t>	</a:t>
            </a:r>
            <a:r>
              <a:rPr lang="en-US" sz="3200" dirty="0">
                <a:solidFill>
                  <a:srgbClr val="00B050"/>
                </a:solidFill>
              </a:rPr>
              <a:t>29</a:t>
            </a:r>
            <a:r>
              <a:rPr lang="en-US" sz="3200" dirty="0"/>
              <a:t>	</a:t>
            </a:r>
            <a:r>
              <a:rPr lang="en-US" sz="3200" dirty="0">
                <a:solidFill>
                  <a:srgbClr val="00B050"/>
                </a:solidFill>
              </a:rPr>
              <a:t>74</a:t>
            </a:r>
            <a:r>
              <a:rPr lang="en-US" sz="3200" dirty="0"/>
              <a:t>	95	83</a:t>
            </a:r>
          </a:p>
          <a:p>
            <a:pPr marL="365125" indent="-282575" eaLnBrk="0" hangingPunct="0">
              <a:spcBef>
                <a:spcPts val="600"/>
              </a:spcBef>
              <a:buClr>
                <a:schemeClr val="accent1"/>
              </a:buClr>
              <a:buSzPct val="80000"/>
              <a:defRPr/>
            </a:pPr>
            <a:endParaRPr lang="en-US" sz="3200" dirty="0"/>
          </a:p>
        </p:txBody>
      </p:sp>
    </p:spTree>
    <p:extLst>
      <p:ext uri="{BB962C8B-B14F-4D97-AF65-F5344CB8AC3E}">
        <p14:creationId xmlns:p14="http://schemas.microsoft.com/office/powerpoint/2010/main" val="22375404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Pass 5</a:t>
            </a:r>
          </a:p>
        </p:txBody>
      </p:sp>
      <p:sp>
        <p:nvSpPr>
          <p:cNvPr id="39939" name="Content Placeholder 2"/>
          <p:cNvSpPr>
            <a:spLocks noGrp="1"/>
          </p:cNvSpPr>
          <p:nvPr>
            <p:ph sz="quarter" idx="1"/>
          </p:nvPr>
        </p:nvSpPr>
        <p:spPr/>
        <p:txBody>
          <a:bodyPr/>
          <a:lstStyle/>
          <a:p>
            <a:pPr>
              <a:buFont typeface="Wingdings 2" pitchFamily="18" charset="2"/>
              <a:buNone/>
            </a:pPr>
            <a:r>
              <a:rPr lang="en-US">
                <a:solidFill>
                  <a:srgbClr val="00B050"/>
                </a:solidFill>
              </a:rPr>
              <a:t>26</a:t>
            </a:r>
            <a:r>
              <a:rPr lang="en-US"/>
              <a:t>	</a:t>
            </a:r>
            <a:r>
              <a:rPr lang="en-US">
                <a:solidFill>
                  <a:srgbClr val="00B050"/>
                </a:solidFill>
              </a:rPr>
              <a:t>28</a:t>
            </a:r>
            <a:r>
              <a:rPr lang="en-US"/>
              <a:t>	</a:t>
            </a:r>
            <a:r>
              <a:rPr lang="en-US">
                <a:solidFill>
                  <a:srgbClr val="00B050"/>
                </a:solidFill>
              </a:rPr>
              <a:t>29</a:t>
            </a:r>
            <a:r>
              <a:rPr lang="en-US"/>
              <a:t>	</a:t>
            </a:r>
            <a:r>
              <a:rPr lang="en-US">
                <a:solidFill>
                  <a:srgbClr val="00B050"/>
                </a:solidFill>
              </a:rPr>
              <a:t>74</a:t>
            </a:r>
            <a:r>
              <a:rPr lang="en-US"/>
              <a:t>	95	83</a:t>
            </a:r>
          </a:p>
          <a:p>
            <a:pPr>
              <a:buFont typeface="Wingdings 2" pitchFamily="18" charset="2"/>
              <a:buNone/>
            </a:pPr>
            <a:endParaRPr lang="en-US"/>
          </a:p>
        </p:txBody>
      </p:sp>
      <p:cxnSp>
        <p:nvCxnSpPr>
          <p:cNvPr id="5" name="Straight Arrow Connector 4"/>
          <p:cNvCxnSpPr/>
          <p:nvPr/>
        </p:nvCxnSpPr>
        <p:spPr>
          <a:xfrm rot="5400000">
            <a:off x="5564187" y="2360614"/>
            <a:ext cx="6096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715000" y="2057400"/>
            <a:ext cx="144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6402388" y="2436813"/>
            <a:ext cx="760413"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943" name="TextBox 9"/>
          <p:cNvSpPr txBox="1">
            <a:spLocks noChangeArrowheads="1"/>
          </p:cNvSpPr>
          <p:nvPr/>
        </p:nvSpPr>
        <p:spPr bwMode="auto">
          <a:xfrm>
            <a:off x="6858000" y="2209800"/>
            <a:ext cx="510076" cy="369332"/>
          </a:xfrm>
          <a:prstGeom prst="rect">
            <a:avLst/>
          </a:prstGeom>
          <a:noFill/>
          <a:ln w="9525">
            <a:noFill/>
            <a:miter lim="800000"/>
            <a:headEnd/>
            <a:tailEnd/>
          </a:ln>
        </p:spPr>
        <p:txBody>
          <a:bodyPr wrap="none">
            <a:spAutoFit/>
          </a:bodyPr>
          <a:lstStyle/>
          <a:p>
            <a:r>
              <a:rPr lang="en-US" dirty="0">
                <a:solidFill>
                  <a:srgbClr val="FF0000"/>
                </a:solidFill>
              </a:rPr>
              <a:t>min</a:t>
            </a:r>
          </a:p>
        </p:txBody>
      </p:sp>
      <p:cxnSp>
        <p:nvCxnSpPr>
          <p:cNvPr id="14" name="Straight Connector 13"/>
          <p:cNvCxnSpPr/>
          <p:nvPr/>
        </p:nvCxnSpPr>
        <p:spPr>
          <a:xfrm>
            <a:off x="5791200" y="2895600"/>
            <a:ext cx="1143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945" name="TextBox 14"/>
          <p:cNvSpPr txBox="1">
            <a:spLocks noChangeArrowheads="1"/>
          </p:cNvSpPr>
          <p:nvPr/>
        </p:nvSpPr>
        <p:spPr bwMode="auto">
          <a:xfrm>
            <a:off x="5486400" y="3276600"/>
            <a:ext cx="1600200" cy="369888"/>
          </a:xfrm>
          <a:prstGeom prst="rect">
            <a:avLst/>
          </a:prstGeom>
          <a:noFill/>
          <a:ln w="9525">
            <a:noFill/>
            <a:miter lim="800000"/>
            <a:headEnd/>
            <a:tailEnd/>
          </a:ln>
        </p:spPr>
        <p:txBody>
          <a:bodyPr>
            <a:spAutoFit/>
          </a:bodyPr>
          <a:lstStyle/>
          <a:p>
            <a:r>
              <a:rPr lang="en-US" dirty="0">
                <a:solidFill>
                  <a:srgbClr val="FF0000"/>
                </a:solidFill>
              </a:rPr>
              <a:t>Exchange</a:t>
            </a:r>
          </a:p>
        </p:txBody>
      </p:sp>
      <p:sp>
        <p:nvSpPr>
          <p:cNvPr id="16" name="Content Placeholder 2"/>
          <p:cNvSpPr txBox="1">
            <a:spLocks/>
          </p:cNvSpPr>
          <p:nvPr/>
        </p:nvSpPr>
        <p:spPr bwMode="auto">
          <a:xfrm>
            <a:off x="2940050" y="3886200"/>
            <a:ext cx="7499350" cy="609600"/>
          </a:xfrm>
          <a:prstGeom prst="rect">
            <a:avLst/>
          </a:prstGeom>
          <a:noFill/>
          <a:ln w="9525">
            <a:noFill/>
            <a:miter lim="800000"/>
            <a:headEnd/>
            <a:tailEnd/>
          </a:ln>
        </p:spPr>
        <p:txBody>
          <a:bodyPr/>
          <a:lstStyle/>
          <a:p>
            <a:pPr marL="365125" indent="-282575" eaLnBrk="0" hangingPunct="0">
              <a:spcBef>
                <a:spcPts val="600"/>
              </a:spcBef>
              <a:buClr>
                <a:schemeClr val="accent1"/>
              </a:buClr>
              <a:buSzPct val="80000"/>
              <a:defRPr/>
            </a:pPr>
            <a:r>
              <a:rPr lang="en-US" sz="3200" dirty="0">
                <a:solidFill>
                  <a:srgbClr val="00B050"/>
                </a:solidFill>
              </a:rPr>
              <a:t>26	28</a:t>
            </a:r>
            <a:r>
              <a:rPr lang="en-US" sz="3200" dirty="0"/>
              <a:t>	</a:t>
            </a:r>
            <a:r>
              <a:rPr lang="en-US" sz="3200" dirty="0">
                <a:solidFill>
                  <a:srgbClr val="00B050"/>
                </a:solidFill>
              </a:rPr>
              <a:t>29</a:t>
            </a:r>
            <a:r>
              <a:rPr lang="en-US" sz="3200" dirty="0"/>
              <a:t>	</a:t>
            </a:r>
            <a:r>
              <a:rPr lang="en-US" sz="3200" dirty="0">
                <a:solidFill>
                  <a:srgbClr val="00B050"/>
                </a:solidFill>
              </a:rPr>
              <a:t>74</a:t>
            </a:r>
            <a:r>
              <a:rPr lang="en-US" sz="3200" dirty="0"/>
              <a:t>	</a:t>
            </a:r>
            <a:r>
              <a:rPr lang="en-US" sz="3200" dirty="0">
                <a:solidFill>
                  <a:srgbClr val="00B050"/>
                </a:solidFill>
              </a:rPr>
              <a:t>83</a:t>
            </a:r>
            <a:r>
              <a:rPr lang="en-US" sz="3200" dirty="0"/>
              <a:t>	95</a:t>
            </a:r>
          </a:p>
          <a:p>
            <a:pPr marL="365125" indent="-282575" eaLnBrk="0" hangingPunct="0">
              <a:spcBef>
                <a:spcPts val="600"/>
              </a:spcBef>
              <a:buClr>
                <a:schemeClr val="accent1"/>
              </a:buClr>
              <a:buSzPct val="80000"/>
              <a:defRPr/>
            </a:pPr>
            <a:endParaRPr lang="en-US" sz="3200" dirty="0"/>
          </a:p>
        </p:txBody>
      </p:sp>
    </p:spTree>
    <p:extLst>
      <p:ext uri="{BB962C8B-B14F-4D97-AF65-F5344CB8AC3E}">
        <p14:creationId xmlns:p14="http://schemas.microsoft.com/office/powerpoint/2010/main" val="12533609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12371" y="1704703"/>
            <a:ext cx="7772400" cy="4572000"/>
          </a:xfrm>
        </p:spPr>
        <p:txBody>
          <a:bodyPr/>
          <a:lstStyle/>
          <a:p>
            <a:r>
              <a:rPr lang="en-US" dirty="0"/>
              <a:t>Sort the following numbers using Selection Sort.</a:t>
            </a:r>
          </a:p>
          <a:p>
            <a:pPr marL="514350" indent="-514350">
              <a:buFont typeface="+mj-lt"/>
              <a:buAutoNum type="arabicPeriod"/>
            </a:pPr>
            <a:r>
              <a:rPr lang="en-US" dirty="0"/>
              <a:t>59  31  40  90  76  100  21  5  </a:t>
            </a:r>
            <a:r>
              <a:rPr lang="en-US" dirty="0" smtClean="0"/>
              <a:t>85  14</a:t>
            </a:r>
            <a:endParaRPr lang="en-US" dirty="0"/>
          </a:p>
          <a:p>
            <a:pPr marL="514350" indent="-514350">
              <a:buFont typeface="+mj-lt"/>
              <a:buAutoNum type="arabicPeriod"/>
            </a:pPr>
            <a:r>
              <a:rPr lang="en-US" dirty="0"/>
              <a:t>14  6  4  8  11  12  10  </a:t>
            </a:r>
            <a:r>
              <a:rPr lang="en-US" dirty="0" smtClean="0"/>
              <a:t>13</a:t>
            </a:r>
            <a:endParaRPr lang="en-US" dirty="0"/>
          </a:p>
          <a:p>
            <a:pPr marL="514350" indent="-514350">
              <a:buFont typeface="+mj-lt"/>
              <a:buAutoNum type="arabicPeriod"/>
            </a:pPr>
            <a:r>
              <a:rPr lang="en-US" dirty="0"/>
              <a:t>25  57  48  37  12  92  86  </a:t>
            </a:r>
            <a:r>
              <a:rPr lang="en-US" dirty="0" smtClean="0"/>
              <a:t>33</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5153491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2438400" y="457200"/>
            <a:ext cx="7772400" cy="960438"/>
          </a:xfrm>
        </p:spPr>
        <p:txBody>
          <a:bodyPr/>
          <a:lstStyle/>
          <a:p>
            <a:pPr eaLnBrk="1" hangingPunct="1"/>
            <a:r>
              <a:rPr lang="en-US" dirty="0"/>
              <a:t>Radix Sort</a:t>
            </a:r>
          </a:p>
        </p:txBody>
      </p:sp>
      <p:sp>
        <p:nvSpPr>
          <p:cNvPr id="2051" name="Rectangle 3"/>
          <p:cNvSpPr>
            <a:spLocks noGrp="1" noChangeArrowheads="1"/>
          </p:cNvSpPr>
          <p:nvPr>
            <p:ph type="body" idx="1"/>
          </p:nvPr>
        </p:nvSpPr>
        <p:spPr>
          <a:xfrm>
            <a:off x="1828800" y="1600200"/>
            <a:ext cx="8610600" cy="4953000"/>
          </a:xfrm>
        </p:spPr>
        <p:txBody>
          <a:bodyPr/>
          <a:lstStyle/>
          <a:p>
            <a:pPr eaLnBrk="1" hangingPunct="1"/>
            <a:r>
              <a:rPr lang="en-US" sz="2000" b="1" dirty="0"/>
              <a:t>Radix sort</a:t>
            </a:r>
            <a:r>
              <a:rPr lang="en-US" sz="2000" dirty="0"/>
              <a:t> is a sorting algorithm that sorts integers by processing individual digits. </a:t>
            </a:r>
          </a:p>
          <a:p>
            <a:pPr eaLnBrk="1" hangingPunct="1"/>
            <a:endParaRPr lang="en-US" sz="2000" dirty="0"/>
          </a:p>
          <a:p>
            <a:pPr eaLnBrk="1" hangingPunct="1"/>
            <a:r>
              <a:rPr lang="en-US" sz="2000" dirty="0"/>
              <a:t>Two classifications of radix sorts </a:t>
            </a:r>
          </a:p>
          <a:p>
            <a:pPr lvl="1" eaLnBrk="1" hangingPunct="1"/>
            <a:r>
              <a:rPr lang="en-US" sz="2000" dirty="0">
                <a:solidFill>
                  <a:srgbClr val="800080"/>
                </a:solidFill>
              </a:rPr>
              <a:t>Least significant digit </a:t>
            </a:r>
            <a:r>
              <a:rPr lang="en-US" sz="2000" dirty="0"/>
              <a:t>process the integer representations starting from the least significant digit and move towards the most significant digit. </a:t>
            </a:r>
          </a:p>
          <a:p>
            <a:pPr lvl="1" eaLnBrk="1" hangingPunct="1"/>
            <a:endParaRPr lang="en-US" sz="2000" dirty="0"/>
          </a:p>
          <a:p>
            <a:pPr lvl="1" eaLnBrk="1" hangingPunct="1"/>
            <a:r>
              <a:rPr lang="en-US" sz="2000" dirty="0">
                <a:solidFill>
                  <a:srgbClr val="800080"/>
                </a:solidFill>
              </a:rPr>
              <a:t>Most significant digit</a:t>
            </a:r>
            <a:r>
              <a:rPr lang="en-US" sz="2000" dirty="0"/>
              <a:t> process the integer representations starting from the most significant digit and move towards the least significant digit. This is also known as radix exchange sort</a:t>
            </a:r>
          </a:p>
        </p:txBody>
      </p:sp>
    </p:spTree>
    <p:extLst>
      <p:ext uri="{BB962C8B-B14F-4D97-AF65-F5344CB8AC3E}">
        <p14:creationId xmlns:p14="http://schemas.microsoft.com/office/powerpoint/2010/main" val="12826021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a:xfrm>
            <a:off x="1828800" y="1600201"/>
            <a:ext cx="8534400" cy="4525963"/>
          </a:xfrm>
        </p:spPr>
        <p:txBody>
          <a:bodyPr/>
          <a:lstStyle/>
          <a:p>
            <a:pPr marL="457200" indent="-457200"/>
            <a:r>
              <a:rPr lang="en-US" dirty="0"/>
              <a:t>The steps in </a:t>
            </a:r>
            <a:r>
              <a:rPr lang="en-US" dirty="0">
                <a:solidFill>
                  <a:srgbClr val="800080"/>
                </a:solidFill>
              </a:rPr>
              <a:t>Least significant digit</a:t>
            </a:r>
            <a:r>
              <a:rPr lang="en-US" dirty="0"/>
              <a:t> (LSD) radix sort algorithm are as follows:</a:t>
            </a:r>
          </a:p>
          <a:p>
            <a:pPr marL="914400" lvl="1" indent="-457200">
              <a:buFontTx/>
              <a:buAutoNum type="arabicPeriod"/>
            </a:pPr>
            <a:r>
              <a:rPr lang="en-US" dirty="0"/>
              <a:t>Take the least significant digit of each key. </a:t>
            </a:r>
          </a:p>
          <a:p>
            <a:pPr marL="914400" lvl="1" indent="-457200">
              <a:buFontTx/>
              <a:buAutoNum type="arabicPeriod"/>
            </a:pPr>
            <a:r>
              <a:rPr lang="en-US" dirty="0"/>
              <a:t>Sort the list of elements based on that digit.</a:t>
            </a:r>
          </a:p>
          <a:p>
            <a:pPr marL="914400" lvl="1" indent="-457200">
              <a:buFontTx/>
              <a:buAutoNum type="arabicPeriod"/>
            </a:pPr>
            <a:r>
              <a:rPr lang="en-US" dirty="0"/>
              <a:t>Repeat the sort with the immediate more significant digit.</a:t>
            </a:r>
            <a:br>
              <a:rPr lang="en-US" dirty="0"/>
            </a:br>
            <a:endParaRPr lang="en-US" dirty="0"/>
          </a:p>
        </p:txBody>
      </p:sp>
    </p:spTree>
    <p:extLst>
      <p:ext uri="{BB962C8B-B14F-4D97-AF65-F5344CB8AC3E}">
        <p14:creationId xmlns:p14="http://schemas.microsoft.com/office/powerpoint/2010/main" val="9354731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Content Placeholder 2"/>
          <p:cNvSpPr>
            <a:spLocks noGrp="1"/>
          </p:cNvSpPr>
          <p:nvPr>
            <p:ph idx="1"/>
          </p:nvPr>
        </p:nvSpPr>
        <p:spPr>
          <a:xfrm>
            <a:off x="2590800" y="838200"/>
            <a:ext cx="8077200" cy="5410200"/>
          </a:xfrm>
        </p:spPr>
        <p:txBody>
          <a:bodyPr/>
          <a:lstStyle/>
          <a:p>
            <a:r>
              <a:rPr lang="en-US" dirty="0"/>
              <a:t>Also known as </a:t>
            </a:r>
            <a:r>
              <a:rPr lang="en-US" dirty="0">
                <a:solidFill>
                  <a:srgbClr val="FF0000"/>
                </a:solidFill>
              </a:rPr>
              <a:t>digit </a:t>
            </a:r>
            <a:r>
              <a:rPr lang="en-US" dirty="0"/>
              <a:t>sorting.</a:t>
            </a:r>
          </a:p>
          <a:p>
            <a:r>
              <a:rPr lang="en-US" dirty="0"/>
              <a:t>In each pass, </a:t>
            </a:r>
            <a:r>
              <a:rPr lang="en-US" dirty="0">
                <a:solidFill>
                  <a:srgbClr val="FF0000"/>
                </a:solidFill>
              </a:rPr>
              <a:t>list orders the data one digit at a time</a:t>
            </a:r>
            <a:r>
              <a:rPr lang="en-US" dirty="0"/>
              <a:t>.</a:t>
            </a:r>
          </a:p>
          <a:p>
            <a:r>
              <a:rPr lang="en-US" dirty="0"/>
              <a:t>The first pass orders data on the </a:t>
            </a:r>
            <a:r>
              <a:rPr lang="en-US" dirty="0">
                <a:solidFill>
                  <a:srgbClr val="FF0000"/>
                </a:solidFill>
              </a:rPr>
              <a:t>unit’s</a:t>
            </a:r>
            <a:r>
              <a:rPr lang="en-US" dirty="0"/>
              <a:t> place.</a:t>
            </a:r>
          </a:p>
          <a:p>
            <a:r>
              <a:rPr lang="en-US" dirty="0"/>
              <a:t>The second pass orders data on the </a:t>
            </a:r>
            <a:r>
              <a:rPr lang="en-US" dirty="0">
                <a:solidFill>
                  <a:srgbClr val="FF0000"/>
                </a:solidFill>
              </a:rPr>
              <a:t>ten’s</a:t>
            </a:r>
            <a:r>
              <a:rPr lang="en-US" dirty="0"/>
              <a:t> digit.</a:t>
            </a:r>
          </a:p>
          <a:p>
            <a:r>
              <a:rPr lang="en-US" dirty="0"/>
              <a:t>The third pass orders data on </a:t>
            </a:r>
            <a:r>
              <a:rPr lang="en-US" dirty="0">
                <a:solidFill>
                  <a:srgbClr val="FF0000"/>
                </a:solidFill>
              </a:rPr>
              <a:t>hundred’s</a:t>
            </a:r>
            <a:r>
              <a:rPr lang="en-US" dirty="0"/>
              <a:t> digit.</a:t>
            </a:r>
          </a:p>
          <a:p>
            <a:r>
              <a:rPr lang="en-US" dirty="0"/>
              <a:t>This goes on till data on most significant digit is sorted.</a:t>
            </a:r>
          </a:p>
        </p:txBody>
      </p:sp>
    </p:spTree>
    <p:extLst>
      <p:ext uri="{BB962C8B-B14F-4D97-AF65-F5344CB8AC3E}">
        <p14:creationId xmlns:p14="http://schemas.microsoft.com/office/powerpoint/2010/main" val="25924574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title"/>
          </p:nvPr>
        </p:nvSpPr>
        <p:spPr/>
        <p:txBody>
          <a:bodyPr/>
          <a:lstStyle/>
          <a:p>
            <a:pPr eaLnBrk="1" hangingPunct="1"/>
            <a:r>
              <a:rPr lang="en-US"/>
              <a:t>Radix Sort</a:t>
            </a:r>
          </a:p>
        </p:txBody>
      </p:sp>
      <p:pic>
        <p:nvPicPr>
          <p:cNvPr id="4099" name="Picture 13"/>
          <p:cNvPicPr>
            <a:picLocks noGrp="1" noChangeAspect="1" noChangeArrowheads="1"/>
          </p:cNvPicPr>
          <p:nvPr>
            <p:ph idx="1"/>
          </p:nvPr>
        </p:nvPicPr>
        <p:blipFill>
          <a:blip r:embed="rId2" cstate="print"/>
          <a:srcRect/>
          <a:stretch>
            <a:fillRect/>
          </a:stretch>
        </p:blipFill>
        <p:spPr>
          <a:xfrm>
            <a:off x="3048000" y="1905001"/>
            <a:ext cx="5367338" cy="3927475"/>
          </a:xfrm>
        </p:spPr>
      </p:pic>
      <p:sp>
        <p:nvSpPr>
          <p:cNvPr id="4" name="TextBox 3"/>
          <p:cNvSpPr txBox="1"/>
          <p:nvPr/>
        </p:nvSpPr>
        <p:spPr>
          <a:xfrm>
            <a:off x="2133601" y="1371600"/>
            <a:ext cx="1138453" cy="369332"/>
          </a:xfrm>
          <a:prstGeom prst="rect">
            <a:avLst/>
          </a:prstGeom>
          <a:noFill/>
        </p:spPr>
        <p:txBody>
          <a:bodyPr wrap="none" rtlCol="0">
            <a:spAutoFit/>
          </a:bodyPr>
          <a:lstStyle/>
          <a:p>
            <a:r>
              <a:rPr lang="en-US" dirty="0"/>
              <a:t>Example 1:</a:t>
            </a:r>
          </a:p>
        </p:txBody>
      </p:sp>
    </p:spTree>
    <p:extLst>
      <p:ext uri="{BB962C8B-B14F-4D97-AF65-F5344CB8AC3E}">
        <p14:creationId xmlns:p14="http://schemas.microsoft.com/office/powerpoint/2010/main" val="1535959865"/>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381001"/>
            <a:ext cx="7499350" cy="563563"/>
          </a:xfrm>
        </p:spPr>
        <p:txBody>
          <a:bodyPr>
            <a:normAutofit fontScale="90000"/>
          </a:bodyPr>
          <a:lstStyle/>
          <a:p>
            <a:pPr>
              <a:defRPr/>
            </a:pPr>
            <a:r>
              <a:rPr lang="en-US" dirty="0"/>
              <a:t>Radix sort</a:t>
            </a:r>
          </a:p>
        </p:txBody>
      </p:sp>
      <p:sp>
        <p:nvSpPr>
          <p:cNvPr id="83971" name="Content Placeholder 2"/>
          <p:cNvSpPr>
            <a:spLocks noGrp="1"/>
          </p:cNvSpPr>
          <p:nvPr>
            <p:ph idx="1"/>
          </p:nvPr>
        </p:nvSpPr>
        <p:spPr>
          <a:xfrm>
            <a:off x="2514600" y="1143000"/>
            <a:ext cx="8153400" cy="609600"/>
          </a:xfrm>
        </p:spPr>
        <p:txBody>
          <a:bodyPr/>
          <a:lstStyle/>
          <a:p>
            <a:pPr>
              <a:buFont typeface="Wingdings 2" pitchFamily="18" charset="2"/>
              <a:buNone/>
            </a:pPr>
            <a:r>
              <a:rPr lang="en-US"/>
              <a:t>Unsorted data</a:t>
            </a:r>
          </a:p>
          <a:p>
            <a:pPr>
              <a:buFont typeface="Wingdings 2" pitchFamily="18" charset="2"/>
              <a:buNone/>
            </a:pPr>
            <a:endParaRPr lang="en-US"/>
          </a:p>
          <a:p>
            <a:pPr>
              <a:buFont typeface="Wingdings 2" pitchFamily="18" charset="2"/>
              <a:buNone/>
            </a:pPr>
            <a:endParaRPr lang="en-US"/>
          </a:p>
        </p:txBody>
      </p:sp>
      <p:graphicFrame>
        <p:nvGraphicFramePr>
          <p:cNvPr id="4" name="Table 3"/>
          <p:cNvGraphicFramePr>
            <a:graphicFrameLocks noGrp="1"/>
          </p:cNvGraphicFramePr>
          <p:nvPr/>
        </p:nvGraphicFramePr>
        <p:xfrm>
          <a:off x="2743200" y="2184400"/>
          <a:ext cx="7162800" cy="350520"/>
        </p:xfrm>
        <a:graphic>
          <a:graphicData uri="http://schemas.openxmlformats.org/drawingml/2006/table">
            <a:tbl>
              <a:tblPr/>
              <a:tblGrid>
                <a:gridCol w="895350">
                  <a:extLst>
                    <a:ext uri="{9D8B030D-6E8A-4147-A177-3AD203B41FA5}">
                      <a16:colId xmlns:a16="http://schemas.microsoft.com/office/drawing/2014/main" val="20000"/>
                    </a:ext>
                  </a:extLst>
                </a:gridCol>
                <a:gridCol w="895350">
                  <a:extLst>
                    <a:ext uri="{9D8B030D-6E8A-4147-A177-3AD203B41FA5}">
                      <a16:colId xmlns:a16="http://schemas.microsoft.com/office/drawing/2014/main" val="20001"/>
                    </a:ext>
                  </a:extLst>
                </a:gridCol>
                <a:gridCol w="895350">
                  <a:extLst>
                    <a:ext uri="{9D8B030D-6E8A-4147-A177-3AD203B41FA5}">
                      <a16:colId xmlns:a16="http://schemas.microsoft.com/office/drawing/2014/main" val="20002"/>
                    </a:ext>
                  </a:extLst>
                </a:gridCol>
                <a:gridCol w="895350">
                  <a:extLst>
                    <a:ext uri="{9D8B030D-6E8A-4147-A177-3AD203B41FA5}">
                      <a16:colId xmlns:a16="http://schemas.microsoft.com/office/drawing/2014/main" val="20003"/>
                    </a:ext>
                  </a:extLst>
                </a:gridCol>
                <a:gridCol w="895350">
                  <a:extLst>
                    <a:ext uri="{9D8B030D-6E8A-4147-A177-3AD203B41FA5}">
                      <a16:colId xmlns:a16="http://schemas.microsoft.com/office/drawing/2014/main" val="20004"/>
                    </a:ext>
                  </a:extLst>
                </a:gridCol>
                <a:gridCol w="895350">
                  <a:extLst>
                    <a:ext uri="{9D8B030D-6E8A-4147-A177-3AD203B41FA5}">
                      <a16:colId xmlns:a16="http://schemas.microsoft.com/office/drawing/2014/main" val="20005"/>
                    </a:ext>
                  </a:extLst>
                </a:gridCol>
                <a:gridCol w="895350">
                  <a:extLst>
                    <a:ext uri="{9D8B030D-6E8A-4147-A177-3AD203B41FA5}">
                      <a16:colId xmlns:a16="http://schemas.microsoft.com/office/drawing/2014/main" val="20006"/>
                    </a:ext>
                  </a:extLst>
                </a:gridCol>
                <a:gridCol w="895350">
                  <a:extLst>
                    <a:ext uri="{9D8B030D-6E8A-4147-A177-3AD203B41FA5}">
                      <a16:colId xmlns:a16="http://schemas.microsoft.com/office/drawing/2014/main" val="20007"/>
                    </a:ext>
                  </a:extLst>
                </a:gridCol>
              </a:tblGrid>
              <a:tr h="0">
                <a:tc>
                  <a:txBody>
                    <a:bodyPr/>
                    <a:lstStyle/>
                    <a:p>
                      <a:pPr marL="0" marR="0">
                        <a:lnSpc>
                          <a:spcPct val="115000"/>
                        </a:lnSpc>
                        <a:spcBef>
                          <a:spcPts val="0"/>
                        </a:spcBef>
                        <a:spcAft>
                          <a:spcPts val="0"/>
                        </a:spcAft>
                      </a:pPr>
                      <a:r>
                        <a:rPr lang="en-US" sz="2000" dirty="0">
                          <a:latin typeface="Calibri"/>
                          <a:ea typeface="Calibri"/>
                          <a:cs typeface="Times New Roman"/>
                        </a:rPr>
                        <a:t>4132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Calibri"/>
                          <a:ea typeface="Calibri"/>
                          <a:cs typeface="Times New Roman"/>
                        </a:rPr>
                        <a:t>2176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Calibri"/>
                          <a:ea typeface="Calibri"/>
                          <a:cs typeface="Times New Roman"/>
                        </a:rPr>
                        <a:t>6456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Calibri"/>
                          <a:ea typeface="Calibri"/>
                          <a:cs typeface="Times New Roman"/>
                        </a:rPr>
                        <a:t>2130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Calibri"/>
                          <a:ea typeface="Calibri"/>
                          <a:cs typeface="Times New Roman"/>
                        </a:rPr>
                        <a:t>1466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Calibri"/>
                          <a:ea typeface="Calibri"/>
                          <a:cs typeface="Times New Roman"/>
                        </a:rPr>
                        <a:t>3212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Calibri"/>
                          <a:ea typeface="Calibri"/>
                          <a:cs typeface="Times New Roman"/>
                        </a:rPr>
                        <a:t>1455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2119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2743200" y="4906963"/>
          <a:ext cx="838200" cy="350520"/>
        </p:xfrm>
        <a:graphic>
          <a:graphicData uri="http://schemas.openxmlformats.org/drawingml/2006/table">
            <a:tbl>
              <a:tblPr/>
              <a:tblGrid>
                <a:gridCol w="838200">
                  <a:extLst>
                    <a:ext uri="{9D8B030D-6E8A-4147-A177-3AD203B41FA5}">
                      <a16:colId xmlns:a16="http://schemas.microsoft.com/office/drawing/2014/main" val="20000"/>
                    </a:ext>
                  </a:extLst>
                </a:gridCol>
              </a:tblGrid>
              <a:tr h="228600">
                <a:tc>
                  <a:txBody>
                    <a:bodyPr/>
                    <a:lstStyle/>
                    <a:p>
                      <a:pPr marL="0" marR="0">
                        <a:lnSpc>
                          <a:spcPct val="115000"/>
                        </a:lnSpc>
                        <a:spcBef>
                          <a:spcPts val="0"/>
                        </a:spcBef>
                        <a:spcAft>
                          <a:spcPts val="0"/>
                        </a:spcAft>
                      </a:pPr>
                      <a:r>
                        <a:rPr lang="en-US" sz="2000" dirty="0">
                          <a:latin typeface="Calibri"/>
                          <a:ea typeface="Calibri"/>
                          <a:cs typeface="Times New Roman"/>
                        </a:rPr>
                        <a:t>2130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6096000" y="4906963"/>
          <a:ext cx="838200" cy="350520"/>
        </p:xfrm>
        <a:graphic>
          <a:graphicData uri="http://schemas.openxmlformats.org/drawingml/2006/table">
            <a:tbl>
              <a:tblPr/>
              <a:tblGrid>
                <a:gridCol w="838200">
                  <a:extLst>
                    <a:ext uri="{9D8B030D-6E8A-4147-A177-3AD203B41FA5}">
                      <a16:colId xmlns:a16="http://schemas.microsoft.com/office/drawing/2014/main" val="20000"/>
                    </a:ext>
                  </a:extLst>
                </a:gridCol>
              </a:tblGrid>
              <a:tr h="228600">
                <a:tc>
                  <a:txBody>
                    <a:bodyPr/>
                    <a:lstStyle/>
                    <a:p>
                      <a:pPr marL="0" marR="0">
                        <a:lnSpc>
                          <a:spcPct val="115000"/>
                        </a:lnSpc>
                        <a:spcBef>
                          <a:spcPts val="0"/>
                        </a:spcBef>
                        <a:spcAft>
                          <a:spcPts val="0"/>
                        </a:spcAft>
                      </a:pPr>
                      <a:r>
                        <a:rPr lang="en-US" sz="2000" dirty="0">
                          <a:latin typeface="Calibri"/>
                          <a:ea typeface="Calibri"/>
                          <a:cs typeface="Times New Roman"/>
                        </a:rPr>
                        <a:t>1455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9448800" y="4906963"/>
          <a:ext cx="838200" cy="350520"/>
        </p:xfrm>
        <a:graphic>
          <a:graphicData uri="http://schemas.openxmlformats.org/drawingml/2006/table">
            <a:tbl>
              <a:tblPr/>
              <a:tblGrid>
                <a:gridCol w="838200">
                  <a:extLst>
                    <a:ext uri="{9D8B030D-6E8A-4147-A177-3AD203B41FA5}">
                      <a16:colId xmlns:a16="http://schemas.microsoft.com/office/drawing/2014/main" val="20000"/>
                    </a:ext>
                  </a:extLst>
                </a:gridCol>
              </a:tblGrid>
              <a:tr h="228600">
                <a:tc>
                  <a:txBody>
                    <a:bodyPr/>
                    <a:lstStyle/>
                    <a:p>
                      <a:pPr marL="0" marR="0">
                        <a:lnSpc>
                          <a:spcPct val="115000"/>
                        </a:lnSpc>
                        <a:spcBef>
                          <a:spcPts val="0"/>
                        </a:spcBef>
                        <a:spcAft>
                          <a:spcPts val="0"/>
                        </a:spcAft>
                      </a:pPr>
                      <a:r>
                        <a:rPr lang="en-US" sz="2000" dirty="0">
                          <a:latin typeface="Calibri"/>
                          <a:ea typeface="Calibri"/>
                          <a:cs typeface="Times New Roman"/>
                        </a:rPr>
                        <a:t>2119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4038600" y="4906963"/>
          <a:ext cx="1600200" cy="350520"/>
        </p:xfrm>
        <a:graphic>
          <a:graphicData uri="http://schemas.openxmlformats.org/drawingml/2006/table">
            <a:tbl>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04800">
                <a:tc>
                  <a:txBody>
                    <a:bodyPr/>
                    <a:lstStyle/>
                    <a:p>
                      <a:pPr marL="0" marR="0">
                        <a:lnSpc>
                          <a:spcPct val="115000"/>
                        </a:lnSpc>
                        <a:spcBef>
                          <a:spcPts val="0"/>
                        </a:spcBef>
                        <a:spcAft>
                          <a:spcPts val="0"/>
                        </a:spcAft>
                      </a:pPr>
                      <a:r>
                        <a:rPr lang="en-US" sz="2000" dirty="0">
                          <a:latin typeface="Calibri"/>
                          <a:ea typeface="Calibri"/>
                          <a:cs typeface="Times New Roman"/>
                        </a:rPr>
                        <a:t>4132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3212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6622" name="Group 62"/>
          <p:cNvGraphicFramePr>
            <a:graphicFrameLocks noGrp="1"/>
          </p:cNvGraphicFramePr>
          <p:nvPr/>
        </p:nvGraphicFramePr>
        <p:xfrm>
          <a:off x="7315200" y="4906963"/>
          <a:ext cx="1981200" cy="350520"/>
        </p:xfrm>
        <a:graphic>
          <a:graphicData uri="http://schemas.openxmlformats.org/drawingml/2006/table">
            <a:tbl>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30480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alibri" pitchFamily="34" charset="0"/>
                          <a:ea typeface="Calibri" pitchFamily="34" charset="0"/>
                          <a:cs typeface="Times New Roman" pitchFamily="18" charset="0"/>
                        </a:rPr>
                        <a:t>2176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alibri" pitchFamily="34" charset="0"/>
                          <a:ea typeface="Calibri" pitchFamily="34" charset="0"/>
                          <a:cs typeface="Times New Roman" pitchFamily="18" charset="0"/>
                        </a:rPr>
                        <a:t>6456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alibri" pitchFamily="34" charset="0"/>
                          <a:ea typeface="Calibri" pitchFamily="34" charset="0"/>
                          <a:cs typeface="Times New Roman" pitchFamily="18" charset="0"/>
                        </a:rPr>
                        <a:t>1466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1" name="Content Placeholder 2"/>
          <p:cNvSpPr txBox="1">
            <a:spLocks/>
          </p:cNvSpPr>
          <p:nvPr/>
        </p:nvSpPr>
        <p:spPr bwMode="auto">
          <a:xfrm>
            <a:off x="2514600" y="3810000"/>
            <a:ext cx="8153400" cy="838200"/>
          </a:xfrm>
          <a:prstGeom prst="rect">
            <a:avLst/>
          </a:prstGeom>
          <a:noFill/>
          <a:ln w="9525">
            <a:noFill/>
            <a:miter lim="800000"/>
            <a:headEnd/>
            <a:tailEnd/>
          </a:ln>
        </p:spPr>
        <p:txBody>
          <a:bodyPr/>
          <a:lstStyle/>
          <a:p>
            <a:pPr marL="365125" indent="-282575" eaLnBrk="0" hangingPunct="0">
              <a:spcBef>
                <a:spcPts val="600"/>
              </a:spcBef>
              <a:buClr>
                <a:schemeClr val="accent1"/>
              </a:buClr>
              <a:buSzPct val="80000"/>
              <a:defRPr/>
            </a:pPr>
            <a:r>
              <a:rPr lang="en-US" sz="3200" dirty="0"/>
              <a:t>First pass (Unit’s digit)</a:t>
            </a:r>
          </a:p>
          <a:p>
            <a:pPr marL="365125" indent="-282575" eaLnBrk="0" hangingPunct="0">
              <a:spcBef>
                <a:spcPts val="600"/>
              </a:spcBef>
              <a:buClr>
                <a:schemeClr val="accent1"/>
              </a:buClr>
              <a:buSzPct val="80000"/>
              <a:defRPr/>
            </a:pPr>
            <a:endParaRPr lang="en-US" sz="3200" dirty="0"/>
          </a:p>
        </p:txBody>
      </p:sp>
    </p:spTree>
    <p:extLst>
      <p:ext uri="{BB962C8B-B14F-4D97-AF65-F5344CB8AC3E}">
        <p14:creationId xmlns:p14="http://schemas.microsoft.com/office/powerpoint/2010/main" val="8392222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Radix sort</a:t>
            </a:r>
          </a:p>
        </p:txBody>
      </p:sp>
      <p:sp>
        <p:nvSpPr>
          <p:cNvPr id="84995" name="Content Placeholder 2"/>
          <p:cNvSpPr>
            <a:spLocks noGrp="1"/>
          </p:cNvSpPr>
          <p:nvPr>
            <p:ph idx="1"/>
          </p:nvPr>
        </p:nvSpPr>
        <p:spPr>
          <a:xfrm>
            <a:off x="2959100" y="3840163"/>
            <a:ext cx="7499350" cy="762000"/>
          </a:xfrm>
        </p:spPr>
        <p:txBody>
          <a:bodyPr/>
          <a:lstStyle/>
          <a:p>
            <a:pPr>
              <a:buFont typeface="Wingdings 2" pitchFamily="18" charset="2"/>
              <a:buNone/>
            </a:pPr>
            <a:r>
              <a:rPr lang="en-US"/>
              <a:t>Second pass (Ten’s digit)</a:t>
            </a:r>
          </a:p>
        </p:txBody>
      </p:sp>
      <p:graphicFrame>
        <p:nvGraphicFramePr>
          <p:cNvPr id="5" name="Table 4"/>
          <p:cNvGraphicFramePr>
            <a:graphicFrameLocks noGrp="1"/>
          </p:cNvGraphicFramePr>
          <p:nvPr/>
        </p:nvGraphicFramePr>
        <p:xfrm>
          <a:off x="8382000" y="4983163"/>
          <a:ext cx="838200" cy="350520"/>
        </p:xfrm>
        <a:graphic>
          <a:graphicData uri="http://schemas.openxmlformats.org/drawingml/2006/table">
            <a:tbl>
              <a:tblPr/>
              <a:tblGrid>
                <a:gridCol w="838200">
                  <a:extLst>
                    <a:ext uri="{9D8B030D-6E8A-4147-A177-3AD203B41FA5}">
                      <a16:colId xmlns:a16="http://schemas.microsoft.com/office/drawing/2014/main" val="20000"/>
                    </a:ext>
                  </a:extLst>
                </a:gridCol>
              </a:tblGrid>
              <a:tr h="228600">
                <a:tc>
                  <a:txBody>
                    <a:bodyPr/>
                    <a:lstStyle/>
                    <a:p>
                      <a:pPr marL="0" marR="0">
                        <a:lnSpc>
                          <a:spcPct val="115000"/>
                        </a:lnSpc>
                        <a:spcBef>
                          <a:spcPts val="0"/>
                        </a:spcBef>
                        <a:spcAft>
                          <a:spcPts val="0"/>
                        </a:spcAft>
                      </a:pPr>
                      <a:r>
                        <a:rPr lang="en-US" sz="2000" dirty="0">
                          <a:latin typeface="Calibri"/>
                          <a:ea typeface="Calibri"/>
                          <a:cs typeface="Times New Roman"/>
                        </a:rPr>
                        <a:t>1466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9448800" y="4983163"/>
          <a:ext cx="838200" cy="350520"/>
        </p:xfrm>
        <a:graphic>
          <a:graphicData uri="http://schemas.openxmlformats.org/drawingml/2006/table">
            <a:tbl>
              <a:tblPr/>
              <a:tblGrid>
                <a:gridCol w="838200">
                  <a:extLst>
                    <a:ext uri="{9D8B030D-6E8A-4147-A177-3AD203B41FA5}">
                      <a16:colId xmlns:a16="http://schemas.microsoft.com/office/drawing/2014/main" val="20000"/>
                    </a:ext>
                  </a:extLst>
                </a:gridCol>
              </a:tblGrid>
              <a:tr h="228600">
                <a:tc>
                  <a:txBody>
                    <a:bodyPr/>
                    <a:lstStyle/>
                    <a:p>
                      <a:pPr marL="0" marR="0">
                        <a:lnSpc>
                          <a:spcPct val="115000"/>
                        </a:lnSpc>
                        <a:spcBef>
                          <a:spcPts val="0"/>
                        </a:spcBef>
                        <a:spcAft>
                          <a:spcPts val="0"/>
                        </a:spcAft>
                      </a:pPr>
                      <a:r>
                        <a:rPr lang="en-US" sz="2000" dirty="0">
                          <a:latin typeface="Calibri"/>
                          <a:ea typeface="Calibri"/>
                          <a:cs typeface="Times New Roman"/>
                        </a:rPr>
                        <a:t>2176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2819400" y="4983163"/>
          <a:ext cx="1600200" cy="350520"/>
        </p:xfrm>
        <a:graphic>
          <a:graphicData uri="http://schemas.openxmlformats.org/drawingml/2006/table">
            <a:tbl>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04800">
                <a:tc>
                  <a:txBody>
                    <a:bodyPr/>
                    <a:lstStyle/>
                    <a:p>
                      <a:pPr marL="0" marR="0">
                        <a:lnSpc>
                          <a:spcPct val="115000"/>
                        </a:lnSpc>
                        <a:spcBef>
                          <a:spcPts val="0"/>
                        </a:spcBef>
                        <a:spcAft>
                          <a:spcPts val="0"/>
                        </a:spcAft>
                      </a:pPr>
                      <a:r>
                        <a:rPr lang="en-US" sz="2000" dirty="0">
                          <a:latin typeface="Calibri"/>
                          <a:ea typeface="Calibri"/>
                          <a:cs typeface="Times New Roman"/>
                        </a:rPr>
                        <a:t>3212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2119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4648200" y="4983163"/>
          <a:ext cx="1600200" cy="350520"/>
        </p:xfrm>
        <a:graphic>
          <a:graphicData uri="http://schemas.openxmlformats.org/drawingml/2006/table">
            <a:tbl>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04800">
                <a:tc>
                  <a:txBody>
                    <a:bodyPr/>
                    <a:lstStyle/>
                    <a:p>
                      <a:pPr marL="0" marR="0">
                        <a:lnSpc>
                          <a:spcPct val="115000"/>
                        </a:lnSpc>
                        <a:spcBef>
                          <a:spcPts val="0"/>
                        </a:spcBef>
                        <a:spcAft>
                          <a:spcPts val="0"/>
                        </a:spcAft>
                      </a:pPr>
                      <a:r>
                        <a:rPr lang="en-US" sz="2000" dirty="0">
                          <a:latin typeface="Calibri"/>
                          <a:ea typeface="Calibri"/>
                          <a:cs typeface="Times New Roman"/>
                        </a:rPr>
                        <a:t>2130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4132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6477000" y="4983163"/>
          <a:ext cx="1600200" cy="350520"/>
        </p:xfrm>
        <a:graphic>
          <a:graphicData uri="http://schemas.openxmlformats.org/drawingml/2006/table">
            <a:tbl>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04800">
                <a:tc>
                  <a:txBody>
                    <a:bodyPr/>
                    <a:lstStyle/>
                    <a:p>
                      <a:pPr marL="0" marR="0">
                        <a:lnSpc>
                          <a:spcPct val="115000"/>
                        </a:lnSpc>
                        <a:spcBef>
                          <a:spcPts val="0"/>
                        </a:spcBef>
                        <a:spcAft>
                          <a:spcPts val="0"/>
                        </a:spcAft>
                      </a:pPr>
                      <a:r>
                        <a:rPr lang="en-US" sz="2000" dirty="0">
                          <a:latin typeface="Calibri"/>
                          <a:ea typeface="Calibri"/>
                          <a:cs typeface="Times New Roman"/>
                        </a:rPr>
                        <a:t>1455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6456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nvGraphicFramePr>
        <p:xfrm>
          <a:off x="2895600" y="1981200"/>
          <a:ext cx="838200" cy="350520"/>
        </p:xfrm>
        <a:graphic>
          <a:graphicData uri="http://schemas.openxmlformats.org/drawingml/2006/table">
            <a:tbl>
              <a:tblPr/>
              <a:tblGrid>
                <a:gridCol w="838200">
                  <a:extLst>
                    <a:ext uri="{9D8B030D-6E8A-4147-A177-3AD203B41FA5}">
                      <a16:colId xmlns:a16="http://schemas.microsoft.com/office/drawing/2014/main" val="20000"/>
                    </a:ext>
                  </a:extLst>
                </a:gridCol>
              </a:tblGrid>
              <a:tr h="228600">
                <a:tc>
                  <a:txBody>
                    <a:bodyPr/>
                    <a:lstStyle/>
                    <a:p>
                      <a:pPr marL="0" marR="0">
                        <a:lnSpc>
                          <a:spcPct val="115000"/>
                        </a:lnSpc>
                        <a:spcBef>
                          <a:spcPts val="0"/>
                        </a:spcBef>
                        <a:spcAft>
                          <a:spcPts val="0"/>
                        </a:spcAft>
                      </a:pPr>
                      <a:r>
                        <a:rPr lang="en-US" sz="2000" dirty="0">
                          <a:latin typeface="Calibri"/>
                          <a:ea typeface="Calibri"/>
                          <a:cs typeface="Times New Roman"/>
                        </a:rPr>
                        <a:t>2130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nvGraphicFramePr>
        <p:xfrm>
          <a:off x="6248400" y="1981200"/>
          <a:ext cx="838200" cy="350520"/>
        </p:xfrm>
        <a:graphic>
          <a:graphicData uri="http://schemas.openxmlformats.org/drawingml/2006/table">
            <a:tbl>
              <a:tblPr/>
              <a:tblGrid>
                <a:gridCol w="838200">
                  <a:extLst>
                    <a:ext uri="{9D8B030D-6E8A-4147-A177-3AD203B41FA5}">
                      <a16:colId xmlns:a16="http://schemas.microsoft.com/office/drawing/2014/main" val="20000"/>
                    </a:ext>
                  </a:extLst>
                </a:gridCol>
              </a:tblGrid>
              <a:tr h="228600">
                <a:tc>
                  <a:txBody>
                    <a:bodyPr/>
                    <a:lstStyle/>
                    <a:p>
                      <a:pPr marL="0" marR="0">
                        <a:lnSpc>
                          <a:spcPct val="115000"/>
                        </a:lnSpc>
                        <a:spcBef>
                          <a:spcPts val="0"/>
                        </a:spcBef>
                        <a:spcAft>
                          <a:spcPts val="0"/>
                        </a:spcAft>
                      </a:pPr>
                      <a:r>
                        <a:rPr lang="en-US" sz="2000" dirty="0">
                          <a:latin typeface="Calibri"/>
                          <a:ea typeface="Calibri"/>
                          <a:cs typeface="Times New Roman"/>
                        </a:rPr>
                        <a:t>1455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nvGraphicFramePr>
        <p:xfrm>
          <a:off x="9601200" y="1981200"/>
          <a:ext cx="838200" cy="350520"/>
        </p:xfrm>
        <a:graphic>
          <a:graphicData uri="http://schemas.openxmlformats.org/drawingml/2006/table">
            <a:tbl>
              <a:tblPr/>
              <a:tblGrid>
                <a:gridCol w="838200">
                  <a:extLst>
                    <a:ext uri="{9D8B030D-6E8A-4147-A177-3AD203B41FA5}">
                      <a16:colId xmlns:a16="http://schemas.microsoft.com/office/drawing/2014/main" val="20000"/>
                    </a:ext>
                  </a:extLst>
                </a:gridCol>
              </a:tblGrid>
              <a:tr h="228600">
                <a:tc>
                  <a:txBody>
                    <a:bodyPr/>
                    <a:lstStyle/>
                    <a:p>
                      <a:pPr marL="0" marR="0">
                        <a:lnSpc>
                          <a:spcPct val="115000"/>
                        </a:lnSpc>
                        <a:spcBef>
                          <a:spcPts val="0"/>
                        </a:spcBef>
                        <a:spcAft>
                          <a:spcPts val="0"/>
                        </a:spcAft>
                      </a:pPr>
                      <a:r>
                        <a:rPr lang="en-US" sz="2000" dirty="0">
                          <a:latin typeface="Calibri"/>
                          <a:ea typeface="Calibri"/>
                          <a:cs typeface="Times New Roman"/>
                        </a:rPr>
                        <a:t>2119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nvGraphicFramePr>
        <p:xfrm>
          <a:off x="4191000" y="1981200"/>
          <a:ext cx="1600200" cy="350520"/>
        </p:xfrm>
        <a:graphic>
          <a:graphicData uri="http://schemas.openxmlformats.org/drawingml/2006/table">
            <a:tbl>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04800">
                <a:tc>
                  <a:txBody>
                    <a:bodyPr/>
                    <a:lstStyle/>
                    <a:p>
                      <a:pPr marL="0" marR="0">
                        <a:lnSpc>
                          <a:spcPct val="115000"/>
                        </a:lnSpc>
                        <a:spcBef>
                          <a:spcPts val="0"/>
                        </a:spcBef>
                        <a:spcAft>
                          <a:spcPts val="0"/>
                        </a:spcAft>
                      </a:pPr>
                      <a:r>
                        <a:rPr lang="en-US" sz="2000" dirty="0">
                          <a:latin typeface="Calibri"/>
                          <a:ea typeface="Calibri"/>
                          <a:cs typeface="Times New Roman"/>
                        </a:rPr>
                        <a:t>4132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3212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7661" name="Group 77"/>
          <p:cNvGraphicFramePr>
            <a:graphicFrameLocks noGrp="1"/>
          </p:cNvGraphicFramePr>
          <p:nvPr/>
        </p:nvGraphicFramePr>
        <p:xfrm>
          <a:off x="7467600" y="1981200"/>
          <a:ext cx="1981200" cy="350520"/>
        </p:xfrm>
        <a:graphic>
          <a:graphicData uri="http://schemas.openxmlformats.org/drawingml/2006/table">
            <a:tbl>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30480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alibri" pitchFamily="34" charset="0"/>
                          <a:ea typeface="Calibri" pitchFamily="34" charset="0"/>
                          <a:cs typeface="Times New Roman" pitchFamily="18" charset="0"/>
                        </a:rPr>
                        <a:t>2176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alibri" pitchFamily="34" charset="0"/>
                          <a:ea typeface="Calibri" pitchFamily="34" charset="0"/>
                          <a:cs typeface="Times New Roman" pitchFamily="18" charset="0"/>
                        </a:rPr>
                        <a:t>6456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Calibri" pitchFamily="34" charset="0"/>
                          <a:ea typeface="Calibri" pitchFamily="34" charset="0"/>
                          <a:cs typeface="Times New Roman" pitchFamily="18" charset="0"/>
                        </a:rPr>
                        <a:t>1466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13374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6480" y="2325507"/>
            <a:ext cx="6226629" cy="1143000"/>
          </a:xfrm>
        </p:spPr>
        <p:txBody>
          <a:bodyPr/>
          <a:lstStyle/>
          <a:p>
            <a:r>
              <a:rPr lang="en-US" dirty="0" smtClean="0"/>
              <a:t>Comparison Based Sorting</a:t>
            </a:r>
            <a:endParaRPr lang="en-IN" dirty="0"/>
          </a:p>
        </p:txBody>
      </p:sp>
    </p:spTree>
    <p:extLst>
      <p:ext uri="{BB962C8B-B14F-4D97-AF65-F5344CB8AC3E}">
        <p14:creationId xmlns:p14="http://schemas.microsoft.com/office/powerpoint/2010/main" val="30240514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Radix sort</a:t>
            </a:r>
          </a:p>
        </p:txBody>
      </p:sp>
      <p:sp>
        <p:nvSpPr>
          <p:cNvPr id="86019" name="Content Placeholder 2"/>
          <p:cNvSpPr>
            <a:spLocks noGrp="1"/>
          </p:cNvSpPr>
          <p:nvPr>
            <p:ph idx="1"/>
          </p:nvPr>
        </p:nvSpPr>
        <p:spPr>
          <a:xfrm>
            <a:off x="2667000" y="3581400"/>
            <a:ext cx="7499350" cy="685800"/>
          </a:xfrm>
        </p:spPr>
        <p:txBody>
          <a:bodyPr/>
          <a:lstStyle/>
          <a:p>
            <a:pPr>
              <a:buFont typeface="Wingdings 2" pitchFamily="18" charset="2"/>
              <a:buNone/>
            </a:pPr>
            <a:r>
              <a:rPr lang="en-US"/>
              <a:t>Third pass (Hundred’s digit)</a:t>
            </a:r>
          </a:p>
        </p:txBody>
      </p:sp>
      <p:graphicFrame>
        <p:nvGraphicFramePr>
          <p:cNvPr id="4" name="Table 3"/>
          <p:cNvGraphicFramePr>
            <a:graphicFrameLocks noGrp="1"/>
          </p:cNvGraphicFramePr>
          <p:nvPr/>
        </p:nvGraphicFramePr>
        <p:xfrm>
          <a:off x="2667000" y="4983163"/>
          <a:ext cx="4156712" cy="350520"/>
        </p:xfrm>
        <a:graphic>
          <a:graphicData uri="http://schemas.openxmlformats.org/drawingml/2006/table">
            <a:tbl>
              <a:tblPr/>
              <a:tblGrid>
                <a:gridCol w="1039178">
                  <a:extLst>
                    <a:ext uri="{9D8B030D-6E8A-4147-A177-3AD203B41FA5}">
                      <a16:colId xmlns:a16="http://schemas.microsoft.com/office/drawing/2014/main" val="20000"/>
                    </a:ext>
                  </a:extLst>
                </a:gridCol>
                <a:gridCol w="1039178">
                  <a:extLst>
                    <a:ext uri="{9D8B030D-6E8A-4147-A177-3AD203B41FA5}">
                      <a16:colId xmlns:a16="http://schemas.microsoft.com/office/drawing/2014/main" val="20001"/>
                    </a:ext>
                  </a:extLst>
                </a:gridCol>
                <a:gridCol w="1039178">
                  <a:extLst>
                    <a:ext uri="{9D8B030D-6E8A-4147-A177-3AD203B41FA5}">
                      <a16:colId xmlns:a16="http://schemas.microsoft.com/office/drawing/2014/main" val="20002"/>
                    </a:ext>
                  </a:extLst>
                </a:gridCol>
                <a:gridCol w="1039178">
                  <a:extLst>
                    <a:ext uri="{9D8B030D-6E8A-4147-A177-3AD203B41FA5}">
                      <a16:colId xmlns:a16="http://schemas.microsoft.com/office/drawing/2014/main" val="20003"/>
                    </a:ext>
                  </a:extLst>
                </a:gridCol>
              </a:tblGrid>
              <a:tr h="324993">
                <a:tc>
                  <a:txBody>
                    <a:bodyPr/>
                    <a:lstStyle/>
                    <a:p>
                      <a:pPr marL="0" marR="0">
                        <a:lnSpc>
                          <a:spcPct val="115000"/>
                        </a:lnSpc>
                        <a:spcBef>
                          <a:spcPts val="0"/>
                        </a:spcBef>
                        <a:spcAft>
                          <a:spcPts val="0"/>
                        </a:spcAft>
                      </a:pPr>
                      <a:r>
                        <a:rPr lang="en-US" sz="2000" dirty="0">
                          <a:latin typeface="Calibri"/>
                          <a:ea typeface="Calibri"/>
                          <a:cs typeface="Times New Roman"/>
                        </a:rPr>
                        <a:t>2119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2130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4132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2176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7086600" y="4983163"/>
          <a:ext cx="838200" cy="350520"/>
        </p:xfrm>
        <a:graphic>
          <a:graphicData uri="http://schemas.openxmlformats.org/drawingml/2006/table">
            <a:tbl>
              <a:tblPr/>
              <a:tblGrid>
                <a:gridCol w="838200">
                  <a:extLst>
                    <a:ext uri="{9D8B030D-6E8A-4147-A177-3AD203B41FA5}">
                      <a16:colId xmlns:a16="http://schemas.microsoft.com/office/drawing/2014/main" val="20000"/>
                    </a:ext>
                  </a:extLst>
                </a:gridCol>
              </a:tblGrid>
              <a:tr h="228600">
                <a:tc>
                  <a:txBody>
                    <a:bodyPr/>
                    <a:lstStyle/>
                    <a:p>
                      <a:pPr marL="0" marR="0">
                        <a:lnSpc>
                          <a:spcPct val="115000"/>
                        </a:lnSpc>
                        <a:spcBef>
                          <a:spcPts val="0"/>
                        </a:spcBef>
                        <a:spcAft>
                          <a:spcPts val="0"/>
                        </a:spcAft>
                      </a:pPr>
                      <a:r>
                        <a:rPr lang="en-US" sz="2000" dirty="0">
                          <a:latin typeface="Calibri"/>
                          <a:ea typeface="Calibri"/>
                          <a:cs typeface="Times New Roman"/>
                        </a:rPr>
                        <a:t>3212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8229600" y="4983163"/>
          <a:ext cx="1981200" cy="350520"/>
        </p:xfrm>
        <a:graphic>
          <a:graphicData uri="http://schemas.openxmlformats.org/drawingml/2006/table">
            <a:tbl>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304800">
                <a:tc>
                  <a:txBody>
                    <a:bodyPr/>
                    <a:lstStyle/>
                    <a:p>
                      <a:pPr marL="0" marR="0">
                        <a:lnSpc>
                          <a:spcPct val="115000"/>
                        </a:lnSpc>
                        <a:spcBef>
                          <a:spcPts val="0"/>
                        </a:spcBef>
                        <a:spcAft>
                          <a:spcPts val="0"/>
                        </a:spcAft>
                      </a:pPr>
                      <a:r>
                        <a:rPr lang="en-US" sz="2000" dirty="0">
                          <a:latin typeface="Calibri"/>
                          <a:ea typeface="Calibri"/>
                          <a:cs typeface="Times New Roman"/>
                        </a:rPr>
                        <a:t>1455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6456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1466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8229600" y="1554163"/>
          <a:ext cx="838200" cy="350520"/>
        </p:xfrm>
        <a:graphic>
          <a:graphicData uri="http://schemas.openxmlformats.org/drawingml/2006/table">
            <a:tbl>
              <a:tblPr/>
              <a:tblGrid>
                <a:gridCol w="838200">
                  <a:extLst>
                    <a:ext uri="{9D8B030D-6E8A-4147-A177-3AD203B41FA5}">
                      <a16:colId xmlns:a16="http://schemas.microsoft.com/office/drawing/2014/main" val="20000"/>
                    </a:ext>
                  </a:extLst>
                </a:gridCol>
              </a:tblGrid>
              <a:tr h="228600">
                <a:tc>
                  <a:txBody>
                    <a:bodyPr/>
                    <a:lstStyle/>
                    <a:p>
                      <a:pPr marL="0" marR="0">
                        <a:lnSpc>
                          <a:spcPct val="115000"/>
                        </a:lnSpc>
                        <a:spcBef>
                          <a:spcPts val="0"/>
                        </a:spcBef>
                        <a:spcAft>
                          <a:spcPts val="0"/>
                        </a:spcAft>
                      </a:pPr>
                      <a:r>
                        <a:rPr lang="en-US" sz="2000" dirty="0">
                          <a:latin typeface="Calibri"/>
                          <a:ea typeface="Calibri"/>
                          <a:cs typeface="Times New Roman"/>
                        </a:rPr>
                        <a:t>1466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9296400" y="1554163"/>
          <a:ext cx="838200" cy="350520"/>
        </p:xfrm>
        <a:graphic>
          <a:graphicData uri="http://schemas.openxmlformats.org/drawingml/2006/table">
            <a:tbl>
              <a:tblPr/>
              <a:tblGrid>
                <a:gridCol w="838200">
                  <a:extLst>
                    <a:ext uri="{9D8B030D-6E8A-4147-A177-3AD203B41FA5}">
                      <a16:colId xmlns:a16="http://schemas.microsoft.com/office/drawing/2014/main" val="20000"/>
                    </a:ext>
                  </a:extLst>
                </a:gridCol>
              </a:tblGrid>
              <a:tr h="228600">
                <a:tc>
                  <a:txBody>
                    <a:bodyPr/>
                    <a:lstStyle/>
                    <a:p>
                      <a:pPr marL="0" marR="0">
                        <a:lnSpc>
                          <a:spcPct val="115000"/>
                        </a:lnSpc>
                        <a:spcBef>
                          <a:spcPts val="0"/>
                        </a:spcBef>
                        <a:spcAft>
                          <a:spcPts val="0"/>
                        </a:spcAft>
                      </a:pPr>
                      <a:r>
                        <a:rPr lang="en-US" sz="2000" dirty="0">
                          <a:latin typeface="Calibri"/>
                          <a:ea typeface="Calibri"/>
                          <a:cs typeface="Times New Roman"/>
                        </a:rPr>
                        <a:t>2176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2667000" y="1554163"/>
          <a:ext cx="1600200" cy="350520"/>
        </p:xfrm>
        <a:graphic>
          <a:graphicData uri="http://schemas.openxmlformats.org/drawingml/2006/table">
            <a:tbl>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04800">
                <a:tc>
                  <a:txBody>
                    <a:bodyPr/>
                    <a:lstStyle/>
                    <a:p>
                      <a:pPr marL="0" marR="0">
                        <a:lnSpc>
                          <a:spcPct val="115000"/>
                        </a:lnSpc>
                        <a:spcBef>
                          <a:spcPts val="0"/>
                        </a:spcBef>
                        <a:spcAft>
                          <a:spcPts val="0"/>
                        </a:spcAft>
                      </a:pPr>
                      <a:r>
                        <a:rPr lang="en-US" sz="2000" dirty="0">
                          <a:latin typeface="Calibri"/>
                          <a:ea typeface="Calibri"/>
                          <a:cs typeface="Times New Roman"/>
                        </a:rPr>
                        <a:t>3212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2119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4495800" y="1554163"/>
          <a:ext cx="1600200" cy="350520"/>
        </p:xfrm>
        <a:graphic>
          <a:graphicData uri="http://schemas.openxmlformats.org/drawingml/2006/table">
            <a:tbl>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04800">
                <a:tc>
                  <a:txBody>
                    <a:bodyPr/>
                    <a:lstStyle/>
                    <a:p>
                      <a:pPr marL="0" marR="0">
                        <a:lnSpc>
                          <a:spcPct val="115000"/>
                        </a:lnSpc>
                        <a:spcBef>
                          <a:spcPts val="0"/>
                        </a:spcBef>
                        <a:spcAft>
                          <a:spcPts val="0"/>
                        </a:spcAft>
                      </a:pPr>
                      <a:r>
                        <a:rPr lang="en-US" sz="2000" dirty="0">
                          <a:latin typeface="Calibri"/>
                          <a:ea typeface="Calibri"/>
                          <a:cs typeface="Times New Roman"/>
                        </a:rPr>
                        <a:t>2130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4132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nvGraphicFramePr>
        <p:xfrm>
          <a:off x="6324600" y="1554163"/>
          <a:ext cx="1600200" cy="350520"/>
        </p:xfrm>
        <a:graphic>
          <a:graphicData uri="http://schemas.openxmlformats.org/drawingml/2006/table">
            <a:tbl>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04800">
                <a:tc>
                  <a:txBody>
                    <a:bodyPr/>
                    <a:lstStyle/>
                    <a:p>
                      <a:pPr marL="0" marR="0">
                        <a:lnSpc>
                          <a:spcPct val="115000"/>
                        </a:lnSpc>
                        <a:spcBef>
                          <a:spcPts val="0"/>
                        </a:spcBef>
                        <a:spcAft>
                          <a:spcPts val="0"/>
                        </a:spcAft>
                      </a:pPr>
                      <a:r>
                        <a:rPr lang="en-US" sz="2000" dirty="0">
                          <a:latin typeface="Calibri"/>
                          <a:ea typeface="Calibri"/>
                          <a:cs typeface="Times New Roman"/>
                        </a:rPr>
                        <a:t>1455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6456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609169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Radix sort</a:t>
            </a:r>
          </a:p>
        </p:txBody>
      </p:sp>
      <p:sp>
        <p:nvSpPr>
          <p:cNvPr id="87043" name="Content Placeholder 2"/>
          <p:cNvSpPr>
            <a:spLocks noGrp="1"/>
          </p:cNvSpPr>
          <p:nvPr>
            <p:ph idx="1"/>
          </p:nvPr>
        </p:nvSpPr>
        <p:spPr>
          <a:xfrm>
            <a:off x="2959100" y="2697163"/>
            <a:ext cx="7499350" cy="762000"/>
          </a:xfrm>
        </p:spPr>
        <p:txBody>
          <a:bodyPr/>
          <a:lstStyle/>
          <a:p>
            <a:pPr>
              <a:buFont typeface="Wingdings 2" pitchFamily="18" charset="2"/>
              <a:buNone/>
            </a:pPr>
            <a:r>
              <a:rPr lang="en-US"/>
              <a:t>Fourth pass (Thousand’s digit)</a:t>
            </a:r>
          </a:p>
          <a:p>
            <a:pPr>
              <a:buFont typeface="Wingdings 2" pitchFamily="18" charset="2"/>
              <a:buNone/>
            </a:pPr>
            <a:endParaRPr lang="en-US"/>
          </a:p>
        </p:txBody>
      </p:sp>
      <p:graphicFrame>
        <p:nvGraphicFramePr>
          <p:cNvPr id="4" name="Table 3"/>
          <p:cNvGraphicFramePr>
            <a:graphicFrameLocks noGrp="1"/>
          </p:cNvGraphicFramePr>
          <p:nvPr/>
        </p:nvGraphicFramePr>
        <p:xfrm>
          <a:off x="7239000" y="3946525"/>
          <a:ext cx="838200" cy="350520"/>
        </p:xfrm>
        <a:graphic>
          <a:graphicData uri="http://schemas.openxmlformats.org/drawingml/2006/table">
            <a:tbl>
              <a:tblPr/>
              <a:tblGrid>
                <a:gridCol w="838200">
                  <a:extLst>
                    <a:ext uri="{9D8B030D-6E8A-4147-A177-3AD203B41FA5}">
                      <a16:colId xmlns:a16="http://schemas.microsoft.com/office/drawing/2014/main" val="20000"/>
                    </a:ext>
                  </a:extLst>
                </a:gridCol>
              </a:tblGrid>
              <a:tr h="228600">
                <a:tc>
                  <a:txBody>
                    <a:bodyPr/>
                    <a:lstStyle/>
                    <a:p>
                      <a:pPr marL="0" marR="0">
                        <a:lnSpc>
                          <a:spcPct val="115000"/>
                        </a:lnSpc>
                        <a:spcBef>
                          <a:spcPts val="0"/>
                        </a:spcBef>
                        <a:spcAft>
                          <a:spcPts val="0"/>
                        </a:spcAft>
                      </a:pPr>
                      <a:r>
                        <a:rPr lang="en-US" sz="2000" dirty="0">
                          <a:latin typeface="Calibri"/>
                          <a:ea typeface="Calibri"/>
                          <a:cs typeface="Times New Roman"/>
                        </a:rPr>
                        <a:t>3212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8305800" y="3946525"/>
          <a:ext cx="838200" cy="350520"/>
        </p:xfrm>
        <a:graphic>
          <a:graphicData uri="http://schemas.openxmlformats.org/drawingml/2006/table">
            <a:tbl>
              <a:tblPr/>
              <a:tblGrid>
                <a:gridCol w="838200">
                  <a:extLst>
                    <a:ext uri="{9D8B030D-6E8A-4147-A177-3AD203B41FA5}">
                      <a16:colId xmlns:a16="http://schemas.microsoft.com/office/drawing/2014/main" val="20000"/>
                    </a:ext>
                  </a:extLst>
                </a:gridCol>
              </a:tblGrid>
              <a:tr h="228600">
                <a:tc>
                  <a:txBody>
                    <a:bodyPr/>
                    <a:lstStyle/>
                    <a:p>
                      <a:pPr marL="0" marR="0">
                        <a:lnSpc>
                          <a:spcPct val="115000"/>
                        </a:lnSpc>
                        <a:spcBef>
                          <a:spcPts val="0"/>
                        </a:spcBef>
                        <a:spcAft>
                          <a:spcPts val="0"/>
                        </a:spcAft>
                      </a:pPr>
                      <a:r>
                        <a:rPr lang="en-US" sz="2000" dirty="0">
                          <a:latin typeface="Calibri"/>
                          <a:ea typeface="Calibri"/>
                          <a:cs typeface="Times New Roman"/>
                        </a:rPr>
                        <a:t>4132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9372600" y="3946525"/>
          <a:ext cx="838200" cy="350520"/>
        </p:xfrm>
        <a:graphic>
          <a:graphicData uri="http://schemas.openxmlformats.org/drawingml/2006/table">
            <a:tbl>
              <a:tblPr/>
              <a:tblGrid>
                <a:gridCol w="838200">
                  <a:extLst>
                    <a:ext uri="{9D8B030D-6E8A-4147-A177-3AD203B41FA5}">
                      <a16:colId xmlns:a16="http://schemas.microsoft.com/office/drawing/2014/main" val="20000"/>
                    </a:ext>
                  </a:extLst>
                </a:gridCol>
              </a:tblGrid>
              <a:tr h="228600">
                <a:tc>
                  <a:txBody>
                    <a:bodyPr/>
                    <a:lstStyle/>
                    <a:p>
                      <a:pPr marL="0" marR="0">
                        <a:lnSpc>
                          <a:spcPct val="115000"/>
                        </a:lnSpc>
                        <a:spcBef>
                          <a:spcPts val="0"/>
                        </a:spcBef>
                        <a:spcAft>
                          <a:spcPts val="0"/>
                        </a:spcAft>
                      </a:pPr>
                      <a:r>
                        <a:rPr lang="en-US" sz="2000" dirty="0">
                          <a:latin typeface="Calibri"/>
                          <a:ea typeface="Calibri"/>
                          <a:cs typeface="Times New Roman"/>
                        </a:rPr>
                        <a:t>6456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3200400" y="3946525"/>
          <a:ext cx="1600200" cy="350520"/>
        </p:xfrm>
        <a:graphic>
          <a:graphicData uri="http://schemas.openxmlformats.org/drawingml/2006/table">
            <a:tbl>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04800">
                <a:tc>
                  <a:txBody>
                    <a:bodyPr/>
                    <a:lstStyle/>
                    <a:p>
                      <a:pPr marL="0" marR="0">
                        <a:lnSpc>
                          <a:spcPct val="115000"/>
                        </a:lnSpc>
                        <a:spcBef>
                          <a:spcPts val="0"/>
                        </a:spcBef>
                        <a:spcAft>
                          <a:spcPts val="0"/>
                        </a:spcAft>
                      </a:pPr>
                      <a:r>
                        <a:rPr lang="en-US" sz="2000" dirty="0">
                          <a:latin typeface="Calibri"/>
                          <a:ea typeface="Calibri"/>
                          <a:cs typeface="Times New Roman"/>
                        </a:rPr>
                        <a:t>1455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1466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5029200" y="3946525"/>
          <a:ext cx="1981200" cy="350520"/>
        </p:xfrm>
        <a:graphic>
          <a:graphicData uri="http://schemas.openxmlformats.org/drawingml/2006/table">
            <a:tbl>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304800">
                <a:tc>
                  <a:txBody>
                    <a:bodyPr/>
                    <a:lstStyle/>
                    <a:p>
                      <a:pPr marL="0" marR="0">
                        <a:lnSpc>
                          <a:spcPct val="115000"/>
                        </a:lnSpc>
                        <a:spcBef>
                          <a:spcPts val="0"/>
                        </a:spcBef>
                        <a:spcAft>
                          <a:spcPts val="0"/>
                        </a:spcAft>
                      </a:pPr>
                      <a:r>
                        <a:rPr lang="en-US" sz="2000" dirty="0">
                          <a:latin typeface="Calibri"/>
                          <a:ea typeface="Calibri"/>
                          <a:cs typeface="Times New Roman"/>
                        </a:rPr>
                        <a:t>2119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2130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2176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nvGraphicFramePr>
        <p:xfrm>
          <a:off x="3124200" y="6202363"/>
          <a:ext cx="7162800" cy="350520"/>
        </p:xfrm>
        <a:graphic>
          <a:graphicData uri="http://schemas.openxmlformats.org/drawingml/2006/table">
            <a:tbl>
              <a:tblPr/>
              <a:tblGrid>
                <a:gridCol w="895350">
                  <a:extLst>
                    <a:ext uri="{9D8B030D-6E8A-4147-A177-3AD203B41FA5}">
                      <a16:colId xmlns:a16="http://schemas.microsoft.com/office/drawing/2014/main" val="20000"/>
                    </a:ext>
                  </a:extLst>
                </a:gridCol>
                <a:gridCol w="895350">
                  <a:extLst>
                    <a:ext uri="{9D8B030D-6E8A-4147-A177-3AD203B41FA5}">
                      <a16:colId xmlns:a16="http://schemas.microsoft.com/office/drawing/2014/main" val="20001"/>
                    </a:ext>
                  </a:extLst>
                </a:gridCol>
                <a:gridCol w="895350">
                  <a:extLst>
                    <a:ext uri="{9D8B030D-6E8A-4147-A177-3AD203B41FA5}">
                      <a16:colId xmlns:a16="http://schemas.microsoft.com/office/drawing/2014/main" val="20002"/>
                    </a:ext>
                  </a:extLst>
                </a:gridCol>
                <a:gridCol w="895350">
                  <a:extLst>
                    <a:ext uri="{9D8B030D-6E8A-4147-A177-3AD203B41FA5}">
                      <a16:colId xmlns:a16="http://schemas.microsoft.com/office/drawing/2014/main" val="20003"/>
                    </a:ext>
                  </a:extLst>
                </a:gridCol>
                <a:gridCol w="895350">
                  <a:extLst>
                    <a:ext uri="{9D8B030D-6E8A-4147-A177-3AD203B41FA5}">
                      <a16:colId xmlns:a16="http://schemas.microsoft.com/office/drawing/2014/main" val="20004"/>
                    </a:ext>
                  </a:extLst>
                </a:gridCol>
                <a:gridCol w="895350">
                  <a:extLst>
                    <a:ext uri="{9D8B030D-6E8A-4147-A177-3AD203B41FA5}">
                      <a16:colId xmlns:a16="http://schemas.microsoft.com/office/drawing/2014/main" val="20005"/>
                    </a:ext>
                  </a:extLst>
                </a:gridCol>
                <a:gridCol w="895350">
                  <a:extLst>
                    <a:ext uri="{9D8B030D-6E8A-4147-A177-3AD203B41FA5}">
                      <a16:colId xmlns:a16="http://schemas.microsoft.com/office/drawing/2014/main" val="20006"/>
                    </a:ext>
                  </a:extLst>
                </a:gridCol>
                <a:gridCol w="895350">
                  <a:extLst>
                    <a:ext uri="{9D8B030D-6E8A-4147-A177-3AD203B41FA5}">
                      <a16:colId xmlns:a16="http://schemas.microsoft.com/office/drawing/2014/main" val="20007"/>
                    </a:ext>
                  </a:extLst>
                </a:gridCol>
              </a:tblGrid>
              <a:tr h="0">
                <a:tc>
                  <a:txBody>
                    <a:bodyPr/>
                    <a:lstStyle/>
                    <a:p>
                      <a:pPr marL="0" marR="0">
                        <a:lnSpc>
                          <a:spcPct val="115000"/>
                        </a:lnSpc>
                        <a:spcBef>
                          <a:spcPts val="0"/>
                        </a:spcBef>
                        <a:spcAft>
                          <a:spcPts val="0"/>
                        </a:spcAft>
                      </a:pPr>
                      <a:r>
                        <a:rPr lang="en-US" sz="2000" dirty="0">
                          <a:latin typeface="Calibri"/>
                          <a:ea typeface="Calibri"/>
                          <a:cs typeface="Times New Roman"/>
                        </a:rPr>
                        <a:t>1455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1466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2119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2130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2176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3212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4132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6456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0" name="Content Placeholder 2"/>
          <p:cNvSpPr txBox="1">
            <a:spLocks/>
          </p:cNvSpPr>
          <p:nvPr/>
        </p:nvSpPr>
        <p:spPr bwMode="auto">
          <a:xfrm>
            <a:off x="3048000" y="4983163"/>
            <a:ext cx="7620000" cy="609600"/>
          </a:xfrm>
          <a:prstGeom prst="rect">
            <a:avLst/>
          </a:prstGeom>
          <a:noFill/>
          <a:ln w="9525">
            <a:noFill/>
            <a:miter lim="800000"/>
            <a:headEnd/>
            <a:tailEnd/>
          </a:ln>
        </p:spPr>
        <p:txBody>
          <a:bodyPr/>
          <a:lstStyle/>
          <a:p>
            <a:pPr marL="365125" indent="-282575" eaLnBrk="0" hangingPunct="0">
              <a:spcBef>
                <a:spcPts val="600"/>
              </a:spcBef>
              <a:buClr>
                <a:schemeClr val="accent1"/>
              </a:buClr>
              <a:buSzPct val="80000"/>
              <a:defRPr/>
            </a:pPr>
            <a:r>
              <a:rPr lang="en-US" sz="3200" dirty="0"/>
              <a:t>Sorted data</a:t>
            </a:r>
          </a:p>
          <a:p>
            <a:pPr marL="365125" indent="-282575" eaLnBrk="0" hangingPunct="0">
              <a:spcBef>
                <a:spcPts val="600"/>
              </a:spcBef>
              <a:buClr>
                <a:schemeClr val="accent1"/>
              </a:buClr>
              <a:buSzPct val="80000"/>
              <a:defRPr/>
            </a:pPr>
            <a:endParaRPr lang="en-US" sz="3200" dirty="0"/>
          </a:p>
          <a:p>
            <a:pPr marL="365125" indent="-282575" eaLnBrk="0" hangingPunct="0">
              <a:spcBef>
                <a:spcPts val="600"/>
              </a:spcBef>
              <a:buClr>
                <a:schemeClr val="accent1"/>
              </a:buClr>
              <a:buSzPct val="80000"/>
              <a:defRPr/>
            </a:pPr>
            <a:endParaRPr lang="en-US" sz="3200" dirty="0"/>
          </a:p>
        </p:txBody>
      </p:sp>
      <p:graphicFrame>
        <p:nvGraphicFramePr>
          <p:cNvPr id="11" name="Table 10"/>
          <p:cNvGraphicFramePr>
            <a:graphicFrameLocks noGrp="1"/>
          </p:cNvGraphicFramePr>
          <p:nvPr/>
        </p:nvGraphicFramePr>
        <p:xfrm>
          <a:off x="2971800" y="1600200"/>
          <a:ext cx="4156712" cy="350520"/>
        </p:xfrm>
        <a:graphic>
          <a:graphicData uri="http://schemas.openxmlformats.org/drawingml/2006/table">
            <a:tbl>
              <a:tblPr/>
              <a:tblGrid>
                <a:gridCol w="1039178">
                  <a:extLst>
                    <a:ext uri="{9D8B030D-6E8A-4147-A177-3AD203B41FA5}">
                      <a16:colId xmlns:a16="http://schemas.microsoft.com/office/drawing/2014/main" val="20000"/>
                    </a:ext>
                  </a:extLst>
                </a:gridCol>
                <a:gridCol w="1039178">
                  <a:extLst>
                    <a:ext uri="{9D8B030D-6E8A-4147-A177-3AD203B41FA5}">
                      <a16:colId xmlns:a16="http://schemas.microsoft.com/office/drawing/2014/main" val="20001"/>
                    </a:ext>
                  </a:extLst>
                </a:gridCol>
                <a:gridCol w="1039178">
                  <a:extLst>
                    <a:ext uri="{9D8B030D-6E8A-4147-A177-3AD203B41FA5}">
                      <a16:colId xmlns:a16="http://schemas.microsoft.com/office/drawing/2014/main" val="20002"/>
                    </a:ext>
                  </a:extLst>
                </a:gridCol>
                <a:gridCol w="1039178">
                  <a:extLst>
                    <a:ext uri="{9D8B030D-6E8A-4147-A177-3AD203B41FA5}">
                      <a16:colId xmlns:a16="http://schemas.microsoft.com/office/drawing/2014/main" val="20003"/>
                    </a:ext>
                  </a:extLst>
                </a:gridCol>
              </a:tblGrid>
              <a:tr h="324993">
                <a:tc>
                  <a:txBody>
                    <a:bodyPr/>
                    <a:lstStyle/>
                    <a:p>
                      <a:pPr marL="0" marR="0">
                        <a:lnSpc>
                          <a:spcPct val="115000"/>
                        </a:lnSpc>
                        <a:spcBef>
                          <a:spcPts val="0"/>
                        </a:spcBef>
                        <a:spcAft>
                          <a:spcPts val="0"/>
                        </a:spcAft>
                      </a:pPr>
                      <a:r>
                        <a:rPr lang="en-US" sz="2000" dirty="0">
                          <a:latin typeface="Calibri"/>
                          <a:ea typeface="Calibri"/>
                          <a:cs typeface="Times New Roman"/>
                        </a:rPr>
                        <a:t>2119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2130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4132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2176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nvGraphicFramePr>
        <p:xfrm>
          <a:off x="7391400" y="1600200"/>
          <a:ext cx="838200" cy="350520"/>
        </p:xfrm>
        <a:graphic>
          <a:graphicData uri="http://schemas.openxmlformats.org/drawingml/2006/table">
            <a:tbl>
              <a:tblPr/>
              <a:tblGrid>
                <a:gridCol w="838200">
                  <a:extLst>
                    <a:ext uri="{9D8B030D-6E8A-4147-A177-3AD203B41FA5}">
                      <a16:colId xmlns:a16="http://schemas.microsoft.com/office/drawing/2014/main" val="20000"/>
                    </a:ext>
                  </a:extLst>
                </a:gridCol>
              </a:tblGrid>
              <a:tr h="228600">
                <a:tc>
                  <a:txBody>
                    <a:bodyPr/>
                    <a:lstStyle/>
                    <a:p>
                      <a:pPr marL="0" marR="0">
                        <a:lnSpc>
                          <a:spcPct val="115000"/>
                        </a:lnSpc>
                        <a:spcBef>
                          <a:spcPts val="0"/>
                        </a:spcBef>
                        <a:spcAft>
                          <a:spcPts val="0"/>
                        </a:spcAft>
                      </a:pPr>
                      <a:r>
                        <a:rPr lang="en-US" sz="2000" dirty="0">
                          <a:latin typeface="Calibri"/>
                          <a:ea typeface="Calibri"/>
                          <a:cs typeface="Times New Roman"/>
                        </a:rPr>
                        <a:t>3212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nvGraphicFramePr>
        <p:xfrm>
          <a:off x="8534400" y="1600200"/>
          <a:ext cx="1981200" cy="350520"/>
        </p:xfrm>
        <a:graphic>
          <a:graphicData uri="http://schemas.openxmlformats.org/drawingml/2006/table">
            <a:tbl>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304800">
                <a:tc>
                  <a:txBody>
                    <a:bodyPr/>
                    <a:lstStyle/>
                    <a:p>
                      <a:pPr marL="0" marR="0">
                        <a:lnSpc>
                          <a:spcPct val="115000"/>
                        </a:lnSpc>
                        <a:spcBef>
                          <a:spcPts val="0"/>
                        </a:spcBef>
                        <a:spcAft>
                          <a:spcPts val="0"/>
                        </a:spcAft>
                      </a:pPr>
                      <a:r>
                        <a:rPr lang="en-US" sz="2000" dirty="0">
                          <a:latin typeface="Calibri"/>
                          <a:ea typeface="Calibri"/>
                          <a:cs typeface="Times New Roman"/>
                        </a:rPr>
                        <a:t>1455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6456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Times New Roman"/>
                        </a:rPr>
                        <a:t>1466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357927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81200" y="152400"/>
            <a:ext cx="8229600" cy="1143000"/>
          </a:xfrm>
        </p:spPr>
        <p:txBody>
          <a:bodyPr/>
          <a:lstStyle/>
          <a:p>
            <a:pPr eaLnBrk="1" hangingPunct="1"/>
            <a:r>
              <a:rPr lang="en-US" dirty="0"/>
              <a:t>Radix Sort</a:t>
            </a:r>
          </a:p>
        </p:txBody>
      </p:sp>
      <p:sp>
        <p:nvSpPr>
          <p:cNvPr id="18435" name="Rectangle 3"/>
          <p:cNvSpPr>
            <a:spLocks noGrp="1" noChangeArrowheads="1"/>
          </p:cNvSpPr>
          <p:nvPr>
            <p:ph type="body" idx="1"/>
          </p:nvPr>
        </p:nvSpPr>
        <p:spPr>
          <a:xfrm>
            <a:off x="1752600" y="1143000"/>
            <a:ext cx="8610600" cy="5105400"/>
          </a:xfrm>
        </p:spPr>
        <p:txBody>
          <a:bodyPr>
            <a:normAutofit lnSpcReduction="10000"/>
          </a:bodyPr>
          <a:lstStyle/>
          <a:p>
            <a:pPr marL="381000" indent="-381000">
              <a:buNone/>
            </a:pPr>
            <a:r>
              <a:rPr lang="en-US" sz="2000" dirty="0"/>
              <a:t>Algorithm radix (a, length)</a:t>
            </a:r>
          </a:p>
          <a:p>
            <a:pPr marL="381000" indent="-381000">
              <a:buNone/>
            </a:pPr>
            <a:r>
              <a:rPr lang="en-US" sz="2000" dirty="0"/>
              <a:t>// a is array to be sorted, length is number of elements in array</a:t>
            </a:r>
          </a:p>
          <a:p>
            <a:pPr marL="381000" indent="-381000">
              <a:buNone/>
            </a:pPr>
            <a:r>
              <a:rPr lang="en-US" sz="2000" dirty="0"/>
              <a:t>Pre: Unsorted list of length n.</a:t>
            </a:r>
          </a:p>
          <a:p>
            <a:pPr marL="381000" indent="-381000">
              <a:buNone/>
            </a:pPr>
            <a:r>
              <a:rPr lang="en-US" sz="2000" dirty="0"/>
              <a:t>Post: Sorted list in ascending order of length n</a:t>
            </a:r>
          </a:p>
          <a:p>
            <a:pPr marL="381000" indent="-381000">
              <a:buNone/>
            </a:pPr>
            <a:endParaRPr lang="en-US" sz="2000" dirty="0"/>
          </a:p>
          <a:p>
            <a:pPr marL="381000" indent="-381000">
              <a:buNone/>
            </a:pPr>
            <a:endParaRPr lang="en-US" sz="2000" dirty="0"/>
          </a:p>
          <a:p>
            <a:pPr marL="381000" indent="-381000">
              <a:buFontTx/>
              <a:buAutoNum type="arabicPeriod"/>
            </a:pPr>
            <a:r>
              <a:rPr lang="en-US" sz="2000" dirty="0"/>
              <a:t>  for k = </a:t>
            </a:r>
            <a:r>
              <a:rPr lang="en-US" sz="2000" dirty="0" err="1"/>
              <a:t>lsd</a:t>
            </a:r>
            <a:r>
              <a:rPr lang="en-US" sz="2000" dirty="0"/>
              <a:t> to </a:t>
            </a:r>
            <a:r>
              <a:rPr lang="en-US" sz="2000" dirty="0" err="1"/>
              <a:t>msd</a:t>
            </a:r>
            <a:r>
              <a:rPr lang="en-US" sz="2000" dirty="0"/>
              <a:t>  do   </a:t>
            </a:r>
            <a:r>
              <a:rPr lang="en-US" sz="2000" dirty="0">
                <a:solidFill>
                  <a:schemeClr val="folHlink"/>
                </a:solidFill>
              </a:rPr>
              <a:t>// k = no. of digits in data</a:t>
            </a:r>
          </a:p>
          <a:p>
            <a:pPr marL="838200" lvl="1" indent="-381000">
              <a:buFontTx/>
              <a:buAutoNum type="arabicPeriod"/>
            </a:pPr>
            <a:r>
              <a:rPr lang="en-US" sz="2000" dirty="0"/>
              <a:t>  for </a:t>
            </a:r>
            <a:r>
              <a:rPr lang="en-US" sz="2000" dirty="0" err="1"/>
              <a:t>i</a:t>
            </a:r>
            <a:r>
              <a:rPr lang="en-US" sz="2000" dirty="0"/>
              <a:t> = 0 to (n-1) do     </a:t>
            </a:r>
          </a:p>
          <a:p>
            <a:pPr marL="1752600" lvl="3" indent="-381000">
              <a:buFontTx/>
              <a:buAutoNum type="arabicPeriod"/>
            </a:pPr>
            <a:r>
              <a:rPr lang="en-US" dirty="0"/>
              <a:t>y = a[</a:t>
            </a:r>
            <a:r>
              <a:rPr lang="en-US" dirty="0" err="1"/>
              <a:t>i</a:t>
            </a:r>
            <a:r>
              <a:rPr lang="en-US" dirty="0"/>
              <a:t>]</a:t>
            </a:r>
          </a:p>
          <a:p>
            <a:pPr marL="1752600" lvl="3" indent="-381000">
              <a:buFontTx/>
              <a:buAutoNum type="arabicPeriod"/>
            </a:pPr>
            <a:r>
              <a:rPr lang="en-US" dirty="0"/>
              <a:t>j = </a:t>
            </a:r>
            <a:r>
              <a:rPr lang="en-US" dirty="0" err="1"/>
              <a:t>k</a:t>
            </a:r>
            <a:r>
              <a:rPr lang="en-US" baseline="30000" dirty="0" err="1"/>
              <a:t>th</a:t>
            </a:r>
            <a:r>
              <a:rPr lang="en-US" dirty="0"/>
              <a:t> digit of y</a:t>
            </a:r>
          </a:p>
          <a:p>
            <a:pPr marL="1752600" lvl="3" indent="-381000">
              <a:buFontTx/>
              <a:buAutoNum type="arabicPeriod"/>
            </a:pPr>
            <a:r>
              <a:rPr lang="en-US" dirty="0"/>
              <a:t>place y at rear of queue[j]</a:t>
            </a:r>
          </a:p>
          <a:p>
            <a:pPr marL="838200" lvl="1" indent="-381000">
              <a:buFontTx/>
              <a:buAutoNum type="arabicPeriod"/>
            </a:pPr>
            <a:r>
              <a:rPr lang="en-US" sz="2000" dirty="0"/>
              <a:t>  for  q = 0   to 9 do</a:t>
            </a:r>
          </a:p>
          <a:p>
            <a:pPr marL="1752600" lvl="3" indent="-381000">
              <a:buFontTx/>
              <a:buAutoNum type="arabicPeriod"/>
            </a:pPr>
            <a:r>
              <a:rPr lang="en-US" dirty="0"/>
              <a:t>place elements of queue[q] in next sequential position of a</a:t>
            </a:r>
          </a:p>
          <a:p>
            <a:pPr marL="1752600" lvl="3" indent="-381000">
              <a:buNone/>
            </a:pPr>
            <a:endParaRPr lang="en-US" dirty="0"/>
          </a:p>
          <a:p>
            <a:pPr marL="1752600" lvl="3" indent="-381000">
              <a:buNone/>
            </a:pPr>
            <a:r>
              <a:rPr lang="en-US" dirty="0"/>
              <a:t>Reference: </a:t>
            </a:r>
            <a:r>
              <a:rPr lang="en-US" dirty="0" err="1"/>
              <a:t>Tenenbaum</a:t>
            </a:r>
            <a:r>
              <a:rPr lang="en-US" dirty="0"/>
              <a:t> , </a:t>
            </a:r>
            <a:r>
              <a:rPr lang="en-US" dirty="0" err="1"/>
              <a:t>Forouzan</a:t>
            </a:r>
            <a:r>
              <a:rPr lang="en-US" dirty="0"/>
              <a:t> (old)</a:t>
            </a:r>
          </a:p>
        </p:txBody>
      </p:sp>
      <p:cxnSp>
        <p:nvCxnSpPr>
          <p:cNvPr id="5" name="Straight Connector 4"/>
          <p:cNvCxnSpPr/>
          <p:nvPr/>
        </p:nvCxnSpPr>
        <p:spPr>
          <a:xfrm>
            <a:off x="1524000" y="5791200"/>
            <a:ext cx="91440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05721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Complexity</a:t>
            </a:r>
          </a:p>
        </p:txBody>
      </p:sp>
      <p:sp>
        <p:nvSpPr>
          <p:cNvPr id="26627" name="Rectangle 3"/>
          <p:cNvSpPr>
            <a:spLocks noGrp="1" noChangeArrowheads="1"/>
          </p:cNvSpPr>
          <p:nvPr>
            <p:ph type="body" idx="1"/>
          </p:nvPr>
        </p:nvSpPr>
        <p:spPr>
          <a:xfrm>
            <a:off x="2438400" y="2209800"/>
            <a:ext cx="7772400" cy="1219200"/>
          </a:xfrm>
        </p:spPr>
        <p:txBody>
          <a:bodyPr/>
          <a:lstStyle/>
          <a:p>
            <a:pPr eaLnBrk="1" hangingPunct="1">
              <a:lnSpc>
                <a:spcPct val="90000"/>
              </a:lnSpc>
            </a:pPr>
            <a:r>
              <a:rPr lang="en-US" dirty="0">
                <a:solidFill>
                  <a:srgbClr val="800080"/>
                </a:solidFill>
              </a:rPr>
              <a:t>Complexity</a:t>
            </a:r>
          </a:p>
          <a:p>
            <a:pPr lvl="1" eaLnBrk="1" hangingPunct="1">
              <a:lnSpc>
                <a:spcPct val="90000"/>
              </a:lnSpc>
            </a:pPr>
            <a:r>
              <a:rPr lang="en-US" dirty="0"/>
              <a:t>O (m * n) m is no. of digits, n no. of elements</a:t>
            </a:r>
          </a:p>
          <a:p>
            <a:pPr lvl="1" eaLnBrk="1" hangingPunct="1">
              <a:lnSpc>
                <a:spcPct val="90000"/>
              </a:lnSpc>
            </a:pPr>
            <a:endParaRPr lang="en-US" dirty="0"/>
          </a:p>
          <a:p>
            <a:pPr lvl="1" eaLnBrk="1" hangingPunct="1">
              <a:lnSpc>
                <a:spcPct val="90000"/>
              </a:lnSpc>
              <a:buFontTx/>
              <a:buNone/>
            </a:pPr>
            <a:endParaRPr lang="en-US" dirty="0"/>
          </a:p>
        </p:txBody>
      </p:sp>
    </p:spTree>
    <p:extLst>
      <p:ext uri="{BB962C8B-B14F-4D97-AF65-F5344CB8AC3E}">
        <p14:creationId xmlns:p14="http://schemas.microsoft.com/office/powerpoint/2010/main" val="3296132340"/>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3200"/>
            <a:ext cx="7499350" cy="1143000"/>
          </a:xfrm>
        </p:spPr>
        <p:txBody>
          <a:bodyPr/>
          <a:lstStyle/>
          <a:p>
            <a:pPr>
              <a:defRPr/>
            </a:pPr>
            <a:r>
              <a:rPr lang="en-US" dirty="0"/>
              <a:t>Quick sort</a:t>
            </a:r>
          </a:p>
        </p:txBody>
      </p:sp>
    </p:spTree>
    <p:extLst>
      <p:ext uri="{BB962C8B-B14F-4D97-AF65-F5344CB8AC3E}">
        <p14:creationId xmlns:p14="http://schemas.microsoft.com/office/powerpoint/2010/main" val="2110412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Quick sort</a:t>
            </a:r>
          </a:p>
        </p:txBody>
      </p:sp>
      <p:sp>
        <p:nvSpPr>
          <p:cNvPr id="70659" name="Content Placeholder 2"/>
          <p:cNvSpPr>
            <a:spLocks noGrp="1"/>
          </p:cNvSpPr>
          <p:nvPr>
            <p:ph idx="1"/>
          </p:nvPr>
        </p:nvSpPr>
        <p:spPr>
          <a:xfrm>
            <a:off x="2590800" y="1295400"/>
            <a:ext cx="7772400" cy="5181600"/>
          </a:xfrm>
        </p:spPr>
        <p:txBody>
          <a:bodyPr/>
          <a:lstStyle/>
          <a:p>
            <a:pPr>
              <a:buFont typeface="Wingdings 2" pitchFamily="18" charset="2"/>
              <a:buNone/>
            </a:pPr>
            <a:endParaRPr lang="en-US" dirty="0"/>
          </a:p>
          <a:p>
            <a:pPr>
              <a:buFont typeface="Wingdings 2" pitchFamily="18" charset="2"/>
              <a:buNone/>
            </a:pPr>
            <a:r>
              <a:rPr lang="en-US" dirty="0">
                <a:solidFill>
                  <a:srgbClr val="FF0000"/>
                </a:solidFill>
              </a:rPr>
              <a:t>44</a:t>
            </a:r>
            <a:r>
              <a:rPr lang="en-US" dirty="0"/>
              <a:t>  33  11  55  77  90  40  60  99  22  88  66</a:t>
            </a:r>
          </a:p>
          <a:p>
            <a:pPr>
              <a:buFont typeface="Wingdings 2" pitchFamily="18" charset="2"/>
              <a:buNone/>
            </a:pPr>
            <a:endParaRPr lang="en-US" dirty="0"/>
          </a:p>
          <a:p>
            <a:pPr>
              <a:buFont typeface="Wingdings 2" pitchFamily="18" charset="2"/>
              <a:buNone/>
            </a:pPr>
            <a:endParaRPr lang="en-US" dirty="0"/>
          </a:p>
          <a:p>
            <a:pPr>
              <a:buFont typeface="Wingdings 2" pitchFamily="18" charset="2"/>
              <a:buNone/>
            </a:pPr>
            <a:endParaRPr lang="en-US" dirty="0"/>
          </a:p>
          <a:p>
            <a:pPr>
              <a:buFont typeface="Wingdings 2" pitchFamily="18" charset="2"/>
              <a:buNone/>
            </a:pPr>
            <a:r>
              <a:rPr lang="en-US" dirty="0"/>
              <a:t>After partitioning</a:t>
            </a:r>
          </a:p>
          <a:p>
            <a:pPr>
              <a:buFont typeface="Wingdings 2" pitchFamily="18" charset="2"/>
              <a:buNone/>
            </a:pPr>
            <a:endParaRPr lang="en-US" dirty="0"/>
          </a:p>
          <a:p>
            <a:pPr>
              <a:buFont typeface="Wingdings 2" pitchFamily="18" charset="2"/>
              <a:buNone/>
            </a:pPr>
            <a:r>
              <a:rPr lang="en-US" dirty="0"/>
              <a:t>        40  33  11  22  </a:t>
            </a:r>
            <a:r>
              <a:rPr lang="en-US" dirty="0">
                <a:solidFill>
                  <a:srgbClr val="FF0000"/>
                </a:solidFill>
              </a:rPr>
              <a:t>44</a:t>
            </a:r>
            <a:r>
              <a:rPr lang="en-US" dirty="0"/>
              <a:t>  90  77  60  99  55  88  66</a:t>
            </a:r>
          </a:p>
          <a:p>
            <a:pPr>
              <a:buFont typeface="Wingdings 2" pitchFamily="18" charset="2"/>
              <a:buNone/>
            </a:pPr>
            <a:r>
              <a:rPr lang="en-US" dirty="0"/>
              <a:t>Less than 44			greater than 44</a:t>
            </a:r>
          </a:p>
          <a:p>
            <a:pPr>
              <a:buFont typeface="Wingdings 2" pitchFamily="18" charset="2"/>
              <a:buNone/>
            </a:pPr>
            <a:endParaRPr lang="en-US" dirty="0"/>
          </a:p>
          <a:p>
            <a:pPr>
              <a:buFont typeface="Wingdings 2" pitchFamily="18" charset="2"/>
              <a:buNone/>
            </a:pPr>
            <a:endParaRPr lang="en-US" dirty="0"/>
          </a:p>
        </p:txBody>
      </p:sp>
      <p:sp>
        <p:nvSpPr>
          <p:cNvPr id="70660" name="TextBox 15"/>
          <p:cNvSpPr txBox="1">
            <a:spLocks noChangeArrowheads="1"/>
          </p:cNvSpPr>
          <p:nvPr/>
        </p:nvSpPr>
        <p:spPr bwMode="auto">
          <a:xfrm>
            <a:off x="2590800" y="2982914"/>
            <a:ext cx="914400" cy="369887"/>
          </a:xfrm>
          <a:prstGeom prst="rect">
            <a:avLst/>
          </a:prstGeom>
          <a:noFill/>
          <a:ln w="9525">
            <a:noFill/>
            <a:miter lim="800000"/>
            <a:headEnd/>
            <a:tailEnd/>
          </a:ln>
        </p:spPr>
        <p:txBody>
          <a:bodyPr>
            <a:spAutoFit/>
          </a:bodyPr>
          <a:lstStyle/>
          <a:p>
            <a:r>
              <a:rPr lang="en-US" b="1">
                <a:solidFill>
                  <a:srgbClr val="FF0000"/>
                </a:solidFill>
              </a:rPr>
              <a:t>pivot</a:t>
            </a:r>
          </a:p>
        </p:txBody>
      </p:sp>
      <p:cxnSp>
        <p:nvCxnSpPr>
          <p:cNvPr id="13" name="Straight Arrow Connector 12"/>
          <p:cNvCxnSpPr>
            <a:stCxn id="70660" idx="0"/>
          </p:cNvCxnSpPr>
          <p:nvPr/>
        </p:nvCxnSpPr>
        <p:spPr>
          <a:xfrm rot="5400000" flipH="1" flipV="1">
            <a:off x="2699545" y="2634457"/>
            <a:ext cx="696912"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Left Brace 14"/>
          <p:cNvSpPr/>
          <p:nvPr/>
        </p:nvSpPr>
        <p:spPr>
          <a:xfrm rot="16200000">
            <a:off x="3638550" y="4286250"/>
            <a:ext cx="647700" cy="2590800"/>
          </a:xfrm>
          <a:prstGeom prst="leftBrace">
            <a:avLst>
              <a:gd name="adj1" fmla="val 8333"/>
              <a:gd name="adj2" fmla="val 4944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7" name="Left Brace 16"/>
          <p:cNvSpPr/>
          <p:nvPr/>
        </p:nvSpPr>
        <p:spPr>
          <a:xfrm rot="16200000">
            <a:off x="7753350" y="3524250"/>
            <a:ext cx="647700" cy="4114800"/>
          </a:xfrm>
          <a:prstGeom prst="leftBrace">
            <a:avLst>
              <a:gd name="adj1" fmla="val 8333"/>
              <a:gd name="adj2" fmla="val 4944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extLst>
      <p:ext uri="{BB962C8B-B14F-4D97-AF65-F5344CB8AC3E}">
        <p14:creationId xmlns:p14="http://schemas.microsoft.com/office/powerpoint/2010/main" val="11714819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667000" y="0"/>
            <a:ext cx="7467600" cy="1143000"/>
          </a:xfrm>
        </p:spPr>
        <p:txBody>
          <a:bodyPr/>
          <a:lstStyle/>
          <a:p>
            <a:pPr eaLnBrk="1" hangingPunct="1">
              <a:defRPr/>
            </a:pPr>
            <a:r>
              <a:rPr lang="en-US" dirty="0">
                <a:solidFill>
                  <a:srgbClr val="C00000"/>
                </a:solidFill>
              </a:rPr>
              <a:t>Quick sort</a:t>
            </a:r>
          </a:p>
        </p:txBody>
      </p:sp>
      <p:sp>
        <p:nvSpPr>
          <p:cNvPr id="71683" name="Rectangle 5"/>
          <p:cNvSpPr>
            <a:spLocks noGrp="1" noChangeArrowheads="1"/>
          </p:cNvSpPr>
          <p:nvPr>
            <p:ph type="body" idx="1"/>
          </p:nvPr>
        </p:nvSpPr>
        <p:spPr>
          <a:xfrm>
            <a:off x="2514600" y="1371600"/>
            <a:ext cx="7696200" cy="5181600"/>
          </a:xfrm>
          <a:noFill/>
        </p:spPr>
        <p:txBody>
          <a:bodyPr/>
          <a:lstStyle/>
          <a:p>
            <a:pPr algn="just" eaLnBrk="1" hangingPunct="1">
              <a:lnSpc>
                <a:spcPct val="90000"/>
              </a:lnSpc>
            </a:pPr>
            <a:r>
              <a:rPr lang="en-US" sz="2400">
                <a:solidFill>
                  <a:srgbClr val="FF0000"/>
                </a:solidFill>
              </a:rPr>
              <a:t>Quicksort</a:t>
            </a:r>
            <a:r>
              <a:rPr lang="en-US" sz="2400"/>
              <a:t> sorts by employing a </a:t>
            </a:r>
            <a:r>
              <a:rPr lang="en-US" sz="2400">
                <a:solidFill>
                  <a:srgbClr val="FF0000"/>
                </a:solidFill>
              </a:rPr>
              <a:t>divide and conquer </a:t>
            </a:r>
            <a:r>
              <a:rPr lang="en-US" sz="2400"/>
              <a:t>strategy to divide a list into two sub-lists.</a:t>
            </a:r>
          </a:p>
          <a:p>
            <a:pPr algn="just" eaLnBrk="1" hangingPunct="1">
              <a:lnSpc>
                <a:spcPct val="90000"/>
              </a:lnSpc>
            </a:pPr>
            <a:r>
              <a:rPr lang="en-US" sz="2400"/>
              <a:t>The steps are:</a:t>
            </a:r>
          </a:p>
          <a:p>
            <a:pPr lvl="1" algn="just" eaLnBrk="1" hangingPunct="1">
              <a:lnSpc>
                <a:spcPct val="90000"/>
              </a:lnSpc>
            </a:pPr>
            <a:r>
              <a:rPr lang="en-US"/>
              <a:t>Pick an element, called a </a:t>
            </a:r>
            <a:r>
              <a:rPr lang="en-US">
                <a:solidFill>
                  <a:srgbClr val="FF0000"/>
                </a:solidFill>
              </a:rPr>
              <a:t>pivot</a:t>
            </a:r>
            <a:r>
              <a:rPr lang="en-US"/>
              <a:t>, from the list. </a:t>
            </a:r>
          </a:p>
          <a:p>
            <a:pPr lvl="1" algn="just" eaLnBrk="1" hangingPunct="1">
              <a:lnSpc>
                <a:spcPct val="90000"/>
              </a:lnSpc>
            </a:pPr>
            <a:r>
              <a:rPr lang="en-US"/>
              <a:t>Reorder the list so that all elements which are less than the pivot come before the pivot and all elements greater than the pivot come after it (equal values can go either way). After this partitioning, the pivot is in its </a:t>
            </a:r>
            <a:r>
              <a:rPr lang="en-US">
                <a:solidFill>
                  <a:srgbClr val="FF0000"/>
                </a:solidFill>
              </a:rPr>
              <a:t>final position</a:t>
            </a:r>
            <a:r>
              <a:rPr lang="en-US"/>
              <a:t>. This is called the </a:t>
            </a:r>
            <a:r>
              <a:rPr lang="en-US">
                <a:solidFill>
                  <a:srgbClr val="FF0000"/>
                </a:solidFill>
              </a:rPr>
              <a:t>partition operation</a:t>
            </a:r>
            <a:r>
              <a:rPr lang="en-US"/>
              <a:t>. </a:t>
            </a:r>
          </a:p>
          <a:p>
            <a:pPr lvl="1" algn="just" eaLnBrk="1" hangingPunct="1">
              <a:lnSpc>
                <a:spcPct val="90000"/>
              </a:lnSpc>
            </a:pPr>
            <a:r>
              <a:rPr lang="en-US">
                <a:solidFill>
                  <a:srgbClr val="FF0000"/>
                </a:solidFill>
              </a:rPr>
              <a:t>Recursively sort </a:t>
            </a:r>
            <a:r>
              <a:rPr lang="en-US"/>
              <a:t>the sub-list of lesser elements and the sub-list of greater elements. </a:t>
            </a:r>
          </a:p>
          <a:p>
            <a:pPr eaLnBrk="1" hangingPunct="1">
              <a:lnSpc>
                <a:spcPct val="90000"/>
              </a:lnSpc>
            </a:pPr>
            <a:endParaRPr lang="en-US" sz="2400">
              <a:solidFill>
                <a:schemeClr val="accent2"/>
              </a:solidFill>
            </a:endParaRPr>
          </a:p>
        </p:txBody>
      </p:sp>
    </p:spTree>
    <p:extLst>
      <p:ext uri="{BB962C8B-B14F-4D97-AF65-F5344CB8AC3E}">
        <p14:creationId xmlns:p14="http://schemas.microsoft.com/office/powerpoint/2010/main" val="10793935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Quick sort - partitioning</a:t>
            </a:r>
          </a:p>
        </p:txBody>
      </p:sp>
      <p:sp>
        <p:nvSpPr>
          <p:cNvPr id="73731" name="Content Placeholder 2"/>
          <p:cNvSpPr>
            <a:spLocks noGrp="1"/>
          </p:cNvSpPr>
          <p:nvPr>
            <p:ph idx="1"/>
          </p:nvPr>
        </p:nvSpPr>
        <p:spPr>
          <a:xfrm>
            <a:off x="2590800" y="1295400"/>
            <a:ext cx="7867650" cy="2209800"/>
          </a:xfrm>
        </p:spPr>
        <p:txBody>
          <a:bodyPr/>
          <a:lstStyle/>
          <a:p>
            <a:r>
              <a:rPr lang="en-US" dirty="0"/>
              <a:t>Sort following elements using quick sort.</a:t>
            </a:r>
          </a:p>
          <a:p>
            <a:pPr>
              <a:buFont typeface="Wingdings 2" pitchFamily="18" charset="2"/>
              <a:buNone/>
            </a:pPr>
            <a:endParaRPr lang="en-US" dirty="0"/>
          </a:p>
          <a:p>
            <a:pPr>
              <a:buFont typeface="Wingdings 2" pitchFamily="18" charset="2"/>
              <a:buNone/>
            </a:pPr>
            <a:r>
              <a:rPr lang="en-US" dirty="0">
                <a:solidFill>
                  <a:srgbClr val="FF0000"/>
                </a:solidFill>
              </a:rPr>
              <a:t>44</a:t>
            </a:r>
            <a:r>
              <a:rPr lang="en-US" dirty="0"/>
              <a:t>  33  11  55  77  90  40  60  99  22  88  66</a:t>
            </a:r>
          </a:p>
          <a:p>
            <a:pPr>
              <a:buFont typeface="Wingdings 2" pitchFamily="18" charset="2"/>
              <a:buNone/>
            </a:pPr>
            <a:endParaRPr lang="en-US" dirty="0"/>
          </a:p>
        </p:txBody>
      </p:sp>
      <p:sp>
        <p:nvSpPr>
          <p:cNvPr id="73732" name="TextBox 3"/>
          <p:cNvSpPr txBox="1">
            <a:spLocks noChangeArrowheads="1"/>
          </p:cNvSpPr>
          <p:nvPr/>
        </p:nvSpPr>
        <p:spPr bwMode="auto">
          <a:xfrm>
            <a:off x="2895600" y="3505200"/>
            <a:ext cx="914400" cy="369888"/>
          </a:xfrm>
          <a:prstGeom prst="rect">
            <a:avLst/>
          </a:prstGeom>
          <a:noFill/>
          <a:ln w="9525">
            <a:noFill/>
            <a:miter lim="800000"/>
            <a:headEnd/>
            <a:tailEnd/>
          </a:ln>
        </p:spPr>
        <p:txBody>
          <a:bodyPr>
            <a:spAutoFit/>
          </a:bodyPr>
          <a:lstStyle/>
          <a:p>
            <a:r>
              <a:rPr lang="en-US"/>
              <a:t>down</a:t>
            </a:r>
          </a:p>
        </p:txBody>
      </p:sp>
      <p:sp>
        <p:nvSpPr>
          <p:cNvPr id="73733" name="TextBox 4"/>
          <p:cNvSpPr txBox="1">
            <a:spLocks noChangeArrowheads="1"/>
          </p:cNvSpPr>
          <p:nvPr/>
        </p:nvSpPr>
        <p:spPr bwMode="auto">
          <a:xfrm>
            <a:off x="9677400" y="3505200"/>
            <a:ext cx="533400" cy="369888"/>
          </a:xfrm>
          <a:prstGeom prst="rect">
            <a:avLst/>
          </a:prstGeom>
          <a:noFill/>
          <a:ln w="9525">
            <a:noFill/>
            <a:miter lim="800000"/>
            <a:headEnd/>
            <a:tailEnd/>
          </a:ln>
        </p:spPr>
        <p:txBody>
          <a:bodyPr>
            <a:spAutoFit/>
          </a:bodyPr>
          <a:lstStyle/>
          <a:p>
            <a:r>
              <a:rPr lang="en-US"/>
              <a:t>up</a:t>
            </a:r>
          </a:p>
        </p:txBody>
      </p:sp>
      <p:cxnSp>
        <p:nvCxnSpPr>
          <p:cNvPr id="7" name="Straight Arrow Connector 6"/>
          <p:cNvCxnSpPr/>
          <p:nvPr/>
        </p:nvCxnSpPr>
        <p:spPr>
          <a:xfrm flipV="1">
            <a:off x="3733800" y="3657600"/>
            <a:ext cx="114458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8229600" y="3657600"/>
            <a:ext cx="1371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16200000" flipH="1">
            <a:off x="1752600" y="3962400"/>
            <a:ext cx="2438400" cy="3048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73737" name="TextBox 15"/>
          <p:cNvSpPr txBox="1">
            <a:spLocks noChangeArrowheads="1"/>
          </p:cNvSpPr>
          <p:nvPr/>
        </p:nvSpPr>
        <p:spPr bwMode="auto">
          <a:xfrm>
            <a:off x="2819400" y="5334000"/>
            <a:ext cx="914400" cy="369888"/>
          </a:xfrm>
          <a:prstGeom prst="rect">
            <a:avLst/>
          </a:prstGeom>
          <a:noFill/>
          <a:ln w="9525">
            <a:noFill/>
            <a:miter lim="800000"/>
            <a:headEnd/>
            <a:tailEnd/>
          </a:ln>
        </p:spPr>
        <p:txBody>
          <a:bodyPr>
            <a:spAutoFit/>
          </a:bodyPr>
          <a:lstStyle/>
          <a:p>
            <a:r>
              <a:rPr lang="en-US" b="1">
                <a:solidFill>
                  <a:srgbClr val="FF0000"/>
                </a:solidFill>
              </a:rPr>
              <a:t>pivot</a:t>
            </a:r>
          </a:p>
        </p:txBody>
      </p:sp>
    </p:spTree>
    <p:extLst>
      <p:ext uri="{BB962C8B-B14F-4D97-AF65-F5344CB8AC3E}">
        <p14:creationId xmlns:p14="http://schemas.microsoft.com/office/powerpoint/2010/main" val="12504891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667000" y="0"/>
            <a:ext cx="7467600" cy="990600"/>
          </a:xfrm>
        </p:spPr>
        <p:txBody>
          <a:bodyPr>
            <a:normAutofit/>
          </a:bodyPr>
          <a:lstStyle/>
          <a:p>
            <a:pPr eaLnBrk="1" hangingPunct="1">
              <a:defRPr/>
            </a:pPr>
            <a:r>
              <a:rPr lang="en-US" sz="3200" dirty="0">
                <a:solidFill>
                  <a:srgbClr val="C00000"/>
                </a:solidFill>
              </a:rPr>
              <a:t>Quick sort – partition algorithm</a:t>
            </a:r>
          </a:p>
        </p:txBody>
      </p:sp>
      <p:sp>
        <p:nvSpPr>
          <p:cNvPr id="74755" name="Rectangle 5"/>
          <p:cNvSpPr>
            <a:spLocks noGrp="1" noChangeArrowheads="1"/>
          </p:cNvSpPr>
          <p:nvPr>
            <p:ph type="body" idx="1"/>
          </p:nvPr>
        </p:nvSpPr>
        <p:spPr>
          <a:xfrm>
            <a:off x="2514600" y="1143000"/>
            <a:ext cx="7696200" cy="5410200"/>
          </a:xfrm>
          <a:noFill/>
        </p:spPr>
        <p:txBody>
          <a:bodyPr/>
          <a:lstStyle/>
          <a:p>
            <a:pPr eaLnBrk="1" hangingPunct="1">
              <a:lnSpc>
                <a:spcPct val="90000"/>
              </a:lnSpc>
              <a:buFont typeface="Wingdings 2" pitchFamily="18" charset="2"/>
              <a:buNone/>
            </a:pPr>
            <a:r>
              <a:rPr lang="en-US" sz="2400" dirty="0"/>
              <a:t>Step 1: Repeatedly increase the pointer down by one position until a[down] &gt; pivot</a:t>
            </a:r>
          </a:p>
          <a:p>
            <a:pPr eaLnBrk="1" hangingPunct="1">
              <a:lnSpc>
                <a:spcPct val="90000"/>
              </a:lnSpc>
              <a:buFont typeface="Wingdings 2" pitchFamily="18" charset="2"/>
              <a:buNone/>
            </a:pPr>
            <a:endParaRPr lang="en-US" sz="2400" dirty="0"/>
          </a:p>
          <a:p>
            <a:pPr eaLnBrk="1" hangingPunct="1">
              <a:lnSpc>
                <a:spcPct val="90000"/>
              </a:lnSpc>
              <a:buFont typeface="Wingdings 2" pitchFamily="18" charset="2"/>
              <a:buNone/>
            </a:pPr>
            <a:r>
              <a:rPr lang="en-US" sz="2400" dirty="0"/>
              <a:t>Step 2: Repeatedly decrease the pointer up by one position until a[up] &lt;= pivot.</a:t>
            </a:r>
          </a:p>
          <a:p>
            <a:pPr eaLnBrk="1" hangingPunct="1">
              <a:lnSpc>
                <a:spcPct val="90000"/>
              </a:lnSpc>
              <a:buFont typeface="Wingdings 2" pitchFamily="18" charset="2"/>
              <a:buNone/>
            </a:pPr>
            <a:endParaRPr lang="en-US" sz="2400" dirty="0"/>
          </a:p>
          <a:p>
            <a:pPr eaLnBrk="1" hangingPunct="1">
              <a:lnSpc>
                <a:spcPct val="90000"/>
              </a:lnSpc>
              <a:buFont typeface="Wingdings 2" pitchFamily="18" charset="2"/>
              <a:buNone/>
            </a:pPr>
            <a:r>
              <a:rPr lang="en-US" sz="2400" dirty="0"/>
              <a:t>Step 3: if down &lt; up, interchange a[down] and a[up]</a:t>
            </a:r>
          </a:p>
          <a:p>
            <a:pPr eaLnBrk="1" hangingPunct="1">
              <a:lnSpc>
                <a:spcPct val="90000"/>
              </a:lnSpc>
              <a:buFont typeface="Wingdings 2" pitchFamily="18" charset="2"/>
              <a:buNone/>
            </a:pPr>
            <a:endParaRPr lang="en-US" sz="2400" dirty="0"/>
          </a:p>
          <a:p>
            <a:pPr eaLnBrk="1" hangingPunct="1">
              <a:lnSpc>
                <a:spcPct val="90000"/>
              </a:lnSpc>
              <a:buFont typeface="Wingdings 2" pitchFamily="18" charset="2"/>
              <a:buNone/>
            </a:pPr>
            <a:r>
              <a:rPr lang="en-US" sz="2400" dirty="0"/>
              <a:t>Steps 1,2 ,3 are repeated until step 3 fails. </a:t>
            </a:r>
          </a:p>
          <a:p>
            <a:pPr eaLnBrk="1" hangingPunct="1">
              <a:lnSpc>
                <a:spcPct val="90000"/>
              </a:lnSpc>
              <a:buFont typeface="Wingdings 2" pitchFamily="18" charset="2"/>
              <a:buNone/>
            </a:pPr>
            <a:r>
              <a:rPr lang="en-US" sz="2400" dirty="0"/>
              <a:t>i.e. if up &lt;= down, interchange pivot and a[up]</a:t>
            </a:r>
          </a:p>
          <a:p>
            <a:pPr eaLnBrk="1" hangingPunct="1">
              <a:lnSpc>
                <a:spcPct val="90000"/>
              </a:lnSpc>
              <a:buFont typeface="Wingdings 2" pitchFamily="18" charset="2"/>
              <a:buNone/>
            </a:pPr>
            <a:endParaRPr lang="en-US" sz="2400" dirty="0"/>
          </a:p>
        </p:txBody>
      </p:sp>
    </p:spTree>
    <p:extLst>
      <p:ext uri="{BB962C8B-B14F-4D97-AF65-F5344CB8AC3E}">
        <p14:creationId xmlns:p14="http://schemas.microsoft.com/office/powerpoint/2010/main" val="24206057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body" idx="1"/>
          </p:nvPr>
        </p:nvSpPr>
        <p:spPr>
          <a:xfrm>
            <a:off x="2743200" y="685800"/>
            <a:ext cx="7620000" cy="5791200"/>
          </a:xfrm>
        </p:spPr>
        <p:txBody>
          <a:bodyPr>
            <a:normAutofit/>
          </a:bodyPr>
          <a:lstStyle/>
          <a:p>
            <a:pPr marL="381000" indent="-381000">
              <a:lnSpc>
                <a:spcPct val="80000"/>
              </a:lnSpc>
              <a:buNone/>
            </a:pPr>
            <a:r>
              <a:rPr lang="en-US" sz="2400" dirty="0" err="1"/>
              <a:t>int</a:t>
            </a:r>
            <a:r>
              <a:rPr lang="en-US" sz="2400" dirty="0"/>
              <a:t> partition (a, beg, end)</a:t>
            </a:r>
          </a:p>
          <a:p>
            <a:pPr marL="381000" indent="-381000">
              <a:lnSpc>
                <a:spcPct val="80000"/>
              </a:lnSpc>
              <a:buNone/>
            </a:pPr>
            <a:r>
              <a:rPr lang="en-US" sz="2400" dirty="0"/>
              <a:t>// Places pivot element </a:t>
            </a:r>
            <a:r>
              <a:rPr lang="en-US" sz="2400" dirty="0" err="1"/>
              <a:t>piv</a:t>
            </a:r>
            <a:r>
              <a:rPr lang="en-US" sz="2400" dirty="0"/>
              <a:t> at its proper position; elements </a:t>
            </a:r>
          </a:p>
          <a:p>
            <a:pPr marL="381000" indent="-381000">
              <a:lnSpc>
                <a:spcPct val="80000"/>
              </a:lnSpc>
              <a:buNone/>
            </a:pPr>
            <a:r>
              <a:rPr lang="en-US" sz="2400" dirty="0"/>
              <a:t>   before it are less than it &amp; after it are greater than it</a:t>
            </a:r>
          </a:p>
          <a:p>
            <a:pPr marL="381000" indent="-381000">
              <a:lnSpc>
                <a:spcPct val="80000"/>
              </a:lnSpc>
            </a:pPr>
            <a:endParaRPr lang="en-US" sz="2400" dirty="0"/>
          </a:p>
          <a:p>
            <a:pPr marL="381000" indent="-381000">
              <a:lnSpc>
                <a:spcPct val="80000"/>
              </a:lnSpc>
              <a:buFontTx/>
              <a:buAutoNum type="arabicPeriod"/>
            </a:pPr>
            <a:r>
              <a:rPr lang="en-US" sz="2400" dirty="0" err="1"/>
              <a:t>piv</a:t>
            </a:r>
            <a:r>
              <a:rPr lang="en-US" sz="2400" dirty="0"/>
              <a:t> = a[beg]</a:t>
            </a:r>
          </a:p>
          <a:p>
            <a:pPr marL="381000" indent="-381000">
              <a:lnSpc>
                <a:spcPct val="80000"/>
              </a:lnSpc>
              <a:buFontTx/>
              <a:buAutoNum type="arabicPeriod"/>
            </a:pPr>
            <a:r>
              <a:rPr lang="en-US" sz="2400" dirty="0"/>
              <a:t>up = end</a:t>
            </a:r>
          </a:p>
          <a:p>
            <a:pPr marL="381000" indent="-381000">
              <a:lnSpc>
                <a:spcPct val="80000"/>
              </a:lnSpc>
              <a:buFontTx/>
              <a:buAutoNum type="arabicPeriod"/>
            </a:pPr>
            <a:r>
              <a:rPr lang="en-US" sz="2400" dirty="0"/>
              <a:t>down = beg</a:t>
            </a:r>
          </a:p>
          <a:p>
            <a:pPr marL="381000" indent="-381000">
              <a:lnSpc>
                <a:spcPct val="80000"/>
              </a:lnSpc>
              <a:buFontTx/>
              <a:buAutoNum type="arabicPeriod"/>
            </a:pPr>
            <a:r>
              <a:rPr lang="en-US" sz="2400" dirty="0"/>
              <a:t>while (down &lt; up)</a:t>
            </a:r>
          </a:p>
          <a:p>
            <a:pPr marL="1638300" lvl="3" indent="-266700">
              <a:lnSpc>
                <a:spcPct val="80000"/>
              </a:lnSpc>
              <a:buFontTx/>
              <a:buAutoNum type="arabicPeriod"/>
            </a:pPr>
            <a:r>
              <a:rPr lang="en-US" sz="2400" dirty="0"/>
              <a:t>while( (a[down] &lt;= </a:t>
            </a:r>
            <a:r>
              <a:rPr lang="en-US" sz="2400" dirty="0" err="1"/>
              <a:t>piv</a:t>
            </a:r>
            <a:r>
              <a:rPr lang="en-US" sz="2400" dirty="0"/>
              <a:t>) &amp;&amp; (down&lt;end) )</a:t>
            </a:r>
          </a:p>
          <a:p>
            <a:pPr marL="2095500" lvl="4" indent="-266700">
              <a:lnSpc>
                <a:spcPct val="80000"/>
              </a:lnSpc>
              <a:buFontTx/>
              <a:buAutoNum type="arabicPeriod"/>
            </a:pPr>
            <a:r>
              <a:rPr lang="en-US" sz="2400" dirty="0"/>
              <a:t>down=down + 1</a:t>
            </a:r>
          </a:p>
          <a:p>
            <a:pPr marL="1638300" lvl="3" indent="-266700">
              <a:lnSpc>
                <a:spcPct val="80000"/>
              </a:lnSpc>
              <a:buFontTx/>
              <a:buAutoNum type="arabicPeriod"/>
            </a:pPr>
            <a:r>
              <a:rPr lang="en-US" sz="2400" dirty="0"/>
              <a:t>while(a[up]&gt;</a:t>
            </a:r>
            <a:r>
              <a:rPr lang="en-US" sz="2400" dirty="0" err="1"/>
              <a:t>piv</a:t>
            </a:r>
            <a:r>
              <a:rPr lang="en-US" sz="2400" dirty="0"/>
              <a:t>)</a:t>
            </a:r>
          </a:p>
          <a:p>
            <a:pPr marL="2095500" lvl="4" indent="-266700">
              <a:lnSpc>
                <a:spcPct val="80000"/>
              </a:lnSpc>
              <a:buFontTx/>
              <a:buAutoNum type="arabicPeriod"/>
            </a:pPr>
            <a:r>
              <a:rPr lang="en-US" sz="2400" dirty="0"/>
              <a:t>up=up-1</a:t>
            </a:r>
          </a:p>
          <a:p>
            <a:pPr marL="1638300" lvl="3" indent="-266700">
              <a:lnSpc>
                <a:spcPct val="80000"/>
              </a:lnSpc>
              <a:buFontTx/>
              <a:buAutoNum type="arabicPeriod"/>
            </a:pPr>
            <a:r>
              <a:rPr lang="en-US" sz="2400" dirty="0"/>
              <a:t>if (down&lt;up)</a:t>
            </a:r>
          </a:p>
          <a:p>
            <a:pPr marL="2095500" lvl="4" indent="-266700">
              <a:lnSpc>
                <a:spcPct val="80000"/>
              </a:lnSpc>
              <a:buFontTx/>
              <a:buAutoNum type="arabicPeriod"/>
            </a:pPr>
            <a:r>
              <a:rPr lang="en-US" sz="2400" dirty="0"/>
              <a:t>swap ( a[down], a[up])</a:t>
            </a:r>
          </a:p>
          <a:p>
            <a:pPr marL="381000" indent="-381000">
              <a:lnSpc>
                <a:spcPct val="80000"/>
              </a:lnSpc>
              <a:buFontTx/>
              <a:buAutoNum type="arabicPeriod"/>
            </a:pPr>
            <a:r>
              <a:rPr lang="en-US" sz="2400" dirty="0"/>
              <a:t>swap(a[beg],  a[up])</a:t>
            </a:r>
          </a:p>
          <a:p>
            <a:pPr marL="381000" indent="-381000">
              <a:lnSpc>
                <a:spcPct val="80000"/>
              </a:lnSpc>
              <a:buFontTx/>
              <a:buAutoNum type="arabicPeriod"/>
            </a:pPr>
            <a:r>
              <a:rPr lang="en-US" sz="2400" dirty="0"/>
              <a:t>return up </a:t>
            </a:r>
          </a:p>
        </p:txBody>
      </p:sp>
    </p:spTree>
    <p:extLst>
      <p:ext uri="{BB962C8B-B14F-4D97-AF65-F5344CB8AC3E}">
        <p14:creationId xmlns:p14="http://schemas.microsoft.com/office/powerpoint/2010/main" val="3815016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AutoShape 2"/>
          <p:cNvSpPr>
            <a:spLocks noGrp="1" noChangeArrowheads="1"/>
          </p:cNvSpPr>
          <p:nvPr>
            <p:ph type="title"/>
          </p:nvPr>
        </p:nvSpPr>
        <p:spPr>
          <a:xfrm>
            <a:off x="278674" y="0"/>
            <a:ext cx="10363200" cy="1143000"/>
          </a:xfrm>
        </p:spPr>
        <p:txBody>
          <a:bodyPr/>
          <a:lstStyle/>
          <a:p>
            <a:pPr marL="685800" indent="-685800"/>
            <a:r>
              <a:rPr lang="en-US" dirty="0"/>
              <a:t>1. </a:t>
            </a:r>
            <a:r>
              <a:rPr lang="en-US" b="0" i="1" dirty="0"/>
              <a:t>BUBBLE SORT</a:t>
            </a:r>
          </a:p>
        </p:txBody>
      </p:sp>
      <p:sp>
        <p:nvSpPr>
          <p:cNvPr id="102403" name="Rectangle 3"/>
          <p:cNvSpPr>
            <a:spLocks noGrp="1" noChangeArrowheads="1"/>
          </p:cNvSpPr>
          <p:nvPr>
            <p:ph sz="quarter" idx="1"/>
          </p:nvPr>
        </p:nvSpPr>
        <p:spPr>
          <a:xfrm>
            <a:off x="1981201" y="1524000"/>
            <a:ext cx="7693025" cy="4267200"/>
          </a:xfrm>
        </p:spPr>
        <p:txBody>
          <a:bodyPr>
            <a:normAutofit/>
          </a:bodyPr>
          <a:lstStyle/>
          <a:p>
            <a:pPr>
              <a:buFont typeface="Wingdings" pitchFamily="2" charset="2"/>
              <a:buNone/>
            </a:pPr>
            <a:r>
              <a:rPr lang="en-US" b="1" dirty="0"/>
              <a:t>Introduction:</a:t>
            </a:r>
          </a:p>
          <a:p>
            <a:r>
              <a:rPr lang="en-US" i="1" dirty="0"/>
              <a:t>Bubble sorting</a:t>
            </a:r>
            <a:r>
              <a:rPr lang="en-US" dirty="0"/>
              <a:t> is a simple sorting technique in which we arrange the elements of the list by </a:t>
            </a:r>
            <a:r>
              <a:rPr lang="en-US" dirty="0">
                <a:solidFill>
                  <a:srgbClr val="FF0000"/>
                </a:solidFill>
              </a:rPr>
              <a:t>forming pairs of adjacent elements</a:t>
            </a:r>
            <a:r>
              <a:rPr lang="en-US" dirty="0"/>
              <a:t>.</a:t>
            </a:r>
          </a:p>
          <a:p>
            <a:r>
              <a:rPr lang="en-US" dirty="0"/>
              <a:t> That means we form the pair of the </a:t>
            </a:r>
            <a:r>
              <a:rPr lang="en-US" dirty="0" err="1"/>
              <a:t>ith</a:t>
            </a:r>
            <a:r>
              <a:rPr lang="en-US" dirty="0"/>
              <a:t> and (i+1)</a:t>
            </a:r>
            <a:r>
              <a:rPr lang="en-US" dirty="0" err="1"/>
              <a:t>th</a:t>
            </a:r>
            <a:r>
              <a:rPr lang="en-US" dirty="0"/>
              <a:t> element.</a:t>
            </a:r>
          </a:p>
          <a:p>
            <a:r>
              <a:rPr lang="en-US" dirty="0"/>
              <a:t> If the order is ascending, we interchange the elements of the pair if the first element of the pair is greater than the second element. </a:t>
            </a:r>
          </a:p>
        </p:txBody>
      </p:sp>
    </p:spTree>
    <p:extLst>
      <p:ext uri="{BB962C8B-B14F-4D97-AF65-F5344CB8AC3E}">
        <p14:creationId xmlns:p14="http://schemas.microsoft.com/office/powerpoint/2010/main" val="26403631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body" idx="1"/>
          </p:nvPr>
        </p:nvSpPr>
        <p:spPr>
          <a:xfrm>
            <a:off x="2590800" y="457200"/>
            <a:ext cx="8077200" cy="6019800"/>
          </a:xfrm>
        </p:spPr>
        <p:txBody>
          <a:bodyPr/>
          <a:lstStyle/>
          <a:p>
            <a:pPr marL="609600" indent="-609600" algn="just">
              <a:buNone/>
            </a:pPr>
            <a:r>
              <a:rPr lang="en-US" sz="2400" dirty="0"/>
              <a:t>Algorithm sort (a, beg, end)</a:t>
            </a:r>
          </a:p>
          <a:p>
            <a:pPr marL="609600" indent="-609600" algn="just">
              <a:buNone/>
            </a:pPr>
            <a:r>
              <a:rPr lang="en-US" sz="2400" dirty="0"/>
              <a:t>// a - array to be sorted, beg - starting index of array to be sorted, end - ending index of array to be sorted </a:t>
            </a:r>
          </a:p>
          <a:p>
            <a:pPr marL="609600" indent="-609600">
              <a:buNone/>
            </a:pPr>
            <a:r>
              <a:rPr lang="en-US" sz="2400" dirty="0"/>
              <a:t>Pre: Unsorted list a of length n.</a:t>
            </a:r>
          </a:p>
          <a:p>
            <a:pPr marL="609600" indent="-609600">
              <a:buNone/>
            </a:pPr>
            <a:r>
              <a:rPr lang="en-US" sz="2400" dirty="0"/>
              <a:t>Post: Sorted list in ascending order of length n</a:t>
            </a:r>
          </a:p>
          <a:p>
            <a:pPr marL="609600" indent="-609600">
              <a:buNone/>
            </a:pPr>
            <a:endParaRPr lang="en-US" sz="2400" dirty="0"/>
          </a:p>
          <a:p>
            <a:pPr marL="609600" indent="-609600">
              <a:buFontTx/>
              <a:buAutoNum type="arabicPeriod"/>
            </a:pPr>
            <a:r>
              <a:rPr lang="en-US" sz="2400" dirty="0"/>
              <a:t>if (beg &lt; end)   </a:t>
            </a:r>
          </a:p>
          <a:p>
            <a:pPr marL="990600" lvl="1" indent="-533400">
              <a:buFontTx/>
              <a:buAutoNum type="arabicPeriod"/>
            </a:pPr>
            <a:r>
              <a:rPr lang="en-US" dirty="0"/>
              <a:t> j = partition(a, beg, end) </a:t>
            </a:r>
          </a:p>
          <a:p>
            <a:pPr marL="990600" lvl="1" indent="-533400">
              <a:buFontTx/>
              <a:buAutoNum type="arabicPeriod"/>
            </a:pPr>
            <a:r>
              <a:rPr lang="en-US" dirty="0"/>
              <a:t> sort(a, beg, j-1)</a:t>
            </a:r>
          </a:p>
          <a:p>
            <a:pPr marL="990600" lvl="1" indent="-533400">
              <a:buFontTx/>
              <a:buAutoNum type="arabicPeriod"/>
            </a:pPr>
            <a:r>
              <a:rPr lang="en-US" dirty="0"/>
              <a:t> sort (a, j+1, end)</a:t>
            </a:r>
          </a:p>
          <a:p>
            <a:pPr marL="609600" indent="-609600">
              <a:buFontTx/>
              <a:buAutoNum type="arabicPeriod"/>
            </a:pPr>
            <a:r>
              <a:rPr lang="en-US" sz="2800" dirty="0"/>
              <a:t>else</a:t>
            </a:r>
          </a:p>
          <a:p>
            <a:pPr marL="990600" lvl="1" indent="-533400">
              <a:buFontTx/>
              <a:buAutoNum type="arabicPeriod"/>
            </a:pPr>
            <a:r>
              <a:rPr lang="en-US" dirty="0"/>
              <a:t>return</a:t>
            </a:r>
          </a:p>
        </p:txBody>
      </p:sp>
    </p:spTree>
    <p:extLst>
      <p:ext uri="{BB962C8B-B14F-4D97-AF65-F5344CB8AC3E}">
        <p14:creationId xmlns:p14="http://schemas.microsoft.com/office/powerpoint/2010/main" val="35929101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a:xfrm>
            <a:off x="2959100" y="274638"/>
            <a:ext cx="7499350" cy="411162"/>
          </a:xfrm>
        </p:spPr>
        <p:txBody>
          <a:bodyPr vert="horz" wrap="square" lIns="91440" tIns="45720" rIns="91440" bIns="45720" numCol="1" anchor="b" anchorCtr="0" compatLnSpc="1">
            <a:prstTxWarp prst="textNoShape">
              <a:avLst/>
            </a:prstTxWarp>
            <a:noAutofit/>
          </a:bodyPr>
          <a:lstStyle/>
          <a:p>
            <a:pPr>
              <a:defRPr/>
            </a:pPr>
            <a:r>
              <a:rPr lang="en-US" sz="2800" dirty="0">
                <a:effectLst>
                  <a:outerShdw blurRad="38100" dist="38100" dir="2700000" algn="tl">
                    <a:srgbClr val="C0C0C0"/>
                  </a:outerShdw>
                </a:effectLst>
              </a:rPr>
              <a:t>Complexity</a:t>
            </a:r>
            <a:r>
              <a:rPr lang="en-US" sz="2400" dirty="0">
                <a:effectLst>
                  <a:outerShdw blurRad="38100" dist="38100" dir="2700000" algn="tl">
                    <a:srgbClr val="C0C0C0"/>
                  </a:outerShdw>
                </a:effectLst>
              </a:rPr>
              <a:t> of quick sort algorithm</a:t>
            </a:r>
          </a:p>
        </p:txBody>
      </p:sp>
      <p:sp>
        <p:nvSpPr>
          <p:cNvPr id="77827" name="Content Placeholder 2"/>
          <p:cNvSpPr>
            <a:spLocks noGrp="1"/>
          </p:cNvSpPr>
          <p:nvPr>
            <p:ph idx="1"/>
          </p:nvPr>
        </p:nvSpPr>
        <p:spPr>
          <a:xfrm>
            <a:off x="2667000" y="914400"/>
            <a:ext cx="7791450" cy="5334000"/>
          </a:xfrm>
        </p:spPr>
        <p:txBody>
          <a:bodyPr/>
          <a:lstStyle/>
          <a:p>
            <a:r>
              <a:rPr lang="en-US" sz="2800"/>
              <a:t>Assume that array size n is power of 2</a:t>
            </a:r>
          </a:p>
          <a:p>
            <a:r>
              <a:rPr lang="en-US" sz="2800"/>
              <a:t>Let n = 2</a:t>
            </a:r>
            <a:r>
              <a:rPr lang="en-US" sz="2800" baseline="30000"/>
              <a:t>m </a:t>
            </a:r>
            <a:r>
              <a:rPr lang="en-US" sz="2800"/>
              <a:t>  , so that m = log</a:t>
            </a:r>
            <a:r>
              <a:rPr lang="en-US" sz="2800" baseline="-25000"/>
              <a:t>2</a:t>
            </a:r>
            <a:r>
              <a:rPr lang="en-US" sz="2800"/>
              <a:t>n</a:t>
            </a:r>
          </a:p>
          <a:p>
            <a:r>
              <a:rPr lang="en-US" sz="2800"/>
              <a:t>Assume that proper position for the pivot always turn out to be middle of array.</a:t>
            </a:r>
          </a:p>
          <a:p>
            <a:r>
              <a:rPr lang="en-US" sz="2800"/>
              <a:t>During first pass there will be n comparisons.</a:t>
            </a:r>
          </a:p>
          <a:p>
            <a:r>
              <a:rPr lang="en-US" sz="2800"/>
              <a:t>Array is split into two subarrays.</a:t>
            </a:r>
          </a:p>
          <a:p>
            <a:r>
              <a:rPr lang="en-US" sz="2800"/>
              <a:t>For each of the subarrays n/2 comparisons are required.</a:t>
            </a:r>
          </a:p>
          <a:p>
            <a:r>
              <a:rPr lang="en-US" sz="2800"/>
              <a:t>In next pass total 4 files are created each of size n/4</a:t>
            </a:r>
          </a:p>
        </p:txBody>
      </p:sp>
    </p:spTree>
    <p:extLst>
      <p:ext uri="{BB962C8B-B14F-4D97-AF65-F5344CB8AC3E}">
        <p14:creationId xmlns:p14="http://schemas.microsoft.com/office/powerpoint/2010/main" val="41950067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bwMode="auto">
          <a:xfrm>
            <a:off x="2959100" y="274638"/>
            <a:ext cx="7499350" cy="411162"/>
          </a:xfrm>
        </p:spPr>
        <p:txBody>
          <a:bodyPr vert="horz" wrap="square" lIns="91440" tIns="45720" rIns="91440" bIns="45720" numCol="1" anchor="b" anchorCtr="0" compatLnSpc="1">
            <a:prstTxWarp prst="textNoShape">
              <a:avLst/>
            </a:prstTxWarp>
            <a:noAutofit/>
          </a:bodyPr>
          <a:lstStyle/>
          <a:p>
            <a:pPr>
              <a:defRPr/>
            </a:pPr>
            <a:r>
              <a:rPr lang="en-US" sz="2800" dirty="0">
                <a:effectLst>
                  <a:outerShdw blurRad="38100" dist="38100" dir="2700000" algn="tl">
                    <a:srgbClr val="C0C0C0"/>
                  </a:outerShdw>
                </a:effectLst>
              </a:rPr>
              <a:t>Complexity of quick sort algorithm</a:t>
            </a:r>
          </a:p>
        </p:txBody>
      </p:sp>
      <p:sp>
        <p:nvSpPr>
          <p:cNvPr id="78851" name="Content Placeholder 2"/>
          <p:cNvSpPr>
            <a:spLocks noGrp="1"/>
          </p:cNvSpPr>
          <p:nvPr>
            <p:ph idx="4294967295"/>
          </p:nvPr>
        </p:nvSpPr>
        <p:spPr>
          <a:xfrm>
            <a:off x="2667000" y="914400"/>
            <a:ext cx="7791450" cy="5334000"/>
          </a:xfrm>
        </p:spPr>
        <p:txBody>
          <a:bodyPr/>
          <a:lstStyle/>
          <a:p>
            <a:r>
              <a:rPr lang="en-US" sz="2800"/>
              <a:t>Each file require n/4 comparisons yielding n/8 files.</a:t>
            </a:r>
          </a:p>
          <a:p>
            <a:r>
              <a:rPr lang="en-US" sz="2800"/>
              <a:t>After m pass, there will be n files each of size 1.</a:t>
            </a:r>
          </a:p>
          <a:p>
            <a:r>
              <a:rPr lang="en-US" sz="2800"/>
              <a:t>Total number of comparisons = </a:t>
            </a:r>
          </a:p>
          <a:p>
            <a:r>
              <a:rPr lang="en-US" sz="2800"/>
              <a:t>= n + 2(n/2) + 4 (n/4) + 8 (n/8)+……</a:t>
            </a:r>
          </a:p>
          <a:p>
            <a:r>
              <a:rPr lang="en-US" sz="2800"/>
              <a:t>= n + n + n + n+….+n  (m times)</a:t>
            </a:r>
          </a:p>
          <a:p>
            <a:r>
              <a:rPr lang="en-US" sz="2800"/>
              <a:t>= n.m</a:t>
            </a:r>
          </a:p>
          <a:p>
            <a:r>
              <a:rPr lang="en-US" sz="2800"/>
              <a:t>= n log</a:t>
            </a:r>
            <a:r>
              <a:rPr lang="en-US" sz="2800" baseline="-25000"/>
              <a:t>2</a:t>
            </a:r>
            <a:r>
              <a:rPr lang="en-US" sz="2800"/>
              <a:t> n</a:t>
            </a:r>
          </a:p>
          <a:p>
            <a:r>
              <a:rPr lang="en-US" sz="2800"/>
              <a:t>Complexity of quicksort algorithm = O(n log</a:t>
            </a:r>
            <a:r>
              <a:rPr lang="en-US" sz="2800" baseline="-25000"/>
              <a:t>2</a:t>
            </a:r>
            <a:r>
              <a:rPr lang="en-US" sz="2800"/>
              <a:t> n)</a:t>
            </a:r>
          </a:p>
        </p:txBody>
      </p:sp>
    </p:spTree>
    <p:extLst>
      <p:ext uri="{BB962C8B-B14F-4D97-AF65-F5344CB8AC3E}">
        <p14:creationId xmlns:p14="http://schemas.microsoft.com/office/powerpoint/2010/main" val="2971981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7400" y="25360"/>
            <a:ext cx="8153400" cy="6832640"/>
          </a:xfrm>
          <a:prstGeom prst="rect">
            <a:avLst/>
          </a:prstGeom>
          <a:noFill/>
        </p:spPr>
        <p:txBody>
          <a:bodyPr wrap="square" rtlCol="0">
            <a:spAutoFit/>
          </a:bodyPr>
          <a:lstStyle/>
          <a:p>
            <a:pPr>
              <a:lnSpc>
                <a:spcPct val="150000"/>
              </a:lnSpc>
              <a:buFont typeface="Arial" pitchFamily="34" charset="0"/>
              <a:buChar char="•"/>
            </a:pPr>
            <a:r>
              <a:rPr lang="en-US" sz="2800" dirty="0"/>
              <a:t>If  array is already sorted</a:t>
            </a:r>
          </a:p>
          <a:p>
            <a:pPr>
              <a:lnSpc>
                <a:spcPct val="150000"/>
              </a:lnSpc>
              <a:buFont typeface="Arial" pitchFamily="34" charset="0"/>
              <a:buChar char="•"/>
            </a:pPr>
            <a:r>
              <a:rPr lang="en-US" sz="2800" dirty="0"/>
              <a:t>X[lb] is in its correct position.</a:t>
            </a:r>
          </a:p>
          <a:p>
            <a:pPr>
              <a:lnSpc>
                <a:spcPct val="150000"/>
              </a:lnSpc>
              <a:buFont typeface="Arial" pitchFamily="34" charset="0"/>
              <a:buChar char="•"/>
            </a:pPr>
            <a:r>
              <a:rPr lang="en-US" sz="2800" dirty="0"/>
              <a:t>The original file is split into </a:t>
            </a:r>
            <a:r>
              <a:rPr lang="en-US" sz="2800" dirty="0" err="1"/>
              <a:t>subfiles</a:t>
            </a:r>
            <a:r>
              <a:rPr lang="en-US" sz="2800" dirty="0"/>
              <a:t> of sizes 0 and n-1.</a:t>
            </a:r>
          </a:p>
          <a:p>
            <a:pPr>
              <a:lnSpc>
                <a:spcPct val="150000"/>
              </a:lnSpc>
              <a:buFont typeface="Arial" pitchFamily="34" charset="0"/>
              <a:buChar char="•"/>
            </a:pPr>
            <a:r>
              <a:rPr lang="en-US" sz="2800" dirty="0"/>
              <a:t>If this process continues ,total n-1 </a:t>
            </a:r>
            <a:r>
              <a:rPr lang="en-US" sz="2800" dirty="0" err="1"/>
              <a:t>subfiles</a:t>
            </a:r>
            <a:r>
              <a:rPr lang="en-US" sz="2800" dirty="0"/>
              <a:t> are </a:t>
            </a:r>
            <a:r>
              <a:rPr lang="en-US" sz="2800" dirty="0" err="1"/>
              <a:t>sorted,the</a:t>
            </a:r>
            <a:r>
              <a:rPr lang="en-US" sz="2800" dirty="0"/>
              <a:t> first of size </a:t>
            </a:r>
            <a:r>
              <a:rPr lang="en-US" sz="2800" dirty="0" err="1"/>
              <a:t>n,the</a:t>
            </a:r>
            <a:r>
              <a:rPr lang="en-US" sz="2800" dirty="0"/>
              <a:t> second of size n-1,the third of size n-3 and so on.</a:t>
            </a:r>
          </a:p>
          <a:p>
            <a:pPr>
              <a:lnSpc>
                <a:spcPct val="150000"/>
              </a:lnSpc>
              <a:buFont typeface="Arial" pitchFamily="34" charset="0"/>
              <a:buChar char="•"/>
            </a:pPr>
            <a:r>
              <a:rPr lang="en-US" sz="2800" dirty="0"/>
              <a:t>So,</a:t>
            </a:r>
          </a:p>
          <a:p>
            <a:pPr>
              <a:lnSpc>
                <a:spcPct val="150000"/>
              </a:lnSpc>
              <a:buFont typeface="Arial" pitchFamily="34" charset="0"/>
              <a:buChar char="•"/>
            </a:pPr>
            <a:r>
              <a:rPr lang="en-US" sz="2800" dirty="0"/>
              <a:t>Total no. of </a:t>
            </a:r>
            <a:r>
              <a:rPr lang="en-US" sz="2800" dirty="0" err="1"/>
              <a:t>comaparisions</a:t>
            </a:r>
            <a:r>
              <a:rPr lang="en-US" sz="2800" dirty="0"/>
              <a:t> are: </a:t>
            </a:r>
          </a:p>
          <a:p>
            <a:pPr>
              <a:lnSpc>
                <a:spcPct val="150000"/>
              </a:lnSpc>
            </a:pPr>
            <a:r>
              <a:rPr lang="en-US" sz="2800" dirty="0"/>
              <a:t>f(n) =n+(n-1)+(n-3)+……..+2+1</a:t>
            </a:r>
          </a:p>
          <a:p>
            <a:pPr>
              <a:lnSpc>
                <a:spcPct val="150000"/>
              </a:lnSpc>
            </a:pPr>
            <a:r>
              <a:rPr lang="en-US" sz="2800" dirty="0"/>
              <a:t>       =  = n(n-1)/2 </a:t>
            </a:r>
          </a:p>
          <a:p>
            <a:pPr>
              <a:lnSpc>
                <a:spcPct val="150000"/>
              </a:lnSpc>
              <a:buFont typeface="Arial" pitchFamily="34" charset="0"/>
              <a:buChar char="•"/>
            </a:pPr>
            <a:r>
              <a:rPr lang="en-US" sz="2800" dirty="0"/>
              <a:t>So, The time complexity is O(n</a:t>
            </a:r>
            <a:r>
              <a:rPr lang="en-US" sz="2800" baseline="30000" dirty="0"/>
              <a:t>2</a:t>
            </a:r>
            <a:r>
              <a:rPr lang="en-US" sz="2800" dirty="0"/>
              <a:t> ).</a:t>
            </a:r>
          </a:p>
          <a:p>
            <a:endParaRPr lang="en-US" dirty="0"/>
          </a:p>
        </p:txBody>
      </p:sp>
    </p:spTree>
    <p:extLst>
      <p:ext uri="{BB962C8B-B14F-4D97-AF65-F5344CB8AC3E}">
        <p14:creationId xmlns:p14="http://schemas.microsoft.com/office/powerpoint/2010/main" val="406761046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type="body" idx="1"/>
          </p:nvPr>
        </p:nvSpPr>
        <p:spPr/>
        <p:txBody>
          <a:bodyPr/>
          <a:lstStyle/>
          <a:p>
            <a:pPr eaLnBrk="1" hangingPunct="1"/>
            <a:r>
              <a:rPr lang="en-US"/>
              <a:t>Sort array using quick sort.</a:t>
            </a:r>
          </a:p>
          <a:p>
            <a:pPr eaLnBrk="1" hangingPunct="1">
              <a:buFontTx/>
              <a:buNone/>
            </a:pPr>
            <a:r>
              <a:rPr lang="en-US"/>
              <a:t>  </a:t>
            </a:r>
          </a:p>
          <a:p>
            <a:pPr eaLnBrk="1" hangingPunct="1">
              <a:buFontTx/>
              <a:buNone/>
            </a:pPr>
            <a:r>
              <a:rPr lang="en-US"/>
              <a:t>65, 21, 14, 97, 87, 78, 74, 76, 45, 84, 22</a:t>
            </a:r>
          </a:p>
        </p:txBody>
      </p:sp>
    </p:spTree>
    <p:extLst>
      <p:ext uri="{BB962C8B-B14F-4D97-AF65-F5344CB8AC3E}">
        <p14:creationId xmlns:p14="http://schemas.microsoft.com/office/powerpoint/2010/main" val="40843240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400" y="1905000"/>
            <a:ext cx="3200400" cy="1143000"/>
          </a:xfrm>
        </p:spPr>
        <p:txBody>
          <a:bodyPr/>
          <a:lstStyle/>
          <a:p>
            <a:pPr>
              <a:defRPr/>
            </a:pPr>
            <a:r>
              <a:rPr lang="en-US" dirty="0"/>
              <a:t>Merge Sort</a:t>
            </a:r>
          </a:p>
        </p:txBody>
      </p:sp>
    </p:spTree>
    <p:extLst>
      <p:ext uri="{BB962C8B-B14F-4D97-AF65-F5344CB8AC3E}">
        <p14:creationId xmlns:p14="http://schemas.microsoft.com/office/powerpoint/2010/main" val="29670442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type="title"/>
          </p:nvPr>
        </p:nvSpPr>
        <p:spPr>
          <a:xfrm>
            <a:off x="2667000" y="304800"/>
            <a:ext cx="7543800" cy="1143000"/>
          </a:xfrm>
        </p:spPr>
        <p:txBody>
          <a:bodyPr/>
          <a:lstStyle/>
          <a:p>
            <a:pPr eaLnBrk="1" hangingPunct="1">
              <a:defRPr/>
            </a:pPr>
            <a:r>
              <a:rPr lang="en-US" dirty="0">
                <a:solidFill>
                  <a:srgbClr val="C00000"/>
                </a:solidFill>
              </a:rPr>
              <a:t>Merge Sort</a:t>
            </a:r>
          </a:p>
        </p:txBody>
      </p:sp>
      <p:sp>
        <p:nvSpPr>
          <p:cNvPr id="92163" name="Rectangle 6"/>
          <p:cNvSpPr>
            <a:spLocks noGrp="1" noChangeArrowheads="1"/>
          </p:cNvSpPr>
          <p:nvPr>
            <p:ph type="body" idx="1"/>
          </p:nvPr>
        </p:nvSpPr>
        <p:spPr>
          <a:xfrm>
            <a:off x="2514600" y="1676401"/>
            <a:ext cx="7543800" cy="4525963"/>
          </a:xfrm>
        </p:spPr>
        <p:txBody>
          <a:bodyPr/>
          <a:lstStyle/>
          <a:p>
            <a:pPr marL="609600" indent="-609600" algn="just"/>
            <a:r>
              <a:rPr lang="en-US" sz="2400" dirty="0">
                <a:solidFill>
                  <a:srgbClr val="FF0000"/>
                </a:solidFill>
              </a:rPr>
              <a:t>Divide and conquer </a:t>
            </a:r>
            <a:r>
              <a:rPr lang="en-US" sz="2400" dirty="0"/>
              <a:t>strategy </a:t>
            </a:r>
          </a:p>
          <a:p>
            <a:pPr marL="609600" indent="-609600" algn="just"/>
            <a:endParaRPr lang="en-US" sz="2400" dirty="0"/>
          </a:p>
          <a:p>
            <a:pPr marL="609600" indent="-609600" algn="just"/>
            <a:r>
              <a:rPr lang="en-US" sz="2400" dirty="0"/>
              <a:t>The steps are – </a:t>
            </a:r>
          </a:p>
          <a:p>
            <a:pPr marL="990600" lvl="1" indent="-533400" algn="just"/>
            <a:r>
              <a:rPr lang="en-US" dirty="0"/>
              <a:t>Divide the unsorted list into two sub lists of about half the size. </a:t>
            </a:r>
          </a:p>
          <a:p>
            <a:pPr marL="990600" lvl="1" indent="-533400" algn="just"/>
            <a:r>
              <a:rPr lang="en-US" dirty="0"/>
              <a:t>Sort each sub list recursively by re-applying merge sort, till you reach a single element array </a:t>
            </a:r>
          </a:p>
          <a:p>
            <a:pPr marL="990600" lvl="1" indent="-533400" algn="just"/>
            <a:r>
              <a:rPr lang="en-US" dirty="0"/>
              <a:t>Merge the sub lists back into one sorted list. </a:t>
            </a:r>
          </a:p>
          <a:p>
            <a:pPr marL="609600" indent="-609600">
              <a:buNone/>
            </a:pPr>
            <a:endParaRPr lang="en-US" dirty="0"/>
          </a:p>
        </p:txBody>
      </p:sp>
    </p:spTree>
    <p:extLst>
      <p:ext uri="{BB962C8B-B14F-4D97-AF65-F5344CB8AC3E}">
        <p14:creationId xmlns:p14="http://schemas.microsoft.com/office/powerpoint/2010/main" val="2079764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2362200" y="457200"/>
          <a:ext cx="7391400" cy="5969000"/>
        </p:xfrm>
        <a:graphic>
          <a:graphicData uri="http://schemas.openxmlformats.org/presentationml/2006/ole">
            <mc:AlternateContent xmlns:mc="http://schemas.openxmlformats.org/markup-compatibility/2006">
              <mc:Choice xmlns:v="urn:schemas-microsoft-com:vml" Requires="v">
                <p:oleObj spid="_x0000_s3086" name="Bitmap Image" r:id="rId3" imgW="3315163" imgH="2676899" progId="PBrush">
                  <p:embed/>
                </p:oleObj>
              </mc:Choice>
              <mc:Fallback>
                <p:oleObj name="Bitmap Image" r:id="rId3" imgW="3315163" imgH="2676899" progId="PBrush">
                  <p:embed/>
                  <p:pic>
                    <p:nvPicPr>
                      <p:cNvPr id="20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457200"/>
                        <a:ext cx="7391400" cy="596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358789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0"/>
          <p:cNvSpPr>
            <a:spLocks noGrp="1" noChangeArrowheads="1"/>
          </p:cNvSpPr>
          <p:nvPr>
            <p:ph type="title"/>
          </p:nvPr>
        </p:nvSpPr>
        <p:spPr>
          <a:xfrm>
            <a:off x="2959100" y="274638"/>
            <a:ext cx="7499350" cy="1143000"/>
          </a:xfrm>
        </p:spPr>
        <p:txBody>
          <a:bodyPr/>
          <a:lstStyle/>
          <a:p>
            <a:pPr eaLnBrk="1" hangingPunct="1">
              <a:defRPr/>
            </a:pPr>
            <a:r>
              <a:rPr lang="en-US">
                <a:solidFill>
                  <a:schemeClr val="hlink"/>
                </a:solidFill>
              </a:rPr>
              <a:t>Merging 2 sorted arrays</a:t>
            </a:r>
          </a:p>
        </p:txBody>
      </p:sp>
      <p:pic>
        <p:nvPicPr>
          <p:cNvPr id="3076" name="Picture 6" descr="Merging two sorted halves"/>
          <p:cNvPicPr>
            <a:picLocks noGrp="1" noChangeAspect="1" noChangeArrowheads="1"/>
          </p:cNvPicPr>
          <p:nvPr>
            <p:ph sz="half" idx="1"/>
          </p:nvPr>
        </p:nvPicPr>
        <p:blipFill>
          <a:blip r:embed="rId3" cstate="print"/>
          <a:srcRect/>
          <a:stretch>
            <a:fillRect/>
          </a:stretch>
        </p:blipFill>
        <p:spPr>
          <a:xfrm>
            <a:off x="6705601" y="2209801"/>
            <a:ext cx="3648075" cy="2747963"/>
          </a:xfrm>
          <a:noFill/>
        </p:spPr>
      </p:pic>
      <p:graphicFrame>
        <p:nvGraphicFramePr>
          <p:cNvPr id="3074" name="Object 9"/>
          <p:cNvGraphicFramePr>
            <a:graphicFrameLocks noGrp="1" noChangeAspect="1"/>
          </p:cNvGraphicFramePr>
          <p:nvPr>
            <p:ph sz="half" idx="2"/>
          </p:nvPr>
        </p:nvGraphicFramePr>
        <p:xfrm>
          <a:off x="2590800" y="2133601"/>
          <a:ext cx="3429000" cy="3001963"/>
        </p:xfrm>
        <a:graphic>
          <a:graphicData uri="http://schemas.openxmlformats.org/presentationml/2006/ole">
            <mc:AlternateContent xmlns:mc="http://schemas.openxmlformats.org/markup-compatibility/2006">
              <mc:Choice xmlns:v="urn:schemas-microsoft-com:vml" Requires="v">
                <p:oleObj spid="_x0000_s4110" name="Bitmap Image" r:id="rId4" imgW="1533739" imgH="1343212" progId="PBrush">
                  <p:embed/>
                </p:oleObj>
              </mc:Choice>
              <mc:Fallback>
                <p:oleObj name="Bitmap Image" r:id="rId4" imgW="1533739" imgH="1343212" progId="PBrush">
                  <p:embed/>
                  <p:pic>
                    <p:nvPicPr>
                      <p:cNvPr id="3074"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133601"/>
                        <a:ext cx="3429000" cy="300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084700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defRPr/>
            </a:pPr>
            <a:r>
              <a:rPr lang="en-US" dirty="0">
                <a:solidFill>
                  <a:schemeClr val="hlink"/>
                </a:solidFill>
              </a:rPr>
              <a:t>Merge Sort</a:t>
            </a:r>
          </a:p>
        </p:txBody>
      </p:sp>
      <p:sp>
        <p:nvSpPr>
          <p:cNvPr id="93187" name="Rectangle 3"/>
          <p:cNvSpPr>
            <a:spLocks noGrp="1" noChangeArrowheads="1"/>
          </p:cNvSpPr>
          <p:nvPr>
            <p:ph type="body" idx="1"/>
          </p:nvPr>
        </p:nvSpPr>
        <p:spPr>
          <a:xfrm>
            <a:off x="2514600" y="1371600"/>
            <a:ext cx="7239000" cy="5257800"/>
          </a:xfrm>
        </p:spPr>
        <p:txBody>
          <a:bodyPr/>
          <a:lstStyle/>
          <a:p>
            <a:pPr marL="457200" indent="-457200">
              <a:lnSpc>
                <a:spcPct val="90000"/>
              </a:lnSpc>
              <a:buNone/>
            </a:pPr>
            <a:r>
              <a:rPr lang="en-US" sz="2400" dirty="0">
                <a:solidFill>
                  <a:schemeClr val="accent1"/>
                </a:solidFill>
              </a:rPr>
              <a:t>Algorithm </a:t>
            </a:r>
            <a:r>
              <a:rPr lang="en-US" sz="2400" dirty="0" err="1">
                <a:solidFill>
                  <a:schemeClr val="accent1"/>
                </a:solidFill>
              </a:rPr>
              <a:t>mergesort</a:t>
            </a:r>
            <a:r>
              <a:rPr lang="en-US" sz="2400" dirty="0">
                <a:solidFill>
                  <a:schemeClr val="accent1"/>
                </a:solidFill>
              </a:rPr>
              <a:t> (a, low, high)</a:t>
            </a:r>
          </a:p>
          <a:p>
            <a:pPr marL="457200" indent="-457200">
              <a:lnSpc>
                <a:spcPct val="90000"/>
              </a:lnSpc>
              <a:buNone/>
            </a:pPr>
            <a:r>
              <a:rPr lang="en-US" sz="2400" dirty="0"/>
              <a:t>// a is array to be sorted, low is starting index of array to be</a:t>
            </a:r>
          </a:p>
          <a:p>
            <a:pPr marL="457200" indent="-457200">
              <a:lnSpc>
                <a:spcPct val="90000"/>
              </a:lnSpc>
              <a:buNone/>
            </a:pPr>
            <a:r>
              <a:rPr lang="en-US" sz="2400" dirty="0"/>
              <a:t> sorted, high is ending index of array to be sorted </a:t>
            </a:r>
          </a:p>
          <a:p>
            <a:pPr marL="457200" indent="-457200">
              <a:lnSpc>
                <a:spcPct val="90000"/>
              </a:lnSpc>
              <a:buNone/>
            </a:pPr>
            <a:r>
              <a:rPr lang="en-US" sz="2400" dirty="0"/>
              <a:t>Pre: Unsorted list of length n.</a:t>
            </a:r>
          </a:p>
          <a:p>
            <a:pPr marL="457200" indent="-457200">
              <a:lnSpc>
                <a:spcPct val="90000"/>
              </a:lnSpc>
              <a:buNone/>
            </a:pPr>
            <a:r>
              <a:rPr lang="en-US" sz="2400" dirty="0"/>
              <a:t>Post: Sorted list in ascending order of length n</a:t>
            </a:r>
          </a:p>
          <a:p>
            <a:pPr marL="457200" indent="-457200">
              <a:lnSpc>
                <a:spcPct val="90000"/>
              </a:lnSpc>
              <a:buNone/>
            </a:pPr>
            <a:endParaRPr lang="en-US" sz="2400" dirty="0"/>
          </a:p>
          <a:p>
            <a:pPr marL="457200" indent="-457200">
              <a:lnSpc>
                <a:spcPct val="90000"/>
              </a:lnSpc>
              <a:buFontTx/>
              <a:buAutoNum type="arabicPeriod"/>
            </a:pPr>
            <a:r>
              <a:rPr lang="en-US" sz="2400" dirty="0"/>
              <a:t>  if (low &lt; high)  </a:t>
            </a:r>
          </a:p>
          <a:p>
            <a:pPr marL="838200" lvl="1" indent="-381000">
              <a:lnSpc>
                <a:spcPct val="90000"/>
              </a:lnSpc>
              <a:buFontTx/>
              <a:buAutoNum type="arabicPeriod"/>
            </a:pPr>
            <a:r>
              <a:rPr lang="en-US" dirty="0"/>
              <a:t>  mid = (low + high)/2</a:t>
            </a:r>
          </a:p>
          <a:p>
            <a:pPr marL="838200" lvl="1" indent="-381000">
              <a:lnSpc>
                <a:spcPct val="90000"/>
              </a:lnSpc>
              <a:buFontTx/>
              <a:buAutoNum type="arabicPeriod"/>
            </a:pPr>
            <a:r>
              <a:rPr lang="en-US" dirty="0"/>
              <a:t>  </a:t>
            </a:r>
            <a:r>
              <a:rPr lang="en-US" dirty="0" err="1"/>
              <a:t>mergesort</a:t>
            </a:r>
            <a:r>
              <a:rPr lang="en-US" dirty="0"/>
              <a:t>(x, low, mid)  </a:t>
            </a:r>
          </a:p>
          <a:p>
            <a:pPr marL="838200" lvl="1" indent="-381000">
              <a:lnSpc>
                <a:spcPct val="90000"/>
              </a:lnSpc>
              <a:buFontTx/>
              <a:buAutoNum type="arabicPeriod"/>
            </a:pPr>
            <a:r>
              <a:rPr lang="en-US" dirty="0"/>
              <a:t>  </a:t>
            </a:r>
            <a:r>
              <a:rPr lang="en-US" dirty="0" err="1"/>
              <a:t>mergesort</a:t>
            </a:r>
            <a:r>
              <a:rPr lang="en-US" dirty="0"/>
              <a:t>(x, (mid+1), high)</a:t>
            </a:r>
          </a:p>
          <a:p>
            <a:pPr marL="838200" lvl="1" indent="-381000">
              <a:lnSpc>
                <a:spcPct val="90000"/>
              </a:lnSpc>
              <a:buFontTx/>
              <a:buAutoNum type="arabicPeriod"/>
            </a:pPr>
            <a:r>
              <a:rPr lang="en-US" dirty="0"/>
              <a:t>  merge(x, low, mid, high)</a:t>
            </a:r>
          </a:p>
        </p:txBody>
      </p:sp>
    </p:spTree>
    <p:extLst>
      <p:ext uri="{BB962C8B-B14F-4D97-AF65-F5344CB8AC3E}">
        <p14:creationId xmlns:p14="http://schemas.microsoft.com/office/powerpoint/2010/main" val="3339803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AutoShape 2"/>
          <p:cNvSpPr>
            <a:spLocks noGrp="1" noChangeArrowheads="1"/>
          </p:cNvSpPr>
          <p:nvPr>
            <p:ph type="title"/>
          </p:nvPr>
        </p:nvSpPr>
        <p:spPr>
          <a:xfrm>
            <a:off x="513806" y="0"/>
            <a:ext cx="10363200" cy="1143000"/>
          </a:xfrm>
        </p:spPr>
        <p:txBody>
          <a:bodyPr/>
          <a:lstStyle/>
          <a:p>
            <a:pPr marL="685800" indent="-685800"/>
            <a:r>
              <a:rPr lang="en-US" dirty="0"/>
              <a:t>1. </a:t>
            </a:r>
            <a:r>
              <a:rPr lang="en-US" b="0" i="1" dirty="0"/>
              <a:t>BUBBLE SORT</a:t>
            </a:r>
          </a:p>
        </p:txBody>
      </p:sp>
      <p:pic>
        <p:nvPicPr>
          <p:cNvPr id="105476" name="Picture 4"/>
          <p:cNvPicPr>
            <a:picLocks noGrp="1" noChangeAspect="1" noChangeArrowheads="1"/>
          </p:cNvPicPr>
          <p:nvPr>
            <p:ph sz="quarter" idx="1"/>
          </p:nvPr>
        </p:nvPicPr>
        <p:blipFill>
          <a:blip r:embed="rId2" cstate="print"/>
          <a:srcRect/>
          <a:stretch>
            <a:fillRect/>
          </a:stretch>
        </p:blipFill>
        <p:spPr>
          <a:xfrm>
            <a:off x="2438400" y="2286001"/>
            <a:ext cx="5334000" cy="2212975"/>
          </a:xfrm>
          <a:noFill/>
          <a:ln/>
        </p:spPr>
      </p:pic>
      <p:pic>
        <p:nvPicPr>
          <p:cNvPr id="105477" name="Picture 5"/>
          <p:cNvPicPr>
            <a:picLocks noChangeAspect="1" noChangeArrowheads="1"/>
          </p:cNvPicPr>
          <p:nvPr/>
        </p:nvPicPr>
        <p:blipFill>
          <a:blip r:embed="rId3" cstate="print"/>
          <a:srcRect/>
          <a:stretch>
            <a:fillRect/>
          </a:stretch>
        </p:blipFill>
        <p:spPr bwMode="auto">
          <a:xfrm>
            <a:off x="3352800" y="4860926"/>
            <a:ext cx="5867400" cy="1997075"/>
          </a:xfrm>
          <a:prstGeom prst="rect">
            <a:avLst/>
          </a:prstGeom>
          <a:noFill/>
          <a:ln w="9525">
            <a:noFill/>
            <a:miter lim="800000"/>
            <a:headEnd/>
            <a:tailEnd/>
          </a:ln>
        </p:spPr>
      </p:pic>
      <p:sp>
        <p:nvSpPr>
          <p:cNvPr id="105478" name="Rectangle 6"/>
          <p:cNvSpPr>
            <a:spLocks noChangeArrowheads="1"/>
          </p:cNvSpPr>
          <p:nvPr/>
        </p:nvSpPr>
        <p:spPr bwMode="auto">
          <a:xfrm>
            <a:off x="6629400" y="4570691"/>
            <a:ext cx="2768450" cy="369332"/>
          </a:xfrm>
          <a:prstGeom prst="rect">
            <a:avLst/>
          </a:prstGeom>
          <a:noFill/>
          <a:ln w="9525">
            <a:noFill/>
            <a:miter lim="800000"/>
            <a:headEnd/>
            <a:tailEnd/>
          </a:ln>
          <a:effectLst/>
        </p:spPr>
        <p:txBody>
          <a:bodyPr wrap="none" anchor="ctr">
            <a:spAutoFit/>
          </a:bodyPr>
          <a:lstStyle/>
          <a:p>
            <a:pPr algn="l"/>
            <a:r>
              <a:rPr lang="en-US" i="1"/>
              <a:t>Bubble sort: beginning of first pass</a:t>
            </a:r>
            <a:r>
              <a:rPr lang="en-US"/>
              <a:t> </a:t>
            </a:r>
          </a:p>
        </p:txBody>
      </p:sp>
    </p:spTree>
    <p:extLst>
      <p:ext uri="{BB962C8B-B14F-4D97-AF65-F5344CB8AC3E}">
        <p14:creationId xmlns:p14="http://schemas.microsoft.com/office/powerpoint/2010/main" val="24121166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a:xfrm>
            <a:off x="2286000" y="381000"/>
            <a:ext cx="7543800" cy="6477000"/>
          </a:xfrm>
        </p:spPr>
        <p:txBody>
          <a:bodyPr/>
          <a:lstStyle/>
          <a:p>
            <a:pPr eaLnBrk="1" hangingPunct="1">
              <a:lnSpc>
                <a:spcPct val="80000"/>
              </a:lnSpc>
              <a:buFontTx/>
              <a:buNone/>
            </a:pPr>
            <a:r>
              <a:rPr lang="en-US" sz="2000" dirty="0">
                <a:solidFill>
                  <a:schemeClr val="accent1"/>
                </a:solidFill>
              </a:rPr>
              <a:t>merge (a, low1, high1, high2)</a:t>
            </a:r>
          </a:p>
          <a:p>
            <a:pPr eaLnBrk="1" hangingPunct="1">
              <a:lnSpc>
                <a:spcPct val="80000"/>
              </a:lnSpc>
              <a:buFontTx/>
              <a:buAutoNum type="arabicPeriod"/>
            </a:pPr>
            <a:r>
              <a:rPr lang="en-US" sz="2000" dirty="0" err="1"/>
              <a:t>i</a:t>
            </a:r>
            <a:r>
              <a:rPr lang="en-US" sz="2000" dirty="0"/>
              <a:t> = low1;  j = high1 + 1;  k = 0</a:t>
            </a:r>
          </a:p>
          <a:p>
            <a:pPr eaLnBrk="1" hangingPunct="1">
              <a:lnSpc>
                <a:spcPct val="80000"/>
              </a:lnSpc>
              <a:buFontTx/>
              <a:buAutoNum type="arabicPeriod"/>
            </a:pPr>
            <a:r>
              <a:rPr lang="en-US" sz="2000" dirty="0"/>
              <a:t>while (</a:t>
            </a:r>
            <a:r>
              <a:rPr lang="en-US" sz="2000" dirty="0" err="1"/>
              <a:t>i</a:t>
            </a:r>
            <a:r>
              <a:rPr lang="en-US" sz="2000" dirty="0"/>
              <a:t>&lt;= high1) and (j&lt;=high2)                                   //Merge arrays </a:t>
            </a:r>
          </a:p>
          <a:p>
            <a:pPr marL="762000" lvl="1" indent="-304800">
              <a:lnSpc>
                <a:spcPct val="80000"/>
              </a:lnSpc>
              <a:buFontTx/>
              <a:buAutoNum type="arabicPeriod"/>
            </a:pPr>
            <a:r>
              <a:rPr lang="en-US" sz="2000" dirty="0"/>
              <a:t>if (x[</a:t>
            </a:r>
            <a:r>
              <a:rPr lang="en-US" sz="2000" dirty="0" err="1"/>
              <a:t>i</a:t>
            </a:r>
            <a:r>
              <a:rPr lang="en-US" sz="2000" dirty="0"/>
              <a:t>] &lt;=x[j])</a:t>
            </a:r>
          </a:p>
          <a:p>
            <a:pPr marL="1181100" lvl="2" indent="-266700">
              <a:lnSpc>
                <a:spcPct val="80000"/>
              </a:lnSpc>
              <a:buFontTx/>
              <a:buAutoNum type="arabicPeriod"/>
            </a:pPr>
            <a:r>
              <a:rPr lang="en-US" dirty="0"/>
              <a:t>aux[k] = x[</a:t>
            </a:r>
            <a:r>
              <a:rPr lang="en-US" dirty="0" err="1"/>
              <a:t>i</a:t>
            </a:r>
            <a:r>
              <a:rPr lang="en-US" dirty="0"/>
              <a:t>] </a:t>
            </a:r>
          </a:p>
          <a:p>
            <a:pPr marL="1181100" lvl="2" indent="-266700">
              <a:lnSpc>
                <a:spcPct val="80000"/>
              </a:lnSpc>
              <a:buFontTx/>
              <a:buAutoNum type="arabicPeriod"/>
            </a:pPr>
            <a:r>
              <a:rPr lang="en-US" dirty="0"/>
              <a:t>k=k+1; </a:t>
            </a:r>
            <a:r>
              <a:rPr lang="en-US" dirty="0" err="1"/>
              <a:t>i</a:t>
            </a:r>
            <a:r>
              <a:rPr lang="en-US" dirty="0"/>
              <a:t>=i+1</a:t>
            </a:r>
          </a:p>
          <a:p>
            <a:pPr marL="762000" lvl="1" indent="-304800">
              <a:lnSpc>
                <a:spcPct val="80000"/>
              </a:lnSpc>
              <a:buFontTx/>
              <a:buAutoNum type="arabicPeriod"/>
            </a:pPr>
            <a:r>
              <a:rPr lang="en-US" sz="2000" dirty="0"/>
              <a:t>else      </a:t>
            </a:r>
          </a:p>
          <a:p>
            <a:pPr marL="1181100" lvl="2" indent="-266700">
              <a:lnSpc>
                <a:spcPct val="80000"/>
              </a:lnSpc>
              <a:buFontTx/>
              <a:buAutoNum type="arabicPeriod"/>
            </a:pPr>
            <a:r>
              <a:rPr lang="en-US" dirty="0"/>
              <a:t>aux[k] = x[j]</a:t>
            </a:r>
          </a:p>
          <a:p>
            <a:pPr marL="1181100" lvl="2" indent="-266700">
              <a:lnSpc>
                <a:spcPct val="80000"/>
              </a:lnSpc>
              <a:buFontTx/>
              <a:buAutoNum type="arabicPeriod"/>
            </a:pPr>
            <a:r>
              <a:rPr lang="en-US" dirty="0"/>
              <a:t>k=k+1;  j=j+1</a:t>
            </a:r>
          </a:p>
          <a:p>
            <a:pPr eaLnBrk="1" hangingPunct="1">
              <a:lnSpc>
                <a:spcPct val="80000"/>
              </a:lnSpc>
              <a:buFontTx/>
              <a:buAutoNum type="arabicPeriod"/>
            </a:pPr>
            <a:r>
              <a:rPr lang="en-US" sz="2000" dirty="0"/>
              <a:t>while (</a:t>
            </a:r>
            <a:r>
              <a:rPr lang="en-US" sz="2000" dirty="0" err="1"/>
              <a:t>i</a:t>
            </a:r>
            <a:r>
              <a:rPr lang="en-US" sz="2000" dirty="0"/>
              <a:t>&lt;= high1)                                   // If </a:t>
            </a:r>
            <a:r>
              <a:rPr lang="en-US" sz="2000" dirty="0" err="1"/>
              <a:t>jth</a:t>
            </a:r>
            <a:r>
              <a:rPr lang="en-US" sz="2000" dirty="0"/>
              <a:t> list over, copy  </a:t>
            </a:r>
            <a:r>
              <a:rPr lang="en-US" sz="2000" dirty="0" err="1"/>
              <a:t>ith</a:t>
            </a:r>
            <a:r>
              <a:rPr lang="en-US" sz="2000" dirty="0"/>
              <a:t> as it is                                    </a:t>
            </a:r>
          </a:p>
          <a:p>
            <a:pPr marL="1181100" lvl="2" indent="-266700">
              <a:lnSpc>
                <a:spcPct val="80000"/>
              </a:lnSpc>
              <a:buFontTx/>
              <a:buAutoNum type="arabicPeriod"/>
            </a:pPr>
            <a:r>
              <a:rPr lang="en-US" dirty="0"/>
              <a:t>aux[k] = x[</a:t>
            </a:r>
            <a:r>
              <a:rPr lang="en-US" dirty="0" err="1"/>
              <a:t>i</a:t>
            </a:r>
            <a:r>
              <a:rPr lang="en-US" dirty="0"/>
              <a:t>]</a:t>
            </a:r>
          </a:p>
          <a:p>
            <a:pPr marL="1181100" lvl="2" indent="-266700">
              <a:lnSpc>
                <a:spcPct val="80000"/>
              </a:lnSpc>
              <a:buFontTx/>
              <a:buAutoNum type="arabicPeriod"/>
            </a:pPr>
            <a:r>
              <a:rPr lang="en-US" dirty="0"/>
              <a:t>k=k+1; </a:t>
            </a:r>
            <a:r>
              <a:rPr lang="en-US" dirty="0" err="1"/>
              <a:t>i</a:t>
            </a:r>
            <a:r>
              <a:rPr lang="en-US" dirty="0"/>
              <a:t>=i+1</a:t>
            </a:r>
          </a:p>
          <a:p>
            <a:pPr eaLnBrk="1" hangingPunct="1">
              <a:lnSpc>
                <a:spcPct val="80000"/>
              </a:lnSpc>
              <a:buFontTx/>
              <a:buAutoNum type="arabicPeriod"/>
            </a:pPr>
            <a:r>
              <a:rPr lang="en-US" sz="2000" dirty="0"/>
              <a:t>while (j&lt;= high2)                                   // If </a:t>
            </a:r>
            <a:r>
              <a:rPr lang="en-US" sz="2000" dirty="0" err="1"/>
              <a:t>ith</a:t>
            </a:r>
            <a:r>
              <a:rPr lang="en-US" sz="2000" dirty="0"/>
              <a:t> list over, copy  </a:t>
            </a:r>
            <a:r>
              <a:rPr lang="en-US" sz="2000" dirty="0" err="1"/>
              <a:t>jth</a:t>
            </a:r>
            <a:r>
              <a:rPr lang="en-US" sz="2000" dirty="0"/>
              <a:t> as it is                                   </a:t>
            </a:r>
          </a:p>
          <a:p>
            <a:pPr marL="1181100" lvl="2" indent="-266700">
              <a:lnSpc>
                <a:spcPct val="80000"/>
              </a:lnSpc>
              <a:buFontTx/>
              <a:buAutoNum type="arabicPeriod"/>
            </a:pPr>
            <a:r>
              <a:rPr lang="en-US" dirty="0"/>
              <a:t>aux[k] = x[j]</a:t>
            </a:r>
          </a:p>
          <a:p>
            <a:pPr marL="1181100" lvl="2" indent="-266700">
              <a:lnSpc>
                <a:spcPct val="80000"/>
              </a:lnSpc>
              <a:buFontTx/>
              <a:buAutoNum type="arabicPeriod"/>
            </a:pPr>
            <a:r>
              <a:rPr lang="en-US" dirty="0"/>
              <a:t>k=k+1;  j=j+1</a:t>
            </a:r>
          </a:p>
          <a:p>
            <a:pPr eaLnBrk="1" hangingPunct="1">
              <a:lnSpc>
                <a:spcPct val="80000"/>
              </a:lnSpc>
              <a:buFontTx/>
              <a:buAutoNum type="arabicPeriod"/>
            </a:pPr>
            <a:r>
              <a:rPr lang="en-US" sz="2000" dirty="0"/>
              <a:t>k=0</a:t>
            </a:r>
          </a:p>
          <a:p>
            <a:pPr eaLnBrk="1" hangingPunct="1">
              <a:lnSpc>
                <a:spcPct val="80000"/>
              </a:lnSpc>
              <a:buFontTx/>
              <a:buAutoNum type="arabicPeriod"/>
            </a:pPr>
            <a:r>
              <a:rPr lang="en-US" sz="2000" dirty="0"/>
              <a:t>for j = low1 to high2</a:t>
            </a:r>
          </a:p>
          <a:p>
            <a:pPr marL="1181100" lvl="2" indent="-266700">
              <a:lnSpc>
                <a:spcPct val="80000"/>
              </a:lnSpc>
              <a:buFontTx/>
              <a:buAutoNum type="arabicPeriod"/>
            </a:pPr>
            <a:r>
              <a:rPr lang="en-US" dirty="0"/>
              <a:t>a[j] = aux[k]</a:t>
            </a:r>
          </a:p>
          <a:p>
            <a:pPr marL="1181100" lvl="2" indent="-266700">
              <a:lnSpc>
                <a:spcPct val="80000"/>
              </a:lnSpc>
              <a:buFontTx/>
              <a:buAutoNum type="arabicPeriod"/>
            </a:pPr>
            <a:r>
              <a:rPr lang="en-US" dirty="0"/>
              <a:t>k = k+1</a:t>
            </a:r>
          </a:p>
        </p:txBody>
      </p:sp>
    </p:spTree>
    <p:extLst>
      <p:ext uri="{BB962C8B-B14F-4D97-AF65-F5344CB8AC3E}">
        <p14:creationId xmlns:p14="http://schemas.microsoft.com/office/powerpoint/2010/main" val="11411513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7"/>
          <p:cNvPicPr>
            <a:picLocks noChangeAspect="1" noChangeArrowheads="1"/>
          </p:cNvPicPr>
          <p:nvPr/>
        </p:nvPicPr>
        <p:blipFill>
          <a:blip r:embed="rId2" cstate="print"/>
          <a:srcRect/>
          <a:stretch>
            <a:fillRect/>
          </a:stretch>
        </p:blipFill>
        <p:spPr bwMode="auto">
          <a:xfrm>
            <a:off x="4343400" y="3581400"/>
            <a:ext cx="4248150" cy="2376488"/>
          </a:xfrm>
          <a:prstGeom prst="rect">
            <a:avLst/>
          </a:prstGeom>
          <a:noFill/>
          <a:ln w="9525">
            <a:noFill/>
            <a:miter lim="800000"/>
            <a:headEnd/>
            <a:tailEnd/>
          </a:ln>
        </p:spPr>
      </p:pic>
      <p:pic>
        <p:nvPicPr>
          <p:cNvPr id="95235" name="Picture 8"/>
          <p:cNvPicPr>
            <a:picLocks noChangeAspect="1" noChangeArrowheads="1"/>
          </p:cNvPicPr>
          <p:nvPr/>
        </p:nvPicPr>
        <p:blipFill>
          <a:blip r:embed="rId3" cstate="print"/>
          <a:srcRect/>
          <a:stretch>
            <a:fillRect/>
          </a:stretch>
        </p:blipFill>
        <p:spPr bwMode="auto">
          <a:xfrm>
            <a:off x="3429000" y="609600"/>
            <a:ext cx="4191000" cy="2332038"/>
          </a:xfrm>
          <a:prstGeom prst="rect">
            <a:avLst/>
          </a:prstGeom>
          <a:noFill/>
          <a:ln w="9525">
            <a:noFill/>
            <a:miter lim="800000"/>
            <a:headEnd/>
            <a:tailEnd/>
          </a:ln>
        </p:spPr>
      </p:pic>
    </p:spTree>
    <p:extLst>
      <p:ext uri="{BB962C8B-B14F-4D97-AF65-F5344CB8AC3E}">
        <p14:creationId xmlns:p14="http://schemas.microsoft.com/office/powerpoint/2010/main" val="185590170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5"/>
          <p:cNvPicPr>
            <a:picLocks noChangeAspect="1" noChangeArrowheads="1"/>
          </p:cNvPicPr>
          <p:nvPr/>
        </p:nvPicPr>
        <p:blipFill>
          <a:blip r:embed="rId2" cstate="print"/>
          <a:srcRect/>
          <a:stretch>
            <a:fillRect/>
          </a:stretch>
        </p:blipFill>
        <p:spPr bwMode="auto">
          <a:xfrm>
            <a:off x="1981200" y="609600"/>
            <a:ext cx="4191000" cy="2332038"/>
          </a:xfrm>
          <a:prstGeom prst="rect">
            <a:avLst/>
          </a:prstGeom>
          <a:noFill/>
          <a:ln w="9525">
            <a:noFill/>
            <a:miter lim="800000"/>
            <a:headEnd/>
            <a:tailEnd/>
          </a:ln>
        </p:spPr>
      </p:pic>
      <p:pic>
        <p:nvPicPr>
          <p:cNvPr id="96259" name="Picture 6"/>
          <p:cNvPicPr>
            <a:picLocks noChangeAspect="1" noChangeArrowheads="1"/>
          </p:cNvPicPr>
          <p:nvPr/>
        </p:nvPicPr>
        <p:blipFill>
          <a:blip r:embed="rId3" cstate="print"/>
          <a:srcRect/>
          <a:stretch>
            <a:fillRect/>
          </a:stretch>
        </p:blipFill>
        <p:spPr bwMode="auto">
          <a:xfrm>
            <a:off x="5334000" y="3733800"/>
            <a:ext cx="4248150" cy="2362200"/>
          </a:xfrm>
          <a:prstGeom prst="rect">
            <a:avLst/>
          </a:prstGeom>
          <a:noFill/>
          <a:ln w="9525">
            <a:noFill/>
            <a:miter lim="800000"/>
            <a:headEnd/>
            <a:tailEnd/>
          </a:ln>
        </p:spPr>
      </p:pic>
    </p:spTree>
    <p:extLst>
      <p:ext uri="{BB962C8B-B14F-4D97-AF65-F5344CB8AC3E}">
        <p14:creationId xmlns:p14="http://schemas.microsoft.com/office/powerpoint/2010/main" val="38560580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4"/>
          <p:cNvPicPr>
            <a:picLocks noChangeAspect="1" noChangeArrowheads="1"/>
          </p:cNvPicPr>
          <p:nvPr/>
        </p:nvPicPr>
        <p:blipFill>
          <a:blip r:embed="rId2" cstate="print"/>
          <a:srcRect/>
          <a:stretch>
            <a:fillRect/>
          </a:stretch>
        </p:blipFill>
        <p:spPr bwMode="auto">
          <a:xfrm>
            <a:off x="2057400" y="762000"/>
            <a:ext cx="4191000" cy="2332038"/>
          </a:xfrm>
          <a:prstGeom prst="rect">
            <a:avLst/>
          </a:prstGeom>
          <a:noFill/>
          <a:ln w="9525">
            <a:noFill/>
            <a:miter lim="800000"/>
            <a:headEnd/>
            <a:tailEnd/>
          </a:ln>
        </p:spPr>
      </p:pic>
      <p:pic>
        <p:nvPicPr>
          <p:cNvPr id="97283" name="Picture 5"/>
          <p:cNvPicPr>
            <a:picLocks noChangeAspect="1" noChangeArrowheads="1"/>
          </p:cNvPicPr>
          <p:nvPr/>
        </p:nvPicPr>
        <p:blipFill>
          <a:blip r:embed="rId3" cstate="print"/>
          <a:srcRect/>
          <a:stretch>
            <a:fillRect/>
          </a:stretch>
        </p:blipFill>
        <p:spPr bwMode="auto">
          <a:xfrm>
            <a:off x="5715000" y="3810001"/>
            <a:ext cx="4191000" cy="2347913"/>
          </a:xfrm>
          <a:prstGeom prst="rect">
            <a:avLst/>
          </a:prstGeom>
          <a:noFill/>
          <a:ln w="9525">
            <a:noFill/>
            <a:miter lim="800000"/>
            <a:headEnd/>
            <a:tailEnd/>
          </a:ln>
        </p:spPr>
      </p:pic>
    </p:spTree>
    <p:extLst>
      <p:ext uri="{BB962C8B-B14F-4D97-AF65-F5344CB8AC3E}">
        <p14:creationId xmlns:p14="http://schemas.microsoft.com/office/powerpoint/2010/main" val="10193297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4"/>
          <p:cNvPicPr>
            <a:picLocks noChangeAspect="1" noChangeArrowheads="1"/>
          </p:cNvPicPr>
          <p:nvPr/>
        </p:nvPicPr>
        <p:blipFill>
          <a:blip r:embed="rId2" cstate="print"/>
          <a:srcRect/>
          <a:stretch>
            <a:fillRect/>
          </a:stretch>
        </p:blipFill>
        <p:spPr bwMode="auto">
          <a:xfrm>
            <a:off x="1828800" y="457200"/>
            <a:ext cx="4191000" cy="2317750"/>
          </a:xfrm>
          <a:prstGeom prst="rect">
            <a:avLst/>
          </a:prstGeom>
          <a:noFill/>
          <a:ln w="9525">
            <a:noFill/>
            <a:miter lim="800000"/>
            <a:headEnd/>
            <a:tailEnd/>
          </a:ln>
        </p:spPr>
      </p:pic>
      <p:pic>
        <p:nvPicPr>
          <p:cNvPr id="98307" name="Picture 5"/>
          <p:cNvPicPr>
            <a:picLocks noChangeAspect="1" noChangeArrowheads="1"/>
          </p:cNvPicPr>
          <p:nvPr/>
        </p:nvPicPr>
        <p:blipFill>
          <a:blip r:embed="rId3" cstate="print"/>
          <a:srcRect/>
          <a:stretch>
            <a:fillRect/>
          </a:stretch>
        </p:blipFill>
        <p:spPr bwMode="auto">
          <a:xfrm>
            <a:off x="5257801" y="3436939"/>
            <a:ext cx="4665663" cy="2600325"/>
          </a:xfrm>
          <a:prstGeom prst="rect">
            <a:avLst/>
          </a:prstGeom>
          <a:noFill/>
          <a:ln w="9525">
            <a:noFill/>
            <a:miter lim="800000"/>
            <a:headEnd/>
            <a:tailEnd/>
          </a:ln>
        </p:spPr>
      </p:pic>
    </p:spTree>
    <p:extLst>
      <p:ext uri="{BB962C8B-B14F-4D97-AF65-F5344CB8AC3E}">
        <p14:creationId xmlns:p14="http://schemas.microsoft.com/office/powerpoint/2010/main" val="31859933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4"/>
          <p:cNvPicPr>
            <a:picLocks noChangeAspect="1" noChangeArrowheads="1"/>
          </p:cNvPicPr>
          <p:nvPr/>
        </p:nvPicPr>
        <p:blipFill>
          <a:blip r:embed="rId2" cstate="print"/>
          <a:srcRect/>
          <a:stretch>
            <a:fillRect/>
          </a:stretch>
        </p:blipFill>
        <p:spPr bwMode="auto">
          <a:xfrm>
            <a:off x="1905000" y="381001"/>
            <a:ext cx="4191000" cy="2347913"/>
          </a:xfrm>
          <a:prstGeom prst="rect">
            <a:avLst/>
          </a:prstGeom>
          <a:noFill/>
          <a:ln w="9525">
            <a:noFill/>
            <a:miter lim="800000"/>
            <a:headEnd/>
            <a:tailEnd/>
          </a:ln>
        </p:spPr>
      </p:pic>
      <p:pic>
        <p:nvPicPr>
          <p:cNvPr id="99331" name="Picture 5"/>
          <p:cNvPicPr>
            <a:picLocks noChangeAspect="1" noChangeArrowheads="1"/>
          </p:cNvPicPr>
          <p:nvPr/>
        </p:nvPicPr>
        <p:blipFill>
          <a:blip r:embed="rId3" cstate="print"/>
          <a:srcRect/>
          <a:stretch>
            <a:fillRect/>
          </a:stretch>
        </p:blipFill>
        <p:spPr bwMode="auto">
          <a:xfrm>
            <a:off x="5638800" y="3733800"/>
            <a:ext cx="4191000" cy="2376488"/>
          </a:xfrm>
          <a:prstGeom prst="rect">
            <a:avLst/>
          </a:prstGeom>
          <a:noFill/>
          <a:ln w="9525">
            <a:noFill/>
            <a:miter lim="800000"/>
            <a:headEnd/>
            <a:tailEnd/>
          </a:ln>
        </p:spPr>
      </p:pic>
    </p:spTree>
    <p:extLst>
      <p:ext uri="{BB962C8B-B14F-4D97-AF65-F5344CB8AC3E}">
        <p14:creationId xmlns:p14="http://schemas.microsoft.com/office/powerpoint/2010/main" val="34110092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981200" y="0"/>
            <a:ext cx="8229600" cy="1143000"/>
          </a:xfrm>
        </p:spPr>
        <p:txBody>
          <a:bodyPr/>
          <a:lstStyle/>
          <a:p>
            <a:pPr eaLnBrk="1" hangingPunct="1">
              <a:defRPr/>
            </a:pPr>
            <a:r>
              <a:rPr lang="en-US" dirty="0">
                <a:solidFill>
                  <a:schemeClr val="hlink"/>
                </a:solidFill>
              </a:rPr>
              <a:t>Complexity</a:t>
            </a:r>
          </a:p>
        </p:txBody>
      </p:sp>
      <p:sp>
        <p:nvSpPr>
          <p:cNvPr id="100355" name="Rectangle 3"/>
          <p:cNvSpPr>
            <a:spLocks noGrp="1" noChangeArrowheads="1"/>
          </p:cNvSpPr>
          <p:nvPr>
            <p:ph type="body" idx="1"/>
          </p:nvPr>
        </p:nvSpPr>
        <p:spPr>
          <a:xfrm>
            <a:off x="1752600" y="1219200"/>
            <a:ext cx="8686800" cy="5638800"/>
          </a:xfrm>
        </p:spPr>
        <p:txBody>
          <a:bodyPr>
            <a:normAutofit/>
          </a:bodyPr>
          <a:lstStyle/>
          <a:p>
            <a:pPr algn="just" eaLnBrk="1" hangingPunct="1">
              <a:lnSpc>
                <a:spcPct val="80000"/>
              </a:lnSpc>
            </a:pPr>
            <a:r>
              <a:rPr lang="en-US" sz="2400" dirty="0">
                <a:solidFill>
                  <a:schemeClr val="hlink"/>
                </a:solidFill>
              </a:rPr>
              <a:t>Best Case, Average Case, Worst case:</a:t>
            </a:r>
            <a:r>
              <a:rPr lang="en-US" sz="2400" dirty="0">
                <a:solidFill>
                  <a:schemeClr val="accent2"/>
                </a:solidFill>
              </a:rPr>
              <a:t> </a:t>
            </a:r>
            <a:r>
              <a:rPr lang="en-US" sz="2400" dirty="0">
                <a:solidFill>
                  <a:schemeClr val="hlink"/>
                </a:solidFill>
              </a:rPr>
              <a:t>O (n log n)</a:t>
            </a:r>
          </a:p>
          <a:p>
            <a:pPr lvl="1" algn="just">
              <a:lnSpc>
                <a:spcPct val="150000"/>
              </a:lnSpc>
              <a:buFontTx/>
              <a:buNone/>
            </a:pPr>
            <a:r>
              <a:rPr lang="en-US" dirty="0">
                <a:solidFill>
                  <a:schemeClr val="accent2"/>
                </a:solidFill>
              </a:rPr>
              <a:t>Assume n = 2</a:t>
            </a:r>
            <a:r>
              <a:rPr lang="en-US" baseline="30000" dirty="0">
                <a:solidFill>
                  <a:schemeClr val="accent2"/>
                </a:solidFill>
              </a:rPr>
              <a:t>m</a:t>
            </a:r>
            <a:r>
              <a:rPr lang="en-US" dirty="0">
                <a:solidFill>
                  <a:schemeClr val="accent2"/>
                </a:solidFill>
              </a:rPr>
              <a:t>, m = log</a:t>
            </a:r>
            <a:r>
              <a:rPr lang="en-US" baseline="-25000" dirty="0">
                <a:solidFill>
                  <a:schemeClr val="accent2"/>
                </a:solidFill>
              </a:rPr>
              <a:t>2</a:t>
            </a:r>
            <a:r>
              <a:rPr lang="en-US" dirty="0">
                <a:solidFill>
                  <a:schemeClr val="accent2"/>
                </a:solidFill>
              </a:rPr>
              <a:t>n.</a:t>
            </a:r>
          </a:p>
          <a:p>
            <a:pPr lvl="1" algn="just">
              <a:lnSpc>
                <a:spcPct val="150000"/>
              </a:lnSpc>
              <a:buFontTx/>
              <a:buNone/>
            </a:pPr>
            <a:r>
              <a:rPr lang="en-US" dirty="0">
                <a:solidFill>
                  <a:schemeClr val="accent2"/>
                </a:solidFill>
              </a:rPr>
              <a:t>In first pass array split in two parts each of size n/2, 2</a:t>
            </a:r>
            <a:r>
              <a:rPr lang="en-US" baseline="30000" dirty="0">
                <a:solidFill>
                  <a:schemeClr val="accent2"/>
                </a:solidFill>
              </a:rPr>
              <a:t>nd</a:t>
            </a:r>
            <a:r>
              <a:rPr lang="en-US" dirty="0">
                <a:solidFill>
                  <a:schemeClr val="accent2"/>
                </a:solidFill>
              </a:rPr>
              <a:t> pass</a:t>
            </a:r>
          </a:p>
          <a:p>
            <a:pPr lvl="1" algn="just">
              <a:lnSpc>
                <a:spcPct val="150000"/>
              </a:lnSpc>
              <a:buFontTx/>
              <a:buNone/>
            </a:pPr>
            <a:r>
              <a:rPr lang="en-US" dirty="0">
                <a:solidFill>
                  <a:schemeClr val="accent2"/>
                </a:solidFill>
              </a:rPr>
              <a:t>4 parts of size n/4, then 8 parts of size n/8…..thus, file split m</a:t>
            </a:r>
          </a:p>
          <a:p>
            <a:pPr lvl="1" algn="just">
              <a:lnSpc>
                <a:spcPct val="150000"/>
              </a:lnSpc>
              <a:buFontTx/>
              <a:buNone/>
            </a:pPr>
            <a:r>
              <a:rPr lang="en-US" dirty="0">
                <a:solidFill>
                  <a:schemeClr val="accent2"/>
                </a:solidFill>
              </a:rPr>
              <a:t>(log n) times before getting single element array. So there are</a:t>
            </a:r>
          </a:p>
          <a:p>
            <a:pPr lvl="1" algn="just">
              <a:lnSpc>
                <a:spcPct val="150000"/>
              </a:lnSpc>
              <a:buFontTx/>
              <a:buNone/>
            </a:pPr>
            <a:r>
              <a:rPr lang="en-US" dirty="0">
                <a:solidFill>
                  <a:schemeClr val="accent2"/>
                </a:solidFill>
              </a:rPr>
              <a:t>(log n) passes.</a:t>
            </a:r>
          </a:p>
          <a:p>
            <a:pPr lvl="1" algn="just">
              <a:lnSpc>
                <a:spcPct val="150000"/>
              </a:lnSpc>
              <a:buFontTx/>
              <a:buNone/>
            </a:pPr>
            <a:r>
              <a:rPr lang="en-US" dirty="0">
                <a:solidFill>
                  <a:schemeClr val="accent2"/>
                </a:solidFill>
              </a:rPr>
              <a:t>At every level there are n elements that have to be merged so</a:t>
            </a:r>
          </a:p>
          <a:p>
            <a:pPr lvl="1" algn="just">
              <a:lnSpc>
                <a:spcPct val="150000"/>
              </a:lnSpc>
              <a:buFontTx/>
              <a:buNone/>
            </a:pPr>
            <a:r>
              <a:rPr lang="en-US" dirty="0">
                <a:solidFill>
                  <a:schemeClr val="accent2"/>
                </a:solidFill>
              </a:rPr>
              <a:t>there can not be more than n comparisons in every pass.</a:t>
            </a:r>
          </a:p>
          <a:p>
            <a:pPr lvl="1" algn="just">
              <a:lnSpc>
                <a:spcPct val="150000"/>
              </a:lnSpc>
              <a:buFontTx/>
              <a:buNone/>
            </a:pPr>
            <a:r>
              <a:rPr lang="en-US" dirty="0">
                <a:solidFill>
                  <a:schemeClr val="accent2"/>
                </a:solidFill>
              </a:rPr>
              <a:t>Thus, complexity is  </a:t>
            </a:r>
            <a:r>
              <a:rPr lang="en-US" dirty="0">
                <a:solidFill>
                  <a:schemeClr val="hlink"/>
                </a:solidFill>
              </a:rPr>
              <a:t>O (n log n)</a:t>
            </a:r>
          </a:p>
          <a:p>
            <a:pPr algn="just" eaLnBrk="1" hangingPunct="1">
              <a:lnSpc>
                <a:spcPct val="80000"/>
              </a:lnSpc>
              <a:buFontTx/>
              <a:buNone/>
            </a:pPr>
            <a:endParaRPr lang="en-US" sz="2400" dirty="0">
              <a:solidFill>
                <a:schemeClr val="accent2"/>
              </a:solidFill>
            </a:endParaRPr>
          </a:p>
        </p:txBody>
      </p:sp>
    </p:spTree>
    <p:extLst>
      <p:ext uri="{BB962C8B-B14F-4D97-AF65-F5344CB8AC3E}">
        <p14:creationId xmlns:p14="http://schemas.microsoft.com/office/powerpoint/2010/main" val="2569646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3651" y="2519346"/>
            <a:ext cx="2808312" cy="1143000"/>
          </a:xfrm>
        </p:spPr>
        <p:txBody>
          <a:bodyPr/>
          <a:lstStyle/>
          <a:p>
            <a:r>
              <a:rPr lang="en-US" dirty="0" smtClean="0"/>
              <a:t>Heap Sort</a:t>
            </a:r>
            <a:endParaRPr lang="en-IN" dirty="0"/>
          </a:p>
        </p:txBody>
      </p:sp>
    </p:spTree>
    <p:extLst>
      <p:ext uri="{BB962C8B-B14F-4D97-AF65-F5344CB8AC3E}">
        <p14:creationId xmlns:p14="http://schemas.microsoft.com/office/powerpoint/2010/main" val="113179444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9" name="Google Shape;99;p17"/>
          <p:cNvSpPr txBox="1"/>
          <p:nvPr/>
        </p:nvSpPr>
        <p:spPr>
          <a:xfrm>
            <a:off x="632681" y="1307948"/>
            <a:ext cx="11150015" cy="4985950"/>
          </a:xfrm>
          <a:prstGeom prst="rect">
            <a:avLst/>
          </a:prstGeom>
          <a:noFill/>
          <a:ln>
            <a:noFill/>
          </a:ln>
        </p:spPr>
        <p:txBody>
          <a:bodyPr spcFirstLastPara="1" wrap="square" lIns="91425" tIns="91425" rIns="91425" bIns="91425" anchor="t" anchorCtr="0">
            <a:spAutoFit/>
          </a:bodyPr>
          <a:lstStyle/>
          <a:p>
            <a:pPr marL="285750" lvl="1" indent="-285750" algn="just">
              <a:lnSpc>
                <a:spcPct val="150000"/>
              </a:lnSpc>
              <a:buFont typeface="Arial" panose="020B0604020202020204" pitchFamily="34" charset="0"/>
              <a:buChar char="•"/>
            </a:pPr>
            <a:r>
              <a:rPr lang="en-IN" sz="1600" dirty="0">
                <a:solidFill>
                  <a:prstClr val="black"/>
                </a:solidFill>
                <a:latin typeface="Proxima Nova" panose="020B0604020202020204" charset="0"/>
              </a:rPr>
              <a:t>Heap sort is one of the sorting algorithms used to arrange a list of elements in order. </a:t>
            </a:r>
          </a:p>
          <a:p>
            <a:pPr marL="285750" lvl="1" indent="-285750" algn="just">
              <a:lnSpc>
                <a:spcPct val="150000"/>
              </a:lnSpc>
              <a:buFont typeface="Arial" panose="020B0604020202020204" pitchFamily="34" charset="0"/>
              <a:buChar char="•"/>
            </a:pPr>
            <a:endParaRPr lang="en-IN" sz="1600" dirty="0">
              <a:solidFill>
                <a:prstClr val="black"/>
              </a:solidFill>
              <a:latin typeface="Proxima Nova" panose="020B0604020202020204" charset="0"/>
            </a:endParaRPr>
          </a:p>
          <a:p>
            <a:pPr marL="285750" lvl="1" indent="-285750" algn="just">
              <a:lnSpc>
                <a:spcPct val="150000"/>
              </a:lnSpc>
              <a:buFont typeface="Arial" panose="020B0604020202020204" pitchFamily="34" charset="0"/>
              <a:buChar char="•"/>
            </a:pPr>
            <a:r>
              <a:rPr lang="en-IN" sz="1600" dirty="0">
                <a:solidFill>
                  <a:prstClr val="black"/>
                </a:solidFill>
                <a:latin typeface="Proxima Nova" panose="020B0604020202020204" charset="0"/>
              </a:rPr>
              <a:t>Heap sort algorithm uses one of the tree concepts called Heap Tree. </a:t>
            </a:r>
          </a:p>
          <a:p>
            <a:pPr marL="285750" lvl="1" indent="-285750" algn="just">
              <a:lnSpc>
                <a:spcPct val="150000"/>
              </a:lnSpc>
              <a:buFont typeface="Arial" panose="020B0604020202020204" pitchFamily="34" charset="0"/>
              <a:buChar char="•"/>
            </a:pPr>
            <a:endParaRPr lang="en-IN" sz="1600" dirty="0">
              <a:solidFill>
                <a:prstClr val="black"/>
              </a:solidFill>
              <a:latin typeface="Proxima Nova" panose="020B0604020202020204" charset="0"/>
            </a:endParaRPr>
          </a:p>
          <a:p>
            <a:pPr marL="285750" lvl="1" indent="-285750" algn="just" fontAlgn="base">
              <a:lnSpc>
                <a:spcPct val="150000"/>
              </a:lnSpc>
              <a:buFont typeface="Arial" panose="020B0604020202020204" pitchFamily="34" charset="0"/>
              <a:buChar char="•"/>
            </a:pPr>
            <a:r>
              <a:rPr lang="en-IN" sz="1600" dirty="0">
                <a:solidFill>
                  <a:prstClr val="black"/>
                </a:solidFill>
                <a:latin typeface="Proxima Nova" panose="020B0604020202020204" charset="0"/>
              </a:rPr>
              <a:t>Let us first define a </a:t>
            </a:r>
            <a:r>
              <a:rPr lang="en-IN" sz="1600" b="1" dirty="0">
                <a:solidFill>
                  <a:prstClr val="black"/>
                </a:solidFill>
                <a:latin typeface="Proxima Nova" panose="020B0604020202020204" charset="0"/>
              </a:rPr>
              <a:t>Complete Binary Tree</a:t>
            </a:r>
            <a:r>
              <a:rPr lang="en-IN" sz="1600" dirty="0">
                <a:solidFill>
                  <a:prstClr val="black"/>
                </a:solidFill>
                <a:latin typeface="Proxima Nova" panose="020B0604020202020204" charset="0"/>
              </a:rPr>
              <a:t>. A complete binary tree is a binary tree in which every level, except possibly the last, is completely filled, and all nodes are as far left as possible.</a:t>
            </a:r>
          </a:p>
          <a:p>
            <a:pPr marL="285750" lvl="1" indent="-285750" algn="just" fontAlgn="base">
              <a:lnSpc>
                <a:spcPct val="150000"/>
              </a:lnSpc>
              <a:buFont typeface="Arial" panose="020B0604020202020204" pitchFamily="34" charset="0"/>
              <a:buChar char="•"/>
            </a:pPr>
            <a:endParaRPr lang="en-IN" sz="1600" dirty="0">
              <a:solidFill>
                <a:prstClr val="black"/>
              </a:solidFill>
              <a:latin typeface="Proxima Nova" panose="020B0604020202020204" charset="0"/>
            </a:endParaRPr>
          </a:p>
          <a:p>
            <a:pPr marL="285750" lvl="1" indent="-285750" algn="just" fontAlgn="base">
              <a:lnSpc>
                <a:spcPct val="150000"/>
              </a:lnSpc>
              <a:buFont typeface="Arial" panose="020B0604020202020204" pitchFamily="34" charset="0"/>
              <a:buChar char="•"/>
            </a:pPr>
            <a:r>
              <a:rPr lang="en-IN" sz="1600" dirty="0">
                <a:solidFill>
                  <a:prstClr val="black"/>
                </a:solidFill>
                <a:latin typeface="Proxima Nova" panose="020B0604020202020204" charset="0"/>
              </a:rPr>
              <a:t>A </a:t>
            </a:r>
            <a:r>
              <a:rPr lang="en-IN" sz="1600" b="1" dirty="0">
                <a:solidFill>
                  <a:prstClr val="black"/>
                </a:solidFill>
                <a:latin typeface="Proxima Nova" panose="020B0604020202020204" charset="0"/>
              </a:rPr>
              <a:t>Binary Heap</a:t>
            </a:r>
            <a:r>
              <a:rPr lang="en-IN" sz="1600" dirty="0">
                <a:solidFill>
                  <a:prstClr val="black"/>
                </a:solidFill>
                <a:latin typeface="Proxima Nova" panose="020B0604020202020204" charset="0"/>
              </a:rPr>
              <a:t> is a Complete Binary Tree where items are stored in a special order such that the value in a parent node is greater(or smaller) than the values in its two children nodes. </a:t>
            </a:r>
          </a:p>
          <a:p>
            <a:pPr marL="285750" lvl="1" indent="-285750" algn="just" fontAlgn="base">
              <a:lnSpc>
                <a:spcPct val="150000"/>
              </a:lnSpc>
              <a:buFont typeface="Arial" panose="020B0604020202020204" pitchFamily="34" charset="0"/>
              <a:buChar char="•"/>
            </a:pPr>
            <a:endParaRPr lang="en-IN" sz="1600" dirty="0">
              <a:solidFill>
                <a:prstClr val="black"/>
              </a:solidFill>
              <a:latin typeface="Proxima Nova" panose="020B0604020202020204" charset="0"/>
            </a:endParaRPr>
          </a:p>
          <a:p>
            <a:pPr marL="285750" lvl="1" indent="-285750" algn="just" fontAlgn="base">
              <a:lnSpc>
                <a:spcPct val="150000"/>
              </a:lnSpc>
              <a:buFont typeface="Arial" panose="020B0604020202020204" pitchFamily="34" charset="0"/>
              <a:buChar char="•"/>
            </a:pPr>
            <a:r>
              <a:rPr lang="en-IN" sz="1600" dirty="0">
                <a:solidFill>
                  <a:prstClr val="black"/>
                </a:solidFill>
                <a:latin typeface="Proxima Nova" panose="020B0604020202020204" charset="0"/>
              </a:rPr>
              <a:t>The former is called max heap and the latter is called min-heap. </a:t>
            </a:r>
          </a:p>
          <a:p>
            <a:pPr marL="285750" lvl="1" indent="-285750" algn="just" fontAlgn="base">
              <a:lnSpc>
                <a:spcPct val="150000"/>
              </a:lnSpc>
              <a:buFont typeface="Arial" panose="020B0604020202020204" pitchFamily="34" charset="0"/>
              <a:buChar char="•"/>
            </a:pPr>
            <a:endParaRPr lang="en-IN" sz="1600" dirty="0">
              <a:solidFill>
                <a:prstClr val="black"/>
              </a:solidFill>
              <a:latin typeface="Proxima Nova" panose="020B0604020202020204" charset="0"/>
            </a:endParaRPr>
          </a:p>
          <a:p>
            <a:pPr marL="285750" lvl="1" indent="-285750" algn="just" fontAlgn="base">
              <a:lnSpc>
                <a:spcPct val="150000"/>
              </a:lnSpc>
              <a:buFont typeface="Arial" panose="020B0604020202020204" pitchFamily="34" charset="0"/>
              <a:buChar char="•"/>
            </a:pPr>
            <a:r>
              <a:rPr lang="en-IN" sz="1600" dirty="0">
                <a:solidFill>
                  <a:prstClr val="black"/>
                </a:solidFill>
                <a:latin typeface="Proxima Nova" panose="020B0604020202020204" charset="0"/>
              </a:rPr>
              <a:t>The heap can be represented by a binary tree or array.</a:t>
            </a:r>
          </a:p>
        </p:txBody>
      </p:sp>
    </p:spTree>
    <p:extLst>
      <p:ext uri="{BB962C8B-B14F-4D97-AF65-F5344CB8AC3E}">
        <p14:creationId xmlns:p14="http://schemas.microsoft.com/office/powerpoint/2010/main" val="94400589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7"/>
          <p:cNvSpPr txBox="1"/>
          <p:nvPr/>
        </p:nvSpPr>
        <p:spPr>
          <a:xfrm>
            <a:off x="2169926" y="991502"/>
            <a:ext cx="6022003" cy="538579"/>
          </a:xfrm>
          <a:prstGeom prst="rect">
            <a:avLst/>
          </a:prstGeom>
          <a:noFill/>
          <a:ln>
            <a:noFill/>
          </a:ln>
        </p:spPr>
        <p:txBody>
          <a:bodyPr spcFirstLastPara="1" wrap="square" lIns="91425" tIns="91425" rIns="91425" bIns="91425" anchor="t" anchorCtr="0">
            <a:spAutoFit/>
          </a:bodyPr>
          <a:lstStyle/>
          <a:p>
            <a:r>
              <a:rPr lang="en" sz="2300" dirty="0">
                <a:solidFill>
                  <a:prstClr val="white"/>
                </a:solidFill>
                <a:latin typeface="Proxima Nova" panose="020B0604020202020204" charset="0"/>
                <a:ea typeface="Proxima Nova"/>
                <a:cs typeface="Proxima Nova"/>
                <a:sym typeface="Proxima Nova"/>
              </a:rPr>
              <a:t>HEAP SORT</a:t>
            </a:r>
            <a:endParaRPr sz="2300" dirty="0">
              <a:solidFill>
                <a:prstClr val="white"/>
              </a:solidFill>
              <a:latin typeface="Proxima Nova"/>
              <a:ea typeface="Proxima Nova"/>
              <a:cs typeface="Proxima Nova"/>
              <a:sym typeface="Proxima Nova"/>
            </a:endParaRPr>
          </a:p>
        </p:txBody>
      </p:sp>
      <p:sp>
        <p:nvSpPr>
          <p:cNvPr id="99" name="Google Shape;99;p17"/>
          <p:cNvSpPr txBox="1"/>
          <p:nvPr/>
        </p:nvSpPr>
        <p:spPr>
          <a:xfrm>
            <a:off x="2169925" y="1849253"/>
            <a:ext cx="8212950" cy="677078"/>
          </a:xfrm>
          <a:prstGeom prst="rect">
            <a:avLst/>
          </a:prstGeom>
          <a:noFill/>
          <a:ln>
            <a:noFill/>
          </a:ln>
        </p:spPr>
        <p:txBody>
          <a:bodyPr spcFirstLastPara="1" wrap="square" lIns="91425" tIns="91425" rIns="91425" bIns="91425" anchor="t" anchorCtr="0">
            <a:spAutoFit/>
          </a:bodyPr>
          <a:lstStyle/>
          <a:p>
            <a:pPr marL="285750" lvl="1" indent="-285750" algn="just">
              <a:buFont typeface="Arial" panose="020B0604020202020204" pitchFamily="34" charset="0"/>
              <a:buChar char="•"/>
            </a:pPr>
            <a:endParaRPr lang="en-IN" sz="1600" dirty="0">
              <a:solidFill>
                <a:prstClr val="black"/>
              </a:solidFill>
              <a:latin typeface="Proxima Nova" panose="020B0604020202020204" charset="0"/>
            </a:endParaRPr>
          </a:p>
          <a:p>
            <a:pPr marL="285750" lvl="1" indent="-285750" algn="just">
              <a:buFont typeface="Arial" panose="020B0604020202020204" pitchFamily="34" charset="0"/>
              <a:buChar char="•"/>
            </a:pPr>
            <a:endParaRPr lang="en-IN" sz="1600" dirty="0">
              <a:solidFill>
                <a:prstClr val="black"/>
              </a:solidFill>
              <a:latin typeface="Proxima Nova" panose="020B0604020202020204" charset="0"/>
            </a:endParaRPr>
          </a:p>
        </p:txBody>
      </p:sp>
      <p:pic>
        <p:nvPicPr>
          <p:cNvPr id="2" name="Picture 1"/>
          <p:cNvPicPr>
            <a:picLocks noChangeAspect="1"/>
          </p:cNvPicPr>
          <p:nvPr/>
        </p:nvPicPr>
        <p:blipFill>
          <a:blip r:embed="rId3"/>
          <a:stretch>
            <a:fillRect/>
          </a:stretch>
        </p:blipFill>
        <p:spPr>
          <a:xfrm>
            <a:off x="2936160" y="2002019"/>
            <a:ext cx="5845328" cy="3165672"/>
          </a:xfrm>
          <a:prstGeom prst="rect">
            <a:avLst/>
          </a:prstGeom>
        </p:spPr>
      </p:pic>
    </p:spTree>
    <p:extLst>
      <p:ext uri="{BB962C8B-B14F-4D97-AF65-F5344CB8AC3E}">
        <p14:creationId xmlns:p14="http://schemas.microsoft.com/office/powerpoint/2010/main" val="18091046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4569</TotalTime>
  <Words>4846</Words>
  <Application>Microsoft Office PowerPoint</Application>
  <PresentationFormat>Widescreen</PresentationFormat>
  <Paragraphs>1157</Paragraphs>
  <Slides>138</Slides>
  <Notes>5</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138</vt:i4>
      </vt:variant>
    </vt:vector>
  </HeadingPairs>
  <TitlesOfParts>
    <vt:vector size="154" baseType="lpstr">
      <vt:lpstr>Arial</vt:lpstr>
      <vt:lpstr>Calibri</vt:lpstr>
      <vt:lpstr>Franklin Gothic Book</vt:lpstr>
      <vt:lpstr>Gill Sans MT</vt:lpstr>
      <vt:lpstr>inter-bold</vt:lpstr>
      <vt:lpstr>inter-regular</vt:lpstr>
      <vt:lpstr>Perpetua</vt:lpstr>
      <vt:lpstr>Proxima Nova</vt:lpstr>
      <vt:lpstr>Times</vt:lpstr>
      <vt:lpstr>Times New Roman</vt:lpstr>
      <vt:lpstr>Times New Roman</vt:lpstr>
      <vt:lpstr>Verdana</vt:lpstr>
      <vt:lpstr>Wingdings</vt:lpstr>
      <vt:lpstr>Wingdings 2</vt:lpstr>
      <vt:lpstr>Equity</vt:lpstr>
      <vt:lpstr>Bitmap Image</vt:lpstr>
      <vt:lpstr>Unit 2 - Sorting and Divide and Conquer Approach divide and conquer algorithm-Max-Min problem, , Matrix Multiplication, , Exponential. </vt:lpstr>
      <vt:lpstr>Contents</vt:lpstr>
      <vt:lpstr>Sorting</vt:lpstr>
      <vt:lpstr>PowerPoint Presentation</vt:lpstr>
      <vt:lpstr>PowerPoint Presentation</vt:lpstr>
      <vt:lpstr>SORTING TECHNIQUES </vt:lpstr>
      <vt:lpstr>Comparison Based Sorting</vt:lpstr>
      <vt:lpstr>1. BUBBLE SORT</vt:lpstr>
      <vt:lpstr>1. BUBBLE SORT</vt:lpstr>
      <vt:lpstr>1. BUBBLE SORT</vt:lpstr>
      <vt:lpstr>1. BUBBLE SORT</vt:lpstr>
      <vt:lpstr>Pseudo  code for Bubble Sort </vt:lpstr>
      <vt:lpstr>Exercise</vt:lpstr>
      <vt:lpstr>Pass 1</vt:lpstr>
      <vt:lpstr>Pass 2</vt:lpstr>
      <vt:lpstr>Pass 3</vt:lpstr>
      <vt:lpstr>Pass 4</vt:lpstr>
      <vt:lpstr>Pass 5</vt:lpstr>
      <vt:lpstr>PowerPoint Presentation</vt:lpstr>
      <vt:lpstr>Bubble Sort</vt:lpstr>
      <vt:lpstr>Exercise</vt:lpstr>
      <vt:lpstr>Pass 1</vt:lpstr>
      <vt:lpstr>Pass 2</vt:lpstr>
      <vt:lpstr>Bubble Sort - Optimized</vt:lpstr>
      <vt:lpstr>Complexity of algorithm</vt:lpstr>
      <vt:lpstr>Exercise</vt:lpstr>
      <vt:lpstr>PowerPoint Presentation</vt:lpstr>
      <vt:lpstr>2. INSERTION SORT</vt:lpstr>
      <vt:lpstr>2. INSERTION SORT</vt:lpstr>
      <vt:lpstr>Insertion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Insertion sort</vt:lpstr>
      <vt:lpstr>Insertion sort - Algorithm</vt:lpstr>
      <vt:lpstr>Insertion sort - Complexity</vt:lpstr>
      <vt:lpstr>Exercise</vt:lpstr>
      <vt:lpstr>Insertion Sort Example</vt:lpstr>
      <vt:lpstr>Insertion Sort Example</vt:lpstr>
      <vt:lpstr>Insertion Sort Example</vt:lpstr>
      <vt:lpstr>Exercise</vt:lpstr>
      <vt:lpstr>Selection Sort</vt:lpstr>
      <vt:lpstr>Selection sort</vt:lpstr>
      <vt:lpstr>PowerPoint Presentation</vt:lpstr>
      <vt:lpstr>PowerPoint Presentation</vt:lpstr>
      <vt:lpstr>PowerPoint Presentation</vt:lpstr>
      <vt:lpstr>PowerPoint Presentation</vt:lpstr>
      <vt:lpstr>Selection Sort</vt:lpstr>
      <vt:lpstr>Complexity of algorithm</vt:lpstr>
      <vt:lpstr>PowerPoint Presentation</vt:lpstr>
      <vt:lpstr>Pass 1</vt:lpstr>
      <vt:lpstr>Pass 2</vt:lpstr>
      <vt:lpstr>Pass 3</vt:lpstr>
      <vt:lpstr>Pass 4</vt:lpstr>
      <vt:lpstr>Pass 5</vt:lpstr>
      <vt:lpstr>PowerPoint Presentation</vt:lpstr>
      <vt:lpstr>Radix Sort</vt:lpstr>
      <vt:lpstr>PowerPoint Presentation</vt:lpstr>
      <vt:lpstr>PowerPoint Presentation</vt:lpstr>
      <vt:lpstr>Radix Sort</vt:lpstr>
      <vt:lpstr>Radix sort</vt:lpstr>
      <vt:lpstr>Radix sort</vt:lpstr>
      <vt:lpstr>Radix sort</vt:lpstr>
      <vt:lpstr>Radix sort</vt:lpstr>
      <vt:lpstr>Radix Sort</vt:lpstr>
      <vt:lpstr>Complexity</vt:lpstr>
      <vt:lpstr>Quick sort</vt:lpstr>
      <vt:lpstr>Quick sort</vt:lpstr>
      <vt:lpstr>Quick sort</vt:lpstr>
      <vt:lpstr>Quick sort - partitioning</vt:lpstr>
      <vt:lpstr>Quick sort – partition algorithm</vt:lpstr>
      <vt:lpstr>PowerPoint Presentation</vt:lpstr>
      <vt:lpstr>PowerPoint Presentation</vt:lpstr>
      <vt:lpstr>Complexity of quick sort algorithm</vt:lpstr>
      <vt:lpstr>Complexity of quick sort algorithm</vt:lpstr>
      <vt:lpstr>PowerPoint Presentation</vt:lpstr>
      <vt:lpstr>PowerPoint Presentation</vt:lpstr>
      <vt:lpstr>Merge Sort</vt:lpstr>
      <vt:lpstr>Merge Sort</vt:lpstr>
      <vt:lpstr>PowerPoint Presentation</vt:lpstr>
      <vt:lpstr>Merging 2 sorted arrays</vt:lpstr>
      <vt:lpstr>Merge Sort</vt:lpstr>
      <vt:lpstr>PowerPoint Presentation</vt:lpstr>
      <vt:lpstr>PowerPoint Presentation</vt:lpstr>
      <vt:lpstr>PowerPoint Presentation</vt:lpstr>
      <vt:lpstr>PowerPoint Presentation</vt:lpstr>
      <vt:lpstr>PowerPoint Presentation</vt:lpstr>
      <vt:lpstr>PowerPoint Presentation</vt:lpstr>
      <vt:lpstr>Complexity</vt:lpstr>
      <vt:lpstr>Heap Sort</vt:lpstr>
      <vt:lpstr>PowerPoint Presentation</vt:lpstr>
      <vt:lpstr>PowerPoint Presentation</vt:lpstr>
      <vt:lpstr>PowerPoint Presentation</vt:lpstr>
      <vt:lpstr>PowerPoint Presentation</vt:lpstr>
      <vt:lpstr>How to "heapify" a tree </vt:lpstr>
      <vt:lpstr>How to "heapify" a tree</vt:lpstr>
      <vt:lpstr>Algorithm for Heapify</vt:lpstr>
      <vt:lpstr>Build max-heapify </vt:lpstr>
      <vt:lpstr>Build max-heapify</vt:lpstr>
      <vt:lpstr>PowerPoint Presentation</vt:lpstr>
      <vt:lpstr>Build max-heapify</vt:lpstr>
      <vt:lpstr>Build max-heapify</vt:lpstr>
      <vt:lpstr>How Heap Sort Works? </vt:lpstr>
      <vt:lpstr>PowerPoint Presentation</vt:lpstr>
      <vt:lpstr>PowerPoint Presentation</vt:lpstr>
      <vt:lpstr>PowerPoint Presentation</vt:lpstr>
      <vt:lpstr>PowerPoint Presentation</vt:lpstr>
      <vt:lpstr>   Heapsort and Time Complexity </vt:lpstr>
      <vt:lpstr>PowerPoint Presentation</vt:lpstr>
      <vt:lpstr>Shell Sorting</vt:lpstr>
      <vt:lpstr>Shell Sort</vt:lpstr>
      <vt:lpstr>PowerPoint Presentation</vt:lpstr>
      <vt:lpstr>PowerPoint Presentation</vt:lpstr>
      <vt:lpstr>PowerPoint Presentation</vt:lpstr>
      <vt:lpstr>Algorithm and Time complexity</vt:lpstr>
      <vt:lpstr>Non-Comparison Based Sorting</vt:lpstr>
      <vt:lpstr>Radix Sort</vt:lpstr>
      <vt:lpstr>PowerPoint Presentation</vt:lpstr>
      <vt:lpstr>PowerPoint Presentation</vt:lpstr>
      <vt:lpstr>Radix Sort</vt:lpstr>
      <vt:lpstr>Radix sort</vt:lpstr>
      <vt:lpstr>Radix sort</vt:lpstr>
      <vt:lpstr>Radix sort</vt:lpstr>
      <vt:lpstr>Radix sort</vt:lpstr>
      <vt:lpstr>Radix Sort</vt:lpstr>
      <vt:lpstr>Complexity</vt:lpstr>
      <vt:lpstr>Bucket Sort</vt:lpstr>
      <vt:lpstr>Bucket Sort</vt:lpstr>
      <vt:lpstr>Counting sort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 Sort</dc:title>
  <dc:creator>admin</dc:creator>
  <cp:lastModifiedBy>admin</cp:lastModifiedBy>
  <cp:revision>22</cp:revision>
  <dcterms:created xsi:type="dcterms:W3CDTF">2024-07-29T02:02:40Z</dcterms:created>
  <dcterms:modified xsi:type="dcterms:W3CDTF">2024-08-23T08:25:02Z</dcterms:modified>
</cp:coreProperties>
</file>