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7" r:id="rId2"/>
    <p:sldId id="265" r:id="rId3"/>
    <p:sldId id="296"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Proxima Nova" panose="02000506030000020004"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94635"/>
  </p:normalViewPr>
  <p:slideViewPr>
    <p:cSldViewPr snapToGrid="0">
      <p:cViewPr varScale="1">
        <p:scale>
          <a:sx n="140" d="100"/>
          <a:sy n="140" d="100"/>
        </p:scale>
        <p:origin x="728" y="19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314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605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92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465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505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466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97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887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61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10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72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913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5678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40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55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682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173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57626"/>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sp>
        <p:nvSpPr>
          <p:cNvPr id="99" name="Google Shape;99;p17"/>
          <p:cNvSpPr txBox="1"/>
          <p:nvPr/>
        </p:nvSpPr>
        <p:spPr>
          <a:xfrm>
            <a:off x="390418" y="992003"/>
            <a:ext cx="8468457" cy="1569630"/>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Greedy approach </a:t>
            </a:r>
            <a:r>
              <a:rPr lang="en-IN" sz="1800" b="1" dirty="0">
                <a:solidFill>
                  <a:srgbClr val="666666"/>
                </a:solidFill>
                <a:latin typeface="Proxima Nova"/>
                <a:ea typeface="Proxima Nova"/>
                <a:cs typeface="Proxima Nova"/>
              </a:rPr>
              <a:t>sort activities by their finishing time in increasing order</a:t>
            </a:r>
            <a:r>
              <a:rPr lang="en-IN" sz="1800" dirty="0">
                <a:solidFill>
                  <a:srgbClr val="666666"/>
                </a:solidFill>
                <a:latin typeface="Proxima Nova"/>
                <a:ea typeface="Proxima Nova"/>
                <a:cs typeface="Proxima Nova"/>
              </a:rPr>
              <a:t>, so that f1 ≤ f2 ≤ f3 ≤ . . . ≤ fn. By default it schedules the first activity in sorted list. </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Subsequent next activities are scheduled whose start time is larger than finish time of previous activity. Run through all possible activities and do the same.</a:t>
            </a:r>
          </a:p>
        </p:txBody>
      </p:sp>
    </p:spTree>
    <p:extLst>
      <p:ext uri="{BB962C8B-B14F-4D97-AF65-F5344CB8AC3E}">
        <p14:creationId xmlns:p14="http://schemas.microsoft.com/office/powerpoint/2010/main" val="210118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pic>
        <p:nvPicPr>
          <p:cNvPr id="2" name="Picture 1"/>
          <p:cNvPicPr>
            <a:picLocks noChangeAspect="1"/>
          </p:cNvPicPr>
          <p:nvPr/>
        </p:nvPicPr>
        <p:blipFill>
          <a:blip r:embed="rId6"/>
          <a:stretch>
            <a:fillRect/>
          </a:stretch>
        </p:blipFill>
        <p:spPr>
          <a:xfrm>
            <a:off x="1500029" y="1028360"/>
            <a:ext cx="5496672" cy="3502200"/>
          </a:xfrm>
          <a:prstGeom prst="rect">
            <a:avLst/>
          </a:prstGeom>
        </p:spPr>
      </p:pic>
    </p:spTree>
    <p:extLst>
      <p:ext uri="{BB962C8B-B14F-4D97-AF65-F5344CB8AC3E}">
        <p14:creationId xmlns:p14="http://schemas.microsoft.com/office/powerpoint/2010/main" val="165855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sp>
        <p:nvSpPr>
          <p:cNvPr id="99" name="Google Shape;99;p17"/>
          <p:cNvSpPr txBox="1"/>
          <p:nvPr/>
        </p:nvSpPr>
        <p:spPr>
          <a:xfrm>
            <a:off x="390418" y="992003"/>
            <a:ext cx="8468457" cy="2400627"/>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Consider the activity set A = {A1, A2, A3, A4, A5, A6, A7, A8, A9}, their start time S = {1, 4, 5, 2, 6, 3, 10, 12, 11} and finish time F = {4, 5, 7, 9, 10, 14, 15, 16, 17}. If we first select activity A4 for scheduling, we will end up with two activities {A4, A7}.</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If we select A1 followed by A6, we end up with {A1, A6} only.</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Whereas, greedy algorithm schedules {A1, A2, A3, A7}, which is the largest possible set.</a:t>
            </a:r>
          </a:p>
        </p:txBody>
      </p:sp>
    </p:spTree>
    <p:extLst>
      <p:ext uri="{BB962C8B-B14F-4D97-AF65-F5344CB8AC3E}">
        <p14:creationId xmlns:p14="http://schemas.microsoft.com/office/powerpoint/2010/main" val="1743197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sp>
        <p:nvSpPr>
          <p:cNvPr id="99" name="Google Shape;99;p17"/>
          <p:cNvSpPr txBox="1"/>
          <p:nvPr/>
        </p:nvSpPr>
        <p:spPr>
          <a:xfrm>
            <a:off x="337746" y="735967"/>
            <a:ext cx="8468457" cy="4339619"/>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Algorithm for Activity Selection Problem</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Algorithm ACTIVITY</a:t>
            </a:r>
            <a:r>
              <a:rPr lang="en-IN" sz="1800" dirty="0">
                <a:solidFill>
                  <a:srgbClr val="666666"/>
                </a:solidFill>
                <a:latin typeface="Calibri" panose="020F0502020204030204" pitchFamily="34" charset="0"/>
                <a:ea typeface="Proxima Nova"/>
                <a:cs typeface="Proxima Nova"/>
              </a:rPr>
              <a:t>_</a:t>
            </a:r>
            <a:r>
              <a:rPr lang="en-IN" sz="1800" dirty="0">
                <a:solidFill>
                  <a:srgbClr val="666666"/>
                </a:solidFill>
                <a:latin typeface="Proxima Nova"/>
                <a:ea typeface="Proxima Nova"/>
                <a:cs typeface="Proxima Nova"/>
              </a:rPr>
              <a:t>SELECTION(A, S)</a:t>
            </a:r>
          </a:p>
          <a:p>
            <a:pPr algn="just" fontAlgn="base"/>
            <a:r>
              <a:rPr lang="en-IN" sz="1800" dirty="0">
                <a:solidFill>
                  <a:srgbClr val="666666"/>
                </a:solidFill>
                <a:latin typeface="Proxima Nova"/>
                <a:ea typeface="Proxima Nova"/>
                <a:cs typeface="Proxima Nova"/>
              </a:rPr>
              <a:t>// A is Set of n activities sorted by finishing time.</a:t>
            </a:r>
          </a:p>
          <a:p>
            <a:pPr algn="just" fontAlgn="base"/>
            <a:r>
              <a:rPr lang="en-IN" sz="1800" dirty="0">
                <a:solidFill>
                  <a:srgbClr val="666666"/>
                </a:solidFill>
                <a:latin typeface="Proxima Nova"/>
                <a:ea typeface="Proxima Nova"/>
                <a:cs typeface="Proxima Nova"/>
              </a:rPr>
              <a:t>// S = { A[1] }, solution set, initially which contains first activity</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j ← 2</a:t>
            </a:r>
          </a:p>
          <a:p>
            <a:pPr algn="just" fontAlgn="base"/>
            <a:r>
              <a:rPr lang="en-IN" sz="1800" dirty="0">
                <a:solidFill>
                  <a:srgbClr val="666666"/>
                </a:solidFill>
                <a:latin typeface="Proxima Nova"/>
                <a:ea typeface="Proxima Nova"/>
                <a:cs typeface="Proxima Nova"/>
              </a:rPr>
              <a:t>while j  ≤  n do</a:t>
            </a:r>
          </a:p>
          <a:p>
            <a:pPr algn="just" fontAlgn="base"/>
            <a:r>
              <a:rPr lang="en-IN" sz="1800" dirty="0">
                <a:solidFill>
                  <a:srgbClr val="666666"/>
                </a:solidFill>
                <a:latin typeface="Proxima Nova"/>
                <a:ea typeface="Proxima Nova"/>
                <a:cs typeface="Proxima Nova"/>
              </a:rPr>
              <a:t>    if fi  ≤  </a:t>
            </a:r>
            <a:r>
              <a:rPr lang="en-IN" sz="1800" dirty="0" err="1">
                <a:solidFill>
                  <a:srgbClr val="666666"/>
                </a:solidFill>
                <a:latin typeface="Proxima Nova"/>
                <a:ea typeface="Proxima Nova"/>
                <a:cs typeface="Proxima Nova"/>
              </a:rPr>
              <a:t>si</a:t>
            </a:r>
            <a:r>
              <a:rPr lang="en-IN" sz="1800" dirty="0">
                <a:solidFill>
                  <a:srgbClr val="666666"/>
                </a:solidFill>
                <a:latin typeface="Proxima Nova"/>
                <a:ea typeface="Proxima Nova"/>
                <a:cs typeface="Proxima Nova"/>
              </a:rPr>
              <a:t> then</a:t>
            </a:r>
          </a:p>
          <a:p>
            <a:pPr algn="just" fontAlgn="base"/>
            <a:r>
              <a:rPr lang="en-IN" sz="1800" dirty="0">
                <a:solidFill>
                  <a:srgbClr val="666666"/>
                </a:solidFill>
                <a:latin typeface="Proxima Nova"/>
                <a:ea typeface="Proxima Nova"/>
                <a:cs typeface="Proxima Nova"/>
              </a:rPr>
              <a:t>        S ← S union A[ j ]</a:t>
            </a:r>
          </a:p>
          <a:p>
            <a:pPr algn="just" fontAlgn="base"/>
            <a:r>
              <a:rPr lang="en-IN" sz="1800" dirty="0">
                <a:solidFill>
                  <a:srgbClr val="666666"/>
                </a:solidFill>
                <a:latin typeface="Proxima Nova"/>
                <a:ea typeface="Proxima Nova"/>
                <a:cs typeface="Proxima Nova"/>
              </a:rPr>
              <a:t>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 j</a:t>
            </a:r>
          </a:p>
          <a:p>
            <a:pPr algn="just" fontAlgn="base"/>
            <a:r>
              <a:rPr lang="en-IN" sz="1800" dirty="0">
                <a:solidFill>
                  <a:srgbClr val="666666"/>
                </a:solidFill>
                <a:latin typeface="Proxima Nova"/>
                <a:ea typeface="Proxima Nova"/>
                <a:cs typeface="Proxima Nova"/>
              </a:rPr>
              <a:t>    end</a:t>
            </a:r>
          </a:p>
          <a:p>
            <a:pPr algn="just" fontAlgn="base"/>
            <a:r>
              <a:rPr lang="en-IN" sz="1800" dirty="0">
                <a:solidFill>
                  <a:srgbClr val="666666"/>
                </a:solidFill>
                <a:latin typeface="Proxima Nova"/>
                <a:ea typeface="Proxima Nova"/>
                <a:cs typeface="Proxima Nova"/>
              </a:rPr>
              <a:t>    j ← j + 1</a:t>
            </a:r>
          </a:p>
          <a:p>
            <a:pPr algn="just" fontAlgn="base"/>
            <a:r>
              <a:rPr lang="en-IN" sz="1800" dirty="0">
                <a:solidFill>
                  <a:srgbClr val="666666"/>
                </a:solidFill>
                <a:latin typeface="Proxima Nova"/>
                <a:ea typeface="Proxima Nova"/>
                <a:cs typeface="Proxima Nova"/>
              </a:rPr>
              <a:t>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 1</a:t>
            </a:r>
          </a:p>
          <a:p>
            <a:pPr algn="just" fontAlgn="base"/>
            <a:r>
              <a:rPr lang="en-IN" sz="1800" dirty="0">
                <a:solidFill>
                  <a:srgbClr val="666666"/>
                </a:solidFill>
                <a:latin typeface="Proxima Nova"/>
                <a:ea typeface="Proxima Nova"/>
                <a:cs typeface="Proxima Nova"/>
              </a:rPr>
              <a:t>end</a:t>
            </a:r>
          </a:p>
        </p:txBody>
      </p:sp>
    </p:spTree>
    <p:extLst>
      <p:ext uri="{BB962C8B-B14F-4D97-AF65-F5344CB8AC3E}">
        <p14:creationId xmlns:p14="http://schemas.microsoft.com/office/powerpoint/2010/main" val="315701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sp>
        <p:nvSpPr>
          <p:cNvPr id="99" name="Google Shape;99;p17"/>
          <p:cNvSpPr txBox="1"/>
          <p:nvPr/>
        </p:nvSpPr>
        <p:spPr>
          <a:xfrm>
            <a:off x="390418" y="992003"/>
            <a:ext cx="8468457" cy="2123628"/>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Example: Given following data, determine the optimal schedule using greedy approach. A = &lt;A1, A2, A3, A4, A5, A6&gt;, S = &lt;1, 2, 3, 4, 5, 6&gt;, F = &lt;3, 6, 4, 5, 7, 9&gt;</a:t>
            </a:r>
          </a:p>
          <a:p>
            <a:pPr algn="just" fontAlgn="base"/>
            <a:endParaRPr lang="en-IN" sz="1800" b="1" dirty="0">
              <a:solidFill>
                <a:srgbClr val="666666"/>
              </a:solidFill>
              <a:latin typeface="Proxima Nova"/>
              <a:ea typeface="Proxima Nova"/>
              <a:cs typeface="Proxima Nova"/>
            </a:endParaRPr>
          </a:p>
          <a:p>
            <a:pPr fontAlgn="base"/>
            <a:r>
              <a:rPr lang="en-IN" sz="1800" b="1" dirty="0"/>
              <a:t>Solution:</a:t>
            </a:r>
          </a:p>
          <a:p>
            <a:pPr fontAlgn="base"/>
            <a:r>
              <a:rPr lang="en-IN" sz="1800" dirty="0"/>
              <a:t>First of all, sort all activities by their finishing time.</a:t>
            </a:r>
          </a:p>
          <a:p>
            <a:pPr algn="just" fontAlgn="base"/>
            <a:endParaRPr lang="en-IN" sz="1800" b="1" dirty="0">
              <a:solidFill>
                <a:srgbClr val="666666"/>
              </a:solidFill>
              <a:latin typeface="Proxima Nova"/>
              <a:ea typeface="Proxima Nova"/>
              <a:cs typeface="Proxima Nova"/>
            </a:endParaRPr>
          </a:p>
          <a:p>
            <a:pPr algn="just" fontAlgn="base"/>
            <a:endParaRPr lang="en-IN" sz="1800" b="1" dirty="0">
              <a:solidFill>
                <a:srgbClr val="666666"/>
              </a:solidFill>
              <a:latin typeface="Proxima Nova"/>
              <a:ea typeface="Proxima Nova"/>
              <a:cs typeface="Proxima Nova"/>
            </a:endParaRPr>
          </a:p>
        </p:txBody>
      </p:sp>
      <p:graphicFrame>
        <p:nvGraphicFramePr>
          <p:cNvPr id="2" name="Table 1"/>
          <p:cNvGraphicFramePr>
            <a:graphicFrameLocks noGrp="1"/>
          </p:cNvGraphicFramePr>
          <p:nvPr>
            <p:extLst>
              <p:ext uri="{D42A27DB-BD31-4B8C-83A1-F6EECF244321}">
                <p14:modId xmlns:p14="http://schemas.microsoft.com/office/powerpoint/2010/main" val="3945380069"/>
              </p:ext>
            </p:extLst>
          </p:nvPr>
        </p:nvGraphicFramePr>
        <p:xfrm>
          <a:off x="645924" y="2788178"/>
          <a:ext cx="7748062" cy="1568064"/>
        </p:xfrm>
        <a:graphic>
          <a:graphicData uri="http://schemas.openxmlformats.org/drawingml/2006/table">
            <a:tbl>
              <a:tblPr/>
              <a:tblGrid>
                <a:gridCol w="1106866">
                  <a:extLst>
                    <a:ext uri="{9D8B030D-6E8A-4147-A177-3AD203B41FA5}">
                      <a16:colId xmlns:a16="http://schemas.microsoft.com/office/drawing/2014/main" val="20000"/>
                    </a:ext>
                  </a:extLst>
                </a:gridCol>
                <a:gridCol w="1106866">
                  <a:extLst>
                    <a:ext uri="{9D8B030D-6E8A-4147-A177-3AD203B41FA5}">
                      <a16:colId xmlns:a16="http://schemas.microsoft.com/office/drawing/2014/main" val="20001"/>
                    </a:ext>
                  </a:extLst>
                </a:gridCol>
                <a:gridCol w="1106866">
                  <a:extLst>
                    <a:ext uri="{9D8B030D-6E8A-4147-A177-3AD203B41FA5}">
                      <a16:colId xmlns:a16="http://schemas.microsoft.com/office/drawing/2014/main" val="20002"/>
                    </a:ext>
                  </a:extLst>
                </a:gridCol>
                <a:gridCol w="1106866">
                  <a:extLst>
                    <a:ext uri="{9D8B030D-6E8A-4147-A177-3AD203B41FA5}">
                      <a16:colId xmlns:a16="http://schemas.microsoft.com/office/drawing/2014/main" val="20003"/>
                    </a:ext>
                  </a:extLst>
                </a:gridCol>
                <a:gridCol w="1106866">
                  <a:extLst>
                    <a:ext uri="{9D8B030D-6E8A-4147-A177-3AD203B41FA5}">
                      <a16:colId xmlns:a16="http://schemas.microsoft.com/office/drawing/2014/main" val="20004"/>
                    </a:ext>
                  </a:extLst>
                </a:gridCol>
                <a:gridCol w="1106866">
                  <a:extLst>
                    <a:ext uri="{9D8B030D-6E8A-4147-A177-3AD203B41FA5}">
                      <a16:colId xmlns:a16="http://schemas.microsoft.com/office/drawing/2014/main" val="20005"/>
                    </a:ext>
                  </a:extLst>
                </a:gridCol>
                <a:gridCol w="1106866">
                  <a:extLst>
                    <a:ext uri="{9D8B030D-6E8A-4147-A177-3AD203B41FA5}">
                      <a16:colId xmlns:a16="http://schemas.microsoft.com/office/drawing/2014/main" val="20006"/>
                    </a:ext>
                  </a:extLst>
                </a:gridCol>
              </a:tblGrid>
              <a:tr h="522688">
                <a:tc>
                  <a:txBody>
                    <a:bodyPr/>
                    <a:lstStyle/>
                    <a:p>
                      <a:pPr algn="ctr" fontAlgn="ctr"/>
                      <a:r>
                        <a:rPr lang="en-IN" b="1" dirty="0">
                          <a:effectLst/>
                          <a:latin typeface="inherit"/>
                        </a:rPr>
                        <a:t>Activity</a:t>
                      </a:r>
                      <a:endParaRPr lang="en-IN"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1</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3</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4</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2</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5</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6</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22688">
                <a:tc>
                  <a:txBody>
                    <a:bodyPr/>
                    <a:lstStyle/>
                    <a:p>
                      <a:pPr algn="ctr" fontAlgn="ctr"/>
                      <a:r>
                        <a:rPr lang="en-IN">
                          <a:effectLst/>
                        </a:rPr>
                        <a:t>f</a:t>
                      </a:r>
                      <a:r>
                        <a:rPr lang="en-IN" baseline="-25000">
                          <a:effectLst/>
                          <a:latin typeface="inherit"/>
                        </a:rPr>
                        <a:t>i</a:t>
                      </a:r>
                      <a:endParaRPr lang="en-IN">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dirty="0">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7</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9</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522688">
                <a:tc>
                  <a:txBody>
                    <a:bodyPr/>
                    <a:lstStyle/>
                    <a:p>
                      <a:pPr algn="ctr" fontAlgn="ctr"/>
                      <a:r>
                        <a:rPr lang="en-IN">
                          <a:effectLst/>
                        </a:rPr>
                        <a:t>s</a:t>
                      </a:r>
                      <a:r>
                        <a:rPr lang="en-IN" baseline="-25000">
                          <a:effectLst/>
                          <a:latin typeface="inherit"/>
                        </a:rPr>
                        <a:t>i</a:t>
                      </a:r>
                      <a:endParaRPr lang="en-IN">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1</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2</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dirty="0">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8541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pic>
        <p:nvPicPr>
          <p:cNvPr id="4" name="Picture 3"/>
          <p:cNvPicPr>
            <a:picLocks noChangeAspect="1"/>
          </p:cNvPicPr>
          <p:nvPr/>
        </p:nvPicPr>
        <p:blipFill>
          <a:blip r:embed="rId6"/>
          <a:stretch>
            <a:fillRect/>
          </a:stretch>
        </p:blipFill>
        <p:spPr>
          <a:xfrm>
            <a:off x="1643919" y="902178"/>
            <a:ext cx="5095875" cy="4007198"/>
          </a:xfrm>
          <a:prstGeom prst="rect">
            <a:avLst/>
          </a:prstGeom>
        </p:spPr>
      </p:pic>
    </p:spTree>
    <p:extLst>
      <p:ext uri="{BB962C8B-B14F-4D97-AF65-F5344CB8AC3E}">
        <p14:creationId xmlns:p14="http://schemas.microsoft.com/office/powerpoint/2010/main" val="134525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sp>
        <p:nvSpPr>
          <p:cNvPr id="99" name="Google Shape;99;p17"/>
          <p:cNvSpPr txBox="1"/>
          <p:nvPr/>
        </p:nvSpPr>
        <p:spPr>
          <a:xfrm>
            <a:off x="337746" y="798084"/>
            <a:ext cx="8468457" cy="4062620"/>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Let us now check the feasible set of activities.</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A1 is already selected, so S = &lt; A1&gt;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f1 &gt; s2, so A1 and A2 are not compatible. Do check for next activity</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f1 ≤ s3, so A1 and A3 are compatible. Schedule A3, S = &lt;A1, A3&gt;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f3 ≤ s4, so A3 and A4 are compatible. Schedule A4, S = &lt;A1, A3, A4&gt;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f4 ≤ s5, so A4 and A5 are compatible. Schedule A5, S = &lt;A1, A3, A4, A5&gt;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 f5 &gt; s6, so A5 and A6 are not compatible.  And there is no more activity left to check. Hence final schedule is, S = &lt;A1, A3, A4, A5&gt;</a:t>
            </a:r>
          </a:p>
        </p:txBody>
      </p:sp>
    </p:spTree>
    <p:extLst>
      <p:ext uri="{BB962C8B-B14F-4D97-AF65-F5344CB8AC3E}">
        <p14:creationId xmlns:p14="http://schemas.microsoft.com/office/powerpoint/2010/main" val="46469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sp>
        <p:nvSpPr>
          <p:cNvPr id="99" name="Google Shape;99;p17"/>
          <p:cNvSpPr txBox="1"/>
          <p:nvPr/>
        </p:nvSpPr>
        <p:spPr>
          <a:xfrm>
            <a:off x="337746" y="798084"/>
            <a:ext cx="8468457" cy="2677626"/>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Example: </a:t>
            </a:r>
            <a:r>
              <a:rPr lang="en-IN" sz="1800" dirty="0">
                <a:solidFill>
                  <a:srgbClr val="666666"/>
                </a:solidFill>
                <a:latin typeface="Proxima Nova"/>
                <a:ea typeface="Proxima Nova"/>
                <a:cs typeface="Proxima Nova"/>
              </a:rPr>
              <a:t>Given following data, determine the optimal schedule for activity selection using greedy algorithm. A = &lt;A1, A2, A3, A4, A5, A6, A7, A8&gt;, S = &lt;1, 2, 3, 4, 5, 6, 7, 8&gt;, F = &lt;4, 3, 7, 5, 6, 8, 10, 9&gt;</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Solution:</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First of all sort all activities by their finishing time.</a:t>
            </a:r>
          </a:p>
          <a:p>
            <a:pPr algn="just" fontAlgn="base"/>
            <a:endParaRPr lang="en-IN" sz="1800" dirty="0">
              <a:solidFill>
                <a:srgbClr val="666666"/>
              </a:solidFill>
              <a:latin typeface="Proxima Nova"/>
              <a:ea typeface="Proxima Nova"/>
              <a:cs typeface="Proxima Nova"/>
            </a:endParaRPr>
          </a:p>
          <a:p>
            <a:pPr algn="just" fontAlgn="base"/>
            <a:endParaRPr lang="en-IN" sz="1800" dirty="0">
              <a:solidFill>
                <a:srgbClr val="666666"/>
              </a:solidFill>
              <a:latin typeface="Proxima Nova"/>
              <a:ea typeface="Proxima Nova"/>
              <a:cs typeface="Proxima Nova"/>
            </a:endParaRPr>
          </a:p>
        </p:txBody>
      </p:sp>
      <p:graphicFrame>
        <p:nvGraphicFramePr>
          <p:cNvPr id="2" name="Table 1"/>
          <p:cNvGraphicFramePr>
            <a:graphicFrameLocks noGrp="1"/>
          </p:cNvGraphicFramePr>
          <p:nvPr>
            <p:extLst>
              <p:ext uri="{D42A27DB-BD31-4B8C-83A1-F6EECF244321}">
                <p14:modId xmlns:p14="http://schemas.microsoft.com/office/powerpoint/2010/main" val="328731378"/>
              </p:ext>
            </p:extLst>
          </p:nvPr>
        </p:nvGraphicFramePr>
        <p:xfrm>
          <a:off x="284499" y="3137499"/>
          <a:ext cx="8521704" cy="1383129"/>
        </p:xfrm>
        <a:graphic>
          <a:graphicData uri="http://schemas.openxmlformats.org/drawingml/2006/table">
            <a:tbl>
              <a:tblPr/>
              <a:tblGrid>
                <a:gridCol w="946856">
                  <a:extLst>
                    <a:ext uri="{9D8B030D-6E8A-4147-A177-3AD203B41FA5}">
                      <a16:colId xmlns:a16="http://schemas.microsoft.com/office/drawing/2014/main" val="20000"/>
                    </a:ext>
                  </a:extLst>
                </a:gridCol>
                <a:gridCol w="946856">
                  <a:extLst>
                    <a:ext uri="{9D8B030D-6E8A-4147-A177-3AD203B41FA5}">
                      <a16:colId xmlns:a16="http://schemas.microsoft.com/office/drawing/2014/main" val="20001"/>
                    </a:ext>
                  </a:extLst>
                </a:gridCol>
                <a:gridCol w="946856">
                  <a:extLst>
                    <a:ext uri="{9D8B030D-6E8A-4147-A177-3AD203B41FA5}">
                      <a16:colId xmlns:a16="http://schemas.microsoft.com/office/drawing/2014/main" val="20002"/>
                    </a:ext>
                  </a:extLst>
                </a:gridCol>
                <a:gridCol w="946856">
                  <a:extLst>
                    <a:ext uri="{9D8B030D-6E8A-4147-A177-3AD203B41FA5}">
                      <a16:colId xmlns:a16="http://schemas.microsoft.com/office/drawing/2014/main" val="20003"/>
                    </a:ext>
                  </a:extLst>
                </a:gridCol>
                <a:gridCol w="946856">
                  <a:extLst>
                    <a:ext uri="{9D8B030D-6E8A-4147-A177-3AD203B41FA5}">
                      <a16:colId xmlns:a16="http://schemas.microsoft.com/office/drawing/2014/main" val="20004"/>
                    </a:ext>
                  </a:extLst>
                </a:gridCol>
                <a:gridCol w="946856">
                  <a:extLst>
                    <a:ext uri="{9D8B030D-6E8A-4147-A177-3AD203B41FA5}">
                      <a16:colId xmlns:a16="http://schemas.microsoft.com/office/drawing/2014/main" val="20005"/>
                    </a:ext>
                  </a:extLst>
                </a:gridCol>
                <a:gridCol w="946856">
                  <a:extLst>
                    <a:ext uri="{9D8B030D-6E8A-4147-A177-3AD203B41FA5}">
                      <a16:colId xmlns:a16="http://schemas.microsoft.com/office/drawing/2014/main" val="20006"/>
                    </a:ext>
                  </a:extLst>
                </a:gridCol>
                <a:gridCol w="946856">
                  <a:extLst>
                    <a:ext uri="{9D8B030D-6E8A-4147-A177-3AD203B41FA5}">
                      <a16:colId xmlns:a16="http://schemas.microsoft.com/office/drawing/2014/main" val="20007"/>
                    </a:ext>
                  </a:extLst>
                </a:gridCol>
                <a:gridCol w="946856">
                  <a:extLst>
                    <a:ext uri="{9D8B030D-6E8A-4147-A177-3AD203B41FA5}">
                      <a16:colId xmlns:a16="http://schemas.microsoft.com/office/drawing/2014/main" val="20008"/>
                    </a:ext>
                  </a:extLst>
                </a:gridCol>
              </a:tblGrid>
              <a:tr h="461043">
                <a:tc>
                  <a:txBody>
                    <a:bodyPr/>
                    <a:lstStyle/>
                    <a:p>
                      <a:pPr algn="ctr" fontAlgn="ctr"/>
                      <a:r>
                        <a:rPr lang="en-IN" sz="1400" b="1" dirty="0">
                          <a:effectLst/>
                          <a:latin typeface="inherit"/>
                        </a:rPr>
                        <a:t>Activity</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2</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1</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4</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5</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3</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6</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8</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7</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000"/>
                  </a:ext>
                </a:extLst>
              </a:tr>
              <a:tr h="461043">
                <a:tc>
                  <a:txBody>
                    <a:bodyPr/>
                    <a:lstStyle/>
                    <a:p>
                      <a:pPr algn="ctr" fontAlgn="ctr"/>
                      <a:r>
                        <a:rPr lang="en-IN" sz="1400" dirty="0">
                          <a:effectLst/>
                        </a:rPr>
                        <a:t>f</a:t>
                      </a:r>
                      <a:r>
                        <a:rPr lang="en-IN" sz="1400" baseline="-25000" dirty="0">
                          <a:effectLst/>
                          <a:latin typeface="inherit"/>
                        </a:rPr>
                        <a:t>i</a:t>
                      </a:r>
                      <a:endParaRPr lang="en-IN" sz="1400" dirty="0">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7</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8</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9</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10</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043">
                <a:tc>
                  <a:txBody>
                    <a:bodyPr/>
                    <a:lstStyle/>
                    <a:p>
                      <a:pPr algn="ctr" fontAlgn="ctr"/>
                      <a:r>
                        <a:rPr lang="en-IN" sz="1400" dirty="0" err="1">
                          <a:effectLst/>
                        </a:rPr>
                        <a:t>s</a:t>
                      </a:r>
                      <a:r>
                        <a:rPr lang="en-IN" sz="1400" baseline="-25000" dirty="0" err="1">
                          <a:effectLst/>
                          <a:latin typeface="inherit"/>
                        </a:rPr>
                        <a:t>i</a:t>
                      </a:r>
                      <a:endParaRPr lang="en-IN" sz="1400" dirty="0">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2</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1</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dirty="0">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8</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dirty="0">
                          <a:effectLst/>
                        </a:rPr>
                        <a:t>7</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777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pic>
        <p:nvPicPr>
          <p:cNvPr id="2" name="Picture 1"/>
          <p:cNvPicPr>
            <a:picLocks noChangeAspect="1"/>
          </p:cNvPicPr>
          <p:nvPr/>
        </p:nvPicPr>
        <p:blipFill>
          <a:blip r:embed="rId6"/>
          <a:stretch>
            <a:fillRect/>
          </a:stretch>
        </p:blipFill>
        <p:spPr>
          <a:xfrm>
            <a:off x="1895018" y="1028901"/>
            <a:ext cx="4718460" cy="3770778"/>
          </a:xfrm>
          <a:prstGeom prst="rect">
            <a:avLst/>
          </a:prstGeom>
        </p:spPr>
      </p:pic>
    </p:spTree>
    <p:extLst>
      <p:ext uri="{BB962C8B-B14F-4D97-AF65-F5344CB8AC3E}">
        <p14:creationId xmlns:p14="http://schemas.microsoft.com/office/powerpoint/2010/main" val="1838652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sp>
        <p:nvSpPr>
          <p:cNvPr id="99" name="Google Shape;99;p17"/>
          <p:cNvSpPr txBox="1"/>
          <p:nvPr/>
        </p:nvSpPr>
        <p:spPr>
          <a:xfrm>
            <a:off x="337746" y="720578"/>
            <a:ext cx="8468457" cy="4370397"/>
          </a:xfrm>
          <a:prstGeom prst="rect">
            <a:avLst/>
          </a:prstGeom>
          <a:noFill/>
          <a:ln>
            <a:noFill/>
          </a:ln>
        </p:spPr>
        <p:txBody>
          <a:bodyPr spcFirstLastPara="1" wrap="square" lIns="91425" tIns="91425" rIns="91425" bIns="91425" anchor="t" anchorCtr="0">
            <a:spAutoFit/>
          </a:bodyPr>
          <a:lstStyle/>
          <a:p>
            <a:pPr algn="just" fontAlgn="base"/>
            <a:r>
              <a:rPr lang="en-IN" sz="1600" dirty="0">
                <a:solidFill>
                  <a:srgbClr val="666666"/>
                </a:solidFill>
                <a:latin typeface="Proxima Nova"/>
                <a:ea typeface="Proxima Nova"/>
                <a:cs typeface="Proxima Nova"/>
              </a:rPr>
              <a:t>A2 is already selected, so S = &lt; A2&gt;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f2 &gt; s1, so A1 and A2 are not compatible. Do check for next activity</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f2 ≤ s4, so A2 and A4 are compatible. Schedule A3, S = &lt;A2, A4&gt;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f4 ≤ s5, so A4 and A5 are compatible. Schedule A5, S = &lt;A2, A4, A5&gt;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f5 &gt; s3, so A3 and A5 are not compatible. Do check for next activity</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f5 ≤ s6, so A5 and A6 are compatible. Schedule A6, S = &lt;A2, A4, A5, A6&gt;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f6 ≤ s8, so A6 and A6 are compatible. Schedule A8, S = &lt;A2, A4, A5, A6, A8&gt;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f8 &gt; s7, so A8 and A7 are not compatible. And there is no more activity left to check.</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So final schedule is, S = &lt;A2, A4, A5, A6, A8&gt;</a:t>
            </a:r>
          </a:p>
        </p:txBody>
      </p:sp>
    </p:spTree>
    <p:extLst>
      <p:ext uri="{BB962C8B-B14F-4D97-AF65-F5344CB8AC3E}">
        <p14:creationId xmlns:p14="http://schemas.microsoft.com/office/powerpoint/2010/main" val="141909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095794"/>
            <a:ext cx="4830903" cy="923299"/>
          </a:xfrm>
          <a:prstGeom prst="rect">
            <a:avLst/>
          </a:prstGeom>
          <a:noFill/>
          <a:ln>
            <a:noFill/>
          </a:ln>
        </p:spPr>
        <p:txBody>
          <a:bodyPr spcFirstLastPara="1" wrap="square" lIns="91425" tIns="91425" rIns="91425" bIns="91425" anchor="t" anchorCtr="0">
            <a:spAutoFit/>
          </a:bodyPr>
          <a:lstStyle/>
          <a:p>
            <a:pPr lvl="0"/>
            <a:r>
              <a:rPr lang="en-US" sz="2400" dirty="0">
                <a:solidFill>
                  <a:schemeClr val="tx1"/>
                </a:solidFill>
                <a:latin typeface="Proxima Nova" panose="020B0604020202020204" charset="0"/>
                <a:ea typeface="Proxima Nova"/>
                <a:cs typeface="Proxima Nova"/>
                <a:sym typeface="Proxima Nova"/>
              </a:rPr>
              <a:t>Unit - 3</a:t>
            </a:r>
            <a:endParaRPr lang="en-IN" sz="2400" dirty="0">
              <a:solidFill>
                <a:schemeClr val="tx1"/>
              </a:solidFill>
              <a:latin typeface="Proxima Nova" panose="020B0604020202020204" charset="0"/>
              <a:ea typeface="Proxima Nova"/>
              <a:cs typeface="Proxima Nova"/>
              <a:sym typeface="Proxima Nova"/>
            </a:endParaRPr>
          </a:p>
          <a:p>
            <a:r>
              <a:rPr lang="en-IN" sz="2400" dirty="0">
                <a:solidFill>
                  <a:schemeClr val="tx1"/>
                </a:solidFill>
                <a:latin typeface="Proxima Nova" panose="020B0604020202020204" charset="0"/>
              </a:rPr>
              <a:t>Greedy Algorithm</a:t>
            </a: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Mitul N. </a:t>
            </a:r>
            <a:r>
              <a:rPr lang="en-US" dirty="0" err="1">
                <a:solidFill>
                  <a:schemeClr val="tx1"/>
                </a:solidFill>
              </a:rPr>
              <a:t>Takodara</a:t>
            </a:r>
            <a:endParaRPr lang="en-US" dirty="0">
              <a:solidFill>
                <a:schemeClr val="tx1"/>
              </a:solidFill>
            </a:endParaRPr>
          </a:p>
          <a:p>
            <a:pPr lvl="0"/>
            <a:r>
              <a:rPr lang="en-US" dirty="0">
                <a:solidFill>
                  <a:schemeClr val="tx1"/>
                </a:solidFill>
              </a:rPr>
              <a:t>Department of Computer Engineering</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01CE1503 - </a:t>
            </a:r>
            <a:r>
              <a:rPr lang="en-IN" sz="1700" dirty="0">
                <a:solidFill>
                  <a:schemeClr val="tx1"/>
                </a:solidFill>
                <a:latin typeface="Proxima Nova"/>
                <a:ea typeface="Proxima Nova"/>
                <a:cs typeface="Proxima Nova"/>
              </a:rPr>
              <a:t>Design and Analysis of Algorithm</a:t>
            </a:r>
            <a:endParaRPr lang="en-IN" sz="1700" dirty="0">
              <a:solidFill>
                <a:schemeClr val="tx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645925" y="992003"/>
            <a:ext cx="6268583" cy="2893069"/>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Introduction</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General Characteristics of greedy algorithms</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Elements of greedy strategy</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Activity selection problem</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Fractional Knapsack Problem</a:t>
            </a:r>
          </a:p>
          <a:p>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Job Scheduling Problem</a:t>
            </a:r>
          </a:p>
        </p:txBody>
      </p:sp>
    </p:spTree>
    <p:extLst>
      <p:ext uri="{BB962C8B-B14F-4D97-AF65-F5344CB8AC3E}">
        <p14:creationId xmlns:p14="http://schemas.microsoft.com/office/powerpoint/2010/main" val="108940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328773" y="992003"/>
            <a:ext cx="8530102" cy="3231624"/>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What is Greedy Algorithm?</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Greedy Algorithm is optimization method. When the problem has many feasible solutions with different cost or benefit, finding the best solution is known as an optimization problem and the best solution is known as the optimal solution.</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There are numerous optimization problems in the real world, such as make a change, knapsack, shortest path, job scheduling ( or job sequencing), and so on.</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Greedy algorithms, like dynamic programming and many other techniques, are used to tackle optimization problems.</a:t>
            </a:r>
          </a:p>
        </p:txBody>
      </p:sp>
    </p:spTree>
    <p:extLst>
      <p:ext uri="{BB962C8B-B14F-4D97-AF65-F5344CB8AC3E}">
        <p14:creationId xmlns:p14="http://schemas.microsoft.com/office/powerpoint/2010/main" val="54598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390418" y="992003"/>
            <a:ext cx="8468457" cy="3508623"/>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The greedy algorithm derives the solution step by step, by looking at the information available at the current moment. It does not look at future prospects. </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Decisions are completely locally optimal. </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This method constructs the solution simply by looking at current benefit without exploring future possibilities and hence they are known as </a:t>
            </a:r>
            <a:r>
              <a:rPr lang="en-IN" sz="1800" b="1" dirty="0">
                <a:solidFill>
                  <a:srgbClr val="666666"/>
                </a:solidFill>
                <a:latin typeface="Proxima Nova"/>
                <a:ea typeface="Proxima Nova"/>
                <a:cs typeface="Proxima Nova"/>
              </a:rPr>
              <a:t>greedy</a:t>
            </a:r>
            <a:r>
              <a:rPr lang="en-IN" sz="1800" dirty="0">
                <a:solidFill>
                  <a:srgbClr val="666666"/>
                </a:solidFill>
                <a:latin typeface="Proxima Nova"/>
                <a:ea typeface="Proxima Nova"/>
                <a:cs typeface="Proxima Nova"/>
              </a:rPr>
              <a: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The choice made under greedy solution procedure are irrevocable, means once we have selected the local best solution, it cannot be backtracked. </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Thus, a choice made at each step in the greedy method should be:</a:t>
            </a:r>
          </a:p>
        </p:txBody>
      </p:sp>
    </p:spTree>
    <p:extLst>
      <p:ext uri="{BB962C8B-B14F-4D97-AF65-F5344CB8AC3E}">
        <p14:creationId xmlns:p14="http://schemas.microsoft.com/office/powerpoint/2010/main" val="31411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390418" y="992003"/>
            <a:ext cx="8468457" cy="2400627"/>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Feasible : </a:t>
            </a:r>
            <a:r>
              <a:rPr lang="en-IN" sz="1800" dirty="0">
                <a:solidFill>
                  <a:srgbClr val="666666"/>
                </a:solidFill>
                <a:latin typeface="Proxima Nova"/>
                <a:ea typeface="Proxima Nova"/>
                <a:cs typeface="Proxima Nova"/>
              </a:rPr>
              <a:t>choice should satisfy problem constraints.</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Locally optimal : </a:t>
            </a:r>
            <a:r>
              <a:rPr lang="en-IN" sz="1800" dirty="0">
                <a:solidFill>
                  <a:srgbClr val="666666"/>
                </a:solidFill>
                <a:latin typeface="Proxima Nova"/>
                <a:ea typeface="Proxima Nova"/>
                <a:cs typeface="Proxima Nova"/>
              </a:rPr>
              <a:t>Best solution from all feasible solution at the current stage should be selected.</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Irrevocable : </a:t>
            </a:r>
            <a:r>
              <a:rPr lang="en-IN" sz="1800" dirty="0">
                <a:solidFill>
                  <a:srgbClr val="666666"/>
                </a:solidFill>
                <a:latin typeface="Proxima Nova"/>
                <a:ea typeface="Proxima Nova"/>
                <a:cs typeface="Proxima Nova"/>
              </a:rPr>
              <a:t>Once the choice is made, it cannot be altered, i.e. if a feasible solution is selected (rejected) in step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it cannot be rejected (selected) in subsequent stages.</a:t>
            </a:r>
          </a:p>
        </p:txBody>
      </p:sp>
    </p:spTree>
    <p:extLst>
      <p:ext uri="{BB962C8B-B14F-4D97-AF65-F5344CB8AC3E}">
        <p14:creationId xmlns:p14="http://schemas.microsoft.com/office/powerpoint/2010/main" val="211665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CHARACTERISTICS OF GREEDY ALGORITHMS</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337746" y="735967"/>
            <a:ext cx="8468457" cy="4062620"/>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Problems which can be solved using the greedy method generally possess the following two interesting properties:</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1. Greedy choice property:</a:t>
            </a:r>
          </a:p>
          <a:p>
            <a:pPr algn="just" fontAlgn="base"/>
            <a:r>
              <a:rPr lang="en-IN" sz="1800" dirty="0">
                <a:solidFill>
                  <a:srgbClr val="666666"/>
                </a:solidFill>
                <a:latin typeface="Proxima Nova"/>
                <a:ea typeface="Proxima Nova"/>
                <a:cs typeface="Proxima Nova"/>
              </a:rPr>
              <a:t>The global optimal solution is found by selecting locally optimal choices, or the ones that appear to be the best at the time. If the choice is feasible, include it in the solution set and reduce the problem by the same amount. The current decision may be influenced by prior decisions, but it is independent by future decisions.</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2. Optimal substructure:</a:t>
            </a:r>
          </a:p>
          <a:p>
            <a:pPr algn="just" fontAlgn="base"/>
            <a:r>
              <a:rPr lang="en-IN" sz="1800" dirty="0">
                <a:solidFill>
                  <a:srgbClr val="666666"/>
                </a:solidFill>
                <a:latin typeface="Proxima Nova"/>
                <a:ea typeface="Proxima Nova"/>
                <a:cs typeface="Proxima Nova"/>
              </a:rPr>
              <a:t>We say given problem exhibits optimal substructure if the optimal solution to the given problem contains the optimal solution to its sub problems too. In the problem which possesses the optimal substructure, best next choice always leads to an optimal solution.</a:t>
            </a:r>
          </a:p>
        </p:txBody>
      </p:sp>
    </p:spTree>
    <p:extLst>
      <p:ext uri="{BB962C8B-B14F-4D97-AF65-F5344CB8AC3E}">
        <p14:creationId xmlns:p14="http://schemas.microsoft.com/office/powerpoint/2010/main" val="212721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sp>
        <p:nvSpPr>
          <p:cNvPr id="99" name="Google Shape;99;p17"/>
          <p:cNvSpPr txBox="1"/>
          <p:nvPr/>
        </p:nvSpPr>
        <p:spPr>
          <a:xfrm>
            <a:off x="390418" y="992003"/>
            <a:ext cx="8468457" cy="2954625"/>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Activity Selection Problem : </a:t>
            </a:r>
            <a:r>
              <a:rPr lang="en-IN" sz="1800" dirty="0">
                <a:solidFill>
                  <a:srgbClr val="666666"/>
                </a:solidFill>
                <a:latin typeface="Proxima Nova"/>
                <a:ea typeface="Proxima Nova"/>
                <a:cs typeface="Proxima Nova"/>
              </a:rPr>
              <a:t>“Schedule maximum number of compatible activities that need exclusive access to resources likes processor, class room, event venue etc.”</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Span of activity is defined by its start time and finishing time. Suppose we have such n activities.</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Aim of algorithm is to find optimal schedule with maximum number of activities to be carried out with limited resources. Suppose S = {a1, a2, a3, .. an} is the set of activities that we want to schedule.</a:t>
            </a:r>
          </a:p>
        </p:txBody>
      </p:sp>
    </p:spTree>
    <p:extLst>
      <p:ext uri="{BB962C8B-B14F-4D97-AF65-F5344CB8AC3E}">
        <p14:creationId xmlns:p14="http://schemas.microsoft.com/office/powerpoint/2010/main" val="339769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ACTIVITY SELECTION PROBLEM</a:t>
            </a:r>
          </a:p>
        </p:txBody>
      </p:sp>
      <p:sp>
        <p:nvSpPr>
          <p:cNvPr id="99" name="Google Shape;99;p17"/>
          <p:cNvSpPr txBox="1"/>
          <p:nvPr/>
        </p:nvSpPr>
        <p:spPr>
          <a:xfrm>
            <a:off x="390418" y="992003"/>
            <a:ext cx="8468457" cy="2954625"/>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Scheduled activities must be compatible with each other. Start time of activities is let’s say </a:t>
            </a:r>
            <a:r>
              <a:rPr lang="en-IN" sz="1800" dirty="0" err="1">
                <a:solidFill>
                  <a:srgbClr val="666666"/>
                </a:solidFill>
                <a:latin typeface="Proxima Nova"/>
                <a:ea typeface="Proxima Nova"/>
                <a:cs typeface="Proxima Nova"/>
              </a:rPr>
              <a:t>si</a:t>
            </a:r>
            <a:r>
              <a:rPr lang="en-IN" sz="1800" dirty="0">
                <a:solidFill>
                  <a:srgbClr val="666666"/>
                </a:solidFill>
                <a:latin typeface="Proxima Nova"/>
                <a:ea typeface="Proxima Nova"/>
                <a:cs typeface="Proxima Nova"/>
              </a:rPr>
              <a:t> and finishing time is fi, then activities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and j are called compatible if and only if fi &lt; </a:t>
            </a:r>
            <a:r>
              <a:rPr lang="en-IN" sz="1800" dirty="0" err="1">
                <a:solidFill>
                  <a:srgbClr val="666666"/>
                </a:solidFill>
                <a:latin typeface="Proxima Nova"/>
                <a:ea typeface="Proxima Nova"/>
                <a:cs typeface="Proxima Nova"/>
              </a:rPr>
              <a:t>sj</a:t>
            </a:r>
            <a:r>
              <a:rPr lang="en-IN" sz="1800" dirty="0">
                <a:solidFill>
                  <a:srgbClr val="666666"/>
                </a:solidFill>
                <a:latin typeface="Proxima Nova"/>
                <a:ea typeface="Proxima Nova"/>
                <a:cs typeface="Proxima Nova"/>
              </a:rPr>
              <a:t> or </a:t>
            </a:r>
            <a:r>
              <a:rPr lang="en-IN" sz="1800" dirty="0" err="1">
                <a:solidFill>
                  <a:srgbClr val="666666"/>
                </a:solidFill>
                <a:latin typeface="Proxima Nova"/>
                <a:ea typeface="Proxima Nova"/>
                <a:cs typeface="Proxima Nova"/>
              </a:rPr>
              <a:t>fj</a:t>
            </a:r>
            <a:r>
              <a:rPr lang="en-IN" sz="1800" dirty="0">
                <a:solidFill>
                  <a:srgbClr val="666666"/>
                </a:solidFill>
                <a:latin typeface="Proxima Nova"/>
                <a:ea typeface="Proxima Nova"/>
                <a:cs typeface="Proxima Nova"/>
              </a:rPr>
              <a:t> &lt; </a:t>
            </a:r>
            <a:r>
              <a:rPr lang="en-IN" sz="1800" dirty="0" err="1">
                <a:solidFill>
                  <a:srgbClr val="666666"/>
                </a:solidFill>
                <a:latin typeface="Proxima Nova"/>
                <a:ea typeface="Proxima Nova"/>
                <a:cs typeface="Proxima Nova"/>
              </a:rPr>
              <a:t>si</a:t>
            </a:r>
            <a:r>
              <a:rPr lang="en-IN" sz="1800" dirty="0">
                <a:solidFill>
                  <a:srgbClr val="666666"/>
                </a:solidFill>
                <a:latin typeface="Proxima Nova"/>
                <a:ea typeface="Proxima Nova"/>
                <a:cs typeface="Proxima Nova"/>
              </a:rPr>
              <a:t>. In other words, two activities are compatible if their time durations do not overlap.</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Consider the below time line. Activities {A1, A3} and {A2, A3} are compatible set of activities.</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For given n activities, there may exist multiple such schedules. Aim of activity selection algorithm is to find out the longest schedule without overlap.</a:t>
            </a:r>
          </a:p>
        </p:txBody>
      </p:sp>
    </p:spTree>
    <p:extLst>
      <p:ext uri="{BB962C8B-B14F-4D97-AF65-F5344CB8AC3E}">
        <p14:creationId xmlns:p14="http://schemas.microsoft.com/office/powerpoint/2010/main" val="17339036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4051</TotalTime>
  <Words>1500</Words>
  <Application>Microsoft Macintosh PowerPoint</Application>
  <PresentationFormat>On-screen Show (16:9)</PresentationFormat>
  <Paragraphs>181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Proxima Nova</vt:lpstr>
      <vt:lpstr>Calibri</vt:lpstr>
      <vt:lpstr>Arial</vt:lpstr>
      <vt:lpstr>inherit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MITUL TAKODARA</cp:lastModifiedBy>
  <cp:revision>836</cp:revision>
  <dcterms:modified xsi:type="dcterms:W3CDTF">2023-10-07T03:51:00Z</dcterms:modified>
</cp:coreProperties>
</file>