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4" r:id="rId18"/>
    <p:sldId id="275" r:id="rId19"/>
    <p:sldId id="276" r:id="rId20"/>
    <p:sldId id="273" r:id="rId21"/>
    <p:sldId id="277" r:id="rId22"/>
    <p:sldId id="278" r:id="rId23"/>
    <p:sldId id="279" r:id="rId24"/>
    <p:sldId id="281" r:id="rId25"/>
    <p:sldId id="321" r:id="rId26"/>
    <p:sldId id="322" r:id="rId27"/>
    <p:sldId id="323" r:id="rId28"/>
    <p:sldId id="324" r:id="rId29"/>
    <p:sldId id="285" r:id="rId30"/>
    <p:sldId id="286" r:id="rId31"/>
    <p:sldId id="287" r:id="rId32"/>
    <p:sldId id="288" r:id="rId33"/>
    <p:sldId id="289" r:id="rId34"/>
    <p:sldId id="290" r:id="rId35"/>
    <p:sldId id="292" r:id="rId36"/>
    <p:sldId id="293" r:id="rId37"/>
    <p:sldId id="291" r:id="rId38"/>
    <p:sldId id="294" r:id="rId39"/>
    <p:sldId id="295" r:id="rId40"/>
    <p:sldId id="297" r:id="rId41"/>
    <p:sldId id="296" r:id="rId42"/>
    <p:sldId id="298" r:id="rId43"/>
    <p:sldId id="299" r:id="rId44"/>
    <p:sldId id="300" r:id="rId45"/>
    <p:sldId id="301" r:id="rId46"/>
    <p:sldId id="302" r:id="rId47"/>
    <p:sldId id="305" r:id="rId48"/>
    <p:sldId id="304" r:id="rId49"/>
    <p:sldId id="306" r:id="rId50"/>
    <p:sldId id="307" r:id="rId51"/>
    <p:sldId id="308" r:id="rId52"/>
    <p:sldId id="310" r:id="rId53"/>
    <p:sldId id="309" r:id="rId54"/>
    <p:sldId id="311" r:id="rId55"/>
    <p:sldId id="312" r:id="rId56"/>
    <p:sldId id="313" r:id="rId57"/>
    <p:sldId id="314" r:id="rId58"/>
    <p:sldId id="315" r:id="rId59"/>
    <p:sldId id="316" r:id="rId60"/>
    <p:sldId id="317" r:id="rId61"/>
    <p:sldId id="318" r:id="rId62"/>
    <p:sldId id="319" r:id="rId63"/>
    <p:sldId id="320"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41AD-44AF-409D-BE6E-FE809F42CFA1}" type="datetimeFigureOut">
              <a:rPr lang="en-US" smtClean="0"/>
              <a:t>10-Jul-24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2585-2602-4874-B888-7A131C27D32A}" type="slidenum">
              <a:rPr lang="en-US" smtClean="0"/>
              <a:t>‹#›</a:t>
            </a:fld>
            <a:endParaRPr lang="en-US"/>
          </a:p>
        </p:txBody>
      </p:sp>
    </p:spTree>
    <p:extLst>
      <p:ext uri="{BB962C8B-B14F-4D97-AF65-F5344CB8AC3E}">
        <p14:creationId xmlns:p14="http://schemas.microsoft.com/office/powerpoint/2010/main" val="78097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8825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10-Jul-24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21154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10-Jul-24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74912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02317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23C17-C1CD-4185-A420-43A1B722892D}"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87977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3023C17-C1CD-4185-A420-43A1B722892D}" type="datetimeFigureOut">
              <a:rPr lang="en-US" smtClean="0"/>
              <a:t>10-Jul-24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28942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10-Jul-24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224016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10-Jul-24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88504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023C17-C1CD-4185-A420-43A1B722892D}" type="datetimeFigureOut">
              <a:rPr lang="en-US" smtClean="0"/>
              <a:t>10-Jul-24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65430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10-Jul-24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51663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10-Jul-24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958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3023C17-C1CD-4185-A420-43A1B722892D}" type="datetimeFigureOut">
              <a:rPr lang="en-US" smtClean="0"/>
              <a:t>10-Jul-24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CF7A3EF-5853-4C3C-B704-7D0426EEEABD}" type="slidenum">
              <a:rPr lang="en-US" smtClean="0"/>
              <a:t>‹#›</a:t>
            </a:fld>
            <a:endParaRPr lang="en-US"/>
          </a:p>
        </p:txBody>
      </p:sp>
    </p:spTree>
    <p:extLst>
      <p:ext uri="{BB962C8B-B14F-4D97-AF65-F5344CB8AC3E}">
        <p14:creationId xmlns:p14="http://schemas.microsoft.com/office/powerpoint/2010/main" val="330830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51C0-3889-B3B1-64EF-637A07F2B394}"/>
              </a:ext>
            </a:extLst>
          </p:cNvPr>
          <p:cNvSpPr>
            <a:spLocks noGrp="1"/>
          </p:cNvSpPr>
          <p:nvPr>
            <p:ph type="ctrTitle"/>
          </p:nvPr>
        </p:nvSpPr>
        <p:spPr/>
        <p:txBody>
          <a:bodyPr>
            <a:noAutofit/>
          </a:bodyPr>
          <a:lstStyle/>
          <a:p>
            <a:r>
              <a:rPr lang="en-US" sz="4400" dirty="0"/>
              <a:t>.NET Technologies</a:t>
            </a:r>
            <a:br>
              <a:rPr lang="en-US" sz="4400" dirty="0"/>
            </a:br>
            <a:r>
              <a:rPr lang="en-US" sz="4400" dirty="0"/>
              <a:t>(01CE0523)</a:t>
            </a:r>
            <a:br>
              <a:rPr lang="en-US" sz="4400" dirty="0"/>
            </a:br>
            <a:r>
              <a:rPr lang="en-US" sz="3200" dirty="0"/>
              <a:t>5</a:t>
            </a:r>
            <a:r>
              <a:rPr lang="en-US" sz="3200" baseline="30000" dirty="0"/>
              <a:t>th</a:t>
            </a:r>
            <a:r>
              <a:rPr lang="en-US" sz="3200" dirty="0"/>
              <a:t> Semester</a:t>
            </a:r>
            <a:br>
              <a:rPr lang="en-US" sz="3200" dirty="0"/>
            </a:br>
            <a:r>
              <a:rPr lang="en-US" sz="3200" dirty="0"/>
              <a:t>4 Credits</a:t>
            </a:r>
            <a:br>
              <a:rPr lang="en-US" sz="4400" dirty="0"/>
            </a:br>
            <a:endParaRPr lang="en-US" sz="4400" dirty="0"/>
          </a:p>
        </p:txBody>
      </p:sp>
      <p:sp>
        <p:nvSpPr>
          <p:cNvPr id="3" name="Subtitle 2">
            <a:extLst>
              <a:ext uri="{FF2B5EF4-FFF2-40B4-BE49-F238E27FC236}">
                <a16:creationId xmlns:a16="http://schemas.microsoft.com/office/drawing/2014/main" id="{F25A91B8-96A4-07B9-8F55-D13D95FFFB73}"/>
              </a:ext>
            </a:extLst>
          </p:cNvPr>
          <p:cNvSpPr>
            <a:spLocks noGrp="1"/>
          </p:cNvSpPr>
          <p:nvPr>
            <p:ph type="subTitle" idx="1"/>
          </p:nvPr>
        </p:nvSpPr>
        <p:spPr/>
        <p:txBody>
          <a:bodyPr/>
          <a:lstStyle/>
          <a:p>
            <a:r>
              <a:rPr lang="en-US" dirty="0">
                <a:solidFill>
                  <a:schemeClr val="bg1"/>
                </a:solidFill>
              </a:rPr>
              <a:t>Dept. of Computer Engineering</a:t>
            </a:r>
          </a:p>
        </p:txBody>
      </p:sp>
      <p:pic>
        <p:nvPicPr>
          <p:cNvPr id="1026" name="Picture 2" descr="MARWADI UNIVERSITY">
            <a:extLst>
              <a:ext uri="{FF2B5EF4-FFF2-40B4-BE49-F238E27FC236}">
                <a16:creationId xmlns:a16="http://schemas.microsoft.com/office/drawing/2014/main" id="{ED0300A0-792E-B4E4-F399-91E2C3905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4994" y="776748"/>
            <a:ext cx="2969342" cy="108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87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DF38-8517-8256-829F-1F424DA127EF}"/>
              </a:ext>
            </a:extLst>
          </p:cNvPr>
          <p:cNvSpPr>
            <a:spLocks noGrp="1"/>
          </p:cNvSpPr>
          <p:nvPr>
            <p:ph type="title"/>
          </p:nvPr>
        </p:nvSpPr>
        <p:spPr/>
        <p:txBody>
          <a:bodyPr/>
          <a:lstStyle/>
          <a:p>
            <a:r>
              <a:rPr lang="en-US" dirty="0"/>
              <a:t>Applications Developed using .NET Framework</a:t>
            </a:r>
          </a:p>
        </p:txBody>
      </p:sp>
      <p:sp>
        <p:nvSpPr>
          <p:cNvPr id="3" name="Content Placeholder 2">
            <a:extLst>
              <a:ext uri="{FF2B5EF4-FFF2-40B4-BE49-F238E27FC236}">
                <a16:creationId xmlns:a16="http://schemas.microsoft.com/office/drawing/2014/main" id="{C9BED490-5F20-A274-1B19-D6EABBC1D370}"/>
              </a:ext>
            </a:extLst>
          </p:cNvPr>
          <p:cNvSpPr>
            <a:spLocks noGrp="1"/>
          </p:cNvSpPr>
          <p:nvPr>
            <p:ph idx="1"/>
          </p:nvPr>
        </p:nvSpPr>
        <p:spPr/>
        <p:txBody>
          <a:bodyPr>
            <a:normAutofit lnSpcReduction="10000"/>
          </a:bodyPr>
          <a:lstStyle/>
          <a:p>
            <a:pPr algn="just"/>
            <a:r>
              <a:rPr lang="en-US" sz="2400" dirty="0">
                <a:solidFill>
                  <a:srgbClr val="FF0000"/>
                </a:solidFill>
              </a:rPr>
              <a:t>WinForms: </a:t>
            </a:r>
            <a:r>
              <a:rPr lang="en-US" sz="2400" dirty="0">
                <a:solidFill>
                  <a:schemeClr val="tx1"/>
                </a:solidFill>
              </a:rPr>
              <a:t> This is used for developing Forms-based applications, which would run on an end-user machine. Notepad is an example of a client-based application.</a:t>
            </a:r>
          </a:p>
          <a:p>
            <a:pPr algn="just"/>
            <a:r>
              <a:rPr lang="en-US" sz="2400" dirty="0">
                <a:solidFill>
                  <a:srgbClr val="FF0000"/>
                </a:solidFill>
              </a:rPr>
              <a:t>ASP.NET (Active Server Pages):</a:t>
            </a:r>
            <a:r>
              <a:rPr lang="en-US" sz="2400" dirty="0">
                <a:solidFill>
                  <a:schemeClr val="tx1"/>
                </a:solidFill>
              </a:rPr>
              <a:t> This is used for developing web-based applications, which are made to run on any browser such as Edge, Chrome or Firefox. ASP.NET is a web framework designed and developed by Microsoft. </a:t>
            </a:r>
          </a:p>
          <a:p>
            <a:pPr algn="just"/>
            <a:r>
              <a:rPr lang="en-US" sz="2400" dirty="0">
                <a:solidFill>
                  <a:srgbClr val="FF0000"/>
                </a:solidFill>
              </a:rPr>
              <a:t>ADO.NET (ActiveX Data Object)</a:t>
            </a:r>
            <a:r>
              <a:rPr lang="en-US" sz="2400" dirty="0">
                <a:solidFill>
                  <a:schemeClr val="tx1"/>
                </a:solidFill>
              </a:rPr>
              <a:t>: This technology is used to develop applications to interact with databases such as Oracle or Microsoft SQL Server.</a:t>
            </a:r>
          </a:p>
          <a:p>
            <a:pPr algn="just"/>
            <a:r>
              <a:rPr lang="en-US" sz="2400" dirty="0">
                <a:solidFill>
                  <a:srgbClr val="FF0000"/>
                </a:solidFill>
              </a:rPr>
              <a:t>WCF (Windows Communication Foundation): </a:t>
            </a:r>
            <a:r>
              <a:rPr lang="en-US" sz="2400" dirty="0">
                <a:solidFill>
                  <a:schemeClr val="tx1"/>
                </a:solidFill>
              </a:rPr>
              <a:t>It is a framework for building service-oriented applications. Using WCF, you can send data as asynchronous messages from one service endpoint to another.</a:t>
            </a:r>
          </a:p>
        </p:txBody>
      </p:sp>
    </p:spTree>
    <p:extLst>
      <p:ext uri="{BB962C8B-B14F-4D97-AF65-F5344CB8AC3E}">
        <p14:creationId xmlns:p14="http://schemas.microsoft.com/office/powerpoint/2010/main" val="370039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DF38-8517-8256-829F-1F424DA127EF}"/>
              </a:ext>
            </a:extLst>
          </p:cNvPr>
          <p:cNvSpPr>
            <a:spLocks noGrp="1"/>
          </p:cNvSpPr>
          <p:nvPr>
            <p:ph type="title"/>
          </p:nvPr>
        </p:nvSpPr>
        <p:spPr/>
        <p:txBody>
          <a:bodyPr/>
          <a:lstStyle/>
          <a:p>
            <a:r>
              <a:rPr lang="en-US" dirty="0"/>
              <a:t>Applications Developed using .NET Framework</a:t>
            </a:r>
          </a:p>
        </p:txBody>
      </p:sp>
      <p:sp>
        <p:nvSpPr>
          <p:cNvPr id="3" name="Content Placeholder 2">
            <a:extLst>
              <a:ext uri="{FF2B5EF4-FFF2-40B4-BE49-F238E27FC236}">
                <a16:creationId xmlns:a16="http://schemas.microsoft.com/office/drawing/2014/main" id="{C9BED490-5F20-A274-1B19-D6EABBC1D370}"/>
              </a:ext>
            </a:extLst>
          </p:cNvPr>
          <p:cNvSpPr>
            <a:spLocks noGrp="1"/>
          </p:cNvSpPr>
          <p:nvPr>
            <p:ph idx="1"/>
          </p:nvPr>
        </p:nvSpPr>
        <p:spPr>
          <a:xfrm>
            <a:off x="3820106" y="868680"/>
            <a:ext cx="7315200" cy="5120640"/>
          </a:xfrm>
        </p:spPr>
        <p:txBody>
          <a:bodyPr>
            <a:normAutofit/>
          </a:bodyPr>
          <a:lstStyle/>
          <a:p>
            <a:pPr algn="just"/>
            <a:r>
              <a:rPr lang="en-US" sz="2400" dirty="0">
                <a:solidFill>
                  <a:srgbClr val="FF0000"/>
                </a:solidFill>
              </a:rPr>
              <a:t>LINQ (Language Integrated Query): </a:t>
            </a:r>
            <a:r>
              <a:rPr lang="en-US" sz="2400" dirty="0">
                <a:solidFill>
                  <a:schemeClr val="tx1"/>
                </a:solidFill>
              </a:rPr>
              <a:t>It is a query language, introduced in .NET 3.5 framework. It is used to make the query for data sources with C# or Visual Basics programming languages.</a:t>
            </a:r>
          </a:p>
          <a:p>
            <a:pPr algn="just"/>
            <a:r>
              <a:rPr lang="en-US" sz="2400" dirty="0">
                <a:solidFill>
                  <a:srgbClr val="FF0000"/>
                </a:solidFill>
              </a:rPr>
              <a:t>Entity Framework</a:t>
            </a:r>
            <a:r>
              <a:rPr lang="en-US" sz="2400" dirty="0">
                <a:solidFill>
                  <a:schemeClr val="tx1"/>
                </a:solidFill>
              </a:rPr>
              <a:t>: It is an </a:t>
            </a:r>
            <a:r>
              <a:rPr lang="en-US" sz="2400" dirty="0">
                <a:solidFill>
                  <a:srgbClr val="FF0000"/>
                </a:solidFill>
              </a:rPr>
              <a:t>ORM (Object Relational Mapping)-</a:t>
            </a:r>
            <a:r>
              <a:rPr lang="en-US" sz="2400" dirty="0">
                <a:solidFill>
                  <a:schemeClr val="tx1"/>
                </a:solidFill>
              </a:rPr>
              <a:t>based open-source framework that is used to </a:t>
            </a:r>
            <a:r>
              <a:rPr lang="en-US" sz="2400" dirty="0">
                <a:solidFill>
                  <a:srgbClr val="0070C0"/>
                </a:solidFill>
              </a:rPr>
              <a:t>work with a database using .NET objects</a:t>
            </a:r>
            <a:r>
              <a:rPr lang="en-US" sz="2400" dirty="0">
                <a:solidFill>
                  <a:schemeClr val="tx1"/>
                </a:solidFill>
              </a:rPr>
              <a:t>. It eliminates a lot of developers’ effort to handle the database. </a:t>
            </a:r>
            <a:r>
              <a:rPr lang="en-US" i="1" dirty="0">
                <a:solidFill>
                  <a:srgbClr val="7030A0"/>
                </a:solidFill>
              </a:rPr>
              <a:t>(We learned Hibernate Framework in AJT).</a:t>
            </a:r>
          </a:p>
          <a:p>
            <a:pPr algn="just"/>
            <a:r>
              <a:rPr lang="en-US" sz="2400" dirty="0">
                <a:solidFill>
                  <a:srgbClr val="FF0000"/>
                </a:solidFill>
              </a:rPr>
              <a:t>Parallel LINQ</a:t>
            </a:r>
            <a:r>
              <a:rPr lang="en-US" sz="2400" dirty="0">
                <a:solidFill>
                  <a:schemeClr val="tx1"/>
                </a:solidFill>
              </a:rPr>
              <a:t>: Parallel LINQ or PLINQ is a </a:t>
            </a:r>
            <a:r>
              <a:rPr lang="en-US" sz="2400" b="1" dirty="0">
                <a:solidFill>
                  <a:schemeClr val="tx1"/>
                </a:solidFill>
              </a:rPr>
              <a:t>parallel implementation of LINQ to objects</a:t>
            </a:r>
            <a:r>
              <a:rPr lang="en-US" sz="2400" dirty="0">
                <a:solidFill>
                  <a:schemeClr val="tx1"/>
                </a:solidFill>
              </a:rPr>
              <a:t>. It combines the simplicity and readability of LINQ and provides the power of parallel programming. </a:t>
            </a:r>
            <a:r>
              <a:rPr lang="en-US" sz="2400" dirty="0">
                <a:solidFill>
                  <a:srgbClr val="0070C0"/>
                </a:solidFill>
              </a:rPr>
              <a:t>Fast speed execution of LINQ queries.</a:t>
            </a:r>
          </a:p>
        </p:txBody>
      </p:sp>
    </p:spTree>
    <p:extLst>
      <p:ext uri="{BB962C8B-B14F-4D97-AF65-F5344CB8AC3E}">
        <p14:creationId xmlns:p14="http://schemas.microsoft.com/office/powerpoint/2010/main" val="14519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53EE-6024-01D5-0C05-EF6DD5FBE015}"/>
              </a:ext>
            </a:extLst>
          </p:cNvPr>
          <p:cNvSpPr>
            <a:spLocks noGrp="1"/>
          </p:cNvSpPr>
          <p:nvPr>
            <p:ph type="title"/>
          </p:nvPr>
        </p:nvSpPr>
        <p:spPr/>
        <p:txBody>
          <a:bodyPr/>
          <a:lstStyle/>
          <a:p>
            <a:r>
              <a:rPr lang="en-US" dirty="0"/>
              <a:t>Architecture of .NET Framework</a:t>
            </a:r>
          </a:p>
        </p:txBody>
      </p:sp>
      <p:sp>
        <p:nvSpPr>
          <p:cNvPr id="5" name="AutoShape 2" descr="Each .NET programming language has a compiler that turns your code into Common Intermediate Language. At runtime, the Common Language Runtime turns the compiled code into machine code and runs it.">
            <a:extLst>
              <a:ext uri="{FF2B5EF4-FFF2-40B4-BE49-F238E27FC236}">
                <a16:creationId xmlns:a16="http://schemas.microsoft.com/office/drawing/2014/main" id="{A8632C88-B014-F954-1C03-CCF88206E1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CIL or MSIL | Microsoft Intermediate Language or Common ...">
            <a:extLst>
              <a:ext uri="{FF2B5EF4-FFF2-40B4-BE49-F238E27FC236}">
                <a16:creationId xmlns:a16="http://schemas.microsoft.com/office/drawing/2014/main" id="{03BB4E98-2FD6-2805-2268-4B8CB4E625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4" t="3221" r="3922" b="4593"/>
          <a:stretch/>
        </p:blipFill>
        <p:spPr bwMode="auto">
          <a:xfrm>
            <a:off x="3746090" y="216310"/>
            <a:ext cx="7354530" cy="6322142"/>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E43200A1-7806-F13D-D4A5-E2D652A41B66}"/>
              </a:ext>
            </a:extLst>
          </p:cNvPr>
          <p:cNvSpPr/>
          <p:nvPr/>
        </p:nvSpPr>
        <p:spPr>
          <a:xfrm>
            <a:off x="10166555" y="5835446"/>
            <a:ext cx="1209367" cy="9291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E10E27A-31E3-AD33-9335-76DF65B8E5B6}"/>
              </a:ext>
            </a:extLst>
          </p:cNvPr>
          <p:cNvGrpSpPr/>
          <p:nvPr/>
        </p:nvGrpSpPr>
        <p:grpSpPr>
          <a:xfrm>
            <a:off x="3746090" y="196646"/>
            <a:ext cx="7629832" cy="6548284"/>
            <a:chOff x="3746090" y="196646"/>
            <a:chExt cx="7629832" cy="6548284"/>
          </a:xfrm>
        </p:grpSpPr>
        <p:pic>
          <p:nvPicPr>
            <p:cNvPr id="11" name="Picture 4" descr="CIL or MSIL | Microsoft Intermediate Language or Common ...">
              <a:extLst>
                <a:ext uri="{FF2B5EF4-FFF2-40B4-BE49-F238E27FC236}">
                  <a16:creationId xmlns:a16="http://schemas.microsoft.com/office/drawing/2014/main" id="{75D38591-4E7E-4ECF-5D82-788982C7B2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2674" t="3221" r="3922" b="4593"/>
            <a:stretch/>
          </p:blipFill>
          <p:spPr bwMode="auto">
            <a:xfrm>
              <a:off x="3746090" y="196646"/>
              <a:ext cx="7354530" cy="6322142"/>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105DDC07-2B55-B399-F054-E3B352596BC6}"/>
                </a:ext>
              </a:extLst>
            </p:cNvPr>
            <p:cNvSpPr/>
            <p:nvPr/>
          </p:nvSpPr>
          <p:spPr>
            <a:xfrm>
              <a:off x="10166555" y="5815782"/>
              <a:ext cx="1209367" cy="9291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2537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A53EE-6024-01D5-0C05-EF6DD5FBE015}"/>
              </a:ext>
            </a:extLst>
          </p:cNvPr>
          <p:cNvSpPr>
            <a:spLocks noGrp="1"/>
          </p:cNvSpPr>
          <p:nvPr>
            <p:ph type="title"/>
          </p:nvPr>
        </p:nvSpPr>
        <p:spPr/>
        <p:txBody>
          <a:bodyPr/>
          <a:lstStyle/>
          <a:p>
            <a:r>
              <a:rPr lang="en-US" dirty="0"/>
              <a:t>Architecture of .NET Framework</a:t>
            </a:r>
          </a:p>
        </p:txBody>
      </p:sp>
      <p:sp>
        <p:nvSpPr>
          <p:cNvPr id="5" name="AutoShape 2" descr="Each .NET programming language has a compiler that turns your code into Common Intermediate Language. At runtime, the Common Language Runtime turns the compiled code into machine code and runs it.">
            <a:extLst>
              <a:ext uri="{FF2B5EF4-FFF2-40B4-BE49-F238E27FC236}">
                <a16:creationId xmlns:a16="http://schemas.microsoft.com/office/drawing/2014/main" id="{A8632C88-B014-F954-1C03-CCF88206E1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Content Placeholder 2">
            <a:extLst>
              <a:ext uri="{FF2B5EF4-FFF2-40B4-BE49-F238E27FC236}">
                <a16:creationId xmlns:a16="http://schemas.microsoft.com/office/drawing/2014/main" id="{B3F65E80-A047-2436-5D78-5BB661B50CAA}"/>
              </a:ext>
            </a:extLst>
          </p:cNvPr>
          <p:cNvSpPr>
            <a:spLocks noGrp="1"/>
          </p:cNvSpPr>
          <p:nvPr>
            <p:ph idx="1"/>
          </p:nvPr>
        </p:nvSpPr>
        <p:spPr>
          <a:xfrm>
            <a:off x="3820106" y="868680"/>
            <a:ext cx="7536152" cy="5120640"/>
          </a:xfrm>
        </p:spPr>
        <p:txBody>
          <a:bodyPr>
            <a:normAutofit lnSpcReduction="10000"/>
          </a:bodyPr>
          <a:lstStyle/>
          <a:p>
            <a:pPr algn="just"/>
            <a:r>
              <a:rPr lang="en-US" sz="2400" dirty="0">
                <a:solidFill>
                  <a:schemeClr val="tx1"/>
                </a:solidFill>
              </a:rPr>
              <a:t>.NET applications are written in the C#, F#, or Visual Basic programming language. </a:t>
            </a:r>
          </a:p>
          <a:p>
            <a:pPr algn="just"/>
            <a:r>
              <a:rPr lang="en-US" sz="2400" dirty="0">
                <a:solidFill>
                  <a:schemeClr val="tx1"/>
                </a:solidFill>
              </a:rPr>
              <a:t>Code is compiled into a language-independent Common Intermediate Language (CIL). Compiled code is stored in assemblies—files with a </a:t>
            </a:r>
            <a:r>
              <a:rPr lang="en-US" sz="2400" dirty="0">
                <a:solidFill>
                  <a:srgbClr val="FF0000"/>
                </a:solidFill>
              </a:rPr>
              <a:t>.</a:t>
            </a:r>
            <a:r>
              <a:rPr lang="en-US" sz="2400" dirty="0" err="1">
                <a:solidFill>
                  <a:srgbClr val="FF0000"/>
                </a:solidFill>
              </a:rPr>
              <a:t>dll</a:t>
            </a:r>
            <a:r>
              <a:rPr lang="en-US" sz="2400" dirty="0">
                <a:solidFill>
                  <a:srgbClr val="FF0000"/>
                </a:solidFill>
              </a:rPr>
              <a:t> or .exe </a:t>
            </a:r>
            <a:r>
              <a:rPr lang="en-US" sz="2400" dirty="0">
                <a:solidFill>
                  <a:schemeClr val="tx1"/>
                </a:solidFill>
              </a:rPr>
              <a:t>file extension. It is called as </a:t>
            </a:r>
            <a:r>
              <a:rPr lang="en-US" sz="2400" dirty="0">
                <a:solidFill>
                  <a:srgbClr val="FF0000"/>
                </a:solidFill>
              </a:rPr>
              <a:t>MSIL (assembly code)</a:t>
            </a:r>
            <a:r>
              <a:rPr lang="en-US" sz="2400" dirty="0">
                <a:solidFill>
                  <a:schemeClr val="tx1"/>
                </a:solidFill>
              </a:rPr>
              <a:t>.</a:t>
            </a:r>
          </a:p>
          <a:p>
            <a:pPr algn="just"/>
            <a:r>
              <a:rPr lang="en-US" sz="2400" dirty="0">
                <a:solidFill>
                  <a:schemeClr val="tx1"/>
                </a:solidFill>
              </a:rPr>
              <a:t>When an app runs, the CLR takes the assembly and uses a </a:t>
            </a:r>
            <a:r>
              <a:rPr lang="en-US" sz="2400" b="1" dirty="0">
                <a:solidFill>
                  <a:schemeClr val="tx1"/>
                </a:solidFill>
              </a:rPr>
              <a:t>just-in-time compiler (JIT) </a:t>
            </a:r>
            <a:r>
              <a:rPr lang="en-US" sz="2400" dirty="0">
                <a:solidFill>
                  <a:schemeClr val="tx1"/>
                </a:solidFill>
              </a:rPr>
              <a:t>to turn it into machine code that can execute on the specific architecture of the computer it is running on.</a:t>
            </a:r>
          </a:p>
          <a:p>
            <a:pPr algn="just"/>
            <a:r>
              <a:rPr lang="en-US" sz="2400" dirty="0">
                <a:solidFill>
                  <a:schemeClr val="tx1"/>
                </a:solidFill>
              </a:rPr>
              <a:t>The Common Language Runtime (CLR) is the execution engine that handles running applications. It provides services like </a:t>
            </a:r>
            <a:r>
              <a:rPr lang="en-US" sz="2400" dirty="0">
                <a:solidFill>
                  <a:srgbClr val="0070C0"/>
                </a:solidFill>
              </a:rPr>
              <a:t>thread management, garbage collection, type-safety, exception handling</a:t>
            </a:r>
            <a:r>
              <a:rPr lang="en-US" sz="2400" dirty="0">
                <a:solidFill>
                  <a:schemeClr val="tx1"/>
                </a:solidFill>
              </a:rPr>
              <a:t>, and more.</a:t>
            </a:r>
          </a:p>
        </p:txBody>
      </p:sp>
    </p:spTree>
    <p:extLst>
      <p:ext uri="{BB962C8B-B14F-4D97-AF65-F5344CB8AC3E}">
        <p14:creationId xmlns:p14="http://schemas.microsoft.com/office/powerpoint/2010/main" val="402896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6BA4-03E7-36FB-F281-B1B1EBD8D492}"/>
              </a:ext>
            </a:extLst>
          </p:cNvPr>
          <p:cNvSpPr>
            <a:spLocks noGrp="1"/>
          </p:cNvSpPr>
          <p:nvPr>
            <p:ph type="title"/>
          </p:nvPr>
        </p:nvSpPr>
        <p:spPr/>
        <p:txBody>
          <a:bodyPr/>
          <a:lstStyle/>
          <a:p>
            <a:r>
              <a:rPr lang="en-US" dirty="0"/>
              <a:t>Components of .NET Architecture</a:t>
            </a:r>
          </a:p>
        </p:txBody>
      </p:sp>
      <p:sp>
        <p:nvSpPr>
          <p:cNvPr id="3" name="Content Placeholder 2">
            <a:extLst>
              <a:ext uri="{FF2B5EF4-FFF2-40B4-BE49-F238E27FC236}">
                <a16:creationId xmlns:a16="http://schemas.microsoft.com/office/drawing/2014/main" id="{04C45CF6-4295-3482-42F1-C78FDDB582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A8C51-1C32-CA59-6FDD-132FA479CBA9}"/>
              </a:ext>
            </a:extLst>
          </p:cNvPr>
          <p:cNvPicPr>
            <a:picLocks noChangeAspect="1"/>
          </p:cNvPicPr>
          <p:nvPr/>
        </p:nvPicPr>
        <p:blipFill rotWithShape="1">
          <a:blip r:embed="rId2"/>
          <a:srcRect l="706" t="883" r="30039" b="8794"/>
          <a:stretch/>
        </p:blipFill>
        <p:spPr>
          <a:xfrm>
            <a:off x="4149487" y="533744"/>
            <a:ext cx="6754761" cy="5781368"/>
          </a:xfrm>
          <a:prstGeom prst="rect">
            <a:avLst/>
          </a:prstGeom>
        </p:spPr>
      </p:pic>
    </p:spTree>
    <p:extLst>
      <p:ext uri="{BB962C8B-B14F-4D97-AF65-F5344CB8AC3E}">
        <p14:creationId xmlns:p14="http://schemas.microsoft.com/office/powerpoint/2010/main" val="242556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6BA4-03E7-36FB-F281-B1B1EBD8D492}"/>
              </a:ext>
            </a:extLst>
          </p:cNvPr>
          <p:cNvSpPr>
            <a:spLocks noGrp="1"/>
          </p:cNvSpPr>
          <p:nvPr>
            <p:ph type="title"/>
          </p:nvPr>
        </p:nvSpPr>
        <p:spPr/>
        <p:txBody>
          <a:bodyPr/>
          <a:lstStyle/>
          <a:p>
            <a:r>
              <a:rPr lang="en-US" dirty="0"/>
              <a:t>Components of .NET Architecture</a:t>
            </a:r>
          </a:p>
        </p:txBody>
      </p:sp>
      <p:sp>
        <p:nvSpPr>
          <p:cNvPr id="3" name="Content Placeholder 2">
            <a:extLst>
              <a:ext uri="{FF2B5EF4-FFF2-40B4-BE49-F238E27FC236}">
                <a16:creationId xmlns:a16="http://schemas.microsoft.com/office/drawing/2014/main" id="{04C45CF6-4295-3482-42F1-C78FDDB58273}"/>
              </a:ext>
            </a:extLst>
          </p:cNvPr>
          <p:cNvSpPr>
            <a:spLocks noGrp="1"/>
          </p:cNvSpPr>
          <p:nvPr>
            <p:ph idx="1"/>
          </p:nvPr>
        </p:nvSpPr>
        <p:spPr>
          <a:xfrm>
            <a:off x="3490451" y="403123"/>
            <a:ext cx="8357419" cy="6105832"/>
          </a:xfrm>
        </p:spPr>
        <p:txBody>
          <a:bodyPr>
            <a:normAutofit/>
          </a:bodyPr>
          <a:lstStyle/>
          <a:p>
            <a:pPr algn="just"/>
            <a:r>
              <a:rPr lang="en-US" sz="2400" dirty="0">
                <a:solidFill>
                  <a:srgbClr val="FF0000"/>
                </a:solidFill>
              </a:rPr>
              <a:t>Common Language Specification (CLS) </a:t>
            </a:r>
            <a:r>
              <a:rPr lang="en-US" sz="2400" dirty="0">
                <a:solidFill>
                  <a:schemeClr val="tx1"/>
                </a:solidFill>
              </a:rPr>
              <a:t>helps in easy creation of the apps and software. Common Language Specification also helps in reduction of cost. It helps in </a:t>
            </a:r>
            <a:r>
              <a:rPr lang="en-US" sz="2400" dirty="0">
                <a:solidFill>
                  <a:srgbClr val="0070C0"/>
                </a:solidFill>
              </a:rPr>
              <a:t>reducing</a:t>
            </a:r>
            <a:r>
              <a:rPr lang="en-US" sz="2400" dirty="0">
                <a:solidFill>
                  <a:schemeClr val="tx1"/>
                </a:solidFill>
              </a:rPr>
              <a:t> the development </a:t>
            </a:r>
            <a:r>
              <a:rPr lang="en-US" sz="2400" dirty="0">
                <a:solidFill>
                  <a:srgbClr val="0070C0"/>
                </a:solidFill>
              </a:rPr>
              <a:t>time</a:t>
            </a:r>
            <a:r>
              <a:rPr lang="en-US" sz="2400" dirty="0">
                <a:solidFill>
                  <a:schemeClr val="tx1"/>
                </a:solidFill>
              </a:rPr>
              <a:t> and </a:t>
            </a:r>
            <a:r>
              <a:rPr lang="en-US" sz="2400" dirty="0">
                <a:solidFill>
                  <a:srgbClr val="0070C0"/>
                </a:solidFill>
              </a:rPr>
              <a:t>cost</a:t>
            </a:r>
            <a:r>
              <a:rPr lang="en-US" sz="2400" dirty="0">
                <a:solidFill>
                  <a:schemeClr val="tx1"/>
                </a:solidFill>
              </a:rPr>
              <a:t>.</a:t>
            </a:r>
          </a:p>
          <a:p>
            <a:pPr algn="just"/>
            <a:r>
              <a:rPr lang="en-US" sz="2400" dirty="0">
                <a:solidFill>
                  <a:schemeClr val="tx1"/>
                </a:solidFill>
              </a:rPr>
              <a:t>The </a:t>
            </a:r>
            <a:r>
              <a:rPr lang="en-US" sz="2400" dirty="0">
                <a:solidFill>
                  <a:srgbClr val="FF0000"/>
                </a:solidFill>
              </a:rPr>
              <a:t>Common Language Infrastructure (CLI) </a:t>
            </a:r>
            <a:r>
              <a:rPr lang="en-US" sz="2400" dirty="0">
                <a:solidFill>
                  <a:schemeClr val="tx1"/>
                </a:solidFill>
              </a:rPr>
              <a:t>is an app development framework that is </a:t>
            </a:r>
            <a:r>
              <a:rPr lang="en-US" sz="2400" dirty="0">
                <a:solidFill>
                  <a:srgbClr val="0070C0"/>
                </a:solidFill>
              </a:rPr>
              <a:t>language-independent</a:t>
            </a:r>
            <a:r>
              <a:rPr lang="en-US" sz="2400" dirty="0">
                <a:solidFill>
                  <a:schemeClr val="tx1"/>
                </a:solidFill>
              </a:rPr>
              <a:t>. Therefore, developers don’t have to worry about changing the language or syntax of their source code when </a:t>
            </a:r>
            <a:r>
              <a:rPr lang="en-US" sz="2400" dirty="0">
                <a:solidFill>
                  <a:srgbClr val="0070C0"/>
                </a:solidFill>
              </a:rPr>
              <a:t>switching from one platform to another.</a:t>
            </a:r>
          </a:p>
          <a:p>
            <a:pPr algn="just"/>
            <a:r>
              <a:rPr lang="en-US" sz="2400" dirty="0">
                <a:solidFill>
                  <a:srgbClr val="FF0000"/>
                </a:solidFill>
              </a:rPr>
              <a:t>Common Type Specification (CTS) </a:t>
            </a:r>
            <a:r>
              <a:rPr lang="en-US" sz="2400" dirty="0">
                <a:solidFill>
                  <a:schemeClr val="tx1"/>
                </a:solidFill>
              </a:rPr>
              <a:t>is a language supporting </a:t>
            </a:r>
            <a:r>
              <a:rPr lang="en-US" sz="2400" dirty="0">
                <a:solidFill>
                  <a:srgbClr val="0070C0"/>
                </a:solidFill>
              </a:rPr>
              <a:t>multiple data types </a:t>
            </a:r>
            <a:r>
              <a:rPr lang="en-US" sz="2400" dirty="0">
                <a:solidFill>
                  <a:schemeClr val="tx1"/>
                </a:solidFill>
              </a:rPr>
              <a:t>is known as a common type system.</a:t>
            </a:r>
          </a:p>
          <a:p>
            <a:pPr algn="just"/>
            <a:r>
              <a:rPr lang="en-US" sz="2400" dirty="0">
                <a:solidFill>
                  <a:schemeClr val="tx1"/>
                </a:solidFill>
              </a:rPr>
              <a:t>CLR</a:t>
            </a:r>
          </a:p>
          <a:p>
            <a:pPr algn="just"/>
            <a:r>
              <a:rPr lang="en-US" sz="2400" dirty="0">
                <a:solidFill>
                  <a:srgbClr val="FF0000"/>
                </a:solidFill>
              </a:rPr>
              <a:t>Framework Class Library (FCL) </a:t>
            </a:r>
            <a:r>
              <a:rPr lang="en-US" sz="2400" dirty="0">
                <a:solidFill>
                  <a:schemeClr val="tx1"/>
                </a:solidFill>
              </a:rPr>
              <a:t>The FCL is part of the Common Language Runtime. It is loaded when the program starts and unloaded when the program ends. This loading and unloading process is also known as “</a:t>
            </a:r>
            <a:r>
              <a:rPr lang="en-US" sz="2400" dirty="0">
                <a:solidFill>
                  <a:srgbClr val="0070C0"/>
                </a:solidFill>
              </a:rPr>
              <a:t>Dependency Injection</a:t>
            </a:r>
            <a:r>
              <a:rPr lang="en-US" sz="2400" dirty="0">
                <a:solidFill>
                  <a:schemeClr val="tx1"/>
                </a:solidFill>
              </a:rPr>
              <a:t>”.</a:t>
            </a:r>
          </a:p>
        </p:txBody>
      </p:sp>
    </p:spTree>
    <p:extLst>
      <p:ext uri="{BB962C8B-B14F-4D97-AF65-F5344CB8AC3E}">
        <p14:creationId xmlns:p14="http://schemas.microsoft.com/office/powerpoint/2010/main" val="45343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1BA2-A80B-5ECC-3757-65D893D73BC3}"/>
              </a:ext>
            </a:extLst>
          </p:cNvPr>
          <p:cNvSpPr>
            <a:spLocks noGrp="1"/>
          </p:cNvSpPr>
          <p:nvPr>
            <p:ph type="title"/>
          </p:nvPr>
        </p:nvSpPr>
        <p:spPr/>
        <p:txBody>
          <a:bodyPr/>
          <a:lstStyle/>
          <a:p>
            <a:r>
              <a:rPr lang="en-US" dirty="0"/>
              <a:t>Advantages of .NET</a:t>
            </a:r>
          </a:p>
        </p:txBody>
      </p:sp>
      <p:sp>
        <p:nvSpPr>
          <p:cNvPr id="3" name="Content Placeholder 2">
            <a:extLst>
              <a:ext uri="{FF2B5EF4-FFF2-40B4-BE49-F238E27FC236}">
                <a16:creationId xmlns:a16="http://schemas.microsoft.com/office/drawing/2014/main" id="{12E03157-2984-B8B9-2C90-8AAE1220AD91}"/>
              </a:ext>
            </a:extLst>
          </p:cNvPr>
          <p:cNvSpPr>
            <a:spLocks noGrp="1"/>
          </p:cNvSpPr>
          <p:nvPr>
            <p:ph idx="1"/>
          </p:nvPr>
        </p:nvSpPr>
        <p:spPr>
          <a:xfrm>
            <a:off x="3869267" y="864108"/>
            <a:ext cx="7821287" cy="5120640"/>
          </a:xfrm>
        </p:spPr>
        <p:txBody>
          <a:bodyPr>
            <a:noAutofit/>
          </a:bodyPr>
          <a:lstStyle/>
          <a:p>
            <a:pPr>
              <a:lnSpc>
                <a:spcPct val="100000"/>
              </a:lnSpc>
            </a:pPr>
            <a:r>
              <a:rPr lang="en-US" sz="2400" b="1" i="0" dirty="0">
                <a:solidFill>
                  <a:srgbClr val="222222"/>
                </a:solidFill>
                <a:effectLst/>
              </a:rPr>
              <a:t>Interoperability – </a:t>
            </a:r>
            <a:r>
              <a:rPr lang="en-US" sz="2400" i="0" dirty="0">
                <a:solidFill>
                  <a:srgbClr val="222222"/>
                </a:solidFill>
                <a:effectLst/>
              </a:rPr>
              <a:t>Migrating lower version application to higher version is easy.</a:t>
            </a:r>
            <a:endParaRPr lang="en-US" sz="2400" b="1" i="0" dirty="0">
              <a:solidFill>
                <a:srgbClr val="222222"/>
              </a:solidFill>
              <a:effectLst/>
            </a:endParaRPr>
          </a:p>
          <a:p>
            <a:pPr>
              <a:lnSpc>
                <a:spcPct val="100000"/>
              </a:lnSpc>
            </a:pPr>
            <a:r>
              <a:rPr lang="en-US" sz="2400" b="1" i="0" dirty="0">
                <a:solidFill>
                  <a:srgbClr val="222222"/>
                </a:solidFill>
                <a:effectLst/>
              </a:rPr>
              <a:t>Portability – </a:t>
            </a:r>
            <a:r>
              <a:rPr lang="en-US" sz="2400" i="0" dirty="0">
                <a:solidFill>
                  <a:srgbClr val="222222"/>
                </a:solidFill>
                <a:effectLst/>
              </a:rPr>
              <a:t>works on any windows platforms.</a:t>
            </a:r>
            <a:endParaRPr lang="en-US" sz="2400" b="1" dirty="0">
              <a:solidFill>
                <a:srgbClr val="222222"/>
              </a:solidFill>
            </a:endParaRPr>
          </a:p>
          <a:p>
            <a:pPr>
              <a:lnSpc>
                <a:spcPct val="100000"/>
              </a:lnSpc>
            </a:pPr>
            <a:r>
              <a:rPr lang="en-US" sz="2400" b="1" i="0" dirty="0">
                <a:solidFill>
                  <a:srgbClr val="222222"/>
                </a:solidFill>
                <a:effectLst/>
              </a:rPr>
              <a:t>Security -  </a:t>
            </a:r>
            <a:r>
              <a:rPr lang="en-US" sz="2400" i="0" dirty="0">
                <a:solidFill>
                  <a:srgbClr val="222222"/>
                </a:solidFill>
                <a:effectLst/>
              </a:rPr>
              <a:t>inbuilt security mechanism helps in both validation and verification of applications.</a:t>
            </a:r>
          </a:p>
          <a:p>
            <a:pPr>
              <a:lnSpc>
                <a:spcPct val="100000"/>
              </a:lnSpc>
            </a:pPr>
            <a:r>
              <a:rPr lang="en-US" sz="2400" b="1" i="0" dirty="0">
                <a:solidFill>
                  <a:srgbClr val="222222"/>
                </a:solidFill>
                <a:effectLst/>
              </a:rPr>
              <a:t>Memory management – </a:t>
            </a:r>
            <a:r>
              <a:rPr lang="en-US" sz="2400" i="0" dirty="0">
                <a:solidFill>
                  <a:srgbClr val="222222"/>
                </a:solidFill>
                <a:effectLst/>
              </a:rPr>
              <a:t>CLR will take care.</a:t>
            </a:r>
            <a:endParaRPr lang="en-US" sz="2400" b="1" dirty="0">
              <a:solidFill>
                <a:srgbClr val="222222"/>
              </a:solidFill>
            </a:endParaRPr>
          </a:p>
          <a:p>
            <a:pPr>
              <a:lnSpc>
                <a:spcPct val="100000"/>
              </a:lnSpc>
            </a:pPr>
            <a:r>
              <a:rPr lang="en-US" sz="2400" b="1" i="0" dirty="0">
                <a:solidFill>
                  <a:srgbClr val="222222"/>
                </a:solidFill>
                <a:effectLst/>
              </a:rPr>
              <a:t>Simplified deployment</a:t>
            </a:r>
            <a:r>
              <a:rPr lang="en-US" sz="2400" b="0" i="0" dirty="0">
                <a:solidFill>
                  <a:srgbClr val="222222"/>
                </a:solidFill>
                <a:effectLst/>
              </a:rPr>
              <a:t>  - The </a:t>
            </a:r>
            <a:r>
              <a:rPr lang="en-US" sz="2400" b="0" i="0" dirty="0" err="1">
                <a:solidFill>
                  <a:srgbClr val="222222"/>
                </a:solidFill>
                <a:effectLst/>
              </a:rPr>
              <a:t>.Net</a:t>
            </a:r>
            <a:r>
              <a:rPr lang="en-US" sz="2400" b="0" i="0" dirty="0">
                <a:solidFill>
                  <a:srgbClr val="222222"/>
                </a:solidFill>
                <a:effectLst/>
              </a:rPr>
              <a:t> framework also have tools, which can be used to package applications built on the </a:t>
            </a:r>
            <a:r>
              <a:rPr lang="en-US" sz="2400" b="0" i="0" dirty="0" err="1">
                <a:solidFill>
                  <a:srgbClr val="222222"/>
                </a:solidFill>
                <a:effectLst/>
              </a:rPr>
              <a:t>.Net</a:t>
            </a:r>
            <a:r>
              <a:rPr lang="en-US" sz="2400" b="0" i="0" dirty="0">
                <a:solidFill>
                  <a:srgbClr val="222222"/>
                </a:solidFill>
                <a:effectLst/>
              </a:rPr>
              <a:t> framework. These packages can then be distributed to client machines.</a:t>
            </a:r>
            <a:endParaRPr lang="en-US" sz="2400" dirty="0"/>
          </a:p>
        </p:txBody>
      </p:sp>
    </p:spTree>
    <p:extLst>
      <p:ext uri="{BB962C8B-B14F-4D97-AF65-F5344CB8AC3E}">
        <p14:creationId xmlns:p14="http://schemas.microsoft.com/office/powerpoint/2010/main" val="903743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BC7-B2FF-D984-2DF2-3E01BD5CCBF2}"/>
              </a:ext>
            </a:extLst>
          </p:cNvPr>
          <p:cNvSpPr>
            <a:spLocks noGrp="1"/>
          </p:cNvSpPr>
          <p:nvPr>
            <p:ph type="title"/>
          </p:nvPr>
        </p:nvSpPr>
        <p:spPr>
          <a:xfrm>
            <a:off x="252918" y="1123837"/>
            <a:ext cx="3040887" cy="4601183"/>
          </a:xfrm>
        </p:spPr>
        <p:txBody>
          <a:bodyPr/>
          <a:lstStyle/>
          <a:p>
            <a:pPr algn="ctr"/>
            <a:r>
              <a:rPr lang="en-US" dirty="0"/>
              <a:t>A Demo on Language Interoperability</a:t>
            </a:r>
          </a:p>
        </p:txBody>
      </p:sp>
      <p:sp>
        <p:nvSpPr>
          <p:cNvPr id="3" name="Content Placeholder 2">
            <a:extLst>
              <a:ext uri="{FF2B5EF4-FFF2-40B4-BE49-F238E27FC236}">
                <a16:creationId xmlns:a16="http://schemas.microsoft.com/office/drawing/2014/main" id="{2AEC34DC-C312-4D1F-8432-18752DB1A814}"/>
              </a:ext>
            </a:extLst>
          </p:cNvPr>
          <p:cNvSpPr>
            <a:spLocks noGrp="1"/>
          </p:cNvSpPr>
          <p:nvPr>
            <p:ph idx="1"/>
          </p:nvPr>
        </p:nvSpPr>
        <p:spPr>
          <a:xfrm>
            <a:off x="3451123" y="403123"/>
            <a:ext cx="8740877" cy="6007509"/>
          </a:xfrm>
        </p:spPr>
        <p:txBody>
          <a:bodyPr>
            <a:normAutofit/>
          </a:bodyPr>
          <a:lstStyle/>
          <a:p>
            <a:pPr marL="0" indent="0">
              <a:buNone/>
            </a:pPr>
            <a:r>
              <a:rPr lang="en-US" sz="2800" b="1" dirty="0">
                <a:solidFill>
                  <a:schemeClr val="tx1">
                    <a:lumMod val="95000"/>
                    <a:lumOff val="5000"/>
                  </a:schemeClr>
                </a:solidFill>
              </a:rPr>
              <a:t>Step 1: File &gt; New Project &gt; C# Class Library</a:t>
            </a: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pPr marL="0" indent="0">
              <a:buNone/>
            </a:pP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ClassLibrary1</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Class1</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DisplayString</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GetString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str = </a:t>
            </a:r>
            <a:r>
              <a:rPr lang="en-US" sz="1800" dirty="0">
                <a:solidFill>
                  <a:srgbClr val="A31515"/>
                </a:solidFill>
                <a:latin typeface="Cascadia Mono" panose="020B0609020000020004" pitchFamily="49" charset="0"/>
              </a:rPr>
              <a:t>"Hi!! I am from C#.NET   "</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GetString</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str;</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p>
          <a:p>
            <a:endParaRPr lang="en-US" dirty="0"/>
          </a:p>
        </p:txBody>
      </p:sp>
    </p:spTree>
    <p:extLst>
      <p:ext uri="{BB962C8B-B14F-4D97-AF65-F5344CB8AC3E}">
        <p14:creationId xmlns:p14="http://schemas.microsoft.com/office/powerpoint/2010/main" val="25417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BC7-B2FF-D984-2DF2-3E01BD5CCBF2}"/>
              </a:ext>
            </a:extLst>
          </p:cNvPr>
          <p:cNvSpPr>
            <a:spLocks noGrp="1"/>
          </p:cNvSpPr>
          <p:nvPr>
            <p:ph type="title"/>
          </p:nvPr>
        </p:nvSpPr>
        <p:spPr>
          <a:xfrm>
            <a:off x="252918" y="1123837"/>
            <a:ext cx="3040887" cy="4601183"/>
          </a:xfrm>
        </p:spPr>
        <p:txBody>
          <a:bodyPr/>
          <a:lstStyle/>
          <a:p>
            <a:pPr algn="ctr"/>
            <a:r>
              <a:rPr lang="en-US" dirty="0"/>
              <a:t>A Demo on Language Interoperability</a:t>
            </a:r>
          </a:p>
        </p:txBody>
      </p:sp>
      <p:sp>
        <p:nvSpPr>
          <p:cNvPr id="3" name="Content Placeholder 2">
            <a:extLst>
              <a:ext uri="{FF2B5EF4-FFF2-40B4-BE49-F238E27FC236}">
                <a16:creationId xmlns:a16="http://schemas.microsoft.com/office/drawing/2014/main" id="{2AEC34DC-C312-4D1F-8432-18752DB1A814}"/>
              </a:ext>
            </a:extLst>
          </p:cNvPr>
          <p:cNvSpPr>
            <a:spLocks noGrp="1"/>
          </p:cNvSpPr>
          <p:nvPr>
            <p:ph idx="1"/>
          </p:nvPr>
        </p:nvSpPr>
        <p:spPr>
          <a:xfrm>
            <a:off x="3431458" y="403123"/>
            <a:ext cx="8878529" cy="6007509"/>
          </a:xfrm>
        </p:spPr>
        <p:txBody>
          <a:bodyPr>
            <a:normAutofit/>
          </a:bodyPr>
          <a:lstStyle/>
          <a:p>
            <a:pPr marL="0" indent="0">
              <a:buNone/>
            </a:pPr>
            <a:r>
              <a:rPr lang="en-US" b="1" dirty="0">
                <a:solidFill>
                  <a:schemeClr val="tx1">
                    <a:lumMod val="95000"/>
                    <a:lumOff val="5000"/>
                  </a:schemeClr>
                </a:solidFill>
              </a:rPr>
              <a:t>Step 2: Right click on solution Class Library &gt; Add &gt; New Project &gt; Visual Basic &gt; Windows Form App</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Step 3: Add Reference</a:t>
            </a:r>
          </a:p>
          <a:p>
            <a:pPr marL="0" indent="0">
              <a:buNone/>
            </a:pPr>
            <a:r>
              <a:rPr lang="en-US" b="1" dirty="0">
                <a:solidFill>
                  <a:schemeClr val="tx1">
                    <a:lumMod val="95000"/>
                    <a:lumOff val="5000"/>
                  </a:schemeClr>
                </a:solidFill>
              </a:rPr>
              <a:t>Right click on WinFormsApp1 &gt; Add &gt; Project Reference &gt; Select the </a:t>
            </a:r>
            <a:r>
              <a:rPr lang="en-US" b="1" dirty="0" err="1">
                <a:solidFill>
                  <a:schemeClr val="tx1">
                    <a:lumMod val="95000"/>
                    <a:lumOff val="5000"/>
                  </a:schemeClr>
                </a:solidFill>
              </a:rPr>
              <a:t>ClassLibrary</a:t>
            </a:r>
            <a:r>
              <a:rPr lang="en-US" b="1" dirty="0">
                <a:solidFill>
                  <a:schemeClr val="tx1">
                    <a:lumMod val="95000"/>
                    <a:lumOff val="5000"/>
                  </a:schemeClr>
                </a:solidFill>
              </a:rPr>
              <a:t> </a:t>
            </a:r>
            <a:r>
              <a:rPr lang="en-US" b="1" dirty="0" err="1">
                <a:solidFill>
                  <a:schemeClr val="tx1">
                    <a:lumMod val="95000"/>
                    <a:lumOff val="5000"/>
                  </a:schemeClr>
                </a:solidFill>
              </a:rPr>
              <a:t>dll</a:t>
            </a:r>
            <a:r>
              <a:rPr lang="en-US" b="1" dirty="0">
                <a:solidFill>
                  <a:schemeClr val="tx1">
                    <a:lumMod val="95000"/>
                    <a:lumOff val="5000"/>
                  </a:schemeClr>
                </a:solidFill>
              </a:rPr>
              <a:t> file</a:t>
            </a: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Step 4: Open Form1.vb and double click</a:t>
            </a:r>
          </a:p>
          <a:p>
            <a:pPr marL="0" indent="0">
              <a:buNone/>
            </a:pP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Form1</a:t>
            </a:r>
            <a:endParaRPr lang="en-US" sz="1600" dirty="0">
              <a:solidFill>
                <a:srgbClr val="000000"/>
              </a:solidFill>
              <a:latin typeface="Cascadia Mono" panose="020B0609020000020004" pitchFamily="49" charset="0"/>
            </a:endParaRP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Sub</a:t>
            </a:r>
            <a:r>
              <a:rPr lang="en-US" sz="1600" dirty="0">
                <a:solidFill>
                  <a:srgbClr val="000000"/>
                </a:solidFill>
                <a:latin typeface="Cascadia Mono" panose="020B0609020000020004" pitchFamily="49" charset="0"/>
              </a:rPr>
              <a:t> Form1_Load(sender </a:t>
            </a:r>
            <a:r>
              <a:rPr lang="en-US" sz="1600" dirty="0">
                <a:solidFill>
                  <a:srgbClr val="0000FF"/>
                </a:solidFill>
                <a:latin typeface="Cascadia Mono" panose="020B0609020000020004" pitchFamily="49" charset="0"/>
              </a:rPr>
              <a:t>As</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Object</a:t>
            </a:r>
            <a:r>
              <a:rPr lang="en-US" sz="1600" dirty="0">
                <a:solidFill>
                  <a:srgbClr val="000000"/>
                </a:solidFill>
                <a:latin typeface="Cascadia Mono" panose="020B0609020000020004" pitchFamily="49" charset="0"/>
              </a:rPr>
              <a:t>, e </a:t>
            </a:r>
            <a:r>
              <a:rPr lang="en-US" sz="1600" dirty="0">
                <a:solidFill>
                  <a:srgbClr val="0000FF"/>
                </a:solidFill>
                <a:latin typeface="Cascadia Mono" panose="020B0609020000020004" pitchFamily="49" charset="0"/>
              </a:rPr>
              <a:t>As</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EventArgs</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Handles</a:t>
            </a:r>
            <a:r>
              <a:rPr lang="en-US" sz="1600" dirty="0">
                <a:solidFill>
                  <a:srgbClr val="000000"/>
                </a:solidFill>
                <a:latin typeface="Cascadia Mono" panose="020B0609020000020004" pitchFamily="49" charset="0"/>
              </a:rPr>
              <a:t> </a:t>
            </a:r>
            <a:r>
              <a:rPr lang="en-US" sz="1600" dirty="0" err="1">
                <a:solidFill>
                  <a:srgbClr val="0000FF"/>
                </a:solidFill>
                <a:latin typeface="Cascadia Mono" panose="020B0609020000020004" pitchFamily="49" charset="0"/>
              </a:rPr>
              <a:t>MyBase</a:t>
            </a:r>
            <a:r>
              <a:rPr lang="en-US" sz="1600" dirty="0" err="1">
                <a:solidFill>
                  <a:srgbClr val="000000"/>
                </a:solidFill>
                <a:latin typeface="Cascadia Mono" panose="020B0609020000020004" pitchFamily="49" charset="0"/>
              </a:rPr>
              <a:t>.Load</a:t>
            </a:r>
            <a:endParaRPr lang="en-US" sz="1600" dirty="0">
              <a:solidFill>
                <a:srgbClr val="000000"/>
              </a:solidFill>
              <a:latin typeface="Cascadia Mono" panose="020B0609020000020004" pitchFamily="49" charset="0"/>
            </a:endParaRP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Dim</a:t>
            </a:r>
            <a:r>
              <a:rPr lang="en-US" sz="1600" dirty="0">
                <a:solidFill>
                  <a:srgbClr val="000000"/>
                </a:solidFill>
                <a:latin typeface="Cascadia Mono" panose="020B0609020000020004" pitchFamily="49" charset="0"/>
              </a:rPr>
              <a:t> obj </a:t>
            </a:r>
            <a:r>
              <a:rPr lang="en-US" sz="1600" dirty="0">
                <a:solidFill>
                  <a:srgbClr val="0000FF"/>
                </a:solidFill>
                <a:latin typeface="Cascadia Mono" panose="020B0609020000020004" pitchFamily="49" charset="0"/>
              </a:rPr>
              <a:t>As</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ClassLibrary1.Class1</a:t>
            </a:r>
          </a:p>
          <a:p>
            <a:pPr marL="0" indent="0">
              <a:buNone/>
            </a:pPr>
            <a:r>
              <a:rPr lang="en-US" sz="1500" dirty="0">
                <a:solidFill>
                  <a:srgbClr val="000000"/>
                </a:solidFill>
                <a:latin typeface="Cascadia Mono" panose="020B0609020000020004" pitchFamily="49" charset="0"/>
              </a:rPr>
              <a:t>        </a:t>
            </a:r>
            <a:r>
              <a:rPr lang="en-US" sz="1500" dirty="0" err="1">
                <a:solidFill>
                  <a:srgbClr val="000000"/>
                </a:solidFill>
                <a:latin typeface="Cascadia Mono" panose="020B0609020000020004" pitchFamily="49" charset="0"/>
              </a:rPr>
              <a:t>MessageBox.Show</a:t>
            </a:r>
            <a:r>
              <a:rPr lang="en-US" sz="1500" dirty="0">
                <a:solidFill>
                  <a:srgbClr val="000000"/>
                </a:solidFill>
                <a:latin typeface="Cascadia Mono" panose="020B0609020000020004" pitchFamily="49" charset="0"/>
              </a:rPr>
              <a:t>(</a:t>
            </a:r>
            <a:r>
              <a:rPr lang="en-US" sz="1500" dirty="0" err="1">
                <a:solidFill>
                  <a:srgbClr val="000000"/>
                </a:solidFill>
                <a:latin typeface="Cascadia Mono" panose="020B0609020000020004" pitchFamily="49" charset="0"/>
              </a:rPr>
              <a:t>obj.DisplayString</a:t>
            </a:r>
            <a:r>
              <a:rPr lang="en-US" sz="1500" dirty="0">
                <a:solidFill>
                  <a:srgbClr val="000000"/>
                </a:solidFill>
                <a:latin typeface="Cascadia Mono" panose="020B0609020000020004" pitchFamily="49" charset="0"/>
              </a:rPr>
              <a:t>(</a:t>
            </a:r>
            <a:r>
              <a:rPr lang="en-US" sz="1500" dirty="0">
                <a:solidFill>
                  <a:srgbClr val="A31515"/>
                </a:solidFill>
                <a:latin typeface="Cascadia Mono" panose="020B0609020000020004" pitchFamily="49" charset="0"/>
              </a:rPr>
              <a:t>"Hello I am from VB.NET"</a:t>
            </a:r>
            <a:r>
              <a:rPr lang="en-US" sz="1500" dirty="0">
                <a:solidFill>
                  <a:srgbClr val="000000"/>
                </a:solidFill>
                <a:latin typeface="Cascadia Mono" panose="020B0609020000020004" pitchFamily="49" charset="0"/>
              </a:rPr>
              <a:t>), </a:t>
            </a:r>
            <a:r>
              <a:rPr lang="en-US" sz="1500" dirty="0">
                <a:solidFill>
                  <a:srgbClr val="A31515"/>
                </a:solidFill>
                <a:latin typeface="Cascadia Mono" panose="020B0609020000020004" pitchFamily="49" charset="0"/>
              </a:rPr>
              <a:t>“MU"</a:t>
            </a:r>
            <a:r>
              <a:rPr lang="en-US" sz="15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FF"/>
                </a:solidFill>
                <a:latin typeface="Cascadia Mono" panose="020B0609020000020004" pitchFamily="49" charset="0"/>
              </a:rPr>
              <a:t>Me</a:t>
            </a:r>
            <a:r>
              <a:rPr lang="en-US" sz="1600" dirty="0" err="1">
                <a:solidFill>
                  <a:srgbClr val="000000"/>
                </a:solidFill>
                <a:latin typeface="Cascadia Mono" panose="020B0609020000020004" pitchFamily="49" charset="0"/>
              </a:rPr>
              <a:t>.Close</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End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Sub</a:t>
            </a:r>
            <a:endParaRPr lang="en-US" sz="1600" dirty="0">
              <a:solidFill>
                <a:srgbClr val="000000"/>
              </a:solidFill>
              <a:latin typeface="Cascadia Mono" panose="020B0609020000020004" pitchFamily="49" charset="0"/>
            </a:endParaRPr>
          </a:p>
          <a:p>
            <a:pPr marL="0" indent="0">
              <a:buNone/>
            </a:pPr>
            <a:r>
              <a:rPr lang="en-US" sz="1600" dirty="0">
                <a:solidFill>
                  <a:srgbClr val="0000FF"/>
                </a:solidFill>
                <a:latin typeface="Cascadia Mono" panose="020B0609020000020004" pitchFamily="49" charset="0"/>
              </a:rPr>
              <a:t>End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endParaRPr lang="en-US" sz="1800" dirty="0"/>
          </a:p>
        </p:txBody>
      </p:sp>
    </p:spTree>
    <p:extLst>
      <p:ext uri="{BB962C8B-B14F-4D97-AF65-F5344CB8AC3E}">
        <p14:creationId xmlns:p14="http://schemas.microsoft.com/office/powerpoint/2010/main" val="3677377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1BC7-B2FF-D984-2DF2-3E01BD5CCBF2}"/>
              </a:ext>
            </a:extLst>
          </p:cNvPr>
          <p:cNvSpPr>
            <a:spLocks noGrp="1"/>
          </p:cNvSpPr>
          <p:nvPr>
            <p:ph type="title"/>
          </p:nvPr>
        </p:nvSpPr>
        <p:spPr>
          <a:xfrm>
            <a:off x="252918" y="1123837"/>
            <a:ext cx="3040887" cy="4601183"/>
          </a:xfrm>
        </p:spPr>
        <p:txBody>
          <a:bodyPr/>
          <a:lstStyle/>
          <a:p>
            <a:pPr algn="ctr"/>
            <a:r>
              <a:rPr lang="en-US" dirty="0"/>
              <a:t>A Demo on Language Interoperability</a:t>
            </a:r>
          </a:p>
        </p:txBody>
      </p:sp>
      <p:sp>
        <p:nvSpPr>
          <p:cNvPr id="3" name="Content Placeholder 2">
            <a:extLst>
              <a:ext uri="{FF2B5EF4-FFF2-40B4-BE49-F238E27FC236}">
                <a16:creationId xmlns:a16="http://schemas.microsoft.com/office/drawing/2014/main" id="{2AEC34DC-C312-4D1F-8432-18752DB1A814}"/>
              </a:ext>
            </a:extLst>
          </p:cNvPr>
          <p:cNvSpPr>
            <a:spLocks noGrp="1"/>
          </p:cNvSpPr>
          <p:nvPr>
            <p:ph idx="1"/>
          </p:nvPr>
        </p:nvSpPr>
        <p:spPr>
          <a:xfrm>
            <a:off x="3719315" y="850491"/>
            <a:ext cx="8219767" cy="6007509"/>
          </a:xfrm>
        </p:spPr>
        <p:txBody>
          <a:bodyPr>
            <a:normAutofit/>
          </a:bodyPr>
          <a:lstStyle/>
          <a:p>
            <a:pPr marL="0" indent="0">
              <a:buNone/>
            </a:pPr>
            <a:r>
              <a:rPr lang="en-US" b="1" dirty="0">
                <a:solidFill>
                  <a:schemeClr val="tx1">
                    <a:lumMod val="95000"/>
                    <a:lumOff val="5000"/>
                  </a:schemeClr>
                </a:solidFill>
              </a:rPr>
              <a:t>Step 5: Right click on VB </a:t>
            </a:r>
            <a:r>
              <a:rPr lang="en-US" b="1" dirty="0" err="1">
                <a:solidFill>
                  <a:schemeClr val="tx1">
                    <a:lumMod val="95000"/>
                    <a:lumOff val="5000"/>
                  </a:schemeClr>
                </a:solidFill>
              </a:rPr>
              <a:t>WinFormApp</a:t>
            </a:r>
            <a:r>
              <a:rPr lang="en-US" b="1" dirty="0">
                <a:solidFill>
                  <a:schemeClr val="tx1">
                    <a:lumMod val="95000"/>
                    <a:lumOff val="5000"/>
                  </a:schemeClr>
                </a:solidFill>
              </a:rPr>
              <a:t> project and build &gt; You will get error</a:t>
            </a: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r>
              <a:rPr lang="en-US" b="1" dirty="0">
                <a:solidFill>
                  <a:schemeClr val="tx1">
                    <a:lumMod val="95000"/>
                    <a:lumOff val="5000"/>
                  </a:schemeClr>
                </a:solidFill>
              </a:rPr>
              <a:t>Step 6: Right click on VB </a:t>
            </a:r>
            <a:r>
              <a:rPr lang="en-US" b="1" dirty="0" err="1">
                <a:solidFill>
                  <a:schemeClr val="tx1">
                    <a:lumMod val="95000"/>
                    <a:lumOff val="5000"/>
                  </a:schemeClr>
                </a:solidFill>
              </a:rPr>
              <a:t>WinFormApp</a:t>
            </a:r>
            <a:r>
              <a:rPr lang="en-US" b="1" dirty="0">
                <a:solidFill>
                  <a:schemeClr val="tx1">
                    <a:lumMod val="95000"/>
                    <a:lumOff val="5000"/>
                  </a:schemeClr>
                </a:solidFill>
              </a:rPr>
              <a:t> &gt; select “set as startup project” &gt; build and run  </a:t>
            </a: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b="1" dirty="0">
              <a:solidFill>
                <a:schemeClr val="tx1">
                  <a:lumMod val="95000"/>
                  <a:lumOff val="5000"/>
                </a:schemeClr>
              </a:solidFill>
            </a:endParaRPr>
          </a:p>
          <a:p>
            <a:pPr marL="0" indent="0">
              <a:buNone/>
            </a:pPr>
            <a:endParaRPr lang="en-US" sz="1600" dirty="0"/>
          </a:p>
        </p:txBody>
      </p:sp>
      <p:pic>
        <p:nvPicPr>
          <p:cNvPr id="5" name="Picture 4">
            <a:extLst>
              <a:ext uri="{FF2B5EF4-FFF2-40B4-BE49-F238E27FC236}">
                <a16:creationId xmlns:a16="http://schemas.microsoft.com/office/drawing/2014/main" id="{36E4FB32-01A2-FA7A-2168-6AC8098B6C7E}"/>
              </a:ext>
            </a:extLst>
          </p:cNvPr>
          <p:cNvPicPr>
            <a:picLocks noChangeAspect="1"/>
          </p:cNvPicPr>
          <p:nvPr/>
        </p:nvPicPr>
        <p:blipFill>
          <a:blip r:embed="rId2"/>
          <a:stretch>
            <a:fillRect/>
          </a:stretch>
        </p:blipFill>
        <p:spPr>
          <a:xfrm>
            <a:off x="4577755" y="757428"/>
            <a:ext cx="5829640" cy="2860842"/>
          </a:xfrm>
          <a:prstGeom prst="rect">
            <a:avLst/>
          </a:prstGeom>
        </p:spPr>
      </p:pic>
      <p:pic>
        <p:nvPicPr>
          <p:cNvPr id="7" name="Picture 6">
            <a:extLst>
              <a:ext uri="{FF2B5EF4-FFF2-40B4-BE49-F238E27FC236}">
                <a16:creationId xmlns:a16="http://schemas.microsoft.com/office/drawing/2014/main" id="{6E270D5B-F5C3-4ECA-75A1-551FE1DABEC8}"/>
              </a:ext>
            </a:extLst>
          </p:cNvPr>
          <p:cNvPicPr>
            <a:picLocks noChangeAspect="1"/>
          </p:cNvPicPr>
          <p:nvPr/>
        </p:nvPicPr>
        <p:blipFill>
          <a:blip r:embed="rId3"/>
          <a:stretch>
            <a:fillRect/>
          </a:stretch>
        </p:blipFill>
        <p:spPr>
          <a:xfrm>
            <a:off x="5558786" y="4507777"/>
            <a:ext cx="3634385" cy="1942184"/>
          </a:xfrm>
          <a:prstGeom prst="rect">
            <a:avLst/>
          </a:prstGeom>
        </p:spPr>
      </p:pic>
    </p:spTree>
    <p:extLst>
      <p:ext uri="{BB962C8B-B14F-4D97-AF65-F5344CB8AC3E}">
        <p14:creationId xmlns:p14="http://schemas.microsoft.com/office/powerpoint/2010/main" val="391487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lnSpc>
                <a:spcPct val="100000"/>
              </a:lnSpc>
            </a:pPr>
            <a:r>
              <a:rPr lang="en-US" sz="2400" dirty="0">
                <a:solidFill>
                  <a:schemeClr val="tx1"/>
                </a:solidFill>
              </a:rPr>
              <a:t>Net Technologies are blend of technologies supported by Microsoft </a:t>
            </a:r>
            <a:r>
              <a:rPr lang="en-US" sz="2400" dirty="0" err="1">
                <a:solidFill>
                  <a:schemeClr val="tx1"/>
                </a:solidFill>
              </a:rPr>
              <a:t>.Net</a:t>
            </a:r>
            <a:r>
              <a:rPr lang="en-US" sz="2400" dirty="0">
                <a:solidFill>
                  <a:schemeClr val="tx1"/>
                </a:solidFill>
              </a:rPr>
              <a:t> Framework that allows user to create various applications. </a:t>
            </a:r>
          </a:p>
          <a:p>
            <a:pPr algn="just">
              <a:lnSpc>
                <a:spcPct val="100000"/>
              </a:lnSpc>
            </a:pPr>
            <a:r>
              <a:rPr lang="en-US" sz="2400" dirty="0">
                <a:solidFill>
                  <a:schemeClr val="tx1"/>
                </a:solidFill>
              </a:rPr>
              <a:t>Students will be able to work with various technologies provided by Microsoft .NET platform.</a:t>
            </a:r>
          </a:p>
        </p:txBody>
      </p:sp>
    </p:spTree>
    <p:extLst>
      <p:ext uri="{BB962C8B-B14F-4D97-AF65-F5344CB8AC3E}">
        <p14:creationId xmlns:p14="http://schemas.microsoft.com/office/powerpoint/2010/main" val="2473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218A-A29A-C297-4D27-DFC4589A874A}"/>
              </a:ext>
            </a:extLst>
          </p:cNvPr>
          <p:cNvSpPr>
            <a:spLocks noGrp="1"/>
          </p:cNvSpPr>
          <p:nvPr>
            <p:ph type="title"/>
          </p:nvPr>
        </p:nvSpPr>
        <p:spPr/>
        <p:txBody>
          <a:bodyPr/>
          <a:lstStyle/>
          <a:p>
            <a:r>
              <a:rPr lang="en-US" dirty="0"/>
              <a:t>Basics of C#</a:t>
            </a:r>
          </a:p>
        </p:txBody>
      </p:sp>
      <p:sp>
        <p:nvSpPr>
          <p:cNvPr id="3" name="Content Placeholder 2">
            <a:extLst>
              <a:ext uri="{FF2B5EF4-FFF2-40B4-BE49-F238E27FC236}">
                <a16:creationId xmlns:a16="http://schemas.microsoft.com/office/drawing/2014/main" id="{7774D826-82B0-A35F-8E82-6AF5741CB218}"/>
              </a:ext>
            </a:extLst>
          </p:cNvPr>
          <p:cNvSpPr>
            <a:spLocks noGrp="1"/>
          </p:cNvSpPr>
          <p:nvPr>
            <p:ph idx="1"/>
          </p:nvPr>
        </p:nvSpPr>
        <p:spPr/>
        <p:txBody>
          <a:bodyPr>
            <a:normAutofit/>
          </a:bodyPr>
          <a:lstStyle/>
          <a:p>
            <a:pPr algn="just"/>
            <a:r>
              <a:rPr lang="en-US" sz="2400" dirty="0">
                <a:solidFill>
                  <a:schemeClr val="tx1">
                    <a:lumMod val="95000"/>
                    <a:lumOff val="5000"/>
                  </a:schemeClr>
                </a:solidFill>
              </a:rPr>
              <a:t>C# </a:t>
            </a:r>
            <a:r>
              <a:rPr lang="en-US" sz="2400" b="1" dirty="0">
                <a:solidFill>
                  <a:schemeClr val="tx1">
                    <a:lumMod val="95000"/>
                    <a:lumOff val="5000"/>
                  </a:schemeClr>
                </a:solidFill>
              </a:rPr>
              <a:t>(C-Sharp) </a:t>
            </a:r>
            <a:r>
              <a:rPr lang="en-US" sz="2400" dirty="0">
                <a:solidFill>
                  <a:schemeClr val="tx1">
                    <a:lumMod val="95000"/>
                    <a:lumOff val="5000"/>
                  </a:schemeClr>
                </a:solidFill>
              </a:rPr>
              <a:t>is a </a:t>
            </a:r>
            <a:r>
              <a:rPr lang="en-US" sz="2400" dirty="0">
                <a:solidFill>
                  <a:srgbClr val="0070C0"/>
                </a:solidFill>
              </a:rPr>
              <a:t>simple, modern, general-purpose, object-oriented </a:t>
            </a:r>
            <a:r>
              <a:rPr lang="en-US" sz="2400" dirty="0">
                <a:solidFill>
                  <a:schemeClr val="tx1">
                    <a:lumMod val="95000"/>
                    <a:lumOff val="5000"/>
                  </a:schemeClr>
                </a:solidFill>
              </a:rPr>
              <a:t>programming language developed by Microsoft within its .NET initiative led by Anders Hejlsberg. </a:t>
            </a:r>
          </a:p>
          <a:p>
            <a:pPr algn="just"/>
            <a:r>
              <a:rPr lang="en-US" sz="2400" dirty="0">
                <a:solidFill>
                  <a:schemeClr val="tx1">
                    <a:lumMod val="95000"/>
                    <a:lumOff val="5000"/>
                  </a:schemeClr>
                </a:solidFill>
              </a:rPr>
              <a:t>C# is used to develop web apps, desktop apps, mobile apps, games and much more.</a:t>
            </a:r>
          </a:p>
          <a:p>
            <a:pPr algn="just"/>
            <a:r>
              <a:rPr lang="en-US" sz="2400" dirty="0">
                <a:solidFill>
                  <a:schemeClr val="tx1">
                    <a:lumMod val="95000"/>
                    <a:lumOff val="5000"/>
                  </a:schemeClr>
                </a:solidFill>
              </a:rPr>
              <a:t>C# enables developers to build many types of secure and robust applications that run in .NET. C# has its roots in the C family of languages and will be immediately familiar to C, C++, Java, and JavaScript programmers.</a:t>
            </a:r>
          </a:p>
        </p:txBody>
      </p:sp>
    </p:spTree>
    <p:extLst>
      <p:ext uri="{BB962C8B-B14F-4D97-AF65-F5344CB8AC3E}">
        <p14:creationId xmlns:p14="http://schemas.microsoft.com/office/powerpoint/2010/main" val="19911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218A-A29A-C297-4D27-DFC4589A874A}"/>
              </a:ext>
            </a:extLst>
          </p:cNvPr>
          <p:cNvSpPr>
            <a:spLocks noGrp="1"/>
          </p:cNvSpPr>
          <p:nvPr>
            <p:ph type="title"/>
          </p:nvPr>
        </p:nvSpPr>
        <p:spPr/>
        <p:txBody>
          <a:bodyPr/>
          <a:lstStyle/>
          <a:p>
            <a:r>
              <a:rPr lang="en-US" dirty="0"/>
              <a:t>Features of C#</a:t>
            </a:r>
          </a:p>
        </p:txBody>
      </p:sp>
      <p:sp>
        <p:nvSpPr>
          <p:cNvPr id="3" name="Content Placeholder 2">
            <a:extLst>
              <a:ext uri="{FF2B5EF4-FFF2-40B4-BE49-F238E27FC236}">
                <a16:creationId xmlns:a16="http://schemas.microsoft.com/office/drawing/2014/main" id="{7774D826-82B0-A35F-8E82-6AF5741CB218}"/>
              </a:ext>
            </a:extLst>
          </p:cNvPr>
          <p:cNvSpPr>
            <a:spLocks noGrp="1"/>
          </p:cNvSpPr>
          <p:nvPr>
            <p:ph idx="1"/>
          </p:nvPr>
        </p:nvSpPr>
        <p:spPr>
          <a:xfrm>
            <a:off x="3559278" y="0"/>
            <a:ext cx="8229600" cy="6858000"/>
          </a:xfrm>
        </p:spPr>
        <p:txBody>
          <a:bodyPr>
            <a:normAutofit/>
          </a:bodyPr>
          <a:lstStyle/>
          <a:p>
            <a:pPr algn="just"/>
            <a:r>
              <a:rPr lang="en-US" sz="2400" dirty="0">
                <a:solidFill>
                  <a:srgbClr val="FF0000"/>
                </a:solidFill>
              </a:rPr>
              <a:t>Simple</a:t>
            </a:r>
            <a:r>
              <a:rPr lang="en-US" sz="2400" dirty="0">
                <a:solidFill>
                  <a:schemeClr val="tx1">
                    <a:lumMod val="95000"/>
                    <a:lumOff val="5000"/>
                  </a:schemeClr>
                </a:solidFill>
              </a:rPr>
              <a:t> - C# is a user-friendly language that offers a structured approach to problem-solving. it provides a wide range of library functions and data types to work.</a:t>
            </a:r>
          </a:p>
          <a:p>
            <a:pPr algn="just"/>
            <a:r>
              <a:rPr lang="en-US" sz="2400" dirty="0">
                <a:solidFill>
                  <a:srgbClr val="FF0000"/>
                </a:solidFill>
              </a:rPr>
              <a:t>Modern Programming Language </a:t>
            </a:r>
            <a:r>
              <a:rPr lang="en-US" sz="2400" dirty="0">
                <a:solidFill>
                  <a:schemeClr val="tx1">
                    <a:lumMod val="95000"/>
                    <a:lumOff val="5000"/>
                  </a:schemeClr>
                </a:solidFill>
              </a:rPr>
              <a:t>- C# programming is a popular and powerful language that is for creating scalable, interoperable, and robust applications.</a:t>
            </a:r>
          </a:p>
          <a:p>
            <a:pPr algn="just"/>
            <a:r>
              <a:rPr lang="en-US" sz="2400" dirty="0">
                <a:solidFill>
                  <a:srgbClr val="FF0000"/>
                </a:solidFill>
              </a:rPr>
              <a:t>Object Oriented </a:t>
            </a:r>
            <a:r>
              <a:rPr lang="en-US" sz="2400" dirty="0">
                <a:solidFill>
                  <a:schemeClr val="tx1">
                    <a:lumMod val="95000"/>
                    <a:lumOff val="5000"/>
                  </a:schemeClr>
                </a:solidFill>
              </a:rPr>
              <a:t>- C# is an object-oriented programming language, which makes development and maintenance easier. </a:t>
            </a:r>
          </a:p>
          <a:p>
            <a:pPr algn="just"/>
            <a:r>
              <a:rPr lang="en-US" sz="2400" dirty="0">
                <a:solidFill>
                  <a:srgbClr val="FF0000"/>
                </a:solidFill>
              </a:rPr>
              <a:t>Type Safe </a:t>
            </a:r>
            <a:r>
              <a:rPr lang="en-US" sz="2400" dirty="0">
                <a:solidFill>
                  <a:schemeClr val="tx1">
                    <a:lumMod val="95000"/>
                    <a:lumOff val="5000"/>
                  </a:schemeClr>
                </a:solidFill>
              </a:rPr>
              <a:t>- The code is type safe can only access memory locations that it has permission to execute. This feature significantly enhances program security.</a:t>
            </a:r>
          </a:p>
        </p:txBody>
      </p:sp>
    </p:spTree>
    <p:extLst>
      <p:ext uri="{BB962C8B-B14F-4D97-AF65-F5344CB8AC3E}">
        <p14:creationId xmlns:p14="http://schemas.microsoft.com/office/powerpoint/2010/main" val="12734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4447-A8C3-F4D4-5B03-5957A8984C06}"/>
              </a:ext>
            </a:extLst>
          </p:cNvPr>
          <p:cNvSpPr>
            <a:spLocks noGrp="1"/>
          </p:cNvSpPr>
          <p:nvPr>
            <p:ph type="title"/>
          </p:nvPr>
        </p:nvSpPr>
        <p:spPr/>
        <p:txBody>
          <a:bodyPr/>
          <a:lstStyle/>
          <a:p>
            <a:r>
              <a:rPr lang="en-US" dirty="0"/>
              <a:t>Features of C#</a:t>
            </a:r>
          </a:p>
        </p:txBody>
      </p:sp>
      <p:sp>
        <p:nvSpPr>
          <p:cNvPr id="3" name="Content Placeholder 2">
            <a:extLst>
              <a:ext uri="{FF2B5EF4-FFF2-40B4-BE49-F238E27FC236}">
                <a16:creationId xmlns:a16="http://schemas.microsoft.com/office/drawing/2014/main" id="{37EFF3DD-4E68-255A-EC93-5A436E2F70F1}"/>
              </a:ext>
            </a:extLst>
          </p:cNvPr>
          <p:cNvSpPr>
            <a:spLocks noGrp="1"/>
          </p:cNvSpPr>
          <p:nvPr>
            <p:ph idx="1"/>
          </p:nvPr>
        </p:nvSpPr>
        <p:spPr/>
        <p:txBody>
          <a:bodyPr>
            <a:normAutofit lnSpcReduction="10000"/>
          </a:bodyPr>
          <a:lstStyle/>
          <a:p>
            <a:pPr algn="just"/>
            <a:r>
              <a:rPr lang="en-US" sz="2400" dirty="0">
                <a:solidFill>
                  <a:srgbClr val="FF0000"/>
                </a:solidFill>
              </a:rPr>
              <a:t>Interoperability </a:t>
            </a:r>
            <a:r>
              <a:rPr lang="en-US" sz="2400" dirty="0">
                <a:solidFill>
                  <a:schemeClr val="tx1">
                    <a:lumMod val="95000"/>
                    <a:lumOff val="5000"/>
                  </a:schemeClr>
                </a:solidFill>
              </a:rPr>
              <a:t>- The interoperability process allows C# programs to perform all the tasks that a native C++ application.</a:t>
            </a:r>
          </a:p>
          <a:p>
            <a:pPr algn="just"/>
            <a:r>
              <a:rPr lang="en-US" sz="2400" dirty="0">
                <a:solidFill>
                  <a:srgbClr val="FF0000"/>
                </a:solidFill>
              </a:rPr>
              <a:t>Scalable and Updateable </a:t>
            </a:r>
            <a:r>
              <a:rPr lang="en-US" sz="2400" dirty="0">
                <a:solidFill>
                  <a:schemeClr val="tx1">
                    <a:lumMod val="95000"/>
                    <a:lumOff val="5000"/>
                  </a:schemeClr>
                </a:solidFill>
              </a:rPr>
              <a:t>- C# is a programming language that is scalable and can be updated automatically. </a:t>
            </a:r>
          </a:p>
          <a:p>
            <a:pPr algn="just"/>
            <a:r>
              <a:rPr lang="en-US" sz="2400" dirty="0">
                <a:solidFill>
                  <a:srgbClr val="FF0000"/>
                </a:solidFill>
              </a:rPr>
              <a:t>Component Oriented </a:t>
            </a:r>
            <a:r>
              <a:rPr lang="en-US" sz="2400" dirty="0">
                <a:solidFill>
                  <a:schemeClr val="tx1">
                    <a:lumMod val="95000"/>
                    <a:lumOff val="5000"/>
                  </a:schemeClr>
                </a:solidFill>
              </a:rPr>
              <a:t>- It is widely used as a software development methodology to create applications that are more strong and can easily scale.</a:t>
            </a:r>
          </a:p>
          <a:p>
            <a:pPr algn="just"/>
            <a:r>
              <a:rPr lang="en-US" sz="2400" dirty="0">
                <a:solidFill>
                  <a:srgbClr val="FF0000"/>
                </a:solidFill>
              </a:rPr>
              <a:t>Structured Programming Language </a:t>
            </a:r>
            <a:r>
              <a:rPr lang="en-US" sz="2400" dirty="0">
                <a:solidFill>
                  <a:schemeClr val="tx1">
                    <a:lumMod val="95000"/>
                    <a:lumOff val="5000"/>
                  </a:schemeClr>
                </a:solidFill>
              </a:rPr>
              <a:t>- divide programs into parts using functions, making it easy to understand and modify.</a:t>
            </a:r>
          </a:p>
          <a:p>
            <a:pPr algn="just"/>
            <a:r>
              <a:rPr lang="en-US" sz="2400" dirty="0">
                <a:solidFill>
                  <a:srgbClr val="FF0000"/>
                </a:solidFill>
              </a:rPr>
              <a:t>Fast Speed </a:t>
            </a:r>
            <a:r>
              <a:rPr lang="en-US" sz="2400" dirty="0">
                <a:solidFill>
                  <a:schemeClr val="tx1">
                    <a:lumMod val="95000"/>
                    <a:lumOff val="5000"/>
                  </a:schemeClr>
                </a:solidFill>
              </a:rPr>
              <a:t>- The compilation and execution time of C# language is fast.</a:t>
            </a:r>
          </a:p>
          <a:p>
            <a:endParaRPr lang="en-US" sz="2400" dirty="0"/>
          </a:p>
        </p:txBody>
      </p:sp>
    </p:spTree>
    <p:extLst>
      <p:ext uri="{BB962C8B-B14F-4D97-AF65-F5344CB8AC3E}">
        <p14:creationId xmlns:p14="http://schemas.microsoft.com/office/powerpoint/2010/main" val="174792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AD69-2791-BF7E-5945-D7F7458E5012}"/>
              </a:ext>
            </a:extLst>
          </p:cNvPr>
          <p:cNvSpPr>
            <a:spLocks noGrp="1"/>
          </p:cNvSpPr>
          <p:nvPr>
            <p:ph type="title"/>
          </p:nvPr>
        </p:nvSpPr>
        <p:spPr/>
        <p:txBody>
          <a:bodyPr/>
          <a:lstStyle/>
          <a:p>
            <a:r>
              <a:rPr lang="en-US" dirty="0"/>
              <a:t>Hello World Program using C#</a:t>
            </a:r>
          </a:p>
        </p:txBody>
      </p:sp>
      <p:sp>
        <p:nvSpPr>
          <p:cNvPr id="3" name="Content Placeholder 2">
            <a:extLst>
              <a:ext uri="{FF2B5EF4-FFF2-40B4-BE49-F238E27FC236}">
                <a16:creationId xmlns:a16="http://schemas.microsoft.com/office/drawing/2014/main" id="{2D71B17A-EAFA-AB49-0374-F1F68770B786}"/>
              </a:ext>
            </a:extLst>
          </p:cNvPr>
          <p:cNvSpPr>
            <a:spLocks noGrp="1"/>
          </p:cNvSpPr>
          <p:nvPr>
            <p:ph idx="1"/>
          </p:nvPr>
        </p:nvSpPr>
        <p:spPr>
          <a:xfrm>
            <a:off x="3593965" y="111826"/>
            <a:ext cx="7315200" cy="4601183"/>
          </a:xfrm>
        </p:spPr>
        <p:txBody>
          <a:bodyPr/>
          <a:lstStyle/>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pPr marL="0" indent="0">
              <a:buNone/>
            </a:pP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HelloWorld</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"Hello World!"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a:t>
            </a:r>
            <a:endParaRPr lang="en-US" dirty="0"/>
          </a:p>
        </p:txBody>
      </p:sp>
      <p:sp>
        <p:nvSpPr>
          <p:cNvPr id="5" name="TextBox 4">
            <a:extLst>
              <a:ext uri="{FF2B5EF4-FFF2-40B4-BE49-F238E27FC236}">
                <a16:creationId xmlns:a16="http://schemas.microsoft.com/office/drawing/2014/main" id="{FDACF745-52F7-30D4-57DA-D78C17268F42}"/>
              </a:ext>
            </a:extLst>
          </p:cNvPr>
          <p:cNvSpPr txBox="1"/>
          <p:nvPr/>
        </p:nvSpPr>
        <p:spPr>
          <a:xfrm>
            <a:off x="3522406" y="4570858"/>
            <a:ext cx="8416675"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t>The </a:t>
            </a:r>
            <a:r>
              <a:rPr lang="en-US" sz="2400" dirty="0">
                <a:solidFill>
                  <a:schemeClr val="accent6">
                    <a:lumMod val="75000"/>
                  </a:schemeClr>
                </a:solidFill>
              </a:rPr>
              <a:t>using System </a:t>
            </a:r>
            <a:r>
              <a:rPr lang="en-US" sz="2400" dirty="0"/>
              <a:t>line means that you are </a:t>
            </a:r>
            <a:r>
              <a:rPr lang="en-US" sz="2400" dirty="0">
                <a:solidFill>
                  <a:schemeClr val="accent6">
                    <a:lumMod val="75000"/>
                  </a:schemeClr>
                </a:solidFill>
              </a:rPr>
              <a:t>using</a:t>
            </a:r>
            <a:r>
              <a:rPr lang="en-US" sz="2400" dirty="0"/>
              <a:t> the </a:t>
            </a:r>
            <a:r>
              <a:rPr lang="en-US" sz="2400" dirty="0">
                <a:solidFill>
                  <a:schemeClr val="accent6">
                    <a:lumMod val="75000"/>
                  </a:schemeClr>
                </a:solidFill>
              </a:rPr>
              <a:t>System</a:t>
            </a:r>
            <a:r>
              <a:rPr lang="en-US" sz="2400" dirty="0"/>
              <a:t> </a:t>
            </a:r>
            <a:r>
              <a:rPr lang="en-US" sz="2400" dirty="0">
                <a:solidFill>
                  <a:schemeClr val="accent6">
                    <a:lumMod val="75000"/>
                  </a:schemeClr>
                </a:solidFill>
              </a:rPr>
              <a:t>library</a:t>
            </a:r>
            <a:r>
              <a:rPr lang="en-US" sz="2400" dirty="0"/>
              <a:t> in your project. Which gives you some useful classes like Console or functions/methods like </a:t>
            </a:r>
            <a:r>
              <a:rPr lang="en-US" sz="2400" dirty="0">
                <a:solidFill>
                  <a:srgbClr val="0070C0"/>
                </a:solidFill>
              </a:rPr>
              <a:t>WriteLine</a:t>
            </a:r>
            <a:r>
              <a:rPr lang="en-US" sz="2400" dirty="0"/>
              <a:t> . </a:t>
            </a:r>
          </a:p>
          <a:p>
            <a:pPr marL="285750" indent="-285750" algn="just">
              <a:buFont typeface="Arial" panose="020B0604020202020204" pitchFamily="34" charset="0"/>
              <a:buChar char="•"/>
            </a:pPr>
            <a:r>
              <a:rPr lang="en-US" sz="2400" dirty="0"/>
              <a:t>The </a:t>
            </a:r>
            <a:r>
              <a:rPr lang="en-US" sz="2400" dirty="0">
                <a:solidFill>
                  <a:srgbClr val="0070C0"/>
                </a:solidFill>
              </a:rPr>
              <a:t>namespace</a:t>
            </a:r>
            <a:r>
              <a:rPr lang="en-US" sz="2400" dirty="0"/>
              <a:t> </a:t>
            </a:r>
            <a:r>
              <a:rPr lang="en-US" sz="2400" dirty="0">
                <a:solidFill>
                  <a:schemeClr val="accent6">
                    <a:lumMod val="75000"/>
                  </a:schemeClr>
                </a:solidFill>
              </a:rPr>
              <a:t>HelloWorld</a:t>
            </a:r>
            <a:r>
              <a:rPr lang="en-US" sz="2400" dirty="0"/>
              <a:t> is something that identifies and encapsulates your code within that namespace. It's like </a:t>
            </a:r>
            <a:r>
              <a:rPr lang="en-US" sz="2400" dirty="0">
                <a:solidFill>
                  <a:schemeClr val="accent6">
                    <a:lumMod val="75000"/>
                  </a:schemeClr>
                </a:solidFill>
              </a:rPr>
              <a:t>packages</a:t>
            </a:r>
            <a:r>
              <a:rPr lang="en-US" sz="2400" dirty="0"/>
              <a:t> in Java.</a:t>
            </a:r>
          </a:p>
        </p:txBody>
      </p:sp>
    </p:spTree>
    <p:extLst>
      <p:ext uri="{BB962C8B-B14F-4D97-AF65-F5344CB8AC3E}">
        <p14:creationId xmlns:p14="http://schemas.microsoft.com/office/powerpoint/2010/main" val="500190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r>
              <a:rPr lang="en-US" dirty="0"/>
              <a:t>C# Classes and Objects</a:t>
            </a:r>
          </a:p>
        </p:txBody>
      </p:sp>
      <p:sp>
        <p:nvSpPr>
          <p:cNvPr id="3" name="Content Placeholder 2">
            <a:extLst>
              <a:ext uri="{FF2B5EF4-FFF2-40B4-BE49-F238E27FC236}">
                <a16:creationId xmlns:a16="http://schemas.microsoft.com/office/drawing/2014/main" id="{8944C295-D316-6663-AC98-AEB85D84996C}"/>
              </a:ext>
            </a:extLst>
          </p:cNvPr>
          <p:cNvSpPr>
            <a:spLocks noGrp="1"/>
          </p:cNvSpPr>
          <p:nvPr>
            <p:ph idx="1"/>
          </p:nvPr>
        </p:nvSpPr>
        <p:spPr>
          <a:xfrm>
            <a:off x="3618271" y="0"/>
            <a:ext cx="7882849" cy="5984748"/>
          </a:xfrm>
        </p:spPr>
        <p:txBody>
          <a:bodyPr>
            <a:normAutofit lnSpcReduction="10000"/>
          </a:bodyPr>
          <a:lstStyle/>
          <a:p>
            <a:pPr algn="just"/>
            <a:r>
              <a:rPr lang="en-US" sz="2400" dirty="0">
                <a:solidFill>
                  <a:schemeClr val="tx1"/>
                </a:solidFill>
              </a:rPr>
              <a:t>Everything in C# is associated with classes and objects, along with its attributes and methods. For example: in real life, a car is an object. The car has attributes, such as weight and color, and methods, such as drive and brake.</a:t>
            </a:r>
          </a:p>
          <a:p>
            <a:pPr algn="just"/>
            <a:r>
              <a:rPr lang="en-US" sz="2400" dirty="0">
                <a:solidFill>
                  <a:srgbClr val="0070C0"/>
                </a:solidFill>
              </a:rPr>
              <a:t>A class is a data structure that may contain data members </a:t>
            </a:r>
            <a:r>
              <a:rPr lang="en-US" sz="2400" dirty="0">
                <a:solidFill>
                  <a:schemeClr val="tx1"/>
                </a:solidFill>
              </a:rPr>
              <a:t>(constants and fields), </a:t>
            </a:r>
            <a:r>
              <a:rPr lang="en-US" sz="2400" dirty="0">
                <a:solidFill>
                  <a:srgbClr val="0070C0"/>
                </a:solidFill>
              </a:rPr>
              <a:t>function members </a:t>
            </a:r>
            <a:r>
              <a:rPr lang="en-US" sz="2400" dirty="0">
                <a:solidFill>
                  <a:schemeClr val="tx1"/>
                </a:solidFill>
              </a:rPr>
              <a:t>(methods, properties, events, indexers, operators, instance constructors, finalizers, and static constructors), and nested types.</a:t>
            </a:r>
          </a:p>
          <a:p>
            <a:pPr algn="just"/>
            <a:r>
              <a:rPr lang="en-US" sz="2400" dirty="0">
                <a:solidFill>
                  <a:schemeClr val="tx1"/>
                </a:solidFill>
              </a:rPr>
              <a:t>A Class is like an object constructor, or a "</a:t>
            </a:r>
            <a:r>
              <a:rPr lang="en-US" sz="2400" dirty="0">
                <a:solidFill>
                  <a:srgbClr val="FF0000"/>
                </a:solidFill>
              </a:rPr>
              <a:t>blueprint</a:t>
            </a:r>
            <a:r>
              <a:rPr lang="en-US" sz="2400" dirty="0">
                <a:solidFill>
                  <a:schemeClr val="tx1"/>
                </a:solidFill>
              </a:rPr>
              <a:t>" for creating objects.</a:t>
            </a:r>
          </a:p>
          <a:p>
            <a:pPr algn="just"/>
            <a:r>
              <a:rPr lang="en-US" sz="2400" dirty="0">
                <a:solidFill>
                  <a:schemeClr val="tx1"/>
                </a:solidFill>
              </a:rPr>
              <a:t>In C#, classes support polymorphism, inheritance and also provide the concept of derived classes and base classes.</a:t>
            </a:r>
          </a:p>
          <a:p>
            <a:pPr algn="just"/>
            <a:r>
              <a:rPr lang="en-US" sz="2400" dirty="0">
                <a:solidFill>
                  <a:schemeClr val="tx1"/>
                </a:solidFill>
              </a:rPr>
              <a:t>A class can be </a:t>
            </a:r>
            <a:r>
              <a:rPr lang="en-US" sz="2400" dirty="0">
                <a:solidFill>
                  <a:srgbClr val="FF0000"/>
                </a:solidFill>
              </a:rPr>
              <a:t>public</a:t>
            </a:r>
            <a:r>
              <a:rPr lang="en-US" sz="2400" dirty="0">
                <a:solidFill>
                  <a:schemeClr val="tx1"/>
                </a:solidFill>
              </a:rPr>
              <a:t> or </a:t>
            </a:r>
            <a:r>
              <a:rPr lang="en-US" sz="2400" dirty="0">
                <a:solidFill>
                  <a:srgbClr val="FF0000"/>
                </a:solidFill>
              </a:rPr>
              <a:t>internal</a:t>
            </a:r>
            <a:r>
              <a:rPr lang="en-US" sz="2400" dirty="0">
                <a:solidFill>
                  <a:schemeClr val="tx1"/>
                </a:solidFill>
              </a:rPr>
              <a:t> etc. By default modifier of the class is internal.</a:t>
            </a:r>
          </a:p>
          <a:p>
            <a:pPr algn="just"/>
            <a:r>
              <a:rPr lang="en-US" sz="2400" dirty="0">
                <a:solidFill>
                  <a:schemeClr val="tx1"/>
                </a:solidFill>
              </a:rPr>
              <a:t>To create a class, use the class keyword:</a:t>
            </a:r>
          </a:p>
          <a:p>
            <a:pPr algn="just"/>
            <a:endParaRPr lang="en-US" sz="2400" dirty="0">
              <a:solidFill>
                <a:schemeClr val="tx1"/>
              </a:solidFill>
            </a:endParaRPr>
          </a:p>
        </p:txBody>
      </p:sp>
      <p:sp>
        <p:nvSpPr>
          <p:cNvPr id="4" name="Rectangle 3">
            <a:extLst>
              <a:ext uri="{FF2B5EF4-FFF2-40B4-BE49-F238E27FC236}">
                <a16:creationId xmlns:a16="http://schemas.microsoft.com/office/drawing/2014/main" id="{6B21C2F6-3263-4E8D-934C-B7E69D801506}"/>
              </a:ext>
            </a:extLst>
          </p:cNvPr>
          <p:cNvSpPr>
            <a:spLocks noChangeArrowheads="1"/>
          </p:cNvSpPr>
          <p:nvPr/>
        </p:nvSpPr>
        <p:spPr bwMode="auto">
          <a:xfrm>
            <a:off x="5241041" y="5614171"/>
            <a:ext cx="6510295" cy="1243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class</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DD4A68"/>
                </a:solidFill>
                <a:effectLst/>
                <a:latin typeface="Consolas" panose="020B0609020204030204" pitchFamily="49" charset="0"/>
              </a:rPr>
              <a:t>Car</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Consolas" panose="020B0609020204030204" pitchFamily="49" charset="0"/>
              </a:rPr>
              <a:t>string</a:t>
            </a:r>
            <a:r>
              <a:rPr kumimoji="0" lang="en-US" altLang="en-US" sz="2000" b="0" i="0" u="none" strike="noStrike" cap="none" normalizeH="0" baseline="0" dirty="0">
                <a:ln>
                  <a:noFill/>
                </a:ln>
                <a:solidFill>
                  <a:srgbClr val="000000"/>
                </a:solidFill>
                <a:effectLst/>
                <a:latin typeface="Consolas" panose="020B0609020204030204" pitchFamily="49" charset="0"/>
              </a:rPr>
              <a:t> color </a:t>
            </a:r>
            <a:r>
              <a:rPr kumimoji="0" lang="en-US" altLang="en-US" sz="2000" b="0" i="0" u="none" strike="noStrike" cap="none" normalizeH="0" baseline="0" dirty="0">
                <a:ln>
                  <a:noFill/>
                </a:ln>
                <a:solidFill>
                  <a:srgbClr val="9A6E3A"/>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669900"/>
                </a:solidFill>
                <a:effectLst/>
                <a:latin typeface="Consolas" panose="020B0609020204030204" pitchFamily="49" charset="0"/>
              </a:rPr>
              <a:t>"red"</a:t>
            </a: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556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r>
              <a:rPr lang="en-US" dirty="0"/>
              <a:t>C# Classes and Objects</a:t>
            </a:r>
          </a:p>
        </p:txBody>
      </p:sp>
      <p:sp>
        <p:nvSpPr>
          <p:cNvPr id="3" name="Content Placeholder 2">
            <a:extLst>
              <a:ext uri="{FF2B5EF4-FFF2-40B4-BE49-F238E27FC236}">
                <a16:creationId xmlns:a16="http://schemas.microsoft.com/office/drawing/2014/main" id="{8944C295-D316-6663-AC98-AEB85D84996C}"/>
              </a:ext>
            </a:extLst>
          </p:cNvPr>
          <p:cNvSpPr>
            <a:spLocks noGrp="1"/>
          </p:cNvSpPr>
          <p:nvPr>
            <p:ph idx="1"/>
          </p:nvPr>
        </p:nvSpPr>
        <p:spPr>
          <a:xfrm>
            <a:off x="3618271" y="864108"/>
            <a:ext cx="7882849" cy="5120640"/>
          </a:xfrm>
        </p:spPr>
        <p:txBody>
          <a:bodyPr>
            <a:normAutofit/>
          </a:bodyPr>
          <a:lstStyle/>
          <a:p>
            <a:pPr algn="just"/>
            <a:r>
              <a:rPr lang="en-US" sz="2400" dirty="0">
                <a:solidFill>
                  <a:srgbClr val="0070C0"/>
                </a:solidFill>
              </a:rPr>
              <a:t>Objects are also known as instances and are created at runtime.</a:t>
            </a:r>
          </a:p>
          <a:p>
            <a:pPr algn="just"/>
            <a:r>
              <a:rPr lang="en-US" sz="2400" dirty="0">
                <a:solidFill>
                  <a:schemeClr val="tx1"/>
                </a:solidFill>
              </a:rPr>
              <a:t>Object is a basic unit of Object-Oriented Programming and represents real-life entities. A typical C# program creates many objects, which as you know, interact by invoking methods. An object consists of : </a:t>
            </a:r>
          </a:p>
          <a:p>
            <a:pPr algn="just"/>
            <a:r>
              <a:rPr lang="en-US" sz="2400" dirty="0">
                <a:solidFill>
                  <a:srgbClr val="FF0000"/>
                </a:solidFill>
              </a:rPr>
              <a:t>State: </a:t>
            </a:r>
            <a:r>
              <a:rPr lang="en-US" sz="2400" dirty="0">
                <a:solidFill>
                  <a:schemeClr val="tx1"/>
                </a:solidFill>
              </a:rPr>
              <a:t>It is represented by </a:t>
            </a:r>
            <a:r>
              <a:rPr lang="en-US" sz="2400" dirty="0">
                <a:solidFill>
                  <a:srgbClr val="0070C0"/>
                </a:solidFill>
              </a:rPr>
              <a:t>attributes</a:t>
            </a:r>
            <a:r>
              <a:rPr lang="en-US" sz="2400" dirty="0">
                <a:solidFill>
                  <a:schemeClr val="tx1"/>
                </a:solidFill>
              </a:rPr>
              <a:t> of an object. It also reflects the properties of an object.</a:t>
            </a:r>
          </a:p>
          <a:p>
            <a:pPr algn="just"/>
            <a:r>
              <a:rPr lang="en-US" sz="2400" dirty="0">
                <a:solidFill>
                  <a:srgbClr val="FF0000"/>
                </a:solidFill>
              </a:rPr>
              <a:t>Behavior: </a:t>
            </a:r>
            <a:r>
              <a:rPr lang="en-US" sz="2400" dirty="0">
                <a:solidFill>
                  <a:schemeClr val="tx1"/>
                </a:solidFill>
              </a:rPr>
              <a:t>It is represented by the </a:t>
            </a:r>
            <a:r>
              <a:rPr lang="en-US" sz="2400" dirty="0">
                <a:solidFill>
                  <a:srgbClr val="0070C0"/>
                </a:solidFill>
              </a:rPr>
              <a:t>methods</a:t>
            </a:r>
            <a:r>
              <a:rPr lang="en-US" sz="2400" dirty="0">
                <a:solidFill>
                  <a:schemeClr val="tx1"/>
                </a:solidFill>
              </a:rPr>
              <a:t> of an object. It also reflects the response of an object with other objects.</a:t>
            </a:r>
          </a:p>
          <a:p>
            <a:pPr algn="just"/>
            <a:r>
              <a:rPr lang="en-US" sz="2400" dirty="0">
                <a:solidFill>
                  <a:srgbClr val="FF0000"/>
                </a:solidFill>
              </a:rPr>
              <a:t>Identity: </a:t>
            </a:r>
            <a:r>
              <a:rPr lang="en-US" sz="2400" dirty="0">
                <a:solidFill>
                  <a:schemeClr val="tx1"/>
                </a:solidFill>
              </a:rPr>
              <a:t>It gives a </a:t>
            </a:r>
            <a:r>
              <a:rPr lang="en-US" sz="2400" dirty="0">
                <a:solidFill>
                  <a:srgbClr val="0070C0"/>
                </a:solidFill>
              </a:rPr>
              <a:t>unique</a:t>
            </a:r>
            <a:r>
              <a:rPr lang="en-US" sz="2400" dirty="0">
                <a:solidFill>
                  <a:schemeClr val="tx1"/>
                </a:solidFill>
              </a:rPr>
              <a:t> </a:t>
            </a:r>
            <a:r>
              <a:rPr lang="en-US" sz="2400" dirty="0">
                <a:solidFill>
                  <a:srgbClr val="0070C0"/>
                </a:solidFill>
              </a:rPr>
              <a:t>name</a:t>
            </a:r>
            <a:r>
              <a:rPr lang="en-US" sz="2400" dirty="0">
                <a:solidFill>
                  <a:schemeClr val="tx1"/>
                </a:solidFill>
              </a:rPr>
              <a:t> to an object and enables one object to interact with other objects.</a:t>
            </a:r>
          </a:p>
        </p:txBody>
      </p:sp>
    </p:spTree>
    <p:extLst>
      <p:ext uri="{BB962C8B-B14F-4D97-AF65-F5344CB8AC3E}">
        <p14:creationId xmlns:p14="http://schemas.microsoft.com/office/powerpoint/2010/main" val="3170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r>
              <a:rPr lang="en-US" dirty="0"/>
              <a:t>C# Classes and Objects</a:t>
            </a:r>
          </a:p>
        </p:txBody>
      </p:sp>
      <p:sp>
        <p:nvSpPr>
          <p:cNvPr id="7" name="Rectangle 2">
            <a:extLst>
              <a:ext uri="{FF2B5EF4-FFF2-40B4-BE49-F238E27FC236}">
                <a16:creationId xmlns:a16="http://schemas.microsoft.com/office/drawing/2014/main" id="{3BC8DDD9-CA8D-41C8-8AA5-09B747546779}"/>
              </a:ext>
            </a:extLst>
          </p:cNvPr>
          <p:cNvSpPr>
            <a:spLocks noGrp="1" noChangeArrowheads="1"/>
          </p:cNvSpPr>
          <p:nvPr>
            <p:ph idx="1"/>
          </p:nvPr>
        </p:nvSpPr>
        <p:spPr bwMode="auto">
          <a:xfrm>
            <a:off x="3761112" y="1167771"/>
            <a:ext cx="7211687" cy="4013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77AA"/>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7AA"/>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DD4A68"/>
                </a:solidFill>
                <a:effectLst/>
                <a:latin typeface="Consolas" panose="020B0609020204030204" pitchFamily="49" charset="0"/>
              </a:rPr>
              <a:t>Car</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7AA"/>
                </a:solidFill>
                <a:effectLst/>
                <a:latin typeface="Consolas" panose="020B0609020204030204" pitchFamily="49" charset="0"/>
              </a:rPr>
              <a:t>string</a:t>
            </a:r>
            <a:r>
              <a:rPr kumimoji="0" lang="en-US" altLang="en-US" sz="2400" b="0" i="0" u="none" strike="noStrike" cap="none" normalizeH="0" baseline="0" dirty="0">
                <a:ln>
                  <a:noFill/>
                </a:ln>
                <a:solidFill>
                  <a:srgbClr val="000000"/>
                </a:solidFill>
                <a:effectLst/>
                <a:latin typeface="Consolas" panose="020B0609020204030204" pitchFamily="49" charset="0"/>
              </a:rPr>
              <a:t> color </a:t>
            </a:r>
            <a:r>
              <a:rPr kumimoji="0" lang="en-US" altLang="en-US" sz="2400" b="0" i="0" u="none" strike="noStrike" cap="none" normalizeH="0" baseline="0" dirty="0">
                <a:ln>
                  <a:noFill/>
                </a:ln>
                <a:solidFill>
                  <a:srgbClr val="9A6E3A"/>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669900"/>
                </a:solidFill>
                <a:effectLst/>
                <a:latin typeface="Consolas" panose="020B0609020204030204" pitchFamily="49" charset="0"/>
              </a:rPr>
              <a:t>"red"</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7AA"/>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77AA"/>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DD4A68"/>
                </a:solidFill>
                <a:effectLst/>
                <a:latin typeface="Consolas" panose="020B0609020204030204" pitchFamily="49" charset="0"/>
              </a:rPr>
              <a:t>Main</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77AA"/>
                </a:solidFill>
                <a:effectLst/>
                <a:latin typeface="Consolas" panose="020B0609020204030204" pitchFamily="49" charset="0"/>
              </a:rPr>
              <a:t>string</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000000"/>
                </a:solidFill>
                <a:effectLst/>
                <a:latin typeface="Consolas" panose="020B0609020204030204" pitchFamily="49" charset="0"/>
              </a:rPr>
              <a:t>args</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DD4A68"/>
                </a:solidFill>
                <a:effectLst/>
                <a:latin typeface="Consolas" panose="020B0609020204030204" pitchFamily="49" charset="0"/>
              </a:rPr>
              <a:t>Car</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1" i="0" u="none" strike="noStrike" cap="none" normalizeH="0" baseline="0" dirty="0" err="1">
                <a:ln>
                  <a:noFill/>
                </a:ln>
                <a:solidFill>
                  <a:srgbClr val="000000"/>
                </a:solidFill>
                <a:effectLst/>
                <a:latin typeface="Consolas" panose="020B0609020204030204" pitchFamily="49" charset="0"/>
              </a:rPr>
              <a:t>myObj</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A6E3A"/>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77AA"/>
                </a:solidFill>
                <a:effectLst/>
                <a:latin typeface="Consolas" panose="020B0609020204030204" pitchFamily="49" charset="0"/>
              </a:rPr>
              <a:t>new</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DD4A68"/>
                </a:solidFill>
                <a:effectLst/>
                <a:latin typeface="Consolas" panose="020B0609020204030204" pitchFamily="49" charset="0"/>
              </a:rPr>
              <a:t>Car</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rPr>
              <a:t>Console</a:t>
            </a:r>
            <a:r>
              <a:rPr kumimoji="0" lang="en-US" altLang="en-US" sz="2400" b="0" i="0" u="none" strike="noStrike" cap="none" normalizeH="0" baseline="0" dirty="0" err="1">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DD4A68"/>
                </a:solidFill>
                <a:effectLst/>
                <a:latin typeface="Consolas" panose="020B0609020204030204" pitchFamily="49" charset="0"/>
              </a:rPr>
              <a:t>WriteLine</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myObj</a:t>
            </a:r>
            <a:r>
              <a:rPr kumimoji="0" lang="en-US" altLang="en-US" sz="2400" b="0" i="0" u="none" strike="noStrike" cap="none" normalizeH="0" baseline="0" dirty="0" err="1">
                <a:ln>
                  <a:noFill/>
                </a:ln>
                <a:solidFill>
                  <a:srgbClr val="999999"/>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color</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016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r>
              <a:rPr lang="en-US" dirty="0"/>
              <a:t>C# Methods</a:t>
            </a:r>
          </a:p>
        </p:txBody>
      </p:sp>
      <p:sp>
        <p:nvSpPr>
          <p:cNvPr id="7" name="Rectangle 2">
            <a:extLst>
              <a:ext uri="{FF2B5EF4-FFF2-40B4-BE49-F238E27FC236}">
                <a16:creationId xmlns:a16="http://schemas.microsoft.com/office/drawing/2014/main" id="{3BC8DDD9-CA8D-41C8-8AA5-09B747546779}"/>
              </a:ext>
            </a:extLst>
          </p:cNvPr>
          <p:cNvSpPr>
            <a:spLocks noGrp="1" noChangeArrowheads="1"/>
          </p:cNvSpPr>
          <p:nvPr>
            <p:ph idx="1"/>
          </p:nvPr>
        </p:nvSpPr>
        <p:spPr bwMode="auto">
          <a:xfrm>
            <a:off x="3691839" y="788985"/>
            <a:ext cx="7211687" cy="34413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algn="just"/>
            <a:r>
              <a:rPr lang="en-US" sz="2400" dirty="0">
                <a:solidFill>
                  <a:schemeClr val="tx1"/>
                </a:solidFill>
              </a:rPr>
              <a:t>A method is a </a:t>
            </a:r>
            <a:r>
              <a:rPr lang="en-US" sz="2400" dirty="0">
                <a:solidFill>
                  <a:srgbClr val="0070C0"/>
                </a:solidFill>
              </a:rPr>
              <a:t>block of code </a:t>
            </a:r>
            <a:r>
              <a:rPr lang="en-US" sz="2400" dirty="0">
                <a:solidFill>
                  <a:schemeClr val="tx1"/>
                </a:solidFill>
              </a:rPr>
              <a:t>which only runs when it is called.</a:t>
            </a:r>
          </a:p>
          <a:p>
            <a:pPr algn="just"/>
            <a:r>
              <a:rPr lang="en-US" sz="2400" dirty="0">
                <a:solidFill>
                  <a:schemeClr val="tx1"/>
                </a:solidFill>
              </a:rPr>
              <a:t>You can pass data, known as parameters, into a method.</a:t>
            </a:r>
          </a:p>
          <a:p>
            <a:pPr algn="just"/>
            <a:r>
              <a:rPr lang="en-US" sz="2400" dirty="0">
                <a:solidFill>
                  <a:schemeClr val="tx1"/>
                </a:solidFill>
              </a:rPr>
              <a:t>Methods are used to perform certain actions, and they are also known as functions.</a:t>
            </a:r>
          </a:p>
          <a:p>
            <a:pPr algn="just"/>
            <a:r>
              <a:rPr lang="en-US" sz="2400" dirty="0">
                <a:solidFill>
                  <a:srgbClr val="FF0000"/>
                </a:solidFill>
              </a:rPr>
              <a:t>Why use methods? </a:t>
            </a:r>
            <a:r>
              <a:rPr lang="en-US" sz="2400" dirty="0">
                <a:solidFill>
                  <a:srgbClr val="0070C0"/>
                </a:solidFill>
              </a:rPr>
              <a:t>To reuse code: define the code once, and use it many times.</a:t>
            </a:r>
          </a:p>
        </p:txBody>
      </p:sp>
      <p:sp>
        <p:nvSpPr>
          <p:cNvPr id="4" name="Rectangle 2">
            <a:extLst>
              <a:ext uri="{FF2B5EF4-FFF2-40B4-BE49-F238E27FC236}">
                <a16:creationId xmlns:a16="http://schemas.microsoft.com/office/drawing/2014/main" id="{D5173DC2-9BF6-4582-901F-C63B763932A5}"/>
              </a:ext>
            </a:extLst>
          </p:cNvPr>
          <p:cNvSpPr>
            <a:spLocks noChangeArrowheads="1"/>
          </p:cNvSpPr>
          <p:nvPr/>
        </p:nvSpPr>
        <p:spPr bwMode="auto">
          <a:xfrm>
            <a:off x="3866224" y="4089969"/>
            <a:ext cx="6862916" cy="21671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7AA"/>
                </a:solidFill>
                <a:effectLst/>
                <a:latin typeface="Consolas" panose="020B0609020204030204" pitchFamily="49" charset="0"/>
              </a:rPr>
              <a:t>class</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DD4A68"/>
                </a:solidFill>
                <a:effectLst/>
                <a:latin typeface="Consolas" panose="020B0609020204030204" pitchFamily="49" charset="0"/>
              </a:rPr>
              <a:t>Program</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77AA"/>
                </a:solidFill>
                <a:effectLst/>
                <a:latin typeface="Consolas" panose="020B0609020204030204" pitchFamily="49" charset="0"/>
              </a:rPr>
              <a:t>static</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0077AA"/>
                </a:solidFill>
                <a:effectLst/>
                <a:latin typeface="Consolas" panose="020B0609020204030204" pitchFamily="49" charset="0"/>
              </a:rPr>
              <a:t>void</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err="1">
                <a:ln>
                  <a:noFill/>
                </a:ln>
                <a:solidFill>
                  <a:srgbClr val="DD4A68"/>
                </a:solidFill>
                <a:effectLst/>
                <a:latin typeface="Consolas" panose="020B0609020204030204" pitchFamily="49" charset="0"/>
              </a:rPr>
              <a:t>MyMethod</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708090"/>
                </a:solidFill>
                <a:effectLst/>
                <a:latin typeface="Consolas" panose="020B0609020204030204" pitchFamily="49" charset="0"/>
              </a:rPr>
              <a:t>// code to be executed</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99999"/>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841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pPr algn="ctr"/>
            <a:r>
              <a:rPr lang="en-US" dirty="0"/>
              <a:t>C# Methods</a:t>
            </a:r>
            <a:br>
              <a:rPr lang="en-US" dirty="0"/>
            </a:br>
            <a:r>
              <a:rPr lang="en-US" dirty="0"/>
              <a:t>Parameters and Arguments</a:t>
            </a:r>
          </a:p>
        </p:txBody>
      </p:sp>
      <p:sp>
        <p:nvSpPr>
          <p:cNvPr id="7" name="Rectangle 2">
            <a:extLst>
              <a:ext uri="{FF2B5EF4-FFF2-40B4-BE49-F238E27FC236}">
                <a16:creationId xmlns:a16="http://schemas.microsoft.com/office/drawing/2014/main" id="{3BC8DDD9-CA8D-41C8-8AA5-09B747546779}"/>
              </a:ext>
            </a:extLst>
          </p:cNvPr>
          <p:cNvSpPr>
            <a:spLocks noGrp="1" noChangeArrowheads="1"/>
          </p:cNvSpPr>
          <p:nvPr>
            <p:ph idx="1"/>
          </p:nvPr>
        </p:nvSpPr>
        <p:spPr bwMode="auto">
          <a:xfrm>
            <a:off x="3691839" y="163238"/>
            <a:ext cx="8126088" cy="46928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lvl="0" indent="0" eaLnBrk="0" fontAlgn="base" hangingPunct="0">
              <a:lnSpc>
                <a:spcPct val="150000"/>
              </a:lnSpc>
              <a:spcBef>
                <a:spcPct val="0"/>
              </a:spcBef>
              <a:spcAft>
                <a:spcPct val="0"/>
              </a:spcAft>
              <a:buClrTx/>
              <a:buNone/>
            </a:pPr>
            <a:r>
              <a:rPr lang="en-US" altLang="en-US" sz="2400" dirty="0">
                <a:solidFill>
                  <a:srgbClr val="0077AA"/>
                </a:solidFill>
                <a:latin typeface="Consolas" panose="020B0609020204030204" pitchFamily="49" charset="0"/>
              </a:rPr>
              <a:t>static</a:t>
            </a:r>
            <a:r>
              <a:rPr lang="en-US" altLang="en-US" sz="2400" dirty="0">
                <a:solidFill>
                  <a:srgbClr val="000000"/>
                </a:solidFill>
                <a:latin typeface="Consolas" panose="020B0609020204030204" pitchFamily="49" charset="0"/>
              </a:rPr>
              <a:t> </a:t>
            </a:r>
            <a:r>
              <a:rPr lang="en-US" altLang="en-US" sz="2400" dirty="0">
                <a:solidFill>
                  <a:srgbClr val="0077AA"/>
                </a:solidFill>
                <a:latin typeface="Consolas" panose="020B0609020204030204" pitchFamily="49" charset="0"/>
              </a:rPr>
              <a:t>void</a:t>
            </a:r>
            <a:r>
              <a:rPr lang="en-US" altLang="en-US" sz="2400" dirty="0">
                <a:solidFill>
                  <a:srgbClr val="000000"/>
                </a:solidFill>
                <a:latin typeface="Consolas" panose="020B0609020204030204" pitchFamily="49" charset="0"/>
              </a:rPr>
              <a:t> </a:t>
            </a:r>
            <a:r>
              <a:rPr lang="en-US" altLang="en-US" sz="2400" dirty="0" err="1">
                <a:solidFill>
                  <a:srgbClr val="DD4A68"/>
                </a:solidFill>
                <a:latin typeface="Consolas" panose="020B0609020204030204" pitchFamily="49" charset="0"/>
              </a:rPr>
              <a:t>MyMethod</a:t>
            </a:r>
            <a:r>
              <a:rPr lang="en-US" altLang="en-US" sz="2400" dirty="0">
                <a:solidFill>
                  <a:srgbClr val="999999"/>
                </a:solidFill>
                <a:latin typeface="Consolas" panose="020B0609020204030204" pitchFamily="49" charset="0"/>
              </a:rPr>
              <a:t>(</a:t>
            </a:r>
            <a:r>
              <a:rPr lang="en-US" altLang="en-US" sz="2400" dirty="0">
                <a:solidFill>
                  <a:srgbClr val="0077AA"/>
                </a:solidFill>
                <a:latin typeface="Consolas" panose="020B0609020204030204" pitchFamily="49" charset="0"/>
              </a:rPr>
              <a:t>string</a:t>
            </a: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fname</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Console</a:t>
            </a:r>
            <a:r>
              <a:rPr lang="en-US" altLang="en-US" sz="2400" dirty="0" err="1">
                <a:solidFill>
                  <a:srgbClr val="999999"/>
                </a:solidFill>
                <a:latin typeface="Consolas" panose="020B0609020204030204" pitchFamily="49" charset="0"/>
              </a:rPr>
              <a:t>.</a:t>
            </a:r>
            <a:r>
              <a:rPr lang="en-US" altLang="en-US" sz="2400" dirty="0" err="1">
                <a:solidFill>
                  <a:srgbClr val="DD4A68"/>
                </a:solidFill>
                <a:latin typeface="Consolas" panose="020B0609020204030204" pitchFamily="49" charset="0"/>
              </a:rPr>
              <a:t>WriteLine</a:t>
            </a:r>
            <a:r>
              <a:rPr lang="en-US" altLang="en-US" sz="2400" dirty="0">
                <a:solidFill>
                  <a:srgbClr val="999999"/>
                </a:solidFill>
                <a:latin typeface="Consolas" panose="020B0609020204030204" pitchFamily="49" charset="0"/>
              </a:rPr>
              <a:t>(</a:t>
            </a:r>
            <a:r>
              <a:rPr lang="en-US" altLang="en-US" sz="2400" dirty="0" err="1">
                <a:solidFill>
                  <a:srgbClr val="000000"/>
                </a:solidFill>
                <a:latin typeface="Consolas" panose="020B0609020204030204" pitchFamily="49" charset="0"/>
              </a:rPr>
              <a:t>fname</a:t>
            </a:r>
            <a:r>
              <a:rPr lang="en-US" altLang="en-US" sz="2400" dirty="0">
                <a:solidFill>
                  <a:srgbClr val="000000"/>
                </a:solidFill>
                <a:latin typeface="Consolas" panose="020B0609020204030204" pitchFamily="49" charset="0"/>
              </a:rPr>
              <a:t> </a:t>
            </a:r>
            <a:r>
              <a:rPr lang="en-US" altLang="en-US" sz="2400" dirty="0">
                <a:solidFill>
                  <a:srgbClr val="9A6E3A"/>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669900"/>
                </a:solidFill>
                <a:latin typeface="Consolas" panose="020B0609020204030204" pitchFamily="49" charset="0"/>
              </a:rPr>
              <a:t>" Welcome to MU"</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p>
          <a:p>
            <a:pPr marL="0" lvl="0" indent="0" eaLnBrk="0" fontAlgn="base" hangingPunct="0">
              <a:lnSpc>
                <a:spcPct val="150000"/>
              </a:lnSpc>
              <a:spcBef>
                <a:spcPct val="0"/>
              </a:spcBef>
              <a:spcAft>
                <a:spcPct val="0"/>
              </a:spcAft>
              <a:buClrTx/>
              <a:buNone/>
            </a:pPr>
            <a:r>
              <a:rPr lang="en-US" altLang="en-US" sz="2400" dirty="0">
                <a:solidFill>
                  <a:srgbClr val="999999"/>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marL="0" lvl="0" indent="0" eaLnBrk="0" fontAlgn="base" hangingPunct="0">
              <a:lnSpc>
                <a:spcPct val="150000"/>
              </a:lnSpc>
              <a:spcBef>
                <a:spcPct val="0"/>
              </a:spcBef>
              <a:spcAft>
                <a:spcPct val="0"/>
              </a:spcAft>
              <a:buClrTx/>
              <a:buNone/>
            </a:pPr>
            <a:r>
              <a:rPr lang="en-US" altLang="en-US" sz="2400" dirty="0">
                <a:solidFill>
                  <a:srgbClr val="0077AA"/>
                </a:solidFill>
                <a:latin typeface="Consolas" panose="020B0609020204030204" pitchFamily="49" charset="0"/>
              </a:rPr>
              <a:t>static</a:t>
            </a:r>
            <a:r>
              <a:rPr lang="en-US" altLang="en-US" sz="2400" dirty="0">
                <a:solidFill>
                  <a:srgbClr val="000000"/>
                </a:solidFill>
                <a:latin typeface="Consolas" panose="020B0609020204030204" pitchFamily="49" charset="0"/>
              </a:rPr>
              <a:t> </a:t>
            </a:r>
            <a:r>
              <a:rPr lang="en-US" altLang="en-US" sz="2400" dirty="0">
                <a:solidFill>
                  <a:srgbClr val="0077AA"/>
                </a:solidFill>
                <a:latin typeface="Consolas" panose="020B0609020204030204" pitchFamily="49" charset="0"/>
              </a:rPr>
              <a:t>void</a:t>
            </a:r>
            <a:r>
              <a:rPr lang="en-US" altLang="en-US" sz="2400" dirty="0">
                <a:solidFill>
                  <a:srgbClr val="000000"/>
                </a:solidFill>
                <a:latin typeface="Consolas" panose="020B0609020204030204" pitchFamily="49" charset="0"/>
              </a:rPr>
              <a:t> </a:t>
            </a:r>
            <a:r>
              <a:rPr lang="en-US" altLang="en-US" sz="2400" dirty="0">
                <a:solidFill>
                  <a:srgbClr val="DD4A68"/>
                </a:solidFill>
                <a:latin typeface="Consolas" panose="020B0609020204030204" pitchFamily="49" charset="0"/>
              </a:rPr>
              <a:t>Main</a:t>
            </a:r>
            <a:r>
              <a:rPr lang="en-US" altLang="en-US" sz="2400" dirty="0">
                <a:solidFill>
                  <a:srgbClr val="999999"/>
                </a:solidFill>
                <a:latin typeface="Consolas" panose="020B0609020204030204" pitchFamily="49" charset="0"/>
              </a:rPr>
              <a:t>(</a:t>
            </a:r>
            <a:r>
              <a:rPr lang="en-US" altLang="en-US" sz="2400" dirty="0">
                <a:solidFill>
                  <a:srgbClr val="0077AA"/>
                </a:solidFill>
                <a:latin typeface="Consolas" panose="020B0609020204030204" pitchFamily="49" charset="0"/>
              </a:rPr>
              <a:t>string</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err="1">
                <a:solidFill>
                  <a:srgbClr val="000000"/>
                </a:solidFill>
                <a:latin typeface="Consolas" panose="020B0609020204030204" pitchFamily="49" charset="0"/>
              </a:rPr>
              <a:t>args</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r>
              <a:rPr lang="en-US" altLang="en-US" sz="2400" dirty="0" err="1">
                <a:solidFill>
                  <a:srgbClr val="DD4A68"/>
                </a:solidFill>
                <a:latin typeface="Consolas" panose="020B0609020204030204" pitchFamily="49" charset="0"/>
              </a:rPr>
              <a:t>MyMethod</a:t>
            </a:r>
            <a:r>
              <a:rPr lang="en-US" altLang="en-US" sz="2400" dirty="0">
                <a:solidFill>
                  <a:srgbClr val="999999"/>
                </a:solidFill>
                <a:latin typeface="Consolas" panose="020B0609020204030204" pitchFamily="49" charset="0"/>
              </a:rPr>
              <a:t>(</a:t>
            </a:r>
            <a:r>
              <a:rPr lang="en-US" altLang="en-US" sz="2400" dirty="0">
                <a:solidFill>
                  <a:srgbClr val="669900"/>
                </a:solidFill>
                <a:latin typeface="Consolas" panose="020B0609020204030204" pitchFamily="49" charset="0"/>
              </a:rPr>
              <a:t>"Ram"</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p>
          <a:p>
            <a:pPr marL="0" lvl="0" indent="0" eaLnBrk="0" fontAlgn="base" hangingPunct="0">
              <a:lnSpc>
                <a:spcPct val="150000"/>
              </a:lnSpc>
              <a:spcBef>
                <a:spcPct val="0"/>
              </a:spcBef>
              <a:spcAft>
                <a:spcPct val="0"/>
              </a:spcAft>
              <a:buClrTx/>
              <a:buNone/>
            </a:pPr>
            <a:r>
              <a:rPr lang="en-US" altLang="en-US" sz="2400" dirty="0" err="1">
                <a:solidFill>
                  <a:srgbClr val="DD4A68"/>
                </a:solidFill>
                <a:latin typeface="Consolas" panose="020B0609020204030204" pitchFamily="49" charset="0"/>
              </a:rPr>
              <a:t>MyMethod</a:t>
            </a:r>
            <a:r>
              <a:rPr lang="en-US" altLang="en-US" sz="2400" dirty="0">
                <a:solidFill>
                  <a:srgbClr val="999999"/>
                </a:solidFill>
                <a:latin typeface="Consolas" panose="020B0609020204030204" pitchFamily="49" charset="0"/>
              </a:rPr>
              <a:t>(</a:t>
            </a:r>
            <a:r>
              <a:rPr lang="en-US" altLang="en-US" sz="2400" dirty="0">
                <a:solidFill>
                  <a:srgbClr val="669900"/>
                </a:solidFill>
                <a:latin typeface="Consolas" panose="020B0609020204030204" pitchFamily="49" charset="0"/>
              </a:rPr>
              <a:t>"Sofi"</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p>
          <a:p>
            <a:pPr marL="0" lvl="0" indent="0" eaLnBrk="0" fontAlgn="base" hangingPunct="0">
              <a:lnSpc>
                <a:spcPct val="150000"/>
              </a:lnSpc>
              <a:spcBef>
                <a:spcPct val="0"/>
              </a:spcBef>
              <a:spcAft>
                <a:spcPct val="0"/>
              </a:spcAft>
              <a:buClrTx/>
              <a:buNone/>
            </a:pPr>
            <a:r>
              <a:rPr lang="en-US" altLang="en-US" sz="2400" dirty="0" err="1">
                <a:solidFill>
                  <a:srgbClr val="DD4A68"/>
                </a:solidFill>
                <a:latin typeface="Consolas" panose="020B0609020204030204" pitchFamily="49" charset="0"/>
              </a:rPr>
              <a:t>MyMethod</a:t>
            </a:r>
            <a:r>
              <a:rPr lang="en-US" altLang="en-US" sz="2400" dirty="0">
                <a:solidFill>
                  <a:srgbClr val="999999"/>
                </a:solidFill>
                <a:latin typeface="Consolas" panose="020B0609020204030204" pitchFamily="49" charset="0"/>
              </a:rPr>
              <a:t>(</a:t>
            </a:r>
            <a:r>
              <a:rPr lang="en-US" altLang="en-US" sz="2400" dirty="0">
                <a:solidFill>
                  <a:srgbClr val="669900"/>
                </a:solidFill>
                <a:latin typeface="Consolas" panose="020B0609020204030204" pitchFamily="49" charset="0"/>
              </a:rPr>
              <a:t>"Aarav"</a:t>
            </a:r>
            <a:r>
              <a:rPr lang="en-US" altLang="en-US" sz="2400" dirty="0">
                <a:solidFill>
                  <a:srgbClr val="999999"/>
                </a:solidFill>
                <a:latin typeface="Consolas" panose="020B0609020204030204" pitchFamily="49" charset="0"/>
              </a:rPr>
              <a:t>);</a:t>
            </a:r>
            <a:r>
              <a:rPr lang="en-US" altLang="en-US" sz="2400" dirty="0">
                <a:solidFill>
                  <a:srgbClr val="000000"/>
                </a:solidFill>
                <a:latin typeface="Consolas" panose="020B0609020204030204" pitchFamily="49" charset="0"/>
              </a:rPr>
              <a:t> </a:t>
            </a:r>
          </a:p>
          <a:p>
            <a:pPr marL="0" lvl="0" indent="0" eaLnBrk="0" fontAlgn="base" hangingPunct="0">
              <a:lnSpc>
                <a:spcPct val="150000"/>
              </a:lnSpc>
              <a:spcBef>
                <a:spcPct val="0"/>
              </a:spcBef>
              <a:spcAft>
                <a:spcPct val="0"/>
              </a:spcAft>
              <a:buClrTx/>
              <a:buNone/>
            </a:pPr>
            <a:r>
              <a:rPr lang="en-US" altLang="en-US" sz="2400" dirty="0">
                <a:solidFill>
                  <a:srgbClr val="999999"/>
                </a:solidFill>
                <a:latin typeface="Consolas" panose="020B0609020204030204" pitchFamily="49" charset="0"/>
              </a:rPr>
              <a:t>}</a:t>
            </a:r>
            <a:r>
              <a:rPr lang="en-US" altLang="en-US" sz="2400" dirty="0">
                <a:solidFill>
                  <a:schemeClr val="tx1"/>
                </a:solidFill>
              </a:rPr>
              <a:t> </a:t>
            </a:r>
            <a:endParaRPr lang="en-US" altLang="en-US" sz="2400" dirty="0">
              <a:solidFill>
                <a:schemeClr val="tx1"/>
              </a:solidFill>
              <a:latin typeface="Arial" panose="020B0604020202020204" pitchFamily="34" charset="0"/>
            </a:endParaRPr>
          </a:p>
        </p:txBody>
      </p:sp>
      <p:sp>
        <p:nvSpPr>
          <p:cNvPr id="4" name="Rectangle 2">
            <a:extLst>
              <a:ext uri="{FF2B5EF4-FFF2-40B4-BE49-F238E27FC236}">
                <a16:creationId xmlns:a16="http://schemas.microsoft.com/office/drawing/2014/main" id="{D5173DC2-9BF6-4582-901F-C63B763932A5}"/>
              </a:ext>
            </a:extLst>
          </p:cNvPr>
          <p:cNvSpPr>
            <a:spLocks noChangeArrowheads="1"/>
          </p:cNvSpPr>
          <p:nvPr/>
        </p:nvSpPr>
        <p:spPr bwMode="auto">
          <a:xfrm>
            <a:off x="3691839" y="4260892"/>
            <a:ext cx="8015252" cy="1428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r>
              <a:rPr lang="en-US" sz="2400" dirty="0"/>
              <a:t>When a parameter is passed to the method, it is called an argument. So, from the example above: </a:t>
            </a:r>
            <a:r>
              <a:rPr lang="en-US" sz="2400" dirty="0" err="1">
                <a:solidFill>
                  <a:srgbClr val="0070C0"/>
                </a:solidFill>
              </a:rPr>
              <a:t>fname</a:t>
            </a:r>
            <a:r>
              <a:rPr lang="en-US" sz="2400" dirty="0"/>
              <a:t> is a </a:t>
            </a:r>
            <a:r>
              <a:rPr lang="en-US" sz="2400" dirty="0">
                <a:solidFill>
                  <a:srgbClr val="0070C0"/>
                </a:solidFill>
              </a:rPr>
              <a:t>parameter</a:t>
            </a:r>
            <a:r>
              <a:rPr lang="en-US" sz="2400" dirty="0"/>
              <a:t>, while </a:t>
            </a:r>
            <a:r>
              <a:rPr lang="en-US" sz="2400" dirty="0">
                <a:solidFill>
                  <a:schemeClr val="accent6"/>
                </a:solidFill>
              </a:rPr>
              <a:t>Ram, Sofi and Aarav are arguments</a:t>
            </a:r>
            <a:r>
              <a:rPr lang="en-US" sz="2400" dirty="0"/>
              <a:t>.</a:t>
            </a:r>
          </a:p>
        </p:txBody>
      </p:sp>
    </p:spTree>
    <p:extLst>
      <p:ext uri="{BB962C8B-B14F-4D97-AF65-F5344CB8AC3E}">
        <p14:creationId xmlns:p14="http://schemas.microsoft.com/office/powerpoint/2010/main" val="132741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A5C4-47B3-3831-99B8-357E2E3D1330}"/>
              </a:ext>
            </a:extLst>
          </p:cNvPr>
          <p:cNvSpPr>
            <a:spLocks noGrp="1"/>
          </p:cNvSpPr>
          <p:nvPr>
            <p:ph type="title"/>
          </p:nvPr>
        </p:nvSpPr>
        <p:spPr/>
        <p:txBody>
          <a:bodyPr/>
          <a:lstStyle/>
          <a:p>
            <a:pPr algn="ctr"/>
            <a:r>
              <a:rPr lang="en-US" dirty="0"/>
              <a:t>Access Modifiers </a:t>
            </a:r>
          </a:p>
        </p:txBody>
      </p:sp>
      <p:sp>
        <p:nvSpPr>
          <p:cNvPr id="6" name="Content Placeholder 2">
            <a:extLst>
              <a:ext uri="{FF2B5EF4-FFF2-40B4-BE49-F238E27FC236}">
                <a16:creationId xmlns:a16="http://schemas.microsoft.com/office/drawing/2014/main" id="{2697DB12-DF07-B03E-C468-B91710A42B68}"/>
              </a:ext>
            </a:extLst>
          </p:cNvPr>
          <p:cNvSpPr>
            <a:spLocks noGrp="1"/>
          </p:cNvSpPr>
          <p:nvPr>
            <p:ph idx="1"/>
          </p:nvPr>
        </p:nvSpPr>
        <p:spPr>
          <a:xfrm>
            <a:off x="3549445" y="28373"/>
            <a:ext cx="8200103" cy="1505466"/>
          </a:xfrm>
        </p:spPr>
        <p:txBody>
          <a:bodyPr>
            <a:normAutofit/>
          </a:bodyPr>
          <a:lstStyle/>
          <a:p>
            <a:pPr algn="just"/>
            <a:r>
              <a:rPr lang="en-US" sz="2400" dirty="0">
                <a:solidFill>
                  <a:srgbClr val="0070C0"/>
                </a:solidFill>
              </a:rPr>
              <a:t>Access modifiers are accessibility levels of types and type members and set rules how a type and its members can be used within the type, current assembly, and other assemblies.</a:t>
            </a:r>
          </a:p>
        </p:txBody>
      </p:sp>
      <p:graphicFrame>
        <p:nvGraphicFramePr>
          <p:cNvPr id="3" name="Table 2">
            <a:extLst>
              <a:ext uri="{FF2B5EF4-FFF2-40B4-BE49-F238E27FC236}">
                <a16:creationId xmlns:a16="http://schemas.microsoft.com/office/drawing/2014/main" id="{6A621855-BF69-2CB1-26FD-F62C26CF45A3}"/>
              </a:ext>
            </a:extLst>
          </p:cNvPr>
          <p:cNvGraphicFramePr>
            <a:graphicFrameLocks noGrp="1"/>
          </p:cNvGraphicFramePr>
          <p:nvPr>
            <p:extLst>
              <p:ext uri="{D42A27DB-BD31-4B8C-83A1-F6EECF244321}">
                <p14:modId xmlns:p14="http://schemas.microsoft.com/office/powerpoint/2010/main" val="474391980"/>
              </p:ext>
            </p:extLst>
          </p:nvPr>
        </p:nvGraphicFramePr>
        <p:xfrm>
          <a:off x="3708071" y="1415848"/>
          <a:ext cx="8041477" cy="5029108"/>
        </p:xfrm>
        <a:graphic>
          <a:graphicData uri="http://schemas.openxmlformats.org/drawingml/2006/table">
            <a:tbl>
              <a:tblPr/>
              <a:tblGrid>
                <a:gridCol w="1512829">
                  <a:extLst>
                    <a:ext uri="{9D8B030D-6E8A-4147-A177-3AD203B41FA5}">
                      <a16:colId xmlns:a16="http://schemas.microsoft.com/office/drawing/2014/main" val="1629246906"/>
                    </a:ext>
                  </a:extLst>
                </a:gridCol>
                <a:gridCol w="6528648">
                  <a:extLst>
                    <a:ext uri="{9D8B030D-6E8A-4147-A177-3AD203B41FA5}">
                      <a16:colId xmlns:a16="http://schemas.microsoft.com/office/drawing/2014/main" val="1165623033"/>
                    </a:ext>
                  </a:extLst>
                </a:gridCol>
              </a:tblGrid>
              <a:tr h="617329">
                <a:tc>
                  <a:txBody>
                    <a:bodyPr/>
                    <a:lstStyle/>
                    <a:p>
                      <a:r>
                        <a:rPr lang="en-US" sz="2400" dirty="0">
                          <a:solidFill>
                            <a:srgbClr val="FFFFFF"/>
                          </a:solidFill>
                          <a:effectLst/>
                        </a:rPr>
                        <a:t>Access Modifier</a:t>
                      </a:r>
                      <a:endParaRPr lang="en-US" sz="2400" dirty="0">
                        <a:effectLst/>
                      </a:endParaRP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tc>
                  <a:txBody>
                    <a:bodyPr/>
                    <a:lstStyle/>
                    <a:p>
                      <a:r>
                        <a:rPr lang="en-US" sz="2400">
                          <a:solidFill>
                            <a:srgbClr val="FFFFFF"/>
                          </a:solidFill>
                          <a:effectLst/>
                        </a:rPr>
                        <a:t>Scope</a:t>
                      </a:r>
                      <a:endParaRPr lang="en-US" sz="2400">
                        <a:effectLst/>
                      </a:endParaRP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extLst>
                  <a:ext uri="{0D108BD9-81ED-4DB2-BD59-A6C34878D82A}">
                    <a16:rowId xmlns:a16="http://schemas.microsoft.com/office/drawing/2014/main" val="1290809634"/>
                  </a:ext>
                </a:extLst>
              </a:tr>
              <a:tr h="639384">
                <a:tc>
                  <a:txBody>
                    <a:bodyPr/>
                    <a:lstStyle/>
                    <a:p>
                      <a:r>
                        <a:rPr lang="en-US" sz="2400" dirty="0">
                          <a:solidFill>
                            <a:srgbClr val="0070C0"/>
                          </a:solidFill>
                          <a:effectLst/>
                        </a:rPr>
                        <a:t>public</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code is accessible for all classes.</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603322130"/>
                  </a:ext>
                </a:extLst>
              </a:tr>
              <a:tr h="491834">
                <a:tc>
                  <a:txBody>
                    <a:bodyPr/>
                    <a:lstStyle/>
                    <a:p>
                      <a:r>
                        <a:rPr lang="en-US" sz="2400" dirty="0">
                          <a:solidFill>
                            <a:srgbClr val="0070C0"/>
                          </a:solidFill>
                          <a:effectLst/>
                        </a:rPr>
                        <a:t>private</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code is only accessible within the same class.</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722747462"/>
                  </a:ext>
                </a:extLst>
              </a:tr>
              <a:tr h="639384">
                <a:tc>
                  <a:txBody>
                    <a:bodyPr/>
                    <a:lstStyle/>
                    <a:p>
                      <a:r>
                        <a:rPr lang="en-US" sz="2400" dirty="0">
                          <a:solidFill>
                            <a:srgbClr val="0070C0"/>
                          </a:solidFill>
                          <a:effectLst/>
                        </a:rPr>
                        <a:t>protected</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code is accessible </a:t>
                      </a:r>
                      <a:r>
                        <a:rPr lang="en-US" sz="2000" dirty="0">
                          <a:solidFill>
                            <a:srgbClr val="FF0000"/>
                          </a:solidFill>
                          <a:effectLst/>
                        </a:rPr>
                        <a:t>within the same class</a:t>
                      </a:r>
                      <a:r>
                        <a:rPr lang="en-US" sz="2000" dirty="0">
                          <a:effectLst/>
                        </a:rPr>
                        <a:t>, or in a class that is inherited from that class.</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119270430"/>
                  </a:ext>
                </a:extLst>
              </a:tr>
              <a:tr h="639384">
                <a:tc>
                  <a:txBody>
                    <a:bodyPr/>
                    <a:lstStyle/>
                    <a:p>
                      <a:r>
                        <a:rPr lang="en-US" sz="2400" dirty="0">
                          <a:solidFill>
                            <a:srgbClr val="0070C0"/>
                          </a:solidFill>
                          <a:effectLst/>
                        </a:rPr>
                        <a:t>internal</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code is only </a:t>
                      </a:r>
                      <a:r>
                        <a:rPr lang="en-US" sz="2000" dirty="0">
                          <a:solidFill>
                            <a:srgbClr val="FF0000"/>
                          </a:solidFill>
                          <a:effectLst/>
                        </a:rPr>
                        <a:t>accessible within its own assembly</a:t>
                      </a:r>
                      <a:r>
                        <a:rPr lang="en-US" sz="2000" dirty="0">
                          <a:effectLst/>
                        </a:rPr>
                        <a:t>, but not from another assembly.</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279133016"/>
                  </a:ext>
                </a:extLst>
              </a:tr>
              <a:tr h="934485">
                <a:tc>
                  <a:txBody>
                    <a:bodyPr/>
                    <a:lstStyle/>
                    <a:p>
                      <a:r>
                        <a:rPr lang="en-US" sz="2400" dirty="0">
                          <a:effectLst/>
                        </a:rPr>
                        <a:t>protected internal</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type or member can be accessed by any code in the assembly in which it is declared, or from within a derived class in another assembly.</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236394835"/>
                  </a:ext>
                </a:extLst>
              </a:tr>
              <a:tr h="639384">
                <a:tc>
                  <a:txBody>
                    <a:bodyPr/>
                    <a:lstStyle/>
                    <a:p>
                      <a:r>
                        <a:rPr lang="en-US" sz="2400" dirty="0">
                          <a:effectLst/>
                        </a:rPr>
                        <a:t>private protected</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000" dirty="0">
                          <a:effectLst/>
                        </a:rPr>
                        <a:t>The type of member can be accessed within the same class or the classes derived within the same assembly.</a:t>
                      </a:r>
                    </a:p>
                  </a:txBody>
                  <a:tcPr marL="60250" marR="60250" marT="30125" marB="30125"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728943818"/>
                  </a:ext>
                </a:extLst>
              </a:tr>
            </a:tbl>
          </a:graphicData>
        </a:graphic>
      </p:graphicFrame>
    </p:spTree>
    <p:extLst>
      <p:ext uri="{BB962C8B-B14F-4D97-AF65-F5344CB8AC3E}">
        <p14:creationId xmlns:p14="http://schemas.microsoft.com/office/powerpoint/2010/main" val="126320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r>
              <a:rPr lang="en-US" sz="2400" dirty="0">
                <a:solidFill>
                  <a:schemeClr val="tx1"/>
                </a:solidFill>
              </a:rPr>
              <a:t>To Review the components of </a:t>
            </a:r>
            <a:r>
              <a:rPr lang="en-US" sz="2400" dirty="0" err="1">
                <a:solidFill>
                  <a:schemeClr val="tx1"/>
                </a:solidFill>
              </a:rPr>
              <a:t>.Net</a:t>
            </a:r>
            <a:r>
              <a:rPr lang="en-US" sz="2400" dirty="0">
                <a:solidFill>
                  <a:schemeClr val="tx1"/>
                </a:solidFill>
              </a:rPr>
              <a:t> Framework</a:t>
            </a:r>
          </a:p>
          <a:p>
            <a:pPr algn="just"/>
            <a:r>
              <a:rPr lang="en-US" sz="2400" dirty="0">
                <a:solidFill>
                  <a:schemeClr val="tx1"/>
                </a:solidFill>
              </a:rPr>
              <a:t>To practice Web based application</a:t>
            </a:r>
          </a:p>
          <a:p>
            <a:pPr algn="just"/>
            <a:r>
              <a:rPr lang="en-US" sz="2400" dirty="0">
                <a:solidFill>
                  <a:schemeClr val="tx1"/>
                </a:solidFill>
              </a:rPr>
              <a:t>To create web applications using MVC framework</a:t>
            </a:r>
          </a:p>
          <a:p>
            <a:pPr algn="just"/>
            <a:r>
              <a:rPr lang="en-US" sz="2400" dirty="0">
                <a:solidFill>
                  <a:schemeClr val="tx1"/>
                </a:solidFill>
              </a:rPr>
              <a:t>To practice basic database application using ADO.net</a:t>
            </a:r>
          </a:p>
          <a:p>
            <a:pPr algn="just"/>
            <a:r>
              <a:rPr lang="en-US" sz="2400" dirty="0">
                <a:solidFill>
                  <a:schemeClr val="tx1"/>
                </a:solidFill>
              </a:rPr>
              <a:t>To designing, developing, and deploying APIs</a:t>
            </a:r>
          </a:p>
        </p:txBody>
      </p:sp>
    </p:spTree>
    <p:extLst>
      <p:ext uri="{BB962C8B-B14F-4D97-AF65-F5344CB8AC3E}">
        <p14:creationId xmlns:p14="http://schemas.microsoft.com/office/powerpoint/2010/main" val="300144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4D07-347D-7A62-02F7-2CCAD620A865}"/>
              </a:ext>
            </a:extLst>
          </p:cNvPr>
          <p:cNvSpPr>
            <a:spLocks noGrp="1"/>
          </p:cNvSpPr>
          <p:nvPr>
            <p:ph type="title"/>
          </p:nvPr>
        </p:nvSpPr>
        <p:spPr/>
        <p:txBody>
          <a:bodyPr/>
          <a:lstStyle/>
          <a:p>
            <a:r>
              <a:rPr lang="en-US" dirty="0"/>
              <a:t>What is Assembly?</a:t>
            </a:r>
          </a:p>
        </p:txBody>
      </p:sp>
      <p:sp>
        <p:nvSpPr>
          <p:cNvPr id="3" name="Content Placeholder 2">
            <a:extLst>
              <a:ext uri="{FF2B5EF4-FFF2-40B4-BE49-F238E27FC236}">
                <a16:creationId xmlns:a16="http://schemas.microsoft.com/office/drawing/2014/main" id="{184DEDBC-89C3-9915-FD8F-ED6572CCB29A}"/>
              </a:ext>
            </a:extLst>
          </p:cNvPr>
          <p:cNvSpPr>
            <a:spLocks noGrp="1"/>
          </p:cNvSpPr>
          <p:nvPr>
            <p:ph idx="1"/>
          </p:nvPr>
        </p:nvSpPr>
        <p:spPr>
          <a:xfrm>
            <a:off x="3672623" y="1123837"/>
            <a:ext cx="7860616" cy="4287995"/>
          </a:xfrm>
        </p:spPr>
        <p:txBody>
          <a:bodyPr>
            <a:normAutofit/>
          </a:bodyPr>
          <a:lstStyle/>
          <a:p>
            <a:pPr algn="just"/>
            <a:r>
              <a:rPr lang="en-US" sz="2400" dirty="0">
                <a:solidFill>
                  <a:schemeClr val="tx1"/>
                </a:solidFill>
              </a:rPr>
              <a:t>In C#, an assembly is a collection of resources and types that work together to form a functional unit. It can refer to a dynamic link library (</a:t>
            </a:r>
            <a:r>
              <a:rPr lang="en-US" sz="2400" dirty="0">
                <a:solidFill>
                  <a:srgbClr val="FF0000"/>
                </a:solidFill>
              </a:rPr>
              <a:t>DLL</a:t>
            </a:r>
            <a:r>
              <a:rPr lang="en-US" sz="2400" dirty="0">
                <a:solidFill>
                  <a:schemeClr val="tx1"/>
                </a:solidFill>
              </a:rPr>
              <a:t>) or an executable file (.</a:t>
            </a:r>
            <a:r>
              <a:rPr lang="en-US" sz="2400" dirty="0">
                <a:solidFill>
                  <a:srgbClr val="FF0000"/>
                </a:solidFill>
              </a:rPr>
              <a:t>exe</a:t>
            </a:r>
            <a:r>
              <a:rPr lang="en-US" sz="2400" dirty="0">
                <a:solidFill>
                  <a:schemeClr val="tx1"/>
                </a:solidFill>
              </a:rPr>
              <a:t>).</a:t>
            </a:r>
          </a:p>
        </p:txBody>
      </p:sp>
    </p:spTree>
    <p:extLst>
      <p:ext uri="{BB962C8B-B14F-4D97-AF65-F5344CB8AC3E}">
        <p14:creationId xmlns:p14="http://schemas.microsoft.com/office/powerpoint/2010/main" val="197105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D319-62BE-899B-6D63-300585F49F37}"/>
              </a:ext>
            </a:extLst>
          </p:cNvPr>
          <p:cNvSpPr>
            <a:spLocks noGrp="1"/>
          </p:cNvSpPr>
          <p:nvPr>
            <p:ph type="title"/>
          </p:nvPr>
        </p:nvSpPr>
        <p:spPr/>
        <p:txBody>
          <a:bodyPr/>
          <a:lstStyle/>
          <a:p>
            <a:r>
              <a:rPr lang="en-US" dirty="0"/>
              <a:t>Public Access Modifier</a:t>
            </a:r>
          </a:p>
        </p:txBody>
      </p:sp>
      <p:sp>
        <p:nvSpPr>
          <p:cNvPr id="7" name="TextBox 6">
            <a:extLst>
              <a:ext uri="{FF2B5EF4-FFF2-40B4-BE49-F238E27FC236}">
                <a16:creationId xmlns:a16="http://schemas.microsoft.com/office/drawing/2014/main" id="{CC060D8E-63F3-5C14-3719-ACE75820488A}"/>
              </a:ext>
            </a:extLst>
          </p:cNvPr>
          <p:cNvSpPr txBox="1"/>
          <p:nvPr/>
        </p:nvSpPr>
        <p:spPr>
          <a:xfrm>
            <a:off x="3669890" y="117693"/>
            <a:ext cx="8269191" cy="6740307"/>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MyApplication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"MU"</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print()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"Hello from Student class"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Public</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Student student1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Student();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"Name: "</a:t>
            </a:r>
            <a:r>
              <a:rPr lang="en-US" sz="1800" dirty="0">
                <a:solidFill>
                  <a:srgbClr val="000000"/>
                </a:solidFill>
                <a:latin typeface="Cascadia Mono" panose="020B0609020000020004" pitchFamily="49" charset="0"/>
              </a:rPr>
              <a:t> + student1.name);</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student1.print();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 }</a:t>
            </a:r>
          </a:p>
        </p:txBody>
      </p:sp>
      <p:sp>
        <p:nvSpPr>
          <p:cNvPr id="10" name="TextBox 9">
            <a:extLst>
              <a:ext uri="{FF2B5EF4-FFF2-40B4-BE49-F238E27FC236}">
                <a16:creationId xmlns:a16="http://schemas.microsoft.com/office/drawing/2014/main" id="{76E6D9C7-58F5-F182-3B38-58DA4EC5DDBC}"/>
              </a:ext>
            </a:extLst>
          </p:cNvPr>
          <p:cNvSpPr txBox="1"/>
          <p:nvPr/>
        </p:nvSpPr>
        <p:spPr>
          <a:xfrm>
            <a:off x="9185787" y="5885906"/>
            <a:ext cx="2671916" cy="646331"/>
          </a:xfrm>
          <a:prstGeom prst="rect">
            <a:avLst/>
          </a:prstGeom>
          <a:noFill/>
        </p:spPr>
        <p:txBody>
          <a:bodyPr wrap="square">
            <a:spAutoFit/>
          </a:bodyPr>
          <a:lstStyle/>
          <a:p>
            <a:r>
              <a:rPr lang="en-US" dirty="0"/>
              <a:t>Name: MU</a:t>
            </a:r>
          </a:p>
          <a:p>
            <a:r>
              <a:rPr lang="en-US" dirty="0"/>
              <a:t>Hello from Student class</a:t>
            </a:r>
          </a:p>
        </p:txBody>
      </p:sp>
    </p:spTree>
    <p:extLst>
      <p:ext uri="{BB962C8B-B14F-4D97-AF65-F5344CB8AC3E}">
        <p14:creationId xmlns:p14="http://schemas.microsoft.com/office/powerpoint/2010/main" val="205095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90EE-8D99-1F97-8C3C-6434DF29F899}"/>
              </a:ext>
            </a:extLst>
          </p:cNvPr>
          <p:cNvSpPr>
            <a:spLocks noGrp="1"/>
          </p:cNvSpPr>
          <p:nvPr>
            <p:ph type="title"/>
          </p:nvPr>
        </p:nvSpPr>
        <p:spPr/>
        <p:txBody>
          <a:bodyPr/>
          <a:lstStyle/>
          <a:p>
            <a:r>
              <a:rPr lang="en-US" dirty="0"/>
              <a:t>Private</a:t>
            </a:r>
          </a:p>
        </p:txBody>
      </p:sp>
      <p:sp>
        <p:nvSpPr>
          <p:cNvPr id="5" name="TextBox 4">
            <a:extLst>
              <a:ext uri="{FF2B5EF4-FFF2-40B4-BE49-F238E27FC236}">
                <a16:creationId xmlns:a16="http://schemas.microsoft.com/office/drawing/2014/main" id="{5A8E7771-9CC7-C64A-A901-8F5F2BD760BE}"/>
              </a:ext>
            </a:extLst>
          </p:cNvPr>
          <p:cNvSpPr txBox="1"/>
          <p:nvPr/>
        </p:nvSpPr>
        <p:spPr>
          <a:xfrm>
            <a:off x="3473244" y="0"/>
            <a:ext cx="8807245" cy="6740307"/>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MyApplication1</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"MU"</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print()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"Hello from Student class"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pPr lvl="3"/>
            <a:r>
              <a:rPr lang="en-US" dirty="0">
                <a:solidFill>
                  <a:srgbClr val="000000"/>
                </a:solidFill>
                <a:latin typeface="Cascadia Mono" panose="020B0609020000020004" pitchFamily="49" charset="0"/>
              </a:rPr>
              <a:t>Student student1 = </a:t>
            </a:r>
            <a:r>
              <a:rPr lang="en-US" dirty="0">
                <a:solidFill>
                  <a:srgbClr val="0000FF"/>
                </a:solidFill>
                <a:latin typeface="Cascadia Mono" panose="020B0609020000020004" pitchFamily="49" charset="0"/>
              </a:rPr>
              <a:t>new</a:t>
            </a:r>
            <a:r>
              <a:rPr lang="en-US" dirty="0">
                <a:solidFill>
                  <a:srgbClr val="000000"/>
                </a:solidFill>
                <a:latin typeface="Cascadia Mono" panose="020B0609020000020004" pitchFamily="49" charset="0"/>
              </a:rPr>
              <a:t> Student();</a:t>
            </a:r>
          </a:p>
          <a:p>
            <a:pPr lvl="3"/>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"Name: "</a:t>
            </a:r>
            <a:r>
              <a:rPr lang="en-US" dirty="0">
                <a:solidFill>
                  <a:srgbClr val="000000"/>
                </a:solidFill>
                <a:latin typeface="Cascadia Mono" panose="020B0609020000020004" pitchFamily="49" charset="0"/>
              </a:rPr>
              <a:t> + student1.</a:t>
            </a:r>
            <a:r>
              <a:rPr lang="en-US" dirty="0">
                <a:solidFill>
                  <a:srgbClr val="FF0000"/>
                </a:solidFill>
                <a:latin typeface="Cascadia Mono" panose="020B0609020000020004" pitchFamily="49" charset="0"/>
              </a:rPr>
              <a:t>name</a:t>
            </a:r>
            <a:r>
              <a:rPr lang="en-US" dirty="0">
                <a:solidFill>
                  <a:srgbClr val="000000"/>
                </a:solidFill>
                <a:latin typeface="Cascadia Mono" panose="020B0609020000020004" pitchFamily="49" charset="0"/>
              </a:rPr>
              <a:t>);</a:t>
            </a:r>
          </a:p>
          <a:p>
            <a:pPr lvl="3"/>
            <a:r>
              <a:rPr lang="en-US" dirty="0">
                <a:solidFill>
                  <a:srgbClr val="000000"/>
                </a:solidFill>
                <a:latin typeface="Cascadia Mono" panose="020B0609020000020004" pitchFamily="49" charset="0"/>
              </a:rPr>
              <a:t>student1.</a:t>
            </a:r>
            <a:r>
              <a:rPr lang="en-US" dirty="0">
                <a:solidFill>
                  <a:srgbClr val="FF0000"/>
                </a:solidFill>
                <a:latin typeface="Cascadia Mono" panose="020B0609020000020004" pitchFamily="49" charset="0"/>
              </a:rPr>
              <a:t>print</a:t>
            </a:r>
            <a:r>
              <a:rPr lang="en-US"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
        <p:nvSpPr>
          <p:cNvPr id="7" name="TextBox 6">
            <a:extLst>
              <a:ext uri="{FF2B5EF4-FFF2-40B4-BE49-F238E27FC236}">
                <a16:creationId xmlns:a16="http://schemas.microsoft.com/office/drawing/2014/main" id="{1CD208BE-54F8-F0ED-51E3-36D43FAFAAF9}"/>
              </a:ext>
            </a:extLst>
          </p:cNvPr>
          <p:cNvSpPr txBox="1"/>
          <p:nvPr/>
        </p:nvSpPr>
        <p:spPr>
          <a:xfrm>
            <a:off x="5075902" y="6093976"/>
            <a:ext cx="7273413" cy="646331"/>
          </a:xfrm>
          <a:prstGeom prst="rect">
            <a:avLst/>
          </a:prstGeom>
          <a:noFill/>
        </p:spPr>
        <p:txBody>
          <a:bodyPr wrap="square">
            <a:spAutoFit/>
          </a:bodyPr>
          <a:lstStyle/>
          <a:p>
            <a:r>
              <a:rPr lang="en-US" dirty="0"/>
              <a:t>Error    CS0122    'Student.name' is inaccessible due to its protection level    </a:t>
            </a:r>
          </a:p>
          <a:p>
            <a:r>
              <a:rPr lang="en-US" dirty="0"/>
              <a:t>Error    CS0122    '</a:t>
            </a:r>
            <a:r>
              <a:rPr lang="en-US" dirty="0" err="1"/>
              <a:t>Student.print</a:t>
            </a:r>
            <a:r>
              <a:rPr lang="en-US" dirty="0"/>
              <a:t>()' is inaccessible due to its protection level </a:t>
            </a:r>
          </a:p>
        </p:txBody>
      </p:sp>
    </p:spTree>
    <p:extLst>
      <p:ext uri="{BB962C8B-B14F-4D97-AF65-F5344CB8AC3E}">
        <p14:creationId xmlns:p14="http://schemas.microsoft.com/office/powerpoint/2010/main" val="102919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62E1-93FB-DBEC-9483-879B4109407A}"/>
              </a:ext>
            </a:extLst>
          </p:cNvPr>
          <p:cNvSpPr>
            <a:spLocks noGrp="1"/>
          </p:cNvSpPr>
          <p:nvPr>
            <p:ph type="title"/>
          </p:nvPr>
        </p:nvSpPr>
        <p:spPr/>
        <p:txBody>
          <a:bodyPr/>
          <a:lstStyle/>
          <a:p>
            <a:r>
              <a:rPr lang="en-US" dirty="0"/>
              <a:t>Protected</a:t>
            </a:r>
          </a:p>
        </p:txBody>
      </p:sp>
      <p:sp>
        <p:nvSpPr>
          <p:cNvPr id="7" name="TextBox 6">
            <a:extLst>
              <a:ext uri="{FF2B5EF4-FFF2-40B4-BE49-F238E27FC236}">
                <a16:creationId xmlns:a16="http://schemas.microsoft.com/office/drawing/2014/main" id="{98B4DCDA-B97D-997C-A060-64F5A2E12FA6}"/>
              </a:ext>
            </a:extLst>
          </p:cNvPr>
          <p:cNvSpPr txBox="1"/>
          <p:nvPr/>
        </p:nvSpPr>
        <p:spPr>
          <a:xfrm>
            <a:off x="3748548" y="303720"/>
            <a:ext cx="8443452" cy="6463308"/>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MyApplication11</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a:t>
            </a:r>
            <a:r>
              <a:rPr lang="en-US" dirty="0">
                <a:solidFill>
                  <a:srgbClr val="A31515"/>
                </a:solidFill>
                <a:latin typeface="Cascadia Mono" panose="020B0609020000020004" pitchFamily="49" charset="0"/>
              </a:rPr>
              <a:t>MU</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derived class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a:t>
            </a:r>
            <a:r>
              <a:rPr lang="en-US" sz="1800" dirty="0">
                <a:solidFill>
                  <a:srgbClr val="000000"/>
                </a:solidFill>
                <a:latin typeface="Cascadia Mono" panose="020B0609020000020004" pitchFamily="49" charset="0"/>
              </a:rPr>
              <a:t> </a:t>
            </a:r>
            <a:r>
              <a:rPr lang="en-US" sz="1800" b="1" dirty="0">
                <a:solidFill>
                  <a:srgbClr val="FF000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Student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creating object of derived class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Program </a:t>
            </a:r>
            <a:r>
              <a:rPr lang="en-US" sz="1800" dirty="0" err="1">
                <a:solidFill>
                  <a:srgbClr val="000000"/>
                </a:solidFill>
                <a:latin typeface="Cascadia Mono" panose="020B0609020000020004" pitchFamily="49" charset="0"/>
              </a:rPr>
              <a:t>program</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Program();</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accessing name field and printing it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"Name: "</a:t>
            </a:r>
            <a:r>
              <a:rPr lang="en-US" sz="1800" dirty="0">
                <a:solidFill>
                  <a:srgbClr val="000000"/>
                </a:solidFill>
                <a:latin typeface="Cascadia Mono" panose="020B0609020000020004" pitchFamily="49" charset="0"/>
              </a:rPr>
              <a:t> + program.name);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
        <p:nvSpPr>
          <p:cNvPr id="8" name="TextBox 7">
            <a:extLst>
              <a:ext uri="{FF2B5EF4-FFF2-40B4-BE49-F238E27FC236}">
                <a16:creationId xmlns:a16="http://schemas.microsoft.com/office/drawing/2014/main" id="{A7CE459F-BE82-A1CA-DC60-27113D40C2A6}"/>
              </a:ext>
            </a:extLst>
          </p:cNvPr>
          <p:cNvSpPr txBox="1"/>
          <p:nvPr/>
        </p:nvSpPr>
        <p:spPr>
          <a:xfrm>
            <a:off x="9564068" y="6066503"/>
            <a:ext cx="1634875" cy="369332"/>
          </a:xfrm>
          <a:prstGeom prst="rect">
            <a:avLst/>
          </a:prstGeom>
          <a:noFill/>
        </p:spPr>
        <p:txBody>
          <a:bodyPr wrap="square" rtlCol="0">
            <a:spAutoFit/>
          </a:bodyPr>
          <a:lstStyle/>
          <a:p>
            <a:r>
              <a:rPr lang="en-US" dirty="0"/>
              <a:t>Name</a:t>
            </a:r>
            <a:r>
              <a:rPr lang="en-US"/>
              <a:t>: MU</a:t>
            </a:r>
          </a:p>
        </p:txBody>
      </p:sp>
    </p:spTree>
    <p:extLst>
      <p:ext uri="{BB962C8B-B14F-4D97-AF65-F5344CB8AC3E}">
        <p14:creationId xmlns:p14="http://schemas.microsoft.com/office/powerpoint/2010/main" val="68619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A597-55C3-CDFC-49D6-A96BDE2C0486}"/>
              </a:ext>
            </a:extLst>
          </p:cNvPr>
          <p:cNvSpPr>
            <a:spLocks noGrp="1"/>
          </p:cNvSpPr>
          <p:nvPr>
            <p:ph type="title"/>
          </p:nvPr>
        </p:nvSpPr>
        <p:spPr/>
        <p:txBody>
          <a:bodyPr/>
          <a:lstStyle/>
          <a:p>
            <a:r>
              <a:rPr lang="en-US" dirty="0"/>
              <a:t>Internal</a:t>
            </a:r>
          </a:p>
        </p:txBody>
      </p:sp>
      <p:sp>
        <p:nvSpPr>
          <p:cNvPr id="5" name="TextBox 4">
            <a:extLst>
              <a:ext uri="{FF2B5EF4-FFF2-40B4-BE49-F238E27FC236}">
                <a16:creationId xmlns:a16="http://schemas.microsoft.com/office/drawing/2014/main" id="{C2DD410A-AF06-DF49-F964-E1A07B47FFEC}"/>
              </a:ext>
            </a:extLst>
          </p:cNvPr>
          <p:cNvSpPr txBox="1"/>
          <p:nvPr/>
        </p:nvSpPr>
        <p:spPr>
          <a:xfrm>
            <a:off x="3620728" y="-19665"/>
            <a:ext cx="8888623" cy="6740307"/>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Assembly</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Student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"MU"</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creating object of Student class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Student </a:t>
            </a:r>
            <a:r>
              <a:rPr lang="en-US" sz="1800" dirty="0" err="1">
                <a:solidFill>
                  <a:srgbClr val="000000"/>
                </a:solidFill>
                <a:latin typeface="Cascadia Mono" panose="020B0609020000020004" pitchFamily="49" charset="0"/>
              </a:rPr>
              <a:t>theStudent</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Student();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accessing name field and printing it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"Name: "</a:t>
            </a:r>
            <a:r>
              <a:rPr lang="en-US" sz="1800" dirty="0">
                <a:solidFill>
                  <a:srgbClr val="000000"/>
                </a:solidFill>
                <a:latin typeface="Cascadia Mono" panose="020B0609020000020004" pitchFamily="49" charset="0"/>
              </a:rPr>
              <a:t> + theStudent.name);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Note: It will not allow access from another assembly.</a:t>
            </a:r>
            <a:endParaRPr lang="en-US" dirty="0"/>
          </a:p>
        </p:txBody>
      </p:sp>
      <p:sp>
        <p:nvSpPr>
          <p:cNvPr id="6" name="TextBox 5">
            <a:extLst>
              <a:ext uri="{FF2B5EF4-FFF2-40B4-BE49-F238E27FC236}">
                <a16:creationId xmlns:a16="http://schemas.microsoft.com/office/drawing/2014/main" id="{30317AA4-8748-4C90-7389-0C0BBCE08906}"/>
              </a:ext>
            </a:extLst>
          </p:cNvPr>
          <p:cNvSpPr txBox="1"/>
          <p:nvPr/>
        </p:nvSpPr>
        <p:spPr>
          <a:xfrm>
            <a:off x="9763434" y="5725020"/>
            <a:ext cx="1471396" cy="369332"/>
          </a:xfrm>
          <a:prstGeom prst="rect">
            <a:avLst/>
          </a:prstGeom>
          <a:noFill/>
        </p:spPr>
        <p:txBody>
          <a:bodyPr wrap="square" rtlCol="0">
            <a:spAutoFit/>
          </a:bodyPr>
          <a:lstStyle/>
          <a:p>
            <a:r>
              <a:rPr lang="en-US" dirty="0"/>
              <a:t>Name: MU </a:t>
            </a:r>
          </a:p>
        </p:txBody>
      </p:sp>
    </p:spTree>
    <p:extLst>
      <p:ext uri="{BB962C8B-B14F-4D97-AF65-F5344CB8AC3E}">
        <p14:creationId xmlns:p14="http://schemas.microsoft.com/office/powerpoint/2010/main" val="60033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A597-55C3-CDFC-49D6-A96BDE2C0486}"/>
              </a:ext>
            </a:extLst>
          </p:cNvPr>
          <p:cNvSpPr>
            <a:spLocks noGrp="1"/>
          </p:cNvSpPr>
          <p:nvPr>
            <p:ph type="title"/>
          </p:nvPr>
        </p:nvSpPr>
        <p:spPr/>
        <p:txBody>
          <a:bodyPr/>
          <a:lstStyle/>
          <a:p>
            <a:r>
              <a:rPr lang="en-US" dirty="0"/>
              <a:t>Internal from another Assembly</a:t>
            </a:r>
          </a:p>
        </p:txBody>
      </p:sp>
      <p:sp>
        <p:nvSpPr>
          <p:cNvPr id="7" name="TextBox 6">
            <a:extLst>
              <a:ext uri="{FF2B5EF4-FFF2-40B4-BE49-F238E27FC236}">
                <a16:creationId xmlns:a16="http://schemas.microsoft.com/office/drawing/2014/main" id="{6CEC1D65-3B93-8088-5FE0-77C8865E2019}"/>
              </a:ext>
            </a:extLst>
          </p:cNvPr>
          <p:cNvSpPr txBox="1"/>
          <p:nvPr/>
        </p:nvSpPr>
        <p:spPr>
          <a:xfrm>
            <a:off x="3551904" y="935021"/>
            <a:ext cx="3608438" cy="3970318"/>
          </a:xfrm>
          <a:prstGeom prst="rect">
            <a:avLst/>
          </a:prstGeom>
          <a:noFill/>
          <a:ln>
            <a:solidFill>
              <a:schemeClr val="accent1"/>
            </a:solidFill>
          </a:ln>
        </p:spPr>
        <p:txBody>
          <a:bodyPr wrap="square">
            <a:spAutoFit/>
          </a:bodyPr>
          <a:lstStyle/>
          <a:p>
            <a:r>
              <a:rPr lang="en-US" dirty="0"/>
              <a:t>// Code on Assembly1</a:t>
            </a:r>
          </a:p>
          <a:p>
            <a:r>
              <a:rPr lang="en-US" dirty="0"/>
              <a:t>using System;</a:t>
            </a:r>
          </a:p>
          <a:p>
            <a:endParaRPr lang="en-US" dirty="0"/>
          </a:p>
          <a:p>
            <a:r>
              <a:rPr lang="en-US" dirty="0"/>
              <a:t>namespace Assembly1 {</a:t>
            </a:r>
          </a:p>
          <a:p>
            <a:endParaRPr lang="en-US" dirty="0"/>
          </a:p>
          <a:p>
            <a:r>
              <a:rPr lang="en-US" dirty="0"/>
              <a:t>  public class </a:t>
            </a:r>
            <a:r>
              <a:rPr lang="en-US" dirty="0" err="1"/>
              <a:t>StudentName</a:t>
            </a:r>
            <a:r>
              <a:rPr lang="en-US" dirty="0"/>
              <a:t> {</a:t>
            </a:r>
          </a:p>
          <a:p>
            <a:r>
              <a:rPr lang="en-US" dirty="0"/>
              <a:t>    internal string name = “MU";</a:t>
            </a:r>
          </a:p>
          <a:p>
            <a:r>
              <a:rPr lang="en-US" dirty="0"/>
              <a:t>  }</a:t>
            </a:r>
          </a:p>
          <a:p>
            <a:endParaRPr lang="en-US" dirty="0"/>
          </a:p>
          <a:p>
            <a:r>
              <a:rPr lang="en-US" dirty="0"/>
              <a:t>  class Program {</a:t>
            </a:r>
          </a:p>
          <a:p>
            <a:r>
              <a:rPr lang="en-US" dirty="0"/>
              <a:t>    static void Main(string[] </a:t>
            </a:r>
            <a:r>
              <a:rPr lang="en-US" dirty="0" err="1"/>
              <a:t>args</a:t>
            </a:r>
            <a:r>
              <a:rPr lang="en-US" dirty="0"/>
              <a:t>) {</a:t>
            </a:r>
          </a:p>
          <a:p>
            <a:r>
              <a:rPr lang="en-US" dirty="0"/>
              <a:t>    }</a:t>
            </a:r>
          </a:p>
          <a:p>
            <a:r>
              <a:rPr lang="en-US" dirty="0"/>
              <a:t>  }</a:t>
            </a:r>
          </a:p>
          <a:p>
            <a:r>
              <a:rPr lang="en-US" dirty="0"/>
              <a:t>}</a:t>
            </a:r>
          </a:p>
        </p:txBody>
      </p:sp>
      <p:sp>
        <p:nvSpPr>
          <p:cNvPr id="8" name="TextBox 7">
            <a:extLst>
              <a:ext uri="{FF2B5EF4-FFF2-40B4-BE49-F238E27FC236}">
                <a16:creationId xmlns:a16="http://schemas.microsoft.com/office/drawing/2014/main" id="{3D9039C7-3084-ECB7-90F7-EEC5DA8741E6}"/>
              </a:ext>
            </a:extLst>
          </p:cNvPr>
          <p:cNvSpPr txBox="1"/>
          <p:nvPr/>
        </p:nvSpPr>
        <p:spPr>
          <a:xfrm>
            <a:off x="7413261" y="676504"/>
            <a:ext cx="4778739" cy="4801314"/>
          </a:xfrm>
          <a:prstGeom prst="rect">
            <a:avLst/>
          </a:prstGeom>
          <a:noFill/>
        </p:spPr>
        <p:txBody>
          <a:bodyPr wrap="square">
            <a:spAutoFit/>
          </a:bodyPr>
          <a:lstStyle/>
          <a:p>
            <a:r>
              <a:rPr lang="en-US" dirty="0"/>
              <a:t>// Code on Assembly2</a:t>
            </a:r>
          </a:p>
          <a:p>
            <a:r>
              <a:rPr lang="en-US" dirty="0"/>
              <a:t>using System;</a:t>
            </a:r>
          </a:p>
          <a:p>
            <a:endParaRPr lang="en-US" dirty="0"/>
          </a:p>
          <a:p>
            <a:r>
              <a:rPr lang="en-US" dirty="0"/>
              <a:t>// access Assembly1</a:t>
            </a:r>
          </a:p>
          <a:p>
            <a:r>
              <a:rPr lang="en-US" b="1" dirty="0">
                <a:solidFill>
                  <a:srgbClr val="FF0000"/>
                </a:solidFill>
              </a:rPr>
              <a:t>using Assembly1;</a:t>
            </a:r>
          </a:p>
          <a:p>
            <a:endParaRPr lang="en-US" dirty="0"/>
          </a:p>
          <a:p>
            <a:r>
              <a:rPr lang="en-US" dirty="0"/>
              <a:t>namespace Assembly2 {</a:t>
            </a:r>
          </a:p>
          <a:p>
            <a:r>
              <a:rPr lang="en-US" dirty="0"/>
              <a:t>  class Program {</a:t>
            </a:r>
          </a:p>
          <a:p>
            <a:r>
              <a:rPr lang="en-US" dirty="0"/>
              <a:t>    static void Main(string[] </a:t>
            </a:r>
            <a:r>
              <a:rPr lang="en-US" dirty="0" err="1"/>
              <a:t>args</a:t>
            </a:r>
            <a:r>
              <a:rPr lang="en-US" dirty="0"/>
              <a:t>) {</a:t>
            </a:r>
          </a:p>
          <a:p>
            <a:r>
              <a:rPr lang="en-US" dirty="0"/>
              <a:t>      </a:t>
            </a:r>
            <a:r>
              <a:rPr lang="en-US" dirty="0" err="1"/>
              <a:t>StudentName</a:t>
            </a:r>
            <a:r>
              <a:rPr lang="en-US" dirty="0"/>
              <a:t> student = new </a:t>
            </a:r>
            <a:r>
              <a:rPr lang="en-US" dirty="0" err="1"/>
              <a:t>StudentName</a:t>
            </a:r>
            <a:r>
              <a:rPr lang="en-US" dirty="0"/>
              <a:t>();</a:t>
            </a:r>
          </a:p>
          <a:p>
            <a:endParaRPr lang="en-US" dirty="0"/>
          </a:p>
          <a:p>
            <a:r>
              <a:rPr lang="en-US" dirty="0"/>
              <a:t>      // accessing name field from Assembly1</a:t>
            </a:r>
          </a:p>
          <a:p>
            <a:r>
              <a:rPr lang="en-US" dirty="0"/>
              <a:t>      </a:t>
            </a:r>
            <a:r>
              <a:rPr lang="en-US" dirty="0" err="1"/>
              <a:t>Console.Write</a:t>
            </a:r>
            <a:r>
              <a:rPr lang="en-US" dirty="0"/>
              <a:t>(student.name);</a:t>
            </a:r>
          </a:p>
          <a:p>
            <a:r>
              <a:rPr lang="en-US" dirty="0"/>
              <a:t>      </a:t>
            </a:r>
            <a:r>
              <a:rPr lang="en-US" dirty="0" err="1"/>
              <a:t>Console.ReadLine</a:t>
            </a:r>
            <a:r>
              <a:rPr lang="en-US" dirty="0"/>
              <a:t>();</a:t>
            </a:r>
          </a:p>
          <a:p>
            <a:r>
              <a:rPr lang="en-US" dirty="0"/>
              <a:t>     }</a:t>
            </a:r>
          </a:p>
          <a:p>
            <a:r>
              <a:rPr lang="en-US" dirty="0"/>
              <a:t>  }</a:t>
            </a:r>
          </a:p>
          <a:p>
            <a:r>
              <a:rPr lang="en-US" dirty="0"/>
              <a:t>}</a:t>
            </a:r>
          </a:p>
        </p:txBody>
      </p:sp>
      <p:sp>
        <p:nvSpPr>
          <p:cNvPr id="10" name="TextBox 9">
            <a:extLst>
              <a:ext uri="{FF2B5EF4-FFF2-40B4-BE49-F238E27FC236}">
                <a16:creationId xmlns:a16="http://schemas.microsoft.com/office/drawing/2014/main" id="{806DA3FB-38AB-15A1-FBD8-B46196AC514F}"/>
              </a:ext>
            </a:extLst>
          </p:cNvPr>
          <p:cNvSpPr txBox="1"/>
          <p:nvPr/>
        </p:nvSpPr>
        <p:spPr>
          <a:xfrm>
            <a:off x="3716592" y="5812164"/>
            <a:ext cx="7964129" cy="369332"/>
          </a:xfrm>
          <a:prstGeom prst="rect">
            <a:avLst/>
          </a:prstGeom>
          <a:noFill/>
        </p:spPr>
        <p:txBody>
          <a:bodyPr wrap="square">
            <a:spAutoFit/>
          </a:bodyPr>
          <a:lstStyle/>
          <a:p>
            <a:r>
              <a:rPr lang="en-US" dirty="0"/>
              <a:t>Error    CS0122    'StudentName.name' is inaccessible due to its protection level</a:t>
            </a:r>
          </a:p>
        </p:txBody>
      </p:sp>
    </p:spTree>
    <p:extLst>
      <p:ext uri="{BB962C8B-B14F-4D97-AF65-F5344CB8AC3E}">
        <p14:creationId xmlns:p14="http://schemas.microsoft.com/office/powerpoint/2010/main" val="378609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1441-FD2D-5210-A2D0-C0F7BAE290A2}"/>
              </a:ext>
            </a:extLst>
          </p:cNvPr>
          <p:cNvSpPr>
            <a:spLocks noGrp="1"/>
          </p:cNvSpPr>
          <p:nvPr>
            <p:ph type="title"/>
          </p:nvPr>
        </p:nvSpPr>
        <p:spPr/>
        <p:txBody>
          <a:bodyPr/>
          <a:lstStyle/>
          <a:p>
            <a:r>
              <a:rPr lang="en-US" dirty="0"/>
              <a:t>Protected Internal</a:t>
            </a:r>
          </a:p>
        </p:txBody>
      </p:sp>
      <p:sp>
        <p:nvSpPr>
          <p:cNvPr id="5" name="TextBox 4">
            <a:extLst>
              <a:ext uri="{FF2B5EF4-FFF2-40B4-BE49-F238E27FC236}">
                <a16:creationId xmlns:a16="http://schemas.microsoft.com/office/drawing/2014/main" id="{7DBD1CC0-4604-17E5-2A49-C760EBA56D06}"/>
              </a:ext>
            </a:extLst>
          </p:cNvPr>
          <p:cNvSpPr txBox="1"/>
          <p:nvPr/>
        </p:nvSpPr>
        <p:spPr>
          <a:xfrm>
            <a:off x="3473245" y="89777"/>
            <a:ext cx="6545827" cy="4524315"/>
          </a:xfrm>
          <a:prstGeom prst="rect">
            <a:avLst/>
          </a:prstGeom>
          <a:noFill/>
        </p:spPr>
        <p:txBody>
          <a:bodyPr wrap="square">
            <a:spAutoFit/>
          </a:bodyPr>
          <a:lstStyle/>
          <a:p>
            <a:r>
              <a:rPr lang="en-US" sz="1600" dirty="0">
                <a:solidFill>
                  <a:srgbClr val="008000"/>
                </a:solidFill>
                <a:latin typeface="Cascadia Mono" panose="020B0609020000020004" pitchFamily="49" charset="0"/>
              </a:rPr>
              <a:t>// Code on Assembly1</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System;</a:t>
            </a:r>
          </a:p>
          <a:p>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Assembly1</a:t>
            </a:r>
          </a:p>
          <a:p>
            <a:r>
              <a:rPr lang="en-US" sz="1600" dirty="0">
                <a:solidFill>
                  <a:srgbClr val="000000"/>
                </a:solidFill>
                <a:latin typeface="Cascadia Mono" panose="020B0609020000020004" pitchFamily="49" charset="0"/>
              </a:rPr>
              <a:t>{</a:t>
            </a:r>
          </a:p>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Greet</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FF"/>
                </a:solidFill>
                <a:latin typeface="Cascadia Mono" panose="020B0609020000020004" pitchFamily="49" charset="0"/>
              </a:rPr>
              <a:t>protected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internal</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msg = </a:t>
            </a:r>
            <a:r>
              <a:rPr lang="en-US" sz="1600" dirty="0">
                <a:solidFill>
                  <a:srgbClr val="A31515"/>
                </a:solidFill>
                <a:latin typeface="Cascadia Mono" panose="020B0609020000020004" pitchFamily="49" charset="0"/>
              </a:rPr>
              <a:t>"Hello"</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a:t>
            </a:r>
          </a:p>
          <a:p>
            <a:r>
              <a:rPr lang="en-US" sz="1600" dirty="0">
                <a:solidFill>
                  <a:srgbClr val="008000"/>
                </a:solidFill>
                <a:latin typeface="Cascadia Mono" panose="020B0609020000020004" pitchFamily="49" charset="0"/>
              </a:rPr>
              <a:t>class Program</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static void Main(string[] </a:t>
            </a:r>
            <a:r>
              <a:rPr lang="en-US" sz="1600" dirty="0" err="1">
                <a:solidFill>
                  <a:srgbClr val="008000"/>
                </a:solidFill>
                <a:latin typeface="Cascadia Mono" panose="020B0609020000020004" pitchFamily="49" charset="0"/>
              </a:rPr>
              <a:t>args</a:t>
            </a:r>
            <a:r>
              <a:rPr lang="en-US" sz="1600" dirty="0">
                <a:solidFill>
                  <a:srgbClr val="008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Greet </a:t>
            </a:r>
            <a:r>
              <a:rPr lang="en-US" sz="1600" dirty="0" err="1">
                <a:solidFill>
                  <a:srgbClr val="008000"/>
                </a:solidFill>
                <a:latin typeface="Cascadia Mono" panose="020B0609020000020004" pitchFamily="49" charset="0"/>
              </a:rPr>
              <a:t>greet</a:t>
            </a:r>
            <a:r>
              <a:rPr lang="en-US" sz="1600" dirty="0">
                <a:solidFill>
                  <a:srgbClr val="008000"/>
                </a:solidFill>
                <a:latin typeface="Cascadia Mono" panose="020B0609020000020004" pitchFamily="49" charset="0"/>
              </a:rPr>
              <a:t> = new Greet();</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a:t>
            </a:r>
            <a:r>
              <a:rPr lang="en-US" sz="1600" dirty="0" err="1">
                <a:solidFill>
                  <a:srgbClr val="008000"/>
                </a:solidFill>
                <a:latin typeface="Cascadia Mono" panose="020B0609020000020004" pitchFamily="49" charset="0"/>
              </a:rPr>
              <a:t>Console.WriteLine</a:t>
            </a:r>
            <a:r>
              <a:rPr lang="en-US" sz="1600" dirty="0">
                <a:solidFill>
                  <a:srgbClr val="008000"/>
                </a:solidFill>
                <a:latin typeface="Cascadia Mono" panose="020B0609020000020004" pitchFamily="49" charset="0"/>
              </a:rPr>
              <a:t>(greet.msg);</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a:t>
            </a:r>
            <a:r>
              <a:rPr lang="en-US" sz="1600" dirty="0" err="1">
                <a:solidFill>
                  <a:srgbClr val="008000"/>
                </a:solidFill>
                <a:latin typeface="Cascadia Mono" panose="020B0609020000020004" pitchFamily="49" charset="0"/>
              </a:rPr>
              <a:t>Console.ReadLine</a:t>
            </a:r>
            <a:r>
              <a:rPr lang="en-US" sz="1600" dirty="0">
                <a:solidFill>
                  <a:srgbClr val="008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endParaRPr lang="en-US" sz="1600" dirty="0"/>
          </a:p>
        </p:txBody>
      </p:sp>
      <p:sp>
        <p:nvSpPr>
          <p:cNvPr id="7" name="TextBox 6">
            <a:extLst>
              <a:ext uri="{FF2B5EF4-FFF2-40B4-BE49-F238E27FC236}">
                <a16:creationId xmlns:a16="http://schemas.microsoft.com/office/drawing/2014/main" id="{5DB44002-5062-4D97-0B30-CDE4A6ED966F}"/>
              </a:ext>
            </a:extLst>
          </p:cNvPr>
          <p:cNvSpPr txBox="1"/>
          <p:nvPr/>
        </p:nvSpPr>
        <p:spPr>
          <a:xfrm>
            <a:off x="7396316" y="2067932"/>
            <a:ext cx="4795683" cy="4770537"/>
          </a:xfrm>
          <a:prstGeom prst="rect">
            <a:avLst/>
          </a:prstGeom>
          <a:noFill/>
          <a:ln>
            <a:solidFill>
              <a:schemeClr val="accent1"/>
            </a:solidFill>
          </a:ln>
        </p:spPr>
        <p:txBody>
          <a:bodyPr wrap="square">
            <a:spAutoFit/>
          </a:bodyPr>
          <a:lstStyle/>
          <a:p>
            <a:r>
              <a:rPr lang="en-US" sz="1600" dirty="0">
                <a:solidFill>
                  <a:srgbClr val="008000"/>
                </a:solidFill>
                <a:latin typeface="Cascadia Mono" panose="020B0609020000020004" pitchFamily="49" charset="0"/>
              </a:rPr>
              <a:t>// Code on Assembly2</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System;</a:t>
            </a:r>
          </a:p>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access Assembly1</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Assembly1;</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Assembly2</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derived class of Greet</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Program</a:t>
            </a:r>
            <a:r>
              <a:rPr lang="en-US" sz="1600" dirty="0">
                <a:solidFill>
                  <a:srgbClr val="000000"/>
                </a:solidFill>
                <a:latin typeface="Cascadia Mono" panose="020B0609020000020004" pitchFamily="49" charset="0"/>
              </a:rPr>
              <a:t> : Greet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args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Program greet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Program();</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a:t>
            </a:r>
            <a:r>
              <a:rPr lang="en-US" sz="1600" dirty="0">
                <a:solidFill>
                  <a:srgbClr val="000000"/>
                </a:solidFill>
                <a:latin typeface="Cascadia Mono" panose="020B0609020000020004" pitchFamily="49" charset="0"/>
              </a:rPr>
              <a:t>(greet.msg);</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Console.ReadLine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endParaRPr lang="en-US" sz="1600" dirty="0"/>
          </a:p>
        </p:txBody>
      </p:sp>
      <p:sp>
        <p:nvSpPr>
          <p:cNvPr id="6" name="TextBox 5">
            <a:extLst>
              <a:ext uri="{FF2B5EF4-FFF2-40B4-BE49-F238E27FC236}">
                <a16:creationId xmlns:a16="http://schemas.microsoft.com/office/drawing/2014/main" id="{2ED2788B-B3B1-B777-F3F3-D2A64B7796DF}"/>
              </a:ext>
            </a:extLst>
          </p:cNvPr>
          <p:cNvSpPr txBox="1"/>
          <p:nvPr/>
        </p:nvSpPr>
        <p:spPr>
          <a:xfrm>
            <a:off x="3791565" y="4780624"/>
            <a:ext cx="2304435" cy="1200329"/>
          </a:xfrm>
          <a:prstGeom prst="rect">
            <a:avLst/>
          </a:prstGeom>
          <a:noFill/>
        </p:spPr>
        <p:txBody>
          <a:bodyPr wrap="square">
            <a:spAutoFit/>
          </a:bodyPr>
          <a:lstStyle/>
          <a:p>
            <a:r>
              <a:rPr lang="en-US" sz="2400" dirty="0"/>
              <a:t>Output: </a:t>
            </a:r>
          </a:p>
          <a:p>
            <a:endParaRPr lang="en-US" sz="2400" dirty="0"/>
          </a:p>
          <a:p>
            <a:r>
              <a:rPr lang="en-US" sz="2400" dirty="0"/>
              <a:t>Hello</a:t>
            </a:r>
          </a:p>
        </p:txBody>
      </p:sp>
      <p:sp>
        <p:nvSpPr>
          <p:cNvPr id="8" name="TextBox 7">
            <a:extLst>
              <a:ext uri="{FF2B5EF4-FFF2-40B4-BE49-F238E27FC236}">
                <a16:creationId xmlns:a16="http://schemas.microsoft.com/office/drawing/2014/main" id="{FA161152-5531-73E3-009B-DA24D5363C3A}"/>
              </a:ext>
            </a:extLst>
          </p:cNvPr>
          <p:cNvSpPr txBox="1"/>
          <p:nvPr/>
        </p:nvSpPr>
        <p:spPr>
          <a:xfrm>
            <a:off x="9332042" y="6027003"/>
            <a:ext cx="2304435" cy="830997"/>
          </a:xfrm>
          <a:prstGeom prst="rect">
            <a:avLst/>
          </a:prstGeom>
          <a:noFill/>
        </p:spPr>
        <p:txBody>
          <a:bodyPr wrap="square">
            <a:spAutoFit/>
          </a:bodyPr>
          <a:lstStyle/>
          <a:p>
            <a:r>
              <a:rPr lang="en-US" sz="2400" dirty="0"/>
              <a:t>Output: </a:t>
            </a:r>
          </a:p>
          <a:p>
            <a:r>
              <a:rPr lang="en-US" sz="2400" dirty="0"/>
              <a:t>Hello</a:t>
            </a:r>
          </a:p>
        </p:txBody>
      </p:sp>
    </p:spTree>
    <p:extLst>
      <p:ext uri="{BB962C8B-B14F-4D97-AF65-F5344CB8AC3E}">
        <p14:creationId xmlns:p14="http://schemas.microsoft.com/office/powerpoint/2010/main" val="331467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F494-2CC1-5A3F-E12F-32861EEF15B1}"/>
              </a:ext>
            </a:extLst>
          </p:cNvPr>
          <p:cNvSpPr>
            <a:spLocks noGrp="1"/>
          </p:cNvSpPr>
          <p:nvPr>
            <p:ph type="title"/>
          </p:nvPr>
        </p:nvSpPr>
        <p:spPr/>
        <p:txBody>
          <a:bodyPr/>
          <a:lstStyle/>
          <a:p>
            <a:r>
              <a:rPr lang="en-US" dirty="0"/>
              <a:t>Private Protected</a:t>
            </a:r>
          </a:p>
        </p:txBody>
      </p:sp>
      <p:sp>
        <p:nvSpPr>
          <p:cNvPr id="9" name="TextBox 8">
            <a:extLst>
              <a:ext uri="{FF2B5EF4-FFF2-40B4-BE49-F238E27FC236}">
                <a16:creationId xmlns:a16="http://schemas.microsoft.com/office/drawing/2014/main" id="{377F7846-3257-1D2B-FA7B-8AABB3E442F7}"/>
              </a:ext>
            </a:extLst>
          </p:cNvPr>
          <p:cNvSpPr txBox="1"/>
          <p:nvPr/>
        </p:nvSpPr>
        <p:spPr>
          <a:xfrm>
            <a:off x="3795252" y="352881"/>
            <a:ext cx="8721213" cy="5078313"/>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Assembly1</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StudentName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private</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 = </a:t>
            </a:r>
            <a:r>
              <a:rPr lang="en-US" sz="1800" dirty="0">
                <a:solidFill>
                  <a:srgbClr val="A31515"/>
                </a:solidFill>
                <a:latin typeface="Cascadia Mono" panose="020B0609020000020004" pitchFamily="49" charset="0"/>
              </a:rPr>
              <a:t>"MU"</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Program1</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StudentName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Program1 student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Program1();</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accessing name field from base class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a:t>
            </a:r>
            <a:r>
              <a:rPr lang="en-US" sz="1800" dirty="0">
                <a:solidFill>
                  <a:srgbClr val="000000"/>
                </a:solidFill>
                <a:latin typeface="Cascadia Mono" panose="020B0609020000020004" pitchFamily="49" charset="0"/>
              </a:rPr>
              <a:t>(student.name);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
        <p:nvSpPr>
          <p:cNvPr id="11" name="TextBox 10">
            <a:extLst>
              <a:ext uri="{FF2B5EF4-FFF2-40B4-BE49-F238E27FC236}">
                <a16:creationId xmlns:a16="http://schemas.microsoft.com/office/drawing/2014/main" id="{C9211FA3-1F2B-DCFC-5EDD-24EB39A33AD5}"/>
              </a:ext>
            </a:extLst>
          </p:cNvPr>
          <p:cNvSpPr txBox="1"/>
          <p:nvPr/>
        </p:nvSpPr>
        <p:spPr>
          <a:xfrm>
            <a:off x="3795252" y="5858788"/>
            <a:ext cx="1415845" cy="646331"/>
          </a:xfrm>
          <a:prstGeom prst="rect">
            <a:avLst/>
          </a:prstGeom>
          <a:noFill/>
        </p:spPr>
        <p:txBody>
          <a:bodyPr wrap="square" rtlCol="0">
            <a:spAutoFit/>
          </a:bodyPr>
          <a:lstStyle/>
          <a:p>
            <a:r>
              <a:rPr lang="en-US" dirty="0"/>
              <a:t>Output:</a:t>
            </a:r>
          </a:p>
          <a:p>
            <a:r>
              <a:rPr lang="en-US" dirty="0"/>
              <a:t>MU</a:t>
            </a:r>
          </a:p>
        </p:txBody>
      </p:sp>
    </p:spTree>
    <p:extLst>
      <p:ext uri="{BB962C8B-B14F-4D97-AF65-F5344CB8AC3E}">
        <p14:creationId xmlns:p14="http://schemas.microsoft.com/office/powerpoint/2010/main" val="42099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F494-2CC1-5A3F-E12F-32861EEF15B1}"/>
              </a:ext>
            </a:extLst>
          </p:cNvPr>
          <p:cNvSpPr>
            <a:spLocks noGrp="1"/>
          </p:cNvSpPr>
          <p:nvPr>
            <p:ph type="title"/>
          </p:nvPr>
        </p:nvSpPr>
        <p:spPr/>
        <p:txBody>
          <a:bodyPr/>
          <a:lstStyle/>
          <a:p>
            <a:r>
              <a:rPr lang="en-US" dirty="0"/>
              <a:t>Access Modifiers Summary</a:t>
            </a:r>
          </a:p>
        </p:txBody>
      </p:sp>
      <p:graphicFrame>
        <p:nvGraphicFramePr>
          <p:cNvPr id="3" name="Table 2">
            <a:extLst>
              <a:ext uri="{FF2B5EF4-FFF2-40B4-BE49-F238E27FC236}">
                <a16:creationId xmlns:a16="http://schemas.microsoft.com/office/drawing/2014/main" id="{E2F9278E-C2D3-6B4C-34A8-B1B41024A7D2}"/>
              </a:ext>
            </a:extLst>
          </p:cNvPr>
          <p:cNvGraphicFramePr>
            <a:graphicFrameLocks noGrp="1"/>
          </p:cNvGraphicFramePr>
          <p:nvPr>
            <p:extLst>
              <p:ext uri="{D42A27DB-BD31-4B8C-83A1-F6EECF244321}">
                <p14:modId xmlns:p14="http://schemas.microsoft.com/office/powerpoint/2010/main" val="1086802186"/>
              </p:ext>
            </p:extLst>
          </p:nvPr>
        </p:nvGraphicFramePr>
        <p:xfrm>
          <a:off x="3755923" y="744818"/>
          <a:ext cx="7924798" cy="5132558"/>
        </p:xfrm>
        <a:graphic>
          <a:graphicData uri="http://schemas.openxmlformats.org/drawingml/2006/table">
            <a:tbl>
              <a:tblPr/>
              <a:tblGrid>
                <a:gridCol w="1720645">
                  <a:extLst>
                    <a:ext uri="{9D8B030D-6E8A-4147-A177-3AD203B41FA5}">
                      <a16:colId xmlns:a16="http://schemas.microsoft.com/office/drawing/2014/main" val="1915354903"/>
                    </a:ext>
                  </a:extLst>
                </a:gridCol>
                <a:gridCol w="845574">
                  <a:extLst>
                    <a:ext uri="{9D8B030D-6E8A-4147-A177-3AD203B41FA5}">
                      <a16:colId xmlns:a16="http://schemas.microsoft.com/office/drawing/2014/main" val="2862028110"/>
                    </a:ext>
                  </a:extLst>
                </a:gridCol>
                <a:gridCol w="973393">
                  <a:extLst>
                    <a:ext uri="{9D8B030D-6E8A-4147-A177-3AD203B41FA5}">
                      <a16:colId xmlns:a16="http://schemas.microsoft.com/office/drawing/2014/main" val="2706178131"/>
                    </a:ext>
                  </a:extLst>
                </a:gridCol>
                <a:gridCol w="1160207">
                  <a:extLst>
                    <a:ext uri="{9D8B030D-6E8A-4147-A177-3AD203B41FA5}">
                      <a16:colId xmlns:a16="http://schemas.microsoft.com/office/drawing/2014/main" val="2188157878"/>
                    </a:ext>
                  </a:extLst>
                </a:gridCol>
                <a:gridCol w="960751">
                  <a:extLst>
                    <a:ext uri="{9D8B030D-6E8A-4147-A177-3AD203B41FA5}">
                      <a16:colId xmlns:a16="http://schemas.microsoft.com/office/drawing/2014/main" val="3581461197"/>
                    </a:ext>
                  </a:extLst>
                </a:gridCol>
                <a:gridCol w="1132114">
                  <a:extLst>
                    <a:ext uri="{9D8B030D-6E8A-4147-A177-3AD203B41FA5}">
                      <a16:colId xmlns:a16="http://schemas.microsoft.com/office/drawing/2014/main" val="1805695851"/>
                    </a:ext>
                  </a:extLst>
                </a:gridCol>
                <a:gridCol w="1132114">
                  <a:extLst>
                    <a:ext uri="{9D8B030D-6E8A-4147-A177-3AD203B41FA5}">
                      <a16:colId xmlns:a16="http://schemas.microsoft.com/office/drawing/2014/main" val="1573290365"/>
                    </a:ext>
                  </a:extLst>
                </a:gridCol>
              </a:tblGrid>
              <a:tr h="516097">
                <a:tc>
                  <a:txBody>
                    <a:bodyPr/>
                    <a:lstStyle/>
                    <a:p>
                      <a:pPr algn="l" fontAlgn="t"/>
                      <a:r>
                        <a:rPr lang="en-US" sz="1600" b="1" dirty="0">
                          <a:effectLst/>
                        </a:rPr>
                        <a:t>Caller's location</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a:effectLst/>
                        </a:rPr>
                        <a:t>public</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a:effectLst/>
                        </a:rPr>
                        <a:t>protected internal</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a:effectLst/>
                        </a:rPr>
                        <a:t>protected</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a:effectLst/>
                        </a:rPr>
                        <a:t>internal</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a:effectLst/>
                        </a:rPr>
                        <a:t>private protected</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600" b="1" dirty="0">
                          <a:effectLst/>
                        </a:rPr>
                        <a:t>private</a:t>
                      </a:r>
                    </a:p>
                  </a:txBody>
                  <a:tcPr marL="39700" marR="39700" marT="19850" marB="19850">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extLst>
                  <a:ext uri="{0D108BD9-81ED-4DB2-BD59-A6C34878D82A}">
                    <a16:rowId xmlns:a16="http://schemas.microsoft.com/office/drawing/2014/main" val="2065524011"/>
                  </a:ext>
                </a:extLst>
              </a:tr>
              <a:tr h="396998">
                <a:tc>
                  <a:txBody>
                    <a:bodyPr/>
                    <a:lstStyle/>
                    <a:p>
                      <a:pPr algn="ctr" fontAlgn="t"/>
                      <a:r>
                        <a:rPr lang="en-US" sz="1600" b="1" dirty="0">
                          <a:effectLst/>
                        </a:rPr>
                        <a:t>Within the class</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5727444"/>
                  </a:ext>
                </a:extLst>
              </a:tr>
              <a:tr h="992495">
                <a:tc>
                  <a:txBody>
                    <a:bodyPr/>
                    <a:lstStyle/>
                    <a:p>
                      <a:pPr algn="ctr" fontAlgn="t"/>
                      <a:r>
                        <a:rPr lang="en-US" sz="1600" b="1" dirty="0">
                          <a:effectLst/>
                        </a:rPr>
                        <a:t>Derived class (same assembly)</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extLst>
                  <a:ext uri="{0D108BD9-81ED-4DB2-BD59-A6C34878D82A}">
                    <a16:rowId xmlns:a16="http://schemas.microsoft.com/office/drawing/2014/main" val="1685862931"/>
                  </a:ext>
                </a:extLst>
              </a:tr>
              <a:tr h="1111595">
                <a:tc>
                  <a:txBody>
                    <a:bodyPr/>
                    <a:lstStyle/>
                    <a:p>
                      <a:pPr algn="ctr" fontAlgn="t"/>
                      <a:r>
                        <a:rPr lang="en-US" sz="1600" b="1" dirty="0">
                          <a:effectLst/>
                        </a:rPr>
                        <a:t>Non-derived class (same assembly)</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458884715"/>
                  </a:ext>
                </a:extLst>
              </a:tr>
              <a:tr h="992495">
                <a:tc>
                  <a:txBody>
                    <a:bodyPr/>
                    <a:lstStyle/>
                    <a:p>
                      <a:pPr algn="ctr" fontAlgn="t"/>
                      <a:r>
                        <a:rPr lang="en-US" sz="1600" b="1" dirty="0">
                          <a:effectLst/>
                        </a:rPr>
                        <a:t>Derived class (different assembly)</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rgbClr val="FFFFFF"/>
                    </a:solidFill>
                  </a:tcPr>
                </a:tc>
                <a:extLst>
                  <a:ext uri="{0D108BD9-81ED-4DB2-BD59-A6C34878D82A}">
                    <a16:rowId xmlns:a16="http://schemas.microsoft.com/office/drawing/2014/main" val="1185666547"/>
                  </a:ext>
                </a:extLst>
              </a:tr>
              <a:tr h="1111595">
                <a:tc>
                  <a:txBody>
                    <a:bodyPr/>
                    <a:lstStyle/>
                    <a:p>
                      <a:pPr algn="ctr" fontAlgn="t"/>
                      <a:r>
                        <a:rPr lang="en-US" sz="1600" b="1" dirty="0">
                          <a:effectLst/>
                        </a:rPr>
                        <a:t>Non-derived class (different assembly)</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tc>
                  <a:txBody>
                    <a:bodyPr/>
                    <a:lstStyle/>
                    <a:p>
                      <a:pPr algn="ctr" fontAlgn="t"/>
                      <a:r>
                        <a:rPr lang="en-US" sz="1400" dirty="0">
                          <a:effectLst/>
                        </a:rPr>
                        <a:t>❌</a:t>
                      </a:r>
                    </a:p>
                  </a:txBody>
                  <a:tcPr marL="39700" marR="39700" marT="19850" marB="19850"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266967044"/>
                  </a:ext>
                </a:extLst>
              </a:tr>
            </a:tbl>
          </a:graphicData>
        </a:graphic>
      </p:graphicFrame>
    </p:spTree>
    <p:extLst>
      <p:ext uri="{BB962C8B-B14F-4D97-AF65-F5344CB8AC3E}">
        <p14:creationId xmlns:p14="http://schemas.microsoft.com/office/powerpoint/2010/main" val="2100876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567-E87B-32B6-7EA9-034D1C872942}"/>
              </a:ext>
            </a:extLst>
          </p:cNvPr>
          <p:cNvSpPr>
            <a:spLocks noGrp="1"/>
          </p:cNvSpPr>
          <p:nvPr>
            <p:ph type="title"/>
          </p:nvPr>
        </p:nvSpPr>
        <p:spPr/>
        <p:txBody>
          <a:bodyPr/>
          <a:lstStyle/>
          <a:p>
            <a:r>
              <a:rPr lang="en-US" dirty="0"/>
              <a:t>C# Constructors</a:t>
            </a:r>
          </a:p>
        </p:txBody>
      </p:sp>
      <p:sp>
        <p:nvSpPr>
          <p:cNvPr id="3" name="Content Placeholder 2">
            <a:extLst>
              <a:ext uri="{FF2B5EF4-FFF2-40B4-BE49-F238E27FC236}">
                <a16:creationId xmlns:a16="http://schemas.microsoft.com/office/drawing/2014/main" id="{25E4DB40-C8E0-23DB-B9A9-1B3790ACD57D}"/>
              </a:ext>
            </a:extLst>
          </p:cNvPr>
          <p:cNvSpPr>
            <a:spLocks noGrp="1"/>
          </p:cNvSpPr>
          <p:nvPr>
            <p:ph idx="1"/>
          </p:nvPr>
        </p:nvSpPr>
        <p:spPr>
          <a:xfrm>
            <a:off x="3869268" y="864108"/>
            <a:ext cx="7315200" cy="1967582"/>
          </a:xfrm>
        </p:spPr>
        <p:txBody>
          <a:bodyPr>
            <a:normAutofit/>
          </a:bodyPr>
          <a:lstStyle/>
          <a:p>
            <a:r>
              <a:rPr lang="en-US" sz="2400" dirty="0">
                <a:solidFill>
                  <a:schemeClr val="tx1"/>
                </a:solidFill>
              </a:rPr>
              <a:t>In C#, a constructor is similar to a method that is </a:t>
            </a:r>
            <a:r>
              <a:rPr lang="en-US" sz="2400" dirty="0">
                <a:solidFill>
                  <a:srgbClr val="0070C0"/>
                </a:solidFill>
              </a:rPr>
              <a:t>invoked when an object </a:t>
            </a:r>
            <a:r>
              <a:rPr lang="en-US" sz="2400" dirty="0">
                <a:solidFill>
                  <a:schemeClr val="tx1"/>
                </a:solidFill>
              </a:rPr>
              <a:t>of the class is created.</a:t>
            </a:r>
          </a:p>
          <a:p>
            <a:r>
              <a:rPr lang="en-US" sz="2400" dirty="0">
                <a:solidFill>
                  <a:schemeClr val="tx1"/>
                </a:solidFill>
              </a:rPr>
              <a:t>However, unlike methods, a constructor:</a:t>
            </a:r>
          </a:p>
          <a:p>
            <a:pPr lvl="1"/>
            <a:r>
              <a:rPr lang="en-US" sz="2200" dirty="0">
                <a:solidFill>
                  <a:schemeClr val="tx1"/>
                </a:solidFill>
              </a:rPr>
              <a:t>has the same name as that of the class</a:t>
            </a:r>
          </a:p>
          <a:p>
            <a:pPr lvl="1"/>
            <a:r>
              <a:rPr lang="en-US" sz="2200" dirty="0">
                <a:solidFill>
                  <a:schemeClr val="tx1"/>
                </a:solidFill>
              </a:rPr>
              <a:t>does not have any return type</a:t>
            </a:r>
          </a:p>
        </p:txBody>
      </p:sp>
      <p:sp>
        <p:nvSpPr>
          <p:cNvPr id="6" name="TextBox 5">
            <a:extLst>
              <a:ext uri="{FF2B5EF4-FFF2-40B4-BE49-F238E27FC236}">
                <a16:creationId xmlns:a16="http://schemas.microsoft.com/office/drawing/2014/main" id="{691A3861-3E53-DDAB-816A-8F3BE9EED797}"/>
              </a:ext>
            </a:extLst>
          </p:cNvPr>
          <p:cNvSpPr txBox="1"/>
          <p:nvPr/>
        </p:nvSpPr>
        <p:spPr>
          <a:xfrm>
            <a:off x="3771900" y="2946904"/>
            <a:ext cx="6101080" cy="2862322"/>
          </a:xfrm>
          <a:prstGeom prst="rect">
            <a:avLst/>
          </a:prstGeom>
          <a:noFill/>
        </p:spPr>
        <p:txBody>
          <a:bodyPr wrap="square">
            <a:spAutoFit/>
          </a:bodyPr>
          <a:lstStyle/>
          <a:p>
            <a:r>
              <a:rPr lang="en-US" sz="2000" dirty="0">
                <a:solidFill>
                  <a:srgbClr val="0000FF"/>
                </a:solidFill>
                <a:latin typeface="Cascadia Mono" panose="020B0609020000020004" pitchFamily="49" charset="0"/>
              </a:rPr>
              <a:t>class</a:t>
            </a:r>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Car</a:t>
            </a:r>
            <a:endParaRPr lang="en-US" sz="2000" dirty="0">
              <a:solidFill>
                <a:srgbClr val="000000"/>
              </a:solidFill>
              <a:latin typeface="Cascadia Mono" panose="020B0609020000020004" pitchFamily="49" charset="0"/>
            </a:endParaRPr>
          </a:p>
          <a:p>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r>
              <a:rPr lang="en-US" sz="2000" dirty="0">
                <a:solidFill>
                  <a:srgbClr val="008000"/>
                </a:solidFill>
                <a:latin typeface="Cascadia Mono" panose="020B0609020000020004" pitchFamily="49" charset="0"/>
              </a:rPr>
              <a:t>// constructor</a:t>
            </a:r>
            <a:endParaRPr lang="en-US" sz="2000" dirty="0">
              <a:solidFill>
                <a:srgbClr val="000000"/>
              </a:solidFill>
              <a:latin typeface="Cascadia Mono" panose="020B0609020000020004" pitchFamily="49" charset="0"/>
            </a:endParaRPr>
          </a:p>
          <a:p>
            <a:r>
              <a:rPr lang="en-US" sz="2000" dirty="0">
                <a:solidFill>
                  <a:srgbClr val="000000"/>
                </a:solidFill>
                <a:latin typeface="Cascadia Mono" panose="020B0609020000020004" pitchFamily="49" charset="0"/>
              </a:rPr>
              <a:t>    </a:t>
            </a:r>
            <a:r>
              <a:rPr lang="en-US" sz="2000" dirty="0">
                <a:solidFill>
                  <a:srgbClr val="2B91AF"/>
                </a:solidFill>
                <a:latin typeface="Cascadia Mono" panose="020B0609020000020004" pitchFamily="49" charset="0"/>
              </a:rPr>
              <a:t>Car</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8000"/>
                </a:solidFill>
                <a:latin typeface="Cascadia Mono" panose="020B0609020000020004" pitchFamily="49" charset="0"/>
              </a:rPr>
              <a:t>//code</a:t>
            </a:r>
            <a:endParaRPr lang="en-US" sz="2000" dirty="0">
              <a:solidFill>
                <a:srgbClr val="000000"/>
              </a:solidFill>
              <a:latin typeface="Cascadia Mono" panose="020B0609020000020004" pitchFamily="49" charset="0"/>
            </a:endParaRPr>
          </a:p>
          <a:p>
            <a:r>
              <a:rPr lang="en-US" sz="2000" dirty="0">
                <a:solidFill>
                  <a:srgbClr val="000000"/>
                </a:solidFill>
                <a:latin typeface="Cascadia Mono" panose="020B0609020000020004" pitchFamily="49" charset="0"/>
              </a:rPr>
              <a:t>    }</a:t>
            </a:r>
          </a:p>
          <a:p>
            <a:endParaRPr lang="en-US" sz="2000" dirty="0">
              <a:solidFill>
                <a:srgbClr val="000000"/>
              </a:solidFill>
              <a:latin typeface="Cascadia Mono" panose="020B0609020000020004" pitchFamily="49" charset="0"/>
            </a:endParaRPr>
          </a:p>
          <a:p>
            <a:r>
              <a:rPr lang="en-US" sz="2000" dirty="0">
                <a:solidFill>
                  <a:srgbClr val="000000"/>
                </a:solidFill>
                <a:latin typeface="Cascadia Mono" panose="020B0609020000020004" pitchFamily="49" charset="0"/>
              </a:rPr>
              <a:t>}</a:t>
            </a:r>
            <a:endParaRPr lang="en-US" sz="2000" dirty="0"/>
          </a:p>
        </p:txBody>
      </p:sp>
      <p:sp>
        <p:nvSpPr>
          <p:cNvPr id="8" name="TextBox 7">
            <a:extLst>
              <a:ext uri="{FF2B5EF4-FFF2-40B4-BE49-F238E27FC236}">
                <a16:creationId xmlns:a16="http://schemas.microsoft.com/office/drawing/2014/main" id="{1E4787F7-856F-954C-8D6B-E61572EC4175}"/>
              </a:ext>
            </a:extLst>
          </p:cNvPr>
          <p:cNvSpPr txBox="1"/>
          <p:nvPr/>
        </p:nvSpPr>
        <p:spPr>
          <a:xfrm>
            <a:off x="6464300" y="5725020"/>
            <a:ext cx="6101080" cy="400110"/>
          </a:xfrm>
          <a:prstGeom prst="rect">
            <a:avLst/>
          </a:prstGeom>
          <a:noFill/>
        </p:spPr>
        <p:txBody>
          <a:bodyPr wrap="square">
            <a:spAutoFit/>
          </a:bodyPr>
          <a:lstStyle/>
          <a:p>
            <a:r>
              <a:rPr lang="en-US" sz="2000" dirty="0">
                <a:solidFill>
                  <a:srgbClr val="000000"/>
                </a:solidFill>
                <a:latin typeface="Cascadia Mono" panose="020B0609020000020004" pitchFamily="49" charset="0"/>
              </a:rPr>
              <a:t>Car car1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Car();</a:t>
            </a:r>
            <a:endParaRPr lang="en-US" sz="2000" dirty="0"/>
          </a:p>
        </p:txBody>
      </p:sp>
    </p:spTree>
    <p:extLst>
      <p:ext uri="{BB962C8B-B14F-4D97-AF65-F5344CB8AC3E}">
        <p14:creationId xmlns:p14="http://schemas.microsoft.com/office/powerpoint/2010/main" val="182949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ctrTitle"/>
          </p:nvPr>
        </p:nvSpPr>
        <p:spPr/>
        <p:txBody>
          <a:bodyPr>
            <a:normAutofit/>
          </a:bodyPr>
          <a:lstStyle/>
          <a:p>
            <a:br>
              <a:rPr lang="en-US" dirty="0"/>
            </a:br>
            <a:r>
              <a:rPr lang="en-US" dirty="0"/>
              <a:t>Unit 1</a:t>
            </a:r>
            <a:br>
              <a:rPr lang="en-US" dirty="0"/>
            </a:br>
            <a:r>
              <a:rPr lang="en-US" sz="3600" dirty="0"/>
              <a:t>Introduction to .NET Framework and C#</a:t>
            </a:r>
            <a:endParaRPr lang="en-US" dirty="0"/>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type="subTitle" idx="1"/>
          </p:nvPr>
        </p:nvSpPr>
        <p:spPr/>
        <p:txBody>
          <a:bodyPr>
            <a:normAutofit/>
          </a:bodyPr>
          <a:lstStyle/>
          <a:p>
            <a:pPr algn="just"/>
            <a:endParaRPr lang="en-US" sz="2400" dirty="0">
              <a:solidFill>
                <a:schemeClr val="tx1"/>
              </a:solidFill>
            </a:endParaRPr>
          </a:p>
        </p:txBody>
      </p:sp>
    </p:spTree>
    <p:extLst>
      <p:ext uri="{BB962C8B-B14F-4D97-AF65-F5344CB8AC3E}">
        <p14:creationId xmlns:p14="http://schemas.microsoft.com/office/powerpoint/2010/main" val="4162416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567-E87B-32B6-7EA9-034D1C872942}"/>
              </a:ext>
            </a:extLst>
          </p:cNvPr>
          <p:cNvSpPr>
            <a:spLocks noGrp="1"/>
          </p:cNvSpPr>
          <p:nvPr>
            <p:ph type="title"/>
          </p:nvPr>
        </p:nvSpPr>
        <p:spPr/>
        <p:txBody>
          <a:bodyPr/>
          <a:lstStyle/>
          <a:p>
            <a:r>
              <a:rPr lang="en-US" dirty="0"/>
              <a:t>C# Constructors</a:t>
            </a:r>
          </a:p>
        </p:txBody>
      </p:sp>
      <p:sp>
        <p:nvSpPr>
          <p:cNvPr id="3" name="Content Placeholder 2">
            <a:extLst>
              <a:ext uri="{FF2B5EF4-FFF2-40B4-BE49-F238E27FC236}">
                <a16:creationId xmlns:a16="http://schemas.microsoft.com/office/drawing/2014/main" id="{25E4DB40-C8E0-23DB-B9A9-1B3790ACD57D}"/>
              </a:ext>
            </a:extLst>
          </p:cNvPr>
          <p:cNvSpPr>
            <a:spLocks noGrp="1"/>
          </p:cNvSpPr>
          <p:nvPr>
            <p:ph idx="1"/>
          </p:nvPr>
        </p:nvSpPr>
        <p:spPr>
          <a:xfrm>
            <a:off x="3554634" y="1984986"/>
            <a:ext cx="8096591" cy="1967582"/>
          </a:xfrm>
        </p:spPr>
        <p:txBody>
          <a:bodyPr>
            <a:noAutofit/>
          </a:bodyPr>
          <a:lstStyle/>
          <a:p>
            <a:pPr marL="0" indent="0">
              <a:buNone/>
            </a:pPr>
            <a:r>
              <a:rPr lang="en-US" sz="2400" b="1" dirty="0">
                <a:solidFill>
                  <a:schemeClr val="tx1"/>
                </a:solidFill>
              </a:rPr>
              <a:t>Types of Constructors</a:t>
            </a:r>
          </a:p>
          <a:p>
            <a:r>
              <a:rPr lang="en-US" sz="2400" dirty="0" err="1">
                <a:solidFill>
                  <a:schemeClr val="accent6">
                    <a:lumMod val="75000"/>
                  </a:schemeClr>
                </a:solidFill>
              </a:rPr>
              <a:t>Parameterless</a:t>
            </a:r>
            <a:r>
              <a:rPr lang="en-US" sz="2400" dirty="0">
                <a:solidFill>
                  <a:schemeClr val="accent6">
                    <a:lumMod val="75000"/>
                  </a:schemeClr>
                </a:solidFill>
              </a:rPr>
              <a:t> Constructor</a:t>
            </a:r>
          </a:p>
          <a:p>
            <a:pPr lvl="1"/>
            <a:r>
              <a:rPr lang="en-US" sz="2400" dirty="0">
                <a:solidFill>
                  <a:schemeClr val="tx1"/>
                </a:solidFill>
              </a:rPr>
              <a:t>When we create a constructor without parameters, it is known as a </a:t>
            </a:r>
            <a:r>
              <a:rPr lang="en-US" sz="2400" dirty="0" err="1">
                <a:solidFill>
                  <a:schemeClr val="tx1"/>
                </a:solidFill>
              </a:rPr>
              <a:t>parameterless</a:t>
            </a:r>
            <a:r>
              <a:rPr lang="en-US" sz="2400" dirty="0">
                <a:solidFill>
                  <a:schemeClr val="tx1"/>
                </a:solidFill>
              </a:rPr>
              <a:t> constructor.</a:t>
            </a:r>
          </a:p>
          <a:p>
            <a:r>
              <a:rPr lang="en-US" sz="2400" dirty="0">
                <a:solidFill>
                  <a:schemeClr val="accent6">
                    <a:lumMod val="75000"/>
                  </a:schemeClr>
                </a:solidFill>
              </a:rPr>
              <a:t>Parameterized Constructor</a:t>
            </a:r>
          </a:p>
          <a:p>
            <a:pPr lvl="1"/>
            <a:r>
              <a:rPr lang="en-US" sz="2400" dirty="0">
                <a:solidFill>
                  <a:schemeClr val="tx1"/>
                </a:solidFill>
              </a:rPr>
              <a:t>In C#, a constructor can also accept parameters. It is called a parameterized constructor</a:t>
            </a:r>
          </a:p>
          <a:p>
            <a:r>
              <a:rPr lang="en-US" sz="2400" dirty="0">
                <a:solidFill>
                  <a:schemeClr val="accent6">
                    <a:lumMod val="75000"/>
                  </a:schemeClr>
                </a:solidFill>
              </a:rPr>
              <a:t>Default Constructor</a:t>
            </a:r>
          </a:p>
          <a:p>
            <a:pPr lvl="1"/>
            <a:r>
              <a:rPr lang="en-US" sz="2400" dirty="0">
                <a:solidFill>
                  <a:schemeClr val="tx1"/>
                </a:solidFill>
              </a:rPr>
              <a:t>If we have not defined a constructor in our class, then the C# will automatically create a default constructor with an empty code and no parameters</a:t>
            </a:r>
          </a:p>
        </p:txBody>
      </p:sp>
    </p:spTree>
    <p:extLst>
      <p:ext uri="{BB962C8B-B14F-4D97-AF65-F5344CB8AC3E}">
        <p14:creationId xmlns:p14="http://schemas.microsoft.com/office/powerpoint/2010/main" val="71602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3EBE-EB8A-2F9B-1C67-946A248B7AB8}"/>
              </a:ext>
            </a:extLst>
          </p:cNvPr>
          <p:cNvSpPr>
            <a:spLocks noGrp="1"/>
          </p:cNvSpPr>
          <p:nvPr>
            <p:ph type="title"/>
          </p:nvPr>
        </p:nvSpPr>
        <p:spPr/>
        <p:txBody>
          <a:bodyPr/>
          <a:lstStyle/>
          <a:p>
            <a:r>
              <a:rPr lang="en-US" dirty="0" err="1"/>
              <a:t>Parameterless</a:t>
            </a:r>
            <a:r>
              <a:rPr lang="en-US" dirty="0"/>
              <a:t> Constructor</a:t>
            </a:r>
          </a:p>
        </p:txBody>
      </p:sp>
      <p:sp>
        <p:nvSpPr>
          <p:cNvPr id="5" name="TextBox 4">
            <a:extLst>
              <a:ext uri="{FF2B5EF4-FFF2-40B4-BE49-F238E27FC236}">
                <a16:creationId xmlns:a16="http://schemas.microsoft.com/office/drawing/2014/main" id="{6DEF676E-A2B9-861C-784A-257E77A9082F}"/>
              </a:ext>
            </a:extLst>
          </p:cNvPr>
          <p:cNvSpPr txBox="1"/>
          <p:nvPr/>
        </p:nvSpPr>
        <p:spPr>
          <a:xfrm>
            <a:off x="3778044" y="324233"/>
            <a:ext cx="8413955" cy="6463308"/>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System;</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Constructor</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a:t>
            </a:r>
            <a:r>
              <a:rPr lang="en-US" sz="1800" dirty="0" err="1">
                <a:solidFill>
                  <a:srgbClr val="008000"/>
                </a:solidFill>
                <a:latin typeface="Cascadia Mono" panose="020B0609020000020004" pitchFamily="49" charset="0"/>
              </a:rPr>
              <a:t>parameterless</a:t>
            </a:r>
            <a:r>
              <a:rPr lang="en-US" sz="1800" dirty="0">
                <a:solidFill>
                  <a:srgbClr val="008000"/>
                </a:solidFill>
                <a:latin typeface="Cascadia Mono" panose="020B0609020000020004" pitchFamily="49" charset="0"/>
              </a:rPr>
              <a:t> constructor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Car</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sz="1800" dirty="0" err="1">
                <a:solidFill>
                  <a:schemeClr val="accent6">
                    <a:lumMod val="75000"/>
                  </a:schemeClr>
                </a:solidFill>
                <a:latin typeface="Cascadia Mono" panose="020B0609020000020004" pitchFamily="49" charset="0"/>
              </a:rPr>
              <a:t>Parameterless</a:t>
            </a:r>
            <a:r>
              <a:rPr lang="en-US" sz="1800" dirty="0">
                <a:solidFill>
                  <a:srgbClr val="A31515"/>
                </a:solidFill>
                <a:latin typeface="Cascadia Mono" panose="020B0609020000020004" pitchFamily="49" charset="0"/>
              </a:rPr>
              <a:t> Constructor"</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call constructor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Car();</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p:txBody>
      </p:sp>
      <p:sp>
        <p:nvSpPr>
          <p:cNvPr id="7" name="TextBox 6">
            <a:extLst>
              <a:ext uri="{FF2B5EF4-FFF2-40B4-BE49-F238E27FC236}">
                <a16:creationId xmlns:a16="http://schemas.microsoft.com/office/drawing/2014/main" id="{D1C75EA8-C92E-6F07-7177-060B667F6570}"/>
              </a:ext>
            </a:extLst>
          </p:cNvPr>
          <p:cNvSpPr txBox="1"/>
          <p:nvPr/>
        </p:nvSpPr>
        <p:spPr>
          <a:xfrm>
            <a:off x="5803490" y="6164435"/>
            <a:ext cx="6100916" cy="369332"/>
          </a:xfrm>
          <a:prstGeom prst="rect">
            <a:avLst/>
          </a:prstGeom>
          <a:noFill/>
        </p:spPr>
        <p:txBody>
          <a:bodyPr wrap="square">
            <a:spAutoFit/>
          </a:bodyPr>
          <a:lstStyle/>
          <a:p>
            <a:r>
              <a:rPr lang="en-US" sz="1800" dirty="0">
                <a:solidFill>
                  <a:schemeClr val="accent6">
                    <a:lumMod val="75000"/>
                  </a:schemeClr>
                </a:solidFill>
                <a:latin typeface="Cascadia Mono" panose="020B0609020000020004" pitchFamily="49" charset="0"/>
              </a:rPr>
              <a:t>Output: </a:t>
            </a:r>
            <a:r>
              <a:rPr lang="en-US" sz="1800" dirty="0" err="1">
                <a:solidFill>
                  <a:schemeClr val="accent6">
                    <a:lumMod val="75000"/>
                  </a:schemeClr>
                </a:solidFill>
                <a:latin typeface="Cascadia Mono" panose="020B0609020000020004" pitchFamily="49" charset="0"/>
              </a:rPr>
              <a:t>Parameterless</a:t>
            </a:r>
            <a:r>
              <a:rPr lang="en-US" sz="1800" dirty="0">
                <a:solidFill>
                  <a:srgbClr val="A31515"/>
                </a:solidFill>
                <a:latin typeface="Cascadia Mono" panose="020B0609020000020004" pitchFamily="49" charset="0"/>
              </a:rPr>
              <a:t> Constructor</a:t>
            </a:r>
            <a:endParaRPr lang="en-US" dirty="0"/>
          </a:p>
        </p:txBody>
      </p:sp>
    </p:spTree>
    <p:extLst>
      <p:ext uri="{BB962C8B-B14F-4D97-AF65-F5344CB8AC3E}">
        <p14:creationId xmlns:p14="http://schemas.microsoft.com/office/powerpoint/2010/main" val="266533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96E2-B36C-C674-0B45-9A4B4BD3E658}"/>
              </a:ext>
            </a:extLst>
          </p:cNvPr>
          <p:cNvSpPr>
            <a:spLocks noGrp="1"/>
          </p:cNvSpPr>
          <p:nvPr>
            <p:ph type="title"/>
          </p:nvPr>
        </p:nvSpPr>
        <p:spPr/>
        <p:txBody>
          <a:bodyPr/>
          <a:lstStyle/>
          <a:p>
            <a:r>
              <a:rPr lang="en-US" dirty="0"/>
              <a:t>Parameterized Constructor</a:t>
            </a:r>
            <a:br>
              <a:rPr lang="en-US" dirty="0"/>
            </a:br>
            <a:endParaRPr lang="en-US" dirty="0"/>
          </a:p>
        </p:txBody>
      </p:sp>
      <p:sp>
        <p:nvSpPr>
          <p:cNvPr id="5" name="TextBox 4">
            <a:extLst>
              <a:ext uri="{FF2B5EF4-FFF2-40B4-BE49-F238E27FC236}">
                <a16:creationId xmlns:a16="http://schemas.microsoft.com/office/drawing/2014/main" id="{BABF4E16-A856-F310-ABA9-634067D2772C}"/>
              </a:ext>
            </a:extLst>
          </p:cNvPr>
          <p:cNvSpPr txBox="1"/>
          <p:nvPr/>
        </p:nvSpPr>
        <p:spPr>
          <a:xfrm>
            <a:off x="3571569" y="9832"/>
            <a:ext cx="8279023" cy="6740307"/>
          </a:xfrm>
          <a:prstGeom prst="rect">
            <a:avLst/>
          </a:prstGeom>
          <a:noFill/>
        </p:spPr>
        <p:txBody>
          <a:bodyPr wrap="square">
            <a:spAutoFit/>
          </a:bodyPr>
          <a:lstStyle/>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Constructor</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brand;</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price;</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parameterized constructor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Car</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theBrand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thePrice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brand = </a:t>
            </a:r>
            <a:r>
              <a:rPr lang="en-US" sz="1800" dirty="0" err="1">
                <a:solidFill>
                  <a:srgbClr val="000000"/>
                </a:solidFill>
                <a:latin typeface="Cascadia Mono" panose="020B0609020000020004" pitchFamily="49" charset="0"/>
              </a:rPr>
              <a:t>theBrand</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price = </a:t>
            </a:r>
            <a:r>
              <a:rPr lang="en-US" sz="1800" dirty="0" err="1">
                <a:solidFill>
                  <a:srgbClr val="000000"/>
                </a:solidFill>
                <a:latin typeface="Cascadia Mono" panose="020B0609020000020004" pitchFamily="49" charset="0"/>
              </a:rPr>
              <a:t>thePrice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call parameterized constructor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Car car1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Car(</a:t>
            </a:r>
            <a:r>
              <a:rPr lang="en-US" sz="1800" dirty="0">
                <a:solidFill>
                  <a:srgbClr val="A31515"/>
                </a:solidFill>
                <a:latin typeface="Cascadia Mono" panose="020B0609020000020004" pitchFamily="49" charset="0"/>
              </a:rPr>
              <a:t>"MU"</a:t>
            </a:r>
            <a:r>
              <a:rPr lang="en-US" sz="1800" dirty="0">
                <a:solidFill>
                  <a:srgbClr val="000000"/>
                </a:solidFill>
                <a:latin typeface="Cascadia Mono" panose="020B0609020000020004" pitchFamily="49" charset="0"/>
              </a:rPr>
              <a:t>, 50000);</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"Brand: "</a:t>
            </a:r>
            <a:r>
              <a:rPr lang="en-US" sz="1800" dirty="0">
                <a:solidFill>
                  <a:srgbClr val="000000"/>
                </a:solidFill>
                <a:latin typeface="Cascadia Mono" panose="020B0609020000020004" pitchFamily="49" charset="0"/>
              </a:rPr>
              <a:t> + car1.brand);</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"Price: "</a:t>
            </a:r>
            <a:r>
              <a:rPr lang="en-US" sz="1800" dirty="0">
                <a:solidFill>
                  <a:srgbClr val="000000"/>
                </a:solidFill>
                <a:latin typeface="Cascadia Mono" panose="020B0609020000020004" pitchFamily="49" charset="0"/>
              </a:rPr>
              <a:t> + car1.price);</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
        <p:nvSpPr>
          <p:cNvPr id="8" name="TextBox 7">
            <a:extLst>
              <a:ext uri="{FF2B5EF4-FFF2-40B4-BE49-F238E27FC236}">
                <a16:creationId xmlns:a16="http://schemas.microsoft.com/office/drawing/2014/main" id="{642E0E49-4B37-42B4-D21F-5B25843D5910}"/>
              </a:ext>
            </a:extLst>
          </p:cNvPr>
          <p:cNvSpPr txBox="1"/>
          <p:nvPr/>
        </p:nvSpPr>
        <p:spPr>
          <a:xfrm>
            <a:off x="9028471" y="5890821"/>
            <a:ext cx="1678858" cy="646331"/>
          </a:xfrm>
          <a:prstGeom prst="rect">
            <a:avLst/>
          </a:prstGeom>
          <a:noFill/>
        </p:spPr>
        <p:txBody>
          <a:bodyPr wrap="square">
            <a:spAutoFit/>
          </a:bodyPr>
          <a:lstStyle/>
          <a:p>
            <a:r>
              <a:rPr lang="en-US" dirty="0"/>
              <a:t>Brand: MU</a:t>
            </a:r>
          </a:p>
          <a:p>
            <a:r>
              <a:rPr lang="en-US" dirty="0"/>
              <a:t>Price: 50000</a:t>
            </a:r>
          </a:p>
        </p:txBody>
      </p:sp>
    </p:spTree>
    <p:extLst>
      <p:ext uri="{BB962C8B-B14F-4D97-AF65-F5344CB8AC3E}">
        <p14:creationId xmlns:p14="http://schemas.microsoft.com/office/powerpoint/2010/main" val="29505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D57E-7626-D00B-0BEE-8119C7D9E629}"/>
              </a:ext>
            </a:extLst>
          </p:cNvPr>
          <p:cNvSpPr>
            <a:spLocks noGrp="1"/>
          </p:cNvSpPr>
          <p:nvPr>
            <p:ph type="title"/>
          </p:nvPr>
        </p:nvSpPr>
        <p:spPr/>
        <p:txBody>
          <a:bodyPr/>
          <a:lstStyle/>
          <a:p>
            <a:r>
              <a:rPr lang="en-US" dirty="0"/>
              <a:t>Default Constructor</a:t>
            </a:r>
          </a:p>
        </p:txBody>
      </p:sp>
      <p:sp>
        <p:nvSpPr>
          <p:cNvPr id="5" name="TextBox 4">
            <a:extLst>
              <a:ext uri="{FF2B5EF4-FFF2-40B4-BE49-F238E27FC236}">
                <a16:creationId xmlns:a16="http://schemas.microsoft.com/office/drawing/2014/main" id="{FA4DA034-55A0-B2D9-6718-D91F2AE1FAC8}"/>
              </a:ext>
            </a:extLst>
          </p:cNvPr>
          <p:cNvSpPr txBox="1"/>
          <p:nvPr/>
        </p:nvSpPr>
        <p:spPr>
          <a:xfrm>
            <a:off x="3544791" y="241677"/>
            <a:ext cx="8394290" cy="5355312"/>
          </a:xfrm>
          <a:prstGeom prst="rect">
            <a:avLst/>
          </a:prstGeom>
          <a:noFill/>
        </p:spPr>
        <p:txBody>
          <a:bodyPr wrap="square">
            <a:spAutoFit/>
          </a:bodyPr>
          <a:lstStyle/>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Constructor</a:t>
            </a:r>
          </a:p>
          <a:p>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Program</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args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call default constructor</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Program p1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Program();</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Console.WriteLine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"Default value of a: "</a:t>
            </a:r>
            <a:r>
              <a:rPr lang="en-US" sz="1800" dirty="0">
                <a:solidFill>
                  <a:srgbClr val="000000"/>
                </a:solidFill>
                <a:latin typeface="Cascadia Mono" panose="020B0609020000020004" pitchFamily="49" charset="0"/>
              </a:rPr>
              <a:t> + p1.a);</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Console.ReadLine</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
        <p:nvSpPr>
          <p:cNvPr id="7" name="TextBox 6">
            <a:extLst>
              <a:ext uri="{FF2B5EF4-FFF2-40B4-BE49-F238E27FC236}">
                <a16:creationId xmlns:a16="http://schemas.microsoft.com/office/drawing/2014/main" id="{ECCFEC5A-7E75-F6B4-3043-EAA6EB33E19B}"/>
              </a:ext>
            </a:extLst>
          </p:cNvPr>
          <p:cNvSpPr txBox="1"/>
          <p:nvPr/>
        </p:nvSpPr>
        <p:spPr>
          <a:xfrm>
            <a:off x="7336617" y="5494187"/>
            <a:ext cx="3518196" cy="461665"/>
          </a:xfrm>
          <a:prstGeom prst="rect">
            <a:avLst/>
          </a:prstGeom>
          <a:noFill/>
        </p:spPr>
        <p:txBody>
          <a:bodyPr wrap="square">
            <a:spAutoFit/>
          </a:bodyPr>
          <a:lstStyle/>
          <a:p>
            <a:r>
              <a:rPr lang="en-US" sz="2400" dirty="0"/>
              <a:t>Default value of a: 0</a:t>
            </a:r>
          </a:p>
        </p:txBody>
      </p:sp>
    </p:spTree>
    <p:extLst>
      <p:ext uri="{BB962C8B-B14F-4D97-AF65-F5344CB8AC3E}">
        <p14:creationId xmlns:p14="http://schemas.microsoft.com/office/powerpoint/2010/main" val="308061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2845-4356-4304-0274-8942A4512C4D}"/>
              </a:ext>
            </a:extLst>
          </p:cNvPr>
          <p:cNvSpPr>
            <a:spLocks noGrp="1"/>
          </p:cNvSpPr>
          <p:nvPr>
            <p:ph type="title"/>
          </p:nvPr>
        </p:nvSpPr>
        <p:spPr/>
        <p:txBody>
          <a:bodyPr/>
          <a:lstStyle/>
          <a:p>
            <a:r>
              <a:rPr lang="en-US" dirty="0"/>
              <a:t>Copy Constructor</a:t>
            </a:r>
          </a:p>
        </p:txBody>
      </p:sp>
      <p:sp>
        <p:nvSpPr>
          <p:cNvPr id="3" name="Content Placeholder 2">
            <a:extLst>
              <a:ext uri="{FF2B5EF4-FFF2-40B4-BE49-F238E27FC236}">
                <a16:creationId xmlns:a16="http://schemas.microsoft.com/office/drawing/2014/main" id="{242A5E94-7069-1E91-5142-4F2B9963314C}"/>
              </a:ext>
            </a:extLst>
          </p:cNvPr>
          <p:cNvSpPr>
            <a:spLocks noGrp="1"/>
          </p:cNvSpPr>
          <p:nvPr>
            <p:ph idx="1"/>
          </p:nvPr>
        </p:nvSpPr>
        <p:spPr>
          <a:xfrm>
            <a:off x="3519948" y="166018"/>
            <a:ext cx="8672051" cy="777879"/>
          </a:xfrm>
        </p:spPr>
        <p:txBody>
          <a:bodyPr>
            <a:normAutofit/>
          </a:bodyPr>
          <a:lstStyle/>
          <a:p>
            <a:r>
              <a:rPr lang="en-US" sz="2400" dirty="0">
                <a:solidFill>
                  <a:schemeClr val="tx1"/>
                </a:solidFill>
              </a:rPr>
              <a:t>A copy constructor is used to create an object by copying data from another object</a:t>
            </a:r>
          </a:p>
        </p:txBody>
      </p:sp>
      <p:sp>
        <p:nvSpPr>
          <p:cNvPr id="5" name="TextBox 4">
            <a:extLst>
              <a:ext uri="{FF2B5EF4-FFF2-40B4-BE49-F238E27FC236}">
                <a16:creationId xmlns:a16="http://schemas.microsoft.com/office/drawing/2014/main" id="{F50908BA-EEAC-393C-3A9A-2CF2824E5C7B}"/>
              </a:ext>
            </a:extLst>
          </p:cNvPr>
          <p:cNvSpPr txBox="1"/>
          <p:nvPr/>
        </p:nvSpPr>
        <p:spPr>
          <a:xfrm>
            <a:off x="3519948" y="747252"/>
            <a:ext cx="8672052" cy="6001643"/>
          </a:xfrm>
          <a:prstGeom prst="rect">
            <a:avLst/>
          </a:prstGeom>
          <a:noFill/>
        </p:spPr>
        <p:txBody>
          <a:bodyPr wrap="square">
            <a:spAutoFit/>
          </a:bodyPr>
          <a:lstStyle/>
          <a:p>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Constructor</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Car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brand;</a:t>
            </a:r>
          </a:p>
          <a:p>
            <a:r>
              <a:rPr lang="en-US" sz="1600" dirty="0">
                <a:solidFill>
                  <a:srgbClr val="2B91AF"/>
                </a:solidFill>
                <a:latin typeface="Cascadia Mono" panose="020B0609020000020004" pitchFamily="49" charset="0"/>
              </a:rPr>
              <a:t>		Car</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theBrand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brand = </a:t>
            </a:r>
            <a:r>
              <a:rPr lang="en-US" sz="1600" dirty="0" err="1">
                <a:solidFill>
                  <a:srgbClr val="000000"/>
                </a:solidFill>
                <a:latin typeface="Cascadia Mono" panose="020B0609020000020004" pitchFamily="49" charset="0"/>
              </a:rPr>
              <a:t>theBrand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copy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Car</a:t>
            </a:r>
            <a:r>
              <a:rPr lang="en-US" sz="1600" dirty="0">
                <a:solidFill>
                  <a:srgbClr val="000000"/>
                </a:solidFill>
                <a:latin typeface="Cascadia Mono" panose="020B0609020000020004" pitchFamily="49" charset="0"/>
              </a:rPr>
              <a:t>(Car c1)</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brand = c1.brand;</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args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call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Car car1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Car(</a:t>
            </a:r>
            <a:r>
              <a:rPr lang="en-US" sz="1600" dirty="0">
                <a:solidFill>
                  <a:srgbClr val="A31515"/>
                </a:solidFill>
                <a:latin typeface="Cascadia Mono" panose="020B0609020000020004" pitchFamily="49" charset="0"/>
              </a:rPr>
              <a:t>"BMW"</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"Brand of car1: "</a:t>
            </a:r>
            <a:r>
              <a:rPr lang="en-US" sz="1600" dirty="0">
                <a:solidFill>
                  <a:srgbClr val="000000"/>
                </a:solidFill>
                <a:latin typeface="Cascadia Mono" panose="020B0609020000020004" pitchFamily="49" charset="0"/>
              </a:rPr>
              <a:t> + car1.brand);</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call the copy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Car car2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Car(car1);</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"Brand of car2: "</a:t>
            </a:r>
            <a:r>
              <a:rPr lang="en-US" sz="1600" dirty="0">
                <a:solidFill>
                  <a:srgbClr val="000000"/>
                </a:solidFill>
                <a:latin typeface="Cascadia Mono" panose="020B0609020000020004" pitchFamily="49" charset="0"/>
              </a:rPr>
              <a:t> + car2.brand);</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Console.ReadLine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     }     }</a:t>
            </a:r>
            <a:endParaRPr lang="en-US" sz="1600" dirty="0"/>
          </a:p>
        </p:txBody>
      </p:sp>
      <p:sp>
        <p:nvSpPr>
          <p:cNvPr id="7" name="TextBox 6">
            <a:extLst>
              <a:ext uri="{FF2B5EF4-FFF2-40B4-BE49-F238E27FC236}">
                <a16:creationId xmlns:a16="http://schemas.microsoft.com/office/drawing/2014/main" id="{6F0CADF2-67D8-A842-07EE-837C2BD9D679}"/>
              </a:ext>
            </a:extLst>
          </p:cNvPr>
          <p:cNvSpPr txBox="1"/>
          <p:nvPr/>
        </p:nvSpPr>
        <p:spPr>
          <a:xfrm>
            <a:off x="8369710" y="6102564"/>
            <a:ext cx="2337619" cy="646331"/>
          </a:xfrm>
          <a:prstGeom prst="rect">
            <a:avLst/>
          </a:prstGeom>
          <a:noFill/>
        </p:spPr>
        <p:txBody>
          <a:bodyPr wrap="square">
            <a:spAutoFit/>
          </a:bodyPr>
          <a:lstStyle/>
          <a:p>
            <a:r>
              <a:rPr lang="en-US" dirty="0"/>
              <a:t>Brand of car1: BMW</a:t>
            </a:r>
          </a:p>
          <a:p>
            <a:r>
              <a:rPr lang="en-US" dirty="0"/>
              <a:t>Brand of car2: BMW</a:t>
            </a:r>
          </a:p>
        </p:txBody>
      </p:sp>
    </p:spTree>
    <p:extLst>
      <p:ext uri="{BB962C8B-B14F-4D97-AF65-F5344CB8AC3E}">
        <p14:creationId xmlns:p14="http://schemas.microsoft.com/office/powerpoint/2010/main" val="146784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D40C-0A23-4ED9-58FF-2C74FFC80A08}"/>
              </a:ext>
            </a:extLst>
          </p:cNvPr>
          <p:cNvSpPr>
            <a:spLocks noGrp="1"/>
          </p:cNvSpPr>
          <p:nvPr>
            <p:ph type="title"/>
          </p:nvPr>
        </p:nvSpPr>
        <p:spPr/>
        <p:txBody>
          <a:bodyPr/>
          <a:lstStyle/>
          <a:p>
            <a:r>
              <a:rPr lang="en-US" dirty="0"/>
              <a:t>Private Constructor</a:t>
            </a:r>
          </a:p>
        </p:txBody>
      </p:sp>
      <p:sp>
        <p:nvSpPr>
          <p:cNvPr id="3" name="Content Placeholder 2">
            <a:extLst>
              <a:ext uri="{FF2B5EF4-FFF2-40B4-BE49-F238E27FC236}">
                <a16:creationId xmlns:a16="http://schemas.microsoft.com/office/drawing/2014/main" id="{1376E945-DD78-8A58-27E1-35FD8A5C90BC}"/>
              </a:ext>
            </a:extLst>
          </p:cNvPr>
          <p:cNvSpPr>
            <a:spLocks noGrp="1"/>
          </p:cNvSpPr>
          <p:nvPr>
            <p:ph idx="1"/>
          </p:nvPr>
        </p:nvSpPr>
        <p:spPr/>
        <p:txBody>
          <a:bodyPr>
            <a:normAutofit/>
          </a:bodyPr>
          <a:lstStyle/>
          <a:p>
            <a:r>
              <a:rPr lang="en-US" sz="2400" dirty="0">
                <a:solidFill>
                  <a:schemeClr val="tx1"/>
                </a:solidFill>
              </a:rPr>
              <a:t>A private constructor can be created using the private access specifier. This is known as a private constructor in C#.</a:t>
            </a:r>
          </a:p>
          <a:p>
            <a:endParaRPr lang="en-US" sz="2400" dirty="0">
              <a:solidFill>
                <a:schemeClr val="tx1"/>
              </a:solidFill>
            </a:endParaRPr>
          </a:p>
          <a:p>
            <a:r>
              <a:rPr lang="en-US" sz="2400" dirty="0">
                <a:solidFill>
                  <a:schemeClr val="tx1"/>
                </a:solidFill>
              </a:rPr>
              <a:t>Once the constructor is declared private, we cannot create objects of the class in other classes.</a:t>
            </a:r>
          </a:p>
        </p:txBody>
      </p:sp>
    </p:spTree>
    <p:extLst>
      <p:ext uri="{BB962C8B-B14F-4D97-AF65-F5344CB8AC3E}">
        <p14:creationId xmlns:p14="http://schemas.microsoft.com/office/powerpoint/2010/main" val="1871105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D976-FAAA-0C93-A63C-7EA01E427D51}"/>
              </a:ext>
            </a:extLst>
          </p:cNvPr>
          <p:cNvSpPr>
            <a:spLocks noGrp="1"/>
          </p:cNvSpPr>
          <p:nvPr>
            <p:ph type="title"/>
          </p:nvPr>
        </p:nvSpPr>
        <p:spPr/>
        <p:txBody>
          <a:bodyPr/>
          <a:lstStyle/>
          <a:p>
            <a:r>
              <a:rPr lang="en-US" dirty="0"/>
              <a:t>Static Constructor</a:t>
            </a:r>
          </a:p>
        </p:txBody>
      </p:sp>
      <p:sp>
        <p:nvSpPr>
          <p:cNvPr id="3" name="Content Placeholder 2">
            <a:extLst>
              <a:ext uri="{FF2B5EF4-FFF2-40B4-BE49-F238E27FC236}">
                <a16:creationId xmlns:a16="http://schemas.microsoft.com/office/drawing/2014/main" id="{63D7F8CC-DC1A-92A6-0BE5-52F4E2D4FD14}"/>
              </a:ext>
            </a:extLst>
          </p:cNvPr>
          <p:cNvSpPr>
            <a:spLocks noGrp="1"/>
          </p:cNvSpPr>
          <p:nvPr>
            <p:ph idx="1"/>
          </p:nvPr>
        </p:nvSpPr>
        <p:spPr>
          <a:xfrm>
            <a:off x="3539614" y="213788"/>
            <a:ext cx="8652386" cy="1820098"/>
          </a:xfrm>
        </p:spPr>
        <p:txBody>
          <a:bodyPr>
            <a:normAutofit/>
          </a:bodyPr>
          <a:lstStyle/>
          <a:p>
            <a:r>
              <a:rPr lang="en-US" sz="2400" dirty="0">
                <a:solidFill>
                  <a:schemeClr val="tx1"/>
                </a:solidFill>
              </a:rPr>
              <a:t>The static constructor is called only once during the execution of the program.</a:t>
            </a:r>
          </a:p>
          <a:p>
            <a:r>
              <a:rPr lang="en-US" sz="2400" dirty="0">
                <a:solidFill>
                  <a:schemeClr val="tx1"/>
                </a:solidFill>
              </a:rPr>
              <a:t>We can have only one static constructor in a class. </a:t>
            </a:r>
          </a:p>
          <a:p>
            <a:r>
              <a:rPr lang="en-US" sz="2400" dirty="0">
                <a:solidFill>
                  <a:schemeClr val="tx1"/>
                </a:solidFill>
              </a:rPr>
              <a:t>It cannot have any parameters or access modifiers.</a:t>
            </a:r>
          </a:p>
        </p:txBody>
      </p:sp>
      <p:sp>
        <p:nvSpPr>
          <p:cNvPr id="9" name="TextBox 8">
            <a:extLst>
              <a:ext uri="{FF2B5EF4-FFF2-40B4-BE49-F238E27FC236}">
                <a16:creationId xmlns:a16="http://schemas.microsoft.com/office/drawing/2014/main" id="{3DBEAB14-2BBD-80B0-14AC-8E868B587127}"/>
              </a:ext>
            </a:extLst>
          </p:cNvPr>
          <p:cNvSpPr txBox="1"/>
          <p:nvPr/>
        </p:nvSpPr>
        <p:spPr>
          <a:xfrm>
            <a:off x="3539614" y="1890612"/>
            <a:ext cx="8256626" cy="5016758"/>
          </a:xfrm>
          <a:prstGeom prst="rect">
            <a:avLst/>
          </a:prstGeom>
          <a:noFill/>
        </p:spPr>
        <p:txBody>
          <a:bodyPr wrap="square">
            <a:spAutoFit/>
          </a:bodyPr>
          <a:lstStyle/>
          <a:p>
            <a:r>
              <a:rPr lang="en-US" sz="1600" dirty="0">
                <a:solidFill>
                  <a:srgbClr val="0000FF"/>
                </a:solidFill>
                <a:latin typeface="Cascadia Mono" panose="020B0609020000020004" pitchFamily="49" charset="0"/>
              </a:rPr>
              <a:t>namespace</a:t>
            </a:r>
            <a:r>
              <a:rPr lang="en-US" sz="1600" dirty="0">
                <a:solidFill>
                  <a:srgbClr val="000000"/>
                </a:solidFill>
                <a:latin typeface="Cascadia Mono" panose="020B0609020000020004" pitchFamily="49" charset="0"/>
              </a:rPr>
              <a:t> Constructor</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Car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   </a:t>
            </a:r>
            <a:r>
              <a:rPr lang="en-US" sz="1600" dirty="0">
                <a:solidFill>
                  <a:srgbClr val="008000"/>
                </a:solidFill>
                <a:latin typeface="Cascadia Mono" panose="020B0609020000020004" pitchFamily="49" charset="0"/>
              </a:rPr>
              <a:t>// static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Car</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"Static Constructor"</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a:t>
            </a:r>
            <a:r>
              <a:rPr lang="en-US" sz="1600" dirty="0" err="1">
                <a:solidFill>
                  <a:srgbClr val="008000"/>
                </a:solidFill>
                <a:latin typeface="Cascadia Mono" panose="020B0609020000020004" pitchFamily="49" charset="0"/>
              </a:rPr>
              <a:t>parameterless</a:t>
            </a:r>
            <a:r>
              <a:rPr lang="en-US" sz="1600" dirty="0">
                <a:solidFill>
                  <a:srgbClr val="008000"/>
                </a:solidFill>
                <a:latin typeface="Cascadia Mono" panose="020B0609020000020004" pitchFamily="49" charset="0"/>
              </a:rPr>
              <a:t>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Car</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"Default Constructor"</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args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call </a:t>
            </a:r>
            <a:r>
              <a:rPr lang="en-US" sz="1600" dirty="0" err="1">
                <a:solidFill>
                  <a:srgbClr val="008000"/>
                </a:solidFill>
                <a:latin typeface="Cascadia Mono" panose="020B0609020000020004" pitchFamily="49" charset="0"/>
              </a:rPr>
              <a:t>parameterless</a:t>
            </a:r>
            <a:r>
              <a:rPr lang="en-US" sz="1600" dirty="0">
                <a:solidFill>
                  <a:srgbClr val="008000"/>
                </a:solidFill>
                <a:latin typeface="Cascadia Mono" panose="020B0609020000020004" pitchFamily="49" charset="0"/>
              </a:rPr>
              <a:t> constructor</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Car car1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Car();</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call </a:t>
            </a:r>
            <a:r>
              <a:rPr lang="en-US" sz="1600" dirty="0" err="1">
                <a:solidFill>
                  <a:srgbClr val="008000"/>
                </a:solidFill>
                <a:latin typeface="Cascadia Mono" panose="020B0609020000020004" pitchFamily="49" charset="0"/>
              </a:rPr>
              <a:t>parameterless</a:t>
            </a:r>
            <a:r>
              <a:rPr lang="en-US" sz="1600" dirty="0">
                <a:solidFill>
                  <a:srgbClr val="008000"/>
                </a:solidFill>
                <a:latin typeface="Cascadia Mono" panose="020B0609020000020004" pitchFamily="49" charset="0"/>
              </a:rPr>
              <a:t> constructor again</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Car car2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Car();</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Console.ReadLine</a:t>
            </a:r>
            <a:r>
              <a:rPr lang="en-US" sz="1600" dirty="0">
                <a:solidFill>
                  <a:srgbClr val="000000"/>
                </a:solidFill>
                <a:latin typeface="Cascadia Mono" panose="020B0609020000020004" pitchFamily="49" charset="0"/>
              </a:rPr>
              <a:t>();     }  }  }</a:t>
            </a:r>
            <a:endParaRPr lang="en-US" sz="1600" dirty="0"/>
          </a:p>
        </p:txBody>
      </p:sp>
      <p:sp>
        <p:nvSpPr>
          <p:cNvPr id="7" name="TextBox 6">
            <a:extLst>
              <a:ext uri="{FF2B5EF4-FFF2-40B4-BE49-F238E27FC236}">
                <a16:creationId xmlns:a16="http://schemas.microsoft.com/office/drawing/2014/main" id="{9C9F40BB-B64B-C9CA-BEEB-363728705713}"/>
              </a:ext>
            </a:extLst>
          </p:cNvPr>
          <p:cNvSpPr txBox="1"/>
          <p:nvPr/>
        </p:nvSpPr>
        <p:spPr>
          <a:xfrm>
            <a:off x="9913374" y="5934670"/>
            <a:ext cx="2116066" cy="923330"/>
          </a:xfrm>
          <a:prstGeom prst="rect">
            <a:avLst/>
          </a:prstGeom>
          <a:noFill/>
        </p:spPr>
        <p:txBody>
          <a:bodyPr wrap="square">
            <a:spAutoFit/>
          </a:bodyPr>
          <a:lstStyle/>
          <a:p>
            <a:r>
              <a:rPr lang="en-US" dirty="0"/>
              <a:t>Static Constructor</a:t>
            </a:r>
          </a:p>
          <a:p>
            <a:r>
              <a:rPr lang="en-US" dirty="0"/>
              <a:t>Default Constructor</a:t>
            </a:r>
          </a:p>
          <a:p>
            <a:r>
              <a:rPr lang="en-US" dirty="0"/>
              <a:t>Default Constructor</a:t>
            </a:r>
          </a:p>
        </p:txBody>
      </p:sp>
    </p:spTree>
    <p:extLst>
      <p:ext uri="{BB962C8B-B14F-4D97-AF65-F5344CB8AC3E}">
        <p14:creationId xmlns:p14="http://schemas.microsoft.com/office/powerpoint/2010/main" val="184588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C5C1-09E2-4483-A886-D6779E9D02BF}"/>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4BFD6368-8E53-4B35-8C1B-F58C738AC63F}"/>
              </a:ext>
            </a:extLst>
          </p:cNvPr>
          <p:cNvSpPr>
            <a:spLocks noGrp="1"/>
          </p:cNvSpPr>
          <p:nvPr>
            <p:ph idx="1"/>
          </p:nvPr>
        </p:nvSpPr>
        <p:spPr>
          <a:xfrm>
            <a:off x="3924687" y="55418"/>
            <a:ext cx="7315200" cy="4300295"/>
          </a:xfrm>
        </p:spPr>
        <p:txBody>
          <a:bodyPr>
            <a:normAutofit/>
          </a:bodyPr>
          <a:lstStyle/>
          <a:p>
            <a:pPr algn="just"/>
            <a:r>
              <a:rPr lang="en-US" dirty="0">
                <a:solidFill>
                  <a:schemeClr val="tx1"/>
                </a:solidFill>
              </a:rPr>
              <a:t>Data abstraction is the process of hiding certain details and showing only essential information to the user.</a:t>
            </a:r>
          </a:p>
          <a:p>
            <a:pPr algn="just"/>
            <a:r>
              <a:rPr lang="en-US" dirty="0">
                <a:solidFill>
                  <a:schemeClr val="tx1"/>
                </a:solidFill>
              </a:rPr>
              <a:t>Abstraction can be achieved with either abstract classes or interfaces </a:t>
            </a:r>
          </a:p>
          <a:p>
            <a:pPr algn="just"/>
            <a:r>
              <a:rPr lang="en-US" dirty="0">
                <a:solidFill>
                  <a:schemeClr val="tx1"/>
                </a:solidFill>
              </a:rPr>
              <a:t>The </a:t>
            </a:r>
            <a:r>
              <a:rPr lang="en-US" b="1" dirty="0">
                <a:solidFill>
                  <a:schemeClr val="tx1"/>
                </a:solidFill>
              </a:rPr>
              <a:t>abstract</a:t>
            </a:r>
            <a:r>
              <a:rPr lang="en-US" dirty="0">
                <a:solidFill>
                  <a:schemeClr val="tx1"/>
                </a:solidFill>
              </a:rPr>
              <a:t> keyword is used for classes and methods:</a:t>
            </a:r>
          </a:p>
          <a:p>
            <a:pPr algn="just"/>
            <a:r>
              <a:rPr lang="en-US" b="1" dirty="0">
                <a:solidFill>
                  <a:schemeClr val="tx1"/>
                </a:solidFill>
              </a:rPr>
              <a:t>Abstract class: </a:t>
            </a:r>
            <a:r>
              <a:rPr lang="en-US" dirty="0">
                <a:solidFill>
                  <a:schemeClr val="tx1"/>
                </a:solidFill>
              </a:rPr>
              <a:t>is a restricted class that cannot be used to create objects (to access it, it must be inherited from another class).</a:t>
            </a:r>
          </a:p>
          <a:p>
            <a:pPr algn="just"/>
            <a:r>
              <a:rPr lang="en-US" b="1" dirty="0">
                <a:solidFill>
                  <a:schemeClr val="tx1"/>
                </a:solidFill>
              </a:rPr>
              <a:t>Abstract method: </a:t>
            </a:r>
            <a:r>
              <a:rPr lang="en-US" dirty="0">
                <a:solidFill>
                  <a:schemeClr val="tx1"/>
                </a:solidFill>
              </a:rPr>
              <a:t>can only be used in an abstract class, and it does not have a body. The body is provided by the derived class (Inherited from).</a:t>
            </a:r>
          </a:p>
          <a:p>
            <a:pPr algn="just"/>
            <a:r>
              <a:rPr lang="en-US" dirty="0">
                <a:solidFill>
                  <a:schemeClr val="tx1"/>
                </a:solidFill>
              </a:rPr>
              <a:t>An abstract class can have both abstract and regular methods:</a:t>
            </a:r>
          </a:p>
        </p:txBody>
      </p:sp>
      <p:sp>
        <p:nvSpPr>
          <p:cNvPr id="4" name="Rectangle 3">
            <a:extLst>
              <a:ext uri="{FF2B5EF4-FFF2-40B4-BE49-F238E27FC236}">
                <a16:creationId xmlns:a16="http://schemas.microsoft.com/office/drawing/2014/main" id="{D67E0A48-3397-4148-BFD1-F00C049D6BB2}"/>
              </a:ext>
            </a:extLst>
          </p:cNvPr>
          <p:cNvSpPr/>
          <p:nvPr/>
        </p:nvSpPr>
        <p:spPr>
          <a:xfrm>
            <a:off x="4350328" y="4355713"/>
            <a:ext cx="6096000" cy="2308324"/>
          </a:xfrm>
          <a:prstGeom prst="rect">
            <a:avLst/>
          </a:prstGeom>
        </p:spPr>
        <p:txBody>
          <a:bodyPr>
            <a:spAutoFit/>
          </a:bodyPr>
          <a:lstStyle/>
          <a:p>
            <a:r>
              <a:rPr lang="en-US" dirty="0">
                <a:solidFill>
                  <a:srgbClr val="0000FF"/>
                </a:solidFill>
                <a:latin typeface="Cascadia Mono" panose="020B0609020000020004" pitchFamily="49" charset="0"/>
              </a:rPr>
              <a:t>abstract</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Animal</a:t>
            </a:r>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abstract</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animalSound</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sleep()</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a:t>
            </a:r>
            <a:r>
              <a:rPr lang="en-US" dirty="0" err="1">
                <a:solidFill>
                  <a:srgbClr val="A31515"/>
                </a:solidFill>
                <a:latin typeface="Cascadia Mono" panose="020B0609020000020004" pitchFamily="49" charset="0"/>
              </a:rPr>
              <a:t>Zzz</a:t>
            </a:r>
            <a:r>
              <a:rPr lang="en-US" dirty="0">
                <a:solidFill>
                  <a:srgbClr val="A31515"/>
                </a:solidFill>
                <a:latin typeface="Cascadia Mono" panose="020B0609020000020004" pitchFamily="49" charset="0"/>
              </a:rPr>
              <a:t>"</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4152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A9DE-EED1-4F02-9905-5D90CED96389}"/>
              </a:ext>
            </a:extLst>
          </p:cNvPr>
          <p:cNvSpPr>
            <a:spLocks noGrp="1"/>
          </p:cNvSpPr>
          <p:nvPr>
            <p:ph type="title"/>
          </p:nvPr>
        </p:nvSpPr>
        <p:spPr/>
        <p:txBody>
          <a:bodyPr/>
          <a:lstStyle/>
          <a:p>
            <a:r>
              <a:rPr lang="en-US" dirty="0"/>
              <a:t>Abstract Class</a:t>
            </a:r>
          </a:p>
        </p:txBody>
      </p:sp>
      <p:sp>
        <p:nvSpPr>
          <p:cNvPr id="3" name="Content Placeholder 2">
            <a:extLst>
              <a:ext uri="{FF2B5EF4-FFF2-40B4-BE49-F238E27FC236}">
                <a16:creationId xmlns:a16="http://schemas.microsoft.com/office/drawing/2014/main" id="{450E5B8B-3EDE-4DDC-B52D-D2DE6CF63A6D}"/>
              </a:ext>
            </a:extLst>
          </p:cNvPr>
          <p:cNvSpPr>
            <a:spLocks noGrp="1"/>
          </p:cNvSpPr>
          <p:nvPr>
            <p:ph idx="1"/>
          </p:nvPr>
        </p:nvSpPr>
        <p:spPr>
          <a:xfrm>
            <a:off x="3883123" y="604380"/>
            <a:ext cx="7315200" cy="5120640"/>
          </a:xfrm>
        </p:spPr>
        <p:txBody>
          <a:bodyPr/>
          <a:lstStyle/>
          <a:p>
            <a:r>
              <a:rPr lang="en-US" dirty="0">
                <a:solidFill>
                  <a:srgbClr val="000000"/>
                </a:solidFill>
                <a:latin typeface="+mj-lt"/>
              </a:rPr>
              <a:t>From the example above, it is not possible to create an object of the Animal class:</a:t>
            </a:r>
          </a:p>
          <a:p>
            <a:r>
              <a:rPr lang="en-US" dirty="0">
                <a:solidFill>
                  <a:srgbClr val="000000"/>
                </a:solidFill>
                <a:latin typeface="Cascadia Mono" panose="020B0609020000020004" pitchFamily="49" charset="0"/>
              </a:rPr>
              <a:t>Animal </a:t>
            </a:r>
            <a:r>
              <a:rPr lang="en-US" dirty="0" err="1">
                <a:solidFill>
                  <a:srgbClr val="000000"/>
                </a:solidFill>
                <a:latin typeface="Cascadia Mono" panose="020B0609020000020004" pitchFamily="49" charset="0"/>
              </a:rPr>
              <a:t>myObj</a:t>
            </a:r>
            <a:r>
              <a:rPr lang="en-US" dirty="0">
                <a:solidFill>
                  <a:srgbClr val="000000"/>
                </a:solidFill>
                <a:latin typeface="Cascadia Mono" panose="020B0609020000020004" pitchFamily="49" charset="0"/>
              </a:rPr>
              <a:t> = </a:t>
            </a:r>
            <a:r>
              <a:rPr lang="en-US" dirty="0">
                <a:solidFill>
                  <a:srgbClr val="0000FF"/>
                </a:solidFill>
                <a:latin typeface="Cascadia Mono" panose="020B0609020000020004" pitchFamily="49" charset="0"/>
              </a:rPr>
              <a:t>new</a:t>
            </a:r>
            <a:r>
              <a:rPr lang="en-US" dirty="0">
                <a:solidFill>
                  <a:srgbClr val="000000"/>
                </a:solidFill>
                <a:latin typeface="Cascadia Mono" panose="020B0609020000020004" pitchFamily="49" charset="0"/>
              </a:rPr>
              <a:t> Animal(); </a:t>
            </a:r>
            <a:r>
              <a:rPr lang="en-US" dirty="0">
                <a:solidFill>
                  <a:srgbClr val="008000"/>
                </a:solidFill>
                <a:latin typeface="Cascadia Mono" panose="020B0609020000020004" pitchFamily="49" charset="0"/>
              </a:rPr>
              <a:t>// Will generate an error (Cannot create an instance of the abstract class or interface 'Animal')</a:t>
            </a:r>
            <a:endParaRPr lang="en-US" dirty="0">
              <a:solidFill>
                <a:srgbClr val="000000"/>
              </a:solidFill>
              <a:latin typeface="Cascadia Mono" panose="020B0609020000020004" pitchFamily="49" charset="0"/>
            </a:endParaRPr>
          </a:p>
          <a:p>
            <a:endParaRPr lang="en-US" dirty="0"/>
          </a:p>
        </p:txBody>
      </p:sp>
    </p:spTree>
    <p:extLst>
      <p:ext uri="{BB962C8B-B14F-4D97-AF65-F5344CB8AC3E}">
        <p14:creationId xmlns:p14="http://schemas.microsoft.com/office/powerpoint/2010/main" val="62987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A9DE-EED1-4F02-9905-5D90CED96389}"/>
              </a:ext>
            </a:extLst>
          </p:cNvPr>
          <p:cNvSpPr>
            <a:spLocks noGrp="1"/>
          </p:cNvSpPr>
          <p:nvPr>
            <p:ph type="title"/>
          </p:nvPr>
        </p:nvSpPr>
        <p:spPr/>
        <p:txBody>
          <a:bodyPr/>
          <a:lstStyle/>
          <a:p>
            <a:r>
              <a:rPr lang="en-US" dirty="0"/>
              <a:t>Abstract Class</a:t>
            </a:r>
          </a:p>
        </p:txBody>
      </p:sp>
      <p:sp>
        <p:nvSpPr>
          <p:cNvPr id="6" name="Rectangle 5">
            <a:extLst>
              <a:ext uri="{FF2B5EF4-FFF2-40B4-BE49-F238E27FC236}">
                <a16:creationId xmlns:a16="http://schemas.microsoft.com/office/drawing/2014/main" id="{10AC56FA-A4A0-4C99-BFCA-A138965C90B7}"/>
              </a:ext>
            </a:extLst>
          </p:cNvPr>
          <p:cNvSpPr/>
          <p:nvPr/>
        </p:nvSpPr>
        <p:spPr>
          <a:xfrm>
            <a:off x="3491346" y="38886"/>
            <a:ext cx="9047018" cy="6986528"/>
          </a:xfrm>
          <a:prstGeom prst="rect">
            <a:avLst/>
          </a:prstGeom>
        </p:spPr>
        <p:txBody>
          <a:bodyPr wrap="square">
            <a:spAutoFit/>
          </a:bodyPr>
          <a:lstStyle/>
          <a:p>
            <a:r>
              <a:rPr lang="en-US" sz="1400" dirty="0">
                <a:solidFill>
                  <a:srgbClr val="008000"/>
                </a:solidFill>
                <a:latin typeface="Cascadia Mono" panose="020B0609020000020004" pitchFamily="49" charset="0"/>
              </a:rPr>
              <a:t>// Abstract class</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abstract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Animal</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Abstract method (does not have a body)</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abstract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animalSound</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Regular method</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sleep()</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Console.WriteLine</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Zzz</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 Derived class (inherit from Animal)</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Pig</a:t>
            </a:r>
            <a:r>
              <a:rPr lang="en-US" sz="1400" dirty="0">
                <a:solidFill>
                  <a:srgbClr val="000000"/>
                </a:solidFill>
                <a:latin typeface="Cascadia Mono" panose="020B0609020000020004" pitchFamily="49" charset="0"/>
              </a:rPr>
              <a:t> : Animal</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override</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animalSound</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The body of </a:t>
            </a:r>
            <a:r>
              <a:rPr lang="en-US" sz="1400" dirty="0" err="1">
                <a:solidFill>
                  <a:srgbClr val="008000"/>
                </a:solidFill>
                <a:latin typeface="Cascadia Mono" panose="020B0609020000020004" pitchFamily="49" charset="0"/>
              </a:rPr>
              <a:t>animalSound</a:t>
            </a:r>
            <a:r>
              <a:rPr lang="en-US" sz="1400" dirty="0">
                <a:solidFill>
                  <a:srgbClr val="008000"/>
                </a:solidFill>
                <a:latin typeface="Cascadia Mono" panose="020B0609020000020004" pitchFamily="49" charset="0"/>
              </a:rPr>
              <a:t>() is provided here</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Console.WriteLine</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"The pig says: wee wee"</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a:solidFill>
                  <a:srgbClr val="2B91AF"/>
                </a:solidFill>
                <a:latin typeface="Cascadia Mono" panose="020B0609020000020004" pitchFamily="49" charset="0"/>
              </a:rPr>
              <a:t>Program</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Pig </a:t>
            </a:r>
            <a:r>
              <a:rPr lang="en-US" sz="1400" dirty="0" err="1">
                <a:solidFill>
                  <a:srgbClr val="000000"/>
                </a:solidFill>
                <a:latin typeface="Cascadia Mono" panose="020B0609020000020004" pitchFamily="49" charset="0"/>
              </a:rPr>
              <a:t>myPig</a:t>
            </a:r>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Pig(); </a:t>
            </a:r>
            <a:r>
              <a:rPr lang="en-US" sz="1400" dirty="0">
                <a:solidFill>
                  <a:srgbClr val="008000"/>
                </a:solidFill>
                <a:latin typeface="Cascadia Mono" panose="020B0609020000020004" pitchFamily="49" charset="0"/>
              </a:rPr>
              <a:t>// Create a Pig object</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myPig.animalSound</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Call the abstract method</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myPig.sleep</a:t>
            </a:r>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 Call the regular method</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46863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6655-F2C5-4A1D-39F7-3333B1A64B8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6DA0D7A-79B3-BC81-5439-1E76E3766DCE}"/>
              </a:ext>
            </a:extLst>
          </p:cNvPr>
          <p:cNvSpPr>
            <a:spLocks noGrp="1"/>
          </p:cNvSpPr>
          <p:nvPr>
            <p:ph idx="1"/>
          </p:nvPr>
        </p:nvSpPr>
        <p:spPr>
          <a:xfrm>
            <a:off x="3869268" y="334297"/>
            <a:ext cx="7315200" cy="6322141"/>
          </a:xfrm>
        </p:spPr>
        <p:txBody>
          <a:bodyPr>
            <a:normAutofit lnSpcReduction="10000"/>
          </a:bodyPr>
          <a:lstStyle/>
          <a:p>
            <a:r>
              <a:rPr lang="en-US" sz="2400" dirty="0">
                <a:solidFill>
                  <a:schemeClr val="tx1">
                    <a:lumMod val="95000"/>
                    <a:lumOff val="5000"/>
                  </a:schemeClr>
                </a:solidFill>
              </a:rPr>
              <a:t>Introduction to .NET Framework Architecture</a:t>
            </a:r>
          </a:p>
          <a:p>
            <a:r>
              <a:rPr lang="en-US" sz="2400" dirty="0">
                <a:solidFill>
                  <a:schemeClr val="tx1">
                    <a:lumMod val="95000"/>
                    <a:lumOff val="5000"/>
                  </a:schemeClr>
                </a:solidFill>
              </a:rPr>
              <a:t>CLR</a:t>
            </a:r>
          </a:p>
          <a:p>
            <a:r>
              <a:rPr lang="en-US" sz="2400" dirty="0">
                <a:solidFill>
                  <a:schemeClr val="tx1">
                    <a:lumMod val="95000"/>
                    <a:lumOff val="5000"/>
                  </a:schemeClr>
                </a:solidFill>
              </a:rPr>
              <a:t>Assemblies </a:t>
            </a:r>
          </a:p>
          <a:p>
            <a:r>
              <a:rPr lang="en-US" sz="2400" dirty="0">
                <a:solidFill>
                  <a:schemeClr val="tx1">
                    <a:lumMod val="95000"/>
                    <a:lumOff val="5000"/>
                  </a:schemeClr>
                </a:solidFill>
              </a:rPr>
              <a:t>Basics of C#</a:t>
            </a:r>
          </a:p>
          <a:p>
            <a:r>
              <a:rPr lang="en-US" sz="2400" dirty="0">
                <a:solidFill>
                  <a:schemeClr val="tx1">
                    <a:lumMod val="95000"/>
                    <a:lumOff val="5000"/>
                  </a:schemeClr>
                </a:solidFill>
              </a:rPr>
              <a:t>Class</a:t>
            </a:r>
          </a:p>
          <a:p>
            <a:r>
              <a:rPr lang="en-US" sz="2400" dirty="0">
                <a:solidFill>
                  <a:schemeClr val="tx1">
                    <a:lumMod val="95000"/>
                    <a:lumOff val="5000"/>
                  </a:schemeClr>
                </a:solidFill>
              </a:rPr>
              <a:t>Object</a:t>
            </a:r>
          </a:p>
          <a:p>
            <a:r>
              <a:rPr lang="en-US" sz="2400" dirty="0">
                <a:solidFill>
                  <a:schemeClr val="tx1">
                    <a:lumMod val="95000"/>
                    <a:lumOff val="5000"/>
                  </a:schemeClr>
                </a:solidFill>
              </a:rPr>
              <a:t>Method</a:t>
            </a:r>
          </a:p>
          <a:p>
            <a:r>
              <a:rPr lang="en-US" sz="2400" dirty="0">
                <a:solidFill>
                  <a:schemeClr val="tx1">
                    <a:lumMod val="95000"/>
                    <a:lumOff val="5000"/>
                  </a:schemeClr>
                </a:solidFill>
              </a:rPr>
              <a:t>Access Modifiers</a:t>
            </a:r>
          </a:p>
          <a:p>
            <a:r>
              <a:rPr lang="en-US" sz="2400" dirty="0">
                <a:solidFill>
                  <a:schemeClr val="tx1">
                    <a:lumMod val="95000"/>
                    <a:lumOff val="5000"/>
                  </a:schemeClr>
                </a:solidFill>
              </a:rPr>
              <a:t>Constructors</a:t>
            </a:r>
          </a:p>
          <a:p>
            <a:r>
              <a:rPr lang="en-US" sz="2400" dirty="0">
                <a:solidFill>
                  <a:schemeClr val="tx1">
                    <a:lumMod val="95000"/>
                    <a:lumOff val="5000"/>
                  </a:schemeClr>
                </a:solidFill>
              </a:rPr>
              <a:t>Abstract Class</a:t>
            </a:r>
          </a:p>
          <a:p>
            <a:r>
              <a:rPr lang="en-US" sz="2400" dirty="0">
                <a:solidFill>
                  <a:schemeClr val="tx1">
                    <a:lumMod val="95000"/>
                    <a:lumOff val="5000"/>
                  </a:schemeClr>
                </a:solidFill>
              </a:rPr>
              <a:t>Inheritance</a:t>
            </a:r>
          </a:p>
          <a:p>
            <a:r>
              <a:rPr lang="en-US" sz="2400" dirty="0">
                <a:solidFill>
                  <a:schemeClr val="tx1">
                    <a:lumMod val="95000"/>
                    <a:lumOff val="5000"/>
                  </a:schemeClr>
                </a:solidFill>
              </a:rPr>
              <a:t>Interface</a:t>
            </a:r>
          </a:p>
          <a:p>
            <a:r>
              <a:rPr lang="en-US" sz="2400" dirty="0">
                <a:solidFill>
                  <a:schemeClr val="tx1">
                    <a:lumMod val="95000"/>
                    <a:lumOff val="5000"/>
                  </a:schemeClr>
                </a:solidFill>
              </a:rPr>
              <a:t>Polymorphism </a:t>
            </a:r>
          </a:p>
          <a:p>
            <a:r>
              <a:rPr lang="en-US" sz="2400" dirty="0">
                <a:solidFill>
                  <a:schemeClr val="tx1">
                    <a:lumMod val="95000"/>
                    <a:lumOff val="5000"/>
                  </a:schemeClr>
                </a:solidFill>
              </a:rPr>
              <a:t>Exception Handling</a:t>
            </a:r>
          </a:p>
        </p:txBody>
      </p:sp>
    </p:spTree>
    <p:extLst>
      <p:ext uri="{BB962C8B-B14F-4D97-AF65-F5344CB8AC3E}">
        <p14:creationId xmlns:p14="http://schemas.microsoft.com/office/powerpoint/2010/main" val="1482351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D9BF-CD62-458C-9D4F-A62EC7770964}"/>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9C8F77C9-3979-45CA-8DDB-E1B4FAB40116}"/>
              </a:ext>
            </a:extLst>
          </p:cNvPr>
          <p:cNvSpPr>
            <a:spLocks noGrp="1"/>
          </p:cNvSpPr>
          <p:nvPr>
            <p:ph idx="1"/>
          </p:nvPr>
        </p:nvSpPr>
        <p:spPr>
          <a:xfrm>
            <a:off x="3869268" y="0"/>
            <a:ext cx="7315200" cy="6858000"/>
          </a:xfrm>
        </p:spPr>
        <p:txBody>
          <a:bodyPr>
            <a:normAutofit/>
          </a:bodyPr>
          <a:lstStyle/>
          <a:p>
            <a:pPr algn="just"/>
            <a:r>
              <a:rPr lang="en-US" dirty="0">
                <a:solidFill>
                  <a:srgbClr val="273239"/>
                </a:solidFill>
                <a:latin typeface="+mj-lt"/>
              </a:rPr>
              <a:t>Inheritance is a fundamental concept in object-oriented programming that allows us to define a new class based on an existing class. </a:t>
            </a:r>
          </a:p>
          <a:p>
            <a:pPr algn="just"/>
            <a:r>
              <a:rPr lang="en-US" dirty="0">
                <a:solidFill>
                  <a:srgbClr val="273239"/>
                </a:solidFill>
                <a:latin typeface="+mj-lt"/>
              </a:rPr>
              <a:t>The new class inherits the properties and methods of the existing class and can also add new properties and methods of its own. </a:t>
            </a:r>
          </a:p>
          <a:p>
            <a:pPr algn="just"/>
            <a:r>
              <a:rPr lang="en-US" dirty="0">
                <a:solidFill>
                  <a:srgbClr val="273239"/>
                </a:solidFill>
                <a:latin typeface="+mj-lt"/>
              </a:rPr>
              <a:t>Inheritance promotes code reuse, simplifies code maintenance, and improves code organization.</a:t>
            </a:r>
          </a:p>
          <a:p>
            <a:pPr fontAlgn="base"/>
            <a:r>
              <a:rPr lang="en-US" dirty="0">
                <a:solidFill>
                  <a:srgbClr val="273239"/>
                </a:solidFill>
                <a:latin typeface="+mj-lt"/>
              </a:rPr>
              <a:t>In C#, there are 4 types of inheritance:</a:t>
            </a:r>
          </a:p>
          <a:p>
            <a:pPr fontAlgn="base"/>
            <a:endParaRPr lang="en-US" sz="1700" b="1" dirty="0">
              <a:solidFill>
                <a:srgbClr val="273239"/>
              </a:solidFill>
              <a:latin typeface="+mj-lt"/>
            </a:endParaRPr>
          </a:p>
          <a:p>
            <a:pPr lvl="1" fontAlgn="base">
              <a:buFont typeface="+mj-lt"/>
              <a:buAutoNum type="arabicPeriod"/>
            </a:pPr>
            <a:r>
              <a:rPr lang="en-US" sz="1900" b="1" dirty="0">
                <a:solidFill>
                  <a:srgbClr val="273239"/>
                </a:solidFill>
                <a:latin typeface="+mj-lt"/>
              </a:rPr>
              <a:t>Single inheritance: </a:t>
            </a:r>
            <a:r>
              <a:rPr lang="en-US" sz="1900" dirty="0">
                <a:solidFill>
                  <a:srgbClr val="273239"/>
                </a:solidFill>
                <a:latin typeface="+mj-lt"/>
              </a:rPr>
              <a:t>A derived class that inherits from only one base class.</a:t>
            </a:r>
          </a:p>
          <a:p>
            <a:pPr lvl="1" fontAlgn="base">
              <a:buFont typeface="+mj-lt"/>
              <a:buAutoNum type="arabicPeriod"/>
            </a:pPr>
            <a:r>
              <a:rPr lang="en-US" sz="1900" b="1" dirty="0">
                <a:solidFill>
                  <a:srgbClr val="273239"/>
                </a:solidFill>
                <a:latin typeface="+mj-lt"/>
              </a:rPr>
              <a:t>Multi-level inheritance: </a:t>
            </a:r>
            <a:r>
              <a:rPr lang="en-US" sz="1900" dirty="0">
                <a:solidFill>
                  <a:srgbClr val="273239"/>
                </a:solidFill>
                <a:latin typeface="+mj-lt"/>
              </a:rPr>
              <a:t>A derived class that inherits from a base class and the derived class itself becomes the base class for another derived class.</a:t>
            </a:r>
          </a:p>
          <a:p>
            <a:pPr lvl="1" fontAlgn="base">
              <a:buFont typeface="+mj-lt"/>
              <a:buAutoNum type="arabicPeriod"/>
            </a:pPr>
            <a:r>
              <a:rPr lang="en-US" sz="1900" b="1" dirty="0">
                <a:solidFill>
                  <a:srgbClr val="273239"/>
                </a:solidFill>
                <a:latin typeface="+mj-lt"/>
              </a:rPr>
              <a:t>Hierarchical inheritance: </a:t>
            </a:r>
            <a:r>
              <a:rPr lang="en-US" sz="1900" dirty="0">
                <a:solidFill>
                  <a:srgbClr val="273239"/>
                </a:solidFill>
                <a:latin typeface="+mj-lt"/>
              </a:rPr>
              <a:t>A base class that serves as a parent class for two or more derived classes.</a:t>
            </a:r>
          </a:p>
          <a:p>
            <a:pPr lvl="1" fontAlgn="base">
              <a:buFont typeface="+mj-lt"/>
              <a:buAutoNum type="arabicPeriod"/>
            </a:pPr>
            <a:r>
              <a:rPr lang="en-US" sz="1900" b="1" dirty="0">
                <a:solidFill>
                  <a:srgbClr val="273239"/>
                </a:solidFill>
                <a:latin typeface="+mj-lt"/>
              </a:rPr>
              <a:t>Multiple inheritance: </a:t>
            </a:r>
            <a:r>
              <a:rPr lang="en-US" sz="1900" dirty="0">
                <a:solidFill>
                  <a:srgbClr val="273239"/>
                </a:solidFill>
                <a:latin typeface="+mj-lt"/>
              </a:rPr>
              <a:t>A derived class that inherits from two or more base classes.</a:t>
            </a:r>
          </a:p>
          <a:p>
            <a:pPr algn="just"/>
            <a:endParaRPr lang="en-US" dirty="0"/>
          </a:p>
        </p:txBody>
      </p:sp>
    </p:spTree>
    <p:extLst>
      <p:ext uri="{BB962C8B-B14F-4D97-AF65-F5344CB8AC3E}">
        <p14:creationId xmlns:p14="http://schemas.microsoft.com/office/powerpoint/2010/main" val="55938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D9BF-CD62-458C-9D4F-A62EC7770964}"/>
              </a:ext>
            </a:extLst>
          </p:cNvPr>
          <p:cNvSpPr>
            <a:spLocks noGrp="1"/>
          </p:cNvSpPr>
          <p:nvPr>
            <p:ph type="title"/>
          </p:nvPr>
        </p:nvSpPr>
        <p:spPr/>
        <p:txBody>
          <a:bodyPr/>
          <a:lstStyle/>
          <a:p>
            <a:r>
              <a:rPr lang="en-US" dirty="0"/>
              <a:t>inheritance</a:t>
            </a:r>
          </a:p>
        </p:txBody>
      </p:sp>
      <p:sp>
        <p:nvSpPr>
          <p:cNvPr id="6" name="Rectangle 5">
            <a:extLst>
              <a:ext uri="{FF2B5EF4-FFF2-40B4-BE49-F238E27FC236}">
                <a16:creationId xmlns:a16="http://schemas.microsoft.com/office/drawing/2014/main" id="{EF939E30-63F7-423A-9B98-14A4CFB69419}"/>
              </a:ext>
            </a:extLst>
          </p:cNvPr>
          <p:cNvSpPr/>
          <p:nvPr/>
        </p:nvSpPr>
        <p:spPr>
          <a:xfrm>
            <a:off x="3671455" y="708262"/>
            <a:ext cx="8520545" cy="5016758"/>
          </a:xfrm>
          <a:prstGeom prst="rect">
            <a:avLst/>
          </a:prstGeom>
        </p:spPr>
        <p:txBody>
          <a:bodyPr wrap="square">
            <a:spAutoFit/>
          </a:bodyPr>
          <a:lstStyle/>
          <a:p>
            <a:r>
              <a:rPr lang="en-US" sz="1600" dirty="0">
                <a:solidFill>
                  <a:srgbClr val="0000FF"/>
                </a:solidFill>
                <a:latin typeface="Cascadia Mono" panose="020B0609020000020004" pitchFamily="49" charset="0"/>
              </a:rPr>
              <a:t>using</a:t>
            </a:r>
            <a:r>
              <a:rPr lang="en-US" sz="1600" dirty="0">
                <a:solidFill>
                  <a:srgbClr val="000000"/>
                </a:solidFill>
                <a:latin typeface="Cascadia Mono" panose="020B0609020000020004" pitchFamily="49" charset="0"/>
              </a:rPr>
              <a:t> System;</a:t>
            </a:r>
          </a:p>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single inheritance</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Animal</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Eat()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"Animal is eating."</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Dog</a:t>
            </a:r>
            <a:r>
              <a:rPr lang="en-US" sz="1600" dirty="0">
                <a:solidFill>
                  <a:srgbClr val="000000"/>
                </a:solidFill>
                <a:latin typeface="Cascadia Mono" panose="020B0609020000020004" pitchFamily="49" charset="0"/>
              </a:rPr>
              <a:t> : Animal</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Bark()</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"Dog is barking."</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endParaRPr lang="en-US" sz="16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99311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D9BF-CD62-458C-9D4F-A62EC7770964}"/>
              </a:ext>
            </a:extLst>
          </p:cNvPr>
          <p:cNvSpPr>
            <a:spLocks noGrp="1"/>
          </p:cNvSpPr>
          <p:nvPr>
            <p:ph type="title"/>
          </p:nvPr>
        </p:nvSpPr>
        <p:spPr/>
        <p:txBody>
          <a:bodyPr/>
          <a:lstStyle/>
          <a:p>
            <a:r>
              <a:rPr lang="en-US" dirty="0"/>
              <a:t>inheritance</a:t>
            </a:r>
          </a:p>
        </p:txBody>
      </p:sp>
      <p:sp>
        <p:nvSpPr>
          <p:cNvPr id="6" name="Rectangle 5">
            <a:extLst>
              <a:ext uri="{FF2B5EF4-FFF2-40B4-BE49-F238E27FC236}">
                <a16:creationId xmlns:a16="http://schemas.microsoft.com/office/drawing/2014/main" id="{EF939E30-63F7-423A-9B98-14A4CFB69419}"/>
              </a:ext>
            </a:extLst>
          </p:cNvPr>
          <p:cNvSpPr/>
          <p:nvPr/>
        </p:nvSpPr>
        <p:spPr>
          <a:xfrm>
            <a:off x="3671455" y="568037"/>
            <a:ext cx="8520545" cy="4524315"/>
          </a:xfrm>
          <a:prstGeom prst="rect">
            <a:avLst/>
          </a:prstGeom>
        </p:spPr>
        <p:txBody>
          <a:bodyPr wrap="square">
            <a:spAutoFit/>
          </a:bodyPr>
          <a:lstStyle/>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multi-level inheritance</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Mammal</a:t>
            </a:r>
            <a:r>
              <a:rPr lang="en-US" sz="1600" dirty="0">
                <a:solidFill>
                  <a:srgbClr val="000000"/>
                </a:solidFill>
                <a:latin typeface="Cascadia Mono" panose="020B0609020000020004" pitchFamily="49" charset="0"/>
              </a:rPr>
              <a:t> : Animal</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Run()</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"Mammal is running."</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Horse</a:t>
            </a:r>
            <a:r>
              <a:rPr lang="en-US" sz="1600" dirty="0">
                <a:solidFill>
                  <a:srgbClr val="000000"/>
                </a:solidFill>
                <a:latin typeface="Cascadia Mono" panose="020B0609020000020004" pitchFamily="49" charset="0"/>
              </a:rPr>
              <a:t> : Mammal</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Gallop()</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"Horse is galloping."</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810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1D34-D1F5-4E54-8459-EFD12FBA94C9}"/>
              </a:ext>
            </a:extLst>
          </p:cNvPr>
          <p:cNvSpPr>
            <a:spLocks noGrp="1"/>
          </p:cNvSpPr>
          <p:nvPr>
            <p:ph type="title"/>
          </p:nvPr>
        </p:nvSpPr>
        <p:spPr/>
        <p:txBody>
          <a:bodyPr/>
          <a:lstStyle/>
          <a:p>
            <a:r>
              <a:rPr lang="en-US" dirty="0"/>
              <a:t>inheritance</a:t>
            </a:r>
          </a:p>
        </p:txBody>
      </p:sp>
      <p:sp>
        <p:nvSpPr>
          <p:cNvPr id="4" name="Rectangle 3">
            <a:extLst>
              <a:ext uri="{FF2B5EF4-FFF2-40B4-BE49-F238E27FC236}">
                <a16:creationId xmlns:a16="http://schemas.microsoft.com/office/drawing/2014/main" id="{E0A13BC4-73AE-47FA-B6B8-38710BBB5711}"/>
              </a:ext>
            </a:extLst>
          </p:cNvPr>
          <p:cNvSpPr/>
          <p:nvPr/>
        </p:nvSpPr>
        <p:spPr>
          <a:xfrm>
            <a:off x="3560617" y="117693"/>
            <a:ext cx="8891081" cy="6740307"/>
          </a:xfrm>
          <a:prstGeom prst="rect">
            <a:avLst/>
          </a:prstGeom>
        </p:spPr>
        <p:txBody>
          <a:bodyPr wrap="square">
            <a:spAutoFit/>
          </a:bodyPr>
          <a:lstStyle/>
          <a:p>
            <a:r>
              <a:rPr lang="en-US" dirty="0">
                <a:solidFill>
                  <a:srgbClr val="008000"/>
                </a:solidFill>
                <a:latin typeface="Cascadia Mono" panose="020B0609020000020004" pitchFamily="49" charset="0"/>
              </a:rPr>
              <a:t>// hierarchical inheritance</a:t>
            </a:r>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Bird</a:t>
            </a:r>
            <a:r>
              <a:rPr lang="en-US" dirty="0">
                <a:solidFill>
                  <a:srgbClr val="000000"/>
                </a:solidFill>
                <a:latin typeface="Cascadia Mono" panose="020B0609020000020004" pitchFamily="49" charset="0"/>
              </a:rPr>
              <a:t> : Animal</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Fly()</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"Bird is flying."</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p>
          <a:p>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Eagle</a:t>
            </a:r>
            <a:r>
              <a:rPr lang="en-US" dirty="0">
                <a:solidFill>
                  <a:srgbClr val="000000"/>
                </a:solidFill>
                <a:latin typeface="Cascadia Mono" panose="020B0609020000020004" pitchFamily="49" charset="0"/>
              </a:rPr>
              <a:t> : Bird</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Hunt()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"Eagle is hunting."</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p>
          <a:p>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Penguin</a:t>
            </a:r>
            <a:r>
              <a:rPr lang="en-US" dirty="0">
                <a:solidFill>
                  <a:srgbClr val="000000"/>
                </a:solidFill>
                <a:latin typeface="Cascadia Mono" panose="020B0609020000020004" pitchFamily="49" charset="0"/>
              </a:rPr>
              <a:t> : Bird</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Swim()</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"Penguin is swimming."</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78205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1D34-D1F5-4E54-8459-EFD12FBA94C9}"/>
              </a:ext>
            </a:extLst>
          </p:cNvPr>
          <p:cNvSpPr>
            <a:spLocks noGrp="1"/>
          </p:cNvSpPr>
          <p:nvPr>
            <p:ph type="title"/>
          </p:nvPr>
        </p:nvSpPr>
        <p:spPr/>
        <p:txBody>
          <a:bodyPr/>
          <a:lstStyle/>
          <a:p>
            <a:r>
              <a:rPr lang="en-US" dirty="0"/>
              <a:t>inheritance</a:t>
            </a:r>
          </a:p>
        </p:txBody>
      </p:sp>
      <p:sp>
        <p:nvSpPr>
          <p:cNvPr id="3" name="Rectangle 2">
            <a:extLst>
              <a:ext uri="{FF2B5EF4-FFF2-40B4-BE49-F238E27FC236}">
                <a16:creationId xmlns:a16="http://schemas.microsoft.com/office/drawing/2014/main" id="{C447C7F8-914C-4A42-B586-C32C40DE74DE}"/>
              </a:ext>
            </a:extLst>
          </p:cNvPr>
          <p:cNvSpPr/>
          <p:nvPr/>
        </p:nvSpPr>
        <p:spPr>
          <a:xfrm>
            <a:off x="3671455" y="0"/>
            <a:ext cx="9047018" cy="6986528"/>
          </a:xfrm>
          <a:prstGeom prst="rect">
            <a:avLst/>
          </a:prstGeom>
        </p:spPr>
        <p:txBody>
          <a:bodyPr wrap="square">
            <a:spAutoFit/>
          </a:bodyPr>
          <a:lstStyle/>
          <a:p>
            <a:r>
              <a:rPr lang="en-US" sz="1600" dirty="0">
                <a:solidFill>
                  <a:srgbClr val="008000"/>
                </a:solidFill>
                <a:latin typeface="Cascadia Mono" panose="020B0609020000020004" pitchFamily="49" charset="0"/>
              </a:rPr>
              <a:t>// main program</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Program</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args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single inheritance</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Dog </a:t>
            </a:r>
            <a:r>
              <a:rPr lang="en-US" sz="1600" dirty="0" err="1">
                <a:solidFill>
                  <a:srgbClr val="000000"/>
                </a:solidFill>
                <a:latin typeface="Cascadia Mono" panose="020B0609020000020004" pitchFamily="49" charset="0"/>
              </a:rPr>
              <a:t>dog</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Dog();</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dog.Eat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dog.Bark</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multi-level inheritance</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Horse </a:t>
            </a:r>
            <a:r>
              <a:rPr lang="en-US" sz="1600" dirty="0" err="1">
                <a:solidFill>
                  <a:srgbClr val="000000"/>
                </a:solidFill>
                <a:latin typeface="Cascadia Mono" panose="020B0609020000020004" pitchFamily="49" charset="0"/>
              </a:rPr>
              <a:t>horse</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Horse();</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horse.Eat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horse.Run</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horse.Gallop</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hierarchical inheritance</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Eagle </a:t>
            </a:r>
            <a:r>
              <a:rPr lang="en-US" sz="1600" dirty="0" err="1">
                <a:solidFill>
                  <a:srgbClr val="000000"/>
                </a:solidFill>
                <a:latin typeface="Cascadia Mono" panose="020B0609020000020004" pitchFamily="49" charset="0"/>
              </a:rPr>
              <a:t>eagle</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Eagle();</a:t>
            </a:r>
          </a:p>
          <a:p>
            <a:r>
              <a:rPr lang="en-US" sz="1600" dirty="0">
                <a:solidFill>
                  <a:srgbClr val="000000"/>
                </a:solidFill>
                <a:latin typeface="Cascadia Mono" panose="020B0609020000020004" pitchFamily="49" charset="0"/>
              </a:rPr>
              <a:t>        Penguin </a:t>
            </a:r>
            <a:r>
              <a:rPr lang="en-US" sz="1600" dirty="0" err="1">
                <a:solidFill>
                  <a:srgbClr val="000000"/>
                </a:solidFill>
                <a:latin typeface="Cascadia Mono" panose="020B0609020000020004" pitchFamily="49" charset="0"/>
              </a:rPr>
              <a:t>penguin</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Penguin();</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eagle.Fly</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eagle.Hunt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penguin.Fly</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penguin.Swim</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Console.ReadLine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183240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FC7E-C20B-42A7-B25A-822B86933CDF}"/>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BFC7E694-67C6-4C33-A492-1893A1A8300B}"/>
              </a:ext>
            </a:extLst>
          </p:cNvPr>
          <p:cNvSpPr>
            <a:spLocks noGrp="1"/>
          </p:cNvSpPr>
          <p:nvPr>
            <p:ph idx="1"/>
          </p:nvPr>
        </p:nvSpPr>
        <p:spPr>
          <a:xfrm>
            <a:off x="3869268" y="864108"/>
            <a:ext cx="7315200" cy="1283347"/>
          </a:xfrm>
        </p:spPr>
        <p:txBody>
          <a:bodyPr/>
          <a:lstStyle/>
          <a:p>
            <a:r>
              <a:rPr lang="en-US" dirty="0">
                <a:solidFill>
                  <a:schemeClr val="tx1"/>
                </a:solidFill>
              </a:rPr>
              <a:t>An </a:t>
            </a:r>
            <a:r>
              <a:rPr lang="en-US" b="1" dirty="0">
                <a:solidFill>
                  <a:schemeClr val="tx1"/>
                </a:solidFill>
              </a:rPr>
              <a:t>interface</a:t>
            </a:r>
            <a:r>
              <a:rPr lang="en-US" dirty="0">
                <a:solidFill>
                  <a:schemeClr val="tx1"/>
                </a:solidFill>
              </a:rPr>
              <a:t> is a completely </a:t>
            </a:r>
            <a:r>
              <a:rPr lang="en-US" b="1" dirty="0">
                <a:solidFill>
                  <a:schemeClr val="tx1"/>
                </a:solidFill>
              </a:rPr>
              <a:t>"abstract class</a:t>
            </a:r>
            <a:r>
              <a:rPr lang="en-US" dirty="0">
                <a:solidFill>
                  <a:schemeClr val="tx1"/>
                </a:solidFill>
              </a:rPr>
              <a:t>", which can only contain abstract methods and properties (with empty bodies):</a:t>
            </a:r>
          </a:p>
        </p:txBody>
      </p:sp>
      <p:sp>
        <p:nvSpPr>
          <p:cNvPr id="10" name="Rectangle 9">
            <a:extLst>
              <a:ext uri="{FF2B5EF4-FFF2-40B4-BE49-F238E27FC236}">
                <a16:creationId xmlns:a16="http://schemas.microsoft.com/office/drawing/2014/main" id="{418D8AD7-7D30-47C0-B011-C6A09578343C}"/>
              </a:ext>
            </a:extLst>
          </p:cNvPr>
          <p:cNvSpPr/>
          <p:nvPr/>
        </p:nvSpPr>
        <p:spPr>
          <a:xfrm>
            <a:off x="4059383" y="2427238"/>
            <a:ext cx="8132617" cy="1631216"/>
          </a:xfrm>
          <a:prstGeom prst="rect">
            <a:avLst/>
          </a:prstGeom>
        </p:spPr>
        <p:txBody>
          <a:bodyPr wrap="square">
            <a:spAutoFit/>
          </a:bodyPr>
          <a:lstStyle/>
          <a:p>
            <a:r>
              <a:rPr lang="en-US" sz="1600" dirty="0">
                <a:solidFill>
                  <a:srgbClr val="008000"/>
                </a:solidFill>
                <a:latin typeface="Cascadia Mono" panose="020B0609020000020004" pitchFamily="49" charset="0"/>
              </a:rPr>
              <a:t>// interface</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interface</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Animal</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animalSound</a:t>
            </a:r>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interface method (does not have a body)</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run(); </a:t>
            </a:r>
            <a:r>
              <a:rPr lang="en-US" sz="1600" dirty="0">
                <a:solidFill>
                  <a:srgbClr val="008000"/>
                </a:solidFill>
                <a:latin typeface="Cascadia Mono" panose="020B0609020000020004" pitchFamily="49" charset="0"/>
              </a:rPr>
              <a:t>// interface method (does not have a body)</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393087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58CD-6741-4296-BFD3-5C5A847F1886}"/>
              </a:ext>
            </a:extLst>
          </p:cNvPr>
          <p:cNvSpPr>
            <a:spLocks noGrp="1"/>
          </p:cNvSpPr>
          <p:nvPr>
            <p:ph type="title"/>
          </p:nvPr>
        </p:nvSpPr>
        <p:spPr/>
        <p:txBody>
          <a:bodyPr/>
          <a:lstStyle/>
          <a:p>
            <a:r>
              <a:rPr lang="en-US" dirty="0"/>
              <a:t>Interface</a:t>
            </a:r>
          </a:p>
        </p:txBody>
      </p:sp>
      <p:sp>
        <p:nvSpPr>
          <p:cNvPr id="4" name="Rectangle 3">
            <a:extLst>
              <a:ext uri="{FF2B5EF4-FFF2-40B4-BE49-F238E27FC236}">
                <a16:creationId xmlns:a16="http://schemas.microsoft.com/office/drawing/2014/main" id="{20116DD4-ECCD-4CE0-A328-4D222FFAC10E}"/>
              </a:ext>
            </a:extLst>
          </p:cNvPr>
          <p:cNvSpPr/>
          <p:nvPr/>
        </p:nvSpPr>
        <p:spPr>
          <a:xfrm>
            <a:off x="3713018" y="128303"/>
            <a:ext cx="8226063" cy="6186309"/>
          </a:xfrm>
          <a:prstGeom prst="rect">
            <a:avLst/>
          </a:prstGeom>
        </p:spPr>
        <p:txBody>
          <a:bodyPr wrap="square">
            <a:spAutoFit/>
          </a:bodyPr>
          <a:lstStyle/>
          <a:p>
            <a:r>
              <a:rPr lang="en-US" sz="1600" dirty="0">
                <a:solidFill>
                  <a:srgbClr val="008000"/>
                </a:solidFill>
                <a:latin typeface="Cascadia Mono" panose="020B0609020000020004" pitchFamily="49" charset="0"/>
              </a:rPr>
              <a:t>// Interface</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interface</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IAnimal</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animalSound</a:t>
            </a:r>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interface method (does not have a body)</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 Pig "implements" the </a:t>
            </a:r>
            <a:r>
              <a:rPr lang="en-US" sz="1600" dirty="0" err="1">
                <a:solidFill>
                  <a:srgbClr val="008000"/>
                </a:solidFill>
                <a:latin typeface="Cascadia Mono" panose="020B0609020000020004" pitchFamily="49" charset="0"/>
              </a:rPr>
              <a:t>IAnimal</a:t>
            </a:r>
            <a:r>
              <a:rPr lang="en-US" sz="1600" dirty="0">
                <a:solidFill>
                  <a:srgbClr val="008000"/>
                </a:solidFill>
                <a:latin typeface="Cascadia Mono" panose="020B0609020000020004" pitchFamily="49" charset="0"/>
              </a:rPr>
              <a:t> interface</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Pig</a:t>
            </a:r>
            <a:r>
              <a:rPr lang="en-US" sz="1600" dirty="0">
                <a:solidFill>
                  <a:srgbClr val="000000"/>
                </a:solidFill>
                <a:latin typeface="Cascadia Mono" panose="020B0609020000020004" pitchFamily="49" charset="0"/>
              </a:rPr>
              <a:t> : </a:t>
            </a:r>
            <a:r>
              <a:rPr lang="en-US" sz="1600" dirty="0" err="1">
                <a:solidFill>
                  <a:srgbClr val="000000"/>
                </a:solidFill>
                <a:latin typeface="Cascadia Mono" panose="020B0609020000020004" pitchFamily="49" charset="0"/>
              </a:rPr>
              <a:t>IAnimal</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animalSound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The body of </a:t>
            </a:r>
            <a:r>
              <a:rPr lang="en-US" sz="1600" dirty="0" err="1">
                <a:solidFill>
                  <a:srgbClr val="008000"/>
                </a:solidFill>
                <a:latin typeface="Cascadia Mono" panose="020B0609020000020004" pitchFamily="49" charset="0"/>
              </a:rPr>
              <a:t>animalSound</a:t>
            </a:r>
            <a:r>
              <a:rPr lang="en-US" sz="1600" dirty="0">
                <a:solidFill>
                  <a:srgbClr val="008000"/>
                </a:solidFill>
                <a:latin typeface="Cascadia Mono" panose="020B0609020000020004" pitchFamily="49" charset="0"/>
              </a:rPr>
              <a:t>() is provided here</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Console.WriteLine</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"The pig says: wee wee"</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a:solidFill>
                  <a:srgbClr val="2B91AF"/>
                </a:solidFill>
                <a:latin typeface="Cascadia Mono" panose="020B0609020000020004" pitchFamily="49" charset="0"/>
              </a:rPr>
              <a:t>Program</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static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r>
              <a:rPr lang="en-US" sz="1600" dirty="0">
                <a:solidFill>
                  <a:srgbClr val="0000FF"/>
                </a:solidFill>
                <a:latin typeface="Cascadia Mono" panose="020B0609020000020004" pitchFamily="49" charset="0"/>
              </a:rPr>
              <a:t>string</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args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Pig </a:t>
            </a:r>
            <a:r>
              <a:rPr lang="en-US" sz="1600" dirty="0" err="1">
                <a:solidFill>
                  <a:srgbClr val="000000"/>
                </a:solidFill>
                <a:latin typeface="Cascadia Mono" panose="020B0609020000020004" pitchFamily="49" charset="0"/>
              </a:rPr>
              <a:t>myPig</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Pig();  </a:t>
            </a:r>
            <a:r>
              <a:rPr lang="en-US" sz="1600" dirty="0">
                <a:solidFill>
                  <a:srgbClr val="008000"/>
                </a:solidFill>
                <a:latin typeface="Cascadia Mono" panose="020B0609020000020004" pitchFamily="49" charset="0"/>
              </a:rPr>
              <a:t>// Create a Pig object</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myPig.animalSound</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14836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594B-93F7-41E9-8D64-447A36E6DA82}"/>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E0F76C39-D627-4794-802C-1EFBE8DDB70E}"/>
              </a:ext>
            </a:extLst>
          </p:cNvPr>
          <p:cNvSpPr>
            <a:spLocks noGrp="1"/>
          </p:cNvSpPr>
          <p:nvPr>
            <p:ph idx="1"/>
          </p:nvPr>
        </p:nvSpPr>
        <p:spPr>
          <a:xfrm>
            <a:off x="3869268" y="604380"/>
            <a:ext cx="7315200" cy="5120640"/>
          </a:xfrm>
        </p:spPr>
        <p:txBody>
          <a:bodyPr/>
          <a:lstStyle/>
          <a:p>
            <a:pPr algn="just"/>
            <a:r>
              <a:rPr lang="en-US" dirty="0">
                <a:solidFill>
                  <a:schemeClr val="tx1"/>
                </a:solidFill>
                <a:latin typeface="+mj-lt"/>
              </a:rPr>
              <a:t>The term "Polymorphism" is the combination of "poly" + "morphs" which means many forms. </a:t>
            </a:r>
          </a:p>
          <a:p>
            <a:pPr algn="just"/>
            <a:r>
              <a:rPr lang="en-US" dirty="0">
                <a:solidFill>
                  <a:schemeClr val="tx1"/>
                </a:solidFill>
                <a:latin typeface="+mj-lt"/>
              </a:rPr>
              <a:t>There are two types of polymorphism in C#: </a:t>
            </a:r>
          </a:p>
          <a:p>
            <a:pPr marL="457200" indent="-222250" algn="just">
              <a:buFont typeface="+mj-lt"/>
              <a:buAutoNum type="arabicPeriod"/>
            </a:pPr>
            <a:r>
              <a:rPr lang="en-US" dirty="0">
                <a:solidFill>
                  <a:schemeClr val="tx1"/>
                </a:solidFill>
                <a:latin typeface="+mj-lt"/>
              </a:rPr>
              <a:t>compile time polymorphism </a:t>
            </a:r>
          </a:p>
          <a:p>
            <a:pPr marL="457200" indent="-222250" algn="just">
              <a:buFont typeface="+mj-lt"/>
              <a:buAutoNum type="arabicPeriod"/>
            </a:pPr>
            <a:r>
              <a:rPr lang="en-US" dirty="0">
                <a:solidFill>
                  <a:schemeClr val="tx1"/>
                </a:solidFill>
                <a:latin typeface="+mj-lt"/>
              </a:rPr>
              <a:t>runtime polymorphism. </a:t>
            </a:r>
          </a:p>
          <a:p>
            <a:pPr algn="just"/>
            <a:r>
              <a:rPr lang="en-US" b="1" dirty="0">
                <a:solidFill>
                  <a:schemeClr val="tx1"/>
                </a:solidFill>
                <a:latin typeface="+mj-lt"/>
              </a:rPr>
              <a:t>Compile time polymorphism </a:t>
            </a:r>
            <a:r>
              <a:rPr lang="en-US" dirty="0">
                <a:solidFill>
                  <a:schemeClr val="tx1"/>
                </a:solidFill>
                <a:latin typeface="+mj-lt"/>
              </a:rPr>
              <a:t>is achieved by method overloading and operator overloading in C#. It is also known as static binding or early binding. </a:t>
            </a:r>
          </a:p>
          <a:p>
            <a:pPr algn="just"/>
            <a:r>
              <a:rPr lang="en-US" b="1" dirty="0">
                <a:solidFill>
                  <a:schemeClr val="tx1"/>
                </a:solidFill>
                <a:latin typeface="+mj-lt"/>
              </a:rPr>
              <a:t>Runtime polymorphism </a:t>
            </a:r>
            <a:r>
              <a:rPr lang="en-US" dirty="0">
                <a:solidFill>
                  <a:schemeClr val="tx1"/>
                </a:solidFill>
                <a:latin typeface="+mj-lt"/>
              </a:rPr>
              <a:t>in achieved by method overriding which is also known as dynamic binding or late binding.</a:t>
            </a:r>
          </a:p>
          <a:p>
            <a:endParaRPr lang="en-US" dirty="0"/>
          </a:p>
        </p:txBody>
      </p:sp>
    </p:spTree>
    <p:extLst>
      <p:ext uri="{BB962C8B-B14F-4D97-AF65-F5344CB8AC3E}">
        <p14:creationId xmlns:p14="http://schemas.microsoft.com/office/powerpoint/2010/main" val="80823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FE25-6E47-49BA-A535-472AD2C0476A}"/>
              </a:ext>
            </a:extLst>
          </p:cNvPr>
          <p:cNvSpPr>
            <a:spLocks noGrp="1"/>
          </p:cNvSpPr>
          <p:nvPr>
            <p:ph type="title"/>
          </p:nvPr>
        </p:nvSpPr>
        <p:spPr/>
        <p:txBody>
          <a:bodyPr/>
          <a:lstStyle/>
          <a:p>
            <a:r>
              <a:rPr lang="en-US" dirty="0"/>
              <a:t>Polymorphism</a:t>
            </a:r>
            <a:br>
              <a:rPr lang="en-US" dirty="0"/>
            </a:br>
            <a:r>
              <a:rPr lang="en-US" dirty="0"/>
              <a:t>(Runtime)</a:t>
            </a:r>
          </a:p>
        </p:txBody>
      </p:sp>
      <p:sp>
        <p:nvSpPr>
          <p:cNvPr id="4" name="Rectangle 3">
            <a:extLst>
              <a:ext uri="{FF2B5EF4-FFF2-40B4-BE49-F238E27FC236}">
                <a16:creationId xmlns:a16="http://schemas.microsoft.com/office/drawing/2014/main" id="{50BDCE7E-E488-4676-8E0A-A613FA2C18CC}"/>
              </a:ext>
            </a:extLst>
          </p:cNvPr>
          <p:cNvSpPr/>
          <p:nvPr/>
        </p:nvSpPr>
        <p:spPr>
          <a:xfrm>
            <a:off x="4003963" y="83127"/>
            <a:ext cx="8631382" cy="6740307"/>
          </a:xfrm>
          <a:prstGeom prst="rect">
            <a:avLst/>
          </a:prstGeom>
        </p:spPr>
        <p:txBody>
          <a:bodyPr wrap="square">
            <a:spAutoFit/>
          </a:bodyPr>
          <a:lstStyle/>
          <a:p>
            <a:r>
              <a:rPr lang="en-US" dirty="0">
                <a:solidFill>
                  <a:srgbClr val="0000FF"/>
                </a:solidFill>
                <a:latin typeface="Cascadia Mono" panose="020B0609020000020004" pitchFamily="49" charset="0"/>
              </a:rPr>
              <a:t>using</a:t>
            </a:r>
            <a:r>
              <a:rPr lang="en-US" dirty="0">
                <a:solidFill>
                  <a:srgbClr val="000000"/>
                </a:solidFill>
                <a:latin typeface="Cascadia Mono" panose="020B0609020000020004" pitchFamily="49" charset="0"/>
              </a:rPr>
              <a:t> System;</a:t>
            </a:r>
          </a:p>
          <a:p>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Animal</a:t>
            </a:r>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virtual</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eat()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"eating..."</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p>
          <a:p>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Dog</a:t>
            </a:r>
            <a:r>
              <a:rPr lang="en-US" dirty="0">
                <a:solidFill>
                  <a:srgbClr val="000000"/>
                </a:solidFill>
                <a:latin typeface="Cascadia Mono" panose="020B0609020000020004" pitchFamily="49" charset="0"/>
              </a:rPr>
              <a:t> : Animal</a:t>
            </a: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override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eat()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"eating bread..."</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a:t>
            </a:r>
          </a:p>
          <a:p>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err="1">
                <a:solidFill>
                  <a:srgbClr val="2B91AF"/>
                </a:solidFill>
                <a:latin typeface="Cascadia Mono" panose="020B0609020000020004" pitchFamily="49" charset="0"/>
              </a:rPr>
              <a:t>TestPolymorphism</a:t>
            </a:r>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static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Main()</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Animal a = </a:t>
            </a:r>
            <a:r>
              <a:rPr lang="en-US" dirty="0">
                <a:solidFill>
                  <a:srgbClr val="0000FF"/>
                </a:solidFill>
                <a:latin typeface="Cascadia Mono" panose="020B0609020000020004" pitchFamily="49" charset="0"/>
              </a:rPr>
              <a:t>new</a:t>
            </a:r>
            <a:r>
              <a:rPr lang="en-US" dirty="0">
                <a:solidFill>
                  <a:srgbClr val="000000"/>
                </a:solidFill>
                <a:latin typeface="Cascadia Mono" panose="020B0609020000020004" pitchFamily="49" charset="0"/>
              </a:rPr>
              <a:t> Dog();</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a.eat</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endParaRPr lang="en-US" dirty="0"/>
          </a:p>
        </p:txBody>
      </p:sp>
      <p:sp>
        <p:nvSpPr>
          <p:cNvPr id="7" name="Rectangle 6">
            <a:extLst>
              <a:ext uri="{FF2B5EF4-FFF2-40B4-BE49-F238E27FC236}">
                <a16:creationId xmlns:a16="http://schemas.microsoft.com/office/drawing/2014/main" id="{CFA211A3-525F-49BB-BFA9-E90AAD070DDB}"/>
              </a:ext>
            </a:extLst>
          </p:cNvPr>
          <p:cNvSpPr/>
          <p:nvPr/>
        </p:nvSpPr>
        <p:spPr>
          <a:xfrm>
            <a:off x="9681542" y="6230421"/>
            <a:ext cx="1572866" cy="369332"/>
          </a:xfrm>
          <a:prstGeom prst="rect">
            <a:avLst/>
          </a:prstGeom>
        </p:spPr>
        <p:txBody>
          <a:bodyPr wrap="none">
            <a:spAutoFit/>
          </a:bodyPr>
          <a:lstStyle/>
          <a:p>
            <a:r>
              <a:rPr lang="en-US" dirty="0"/>
              <a:t>eating bread...</a:t>
            </a:r>
          </a:p>
        </p:txBody>
      </p:sp>
    </p:spTree>
    <p:extLst>
      <p:ext uri="{BB962C8B-B14F-4D97-AF65-F5344CB8AC3E}">
        <p14:creationId xmlns:p14="http://schemas.microsoft.com/office/powerpoint/2010/main" val="378896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D91-3DE6-4367-BA9A-41E0ED5136D3}"/>
              </a:ext>
            </a:extLst>
          </p:cNvPr>
          <p:cNvSpPr>
            <a:spLocks noGrp="1"/>
          </p:cNvSpPr>
          <p:nvPr>
            <p:ph type="title"/>
          </p:nvPr>
        </p:nvSpPr>
        <p:spPr/>
        <p:txBody>
          <a:bodyPr/>
          <a:lstStyle/>
          <a:p>
            <a:r>
              <a:rPr lang="en-US" dirty="0"/>
              <a:t>Polymorphism</a:t>
            </a:r>
            <a:br>
              <a:rPr lang="en-US" dirty="0"/>
            </a:br>
            <a:r>
              <a:rPr lang="en-US" dirty="0"/>
              <a:t>(Runtime)</a:t>
            </a:r>
          </a:p>
        </p:txBody>
      </p:sp>
      <p:sp>
        <p:nvSpPr>
          <p:cNvPr id="4" name="Rectangle 3">
            <a:extLst>
              <a:ext uri="{FF2B5EF4-FFF2-40B4-BE49-F238E27FC236}">
                <a16:creationId xmlns:a16="http://schemas.microsoft.com/office/drawing/2014/main" id="{CEA14DBB-036A-4FE8-ADB9-2FF60273F5E2}"/>
              </a:ext>
            </a:extLst>
          </p:cNvPr>
          <p:cNvSpPr/>
          <p:nvPr/>
        </p:nvSpPr>
        <p:spPr>
          <a:xfrm>
            <a:off x="3685309" y="0"/>
            <a:ext cx="9144000" cy="7109639"/>
          </a:xfrm>
          <a:prstGeom prst="rect">
            <a:avLst/>
          </a:prstGeom>
        </p:spPr>
        <p:txBody>
          <a:bodyPr wrap="square">
            <a:spAutoFit/>
          </a:bodyPr>
          <a:lstStyle/>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System;</a:t>
            </a:r>
          </a:p>
          <a:p>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Shape</a:t>
            </a:r>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virtual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draw()</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"drawing..."</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Rectangle</a:t>
            </a:r>
            <a:r>
              <a:rPr lang="en-US" sz="1200" dirty="0">
                <a:solidFill>
                  <a:srgbClr val="000000"/>
                </a:solidFill>
                <a:latin typeface="Cascadia Mono" panose="020B0609020000020004" pitchFamily="49" charset="0"/>
              </a:rPr>
              <a:t> : Shape</a:t>
            </a:r>
          </a:p>
          <a:p>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draw()</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"drawing rectangle..."</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a:solidFill>
                  <a:srgbClr val="2B91AF"/>
                </a:solidFill>
                <a:latin typeface="Cascadia Mono" panose="020B0609020000020004" pitchFamily="49" charset="0"/>
              </a:rPr>
              <a:t>Circle</a:t>
            </a:r>
            <a:r>
              <a:rPr lang="en-US" sz="1200" dirty="0">
                <a:solidFill>
                  <a:srgbClr val="000000"/>
                </a:solidFill>
                <a:latin typeface="Cascadia Mono" panose="020B0609020000020004" pitchFamily="49" charset="0"/>
              </a:rPr>
              <a:t> : Shape</a:t>
            </a:r>
          </a:p>
          <a:p>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draw()</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"drawing circle..."</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TestPolymorphism</a:t>
            </a:r>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static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Main()</a:t>
            </a:r>
          </a:p>
          <a:p>
            <a:r>
              <a:rPr lang="en-US" sz="12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Shape s;</a:t>
            </a:r>
          </a:p>
          <a:p>
            <a:r>
              <a:rPr lang="en-US" sz="1200" dirty="0">
                <a:solidFill>
                  <a:srgbClr val="000000"/>
                </a:solidFill>
                <a:latin typeface="Cascadia Mono" panose="020B0609020000020004" pitchFamily="49" charset="0"/>
              </a:rPr>
              <a:t>        s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Shape();</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s.draw</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s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Rectangle();</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s.draw</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s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Circle();</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s.draw</a:t>
            </a:r>
            <a:r>
              <a:rPr lang="en-US" sz="1200" dirty="0">
                <a:solidFill>
                  <a:srgbClr val="000000"/>
                </a:solidFill>
                <a:latin typeface="Cascadia Mono" panose="020B0609020000020004" pitchFamily="49" charset="0"/>
              </a:rPr>
              <a:t>();</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 }</a:t>
            </a:r>
          </a:p>
        </p:txBody>
      </p:sp>
      <p:sp>
        <p:nvSpPr>
          <p:cNvPr id="6" name="Rectangle 5">
            <a:extLst>
              <a:ext uri="{FF2B5EF4-FFF2-40B4-BE49-F238E27FC236}">
                <a16:creationId xmlns:a16="http://schemas.microsoft.com/office/drawing/2014/main" id="{243E938B-68D5-4330-9D30-4DFE748CD1D6}"/>
              </a:ext>
            </a:extLst>
          </p:cNvPr>
          <p:cNvSpPr/>
          <p:nvPr/>
        </p:nvSpPr>
        <p:spPr>
          <a:xfrm>
            <a:off x="9393382" y="5725020"/>
            <a:ext cx="2393806" cy="923330"/>
          </a:xfrm>
          <a:prstGeom prst="rect">
            <a:avLst/>
          </a:prstGeom>
        </p:spPr>
        <p:txBody>
          <a:bodyPr wrap="square">
            <a:spAutoFit/>
          </a:bodyPr>
          <a:lstStyle/>
          <a:p>
            <a:r>
              <a:rPr lang="en-US" dirty="0"/>
              <a:t>drawing...</a:t>
            </a:r>
          </a:p>
          <a:p>
            <a:r>
              <a:rPr lang="en-US" dirty="0"/>
              <a:t>drawing rectangle...</a:t>
            </a:r>
          </a:p>
          <a:p>
            <a:r>
              <a:rPr lang="en-US" dirty="0"/>
              <a:t>drawing circle...</a:t>
            </a:r>
          </a:p>
        </p:txBody>
      </p:sp>
    </p:spTree>
    <p:extLst>
      <p:ext uri="{BB962C8B-B14F-4D97-AF65-F5344CB8AC3E}">
        <p14:creationId xmlns:p14="http://schemas.microsoft.com/office/powerpoint/2010/main" val="40511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25D2-4EB1-1A52-A020-9AB7E0B16B7A}"/>
              </a:ext>
            </a:extLst>
          </p:cNvPr>
          <p:cNvSpPr>
            <a:spLocks noGrp="1"/>
          </p:cNvSpPr>
          <p:nvPr>
            <p:ph type="title"/>
          </p:nvPr>
        </p:nvSpPr>
        <p:spPr/>
        <p:txBody>
          <a:bodyPr/>
          <a:lstStyle/>
          <a:p>
            <a:pPr algn="ctr"/>
            <a:r>
              <a:rPr lang="en-US" dirty="0"/>
              <a:t>History of .NET</a:t>
            </a:r>
          </a:p>
        </p:txBody>
      </p:sp>
      <p:sp>
        <p:nvSpPr>
          <p:cNvPr id="3" name="Content Placeholder 2">
            <a:extLst>
              <a:ext uri="{FF2B5EF4-FFF2-40B4-BE49-F238E27FC236}">
                <a16:creationId xmlns:a16="http://schemas.microsoft.com/office/drawing/2014/main" id="{3817630C-671D-3E52-BFFD-EE261A1ECD94}"/>
              </a:ext>
            </a:extLst>
          </p:cNvPr>
          <p:cNvSpPr>
            <a:spLocks noGrp="1"/>
          </p:cNvSpPr>
          <p:nvPr>
            <p:ph idx="1"/>
          </p:nvPr>
        </p:nvSpPr>
        <p:spPr/>
        <p:txBody>
          <a:bodyPr>
            <a:normAutofit/>
          </a:bodyPr>
          <a:lstStyle/>
          <a:p>
            <a:pPr algn="just"/>
            <a:r>
              <a:rPr lang="en-US" sz="2400" dirty="0">
                <a:solidFill>
                  <a:schemeClr val="tx1"/>
                </a:solidFill>
              </a:rPr>
              <a:t>The </a:t>
            </a:r>
            <a:r>
              <a:rPr lang="en-US" sz="2400" dirty="0" err="1">
                <a:solidFill>
                  <a:schemeClr val="tx1"/>
                </a:solidFill>
              </a:rPr>
              <a:t>.Net</a:t>
            </a:r>
            <a:r>
              <a:rPr lang="en-US" sz="2400" dirty="0">
                <a:solidFill>
                  <a:schemeClr val="tx1"/>
                </a:solidFill>
              </a:rPr>
              <a:t> framework was meant to create applications, which would run on the Windows Platform. The </a:t>
            </a:r>
            <a:r>
              <a:rPr lang="en-US" sz="2400" dirty="0">
                <a:solidFill>
                  <a:srgbClr val="FF0000"/>
                </a:solidFill>
              </a:rPr>
              <a:t>first</a:t>
            </a:r>
            <a:r>
              <a:rPr lang="en-US" sz="2400" dirty="0">
                <a:solidFill>
                  <a:schemeClr val="tx1"/>
                </a:solidFill>
              </a:rPr>
              <a:t> version of the </a:t>
            </a:r>
            <a:r>
              <a:rPr lang="en-US" sz="2400" dirty="0" err="1">
                <a:solidFill>
                  <a:schemeClr val="tx1"/>
                </a:solidFill>
              </a:rPr>
              <a:t>.Net</a:t>
            </a:r>
            <a:r>
              <a:rPr lang="en-US" sz="2400" dirty="0">
                <a:solidFill>
                  <a:schemeClr val="tx1"/>
                </a:solidFill>
              </a:rPr>
              <a:t> </a:t>
            </a:r>
            <a:r>
              <a:rPr lang="en-US" sz="2400" dirty="0">
                <a:solidFill>
                  <a:srgbClr val="FF0000"/>
                </a:solidFill>
              </a:rPr>
              <a:t>framework</a:t>
            </a:r>
            <a:r>
              <a:rPr lang="en-US" sz="2400" dirty="0">
                <a:solidFill>
                  <a:schemeClr val="tx1"/>
                </a:solidFill>
              </a:rPr>
              <a:t> was released in the year </a:t>
            </a:r>
            <a:r>
              <a:rPr lang="en-US" sz="2400" dirty="0">
                <a:solidFill>
                  <a:srgbClr val="FF0000"/>
                </a:solidFill>
              </a:rPr>
              <a:t>2002</a:t>
            </a:r>
            <a:r>
              <a:rPr lang="en-US" sz="2400" dirty="0">
                <a:solidFill>
                  <a:schemeClr val="tx1"/>
                </a:solidFill>
              </a:rPr>
              <a:t>. The version was called </a:t>
            </a:r>
            <a:r>
              <a:rPr lang="en-US" sz="2400" dirty="0" err="1">
                <a:solidFill>
                  <a:schemeClr val="tx1"/>
                </a:solidFill>
              </a:rPr>
              <a:t>.Net</a:t>
            </a:r>
            <a:r>
              <a:rPr lang="en-US" sz="2400" dirty="0">
                <a:solidFill>
                  <a:schemeClr val="tx1"/>
                </a:solidFill>
              </a:rPr>
              <a:t> framework </a:t>
            </a:r>
            <a:r>
              <a:rPr lang="en-US" sz="2400" dirty="0">
                <a:solidFill>
                  <a:srgbClr val="FF0000"/>
                </a:solidFill>
              </a:rPr>
              <a:t>1.0</a:t>
            </a:r>
            <a:r>
              <a:rPr lang="en-US" sz="2400" dirty="0">
                <a:solidFill>
                  <a:schemeClr val="tx1"/>
                </a:solidFill>
              </a:rPr>
              <a:t>. </a:t>
            </a:r>
          </a:p>
          <a:p>
            <a:pPr algn="just"/>
            <a:r>
              <a:rPr lang="en-US" sz="2400" dirty="0">
                <a:solidFill>
                  <a:schemeClr val="tx1"/>
                </a:solidFill>
              </a:rPr>
              <a:t>The Microsoft </a:t>
            </a:r>
            <a:r>
              <a:rPr lang="en-US" sz="2400" dirty="0" err="1">
                <a:solidFill>
                  <a:schemeClr val="tx1"/>
                </a:solidFill>
              </a:rPr>
              <a:t>.Net</a:t>
            </a:r>
            <a:r>
              <a:rPr lang="en-US" sz="2400" dirty="0">
                <a:solidFill>
                  <a:schemeClr val="tx1"/>
                </a:solidFill>
              </a:rPr>
              <a:t> framework has come a long way since then, and the </a:t>
            </a:r>
            <a:r>
              <a:rPr lang="en-US" sz="2400" dirty="0">
                <a:solidFill>
                  <a:srgbClr val="0070C0"/>
                </a:solidFill>
              </a:rPr>
              <a:t>current version is </a:t>
            </a:r>
            <a:r>
              <a:rPr lang="en-US" sz="2400" dirty="0" err="1">
                <a:solidFill>
                  <a:srgbClr val="0070C0"/>
                </a:solidFill>
              </a:rPr>
              <a:t>.Net</a:t>
            </a:r>
            <a:r>
              <a:rPr lang="en-US" sz="2400" dirty="0">
                <a:solidFill>
                  <a:srgbClr val="0070C0"/>
                </a:solidFill>
              </a:rPr>
              <a:t> Framework 6.0</a:t>
            </a:r>
            <a:r>
              <a:rPr lang="en-US" sz="2400" dirty="0">
                <a:solidFill>
                  <a:schemeClr val="tx1"/>
                </a:solidFill>
              </a:rPr>
              <a:t>.</a:t>
            </a:r>
          </a:p>
          <a:p>
            <a:pPr algn="just"/>
            <a:r>
              <a:rPr lang="en-US" sz="2400" dirty="0">
                <a:solidFill>
                  <a:schemeClr val="tx1"/>
                </a:solidFill>
              </a:rPr>
              <a:t>The Microsoft </a:t>
            </a:r>
            <a:r>
              <a:rPr lang="en-US" sz="2400" dirty="0" err="1">
                <a:solidFill>
                  <a:schemeClr val="tx1"/>
                </a:solidFill>
              </a:rPr>
              <a:t>.Net</a:t>
            </a:r>
            <a:r>
              <a:rPr lang="en-US" sz="2400" dirty="0">
                <a:solidFill>
                  <a:schemeClr val="tx1"/>
                </a:solidFill>
              </a:rPr>
              <a:t> framework can be used to create both – </a:t>
            </a:r>
            <a:r>
              <a:rPr lang="en-US" sz="2400" dirty="0">
                <a:solidFill>
                  <a:srgbClr val="FF0000"/>
                </a:solidFill>
              </a:rPr>
              <a:t>Form-based</a:t>
            </a:r>
            <a:r>
              <a:rPr lang="en-US" sz="2400" dirty="0">
                <a:solidFill>
                  <a:schemeClr val="tx1"/>
                </a:solidFill>
              </a:rPr>
              <a:t> and </a:t>
            </a:r>
            <a:r>
              <a:rPr lang="en-US" sz="2400" dirty="0">
                <a:solidFill>
                  <a:srgbClr val="FF0000"/>
                </a:solidFill>
              </a:rPr>
              <a:t>Web-based</a:t>
            </a:r>
            <a:r>
              <a:rPr lang="en-US" sz="2400" dirty="0">
                <a:solidFill>
                  <a:schemeClr val="tx1"/>
                </a:solidFill>
              </a:rPr>
              <a:t> applications. </a:t>
            </a:r>
            <a:r>
              <a:rPr lang="en-US" sz="2400" dirty="0">
                <a:solidFill>
                  <a:srgbClr val="FF0000"/>
                </a:solidFill>
              </a:rPr>
              <a:t>Web services</a:t>
            </a:r>
            <a:r>
              <a:rPr lang="en-US" sz="2400" dirty="0">
                <a:solidFill>
                  <a:schemeClr val="tx1"/>
                </a:solidFill>
              </a:rPr>
              <a:t> can also be developed using the </a:t>
            </a:r>
            <a:r>
              <a:rPr lang="en-US" sz="2400" dirty="0" err="1">
                <a:solidFill>
                  <a:schemeClr val="tx1"/>
                </a:solidFill>
              </a:rPr>
              <a:t>.Net</a:t>
            </a:r>
            <a:r>
              <a:rPr lang="en-US" sz="2400" dirty="0">
                <a:solidFill>
                  <a:schemeClr val="tx1"/>
                </a:solidFill>
              </a:rPr>
              <a:t> framework.</a:t>
            </a:r>
          </a:p>
        </p:txBody>
      </p:sp>
    </p:spTree>
    <p:extLst>
      <p:ext uri="{BB962C8B-B14F-4D97-AF65-F5344CB8AC3E}">
        <p14:creationId xmlns:p14="http://schemas.microsoft.com/office/powerpoint/2010/main" val="423766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E9B8-723A-43FD-8556-9B9F1402409F}"/>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8E35D828-6165-466C-AD40-CA2B2B3A19C0}"/>
              </a:ext>
            </a:extLst>
          </p:cNvPr>
          <p:cNvSpPr>
            <a:spLocks noGrp="1"/>
          </p:cNvSpPr>
          <p:nvPr>
            <p:ph idx="1"/>
          </p:nvPr>
        </p:nvSpPr>
        <p:spPr>
          <a:xfrm>
            <a:off x="3869268" y="0"/>
            <a:ext cx="7315200" cy="3214255"/>
          </a:xfrm>
        </p:spPr>
        <p:txBody>
          <a:bodyPr/>
          <a:lstStyle/>
          <a:p>
            <a:pPr algn="just"/>
            <a:r>
              <a:rPr lang="en-US" dirty="0">
                <a:solidFill>
                  <a:srgbClr val="273239"/>
                </a:solidFill>
                <a:latin typeface="Nunito"/>
              </a:rPr>
              <a:t>An exception is defined as an event that occurs during the execution of a program that is unexpected by the program code. </a:t>
            </a:r>
          </a:p>
          <a:p>
            <a:pPr algn="just"/>
            <a:r>
              <a:rPr lang="en-US" dirty="0">
                <a:solidFill>
                  <a:srgbClr val="273239"/>
                </a:solidFill>
                <a:latin typeface="Nunito"/>
              </a:rPr>
              <a:t>The actions to be performed in case of occurrence of an exception is not known to the program. </a:t>
            </a:r>
          </a:p>
          <a:p>
            <a:pPr algn="just"/>
            <a:r>
              <a:rPr lang="en-US" dirty="0">
                <a:solidFill>
                  <a:srgbClr val="273239"/>
                </a:solidFill>
                <a:latin typeface="Nunito"/>
              </a:rPr>
              <a:t>In such a case, we create an exception object and call the exception handler code. </a:t>
            </a:r>
          </a:p>
          <a:p>
            <a:pPr algn="just"/>
            <a:r>
              <a:rPr lang="en-US" dirty="0">
                <a:solidFill>
                  <a:srgbClr val="273239"/>
                </a:solidFill>
                <a:latin typeface="Nunito"/>
              </a:rPr>
              <a:t>The execution of an exception handler so that the program code does not crash is called exception handling.</a:t>
            </a:r>
          </a:p>
          <a:p>
            <a:pPr algn="just"/>
            <a:endParaRPr lang="en-US" dirty="0"/>
          </a:p>
        </p:txBody>
      </p:sp>
      <p:graphicFrame>
        <p:nvGraphicFramePr>
          <p:cNvPr id="6" name="Table 5">
            <a:extLst>
              <a:ext uri="{FF2B5EF4-FFF2-40B4-BE49-F238E27FC236}">
                <a16:creationId xmlns:a16="http://schemas.microsoft.com/office/drawing/2014/main" id="{FAD856C7-4621-42F0-935F-F9D0062CA7A5}"/>
              </a:ext>
            </a:extLst>
          </p:cNvPr>
          <p:cNvGraphicFramePr>
            <a:graphicFrameLocks noGrp="1"/>
          </p:cNvGraphicFramePr>
          <p:nvPr>
            <p:extLst>
              <p:ext uri="{D42A27DB-BD31-4B8C-83A1-F6EECF244321}">
                <p14:modId xmlns:p14="http://schemas.microsoft.com/office/powerpoint/2010/main" val="266314901"/>
              </p:ext>
            </p:extLst>
          </p:nvPr>
        </p:nvGraphicFramePr>
        <p:xfrm>
          <a:off x="3869268" y="3214255"/>
          <a:ext cx="7751158" cy="2813690"/>
        </p:xfrm>
        <a:graphic>
          <a:graphicData uri="http://schemas.openxmlformats.org/drawingml/2006/table">
            <a:tbl>
              <a:tblPr>
                <a:tableStyleId>{3C2FFA5D-87B4-456A-9821-1D502468CF0F}</a:tableStyleId>
              </a:tblPr>
              <a:tblGrid>
                <a:gridCol w="3139697">
                  <a:extLst>
                    <a:ext uri="{9D8B030D-6E8A-4147-A177-3AD203B41FA5}">
                      <a16:colId xmlns:a16="http://schemas.microsoft.com/office/drawing/2014/main" val="332292039"/>
                    </a:ext>
                  </a:extLst>
                </a:gridCol>
                <a:gridCol w="4611461">
                  <a:extLst>
                    <a:ext uri="{9D8B030D-6E8A-4147-A177-3AD203B41FA5}">
                      <a16:colId xmlns:a16="http://schemas.microsoft.com/office/drawing/2014/main" val="610651620"/>
                    </a:ext>
                  </a:extLst>
                </a:gridCol>
              </a:tblGrid>
              <a:tr h="0">
                <a:tc>
                  <a:txBody>
                    <a:bodyPr/>
                    <a:lstStyle/>
                    <a:p>
                      <a:pPr algn="ctr" fontAlgn="base"/>
                      <a:r>
                        <a:rPr lang="en-US" b="1" dirty="0">
                          <a:effectLst/>
                        </a:rPr>
                        <a:t>Keyword</a:t>
                      </a:r>
                    </a:p>
                  </a:txBody>
                  <a:tcPr marL="38100" marR="38100" marT="61913" marB="61913" anchor="ctr"/>
                </a:tc>
                <a:tc>
                  <a:txBody>
                    <a:bodyPr/>
                    <a:lstStyle/>
                    <a:p>
                      <a:pPr algn="ctr" fontAlgn="base"/>
                      <a:r>
                        <a:rPr lang="en-US" b="1" dirty="0">
                          <a:effectLst/>
                        </a:rPr>
                        <a:t>Definition</a:t>
                      </a:r>
                    </a:p>
                  </a:txBody>
                  <a:tcPr marL="61913" marR="61913" marT="61913" marB="61913" anchor="ctr"/>
                </a:tc>
                <a:extLst>
                  <a:ext uri="{0D108BD9-81ED-4DB2-BD59-A6C34878D82A}">
                    <a16:rowId xmlns:a16="http://schemas.microsoft.com/office/drawing/2014/main" val="3962386396"/>
                  </a:ext>
                </a:extLst>
              </a:tr>
              <a:tr h="0">
                <a:tc>
                  <a:txBody>
                    <a:bodyPr/>
                    <a:lstStyle/>
                    <a:p>
                      <a:pPr algn="ctr" fontAlgn="base"/>
                      <a:r>
                        <a:rPr lang="en-US">
                          <a:effectLst/>
                        </a:rPr>
                        <a:t>try</a:t>
                      </a:r>
                      <a:endParaRPr lang="en-US" b="0">
                        <a:effectLst/>
                      </a:endParaRPr>
                    </a:p>
                  </a:txBody>
                  <a:tcPr marL="38100" marR="38100" marT="61913" marB="61913" anchor="ctr"/>
                </a:tc>
                <a:tc>
                  <a:txBody>
                    <a:bodyPr/>
                    <a:lstStyle/>
                    <a:p>
                      <a:pPr algn="l" fontAlgn="base"/>
                      <a:r>
                        <a:rPr lang="en-US">
                          <a:effectLst/>
                        </a:rPr>
                        <a:t>Used to define a try block. This block holds the code that may throw an exception.</a:t>
                      </a:r>
                      <a:endParaRPr lang="en-US" b="0">
                        <a:effectLst/>
                      </a:endParaRPr>
                    </a:p>
                  </a:txBody>
                  <a:tcPr marL="61913" marR="61913" marT="61913" marB="61913" anchor="ctr"/>
                </a:tc>
                <a:extLst>
                  <a:ext uri="{0D108BD9-81ED-4DB2-BD59-A6C34878D82A}">
                    <a16:rowId xmlns:a16="http://schemas.microsoft.com/office/drawing/2014/main" val="1684229466"/>
                  </a:ext>
                </a:extLst>
              </a:tr>
              <a:tr h="0">
                <a:tc>
                  <a:txBody>
                    <a:bodyPr/>
                    <a:lstStyle/>
                    <a:p>
                      <a:pPr algn="ctr" fontAlgn="base"/>
                      <a:r>
                        <a:rPr lang="en-US" dirty="0">
                          <a:effectLst/>
                        </a:rPr>
                        <a:t>catch</a:t>
                      </a:r>
                      <a:endParaRPr lang="en-US" b="0" dirty="0">
                        <a:effectLst/>
                      </a:endParaRPr>
                    </a:p>
                  </a:txBody>
                  <a:tcPr marL="38100" marR="38100" marT="61913" marB="61913" anchor="ctr"/>
                </a:tc>
                <a:tc>
                  <a:txBody>
                    <a:bodyPr/>
                    <a:lstStyle/>
                    <a:p>
                      <a:pPr algn="l" fontAlgn="base"/>
                      <a:r>
                        <a:rPr lang="en-US">
                          <a:effectLst/>
                        </a:rPr>
                        <a:t>Used to define a catch block. This block catches the exception thrown by the try block.</a:t>
                      </a:r>
                      <a:endParaRPr lang="en-US" b="0">
                        <a:effectLst/>
                      </a:endParaRPr>
                    </a:p>
                  </a:txBody>
                  <a:tcPr marL="61913" marR="61913" marT="61913" marB="61913" anchor="ctr"/>
                </a:tc>
                <a:extLst>
                  <a:ext uri="{0D108BD9-81ED-4DB2-BD59-A6C34878D82A}">
                    <a16:rowId xmlns:a16="http://schemas.microsoft.com/office/drawing/2014/main" val="2673876898"/>
                  </a:ext>
                </a:extLst>
              </a:tr>
              <a:tr h="0">
                <a:tc>
                  <a:txBody>
                    <a:bodyPr/>
                    <a:lstStyle/>
                    <a:p>
                      <a:pPr algn="ctr" fontAlgn="base"/>
                      <a:r>
                        <a:rPr lang="en-US">
                          <a:effectLst/>
                        </a:rPr>
                        <a:t>finally</a:t>
                      </a:r>
                      <a:endParaRPr lang="en-US" b="0">
                        <a:effectLst/>
                      </a:endParaRPr>
                    </a:p>
                  </a:txBody>
                  <a:tcPr marL="38100" marR="38100" marT="61913" marB="61913" anchor="ctr"/>
                </a:tc>
                <a:tc>
                  <a:txBody>
                    <a:bodyPr/>
                    <a:lstStyle/>
                    <a:p>
                      <a:pPr algn="l" fontAlgn="base"/>
                      <a:r>
                        <a:rPr lang="en-US">
                          <a:effectLst/>
                        </a:rPr>
                        <a:t>Used to define the finally block. This block holds the default code.</a:t>
                      </a:r>
                      <a:endParaRPr lang="en-US" b="0">
                        <a:effectLst/>
                      </a:endParaRPr>
                    </a:p>
                  </a:txBody>
                  <a:tcPr marL="61913" marR="61913" marT="61913" marB="61913" anchor="ctr"/>
                </a:tc>
                <a:extLst>
                  <a:ext uri="{0D108BD9-81ED-4DB2-BD59-A6C34878D82A}">
                    <a16:rowId xmlns:a16="http://schemas.microsoft.com/office/drawing/2014/main" val="2038877166"/>
                  </a:ext>
                </a:extLst>
              </a:tr>
              <a:tr h="0">
                <a:tc>
                  <a:txBody>
                    <a:bodyPr/>
                    <a:lstStyle/>
                    <a:p>
                      <a:pPr algn="ctr" fontAlgn="base"/>
                      <a:r>
                        <a:rPr lang="en-US" dirty="0">
                          <a:effectLst/>
                        </a:rPr>
                        <a:t>throw</a:t>
                      </a:r>
                      <a:endParaRPr lang="en-US" b="0" dirty="0">
                        <a:effectLst/>
                      </a:endParaRPr>
                    </a:p>
                  </a:txBody>
                  <a:tcPr marL="38100" marR="38100" marT="61913" marB="61913" anchor="ctr"/>
                </a:tc>
                <a:tc>
                  <a:txBody>
                    <a:bodyPr/>
                    <a:lstStyle/>
                    <a:p>
                      <a:pPr algn="l" fontAlgn="base"/>
                      <a:r>
                        <a:rPr lang="en-US" dirty="0">
                          <a:effectLst/>
                        </a:rPr>
                        <a:t>Used to throw an exception manually.</a:t>
                      </a:r>
                      <a:endParaRPr lang="en-US" b="0" dirty="0">
                        <a:effectLst/>
                      </a:endParaRPr>
                    </a:p>
                  </a:txBody>
                  <a:tcPr marL="61913" marR="61913" marT="61913" marB="61913" anchor="ctr"/>
                </a:tc>
                <a:extLst>
                  <a:ext uri="{0D108BD9-81ED-4DB2-BD59-A6C34878D82A}">
                    <a16:rowId xmlns:a16="http://schemas.microsoft.com/office/drawing/2014/main" val="2973770686"/>
                  </a:ext>
                </a:extLst>
              </a:tr>
            </a:tbl>
          </a:graphicData>
        </a:graphic>
      </p:graphicFrame>
    </p:spTree>
    <p:extLst>
      <p:ext uri="{BB962C8B-B14F-4D97-AF65-F5344CB8AC3E}">
        <p14:creationId xmlns:p14="http://schemas.microsoft.com/office/powerpoint/2010/main" val="94105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E9B8-723A-43FD-8556-9B9F1402409F}"/>
              </a:ext>
            </a:extLst>
          </p:cNvPr>
          <p:cNvSpPr>
            <a:spLocks noGrp="1"/>
          </p:cNvSpPr>
          <p:nvPr>
            <p:ph type="title"/>
          </p:nvPr>
        </p:nvSpPr>
        <p:spPr/>
        <p:txBody>
          <a:bodyPr/>
          <a:lstStyle/>
          <a:p>
            <a:r>
              <a:rPr lang="en-US" dirty="0"/>
              <a:t>Exception Handling</a:t>
            </a:r>
          </a:p>
        </p:txBody>
      </p:sp>
      <p:sp>
        <p:nvSpPr>
          <p:cNvPr id="7" name="Rectangle 6">
            <a:extLst>
              <a:ext uri="{FF2B5EF4-FFF2-40B4-BE49-F238E27FC236}">
                <a16:creationId xmlns:a16="http://schemas.microsoft.com/office/drawing/2014/main" id="{E1A4A80B-E360-4ED0-AE2F-6B266FCA3234}"/>
              </a:ext>
            </a:extLst>
          </p:cNvPr>
          <p:cNvSpPr/>
          <p:nvPr/>
        </p:nvSpPr>
        <p:spPr>
          <a:xfrm>
            <a:off x="3629890" y="197346"/>
            <a:ext cx="8672945" cy="6463308"/>
          </a:xfrm>
          <a:prstGeom prst="rect">
            <a:avLst/>
          </a:prstGeom>
        </p:spPr>
        <p:txBody>
          <a:bodyPr wrap="square">
            <a:spAutoFit/>
          </a:bodyPr>
          <a:lstStyle/>
          <a:p>
            <a:r>
              <a:rPr lang="en-US" dirty="0">
                <a:solidFill>
                  <a:srgbClr val="008000"/>
                </a:solidFill>
                <a:latin typeface="Cascadia Mono" panose="020B0609020000020004" pitchFamily="49" charset="0"/>
              </a:rPr>
              <a:t>// C# program to show how </a:t>
            </a:r>
            <a:endParaRPr lang="en-US" dirty="0">
              <a:solidFill>
                <a:srgbClr val="000000"/>
              </a:solidFill>
              <a:latin typeface="Cascadia Mono" panose="020B0609020000020004" pitchFamily="49" charset="0"/>
            </a:endParaRPr>
          </a:p>
          <a:p>
            <a:r>
              <a:rPr lang="en-US" dirty="0">
                <a:solidFill>
                  <a:srgbClr val="008000"/>
                </a:solidFill>
                <a:latin typeface="Cascadia Mono" panose="020B0609020000020004" pitchFamily="49" charset="0"/>
              </a:rPr>
              <a:t>// Exceptions occur in a program</a:t>
            </a:r>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using</a:t>
            </a:r>
            <a:r>
              <a:rPr lang="en-US" dirty="0">
                <a:solidFill>
                  <a:srgbClr val="000000"/>
                </a:solidFill>
                <a:latin typeface="Cascadia Mono" panose="020B0609020000020004" pitchFamily="49" charset="0"/>
              </a:rPr>
              <a:t> System;</a:t>
            </a:r>
          </a:p>
          <a:p>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a:solidFill>
                  <a:srgbClr val="2B91AF"/>
                </a:solidFill>
                <a:latin typeface="Cascadia Mono" panose="020B0609020000020004" pitchFamily="49" charset="0"/>
              </a:rPr>
              <a:t>MU</a:t>
            </a:r>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static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Main(</a:t>
            </a:r>
            <a:r>
              <a:rPr lang="en-US" dirty="0">
                <a:solidFill>
                  <a:srgbClr val="0000FF"/>
                </a:solidFill>
                <a:latin typeface="Cascadia Mono" panose="020B0609020000020004" pitchFamily="49" charset="0"/>
              </a:rPr>
              <a:t>string</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args</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Declare an array of max index 4</a:t>
            </a:r>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int</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arr</a:t>
            </a:r>
            <a:r>
              <a:rPr lang="en-US" dirty="0">
                <a:solidFill>
                  <a:srgbClr val="000000"/>
                </a:solidFill>
                <a:latin typeface="Cascadia Mono" panose="020B0609020000020004" pitchFamily="49" charset="0"/>
              </a:rPr>
              <a:t> = { 1, 2, 3, 4, 5 };</a:t>
            </a:r>
          </a:p>
          <a:p>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Display values of array elements</a:t>
            </a:r>
            <a:endParaRPr lang="en-US" dirty="0">
              <a:solidFill>
                <a:srgbClr val="000000"/>
              </a:solidFill>
              <a:latin typeface="Cascadia Mono" panose="020B0609020000020004" pitchFamily="49" charset="0"/>
            </a:endParaRPr>
          </a:p>
          <a:p>
            <a:r>
              <a:rPr lang="nn-NO" dirty="0">
                <a:solidFill>
                  <a:srgbClr val="000000"/>
                </a:solidFill>
                <a:latin typeface="Cascadia Mono" panose="020B0609020000020004" pitchFamily="49" charset="0"/>
              </a:rPr>
              <a:t>        </a:t>
            </a:r>
            <a:r>
              <a:rPr lang="nn-NO" dirty="0">
                <a:solidFill>
                  <a:srgbClr val="0000FF"/>
                </a:solidFill>
                <a:latin typeface="Cascadia Mono" panose="020B0609020000020004" pitchFamily="49" charset="0"/>
              </a:rPr>
              <a:t>for</a:t>
            </a:r>
            <a:r>
              <a:rPr lang="nn-NO" dirty="0">
                <a:solidFill>
                  <a:srgbClr val="000000"/>
                </a:solidFill>
                <a:latin typeface="Cascadia Mono" panose="020B0609020000020004" pitchFamily="49" charset="0"/>
              </a:rPr>
              <a:t> (</a:t>
            </a:r>
            <a:r>
              <a:rPr lang="nn-NO" dirty="0">
                <a:solidFill>
                  <a:srgbClr val="0000FF"/>
                </a:solidFill>
                <a:latin typeface="Cascadia Mono" panose="020B0609020000020004" pitchFamily="49" charset="0"/>
              </a:rPr>
              <a:t>int</a:t>
            </a:r>
            <a:r>
              <a:rPr lang="nn-NO" dirty="0">
                <a:solidFill>
                  <a:srgbClr val="000000"/>
                </a:solidFill>
                <a:latin typeface="Cascadia Mono" panose="020B0609020000020004" pitchFamily="49" charset="0"/>
              </a:rPr>
              <a:t> i = 0; i &lt; arr.Length; i++)</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arr</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i</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p>
          <a:p>
            <a:endParaRPr lang="en-US" dirty="0">
              <a:solidFill>
                <a:srgbClr val="000000"/>
              </a:solidFill>
              <a:latin typeface="Cascadia Mono" panose="020B0609020000020004" pitchFamily="49" charset="0"/>
            </a:endParaRPr>
          </a:p>
          <a:p>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a:t>
            </a:r>
            <a:r>
              <a:rPr lang="en-US" dirty="0">
                <a:solidFill>
                  <a:srgbClr val="FF0000"/>
                </a:solidFill>
                <a:latin typeface="Cascadia Mono" panose="020B0609020000020004" pitchFamily="49" charset="0"/>
              </a:rPr>
              <a:t>Try to access invalid index of array</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Console.WriteLine</a:t>
            </a:r>
            <a:r>
              <a:rPr lang="en-US" dirty="0">
                <a:solidFill>
                  <a:srgbClr val="000000"/>
                </a:solidFill>
                <a:latin typeface="Cascadia Mono" panose="020B0609020000020004" pitchFamily="49" charset="0"/>
              </a:rPr>
              <a:t>(</a:t>
            </a:r>
            <a:r>
              <a:rPr lang="en-US" dirty="0" err="1">
                <a:solidFill>
                  <a:srgbClr val="000000"/>
                </a:solidFill>
                <a:latin typeface="Cascadia Mono" panose="020B0609020000020004" pitchFamily="49" charset="0"/>
              </a:rPr>
              <a:t>arr</a:t>
            </a:r>
            <a:r>
              <a:rPr lang="en-US" dirty="0">
                <a:solidFill>
                  <a:srgbClr val="000000"/>
                </a:solidFill>
                <a:latin typeface="Cascadia Mono" panose="020B0609020000020004" pitchFamily="49" charset="0"/>
              </a:rPr>
              <a:t>[7]);</a:t>
            </a:r>
          </a:p>
          <a:p>
            <a:r>
              <a:rPr lang="en-US" dirty="0">
                <a:solidFill>
                  <a:srgbClr val="FF0000"/>
                </a:solidFill>
                <a:latin typeface="Cascadia Mono" panose="020B0609020000020004" pitchFamily="49" charset="0"/>
              </a:rPr>
              <a:t>        // An exception is thrown upon executing</a:t>
            </a:r>
          </a:p>
          <a:p>
            <a:r>
              <a:rPr lang="en-US" dirty="0">
                <a:solidFill>
                  <a:srgbClr val="FF0000"/>
                </a:solidFill>
                <a:latin typeface="Cascadia Mono" panose="020B0609020000020004" pitchFamily="49" charset="0"/>
              </a:rPr>
              <a:t>        // the above line</a:t>
            </a:r>
          </a:p>
          <a:p>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361276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E9B8-723A-43FD-8556-9B9F1402409F}"/>
              </a:ext>
            </a:extLst>
          </p:cNvPr>
          <p:cNvSpPr>
            <a:spLocks noGrp="1"/>
          </p:cNvSpPr>
          <p:nvPr>
            <p:ph type="title"/>
          </p:nvPr>
        </p:nvSpPr>
        <p:spPr/>
        <p:txBody>
          <a:bodyPr/>
          <a:lstStyle/>
          <a:p>
            <a:r>
              <a:rPr lang="en-US" dirty="0"/>
              <a:t>Exception Handling</a:t>
            </a:r>
          </a:p>
        </p:txBody>
      </p:sp>
      <p:sp>
        <p:nvSpPr>
          <p:cNvPr id="4" name="Rectangle 3">
            <a:extLst>
              <a:ext uri="{FF2B5EF4-FFF2-40B4-BE49-F238E27FC236}">
                <a16:creationId xmlns:a16="http://schemas.microsoft.com/office/drawing/2014/main" id="{0E9C4CE1-684F-484C-A287-5A2CB1AED861}"/>
              </a:ext>
            </a:extLst>
          </p:cNvPr>
          <p:cNvSpPr/>
          <p:nvPr/>
        </p:nvSpPr>
        <p:spPr>
          <a:xfrm>
            <a:off x="3616036" y="0"/>
            <a:ext cx="8891081" cy="6971139"/>
          </a:xfrm>
          <a:prstGeom prst="rect">
            <a:avLst/>
          </a:prstGeom>
        </p:spPr>
        <p:txBody>
          <a:bodyPr wrap="square">
            <a:spAutoFit/>
          </a:bodyPr>
          <a:lstStyle/>
          <a:p>
            <a:r>
              <a:rPr lang="en-US" sz="1300" dirty="0">
                <a:solidFill>
                  <a:srgbClr val="008000"/>
                </a:solidFill>
                <a:latin typeface="Cascadia Mono" panose="020B0609020000020004" pitchFamily="49" charset="0"/>
              </a:rPr>
              <a:t>// Exception handling of above code</a:t>
            </a:r>
            <a:endParaRPr lang="en-US" sz="1300" dirty="0">
              <a:solidFill>
                <a:srgbClr val="000000"/>
              </a:solidFill>
              <a:latin typeface="Cascadia Mono" panose="020B0609020000020004" pitchFamily="49" charset="0"/>
            </a:endParaRPr>
          </a:p>
          <a:p>
            <a:r>
              <a:rPr lang="en-US" sz="1300" dirty="0">
                <a:solidFill>
                  <a:srgbClr val="008000"/>
                </a:solidFill>
                <a:latin typeface="Cascadia Mono" panose="020B0609020000020004" pitchFamily="49" charset="0"/>
              </a:rPr>
              <a:t>// using try catch blocks</a:t>
            </a:r>
            <a:endParaRPr lang="en-US" sz="1300" dirty="0">
              <a:solidFill>
                <a:srgbClr val="000000"/>
              </a:solidFill>
              <a:latin typeface="Cascadia Mono" panose="020B0609020000020004" pitchFamily="49" charset="0"/>
            </a:endParaRPr>
          </a:p>
          <a:p>
            <a:endParaRPr lang="en-US" sz="1300" dirty="0">
              <a:solidFill>
                <a:srgbClr val="000000"/>
              </a:solidFill>
              <a:latin typeface="Cascadia Mono" panose="020B0609020000020004" pitchFamily="49" charset="0"/>
            </a:endParaRPr>
          </a:p>
          <a:p>
            <a:r>
              <a:rPr lang="en-US" sz="1300" dirty="0">
                <a:solidFill>
                  <a:srgbClr val="0000FF"/>
                </a:solidFill>
                <a:latin typeface="Cascadia Mono" panose="020B0609020000020004" pitchFamily="49" charset="0"/>
              </a:rPr>
              <a:t>using</a:t>
            </a:r>
            <a:r>
              <a:rPr lang="en-US" sz="1300" dirty="0">
                <a:solidFill>
                  <a:srgbClr val="000000"/>
                </a:solidFill>
                <a:latin typeface="Cascadia Mono" panose="020B0609020000020004" pitchFamily="49" charset="0"/>
              </a:rPr>
              <a:t> System;</a:t>
            </a:r>
          </a:p>
          <a:p>
            <a:endParaRPr lang="en-US" sz="1300" dirty="0">
              <a:solidFill>
                <a:srgbClr val="000000"/>
              </a:solidFill>
              <a:latin typeface="Cascadia Mono" panose="020B0609020000020004" pitchFamily="49" charset="0"/>
            </a:endParaRPr>
          </a:p>
          <a:p>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a:solidFill>
                  <a:srgbClr val="2B91AF"/>
                </a:solidFill>
                <a:latin typeface="Cascadia Mono" panose="020B0609020000020004" pitchFamily="49" charset="0"/>
              </a:rPr>
              <a:t>Program</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System.Exception</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static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void</a:t>
            </a:r>
            <a:r>
              <a:rPr lang="en-US" sz="1300" dirty="0">
                <a:solidFill>
                  <a:srgbClr val="000000"/>
                </a:solidFill>
                <a:latin typeface="Cascadia Mono" panose="020B0609020000020004" pitchFamily="49" charset="0"/>
              </a:rPr>
              <a:t> Main(</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args</a:t>
            </a:r>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Declare an array of max index 4</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 = { 1, 2, 3, 4, 5 };</a:t>
            </a:r>
          </a:p>
          <a:p>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Display values of array elements</a:t>
            </a:r>
            <a:endParaRPr lang="en-US" sz="1300" dirty="0">
              <a:solidFill>
                <a:srgbClr val="000000"/>
              </a:solidFill>
              <a:latin typeface="Cascadia Mono" panose="020B0609020000020004" pitchFamily="49" charset="0"/>
            </a:endParaRPr>
          </a:p>
          <a:p>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for</a:t>
            </a:r>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int</a:t>
            </a:r>
            <a:r>
              <a:rPr lang="nn-NO" sz="1300" dirty="0">
                <a:solidFill>
                  <a:srgbClr val="000000"/>
                </a:solidFill>
                <a:latin typeface="Cascadia Mono" panose="020B0609020000020004" pitchFamily="49" charset="0"/>
              </a:rPr>
              <a:t> i = 0; i &lt; arr.Length; i++)</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i</a:t>
            </a:r>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try</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Try to access invalid index of array</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[7]);</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An exception is thrown upon executing</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the above line</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catch</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IndexOutOfRangeException</a:t>
            </a:r>
            <a:r>
              <a:rPr lang="en-US" sz="1300" dirty="0">
                <a:solidFill>
                  <a:srgbClr val="000000"/>
                </a:solidFill>
                <a:latin typeface="Cascadia Mono" panose="020B0609020000020004" pitchFamily="49" charset="0"/>
              </a:rPr>
              <a:t> e)</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The Message property of the object </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of type </a:t>
            </a:r>
            <a:r>
              <a:rPr lang="en-US" sz="1300" dirty="0" err="1">
                <a:solidFill>
                  <a:srgbClr val="008000"/>
                </a:solidFill>
                <a:latin typeface="Cascadia Mono" panose="020B0609020000020004" pitchFamily="49" charset="0"/>
              </a:rPr>
              <a:t>IndexOutOfRangeException</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is used to display the type of exception</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that has occurred to the user.</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a:solidFill>
                  <a:srgbClr val="A31515"/>
                </a:solidFill>
                <a:latin typeface="Cascadia Mono" panose="020B0609020000020004" pitchFamily="49" charset="0"/>
              </a:rPr>
              <a:t>"An Exception has occurred : {0}"</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e.Message</a:t>
            </a:r>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 } }</a:t>
            </a:r>
          </a:p>
          <a:p>
            <a:endParaRPr lang="en-US"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2313112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E9B8-723A-43FD-8556-9B9F1402409F}"/>
              </a:ext>
            </a:extLst>
          </p:cNvPr>
          <p:cNvSpPr>
            <a:spLocks noGrp="1"/>
          </p:cNvSpPr>
          <p:nvPr>
            <p:ph type="title"/>
          </p:nvPr>
        </p:nvSpPr>
        <p:spPr/>
        <p:txBody>
          <a:bodyPr/>
          <a:lstStyle/>
          <a:p>
            <a:r>
              <a:rPr lang="en-US" dirty="0"/>
              <a:t>Exception Handling</a:t>
            </a:r>
          </a:p>
        </p:txBody>
      </p:sp>
      <p:sp>
        <p:nvSpPr>
          <p:cNvPr id="3" name="Rectangle 2">
            <a:extLst>
              <a:ext uri="{FF2B5EF4-FFF2-40B4-BE49-F238E27FC236}">
                <a16:creationId xmlns:a16="http://schemas.microsoft.com/office/drawing/2014/main" id="{75EDA78C-397F-4477-B3CF-7201C74D5F59}"/>
              </a:ext>
            </a:extLst>
          </p:cNvPr>
          <p:cNvSpPr/>
          <p:nvPr/>
        </p:nvSpPr>
        <p:spPr>
          <a:xfrm>
            <a:off x="3837710" y="0"/>
            <a:ext cx="9144000" cy="7294305"/>
          </a:xfrm>
          <a:prstGeom prst="rect">
            <a:avLst/>
          </a:prstGeom>
        </p:spPr>
        <p:txBody>
          <a:bodyPr wrap="square">
            <a:spAutoFit/>
          </a:bodyPr>
          <a:lstStyle/>
          <a:p>
            <a:r>
              <a:rPr lang="en-US" sz="1300" dirty="0">
                <a:solidFill>
                  <a:srgbClr val="008000"/>
                </a:solidFill>
                <a:latin typeface="Cascadia Mono" panose="020B0609020000020004" pitchFamily="49" charset="0"/>
              </a:rPr>
              <a:t>// C# Program to show use of multiple try catch blocks</a:t>
            </a:r>
            <a:endParaRPr lang="en-US" sz="1300" dirty="0">
              <a:solidFill>
                <a:srgbClr val="000000"/>
              </a:solidFill>
              <a:latin typeface="Cascadia Mono" panose="020B0609020000020004" pitchFamily="49" charset="0"/>
            </a:endParaRPr>
          </a:p>
          <a:p>
            <a:r>
              <a:rPr lang="en-US" sz="1300" dirty="0">
                <a:solidFill>
                  <a:srgbClr val="0000FF"/>
                </a:solidFill>
                <a:latin typeface="Cascadia Mono" panose="020B0609020000020004" pitchFamily="49" charset="0"/>
              </a:rPr>
              <a:t>using</a:t>
            </a:r>
            <a:r>
              <a:rPr lang="en-US" sz="1300" dirty="0">
                <a:solidFill>
                  <a:srgbClr val="000000"/>
                </a:solidFill>
                <a:latin typeface="Cascadia Mono" panose="020B0609020000020004" pitchFamily="49" charset="0"/>
              </a:rPr>
              <a:t> System;</a:t>
            </a:r>
          </a:p>
          <a:p>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a:solidFill>
                  <a:srgbClr val="2B91AF"/>
                </a:solidFill>
                <a:latin typeface="Cascadia Mono" panose="020B0609020000020004" pitchFamily="49" charset="0"/>
              </a:rPr>
              <a:t>Program</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static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void</a:t>
            </a:r>
            <a:r>
              <a:rPr lang="en-US" sz="1300" dirty="0">
                <a:solidFill>
                  <a:srgbClr val="000000"/>
                </a:solidFill>
                <a:latin typeface="Cascadia Mono" panose="020B0609020000020004" pitchFamily="49" charset="0"/>
              </a:rPr>
              <a:t> Main(</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args</a:t>
            </a:r>
            <a:r>
              <a:rPr lang="en-US" sz="1300" dirty="0">
                <a:solidFill>
                  <a:srgbClr val="000000"/>
                </a:solidFill>
                <a:latin typeface="Cascadia Mono" panose="020B0609020000020004" pitchFamily="49" charset="0"/>
              </a:rPr>
              <a:t>)</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 = { 19, 0, 75, 52 };</a:t>
            </a: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try</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Try to generate an exception</a:t>
            </a:r>
            <a:endParaRPr lang="en-US" sz="1300" dirty="0">
              <a:solidFill>
                <a:srgbClr val="000000"/>
              </a:solidFill>
              <a:latin typeface="Cascadia Mono" panose="020B0609020000020004" pitchFamily="49" charset="0"/>
            </a:endParaRPr>
          </a:p>
          <a:p>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for</a:t>
            </a:r>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int</a:t>
            </a:r>
            <a:r>
              <a:rPr lang="nn-NO" sz="1300" dirty="0">
                <a:solidFill>
                  <a:srgbClr val="000000"/>
                </a:solidFill>
                <a:latin typeface="Cascadia Mono" panose="020B0609020000020004" pitchFamily="49" charset="0"/>
              </a:rPr>
              <a:t> i = 0; i &lt; arr.Length; i++)</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i</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arr</a:t>
            </a:r>
            <a:r>
              <a:rPr lang="en-US" sz="1300" dirty="0">
                <a:solidFill>
                  <a:srgbClr val="000000"/>
                </a:solidFill>
                <a:latin typeface="Cascadia Mono" panose="020B0609020000020004" pitchFamily="49" charset="0"/>
              </a:rPr>
              <a:t>[</a:t>
            </a:r>
            <a:r>
              <a:rPr lang="en-US" sz="1300" dirty="0" err="1">
                <a:solidFill>
                  <a:srgbClr val="000000"/>
                </a:solidFill>
                <a:latin typeface="Cascadia Mono" panose="020B0609020000020004" pitchFamily="49" charset="0"/>
              </a:rPr>
              <a:t>i</a:t>
            </a:r>
            <a:r>
              <a:rPr lang="en-US" sz="1300" dirty="0">
                <a:solidFill>
                  <a:srgbClr val="000000"/>
                </a:solidFill>
                <a:latin typeface="Cascadia Mono" panose="020B0609020000020004" pitchFamily="49" charset="0"/>
              </a:rPr>
              <a:t> + 1]);</a:t>
            </a:r>
          </a:p>
          <a:p>
            <a:r>
              <a:rPr lang="en-US" sz="1300" dirty="0">
                <a:solidFill>
                  <a:srgbClr val="000000"/>
                </a:solidFill>
                <a:latin typeface="Cascadia Mono" panose="020B0609020000020004" pitchFamily="49" charset="0"/>
              </a:rPr>
              <a:t>            }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Catch block for invalid array access</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catch</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IndexOutOfRangeException</a:t>
            </a:r>
            <a:r>
              <a:rPr lang="en-US" sz="1300" dirty="0">
                <a:solidFill>
                  <a:srgbClr val="000000"/>
                </a:solidFill>
                <a:latin typeface="Cascadia Mono" panose="020B0609020000020004" pitchFamily="49" charset="0"/>
              </a:rPr>
              <a:t> e)</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a:solidFill>
                  <a:srgbClr val="A31515"/>
                </a:solidFill>
                <a:latin typeface="Cascadia Mono" panose="020B0609020000020004" pitchFamily="49" charset="0"/>
              </a:rPr>
              <a:t>"An Exception has occurred : {0}"</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e.Message</a:t>
            </a:r>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Catch block for attempt to divide by zero</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catch</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DivideByZeroException</a:t>
            </a:r>
            <a:r>
              <a:rPr lang="en-US" sz="1300" dirty="0">
                <a:solidFill>
                  <a:srgbClr val="000000"/>
                </a:solidFill>
                <a:latin typeface="Cascadia Mono" panose="020B0609020000020004" pitchFamily="49" charset="0"/>
              </a:rPr>
              <a:t> e)</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a:solidFill>
                  <a:srgbClr val="A31515"/>
                </a:solidFill>
                <a:latin typeface="Cascadia Mono" panose="020B0609020000020004" pitchFamily="49" charset="0"/>
              </a:rPr>
              <a:t>"An Exception has occurred : {0}"</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e.Message</a:t>
            </a:r>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Catch block for value being out of range</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catch</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ArgumentOutOfRangeException</a:t>
            </a:r>
            <a:r>
              <a:rPr lang="en-US" sz="1300" dirty="0">
                <a:solidFill>
                  <a:srgbClr val="000000"/>
                </a:solidFill>
                <a:latin typeface="Cascadia Mono" panose="020B0609020000020004" pitchFamily="49" charset="0"/>
              </a:rPr>
              <a:t> e)</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Console.WriteLine</a:t>
            </a:r>
            <a:r>
              <a:rPr lang="en-US" sz="1300" dirty="0">
                <a:solidFill>
                  <a:srgbClr val="000000"/>
                </a:solidFill>
                <a:latin typeface="Cascadia Mono" panose="020B0609020000020004" pitchFamily="49" charset="0"/>
              </a:rPr>
              <a:t>(</a:t>
            </a:r>
            <a:r>
              <a:rPr lang="en-US" sz="1300" dirty="0">
                <a:solidFill>
                  <a:srgbClr val="A31515"/>
                </a:solidFill>
                <a:latin typeface="Cascadia Mono" panose="020B0609020000020004" pitchFamily="49" charset="0"/>
              </a:rPr>
              <a:t>"An Exception has occurred : {0}"</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e.Message</a:t>
            </a:r>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 Finally block</a:t>
            </a:r>
            <a:r>
              <a:rPr lang="en-US" sz="1300" dirty="0">
                <a:solidFill>
                  <a:srgbClr val="000000"/>
                </a:solidFill>
                <a:latin typeface="Cascadia Mono" panose="020B0609020000020004" pitchFamily="49" charset="0"/>
              </a:rPr>
              <a:t> </a:t>
            </a:r>
            <a:r>
              <a:rPr lang="en-US" sz="1300" dirty="0">
                <a:solidFill>
                  <a:srgbClr val="008000"/>
                </a:solidFill>
                <a:latin typeface="Cascadia Mono" panose="020B0609020000020004" pitchFamily="49" charset="0"/>
              </a:rPr>
              <a:t>Will execute irrespective of the above catch blocks</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finally</a:t>
            </a:r>
            <a:endParaRPr lang="en-US" sz="1300" dirty="0">
              <a:solidFill>
                <a:srgbClr val="000000"/>
              </a:solidFill>
              <a:latin typeface="Cascadia Mono" panose="020B0609020000020004" pitchFamily="49" charset="0"/>
            </a:endParaRPr>
          </a:p>
          <a:p>
            <a:r>
              <a:rPr lang="en-US" sz="1300" dirty="0">
                <a:solidFill>
                  <a:srgbClr val="000000"/>
                </a:solidFill>
                <a:latin typeface="Cascadia Mono" panose="020B0609020000020004" pitchFamily="49" charset="0"/>
              </a:rPr>
              <a:t>        {</a:t>
            </a:r>
          </a:p>
          <a:p>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for</a:t>
            </a:r>
            <a:r>
              <a:rPr lang="nn-NO" sz="1300" dirty="0">
                <a:solidFill>
                  <a:srgbClr val="000000"/>
                </a:solidFill>
                <a:latin typeface="Cascadia Mono" panose="020B0609020000020004" pitchFamily="49" charset="0"/>
              </a:rPr>
              <a:t> (</a:t>
            </a:r>
            <a:r>
              <a:rPr lang="nn-NO" sz="1300" dirty="0">
                <a:solidFill>
                  <a:srgbClr val="0000FF"/>
                </a:solidFill>
                <a:latin typeface="Cascadia Mono" panose="020B0609020000020004" pitchFamily="49" charset="0"/>
              </a:rPr>
              <a:t>int</a:t>
            </a:r>
            <a:r>
              <a:rPr lang="nn-NO" sz="1300" dirty="0">
                <a:solidFill>
                  <a:srgbClr val="000000"/>
                </a:solidFill>
                <a:latin typeface="Cascadia Mono" panose="020B0609020000020004" pitchFamily="49" charset="0"/>
              </a:rPr>
              <a:t> i = 0; i &lt; arr.Length; i++)</a:t>
            </a:r>
          </a:p>
          <a:p>
            <a:r>
              <a:rPr lang="en-US" sz="1300" dirty="0">
                <a:solidFill>
                  <a:srgbClr val="000000"/>
                </a:solidFill>
                <a:latin typeface="Cascadia Mono" panose="020B0609020000020004" pitchFamily="49" charset="0"/>
              </a:rPr>
              <a:t>            {</a:t>
            </a:r>
          </a:p>
          <a:p>
            <a:r>
              <a:rPr lang="it-IT" sz="1300" dirty="0">
                <a:solidFill>
                  <a:srgbClr val="000000"/>
                </a:solidFill>
                <a:latin typeface="Cascadia Mono" panose="020B0609020000020004" pitchFamily="49" charset="0"/>
              </a:rPr>
              <a:t>                Console.Write(</a:t>
            </a:r>
            <a:r>
              <a:rPr lang="it-IT" sz="1300" dirty="0">
                <a:solidFill>
                  <a:srgbClr val="A31515"/>
                </a:solidFill>
                <a:latin typeface="Cascadia Mono" panose="020B0609020000020004" pitchFamily="49" charset="0"/>
              </a:rPr>
              <a:t>" {0}"</a:t>
            </a:r>
            <a:r>
              <a:rPr lang="it-IT" sz="1300" dirty="0">
                <a:solidFill>
                  <a:srgbClr val="000000"/>
                </a:solidFill>
                <a:latin typeface="Cascadia Mono" panose="020B0609020000020004" pitchFamily="49" charset="0"/>
              </a:rPr>
              <a:t>, arr[i]);</a:t>
            </a:r>
          </a:p>
          <a:p>
            <a:r>
              <a:rPr lang="en-US" sz="1300" dirty="0">
                <a:solidFill>
                  <a:srgbClr val="000000"/>
                </a:solidFill>
                <a:latin typeface="Cascadia Mono" panose="020B0609020000020004" pitchFamily="49" charset="0"/>
              </a:rPr>
              <a:t>            }</a:t>
            </a:r>
          </a:p>
          <a:p>
            <a:r>
              <a:rPr lang="en-US" sz="1300" dirty="0">
                <a:solidFill>
                  <a:srgbClr val="000000"/>
                </a:solidFill>
                <a:latin typeface="Cascadia Mono" panose="020B0609020000020004" pitchFamily="49" charset="0"/>
              </a:rPr>
              <a:t>        } } }</a:t>
            </a:r>
          </a:p>
          <a:p>
            <a:r>
              <a:rPr lang="en-US" sz="13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12224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A8D2-220B-EE97-7B3A-75830AA79B2D}"/>
              </a:ext>
            </a:extLst>
          </p:cNvPr>
          <p:cNvSpPr>
            <a:spLocks noGrp="1"/>
          </p:cNvSpPr>
          <p:nvPr>
            <p:ph type="title"/>
          </p:nvPr>
        </p:nvSpPr>
        <p:spPr/>
        <p:txBody>
          <a:bodyPr/>
          <a:lstStyle/>
          <a:p>
            <a:r>
              <a:rPr lang="en-US" dirty="0"/>
              <a:t>What is .NET Framework?</a:t>
            </a:r>
            <a:br>
              <a:rPr lang="en-US" dirty="0"/>
            </a:br>
            <a:endParaRPr lang="en-US" dirty="0"/>
          </a:p>
        </p:txBody>
      </p:sp>
      <p:sp>
        <p:nvSpPr>
          <p:cNvPr id="3" name="Content Placeholder 2">
            <a:extLst>
              <a:ext uri="{FF2B5EF4-FFF2-40B4-BE49-F238E27FC236}">
                <a16:creationId xmlns:a16="http://schemas.microsoft.com/office/drawing/2014/main" id="{DABC755F-9C83-3C5A-8527-0EAD84EDBB8F}"/>
              </a:ext>
            </a:extLst>
          </p:cNvPr>
          <p:cNvSpPr>
            <a:spLocks noGrp="1"/>
          </p:cNvSpPr>
          <p:nvPr>
            <p:ph idx="1"/>
          </p:nvPr>
        </p:nvSpPr>
        <p:spPr/>
        <p:txBody>
          <a:bodyPr>
            <a:normAutofit lnSpcReduction="10000"/>
          </a:bodyPr>
          <a:lstStyle/>
          <a:p>
            <a:pPr algn="just"/>
            <a:r>
              <a:rPr lang="en-US" sz="2400" dirty="0">
                <a:solidFill>
                  <a:schemeClr val="tx1"/>
                </a:solidFill>
              </a:rPr>
              <a:t>.</a:t>
            </a:r>
            <a:r>
              <a:rPr lang="en-US" sz="2400" dirty="0">
                <a:solidFill>
                  <a:srgbClr val="FF0000"/>
                </a:solidFill>
              </a:rPr>
              <a:t>NET</a:t>
            </a:r>
            <a:r>
              <a:rPr lang="en-US" sz="2400" dirty="0">
                <a:solidFill>
                  <a:schemeClr val="tx1"/>
                </a:solidFill>
              </a:rPr>
              <a:t> </a:t>
            </a:r>
            <a:r>
              <a:rPr lang="en-US" sz="2400" dirty="0">
                <a:solidFill>
                  <a:srgbClr val="FF0000"/>
                </a:solidFill>
              </a:rPr>
              <a:t>Framework</a:t>
            </a:r>
            <a:r>
              <a:rPr lang="en-US" sz="2400" dirty="0">
                <a:solidFill>
                  <a:schemeClr val="tx1"/>
                </a:solidFill>
              </a:rPr>
              <a:t> is a software development framework for building and running applications on </a:t>
            </a:r>
            <a:r>
              <a:rPr lang="en-US" sz="2400" dirty="0">
                <a:solidFill>
                  <a:srgbClr val="FF0000"/>
                </a:solidFill>
              </a:rPr>
              <a:t>Windows</a:t>
            </a:r>
            <a:r>
              <a:rPr lang="en-US" sz="2400" dirty="0">
                <a:solidFill>
                  <a:schemeClr val="tx1"/>
                </a:solidFill>
              </a:rPr>
              <a:t>.</a:t>
            </a:r>
          </a:p>
          <a:p>
            <a:pPr algn="just"/>
            <a:r>
              <a:rPr lang="en-US" sz="2400" dirty="0">
                <a:solidFill>
                  <a:schemeClr val="tx1"/>
                </a:solidFill>
              </a:rPr>
              <a:t>.NET Framework is part of the .NET platform, a collection of technologies for </a:t>
            </a:r>
            <a:r>
              <a:rPr lang="en-US" sz="2400" dirty="0">
                <a:solidFill>
                  <a:srgbClr val="0070C0"/>
                </a:solidFill>
              </a:rPr>
              <a:t>building apps for Linux, macOS, Windows, iOS, Android, and more</a:t>
            </a:r>
            <a:r>
              <a:rPr lang="en-US" sz="2400" dirty="0">
                <a:solidFill>
                  <a:schemeClr val="tx1"/>
                </a:solidFill>
              </a:rPr>
              <a:t>.</a:t>
            </a:r>
          </a:p>
          <a:p>
            <a:pPr algn="just"/>
            <a:r>
              <a:rPr lang="en-US" sz="2400" dirty="0">
                <a:solidFill>
                  <a:schemeClr val="tx1"/>
                </a:solidFill>
              </a:rPr>
              <a:t>.NET apps can </a:t>
            </a:r>
            <a:r>
              <a:rPr lang="en-US" sz="2400" dirty="0">
                <a:solidFill>
                  <a:srgbClr val="FF0000"/>
                </a:solidFill>
              </a:rPr>
              <a:t>run on many operating systems</a:t>
            </a:r>
            <a:r>
              <a:rPr lang="en-US" sz="2400" dirty="0">
                <a:solidFill>
                  <a:schemeClr val="tx1"/>
                </a:solidFill>
              </a:rPr>
              <a:t>, using different implementations of .NET </a:t>
            </a:r>
            <a:r>
              <a:rPr lang="en-US" sz="2400" b="1" dirty="0">
                <a:solidFill>
                  <a:schemeClr val="tx1"/>
                </a:solidFill>
              </a:rPr>
              <a:t>(.NET Framework, .NET Core or .NET, and Xamarin/Mono).</a:t>
            </a:r>
          </a:p>
          <a:p>
            <a:pPr algn="just"/>
            <a:r>
              <a:rPr lang="en-US" sz="2400" dirty="0">
                <a:solidFill>
                  <a:schemeClr val="tx1"/>
                </a:solidFill>
              </a:rPr>
              <a:t>The framework includes a variety of programming languages, such as </a:t>
            </a:r>
            <a:r>
              <a:rPr lang="en-US" sz="2400" b="1" dirty="0">
                <a:solidFill>
                  <a:schemeClr val="tx1"/>
                </a:solidFill>
              </a:rPr>
              <a:t>C#, F#, and Visual Basic</a:t>
            </a:r>
            <a:r>
              <a:rPr lang="en-US" sz="2400" dirty="0">
                <a:solidFill>
                  <a:schemeClr val="tx1"/>
                </a:solidFill>
              </a:rPr>
              <a:t>, and supports a range of application types, including desktop, web, mobile, and gaming applications.</a:t>
            </a:r>
          </a:p>
          <a:p>
            <a:pPr algn="just"/>
            <a:r>
              <a:rPr lang="en-US" sz="2400" dirty="0">
                <a:solidFill>
                  <a:schemeClr val="tx1"/>
                </a:solidFill>
              </a:rPr>
              <a:t>. NET Framework </a:t>
            </a:r>
            <a:r>
              <a:rPr lang="en-US" sz="2400" dirty="0">
                <a:solidFill>
                  <a:srgbClr val="FF0000"/>
                </a:solidFill>
              </a:rPr>
              <a:t>supports more than 60 programming languages</a:t>
            </a:r>
            <a:r>
              <a:rPr lang="en-US" sz="2400" dirty="0">
                <a:solidFill>
                  <a:schemeClr val="tx1"/>
                </a:solidFill>
              </a:rPr>
              <a:t> of which 11 programming languages are designed and developed by Microsoft.</a:t>
            </a:r>
          </a:p>
        </p:txBody>
      </p:sp>
    </p:spTree>
    <p:extLst>
      <p:ext uri="{BB962C8B-B14F-4D97-AF65-F5344CB8AC3E}">
        <p14:creationId xmlns:p14="http://schemas.microsoft.com/office/powerpoint/2010/main" val="406133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34B1-F18C-C03A-1D83-3F5E66E2104A}"/>
              </a:ext>
            </a:extLst>
          </p:cNvPr>
          <p:cNvSpPr>
            <a:spLocks noGrp="1"/>
          </p:cNvSpPr>
          <p:nvPr>
            <p:ph type="title"/>
          </p:nvPr>
        </p:nvSpPr>
        <p:spPr/>
        <p:txBody>
          <a:bodyPr/>
          <a:lstStyle/>
          <a:p>
            <a:r>
              <a:rPr lang="en-US" dirty="0"/>
              <a:t>Eleven Programming Languages developed by Microsoft</a:t>
            </a:r>
          </a:p>
        </p:txBody>
      </p:sp>
      <p:sp>
        <p:nvSpPr>
          <p:cNvPr id="3" name="Content Placeholder 2">
            <a:extLst>
              <a:ext uri="{FF2B5EF4-FFF2-40B4-BE49-F238E27FC236}">
                <a16:creationId xmlns:a16="http://schemas.microsoft.com/office/drawing/2014/main" id="{909CEAD8-1251-2A83-8881-1B564F8337EE}"/>
              </a:ext>
            </a:extLst>
          </p:cNvPr>
          <p:cNvSpPr>
            <a:spLocks noGrp="1"/>
          </p:cNvSpPr>
          <p:nvPr>
            <p:ph idx="1"/>
          </p:nvPr>
        </p:nvSpPr>
        <p:spPr/>
        <p:txBody>
          <a:bodyPr>
            <a:normAutofit lnSpcReduction="10000"/>
          </a:bodyPr>
          <a:lstStyle/>
          <a:p>
            <a:r>
              <a:rPr lang="en-US" sz="2400" dirty="0">
                <a:solidFill>
                  <a:schemeClr val="tx1"/>
                </a:solidFill>
              </a:rPr>
              <a:t>C#.NET</a:t>
            </a:r>
          </a:p>
          <a:p>
            <a:r>
              <a:rPr lang="en-US" sz="2400" dirty="0">
                <a:solidFill>
                  <a:schemeClr val="tx1"/>
                </a:solidFill>
              </a:rPr>
              <a:t>VB.NET</a:t>
            </a:r>
          </a:p>
          <a:p>
            <a:r>
              <a:rPr lang="en-US" sz="2400" dirty="0">
                <a:solidFill>
                  <a:schemeClr val="tx1"/>
                </a:solidFill>
              </a:rPr>
              <a:t>C++.NET</a:t>
            </a:r>
          </a:p>
          <a:p>
            <a:r>
              <a:rPr lang="en-US" sz="2400" dirty="0">
                <a:solidFill>
                  <a:schemeClr val="tx1"/>
                </a:solidFill>
              </a:rPr>
              <a:t>J#.NET</a:t>
            </a:r>
          </a:p>
          <a:p>
            <a:r>
              <a:rPr lang="en-US" sz="2400" dirty="0">
                <a:solidFill>
                  <a:schemeClr val="tx1"/>
                </a:solidFill>
              </a:rPr>
              <a:t>F#.NET</a:t>
            </a:r>
          </a:p>
          <a:p>
            <a:r>
              <a:rPr lang="en-US" sz="2400" dirty="0">
                <a:solidFill>
                  <a:schemeClr val="tx1"/>
                </a:solidFill>
              </a:rPr>
              <a:t>JSCRIPT.NET</a:t>
            </a:r>
          </a:p>
          <a:p>
            <a:r>
              <a:rPr lang="en-US" sz="2400" dirty="0">
                <a:solidFill>
                  <a:schemeClr val="tx1"/>
                </a:solidFill>
              </a:rPr>
              <a:t>WINDOWS POWERSHELL</a:t>
            </a:r>
          </a:p>
          <a:p>
            <a:r>
              <a:rPr lang="en-US" sz="2400" dirty="0">
                <a:solidFill>
                  <a:schemeClr val="tx1"/>
                </a:solidFill>
              </a:rPr>
              <a:t>IRON RUBY</a:t>
            </a:r>
          </a:p>
          <a:p>
            <a:r>
              <a:rPr lang="en-US" sz="2400" dirty="0">
                <a:solidFill>
                  <a:schemeClr val="tx1"/>
                </a:solidFill>
              </a:rPr>
              <a:t>IRON PYTHON</a:t>
            </a:r>
          </a:p>
          <a:p>
            <a:r>
              <a:rPr lang="en-US" sz="2400" dirty="0">
                <a:solidFill>
                  <a:schemeClr val="tx1"/>
                </a:solidFill>
              </a:rPr>
              <a:t>C OMEGA</a:t>
            </a:r>
          </a:p>
          <a:p>
            <a:r>
              <a:rPr lang="en-US" sz="2400" dirty="0">
                <a:solidFill>
                  <a:schemeClr val="tx1"/>
                </a:solidFill>
              </a:rPr>
              <a:t>ASML(Abstract State Machine Language)</a:t>
            </a:r>
          </a:p>
        </p:txBody>
      </p:sp>
    </p:spTree>
    <p:extLst>
      <p:ext uri="{BB962C8B-B14F-4D97-AF65-F5344CB8AC3E}">
        <p14:creationId xmlns:p14="http://schemas.microsoft.com/office/powerpoint/2010/main" val="403743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FF82-835D-B5FD-C27E-95278AD16516}"/>
              </a:ext>
            </a:extLst>
          </p:cNvPr>
          <p:cNvSpPr>
            <a:spLocks noGrp="1"/>
          </p:cNvSpPr>
          <p:nvPr>
            <p:ph type="title"/>
          </p:nvPr>
        </p:nvSpPr>
        <p:spPr/>
        <p:txBody>
          <a:bodyPr/>
          <a:lstStyle/>
          <a:p>
            <a:r>
              <a:rPr lang="en-US" dirty="0"/>
              <a:t>What is the difference between .NET and .NET Framework?</a:t>
            </a:r>
          </a:p>
        </p:txBody>
      </p:sp>
      <p:sp>
        <p:nvSpPr>
          <p:cNvPr id="3" name="Content Placeholder 2">
            <a:extLst>
              <a:ext uri="{FF2B5EF4-FFF2-40B4-BE49-F238E27FC236}">
                <a16:creationId xmlns:a16="http://schemas.microsoft.com/office/drawing/2014/main" id="{FC137409-3BC4-1092-31B9-466414CDA41E}"/>
              </a:ext>
            </a:extLst>
          </p:cNvPr>
          <p:cNvSpPr>
            <a:spLocks noGrp="1"/>
          </p:cNvSpPr>
          <p:nvPr>
            <p:ph idx="1"/>
          </p:nvPr>
        </p:nvSpPr>
        <p:spPr/>
        <p:txBody>
          <a:bodyPr>
            <a:normAutofit/>
          </a:bodyPr>
          <a:lstStyle/>
          <a:p>
            <a:pPr algn="just"/>
            <a:r>
              <a:rPr lang="en-US" sz="2400" dirty="0">
                <a:solidFill>
                  <a:srgbClr val="FF0000"/>
                </a:solidFill>
              </a:rPr>
              <a:t>.NET is Cross-Platform </a:t>
            </a:r>
            <a:r>
              <a:rPr lang="en-US" sz="2400" dirty="0">
                <a:solidFill>
                  <a:schemeClr val="tx1"/>
                </a:solidFill>
              </a:rPr>
              <a:t>and runs on Linux, macOS, and Windows OS. </a:t>
            </a:r>
            <a:r>
              <a:rPr lang="en-US" sz="2400" dirty="0">
                <a:solidFill>
                  <a:srgbClr val="FF0000"/>
                </a:solidFill>
              </a:rPr>
              <a:t>.NET Framework only runs on Windows </a:t>
            </a:r>
            <a:r>
              <a:rPr lang="en-US" sz="2400" dirty="0">
                <a:solidFill>
                  <a:schemeClr val="tx1"/>
                </a:solidFill>
              </a:rPr>
              <a:t>OS.</a:t>
            </a:r>
          </a:p>
          <a:p>
            <a:pPr algn="just"/>
            <a:r>
              <a:rPr lang="en-US" sz="2400" dirty="0">
                <a:solidFill>
                  <a:srgbClr val="FF0000"/>
                </a:solidFill>
              </a:rPr>
              <a:t>.NET is Open-Source </a:t>
            </a:r>
            <a:r>
              <a:rPr lang="en-US" sz="2400" dirty="0">
                <a:solidFill>
                  <a:schemeClr val="tx1"/>
                </a:solidFill>
              </a:rPr>
              <a:t>and accepts contributions from the community. The .NET Framework source code is available but does not take direct contributions.</a:t>
            </a:r>
          </a:p>
          <a:p>
            <a:pPr algn="just"/>
            <a:r>
              <a:rPr lang="en-US" sz="2400" dirty="0">
                <a:solidFill>
                  <a:srgbClr val="0070C0"/>
                </a:solidFill>
              </a:rPr>
              <a:t>.NET Framework is included in Windows and automatically updated</a:t>
            </a:r>
            <a:r>
              <a:rPr lang="en-US" sz="2400" dirty="0">
                <a:solidFill>
                  <a:schemeClr val="tx1"/>
                </a:solidFill>
              </a:rPr>
              <a:t> machine-wide by Windows Update. .NET is shipped independently.</a:t>
            </a:r>
          </a:p>
        </p:txBody>
      </p:sp>
    </p:spTree>
    <p:extLst>
      <p:ext uri="{BB962C8B-B14F-4D97-AF65-F5344CB8AC3E}">
        <p14:creationId xmlns:p14="http://schemas.microsoft.com/office/powerpoint/2010/main" val="157700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1624</TotalTime>
  <Words>5678</Words>
  <Application>Microsoft Office PowerPoint</Application>
  <PresentationFormat>Widescreen</PresentationFormat>
  <Paragraphs>982</Paragraphs>
  <Slides>63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Cascadia Mono</vt:lpstr>
      <vt:lpstr>Consolas</vt:lpstr>
      <vt:lpstr>Corbel</vt:lpstr>
      <vt:lpstr>Nunito</vt:lpstr>
      <vt:lpstr>Wingdings 2</vt:lpstr>
      <vt:lpstr>Frame</vt:lpstr>
      <vt:lpstr>.NET Technologies (01CE0523) 5th Semester 4 Credits </vt:lpstr>
      <vt:lpstr>Objective</vt:lpstr>
      <vt:lpstr>Course Outcomes</vt:lpstr>
      <vt:lpstr> Unit 1 Introduction to .NET Framework and C#</vt:lpstr>
      <vt:lpstr>Contents</vt:lpstr>
      <vt:lpstr>History of .NET</vt:lpstr>
      <vt:lpstr>What is .NET Framework? </vt:lpstr>
      <vt:lpstr>Eleven Programming Languages developed by Microsoft</vt:lpstr>
      <vt:lpstr>What is the difference between .NET and .NET Framework?</vt:lpstr>
      <vt:lpstr>Applications Developed using .NET Framework</vt:lpstr>
      <vt:lpstr>Applications Developed using .NET Framework</vt:lpstr>
      <vt:lpstr>Architecture of .NET Framework</vt:lpstr>
      <vt:lpstr>Architecture of .NET Framework</vt:lpstr>
      <vt:lpstr>Components of .NET Architecture</vt:lpstr>
      <vt:lpstr>Components of .NET Architecture</vt:lpstr>
      <vt:lpstr>Advantages of .NET</vt:lpstr>
      <vt:lpstr>A Demo on Language Interoperability</vt:lpstr>
      <vt:lpstr>A Demo on Language Interoperability</vt:lpstr>
      <vt:lpstr>A Demo on Language Interoperability</vt:lpstr>
      <vt:lpstr>Basics of C#</vt:lpstr>
      <vt:lpstr>Features of C#</vt:lpstr>
      <vt:lpstr>Features of C#</vt:lpstr>
      <vt:lpstr>Hello World Program using C#</vt:lpstr>
      <vt:lpstr>C# Classes and Objects</vt:lpstr>
      <vt:lpstr>C# Classes and Objects</vt:lpstr>
      <vt:lpstr>C# Classes and Objects</vt:lpstr>
      <vt:lpstr>C# Methods</vt:lpstr>
      <vt:lpstr>C# Methods Parameters and Arguments</vt:lpstr>
      <vt:lpstr>Access Modifiers </vt:lpstr>
      <vt:lpstr>What is Assembly?</vt:lpstr>
      <vt:lpstr>Public Access Modifier</vt:lpstr>
      <vt:lpstr>Private</vt:lpstr>
      <vt:lpstr>Protected</vt:lpstr>
      <vt:lpstr>Internal</vt:lpstr>
      <vt:lpstr>Internal from another Assembly</vt:lpstr>
      <vt:lpstr>Protected Internal</vt:lpstr>
      <vt:lpstr>Private Protected</vt:lpstr>
      <vt:lpstr>Access Modifiers Summary</vt:lpstr>
      <vt:lpstr>C# Constructors</vt:lpstr>
      <vt:lpstr>C# Constructors</vt:lpstr>
      <vt:lpstr>Parameterless Constructor</vt:lpstr>
      <vt:lpstr>Parameterized Constructor </vt:lpstr>
      <vt:lpstr>Default Constructor</vt:lpstr>
      <vt:lpstr>Copy Constructor</vt:lpstr>
      <vt:lpstr>Private Constructor</vt:lpstr>
      <vt:lpstr>Static Constructor</vt:lpstr>
      <vt:lpstr>Abstract Class</vt:lpstr>
      <vt:lpstr>Abstract Class</vt:lpstr>
      <vt:lpstr>Abstract Class</vt:lpstr>
      <vt:lpstr>inheritance</vt:lpstr>
      <vt:lpstr>inheritance</vt:lpstr>
      <vt:lpstr>inheritance</vt:lpstr>
      <vt:lpstr>inheritance</vt:lpstr>
      <vt:lpstr>inheritance</vt:lpstr>
      <vt:lpstr>Interface</vt:lpstr>
      <vt:lpstr>Interface</vt:lpstr>
      <vt:lpstr>Polymorphism</vt:lpstr>
      <vt:lpstr>Polymorphism (Runtime)</vt:lpstr>
      <vt:lpstr>Polymorphism (Runtime)</vt:lpstr>
      <vt:lpstr>Exception Handling</vt:lpstr>
      <vt:lpstr>Exception Handling</vt:lpstr>
      <vt:lpstr>Exception Handling</vt:lpstr>
      <vt:lpstr>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Technologies (01CE1602) 6th Semester 4 Credits </dc:title>
  <dc:creator>Ravikumar R N;Chetankumar Chudasama</dc:creator>
  <cp:lastModifiedBy>Chetan</cp:lastModifiedBy>
  <cp:revision>96</cp:revision>
  <dcterms:created xsi:type="dcterms:W3CDTF">2023-12-01T10:24:49Z</dcterms:created>
  <dcterms:modified xsi:type="dcterms:W3CDTF">2024-07-10T02:56:17Z</dcterms:modified>
</cp:coreProperties>
</file>