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9"/>
  </p:notesMasterIdLst>
  <p:sldIdLst>
    <p:sldId id="256" r:id="rId2"/>
    <p:sldId id="257" r:id="rId3"/>
    <p:sldId id="258" r:id="rId4"/>
    <p:sldId id="259" r:id="rId5"/>
    <p:sldId id="260" r:id="rId6"/>
    <p:sldId id="262" r:id="rId7"/>
    <p:sldId id="263" r:id="rId8"/>
    <p:sldId id="264"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98" r:id="rId31"/>
    <p:sldId id="299" r:id="rId32"/>
    <p:sldId id="287" r:id="rId33"/>
    <p:sldId id="288" r:id="rId34"/>
    <p:sldId id="289" r:id="rId35"/>
    <p:sldId id="290" r:id="rId36"/>
    <p:sldId id="291" r:id="rId37"/>
    <p:sldId id="292" r:id="rId38"/>
    <p:sldId id="293" r:id="rId39"/>
    <p:sldId id="297" r:id="rId40"/>
    <p:sldId id="294" r:id="rId41"/>
    <p:sldId id="295" r:id="rId42"/>
    <p:sldId id="296" r:id="rId43"/>
    <p:sldId id="300" r:id="rId44"/>
    <p:sldId id="301" r:id="rId45"/>
    <p:sldId id="302" r:id="rId46"/>
    <p:sldId id="303" r:id="rId47"/>
    <p:sldId id="304" r:id="rId48"/>
    <p:sldId id="305" r:id="rId49"/>
    <p:sldId id="310" r:id="rId50"/>
    <p:sldId id="311" r:id="rId51"/>
    <p:sldId id="312" r:id="rId52"/>
    <p:sldId id="313" r:id="rId53"/>
    <p:sldId id="306" r:id="rId54"/>
    <p:sldId id="307" r:id="rId55"/>
    <p:sldId id="308" r:id="rId56"/>
    <p:sldId id="314" r:id="rId57"/>
    <p:sldId id="315" r:id="rId58"/>
    <p:sldId id="316" r:id="rId59"/>
    <p:sldId id="317" r:id="rId60"/>
    <p:sldId id="319" r:id="rId61"/>
    <p:sldId id="318" r:id="rId62"/>
    <p:sldId id="321" r:id="rId63"/>
    <p:sldId id="320" r:id="rId64"/>
    <p:sldId id="322" r:id="rId65"/>
    <p:sldId id="323" r:id="rId66"/>
    <p:sldId id="324" r:id="rId67"/>
    <p:sldId id="325" r:id="rId68"/>
    <p:sldId id="326" r:id="rId69"/>
    <p:sldId id="327" r:id="rId70"/>
    <p:sldId id="328" r:id="rId71"/>
    <p:sldId id="329" r:id="rId72"/>
    <p:sldId id="330" r:id="rId73"/>
    <p:sldId id="331" r:id="rId74"/>
    <p:sldId id="332" r:id="rId75"/>
    <p:sldId id="333" r:id="rId76"/>
    <p:sldId id="334" r:id="rId77"/>
    <p:sldId id="335" r:id="rId7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3" autoAdjust="0"/>
    <p:restoredTop sz="94737" autoAdjust="0"/>
  </p:normalViewPr>
  <p:slideViewPr>
    <p:cSldViewPr snapToGrid="0">
      <p:cViewPr varScale="1">
        <p:scale>
          <a:sx n="69" d="100"/>
          <a:sy n="69" d="100"/>
        </p:scale>
        <p:origin x="67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1441AD-44AF-409D-BE6E-FE809F42CFA1}" type="datetimeFigureOut">
              <a:rPr lang="en-US" smtClean="0"/>
              <a:t>06-Jul-24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5A2585-2602-4874-B888-7A131C27D32A}" type="slidenum">
              <a:rPr lang="en-US" smtClean="0"/>
              <a:t>‹#›</a:t>
            </a:fld>
            <a:endParaRPr lang="en-US" dirty="0"/>
          </a:p>
        </p:txBody>
      </p:sp>
    </p:spTree>
    <p:extLst>
      <p:ext uri="{BB962C8B-B14F-4D97-AF65-F5344CB8AC3E}">
        <p14:creationId xmlns:p14="http://schemas.microsoft.com/office/powerpoint/2010/main" val="7809793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Aka – As known as</a:t>
            </a:r>
          </a:p>
        </p:txBody>
      </p:sp>
      <p:sp>
        <p:nvSpPr>
          <p:cNvPr id="4" name="Slide Number Placeholder 3"/>
          <p:cNvSpPr>
            <a:spLocks noGrp="1"/>
          </p:cNvSpPr>
          <p:nvPr>
            <p:ph type="sldNum" sz="quarter" idx="5"/>
          </p:nvPr>
        </p:nvSpPr>
        <p:spPr/>
        <p:txBody>
          <a:bodyPr/>
          <a:lstStyle/>
          <a:p>
            <a:fld id="{5B5A2585-2602-4874-B888-7A131C27D32A}" type="slidenum">
              <a:rPr lang="en-US" smtClean="0"/>
              <a:t>6</a:t>
            </a:fld>
            <a:endParaRPr lang="en-US" dirty="0"/>
          </a:p>
        </p:txBody>
      </p:sp>
    </p:spTree>
    <p:extLst>
      <p:ext uri="{BB962C8B-B14F-4D97-AF65-F5344CB8AC3E}">
        <p14:creationId xmlns:p14="http://schemas.microsoft.com/office/powerpoint/2010/main" val="33574890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474747"/>
                </a:solidFill>
                <a:effectLst/>
                <a:latin typeface="Google Sans"/>
              </a:rPr>
              <a:t> </a:t>
            </a:r>
            <a:r>
              <a:rPr lang="en-US" b="1" i="0" dirty="0">
                <a:solidFill>
                  <a:srgbClr val="040C28"/>
                </a:solidFill>
                <a:effectLst/>
                <a:latin typeface="Google Sans"/>
              </a:rPr>
              <a:t>IIS 10 includes support for HTTP/2 and Windows PowerShell 5.0</a:t>
            </a:r>
            <a:r>
              <a:rPr lang="en-US" b="1" i="0" dirty="0">
                <a:solidFill>
                  <a:srgbClr val="474747"/>
                </a:solidFill>
                <a:effectLst/>
                <a:latin typeface="Google Sans"/>
              </a:rPr>
              <a:t>.</a:t>
            </a:r>
            <a:endParaRPr lang="en-US" b="1" dirty="0"/>
          </a:p>
        </p:txBody>
      </p:sp>
      <p:sp>
        <p:nvSpPr>
          <p:cNvPr id="4" name="Slide Number Placeholder 3"/>
          <p:cNvSpPr>
            <a:spLocks noGrp="1"/>
          </p:cNvSpPr>
          <p:nvPr>
            <p:ph type="sldNum" sz="quarter" idx="5"/>
          </p:nvPr>
        </p:nvSpPr>
        <p:spPr/>
        <p:txBody>
          <a:bodyPr/>
          <a:lstStyle/>
          <a:p>
            <a:fld id="{5B5A2585-2602-4874-B888-7A131C27D32A}" type="slidenum">
              <a:rPr lang="en-US" smtClean="0"/>
              <a:t>21</a:t>
            </a:fld>
            <a:endParaRPr lang="en-US" dirty="0"/>
          </a:p>
        </p:txBody>
      </p:sp>
    </p:spTree>
    <p:extLst>
      <p:ext uri="{BB962C8B-B14F-4D97-AF65-F5344CB8AC3E}">
        <p14:creationId xmlns:p14="http://schemas.microsoft.com/office/powerpoint/2010/main" val="92310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fontAlgn="ctr"/>
            <a:r>
              <a:rPr lang="en-US" b="0" i="0" dirty="0">
                <a:solidFill>
                  <a:srgbClr val="001D35"/>
                </a:solidFill>
                <a:effectLst/>
                <a:latin typeface="Google Sans"/>
              </a:rPr>
              <a:t>The </a:t>
            </a:r>
            <a:r>
              <a:rPr lang="en-US" b="0" i="0" dirty="0" err="1">
                <a:solidFill>
                  <a:srgbClr val="001D35"/>
                </a:solidFill>
                <a:effectLst/>
                <a:latin typeface="Google Sans"/>
              </a:rPr>
              <a:t>IsPostBack</a:t>
            </a:r>
            <a:r>
              <a:rPr lang="en-US" b="0" i="0" dirty="0">
                <a:solidFill>
                  <a:srgbClr val="001D35"/>
                </a:solidFill>
                <a:effectLst/>
                <a:latin typeface="Google Sans"/>
              </a:rPr>
              <a:t> property in ASP.NET is a Boolean property that determines if a page is being loaded in response to a </a:t>
            </a:r>
            <a:r>
              <a:rPr lang="en-US" b="0" i="0" dirty="0" err="1">
                <a:solidFill>
                  <a:srgbClr val="001D35"/>
                </a:solidFill>
                <a:effectLst/>
                <a:latin typeface="Google Sans"/>
              </a:rPr>
              <a:t>postback</a:t>
            </a:r>
            <a:r>
              <a:rPr lang="en-US" b="0" i="0" dirty="0">
                <a:solidFill>
                  <a:srgbClr val="001D35"/>
                </a:solidFill>
                <a:effectLst/>
                <a:latin typeface="Google Sans"/>
              </a:rPr>
              <a:t> or for the first time. </a:t>
            </a:r>
            <a:endParaRPr lang="en-US" b="0" i="0" dirty="0">
              <a:solidFill>
                <a:srgbClr val="1967D2"/>
              </a:solidFill>
              <a:effectLst/>
              <a:latin typeface="Google Sans"/>
            </a:endParaRPr>
          </a:p>
          <a:p>
            <a:br>
              <a:rPr lang="en-US" b="0" i="0" dirty="0">
                <a:solidFill>
                  <a:srgbClr val="001D35"/>
                </a:solidFill>
                <a:effectLst/>
                <a:latin typeface="Google Sans"/>
              </a:rPr>
            </a:br>
            <a:endParaRPr lang="en-US" dirty="0"/>
          </a:p>
        </p:txBody>
      </p:sp>
      <p:sp>
        <p:nvSpPr>
          <p:cNvPr id="4" name="Slide Number Placeholder 3"/>
          <p:cNvSpPr>
            <a:spLocks noGrp="1"/>
          </p:cNvSpPr>
          <p:nvPr>
            <p:ph type="sldNum" sz="quarter" idx="5"/>
          </p:nvPr>
        </p:nvSpPr>
        <p:spPr/>
        <p:txBody>
          <a:bodyPr/>
          <a:lstStyle/>
          <a:p>
            <a:fld id="{5B5A2585-2602-4874-B888-7A131C27D32A}" type="slidenum">
              <a:rPr lang="en-US" smtClean="0"/>
              <a:t>29</a:t>
            </a:fld>
            <a:endParaRPr lang="en-US" dirty="0"/>
          </a:p>
        </p:txBody>
      </p:sp>
    </p:spTree>
    <p:extLst>
      <p:ext uri="{BB962C8B-B14F-4D97-AF65-F5344CB8AC3E}">
        <p14:creationId xmlns:p14="http://schemas.microsoft.com/office/powerpoint/2010/main" val="953929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01D35"/>
                </a:solidFill>
                <a:effectLst/>
                <a:latin typeface="Google Sans"/>
              </a:rPr>
              <a:t>The Content-Disposition header tells the browser how to handle the response body.</a:t>
            </a:r>
            <a:endParaRPr lang="en-US" b="1" dirty="0"/>
          </a:p>
        </p:txBody>
      </p:sp>
      <p:sp>
        <p:nvSpPr>
          <p:cNvPr id="4" name="Slide Number Placeholder 3"/>
          <p:cNvSpPr>
            <a:spLocks noGrp="1"/>
          </p:cNvSpPr>
          <p:nvPr>
            <p:ph type="sldNum" sz="quarter" idx="5"/>
          </p:nvPr>
        </p:nvSpPr>
        <p:spPr/>
        <p:txBody>
          <a:bodyPr/>
          <a:lstStyle/>
          <a:p>
            <a:fld id="{5B5A2585-2602-4874-B888-7A131C27D32A}" type="slidenum">
              <a:rPr lang="en-US" smtClean="0"/>
              <a:t>41</a:t>
            </a:fld>
            <a:endParaRPr lang="en-US" dirty="0"/>
          </a:p>
        </p:txBody>
      </p:sp>
    </p:spTree>
    <p:extLst>
      <p:ext uri="{BB962C8B-B14F-4D97-AF65-F5344CB8AC3E}">
        <p14:creationId xmlns:p14="http://schemas.microsoft.com/office/powerpoint/2010/main" val="2369251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001D35"/>
                </a:solidFill>
                <a:effectLst/>
                <a:latin typeface="Google Sans"/>
              </a:rPr>
              <a:t>The var keyword in C# is used to declare implicit type variables. This means that the compiler will determine the variable type at compilation time. </a:t>
            </a:r>
            <a:endParaRPr lang="en-US" dirty="0"/>
          </a:p>
        </p:txBody>
      </p:sp>
      <p:sp>
        <p:nvSpPr>
          <p:cNvPr id="4" name="Slide Number Placeholder 3"/>
          <p:cNvSpPr>
            <a:spLocks noGrp="1"/>
          </p:cNvSpPr>
          <p:nvPr>
            <p:ph type="sldNum" sz="quarter" idx="5"/>
          </p:nvPr>
        </p:nvSpPr>
        <p:spPr/>
        <p:txBody>
          <a:bodyPr/>
          <a:lstStyle/>
          <a:p>
            <a:fld id="{5B5A2585-2602-4874-B888-7A131C27D32A}" type="slidenum">
              <a:rPr lang="en-US" smtClean="0"/>
              <a:t>51</a:t>
            </a:fld>
            <a:endParaRPr lang="en-US" dirty="0"/>
          </a:p>
        </p:txBody>
      </p:sp>
    </p:spTree>
    <p:extLst>
      <p:ext uri="{BB962C8B-B14F-4D97-AF65-F5344CB8AC3E}">
        <p14:creationId xmlns:p14="http://schemas.microsoft.com/office/powerpoint/2010/main" val="2865223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023C17-C1CD-4185-A420-43A1B722892D}" type="datetimeFigureOut">
              <a:rPr lang="en-US" smtClean="0"/>
              <a:t>06-Jul-24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F7A3EF-5853-4C3C-B704-7D0426EEEABD}" type="slidenum">
              <a:rPr lang="en-US" smtClean="0"/>
              <a:t>‹#›</a:t>
            </a:fld>
            <a:endParaRPr lang="en-US" dirty="0"/>
          </a:p>
        </p:txBody>
      </p:sp>
    </p:spTree>
    <p:extLst>
      <p:ext uri="{BB962C8B-B14F-4D97-AF65-F5344CB8AC3E}">
        <p14:creationId xmlns:p14="http://schemas.microsoft.com/office/powerpoint/2010/main" val="188257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023C17-C1CD-4185-A420-43A1B722892D}" type="datetimeFigureOut">
              <a:rPr lang="en-US" smtClean="0"/>
              <a:t>06-Jul-24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F7A3EF-5853-4C3C-B704-7D0426EEEABD}" type="slidenum">
              <a:rPr lang="en-US" smtClean="0"/>
              <a:t>‹#›</a:t>
            </a:fld>
            <a:endParaRPr lang="en-US" dirty="0"/>
          </a:p>
        </p:txBody>
      </p:sp>
    </p:spTree>
    <p:extLst>
      <p:ext uri="{BB962C8B-B14F-4D97-AF65-F5344CB8AC3E}">
        <p14:creationId xmlns:p14="http://schemas.microsoft.com/office/powerpoint/2010/main" val="2115480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023C17-C1CD-4185-A420-43A1B722892D}" type="datetimeFigureOut">
              <a:rPr lang="en-US" smtClean="0"/>
              <a:t>06-Jul-24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CF7A3EF-5853-4C3C-B704-7D0426EEEABD}" type="slidenum">
              <a:rPr lang="en-US" smtClean="0"/>
              <a:t>‹#›</a:t>
            </a:fld>
            <a:endParaRPr lang="en-US" dirty="0"/>
          </a:p>
        </p:txBody>
      </p:sp>
    </p:spTree>
    <p:extLst>
      <p:ext uri="{BB962C8B-B14F-4D97-AF65-F5344CB8AC3E}">
        <p14:creationId xmlns:p14="http://schemas.microsoft.com/office/powerpoint/2010/main" val="3749125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023C17-C1CD-4185-A420-43A1B722892D}" type="datetimeFigureOut">
              <a:rPr lang="en-US" smtClean="0"/>
              <a:t>06-Jul-24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F7A3EF-5853-4C3C-B704-7D0426EEEABD}" type="slidenum">
              <a:rPr lang="en-US" smtClean="0"/>
              <a:t>‹#›</a:t>
            </a:fld>
            <a:endParaRPr lang="en-US" dirty="0"/>
          </a:p>
        </p:txBody>
      </p:sp>
    </p:spTree>
    <p:extLst>
      <p:ext uri="{BB962C8B-B14F-4D97-AF65-F5344CB8AC3E}">
        <p14:creationId xmlns:p14="http://schemas.microsoft.com/office/powerpoint/2010/main" val="102317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023C17-C1CD-4185-A420-43A1B722892D}" type="datetimeFigureOut">
              <a:rPr lang="en-US" smtClean="0"/>
              <a:t>06-Jul-24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CF7A3EF-5853-4C3C-B704-7D0426EEEABD}" type="slidenum">
              <a:rPr lang="en-US" smtClean="0"/>
              <a:t>‹#›</a:t>
            </a:fld>
            <a:endParaRPr lang="en-US" dirty="0"/>
          </a:p>
        </p:txBody>
      </p:sp>
    </p:spTree>
    <p:extLst>
      <p:ext uri="{BB962C8B-B14F-4D97-AF65-F5344CB8AC3E}">
        <p14:creationId xmlns:p14="http://schemas.microsoft.com/office/powerpoint/2010/main" val="38797793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23023C17-C1CD-4185-A420-43A1B722892D}" type="datetimeFigureOut">
              <a:rPr lang="en-US" smtClean="0"/>
              <a:t>06-Jul-24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CCF7A3EF-5853-4C3C-B704-7D0426EEEABD}" type="slidenum">
              <a:rPr lang="en-US" smtClean="0"/>
              <a:t>‹#›</a:t>
            </a:fld>
            <a:endParaRPr lang="en-US" dirty="0"/>
          </a:p>
        </p:txBody>
      </p:sp>
    </p:spTree>
    <p:extLst>
      <p:ext uri="{BB962C8B-B14F-4D97-AF65-F5344CB8AC3E}">
        <p14:creationId xmlns:p14="http://schemas.microsoft.com/office/powerpoint/2010/main" val="1289420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23023C17-C1CD-4185-A420-43A1B722892D}" type="datetimeFigureOut">
              <a:rPr lang="en-US" smtClean="0"/>
              <a:t>06-Jul-24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CCF7A3EF-5853-4C3C-B704-7D0426EEEABD}" type="slidenum">
              <a:rPr lang="en-US" smtClean="0"/>
              <a:t>‹#›</a:t>
            </a:fld>
            <a:endParaRPr lang="en-US" dirty="0"/>
          </a:p>
        </p:txBody>
      </p:sp>
    </p:spTree>
    <p:extLst>
      <p:ext uri="{BB962C8B-B14F-4D97-AF65-F5344CB8AC3E}">
        <p14:creationId xmlns:p14="http://schemas.microsoft.com/office/powerpoint/2010/main" val="2240163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23023C17-C1CD-4185-A420-43A1B722892D}" type="datetimeFigureOut">
              <a:rPr lang="en-US" smtClean="0"/>
              <a:t>06-Jul-24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CCF7A3EF-5853-4C3C-B704-7D0426EEEABD}" type="slidenum">
              <a:rPr lang="en-US" smtClean="0"/>
              <a:t>‹#›</a:t>
            </a:fld>
            <a:endParaRPr lang="en-US" dirty="0"/>
          </a:p>
        </p:txBody>
      </p:sp>
    </p:spTree>
    <p:extLst>
      <p:ext uri="{BB962C8B-B14F-4D97-AF65-F5344CB8AC3E}">
        <p14:creationId xmlns:p14="http://schemas.microsoft.com/office/powerpoint/2010/main" val="8850448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23023C17-C1CD-4185-A420-43A1B722892D}" type="datetimeFigureOut">
              <a:rPr lang="en-US" smtClean="0"/>
              <a:t>06-Jul-24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CF7A3EF-5853-4C3C-B704-7D0426EEEABD}" type="slidenum">
              <a:rPr lang="en-US" smtClean="0"/>
              <a:t>‹#›</a:t>
            </a:fld>
            <a:endParaRPr lang="en-US" dirty="0"/>
          </a:p>
        </p:txBody>
      </p:sp>
    </p:spTree>
    <p:extLst>
      <p:ext uri="{BB962C8B-B14F-4D97-AF65-F5344CB8AC3E}">
        <p14:creationId xmlns:p14="http://schemas.microsoft.com/office/powerpoint/2010/main" val="36543010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3023C17-C1CD-4185-A420-43A1B722892D}" type="datetimeFigureOut">
              <a:rPr lang="en-US" smtClean="0"/>
              <a:t>06-Jul-24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CCF7A3EF-5853-4C3C-B704-7D0426EEEABD}" type="slidenum">
              <a:rPr lang="en-US" smtClean="0"/>
              <a:t>‹#›</a:t>
            </a:fld>
            <a:endParaRPr lang="en-US" dirty="0"/>
          </a:p>
        </p:txBody>
      </p:sp>
    </p:spTree>
    <p:extLst>
      <p:ext uri="{BB962C8B-B14F-4D97-AF65-F5344CB8AC3E}">
        <p14:creationId xmlns:p14="http://schemas.microsoft.com/office/powerpoint/2010/main" val="516636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23023C17-C1CD-4185-A420-43A1B722892D}" type="datetimeFigureOut">
              <a:rPr lang="en-US" smtClean="0"/>
              <a:t>06-Jul-24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CCF7A3EF-5853-4C3C-B704-7D0426EEEABD}" type="slidenum">
              <a:rPr lang="en-US" smtClean="0"/>
              <a:t>‹#›</a:t>
            </a:fld>
            <a:endParaRPr lang="en-US" dirty="0"/>
          </a:p>
        </p:txBody>
      </p:sp>
    </p:spTree>
    <p:extLst>
      <p:ext uri="{BB962C8B-B14F-4D97-AF65-F5344CB8AC3E}">
        <p14:creationId xmlns:p14="http://schemas.microsoft.com/office/powerpoint/2010/main" val="3958427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23023C17-C1CD-4185-A420-43A1B722892D}" type="datetimeFigureOut">
              <a:rPr lang="en-US" smtClean="0"/>
              <a:t>06-Jul-24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CCF7A3EF-5853-4C3C-B704-7D0426EEEABD}" type="slidenum">
              <a:rPr lang="en-US" smtClean="0"/>
              <a:t>‹#›</a:t>
            </a:fld>
            <a:endParaRPr lang="en-US" dirty="0"/>
          </a:p>
        </p:txBody>
      </p:sp>
    </p:spTree>
    <p:extLst>
      <p:ext uri="{BB962C8B-B14F-4D97-AF65-F5344CB8AC3E}">
        <p14:creationId xmlns:p14="http://schemas.microsoft.com/office/powerpoint/2010/main" val="3308309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C51C0-3889-B3B1-64EF-637A07F2B394}"/>
              </a:ext>
            </a:extLst>
          </p:cNvPr>
          <p:cNvSpPr>
            <a:spLocks noGrp="1"/>
          </p:cNvSpPr>
          <p:nvPr>
            <p:ph type="ctrTitle"/>
          </p:nvPr>
        </p:nvSpPr>
        <p:spPr/>
        <p:txBody>
          <a:bodyPr>
            <a:noAutofit/>
          </a:bodyPr>
          <a:lstStyle/>
          <a:p>
            <a:r>
              <a:rPr lang="en-US" sz="4400" dirty="0"/>
              <a:t>.NET Technologies</a:t>
            </a:r>
            <a:br>
              <a:rPr lang="en-US" sz="4400" dirty="0"/>
            </a:br>
            <a:r>
              <a:rPr lang="en-US" sz="4400" dirty="0"/>
              <a:t>(01CE0523)</a:t>
            </a:r>
            <a:br>
              <a:rPr lang="en-US" sz="4400" dirty="0"/>
            </a:br>
            <a:r>
              <a:rPr lang="en-US" sz="3200" dirty="0"/>
              <a:t>5</a:t>
            </a:r>
            <a:r>
              <a:rPr lang="en-US" sz="3200" baseline="30000" dirty="0"/>
              <a:t>th</a:t>
            </a:r>
            <a:r>
              <a:rPr lang="en-US" sz="3200" dirty="0"/>
              <a:t> Semester</a:t>
            </a:r>
            <a:br>
              <a:rPr lang="en-US" sz="3200" dirty="0"/>
            </a:br>
            <a:r>
              <a:rPr lang="en-US" sz="3200" dirty="0"/>
              <a:t>4 Credits</a:t>
            </a:r>
            <a:br>
              <a:rPr lang="en-US" sz="4400" dirty="0"/>
            </a:br>
            <a:endParaRPr lang="en-US" sz="4400" dirty="0"/>
          </a:p>
        </p:txBody>
      </p:sp>
      <p:pic>
        <p:nvPicPr>
          <p:cNvPr id="4" name="Picture 2" descr="Marwadi University | Rajkot">
            <a:extLst>
              <a:ext uri="{FF2B5EF4-FFF2-40B4-BE49-F238E27FC236}">
                <a16:creationId xmlns:a16="http://schemas.microsoft.com/office/drawing/2014/main" id="{15EE7F46-37CF-4004-16B5-2A4A9E7E59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57586" y="2047990"/>
            <a:ext cx="2516908" cy="2505722"/>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5">
            <a:extLst>
              <a:ext uri="{FF2B5EF4-FFF2-40B4-BE49-F238E27FC236}">
                <a16:creationId xmlns:a16="http://schemas.microsoft.com/office/drawing/2014/main" id="{1DADEB53-E8F7-4A80-BEC6-6FDBC0B92309}"/>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301879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A980-D15E-137F-52E4-85267E2677A6}"/>
              </a:ext>
            </a:extLst>
          </p:cNvPr>
          <p:cNvSpPr>
            <a:spLocks noGrp="1"/>
          </p:cNvSpPr>
          <p:nvPr>
            <p:ph type="title"/>
          </p:nvPr>
        </p:nvSpPr>
        <p:spPr/>
        <p:txBody>
          <a:bodyPr/>
          <a:lstStyle/>
          <a:p>
            <a:r>
              <a:rPr lang="en-US" dirty="0" err="1"/>
              <a:t>ASP.Net</a:t>
            </a:r>
            <a:r>
              <a:rPr lang="en-US" dirty="0"/>
              <a:t> Page Lifecycle</a:t>
            </a:r>
          </a:p>
        </p:txBody>
      </p:sp>
      <p:sp>
        <p:nvSpPr>
          <p:cNvPr id="3" name="Content Placeholder 2">
            <a:extLst>
              <a:ext uri="{FF2B5EF4-FFF2-40B4-BE49-F238E27FC236}">
                <a16:creationId xmlns:a16="http://schemas.microsoft.com/office/drawing/2014/main" id="{DBDD1EE8-9AB5-1835-C522-C83B3F5D0B7D}"/>
              </a:ext>
            </a:extLst>
          </p:cNvPr>
          <p:cNvSpPr>
            <a:spLocks noGrp="1"/>
          </p:cNvSpPr>
          <p:nvPr>
            <p:ph idx="1"/>
          </p:nvPr>
        </p:nvSpPr>
        <p:spPr>
          <a:xfrm>
            <a:off x="3539613" y="0"/>
            <a:ext cx="8268929" cy="6858000"/>
          </a:xfrm>
        </p:spPr>
        <p:txBody>
          <a:bodyPr>
            <a:normAutofit/>
          </a:bodyPr>
          <a:lstStyle/>
          <a:p>
            <a:pPr algn="just"/>
            <a:r>
              <a:rPr lang="en-US" sz="2400" dirty="0">
                <a:solidFill>
                  <a:srgbClr val="FF0000"/>
                </a:solidFill>
              </a:rPr>
              <a:t>Validation</a:t>
            </a:r>
            <a:r>
              <a:rPr lang="en-US" sz="2400" dirty="0">
                <a:solidFill>
                  <a:schemeClr val="tx1"/>
                </a:solidFill>
              </a:rPr>
              <a:t> – Sometimes there can be some </a:t>
            </a:r>
            <a:r>
              <a:rPr lang="en-US" sz="2400" dirty="0">
                <a:solidFill>
                  <a:srgbClr val="0070C0"/>
                </a:solidFill>
              </a:rPr>
              <a:t>validation set on the form</a:t>
            </a:r>
            <a:r>
              <a:rPr lang="en-US" sz="2400" dirty="0">
                <a:solidFill>
                  <a:schemeClr val="tx1"/>
                </a:solidFill>
              </a:rPr>
              <a:t>. For example, there can be a validation which says that a list box should have a certain set of values. If the condition is false, then there should be an error in loading the page.</a:t>
            </a:r>
          </a:p>
          <a:p>
            <a:pPr algn="just"/>
            <a:r>
              <a:rPr lang="en-US" sz="2400" dirty="0" err="1">
                <a:solidFill>
                  <a:srgbClr val="FF0000"/>
                </a:solidFill>
              </a:rPr>
              <a:t>Postback</a:t>
            </a:r>
            <a:r>
              <a:rPr lang="en-US" sz="2400" dirty="0">
                <a:solidFill>
                  <a:srgbClr val="FF0000"/>
                </a:solidFill>
              </a:rPr>
              <a:t> event handling</a:t>
            </a:r>
            <a:r>
              <a:rPr lang="en-US" sz="2400" dirty="0">
                <a:solidFill>
                  <a:schemeClr val="tx1"/>
                </a:solidFill>
              </a:rPr>
              <a:t> – </a:t>
            </a:r>
            <a:r>
              <a:rPr lang="en-US" sz="2400" dirty="0">
                <a:solidFill>
                  <a:srgbClr val="0070C0"/>
                </a:solidFill>
              </a:rPr>
              <a:t>This event is triggered if the same page is being loaded again. </a:t>
            </a:r>
            <a:r>
              <a:rPr lang="en-US" sz="2400" dirty="0">
                <a:solidFill>
                  <a:schemeClr val="tx1"/>
                </a:solidFill>
              </a:rPr>
              <a:t>This happens in response to an earlier event. Sometimes there can be a situation that a user clicks on a submit button on the page. In this case, the same page is displayed again. In such a case, the </a:t>
            </a:r>
            <a:r>
              <a:rPr lang="en-US" sz="2400" dirty="0" err="1">
                <a:solidFill>
                  <a:schemeClr val="tx1"/>
                </a:solidFill>
              </a:rPr>
              <a:t>Postback</a:t>
            </a:r>
            <a:r>
              <a:rPr lang="en-US" sz="2400" dirty="0">
                <a:solidFill>
                  <a:schemeClr val="tx1"/>
                </a:solidFill>
              </a:rPr>
              <a:t> event handler is called.</a:t>
            </a:r>
          </a:p>
          <a:p>
            <a:pPr algn="just"/>
            <a:r>
              <a:rPr lang="en-US" sz="2400" dirty="0">
                <a:solidFill>
                  <a:srgbClr val="FF0000"/>
                </a:solidFill>
              </a:rPr>
              <a:t>Page Rendering</a:t>
            </a:r>
            <a:r>
              <a:rPr lang="en-US" sz="2400" dirty="0">
                <a:solidFill>
                  <a:schemeClr val="tx1"/>
                </a:solidFill>
              </a:rPr>
              <a:t> – This happens just </a:t>
            </a:r>
            <a:r>
              <a:rPr lang="en-US" sz="2400" dirty="0">
                <a:solidFill>
                  <a:srgbClr val="0070C0"/>
                </a:solidFill>
              </a:rPr>
              <a:t>before all the response information is sent to the use</a:t>
            </a:r>
            <a:r>
              <a:rPr lang="en-US" sz="2400" dirty="0">
                <a:solidFill>
                  <a:schemeClr val="tx1"/>
                </a:solidFill>
              </a:rPr>
              <a:t>r. All the information on the form is saved, and the result is sent to the user as </a:t>
            </a:r>
            <a:r>
              <a:rPr lang="en-US" sz="2400" dirty="0">
                <a:solidFill>
                  <a:srgbClr val="0070C0"/>
                </a:solidFill>
              </a:rPr>
              <a:t>a complete web page </a:t>
            </a:r>
            <a:r>
              <a:rPr lang="en-US" sz="2400" dirty="0">
                <a:solidFill>
                  <a:schemeClr val="tx1"/>
                </a:solidFill>
              </a:rPr>
              <a:t>(</a:t>
            </a:r>
            <a:r>
              <a:rPr lang="en-US" sz="2400" dirty="0">
                <a:solidFill>
                  <a:srgbClr val="0070C0"/>
                </a:solidFill>
              </a:rPr>
              <a:t>mirror</a:t>
            </a:r>
            <a:r>
              <a:rPr lang="en-US" sz="2400" dirty="0">
                <a:solidFill>
                  <a:schemeClr val="tx1"/>
                </a:solidFill>
              </a:rPr>
              <a:t>).</a:t>
            </a:r>
          </a:p>
          <a:p>
            <a:pPr algn="just"/>
            <a:r>
              <a:rPr lang="en-US" sz="2400" dirty="0">
                <a:solidFill>
                  <a:srgbClr val="FF0000"/>
                </a:solidFill>
              </a:rPr>
              <a:t>Unload</a:t>
            </a:r>
            <a:r>
              <a:rPr lang="en-US" sz="2400" dirty="0">
                <a:solidFill>
                  <a:schemeClr val="tx1"/>
                </a:solidFill>
              </a:rPr>
              <a:t> – Once the page output is sent to the user, there is </a:t>
            </a:r>
            <a:r>
              <a:rPr lang="en-US" sz="2400" dirty="0">
                <a:solidFill>
                  <a:srgbClr val="0070C0"/>
                </a:solidFill>
              </a:rPr>
              <a:t>no need to keep the ASP.net web form objects in memory</a:t>
            </a:r>
            <a:r>
              <a:rPr lang="en-US" sz="2400" dirty="0">
                <a:solidFill>
                  <a:schemeClr val="tx1"/>
                </a:solidFill>
              </a:rPr>
              <a:t>. So the unloading process involves removing all unwanted objects from memory.</a:t>
            </a:r>
          </a:p>
        </p:txBody>
      </p:sp>
    </p:spTree>
    <p:extLst>
      <p:ext uri="{BB962C8B-B14F-4D97-AF65-F5344CB8AC3E}">
        <p14:creationId xmlns:p14="http://schemas.microsoft.com/office/powerpoint/2010/main" val="4002103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F87D-DEA1-8088-AFD5-24820904A8E4}"/>
              </a:ext>
            </a:extLst>
          </p:cNvPr>
          <p:cNvSpPr>
            <a:spLocks noGrp="1"/>
          </p:cNvSpPr>
          <p:nvPr>
            <p:ph type="title"/>
          </p:nvPr>
        </p:nvSpPr>
        <p:spPr/>
        <p:txBody>
          <a:bodyPr/>
          <a:lstStyle/>
          <a:p>
            <a:r>
              <a:rPr lang="en-US" dirty="0"/>
              <a:t>First Web Application </a:t>
            </a:r>
          </a:p>
        </p:txBody>
      </p:sp>
      <p:sp>
        <p:nvSpPr>
          <p:cNvPr id="3" name="Content Placeholder 2">
            <a:extLst>
              <a:ext uri="{FF2B5EF4-FFF2-40B4-BE49-F238E27FC236}">
                <a16:creationId xmlns:a16="http://schemas.microsoft.com/office/drawing/2014/main" id="{EBACC630-E1C1-FE85-10DD-FA813462CCE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E8FA800-35D9-B2A3-4F45-85EAE14F17FC}"/>
              </a:ext>
            </a:extLst>
          </p:cNvPr>
          <p:cNvPicPr>
            <a:picLocks noChangeAspect="1"/>
          </p:cNvPicPr>
          <p:nvPr/>
        </p:nvPicPr>
        <p:blipFill>
          <a:blip r:embed="rId2"/>
          <a:stretch>
            <a:fillRect/>
          </a:stretch>
        </p:blipFill>
        <p:spPr>
          <a:xfrm>
            <a:off x="3493381" y="363793"/>
            <a:ext cx="8698619" cy="5796760"/>
          </a:xfrm>
          <a:prstGeom prst="rect">
            <a:avLst/>
          </a:prstGeom>
        </p:spPr>
      </p:pic>
    </p:spTree>
    <p:extLst>
      <p:ext uri="{BB962C8B-B14F-4D97-AF65-F5344CB8AC3E}">
        <p14:creationId xmlns:p14="http://schemas.microsoft.com/office/powerpoint/2010/main" val="3085877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F87D-DEA1-8088-AFD5-24820904A8E4}"/>
              </a:ext>
            </a:extLst>
          </p:cNvPr>
          <p:cNvSpPr>
            <a:spLocks noGrp="1"/>
          </p:cNvSpPr>
          <p:nvPr>
            <p:ph type="title"/>
          </p:nvPr>
        </p:nvSpPr>
        <p:spPr/>
        <p:txBody>
          <a:bodyPr/>
          <a:lstStyle/>
          <a:p>
            <a:r>
              <a:rPr lang="en-US" dirty="0"/>
              <a:t>First Web Application </a:t>
            </a:r>
          </a:p>
        </p:txBody>
      </p:sp>
      <p:sp>
        <p:nvSpPr>
          <p:cNvPr id="3" name="Content Placeholder 2">
            <a:extLst>
              <a:ext uri="{FF2B5EF4-FFF2-40B4-BE49-F238E27FC236}">
                <a16:creationId xmlns:a16="http://schemas.microsoft.com/office/drawing/2014/main" id="{EBACC630-E1C1-FE85-10DD-FA813462CCE3}"/>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8CAB4E59-B8F4-4DF7-31E0-275A61D2AB5C}"/>
              </a:ext>
            </a:extLst>
          </p:cNvPr>
          <p:cNvPicPr>
            <a:picLocks noChangeAspect="1"/>
          </p:cNvPicPr>
          <p:nvPr/>
        </p:nvPicPr>
        <p:blipFill>
          <a:blip r:embed="rId2"/>
          <a:stretch>
            <a:fillRect/>
          </a:stretch>
        </p:blipFill>
        <p:spPr>
          <a:xfrm>
            <a:off x="3434052" y="304801"/>
            <a:ext cx="8757948" cy="5831665"/>
          </a:xfrm>
          <a:prstGeom prst="rect">
            <a:avLst/>
          </a:prstGeom>
        </p:spPr>
      </p:pic>
    </p:spTree>
    <p:extLst>
      <p:ext uri="{BB962C8B-B14F-4D97-AF65-F5344CB8AC3E}">
        <p14:creationId xmlns:p14="http://schemas.microsoft.com/office/powerpoint/2010/main" val="1798989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F87D-DEA1-8088-AFD5-24820904A8E4}"/>
              </a:ext>
            </a:extLst>
          </p:cNvPr>
          <p:cNvSpPr>
            <a:spLocks noGrp="1"/>
          </p:cNvSpPr>
          <p:nvPr>
            <p:ph type="title"/>
          </p:nvPr>
        </p:nvSpPr>
        <p:spPr/>
        <p:txBody>
          <a:bodyPr/>
          <a:lstStyle/>
          <a:p>
            <a:r>
              <a:rPr lang="en-US" dirty="0"/>
              <a:t>First Web Application </a:t>
            </a:r>
          </a:p>
        </p:txBody>
      </p:sp>
      <p:sp>
        <p:nvSpPr>
          <p:cNvPr id="3" name="Content Placeholder 2">
            <a:extLst>
              <a:ext uri="{FF2B5EF4-FFF2-40B4-BE49-F238E27FC236}">
                <a16:creationId xmlns:a16="http://schemas.microsoft.com/office/drawing/2014/main" id="{EBACC630-E1C1-FE85-10DD-FA813462CCE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2CF8615-DEC9-4182-37A7-7836E0B47B91}"/>
              </a:ext>
            </a:extLst>
          </p:cNvPr>
          <p:cNvPicPr>
            <a:picLocks noChangeAspect="1"/>
          </p:cNvPicPr>
          <p:nvPr/>
        </p:nvPicPr>
        <p:blipFill>
          <a:blip r:embed="rId2"/>
          <a:stretch>
            <a:fillRect/>
          </a:stretch>
        </p:blipFill>
        <p:spPr>
          <a:xfrm>
            <a:off x="3405791" y="551931"/>
            <a:ext cx="8655242" cy="5744994"/>
          </a:xfrm>
          <a:prstGeom prst="rect">
            <a:avLst/>
          </a:prstGeom>
        </p:spPr>
      </p:pic>
    </p:spTree>
    <p:extLst>
      <p:ext uri="{BB962C8B-B14F-4D97-AF65-F5344CB8AC3E}">
        <p14:creationId xmlns:p14="http://schemas.microsoft.com/office/powerpoint/2010/main" val="5788124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F87D-DEA1-8088-AFD5-24820904A8E4}"/>
              </a:ext>
            </a:extLst>
          </p:cNvPr>
          <p:cNvSpPr>
            <a:spLocks noGrp="1"/>
          </p:cNvSpPr>
          <p:nvPr>
            <p:ph type="title"/>
          </p:nvPr>
        </p:nvSpPr>
        <p:spPr/>
        <p:txBody>
          <a:bodyPr/>
          <a:lstStyle/>
          <a:p>
            <a:r>
              <a:rPr lang="en-US" dirty="0"/>
              <a:t>First Web Application </a:t>
            </a:r>
          </a:p>
        </p:txBody>
      </p:sp>
      <p:sp>
        <p:nvSpPr>
          <p:cNvPr id="3" name="Content Placeholder 2">
            <a:extLst>
              <a:ext uri="{FF2B5EF4-FFF2-40B4-BE49-F238E27FC236}">
                <a16:creationId xmlns:a16="http://schemas.microsoft.com/office/drawing/2014/main" id="{EBACC630-E1C1-FE85-10DD-FA813462CCE3}"/>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E5926F62-7E4D-4B6C-15B1-3EB3E248641F}"/>
              </a:ext>
            </a:extLst>
          </p:cNvPr>
          <p:cNvPicPr>
            <a:picLocks noChangeAspect="1"/>
          </p:cNvPicPr>
          <p:nvPr/>
        </p:nvPicPr>
        <p:blipFill>
          <a:blip r:embed="rId2"/>
          <a:stretch>
            <a:fillRect/>
          </a:stretch>
        </p:blipFill>
        <p:spPr>
          <a:xfrm>
            <a:off x="3603252" y="352143"/>
            <a:ext cx="8588748" cy="5920269"/>
          </a:xfrm>
          <a:prstGeom prst="rect">
            <a:avLst/>
          </a:prstGeom>
        </p:spPr>
      </p:pic>
    </p:spTree>
    <p:extLst>
      <p:ext uri="{BB962C8B-B14F-4D97-AF65-F5344CB8AC3E}">
        <p14:creationId xmlns:p14="http://schemas.microsoft.com/office/powerpoint/2010/main" val="40927587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F87D-DEA1-8088-AFD5-24820904A8E4}"/>
              </a:ext>
            </a:extLst>
          </p:cNvPr>
          <p:cNvSpPr>
            <a:spLocks noGrp="1"/>
          </p:cNvSpPr>
          <p:nvPr>
            <p:ph type="title"/>
          </p:nvPr>
        </p:nvSpPr>
        <p:spPr/>
        <p:txBody>
          <a:bodyPr/>
          <a:lstStyle/>
          <a:p>
            <a:r>
              <a:rPr lang="en-US" dirty="0"/>
              <a:t>First Web Application </a:t>
            </a:r>
          </a:p>
        </p:txBody>
      </p:sp>
      <p:sp>
        <p:nvSpPr>
          <p:cNvPr id="3" name="Content Placeholder 2">
            <a:extLst>
              <a:ext uri="{FF2B5EF4-FFF2-40B4-BE49-F238E27FC236}">
                <a16:creationId xmlns:a16="http://schemas.microsoft.com/office/drawing/2014/main" id="{EBACC630-E1C1-FE85-10DD-FA813462CCE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BE1ED34-7318-8A15-A4C5-7FA63F7087E8}"/>
              </a:ext>
            </a:extLst>
          </p:cNvPr>
          <p:cNvPicPr>
            <a:picLocks noChangeAspect="1"/>
          </p:cNvPicPr>
          <p:nvPr/>
        </p:nvPicPr>
        <p:blipFill>
          <a:blip r:embed="rId2"/>
          <a:stretch>
            <a:fillRect/>
          </a:stretch>
        </p:blipFill>
        <p:spPr>
          <a:xfrm>
            <a:off x="2880853" y="769886"/>
            <a:ext cx="9311147" cy="5318227"/>
          </a:xfrm>
          <a:prstGeom prst="rect">
            <a:avLst/>
          </a:prstGeom>
        </p:spPr>
      </p:pic>
    </p:spTree>
    <p:extLst>
      <p:ext uri="{BB962C8B-B14F-4D97-AF65-F5344CB8AC3E}">
        <p14:creationId xmlns:p14="http://schemas.microsoft.com/office/powerpoint/2010/main" val="1780602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F87D-DEA1-8088-AFD5-24820904A8E4}"/>
              </a:ext>
            </a:extLst>
          </p:cNvPr>
          <p:cNvSpPr>
            <a:spLocks noGrp="1"/>
          </p:cNvSpPr>
          <p:nvPr>
            <p:ph type="title"/>
          </p:nvPr>
        </p:nvSpPr>
        <p:spPr/>
        <p:txBody>
          <a:bodyPr/>
          <a:lstStyle/>
          <a:p>
            <a:r>
              <a:rPr lang="en-US" dirty="0"/>
              <a:t>First Web Application </a:t>
            </a:r>
          </a:p>
        </p:txBody>
      </p:sp>
      <p:sp>
        <p:nvSpPr>
          <p:cNvPr id="3" name="Content Placeholder 2">
            <a:extLst>
              <a:ext uri="{FF2B5EF4-FFF2-40B4-BE49-F238E27FC236}">
                <a16:creationId xmlns:a16="http://schemas.microsoft.com/office/drawing/2014/main" id="{EBACC630-E1C1-FE85-10DD-FA813462CCE3}"/>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912B42ED-8963-B2F3-0BC5-CA67748ED4E0}"/>
              </a:ext>
            </a:extLst>
          </p:cNvPr>
          <p:cNvPicPr>
            <a:picLocks noChangeAspect="1"/>
          </p:cNvPicPr>
          <p:nvPr/>
        </p:nvPicPr>
        <p:blipFill>
          <a:blip r:embed="rId2"/>
          <a:stretch>
            <a:fillRect/>
          </a:stretch>
        </p:blipFill>
        <p:spPr>
          <a:xfrm>
            <a:off x="3475978" y="705862"/>
            <a:ext cx="8322732" cy="5449132"/>
          </a:xfrm>
          <a:prstGeom prst="rect">
            <a:avLst/>
          </a:prstGeom>
        </p:spPr>
      </p:pic>
    </p:spTree>
    <p:extLst>
      <p:ext uri="{BB962C8B-B14F-4D97-AF65-F5344CB8AC3E}">
        <p14:creationId xmlns:p14="http://schemas.microsoft.com/office/powerpoint/2010/main" val="27989713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8F87D-DEA1-8088-AFD5-24820904A8E4}"/>
              </a:ext>
            </a:extLst>
          </p:cNvPr>
          <p:cNvSpPr>
            <a:spLocks noGrp="1"/>
          </p:cNvSpPr>
          <p:nvPr>
            <p:ph type="title"/>
          </p:nvPr>
        </p:nvSpPr>
        <p:spPr/>
        <p:txBody>
          <a:bodyPr/>
          <a:lstStyle/>
          <a:p>
            <a:r>
              <a:rPr lang="en-US" dirty="0"/>
              <a:t>First Web Application </a:t>
            </a:r>
          </a:p>
        </p:txBody>
      </p:sp>
      <p:sp>
        <p:nvSpPr>
          <p:cNvPr id="3" name="Content Placeholder 2">
            <a:extLst>
              <a:ext uri="{FF2B5EF4-FFF2-40B4-BE49-F238E27FC236}">
                <a16:creationId xmlns:a16="http://schemas.microsoft.com/office/drawing/2014/main" id="{EBACC630-E1C1-FE85-10DD-FA813462CCE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6699472-5096-CB27-EF3B-F4BE047694FC}"/>
              </a:ext>
            </a:extLst>
          </p:cNvPr>
          <p:cNvPicPr>
            <a:picLocks noChangeAspect="1"/>
          </p:cNvPicPr>
          <p:nvPr/>
        </p:nvPicPr>
        <p:blipFill>
          <a:blip r:embed="rId2"/>
          <a:stretch>
            <a:fillRect/>
          </a:stretch>
        </p:blipFill>
        <p:spPr>
          <a:xfrm>
            <a:off x="2723534" y="607486"/>
            <a:ext cx="9350477" cy="5633884"/>
          </a:xfrm>
          <a:prstGeom prst="rect">
            <a:avLst/>
          </a:prstGeom>
        </p:spPr>
      </p:pic>
    </p:spTree>
    <p:extLst>
      <p:ext uri="{BB962C8B-B14F-4D97-AF65-F5344CB8AC3E}">
        <p14:creationId xmlns:p14="http://schemas.microsoft.com/office/powerpoint/2010/main" val="2841845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1CAC4-C1B5-0BAF-B910-96901C5F83EE}"/>
              </a:ext>
            </a:extLst>
          </p:cNvPr>
          <p:cNvSpPr>
            <a:spLocks noGrp="1"/>
          </p:cNvSpPr>
          <p:nvPr>
            <p:ph type="title"/>
          </p:nvPr>
        </p:nvSpPr>
        <p:spPr/>
        <p:txBody>
          <a:bodyPr/>
          <a:lstStyle/>
          <a:p>
            <a:r>
              <a:rPr lang="en-US" dirty="0"/>
              <a:t>First Web Application </a:t>
            </a:r>
          </a:p>
        </p:txBody>
      </p:sp>
      <p:sp>
        <p:nvSpPr>
          <p:cNvPr id="3" name="Content Placeholder 2">
            <a:extLst>
              <a:ext uri="{FF2B5EF4-FFF2-40B4-BE49-F238E27FC236}">
                <a16:creationId xmlns:a16="http://schemas.microsoft.com/office/drawing/2014/main" id="{15E21CF6-AF78-6577-3806-01AC3764F1F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D90FF4A-761B-883F-3A0C-7195BF5D64DD}"/>
              </a:ext>
            </a:extLst>
          </p:cNvPr>
          <p:cNvPicPr>
            <a:picLocks noChangeAspect="1"/>
          </p:cNvPicPr>
          <p:nvPr/>
        </p:nvPicPr>
        <p:blipFill>
          <a:blip r:embed="rId2"/>
          <a:stretch>
            <a:fillRect/>
          </a:stretch>
        </p:blipFill>
        <p:spPr>
          <a:xfrm>
            <a:off x="2861186" y="658761"/>
            <a:ext cx="9330813" cy="5535562"/>
          </a:xfrm>
          <a:prstGeom prst="rect">
            <a:avLst/>
          </a:prstGeom>
        </p:spPr>
      </p:pic>
    </p:spTree>
    <p:extLst>
      <p:ext uri="{BB962C8B-B14F-4D97-AF65-F5344CB8AC3E}">
        <p14:creationId xmlns:p14="http://schemas.microsoft.com/office/powerpoint/2010/main" val="2135843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137C6-7FB2-8692-F3B6-FB06FB30565D}"/>
              </a:ext>
            </a:extLst>
          </p:cNvPr>
          <p:cNvSpPr>
            <a:spLocks noGrp="1"/>
          </p:cNvSpPr>
          <p:nvPr>
            <p:ph type="title"/>
          </p:nvPr>
        </p:nvSpPr>
        <p:spPr/>
        <p:txBody>
          <a:bodyPr/>
          <a:lstStyle/>
          <a:p>
            <a:r>
              <a:rPr lang="en-US" dirty="0"/>
              <a:t>First Web Application </a:t>
            </a:r>
          </a:p>
        </p:txBody>
      </p:sp>
      <p:sp>
        <p:nvSpPr>
          <p:cNvPr id="3" name="Content Placeholder 2">
            <a:extLst>
              <a:ext uri="{FF2B5EF4-FFF2-40B4-BE49-F238E27FC236}">
                <a16:creationId xmlns:a16="http://schemas.microsoft.com/office/drawing/2014/main" id="{9AF076AB-25F3-AEEA-2CC5-BC5BDA77684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2A77323-27FF-BF3F-8C24-BC9C9D0A18C8}"/>
              </a:ext>
            </a:extLst>
          </p:cNvPr>
          <p:cNvPicPr>
            <a:picLocks noChangeAspect="1"/>
          </p:cNvPicPr>
          <p:nvPr/>
        </p:nvPicPr>
        <p:blipFill>
          <a:blip r:embed="rId2"/>
          <a:stretch>
            <a:fillRect/>
          </a:stretch>
        </p:blipFill>
        <p:spPr>
          <a:xfrm>
            <a:off x="3490452" y="1049184"/>
            <a:ext cx="8701548" cy="4445000"/>
          </a:xfrm>
          <a:prstGeom prst="rect">
            <a:avLst/>
          </a:prstGeom>
        </p:spPr>
      </p:pic>
    </p:spTree>
    <p:extLst>
      <p:ext uri="{BB962C8B-B14F-4D97-AF65-F5344CB8AC3E}">
        <p14:creationId xmlns:p14="http://schemas.microsoft.com/office/powerpoint/2010/main" val="3699848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88247-6FE5-CCC6-6ADD-1C20981DED2A}"/>
              </a:ext>
            </a:extLst>
          </p:cNvPr>
          <p:cNvSpPr>
            <a:spLocks noGrp="1"/>
          </p:cNvSpPr>
          <p:nvPr>
            <p:ph type="title"/>
          </p:nvPr>
        </p:nvSpPr>
        <p:spPr/>
        <p:txBody>
          <a:bodyPr/>
          <a:lstStyle/>
          <a:p>
            <a:r>
              <a:rPr lang="en-US" dirty="0"/>
              <a:t>Objectives</a:t>
            </a:r>
          </a:p>
        </p:txBody>
      </p:sp>
      <p:sp>
        <p:nvSpPr>
          <p:cNvPr id="3" name="Content Placeholder 2">
            <a:extLst>
              <a:ext uri="{FF2B5EF4-FFF2-40B4-BE49-F238E27FC236}">
                <a16:creationId xmlns:a16="http://schemas.microsoft.com/office/drawing/2014/main" id="{93046EBA-7B27-AC5C-BAF0-68F54EC2341C}"/>
              </a:ext>
            </a:extLst>
          </p:cNvPr>
          <p:cNvSpPr>
            <a:spLocks noGrp="1"/>
          </p:cNvSpPr>
          <p:nvPr>
            <p:ph idx="1"/>
          </p:nvPr>
        </p:nvSpPr>
        <p:spPr/>
        <p:txBody>
          <a:bodyPr>
            <a:normAutofit/>
          </a:bodyPr>
          <a:lstStyle/>
          <a:p>
            <a:pPr algn="just">
              <a:lnSpc>
                <a:spcPct val="100000"/>
              </a:lnSpc>
            </a:pPr>
            <a:r>
              <a:rPr lang="en-US" sz="2400" dirty="0">
                <a:solidFill>
                  <a:schemeClr val="tx1"/>
                </a:solidFill>
              </a:rPr>
              <a:t>Net Technologies are blend of technologies supported by Microsoft </a:t>
            </a:r>
            <a:r>
              <a:rPr lang="en-US" sz="2400" dirty="0" err="1">
                <a:solidFill>
                  <a:schemeClr val="tx1"/>
                </a:solidFill>
              </a:rPr>
              <a:t>.Net</a:t>
            </a:r>
            <a:r>
              <a:rPr lang="en-US" sz="2400" dirty="0">
                <a:solidFill>
                  <a:schemeClr val="tx1"/>
                </a:solidFill>
              </a:rPr>
              <a:t> Framework that allows user to create various applications. </a:t>
            </a:r>
          </a:p>
          <a:p>
            <a:pPr algn="just">
              <a:lnSpc>
                <a:spcPct val="100000"/>
              </a:lnSpc>
            </a:pPr>
            <a:r>
              <a:rPr lang="en-US" sz="2400" dirty="0">
                <a:solidFill>
                  <a:schemeClr val="tx1"/>
                </a:solidFill>
              </a:rPr>
              <a:t>Students will be able to work with various technologies provided by Microsoft .NET platform.</a:t>
            </a:r>
          </a:p>
        </p:txBody>
      </p:sp>
    </p:spTree>
    <p:extLst>
      <p:ext uri="{BB962C8B-B14F-4D97-AF65-F5344CB8AC3E}">
        <p14:creationId xmlns:p14="http://schemas.microsoft.com/office/powerpoint/2010/main" val="247311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137C6-7FB2-8692-F3B6-FB06FB30565D}"/>
              </a:ext>
            </a:extLst>
          </p:cNvPr>
          <p:cNvSpPr>
            <a:spLocks noGrp="1"/>
          </p:cNvSpPr>
          <p:nvPr>
            <p:ph type="title"/>
          </p:nvPr>
        </p:nvSpPr>
        <p:spPr/>
        <p:txBody>
          <a:bodyPr/>
          <a:lstStyle/>
          <a:p>
            <a:r>
              <a:rPr lang="en-US" dirty="0"/>
              <a:t>First Web Application </a:t>
            </a:r>
          </a:p>
        </p:txBody>
      </p:sp>
      <p:sp>
        <p:nvSpPr>
          <p:cNvPr id="3" name="Content Placeholder 2">
            <a:extLst>
              <a:ext uri="{FF2B5EF4-FFF2-40B4-BE49-F238E27FC236}">
                <a16:creationId xmlns:a16="http://schemas.microsoft.com/office/drawing/2014/main" id="{9AF076AB-25F3-AEEA-2CC5-BC5BDA77684C}"/>
              </a:ext>
            </a:extLst>
          </p:cNvPr>
          <p:cNvSpPr>
            <a:spLocks noGrp="1"/>
          </p:cNvSpPr>
          <p:nvPr>
            <p:ph idx="1"/>
          </p:nvPr>
        </p:nvSpPr>
        <p:spPr>
          <a:xfrm>
            <a:off x="3770945" y="313502"/>
            <a:ext cx="7315200" cy="718886"/>
          </a:xfrm>
        </p:spPr>
        <p:txBody>
          <a:bodyPr>
            <a:noAutofit/>
          </a:bodyPr>
          <a:lstStyle/>
          <a:p>
            <a:endParaRPr lang="en-US" sz="2400" dirty="0">
              <a:solidFill>
                <a:schemeClr val="tx1"/>
              </a:solidFill>
            </a:endParaRPr>
          </a:p>
          <a:p>
            <a:endParaRPr lang="en-US" sz="2400" dirty="0">
              <a:solidFill>
                <a:schemeClr val="tx1"/>
              </a:solidFill>
            </a:endParaRPr>
          </a:p>
          <a:p>
            <a:endParaRPr lang="en-US" sz="2400" dirty="0">
              <a:solidFill>
                <a:schemeClr val="tx1"/>
              </a:solidFill>
            </a:endParaRPr>
          </a:p>
          <a:p>
            <a:r>
              <a:rPr lang="en-US" sz="2400" dirty="0">
                <a:solidFill>
                  <a:schemeClr val="tx1"/>
                </a:solidFill>
              </a:rPr>
              <a:t>Set as start page</a:t>
            </a:r>
          </a:p>
          <a:p>
            <a:r>
              <a:rPr lang="en-US" sz="2400" dirty="0">
                <a:solidFill>
                  <a:schemeClr val="tx1"/>
                </a:solidFill>
              </a:rPr>
              <a:t>Build and Run</a:t>
            </a:r>
          </a:p>
        </p:txBody>
      </p:sp>
      <p:pic>
        <p:nvPicPr>
          <p:cNvPr id="6" name="Picture 5">
            <a:extLst>
              <a:ext uri="{FF2B5EF4-FFF2-40B4-BE49-F238E27FC236}">
                <a16:creationId xmlns:a16="http://schemas.microsoft.com/office/drawing/2014/main" id="{FF38E998-0E9B-E1C0-C55C-9FC12084906D}"/>
              </a:ext>
            </a:extLst>
          </p:cNvPr>
          <p:cNvPicPr>
            <a:picLocks noChangeAspect="1"/>
          </p:cNvPicPr>
          <p:nvPr/>
        </p:nvPicPr>
        <p:blipFill>
          <a:blip r:embed="rId2"/>
          <a:stretch>
            <a:fillRect/>
          </a:stretch>
        </p:blipFill>
        <p:spPr>
          <a:xfrm>
            <a:off x="3888933" y="2269141"/>
            <a:ext cx="6767146" cy="3322608"/>
          </a:xfrm>
          <a:prstGeom prst="rect">
            <a:avLst/>
          </a:prstGeom>
        </p:spPr>
      </p:pic>
    </p:spTree>
    <p:extLst>
      <p:ext uri="{BB962C8B-B14F-4D97-AF65-F5344CB8AC3E}">
        <p14:creationId xmlns:p14="http://schemas.microsoft.com/office/powerpoint/2010/main" val="42265152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BB33D-6F31-07B6-829B-2B1BC26C8C6D}"/>
              </a:ext>
            </a:extLst>
          </p:cNvPr>
          <p:cNvSpPr>
            <a:spLocks noGrp="1"/>
          </p:cNvSpPr>
          <p:nvPr>
            <p:ph type="title"/>
          </p:nvPr>
        </p:nvSpPr>
        <p:spPr/>
        <p:txBody>
          <a:bodyPr/>
          <a:lstStyle/>
          <a:p>
            <a:pPr algn="ctr"/>
            <a:r>
              <a:rPr lang="en-US" dirty="0"/>
              <a:t>What is IIS?</a:t>
            </a:r>
          </a:p>
        </p:txBody>
      </p:sp>
      <p:sp>
        <p:nvSpPr>
          <p:cNvPr id="3" name="Content Placeholder 2">
            <a:extLst>
              <a:ext uri="{FF2B5EF4-FFF2-40B4-BE49-F238E27FC236}">
                <a16:creationId xmlns:a16="http://schemas.microsoft.com/office/drawing/2014/main" id="{5A6C9D0B-E0FA-B18C-2C12-2D4E07242E74}"/>
              </a:ext>
            </a:extLst>
          </p:cNvPr>
          <p:cNvSpPr>
            <a:spLocks noGrp="1"/>
          </p:cNvSpPr>
          <p:nvPr>
            <p:ph idx="1"/>
          </p:nvPr>
        </p:nvSpPr>
        <p:spPr/>
        <p:txBody>
          <a:bodyPr>
            <a:normAutofit/>
          </a:bodyPr>
          <a:lstStyle/>
          <a:p>
            <a:pPr algn="just"/>
            <a:r>
              <a:rPr lang="en-US" sz="2400" dirty="0">
                <a:solidFill>
                  <a:srgbClr val="FF0000"/>
                </a:solidFill>
              </a:rPr>
              <a:t>Internet Information Services (IIS) </a:t>
            </a:r>
            <a:r>
              <a:rPr lang="en-US" sz="2400" dirty="0">
                <a:solidFill>
                  <a:schemeClr val="tx1"/>
                </a:solidFill>
              </a:rPr>
              <a:t>is a flexible, general-purpose web server from Microsoft that runs on Windows systems to serve requested HTML pages or files. Latest </a:t>
            </a:r>
            <a:r>
              <a:rPr lang="en-US" sz="2400" dirty="0">
                <a:solidFill>
                  <a:srgbClr val="FF0000"/>
                </a:solidFill>
              </a:rPr>
              <a:t>version 10.0 </a:t>
            </a:r>
            <a:r>
              <a:rPr lang="en-US" sz="2400" dirty="0">
                <a:solidFill>
                  <a:schemeClr val="tx1"/>
                </a:solidFill>
              </a:rPr>
              <a:t>released in 2018.</a:t>
            </a:r>
          </a:p>
          <a:p>
            <a:pPr algn="just"/>
            <a:r>
              <a:rPr lang="en-US" sz="2400" dirty="0">
                <a:solidFill>
                  <a:schemeClr val="tx1"/>
                </a:solidFill>
              </a:rPr>
              <a:t>An </a:t>
            </a:r>
            <a:r>
              <a:rPr lang="en-US" sz="2400" b="1" dirty="0">
                <a:solidFill>
                  <a:schemeClr val="tx1"/>
                </a:solidFill>
              </a:rPr>
              <a:t>IIS web server </a:t>
            </a:r>
            <a:r>
              <a:rPr lang="en-US" sz="2400" dirty="0">
                <a:solidFill>
                  <a:schemeClr val="tx1"/>
                </a:solidFill>
              </a:rPr>
              <a:t>accepts </a:t>
            </a:r>
            <a:r>
              <a:rPr lang="en-US" sz="2400" b="1" dirty="0">
                <a:solidFill>
                  <a:srgbClr val="0070C0"/>
                </a:solidFill>
              </a:rPr>
              <a:t>requests</a:t>
            </a:r>
            <a:r>
              <a:rPr lang="en-US" sz="2400" dirty="0">
                <a:solidFill>
                  <a:schemeClr val="tx1"/>
                </a:solidFill>
              </a:rPr>
              <a:t> from remote client computers and returns the appropriate </a:t>
            </a:r>
            <a:r>
              <a:rPr lang="en-US" sz="2400" b="1" dirty="0">
                <a:solidFill>
                  <a:srgbClr val="0070C0"/>
                </a:solidFill>
              </a:rPr>
              <a:t>response</a:t>
            </a:r>
            <a:r>
              <a:rPr lang="en-US" sz="2400" dirty="0">
                <a:solidFill>
                  <a:schemeClr val="tx1"/>
                </a:solidFill>
              </a:rPr>
              <a:t>.</a:t>
            </a:r>
          </a:p>
          <a:p>
            <a:pPr algn="just"/>
            <a:r>
              <a:rPr lang="en-US" sz="2400" dirty="0">
                <a:solidFill>
                  <a:schemeClr val="tx1"/>
                </a:solidFill>
              </a:rPr>
              <a:t> It enables web servers to deliver, transfer information across an array of </a:t>
            </a:r>
            <a:r>
              <a:rPr lang="en-US" sz="2400" dirty="0">
                <a:solidFill>
                  <a:srgbClr val="FF0000"/>
                </a:solidFill>
              </a:rPr>
              <a:t>Local Area Networks (LANs) </a:t>
            </a:r>
            <a:r>
              <a:rPr lang="en-US" sz="2400" dirty="0">
                <a:solidFill>
                  <a:schemeClr val="tx1"/>
                </a:solidFill>
              </a:rPr>
              <a:t>including corporate intranets. </a:t>
            </a:r>
          </a:p>
          <a:p>
            <a:pPr algn="just"/>
            <a:r>
              <a:rPr lang="en-US" sz="2400" dirty="0">
                <a:solidFill>
                  <a:schemeClr val="tx1"/>
                </a:solidFill>
              </a:rPr>
              <a:t>It has the ability to share information with the user in numerous forms such as </a:t>
            </a:r>
            <a:r>
              <a:rPr lang="en-US" sz="2400" dirty="0">
                <a:solidFill>
                  <a:srgbClr val="FF0000"/>
                </a:solidFill>
              </a:rPr>
              <a:t>text documents, HTML webpages, and images.</a:t>
            </a:r>
          </a:p>
        </p:txBody>
      </p:sp>
    </p:spTree>
    <p:extLst>
      <p:ext uri="{BB962C8B-B14F-4D97-AF65-F5344CB8AC3E}">
        <p14:creationId xmlns:p14="http://schemas.microsoft.com/office/powerpoint/2010/main" val="32365827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07CF9-1F59-90BF-1D12-5FE929A3CB9F}"/>
              </a:ext>
            </a:extLst>
          </p:cNvPr>
          <p:cNvSpPr>
            <a:spLocks noGrp="1"/>
          </p:cNvSpPr>
          <p:nvPr>
            <p:ph type="title"/>
          </p:nvPr>
        </p:nvSpPr>
        <p:spPr/>
        <p:txBody>
          <a:bodyPr/>
          <a:lstStyle/>
          <a:p>
            <a:r>
              <a:rPr lang="en-US" dirty="0"/>
              <a:t>Web Controls</a:t>
            </a:r>
          </a:p>
        </p:txBody>
      </p:sp>
      <p:graphicFrame>
        <p:nvGraphicFramePr>
          <p:cNvPr id="4" name="Content Placeholder 3">
            <a:extLst>
              <a:ext uri="{FF2B5EF4-FFF2-40B4-BE49-F238E27FC236}">
                <a16:creationId xmlns:a16="http://schemas.microsoft.com/office/drawing/2014/main" id="{3B81A4C7-5BEF-4CFE-A77D-6531FCA8ED06}"/>
              </a:ext>
            </a:extLst>
          </p:cNvPr>
          <p:cNvGraphicFramePr>
            <a:graphicFrameLocks noGrp="1"/>
          </p:cNvGraphicFramePr>
          <p:nvPr>
            <p:ph idx="1"/>
            <p:extLst>
              <p:ext uri="{D42A27DB-BD31-4B8C-83A1-F6EECF244321}">
                <p14:modId xmlns:p14="http://schemas.microsoft.com/office/powerpoint/2010/main" val="2889520790"/>
              </p:ext>
            </p:extLst>
          </p:nvPr>
        </p:nvGraphicFramePr>
        <p:xfrm>
          <a:off x="4262900" y="704580"/>
          <a:ext cx="2647506" cy="5439696"/>
        </p:xfrm>
        <a:graphic>
          <a:graphicData uri="http://schemas.openxmlformats.org/drawingml/2006/table">
            <a:tbl>
              <a:tblPr/>
              <a:tblGrid>
                <a:gridCol w="2647506">
                  <a:extLst>
                    <a:ext uri="{9D8B030D-6E8A-4147-A177-3AD203B41FA5}">
                      <a16:colId xmlns:a16="http://schemas.microsoft.com/office/drawing/2014/main" val="3528076719"/>
                    </a:ext>
                  </a:extLst>
                </a:gridCol>
              </a:tblGrid>
              <a:tr h="285036">
                <a:tc>
                  <a:txBody>
                    <a:bodyPr/>
                    <a:lstStyle/>
                    <a:p>
                      <a:pPr algn="ctr" fontAlgn="t"/>
                      <a:r>
                        <a:rPr lang="en-US" sz="2400" b="1" dirty="0">
                          <a:solidFill>
                            <a:srgbClr val="000000"/>
                          </a:solidFill>
                          <a:effectLst/>
                          <a:latin typeface="times new roman" panose="02020603050405020304" pitchFamily="18" charset="0"/>
                        </a:rPr>
                        <a:t>Server Controls</a:t>
                      </a:r>
                    </a:p>
                  </a:txBody>
                  <a:tcPr marL="16502" marR="16502" marT="16502" marB="16502">
                    <a:lnL w="7620" cap="flat" cmpd="sng" algn="ctr">
                      <a:solidFill>
                        <a:srgbClr val="F09084"/>
                      </a:solidFill>
                      <a:prstDash val="solid"/>
                      <a:round/>
                      <a:headEnd type="none" w="med" len="med"/>
                      <a:tailEnd type="none" w="med" len="med"/>
                    </a:lnL>
                    <a:lnR w="7620" cap="flat" cmpd="sng" algn="ctr">
                      <a:solidFill>
                        <a:srgbClr val="F09084"/>
                      </a:solidFill>
                      <a:prstDash val="solid"/>
                      <a:round/>
                      <a:headEnd type="none" w="med" len="med"/>
                      <a:tailEnd type="none" w="med" len="med"/>
                    </a:lnR>
                    <a:lnT w="7620" cap="flat" cmpd="sng" algn="ctr">
                      <a:solidFill>
                        <a:srgbClr val="F09084"/>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3595313955"/>
                  </a:ext>
                </a:extLst>
              </a:tr>
              <a:tr h="277173">
                <a:tc>
                  <a:txBody>
                    <a:bodyPr/>
                    <a:lstStyle/>
                    <a:p>
                      <a:pPr algn="just" fontAlgn="t"/>
                      <a:r>
                        <a:rPr lang="en-US" sz="2400" dirty="0">
                          <a:solidFill>
                            <a:srgbClr val="333333"/>
                          </a:solidFill>
                          <a:effectLst/>
                          <a:latin typeface="inter-regular"/>
                        </a:rPr>
                        <a:t>Label</a:t>
                      </a:r>
                    </a:p>
                  </a:txBody>
                  <a:tcPr marL="11002" marR="11002" marT="11002" marB="110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06261570"/>
                  </a:ext>
                </a:extLst>
              </a:tr>
              <a:tr h="277173">
                <a:tc>
                  <a:txBody>
                    <a:bodyPr/>
                    <a:lstStyle/>
                    <a:p>
                      <a:pPr algn="just" fontAlgn="t"/>
                      <a:r>
                        <a:rPr lang="en-US" sz="2400">
                          <a:solidFill>
                            <a:srgbClr val="333333"/>
                          </a:solidFill>
                          <a:effectLst/>
                          <a:latin typeface="inter-regular"/>
                        </a:rPr>
                        <a:t>TextBox</a:t>
                      </a:r>
                    </a:p>
                  </a:txBody>
                  <a:tcPr marL="11002" marR="11002" marT="11002" marB="110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858376794"/>
                  </a:ext>
                </a:extLst>
              </a:tr>
              <a:tr h="277173">
                <a:tc>
                  <a:txBody>
                    <a:bodyPr/>
                    <a:lstStyle/>
                    <a:p>
                      <a:pPr algn="just" fontAlgn="t"/>
                      <a:r>
                        <a:rPr lang="en-US" sz="2400">
                          <a:solidFill>
                            <a:srgbClr val="333333"/>
                          </a:solidFill>
                          <a:effectLst/>
                          <a:latin typeface="inter-regular"/>
                        </a:rPr>
                        <a:t>Button</a:t>
                      </a:r>
                    </a:p>
                  </a:txBody>
                  <a:tcPr marL="11002" marR="11002" marT="11002" marB="110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103400948"/>
                  </a:ext>
                </a:extLst>
              </a:tr>
              <a:tr h="277173">
                <a:tc>
                  <a:txBody>
                    <a:bodyPr/>
                    <a:lstStyle/>
                    <a:p>
                      <a:pPr algn="just" fontAlgn="t"/>
                      <a:r>
                        <a:rPr lang="en-US" sz="2400">
                          <a:solidFill>
                            <a:srgbClr val="333333"/>
                          </a:solidFill>
                          <a:effectLst/>
                          <a:latin typeface="inter-regular"/>
                        </a:rPr>
                        <a:t>LinkButton</a:t>
                      </a:r>
                    </a:p>
                  </a:txBody>
                  <a:tcPr marL="11002" marR="11002" marT="11002" marB="110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077352648"/>
                  </a:ext>
                </a:extLst>
              </a:tr>
              <a:tr h="277173">
                <a:tc>
                  <a:txBody>
                    <a:bodyPr/>
                    <a:lstStyle/>
                    <a:p>
                      <a:pPr algn="just" fontAlgn="t"/>
                      <a:r>
                        <a:rPr lang="en-US" sz="2400" dirty="0" err="1">
                          <a:solidFill>
                            <a:srgbClr val="333333"/>
                          </a:solidFill>
                          <a:effectLst/>
                          <a:latin typeface="inter-regular"/>
                        </a:rPr>
                        <a:t>ImageButton</a:t>
                      </a:r>
                      <a:endParaRPr lang="en-US" sz="2400" dirty="0">
                        <a:solidFill>
                          <a:srgbClr val="333333"/>
                        </a:solidFill>
                        <a:effectLst/>
                        <a:latin typeface="inter-regular"/>
                      </a:endParaRPr>
                    </a:p>
                  </a:txBody>
                  <a:tcPr marL="11002" marR="11002" marT="11002" marB="110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335721858"/>
                  </a:ext>
                </a:extLst>
              </a:tr>
              <a:tr h="277173">
                <a:tc>
                  <a:txBody>
                    <a:bodyPr/>
                    <a:lstStyle/>
                    <a:p>
                      <a:pPr algn="just" fontAlgn="t"/>
                      <a:r>
                        <a:rPr lang="en-US" sz="2400">
                          <a:solidFill>
                            <a:srgbClr val="333333"/>
                          </a:solidFill>
                          <a:effectLst/>
                          <a:latin typeface="inter-regular"/>
                        </a:rPr>
                        <a:t>Hyperlink</a:t>
                      </a:r>
                    </a:p>
                  </a:txBody>
                  <a:tcPr marL="11002" marR="11002" marT="11002" marB="110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14388676"/>
                  </a:ext>
                </a:extLst>
              </a:tr>
              <a:tr h="277173">
                <a:tc>
                  <a:txBody>
                    <a:bodyPr/>
                    <a:lstStyle/>
                    <a:p>
                      <a:pPr algn="just" fontAlgn="t"/>
                      <a:r>
                        <a:rPr lang="en-US" sz="2400">
                          <a:solidFill>
                            <a:srgbClr val="333333"/>
                          </a:solidFill>
                          <a:effectLst/>
                          <a:latin typeface="inter-regular"/>
                        </a:rPr>
                        <a:t>DropDownList</a:t>
                      </a:r>
                    </a:p>
                  </a:txBody>
                  <a:tcPr marL="11002" marR="11002" marT="11002" marB="110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995408401"/>
                  </a:ext>
                </a:extLst>
              </a:tr>
              <a:tr h="277173">
                <a:tc>
                  <a:txBody>
                    <a:bodyPr/>
                    <a:lstStyle/>
                    <a:p>
                      <a:pPr algn="just" fontAlgn="t"/>
                      <a:r>
                        <a:rPr lang="en-US" sz="2400">
                          <a:solidFill>
                            <a:srgbClr val="333333"/>
                          </a:solidFill>
                          <a:effectLst/>
                          <a:latin typeface="inter-regular"/>
                        </a:rPr>
                        <a:t>ListBox</a:t>
                      </a:r>
                    </a:p>
                  </a:txBody>
                  <a:tcPr marL="11002" marR="11002" marT="11002" marB="110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272680876"/>
                  </a:ext>
                </a:extLst>
              </a:tr>
              <a:tr h="279396">
                <a:tc>
                  <a:txBody>
                    <a:bodyPr/>
                    <a:lstStyle/>
                    <a:p>
                      <a:pPr algn="just" fontAlgn="t"/>
                      <a:r>
                        <a:rPr lang="en-US" sz="2400" dirty="0">
                          <a:solidFill>
                            <a:srgbClr val="333333"/>
                          </a:solidFill>
                          <a:effectLst/>
                          <a:latin typeface="inter-regular"/>
                        </a:rPr>
                        <a:t>DataGrid</a:t>
                      </a:r>
                    </a:p>
                  </a:txBody>
                  <a:tcPr marL="11002" marR="11002" marT="11002" marB="110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585426479"/>
                  </a:ext>
                </a:extLst>
              </a:tr>
              <a:tr h="335441">
                <a:tc>
                  <a:txBody>
                    <a:bodyPr/>
                    <a:lstStyle/>
                    <a:p>
                      <a:pPr algn="just" fontAlgn="t"/>
                      <a:r>
                        <a:rPr lang="en-US" sz="2400">
                          <a:solidFill>
                            <a:srgbClr val="333333"/>
                          </a:solidFill>
                          <a:effectLst/>
                          <a:latin typeface="inter-regular"/>
                        </a:rPr>
                        <a:t>DataList</a:t>
                      </a:r>
                    </a:p>
                  </a:txBody>
                  <a:tcPr marL="11002" marR="11002" marT="11002" marB="110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794271386"/>
                  </a:ext>
                </a:extLst>
              </a:tr>
              <a:tr h="277173">
                <a:tc>
                  <a:txBody>
                    <a:bodyPr/>
                    <a:lstStyle/>
                    <a:p>
                      <a:pPr algn="just" fontAlgn="t"/>
                      <a:r>
                        <a:rPr lang="en-US" sz="2400">
                          <a:solidFill>
                            <a:srgbClr val="333333"/>
                          </a:solidFill>
                          <a:effectLst/>
                          <a:latin typeface="inter-regular"/>
                        </a:rPr>
                        <a:t>CheckBox</a:t>
                      </a:r>
                    </a:p>
                  </a:txBody>
                  <a:tcPr marL="11002" marR="11002" marT="11002" marB="110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406017896"/>
                  </a:ext>
                </a:extLst>
              </a:tr>
              <a:tr h="277173">
                <a:tc>
                  <a:txBody>
                    <a:bodyPr/>
                    <a:lstStyle/>
                    <a:p>
                      <a:pPr algn="just" fontAlgn="t"/>
                      <a:r>
                        <a:rPr lang="en-US" sz="2400">
                          <a:solidFill>
                            <a:srgbClr val="333333"/>
                          </a:solidFill>
                          <a:effectLst/>
                          <a:latin typeface="inter-regular"/>
                        </a:rPr>
                        <a:t>CheckBoxList</a:t>
                      </a:r>
                    </a:p>
                  </a:txBody>
                  <a:tcPr marL="11002" marR="11002" marT="11002" marB="110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769140990"/>
                  </a:ext>
                </a:extLst>
              </a:tr>
              <a:tr h="277173">
                <a:tc>
                  <a:txBody>
                    <a:bodyPr/>
                    <a:lstStyle/>
                    <a:p>
                      <a:pPr algn="just" fontAlgn="t"/>
                      <a:r>
                        <a:rPr lang="en-US" sz="2400" dirty="0" err="1">
                          <a:solidFill>
                            <a:srgbClr val="333333"/>
                          </a:solidFill>
                          <a:effectLst/>
                          <a:latin typeface="inter-regular"/>
                        </a:rPr>
                        <a:t>RadioButton</a:t>
                      </a:r>
                      <a:endParaRPr lang="en-US" sz="2400" dirty="0">
                        <a:solidFill>
                          <a:srgbClr val="333333"/>
                        </a:solidFill>
                        <a:effectLst/>
                        <a:latin typeface="inter-regular"/>
                      </a:endParaRPr>
                    </a:p>
                  </a:txBody>
                  <a:tcPr marL="11002" marR="11002" marT="11002" marB="110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49987651"/>
                  </a:ext>
                </a:extLst>
              </a:tr>
            </a:tbl>
          </a:graphicData>
        </a:graphic>
      </p:graphicFrame>
      <p:graphicFrame>
        <p:nvGraphicFramePr>
          <p:cNvPr id="5" name="Table 4">
            <a:extLst>
              <a:ext uri="{FF2B5EF4-FFF2-40B4-BE49-F238E27FC236}">
                <a16:creationId xmlns:a16="http://schemas.microsoft.com/office/drawing/2014/main" id="{78252916-23FC-3013-B6C5-4A7C9F07F1E7}"/>
              </a:ext>
            </a:extLst>
          </p:cNvPr>
          <p:cNvGraphicFramePr>
            <a:graphicFrameLocks noGrp="1"/>
          </p:cNvGraphicFramePr>
          <p:nvPr>
            <p:extLst>
              <p:ext uri="{D42A27DB-BD31-4B8C-83A1-F6EECF244321}">
                <p14:modId xmlns:p14="http://schemas.microsoft.com/office/powerpoint/2010/main" val="2617369800"/>
              </p:ext>
            </p:extLst>
          </p:nvPr>
        </p:nvGraphicFramePr>
        <p:xfrm>
          <a:off x="7972906" y="2098677"/>
          <a:ext cx="2647506" cy="3489876"/>
        </p:xfrm>
        <a:graphic>
          <a:graphicData uri="http://schemas.openxmlformats.org/drawingml/2006/table">
            <a:tbl>
              <a:tblPr/>
              <a:tblGrid>
                <a:gridCol w="2647506">
                  <a:extLst>
                    <a:ext uri="{9D8B030D-6E8A-4147-A177-3AD203B41FA5}">
                      <a16:colId xmlns:a16="http://schemas.microsoft.com/office/drawing/2014/main" val="3596787834"/>
                    </a:ext>
                  </a:extLst>
                </a:gridCol>
              </a:tblGrid>
              <a:tr h="277173">
                <a:tc>
                  <a:txBody>
                    <a:bodyPr/>
                    <a:lstStyle/>
                    <a:p>
                      <a:pPr algn="just" fontAlgn="t"/>
                      <a:r>
                        <a:rPr lang="en-US" sz="2400" dirty="0" err="1">
                          <a:solidFill>
                            <a:srgbClr val="333333"/>
                          </a:solidFill>
                          <a:effectLst/>
                          <a:latin typeface="inter-regular"/>
                        </a:rPr>
                        <a:t>RadioButtonList</a:t>
                      </a:r>
                      <a:endParaRPr lang="en-US" sz="2400" dirty="0">
                        <a:solidFill>
                          <a:srgbClr val="333333"/>
                        </a:solidFill>
                        <a:effectLst/>
                        <a:latin typeface="inter-regular"/>
                      </a:endParaRPr>
                    </a:p>
                  </a:txBody>
                  <a:tcPr marL="11002" marR="11002" marT="11002" marB="110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596395256"/>
                  </a:ext>
                </a:extLst>
              </a:tr>
              <a:tr h="277173">
                <a:tc>
                  <a:txBody>
                    <a:bodyPr/>
                    <a:lstStyle/>
                    <a:p>
                      <a:pPr algn="just" fontAlgn="t"/>
                      <a:r>
                        <a:rPr lang="en-US" sz="2400" dirty="0">
                          <a:solidFill>
                            <a:srgbClr val="333333"/>
                          </a:solidFill>
                          <a:effectLst/>
                          <a:latin typeface="inter-regular"/>
                        </a:rPr>
                        <a:t>Image</a:t>
                      </a:r>
                    </a:p>
                  </a:txBody>
                  <a:tcPr marL="11002" marR="11002" marT="11002" marB="110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066701350"/>
                  </a:ext>
                </a:extLst>
              </a:tr>
              <a:tr h="277173">
                <a:tc>
                  <a:txBody>
                    <a:bodyPr/>
                    <a:lstStyle/>
                    <a:p>
                      <a:pPr algn="just" fontAlgn="t"/>
                      <a:r>
                        <a:rPr lang="en-US" sz="2400" dirty="0">
                          <a:solidFill>
                            <a:srgbClr val="333333"/>
                          </a:solidFill>
                          <a:effectLst/>
                          <a:latin typeface="inter-regular"/>
                        </a:rPr>
                        <a:t>Panel</a:t>
                      </a:r>
                    </a:p>
                  </a:txBody>
                  <a:tcPr marL="11002" marR="11002" marT="11002" marB="110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926722288"/>
                  </a:ext>
                </a:extLst>
              </a:tr>
              <a:tr h="277173">
                <a:tc>
                  <a:txBody>
                    <a:bodyPr/>
                    <a:lstStyle/>
                    <a:p>
                      <a:pPr algn="just" fontAlgn="t"/>
                      <a:r>
                        <a:rPr lang="en-US" sz="2400" dirty="0" err="1">
                          <a:solidFill>
                            <a:srgbClr val="333333"/>
                          </a:solidFill>
                          <a:effectLst/>
                          <a:latin typeface="inter-regular"/>
                        </a:rPr>
                        <a:t>PlaceHolder</a:t>
                      </a:r>
                      <a:endParaRPr lang="en-US" sz="2400" dirty="0">
                        <a:solidFill>
                          <a:srgbClr val="333333"/>
                        </a:solidFill>
                        <a:effectLst/>
                        <a:latin typeface="inter-regular"/>
                      </a:endParaRPr>
                    </a:p>
                  </a:txBody>
                  <a:tcPr marL="11002" marR="11002" marT="11002" marB="110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951326096"/>
                  </a:ext>
                </a:extLst>
              </a:tr>
              <a:tr h="277173">
                <a:tc>
                  <a:txBody>
                    <a:bodyPr/>
                    <a:lstStyle/>
                    <a:p>
                      <a:pPr algn="just" fontAlgn="t"/>
                      <a:r>
                        <a:rPr lang="en-US" sz="2400" dirty="0">
                          <a:solidFill>
                            <a:srgbClr val="333333"/>
                          </a:solidFill>
                          <a:effectLst/>
                          <a:latin typeface="inter-regular"/>
                        </a:rPr>
                        <a:t>Calendar</a:t>
                      </a:r>
                    </a:p>
                  </a:txBody>
                  <a:tcPr marL="11002" marR="11002" marT="11002" marB="110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4230710272"/>
                  </a:ext>
                </a:extLst>
              </a:tr>
              <a:tr h="277173">
                <a:tc>
                  <a:txBody>
                    <a:bodyPr/>
                    <a:lstStyle/>
                    <a:p>
                      <a:pPr algn="just" fontAlgn="t"/>
                      <a:r>
                        <a:rPr lang="en-US" sz="2400" dirty="0">
                          <a:solidFill>
                            <a:srgbClr val="333333"/>
                          </a:solidFill>
                          <a:effectLst/>
                          <a:latin typeface="inter-regular"/>
                        </a:rPr>
                        <a:t>AdRotator</a:t>
                      </a:r>
                    </a:p>
                  </a:txBody>
                  <a:tcPr marL="11002" marR="11002" marT="11002" marB="110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858832727"/>
                  </a:ext>
                </a:extLst>
              </a:tr>
              <a:tr h="277173">
                <a:tc>
                  <a:txBody>
                    <a:bodyPr/>
                    <a:lstStyle/>
                    <a:p>
                      <a:pPr algn="just" fontAlgn="t"/>
                      <a:r>
                        <a:rPr lang="en-US" sz="2400" dirty="0">
                          <a:solidFill>
                            <a:srgbClr val="333333"/>
                          </a:solidFill>
                          <a:effectLst/>
                          <a:latin typeface="inter-regular"/>
                        </a:rPr>
                        <a:t>Table</a:t>
                      </a:r>
                    </a:p>
                  </a:txBody>
                  <a:tcPr marL="11002" marR="11002" marT="11002" marB="110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85643436"/>
                  </a:ext>
                </a:extLst>
              </a:tr>
              <a:tr h="277173">
                <a:tc>
                  <a:txBody>
                    <a:bodyPr/>
                    <a:lstStyle/>
                    <a:p>
                      <a:pPr algn="just" fontAlgn="t"/>
                      <a:r>
                        <a:rPr lang="en-US" sz="2400" dirty="0">
                          <a:solidFill>
                            <a:srgbClr val="333333"/>
                          </a:solidFill>
                          <a:effectLst/>
                          <a:latin typeface="inter-regular"/>
                        </a:rPr>
                        <a:t>XML</a:t>
                      </a:r>
                    </a:p>
                  </a:txBody>
                  <a:tcPr marL="11002" marR="11002" marT="11002" marB="110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4293763792"/>
                  </a:ext>
                </a:extLst>
              </a:tr>
              <a:tr h="277173">
                <a:tc>
                  <a:txBody>
                    <a:bodyPr/>
                    <a:lstStyle/>
                    <a:p>
                      <a:pPr algn="just" fontAlgn="t"/>
                      <a:r>
                        <a:rPr lang="en-US" sz="2400" dirty="0">
                          <a:solidFill>
                            <a:srgbClr val="333333"/>
                          </a:solidFill>
                          <a:effectLst/>
                          <a:latin typeface="inter-regular"/>
                        </a:rPr>
                        <a:t>Literal</a:t>
                      </a:r>
                    </a:p>
                  </a:txBody>
                  <a:tcPr marL="11002" marR="11002" marT="11002" marB="11002">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524185280"/>
                  </a:ext>
                </a:extLst>
              </a:tr>
            </a:tbl>
          </a:graphicData>
        </a:graphic>
      </p:graphicFrame>
    </p:spTree>
    <p:extLst>
      <p:ext uri="{BB962C8B-B14F-4D97-AF65-F5344CB8AC3E}">
        <p14:creationId xmlns:p14="http://schemas.microsoft.com/office/powerpoint/2010/main" val="17452301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72AC4-65E3-F44C-5C9E-45FC2ED0F0DC}"/>
              </a:ext>
            </a:extLst>
          </p:cNvPr>
          <p:cNvSpPr>
            <a:spLocks noGrp="1"/>
          </p:cNvSpPr>
          <p:nvPr>
            <p:ph type="title"/>
          </p:nvPr>
        </p:nvSpPr>
        <p:spPr/>
        <p:txBody>
          <a:bodyPr/>
          <a:lstStyle/>
          <a:p>
            <a:r>
              <a:rPr lang="en-US" dirty="0"/>
              <a:t>Label</a:t>
            </a:r>
          </a:p>
        </p:txBody>
      </p:sp>
      <p:sp>
        <p:nvSpPr>
          <p:cNvPr id="3" name="Content Placeholder 2">
            <a:extLst>
              <a:ext uri="{FF2B5EF4-FFF2-40B4-BE49-F238E27FC236}">
                <a16:creationId xmlns:a16="http://schemas.microsoft.com/office/drawing/2014/main" id="{62969692-B76D-4565-E6EF-2C9BEC19A288}"/>
              </a:ext>
            </a:extLst>
          </p:cNvPr>
          <p:cNvSpPr>
            <a:spLocks noGrp="1"/>
          </p:cNvSpPr>
          <p:nvPr>
            <p:ph idx="1"/>
          </p:nvPr>
        </p:nvSpPr>
        <p:spPr>
          <a:xfrm>
            <a:off x="3869268" y="864108"/>
            <a:ext cx="7315200" cy="2123641"/>
          </a:xfrm>
        </p:spPr>
        <p:txBody>
          <a:bodyPr>
            <a:normAutofit/>
          </a:bodyPr>
          <a:lstStyle/>
          <a:p>
            <a:r>
              <a:rPr lang="en-US" sz="2400" dirty="0">
                <a:solidFill>
                  <a:schemeClr val="tx1"/>
                </a:solidFill>
              </a:rPr>
              <a:t>This control is used to </a:t>
            </a:r>
            <a:r>
              <a:rPr lang="en-US" sz="2400" dirty="0">
                <a:solidFill>
                  <a:srgbClr val="FF0000"/>
                </a:solidFill>
              </a:rPr>
              <a:t>display textual information </a:t>
            </a:r>
            <a:r>
              <a:rPr lang="en-US" sz="2400" dirty="0">
                <a:solidFill>
                  <a:schemeClr val="tx1"/>
                </a:solidFill>
              </a:rPr>
              <a:t>on the web forms. It is mainly used to create caption for the other controls like: textbox.</a:t>
            </a:r>
          </a:p>
          <a:p>
            <a:r>
              <a:rPr lang="en-US" sz="2400" dirty="0">
                <a:solidFill>
                  <a:schemeClr val="tx1"/>
                </a:solidFill>
              </a:rPr>
              <a:t>To create label either we can write code or use the drag and drop facility of visual studio.</a:t>
            </a:r>
          </a:p>
        </p:txBody>
      </p:sp>
      <p:sp>
        <p:nvSpPr>
          <p:cNvPr id="5" name="TextBox 4">
            <a:extLst>
              <a:ext uri="{FF2B5EF4-FFF2-40B4-BE49-F238E27FC236}">
                <a16:creationId xmlns:a16="http://schemas.microsoft.com/office/drawing/2014/main" id="{0968FAF8-7033-7986-216E-451EF64F3595}"/>
              </a:ext>
            </a:extLst>
          </p:cNvPr>
          <p:cNvSpPr txBox="1"/>
          <p:nvPr/>
        </p:nvSpPr>
        <p:spPr>
          <a:xfrm>
            <a:off x="4018124" y="3101262"/>
            <a:ext cx="8092360" cy="1141595"/>
          </a:xfrm>
          <a:prstGeom prst="rect">
            <a:avLst/>
          </a:prstGeom>
          <a:noFill/>
        </p:spPr>
        <p:txBody>
          <a:bodyPr wrap="square">
            <a:spAutoFit/>
          </a:bodyPr>
          <a:lstStyle/>
          <a:p>
            <a:pPr>
              <a:lnSpc>
                <a:spcPct val="150000"/>
              </a:lnSpc>
            </a:pPr>
            <a:r>
              <a:rPr lang="en-US" sz="2400" dirty="0">
                <a:solidFill>
                  <a:srgbClr val="0000FF"/>
                </a:solidFill>
                <a:latin typeface="Cascadia Mono" panose="020B0609020000020004" pitchFamily="49" charset="0"/>
              </a:rPr>
              <a:t>&lt;</a:t>
            </a:r>
            <a:r>
              <a:rPr lang="en-US" sz="2400" dirty="0" err="1">
                <a:solidFill>
                  <a:srgbClr val="800000"/>
                </a:solidFill>
                <a:latin typeface="Cascadia Mono" panose="020B0609020000020004" pitchFamily="49" charset="0"/>
              </a:rPr>
              <a:t>asp</a:t>
            </a:r>
            <a:r>
              <a:rPr lang="en-US" sz="2400" dirty="0" err="1">
                <a:solidFill>
                  <a:srgbClr val="0000FF"/>
                </a:solidFill>
                <a:latin typeface="Cascadia Mono" panose="020B0609020000020004" pitchFamily="49" charset="0"/>
              </a:rPr>
              <a:t>:</a:t>
            </a:r>
            <a:r>
              <a:rPr lang="en-US" sz="2400" dirty="0" err="1">
                <a:solidFill>
                  <a:srgbClr val="800000"/>
                </a:solidFill>
                <a:latin typeface="Cascadia Mono" panose="020B0609020000020004" pitchFamily="49" charset="0"/>
              </a:rPr>
              <a:t>Label</a:t>
            </a:r>
            <a:r>
              <a:rPr lang="en-US" sz="2400" dirty="0">
                <a:solidFill>
                  <a:srgbClr val="800000"/>
                </a:solidFill>
                <a:latin typeface="Cascadia Mono" panose="020B0609020000020004" pitchFamily="49" charset="0"/>
              </a:rPr>
              <a:t> ID</a:t>
            </a:r>
            <a:r>
              <a:rPr lang="en-US" sz="2400" dirty="0">
                <a:solidFill>
                  <a:srgbClr val="000000"/>
                </a:solidFill>
                <a:latin typeface="Cascadia Mono" panose="020B0609020000020004" pitchFamily="49" charset="0"/>
              </a:rPr>
              <a:t>=</a:t>
            </a:r>
            <a:r>
              <a:rPr lang="en-US" sz="2400" dirty="0">
                <a:solidFill>
                  <a:srgbClr val="0000FF"/>
                </a:solidFill>
                <a:latin typeface="Cascadia Mono" panose="020B0609020000020004" pitchFamily="49" charset="0"/>
              </a:rPr>
              <a:t>"Label1"</a:t>
            </a:r>
            <a:r>
              <a:rPr lang="en-US" sz="2400" dirty="0">
                <a:solidFill>
                  <a:srgbClr val="000000"/>
                </a:solidFill>
                <a:latin typeface="Cascadia Mono" panose="020B0609020000020004" pitchFamily="49" charset="0"/>
              </a:rPr>
              <a:t> </a:t>
            </a:r>
            <a:r>
              <a:rPr lang="en-US" sz="2400" dirty="0" err="1">
                <a:solidFill>
                  <a:srgbClr val="FF0000"/>
                </a:solidFill>
                <a:latin typeface="Cascadia Mono" panose="020B0609020000020004" pitchFamily="49" charset="0"/>
              </a:rPr>
              <a:t>runat</a:t>
            </a:r>
            <a:r>
              <a:rPr lang="en-US" sz="2400" dirty="0">
                <a:solidFill>
                  <a:srgbClr val="0000FF"/>
                </a:solidFill>
                <a:latin typeface="Cascadia Mono" panose="020B0609020000020004" pitchFamily="49" charset="0"/>
              </a:rPr>
              <a:t>="server"</a:t>
            </a:r>
          </a:p>
          <a:p>
            <a:pPr>
              <a:lnSpc>
                <a:spcPct val="150000"/>
              </a:lnSpc>
            </a:pPr>
            <a:r>
              <a:rPr lang="en-US" sz="2400" dirty="0">
                <a:solidFill>
                  <a:srgbClr val="000000"/>
                </a:solidFill>
                <a:latin typeface="Cascadia Mono" panose="020B0609020000020004" pitchFamily="49" charset="0"/>
              </a:rPr>
              <a:t> </a:t>
            </a:r>
            <a:r>
              <a:rPr lang="en-US" sz="2400" dirty="0">
                <a:solidFill>
                  <a:srgbClr val="FF0000"/>
                </a:solidFill>
                <a:latin typeface="Cascadia Mono" panose="020B0609020000020004" pitchFamily="49" charset="0"/>
              </a:rPr>
              <a:t>Text</a:t>
            </a:r>
            <a:r>
              <a:rPr lang="en-US" sz="2400" dirty="0">
                <a:solidFill>
                  <a:srgbClr val="0000FF"/>
                </a:solidFill>
                <a:latin typeface="Cascadia Mono" panose="020B0609020000020004" pitchFamily="49" charset="0"/>
              </a:rPr>
              <a:t>="Label"</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&gt; &lt;/</a:t>
            </a:r>
            <a:r>
              <a:rPr lang="en-US" sz="2400" dirty="0" err="1">
                <a:solidFill>
                  <a:srgbClr val="800000"/>
                </a:solidFill>
                <a:latin typeface="Cascadia Mono" panose="020B0609020000020004" pitchFamily="49" charset="0"/>
              </a:rPr>
              <a:t>asp</a:t>
            </a:r>
            <a:r>
              <a:rPr lang="en-US" sz="2400" dirty="0" err="1">
                <a:solidFill>
                  <a:srgbClr val="0000FF"/>
                </a:solidFill>
                <a:latin typeface="Cascadia Mono" panose="020B0609020000020004" pitchFamily="49" charset="0"/>
              </a:rPr>
              <a:t>:</a:t>
            </a:r>
            <a:r>
              <a:rPr lang="en-US" sz="2400" dirty="0" err="1">
                <a:solidFill>
                  <a:srgbClr val="800000"/>
                </a:solidFill>
                <a:latin typeface="Cascadia Mono" panose="020B0609020000020004" pitchFamily="49" charset="0"/>
              </a:rPr>
              <a:t>Label</a:t>
            </a:r>
            <a:r>
              <a:rPr lang="en-US" sz="2400" dirty="0">
                <a:solidFill>
                  <a:srgbClr val="0000FF"/>
                </a:solidFill>
                <a:latin typeface="Cascadia Mono" panose="020B0609020000020004" pitchFamily="49" charset="0"/>
              </a:rPr>
              <a:t>&gt;</a:t>
            </a:r>
            <a:r>
              <a:rPr lang="en-US" sz="2400" dirty="0">
                <a:solidFill>
                  <a:srgbClr val="000000"/>
                </a:solidFill>
                <a:latin typeface="Cascadia Mono" panose="020B0609020000020004" pitchFamily="49" charset="0"/>
              </a:rPr>
              <a:t> </a:t>
            </a:r>
            <a:endParaRPr lang="en-US" sz="2400" dirty="0"/>
          </a:p>
        </p:txBody>
      </p:sp>
    </p:spTree>
    <p:extLst>
      <p:ext uri="{BB962C8B-B14F-4D97-AF65-F5344CB8AC3E}">
        <p14:creationId xmlns:p14="http://schemas.microsoft.com/office/powerpoint/2010/main" val="1345542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8FB82-4FED-3733-89B9-308BC49BFC57}"/>
              </a:ext>
            </a:extLst>
          </p:cNvPr>
          <p:cNvSpPr>
            <a:spLocks noGrp="1"/>
          </p:cNvSpPr>
          <p:nvPr>
            <p:ph type="title"/>
          </p:nvPr>
        </p:nvSpPr>
        <p:spPr/>
        <p:txBody>
          <a:bodyPr/>
          <a:lstStyle/>
          <a:p>
            <a:r>
              <a:rPr lang="en-US" dirty="0" err="1"/>
              <a:t>TextBox</a:t>
            </a:r>
            <a:endParaRPr lang="en-US" dirty="0"/>
          </a:p>
        </p:txBody>
      </p:sp>
      <p:sp>
        <p:nvSpPr>
          <p:cNvPr id="3" name="Content Placeholder 2">
            <a:extLst>
              <a:ext uri="{FF2B5EF4-FFF2-40B4-BE49-F238E27FC236}">
                <a16:creationId xmlns:a16="http://schemas.microsoft.com/office/drawing/2014/main" id="{D702DC08-3973-93A0-292E-0256410E946F}"/>
              </a:ext>
            </a:extLst>
          </p:cNvPr>
          <p:cNvSpPr>
            <a:spLocks noGrp="1"/>
          </p:cNvSpPr>
          <p:nvPr>
            <p:ph idx="1"/>
          </p:nvPr>
        </p:nvSpPr>
        <p:spPr>
          <a:xfrm>
            <a:off x="3869268" y="864108"/>
            <a:ext cx="7315200" cy="794571"/>
          </a:xfrm>
        </p:spPr>
        <p:txBody>
          <a:bodyPr>
            <a:normAutofit/>
          </a:bodyPr>
          <a:lstStyle/>
          <a:p>
            <a:r>
              <a:rPr lang="en-US" sz="2400" dirty="0">
                <a:solidFill>
                  <a:schemeClr val="tx1"/>
                </a:solidFill>
              </a:rPr>
              <a:t>This is an input control which is used to take user input.</a:t>
            </a:r>
          </a:p>
        </p:txBody>
      </p:sp>
      <p:sp>
        <p:nvSpPr>
          <p:cNvPr id="5" name="TextBox 4">
            <a:extLst>
              <a:ext uri="{FF2B5EF4-FFF2-40B4-BE49-F238E27FC236}">
                <a16:creationId xmlns:a16="http://schemas.microsoft.com/office/drawing/2014/main" id="{8DAE2704-C146-4AD9-A426-81549EED9479}"/>
              </a:ext>
            </a:extLst>
          </p:cNvPr>
          <p:cNvSpPr txBox="1"/>
          <p:nvPr/>
        </p:nvSpPr>
        <p:spPr>
          <a:xfrm>
            <a:off x="3943695" y="1936254"/>
            <a:ext cx="7805281" cy="1141595"/>
          </a:xfrm>
          <a:prstGeom prst="rect">
            <a:avLst/>
          </a:prstGeom>
          <a:noFill/>
        </p:spPr>
        <p:txBody>
          <a:bodyPr wrap="square">
            <a:spAutoFit/>
          </a:bodyPr>
          <a:lstStyle/>
          <a:p>
            <a:pPr>
              <a:lnSpc>
                <a:spcPct val="150000"/>
              </a:lnSpc>
            </a:pPr>
            <a:r>
              <a:rPr lang="en-US" sz="2400" dirty="0">
                <a:solidFill>
                  <a:srgbClr val="0000FF"/>
                </a:solidFill>
                <a:latin typeface="Cascadia Mono" panose="020B0609020000020004" pitchFamily="49" charset="0"/>
              </a:rPr>
              <a:t>&lt;</a:t>
            </a:r>
            <a:r>
              <a:rPr lang="en-US" sz="2400" dirty="0" err="1">
                <a:solidFill>
                  <a:srgbClr val="800000"/>
                </a:solidFill>
                <a:latin typeface="Cascadia Mono" panose="020B0609020000020004" pitchFamily="49" charset="0"/>
              </a:rPr>
              <a:t>asp</a:t>
            </a:r>
            <a:r>
              <a:rPr lang="en-US" sz="2400" dirty="0" err="1">
                <a:solidFill>
                  <a:srgbClr val="0000FF"/>
                </a:solidFill>
                <a:latin typeface="Cascadia Mono" panose="020B0609020000020004" pitchFamily="49" charset="0"/>
              </a:rPr>
              <a:t>:</a:t>
            </a:r>
            <a:r>
              <a:rPr lang="en-US" sz="2400" dirty="0" err="1">
                <a:solidFill>
                  <a:srgbClr val="800000"/>
                </a:solidFill>
                <a:latin typeface="Cascadia Mono" panose="020B0609020000020004" pitchFamily="49" charset="0"/>
              </a:rPr>
              <a:t>TextBox</a:t>
            </a:r>
            <a:r>
              <a:rPr lang="en-US" sz="2400" dirty="0">
                <a:solidFill>
                  <a:srgbClr val="000000"/>
                </a:solidFill>
                <a:latin typeface="Cascadia Mono" panose="020B0609020000020004" pitchFamily="49" charset="0"/>
              </a:rPr>
              <a:t> </a:t>
            </a:r>
            <a:r>
              <a:rPr lang="en-US" sz="2400" dirty="0">
                <a:solidFill>
                  <a:srgbClr val="FF0000"/>
                </a:solidFill>
                <a:latin typeface="Cascadia Mono" panose="020B0609020000020004" pitchFamily="49" charset="0"/>
              </a:rPr>
              <a:t>ID</a:t>
            </a:r>
            <a:r>
              <a:rPr lang="en-US" sz="2400" dirty="0">
                <a:solidFill>
                  <a:srgbClr val="0000FF"/>
                </a:solidFill>
                <a:latin typeface="Cascadia Mono" panose="020B0609020000020004" pitchFamily="49" charset="0"/>
              </a:rPr>
              <a:t>="TextBox1"</a:t>
            </a:r>
            <a:r>
              <a:rPr lang="en-US" sz="2400" dirty="0">
                <a:solidFill>
                  <a:srgbClr val="000000"/>
                </a:solidFill>
                <a:latin typeface="Cascadia Mono" panose="020B0609020000020004" pitchFamily="49" charset="0"/>
              </a:rPr>
              <a:t> </a:t>
            </a:r>
            <a:r>
              <a:rPr lang="en-US" sz="2400" dirty="0" err="1">
                <a:solidFill>
                  <a:srgbClr val="FF0000"/>
                </a:solidFill>
                <a:latin typeface="Cascadia Mono" panose="020B0609020000020004" pitchFamily="49" charset="0"/>
              </a:rPr>
              <a:t>runat</a:t>
            </a:r>
            <a:r>
              <a:rPr lang="en-US" sz="2400" dirty="0">
                <a:solidFill>
                  <a:srgbClr val="0000FF"/>
                </a:solidFill>
                <a:latin typeface="Cascadia Mono" panose="020B0609020000020004" pitchFamily="49" charset="0"/>
              </a:rPr>
              <a:t>="server"&gt; &lt;/</a:t>
            </a:r>
            <a:r>
              <a:rPr lang="en-US" sz="2400" dirty="0" err="1">
                <a:solidFill>
                  <a:srgbClr val="800000"/>
                </a:solidFill>
                <a:latin typeface="Cascadia Mono" panose="020B0609020000020004" pitchFamily="49" charset="0"/>
              </a:rPr>
              <a:t>asp</a:t>
            </a:r>
            <a:r>
              <a:rPr lang="en-US" sz="2400" dirty="0" err="1">
                <a:solidFill>
                  <a:srgbClr val="0000FF"/>
                </a:solidFill>
                <a:latin typeface="Cascadia Mono" panose="020B0609020000020004" pitchFamily="49" charset="0"/>
              </a:rPr>
              <a:t>:</a:t>
            </a:r>
            <a:r>
              <a:rPr lang="en-US" sz="2400" dirty="0" err="1">
                <a:solidFill>
                  <a:srgbClr val="800000"/>
                </a:solidFill>
                <a:latin typeface="Cascadia Mono" panose="020B0609020000020004" pitchFamily="49" charset="0"/>
              </a:rPr>
              <a:t>TextBox</a:t>
            </a:r>
            <a:r>
              <a:rPr lang="en-US" sz="2400" dirty="0">
                <a:solidFill>
                  <a:srgbClr val="0000FF"/>
                </a:solidFill>
                <a:latin typeface="Cascadia Mono" panose="020B0609020000020004" pitchFamily="49" charset="0"/>
              </a:rPr>
              <a:t>&gt;</a:t>
            </a:r>
            <a:endParaRPr lang="en-US" sz="2400" dirty="0"/>
          </a:p>
        </p:txBody>
      </p:sp>
    </p:spTree>
    <p:extLst>
      <p:ext uri="{BB962C8B-B14F-4D97-AF65-F5344CB8AC3E}">
        <p14:creationId xmlns:p14="http://schemas.microsoft.com/office/powerpoint/2010/main" val="15983746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964F4-A34C-C1B4-EA23-FEF0A8CE8605}"/>
              </a:ext>
            </a:extLst>
          </p:cNvPr>
          <p:cNvSpPr>
            <a:spLocks noGrp="1"/>
          </p:cNvSpPr>
          <p:nvPr>
            <p:ph type="title"/>
          </p:nvPr>
        </p:nvSpPr>
        <p:spPr/>
        <p:txBody>
          <a:bodyPr/>
          <a:lstStyle/>
          <a:p>
            <a:r>
              <a:rPr lang="en-US" dirty="0"/>
              <a:t>Label, </a:t>
            </a:r>
            <a:r>
              <a:rPr lang="en-US" dirty="0" err="1"/>
              <a:t>TextBox</a:t>
            </a:r>
            <a:r>
              <a:rPr lang="en-US" dirty="0"/>
              <a:t> and Button</a:t>
            </a:r>
          </a:p>
        </p:txBody>
      </p:sp>
      <p:sp>
        <p:nvSpPr>
          <p:cNvPr id="5" name="TextBox 4">
            <a:extLst>
              <a:ext uri="{FF2B5EF4-FFF2-40B4-BE49-F238E27FC236}">
                <a16:creationId xmlns:a16="http://schemas.microsoft.com/office/drawing/2014/main" id="{D7ED7EB9-0EB0-C133-CDC9-93B964C43655}"/>
              </a:ext>
            </a:extLst>
          </p:cNvPr>
          <p:cNvSpPr txBox="1"/>
          <p:nvPr/>
        </p:nvSpPr>
        <p:spPr>
          <a:xfrm>
            <a:off x="3506086" y="464541"/>
            <a:ext cx="8685914" cy="6247864"/>
          </a:xfrm>
          <a:prstGeom prst="rect">
            <a:avLst/>
          </a:prstGeom>
          <a:noFill/>
        </p:spPr>
        <p:txBody>
          <a:bodyPr wrap="square">
            <a:spAutoFit/>
          </a:bodyPr>
          <a:lstStyle/>
          <a:p>
            <a:r>
              <a:rPr lang="en-US" sz="2000" dirty="0">
                <a:solidFill>
                  <a:srgbClr val="0000FF"/>
                </a:solidFill>
                <a:latin typeface="Cascadia Mono" panose="020B0609020000020004" pitchFamily="49" charset="0"/>
              </a:rPr>
              <a:t>&lt;</a:t>
            </a:r>
            <a:r>
              <a:rPr lang="en-US" sz="2000" dirty="0">
                <a:solidFill>
                  <a:srgbClr val="800000"/>
                </a:solidFill>
                <a:latin typeface="Cascadia Mono" panose="020B0609020000020004" pitchFamily="49" charset="0"/>
              </a:rPr>
              <a:t>body</a:t>
            </a:r>
            <a:r>
              <a:rPr lang="en-US" sz="2000" dirty="0">
                <a:solidFill>
                  <a:srgbClr val="0000FF"/>
                </a:solidFill>
                <a:latin typeface="Cascadia Mono" panose="020B0609020000020004" pitchFamily="49" charset="0"/>
              </a:rPr>
              <a:t>&gt;</a:t>
            </a:r>
            <a:r>
              <a:rPr lang="en-US" sz="2000" dirty="0">
                <a:solidFill>
                  <a:srgbClr val="000000"/>
                </a:solidFill>
                <a:latin typeface="Cascadia Mono" panose="020B0609020000020004" pitchFamily="49" charset="0"/>
              </a:rPr>
              <a:t>  </a:t>
            </a:r>
          </a:p>
          <a:p>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&lt;</a:t>
            </a:r>
            <a:r>
              <a:rPr lang="en-US" sz="2000" dirty="0">
                <a:solidFill>
                  <a:srgbClr val="800000"/>
                </a:solidFill>
                <a:latin typeface="Cascadia Mono" panose="020B0609020000020004" pitchFamily="49" charset="0"/>
              </a:rPr>
              <a:t>form</a:t>
            </a:r>
            <a:r>
              <a:rPr lang="en-US" sz="2000" dirty="0">
                <a:solidFill>
                  <a:srgbClr val="000000"/>
                </a:solidFill>
                <a:latin typeface="Cascadia Mono" panose="020B0609020000020004" pitchFamily="49" charset="0"/>
              </a:rPr>
              <a:t> </a:t>
            </a:r>
            <a:r>
              <a:rPr lang="en-US" sz="2000" dirty="0">
                <a:solidFill>
                  <a:srgbClr val="FF0000"/>
                </a:solidFill>
                <a:latin typeface="Cascadia Mono" panose="020B0609020000020004" pitchFamily="49" charset="0"/>
              </a:rPr>
              <a:t>id</a:t>
            </a:r>
            <a:r>
              <a:rPr lang="en-US" sz="2000" dirty="0">
                <a:solidFill>
                  <a:srgbClr val="0000FF"/>
                </a:solidFill>
                <a:latin typeface="Cascadia Mono" panose="020B0609020000020004" pitchFamily="49" charset="0"/>
              </a:rPr>
              <a:t>="form1"</a:t>
            </a:r>
            <a:r>
              <a:rPr lang="en-US" sz="2000" dirty="0">
                <a:solidFill>
                  <a:srgbClr val="000000"/>
                </a:solidFill>
                <a:latin typeface="Cascadia Mono" panose="020B0609020000020004" pitchFamily="49" charset="0"/>
              </a:rPr>
              <a:t> </a:t>
            </a:r>
            <a:r>
              <a:rPr lang="en-US" sz="2000" dirty="0" err="1">
                <a:solidFill>
                  <a:srgbClr val="FF0000"/>
                </a:solidFill>
                <a:latin typeface="Cascadia Mono" panose="020B0609020000020004" pitchFamily="49" charset="0"/>
              </a:rPr>
              <a:t>runat</a:t>
            </a:r>
            <a:r>
              <a:rPr lang="en-US" sz="2000" dirty="0">
                <a:solidFill>
                  <a:srgbClr val="0000FF"/>
                </a:solidFill>
                <a:latin typeface="Cascadia Mono" panose="020B0609020000020004" pitchFamily="49" charset="0"/>
              </a:rPr>
              <a:t>="server"&gt;</a:t>
            </a:r>
            <a:r>
              <a:rPr lang="en-US" sz="2000" dirty="0">
                <a:solidFill>
                  <a:srgbClr val="000000"/>
                </a:solidFill>
                <a:latin typeface="Cascadia Mono" panose="020B0609020000020004" pitchFamily="49" charset="0"/>
              </a:rPr>
              <a:t>  </a:t>
            </a:r>
          </a:p>
          <a:p>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&lt;</a:t>
            </a:r>
            <a:r>
              <a:rPr lang="en-US" sz="2000" dirty="0">
                <a:solidFill>
                  <a:srgbClr val="800000"/>
                </a:solidFill>
                <a:latin typeface="Cascadia Mono" panose="020B0609020000020004" pitchFamily="49" charset="0"/>
              </a:rPr>
              <a:t>div</a:t>
            </a:r>
            <a:r>
              <a:rPr lang="en-US" sz="2000" dirty="0">
                <a:solidFill>
                  <a:srgbClr val="0000FF"/>
                </a:solidFill>
                <a:latin typeface="Cascadia Mono" panose="020B0609020000020004" pitchFamily="49" charset="0"/>
              </a:rPr>
              <a:t>&gt;</a:t>
            </a:r>
            <a:r>
              <a:rPr lang="en-US" sz="2000" dirty="0">
                <a:solidFill>
                  <a:srgbClr val="000000"/>
                </a:solidFill>
                <a:latin typeface="Cascadia Mono" panose="020B0609020000020004" pitchFamily="49" charset="0"/>
              </a:rPr>
              <a:t>  </a:t>
            </a:r>
          </a:p>
          <a:p>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&lt;</a:t>
            </a:r>
            <a:r>
              <a:rPr lang="en-US" sz="2000" dirty="0" err="1">
                <a:solidFill>
                  <a:srgbClr val="800000"/>
                </a:solidFill>
                <a:latin typeface="Cascadia Mono" panose="020B0609020000020004" pitchFamily="49" charset="0"/>
              </a:rPr>
              <a:t>asp</a:t>
            </a:r>
            <a:r>
              <a:rPr lang="en-US" sz="2000" dirty="0" err="1">
                <a:solidFill>
                  <a:srgbClr val="0000FF"/>
                </a:solidFill>
                <a:latin typeface="Cascadia Mono" panose="020B0609020000020004" pitchFamily="49" charset="0"/>
              </a:rPr>
              <a:t>:</a:t>
            </a:r>
            <a:r>
              <a:rPr lang="en-US" sz="2000" dirty="0" err="1">
                <a:solidFill>
                  <a:srgbClr val="800000"/>
                </a:solidFill>
                <a:latin typeface="Cascadia Mono" panose="020B0609020000020004" pitchFamily="49" charset="0"/>
              </a:rPr>
              <a:t>Label</a:t>
            </a:r>
            <a:r>
              <a:rPr lang="en-US" sz="2000" dirty="0">
                <a:solidFill>
                  <a:srgbClr val="000000"/>
                </a:solidFill>
                <a:latin typeface="Cascadia Mono" panose="020B0609020000020004" pitchFamily="49" charset="0"/>
              </a:rPr>
              <a:t> </a:t>
            </a:r>
            <a:r>
              <a:rPr lang="en-US" sz="2000" dirty="0">
                <a:solidFill>
                  <a:srgbClr val="FF0000"/>
                </a:solidFill>
                <a:latin typeface="Cascadia Mono" panose="020B0609020000020004" pitchFamily="49" charset="0"/>
              </a:rPr>
              <a:t>ID</a:t>
            </a:r>
            <a:r>
              <a:rPr lang="en-US" sz="2000" dirty="0">
                <a:solidFill>
                  <a:srgbClr val="0000FF"/>
                </a:solidFill>
                <a:latin typeface="Cascadia Mono" panose="020B0609020000020004" pitchFamily="49" charset="0"/>
              </a:rPr>
              <a:t>="</a:t>
            </a:r>
            <a:r>
              <a:rPr lang="en-US" sz="2000" dirty="0" err="1">
                <a:solidFill>
                  <a:srgbClr val="0000FF"/>
                </a:solidFill>
                <a:latin typeface="Cascadia Mono" panose="020B0609020000020004" pitchFamily="49" charset="0"/>
              </a:rPr>
              <a:t>labelId</a:t>
            </a:r>
            <a:r>
              <a:rPr lang="en-US" sz="2000" dirty="0">
                <a:solidFill>
                  <a:srgbClr val="0000FF"/>
                </a:solidFill>
                <a:latin typeface="Cascadia Mono" panose="020B0609020000020004" pitchFamily="49" charset="0"/>
              </a:rPr>
              <a:t>"</a:t>
            </a:r>
            <a:r>
              <a:rPr lang="en-US" sz="2000" dirty="0">
                <a:solidFill>
                  <a:srgbClr val="000000"/>
                </a:solidFill>
                <a:latin typeface="Cascadia Mono" panose="020B0609020000020004" pitchFamily="49" charset="0"/>
              </a:rPr>
              <a:t> </a:t>
            </a:r>
            <a:r>
              <a:rPr lang="en-US" sz="2000" dirty="0" err="1">
                <a:solidFill>
                  <a:srgbClr val="FF0000"/>
                </a:solidFill>
                <a:latin typeface="Cascadia Mono" panose="020B0609020000020004" pitchFamily="49" charset="0"/>
              </a:rPr>
              <a:t>runat</a:t>
            </a:r>
            <a:r>
              <a:rPr lang="en-US" sz="2000" dirty="0">
                <a:solidFill>
                  <a:srgbClr val="0000FF"/>
                </a:solidFill>
                <a:latin typeface="Cascadia Mono" panose="020B0609020000020004" pitchFamily="49" charset="0"/>
              </a:rPr>
              <a:t>="server"&gt;</a:t>
            </a:r>
            <a:r>
              <a:rPr lang="en-US" sz="2000" dirty="0">
                <a:solidFill>
                  <a:srgbClr val="000000"/>
                </a:solidFill>
                <a:latin typeface="Cascadia Mono" panose="020B0609020000020004" pitchFamily="49" charset="0"/>
              </a:rPr>
              <a:t>User Name</a:t>
            </a:r>
            <a:r>
              <a:rPr lang="en-US" sz="2000" dirty="0">
                <a:solidFill>
                  <a:srgbClr val="0000FF"/>
                </a:solidFill>
                <a:latin typeface="Cascadia Mono" panose="020B0609020000020004" pitchFamily="49" charset="0"/>
              </a:rPr>
              <a:t>&lt;/</a:t>
            </a:r>
            <a:r>
              <a:rPr lang="en-US" sz="2000" dirty="0" err="1">
                <a:solidFill>
                  <a:srgbClr val="800000"/>
                </a:solidFill>
                <a:latin typeface="Cascadia Mono" panose="020B0609020000020004" pitchFamily="49" charset="0"/>
              </a:rPr>
              <a:t>asp</a:t>
            </a:r>
            <a:r>
              <a:rPr lang="en-US" sz="2000" dirty="0" err="1">
                <a:solidFill>
                  <a:srgbClr val="0000FF"/>
                </a:solidFill>
                <a:latin typeface="Cascadia Mono" panose="020B0609020000020004" pitchFamily="49" charset="0"/>
              </a:rPr>
              <a:t>:</a:t>
            </a:r>
            <a:r>
              <a:rPr lang="en-US" sz="2000" dirty="0" err="1">
                <a:solidFill>
                  <a:srgbClr val="800000"/>
                </a:solidFill>
                <a:latin typeface="Cascadia Mono" panose="020B0609020000020004" pitchFamily="49" charset="0"/>
              </a:rPr>
              <a:t>Label</a:t>
            </a:r>
            <a:r>
              <a:rPr lang="en-US" sz="2000" dirty="0">
                <a:solidFill>
                  <a:srgbClr val="0000FF"/>
                </a:solidFill>
                <a:latin typeface="Cascadia Mono" panose="020B0609020000020004" pitchFamily="49" charset="0"/>
              </a:rPr>
              <a:t>&gt;</a:t>
            </a:r>
            <a:r>
              <a:rPr lang="en-US" sz="2000" dirty="0">
                <a:solidFill>
                  <a:srgbClr val="000000"/>
                </a:solidFill>
                <a:latin typeface="Cascadia Mono" panose="020B0609020000020004" pitchFamily="49" charset="0"/>
              </a:rPr>
              <a:t>  </a:t>
            </a:r>
          </a:p>
          <a:p>
            <a:endParaRPr lang="en-US" sz="2000" dirty="0">
              <a:solidFill>
                <a:srgbClr val="000000"/>
              </a:solidFill>
              <a:latin typeface="Cascadia Mono" panose="020B0609020000020004" pitchFamily="49" charset="0"/>
            </a:endParaRPr>
          </a:p>
          <a:p>
            <a:endParaRPr lang="en-US" sz="2000" dirty="0">
              <a:solidFill>
                <a:srgbClr val="000000"/>
              </a:solidFill>
              <a:latin typeface="Cascadia Mono" panose="020B0609020000020004" pitchFamily="49" charset="0"/>
            </a:endParaRPr>
          </a:p>
          <a:p>
            <a:r>
              <a:rPr lang="en-US" sz="2000" dirty="0">
                <a:solidFill>
                  <a:srgbClr val="0000FF"/>
                </a:solidFill>
                <a:latin typeface="Cascadia Mono" panose="020B0609020000020004" pitchFamily="49" charset="0"/>
              </a:rPr>
              <a:t>&lt;</a:t>
            </a:r>
            <a:r>
              <a:rPr lang="en-US" sz="2000" dirty="0" err="1">
                <a:solidFill>
                  <a:srgbClr val="800000"/>
                </a:solidFill>
                <a:latin typeface="Cascadia Mono" panose="020B0609020000020004" pitchFamily="49" charset="0"/>
              </a:rPr>
              <a:t>asp</a:t>
            </a:r>
            <a:r>
              <a:rPr lang="en-US" sz="2000" dirty="0" err="1">
                <a:solidFill>
                  <a:srgbClr val="0000FF"/>
                </a:solidFill>
                <a:latin typeface="Cascadia Mono" panose="020B0609020000020004" pitchFamily="49" charset="0"/>
              </a:rPr>
              <a:t>:</a:t>
            </a:r>
            <a:r>
              <a:rPr lang="en-US" sz="2000" dirty="0" err="1">
                <a:solidFill>
                  <a:srgbClr val="800000"/>
                </a:solidFill>
                <a:latin typeface="Cascadia Mono" panose="020B0609020000020004" pitchFamily="49" charset="0"/>
              </a:rPr>
              <a:t>TextBox</a:t>
            </a:r>
            <a:r>
              <a:rPr lang="en-US" sz="2000" dirty="0">
                <a:solidFill>
                  <a:srgbClr val="000000"/>
                </a:solidFill>
                <a:latin typeface="Cascadia Mono" panose="020B0609020000020004" pitchFamily="49" charset="0"/>
              </a:rPr>
              <a:t> </a:t>
            </a:r>
            <a:r>
              <a:rPr lang="en-US" sz="2000" dirty="0">
                <a:solidFill>
                  <a:srgbClr val="FF0000"/>
                </a:solidFill>
                <a:latin typeface="Cascadia Mono" panose="020B0609020000020004" pitchFamily="49" charset="0"/>
              </a:rPr>
              <a:t>ID</a:t>
            </a:r>
            <a:r>
              <a:rPr lang="en-US" sz="2000" dirty="0">
                <a:solidFill>
                  <a:srgbClr val="0000FF"/>
                </a:solidFill>
                <a:latin typeface="Cascadia Mono" panose="020B0609020000020004" pitchFamily="49" charset="0"/>
              </a:rPr>
              <a:t>="</a:t>
            </a:r>
            <a:r>
              <a:rPr lang="en-US" sz="2000" dirty="0" err="1">
                <a:solidFill>
                  <a:srgbClr val="0000FF"/>
                </a:solidFill>
                <a:latin typeface="Cascadia Mono" panose="020B0609020000020004" pitchFamily="49" charset="0"/>
              </a:rPr>
              <a:t>UserName</a:t>
            </a:r>
            <a:r>
              <a:rPr lang="en-US" sz="2000" dirty="0">
                <a:solidFill>
                  <a:srgbClr val="0000FF"/>
                </a:solidFill>
                <a:latin typeface="Cascadia Mono" panose="020B0609020000020004" pitchFamily="49" charset="0"/>
              </a:rPr>
              <a:t>"</a:t>
            </a:r>
            <a:r>
              <a:rPr lang="en-US" sz="2000" dirty="0">
                <a:solidFill>
                  <a:srgbClr val="000000"/>
                </a:solidFill>
                <a:latin typeface="Cascadia Mono" panose="020B0609020000020004" pitchFamily="49" charset="0"/>
              </a:rPr>
              <a:t> </a:t>
            </a:r>
            <a:r>
              <a:rPr lang="en-US" sz="2000" dirty="0" err="1">
                <a:solidFill>
                  <a:srgbClr val="FF0000"/>
                </a:solidFill>
                <a:latin typeface="Cascadia Mono" panose="020B0609020000020004" pitchFamily="49" charset="0"/>
              </a:rPr>
              <a:t>runat</a:t>
            </a:r>
            <a:r>
              <a:rPr lang="en-US" sz="2000" dirty="0">
                <a:solidFill>
                  <a:srgbClr val="0000FF"/>
                </a:solidFill>
                <a:latin typeface="Cascadia Mono" panose="020B0609020000020004" pitchFamily="49" charset="0"/>
              </a:rPr>
              <a:t>="server"</a:t>
            </a:r>
            <a:r>
              <a:rPr lang="en-US" sz="2000" dirty="0">
                <a:solidFill>
                  <a:srgbClr val="000000"/>
                </a:solidFill>
                <a:latin typeface="Cascadia Mono" panose="020B0609020000020004" pitchFamily="49" charset="0"/>
              </a:rPr>
              <a:t> </a:t>
            </a:r>
            <a:r>
              <a:rPr lang="en-US" sz="2000" dirty="0">
                <a:solidFill>
                  <a:srgbClr val="FF0000"/>
                </a:solidFill>
                <a:latin typeface="Cascadia Mono" panose="020B0609020000020004" pitchFamily="49" charset="0"/>
              </a:rPr>
              <a:t>ToolTip</a:t>
            </a:r>
            <a:r>
              <a:rPr lang="en-US" sz="2000" dirty="0">
                <a:solidFill>
                  <a:srgbClr val="0000FF"/>
                </a:solidFill>
                <a:latin typeface="Cascadia Mono" panose="020B0609020000020004" pitchFamily="49" charset="0"/>
              </a:rPr>
              <a:t>="Enter User Name"&gt;&lt;/</a:t>
            </a:r>
            <a:r>
              <a:rPr lang="en-US" sz="2000" dirty="0" err="1">
                <a:solidFill>
                  <a:srgbClr val="800000"/>
                </a:solidFill>
                <a:latin typeface="Cascadia Mono" panose="020B0609020000020004" pitchFamily="49" charset="0"/>
              </a:rPr>
              <a:t>asp</a:t>
            </a:r>
            <a:r>
              <a:rPr lang="en-US" sz="2000" dirty="0" err="1">
                <a:solidFill>
                  <a:srgbClr val="0000FF"/>
                </a:solidFill>
                <a:latin typeface="Cascadia Mono" panose="020B0609020000020004" pitchFamily="49" charset="0"/>
              </a:rPr>
              <a:t>:</a:t>
            </a:r>
            <a:r>
              <a:rPr lang="en-US" sz="2000" dirty="0" err="1">
                <a:solidFill>
                  <a:srgbClr val="800000"/>
                </a:solidFill>
                <a:latin typeface="Cascadia Mono" panose="020B0609020000020004" pitchFamily="49" charset="0"/>
              </a:rPr>
              <a:t>TextBox</a:t>
            </a:r>
            <a:r>
              <a:rPr lang="en-US" sz="2000" dirty="0">
                <a:solidFill>
                  <a:srgbClr val="0000FF"/>
                </a:solidFill>
                <a:latin typeface="Cascadia Mono" panose="020B0609020000020004" pitchFamily="49" charset="0"/>
              </a:rPr>
              <a:t>&gt;</a:t>
            </a:r>
            <a:r>
              <a:rPr lang="en-US" sz="2000" dirty="0">
                <a:solidFill>
                  <a:srgbClr val="000000"/>
                </a:solidFill>
                <a:latin typeface="Cascadia Mono" panose="020B0609020000020004" pitchFamily="49" charset="0"/>
              </a:rPr>
              <a:t>  </a:t>
            </a:r>
          </a:p>
          <a:p>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&lt;/</a:t>
            </a:r>
            <a:r>
              <a:rPr lang="en-US" sz="2000" dirty="0">
                <a:solidFill>
                  <a:srgbClr val="800000"/>
                </a:solidFill>
                <a:latin typeface="Cascadia Mono" panose="020B0609020000020004" pitchFamily="49" charset="0"/>
              </a:rPr>
              <a:t>div</a:t>
            </a:r>
            <a:r>
              <a:rPr lang="en-US" sz="2000" dirty="0">
                <a:solidFill>
                  <a:srgbClr val="0000FF"/>
                </a:solidFill>
                <a:latin typeface="Cascadia Mono" panose="020B0609020000020004" pitchFamily="49" charset="0"/>
              </a:rPr>
              <a:t>&gt;</a:t>
            </a:r>
            <a:r>
              <a:rPr lang="en-US" sz="2000" dirty="0">
                <a:solidFill>
                  <a:srgbClr val="000000"/>
                </a:solidFill>
                <a:latin typeface="Cascadia Mono" panose="020B0609020000020004" pitchFamily="49" charset="0"/>
              </a:rPr>
              <a:t>  </a:t>
            </a:r>
          </a:p>
          <a:p>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&lt;</a:t>
            </a:r>
            <a:r>
              <a:rPr lang="en-US" sz="2000" dirty="0">
                <a:solidFill>
                  <a:srgbClr val="800000"/>
                </a:solidFill>
                <a:latin typeface="Cascadia Mono" panose="020B0609020000020004" pitchFamily="49" charset="0"/>
              </a:rPr>
              <a:t>p</a:t>
            </a:r>
            <a:r>
              <a:rPr lang="en-US" sz="2000" dirty="0">
                <a:solidFill>
                  <a:srgbClr val="0000FF"/>
                </a:solidFill>
                <a:latin typeface="Cascadia Mono" panose="020B0609020000020004" pitchFamily="49" charset="0"/>
              </a:rPr>
              <a:t>&gt;</a:t>
            </a:r>
            <a:r>
              <a:rPr lang="en-US" sz="2000" dirty="0">
                <a:solidFill>
                  <a:srgbClr val="000000"/>
                </a:solidFill>
                <a:latin typeface="Cascadia Mono" panose="020B0609020000020004" pitchFamily="49" charset="0"/>
              </a:rPr>
              <a:t>  </a:t>
            </a:r>
          </a:p>
          <a:p>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&lt;</a:t>
            </a:r>
            <a:r>
              <a:rPr lang="en-US" sz="2000" dirty="0" err="1">
                <a:solidFill>
                  <a:srgbClr val="800000"/>
                </a:solidFill>
                <a:latin typeface="Cascadia Mono" panose="020B0609020000020004" pitchFamily="49" charset="0"/>
              </a:rPr>
              <a:t>asp</a:t>
            </a:r>
            <a:r>
              <a:rPr lang="en-US" sz="2000" dirty="0" err="1">
                <a:solidFill>
                  <a:srgbClr val="0000FF"/>
                </a:solidFill>
                <a:latin typeface="Cascadia Mono" panose="020B0609020000020004" pitchFamily="49" charset="0"/>
              </a:rPr>
              <a:t>:</a:t>
            </a:r>
            <a:r>
              <a:rPr lang="en-US" sz="2000" dirty="0" err="1">
                <a:solidFill>
                  <a:srgbClr val="800000"/>
                </a:solidFill>
                <a:latin typeface="Cascadia Mono" panose="020B0609020000020004" pitchFamily="49" charset="0"/>
              </a:rPr>
              <a:t>Button</a:t>
            </a:r>
            <a:r>
              <a:rPr lang="en-US" sz="2000" dirty="0">
                <a:solidFill>
                  <a:srgbClr val="000000"/>
                </a:solidFill>
                <a:latin typeface="Cascadia Mono" panose="020B0609020000020004" pitchFamily="49" charset="0"/>
              </a:rPr>
              <a:t> </a:t>
            </a:r>
            <a:r>
              <a:rPr lang="en-US" sz="2000" dirty="0">
                <a:solidFill>
                  <a:srgbClr val="FF0000"/>
                </a:solidFill>
                <a:latin typeface="Cascadia Mono" panose="020B0609020000020004" pitchFamily="49" charset="0"/>
              </a:rPr>
              <a:t>ID</a:t>
            </a:r>
            <a:r>
              <a:rPr lang="en-US" sz="2000" dirty="0">
                <a:solidFill>
                  <a:srgbClr val="0000FF"/>
                </a:solidFill>
                <a:latin typeface="Cascadia Mono" panose="020B0609020000020004" pitchFamily="49" charset="0"/>
              </a:rPr>
              <a:t>="</a:t>
            </a:r>
            <a:r>
              <a:rPr lang="en-US" sz="2000" dirty="0" err="1">
                <a:solidFill>
                  <a:srgbClr val="0000FF"/>
                </a:solidFill>
                <a:latin typeface="Cascadia Mono" panose="020B0609020000020004" pitchFamily="49" charset="0"/>
              </a:rPr>
              <a:t>SubmitButton</a:t>
            </a:r>
            <a:r>
              <a:rPr lang="en-US" sz="2000" dirty="0">
                <a:solidFill>
                  <a:srgbClr val="0000FF"/>
                </a:solidFill>
                <a:latin typeface="Cascadia Mono" panose="020B0609020000020004" pitchFamily="49" charset="0"/>
              </a:rPr>
              <a:t>"</a:t>
            </a:r>
            <a:r>
              <a:rPr lang="en-US" sz="2000" dirty="0">
                <a:solidFill>
                  <a:srgbClr val="000000"/>
                </a:solidFill>
                <a:latin typeface="Cascadia Mono" panose="020B0609020000020004" pitchFamily="49" charset="0"/>
              </a:rPr>
              <a:t> </a:t>
            </a:r>
            <a:r>
              <a:rPr lang="en-US" sz="2000" dirty="0" err="1">
                <a:solidFill>
                  <a:srgbClr val="FF0000"/>
                </a:solidFill>
                <a:latin typeface="Cascadia Mono" panose="020B0609020000020004" pitchFamily="49" charset="0"/>
              </a:rPr>
              <a:t>runat</a:t>
            </a:r>
            <a:r>
              <a:rPr lang="en-US" sz="2000" dirty="0">
                <a:solidFill>
                  <a:srgbClr val="0000FF"/>
                </a:solidFill>
                <a:latin typeface="Cascadia Mono" panose="020B0609020000020004" pitchFamily="49" charset="0"/>
              </a:rPr>
              <a:t>="server"</a:t>
            </a:r>
            <a:r>
              <a:rPr lang="en-US" sz="2000" dirty="0">
                <a:solidFill>
                  <a:srgbClr val="000000"/>
                </a:solidFill>
                <a:latin typeface="Cascadia Mono" panose="020B0609020000020004" pitchFamily="49" charset="0"/>
              </a:rPr>
              <a:t> </a:t>
            </a:r>
            <a:r>
              <a:rPr lang="en-US" sz="2000" dirty="0">
                <a:solidFill>
                  <a:srgbClr val="FF0000"/>
                </a:solidFill>
                <a:latin typeface="Cascadia Mono" panose="020B0609020000020004" pitchFamily="49" charset="0"/>
              </a:rPr>
              <a:t>Text</a:t>
            </a:r>
            <a:r>
              <a:rPr lang="en-US" sz="2000" dirty="0">
                <a:solidFill>
                  <a:srgbClr val="0000FF"/>
                </a:solidFill>
                <a:latin typeface="Cascadia Mono" panose="020B0609020000020004" pitchFamily="49" charset="0"/>
              </a:rPr>
              <a:t>="Submit"</a:t>
            </a:r>
            <a:r>
              <a:rPr lang="en-US" sz="2000" dirty="0">
                <a:solidFill>
                  <a:srgbClr val="000000"/>
                </a:solidFill>
                <a:latin typeface="Cascadia Mono" panose="020B0609020000020004" pitchFamily="49" charset="0"/>
              </a:rPr>
              <a:t> </a:t>
            </a:r>
            <a:r>
              <a:rPr lang="en-US" sz="2000" dirty="0" err="1">
                <a:solidFill>
                  <a:srgbClr val="FF0000"/>
                </a:solidFill>
                <a:latin typeface="Cascadia Mono" panose="020B0609020000020004" pitchFamily="49" charset="0"/>
              </a:rPr>
              <a:t>OnClick</a:t>
            </a:r>
            <a:r>
              <a:rPr lang="en-US" sz="2000" dirty="0">
                <a:solidFill>
                  <a:srgbClr val="0000FF"/>
                </a:solidFill>
                <a:latin typeface="Cascadia Mono" panose="020B0609020000020004" pitchFamily="49" charset="0"/>
              </a:rPr>
              <a:t>="</a:t>
            </a:r>
            <a:r>
              <a:rPr lang="en-US" sz="2000" dirty="0" err="1">
                <a:solidFill>
                  <a:srgbClr val="0000FF"/>
                </a:solidFill>
                <a:latin typeface="Cascadia Mono" panose="020B0609020000020004" pitchFamily="49" charset="0"/>
              </a:rPr>
              <a:t>SubmitButton_Click</a:t>
            </a:r>
            <a:r>
              <a:rPr lang="en-US" sz="2000" dirty="0">
                <a:solidFill>
                  <a:srgbClr val="0000FF"/>
                </a:solidFill>
                <a:latin typeface="Cascadia Mono" panose="020B0609020000020004" pitchFamily="49" charset="0"/>
              </a:rPr>
              <a:t>"</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/&gt;</a:t>
            </a:r>
            <a:r>
              <a:rPr lang="en-US" sz="2000" dirty="0">
                <a:solidFill>
                  <a:srgbClr val="000000"/>
                </a:solidFill>
                <a:latin typeface="Cascadia Mono" panose="020B0609020000020004" pitchFamily="49" charset="0"/>
              </a:rPr>
              <a:t>  </a:t>
            </a:r>
          </a:p>
          <a:p>
            <a:endParaRPr lang="en-US" sz="2000" dirty="0">
              <a:solidFill>
                <a:srgbClr val="000000"/>
              </a:solidFill>
              <a:latin typeface="Cascadia Mono" panose="020B0609020000020004" pitchFamily="49" charset="0"/>
            </a:endParaRPr>
          </a:p>
          <a:p>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&lt;/</a:t>
            </a:r>
            <a:r>
              <a:rPr lang="en-US" sz="2000" dirty="0">
                <a:solidFill>
                  <a:srgbClr val="800000"/>
                </a:solidFill>
                <a:latin typeface="Cascadia Mono" panose="020B0609020000020004" pitchFamily="49" charset="0"/>
              </a:rPr>
              <a:t>p</a:t>
            </a:r>
            <a:r>
              <a:rPr lang="en-US" sz="2000" dirty="0">
                <a:solidFill>
                  <a:srgbClr val="0000FF"/>
                </a:solidFill>
                <a:latin typeface="Cascadia Mono" panose="020B0609020000020004" pitchFamily="49" charset="0"/>
              </a:rPr>
              <a:t>&gt;</a:t>
            </a:r>
            <a:r>
              <a:rPr lang="en-US" sz="2000" dirty="0">
                <a:solidFill>
                  <a:srgbClr val="000000"/>
                </a:solidFill>
                <a:latin typeface="Cascadia Mono" panose="020B0609020000020004" pitchFamily="49" charset="0"/>
              </a:rPr>
              <a:t>  </a:t>
            </a:r>
          </a:p>
          <a:p>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&lt;</a:t>
            </a:r>
            <a:r>
              <a:rPr lang="en-US" sz="2000" dirty="0" err="1">
                <a:solidFill>
                  <a:srgbClr val="800000"/>
                </a:solidFill>
                <a:latin typeface="Cascadia Mono" panose="020B0609020000020004" pitchFamily="49" charset="0"/>
              </a:rPr>
              <a:t>br</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/&gt;</a:t>
            </a:r>
            <a:r>
              <a:rPr lang="en-US" sz="2000" dirty="0">
                <a:solidFill>
                  <a:srgbClr val="000000"/>
                </a:solidFill>
                <a:latin typeface="Cascadia Mono" panose="020B0609020000020004" pitchFamily="49" charset="0"/>
              </a:rPr>
              <a:t>                   </a:t>
            </a:r>
          </a:p>
          <a:p>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&lt;/</a:t>
            </a:r>
            <a:r>
              <a:rPr lang="en-US" sz="2000" dirty="0">
                <a:solidFill>
                  <a:srgbClr val="800000"/>
                </a:solidFill>
                <a:latin typeface="Cascadia Mono" panose="020B0609020000020004" pitchFamily="49" charset="0"/>
              </a:rPr>
              <a:t>form</a:t>
            </a:r>
            <a:r>
              <a:rPr lang="en-US" sz="2000" dirty="0">
                <a:solidFill>
                  <a:srgbClr val="0000FF"/>
                </a:solidFill>
                <a:latin typeface="Cascadia Mono" panose="020B0609020000020004" pitchFamily="49" charset="0"/>
              </a:rPr>
              <a:t>&gt;</a:t>
            </a:r>
            <a:r>
              <a:rPr lang="en-US" sz="2000" dirty="0">
                <a:solidFill>
                  <a:srgbClr val="000000"/>
                </a:solidFill>
                <a:latin typeface="Cascadia Mono" panose="020B0609020000020004" pitchFamily="49" charset="0"/>
              </a:rPr>
              <a:t>  </a:t>
            </a:r>
          </a:p>
          <a:p>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&lt;</a:t>
            </a:r>
            <a:r>
              <a:rPr lang="en-US" sz="2000" dirty="0" err="1">
                <a:solidFill>
                  <a:srgbClr val="800000"/>
                </a:solidFill>
                <a:latin typeface="Cascadia Mono" panose="020B0609020000020004" pitchFamily="49" charset="0"/>
              </a:rPr>
              <a:t>asp</a:t>
            </a:r>
            <a:r>
              <a:rPr lang="en-US" sz="2000" dirty="0" err="1">
                <a:solidFill>
                  <a:srgbClr val="0000FF"/>
                </a:solidFill>
                <a:latin typeface="Cascadia Mono" panose="020B0609020000020004" pitchFamily="49" charset="0"/>
              </a:rPr>
              <a:t>:</a:t>
            </a:r>
            <a:r>
              <a:rPr lang="en-US" sz="2000" dirty="0" err="1">
                <a:solidFill>
                  <a:srgbClr val="800000"/>
                </a:solidFill>
                <a:latin typeface="Cascadia Mono" panose="020B0609020000020004" pitchFamily="49" charset="0"/>
              </a:rPr>
              <a:t>Label</a:t>
            </a:r>
            <a:r>
              <a:rPr lang="en-US" sz="2000" dirty="0">
                <a:solidFill>
                  <a:srgbClr val="000000"/>
                </a:solidFill>
                <a:latin typeface="Cascadia Mono" panose="020B0609020000020004" pitchFamily="49" charset="0"/>
              </a:rPr>
              <a:t> </a:t>
            </a:r>
            <a:r>
              <a:rPr lang="en-US" sz="2000" dirty="0">
                <a:solidFill>
                  <a:srgbClr val="FF0000"/>
                </a:solidFill>
                <a:latin typeface="Cascadia Mono" panose="020B0609020000020004" pitchFamily="49" charset="0"/>
              </a:rPr>
              <a:t>ID</a:t>
            </a:r>
            <a:r>
              <a:rPr lang="en-US" sz="2000" dirty="0">
                <a:solidFill>
                  <a:srgbClr val="0000FF"/>
                </a:solidFill>
                <a:latin typeface="Cascadia Mono" panose="020B0609020000020004" pitchFamily="49" charset="0"/>
              </a:rPr>
              <a:t>="</a:t>
            </a:r>
            <a:r>
              <a:rPr lang="en-US" sz="2000" dirty="0" err="1">
                <a:solidFill>
                  <a:srgbClr val="0000FF"/>
                </a:solidFill>
                <a:latin typeface="Cascadia Mono" panose="020B0609020000020004" pitchFamily="49" charset="0"/>
              </a:rPr>
              <a:t>userInput</a:t>
            </a:r>
            <a:r>
              <a:rPr lang="en-US" sz="2000" dirty="0">
                <a:solidFill>
                  <a:srgbClr val="0000FF"/>
                </a:solidFill>
                <a:latin typeface="Cascadia Mono" panose="020B0609020000020004" pitchFamily="49" charset="0"/>
              </a:rPr>
              <a:t>"</a:t>
            </a:r>
            <a:r>
              <a:rPr lang="en-US" sz="2000" dirty="0">
                <a:solidFill>
                  <a:srgbClr val="000000"/>
                </a:solidFill>
                <a:latin typeface="Cascadia Mono" panose="020B0609020000020004" pitchFamily="49" charset="0"/>
              </a:rPr>
              <a:t> </a:t>
            </a:r>
            <a:r>
              <a:rPr lang="en-US" sz="2000" dirty="0" err="1">
                <a:solidFill>
                  <a:srgbClr val="FF0000"/>
                </a:solidFill>
                <a:latin typeface="Cascadia Mono" panose="020B0609020000020004" pitchFamily="49" charset="0"/>
              </a:rPr>
              <a:t>runat</a:t>
            </a:r>
            <a:r>
              <a:rPr lang="en-US" sz="2000" dirty="0">
                <a:solidFill>
                  <a:srgbClr val="0000FF"/>
                </a:solidFill>
                <a:latin typeface="Cascadia Mono" panose="020B0609020000020004" pitchFamily="49" charset="0"/>
              </a:rPr>
              <a:t>="server"&gt;&lt;/</a:t>
            </a:r>
            <a:r>
              <a:rPr lang="en-US" sz="2000" dirty="0" err="1">
                <a:solidFill>
                  <a:srgbClr val="800000"/>
                </a:solidFill>
                <a:latin typeface="Cascadia Mono" panose="020B0609020000020004" pitchFamily="49" charset="0"/>
              </a:rPr>
              <a:t>asp</a:t>
            </a:r>
            <a:r>
              <a:rPr lang="en-US" sz="2000" dirty="0" err="1">
                <a:solidFill>
                  <a:srgbClr val="0000FF"/>
                </a:solidFill>
                <a:latin typeface="Cascadia Mono" panose="020B0609020000020004" pitchFamily="49" charset="0"/>
              </a:rPr>
              <a:t>:</a:t>
            </a:r>
            <a:r>
              <a:rPr lang="en-US" sz="2000" dirty="0" err="1">
                <a:solidFill>
                  <a:srgbClr val="800000"/>
                </a:solidFill>
                <a:latin typeface="Cascadia Mono" panose="020B0609020000020004" pitchFamily="49" charset="0"/>
              </a:rPr>
              <a:t>Label</a:t>
            </a:r>
            <a:r>
              <a:rPr lang="en-US" sz="2000" dirty="0">
                <a:solidFill>
                  <a:srgbClr val="0000FF"/>
                </a:solidFill>
                <a:latin typeface="Cascadia Mono" panose="020B0609020000020004" pitchFamily="49" charset="0"/>
              </a:rPr>
              <a:t>&gt;</a:t>
            </a:r>
            <a:r>
              <a:rPr lang="en-US" sz="2000" dirty="0">
                <a:solidFill>
                  <a:srgbClr val="000000"/>
                </a:solidFill>
                <a:latin typeface="Cascadia Mono" panose="020B0609020000020004" pitchFamily="49" charset="0"/>
              </a:rPr>
              <a:t>  </a:t>
            </a:r>
          </a:p>
          <a:p>
            <a:r>
              <a:rPr lang="en-US" sz="2000" dirty="0">
                <a:solidFill>
                  <a:srgbClr val="0000FF"/>
                </a:solidFill>
                <a:latin typeface="Cascadia Mono" panose="020B0609020000020004" pitchFamily="49" charset="0"/>
              </a:rPr>
              <a:t>&lt;/</a:t>
            </a:r>
            <a:r>
              <a:rPr lang="en-US" sz="2000" dirty="0">
                <a:solidFill>
                  <a:srgbClr val="800000"/>
                </a:solidFill>
                <a:latin typeface="Cascadia Mono" panose="020B0609020000020004" pitchFamily="49" charset="0"/>
              </a:rPr>
              <a:t>body</a:t>
            </a:r>
            <a:r>
              <a:rPr lang="en-US" sz="2000" dirty="0">
                <a:solidFill>
                  <a:srgbClr val="0000FF"/>
                </a:solidFill>
                <a:latin typeface="Cascadia Mono" panose="020B0609020000020004" pitchFamily="49" charset="0"/>
              </a:rPr>
              <a:t>&gt;</a:t>
            </a:r>
            <a:r>
              <a:rPr lang="en-US" sz="2000" dirty="0">
                <a:solidFill>
                  <a:srgbClr val="000000"/>
                </a:solidFill>
                <a:latin typeface="Cascadia Mono" panose="020B0609020000020004" pitchFamily="49" charset="0"/>
              </a:rPr>
              <a:t> </a:t>
            </a:r>
            <a:endParaRPr lang="en-US" sz="2000" dirty="0"/>
          </a:p>
        </p:txBody>
      </p:sp>
    </p:spTree>
    <p:extLst>
      <p:ext uri="{BB962C8B-B14F-4D97-AF65-F5344CB8AC3E}">
        <p14:creationId xmlns:p14="http://schemas.microsoft.com/office/powerpoint/2010/main" val="11907871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29A67-859B-593D-166E-7DE1EAF26867}"/>
              </a:ext>
            </a:extLst>
          </p:cNvPr>
          <p:cNvSpPr>
            <a:spLocks noGrp="1"/>
          </p:cNvSpPr>
          <p:nvPr>
            <p:ph type="title"/>
          </p:nvPr>
        </p:nvSpPr>
        <p:spPr/>
        <p:txBody>
          <a:bodyPr/>
          <a:lstStyle/>
          <a:p>
            <a:r>
              <a:rPr lang="en-US" dirty="0"/>
              <a:t>Code Behind C#</a:t>
            </a:r>
          </a:p>
        </p:txBody>
      </p:sp>
      <p:sp>
        <p:nvSpPr>
          <p:cNvPr id="5" name="TextBox 4">
            <a:extLst>
              <a:ext uri="{FF2B5EF4-FFF2-40B4-BE49-F238E27FC236}">
                <a16:creationId xmlns:a16="http://schemas.microsoft.com/office/drawing/2014/main" id="{B00CB57C-C6A4-F177-A9A2-4BE17CF69E73}"/>
              </a:ext>
            </a:extLst>
          </p:cNvPr>
          <p:cNvSpPr txBox="1"/>
          <p:nvPr/>
        </p:nvSpPr>
        <p:spPr>
          <a:xfrm>
            <a:off x="3519377" y="249681"/>
            <a:ext cx="8672623" cy="5909310"/>
          </a:xfrm>
          <a:prstGeom prst="rect">
            <a:avLst/>
          </a:prstGeom>
          <a:noFill/>
        </p:spPr>
        <p:txBody>
          <a:bodyPr wrap="square">
            <a:spAutoFit/>
          </a:bodyPr>
          <a:lstStyle/>
          <a:p>
            <a:r>
              <a:rPr lang="en-US" sz="1200" dirty="0">
                <a:solidFill>
                  <a:srgbClr val="0000FF"/>
                </a:solidFill>
                <a:latin typeface="Cascadia Mono" panose="020B0609020000020004" pitchFamily="49" charset="0"/>
              </a:rPr>
              <a:t>using</a:t>
            </a:r>
            <a:r>
              <a:rPr lang="en-US" sz="1200" dirty="0">
                <a:solidFill>
                  <a:srgbClr val="000000"/>
                </a:solidFill>
                <a:latin typeface="Cascadia Mono" panose="020B0609020000020004" pitchFamily="49" charset="0"/>
              </a:rPr>
              <a:t> System;</a:t>
            </a:r>
          </a:p>
          <a:p>
            <a:r>
              <a:rPr lang="en-US" sz="1200" dirty="0">
                <a:solidFill>
                  <a:srgbClr val="0000FF"/>
                </a:solidFill>
                <a:latin typeface="Cascadia Mono" panose="020B0609020000020004" pitchFamily="49" charset="0"/>
              </a:rPr>
              <a:t>using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System.Collections.Generic</a:t>
            </a:r>
            <a:r>
              <a:rPr lang="en-US" sz="1200" dirty="0">
                <a:solidFill>
                  <a:srgbClr val="000000"/>
                </a:solidFill>
                <a:latin typeface="Cascadia Mono" panose="020B0609020000020004" pitchFamily="49" charset="0"/>
              </a:rPr>
              <a:t>;</a:t>
            </a:r>
          </a:p>
          <a:p>
            <a:r>
              <a:rPr lang="en-US" sz="1200" dirty="0">
                <a:solidFill>
                  <a:srgbClr val="0000FF"/>
                </a:solidFill>
                <a:latin typeface="Cascadia Mono" panose="020B0609020000020004" pitchFamily="49" charset="0"/>
              </a:rPr>
              <a:t>using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System.Linq</a:t>
            </a:r>
            <a:r>
              <a:rPr lang="en-US" sz="1200" dirty="0">
                <a:solidFill>
                  <a:srgbClr val="000000"/>
                </a:solidFill>
                <a:latin typeface="Cascadia Mono" panose="020B0609020000020004" pitchFamily="49" charset="0"/>
              </a:rPr>
              <a:t>;</a:t>
            </a:r>
          </a:p>
          <a:p>
            <a:r>
              <a:rPr lang="en-US" sz="1200" dirty="0">
                <a:solidFill>
                  <a:srgbClr val="0000FF"/>
                </a:solidFill>
                <a:latin typeface="Cascadia Mono" panose="020B0609020000020004" pitchFamily="49" charset="0"/>
              </a:rPr>
              <a:t>using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System.Web</a:t>
            </a:r>
            <a:r>
              <a:rPr lang="en-US" sz="1200" dirty="0">
                <a:solidFill>
                  <a:srgbClr val="000000"/>
                </a:solidFill>
                <a:latin typeface="Cascadia Mono" panose="020B0609020000020004" pitchFamily="49" charset="0"/>
              </a:rPr>
              <a:t>;</a:t>
            </a:r>
          </a:p>
          <a:p>
            <a:r>
              <a:rPr lang="en-US" sz="1200" dirty="0">
                <a:solidFill>
                  <a:srgbClr val="0000FF"/>
                </a:solidFill>
                <a:latin typeface="Cascadia Mono" panose="020B0609020000020004" pitchFamily="49" charset="0"/>
              </a:rPr>
              <a:t>using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System.Web.UI</a:t>
            </a:r>
            <a:r>
              <a:rPr lang="en-US" sz="1200" dirty="0">
                <a:solidFill>
                  <a:srgbClr val="000000"/>
                </a:solidFill>
                <a:latin typeface="Cascadia Mono" panose="020B0609020000020004" pitchFamily="49" charset="0"/>
              </a:rPr>
              <a:t>;</a:t>
            </a:r>
          </a:p>
          <a:p>
            <a:r>
              <a:rPr lang="en-US" sz="1200" dirty="0">
                <a:solidFill>
                  <a:srgbClr val="0000FF"/>
                </a:solidFill>
                <a:latin typeface="Cascadia Mono" panose="020B0609020000020004" pitchFamily="49" charset="0"/>
              </a:rPr>
              <a:t>using</a:t>
            </a:r>
            <a:r>
              <a:rPr lang="en-US" sz="1200" dirty="0">
                <a:solidFill>
                  <a:srgbClr val="000000"/>
                </a:solidFill>
                <a:latin typeface="Cascadia Mono" panose="020B0609020000020004" pitchFamily="49" charset="0"/>
              </a:rPr>
              <a:t> </a:t>
            </a:r>
            <a:r>
              <a:rPr lang="en-US" sz="1200" dirty="0" err="1">
                <a:solidFill>
                  <a:srgbClr val="000000"/>
                </a:solidFill>
                <a:latin typeface="Cascadia Mono" panose="020B0609020000020004" pitchFamily="49" charset="0"/>
              </a:rPr>
              <a:t>System.Web.UI.WebControls</a:t>
            </a:r>
            <a:r>
              <a:rPr lang="en-US" sz="1200" dirty="0">
                <a:solidFill>
                  <a:srgbClr val="000000"/>
                </a:solidFill>
                <a:latin typeface="Cascadia Mono" panose="020B0609020000020004" pitchFamily="49" charset="0"/>
              </a:rPr>
              <a:t>;</a:t>
            </a:r>
          </a:p>
          <a:p>
            <a:endParaRPr lang="en-US" sz="1800" dirty="0">
              <a:solidFill>
                <a:srgbClr val="000000"/>
              </a:solidFill>
              <a:latin typeface="Cascadia Mono" panose="020B0609020000020004" pitchFamily="49" charset="0"/>
            </a:endParaRPr>
          </a:p>
          <a:p>
            <a:r>
              <a:rPr lang="en-US" sz="1800" dirty="0">
                <a:solidFill>
                  <a:srgbClr val="0000FF"/>
                </a:solidFill>
                <a:latin typeface="Cascadia Mono" panose="020B0609020000020004" pitchFamily="49" charset="0"/>
              </a:rPr>
              <a:t>namespace</a:t>
            </a:r>
            <a:r>
              <a:rPr lang="en-US" sz="1800" dirty="0">
                <a:solidFill>
                  <a:srgbClr val="000000"/>
                </a:solidFill>
                <a:latin typeface="Cascadia Mono" panose="020B0609020000020004" pitchFamily="49" charset="0"/>
              </a:rPr>
              <a:t> WebApplication6</a:t>
            </a:r>
          </a:p>
          <a:p>
            <a:r>
              <a:rPr lang="en-US" sz="1800"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public</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partial</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class</a:t>
            </a:r>
            <a:r>
              <a:rPr lang="en-US" sz="1800" dirty="0">
                <a:solidFill>
                  <a:srgbClr val="000000"/>
                </a:solidFill>
                <a:latin typeface="Cascadia Mono" panose="020B0609020000020004" pitchFamily="49" charset="0"/>
              </a:rPr>
              <a:t> </a:t>
            </a:r>
            <a:r>
              <a:rPr lang="en-US" sz="1800" dirty="0">
                <a:solidFill>
                  <a:srgbClr val="2B91AF"/>
                </a:solidFill>
                <a:latin typeface="Cascadia Mono" panose="020B0609020000020004" pitchFamily="49" charset="0"/>
              </a:rPr>
              <a:t>WebForm1</a:t>
            </a:r>
            <a:r>
              <a:rPr lang="en-US" sz="1800" dirty="0">
                <a:solidFill>
                  <a:srgbClr val="000000"/>
                </a:solidFill>
                <a:latin typeface="Cascadia Mono" panose="020B0609020000020004" pitchFamily="49" charset="0"/>
              </a:rPr>
              <a:t> : </a:t>
            </a:r>
            <a:r>
              <a:rPr lang="en-US" sz="1800" dirty="0" err="1">
                <a:solidFill>
                  <a:srgbClr val="000000"/>
                </a:solidFill>
                <a:latin typeface="Cascadia Mono" panose="020B0609020000020004" pitchFamily="49" charset="0"/>
              </a:rPr>
              <a:t>System.Web.UI.Page</a:t>
            </a:r>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Page_Load</a:t>
            </a:r>
            <a:r>
              <a:rPr lang="en-US" sz="1800" dirty="0">
                <a:solidFill>
                  <a:srgbClr val="000000"/>
                </a:solidFill>
                <a:latin typeface="Cascadia Mono" panose="020B0609020000020004" pitchFamily="49" charset="0"/>
              </a:rPr>
              <a:t>(</a:t>
            </a:r>
            <a:r>
              <a:rPr lang="en-US" sz="1800" dirty="0">
                <a:solidFill>
                  <a:srgbClr val="0000FF"/>
                </a:solidFill>
                <a:latin typeface="Cascadia Mono" panose="020B0609020000020004" pitchFamily="49" charset="0"/>
              </a:rPr>
              <a:t>object</a:t>
            </a:r>
            <a:r>
              <a:rPr lang="en-US" sz="1800" dirty="0">
                <a:solidFill>
                  <a:srgbClr val="000000"/>
                </a:solidFill>
                <a:latin typeface="Cascadia Mono" panose="020B0609020000020004" pitchFamily="49" charset="0"/>
              </a:rPr>
              <a:t> sender, </a:t>
            </a:r>
            <a:r>
              <a:rPr lang="en-US" sz="1800" dirty="0" err="1">
                <a:solidFill>
                  <a:srgbClr val="000000"/>
                </a:solidFill>
                <a:latin typeface="Cascadia Mono" panose="020B0609020000020004" pitchFamily="49" charset="0"/>
              </a:rPr>
              <a:t>EventArgs</a:t>
            </a:r>
            <a:r>
              <a:rPr lang="en-US" sz="1800" dirty="0">
                <a:solidFill>
                  <a:srgbClr val="000000"/>
                </a:solidFill>
                <a:latin typeface="Cascadia Mono" panose="020B0609020000020004" pitchFamily="49" charset="0"/>
              </a:rPr>
              <a:t> e)</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p>
          <a:p>
            <a:endParaRPr lang="en-US" sz="1800" dirty="0">
              <a:solidFill>
                <a:srgbClr val="000000"/>
              </a:solidFill>
              <a:latin typeface="Cascadia Mono" panose="020B0609020000020004" pitchFamily="49" charset="0"/>
            </a:endParaRPr>
          </a:p>
          <a:p>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SubmitButton_Click</a:t>
            </a:r>
            <a:r>
              <a:rPr lang="en-US" sz="1800" dirty="0">
                <a:solidFill>
                  <a:srgbClr val="000000"/>
                </a:solidFill>
                <a:latin typeface="Cascadia Mono" panose="020B0609020000020004" pitchFamily="49" charset="0"/>
              </a:rPr>
              <a:t>(</a:t>
            </a:r>
            <a:r>
              <a:rPr lang="en-US" sz="1800" dirty="0">
                <a:solidFill>
                  <a:srgbClr val="0000FF"/>
                </a:solidFill>
                <a:latin typeface="Cascadia Mono" panose="020B0609020000020004" pitchFamily="49" charset="0"/>
              </a:rPr>
              <a:t>object</a:t>
            </a:r>
            <a:r>
              <a:rPr lang="en-US" sz="1800" dirty="0">
                <a:solidFill>
                  <a:srgbClr val="000000"/>
                </a:solidFill>
                <a:latin typeface="Cascadia Mono" panose="020B0609020000020004" pitchFamily="49" charset="0"/>
              </a:rPr>
              <a:t> sender, </a:t>
            </a:r>
            <a:r>
              <a:rPr lang="en-US" sz="1800" dirty="0" err="1">
                <a:solidFill>
                  <a:srgbClr val="000000"/>
                </a:solidFill>
                <a:latin typeface="Cascadia Mono" panose="020B0609020000020004" pitchFamily="49" charset="0"/>
              </a:rPr>
              <a:t>EventArgs</a:t>
            </a:r>
            <a:r>
              <a:rPr lang="en-US" sz="1800" dirty="0">
                <a:solidFill>
                  <a:srgbClr val="000000"/>
                </a:solidFill>
                <a:latin typeface="Cascadia Mono" panose="020B0609020000020004" pitchFamily="49" charset="0"/>
              </a:rPr>
              <a:t> e)</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r>
              <a:rPr lang="en-US" sz="1800" b="1" dirty="0" err="1">
                <a:solidFill>
                  <a:srgbClr val="000000"/>
                </a:solidFill>
                <a:latin typeface="Cascadia Mono" panose="020B0609020000020004" pitchFamily="49" charset="0"/>
              </a:rPr>
              <a:t>userInput.Text</a:t>
            </a:r>
            <a:r>
              <a:rPr lang="en-US" sz="1800" b="1" dirty="0">
                <a:solidFill>
                  <a:srgbClr val="000000"/>
                </a:solidFill>
                <a:latin typeface="Cascadia Mono" panose="020B0609020000020004" pitchFamily="49" charset="0"/>
              </a:rPr>
              <a:t> = </a:t>
            </a:r>
            <a:r>
              <a:rPr lang="en-US" sz="1800" b="1" dirty="0" err="1">
                <a:solidFill>
                  <a:srgbClr val="000000"/>
                </a:solidFill>
                <a:latin typeface="Cascadia Mono" panose="020B0609020000020004" pitchFamily="49" charset="0"/>
              </a:rPr>
              <a:t>UserName.Text</a:t>
            </a:r>
            <a:r>
              <a:rPr lang="en-US" sz="1800" b="1" dirty="0">
                <a:solidFill>
                  <a:srgbClr val="000000"/>
                </a:solidFill>
                <a:latin typeface="Cascadia Mono" panose="020B0609020000020004" pitchFamily="49" charset="0"/>
              </a:rPr>
              <a:t>;</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    }</a:t>
            </a:r>
          </a:p>
          <a:p>
            <a:r>
              <a:rPr lang="en-US" sz="1800" dirty="0">
                <a:solidFill>
                  <a:srgbClr val="000000"/>
                </a:solidFill>
                <a:latin typeface="Cascadia Mono" panose="020B0609020000020004" pitchFamily="49" charset="0"/>
              </a:rPr>
              <a:t>}</a:t>
            </a:r>
            <a:endParaRPr lang="en-US" dirty="0"/>
          </a:p>
        </p:txBody>
      </p:sp>
    </p:spTree>
    <p:extLst>
      <p:ext uri="{BB962C8B-B14F-4D97-AF65-F5344CB8AC3E}">
        <p14:creationId xmlns:p14="http://schemas.microsoft.com/office/powerpoint/2010/main" val="20331848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C7B8A-064B-1BF7-1556-0722E0EBC1E9}"/>
              </a:ext>
            </a:extLst>
          </p:cNvPr>
          <p:cNvSpPr>
            <a:spLocks noGrp="1"/>
          </p:cNvSpPr>
          <p:nvPr>
            <p:ph type="title"/>
          </p:nvPr>
        </p:nvSpPr>
        <p:spPr/>
        <p:txBody>
          <a:bodyPr/>
          <a:lstStyle/>
          <a:p>
            <a:r>
              <a:rPr lang="en-US" dirty="0"/>
              <a:t>Output</a:t>
            </a:r>
          </a:p>
        </p:txBody>
      </p:sp>
      <p:pic>
        <p:nvPicPr>
          <p:cNvPr id="5" name="Picture 4">
            <a:extLst>
              <a:ext uri="{FF2B5EF4-FFF2-40B4-BE49-F238E27FC236}">
                <a16:creationId xmlns:a16="http://schemas.microsoft.com/office/drawing/2014/main" id="{8F0C8AB6-481F-5465-7325-E140E1608892}"/>
              </a:ext>
            </a:extLst>
          </p:cNvPr>
          <p:cNvPicPr>
            <a:picLocks noChangeAspect="1"/>
          </p:cNvPicPr>
          <p:nvPr/>
        </p:nvPicPr>
        <p:blipFill>
          <a:blip r:embed="rId2"/>
          <a:stretch>
            <a:fillRect/>
          </a:stretch>
        </p:blipFill>
        <p:spPr>
          <a:xfrm>
            <a:off x="3924112" y="685176"/>
            <a:ext cx="4343776" cy="214902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AC64A62A-87C4-7340-E203-4698ADF55F66}"/>
              </a:ext>
            </a:extLst>
          </p:cNvPr>
          <p:cNvPicPr>
            <a:picLocks noChangeAspect="1"/>
          </p:cNvPicPr>
          <p:nvPr/>
        </p:nvPicPr>
        <p:blipFill>
          <a:blip r:embed="rId3"/>
          <a:stretch>
            <a:fillRect/>
          </a:stretch>
        </p:blipFill>
        <p:spPr>
          <a:xfrm>
            <a:off x="6483981" y="3512163"/>
            <a:ext cx="4519052" cy="28958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8242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8BFA-2F7D-7C21-B01E-C849E578106A}"/>
              </a:ext>
            </a:extLst>
          </p:cNvPr>
          <p:cNvSpPr>
            <a:spLocks noGrp="1"/>
          </p:cNvSpPr>
          <p:nvPr>
            <p:ph type="title"/>
          </p:nvPr>
        </p:nvSpPr>
        <p:spPr/>
        <p:txBody>
          <a:bodyPr/>
          <a:lstStyle/>
          <a:p>
            <a:r>
              <a:rPr lang="en-US" dirty="0"/>
              <a:t>DataGrid</a:t>
            </a:r>
          </a:p>
        </p:txBody>
      </p:sp>
      <p:sp>
        <p:nvSpPr>
          <p:cNvPr id="3" name="Content Placeholder 2">
            <a:extLst>
              <a:ext uri="{FF2B5EF4-FFF2-40B4-BE49-F238E27FC236}">
                <a16:creationId xmlns:a16="http://schemas.microsoft.com/office/drawing/2014/main" id="{959216E5-C377-ABED-DEB3-E6BA05312277}"/>
              </a:ext>
            </a:extLst>
          </p:cNvPr>
          <p:cNvSpPr>
            <a:spLocks noGrp="1"/>
          </p:cNvSpPr>
          <p:nvPr>
            <p:ph idx="1"/>
          </p:nvPr>
        </p:nvSpPr>
        <p:spPr>
          <a:xfrm>
            <a:off x="3869268" y="864108"/>
            <a:ext cx="7315200" cy="1974785"/>
          </a:xfrm>
        </p:spPr>
        <p:txBody>
          <a:bodyPr>
            <a:normAutofit/>
          </a:bodyPr>
          <a:lstStyle/>
          <a:p>
            <a:pPr algn="just"/>
            <a:r>
              <a:rPr lang="en-US" sz="2400" dirty="0">
                <a:solidFill>
                  <a:schemeClr val="tx1"/>
                </a:solidFill>
              </a:rPr>
              <a:t>DataGrid is used to display data in </a:t>
            </a:r>
            <a:r>
              <a:rPr lang="en-US" sz="2400" dirty="0">
                <a:solidFill>
                  <a:srgbClr val="FF0000"/>
                </a:solidFill>
              </a:rPr>
              <a:t>scrollable grid</a:t>
            </a:r>
            <a:r>
              <a:rPr lang="en-US" sz="2400" dirty="0">
                <a:solidFill>
                  <a:schemeClr val="tx1"/>
                </a:solidFill>
              </a:rPr>
              <a:t>. It requires </a:t>
            </a:r>
            <a:r>
              <a:rPr lang="en-US" sz="2400" dirty="0">
                <a:solidFill>
                  <a:srgbClr val="FF0000"/>
                </a:solidFill>
              </a:rPr>
              <a:t>data source to populate data in the grid.</a:t>
            </a:r>
          </a:p>
          <a:p>
            <a:pPr algn="just"/>
            <a:r>
              <a:rPr lang="en-US" sz="2400" dirty="0">
                <a:solidFill>
                  <a:schemeClr val="tx1"/>
                </a:solidFill>
              </a:rPr>
              <a:t>It is a server side control and can be dragged from the toolbox to the web form. </a:t>
            </a:r>
          </a:p>
        </p:txBody>
      </p:sp>
      <p:sp>
        <p:nvSpPr>
          <p:cNvPr id="5" name="TextBox 4">
            <a:extLst>
              <a:ext uri="{FF2B5EF4-FFF2-40B4-BE49-F238E27FC236}">
                <a16:creationId xmlns:a16="http://schemas.microsoft.com/office/drawing/2014/main" id="{E554A07D-C749-A8DB-EC70-716D8D0790FD}"/>
              </a:ext>
            </a:extLst>
          </p:cNvPr>
          <p:cNvSpPr txBox="1"/>
          <p:nvPr/>
        </p:nvSpPr>
        <p:spPr>
          <a:xfrm>
            <a:off x="4048347" y="2864946"/>
            <a:ext cx="7636834" cy="3046988"/>
          </a:xfrm>
          <a:prstGeom prst="rect">
            <a:avLst/>
          </a:prstGeom>
          <a:noFill/>
        </p:spPr>
        <p:txBody>
          <a:bodyPr wrap="square">
            <a:spAutoFit/>
          </a:bodyPr>
          <a:lstStyle/>
          <a:p>
            <a:r>
              <a:rPr lang="en-US" sz="2400" dirty="0">
                <a:solidFill>
                  <a:srgbClr val="0000FF"/>
                </a:solidFill>
                <a:latin typeface="Cascadia Mono" panose="020B0609020000020004" pitchFamily="49" charset="0"/>
              </a:rPr>
              <a:t>&lt;</a:t>
            </a:r>
            <a:r>
              <a:rPr lang="en-US" sz="2400" dirty="0">
                <a:solidFill>
                  <a:srgbClr val="800000"/>
                </a:solidFill>
                <a:latin typeface="Cascadia Mono" panose="020B0609020000020004" pitchFamily="49" charset="0"/>
              </a:rPr>
              <a:t>body</a:t>
            </a:r>
            <a:r>
              <a:rPr lang="en-US" sz="2400" dirty="0">
                <a:solidFill>
                  <a:srgbClr val="0000FF"/>
                </a:solidFill>
                <a:latin typeface="Cascadia Mono" panose="020B0609020000020004" pitchFamily="49" charset="0"/>
              </a:rPr>
              <a:t>&gt;</a:t>
            </a:r>
            <a:endParaRPr lang="en-US" sz="2400" dirty="0">
              <a:solidFill>
                <a:srgbClr val="000000"/>
              </a:solidFill>
              <a:latin typeface="Cascadia Mono" panose="020B0609020000020004" pitchFamily="49" charset="0"/>
            </a:endParaRPr>
          </a:p>
          <a:p>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&lt;</a:t>
            </a:r>
            <a:r>
              <a:rPr lang="en-US" sz="2400" dirty="0">
                <a:solidFill>
                  <a:srgbClr val="800000"/>
                </a:solidFill>
                <a:latin typeface="Cascadia Mono" panose="020B0609020000020004" pitchFamily="49" charset="0"/>
              </a:rPr>
              <a:t>form</a:t>
            </a:r>
            <a:r>
              <a:rPr lang="en-US" sz="2400" dirty="0">
                <a:solidFill>
                  <a:srgbClr val="000000"/>
                </a:solidFill>
                <a:latin typeface="Cascadia Mono" panose="020B0609020000020004" pitchFamily="49" charset="0"/>
              </a:rPr>
              <a:t> </a:t>
            </a:r>
            <a:r>
              <a:rPr lang="en-US" sz="2400" dirty="0">
                <a:solidFill>
                  <a:srgbClr val="FF0000"/>
                </a:solidFill>
                <a:latin typeface="Cascadia Mono" panose="020B0609020000020004" pitchFamily="49" charset="0"/>
              </a:rPr>
              <a:t>id</a:t>
            </a:r>
            <a:r>
              <a:rPr lang="en-US" sz="2400" dirty="0">
                <a:solidFill>
                  <a:srgbClr val="0000FF"/>
                </a:solidFill>
                <a:latin typeface="Cascadia Mono" panose="020B0609020000020004" pitchFamily="49" charset="0"/>
              </a:rPr>
              <a:t>="form1"</a:t>
            </a:r>
            <a:r>
              <a:rPr lang="en-US" sz="2400" dirty="0">
                <a:solidFill>
                  <a:srgbClr val="000000"/>
                </a:solidFill>
                <a:latin typeface="Cascadia Mono" panose="020B0609020000020004" pitchFamily="49" charset="0"/>
              </a:rPr>
              <a:t> </a:t>
            </a:r>
            <a:r>
              <a:rPr lang="en-US" sz="2400" dirty="0" err="1">
                <a:solidFill>
                  <a:srgbClr val="FF0000"/>
                </a:solidFill>
                <a:latin typeface="Cascadia Mono" panose="020B0609020000020004" pitchFamily="49" charset="0"/>
              </a:rPr>
              <a:t>runat</a:t>
            </a:r>
            <a:r>
              <a:rPr lang="en-US" sz="2400" dirty="0">
                <a:solidFill>
                  <a:srgbClr val="0000FF"/>
                </a:solidFill>
                <a:latin typeface="Cascadia Mono" panose="020B0609020000020004" pitchFamily="49" charset="0"/>
              </a:rPr>
              <a:t>="server"&gt;</a:t>
            </a:r>
            <a:endParaRPr lang="en-US" sz="2400" dirty="0">
              <a:solidFill>
                <a:srgbClr val="000000"/>
              </a:solidFill>
              <a:latin typeface="Cascadia Mono" panose="020B0609020000020004" pitchFamily="49" charset="0"/>
            </a:endParaRPr>
          </a:p>
          <a:p>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&lt;</a:t>
            </a:r>
            <a:r>
              <a:rPr lang="en-US" sz="2400" dirty="0">
                <a:solidFill>
                  <a:srgbClr val="800000"/>
                </a:solidFill>
                <a:latin typeface="Cascadia Mono" panose="020B0609020000020004" pitchFamily="49" charset="0"/>
              </a:rPr>
              <a:t>div</a:t>
            </a:r>
            <a:r>
              <a:rPr lang="en-US" sz="2400" dirty="0">
                <a:solidFill>
                  <a:srgbClr val="0000FF"/>
                </a:solidFill>
                <a:latin typeface="Cascadia Mono" panose="020B0609020000020004" pitchFamily="49" charset="0"/>
              </a:rPr>
              <a:t>&gt;</a:t>
            </a:r>
            <a:endParaRPr lang="en-US" sz="2400" dirty="0">
              <a:solidFill>
                <a:srgbClr val="000000"/>
              </a:solidFill>
              <a:latin typeface="Cascadia Mono" panose="020B0609020000020004" pitchFamily="49" charset="0"/>
            </a:endParaRPr>
          </a:p>
          <a:p>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&lt;</a:t>
            </a:r>
            <a:r>
              <a:rPr lang="en-US" sz="2400" dirty="0" err="1">
                <a:solidFill>
                  <a:srgbClr val="800000"/>
                </a:solidFill>
                <a:latin typeface="Cascadia Mono" panose="020B0609020000020004" pitchFamily="49" charset="0"/>
              </a:rPr>
              <a:t>asp</a:t>
            </a:r>
            <a:r>
              <a:rPr lang="en-US" sz="2400" dirty="0" err="1">
                <a:solidFill>
                  <a:srgbClr val="0000FF"/>
                </a:solidFill>
                <a:latin typeface="Cascadia Mono" panose="020B0609020000020004" pitchFamily="49" charset="0"/>
              </a:rPr>
              <a:t>:</a:t>
            </a:r>
            <a:r>
              <a:rPr lang="en-US" sz="2400" dirty="0" err="1">
                <a:solidFill>
                  <a:srgbClr val="800000"/>
                </a:solidFill>
                <a:latin typeface="Cascadia Mono" panose="020B0609020000020004" pitchFamily="49" charset="0"/>
              </a:rPr>
              <a:t>GridView</a:t>
            </a:r>
            <a:r>
              <a:rPr lang="en-US" sz="2400" dirty="0">
                <a:solidFill>
                  <a:srgbClr val="000000"/>
                </a:solidFill>
                <a:latin typeface="Cascadia Mono" panose="020B0609020000020004" pitchFamily="49" charset="0"/>
              </a:rPr>
              <a:t> </a:t>
            </a:r>
            <a:r>
              <a:rPr lang="en-US" sz="2400" dirty="0">
                <a:solidFill>
                  <a:srgbClr val="FF0000"/>
                </a:solidFill>
                <a:latin typeface="Cascadia Mono" panose="020B0609020000020004" pitchFamily="49" charset="0"/>
              </a:rPr>
              <a:t>ID</a:t>
            </a:r>
            <a:r>
              <a:rPr lang="en-US" sz="2400" dirty="0">
                <a:solidFill>
                  <a:srgbClr val="0000FF"/>
                </a:solidFill>
                <a:latin typeface="Cascadia Mono" panose="020B0609020000020004" pitchFamily="49" charset="0"/>
              </a:rPr>
              <a:t>="GridView1"</a:t>
            </a:r>
            <a:r>
              <a:rPr lang="en-US" sz="2400" dirty="0">
                <a:solidFill>
                  <a:srgbClr val="000000"/>
                </a:solidFill>
                <a:latin typeface="Cascadia Mono" panose="020B0609020000020004" pitchFamily="49" charset="0"/>
              </a:rPr>
              <a:t> </a:t>
            </a:r>
            <a:r>
              <a:rPr lang="en-US" sz="2400" dirty="0" err="1">
                <a:solidFill>
                  <a:srgbClr val="FF0000"/>
                </a:solidFill>
                <a:latin typeface="Cascadia Mono" panose="020B0609020000020004" pitchFamily="49" charset="0"/>
              </a:rPr>
              <a:t>runat</a:t>
            </a:r>
            <a:r>
              <a:rPr lang="en-US" sz="2400" dirty="0">
                <a:solidFill>
                  <a:srgbClr val="0000FF"/>
                </a:solidFill>
                <a:latin typeface="Cascadia Mono" panose="020B0609020000020004" pitchFamily="49" charset="0"/>
              </a:rPr>
              <a:t>="server"&gt;&lt;/</a:t>
            </a:r>
            <a:r>
              <a:rPr lang="en-US" sz="2400" dirty="0" err="1">
                <a:solidFill>
                  <a:srgbClr val="800000"/>
                </a:solidFill>
                <a:latin typeface="Cascadia Mono" panose="020B0609020000020004" pitchFamily="49" charset="0"/>
              </a:rPr>
              <a:t>asp</a:t>
            </a:r>
            <a:r>
              <a:rPr lang="en-US" sz="2400" dirty="0" err="1">
                <a:solidFill>
                  <a:srgbClr val="0000FF"/>
                </a:solidFill>
                <a:latin typeface="Cascadia Mono" panose="020B0609020000020004" pitchFamily="49" charset="0"/>
              </a:rPr>
              <a:t>:</a:t>
            </a:r>
            <a:r>
              <a:rPr lang="en-US" sz="2400" dirty="0" err="1">
                <a:solidFill>
                  <a:srgbClr val="800000"/>
                </a:solidFill>
                <a:latin typeface="Cascadia Mono" panose="020B0609020000020004" pitchFamily="49" charset="0"/>
              </a:rPr>
              <a:t>GridView</a:t>
            </a:r>
            <a:r>
              <a:rPr lang="en-US" sz="2400" dirty="0">
                <a:solidFill>
                  <a:srgbClr val="0000FF"/>
                </a:solidFill>
                <a:latin typeface="Cascadia Mono" panose="020B0609020000020004" pitchFamily="49" charset="0"/>
              </a:rPr>
              <a:t>&gt;</a:t>
            </a:r>
            <a:endParaRPr lang="en-US" sz="2400" dirty="0">
              <a:solidFill>
                <a:srgbClr val="000000"/>
              </a:solidFill>
              <a:latin typeface="Cascadia Mono" panose="020B0609020000020004" pitchFamily="49" charset="0"/>
            </a:endParaRPr>
          </a:p>
          <a:p>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&lt;/</a:t>
            </a:r>
            <a:r>
              <a:rPr lang="en-US" sz="2400" dirty="0">
                <a:solidFill>
                  <a:srgbClr val="800000"/>
                </a:solidFill>
                <a:latin typeface="Cascadia Mono" panose="020B0609020000020004" pitchFamily="49" charset="0"/>
              </a:rPr>
              <a:t>div</a:t>
            </a:r>
            <a:r>
              <a:rPr lang="en-US" sz="2400" dirty="0">
                <a:solidFill>
                  <a:srgbClr val="0000FF"/>
                </a:solidFill>
                <a:latin typeface="Cascadia Mono" panose="020B0609020000020004" pitchFamily="49" charset="0"/>
              </a:rPr>
              <a:t>&gt;</a:t>
            </a:r>
            <a:endParaRPr lang="en-US" sz="2400" dirty="0">
              <a:solidFill>
                <a:srgbClr val="000000"/>
              </a:solidFill>
              <a:latin typeface="Cascadia Mono" panose="020B0609020000020004" pitchFamily="49" charset="0"/>
            </a:endParaRPr>
          </a:p>
          <a:p>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&lt;/</a:t>
            </a:r>
            <a:r>
              <a:rPr lang="en-US" sz="2400" dirty="0">
                <a:solidFill>
                  <a:srgbClr val="800000"/>
                </a:solidFill>
                <a:latin typeface="Cascadia Mono" panose="020B0609020000020004" pitchFamily="49" charset="0"/>
              </a:rPr>
              <a:t>form</a:t>
            </a:r>
            <a:r>
              <a:rPr lang="en-US" sz="2400" dirty="0">
                <a:solidFill>
                  <a:srgbClr val="0000FF"/>
                </a:solidFill>
                <a:latin typeface="Cascadia Mono" panose="020B0609020000020004" pitchFamily="49" charset="0"/>
              </a:rPr>
              <a:t>&gt;</a:t>
            </a:r>
            <a:endParaRPr lang="en-US" sz="2400" dirty="0">
              <a:solidFill>
                <a:srgbClr val="000000"/>
              </a:solidFill>
              <a:latin typeface="Cascadia Mono" panose="020B0609020000020004" pitchFamily="49" charset="0"/>
            </a:endParaRPr>
          </a:p>
          <a:p>
            <a:r>
              <a:rPr lang="en-US" sz="2400" dirty="0">
                <a:solidFill>
                  <a:srgbClr val="0000FF"/>
                </a:solidFill>
                <a:latin typeface="Cascadia Mono" panose="020B0609020000020004" pitchFamily="49" charset="0"/>
              </a:rPr>
              <a:t>&lt;/</a:t>
            </a:r>
            <a:r>
              <a:rPr lang="en-US" sz="2400" dirty="0">
                <a:solidFill>
                  <a:srgbClr val="800000"/>
                </a:solidFill>
                <a:latin typeface="Cascadia Mono" panose="020B0609020000020004" pitchFamily="49" charset="0"/>
              </a:rPr>
              <a:t>body</a:t>
            </a:r>
            <a:r>
              <a:rPr lang="en-US" sz="2400" dirty="0">
                <a:solidFill>
                  <a:srgbClr val="0000FF"/>
                </a:solidFill>
                <a:latin typeface="Cascadia Mono" panose="020B0609020000020004" pitchFamily="49" charset="0"/>
              </a:rPr>
              <a:t>&gt;</a:t>
            </a:r>
            <a:endParaRPr lang="en-US" sz="2400" dirty="0"/>
          </a:p>
        </p:txBody>
      </p:sp>
    </p:spTree>
    <p:extLst>
      <p:ext uri="{BB962C8B-B14F-4D97-AF65-F5344CB8AC3E}">
        <p14:creationId xmlns:p14="http://schemas.microsoft.com/office/powerpoint/2010/main" val="22354546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8BFA-2F7D-7C21-B01E-C849E578106A}"/>
              </a:ext>
            </a:extLst>
          </p:cNvPr>
          <p:cNvSpPr>
            <a:spLocks noGrp="1"/>
          </p:cNvSpPr>
          <p:nvPr>
            <p:ph type="title"/>
          </p:nvPr>
        </p:nvSpPr>
        <p:spPr/>
        <p:txBody>
          <a:bodyPr/>
          <a:lstStyle/>
          <a:p>
            <a:r>
              <a:rPr lang="en-US" dirty="0"/>
              <a:t>DataGrid</a:t>
            </a:r>
          </a:p>
        </p:txBody>
      </p:sp>
      <p:sp>
        <p:nvSpPr>
          <p:cNvPr id="8" name="TextBox 7">
            <a:extLst>
              <a:ext uri="{FF2B5EF4-FFF2-40B4-BE49-F238E27FC236}">
                <a16:creationId xmlns:a16="http://schemas.microsoft.com/office/drawing/2014/main" id="{2888127E-13E7-5288-C7CF-78216BA18F86}"/>
              </a:ext>
            </a:extLst>
          </p:cNvPr>
          <p:cNvSpPr txBox="1"/>
          <p:nvPr/>
        </p:nvSpPr>
        <p:spPr>
          <a:xfrm>
            <a:off x="3315097" y="668216"/>
            <a:ext cx="8876903" cy="3170099"/>
          </a:xfrm>
          <a:prstGeom prst="rect">
            <a:avLst/>
          </a:prstGeom>
          <a:noFill/>
        </p:spPr>
        <p:txBody>
          <a:bodyPr wrap="square">
            <a:spAutoFit/>
          </a:bodyPr>
          <a:lstStyle/>
          <a:p>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protected</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void</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Page_Load</a:t>
            </a:r>
            <a:r>
              <a:rPr lang="en-US" sz="2000" dirty="0">
                <a:solidFill>
                  <a:srgbClr val="000000"/>
                </a:solidFill>
                <a:latin typeface="Cascadia Mono" panose="020B0609020000020004" pitchFamily="49" charset="0"/>
              </a:rPr>
              <a:t>(</a:t>
            </a:r>
            <a:r>
              <a:rPr lang="en-US" sz="2000" dirty="0">
                <a:solidFill>
                  <a:srgbClr val="0000FF"/>
                </a:solidFill>
                <a:latin typeface="Cascadia Mono" panose="020B0609020000020004" pitchFamily="49" charset="0"/>
              </a:rPr>
              <a:t>object</a:t>
            </a:r>
            <a:r>
              <a:rPr lang="en-US" sz="2000" dirty="0">
                <a:solidFill>
                  <a:srgbClr val="000000"/>
                </a:solidFill>
                <a:latin typeface="Cascadia Mono" panose="020B0609020000020004" pitchFamily="49" charset="0"/>
              </a:rPr>
              <a:t> sender, </a:t>
            </a:r>
            <a:r>
              <a:rPr lang="en-US" sz="2000" dirty="0" err="1">
                <a:solidFill>
                  <a:srgbClr val="000000"/>
                </a:solidFill>
                <a:latin typeface="Cascadia Mono" panose="020B0609020000020004" pitchFamily="49" charset="0"/>
              </a:rPr>
              <a:t>EventArgs</a:t>
            </a:r>
            <a:r>
              <a:rPr lang="en-US" sz="2000" dirty="0">
                <a:solidFill>
                  <a:srgbClr val="000000"/>
                </a:solidFill>
                <a:latin typeface="Cascadia Mono" panose="020B0609020000020004" pitchFamily="49" charset="0"/>
              </a:rPr>
              <a:t> e)</a:t>
            </a:r>
          </a:p>
          <a:p>
            <a:r>
              <a:rPr lang="en-US" sz="2000" dirty="0">
                <a:solidFill>
                  <a:srgbClr val="000000"/>
                </a:solidFill>
                <a:latin typeface="Cascadia Mono" panose="020B0609020000020004" pitchFamily="49" charset="0"/>
              </a:rPr>
              <a:t> {</a:t>
            </a:r>
          </a:p>
          <a:p>
            <a:r>
              <a:rPr lang="en-US" sz="2000" dirty="0">
                <a:solidFill>
                  <a:srgbClr val="000000"/>
                </a:solidFill>
                <a:latin typeface="Cascadia Mono" panose="020B0609020000020004" pitchFamily="49" charset="0"/>
              </a:rPr>
              <a:t>     </a:t>
            </a:r>
            <a:r>
              <a:rPr lang="en-US" sz="2000" dirty="0" err="1">
                <a:solidFill>
                  <a:srgbClr val="FF0000"/>
                </a:solidFill>
                <a:latin typeface="Cascadia Mono" panose="020B0609020000020004" pitchFamily="49" charset="0"/>
              </a:rPr>
              <a:t>DataTable</a:t>
            </a:r>
            <a:r>
              <a:rPr lang="en-US" sz="2000" dirty="0">
                <a:solidFill>
                  <a:srgbClr val="000000"/>
                </a:solidFill>
                <a:latin typeface="Cascadia Mono" panose="020B0609020000020004" pitchFamily="49" charset="0"/>
              </a:rPr>
              <a:t> table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DataTable</a:t>
            </a:r>
            <a:r>
              <a:rPr lang="en-US" sz="2000" dirty="0">
                <a:solidFill>
                  <a:srgbClr val="000000"/>
                </a:solidFill>
                <a:latin typeface="Cascadia Mono" panose="020B0609020000020004" pitchFamily="49" charset="0"/>
              </a:rPr>
              <a:t>();</a:t>
            </a:r>
          </a:p>
          <a:p>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table.</a:t>
            </a:r>
            <a:r>
              <a:rPr lang="en-US" sz="2000" dirty="0" err="1">
                <a:solidFill>
                  <a:srgbClr val="FF0000"/>
                </a:solidFill>
                <a:latin typeface="Cascadia Mono" panose="020B0609020000020004" pitchFamily="49" charset="0"/>
              </a:rPr>
              <a:t>Columns</a:t>
            </a:r>
            <a:r>
              <a:rPr lang="en-US" sz="2000" dirty="0" err="1">
                <a:solidFill>
                  <a:srgbClr val="000000"/>
                </a:solidFill>
                <a:latin typeface="Cascadia Mono" panose="020B0609020000020004" pitchFamily="49" charset="0"/>
              </a:rPr>
              <a:t>.</a:t>
            </a:r>
            <a:r>
              <a:rPr lang="en-US" sz="2000" dirty="0" err="1">
                <a:solidFill>
                  <a:srgbClr val="FF0000"/>
                </a:solidFill>
                <a:latin typeface="Cascadia Mono" panose="020B0609020000020004" pitchFamily="49" charset="0"/>
              </a:rPr>
              <a:t>Add</a:t>
            </a:r>
            <a:r>
              <a:rPr lang="en-US" sz="2000" dirty="0">
                <a:solidFill>
                  <a:srgbClr val="000000"/>
                </a:solidFill>
                <a:latin typeface="Cascadia Mono" panose="020B0609020000020004" pitchFamily="49" charset="0"/>
              </a:rPr>
              <a:t>(</a:t>
            </a:r>
            <a:r>
              <a:rPr lang="en-US" sz="2000" dirty="0">
                <a:solidFill>
                  <a:srgbClr val="A31515"/>
                </a:solidFill>
                <a:latin typeface="Cascadia Mono" panose="020B0609020000020004" pitchFamily="49" charset="0"/>
              </a:rPr>
              <a:t>"ID"</a:t>
            </a:r>
            <a:r>
              <a:rPr lang="en-US" sz="2000" dirty="0">
                <a:solidFill>
                  <a:srgbClr val="000000"/>
                </a:solidFill>
                <a:latin typeface="Cascadia Mono" panose="020B0609020000020004" pitchFamily="49" charset="0"/>
              </a:rPr>
              <a:t>);</a:t>
            </a:r>
          </a:p>
          <a:p>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table.Columns.Add</a:t>
            </a:r>
            <a:r>
              <a:rPr lang="en-US" sz="2000" dirty="0">
                <a:solidFill>
                  <a:srgbClr val="000000"/>
                </a:solidFill>
                <a:latin typeface="Cascadia Mono" panose="020B0609020000020004" pitchFamily="49" charset="0"/>
              </a:rPr>
              <a:t>(</a:t>
            </a:r>
            <a:r>
              <a:rPr lang="en-US" sz="2000" dirty="0">
                <a:solidFill>
                  <a:srgbClr val="A31515"/>
                </a:solidFill>
                <a:latin typeface="Cascadia Mono" panose="020B0609020000020004" pitchFamily="49" charset="0"/>
              </a:rPr>
              <a:t>"Name"</a:t>
            </a:r>
            <a:r>
              <a:rPr lang="en-US" sz="2000" dirty="0">
                <a:solidFill>
                  <a:srgbClr val="000000"/>
                </a:solidFill>
                <a:latin typeface="Cascadia Mono" panose="020B0609020000020004" pitchFamily="49" charset="0"/>
              </a:rPr>
              <a:t>);</a:t>
            </a:r>
          </a:p>
          <a:p>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table.Columns.Add</a:t>
            </a:r>
            <a:r>
              <a:rPr lang="en-US" sz="2000" dirty="0">
                <a:solidFill>
                  <a:srgbClr val="000000"/>
                </a:solidFill>
                <a:latin typeface="Cascadia Mono" panose="020B0609020000020004" pitchFamily="49" charset="0"/>
              </a:rPr>
              <a:t>(</a:t>
            </a:r>
            <a:r>
              <a:rPr lang="en-US" sz="2000" dirty="0">
                <a:solidFill>
                  <a:srgbClr val="A31515"/>
                </a:solidFill>
                <a:latin typeface="Cascadia Mono" panose="020B0609020000020004" pitchFamily="49" charset="0"/>
              </a:rPr>
              <a:t>"Email"</a:t>
            </a:r>
            <a:r>
              <a:rPr lang="en-US" sz="2000" dirty="0">
                <a:solidFill>
                  <a:srgbClr val="000000"/>
                </a:solidFill>
                <a:latin typeface="Cascadia Mono" panose="020B0609020000020004" pitchFamily="49" charset="0"/>
              </a:rPr>
              <a:t>);</a:t>
            </a:r>
          </a:p>
          <a:p>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table.</a:t>
            </a:r>
            <a:r>
              <a:rPr lang="en-US" sz="2000" dirty="0" err="1">
                <a:solidFill>
                  <a:srgbClr val="FF0000"/>
                </a:solidFill>
                <a:latin typeface="Cascadia Mono" panose="020B0609020000020004" pitchFamily="49" charset="0"/>
              </a:rPr>
              <a:t>Rows</a:t>
            </a:r>
            <a:r>
              <a:rPr lang="en-US" sz="2000" dirty="0" err="1">
                <a:solidFill>
                  <a:srgbClr val="000000"/>
                </a:solidFill>
                <a:latin typeface="Cascadia Mono" panose="020B0609020000020004" pitchFamily="49" charset="0"/>
              </a:rPr>
              <a:t>.</a:t>
            </a:r>
            <a:r>
              <a:rPr lang="en-US" sz="2000" dirty="0" err="1">
                <a:solidFill>
                  <a:srgbClr val="FF0000"/>
                </a:solidFill>
                <a:latin typeface="Cascadia Mono" panose="020B0609020000020004" pitchFamily="49" charset="0"/>
              </a:rPr>
              <a:t>Add</a:t>
            </a:r>
            <a:r>
              <a:rPr lang="en-US" sz="2000" dirty="0">
                <a:solidFill>
                  <a:srgbClr val="000000"/>
                </a:solidFill>
                <a:latin typeface="Cascadia Mono" panose="020B0609020000020004" pitchFamily="49" charset="0"/>
              </a:rPr>
              <a:t>(</a:t>
            </a:r>
            <a:r>
              <a:rPr lang="en-US" sz="2000" dirty="0">
                <a:solidFill>
                  <a:srgbClr val="A31515"/>
                </a:solidFill>
                <a:latin typeface="Cascadia Mono" panose="020B0609020000020004" pitchFamily="49" charset="0"/>
              </a:rPr>
              <a:t>"101"</a:t>
            </a:r>
            <a:r>
              <a:rPr lang="en-US" sz="2000" dirty="0">
                <a:solidFill>
                  <a:srgbClr val="000000"/>
                </a:solidFill>
                <a:latin typeface="Cascadia Mono" panose="020B0609020000020004" pitchFamily="49" charset="0"/>
              </a:rPr>
              <a:t>, </a:t>
            </a:r>
            <a:r>
              <a:rPr lang="en-US" sz="2000" dirty="0">
                <a:solidFill>
                  <a:srgbClr val="A31515"/>
                </a:solidFill>
                <a:latin typeface="Cascadia Mono" panose="020B0609020000020004" pitchFamily="49" charset="0"/>
              </a:rPr>
              <a:t>"RK KEYNOTES"</a:t>
            </a:r>
            <a:r>
              <a:rPr lang="en-US" sz="2000" dirty="0">
                <a:solidFill>
                  <a:srgbClr val="000000"/>
                </a:solidFill>
                <a:latin typeface="Cascadia Mono" panose="020B0609020000020004" pitchFamily="49" charset="0"/>
              </a:rPr>
              <a:t>, </a:t>
            </a:r>
            <a:r>
              <a:rPr lang="en-US" sz="2000" dirty="0">
                <a:solidFill>
                  <a:srgbClr val="A31515"/>
                </a:solidFill>
                <a:latin typeface="Cascadia Mono" panose="020B0609020000020004" pitchFamily="49" charset="0"/>
              </a:rPr>
              <a:t>"rk@gmail.com"</a:t>
            </a:r>
            <a:r>
              <a:rPr lang="en-US" sz="2000" dirty="0">
                <a:solidFill>
                  <a:srgbClr val="000000"/>
                </a:solidFill>
                <a:latin typeface="Cascadia Mono" panose="020B0609020000020004" pitchFamily="49" charset="0"/>
              </a:rPr>
              <a:t>);</a:t>
            </a:r>
          </a:p>
          <a:p>
            <a:r>
              <a:rPr lang="en-US" sz="2000" dirty="0">
                <a:solidFill>
                  <a:srgbClr val="000000"/>
                </a:solidFill>
                <a:latin typeface="Cascadia Mono" panose="020B0609020000020004" pitchFamily="49" charset="0"/>
              </a:rPr>
              <a:t>     GridView1.</a:t>
            </a:r>
            <a:r>
              <a:rPr lang="en-US" sz="2000" dirty="0">
                <a:solidFill>
                  <a:srgbClr val="FF0000"/>
                </a:solidFill>
                <a:latin typeface="Cascadia Mono" panose="020B0609020000020004" pitchFamily="49" charset="0"/>
              </a:rPr>
              <a:t>DataSource</a:t>
            </a:r>
            <a:r>
              <a:rPr lang="en-US" sz="2000" dirty="0">
                <a:solidFill>
                  <a:srgbClr val="000000"/>
                </a:solidFill>
                <a:latin typeface="Cascadia Mono" panose="020B0609020000020004" pitchFamily="49" charset="0"/>
              </a:rPr>
              <a:t> = table;</a:t>
            </a:r>
          </a:p>
          <a:p>
            <a:r>
              <a:rPr lang="en-US" sz="2000" dirty="0">
                <a:solidFill>
                  <a:srgbClr val="000000"/>
                </a:solidFill>
                <a:latin typeface="Cascadia Mono" panose="020B0609020000020004" pitchFamily="49" charset="0"/>
              </a:rPr>
              <a:t>     GridView1.</a:t>
            </a:r>
            <a:r>
              <a:rPr lang="en-US" sz="2000" dirty="0">
                <a:solidFill>
                  <a:srgbClr val="FF0000"/>
                </a:solidFill>
                <a:latin typeface="Cascadia Mono" panose="020B0609020000020004" pitchFamily="49" charset="0"/>
              </a:rPr>
              <a:t>DataBind</a:t>
            </a:r>
            <a:r>
              <a:rPr lang="en-US" sz="2000" dirty="0">
                <a:solidFill>
                  <a:srgbClr val="000000"/>
                </a:solidFill>
                <a:latin typeface="Cascadia Mono" panose="020B0609020000020004" pitchFamily="49" charset="0"/>
              </a:rPr>
              <a:t>();</a:t>
            </a:r>
          </a:p>
          <a:p>
            <a:r>
              <a:rPr lang="en-US" sz="2000" dirty="0">
                <a:solidFill>
                  <a:srgbClr val="000000"/>
                </a:solidFill>
                <a:latin typeface="Cascadia Mono" panose="020B0609020000020004" pitchFamily="49" charset="0"/>
              </a:rPr>
              <a:t> }</a:t>
            </a:r>
            <a:endParaRPr lang="en-US" sz="2000" dirty="0"/>
          </a:p>
        </p:txBody>
      </p:sp>
      <p:pic>
        <p:nvPicPr>
          <p:cNvPr id="10" name="Picture 9">
            <a:extLst>
              <a:ext uri="{FF2B5EF4-FFF2-40B4-BE49-F238E27FC236}">
                <a16:creationId xmlns:a16="http://schemas.microsoft.com/office/drawing/2014/main" id="{2DCF9F03-B04B-E330-4908-D57BF6C00AF4}"/>
              </a:ext>
            </a:extLst>
          </p:cNvPr>
          <p:cNvPicPr>
            <a:picLocks noChangeAspect="1"/>
          </p:cNvPicPr>
          <p:nvPr/>
        </p:nvPicPr>
        <p:blipFill>
          <a:blip r:embed="rId3"/>
          <a:stretch>
            <a:fillRect/>
          </a:stretch>
        </p:blipFill>
        <p:spPr>
          <a:xfrm>
            <a:off x="6230679" y="3939999"/>
            <a:ext cx="4863256" cy="224978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9744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88247-6FE5-CCC6-6ADD-1C20981DED2A}"/>
              </a:ext>
            </a:extLst>
          </p:cNvPr>
          <p:cNvSpPr>
            <a:spLocks noGrp="1"/>
          </p:cNvSpPr>
          <p:nvPr>
            <p:ph type="title"/>
          </p:nvPr>
        </p:nvSpPr>
        <p:spPr/>
        <p:txBody>
          <a:bodyPr/>
          <a:lstStyle/>
          <a:p>
            <a:r>
              <a:rPr lang="en-US" dirty="0"/>
              <a:t>Course Outcomes</a:t>
            </a:r>
          </a:p>
        </p:txBody>
      </p:sp>
      <p:sp>
        <p:nvSpPr>
          <p:cNvPr id="3" name="Content Placeholder 2">
            <a:extLst>
              <a:ext uri="{FF2B5EF4-FFF2-40B4-BE49-F238E27FC236}">
                <a16:creationId xmlns:a16="http://schemas.microsoft.com/office/drawing/2014/main" id="{93046EBA-7B27-AC5C-BAF0-68F54EC2341C}"/>
              </a:ext>
            </a:extLst>
          </p:cNvPr>
          <p:cNvSpPr>
            <a:spLocks noGrp="1"/>
          </p:cNvSpPr>
          <p:nvPr>
            <p:ph idx="1"/>
          </p:nvPr>
        </p:nvSpPr>
        <p:spPr/>
        <p:txBody>
          <a:bodyPr>
            <a:normAutofit/>
          </a:bodyPr>
          <a:lstStyle/>
          <a:p>
            <a:pPr algn="just"/>
            <a:r>
              <a:rPr lang="en-US" sz="2400" dirty="0">
                <a:solidFill>
                  <a:schemeClr val="tx1"/>
                </a:solidFill>
              </a:rPr>
              <a:t>To Review the components of </a:t>
            </a:r>
            <a:r>
              <a:rPr lang="en-US" sz="2400" dirty="0" err="1">
                <a:solidFill>
                  <a:schemeClr val="tx1"/>
                </a:solidFill>
              </a:rPr>
              <a:t>.Net</a:t>
            </a:r>
            <a:r>
              <a:rPr lang="en-US" sz="2400" dirty="0">
                <a:solidFill>
                  <a:schemeClr val="tx1"/>
                </a:solidFill>
              </a:rPr>
              <a:t> Framework</a:t>
            </a:r>
          </a:p>
          <a:p>
            <a:pPr algn="just"/>
            <a:r>
              <a:rPr lang="en-US" sz="2400" dirty="0">
                <a:solidFill>
                  <a:srgbClr val="FF0000"/>
                </a:solidFill>
              </a:rPr>
              <a:t>To practice Web based application</a:t>
            </a:r>
          </a:p>
          <a:p>
            <a:pPr algn="just"/>
            <a:r>
              <a:rPr lang="en-US" sz="2400" dirty="0">
                <a:solidFill>
                  <a:schemeClr val="tx1"/>
                </a:solidFill>
              </a:rPr>
              <a:t>To create web applications using MVC framework</a:t>
            </a:r>
          </a:p>
          <a:p>
            <a:pPr algn="just"/>
            <a:r>
              <a:rPr lang="en-US" sz="2400" dirty="0">
                <a:solidFill>
                  <a:schemeClr val="tx1"/>
                </a:solidFill>
              </a:rPr>
              <a:t>To practice basic database application using ADO.net</a:t>
            </a:r>
          </a:p>
          <a:p>
            <a:pPr algn="just"/>
            <a:r>
              <a:rPr lang="en-US" sz="2400" dirty="0">
                <a:solidFill>
                  <a:schemeClr val="tx1"/>
                </a:solidFill>
              </a:rPr>
              <a:t>To designing, developing, and deploying APIs</a:t>
            </a:r>
          </a:p>
        </p:txBody>
      </p:sp>
    </p:spTree>
    <p:extLst>
      <p:ext uri="{BB962C8B-B14F-4D97-AF65-F5344CB8AC3E}">
        <p14:creationId xmlns:p14="http://schemas.microsoft.com/office/powerpoint/2010/main" val="3001443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8D2F6-B8E8-5BF6-85DB-0A0FDA629BDB}"/>
              </a:ext>
            </a:extLst>
          </p:cNvPr>
          <p:cNvSpPr>
            <a:spLocks noGrp="1"/>
          </p:cNvSpPr>
          <p:nvPr>
            <p:ph type="title"/>
          </p:nvPr>
        </p:nvSpPr>
        <p:spPr/>
        <p:txBody>
          <a:bodyPr/>
          <a:lstStyle/>
          <a:p>
            <a:r>
              <a:rPr lang="en-US" dirty="0" err="1"/>
              <a:t>GridView</a:t>
            </a:r>
            <a:r>
              <a:rPr lang="en-US" dirty="0"/>
              <a:t> with Pagination</a:t>
            </a:r>
          </a:p>
        </p:txBody>
      </p:sp>
      <p:sp>
        <p:nvSpPr>
          <p:cNvPr id="3" name="Content Placeholder 2">
            <a:extLst>
              <a:ext uri="{FF2B5EF4-FFF2-40B4-BE49-F238E27FC236}">
                <a16:creationId xmlns:a16="http://schemas.microsoft.com/office/drawing/2014/main" id="{A7B1D553-95F8-F9F1-7093-66A17D34E734}"/>
              </a:ext>
            </a:extLst>
          </p:cNvPr>
          <p:cNvSpPr>
            <a:spLocks noGrp="1"/>
          </p:cNvSpPr>
          <p:nvPr>
            <p:ph idx="1"/>
          </p:nvPr>
        </p:nvSpPr>
        <p:spPr>
          <a:xfrm>
            <a:off x="3455581" y="864108"/>
            <a:ext cx="8814391" cy="5120640"/>
          </a:xfrm>
        </p:spPr>
        <p:txBody>
          <a:bodyPr>
            <a:noAutofit/>
          </a:bodyPr>
          <a:lstStyle/>
          <a:p>
            <a:pPr marL="0" indent="0">
              <a:buNone/>
            </a:pPr>
            <a:r>
              <a:rPr lang="en-US" sz="1600" dirty="0">
                <a:solidFill>
                  <a:srgbClr val="0000FF"/>
                </a:solidFill>
                <a:latin typeface="Cascadia Mono" panose="020B0609020000020004" pitchFamily="49" charset="0"/>
              </a:rPr>
              <a:t>protected</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Page_Load</a:t>
            </a:r>
            <a:r>
              <a:rPr lang="en-US" sz="1600" dirty="0">
                <a:solidFill>
                  <a:srgbClr val="000000"/>
                </a:solidFill>
                <a:latin typeface="Cascadia Mono" panose="020B0609020000020004" pitchFamily="49" charset="0"/>
              </a:rPr>
              <a:t>(</a:t>
            </a:r>
            <a:r>
              <a:rPr lang="en-US" sz="1600" dirty="0">
                <a:solidFill>
                  <a:srgbClr val="0000FF"/>
                </a:solidFill>
                <a:latin typeface="Cascadia Mono" panose="020B0609020000020004" pitchFamily="49" charset="0"/>
              </a:rPr>
              <a:t>object</a:t>
            </a:r>
            <a:r>
              <a:rPr lang="en-US" sz="1600" dirty="0">
                <a:solidFill>
                  <a:srgbClr val="000000"/>
                </a:solidFill>
                <a:latin typeface="Cascadia Mono" panose="020B0609020000020004" pitchFamily="49" charset="0"/>
              </a:rPr>
              <a:t> sender, </a:t>
            </a:r>
            <a:r>
              <a:rPr lang="en-US" sz="1600" dirty="0" err="1">
                <a:solidFill>
                  <a:srgbClr val="000000"/>
                </a:solidFill>
                <a:latin typeface="Cascadia Mono" panose="020B0609020000020004" pitchFamily="49" charset="0"/>
              </a:rPr>
              <a:t>EventArgs</a:t>
            </a:r>
            <a:r>
              <a:rPr lang="en-US" sz="1600" dirty="0">
                <a:solidFill>
                  <a:srgbClr val="000000"/>
                </a:solidFill>
                <a:latin typeface="Cascadia Mono" panose="020B0609020000020004" pitchFamily="49" charset="0"/>
              </a:rPr>
              <a:t> e){</a:t>
            </a:r>
          </a:p>
          <a:p>
            <a:pPr marL="0" indent="0">
              <a:buNone/>
            </a:pP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if</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IsPostBack</a:t>
            </a:r>
            <a:r>
              <a:rPr lang="en-US" sz="1600" dirty="0">
                <a:solidFill>
                  <a:srgbClr val="000000"/>
                </a:solidFill>
                <a:latin typeface="Cascadia Mono" panose="020B0609020000020004" pitchFamily="49" charset="0"/>
              </a:rPr>
              <a:t>)</a:t>
            </a:r>
          </a:p>
          <a:p>
            <a:pPr marL="0" indent="0">
              <a:buNone/>
            </a:pP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LoadGridData</a:t>
            </a:r>
            <a:r>
              <a:rPr lang="en-US" sz="1600" dirty="0">
                <a:solidFill>
                  <a:srgbClr val="000000"/>
                </a:solidFill>
                <a:latin typeface="Cascadia Mono" panose="020B0609020000020004" pitchFamily="49" charset="0"/>
              </a:rPr>
              <a:t>();</a:t>
            </a:r>
          </a:p>
          <a:p>
            <a:pPr marL="0" indent="0">
              <a:buNone/>
            </a:pPr>
            <a:r>
              <a:rPr lang="en-US" sz="1600" dirty="0">
                <a:solidFill>
                  <a:srgbClr val="000000"/>
                </a:solidFill>
                <a:latin typeface="Cascadia Mono" panose="020B0609020000020004" pitchFamily="49" charset="0"/>
              </a:rPr>
              <a:t>}</a:t>
            </a:r>
          </a:p>
          <a:p>
            <a:pPr marL="0" indent="0">
              <a:buNone/>
            </a:pPr>
            <a:r>
              <a:rPr lang="en-US" sz="1600" dirty="0">
                <a:solidFill>
                  <a:srgbClr val="0000FF"/>
                </a:solidFill>
                <a:latin typeface="Cascadia Mono" panose="020B0609020000020004" pitchFamily="49" charset="0"/>
              </a:rPr>
              <a:t>private</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LoadGridData</a:t>
            </a:r>
            <a:r>
              <a:rPr lang="en-US" sz="1600" dirty="0">
                <a:solidFill>
                  <a:srgbClr val="000000"/>
                </a:solidFill>
                <a:latin typeface="Cascadia Mono" panose="020B0609020000020004" pitchFamily="49" charset="0"/>
              </a:rPr>
              <a:t>() {</a:t>
            </a:r>
          </a:p>
          <a:p>
            <a:pPr marL="0" indent="0">
              <a:buNone/>
            </a:pP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DataTable</a:t>
            </a:r>
            <a:r>
              <a:rPr lang="en-US" sz="1600" dirty="0">
                <a:solidFill>
                  <a:srgbClr val="000000"/>
                </a:solidFill>
                <a:latin typeface="Cascadia Mono" panose="020B0609020000020004" pitchFamily="49" charset="0"/>
              </a:rPr>
              <a:t> table = </a:t>
            </a:r>
            <a:r>
              <a:rPr lang="en-US" sz="1600" dirty="0">
                <a:solidFill>
                  <a:srgbClr val="0000FF"/>
                </a:solidFill>
                <a:latin typeface="Cascadia Mono" panose="020B0609020000020004" pitchFamily="49" charset="0"/>
              </a:rPr>
              <a:t>new</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DataTable</a:t>
            </a:r>
            <a:r>
              <a:rPr lang="en-US" sz="1600" dirty="0">
                <a:solidFill>
                  <a:srgbClr val="000000"/>
                </a:solidFill>
                <a:latin typeface="Cascadia Mono" panose="020B0609020000020004" pitchFamily="49" charset="0"/>
              </a:rPr>
              <a:t>();</a:t>
            </a:r>
          </a:p>
          <a:p>
            <a:pPr marL="0" indent="0">
              <a:buNone/>
            </a:pP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table.Columns.Add</a:t>
            </a:r>
            <a:r>
              <a:rPr lang="en-US" sz="1600" dirty="0">
                <a:solidFill>
                  <a:srgbClr val="000000"/>
                </a:solidFill>
                <a:latin typeface="Cascadia Mono" panose="020B0609020000020004" pitchFamily="49" charset="0"/>
              </a:rPr>
              <a:t>(</a:t>
            </a:r>
            <a:r>
              <a:rPr lang="en-US" sz="1600" dirty="0">
                <a:solidFill>
                  <a:srgbClr val="A31515"/>
                </a:solidFill>
                <a:latin typeface="Cascadia Mono" panose="020B0609020000020004" pitchFamily="49" charset="0"/>
              </a:rPr>
              <a:t>"ID"</a:t>
            </a:r>
            <a:r>
              <a:rPr lang="en-US" sz="1600" dirty="0">
                <a:solidFill>
                  <a:srgbClr val="000000"/>
                </a:solidFill>
                <a:latin typeface="Cascadia Mono" panose="020B0609020000020004" pitchFamily="49" charset="0"/>
              </a:rPr>
              <a:t>);</a:t>
            </a:r>
          </a:p>
          <a:p>
            <a:pPr marL="0" indent="0">
              <a:buNone/>
            </a:pP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table.Columns.Add</a:t>
            </a:r>
            <a:r>
              <a:rPr lang="en-US" sz="1600" dirty="0">
                <a:solidFill>
                  <a:srgbClr val="000000"/>
                </a:solidFill>
                <a:latin typeface="Cascadia Mono" panose="020B0609020000020004" pitchFamily="49" charset="0"/>
              </a:rPr>
              <a:t>(</a:t>
            </a:r>
            <a:r>
              <a:rPr lang="en-US" sz="1600" dirty="0">
                <a:solidFill>
                  <a:srgbClr val="A31515"/>
                </a:solidFill>
                <a:latin typeface="Cascadia Mono" panose="020B0609020000020004" pitchFamily="49" charset="0"/>
              </a:rPr>
              <a:t>"Name"</a:t>
            </a:r>
            <a:r>
              <a:rPr lang="en-US" sz="1600" dirty="0">
                <a:solidFill>
                  <a:srgbClr val="000000"/>
                </a:solidFill>
                <a:latin typeface="Cascadia Mono" panose="020B0609020000020004" pitchFamily="49" charset="0"/>
              </a:rPr>
              <a:t>);</a:t>
            </a:r>
          </a:p>
          <a:p>
            <a:pPr marL="0" indent="0">
              <a:buNone/>
            </a:pP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table.Columns.Add</a:t>
            </a:r>
            <a:r>
              <a:rPr lang="en-US" sz="1600" dirty="0">
                <a:solidFill>
                  <a:srgbClr val="000000"/>
                </a:solidFill>
                <a:latin typeface="Cascadia Mono" panose="020B0609020000020004" pitchFamily="49" charset="0"/>
              </a:rPr>
              <a:t>(</a:t>
            </a:r>
            <a:r>
              <a:rPr lang="en-US" sz="1600" dirty="0">
                <a:solidFill>
                  <a:srgbClr val="A31515"/>
                </a:solidFill>
                <a:latin typeface="Cascadia Mono" panose="020B0609020000020004" pitchFamily="49" charset="0"/>
              </a:rPr>
              <a:t>"Email"</a:t>
            </a:r>
            <a:r>
              <a:rPr lang="en-US" sz="1600" dirty="0">
                <a:solidFill>
                  <a:srgbClr val="000000"/>
                </a:solidFill>
                <a:latin typeface="Cascadia Mono" panose="020B0609020000020004" pitchFamily="49" charset="0"/>
              </a:rPr>
              <a:t>);</a:t>
            </a:r>
          </a:p>
          <a:p>
            <a:pPr marL="0" indent="0">
              <a:buNone/>
            </a:pP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table.Rows.Add</a:t>
            </a:r>
            <a:r>
              <a:rPr lang="en-US" sz="1600" dirty="0">
                <a:solidFill>
                  <a:srgbClr val="000000"/>
                </a:solidFill>
                <a:latin typeface="Cascadia Mono" panose="020B0609020000020004" pitchFamily="49" charset="0"/>
              </a:rPr>
              <a:t>(</a:t>
            </a:r>
            <a:r>
              <a:rPr lang="en-US" sz="1600" dirty="0">
                <a:solidFill>
                  <a:srgbClr val="A31515"/>
                </a:solidFill>
                <a:latin typeface="Cascadia Mono" panose="020B0609020000020004" pitchFamily="49" charset="0"/>
              </a:rPr>
              <a:t>"101"</a:t>
            </a:r>
            <a:r>
              <a:rPr lang="en-US" sz="1600" dirty="0">
                <a:solidFill>
                  <a:srgbClr val="000000"/>
                </a:solidFill>
                <a:latin typeface="Cascadia Mono" panose="020B0609020000020004" pitchFamily="49" charset="0"/>
              </a:rPr>
              <a:t>, </a:t>
            </a:r>
            <a:r>
              <a:rPr lang="en-US" sz="1600" dirty="0">
                <a:solidFill>
                  <a:srgbClr val="A31515"/>
                </a:solidFill>
                <a:latin typeface="Cascadia Mono" panose="020B0609020000020004" pitchFamily="49" charset="0"/>
              </a:rPr>
              <a:t>"RK KEYNOTES"</a:t>
            </a:r>
            <a:r>
              <a:rPr lang="en-US" sz="1600" dirty="0">
                <a:solidFill>
                  <a:srgbClr val="000000"/>
                </a:solidFill>
                <a:latin typeface="Cascadia Mono" panose="020B0609020000020004" pitchFamily="49" charset="0"/>
              </a:rPr>
              <a:t>, </a:t>
            </a:r>
            <a:r>
              <a:rPr lang="en-US" sz="1600" dirty="0">
                <a:solidFill>
                  <a:srgbClr val="A31515"/>
                </a:solidFill>
                <a:latin typeface="Cascadia Mono" panose="020B0609020000020004" pitchFamily="49" charset="0"/>
              </a:rPr>
              <a:t>"rk@gmail.com"</a:t>
            </a:r>
            <a:r>
              <a:rPr lang="en-US" sz="1600" dirty="0">
                <a:solidFill>
                  <a:srgbClr val="000000"/>
                </a:solidFill>
                <a:latin typeface="Cascadia Mono" panose="020B0609020000020004" pitchFamily="49" charset="0"/>
              </a:rPr>
              <a:t>); </a:t>
            </a:r>
            <a:r>
              <a:rPr lang="en-US" sz="1400" dirty="0">
                <a:solidFill>
                  <a:srgbClr val="000000"/>
                </a:solidFill>
                <a:latin typeface="Cascadia Mono" panose="020B0609020000020004" pitchFamily="49" charset="0"/>
              </a:rPr>
              <a:t>//add 10 records</a:t>
            </a:r>
          </a:p>
          <a:p>
            <a:pPr marL="0" indent="0">
              <a:buNone/>
            </a:pPr>
            <a:r>
              <a:rPr lang="en-US" sz="1600" dirty="0">
                <a:solidFill>
                  <a:srgbClr val="000000"/>
                </a:solidFill>
                <a:latin typeface="Cascadia Mono" panose="020B0609020000020004" pitchFamily="49" charset="0"/>
              </a:rPr>
              <a:t>    GridView1.DataSource = table;</a:t>
            </a:r>
          </a:p>
          <a:p>
            <a:pPr marL="0" indent="0">
              <a:buNone/>
            </a:pPr>
            <a:r>
              <a:rPr lang="en-US" sz="1600" dirty="0">
                <a:solidFill>
                  <a:srgbClr val="000000"/>
                </a:solidFill>
                <a:latin typeface="Cascadia Mono" panose="020B0609020000020004" pitchFamily="49" charset="0"/>
              </a:rPr>
              <a:t>    GridView1.DataBind();</a:t>
            </a:r>
          </a:p>
          <a:p>
            <a:pPr marL="0" indent="0">
              <a:buNone/>
            </a:pPr>
            <a:r>
              <a:rPr lang="en-US" sz="1600" dirty="0">
                <a:solidFill>
                  <a:srgbClr val="000000"/>
                </a:solidFill>
                <a:latin typeface="Cascadia Mono" panose="020B0609020000020004" pitchFamily="49" charset="0"/>
              </a:rPr>
              <a:t>}</a:t>
            </a:r>
          </a:p>
          <a:p>
            <a:pPr marL="0" indent="0">
              <a:buNone/>
            </a:pPr>
            <a:r>
              <a:rPr lang="en-US" sz="1600" dirty="0">
                <a:solidFill>
                  <a:srgbClr val="0000FF"/>
                </a:solidFill>
                <a:latin typeface="Cascadia Mono" panose="020B0609020000020004" pitchFamily="49" charset="0"/>
              </a:rPr>
              <a:t>protected</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GridView1_PageIndexChanging(</a:t>
            </a:r>
            <a:r>
              <a:rPr lang="en-US" sz="1600" dirty="0">
                <a:solidFill>
                  <a:srgbClr val="0000FF"/>
                </a:solidFill>
                <a:latin typeface="Cascadia Mono" panose="020B0609020000020004" pitchFamily="49" charset="0"/>
              </a:rPr>
              <a:t>object</a:t>
            </a:r>
            <a:r>
              <a:rPr lang="en-US" sz="1600" dirty="0">
                <a:solidFill>
                  <a:srgbClr val="000000"/>
                </a:solidFill>
                <a:latin typeface="Cascadia Mono" panose="020B0609020000020004" pitchFamily="49" charset="0"/>
              </a:rPr>
              <a:t> sender, </a:t>
            </a:r>
            <a:r>
              <a:rPr lang="en-US" sz="1600" dirty="0" err="1">
                <a:solidFill>
                  <a:srgbClr val="000000"/>
                </a:solidFill>
                <a:latin typeface="Cascadia Mono" panose="020B0609020000020004" pitchFamily="49" charset="0"/>
              </a:rPr>
              <a:t>GridViewPageEventArgs</a:t>
            </a:r>
            <a:r>
              <a:rPr lang="en-US" sz="1600" dirty="0">
                <a:solidFill>
                  <a:srgbClr val="000000"/>
                </a:solidFill>
                <a:latin typeface="Cascadia Mono" panose="020B0609020000020004" pitchFamily="49" charset="0"/>
              </a:rPr>
              <a:t> e) {</a:t>
            </a:r>
          </a:p>
          <a:p>
            <a:pPr marL="0" indent="0">
              <a:buNone/>
            </a:pPr>
            <a:r>
              <a:rPr lang="en-US" sz="1600" dirty="0">
                <a:solidFill>
                  <a:srgbClr val="000000"/>
                </a:solidFill>
                <a:latin typeface="Cascadia Mono" panose="020B0609020000020004" pitchFamily="49" charset="0"/>
              </a:rPr>
              <a:t>    GridView1.PageIndex = </a:t>
            </a:r>
            <a:r>
              <a:rPr lang="en-US" sz="1600" dirty="0" err="1">
                <a:solidFill>
                  <a:srgbClr val="000000"/>
                </a:solidFill>
                <a:latin typeface="Cascadia Mono" panose="020B0609020000020004" pitchFamily="49" charset="0"/>
              </a:rPr>
              <a:t>e.NewPageIndex</a:t>
            </a:r>
            <a:r>
              <a:rPr lang="en-US" sz="1600" dirty="0">
                <a:solidFill>
                  <a:srgbClr val="000000"/>
                </a:solidFill>
                <a:latin typeface="Cascadia Mono" panose="020B0609020000020004" pitchFamily="49" charset="0"/>
              </a:rPr>
              <a:t>;</a:t>
            </a:r>
          </a:p>
          <a:p>
            <a:pPr marL="0" indent="0">
              <a:buNone/>
            </a:pP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LoadGridData</a:t>
            </a:r>
            <a:r>
              <a:rPr lang="en-US" sz="1600" dirty="0">
                <a:solidFill>
                  <a:srgbClr val="000000"/>
                </a:solidFill>
                <a:latin typeface="Cascadia Mono" panose="020B0609020000020004" pitchFamily="49" charset="0"/>
              </a:rPr>
              <a:t>();</a:t>
            </a:r>
          </a:p>
          <a:p>
            <a:pPr marL="0" indent="0">
              <a:buNone/>
            </a:pPr>
            <a:r>
              <a:rPr lang="en-US" sz="1600" dirty="0">
                <a:solidFill>
                  <a:srgbClr val="000000"/>
                </a:solidFill>
                <a:latin typeface="Cascadia Mono" panose="020B0609020000020004" pitchFamily="49" charset="0"/>
              </a:rPr>
              <a:t>}</a:t>
            </a:r>
            <a:endParaRPr lang="en-US" sz="1600" dirty="0"/>
          </a:p>
        </p:txBody>
      </p:sp>
    </p:spTree>
    <p:extLst>
      <p:ext uri="{BB962C8B-B14F-4D97-AF65-F5344CB8AC3E}">
        <p14:creationId xmlns:p14="http://schemas.microsoft.com/office/powerpoint/2010/main" val="41852655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8D2F6-B8E8-5BF6-85DB-0A0FDA629BDB}"/>
              </a:ext>
            </a:extLst>
          </p:cNvPr>
          <p:cNvSpPr>
            <a:spLocks noGrp="1"/>
          </p:cNvSpPr>
          <p:nvPr>
            <p:ph type="title"/>
          </p:nvPr>
        </p:nvSpPr>
        <p:spPr/>
        <p:txBody>
          <a:bodyPr/>
          <a:lstStyle/>
          <a:p>
            <a:r>
              <a:rPr lang="en-US" dirty="0" err="1"/>
              <a:t>GridView</a:t>
            </a:r>
            <a:r>
              <a:rPr lang="en-US" dirty="0"/>
              <a:t> with Pagination</a:t>
            </a:r>
          </a:p>
        </p:txBody>
      </p:sp>
      <p:pic>
        <p:nvPicPr>
          <p:cNvPr id="7" name="Picture 6">
            <a:extLst>
              <a:ext uri="{FF2B5EF4-FFF2-40B4-BE49-F238E27FC236}">
                <a16:creationId xmlns:a16="http://schemas.microsoft.com/office/drawing/2014/main" id="{E4389F60-E61D-D524-201B-76B9BCA47D31}"/>
              </a:ext>
            </a:extLst>
          </p:cNvPr>
          <p:cNvPicPr>
            <a:picLocks noChangeAspect="1"/>
          </p:cNvPicPr>
          <p:nvPr/>
        </p:nvPicPr>
        <p:blipFill>
          <a:blip r:embed="rId2"/>
          <a:stretch>
            <a:fillRect/>
          </a:stretch>
        </p:blipFill>
        <p:spPr>
          <a:xfrm>
            <a:off x="3671142" y="620648"/>
            <a:ext cx="5527879" cy="3672434"/>
          </a:xfrm>
          <a:prstGeom prst="rect">
            <a:avLst/>
          </a:prstGeom>
        </p:spPr>
      </p:pic>
      <p:pic>
        <p:nvPicPr>
          <p:cNvPr id="4" name="Picture 3">
            <a:extLst>
              <a:ext uri="{FF2B5EF4-FFF2-40B4-BE49-F238E27FC236}">
                <a16:creationId xmlns:a16="http://schemas.microsoft.com/office/drawing/2014/main" id="{6ABA729D-93B6-CEEC-5C32-765325ED897C}"/>
              </a:ext>
            </a:extLst>
          </p:cNvPr>
          <p:cNvPicPr>
            <a:picLocks noChangeAspect="1"/>
          </p:cNvPicPr>
          <p:nvPr/>
        </p:nvPicPr>
        <p:blipFill>
          <a:blip r:embed="rId3"/>
          <a:stretch>
            <a:fillRect/>
          </a:stretch>
        </p:blipFill>
        <p:spPr>
          <a:xfrm>
            <a:off x="8300256" y="2924697"/>
            <a:ext cx="3811817" cy="3780487"/>
          </a:xfrm>
          <a:prstGeom prst="rect">
            <a:avLst/>
          </a:prstGeom>
        </p:spPr>
      </p:pic>
    </p:spTree>
    <p:extLst>
      <p:ext uri="{BB962C8B-B14F-4D97-AF65-F5344CB8AC3E}">
        <p14:creationId xmlns:p14="http://schemas.microsoft.com/office/powerpoint/2010/main" val="2569792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CE185-9264-FC47-29E5-0DF0BF2A89DD}"/>
              </a:ext>
            </a:extLst>
          </p:cNvPr>
          <p:cNvSpPr>
            <a:spLocks noGrp="1"/>
          </p:cNvSpPr>
          <p:nvPr>
            <p:ph type="title"/>
          </p:nvPr>
        </p:nvSpPr>
        <p:spPr/>
        <p:txBody>
          <a:bodyPr/>
          <a:lstStyle/>
          <a:p>
            <a:r>
              <a:rPr lang="en-US" dirty="0"/>
              <a:t>Calendar</a:t>
            </a:r>
          </a:p>
        </p:txBody>
      </p:sp>
      <p:sp>
        <p:nvSpPr>
          <p:cNvPr id="3" name="Content Placeholder 2">
            <a:extLst>
              <a:ext uri="{FF2B5EF4-FFF2-40B4-BE49-F238E27FC236}">
                <a16:creationId xmlns:a16="http://schemas.microsoft.com/office/drawing/2014/main" id="{9165CB9A-DE72-986C-EFEF-EAB8547C8129}"/>
              </a:ext>
            </a:extLst>
          </p:cNvPr>
          <p:cNvSpPr>
            <a:spLocks noGrp="1"/>
          </p:cNvSpPr>
          <p:nvPr>
            <p:ph idx="1"/>
          </p:nvPr>
        </p:nvSpPr>
        <p:spPr>
          <a:xfrm>
            <a:off x="3466213" y="864108"/>
            <a:ext cx="8218967" cy="2059845"/>
          </a:xfrm>
        </p:spPr>
        <p:txBody>
          <a:bodyPr>
            <a:normAutofit/>
          </a:bodyPr>
          <a:lstStyle/>
          <a:p>
            <a:pPr algn="just"/>
            <a:r>
              <a:rPr lang="en-US" sz="2400" dirty="0">
                <a:solidFill>
                  <a:schemeClr val="tx1"/>
                </a:solidFill>
              </a:rPr>
              <a:t>It is used to display selectable date in a calendar. It also shows data associated with specific date. This control displays a calendar through which users can move to any day in any year.</a:t>
            </a:r>
          </a:p>
          <a:p>
            <a:pPr algn="just"/>
            <a:r>
              <a:rPr lang="en-US" sz="2400" dirty="0">
                <a:solidFill>
                  <a:schemeClr val="tx1"/>
                </a:solidFill>
              </a:rPr>
              <a:t>We can also set Selected Date property that shows specified date in the calendar.</a:t>
            </a:r>
          </a:p>
        </p:txBody>
      </p:sp>
      <p:sp>
        <p:nvSpPr>
          <p:cNvPr id="5" name="TextBox 4">
            <a:extLst>
              <a:ext uri="{FF2B5EF4-FFF2-40B4-BE49-F238E27FC236}">
                <a16:creationId xmlns:a16="http://schemas.microsoft.com/office/drawing/2014/main" id="{6FA6025E-618D-A84A-8F86-7C4A2F530052}"/>
              </a:ext>
            </a:extLst>
          </p:cNvPr>
          <p:cNvSpPr txBox="1"/>
          <p:nvPr/>
        </p:nvSpPr>
        <p:spPr>
          <a:xfrm>
            <a:off x="3381153" y="3103051"/>
            <a:ext cx="8708065" cy="830997"/>
          </a:xfrm>
          <a:prstGeom prst="rect">
            <a:avLst/>
          </a:prstGeom>
          <a:noFill/>
        </p:spPr>
        <p:txBody>
          <a:bodyPr wrap="square">
            <a:spAutoFit/>
          </a:bodyPr>
          <a:lstStyle/>
          <a:p>
            <a:pPr algn="just"/>
            <a:r>
              <a:rPr lang="en-US" sz="2400" b="0" i="0" dirty="0">
                <a:solidFill>
                  <a:srgbClr val="000000"/>
                </a:solidFill>
                <a:effectLst/>
                <a:latin typeface="inter-regular"/>
              </a:rPr>
              <a:t> </a:t>
            </a:r>
            <a:r>
              <a:rPr lang="en-US" sz="2400" b="1" i="0" dirty="0">
                <a:solidFill>
                  <a:srgbClr val="006699"/>
                </a:solidFill>
                <a:effectLst/>
                <a:latin typeface="inter-regular"/>
              </a:rPr>
              <a:t>&lt;</a:t>
            </a:r>
            <a:r>
              <a:rPr lang="en-US" sz="2400" b="1" i="0" dirty="0" err="1">
                <a:solidFill>
                  <a:srgbClr val="006699"/>
                </a:solidFill>
                <a:effectLst/>
                <a:latin typeface="inter-regular"/>
              </a:rPr>
              <a:t>asp:Calendar</a:t>
            </a:r>
            <a:r>
              <a:rPr lang="en-US" sz="2400" b="0" i="0" dirty="0">
                <a:solidFill>
                  <a:srgbClr val="000000"/>
                </a:solidFill>
                <a:effectLst/>
                <a:latin typeface="inter-regular"/>
              </a:rPr>
              <a:t> </a:t>
            </a:r>
            <a:r>
              <a:rPr lang="en-US" sz="2400" b="0" i="0" dirty="0">
                <a:solidFill>
                  <a:srgbClr val="FF0000"/>
                </a:solidFill>
                <a:effectLst/>
                <a:latin typeface="inter-regular"/>
              </a:rPr>
              <a:t>ID</a:t>
            </a:r>
            <a:r>
              <a:rPr lang="en-US" sz="2400" b="0" i="0" dirty="0">
                <a:solidFill>
                  <a:srgbClr val="000000"/>
                </a:solidFill>
                <a:effectLst/>
                <a:latin typeface="inter-regular"/>
              </a:rPr>
              <a:t>=</a:t>
            </a:r>
            <a:r>
              <a:rPr lang="en-US" sz="2400" b="0" i="0" dirty="0">
                <a:solidFill>
                  <a:srgbClr val="0000FF"/>
                </a:solidFill>
                <a:effectLst/>
                <a:latin typeface="inter-regular"/>
              </a:rPr>
              <a:t>"Calendar1"</a:t>
            </a:r>
            <a:r>
              <a:rPr lang="en-US" sz="2400" b="0" i="0" dirty="0">
                <a:solidFill>
                  <a:srgbClr val="000000"/>
                </a:solidFill>
                <a:effectLst/>
                <a:latin typeface="inter-regular"/>
              </a:rPr>
              <a:t> </a:t>
            </a:r>
            <a:r>
              <a:rPr lang="en-US" sz="2400" b="0" i="0" dirty="0" err="1">
                <a:solidFill>
                  <a:srgbClr val="FF0000"/>
                </a:solidFill>
                <a:effectLst/>
                <a:latin typeface="inter-regular"/>
              </a:rPr>
              <a:t>runat</a:t>
            </a:r>
            <a:r>
              <a:rPr lang="en-US" sz="2400" b="0" i="0" dirty="0">
                <a:solidFill>
                  <a:srgbClr val="000000"/>
                </a:solidFill>
                <a:effectLst/>
                <a:latin typeface="inter-regular"/>
              </a:rPr>
              <a:t>=</a:t>
            </a:r>
            <a:r>
              <a:rPr lang="en-US" sz="2400" b="0" i="0" dirty="0">
                <a:solidFill>
                  <a:srgbClr val="0000FF"/>
                </a:solidFill>
                <a:effectLst/>
                <a:latin typeface="inter-regular"/>
              </a:rPr>
              <a:t>"server"</a:t>
            </a:r>
            <a:r>
              <a:rPr lang="en-US" sz="2400" b="0" i="0" dirty="0">
                <a:solidFill>
                  <a:srgbClr val="000000"/>
                </a:solidFill>
                <a:effectLst/>
                <a:latin typeface="inter-regular"/>
              </a:rPr>
              <a:t> </a:t>
            </a:r>
            <a:r>
              <a:rPr lang="en-US" sz="2400" b="0" i="0" dirty="0" err="1">
                <a:solidFill>
                  <a:srgbClr val="FF0000"/>
                </a:solidFill>
                <a:effectLst/>
                <a:latin typeface="inter-regular"/>
              </a:rPr>
              <a:t>OnSelectionChanged</a:t>
            </a:r>
            <a:r>
              <a:rPr lang="en-US" sz="2400" b="0" i="0" dirty="0">
                <a:solidFill>
                  <a:srgbClr val="000000"/>
                </a:solidFill>
                <a:effectLst/>
                <a:latin typeface="inter-regular"/>
              </a:rPr>
              <a:t>=</a:t>
            </a:r>
            <a:r>
              <a:rPr lang="en-US" sz="2400" b="0" i="0" dirty="0">
                <a:solidFill>
                  <a:srgbClr val="0000FF"/>
                </a:solidFill>
                <a:effectLst/>
                <a:latin typeface="inter-regular"/>
              </a:rPr>
              <a:t>"Calendar1_SelectionChanged"</a:t>
            </a:r>
            <a:r>
              <a:rPr lang="en-US" sz="2400" b="1" i="0" dirty="0">
                <a:solidFill>
                  <a:srgbClr val="006699"/>
                </a:solidFill>
                <a:effectLst/>
                <a:latin typeface="inter-regular"/>
              </a:rPr>
              <a:t>&gt;&lt;/</a:t>
            </a:r>
            <a:r>
              <a:rPr lang="en-US" sz="2400" b="1" i="0" dirty="0" err="1">
                <a:solidFill>
                  <a:srgbClr val="006699"/>
                </a:solidFill>
                <a:effectLst/>
                <a:latin typeface="inter-regular"/>
              </a:rPr>
              <a:t>asp:Calendar</a:t>
            </a:r>
            <a:r>
              <a:rPr lang="en-US" sz="2400" b="1" i="0" dirty="0">
                <a:solidFill>
                  <a:srgbClr val="006699"/>
                </a:solidFill>
                <a:effectLst/>
                <a:latin typeface="inter-regular"/>
              </a:rPr>
              <a:t>&gt;</a:t>
            </a:r>
            <a:r>
              <a:rPr lang="en-US" sz="2400" b="0" i="0" dirty="0">
                <a:solidFill>
                  <a:srgbClr val="000000"/>
                </a:solidFill>
                <a:effectLst/>
                <a:latin typeface="inter-regular"/>
              </a:rPr>
              <a:t>  </a:t>
            </a:r>
          </a:p>
        </p:txBody>
      </p:sp>
    </p:spTree>
    <p:extLst>
      <p:ext uri="{BB962C8B-B14F-4D97-AF65-F5344CB8AC3E}">
        <p14:creationId xmlns:p14="http://schemas.microsoft.com/office/powerpoint/2010/main" val="22532968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CE185-9264-FC47-29E5-0DF0BF2A89DD}"/>
              </a:ext>
            </a:extLst>
          </p:cNvPr>
          <p:cNvSpPr>
            <a:spLocks noGrp="1"/>
          </p:cNvSpPr>
          <p:nvPr>
            <p:ph type="title"/>
          </p:nvPr>
        </p:nvSpPr>
        <p:spPr/>
        <p:txBody>
          <a:bodyPr/>
          <a:lstStyle/>
          <a:p>
            <a:r>
              <a:rPr lang="en-US" dirty="0"/>
              <a:t>Calendar</a:t>
            </a:r>
          </a:p>
        </p:txBody>
      </p:sp>
      <p:sp>
        <p:nvSpPr>
          <p:cNvPr id="8" name="TextBox 7">
            <a:extLst>
              <a:ext uri="{FF2B5EF4-FFF2-40B4-BE49-F238E27FC236}">
                <a16:creationId xmlns:a16="http://schemas.microsoft.com/office/drawing/2014/main" id="{4F4BD791-78A5-901B-2BF8-DD9092E3A41D}"/>
              </a:ext>
            </a:extLst>
          </p:cNvPr>
          <p:cNvSpPr txBox="1"/>
          <p:nvPr/>
        </p:nvSpPr>
        <p:spPr>
          <a:xfrm>
            <a:off x="3484819" y="933478"/>
            <a:ext cx="8604399" cy="4893647"/>
          </a:xfrm>
          <a:prstGeom prst="rect">
            <a:avLst/>
          </a:prstGeom>
          <a:noFill/>
        </p:spPr>
        <p:txBody>
          <a:bodyPr wrap="square">
            <a:spAutoFit/>
          </a:bodyPr>
          <a:lstStyle/>
          <a:p>
            <a:pPr algn="just"/>
            <a:r>
              <a:rPr lang="en-US" sz="2400" b="1" i="0" dirty="0">
                <a:solidFill>
                  <a:srgbClr val="006699"/>
                </a:solidFill>
                <a:effectLst/>
                <a:latin typeface="inter-regular"/>
              </a:rPr>
              <a:t>&lt;body&gt;</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    </a:t>
            </a:r>
            <a:r>
              <a:rPr lang="en-US" sz="2400" b="1" i="0" dirty="0">
                <a:solidFill>
                  <a:srgbClr val="006699"/>
                </a:solidFill>
                <a:effectLst/>
                <a:latin typeface="inter-regular"/>
              </a:rPr>
              <a:t>&lt;form</a:t>
            </a:r>
            <a:r>
              <a:rPr lang="en-US" sz="2400" b="0" i="0" dirty="0">
                <a:solidFill>
                  <a:srgbClr val="000000"/>
                </a:solidFill>
                <a:effectLst/>
                <a:latin typeface="inter-regular"/>
              </a:rPr>
              <a:t> </a:t>
            </a:r>
            <a:r>
              <a:rPr lang="en-US" sz="2400" b="0" i="0" dirty="0">
                <a:solidFill>
                  <a:srgbClr val="FF0000"/>
                </a:solidFill>
                <a:effectLst/>
                <a:latin typeface="inter-regular"/>
              </a:rPr>
              <a:t>id</a:t>
            </a:r>
            <a:r>
              <a:rPr lang="en-US" sz="2400" b="0" i="0" dirty="0">
                <a:solidFill>
                  <a:srgbClr val="000000"/>
                </a:solidFill>
                <a:effectLst/>
                <a:latin typeface="inter-regular"/>
              </a:rPr>
              <a:t>=</a:t>
            </a:r>
            <a:r>
              <a:rPr lang="en-US" sz="2400" b="0" i="0" dirty="0">
                <a:solidFill>
                  <a:srgbClr val="0000FF"/>
                </a:solidFill>
                <a:effectLst/>
                <a:latin typeface="inter-regular"/>
              </a:rPr>
              <a:t>"form1"</a:t>
            </a:r>
            <a:r>
              <a:rPr lang="en-US" sz="2400" b="0" i="0" dirty="0">
                <a:solidFill>
                  <a:srgbClr val="000000"/>
                </a:solidFill>
                <a:effectLst/>
                <a:latin typeface="inter-regular"/>
              </a:rPr>
              <a:t> </a:t>
            </a:r>
            <a:r>
              <a:rPr lang="en-US" sz="2400" b="0" i="0" dirty="0" err="1">
                <a:solidFill>
                  <a:srgbClr val="FF0000"/>
                </a:solidFill>
                <a:effectLst/>
                <a:latin typeface="inter-regular"/>
              </a:rPr>
              <a:t>runat</a:t>
            </a:r>
            <a:r>
              <a:rPr lang="en-US" sz="2400" b="0" i="0" dirty="0">
                <a:solidFill>
                  <a:srgbClr val="000000"/>
                </a:solidFill>
                <a:effectLst/>
                <a:latin typeface="inter-regular"/>
              </a:rPr>
              <a:t>=</a:t>
            </a:r>
            <a:r>
              <a:rPr lang="en-US" sz="2400" b="0" i="0" dirty="0">
                <a:solidFill>
                  <a:srgbClr val="0000FF"/>
                </a:solidFill>
                <a:effectLst/>
                <a:latin typeface="inter-regular"/>
              </a:rPr>
              <a:t>"server"</a:t>
            </a:r>
            <a:r>
              <a:rPr lang="en-US" sz="2400" b="1" i="0" dirty="0">
                <a:solidFill>
                  <a:srgbClr val="006699"/>
                </a:solidFill>
                <a:effectLst/>
                <a:latin typeface="inter-regular"/>
              </a:rPr>
              <a:t>&gt;</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        </a:t>
            </a:r>
            <a:r>
              <a:rPr lang="en-US" sz="2400" b="1" i="0" dirty="0">
                <a:solidFill>
                  <a:srgbClr val="006699"/>
                </a:solidFill>
                <a:effectLst/>
                <a:latin typeface="inter-regular"/>
              </a:rPr>
              <a:t>&lt;h2&gt;</a:t>
            </a:r>
            <a:r>
              <a:rPr lang="en-US" sz="2400" b="0" i="0" dirty="0">
                <a:solidFill>
                  <a:srgbClr val="000000"/>
                </a:solidFill>
                <a:effectLst/>
                <a:latin typeface="inter-regular"/>
              </a:rPr>
              <a:t>Select Date from the </a:t>
            </a:r>
            <a:r>
              <a:rPr lang="en-US" sz="2400" b="0" i="0" dirty="0" err="1">
                <a:solidFill>
                  <a:srgbClr val="000000"/>
                </a:solidFill>
                <a:effectLst/>
                <a:latin typeface="inter-regular"/>
              </a:rPr>
              <a:t>Calender</a:t>
            </a:r>
            <a:r>
              <a:rPr lang="en-US" sz="2400" b="1" i="0" dirty="0">
                <a:solidFill>
                  <a:srgbClr val="006699"/>
                </a:solidFill>
                <a:effectLst/>
                <a:latin typeface="inter-regular"/>
              </a:rPr>
              <a:t>&lt;/h2&gt;</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        </a:t>
            </a:r>
            <a:r>
              <a:rPr lang="en-US" sz="2400" b="1" i="0" dirty="0">
                <a:solidFill>
                  <a:srgbClr val="006699"/>
                </a:solidFill>
                <a:effectLst/>
                <a:latin typeface="inter-regular"/>
              </a:rPr>
              <a:t>&lt;div&gt;</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            </a:t>
            </a:r>
            <a:r>
              <a:rPr lang="en-US" sz="2400" b="1" i="0" dirty="0">
                <a:solidFill>
                  <a:srgbClr val="006699"/>
                </a:solidFill>
                <a:effectLst/>
                <a:latin typeface="inter-regular"/>
              </a:rPr>
              <a:t>&lt;</a:t>
            </a:r>
            <a:r>
              <a:rPr lang="en-US" sz="2400" b="1" i="0" dirty="0" err="1">
                <a:solidFill>
                  <a:srgbClr val="006699"/>
                </a:solidFill>
                <a:effectLst/>
                <a:latin typeface="inter-regular"/>
              </a:rPr>
              <a:t>asp:Calendar</a:t>
            </a:r>
            <a:r>
              <a:rPr lang="en-US" sz="2400" b="0" i="0" dirty="0">
                <a:solidFill>
                  <a:srgbClr val="000000"/>
                </a:solidFill>
                <a:effectLst/>
                <a:latin typeface="inter-regular"/>
              </a:rPr>
              <a:t> </a:t>
            </a:r>
            <a:r>
              <a:rPr lang="en-US" sz="2400" b="0" i="0" dirty="0">
                <a:solidFill>
                  <a:srgbClr val="FF0000"/>
                </a:solidFill>
                <a:effectLst/>
                <a:latin typeface="inter-regular"/>
              </a:rPr>
              <a:t>ID</a:t>
            </a:r>
            <a:r>
              <a:rPr lang="en-US" sz="2400" b="0" i="0" dirty="0">
                <a:solidFill>
                  <a:srgbClr val="000000"/>
                </a:solidFill>
                <a:effectLst/>
                <a:latin typeface="inter-regular"/>
              </a:rPr>
              <a:t>=</a:t>
            </a:r>
            <a:r>
              <a:rPr lang="en-US" sz="2400" b="0" i="0" dirty="0">
                <a:solidFill>
                  <a:srgbClr val="0000FF"/>
                </a:solidFill>
                <a:effectLst/>
                <a:latin typeface="inter-regular"/>
              </a:rPr>
              <a:t>"Calendar1"</a:t>
            </a:r>
            <a:r>
              <a:rPr lang="en-US" sz="2400" b="0" i="0" dirty="0">
                <a:solidFill>
                  <a:srgbClr val="000000"/>
                </a:solidFill>
                <a:effectLst/>
                <a:latin typeface="inter-regular"/>
              </a:rPr>
              <a:t> </a:t>
            </a:r>
            <a:r>
              <a:rPr lang="en-US" sz="2400" b="0" i="0" dirty="0" err="1">
                <a:solidFill>
                  <a:srgbClr val="FF0000"/>
                </a:solidFill>
                <a:effectLst/>
                <a:latin typeface="inter-regular"/>
              </a:rPr>
              <a:t>runat</a:t>
            </a:r>
            <a:r>
              <a:rPr lang="en-US" sz="2400" b="0" i="0" dirty="0">
                <a:solidFill>
                  <a:srgbClr val="000000"/>
                </a:solidFill>
                <a:effectLst/>
                <a:latin typeface="inter-regular"/>
              </a:rPr>
              <a:t>=</a:t>
            </a:r>
            <a:r>
              <a:rPr lang="en-US" sz="2400" b="0" i="0" dirty="0">
                <a:solidFill>
                  <a:srgbClr val="0000FF"/>
                </a:solidFill>
                <a:effectLst/>
                <a:latin typeface="inter-regular"/>
              </a:rPr>
              <a:t>"server"</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            </a:t>
            </a:r>
            <a:r>
              <a:rPr lang="en-US" sz="2400" b="0" i="0" dirty="0" err="1">
                <a:solidFill>
                  <a:srgbClr val="FF0000"/>
                </a:solidFill>
                <a:effectLst/>
                <a:latin typeface="inter-regular"/>
              </a:rPr>
              <a:t>OnSelectionChanged</a:t>
            </a:r>
            <a:r>
              <a:rPr lang="en-US" sz="2400" b="0" i="0" dirty="0">
                <a:solidFill>
                  <a:srgbClr val="000000"/>
                </a:solidFill>
                <a:effectLst/>
                <a:latin typeface="inter-regular"/>
              </a:rPr>
              <a:t>=</a:t>
            </a:r>
            <a:r>
              <a:rPr lang="en-US" sz="2400" b="0" i="0" dirty="0">
                <a:solidFill>
                  <a:srgbClr val="0000FF"/>
                </a:solidFill>
                <a:effectLst/>
                <a:latin typeface="inter-regular"/>
              </a:rPr>
              <a:t>"Calendar1_SelectionChanged"</a:t>
            </a:r>
            <a:r>
              <a:rPr lang="en-US" sz="2400" b="1" i="0" dirty="0">
                <a:solidFill>
                  <a:srgbClr val="006699"/>
                </a:solidFill>
                <a:effectLst/>
                <a:latin typeface="inter-regular"/>
              </a:rPr>
              <a:t>&gt; 	  			&lt;/</a:t>
            </a:r>
            <a:r>
              <a:rPr lang="en-US" sz="2400" b="1" i="0" dirty="0" err="1">
                <a:solidFill>
                  <a:srgbClr val="006699"/>
                </a:solidFill>
                <a:effectLst/>
                <a:latin typeface="inter-regular"/>
              </a:rPr>
              <a:t>asp:Calendar</a:t>
            </a:r>
            <a:r>
              <a:rPr lang="en-US" sz="2400" b="1" i="0" dirty="0">
                <a:solidFill>
                  <a:srgbClr val="006699"/>
                </a:solidFill>
                <a:effectLst/>
                <a:latin typeface="inter-regular"/>
              </a:rPr>
              <a:t>&gt;</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        </a:t>
            </a:r>
            <a:r>
              <a:rPr lang="en-US" sz="2400" b="1" i="0" dirty="0">
                <a:solidFill>
                  <a:srgbClr val="006699"/>
                </a:solidFill>
                <a:effectLst/>
                <a:latin typeface="inter-regular"/>
              </a:rPr>
              <a:t>&lt;/div&gt;</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    </a:t>
            </a:r>
            <a:r>
              <a:rPr lang="en-US" sz="2400" b="1" i="0" dirty="0">
                <a:solidFill>
                  <a:srgbClr val="006699"/>
                </a:solidFill>
                <a:effectLst/>
                <a:latin typeface="inter-regular"/>
              </a:rPr>
              <a:t>&lt;/form&gt;</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    </a:t>
            </a:r>
            <a:r>
              <a:rPr lang="en-US" sz="2400" b="1" i="0" dirty="0">
                <a:solidFill>
                  <a:srgbClr val="006699"/>
                </a:solidFill>
                <a:effectLst/>
                <a:latin typeface="inter-regular"/>
              </a:rPr>
              <a:t>&lt;p&gt;</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        </a:t>
            </a:r>
            <a:r>
              <a:rPr lang="en-US" sz="2400" b="1" i="0" dirty="0">
                <a:solidFill>
                  <a:srgbClr val="006699"/>
                </a:solidFill>
                <a:effectLst/>
                <a:latin typeface="inter-regular"/>
              </a:rPr>
              <a:t>&lt;</a:t>
            </a:r>
            <a:r>
              <a:rPr lang="en-US" sz="2400" b="1" i="0" dirty="0" err="1">
                <a:solidFill>
                  <a:srgbClr val="006699"/>
                </a:solidFill>
                <a:effectLst/>
                <a:latin typeface="inter-regular"/>
              </a:rPr>
              <a:t>asp:Label</a:t>
            </a:r>
            <a:r>
              <a:rPr lang="en-US" sz="2400" b="0" i="0" dirty="0">
                <a:solidFill>
                  <a:srgbClr val="000000"/>
                </a:solidFill>
                <a:effectLst/>
                <a:latin typeface="inter-regular"/>
              </a:rPr>
              <a:t> </a:t>
            </a:r>
            <a:r>
              <a:rPr lang="en-US" sz="2400" b="0" i="0" dirty="0" err="1">
                <a:solidFill>
                  <a:srgbClr val="FF0000"/>
                </a:solidFill>
                <a:effectLst/>
                <a:latin typeface="inter-regular"/>
              </a:rPr>
              <a:t>runat</a:t>
            </a:r>
            <a:r>
              <a:rPr lang="en-US" sz="2400" b="0" i="0" dirty="0">
                <a:solidFill>
                  <a:srgbClr val="000000"/>
                </a:solidFill>
                <a:effectLst/>
                <a:latin typeface="inter-regular"/>
              </a:rPr>
              <a:t>=</a:t>
            </a:r>
            <a:r>
              <a:rPr lang="en-US" sz="2400" b="0" i="0" dirty="0">
                <a:solidFill>
                  <a:srgbClr val="0000FF"/>
                </a:solidFill>
                <a:effectLst/>
                <a:latin typeface="inter-regular"/>
              </a:rPr>
              <a:t>"server"</a:t>
            </a:r>
            <a:r>
              <a:rPr lang="en-US" sz="2400" b="0" i="0" dirty="0">
                <a:solidFill>
                  <a:srgbClr val="000000"/>
                </a:solidFill>
                <a:effectLst/>
                <a:latin typeface="inter-regular"/>
              </a:rPr>
              <a:t> </a:t>
            </a:r>
            <a:r>
              <a:rPr lang="en-US" sz="2400" b="0" i="0" dirty="0">
                <a:solidFill>
                  <a:srgbClr val="FF0000"/>
                </a:solidFill>
                <a:effectLst/>
                <a:latin typeface="inter-regular"/>
              </a:rPr>
              <a:t>ID</a:t>
            </a:r>
            <a:r>
              <a:rPr lang="en-US" sz="2400" b="0" i="0" dirty="0">
                <a:solidFill>
                  <a:srgbClr val="000000"/>
                </a:solidFill>
                <a:effectLst/>
                <a:latin typeface="inter-regular"/>
              </a:rPr>
              <a:t>=</a:t>
            </a:r>
            <a:r>
              <a:rPr lang="en-US" sz="2400" b="0" i="0" dirty="0">
                <a:solidFill>
                  <a:srgbClr val="0000FF"/>
                </a:solidFill>
                <a:effectLst/>
                <a:latin typeface="inter-regular"/>
              </a:rPr>
              <a:t>"</a:t>
            </a:r>
            <a:r>
              <a:rPr lang="en-US" sz="2400" b="0" i="0" dirty="0" err="1">
                <a:solidFill>
                  <a:srgbClr val="0000FF"/>
                </a:solidFill>
                <a:effectLst/>
                <a:latin typeface="inter-regular"/>
              </a:rPr>
              <a:t>ShowDate</a:t>
            </a:r>
            <a:r>
              <a:rPr lang="en-US" sz="2400" b="0" i="0" dirty="0">
                <a:solidFill>
                  <a:srgbClr val="0000FF"/>
                </a:solidFill>
                <a:effectLst/>
                <a:latin typeface="inter-regular"/>
              </a:rPr>
              <a:t>"</a:t>
            </a:r>
            <a:r>
              <a:rPr lang="en-US" sz="2400" b="0" i="0" dirty="0">
                <a:solidFill>
                  <a:srgbClr val="000000"/>
                </a:solidFill>
                <a:effectLst/>
                <a:latin typeface="inter-regular"/>
              </a:rPr>
              <a:t> </a:t>
            </a:r>
            <a:r>
              <a:rPr lang="en-US" sz="2400" b="1" i="0" dirty="0">
                <a:solidFill>
                  <a:srgbClr val="006699"/>
                </a:solidFill>
                <a:effectLst/>
                <a:latin typeface="inter-regular"/>
              </a:rPr>
              <a:t>&gt;&lt;/</a:t>
            </a:r>
            <a:r>
              <a:rPr lang="en-US" sz="2400" b="1" i="0" dirty="0" err="1">
                <a:solidFill>
                  <a:srgbClr val="006699"/>
                </a:solidFill>
                <a:effectLst/>
                <a:latin typeface="inter-regular"/>
              </a:rPr>
              <a:t>asp:Label</a:t>
            </a:r>
            <a:r>
              <a:rPr lang="en-US" sz="2400" b="1" i="0" dirty="0">
                <a:solidFill>
                  <a:srgbClr val="006699"/>
                </a:solidFill>
                <a:effectLst/>
                <a:latin typeface="inter-regular"/>
              </a:rPr>
              <a:t>&gt;</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    </a:t>
            </a:r>
            <a:r>
              <a:rPr lang="en-US" sz="2400" b="1" i="0" dirty="0">
                <a:solidFill>
                  <a:srgbClr val="006699"/>
                </a:solidFill>
                <a:effectLst/>
                <a:latin typeface="inter-regular"/>
              </a:rPr>
              <a:t>&lt;/p&gt;</a:t>
            </a:r>
            <a:r>
              <a:rPr lang="en-US" sz="2400" b="0" i="0" dirty="0">
                <a:solidFill>
                  <a:srgbClr val="000000"/>
                </a:solidFill>
                <a:effectLst/>
                <a:latin typeface="inter-regular"/>
              </a:rPr>
              <a:t>  </a:t>
            </a:r>
          </a:p>
          <a:p>
            <a:pPr algn="just"/>
            <a:r>
              <a:rPr lang="en-US" sz="2400" b="1" i="0" dirty="0">
                <a:solidFill>
                  <a:srgbClr val="006699"/>
                </a:solidFill>
                <a:effectLst/>
                <a:latin typeface="inter-regular"/>
              </a:rPr>
              <a:t>&lt;/body&gt;</a:t>
            </a:r>
            <a:r>
              <a:rPr lang="en-US" sz="2400" b="0" i="0" dirty="0">
                <a:solidFill>
                  <a:srgbClr val="000000"/>
                </a:solidFill>
                <a:effectLst/>
                <a:latin typeface="inter-regular"/>
              </a:rPr>
              <a:t>  </a:t>
            </a:r>
          </a:p>
        </p:txBody>
      </p:sp>
    </p:spTree>
    <p:extLst>
      <p:ext uri="{BB962C8B-B14F-4D97-AF65-F5344CB8AC3E}">
        <p14:creationId xmlns:p14="http://schemas.microsoft.com/office/powerpoint/2010/main" val="34765457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CE185-9264-FC47-29E5-0DF0BF2A89DD}"/>
              </a:ext>
            </a:extLst>
          </p:cNvPr>
          <p:cNvSpPr>
            <a:spLocks noGrp="1"/>
          </p:cNvSpPr>
          <p:nvPr>
            <p:ph type="title"/>
          </p:nvPr>
        </p:nvSpPr>
        <p:spPr/>
        <p:txBody>
          <a:bodyPr/>
          <a:lstStyle/>
          <a:p>
            <a:r>
              <a:rPr lang="en-US" dirty="0"/>
              <a:t>Calendar</a:t>
            </a:r>
          </a:p>
        </p:txBody>
      </p:sp>
      <p:sp>
        <p:nvSpPr>
          <p:cNvPr id="5" name="TextBox 4">
            <a:extLst>
              <a:ext uri="{FF2B5EF4-FFF2-40B4-BE49-F238E27FC236}">
                <a16:creationId xmlns:a16="http://schemas.microsoft.com/office/drawing/2014/main" id="{BE7D7479-3547-BF29-285B-2696C5AE675A}"/>
              </a:ext>
            </a:extLst>
          </p:cNvPr>
          <p:cNvSpPr txBox="1"/>
          <p:nvPr/>
        </p:nvSpPr>
        <p:spPr>
          <a:xfrm>
            <a:off x="3452923" y="923706"/>
            <a:ext cx="8622118" cy="4801314"/>
          </a:xfrm>
          <a:prstGeom prst="rect">
            <a:avLst/>
          </a:prstGeom>
          <a:noFill/>
        </p:spPr>
        <p:txBody>
          <a:bodyPr wrap="square">
            <a:spAutoFit/>
          </a:bodyPr>
          <a:lstStyle/>
          <a:p>
            <a:pPr algn="just"/>
            <a:r>
              <a:rPr lang="en-US" sz="1600" b="1" i="0" dirty="0">
                <a:solidFill>
                  <a:srgbClr val="006699"/>
                </a:solidFill>
                <a:effectLst/>
                <a:latin typeface="inter-regular"/>
              </a:rPr>
              <a:t>using</a:t>
            </a:r>
            <a:r>
              <a:rPr lang="en-US" sz="1600" b="0" i="0" dirty="0">
                <a:solidFill>
                  <a:srgbClr val="000000"/>
                </a:solidFill>
                <a:effectLst/>
                <a:latin typeface="inter-regular"/>
              </a:rPr>
              <a:t> System;  </a:t>
            </a:r>
          </a:p>
          <a:p>
            <a:pPr algn="just"/>
            <a:r>
              <a:rPr lang="en-US" sz="1600" b="1" i="0" dirty="0">
                <a:solidFill>
                  <a:srgbClr val="006699"/>
                </a:solidFill>
                <a:effectLst/>
                <a:latin typeface="inter-regular"/>
              </a:rPr>
              <a:t>using</a:t>
            </a:r>
            <a:r>
              <a:rPr lang="en-US" sz="1600" b="0" i="0" dirty="0">
                <a:solidFill>
                  <a:srgbClr val="000000"/>
                </a:solidFill>
                <a:effectLst/>
                <a:latin typeface="inter-regular"/>
              </a:rPr>
              <a:t> </a:t>
            </a:r>
            <a:r>
              <a:rPr lang="en-US" sz="1600" b="0" i="0" dirty="0" err="1">
                <a:solidFill>
                  <a:srgbClr val="000000"/>
                </a:solidFill>
                <a:effectLst/>
                <a:latin typeface="inter-regular"/>
              </a:rPr>
              <a:t>System.Collections.Generic</a:t>
            </a:r>
            <a:r>
              <a:rPr lang="en-US" sz="1600" b="0" i="0" dirty="0">
                <a:solidFill>
                  <a:srgbClr val="000000"/>
                </a:solidFill>
                <a:effectLst/>
                <a:latin typeface="inter-regular"/>
              </a:rPr>
              <a:t>;  </a:t>
            </a:r>
          </a:p>
          <a:p>
            <a:pPr algn="just"/>
            <a:r>
              <a:rPr lang="en-US" sz="1600" b="1" i="0" dirty="0">
                <a:solidFill>
                  <a:srgbClr val="006699"/>
                </a:solidFill>
                <a:effectLst/>
                <a:latin typeface="inter-regular"/>
              </a:rPr>
              <a:t>using</a:t>
            </a:r>
            <a:r>
              <a:rPr lang="en-US" sz="1600" b="0" i="0" dirty="0">
                <a:solidFill>
                  <a:srgbClr val="000000"/>
                </a:solidFill>
                <a:effectLst/>
                <a:latin typeface="inter-regular"/>
              </a:rPr>
              <a:t> </a:t>
            </a:r>
            <a:r>
              <a:rPr lang="en-US" sz="1600" b="0" i="0" dirty="0" err="1">
                <a:solidFill>
                  <a:srgbClr val="000000"/>
                </a:solidFill>
                <a:effectLst/>
                <a:latin typeface="inter-regular"/>
              </a:rPr>
              <a:t>System.Linq</a:t>
            </a:r>
            <a:r>
              <a:rPr lang="en-US" sz="1600" b="0" i="0" dirty="0">
                <a:solidFill>
                  <a:srgbClr val="000000"/>
                </a:solidFill>
                <a:effectLst/>
                <a:latin typeface="inter-regular"/>
              </a:rPr>
              <a:t>;  </a:t>
            </a:r>
          </a:p>
          <a:p>
            <a:pPr algn="just"/>
            <a:r>
              <a:rPr lang="en-US" sz="1600" b="1" i="0" dirty="0">
                <a:solidFill>
                  <a:srgbClr val="006699"/>
                </a:solidFill>
                <a:effectLst/>
                <a:latin typeface="inter-regular"/>
              </a:rPr>
              <a:t>using</a:t>
            </a:r>
            <a:r>
              <a:rPr lang="en-US" sz="1600" b="0" i="0" dirty="0">
                <a:solidFill>
                  <a:srgbClr val="000000"/>
                </a:solidFill>
                <a:effectLst/>
                <a:latin typeface="inter-regular"/>
              </a:rPr>
              <a:t> </a:t>
            </a:r>
            <a:r>
              <a:rPr lang="en-US" sz="1600" b="0" i="0" dirty="0" err="1">
                <a:solidFill>
                  <a:srgbClr val="000000"/>
                </a:solidFill>
                <a:effectLst/>
                <a:latin typeface="inter-regular"/>
              </a:rPr>
              <a:t>System.Web</a:t>
            </a:r>
            <a:r>
              <a:rPr lang="en-US" sz="1600" b="0" i="0" dirty="0">
                <a:solidFill>
                  <a:srgbClr val="000000"/>
                </a:solidFill>
                <a:effectLst/>
                <a:latin typeface="inter-regular"/>
              </a:rPr>
              <a:t>;  </a:t>
            </a:r>
          </a:p>
          <a:p>
            <a:pPr algn="just"/>
            <a:r>
              <a:rPr lang="en-US" sz="1600" b="1" i="0" dirty="0">
                <a:solidFill>
                  <a:srgbClr val="006699"/>
                </a:solidFill>
                <a:effectLst/>
                <a:latin typeface="inter-regular"/>
              </a:rPr>
              <a:t>using</a:t>
            </a:r>
            <a:r>
              <a:rPr lang="en-US" sz="1600" b="0" i="0" dirty="0">
                <a:solidFill>
                  <a:srgbClr val="000000"/>
                </a:solidFill>
                <a:effectLst/>
                <a:latin typeface="inter-regular"/>
              </a:rPr>
              <a:t> </a:t>
            </a:r>
            <a:r>
              <a:rPr lang="en-US" sz="1600" b="0" i="0" dirty="0" err="1">
                <a:solidFill>
                  <a:srgbClr val="000000"/>
                </a:solidFill>
                <a:effectLst/>
                <a:latin typeface="inter-regular"/>
              </a:rPr>
              <a:t>System.Web.UI</a:t>
            </a:r>
            <a:r>
              <a:rPr lang="en-US" sz="1600" b="0" i="0" dirty="0">
                <a:solidFill>
                  <a:srgbClr val="000000"/>
                </a:solidFill>
                <a:effectLst/>
                <a:latin typeface="inter-regular"/>
              </a:rPr>
              <a:t>;  </a:t>
            </a:r>
          </a:p>
          <a:p>
            <a:pPr algn="just"/>
            <a:r>
              <a:rPr lang="en-US" sz="1600" b="1" i="0" dirty="0">
                <a:solidFill>
                  <a:srgbClr val="006699"/>
                </a:solidFill>
                <a:effectLst/>
                <a:latin typeface="inter-regular"/>
              </a:rPr>
              <a:t>using</a:t>
            </a:r>
            <a:r>
              <a:rPr lang="en-US" sz="1600" b="0" i="0" dirty="0">
                <a:solidFill>
                  <a:srgbClr val="000000"/>
                </a:solidFill>
                <a:effectLst/>
                <a:latin typeface="inter-regular"/>
              </a:rPr>
              <a:t> </a:t>
            </a:r>
            <a:r>
              <a:rPr lang="en-US" sz="1600" b="0" i="0" dirty="0" err="1">
                <a:solidFill>
                  <a:srgbClr val="000000"/>
                </a:solidFill>
                <a:effectLst/>
                <a:latin typeface="inter-regular"/>
              </a:rPr>
              <a:t>System.Web.UI.WebControls</a:t>
            </a:r>
            <a:r>
              <a:rPr lang="en-US" sz="1600" b="0" i="0" dirty="0">
                <a:solidFill>
                  <a:srgbClr val="000000"/>
                </a:solidFill>
                <a:effectLst/>
                <a:latin typeface="inter-regular"/>
              </a:rPr>
              <a:t>;  </a:t>
            </a:r>
          </a:p>
          <a:p>
            <a:pPr algn="just"/>
            <a:r>
              <a:rPr lang="en-US" sz="2000" b="1" i="0" dirty="0">
                <a:solidFill>
                  <a:srgbClr val="006699"/>
                </a:solidFill>
                <a:effectLst/>
                <a:latin typeface="inter-regular"/>
              </a:rPr>
              <a:t>namespace</a:t>
            </a:r>
            <a:r>
              <a:rPr lang="en-US" sz="2000" b="0" i="0" dirty="0">
                <a:solidFill>
                  <a:srgbClr val="000000"/>
                </a:solidFill>
                <a:effectLst/>
                <a:latin typeface="inter-regular"/>
              </a:rPr>
              <a:t> </a:t>
            </a:r>
            <a:r>
              <a:rPr lang="en-US" sz="2000" b="0" i="0" dirty="0" err="1">
                <a:solidFill>
                  <a:srgbClr val="000000"/>
                </a:solidFill>
                <a:effectLst/>
                <a:latin typeface="inter-regular"/>
              </a:rPr>
              <a:t>WebFormsControlls</a:t>
            </a:r>
            <a:r>
              <a:rPr lang="en-US" sz="2000" b="0" i="0" dirty="0">
                <a:solidFill>
                  <a:srgbClr val="000000"/>
                </a:solidFill>
                <a:effectLst/>
                <a:latin typeface="inter-regular"/>
              </a:rPr>
              <a:t>  </a:t>
            </a:r>
          </a:p>
          <a:p>
            <a:pPr algn="just"/>
            <a:r>
              <a:rPr lang="en-US" sz="2000" b="0" i="0" dirty="0">
                <a:solidFill>
                  <a:srgbClr val="000000"/>
                </a:solidFill>
                <a:effectLst/>
                <a:latin typeface="inter-regular"/>
              </a:rPr>
              <a:t>{  </a:t>
            </a:r>
          </a:p>
          <a:p>
            <a:pPr algn="just"/>
            <a:r>
              <a:rPr lang="en-US" sz="2000" b="0" i="0" dirty="0">
                <a:solidFill>
                  <a:srgbClr val="000000"/>
                </a:solidFill>
                <a:effectLst/>
                <a:latin typeface="inter-regular"/>
              </a:rPr>
              <a:t>    </a:t>
            </a:r>
            <a:r>
              <a:rPr lang="en-US" sz="2000" b="1" i="0" dirty="0">
                <a:solidFill>
                  <a:srgbClr val="006699"/>
                </a:solidFill>
                <a:effectLst/>
                <a:latin typeface="inter-regular"/>
              </a:rPr>
              <a:t>public</a:t>
            </a:r>
            <a:r>
              <a:rPr lang="en-US" sz="2000" b="0" i="0" dirty="0">
                <a:solidFill>
                  <a:srgbClr val="000000"/>
                </a:solidFill>
                <a:effectLst/>
                <a:latin typeface="inter-regular"/>
              </a:rPr>
              <a:t> partial </a:t>
            </a:r>
            <a:r>
              <a:rPr lang="en-US" sz="2000" b="1" i="0" dirty="0">
                <a:solidFill>
                  <a:srgbClr val="006699"/>
                </a:solidFill>
                <a:effectLst/>
                <a:latin typeface="inter-regular"/>
              </a:rPr>
              <a:t>class</a:t>
            </a:r>
            <a:r>
              <a:rPr lang="en-US" sz="2000" b="0" i="0" dirty="0">
                <a:solidFill>
                  <a:srgbClr val="000000"/>
                </a:solidFill>
                <a:effectLst/>
                <a:latin typeface="inter-regular"/>
              </a:rPr>
              <a:t> </a:t>
            </a:r>
            <a:r>
              <a:rPr lang="en-US" sz="2000" b="0" i="0" dirty="0" err="1">
                <a:solidFill>
                  <a:srgbClr val="000000"/>
                </a:solidFill>
                <a:effectLst/>
                <a:latin typeface="inter-regular"/>
              </a:rPr>
              <a:t>WebControls</a:t>
            </a:r>
            <a:r>
              <a:rPr lang="en-US" sz="2000" b="0" i="0" dirty="0">
                <a:solidFill>
                  <a:srgbClr val="000000"/>
                </a:solidFill>
                <a:effectLst/>
                <a:latin typeface="inter-regular"/>
              </a:rPr>
              <a:t> : </a:t>
            </a:r>
            <a:r>
              <a:rPr lang="en-US" sz="2000" b="0" i="0" dirty="0" err="1">
                <a:solidFill>
                  <a:srgbClr val="000000"/>
                </a:solidFill>
                <a:effectLst/>
                <a:latin typeface="inter-regular"/>
              </a:rPr>
              <a:t>System.Web.UI.Page</a:t>
            </a:r>
            <a:r>
              <a:rPr lang="en-US" sz="2000" b="0" i="0" dirty="0">
                <a:solidFill>
                  <a:srgbClr val="000000"/>
                </a:solidFill>
                <a:effectLst/>
                <a:latin typeface="inter-regular"/>
              </a:rPr>
              <a:t>  </a:t>
            </a:r>
          </a:p>
          <a:p>
            <a:pPr algn="just"/>
            <a:r>
              <a:rPr lang="en-US" sz="2000" b="0" i="0" dirty="0">
                <a:solidFill>
                  <a:srgbClr val="000000"/>
                </a:solidFill>
                <a:effectLst/>
                <a:latin typeface="inter-regular"/>
              </a:rPr>
              <a:t>    {  </a:t>
            </a:r>
          </a:p>
          <a:p>
            <a:pPr algn="just"/>
            <a:r>
              <a:rPr lang="en-US" sz="2000" b="0" i="0" dirty="0">
                <a:solidFill>
                  <a:srgbClr val="000000"/>
                </a:solidFill>
                <a:effectLst/>
                <a:latin typeface="inter-regular"/>
              </a:rPr>
              <a:t>        </a:t>
            </a:r>
            <a:r>
              <a:rPr lang="en-US" sz="2000" b="1" i="0" dirty="0">
                <a:solidFill>
                  <a:srgbClr val="006699"/>
                </a:solidFill>
                <a:effectLst/>
                <a:latin typeface="inter-regular"/>
              </a:rPr>
              <a:t>public</a:t>
            </a:r>
            <a:r>
              <a:rPr lang="en-US" sz="2000" b="0" i="0" dirty="0">
                <a:solidFill>
                  <a:srgbClr val="000000"/>
                </a:solidFill>
                <a:effectLst/>
                <a:latin typeface="inter-regular"/>
              </a:rPr>
              <a:t> </a:t>
            </a:r>
            <a:r>
              <a:rPr lang="en-US" sz="2000" b="1" i="0" dirty="0">
                <a:solidFill>
                  <a:srgbClr val="006699"/>
                </a:solidFill>
                <a:effectLst/>
                <a:latin typeface="inter-regular"/>
              </a:rPr>
              <a:t>void</a:t>
            </a:r>
            <a:r>
              <a:rPr lang="en-US" sz="2000" b="0" i="0" dirty="0">
                <a:solidFill>
                  <a:srgbClr val="000000"/>
                </a:solidFill>
                <a:effectLst/>
                <a:latin typeface="inter-regular"/>
              </a:rPr>
              <a:t> Calendar1_SelectionChanged(</a:t>
            </a:r>
            <a:r>
              <a:rPr lang="en-US" sz="2000" b="1" i="0" dirty="0">
                <a:solidFill>
                  <a:srgbClr val="006699"/>
                </a:solidFill>
                <a:effectLst/>
                <a:latin typeface="inter-regular"/>
              </a:rPr>
              <a:t>object</a:t>
            </a:r>
            <a:r>
              <a:rPr lang="en-US" sz="2000" b="0" i="0" dirty="0">
                <a:solidFill>
                  <a:srgbClr val="000000"/>
                </a:solidFill>
                <a:effectLst/>
                <a:latin typeface="inter-regular"/>
              </a:rPr>
              <a:t> sender, </a:t>
            </a:r>
            <a:r>
              <a:rPr lang="en-US" sz="2000" b="0" i="0" dirty="0" err="1">
                <a:solidFill>
                  <a:srgbClr val="000000"/>
                </a:solidFill>
                <a:effectLst/>
                <a:latin typeface="inter-regular"/>
              </a:rPr>
              <a:t>EventArgs</a:t>
            </a:r>
            <a:r>
              <a:rPr lang="en-US" sz="2000" b="0" i="0" dirty="0">
                <a:solidFill>
                  <a:srgbClr val="000000"/>
                </a:solidFill>
                <a:effectLst/>
                <a:latin typeface="inter-regular"/>
              </a:rPr>
              <a:t> e)  </a:t>
            </a:r>
          </a:p>
          <a:p>
            <a:pPr algn="just"/>
            <a:r>
              <a:rPr lang="en-US" sz="2000" b="0" i="0" dirty="0">
                <a:solidFill>
                  <a:srgbClr val="000000"/>
                </a:solidFill>
                <a:effectLst/>
                <a:latin typeface="inter-regular"/>
              </a:rPr>
              <a:t>        {  </a:t>
            </a:r>
          </a:p>
          <a:p>
            <a:pPr algn="just"/>
            <a:r>
              <a:rPr lang="en-US" sz="2000" b="0" i="0" dirty="0">
                <a:solidFill>
                  <a:srgbClr val="000000"/>
                </a:solidFill>
                <a:effectLst/>
                <a:latin typeface="inter-regular"/>
              </a:rPr>
              <a:t>            </a:t>
            </a:r>
            <a:r>
              <a:rPr lang="en-US" sz="2000" b="0" i="0" dirty="0" err="1">
                <a:solidFill>
                  <a:srgbClr val="000000"/>
                </a:solidFill>
                <a:effectLst/>
                <a:latin typeface="inter-regular"/>
              </a:rPr>
              <a:t>ShowDate.Text</a:t>
            </a:r>
            <a:r>
              <a:rPr lang="en-US" sz="2000" b="0" i="0" dirty="0">
                <a:solidFill>
                  <a:srgbClr val="000000"/>
                </a:solidFill>
                <a:effectLst/>
                <a:latin typeface="inter-regular"/>
              </a:rPr>
              <a:t> = </a:t>
            </a:r>
            <a:r>
              <a:rPr lang="en-US" sz="2000" b="0" i="0" dirty="0">
                <a:solidFill>
                  <a:srgbClr val="0000FF"/>
                </a:solidFill>
                <a:effectLst/>
                <a:latin typeface="inter-regular"/>
              </a:rPr>
              <a:t>"You Selected: "</a:t>
            </a:r>
            <a:r>
              <a:rPr lang="en-US" sz="2000" b="0" i="0" dirty="0">
                <a:solidFill>
                  <a:srgbClr val="000000"/>
                </a:solidFill>
                <a:effectLst/>
                <a:latin typeface="inter-regular"/>
              </a:rPr>
              <a:t>+Calendar1.SelectedDate.ToString();  </a:t>
            </a:r>
          </a:p>
          <a:p>
            <a:pPr algn="just"/>
            <a:r>
              <a:rPr lang="en-US" sz="2000" b="0" i="0" dirty="0">
                <a:solidFill>
                  <a:srgbClr val="000000"/>
                </a:solidFill>
                <a:effectLst/>
                <a:latin typeface="inter-regular"/>
              </a:rPr>
              <a:t>        }  </a:t>
            </a:r>
          </a:p>
          <a:p>
            <a:pPr algn="just"/>
            <a:r>
              <a:rPr lang="en-US" sz="2000" b="0" i="0" dirty="0">
                <a:solidFill>
                  <a:srgbClr val="000000"/>
                </a:solidFill>
                <a:effectLst/>
                <a:latin typeface="inter-regular"/>
              </a:rPr>
              <a:t>    }  </a:t>
            </a:r>
          </a:p>
          <a:p>
            <a:pPr algn="just"/>
            <a:r>
              <a:rPr lang="en-US" sz="2000" b="0" i="0" dirty="0">
                <a:solidFill>
                  <a:srgbClr val="000000"/>
                </a:solidFill>
                <a:effectLst/>
                <a:latin typeface="inter-regular"/>
              </a:rPr>
              <a:t>}  </a:t>
            </a:r>
          </a:p>
        </p:txBody>
      </p:sp>
    </p:spTree>
    <p:extLst>
      <p:ext uri="{BB962C8B-B14F-4D97-AF65-F5344CB8AC3E}">
        <p14:creationId xmlns:p14="http://schemas.microsoft.com/office/powerpoint/2010/main" val="22120595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CE185-9264-FC47-29E5-0DF0BF2A89DD}"/>
              </a:ext>
            </a:extLst>
          </p:cNvPr>
          <p:cNvSpPr>
            <a:spLocks noGrp="1"/>
          </p:cNvSpPr>
          <p:nvPr>
            <p:ph type="title"/>
          </p:nvPr>
        </p:nvSpPr>
        <p:spPr/>
        <p:txBody>
          <a:bodyPr/>
          <a:lstStyle/>
          <a:p>
            <a:r>
              <a:rPr lang="en-US" dirty="0"/>
              <a:t>Calendar</a:t>
            </a:r>
          </a:p>
        </p:txBody>
      </p:sp>
      <p:pic>
        <p:nvPicPr>
          <p:cNvPr id="6" name="Picture 5">
            <a:extLst>
              <a:ext uri="{FF2B5EF4-FFF2-40B4-BE49-F238E27FC236}">
                <a16:creationId xmlns:a16="http://schemas.microsoft.com/office/drawing/2014/main" id="{890A4A4D-14B8-3C3B-B636-F0AAE229F84D}"/>
              </a:ext>
            </a:extLst>
          </p:cNvPr>
          <p:cNvPicPr>
            <a:picLocks noChangeAspect="1"/>
          </p:cNvPicPr>
          <p:nvPr/>
        </p:nvPicPr>
        <p:blipFill>
          <a:blip r:embed="rId2"/>
          <a:stretch>
            <a:fillRect/>
          </a:stretch>
        </p:blipFill>
        <p:spPr>
          <a:xfrm>
            <a:off x="4931880" y="35630"/>
            <a:ext cx="4816257" cy="6713802"/>
          </a:xfrm>
          <a:prstGeom prst="rect">
            <a:avLst/>
          </a:prstGeom>
        </p:spPr>
      </p:pic>
    </p:spTree>
    <p:extLst>
      <p:ext uri="{BB962C8B-B14F-4D97-AF65-F5344CB8AC3E}">
        <p14:creationId xmlns:p14="http://schemas.microsoft.com/office/powerpoint/2010/main" val="16061654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6ACF-878A-9574-F347-59BFC59F746E}"/>
              </a:ext>
            </a:extLst>
          </p:cNvPr>
          <p:cNvSpPr>
            <a:spLocks noGrp="1"/>
          </p:cNvSpPr>
          <p:nvPr>
            <p:ph type="title"/>
          </p:nvPr>
        </p:nvSpPr>
        <p:spPr/>
        <p:txBody>
          <a:bodyPr/>
          <a:lstStyle/>
          <a:p>
            <a:r>
              <a:rPr lang="en-US" dirty="0"/>
              <a:t>File Upload</a:t>
            </a:r>
          </a:p>
        </p:txBody>
      </p:sp>
      <p:sp>
        <p:nvSpPr>
          <p:cNvPr id="3" name="Content Placeholder 2">
            <a:extLst>
              <a:ext uri="{FF2B5EF4-FFF2-40B4-BE49-F238E27FC236}">
                <a16:creationId xmlns:a16="http://schemas.microsoft.com/office/drawing/2014/main" id="{F7F0015F-73A4-04C0-2393-82F8DA65E990}"/>
              </a:ext>
            </a:extLst>
          </p:cNvPr>
          <p:cNvSpPr>
            <a:spLocks noGrp="1"/>
          </p:cNvSpPr>
          <p:nvPr>
            <p:ph idx="1"/>
          </p:nvPr>
        </p:nvSpPr>
        <p:spPr>
          <a:xfrm>
            <a:off x="3869268" y="1789141"/>
            <a:ext cx="7315200" cy="1506952"/>
          </a:xfrm>
        </p:spPr>
        <p:txBody>
          <a:bodyPr>
            <a:normAutofit/>
          </a:bodyPr>
          <a:lstStyle/>
          <a:p>
            <a:pPr algn="just"/>
            <a:r>
              <a:rPr lang="en-US" sz="2400" dirty="0">
                <a:solidFill>
                  <a:schemeClr val="tx1"/>
                </a:solidFill>
              </a:rPr>
              <a:t>It is an input controller which is used to upload file to the server. It creates a browse button on the form that pop up a window to select the file from the local machine.</a:t>
            </a:r>
          </a:p>
        </p:txBody>
      </p:sp>
      <p:sp>
        <p:nvSpPr>
          <p:cNvPr id="7" name="TextBox 6">
            <a:extLst>
              <a:ext uri="{FF2B5EF4-FFF2-40B4-BE49-F238E27FC236}">
                <a16:creationId xmlns:a16="http://schemas.microsoft.com/office/drawing/2014/main" id="{5968E916-A96C-FE56-3D37-70165370AD1A}"/>
              </a:ext>
            </a:extLst>
          </p:cNvPr>
          <p:cNvSpPr txBox="1"/>
          <p:nvPr/>
        </p:nvSpPr>
        <p:spPr>
          <a:xfrm>
            <a:off x="3772246" y="3655944"/>
            <a:ext cx="7509244" cy="830997"/>
          </a:xfrm>
          <a:prstGeom prst="rect">
            <a:avLst/>
          </a:prstGeom>
          <a:noFill/>
        </p:spPr>
        <p:txBody>
          <a:bodyPr wrap="square">
            <a:spAutoFit/>
          </a:bodyPr>
          <a:lstStyle/>
          <a:p>
            <a:pPr algn="just"/>
            <a:r>
              <a:rPr lang="en-US" sz="2400" b="1" i="0" dirty="0">
                <a:solidFill>
                  <a:srgbClr val="006699"/>
                </a:solidFill>
                <a:effectLst/>
                <a:latin typeface="inter-regular"/>
              </a:rPr>
              <a:t>&lt;input</a:t>
            </a:r>
            <a:r>
              <a:rPr lang="en-US" sz="2400" b="0" i="0" dirty="0">
                <a:solidFill>
                  <a:srgbClr val="000000"/>
                </a:solidFill>
                <a:effectLst/>
                <a:latin typeface="inter-regular"/>
              </a:rPr>
              <a:t> </a:t>
            </a:r>
            <a:r>
              <a:rPr lang="en-US" sz="2400" b="0" i="0" dirty="0">
                <a:solidFill>
                  <a:srgbClr val="FF0000"/>
                </a:solidFill>
                <a:effectLst/>
                <a:latin typeface="inter-regular"/>
              </a:rPr>
              <a:t>name</a:t>
            </a:r>
            <a:r>
              <a:rPr lang="en-US" sz="2400" b="0" i="0" dirty="0">
                <a:solidFill>
                  <a:srgbClr val="000000"/>
                </a:solidFill>
                <a:effectLst/>
                <a:latin typeface="inter-regular"/>
              </a:rPr>
              <a:t>=</a:t>
            </a:r>
            <a:r>
              <a:rPr lang="en-US" sz="2400" b="0" i="0" dirty="0">
                <a:solidFill>
                  <a:srgbClr val="0000FF"/>
                </a:solidFill>
                <a:effectLst/>
                <a:latin typeface="inter-regular"/>
              </a:rPr>
              <a:t>"FileUpload1"</a:t>
            </a:r>
            <a:r>
              <a:rPr lang="en-US" sz="2400" b="0" i="0" dirty="0">
                <a:solidFill>
                  <a:srgbClr val="000000"/>
                </a:solidFill>
                <a:effectLst/>
                <a:latin typeface="inter-regular"/>
              </a:rPr>
              <a:t> </a:t>
            </a:r>
            <a:r>
              <a:rPr lang="en-US" sz="2400" b="0" i="0" dirty="0">
                <a:solidFill>
                  <a:srgbClr val="FF0000"/>
                </a:solidFill>
                <a:effectLst/>
                <a:latin typeface="inter-regular"/>
              </a:rPr>
              <a:t>id</a:t>
            </a:r>
            <a:r>
              <a:rPr lang="en-US" sz="2400" b="0" i="0" dirty="0">
                <a:solidFill>
                  <a:srgbClr val="000000"/>
                </a:solidFill>
                <a:effectLst/>
                <a:latin typeface="inter-regular"/>
              </a:rPr>
              <a:t>=</a:t>
            </a:r>
            <a:r>
              <a:rPr lang="en-US" sz="2400" b="0" i="0" dirty="0">
                <a:solidFill>
                  <a:srgbClr val="0000FF"/>
                </a:solidFill>
                <a:effectLst/>
                <a:latin typeface="inter-regular"/>
              </a:rPr>
              <a:t>"FileUpload1"</a:t>
            </a:r>
            <a:r>
              <a:rPr lang="en-US" sz="2400" b="0" i="0" dirty="0">
                <a:solidFill>
                  <a:srgbClr val="000000"/>
                </a:solidFill>
                <a:effectLst/>
                <a:latin typeface="inter-regular"/>
              </a:rPr>
              <a:t> </a:t>
            </a:r>
            <a:r>
              <a:rPr lang="en-US" sz="2400" b="0" i="0" dirty="0">
                <a:solidFill>
                  <a:srgbClr val="FF0000"/>
                </a:solidFill>
                <a:effectLst/>
                <a:latin typeface="inter-regular"/>
              </a:rPr>
              <a:t>type</a:t>
            </a:r>
            <a:r>
              <a:rPr lang="en-US" sz="2400" b="0" i="0" dirty="0">
                <a:solidFill>
                  <a:srgbClr val="000000"/>
                </a:solidFill>
                <a:effectLst/>
                <a:latin typeface="inter-regular"/>
              </a:rPr>
              <a:t>=</a:t>
            </a:r>
            <a:r>
              <a:rPr lang="en-US" sz="2400" b="0" i="0" dirty="0">
                <a:solidFill>
                  <a:srgbClr val="0000FF"/>
                </a:solidFill>
                <a:effectLst/>
                <a:latin typeface="inter-regular"/>
              </a:rPr>
              <a:t>"file"</a:t>
            </a:r>
            <a:r>
              <a:rPr lang="en-US" sz="2400" b="1" i="0" dirty="0">
                <a:solidFill>
                  <a:srgbClr val="006699"/>
                </a:solidFill>
                <a:effectLst/>
                <a:latin typeface="inter-regular"/>
              </a:rPr>
              <a:t>&gt;</a:t>
            </a:r>
            <a:r>
              <a:rPr lang="en-US" sz="2400" b="0" i="0" dirty="0">
                <a:solidFill>
                  <a:srgbClr val="000000"/>
                </a:solidFill>
                <a:effectLst/>
                <a:latin typeface="inter-regular"/>
              </a:rPr>
              <a:t>  </a:t>
            </a:r>
          </a:p>
        </p:txBody>
      </p:sp>
    </p:spTree>
    <p:extLst>
      <p:ext uri="{BB962C8B-B14F-4D97-AF65-F5344CB8AC3E}">
        <p14:creationId xmlns:p14="http://schemas.microsoft.com/office/powerpoint/2010/main" val="2908149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6ACF-878A-9574-F347-59BFC59F746E}"/>
              </a:ext>
            </a:extLst>
          </p:cNvPr>
          <p:cNvSpPr>
            <a:spLocks noGrp="1"/>
          </p:cNvSpPr>
          <p:nvPr>
            <p:ph type="title"/>
          </p:nvPr>
        </p:nvSpPr>
        <p:spPr/>
        <p:txBody>
          <a:bodyPr/>
          <a:lstStyle/>
          <a:p>
            <a:r>
              <a:rPr lang="en-US" dirty="0"/>
              <a:t>File Upload</a:t>
            </a:r>
          </a:p>
        </p:txBody>
      </p:sp>
      <p:sp>
        <p:nvSpPr>
          <p:cNvPr id="8" name="TextBox 7">
            <a:extLst>
              <a:ext uri="{FF2B5EF4-FFF2-40B4-BE49-F238E27FC236}">
                <a16:creationId xmlns:a16="http://schemas.microsoft.com/office/drawing/2014/main" id="{55EA03FA-42E9-DE6D-1A08-28108FBC48F1}"/>
              </a:ext>
            </a:extLst>
          </p:cNvPr>
          <p:cNvSpPr txBox="1"/>
          <p:nvPr/>
        </p:nvSpPr>
        <p:spPr>
          <a:xfrm>
            <a:off x="3466215" y="612844"/>
            <a:ext cx="8725785" cy="5632311"/>
          </a:xfrm>
          <a:prstGeom prst="rect">
            <a:avLst/>
          </a:prstGeom>
          <a:noFill/>
        </p:spPr>
        <p:txBody>
          <a:bodyPr wrap="square">
            <a:spAutoFit/>
          </a:bodyPr>
          <a:lstStyle/>
          <a:p>
            <a:pPr algn="just"/>
            <a:r>
              <a:rPr lang="en-US" sz="2400" b="1" i="0" dirty="0">
                <a:solidFill>
                  <a:srgbClr val="006699"/>
                </a:solidFill>
                <a:effectLst/>
                <a:latin typeface="inter-regular"/>
              </a:rPr>
              <a:t>&lt;body&gt;</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    </a:t>
            </a:r>
            <a:r>
              <a:rPr lang="en-US" sz="2400" b="1" i="0" dirty="0">
                <a:solidFill>
                  <a:srgbClr val="006699"/>
                </a:solidFill>
                <a:effectLst/>
                <a:latin typeface="inter-regular"/>
              </a:rPr>
              <a:t>&lt;form</a:t>
            </a:r>
            <a:r>
              <a:rPr lang="en-US" sz="2400" b="0" i="0" dirty="0">
                <a:solidFill>
                  <a:srgbClr val="000000"/>
                </a:solidFill>
                <a:effectLst/>
                <a:latin typeface="inter-regular"/>
              </a:rPr>
              <a:t> </a:t>
            </a:r>
            <a:r>
              <a:rPr lang="en-US" sz="2400" b="0" i="0" dirty="0">
                <a:solidFill>
                  <a:srgbClr val="FF0000"/>
                </a:solidFill>
                <a:effectLst/>
                <a:latin typeface="inter-regular"/>
              </a:rPr>
              <a:t>id</a:t>
            </a:r>
            <a:r>
              <a:rPr lang="en-US" sz="2400" b="0" i="0" dirty="0">
                <a:solidFill>
                  <a:srgbClr val="000000"/>
                </a:solidFill>
                <a:effectLst/>
                <a:latin typeface="inter-regular"/>
              </a:rPr>
              <a:t>=</a:t>
            </a:r>
            <a:r>
              <a:rPr lang="en-US" sz="2400" b="0" i="0" dirty="0">
                <a:solidFill>
                  <a:srgbClr val="0000FF"/>
                </a:solidFill>
                <a:effectLst/>
                <a:latin typeface="inter-regular"/>
              </a:rPr>
              <a:t>"form1"</a:t>
            </a:r>
            <a:r>
              <a:rPr lang="en-US" sz="2400" b="0" i="0" dirty="0">
                <a:solidFill>
                  <a:srgbClr val="000000"/>
                </a:solidFill>
                <a:effectLst/>
                <a:latin typeface="inter-regular"/>
              </a:rPr>
              <a:t> </a:t>
            </a:r>
            <a:r>
              <a:rPr lang="en-US" sz="2400" b="0" i="0" dirty="0" err="1">
                <a:solidFill>
                  <a:srgbClr val="FF0000"/>
                </a:solidFill>
                <a:effectLst/>
                <a:latin typeface="inter-regular"/>
              </a:rPr>
              <a:t>runat</a:t>
            </a:r>
            <a:r>
              <a:rPr lang="en-US" sz="2400" b="0" i="0" dirty="0">
                <a:solidFill>
                  <a:srgbClr val="000000"/>
                </a:solidFill>
                <a:effectLst/>
                <a:latin typeface="inter-regular"/>
              </a:rPr>
              <a:t>=</a:t>
            </a:r>
            <a:r>
              <a:rPr lang="en-US" sz="2400" b="0" i="0" dirty="0">
                <a:solidFill>
                  <a:srgbClr val="0000FF"/>
                </a:solidFill>
                <a:effectLst/>
                <a:latin typeface="inter-regular"/>
              </a:rPr>
              <a:t>"server"</a:t>
            </a:r>
            <a:r>
              <a:rPr lang="en-US" sz="2400" b="1" i="0" dirty="0">
                <a:solidFill>
                  <a:srgbClr val="006699"/>
                </a:solidFill>
                <a:effectLst/>
                <a:latin typeface="inter-regular"/>
              </a:rPr>
              <a:t>&gt;</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        </a:t>
            </a:r>
            <a:r>
              <a:rPr lang="en-US" sz="2400" b="1" i="0" dirty="0">
                <a:solidFill>
                  <a:srgbClr val="006699"/>
                </a:solidFill>
                <a:effectLst/>
                <a:latin typeface="inter-regular"/>
              </a:rPr>
              <a:t>&lt;div&gt;</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            </a:t>
            </a:r>
            <a:r>
              <a:rPr lang="en-US" sz="2400" b="1" i="0" dirty="0">
                <a:solidFill>
                  <a:srgbClr val="006699"/>
                </a:solidFill>
                <a:effectLst/>
                <a:latin typeface="inter-regular"/>
              </a:rPr>
              <a:t>&lt;p&gt;</a:t>
            </a:r>
            <a:r>
              <a:rPr lang="en-US" sz="2400" b="0" i="0" dirty="0">
                <a:solidFill>
                  <a:srgbClr val="000000"/>
                </a:solidFill>
                <a:effectLst/>
                <a:latin typeface="inter-regular"/>
              </a:rPr>
              <a:t>Browse to Upload File</a:t>
            </a:r>
            <a:r>
              <a:rPr lang="en-US" sz="2400" b="1" i="0" dirty="0">
                <a:solidFill>
                  <a:srgbClr val="006699"/>
                </a:solidFill>
                <a:effectLst/>
                <a:latin typeface="inter-regular"/>
              </a:rPr>
              <a:t>&lt;/p&gt;</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            </a:t>
            </a:r>
            <a:r>
              <a:rPr lang="en-US" sz="2400" b="1" i="0" dirty="0">
                <a:solidFill>
                  <a:srgbClr val="006699"/>
                </a:solidFill>
                <a:effectLst/>
                <a:latin typeface="inter-regular"/>
              </a:rPr>
              <a:t>&lt;</a:t>
            </a:r>
            <a:r>
              <a:rPr lang="en-US" sz="2400" b="1" i="0" dirty="0" err="1">
                <a:solidFill>
                  <a:srgbClr val="006699"/>
                </a:solidFill>
                <a:effectLst/>
                <a:latin typeface="inter-regular"/>
              </a:rPr>
              <a:t>asp:FileUpload</a:t>
            </a:r>
            <a:r>
              <a:rPr lang="en-US" sz="2400" b="0" i="0" dirty="0">
                <a:solidFill>
                  <a:srgbClr val="000000"/>
                </a:solidFill>
                <a:effectLst/>
                <a:latin typeface="inter-regular"/>
              </a:rPr>
              <a:t> </a:t>
            </a:r>
            <a:r>
              <a:rPr lang="en-US" sz="2400" b="0" i="0" dirty="0">
                <a:solidFill>
                  <a:srgbClr val="FF0000"/>
                </a:solidFill>
                <a:effectLst/>
                <a:latin typeface="inter-regular"/>
              </a:rPr>
              <a:t>ID</a:t>
            </a:r>
            <a:r>
              <a:rPr lang="en-US" sz="2400" b="0" i="0" dirty="0">
                <a:solidFill>
                  <a:srgbClr val="000000"/>
                </a:solidFill>
                <a:effectLst/>
                <a:latin typeface="inter-regular"/>
              </a:rPr>
              <a:t>=</a:t>
            </a:r>
            <a:r>
              <a:rPr lang="en-US" sz="2400" b="0" i="0" dirty="0">
                <a:solidFill>
                  <a:srgbClr val="0000FF"/>
                </a:solidFill>
                <a:effectLst/>
                <a:latin typeface="inter-regular"/>
              </a:rPr>
              <a:t>"FileUpload1"</a:t>
            </a:r>
            <a:r>
              <a:rPr lang="en-US" sz="2400" b="0" i="0" dirty="0">
                <a:solidFill>
                  <a:srgbClr val="000000"/>
                </a:solidFill>
                <a:effectLst/>
                <a:latin typeface="inter-regular"/>
              </a:rPr>
              <a:t> </a:t>
            </a:r>
            <a:r>
              <a:rPr lang="en-US" sz="2400" b="0" i="0" dirty="0" err="1">
                <a:solidFill>
                  <a:srgbClr val="FF0000"/>
                </a:solidFill>
                <a:effectLst/>
                <a:latin typeface="inter-regular"/>
              </a:rPr>
              <a:t>runat</a:t>
            </a:r>
            <a:r>
              <a:rPr lang="en-US" sz="2400" b="0" i="0" dirty="0">
                <a:solidFill>
                  <a:srgbClr val="000000"/>
                </a:solidFill>
                <a:effectLst/>
                <a:latin typeface="inter-regular"/>
              </a:rPr>
              <a:t>=</a:t>
            </a:r>
            <a:r>
              <a:rPr lang="en-US" sz="2400" b="0" i="0" dirty="0">
                <a:solidFill>
                  <a:srgbClr val="0000FF"/>
                </a:solidFill>
                <a:effectLst/>
                <a:latin typeface="inter-regular"/>
              </a:rPr>
              <a:t>"server"</a:t>
            </a:r>
            <a:r>
              <a:rPr lang="en-US" sz="2400" b="0" i="0" dirty="0">
                <a:solidFill>
                  <a:srgbClr val="000000"/>
                </a:solidFill>
                <a:effectLst/>
                <a:latin typeface="inter-regular"/>
              </a:rPr>
              <a:t> </a:t>
            </a:r>
            <a:r>
              <a:rPr lang="en-US" sz="2400" b="1" i="0" dirty="0">
                <a:solidFill>
                  <a:srgbClr val="006699"/>
                </a:solidFill>
                <a:effectLst/>
                <a:latin typeface="inter-regular"/>
              </a:rPr>
              <a:t>/&gt;</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        </a:t>
            </a:r>
            <a:r>
              <a:rPr lang="en-US" sz="2400" b="1" i="0" dirty="0">
                <a:solidFill>
                  <a:srgbClr val="006699"/>
                </a:solidFill>
                <a:effectLst/>
                <a:latin typeface="inter-regular"/>
              </a:rPr>
              <a:t>&lt;/div&gt;</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        </a:t>
            </a:r>
            <a:r>
              <a:rPr lang="en-US" sz="2400" b="1" i="0" dirty="0">
                <a:solidFill>
                  <a:srgbClr val="006699"/>
                </a:solidFill>
                <a:effectLst/>
                <a:latin typeface="inter-regular"/>
              </a:rPr>
              <a:t>&lt;p&gt;</a:t>
            </a:r>
            <a:r>
              <a:rPr lang="en-US" sz="2400" b="0" i="0" dirty="0">
                <a:solidFill>
                  <a:srgbClr val="000000"/>
                </a:solidFill>
                <a:effectLst/>
                <a:latin typeface="inter-regular"/>
              </a:rPr>
              <a:t>  </a:t>
            </a:r>
          </a:p>
          <a:p>
            <a:pPr algn="just"/>
            <a:r>
              <a:rPr lang="en-US" sz="2400" b="1" i="0" dirty="0">
                <a:solidFill>
                  <a:srgbClr val="006699"/>
                </a:solidFill>
                <a:effectLst/>
                <a:latin typeface="inter-regular"/>
              </a:rPr>
              <a:t>&lt;</a:t>
            </a:r>
            <a:r>
              <a:rPr lang="en-US" sz="2400" b="1" i="0" dirty="0" err="1">
                <a:solidFill>
                  <a:srgbClr val="006699"/>
                </a:solidFill>
                <a:effectLst/>
                <a:latin typeface="inter-regular"/>
              </a:rPr>
              <a:t>asp:Button</a:t>
            </a:r>
            <a:r>
              <a:rPr lang="en-US" sz="2400" b="0" i="0" dirty="0">
                <a:solidFill>
                  <a:srgbClr val="000000"/>
                </a:solidFill>
                <a:effectLst/>
                <a:latin typeface="inter-regular"/>
              </a:rPr>
              <a:t> </a:t>
            </a:r>
            <a:r>
              <a:rPr lang="en-US" sz="2400" b="0" i="0" dirty="0">
                <a:solidFill>
                  <a:srgbClr val="FF0000"/>
                </a:solidFill>
                <a:effectLst/>
                <a:latin typeface="inter-regular"/>
              </a:rPr>
              <a:t>ID</a:t>
            </a:r>
            <a:r>
              <a:rPr lang="en-US" sz="2400" b="0" i="0" dirty="0">
                <a:solidFill>
                  <a:srgbClr val="000000"/>
                </a:solidFill>
                <a:effectLst/>
                <a:latin typeface="inter-regular"/>
              </a:rPr>
              <a:t>=</a:t>
            </a:r>
            <a:r>
              <a:rPr lang="en-US" sz="2400" b="0" i="0" dirty="0">
                <a:solidFill>
                  <a:srgbClr val="0000FF"/>
                </a:solidFill>
                <a:effectLst/>
                <a:latin typeface="inter-regular"/>
              </a:rPr>
              <a:t>"Button1"</a:t>
            </a:r>
            <a:r>
              <a:rPr lang="en-US" sz="2400" b="0" i="0" dirty="0">
                <a:solidFill>
                  <a:srgbClr val="000000"/>
                </a:solidFill>
                <a:effectLst/>
                <a:latin typeface="inter-regular"/>
              </a:rPr>
              <a:t> </a:t>
            </a:r>
            <a:r>
              <a:rPr lang="en-US" sz="2400" b="0" i="0" dirty="0" err="1">
                <a:solidFill>
                  <a:srgbClr val="FF0000"/>
                </a:solidFill>
                <a:effectLst/>
                <a:latin typeface="inter-regular"/>
              </a:rPr>
              <a:t>runat</a:t>
            </a:r>
            <a:r>
              <a:rPr lang="en-US" sz="2400" b="0" i="0" dirty="0">
                <a:solidFill>
                  <a:srgbClr val="000000"/>
                </a:solidFill>
                <a:effectLst/>
                <a:latin typeface="inter-regular"/>
              </a:rPr>
              <a:t>=</a:t>
            </a:r>
            <a:r>
              <a:rPr lang="en-US" sz="2400" b="0" i="0" dirty="0">
                <a:solidFill>
                  <a:srgbClr val="0000FF"/>
                </a:solidFill>
                <a:effectLst/>
                <a:latin typeface="inter-regular"/>
              </a:rPr>
              <a:t>"server"</a:t>
            </a:r>
            <a:r>
              <a:rPr lang="en-US" sz="2400" b="0" i="0" dirty="0">
                <a:solidFill>
                  <a:srgbClr val="000000"/>
                </a:solidFill>
                <a:effectLst/>
                <a:latin typeface="inter-regular"/>
              </a:rPr>
              <a:t> </a:t>
            </a:r>
            <a:r>
              <a:rPr lang="en-US" sz="2400" b="0" i="0" dirty="0">
                <a:solidFill>
                  <a:srgbClr val="FF0000"/>
                </a:solidFill>
                <a:effectLst/>
                <a:latin typeface="inter-regular"/>
              </a:rPr>
              <a:t>Text</a:t>
            </a:r>
            <a:r>
              <a:rPr lang="en-US" sz="2400" b="0" i="0" dirty="0">
                <a:solidFill>
                  <a:srgbClr val="000000"/>
                </a:solidFill>
                <a:effectLst/>
                <a:latin typeface="inter-regular"/>
              </a:rPr>
              <a:t>=</a:t>
            </a:r>
            <a:r>
              <a:rPr lang="en-US" sz="2400" b="0" i="0" dirty="0">
                <a:solidFill>
                  <a:srgbClr val="0000FF"/>
                </a:solidFill>
                <a:effectLst/>
                <a:latin typeface="inter-regular"/>
              </a:rPr>
              <a:t>"Upload File"</a:t>
            </a:r>
            <a:r>
              <a:rPr lang="en-US" sz="2400" b="0" i="0" dirty="0">
                <a:solidFill>
                  <a:srgbClr val="000000"/>
                </a:solidFill>
                <a:effectLst/>
                <a:latin typeface="inter-regular"/>
              </a:rPr>
              <a:t> </a:t>
            </a:r>
          </a:p>
          <a:p>
            <a:pPr algn="just"/>
            <a:r>
              <a:rPr lang="en-US" sz="2400" b="0" i="0" dirty="0" err="1">
                <a:solidFill>
                  <a:srgbClr val="FF0000"/>
                </a:solidFill>
                <a:effectLst/>
                <a:latin typeface="inter-regular"/>
              </a:rPr>
              <a:t>OnClick</a:t>
            </a:r>
            <a:r>
              <a:rPr lang="en-US" sz="2400" b="0" i="0" dirty="0">
                <a:solidFill>
                  <a:srgbClr val="000000"/>
                </a:solidFill>
                <a:effectLst/>
                <a:latin typeface="inter-regular"/>
              </a:rPr>
              <a:t>=</a:t>
            </a:r>
            <a:r>
              <a:rPr lang="en-US" sz="2400" b="0" i="0" dirty="0">
                <a:solidFill>
                  <a:srgbClr val="0000FF"/>
                </a:solidFill>
                <a:effectLst/>
                <a:latin typeface="inter-regular"/>
              </a:rPr>
              <a:t>"Button1_Click"</a:t>
            </a:r>
            <a:r>
              <a:rPr lang="en-US" sz="2400" b="0" i="0" dirty="0">
                <a:solidFill>
                  <a:srgbClr val="000000"/>
                </a:solidFill>
                <a:effectLst/>
                <a:latin typeface="inter-regular"/>
              </a:rPr>
              <a:t> </a:t>
            </a:r>
            <a:r>
              <a:rPr lang="en-US" sz="2400" b="1" i="0" dirty="0">
                <a:solidFill>
                  <a:srgbClr val="006699"/>
                </a:solidFill>
                <a:effectLst/>
                <a:latin typeface="inter-regular"/>
              </a:rPr>
              <a:t>/&gt;</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        </a:t>
            </a:r>
            <a:r>
              <a:rPr lang="en-US" sz="2400" b="1" i="0" dirty="0">
                <a:solidFill>
                  <a:srgbClr val="006699"/>
                </a:solidFill>
                <a:effectLst/>
                <a:latin typeface="inter-regular"/>
              </a:rPr>
              <a:t>&lt;/p&gt;</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    </a:t>
            </a:r>
            <a:r>
              <a:rPr lang="en-US" sz="2400" b="1" i="0" dirty="0">
                <a:solidFill>
                  <a:srgbClr val="006699"/>
                </a:solidFill>
                <a:effectLst/>
                <a:latin typeface="inter-regular"/>
              </a:rPr>
              <a:t>&lt;/form&gt;</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    </a:t>
            </a:r>
            <a:r>
              <a:rPr lang="en-US" sz="2400" b="1" i="0" dirty="0">
                <a:solidFill>
                  <a:srgbClr val="006699"/>
                </a:solidFill>
                <a:effectLst/>
                <a:latin typeface="inter-regular"/>
              </a:rPr>
              <a:t>&lt;p&gt;</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        </a:t>
            </a:r>
            <a:r>
              <a:rPr lang="en-US" sz="2400" b="1" i="0" dirty="0">
                <a:solidFill>
                  <a:srgbClr val="006699"/>
                </a:solidFill>
                <a:effectLst/>
                <a:latin typeface="inter-regular"/>
              </a:rPr>
              <a:t>&lt;</a:t>
            </a:r>
            <a:r>
              <a:rPr lang="en-US" sz="2400" b="1" i="0" dirty="0" err="1">
                <a:solidFill>
                  <a:srgbClr val="006699"/>
                </a:solidFill>
                <a:effectLst/>
                <a:latin typeface="inter-regular"/>
              </a:rPr>
              <a:t>asp:Label</a:t>
            </a:r>
            <a:r>
              <a:rPr lang="en-US" sz="2400" b="0" i="0" dirty="0">
                <a:solidFill>
                  <a:srgbClr val="000000"/>
                </a:solidFill>
                <a:effectLst/>
                <a:latin typeface="inter-regular"/>
              </a:rPr>
              <a:t> </a:t>
            </a:r>
            <a:r>
              <a:rPr lang="en-US" sz="2400" b="0" i="0" dirty="0" err="1">
                <a:solidFill>
                  <a:srgbClr val="FF0000"/>
                </a:solidFill>
                <a:effectLst/>
                <a:latin typeface="inter-regular"/>
              </a:rPr>
              <a:t>runat</a:t>
            </a:r>
            <a:r>
              <a:rPr lang="en-US" sz="2400" b="0" i="0" dirty="0">
                <a:solidFill>
                  <a:srgbClr val="000000"/>
                </a:solidFill>
                <a:effectLst/>
                <a:latin typeface="inter-regular"/>
              </a:rPr>
              <a:t>=</a:t>
            </a:r>
            <a:r>
              <a:rPr lang="en-US" sz="2400" b="0" i="0" dirty="0">
                <a:solidFill>
                  <a:srgbClr val="0000FF"/>
                </a:solidFill>
                <a:effectLst/>
                <a:latin typeface="inter-regular"/>
              </a:rPr>
              <a:t>"server"</a:t>
            </a:r>
            <a:r>
              <a:rPr lang="en-US" sz="2400" b="0" i="0" dirty="0">
                <a:solidFill>
                  <a:srgbClr val="000000"/>
                </a:solidFill>
                <a:effectLst/>
                <a:latin typeface="inter-regular"/>
              </a:rPr>
              <a:t> </a:t>
            </a:r>
            <a:r>
              <a:rPr lang="en-US" sz="2400" b="0" i="0" dirty="0">
                <a:solidFill>
                  <a:srgbClr val="FF0000"/>
                </a:solidFill>
                <a:effectLst/>
                <a:latin typeface="inter-regular"/>
              </a:rPr>
              <a:t>ID</a:t>
            </a:r>
            <a:r>
              <a:rPr lang="en-US" sz="2400" b="0" i="0" dirty="0">
                <a:solidFill>
                  <a:srgbClr val="000000"/>
                </a:solidFill>
                <a:effectLst/>
                <a:latin typeface="inter-regular"/>
              </a:rPr>
              <a:t>=</a:t>
            </a:r>
            <a:r>
              <a:rPr lang="en-US" sz="2400" b="0" i="0" dirty="0">
                <a:solidFill>
                  <a:srgbClr val="0000FF"/>
                </a:solidFill>
                <a:effectLst/>
                <a:latin typeface="inter-regular"/>
              </a:rPr>
              <a:t>"</a:t>
            </a:r>
            <a:r>
              <a:rPr lang="en-US" sz="2400" b="0" i="0" dirty="0" err="1">
                <a:solidFill>
                  <a:srgbClr val="0000FF"/>
                </a:solidFill>
                <a:effectLst/>
                <a:latin typeface="inter-regular"/>
              </a:rPr>
              <a:t>FileUploadStatus</a:t>
            </a:r>
            <a:r>
              <a:rPr lang="en-US" sz="2400" b="0" i="0" dirty="0">
                <a:solidFill>
                  <a:srgbClr val="0000FF"/>
                </a:solidFill>
                <a:effectLst/>
                <a:latin typeface="inter-regular"/>
              </a:rPr>
              <a:t>"</a:t>
            </a:r>
            <a:r>
              <a:rPr lang="en-US" sz="2400" b="1" i="0" dirty="0">
                <a:solidFill>
                  <a:srgbClr val="006699"/>
                </a:solidFill>
                <a:effectLst/>
                <a:latin typeface="inter-regular"/>
              </a:rPr>
              <a:t>&gt;&lt;/</a:t>
            </a:r>
            <a:r>
              <a:rPr lang="en-US" sz="2400" b="1" i="0" dirty="0" err="1">
                <a:solidFill>
                  <a:srgbClr val="006699"/>
                </a:solidFill>
                <a:effectLst/>
                <a:latin typeface="inter-regular"/>
              </a:rPr>
              <a:t>asp:Label</a:t>
            </a:r>
            <a:r>
              <a:rPr lang="en-US" sz="2400" b="1" i="0" dirty="0">
                <a:solidFill>
                  <a:srgbClr val="006699"/>
                </a:solidFill>
                <a:effectLst/>
                <a:latin typeface="inter-regular"/>
              </a:rPr>
              <a:t>&gt;</a:t>
            </a:r>
            <a:r>
              <a:rPr lang="en-US" sz="2400" b="0" i="0" dirty="0">
                <a:solidFill>
                  <a:srgbClr val="000000"/>
                </a:solidFill>
                <a:effectLst/>
                <a:latin typeface="inter-regular"/>
              </a:rPr>
              <a:t>  </a:t>
            </a:r>
          </a:p>
          <a:p>
            <a:pPr algn="just"/>
            <a:r>
              <a:rPr lang="en-US" sz="2400" b="0" i="0" dirty="0">
                <a:solidFill>
                  <a:srgbClr val="000000"/>
                </a:solidFill>
                <a:effectLst/>
                <a:latin typeface="inter-regular"/>
              </a:rPr>
              <a:t>    </a:t>
            </a:r>
            <a:r>
              <a:rPr lang="en-US" sz="2400" b="1" i="0" dirty="0">
                <a:solidFill>
                  <a:srgbClr val="006699"/>
                </a:solidFill>
                <a:effectLst/>
                <a:latin typeface="inter-regular"/>
              </a:rPr>
              <a:t>&lt;/p&gt;</a:t>
            </a:r>
            <a:r>
              <a:rPr lang="en-US" sz="2400" b="0" i="0" dirty="0">
                <a:solidFill>
                  <a:srgbClr val="000000"/>
                </a:solidFill>
                <a:effectLst/>
                <a:latin typeface="inter-regular"/>
              </a:rPr>
              <a:t>  </a:t>
            </a:r>
          </a:p>
          <a:p>
            <a:pPr algn="just"/>
            <a:r>
              <a:rPr lang="en-US" sz="2400" b="1" i="0" dirty="0">
                <a:solidFill>
                  <a:srgbClr val="006699"/>
                </a:solidFill>
                <a:effectLst/>
                <a:latin typeface="inter-regular"/>
              </a:rPr>
              <a:t>&lt;/body&gt;</a:t>
            </a:r>
            <a:r>
              <a:rPr lang="en-US" sz="2400" b="0" i="0" dirty="0">
                <a:solidFill>
                  <a:srgbClr val="000000"/>
                </a:solidFill>
                <a:effectLst/>
                <a:latin typeface="inter-regular"/>
              </a:rPr>
              <a:t>  </a:t>
            </a:r>
          </a:p>
        </p:txBody>
      </p:sp>
    </p:spTree>
    <p:extLst>
      <p:ext uri="{BB962C8B-B14F-4D97-AF65-F5344CB8AC3E}">
        <p14:creationId xmlns:p14="http://schemas.microsoft.com/office/powerpoint/2010/main" val="40750288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A06ACF-878A-9574-F347-59BFC59F746E}"/>
              </a:ext>
            </a:extLst>
          </p:cNvPr>
          <p:cNvSpPr>
            <a:spLocks noGrp="1"/>
          </p:cNvSpPr>
          <p:nvPr>
            <p:ph type="title"/>
          </p:nvPr>
        </p:nvSpPr>
        <p:spPr/>
        <p:txBody>
          <a:bodyPr/>
          <a:lstStyle/>
          <a:p>
            <a:r>
              <a:rPr lang="en-US" dirty="0"/>
              <a:t>File Upload</a:t>
            </a:r>
          </a:p>
        </p:txBody>
      </p:sp>
      <p:sp>
        <p:nvSpPr>
          <p:cNvPr id="3" name="Rectangle 2">
            <a:extLst>
              <a:ext uri="{FF2B5EF4-FFF2-40B4-BE49-F238E27FC236}">
                <a16:creationId xmlns:a16="http://schemas.microsoft.com/office/drawing/2014/main" id="{5A67398A-3246-6CA6-D56B-261A31BABA4D}"/>
              </a:ext>
            </a:extLst>
          </p:cNvPr>
          <p:cNvSpPr/>
          <p:nvPr/>
        </p:nvSpPr>
        <p:spPr>
          <a:xfrm>
            <a:off x="2466753" y="0"/>
            <a:ext cx="1158949"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0D2E495C-3E45-76DB-C9B1-9E69E5233748}"/>
              </a:ext>
            </a:extLst>
          </p:cNvPr>
          <p:cNvSpPr txBox="1"/>
          <p:nvPr/>
        </p:nvSpPr>
        <p:spPr>
          <a:xfrm>
            <a:off x="2498643" y="8649"/>
            <a:ext cx="9501963" cy="6894195"/>
          </a:xfrm>
          <a:prstGeom prst="rect">
            <a:avLst/>
          </a:prstGeom>
          <a:noFill/>
        </p:spPr>
        <p:txBody>
          <a:bodyPr wrap="square">
            <a:spAutoFit/>
          </a:bodyPr>
          <a:lstStyle/>
          <a:p>
            <a:pPr algn="just"/>
            <a:r>
              <a:rPr lang="en-US" sz="700" b="1" i="0" dirty="0">
                <a:solidFill>
                  <a:srgbClr val="006699"/>
                </a:solidFill>
                <a:effectLst/>
                <a:latin typeface="inter-regular"/>
              </a:rPr>
              <a:t>using</a:t>
            </a:r>
            <a:r>
              <a:rPr lang="en-US" sz="700" b="0" i="0" dirty="0">
                <a:solidFill>
                  <a:srgbClr val="000000"/>
                </a:solidFill>
                <a:effectLst/>
                <a:latin typeface="inter-regular"/>
              </a:rPr>
              <a:t> System;  </a:t>
            </a:r>
          </a:p>
          <a:p>
            <a:pPr algn="just"/>
            <a:r>
              <a:rPr lang="en-US" sz="700" b="1" i="0" dirty="0">
                <a:solidFill>
                  <a:srgbClr val="006699"/>
                </a:solidFill>
                <a:effectLst/>
                <a:latin typeface="inter-regular"/>
              </a:rPr>
              <a:t>using</a:t>
            </a:r>
            <a:r>
              <a:rPr lang="en-US" sz="700" b="0" i="0" dirty="0">
                <a:solidFill>
                  <a:srgbClr val="000000"/>
                </a:solidFill>
                <a:effectLst/>
                <a:latin typeface="inter-regular"/>
              </a:rPr>
              <a:t> </a:t>
            </a:r>
            <a:r>
              <a:rPr lang="en-US" sz="700" b="0" i="0" dirty="0" err="1">
                <a:solidFill>
                  <a:srgbClr val="000000"/>
                </a:solidFill>
                <a:effectLst/>
                <a:latin typeface="inter-regular"/>
              </a:rPr>
              <a:t>System.Collections.Generic</a:t>
            </a:r>
            <a:r>
              <a:rPr lang="en-US" sz="700" b="0" i="0" dirty="0">
                <a:solidFill>
                  <a:srgbClr val="000000"/>
                </a:solidFill>
                <a:effectLst/>
                <a:latin typeface="inter-regular"/>
              </a:rPr>
              <a:t>;  </a:t>
            </a:r>
          </a:p>
          <a:p>
            <a:pPr algn="just"/>
            <a:r>
              <a:rPr lang="en-US" sz="700" b="1" i="0" dirty="0">
                <a:solidFill>
                  <a:srgbClr val="006699"/>
                </a:solidFill>
                <a:effectLst/>
                <a:latin typeface="inter-regular"/>
              </a:rPr>
              <a:t>using</a:t>
            </a:r>
            <a:r>
              <a:rPr lang="en-US" sz="700" b="0" i="0" dirty="0">
                <a:solidFill>
                  <a:srgbClr val="000000"/>
                </a:solidFill>
                <a:effectLst/>
                <a:latin typeface="inter-regular"/>
              </a:rPr>
              <a:t> </a:t>
            </a:r>
            <a:r>
              <a:rPr lang="en-US" sz="700" b="0" i="0" dirty="0" err="1">
                <a:solidFill>
                  <a:srgbClr val="000000"/>
                </a:solidFill>
                <a:effectLst/>
                <a:latin typeface="inter-regular"/>
              </a:rPr>
              <a:t>System.Linq</a:t>
            </a:r>
            <a:r>
              <a:rPr lang="en-US" sz="700" b="0" i="0" dirty="0">
                <a:solidFill>
                  <a:srgbClr val="000000"/>
                </a:solidFill>
                <a:effectLst/>
                <a:latin typeface="inter-regular"/>
              </a:rPr>
              <a:t>;  </a:t>
            </a:r>
          </a:p>
          <a:p>
            <a:pPr algn="just"/>
            <a:r>
              <a:rPr lang="en-US" sz="700" b="1" i="0" dirty="0">
                <a:solidFill>
                  <a:srgbClr val="006699"/>
                </a:solidFill>
                <a:effectLst/>
                <a:latin typeface="inter-regular"/>
              </a:rPr>
              <a:t>using</a:t>
            </a:r>
            <a:r>
              <a:rPr lang="en-US" sz="700" b="0" i="0" dirty="0">
                <a:solidFill>
                  <a:srgbClr val="000000"/>
                </a:solidFill>
                <a:effectLst/>
                <a:latin typeface="inter-regular"/>
              </a:rPr>
              <a:t> </a:t>
            </a:r>
            <a:r>
              <a:rPr lang="en-US" sz="700" b="0" i="0" dirty="0" err="1">
                <a:solidFill>
                  <a:srgbClr val="000000"/>
                </a:solidFill>
                <a:effectLst/>
                <a:latin typeface="inter-regular"/>
              </a:rPr>
              <a:t>System.Web</a:t>
            </a:r>
            <a:r>
              <a:rPr lang="en-US" sz="700" b="0" i="0" dirty="0">
                <a:solidFill>
                  <a:srgbClr val="000000"/>
                </a:solidFill>
                <a:effectLst/>
                <a:latin typeface="inter-regular"/>
              </a:rPr>
              <a:t>;  </a:t>
            </a:r>
          </a:p>
          <a:p>
            <a:pPr algn="just"/>
            <a:r>
              <a:rPr lang="en-US" sz="700" b="1" i="0" dirty="0">
                <a:solidFill>
                  <a:srgbClr val="006699"/>
                </a:solidFill>
                <a:effectLst/>
                <a:latin typeface="inter-regular"/>
              </a:rPr>
              <a:t>using</a:t>
            </a:r>
            <a:r>
              <a:rPr lang="en-US" sz="700" b="0" i="0" dirty="0">
                <a:solidFill>
                  <a:srgbClr val="000000"/>
                </a:solidFill>
                <a:effectLst/>
                <a:latin typeface="inter-regular"/>
              </a:rPr>
              <a:t> </a:t>
            </a:r>
            <a:r>
              <a:rPr lang="en-US" sz="700" b="0" i="0" dirty="0" err="1">
                <a:solidFill>
                  <a:srgbClr val="000000"/>
                </a:solidFill>
                <a:effectLst/>
                <a:latin typeface="inter-regular"/>
              </a:rPr>
              <a:t>System.Web.UI</a:t>
            </a:r>
            <a:r>
              <a:rPr lang="en-US" sz="700" b="0" i="0" dirty="0">
                <a:solidFill>
                  <a:srgbClr val="000000"/>
                </a:solidFill>
                <a:effectLst/>
                <a:latin typeface="inter-regular"/>
              </a:rPr>
              <a:t>;  </a:t>
            </a:r>
          </a:p>
          <a:p>
            <a:pPr algn="just"/>
            <a:r>
              <a:rPr lang="en-US" sz="700" b="1" i="0" dirty="0">
                <a:solidFill>
                  <a:srgbClr val="006699"/>
                </a:solidFill>
                <a:effectLst/>
                <a:latin typeface="inter-regular"/>
              </a:rPr>
              <a:t>using</a:t>
            </a:r>
            <a:r>
              <a:rPr lang="en-US" sz="700" b="0" i="0" dirty="0">
                <a:solidFill>
                  <a:srgbClr val="000000"/>
                </a:solidFill>
                <a:effectLst/>
                <a:latin typeface="inter-regular"/>
              </a:rPr>
              <a:t> </a:t>
            </a:r>
            <a:r>
              <a:rPr lang="en-US" sz="700" b="0" i="0" dirty="0" err="1">
                <a:solidFill>
                  <a:srgbClr val="000000"/>
                </a:solidFill>
                <a:effectLst/>
                <a:latin typeface="inter-regular"/>
              </a:rPr>
              <a:t>System.Web.UI.WebControls</a:t>
            </a:r>
            <a:r>
              <a:rPr lang="en-US" sz="700" b="0" i="0" dirty="0">
                <a:solidFill>
                  <a:srgbClr val="000000"/>
                </a:solidFill>
                <a:effectLst/>
                <a:latin typeface="inter-regular"/>
              </a:rPr>
              <a:t>;  </a:t>
            </a:r>
          </a:p>
          <a:p>
            <a:pPr algn="just"/>
            <a:r>
              <a:rPr lang="en-US" sz="2000" b="1" i="0" dirty="0">
                <a:solidFill>
                  <a:srgbClr val="006699"/>
                </a:solidFill>
                <a:effectLst/>
                <a:latin typeface="inter-regular"/>
              </a:rPr>
              <a:t>namespace</a:t>
            </a:r>
            <a:r>
              <a:rPr lang="en-US" sz="2000" b="0" i="0" dirty="0">
                <a:solidFill>
                  <a:srgbClr val="000000"/>
                </a:solidFill>
                <a:effectLst/>
                <a:latin typeface="inter-regular"/>
              </a:rPr>
              <a:t> </a:t>
            </a:r>
            <a:r>
              <a:rPr lang="en-US" sz="2000" b="0" i="0" dirty="0" err="1">
                <a:solidFill>
                  <a:srgbClr val="000000"/>
                </a:solidFill>
                <a:effectLst/>
                <a:latin typeface="inter-regular"/>
              </a:rPr>
              <a:t>WebFormsControlls</a:t>
            </a:r>
            <a:r>
              <a:rPr lang="en-US" sz="2000" b="0" i="0" dirty="0">
                <a:solidFill>
                  <a:srgbClr val="000000"/>
                </a:solidFill>
                <a:effectLst/>
                <a:latin typeface="inter-regular"/>
              </a:rPr>
              <a:t>  {  </a:t>
            </a:r>
          </a:p>
          <a:p>
            <a:pPr algn="just"/>
            <a:r>
              <a:rPr lang="en-US" sz="2000" b="0" i="0" dirty="0">
                <a:solidFill>
                  <a:srgbClr val="000000"/>
                </a:solidFill>
                <a:effectLst/>
                <a:latin typeface="inter-regular"/>
              </a:rPr>
              <a:t>    </a:t>
            </a:r>
            <a:r>
              <a:rPr lang="en-US" sz="2000" b="1" i="0" dirty="0">
                <a:solidFill>
                  <a:srgbClr val="006699"/>
                </a:solidFill>
                <a:effectLst/>
                <a:latin typeface="inter-regular"/>
              </a:rPr>
              <a:t>public</a:t>
            </a:r>
            <a:r>
              <a:rPr lang="en-US" sz="2000" b="0" i="0" dirty="0">
                <a:solidFill>
                  <a:srgbClr val="000000"/>
                </a:solidFill>
                <a:effectLst/>
                <a:latin typeface="inter-regular"/>
              </a:rPr>
              <a:t> partial </a:t>
            </a:r>
            <a:r>
              <a:rPr lang="en-US" sz="2000" b="1" i="0" dirty="0">
                <a:solidFill>
                  <a:srgbClr val="006699"/>
                </a:solidFill>
                <a:effectLst/>
                <a:latin typeface="inter-regular"/>
              </a:rPr>
              <a:t>class</a:t>
            </a:r>
            <a:r>
              <a:rPr lang="en-US" sz="2000" b="0" i="0" dirty="0">
                <a:solidFill>
                  <a:srgbClr val="000000"/>
                </a:solidFill>
                <a:effectLst/>
                <a:latin typeface="inter-regular"/>
              </a:rPr>
              <a:t> </a:t>
            </a:r>
            <a:r>
              <a:rPr lang="en-US" sz="2000" b="0" i="0" dirty="0" err="1">
                <a:solidFill>
                  <a:srgbClr val="000000"/>
                </a:solidFill>
                <a:effectLst/>
                <a:latin typeface="inter-regular"/>
              </a:rPr>
              <a:t>WebControls</a:t>
            </a:r>
            <a:r>
              <a:rPr lang="en-US" sz="2000" b="0" i="0" dirty="0">
                <a:solidFill>
                  <a:srgbClr val="000000"/>
                </a:solidFill>
                <a:effectLst/>
                <a:latin typeface="inter-regular"/>
              </a:rPr>
              <a:t> : </a:t>
            </a:r>
            <a:r>
              <a:rPr lang="en-US" sz="2000" b="0" i="0" dirty="0" err="1">
                <a:solidFill>
                  <a:srgbClr val="000000"/>
                </a:solidFill>
                <a:effectLst/>
                <a:latin typeface="inter-regular"/>
              </a:rPr>
              <a:t>System.Web.UI.Page</a:t>
            </a:r>
            <a:r>
              <a:rPr lang="en-US" sz="2000" b="0" i="0" dirty="0">
                <a:solidFill>
                  <a:srgbClr val="000000"/>
                </a:solidFill>
                <a:effectLst/>
                <a:latin typeface="inter-regular"/>
              </a:rPr>
              <a:t>  {  </a:t>
            </a:r>
          </a:p>
          <a:p>
            <a:pPr algn="just"/>
            <a:r>
              <a:rPr lang="en-US" sz="2000" b="0" i="0" dirty="0">
                <a:solidFill>
                  <a:srgbClr val="000000"/>
                </a:solidFill>
                <a:effectLst/>
                <a:latin typeface="inter-regular"/>
              </a:rPr>
              <a:t>        </a:t>
            </a:r>
            <a:r>
              <a:rPr lang="en-US" sz="2000" b="1" i="0" dirty="0">
                <a:solidFill>
                  <a:srgbClr val="006699"/>
                </a:solidFill>
                <a:effectLst/>
                <a:latin typeface="inter-regular"/>
              </a:rPr>
              <a:t>protected</a:t>
            </a:r>
            <a:r>
              <a:rPr lang="en-US" sz="2000" b="0" i="0" dirty="0">
                <a:solidFill>
                  <a:srgbClr val="000000"/>
                </a:solidFill>
                <a:effectLst/>
                <a:latin typeface="inter-regular"/>
              </a:rPr>
              <a:t> </a:t>
            </a:r>
            <a:r>
              <a:rPr lang="en-US" sz="2000" b="0" i="0" dirty="0" err="1">
                <a:solidFill>
                  <a:srgbClr val="000000"/>
                </a:solidFill>
                <a:effectLst/>
                <a:latin typeface="inter-regular"/>
              </a:rPr>
              <a:t>System.Web.UI.HtmlControls.HtmlInputFile</a:t>
            </a:r>
            <a:r>
              <a:rPr lang="en-US" sz="2000" b="0" i="0" dirty="0">
                <a:solidFill>
                  <a:srgbClr val="000000"/>
                </a:solidFill>
                <a:effectLst/>
                <a:latin typeface="inter-regular"/>
              </a:rPr>
              <a:t> File1;  </a:t>
            </a:r>
          </a:p>
          <a:p>
            <a:pPr algn="just"/>
            <a:r>
              <a:rPr lang="en-US" sz="2000" b="0" i="0" dirty="0">
                <a:solidFill>
                  <a:srgbClr val="000000"/>
                </a:solidFill>
                <a:effectLst/>
                <a:latin typeface="inter-regular"/>
              </a:rPr>
              <a:t>        </a:t>
            </a:r>
            <a:r>
              <a:rPr lang="en-US" sz="2000" b="1" i="0" dirty="0">
                <a:solidFill>
                  <a:srgbClr val="006699"/>
                </a:solidFill>
                <a:effectLst/>
                <a:latin typeface="inter-regular"/>
              </a:rPr>
              <a:t>protected</a:t>
            </a:r>
            <a:r>
              <a:rPr lang="en-US" sz="2000" b="0" i="0" dirty="0">
                <a:solidFill>
                  <a:srgbClr val="000000"/>
                </a:solidFill>
                <a:effectLst/>
                <a:latin typeface="inter-regular"/>
              </a:rPr>
              <a:t> </a:t>
            </a:r>
            <a:r>
              <a:rPr lang="en-US" sz="2000" b="0" i="0" dirty="0" err="1">
                <a:solidFill>
                  <a:srgbClr val="000000"/>
                </a:solidFill>
                <a:effectLst/>
                <a:latin typeface="inter-regular"/>
              </a:rPr>
              <a:t>System.Web.UI.HtmlControls.HtmlInputButton</a:t>
            </a:r>
            <a:r>
              <a:rPr lang="en-US" sz="2000" b="0" i="0" dirty="0">
                <a:solidFill>
                  <a:srgbClr val="000000"/>
                </a:solidFill>
                <a:effectLst/>
                <a:latin typeface="inter-regular"/>
              </a:rPr>
              <a:t> Submit1;  </a:t>
            </a:r>
          </a:p>
          <a:p>
            <a:pPr algn="just"/>
            <a:r>
              <a:rPr lang="en-US" sz="2000" b="0" i="0" dirty="0">
                <a:solidFill>
                  <a:srgbClr val="000000"/>
                </a:solidFill>
                <a:effectLst/>
                <a:latin typeface="inter-regular"/>
              </a:rPr>
              <a:t>        </a:t>
            </a:r>
            <a:r>
              <a:rPr lang="en-US" sz="2000" b="1" i="0" dirty="0">
                <a:solidFill>
                  <a:srgbClr val="006699"/>
                </a:solidFill>
                <a:effectLst/>
                <a:latin typeface="inter-regular"/>
              </a:rPr>
              <a:t>protected</a:t>
            </a:r>
            <a:r>
              <a:rPr lang="en-US" sz="2000" b="0" i="0" dirty="0">
                <a:solidFill>
                  <a:srgbClr val="000000"/>
                </a:solidFill>
                <a:effectLst/>
                <a:latin typeface="inter-regular"/>
              </a:rPr>
              <a:t> </a:t>
            </a:r>
            <a:r>
              <a:rPr lang="en-US" sz="2000" b="1" i="0" dirty="0">
                <a:solidFill>
                  <a:srgbClr val="006699"/>
                </a:solidFill>
                <a:effectLst/>
                <a:latin typeface="inter-regular"/>
              </a:rPr>
              <a:t>void</a:t>
            </a:r>
            <a:r>
              <a:rPr lang="en-US" sz="2000" b="0" i="0" dirty="0">
                <a:solidFill>
                  <a:srgbClr val="000000"/>
                </a:solidFill>
                <a:effectLst/>
                <a:latin typeface="inter-regular"/>
              </a:rPr>
              <a:t> </a:t>
            </a:r>
            <a:r>
              <a:rPr lang="en-US" sz="2000" b="0" i="0" dirty="0" err="1">
                <a:solidFill>
                  <a:srgbClr val="000000"/>
                </a:solidFill>
                <a:effectLst/>
                <a:latin typeface="inter-regular"/>
              </a:rPr>
              <a:t>Page_Load</a:t>
            </a:r>
            <a:r>
              <a:rPr lang="en-US" sz="2000" b="0" i="0" dirty="0">
                <a:solidFill>
                  <a:srgbClr val="000000"/>
                </a:solidFill>
                <a:effectLst/>
                <a:latin typeface="inter-regular"/>
              </a:rPr>
              <a:t>(</a:t>
            </a:r>
            <a:r>
              <a:rPr lang="en-US" sz="2000" b="1" i="0" dirty="0">
                <a:solidFill>
                  <a:srgbClr val="006699"/>
                </a:solidFill>
                <a:effectLst/>
                <a:latin typeface="inter-regular"/>
              </a:rPr>
              <a:t>object</a:t>
            </a:r>
            <a:r>
              <a:rPr lang="en-US" sz="2000" b="0" i="0" dirty="0">
                <a:solidFill>
                  <a:srgbClr val="000000"/>
                </a:solidFill>
                <a:effectLst/>
                <a:latin typeface="inter-regular"/>
              </a:rPr>
              <a:t> sender, </a:t>
            </a:r>
            <a:r>
              <a:rPr lang="en-US" sz="2000" b="0" i="0" dirty="0" err="1">
                <a:solidFill>
                  <a:srgbClr val="000000"/>
                </a:solidFill>
                <a:effectLst/>
                <a:latin typeface="inter-regular"/>
              </a:rPr>
              <a:t>EventArgs</a:t>
            </a:r>
            <a:r>
              <a:rPr lang="en-US" sz="2000" b="0" i="0" dirty="0">
                <a:solidFill>
                  <a:srgbClr val="000000"/>
                </a:solidFill>
                <a:effectLst/>
                <a:latin typeface="inter-regular"/>
              </a:rPr>
              <a:t> e)  {  }  </a:t>
            </a:r>
          </a:p>
          <a:p>
            <a:pPr algn="just"/>
            <a:r>
              <a:rPr lang="en-US" sz="2000" b="0" i="0" dirty="0">
                <a:solidFill>
                  <a:srgbClr val="000000"/>
                </a:solidFill>
                <a:effectLst/>
                <a:latin typeface="inter-regular"/>
              </a:rPr>
              <a:t>        </a:t>
            </a:r>
            <a:r>
              <a:rPr lang="en-US" sz="2000" b="1" i="0" dirty="0">
                <a:solidFill>
                  <a:srgbClr val="006699"/>
                </a:solidFill>
                <a:effectLst/>
                <a:latin typeface="inter-regular"/>
              </a:rPr>
              <a:t>protected</a:t>
            </a:r>
            <a:r>
              <a:rPr lang="en-US" sz="2000" b="0" i="0" dirty="0">
                <a:solidFill>
                  <a:srgbClr val="000000"/>
                </a:solidFill>
                <a:effectLst/>
                <a:latin typeface="inter-regular"/>
              </a:rPr>
              <a:t> </a:t>
            </a:r>
            <a:r>
              <a:rPr lang="en-US" sz="2000" b="1" i="0" dirty="0">
                <a:solidFill>
                  <a:srgbClr val="006699"/>
                </a:solidFill>
                <a:effectLst/>
                <a:latin typeface="inter-regular"/>
              </a:rPr>
              <a:t>void</a:t>
            </a:r>
            <a:r>
              <a:rPr lang="en-US" sz="2000" b="0" i="0" dirty="0">
                <a:solidFill>
                  <a:srgbClr val="000000"/>
                </a:solidFill>
                <a:effectLst/>
                <a:latin typeface="inter-regular"/>
              </a:rPr>
              <a:t> Button1_Click(</a:t>
            </a:r>
            <a:r>
              <a:rPr lang="en-US" sz="2000" b="1" i="0" dirty="0">
                <a:solidFill>
                  <a:srgbClr val="006699"/>
                </a:solidFill>
                <a:effectLst/>
                <a:latin typeface="inter-regular"/>
              </a:rPr>
              <a:t>object</a:t>
            </a:r>
            <a:r>
              <a:rPr lang="en-US" sz="2000" b="0" i="0" dirty="0">
                <a:solidFill>
                  <a:srgbClr val="000000"/>
                </a:solidFill>
                <a:effectLst/>
                <a:latin typeface="inter-regular"/>
              </a:rPr>
              <a:t> sender, </a:t>
            </a:r>
            <a:r>
              <a:rPr lang="en-US" sz="2000" b="0" i="0" dirty="0" err="1">
                <a:solidFill>
                  <a:srgbClr val="000000"/>
                </a:solidFill>
                <a:effectLst/>
                <a:latin typeface="inter-regular"/>
              </a:rPr>
              <a:t>EventArgs</a:t>
            </a:r>
            <a:r>
              <a:rPr lang="en-US" sz="2000" b="0" i="0" dirty="0">
                <a:solidFill>
                  <a:srgbClr val="000000"/>
                </a:solidFill>
                <a:effectLst/>
                <a:latin typeface="inter-regular"/>
              </a:rPr>
              <a:t> e)  </a:t>
            </a:r>
          </a:p>
          <a:p>
            <a:pPr algn="just"/>
            <a:r>
              <a:rPr lang="en-US" sz="2000" b="0" i="0" dirty="0">
                <a:solidFill>
                  <a:srgbClr val="000000"/>
                </a:solidFill>
                <a:effectLst/>
                <a:latin typeface="inter-regular"/>
              </a:rPr>
              <a:t>        {  </a:t>
            </a:r>
          </a:p>
          <a:p>
            <a:pPr algn="just"/>
            <a:r>
              <a:rPr lang="en-US" sz="2000" b="0" i="0" dirty="0">
                <a:solidFill>
                  <a:srgbClr val="000000"/>
                </a:solidFill>
                <a:effectLst/>
                <a:latin typeface="inter-regular"/>
              </a:rPr>
              <a:t>            </a:t>
            </a:r>
            <a:r>
              <a:rPr lang="en-US" sz="2000" b="1" i="0" dirty="0">
                <a:solidFill>
                  <a:srgbClr val="006699"/>
                </a:solidFill>
                <a:effectLst/>
                <a:latin typeface="inter-regular"/>
              </a:rPr>
              <a:t>if</a:t>
            </a:r>
            <a:r>
              <a:rPr lang="en-US" sz="2000" b="0" i="0" dirty="0">
                <a:solidFill>
                  <a:srgbClr val="000000"/>
                </a:solidFill>
                <a:effectLst/>
                <a:latin typeface="inter-regular"/>
              </a:rPr>
              <a:t> ((FileUpload1.PostedFile != </a:t>
            </a:r>
            <a:r>
              <a:rPr lang="en-US" sz="2000" b="1" i="0" dirty="0">
                <a:solidFill>
                  <a:srgbClr val="006699"/>
                </a:solidFill>
                <a:effectLst/>
                <a:latin typeface="inter-regular"/>
              </a:rPr>
              <a:t>null</a:t>
            </a:r>
            <a:r>
              <a:rPr lang="en-US" sz="2000" b="0" i="0" dirty="0">
                <a:solidFill>
                  <a:srgbClr val="000000"/>
                </a:solidFill>
                <a:effectLst/>
                <a:latin typeface="inter-regular"/>
              </a:rPr>
              <a:t>) &amp;&amp; (FileUpload1.PostedFile.ContentLength &gt; 0))              {  </a:t>
            </a:r>
          </a:p>
          <a:p>
            <a:pPr algn="just"/>
            <a:r>
              <a:rPr lang="en-US" sz="2000" b="0" i="0" dirty="0">
                <a:solidFill>
                  <a:srgbClr val="000000"/>
                </a:solidFill>
                <a:effectLst/>
                <a:latin typeface="inter-regular"/>
              </a:rPr>
              <a:t>                </a:t>
            </a:r>
            <a:r>
              <a:rPr lang="en-US" sz="2000" b="1" i="0" dirty="0">
                <a:solidFill>
                  <a:srgbClr val="006699"/>
                </a:solidFill>
                <a:effectLst/>
                <a:latin typeface="inter-regular"/>
              </a:rPr>
              <a:t>string</a:t>
            </a:r>
            <a:r>
              <a:rPr lang="en-US" sz="2000" b="0" i="0" dirty="0">
                <a:solidFill>
                  <a:srgbClr val="000000"/>
                </a:solidFill>
                <a:effectLst/>
                <a:latin typeface="inter-regular"/>
              </a:rPr>
              <a:t> </a:t>
            </a:r>
            <a:r>
              <a:rPr lang="en-US" sz="2000" b="0" i="0" dirty="0" err="1">
                <a:solidFill>
                  <a:srgbClr val="000000"/>
                </a:solidFill>
                <a:effectLst/>
                <a:latin typeface="inter-regular"/>
              </a:rPr>
              <a:t>fn</a:t>
            </a:r>
            <a:r>
              <a:rPr lang="en-US" sz="2000" b="0" i="0" dirty="0">
                <a:solidFill>
                  <a:srgbClr val="000000"/>
                </a:solidFill>
                <a:effectLst/>
                <a:latin typeface="inter-regular"/>
              </a:rPr>
              <a:t> = </a:t>
            </a:r>
            <a:r>
              <a:rPr lang="en-US" sz="2000" b="0" i="0" dirty="0" err="1">
                <a:solidFill>
                  <a:srgbClr val="000000"/>
                </a:solidFill>
                <a:effectLst/>
                <a:latin typeface="inter-regular"/>
              </a:rPr>
              <a:t>System.IO.Path.GetFileName</a:t>
            </a:r>
            <a:r>
              <a:rPr lang="en-US" sz="2000" b="0" i="0" dirty="0">
                <a:solidFill>
                  <a:srgbClr val="000000"/>
                </a:solidFill>
                <a:effectLst/>
                <a:latin typeface="inter-regular"/>
              </a:rPr>
              <a:t>(FileUpload1.PostedFile.FileName);  </a:t>
            </a:r>
          </a:p>
          <a:p>
            <a:pPr algn="just"/>
            <a:r>
              <a:rPr lang="en-US" sz="2000" b="0" i="0" dirty="0">
                <a:solidFill>
                  <a:srgbClr val="000000"/>
                </a:solidFill>
                <a:effectLst/>
                <a:latin typeface="inter-regular"/>
              </a:rPr>
              <a:t>                </a:t>
            </a:r>
            <a:r>
              <a:rPr lang="en-US" sz="2000" b="1" i="0" dirty="0">
                <a:solidFill>
                  <a:srgbClr val="006699"/>
                </a:solidFill>
                <a:effectLst/>
                <a:latin typeface="inter-regular"/>
              </a:rPr>
              <a:t>string</a:t>
            </a:r>
            <a:r>
              <a:rPr lang="en-US" sz="2000" b="0" i="0" dirty="0">
                <a:solidFill>
                  <a:srgbClr val="000000"/>
                </a:solidFill>
                <a:effectLst/>
                <a:latin typeface="inter-regular"/>
              </a:rPr>
              <a:t> </a:t>
            </a:r>
            <a:r>
              <a:rPr lang="en-US" sz="2000" b="0" i="0" dirty="0" err="1">
                <a:solidFill>
                  <a:srgbClr val="000000"/>
                </a:solidFill>
                <a:effectLst/>
                <a:latin typeface="inter-regular"/>
              </a:rPr>
              <a:t>SaveLocation</a:t>
            </a:r>
            <a:r>
              <a:rPr lang="en-US" sz="2000" b="0" i="0" dirty="0">
                <a:solidFill>
                  <a:srgbClr val="000000"/>
                </a:solidFill>
                <a:effectLst/>
                <a:latin typeface="inter-regular"/>
              </a:rPr>
              <a:t> = </a:t>
            </a:r>
            <a:r>
              <a:rPr lang="en-US" sz="2000" b="0" i="0" dirty="0" err="1">
                <a:solidFill>
                  <a:srgbClr val="000000"/>
                </a:solidFill>
                <a:effectLst/>
                <a:latin typeface="inter-regular"/>
              </a:rPr>
              <a:t>Server.MapPath</a:t>
            </a:r>
            <a:r>
              <a:rPr lang="en-US" sz="2000" b="0" i="0" dirty="0">
                <a:solidFill>
                  <a:srgbClr val="000000"/>
                </a:solidFill>
                <a:effectLst/>
                <a:latin typeface="inter-regular"/>
              </a:rPr>
              <a:t>(</a:t>
            </a:r>
            <a:r>
              <a:rPr lang="en-US" sz="2000" b="0" i="0" dirty="0">
                <a:solidFill>
                  <a:srgbClr val="0000FF"/>
                </a:solidFill>
                <a:effectLst/>
                <a:latin typeface="inter-regular"/>
              </a:rPr>
              <a:t>"upload"</a:t>
            </a:r>
            <a:r>
              <a:rPr lang="en-US" sz="2000" b="0" i="0" dirty="0">
                <a:solidFill>
                  <a:srgbClr val="000000"/>
                </a:solidFill>
                <a:effectLst/>
                <a:latin typeface="inter-regular"/>
              </a:rPr>
              <a:t>) + </a:t>
            </a:r>
            <a:r>
              <a:rPr lang="en-US" sz="2000" b="0" i="0" dirty="0">
                <a:solidFill>
                  <a:srgbClr val="0000FF"/>
                </a:solidFill>
                <a:effectLst/>
                <a:latin typeface="inter-regular"/>
              </a:rPr>
              <a:t>"\\"</a:t>
            </a:r>
            <a:r>
              <a:rPr lang="en-US" sz="2000" b="0" i="0" dirty="0">
                <a:solidFill>
                  <a:srgbClr val="000000"/>
                </a:solidFill>
                <a:effectLst/>
                <a:latin typeface="inter-regular"/>
              </a:rPr>
              <a:t> + </a:t>
            </a:r>
            <a:r>
              <a:rPr lang="en-US" sz="2000" b="0" i="0" dirty="0" err="1">
                <a:solidFill>
                  <a:srgbClr val="000000"/>
                </a:solidFill>
                <a:effectLst/>
                <a:latin typeface="inter-regular"/>
              </a:rPr>
              <a:t>fn</a:t>
            </a:r>
            <a:r>
              <a:rPr lang="en-US" sz="2000" b="0" i="0" dirty="0">
                <a:solidFill>
                  <a:srgbClr val="000000"/>
                </a:solidFill>
                <a:effectLst/>
                <a:latin typeface="inter-regular"/>
              </a:rPr>
              <a:t>;  </a:t>
            </a:r>
          </a:p>
          <a:p>
            <a:pPr algn="just"/>
            <a:r>
              <a:rPr lang="en-US" sz="2000" b="0" i="0" dirty="0">
                <a:solidFill>
                  <a:srgbClr val="000000"/>
                </a:solidFill>
                <a:effectLst/>
                <a:latin typeface="inter-regular"/>
              </a:rPr>
              <a:t>                </a:t>
            </a:r>
            <a:r>
              <a:rPr lang="en-US" sz="2000" b="1" i="0" dirty="0">
                <a:solidFill>
                  <a:srgbClr val="006699"/>
                </a:solidFill>
                <a:effectLst/>
                <a:latin typeface="inter-regular"/>
              </a:rPr>
              <a:t>try</a:t>
            </a:r>
            <a:r>
              <a:rPr lang="en-US" sz="2000" b="0" i="0" dirty="0">
                <a:solidFill>
                  <a:srgbClr val="000000"/>
                </a:solidFill>
                <a:effectLst/>
                <a:latin typeface="inter-regular"/>
              </a:rPr>
              <a:t>  </a:t>
            </a:r>
          </a:p>
          <a:p>
            <a:pPr algn="just"/>
            <a:r>
              <a:rPr lang="en-US" sz="2000" b="0" i="0" dirty="0">
                <a:solidFill>
                  <a:srgbClr val="000000"/>
                </a:solidFill>
                <a:effectLst/>
                <a:latin typeface="inter-regular"/>
              </a:rPr>
              <a:t>                {  </a:t>
            </a:r>
          </a:p>
          <a:p>
            <a:pPr algn="just"/>
            <a:r>
              <a:rPr lang="en-US" sz="2000" b="0" i="0" dirty="0">
                <a:solidFill>
                  <a:srgbClr val="000000"/>
                </a:solidFill>
                <a:effectLst/>
                <a:latin typeface="inter-regular"/>
              </a:rPr>
              <a:t>                    FileUpload1.PostedFile.SaveAs(</a:t>
            </a:r>
            <a:r>
              <a:rPr lang="en-US" sz="2000" b="0" i="0" dirty="0" err="1">
                <a:solidFill>
                  <a:srgbClr val="000000"/>
                </a:solidFill>
                <a:effectLst/>
                <a:latin typeface="inter-regular"/>
              </a:rPr>
              <a:t>SaveLocation</a:t>
            </a:r>
            <a:r>
              <a:rPr lang="en-US" sz="2000" b="0" i="0" dirty="0">
                <a:solidFill>
                  <a:srgbClr val="000000"/>
                </a:solidFill>
                <a:effectLst/>
                <a:latin typeface="inter-regular"/>
              </a:rPr>
              <a:t>);  </a:t>
            </a:r>
          </a:p>
          <a:p>
            <a:pPr algn="just"/>
            <a:r>
              <a:rPr lang="en-US" sz="2000" b="0" i="0" dirty="0">
                <a:solidFill>
                  <a:srgbClr val="000000"/>
                </a:solidFill>
                <a:effectLst/>
                <a:latin typeface="inter-regular"/>
              </a:rPr>
              <a:t>                    </a:t>
            </a:r>
            <a:r>
              <a:rPr lang="en-US" sz="2000" b="0" i="0" dirty="0" err="1">
                <a:solidFill>
                  <a:srgbClr val="000000"/>
                </a:solidFill>
                <a:effectLst/>
                <a:latin typeface="inter-regular"/>
              </a:rPr>
              <a:t>FileUploadStatus.Text</a:t>
            </a:r>
            <a:r>
              <a:rPr lang="en-US" sz="2000" b="0" i="0" dirty="0">
                <a:solidFill>
                  <a:srgbClr val="000000"/>
                </a:solidFill>
                <a:effectLst/>
                <a:latin typeface="inter-regular"/>
              </a:rPr>
              <a:t> = </a:t>
            </a:r>
            <a:r>
              <a:rPr lang="en-US" sz="2000" b="0" i="0" dirty="0">
                <a:solidFill>
                  <a:srgbClr val="0000FF"/>
                </a:solidFill>
                <a:effectLst/>
                <a:latin typeface="inter-regular"/>
              </a:rPr>
              <a:t>"The file has been uploaded."</a:t>
            </a:r>
            <a:r>
              <a:rPr lang="en-US" sz="2000" b="0" i="0" dirty="0">
                <a:solidFill>
                  <a:srgbClr val="000000"/>
                </a:solidFill>
                <a:effectLst/>
                <a:latin typeface="inter-regular"/>
              </a:rPr>
              <a:t>;  </a:t>
            </a:r>
          </a:p>
          <a:p>
            <a:pPr algn="just"/>
            <a:r>
              <a:rPr lang="en-US" sz="2000" b="0" i="0" dirty="0">
                <a:solidFill>
                  <a:srgbClr val="000000"/>
                </a:solidFill>
                <a:effectLst/>
                <a:latin typeface="inter-regular"/>
              </a:rPr>
              <a:t>                }  </a:t>
            </a:r>
          </a:p>
          <a:p>
            <a:pPr algn="just"/>
            <a:r>
              <a:rPr lang="en-US" sz="2000" b="0" i="0" dirty="0">
                <a:solidFill>
                  <a:srgbClr val="000000"/>
                </a:solidFill>
                <a:effectLst/>
                <a:latin typeface="inter-regular"/>
              </a:rPr>
              <a:t>                </a:t>
            </a:r>
            <a:r>
              <a:rPr lang="en-US" sz="2000" b="1" i="0" dirty="0">
                <a:solidFill>
                  <a:srgbClr val="006699"/>
                </a:solidFill>
                <a:effectLst/>
                <a:latin typeface="inter-regular"/>
              </a:rPr>
              <a:t>catch</a:t>
            </a:r>
            <a:r>
              <a:rPr lang="en-US" sz="2000" b="0" i="0" dirty="0">
                <a:solidFill>
                  <a:srgbClr val="000000"/>
                </a:solidFill>
                <a:effectLst/>
                <a:latin typeface="inter-regular"/>
              </a:rPr>
              <a:t> (Exception ex)  </a:t>
            </a:r>
          </a:p>
          <a:p>
            <a:pPr algn="just"/>
            <a:r>
              <a:rPr lang="en-US" sz="2000" b="0" i="0" dirty="0">
                <a:solidFill>
                  <a:srgbClr val="000000"/>
                </a:solidFill>
                <a:effectLst/>
                <a:latin typeface="inter-regular"/>
              </a:rPr>
              <a:t>                {                      </a:t>
            </a:r>
            <a:r>
              <a:rPr lang="en-US" sz="2000" b="0" i="0" dirty="0" err="1">
                <a:solidFill>
                  <a:srgbClr val="000000"/>
                </a:solidFill>
                <a:effectLst/>
                <a:latin typeface="inter-regular"/>
              </a:rPr>
              <a:t>FileUploadStatus.Text</a:t>
            </a:r>
            <a:r>
              <a:rPr lang="en-US" sz="2000" b="0" i="0" dirty="0">
                <a:solidFill>
                  <a:srgbClr val="000000"/>
                </a:solidFill>
                <a:effectLst/>
                <a:latin typeface="inter-regular"/>
              </a:rPr>
              <a:t> = </a:t>
            </a:r>
            <a:r>
              <a:rPr lang="en-US" sz="2000" b="0" i="0" dirty="0">
                <a:solidFill>
                  <a:srgbClr val="0000FF"/>
                </a:solidFill>
                <a:effectLst/>
                <a:latin typeface="inter-regular"/>
              </a:rPr>
              <a:t>"Error: "</a:t>
            </a:r>
            <a:r>
              <a:rPr lang="en-US" sz="2000" b="0" i="0" dirty="0">
                <a:solidFill>
                  <a:srgbClr val="000000"/>
                </a:solidFill>
                <a:effectLst/>
                <a:latin typeface="inter-regular"/>
              </a:rPr>
              <a:t> + </a:t>
            </a:r>
            <a:r>
              <a:rPr lang="en-US" sz="2000" b="0" i="0" dirty="0" err="1">
                <a:solidFill>
                  <a:srgbClr val="000000"/>
                </a:solidFill>
                <a:effectLst/>
                <a:latin typeface="inter-regular"/>
              </a:rPr>
              <a:t>ex.Message</a:t>
            </a:r>
            <a:r>
              <a:rPr lang="en-US" sz="2000" b="0" i="0" dirty="0">
                <a:solidFill>
                  <a:srgbClr val="000000"/>
                </a:solidFill>
                <a:effectLst/>
                <a:latin typeface="inter-regular"/>
              </a:rPr>
              <a:t>;    }              }  </a:t>
            </a:r>
          </a:p>
          <a:p>
            <a:pPr algn="just"/>
            <a:r>
              <a:rPr lang="en-US" sz="2000" b="0" i="0" dirty="0">
                <a:solidFill>
                  <a:srgbClr val="000000"/>
                </a:solidFill>
                <a:effectLst/>
                <a:latin typeface="inter-regular"/>
              </a:rPr>
              <a:t>            </a:t>
            </a:r>
            <a:r>
              <a:rPr lang="en-US" sz="2000" b="1" i="0" dirty="0">
                <a:solidFill>
                  <a:srgbClr val="006699"/>
                </a:solidFill>
                <a:effectLst/>
                <a:latin typeface="inter-regular"/>
              </a:rPr>
              <a:t>else</a:t>
            </a:r>
            <a:r>
              <a:rPr lang="en-US" sz="2000" b="0" i="0" dirty="0">
                <a:solidFill>
                  <a:srgbClr val="000000"/>
                </a:solidFill>
                <a:effectLst/>
                <a:latin typeface="inter-regular"/>
              </a:rPr>
              <a:t>  {                  </a:t>
            </a:r>
            <a:r>
              <a:rPr lang="en-US" sz="2000" b="0" i="0" dirty="0" err="1">
                <a:solidFill>
                  <a:srgbClr val="000000"/>
                </a:solidFill>
                <a:effectLst/>
                <a:latin typeface="inter-regular"/>
              </a:rPr>
              <a:t>FileUploadStatus.Text</a:t>
            </a:r>
            <a:r>
              <a:rPr lang="en-US" sz="2000" b="0" i="0" dirty="0">
                <a:solidFill>
                  <a:srgbClr val="000000"/>
                </a:solidFill>
                <a:effectLst/>
                <a:latin typeface="inter-regular"/>
              </a:rPr>
              <a:t> = </a:t>
            </a:r>
            <a:r>
              <a:rPr lang="en-US" sz="2000" b="0" i="0" dirty="0">
                <a:solidFill>
                  <a:srgbClr val="0000FF"/>
                </a:solidFill>
                <a:effectLst/>
                <a:latin typeface="inter-regular"/>
              </a:rPr>
              <a:t>"Please select a file to upload."</a:t>
            </a:r>
            <a:r>
              <a:rPr lang="en-US" sz="2000" b="0" i="0" dirty="0">
                <a:solidFill>
                  <a:srgbClr val="000000"/>
                </a:solidFill>
                <a:effectLst/>
                <a:latin typeface="inter-regular"/>
              </a:rPr>
              <a:t>;  }          }   }    } </a:t>
            </a:r>
            <a:r>
              <a:rPr lang="en-US" b="0" i="0" dirty="0">
                <a:solidFill>
                  <a:srgbClr val="000000"/>
                </a:solidFill>
                <a:effectLst/>
                <a:latin typeface="inter-regular"/>
              </a:rPr>
              <a:t> </a:t>
            </a:r>
          </a:p>
        </p:txBody>
      </p:sp>
    </p:spTree>
    <p:extLst>
      <p:ext uri="{BB962C8B-B14F-4D97-AF65-F5344CB8AC3E}">
        <p14:creationId xmlns:p14="http://schemas.microsoft.com/office/powerpoint/2010/main" val="1640259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63C92-0004-391C-6230-E64D4795032B}"/>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04674EFB-2007-6350-56FD-43357D90672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02668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88247-6FE5-CCC6-6ADD-1C20981DED2A}"/>
              </a:ext>
            </a:extLst>
          </p:cNvPr>
          <p:cNvSpPr>
            <a:spLocks noGrp="1"/>
          </p:cNvSpPr>
          <p:nvPr>
            <p:ph type="ctrTitle"/>
          </p:nvPr>
        </p:nvSpPr>
        <p:spPr/>
        <p:txBody>
          <a:bodyPr>
            <a:normAutofit/>
          </a:bodyPr>
          <a:lstStyle/>
          <a:p>
            <a:br>
              <a:rPr lang="en-US" dirty="0"/>
            </a:br>
            <a:r>
              <a:rPr lang="en-US" dirty="0"/>
              <a:t>Unit 2</a:t>
            </a:r>
            <a:br>
              <a:rPr lang="en-US" dirty="0"/>
            </a:br>
            <a:r>
              <a:rPr lang="en-US" sz="3600" dirty="0"/>
              <a:t>ASP.NET Web Application</a:t>
            </a:r>
            <a:endParaRPr lang="en-US" dirty="0"/>
          </a:p>
        </p:txBody>
      </p:sp>
      <p:sp>
        <p:nvSpPr>
          <p:cNvPr id="3" name="Content Placeholder 2">
            <a:extLst>
              <a:ext uri="{FF2B5EF4-FFF2-40B4-BE49-F238E27FC236}">
                <a16:creationId xmlns:a16="http://schemas.microsoft.com/office/drawing/2014/main" id="{93046EBA-7B27-AC5C-BAF0-68F54EC2341C}"/>
              </a:ext>
            </a:extLst>
          </p:cNvPr>
          <p:cNvSpPr>
            <a:spLocks noGrp="1"/>
          </p:cNvSpPr>
          <p:nvPr>
            <p:ph type="subTitle" idx="1"/>
          </p:nvPr>
        </p:nvSpPr>
        <p:spPr/>
        <p:txBody>
          <a:bodyPr>
            <a:normAutofit/>
          </a:bodyPr>
          <a:lstStyle/>
          <a:p>
            <a:pPr algn="just"/>
            <a:endParaRPr lang="en-US" sz="2400" dirty="0">
              <a:solidFill>
                <a:schemeClr val="tx1"/>
              </a:solidFill>
            </a:endParaRPr>
          </a:p>
        </p:txBody>
      </p:sp>
    </p:spTree>
    <p:extLst>
      <p:ext uri="{BB962C8B-B14F-4D97-AF65-F5344CB8AC3E}">
        <p14:creationId xmlns:p14="http://schemas.microsoft.com/office/powerpoint/2010/main" val="41624165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CDD7A-C6AC-50CA-73D2-624C86110997}"/>
              </a:ext>
            </a:extLst>
          </p:cNvPr>
          <p:cNvSpPr>
            <a:spLocks noGrp="1"/>
          </p:cNvSpPr>
          <p:nvPr>
            <p:ph type="title"/>
          </p:nvPr>
        </p:nvSpPr>
        <p:spPr/>
        <p:txBody>
          <a:bodyPr/>
          <a:lstStyle/>
          <a:p>
            <a:r>
              <a:rPr lang="en-US" dirty="0"/>
              <a:t>Download File</a:t>
            </a:r>
          </a:p>
        </p:txBody>
      </p:sp>
      <p:sp>
        <p:nvSpPr>
          <p:cNvPr id="3" name="Content Placeholder 2">
            <a:extLst>
              <a:ext uri="{FF2B5EF4-FFF2-40B4-BE49-F238E27FC236}">
                <a16:creationId xmlns:a16="http://schemas.microsoft.com/office/drawing/2014/main" id="{5A3645CF-4026-A95B-862A-2CC88B28A02D}"/>
              </a:ext>
            </a:extLst>
          </p:cNvPr>
          <p:cNvSpPr>
            <a:spLocks noGrp="1"/>
          </p:cNvSpPr>
          <p:nvPr>
            <p:ph idx="1"/>
          </p:nvPr>
        </p:nvSpPr>
        <p:spPr>
          <a:xfrm>
            <a:off x="3561908" y="629418"/>
            <a:ext cx="8070110" cy="1708971"/>
          </a:xfrm>
        </p:spPr>
        <p:txBody>
          <a:bodyPr>
            <a:normAutofit/>
          </a:bodyPr>
          <a:lstStyle/>
          <a:p>
            <a:pPr algn="just"/>
            <a:r>
              <a:rPr lang="en-US" sz="2400" dirty="0">
                <a:solidFill>
                  <a:schemeClr val="tx1"/>
                </a:solidFill>
              </a:rPr>
              <a:t>ASP.NET provides implicit object </a:t>
            </a:r>
            <a:r>
              <a:rPr lang="en-US" sz="2400" dirty="0">
                <a:solidFill>
                  <a:srgbClr val="FF0000"/>
                </a:solidFill>
              </a:rPr>
              <a:t>Response</a:t>
            </a:r>
            <a:r>
              <a:rPr lang="en-US" sz="2400" dirty="0">
                <a:solidFill>
                  <a:schemeClr val="tx1"/>
                </a:solidFill>
              </a:rPr>
              <a:t> and its methods to download file from the server. We can use these methods in our application to add a feature of downloading file from the server to the local machine.</a:t>
            </a:r>
          </a:p>
        </p:txBody>
      </p:sp>
      <p:sp>
        <p:nvSpPr>
          <p:cNvPr id="7" name="TextBox 6">
            <a:extLst>
              <a:ext uri="{FF2B5EF4-FFF2-40B4-BE49-F238E27FC236}">
                <a16:creationId xmlns:a16="http://schemas.microsoft.com/office/drawing/2014/main" id="{EBA57D19-7D0D-0D8F-82D7-B91C057D758B}"/>
              </a:ext>
            </a:extLst>
          </p:cNvPr>
          <p:cNvSpPr txBox="1"/>
          <p:nvPr/>
        </p:nvSpPr>
        <p:spPr>
          <a:xfrm>
            <a:off x="3487480" y="2257454"/>
            <a:ext cx="8704520" cy="4524315"/>
          </a:xfrm>
          <a:prstGeom prst="rect">
            <a:avLst/>
          </a:prstGeom>
          <a:noFill/>
        </p:spPr>
        <p:txBody>
          <a:bodyPr wrap="square">
            <a:spAutoFit/>
          </a:bodyPr>
          <a:lstStyle/>
          <a:p>
            <a:r>
              <a:rPr lang="en-US" sz="2400" dirty="0">
                <a:solidFill>
                  <a:srgbClr val="0000FF"/>
                </a:solidFill>
                <a:latin typeface="Cascadia Mono" panose="020B0609020000020004" pitchFamily="49" charset="0"/>
              </a:rPr>
              <a:t>&lt;</a:t>
            </a:r>
            <a:r>
              <a:rPr lang="en-US" sz="2400" dirty="0">
                <a:solidFill>
                  <a:srgbClr val="800000"/>
                </a:solidFill>
                <a:latin typeface="Cascadia Mono" panose="020B0609020000020004" pitchFamily="49" charset="0"/>
              </a:rPr>
              <a:t>body</a:t>
            </a:r>
            <a:r>
              <a:rPr lang="en-US" sz="2400" dirty="0">
                <a:solidFill>
                  <a:srgbClr val="0000FF"/>
                </a:solidFill>
                <a:latin typeface="Cascadia Mono" panose="020B0609020000020004" pitchFamily="49" charset="0"/>
              </a:rPr>
              <a:t>&gt;</a:t>
            </a:r>
            <a:endParaRPr lang="en-US" sz="2400" dirty="0">
              <a:solidFill>
                <a:srgbClr val="000000"/>
              </a:solidFill>
              <a:latin typeface="Cascadia Mono" panose="020B0609020000020004" pitchFamily="49" charset="0"/>
            </a:endParaRPr>
          </a:p>
          <a:p>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&lt;</a:t>
            </a:r>
            <a:r>
              <a:rPr lang="en-US" sz="2400" dirty="0">
                <a:solidFill>
                  <a:srgbClr val="800000"/>
                </a:solidFill>
                <a:latin typeface="Cascadia Mono" panose="020B0609020000020004" pitchFamily="49" charset="0"/>
              </a:rPr>
              <a:t>form</a:t>
            </a:r>
            <a:r>
              <a:rPr lang="en-US" sz="2400" dirty="0">
                <a:solidFill>
                  <a:srgbClr val="000000"/>
                </a:solidFill>
                <a:latin typeface="Cascadia Mono" panose="020B0609020000020004" pitchFamily="49" charset="0"/>
              </a:rPr>
              <a:t> </a:t>
            </a:r>
            <a:r>
              <a:rPr lang="en-US" sz="2400" dirty="0">
                <a:solidFill>
                  <a:srgbClr val="FF0000"/>
                </a:solidFill>
                <a:latin typeface="Cascadia Mono" panose="020B0609020000020004" pitchFamily="49" charset="0"/>
              </a:rPr>
              <a:t>id</a:t>
            </a:r>
            <a:r>
              <a:rPr lang="en-US" sz="2400" dirty="0">
                <a:solidFill>
                  <a:srgbClr val="0000FF"/>
                </a:solidFill>
                <a:latin typeface="Cascadia Mono" panose="020B0609020000020004" pitchFamily="49" charset="0"/>
              </a:rPr>
              <a:t>="form1"</a:t>
            </a:r>
            <a:r>
              <a:rPr lang="en-US" sz="2400" dirty="0">
                <a:solidFill>
                  <a:srgbClr val="000000"/>
                </a:solidFill>
                <a:latin typeface="Cascadia Mono" panose="020B0609020000020004" pitchFamily="49" charset="0"/>
              </a:rPr>
              <a:t> </a:t>
            </a:r>
            <a:r>
              <a:rPr lang="en-US" sz="2400" dirty="0" err="1">
                <a:solidFill>
                  <a:srgbClr val="FF0000"/>
                </a:solidFill>
                <a:latin typeface="Cascadia Mono" panose="020B0609020000020004" pitchFamily="49" charset="0"/>
              </a:rPr>
              <a:t>runat</a:t>
            </a:r>
            <a:r>
              <a:rPr lang="en-US" sz="2400" dirty="0">
                <a:solidFill>
                  <a:srgbClr val="0000FF"/>
                </a:solidFill>
                <a:latin typeface="Cascadia Mono" panose="020B0609020000020004" pitchFamily="49" charset="0"/>
              </a:rPr>
              <a:t>="server"&gt;</a:t>
            </a:r>
            <a:endParaRPr lang="en-US" sz="2400" dirty="0">
              <a:solidFill>
                <a:srgbClr val="000000"/>
              </a:solidFill>
              <a:latin typeface="Cascadia Mono" panose="020B0609020000020004" pitchFamily="49" charset="0"/>
            </a:endParaRPr>
          </a:p>
          <a:p>
            <a:r>
              <a:rPr lang="en-US" sz="2400" dirty="0">
                <a:solidFill>
                  <a:srgbClr val="0000FF"/>
                </a:solidFill>
                <a:latin typeface="Cascadia Mono" panose="020B0609020000020004" pitchFamily="49" charset="0"/>
              </a:rPr>
              <a:t>&lt;</a:t>
            </a:r>
            <a:r>
              <a:rPr lang="en-US" sz="2400" dirty="0">
                <a:solidFill>
                  <a:srgbClr val="800000"/>
                </a:solidFill>
                <a:latin typeface="Cascadia Mono" panose="020B0609020000020004" pitchFamily="49" charset="0"/>
              </a:rPr>
              <a:t>div</a:t>
            </a:r>
            <a:r>
              <a:rPr lang="en-US" sz="2400" dirty="0">
                <a:solidFill>
                  <a:srgbClr val="0000FF"/>
                </a:solidFill>
                <a:latin typeface="Cascadia Mono" panose="020B0609020000020004" pitchFamily="49" charset="0"/>
              </a:rPr>
              <a:t>&gt;&lt;</a:t>
            </a:r>
            <a:r>
              <a:rPr lang="en-US" sz="2400" dirty="0">
                <a:solidFill>
                  <a:srgbClr val="800000"/>
                </a:solidFill>
                <a:latin typeface="Cascadia Mono" panose="020B0609020000020004" pitchFamily="49" charset="0"/>
              </a:rPr>
              <a:t>p</a:t>
            </a:r>
            <a:r>
              <a:rPr lang="en-US" sz="2400" dirty="0">
                <a:solidFill>
                  <a:srgbClr val="0000FF"/>
                </a:solidFill>
                <a:latin typeface="Cascadia Mono" panose="020B0609020000020004" pitchFamily="49" charset="0"/>
              </a:rPr>
              <a:t>&gt;</a:t>
            </a:r>
            <a:r>
              <a:rPr lang="en-US" sz="2400" dirty="0">
                <a:solidFill>
                  <a:srgbClr val="000000"/>
                </a:solidFill>
                <a:latin typeface="Cascadia Mono" panose="020B0609020000020004" pitchFamily="49" charset="0"/>
              </a:rPr>
              <a:t>Click the button to download a file</a:t>
            </a:r>
            <a:r>
              <a:rPr lang="en-US" sz="2400" dirty="0">
                <a:solidFill>
                  <a:srgbClr val="0000FF"/>
                </a:solidFill>
                <a:latin typeface="Cascadia Mono" panose="020B0609020000020004" pitchFamily="49" charset="0"/>
              </a:rPr>
              <a:t>&lt;/</a:t>
            </a:r>
            <a:r>
              <a:rPr lang="en-US" sz="2400" dirty="0">
                <a:solidFill>
                  <a:srgbClr val="800000"/>
                </a:solidFill>
                <a:latin typeface="Cascadia Mono" panose="020B0609020000020004" pitchFamily="49" charset="0"/>
              </a:rPr>
              <a:t>p</a:t>
            </a:r>
            <a:r>
              <a:rPr lang="en-US" sz="2400" dirty="0">
                <a:solidFill>
                  <a:srgbClr val="0000FF"/>
                </a:solidFill>
                <a:latin typeface="Cascadia Mono" panose="020B0609020000020004" pitchFamily="49" charset="0"/>
              </a:rPr>
              <a:t>&gt;</a:t>
            </a:r>
            <a:r>
              <a:rPr lang="en-US" sz="2400" dirty="0">
                <a:solidFill>
                  <a:srgbClr val="000000"/>
                </a:solidFill>
                <a:latin typeface="Cascadia Mono" panose="020B0609020000020004" pitchFamily="49" charset="0"/>
              </a:rPr>
              <a:t>  </a:t>
            </a:r>
          </a:p>
          <a:p>
            <a:endParaRPr lang="en-US" sz="2400" dirty="0">
              <a:solidFill>
                <a:srgbClr val="0000FF"/>
              </a:solidFill>
              <a:latin typeface="Cascadia Mono" panose="020B0609020000020004" pitchFamily="49" charset="0"/>
            </a:endParaRPr>
          </a:p>
          <a:p>
            <a:r>
              <a:rPr lang="en-US" sz="2400" dirty="0">
                <a:solidFill>
                  <a:srgbClr val="0000FF"/>
                </a:solidFill>
                <a:latin typeface="Cascadia Mono" panose="020B0609020000020004" pitchFamily="49" charset="0"/>
              </a:rPr>
              <a:t>&lt;</a:t>
            </a:r>
            <a:r>
              <a:rPr lang="en-US" sz="2400" dirty="0" err="1">
                <a:solidFill>
                  <a:srgbClr val="800000"/>
                </a:solidFill>
                <a:latin typeface="Cascadia Mono" panose="020B0609020000020004" pitchFamily="49" charset="0"/>
              </a:rPr>
              <a:t>asp</a:t>
            </a:r>
            <a:r>
              <a:rPr lang="en-US" sz="2400" dirty="0" err="1">
                <a:solidFill>
                  <a:srgbClr val="0000FF"/>
                </a:solidFill>
                <a:latin typeface="Cascadia Mono" panose="020B0609020000020004" pitchFamily="49" charset="0"/>
              </a:rPr>
              <a:t>:</a:t>
            </a:r>
            <a:r>
              <a:rPr lang="en-US" sz="2400" dirty="0" err="1">
                <a:solidFill>
                  <a:srgbClr val="800000"/>
                </a:solidFill>
                <a:latin typeface="Cascadia Mono" panose="020B0609020000020004" pitchFamily="49" charset="0"/>
              </a:rPr>
              <a:t>Button</a:t>
            </a:r>
            <a:r>
              <a:rPr lang="en-US" sz="2400" dirty="0">
                <a:solidFill>
                  <a:srgbClr val="000000"/>
                </a:solidFill>
                <a:latin typeface="Cascadia Mono" panose="020B0609020000020004" pitchFamily="49" charset="0"/>
              </a:rPr>
              <a:t> </a:t>
            </a:r>
            <a:r>
              <a:rPr lang="en-US" sz="2400" dirty="0">
                <a:solidFill>
                  <a:srgbClr val="FF0000"/>
                </a:solidFill>
                <a:latin typeface="Cascadia Mono" panose="020B0609020000020004" pitchFamily="49" charset="0"/>
              </a:rPr>
              <a:t>ID</a:t>
            </a:r>
            <a:r>
              <a:rPr lang="en-US" sz="2400" dirty="0">
                <a:solidFill>
                  <a:srgbClr val="0000FF"/>
                </a:solidFill>
                <a:latin typeface="Cascadia Mono" panose="020B0609020000020004" pitchFamily="49" charset="0"/>
              </a:rPr>
              <a:t>="Button1"</a:t>
            </a:r>
            <a:r>
              <a:rPr lang="en-US" sz="2400" dirty="0">
                <a:solidFill>
                  <a:srgbClr val="000000"/>
                </a:solidFill>
                <a:latin typeface="Cascadia Mono" panose="020B0609020000020004" pitchFamily="49" charset="0"/>
              </a:rPr>
              <a:t> </a:t>
            </a:r>
            <a:r>
              <a:rPr lang="en-US" sz="2400" dirty="0" err="1">
                <a:solidFill>
                  <a:srgbClr val="FF0000"/>
                </a:solidFill>
                <a:latin typeface="Cascadia Mono" panose="020B0609020000020004" pitchFamily="49" charset="0"/>
              </a:rPr>
              <a:t>runat</a:t>
            </a:r>
            <a:r>
              <a:rPr lang="en-US" sz="2400" dirty="0">
                <a:solidFill>
                  <a:srgbClr val="0000FF"/>
                </a:solidFill>
                <a:latin typeface="Cascadia Mono" panose="020B0609020000020004" pitchFamily="49" charset="0"/>
              </a:rPr>
              <a:t>="server"</a:t>
            </a:r>
            <a:r>
              <a:rPr lang="en-US" sz="2400" dirty="0">
                <a:solidFill>
                  <a:srgbClr val="000000"/>
                </a:solidFill>
                <a:latin typeface="Cascadia Mono" panose="020B0609020000020004" pitchFamily="49" charset="0"/>
              </a:rPr>
              <a:t> </a:t>
            </a:r>
            <a:r>
              <a:rPr lang="en-US" sz="2400" dirty="0">
                <a:solidFill>
                  <a:srgbClr val="FF0000"/>
                </a:solidFill>
                <a:latin typeface="Cascadia Mono" panose="020B0609020000020004" pitchFamily="49" charset="0"/>
              </a:rPr>
              <a:t>Text</a:t>
            </a:r>
            <a:r>
              <a:rPr lang="en-US" sz="2400" dirty="0">
                <a:solidFill>
                  <a:srgbClr val="0000FF"/>
                </a:solidFill>
                <a:latin typeface="Cascadia Mono" panose="020B0609020000020004" pitchFamily="49" charset="0"/>
              </a:rPr>
              <a:t>="Download"</a:t>
            </a:r>
            <a:r>
              <a:rPr lang="en-US" sz="2400" dirty="0">
                <a:solidFill>
                  <a:srgbClr val="000000"/>
                </a:solidFill>
                <a:latin typeface="Cascadia Mono" panose="020B0609020000020004" pitchFamily="49" charset="0"/>
              </a:rPr>
              <a:t> </a:t>
            </a:r>
            <a:r>
              <a:rPr lang="en-US" sz="2400" dirty="0" err="1">
                <a:solidFill>
                  <a:srgbClr val="FF0000"/>
                </a:solidFill>
                <a:latin typeface="Cascadia Mono" panose="020B0609020000020004" pitchFamily="49" charset="0"/>
              </a:rPr>
              <a:t>OnClick</a:t>
            </a:r>
            <a:r>
              <a:rPr lang="en-US" sz="2400" dirty="0">
                <a:solidFill>
                  <a:srgbClr val="0000FF"/>
                </a:solidFill>
                <a:latin typeface="Cascadia Mono" panose="020B0609020000020004" pitchFamily="49" charset="0"/>
              </a:rPr>
              <a:t>="</a:t>
            </a:r>
            <a:r>
              <a:rPr lang="en-US" sz="2400" dirty="0" err="1">
                <a:solidFill>
                  <a:srgbClr val="0000FF"/>
                </a:solidFill>
                <a:latin typeface="Cascadia Mono" panose="020B0609020000020004" pitchFamily="49" charset="0"/>
              </a:rPr>
              <a:t>Button_click</a:t>
            </a:r>
            <a:r>
              <a:rPr lang="en-US" sz="2400" dirty="0">
                <a:solidFill>
                  <a:srgbClr val="0000FF"/>
                </a:solidFill>
                <a:latin typeface="Cascadia Mono" panose="020B0609020000020004" pitchFamily="49" charset="0"/>
              </a:rPr>
              <a:t>"</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/&gt;</a:t>
            </a:r>
            <a:endParaRPr lang="en-US" sz="2400" dirty="0">
              <a:solidFill>
                <a:srgbClr val="000000"/>
              </a:solidFill>
              <a:latin typeface="Cascadia Mono" panose="020B0609020000020004" pitchFamily="49" charset="0"/>
            </a:endParaRPr>
          </a:p>
          <a:p>
            <a:endParaRPr lang="en-US" sz="2400" dirty="0">
              <a:solidFill>
                <a:srgbClr val="000000"/>
              </a:solidFill>
              <a:latin typeface="Cascadia Mono" panose="020B0609020000020004" pitchFamily="49" charset="0"/>
            </a:endParaRPr>
          </a:p>
          <a:p>
            <a:r>
              <a:rPr lang="en-US" sz="2400" dirty="0">
                <a:solidFill>
                  <a:srgbClr val="0000FF"/>
                </a:solidFill>
                <a:latin typeface="Cascadia Mono" panose="020B0609020000020004" pitchFamily="49" charset="0"/>
              </a:rPr>
              <a:t>&lt;</a:t>
            </a:r>
            <a:r>
              <a:rPr lang="en-US" sz="2400" dirty="0" err="1">
                <a:solidFill>
                  <a:srgbClr val="800000"/>
                </a:solidFill>
                <a:latin typeface="Cascadia Mono" panose="020B0609020000020004" pitchFamily="49" charset="0"/>
              </a:rPr>
              <a:t>asp</a:t>
            </a:r>
            <a:r>
              <a:rPr lang="en-US" sz="2400" dirty="0" err="1">
                <a:solidFill>
                  <a:srgbClr val="0000FF"/>
                </a:solidFill>
                <a:latin typeface="Cascadia Mono" panose="020B0609020000020004" pitchFamily="49" charset="0"/>
              </a:rPr>
              <a:t>:</a:t>
            </a:r>
            <a:r>
              <a:rPr lang="en-US" sz="2400" dirty="0" err="1">
                <a:solidFill>
                  <a:srgbClr val="800000"/>
                </a:solidFill>
                <a:latin typeface="Cascadia Mono" panose="020B0609020000020004" pitchFamily="49" charset="0"/>
              </a:rPr>
              <a:t>Label</a:t>
            </a:r>
            <a:r>
              <a:rPr lang="en-US" sz="2400" dirty="0">
                <a:solidFill>
                  <a:srgbClr val="000000"/>
                </a:solidFill>
                <a:latin typeface="Cascadia Mono" panose="020B0609020000020004" pitchFamily="49" charset="0"/>
              </a:rPr>
              <a:t> </a:t>
            </a:r>
            <a:r>
              <a:rPr lang="en-US" sz="2400" dirty="0">
                <a:solidFill>
                  <a:srgbClr val="FF0000"/>
                </a:solidFill>
                <a:latin typeface="Cascadia Mono" panose="020B0609020000020004" pitchFamily="49" charset="0"/>
              </a:rPr>
              <a:t>ID</a:t>
            </a:r>
            <a:r>
              <a:rPr lang="en-US" sz="2400" dirty="0">
                <a:solidFill>
                  <a:srgbClr val="0000FF"/>
                </a:solidFill>
                <a:latin typeface="Cascadia Mono" panose="020B0609020000020004" pitchFamily="49" charset="0"/>
              </a:rPr>
              <a:t>="Label1"</a:t>
            </a:r>
            <a:r>
              <a:rPr lang="en-US" sz="2400" dirty="0">
                <a:solidFill>
                  <a:srgbClr val="000000"/>
                </a:solidFill>
                <a:latin typeface="Cascadia Mono" panose="020B0609020000020004" pitchFamily="49" charset="0"/>
              </a:rPr>
              <a:t> </a:t>
            </a:r>
            <a:r>
              <a:rPr lang="en-US" sz="2400" dirty="0" err="1">
                <a:solidFill>
                  <a:srgbClr val="FF0000"/>
                </a:solidFill>
                <a:latin typeface="Cascadia Mono" panose="020B0609020000020004" pitchFamily="49" charset="0"/>
              </a:rPr>
              <a:t>runat</a:t>
            </a:r>
            <a:r>
              <a:rPr lang="en-US" sz="2400" dirty="0">
                <a:solidFill>
                  <a:srgbClr val="0000FF"/>
                </a:solidFill>
                <a:latin typeface="Cascadia Mono" panose="020B0609020000020004" pitchFamily="49" charset="0"/>
              </a:rPr>
              <a:t>="server"</a:t>
            </a:r>
            <a:r>
              <a:rPr lang="en-US" sz="2400" dirty="0">
                <a:solidFill>
                  <a:srgbClr val="000000"/>
                </a:solidFill>
                <a:latin typeface="Cascadia Mono" panose="020B0609020000020004" pitchFamily="49" charset="0"/>
              </a:rPr>
              <a:t> </a:t>
            </a:r>
            <a:r>
              <a:rPr lang="en-US" sz="2400" dirty="0">
                <a:solidFill>
                  <a:srgbClr val="FF0000"/>
                </a:solidFill>
                <a:latin typeface="Cascadia Mono" panose="020B0609020000020004" pitchFamily="49" charset="0"/>
              </a:rPr>
              <a:t>Text</a:t>
            </a:r>
            <a:r>
              <a:rPr lang="en-US" sz="2400" dirty="0">
                <a:solidFill>
                  <a:srgbClr val="0000FF"/>
                </a:solidFill>
                <a:latin typeface="Cascadia Mono" panose="020B0609020000020004" pitchFamily="49" charset="0"/>
              </a:rPr>
              <a:t>="Label"&gt;&lt;/</a:t>
            </a:r>
            <a:r>
              <a:rPr lang="en-US" sz="2400" dirty="0" err="1">
                <a:solidFill>
                  <a:srgbClr val="800000"/>
                </a:solidFill>
                <a:latin typeface="Cascadia Mono" panose="020B0609020000020004" pitchFamily="49" charset="0"/>
              </a:rPr>
              <a:t>asp</a:t>
            </a:r>
            <a:r>
              <a:rPr lang="en-US" sz="2400" dirty="0" err="1">
                <a:solidFill>
                  <a:srgbClr val="0000FF"/>
                </a:solidFill>
                <a:latin typeface="Cascadia Mono" panose="020B0609020000020004" pitchFamily="49" charset="0"/>
              </a:rPr>
              <a:t>:</a:t>
            </a:r>
            <a:r>
              <a:rPr lang="en-US" sz="2400" dirty="0" err="1">
                <a:solidFill>
                  <a:srgbClr val="800000"/>
                </a:solidFill>
                <a:latin typeface="Cascadia Mono" panose="020B0609020000020004" pitchFamily="49" charset="0"/>
              </a:rPr>
              <a:t>Label</a:t>
            </a:r>
            <a:r>
              <a:rPr lang="en-US" sz="2400" dirty="0">
                <a:solidFill>
                  <a:srgbClr val="0000FF"/>
                </a:solidFill>
                <a:latin typeface="Cascadia Mono" panose="020B0609020000020004" pitchFamily="49" charset="0"/>
              </a:rPr>
              <a:t>&gt;</a:t>
            </a:r>
            <a:endParaRPr lang="en-US" sz="2400" dirty="0">
              <a:solidFill>
                <a:srgbClr val="000000"/>
              </a:solidFill>
              <a:latin typeface="Cascadia Mono" panose="020B0609020000020004" pitchFamily="49" charset="0"/>
            </a:endParaRPr>
          </a:p>
          <a:p>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&lt;/</a:t>
            </a:r>
            <a:r>
              <a:rPr lang="en-US" sz="2400" dirty="0">
                <a:solidFill>
                  <a:srgbClr val="800000"/>
                </a:solidFill>
                <a:latin typeface="Cascadia Mono" panose="020B0609020000020004" pitchFamily="49" charset="0"/>
              </a:rPr>
              <a:t>div</a:t>
            </a:r>
            <a:r>
              <a:rPr lang="en-US" sz="2400" dirty="0">
                <a:solidFill>
                  <a:srgbClr val="0000FF"/>
                </a:solidFill>
                <a:latin typeface="Cascadia Mono" panose="020B0609020000020004" pitchFamily="49" charset="0"/>
              </a:rPr>
              <a:t>&gt;</a:t>
            </a:r>
            <a:endParaRPr lang="en-US" sz="2400" dirty="0">
              <a:solidFill>
                <a:srgbClr val="000000"/>
              </a:solidFill>
              <a:latin typeface="Cascadia Mono" panose="020B0609020000020004" pitchFamily="49" charset="0"/>
            </a:endParaRPr>
          </a:p>
          <a:p>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&lt;/</a:t>
            </a:r>
            <a:r>
              <a:rPr lang="en-US" sz="2400" dirty="0">
                <a:solidFill>
                  <a:srgbClr val="800000"/>
                </a:solidFill>
                <a:latin typeface="Cascadia Mono" panose="020B0609020000020004" pitchFamily="49" charset="0"/>
              </a:rPr>
              <a:t>form</a:t>
            </a:r>
            <a:r>
              <a:rPr lang="en-US" sz="2400" dirty="0">
                <a:solidFill>
                  <a:srgbClr val="0000FF"/>
                </a:solidFill>
                <a:latin typeface="Cascadia Mono" panose="020B0609020000020004" pitchFamily="49" charset="0"/>
              </a:rPr>
              <a:t>&gt;</a:t>
            </a:r>
            <a:endParaRPr lang="en-US" sz="2400" dirty="0">
              <a:solidFill>
                <a:srgbClr val="000000"/>
              </a:solidFill>
              <a:latin typeface="Cascadia Mono" panose="020B0609020000020004" pitchFamily="49" charset="0"/>
            </a:endParaRPr>
          </a:p>
          <a:p>
            <a:r>
              <a:rPr lang="en-US" sz="2400" dirty="0">
                <a:solidFill>
                  <a:srgbClr val="0000FF"/>
                </a:solidFill>
                <a:latin typeface="Cascadia Mono" panose="020B0609020000020004" pitchFamily="49" charset="0"/>
              </a:rPr>
              <a:t>&lt;/</a:t>
            </a:r>
            <a:r>
              <a:rPr lang="en-US" sz="2400" dirty="0">
                <a:solidFill>
                  <a:srgbClr val="800000"/>
                </a:solidFill>
                <a:latin typeface="Cascadia Mono" panose="020B0609020000020004" pitchFamily="49" charset="0"/>
              </a:rPr>
              <a:t>body</a:t>
            </a:r>
            <a:r>
              <a:rPr lang="en-US" sz="2400" dirty="0">
                <a:solidFill>
                  <a:srgbClr val="0000FF"/>
                </a:solidFill>
                <a:latin typeface="Cascadia Mono" panose="020B0609020000020004" pitchFamily="49" charset="0"/>
              </a:rPr>
              <a:t>&gt;</a:t>
            </a:r>
            <a:endParaRPr lang="en-US" sz="2400" dirty="0"/>
          </a:p>
        </p:txBody>
      </p:sp>
    </p:spTree>
    <p:extLst>
      <p:ext uri="{BB962C8B-B14F-4D97-AF65-F5344CB8AC3E}">
        <p14:creationId xmlns:p14="http://schemas.microsoft.com/office/powerpoint/2010/main" val="33526876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23418-9FCA-0ED8-8A66-5F342760276B}"/>
              </a:ext>
            </a:extLst>
          </p:cNvPr>
          <p:cNvSpPr>
            <a:spLocks noGrp="1"/>
          </p:cNvSpPr>
          <p:nvPr>
            <p:ph type="title"/>
          </p:nvPr>
        </p:nvSpPr>
        <p:spPr>
          <a:xfrm>
            <a:off x="61525" y="1123837"/>
            <a:ext cx="2203202" cy="4601183"/>
          </a:xfrm>
        </p:spPr>
        <p:txBody>
          <a:bodyPr/>
          <a:lstStyle/>
          <a:p>
            <a:pPr algn="ctr"/>
            <a:r>
              <a:rPr lang="en-US" dirty="0"/>
              <a:t>Download </a:t>
            </a:r>
            <a:br>
              <a:rPr lang="en-US" dirty="0"/>
            </a:br>
            <a:r>
              <a:rPr lang="en-US" dirty="0"/>
              <a:t>File</a:t>
            </a:r>
          </a:p>
        </p:txBody>
      </p:sp>
      <p:sp>
        <p:nvSpPr>
          <p:cNvPr id="6" name="Rectangle 5">
            <a:extLst>
              <a:ext uri="{FF2B5EF4-FFF2-40B4-BE49-F238E27FC236}">
                <a16:creationId xmlns:a16="http://schemas.microsoft.com/office/drawing/2014/main" id="{197563A3-ED5E-01DA-3F40-97782C675EF1}"/>
              </a:ext>
            </a:extLst>
          </p:cNvPr>
          <p:cNvSpPr/>
          <p:nvPr/>
        </p:nvSpPr>
        <p:spPr>
          <a:xfrm>
            <a:off x="2169030" y="0"/>
            <a:ext cx="1283888"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7732E152-2461-51A2-49AC-E492DA06E11E}"/>
              </a:ext>
            </a:extLst>
          </p:cNvPr>
          <p:cNvSpPr txBox="1"/>
          <p:nvPr/>
        </p:nvSpPr>
        <p:spPr>
          <a:xfrm>
            <a:off x="2264727" y="454384"/>
            <a:ext cx="9865748" cy="5940088"/>
          </a:xfrm>
          <a:prstGeom prst="rect">
            <a:avLst/>
          </a:prstGeom>
          <a:noFill/>
        </p:spPr>
        <p:txBody>
          <a:bodyPr wrap="square">
            <a:spAutoFit/>
          </a:bodyPr>
          <a:lstStyle/>
          <a:p>
            <a:r>
              <a:rPr lang="en-US" sz="2000" dirty="0">
                <a:solidFill>
                  <a:srgbClr val="0000FF"/>
                </a:solidFill>
                <a:latin typeface="Cascadia Mono" panose="020B0609020000020004" pitchFamily="49" charset="0"/>
              </a:rPr>
              <a:t>protected</a:t>
            </a:r>
            <a:r>
              <a:rPr lang="en-US" sz="2000" dirty="0">
                <a:solidFill>
                  <a:srgbClr val="000000"/>
                </a:solidFill>
                <a:latin typeface="Cascadia Mono" panose="020B0609020000020004" pitchFamily="49" charset="0"/>
              </a:rPr>
              <a:t> </a:t>
            </a:r>
            <a:r>
              <a:rPr lang="en-US" sz="2000" dirty="0">
                <a:solidFill>
                  <a:srgbClr val="0000FF"/>
                </a:solidFill>
                <a:latin typeface="Cascadia Mono" panose="020B0609020000020004" pitchFamily="49" charset="0"/>
              </a:rPr>
              <a:t>void</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Button_click</a:t>
            </a:r>
            <a:r>
              <a:rPr lang="en-US" sz="2000" dirty="0">
                <a:solidFill>
                  <a:srgbClr val="000000"/>
                </a:solidFill>
                <a:latin typeface="Cascadia Mono" panose="020B0609020000020004" pitchFamily="49" charset="0"/>
              </a:rPr>
              <a:t>(</a:t>
            </a:r>
            <a:r>
              <a:rPr lang="en-US" sz="2000" dirty="0">
                <a:solidFill>
                  <a:srgbClr val="0000FF"/>
                </a:solidFill>
                <a:latin typeface="Cascadia Mono" panose="020B0609020000020004" pitchFamily="49" charset="0"/>
              </a:rPr>
              <a:t>object</a:t>
            </a:r>
            <a:r>
              <a:rPr lang="en-US" sz="2000" dirty="0">
                <a:solidFill>
                  <a:srgbClr val="000000"/>
                </a:solidFill>
                <a:latin typeface="Cascadia Mono" panose="020B0609020000020004" pitchFamily="49" charset="0"/>
              </a:rPr>
              <a:t> sender, </a:t>
            </a:r>
            <a:r>
              <a:rPr lang="en-US" sz="2000" dirty="0" err="1">
                <a:solidFill>
                  <a:srgbClr val="000000"/>
                </a:solidFill>
                <a:latin typeface="Cascadia Mono" panose="020B0609020000020004" pitchFamily="49" charset="0"/>
              </a:rPr>
              <a:t>EventArgs</a:t>
            </a:r>
            <a:r>
              <a:rPr lang="en-US" sz="2000" dirty="0">
                <a:solidFill>
                  <a:srgbClr val="000000"/>
                </a:solidFill>
                <a:latin typeface="Cascadia Mono" panose="020B0609020000020004" pitchFamily="49" charset="0"/>
              </a:rPr>
              <a:t> e)</a:t>
            </a:r>
          </a:p>
          <a:p>
            <a:r>
              <a:rPr lang="en-US" sz="2000" dirty="0">
                <a:solidFill>
                  <a:srgbClr val="000000"/>
                </a:solidFill>
                <a:latin typeface="Cascadia Mono" panose="020B0609020000020004" pitchFamily="49" charset="0"/>
              </a:rPr>
              <a:t>{</a:t>
            </a:r>
          </a:p>
          <a:p>
            <a:r>
              <a:rPr lang="en-US" sz="2000" dirty="0">
                <a:solidFill>
                  <a:srgbClr val="0000FF"/>
                </a:solidFill>
                <a:latin typeface="Cascadia Mono" panose="020B0609020000020004" pitchFamily="49" charset="0"/>
              </a:rPr>
              <a:t>string</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filePath</a:t>
            </a:r>
            <a:r>
              <a:rPr lang="en-US" sz="2000" dirty="0">
                <a:solidFill>
                  <a:srgbClr val="000000"/>
                </a:solidFill>
                <a:latin typeface="Cascadia Mono" panose="020B0609020000020004" pitchFamily="49" charset="0"/>
              </a:rPr>
              <a:t> = </a:t>
            </a:r>
            <a:r>
              <a:rPr lang="en-US" sz="2000" dirty="0">
                <a:solidFill>
                  <a:srgbClr val="A31515"/>
                </a:solidFill>
                <a:latin typeface="Cascadia Mono" panose="020B0609020000020004" pitchFamily="49" charset="0"/>
              </a:rPr>
              <a:t>"C:\\Users\\ravik.RAVIKUMAR\\OneDrive\\Desktop\\OpenAI API.txt"</a:t>
            </a:r>
            <a:r>
              <a:rPr lang="en-US" sz="2000" dirty="0">
                <a:solidFill>
                  <a:srgbClr val="000000"/>
                </a:solidFill>
                <a:latin typeface="Cascadia Mono" panose="020B0609020000020004" pitchFamily="49" charset="0"/>
              </a:rPr>
              <a:t>;</a:t>
            </a:r>
          </a:p>
          <a:p>
            <a:r>
              <a:rPr lang="en-US" sz="2000" dirty="0" err="1">
                <a:solidFill>
                  <a:srgbClr val="000000"/>
                </a:solidFill>
                <a:latin typeface="Cascadia Mono" panose="020B0609020000020004" pitchFamily="49" charset="0"/>
              </a:rPr>
              <a:t>FileInfo</a:t>
            </a:r>
            <a:r>
              <a:rPr lang="en-US" sz="2000" dirty="0">
                <a:solidFill>
                  <a:srgbClr val="000000"/>
                </a:solidFill>
                <a:latin typeface="Cascadia Mono" panose="020B0609020000020004" pitchFamily="49" charset="0"/>
              </a:rPr>
              <a:t> file = </a:t>
            </a:r>
            <a:r>
              <a:rPr lang="en-US" sz="2000" dirty="0">
                <a:solidFill>
                  <a:srgbClr val="0000FF"/>
                </a:solidFill>
                <a:latin typeface="Cascadia Mono" panose="020B0609020000020004" pitchFamily="49" charset="0"/>
              </a:rPr>
              <a:t>new</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FileInfo</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filePath</a:t>
            </a:r>
            <a:r>
              <a:rPr lang="en-US" sz="2000" dirty="0">
                <a:solidFill>
                  <a:srgbClr val="000000"/>
                </a:solidFill>
                <a:latin typeface="Cascadia Mono" panose="020B0609020000020004" pitchFamily="49" charset="0"/>
              </a:rPr>
              <a:t>);</a:t>
            </a:r>
          </a:p>
          <a:p>
            <a:r>
              <a:rPr lang="en-US" sz="2000" dirty="0">
                <a:solidFill>
                  <a:srgbClr val="0000FF"/>
                </a:solidFill>
                <a:latin typeface="Cascadia Mono" panose="020B0609020000020004" pitchFamily="49" charset="0"/>
              </a:rPr>
              <a:t>if</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file.Exists</a:t>
            </a:r>
            <a:r>
              <a:rPr lang="en-US" sz="2000" dirty="0">
                <a:solidFill>
                  <a:srgbClr val="000000"/>
                </a:solidFill>
                <a:latin typeface="Cascadia Mono" panose="020B0609020000020004" pitchFamily="49" charset="0"/>
              </a:rPr>
              <a:t>)</a:t>
            </a:r>
          </a:p>
          <a:p>
            <a:r>
              <a:rPr lang="en-US" sz="2000" dirty="0">
                <a:solidFill>
                  <a:srgbClr val="000000"/>
                </a:solidFill>
                <a:latin typeface="Cascadia Mono" panose="020B0609020000020004" pitchFamily="49" charset="0"/>
              </a:rPr>
              <a:t>{</a:t>
            </a:r>
          </a:p>
          <a:p>
            <a:r>
              <a:rPr lang="en-US" sz="2000" dirty="0" err="1">
                <a:solidFill>
                  <a:srgbClr val="000000"/>
                </a:solidFill>
                <a:latin typeface="Cascadia Mono" panose="020B0609020000020004" pitchFamily="49" charset="0"/>
              </a:rPr>
              <a:t>Response.Clear</a:t>
            </a:r>
            <a:r>
              <a:rPr lang="en-US" sz="2000" dirty="0">
                <a:solidFill>
                  <a:srgbClr val="000000"/>
                </a:solidFill>
                <a:latin typeface="Cascadia Mono" panose="020B0609020000020004" pitchFamily="49" charset="0"/>
              </a:rPr>
              <a:t>();</a:t>
            </a:r>
          </a:p>
          <a:p>
            <a:r>
              <a:rPr lang="en-US" sz="2000" dirty="0" err="1">
                <a:solidFill>
                  <a:srgbClr val="000000"/>
                </a:solidFill>
                <a:latin typeface="Cascadia Mono" panose="020B0609020000020004" pitchFamily="49" charset="0"/>
              </a:rPr>
              <a:t>Response.AddHeader</a:t>
            </a:r>
            <a:r>
              <a:rPr lang="en-US" sz="2000" dirty="0">
                <a:solidFill>
                  <a:srgbClr val="000000"/>
                </a:solidFill>
                <a:latin typeface="Cascadia Mono" panose="020B0609020000020004" pitchFamily="49" charset="0"/>
              </a:rPr>
              <a:t>(</a:t>
            </a:r>
            <a:r>
              <a:rPr lang="en-US" sz="2000" dirty="0">
                <a:solidFill>
                  <a:srgbClr val="A31515"/>
                </a:solidFill>
                <a:latin typeface="Cascadia Mono" panose="020B0609020000020004" pitchFamily="49" charset="0"/>
              </a:rPr>
              <a:t>"Content-Disposition"</a:t>
            </a:r>
            <a:r>
              <a:rPr lang="en-US" sz="2000" dirty="0">
                <a:solidFill>
                  <a:srgbClr val="000000"/>
                </a:solidFill>
                <a:latin typeface="Cascadia Mono" panose="020B0609020000020004" pitchFamily="49" charset="0"/>
              </a:rPr>
              <a:t>, </a:t>
            </a:r>
            <a:r>
              <a:rPr lang="en-US" sz="2000" dirty="0">
                <a:solidFill>
                  <a:srgbClr val="A31515"/>
                </a:solidFill>
                <a:latin typeface="Cascadia Mono" panose="020B0609020000020004" pitchFamily="49" charset="0"/>
              </a:rPr>
              <a:t>"attachment; filename="</a:t>
            </a:r>
            <a:r>
              <a:rPr lang="en-US" sz="2000" dirty="0">
                <a:solidFill>
                  <a:srgbClr val="000000"/>
                </a:solidFill>
                <a:latin typeface="Cascadia Mono" panose="020B0609020000020004" pitchFamily="49" charset="0"/>
              </a:rPr>
              <a:t> + </a:t>
            </a:r>
            <a:r>
              <a:rPr lang="en-US" sz="2000" dirty="0" err="1">
                <a:solidFill>
                  <a:srgbClr val="000000"/>
                </a:solidFill>
                <a:latin typeface="Cascadia Mono" panose="020B0609020000020004" pitchFamily="49" charset="0"/>
              </a:rPr>
              <a:t>file.Name</a:t>
            </a:r>
            <a:r>
              <a:rPr lang="en-US" sz="2000" dirty="0">
                <a:solidFill>
                  <a:srgbClr val="000000"/>
                </a:solidFill>
                <a:latin typeface="Cascadia Mono" panose="020B0609020000020004" pitchFamily="49" charset="0"/>
              </a:rPr>
              <a:t>);</a:t>
            </a:r>
          </a:p>
          <a:p>
            <a:r>
              <a:rPr lang="en-US" sz="2000" dirty="0" err="1">
                <a:solidFill>
                  <a:srgbClr val="000000"/>
                </a:solidFill>
                <a:latin typeface="Cascadia Mono" panose="020B0609020000020004" pitchFamily="49" charset="0"/>
              </a:rPr>
              <a:t>Response.AddHeader</a:t>
            </a:r>
            <a:r>
              <a:rPr lang="en-US" sz="2000" dirty="0">
                <a:solidFill>
                  <a:srgbClr val="000000"/>
                </a:solidFill>
                <a:latin typeface="Cascadia Mono" panose="020B0609020000020004" pitchFamily="49" charset="0"/>
              </a:rPr>
              <a:t>(</a:t>
            </a:r>
            <a:r>
              <a:rPr lang="en-US" sz="2000" dirty="0">
                <a:solidFill>
                  <a:srgbClr val="A31515"/>
                </a:solidFill>
                <a:latin typeface="Cascadia Mono" panose="020B0609020000020004" pitchFamily="49" charset="0"/>
              </a:rPr>
              <a:t>"Content-Length"</a:t>
            </a:r>
            <a:r>
              <a:rPr lang="en-US" sz="2000" dirty="0">
                <a:solidFill>
                  <a:srgbClr val="000000"/>
                </a:solidFill>
                <a:latin typeface="Cascadia Mono" panose="020B0609020000020004" pitchFamily="49" charset="0"/>
              </a:rPr>
              <a:t>, </a:t>
            </a:r>
            <a:r>
              <a:rPr lang="en-US" sz="2000" dirty="0" err="1">
                <a:solidFill>
                  <a:srgbClr val="000000"/>
                </a:solidFill>
                <a:latin typeface="Cascadia Mono" panose="020B0609020000020004" pitchFamily="49" charset="0"/>
              </a:rPr>
              <a:t>file.Length.ToString</a:t>
            </a:r>
            <a:r>
              <a:rPr lang="en-US" sz="2000" dirty="0">
                <a:solidFill>
                  <a:srgbClr val="000000"/>
                </a:solidFill>
                <a:latin typeface="Cascadia Mono" panose="020B0609020000020004" pitchFamily="49" charset="0"/>
              </a:rPr>
              <a:t>());</a:t>
            </a:r>
          </a:p>
          <a:p>
            <a:r>
              <a:rPr lang="en-US" sz="2000" dirty="0" err="1">
                <a:solidFill>
                  <a:srgbClr val="000000"/>
                </a:solidFill>
                <a:latin typeface="Cascadia Mono" panose="020B0609020000020004" pitchFamily="49" charset="0"/>
              </a:rPr>
              <a:t>Response.ContentType</a:t>
            </a:r>
            <a:r>
              <a:rPr lang="en-US" sz="2000" dirty="0">
                <a:solidFill>
                  <a:srgbClr val="000000"/>
                </a:solidFill>
                <a:latin typeface="Cascadia Mono" panose="020B0609020000020004" pitchFamily="49" charset="0"/>
              </a:rPr>
              <a:t> = </a:t>
            </a:r>
            <a:r>
              <a:rPr lang="en-US" sz="2000" dirty="0">
                <a:solidFill>
                  <a:srgbClr val="A31515"/>
                </a:solidFill>
                <a:latin typeface="Cascadia Mono" panose="020B0609020000020004" pitchFamily="49" charset="0"/>
              </a:rPr>
              <a:t>"text/plain"</a:t>
            </a:r>
            <a:r>
              <a:rPr lang="en-US" sz="2000" dirty="0">
                <a:solidFill>
                  <a:srgbClr val="000000"/>
                </a:solidFill>
                <a:latin typeface="Cascadia Mono" panose="020B0609020000020004" pitchFamily="49" charset="0"/>
              </a:rPr>
              <a:t>;</a:t>
            </a:r>
          </a:p>
          <a:p>
            <a:r>
              <a:rPr lang="en-US" sz="2000" dirty="0" err="1">
                <a:solidFill>
                  <a:srgbClr val="000000"/>
                </a:solidFill>
                <a:latin typeface="Cascadia Mono" panose="020B0609020000020004" pitchFamily="49" charset="0"/>
              </a:rPr>
              <a:t>Response.Flush</a:t>
            </a:r>
            <a:r>
              <a:rPr lang="en-US" sz="2000" dirty="0">
                <a:solidFill>
                  <a:srgbClr val="000000"/>
                </a:solidFill>
                <a:latin typeface="Cascadia Mono" panose="020B0609020000020004" pitchFamily="49" charset="0"/>
              </a:rPr>
              <a:t>();</a:t>
            </a:r>
          </a:p>
          <a:p>
            <a:r>
              <a:rPr lang="en-US" sz="2000" dirty="0" err="1">
                <a:solidFill>
                  <a:srgbClr val="000000"/>
                </a:solidFill>
                <a:latin typeface="Cascadia Mono" panose="020B0609020000020004" pitchFamily="49" charset="0"/>
              </a:rPr>
              <a:t>Response.TransmitFile</a:t>
            </a:r>
            <a:r>
              <a:rPr lang="en-US" sz="2000" dirty="0">
                <a:solidFill>
                  <a:srgbClr val="000000"/>
                </a:solidFill>
                <a:latin typeface="Cascadia Mono" panose="020B0609020000020004" pitchFamily="49" charset="0"/>
              </a:rPr>
              <a:t>(</a:t>
            </a:r>
            <a:r>
              <a:rPr lang="en-US" sz="2000" dirty="0" err="1">
                <a:solidFill>
                  <a:srgbClr val="000000"/>
                </a:solidFill>
                <a:latin typeface="Cascadia Mono" panose="020B0609020000020004" pitchFamily="49" charset="0"/>
              </a:rPr>
              <a:t>file.FullName</a:t>
            </a:r>
            <a:r>
              <a:rPr lang="en-US" sz="2000" dirty="0">
                <a:solidFill>
                  <a:srgbClr val="000000"/>
                </a:solidFill>
                <a:latin typeface="Cascadia Mono" panose="020B0609020000020004" pitchFamily="49" charset="0"/>
              </a:rPr>
              <a:t>);</a:t>
            </a:r>
          </a:p>
          <a:p>
            <a:r>
              <a:rPr lang="en-US" sz="2000" dirty="0" err="1">
                <a:solidFill>
                  <a:srgbClr val="000000"/>
                </a:solidFill>
                <a:latin typeface="Cascadia Mono" panose="020B0609020000020004" pitchFamily="49" charset="0"/>
              </a:rPr>
              <a:t>Response.End</a:t>
            </a:r>
            <a:r>
              <a:rPr lang="en-US" sz="2000" dirty="0">
                <a:solidFill>
                  <a:srgbClr val="000000"/>
                </a:solidFill>
                <a:latin typeface="Cascadia Mono" panose="020B0609020000020004" pitchFamily="49" charset="0"/>
              </a:rPr>
              <a:t>();</a:t>
            </a:r>
          </a:p>
          <a:p>
            <a:r>
              <a:rPr lang="en-US" sz="2000" dirty="0">
                <a:solidFill>
                  <a:srgbClr val="000000"/>
                </a:solidFill>
                <a:latin typeface="Cascadia Mono" panose="020B0609020000020004" pitchFamily="49" charset="0"/>
              </a:rPr>
              <a:t>}</a:t>
            </a:r>
          </a:p>
          <a:p>
            <a:r>
              <a:rPr lang="en-US" sz="2000" dirty="0">
                <a:solidFill>
                  <a:srgbClr val="0000FF"/>
                </a:solidFill>
                <a:latin typeface="Cascadia Mono" panose="020B0609020000020004" pitchFamily="49" charset="0"/>
              </a:rPr>
              <a:t>else</a:t>
            </a:r>
            <a:r>
              <a:rPr lang="en-US" sz="2000" dirty="0">
                <a:solidFill>
                  <a:srgbClr val="000000"/>
                </a:solidFill>
                <a:latin typeface="Cascadia Mono" panose="020B0609020000020004" pitchFamily="49" charset="0"/>
              </a:rPr>
              <a:t> Label1.Text = </a:t>
            </a:r>
            <a:r>
              <a:rPr lang="en-US" sz="2000" dirty="0">
                <a:solidFill>
                  <a:srgbClr val="A31515"/>
                </a:solidFill>
                <a:latin typeface="Cascadia Mono" panose="020B0609020000020004" pitchFamily="49" charset="0"/>
              </a:rPr>
              <a:t>"Requested file is not available to download"</a:t>
            </a:r>
            <a:r>
              <a:rPr lang="en-US" sz="2000" dirty="0">
                <a:solidFill>
                  <a:srgbClr val="000000"/>
                </a:solidFill>
                <a:latin typeface="Cascadia Mono" panose="020B0609020000020004" pitchFamily="49" charset="0"/>
              </a:rPr>
              <a:t>;</a:t>
            </a:r>
          </a:p>
          <a:p>
            <a:r>
              <a:rPr lang="en-US" sz="2000" dirty="0">
                <a:solidFill>
                  <a:srgbClr val="000000"/>
                </a:solidFill>
                <a:latin typeface="Cascadia Mono" panose="020B0609020000020004" pitchFamily="49" charset="0"/>
              </a:rPr>
              <a:t>        }</a:t>
            </a:r>
            <a:endParaRPr lang="en-US" sz="2000" dirty="0"/>
          </a:p>
        </p:txBody>
      </p:sp>
    </p:spTree>
    <p:extLst>
      <p:ext uri="{BB962C8B-B14F-4D97-AF65-F5344CB8AC3E}">
        <p14:creationId xmlns:p14="http://schemas.microsoft.com/office/powerpoint/2010/main" val="1403164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E6D2C-BF62-6853-984A-3ADDA8E8DB8F}"/>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5EBA8521-DA1A-B1F3-D630-40942E665A3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8670467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AFDF2-CC90-DF01-06CA-319E088171C3}"/>
              </a:ext>
            </a:extLst>
          </p:cNvPr>
          <p:cNvSpPr>
            <a:spLocks noGrp="1"/>
          </p:cNvSpPr>
          <p:nvPr>
            <p:ph type="title"/>
          </p:nvPr>
        </p:nvSpPr>
        <p:spPr/>
        <p:txBody>
          <a:bodyPr/>
          <a:lstStyle/>
          <a:p>
            <a:r>
              <a:rPr lang="en-US" dirty="0"/>
              <a:t>Image and </a:t>
            </a:r>
            <a:r>
              <a:rPr lang="en-US" dirty="0" err="1"/>
              <a:t>ImageButton</a:t>
            </a:r>
            <a:endParaRPr lang="en-US" dirty="0"/>
          </a:p>
        </p:txBody>
      </p:sp>
      <p:sp>
        <p:nvSpPr>
          <p:cNvPr id="3" name="Content Placeholder 2">
            <a:extLst>
              <a:ext uri="{FF2B5EF4-FFF2-40B4-BE49-F238E27FC236}">
                <a16:creationId xmlns:a16="http://schemas.microsoft.com/office/drawing/2014/main" id="{3D8E5E12-0BBC-F8EB-EAC7-F045D4099CD6}"/>
              </a:ext>
            </a:extLst>
          </p:cNvPr>
          <p:cNvSpPr>
            <a:spLocks noGrp="1"/>
          </p:cNvSpPr>
          <p:nvPr>
            <p:ph idx="1"/>
          </p:nvPr>
        </p:nvSpPr>
        <p:spPr>
          <a:xfrm>
            <a:off x="3444950" y="864108"/>
            <a:ext cx="8378456" cy="5120640"/>
          </a:xfrm>
        </p:spPr>
        <p:txBody>
          <a:bodyPr>
            <a:normAutofit/>
          </a:bodyPr>
          <a:lstStyle/>
          <a:p>
            <a:pPr marL="0" indent="0" algn="just">
              <a:buNone/>
            </a:pPr>
            <a:r>
              <a:rPr lang="en-US" sz="2400" dirty="0">
                <a:solidFill>
                  <a:schemeClr val="tx1"/>
                </a:solidFill>
                <a:latin typeface="Cascadia Mono" panose="020B0609020000020004" pitchFamily="49" charset="0"/>
              </a:rPr>
              <a:t>The image button is used to display a clickable </a:t>
            </a:r>
            <a:r>
              <a:rPr lang="en-US" sz="2400" dirty="0" err="1">
                <a:solidFill>
                  <a:schemeClr val="tx1"/>
                </a:solidFill>
                <a:latin typeface="Cascadia Mono" panose="020B0609020000020004" pitchFamily="49" charset="0"/>
              </a:rPr>
              <a:t>image,and</a:t>
            </a:r>
            <a:r>
              <a:rPr lang="en-US" sz="2400" dirty="0">
                <a:solidFill>
                  <a:schemeClr val="tx1"/>
                </a:solidFill>
                <a:latin typeface="Cascadia Mono" panose="020B0609020000020004" pitchFamily="49" charset="0"/>
              </a:rPr>
              <a:t> a control that displays an image and responds to mouse clicks on the image.</a:t>
            </a:r>
          </a:p>
          <a:p>
            <a:pPr marL="0" indent="0">
              <a:buNone/>
            </a:pPr>
            <a:r>
              <a:rPr lang="en-US" sz="2400" dirty="0">
                <a:solidFill>
                  <a:srgbClr val="0000FF"/>
                </a:solidFill>
                <a:latin typeface="Cascadia Mono" panose="020B0609020000020004" pitchFamily="49" charset="0"/>
              </a:rPr>
              <a:t>&lt;</a:t>
            </a:r>
            <a:r>
              <a:rPr lang="en-US" sz="2400" dirty="0" err="1">
                <a:solidFill>
                  <a:srgbClr val="800000"/>
                </a:solidFill>
                <a:latin typeface="Cascadia Mono" panose="020B0609020000020004" pitchFamily="49" charset="0"/>
              </a:rPr>
              <a:t>asp</a:t>
            </a:r>
            <a:r>
              <a:rPr lang="en-US" sz="2400" dirty="0" err="1">
                <a:solidFill>
                  <a:srgbClr val="0000FF"/>
                </a:solidFill>
                <a:latin typeface="Cascadia Mono" panose="020B0609020000020004" pitchFamily="49" charset="0"/>
              </a:rPr>
              <a:t>:</a:t>
            </a:r>
            <a:r>
              <a:rPr lang="en-US" sz="2400" dirty="0" err="1">
                <a:solidFill>
                  <a:srgbClr val="800000"/>
                </a:solidFill>
                <a:latin typeface="Cascadia Mono" panose="020B0609020000020004" pitchFamily="49" charset="0"/>
              </a:rPr>
              <a:t>ImageButton</a:t>
            </a:r>
            <a:r>
              <a:rPr lang="en-US" sz="2400" dirty="0">
                <a:solidFill>
                  <a:srgbClr val="000000"/>
                </a:solidFill>
                <a:latin typeface="Cascadia Mono" panose="020B0609020000020004" pitchFamily="49" charset="0"/>
              </a:rPr>
              <a:t> </a:t>
            </a:r>
            <a:r>
              <a:rPr lang="en-US" sz="2400" dirty="0">
                <a:solidFill>
                  <a:srgbClr val="FF0000"/>
                </a:solidFill>
                <a:latin typeface="Cascadia Mono" panose="020B0609020000020004" pitchFamily="49" charset="0"/>
              </a:rPr>
              <a:t>ID</a:t>
            </a:r>
            <a:r>
              <a:rPr lang="en-US" sz="2400" dirty="0">
                <a:solidFill>
                  <a:srgbClr val="0000FF"/>
                </a:solidFill>
                <a:latin typeface="Cascadia Mono" panose="020B0609020000020004" pitchFamily="49" charset="0"/>
              </a:rPr>
              <a:t>="ImageButton1"</a:t>
            </a:r>
            <a:r>
              <a:rPr lang="en-US" sz="2400" dirty="0">
                <a:solidFill>
                  <a:srgbClr val="000000"/>
                </a:solidFill>
                <a:latin typeface="Cascadia Mono" panose="020B0609020000020004" pitchFamily="49" charset="0"/>
              </a:rPr>
              <a:t> </a:t>
            </a:r>
          </a:p>
          <a:p>
            <a:pPr marL="0" indent="0">
              <a:buNone/>
            </a:pPr>
            <a:r>
              <a:rPr lang="en-US" sz="2400" dirty="0" err="1">
                <a:solidFill>
                  <a:srgbClr val="FF0000"/>
                </a:solidFill>
                <a:latin typeface="Cascadia Mono" panose="020B0609020000020004" pitchFamily="49" charset="0"/>
              </a:rPr>
              <a:t>runat</a:t>
            </a:r>
            <a:r>
              <a:rPr lang="en-US" sz="2400" dirty="0">
                <a:solidFill>
                  <a:srgbClr val="0000FF"/>
                </a:solidFill>
                <a:latin typeface="Cascadia Mono" panose="020B0609020000020004" pitchFamily="49" charset="0"/>
              </a:rPr>
              <a:t>="server"</a:t>
            </a:r>
            <a:r>
              <a:rPr lang="en-US" sz="2400" dirty="0">
                <a:solidFill>
                  <a:srgbClr val="000000"/>
                </a:solidFill>
                <a:latin typeface="Cascadia Mono" panose="020B0609020000020004" pitchFamily="49" charset="0"/>
              </a:rPr>
              <a:t> </a:t>
            </a:r>
          </a:p>
          <a:p>
            <a:pPr marL="0" indent="0">
              <a:buNone/>
            </a:pPr>
            <a:r>
              <a:rPr lang="en-US" sz="2400" dirty="0">
                <a:solidFill>
                  <a:srgbClr val="FF0000"/>
                </a:solidFill>
                <a:latin typeface="Cascadia Mono" panose="020B0609020000020004" pitchFamily="49" charset="0"/>
              </a:rPr>
              <a:t>Height</a:t>
            </a:r>
            <a:r>
              <a:rPr lang="en-US" sz="2400" dirty="0">
                <a:solidFill>
                  <a:srgbClr val="0000FF"/>
                </a:solidFill>
                <a:latin typeface="Cascadia Mono" panose="020B0609020000020004" pitchFamily="49" charset="0"/>
              </a:rPr>
              <a:t>="268px"</a:t>
            </a:r>
            <a:r>
              <a:rPr lang="en-US" sz="2400" dirty="0">
                <a:solidFill>
                  <a:srgbClr val="000000"/>
                </a:solidFill>
                <a:latin typeface="Cascadia Mono" panose="020B0609020000020004" pitchFamily="49" charset="0"/>
              </a:rPr>
              <a:t> </a:t>
            </a:r>
          </a:p>
          <a:p>
            <a:pPr marL="0" indent="0">
              <a:buNone/>
            </a:pPr>
            <a:r>
              <a:rPr lang="en-US" sz="2400" dirty="0" err="1">
                <a:solidFill>
                  <a:srgbClr val="FF0000"/>
                </a:solidFill>
                <a:latin typeface="Cascadia Mono" panose="020B0609020000020004" pitchFamily="49" charset="0"/>
              </a:rPr>
              <a:t>ImageUrl</a:t>
            </a:r>
            <a:r>
              <a:rPr lang="en-US" sz="2400" dirty="0">
                <a:solidFill>
                  <a:srgbClr val="0000FF"/>
                </a:solidFill>
                <a:latin typeface="Cascadia Mono" panose="020B0609020000020004" pitchFamily="49" charset="0"/>
              </a:rPr>
              <a:t>="~/WhatsApp Image 2024-01-06 at 8.53.06 PM (1).jpeg"</a:t>
            </a:r>
            <a:r>
              <a:rPr lang="en-US" sz="2400" dirty="0">
                <a:solidFill>
                  <a:srgbClr val="000000"/>
                </a:solidFill>
                <a:latin typeface="Cascadia Mono" panose="020B0609020000020004" pitchFamily="49" charset="0"/>
              </a:rPr>
              <a:t> </a:t>
            </a:r>
          </a:p>
          <a:p>
            <a:pPr marL="0" indent="0">
              <a:buNone/>
            </a:pPr>
            <a:r>
              <a:rPr lang="en-US" sz="2400" dirty="0" err="1">
                <a:solidFill>
                  <a:srgbClr val="FF0000"/>
                </a:solidFill>
                <a:latin typeface="Cascadia Mono" panose="020B0609020000020004" pitchFamily="49" charset="0"/>
              </a:rPr>
              <a:t>PostBackUrl</a:t>
            </a:r>
            <a:r>
              <a:rPr lang="en-US" sz="2400" dirty="0">
                <a:solidFill>
                  <a:srgbClr val="0000FF"/>
                </a:solidFill>
                <a:latin typeface="Cascadia Mono" panose="020B0609020000020004" pitchFamily="49" charset="0"/>
              </a:rPr>
              <a:t>="~/WebForm2.aspx"</a:t>
            </a:r>
            <a:r>
              <a:rPr lang="en-US" sz="2400" dirty="0">
                <a:solidFill>
                  <a:srgbClr val="000000"/>
                </a:solidFill>
                <a:latin typeface="Cascadia Mono" panose="020B0609020000020004" pitchFamily="49" charset="0"/>
              </a:rPr>
              <a:t> </a:t>
            </a:r>
          </a:p>
          <a:p>
            <a:pPr marL="0" indent="0">
              <a:buNone/>
            </a:pPr>
            <a:r>
              <a:rPr lang="en-US" sz="2400" dirty="0">
                <a:solidFill>
                  <a:srgbClr val="FF0000"/>
                </a:solidFill>
                <a:latin typeface="Cascadia Mono" panose="020B0609020000020004" pitchFamily="49" charset="0"/>
              </a:rPr>
              <a:t>Width</a:t>
            </a:r>
            <a:r>
              <a:rPr lang="en-US" sz="2400" dirty="0">
                <a:solidFill>
                  <a:srgbClr val="0000FF"/>
                </a:solidFill>
                <a:latin typeface="Cascadia Mono" panose="020B0609020000020004" pitchFamily="49" charset="0"/>
              </a:rPr>
              <a:t>="357px"</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/&gt;</a:t>
            </a:r>
            <a:endParaRPr lang="en-US" sz="2800" dirty="0"/>
          </a:p>
        </p:txBody>
      </p:sp>
    </p:spTree>
    <p:extLst>
      <p:ext uri="{BB962C8B-B14F-4D97-AF65-F5344CB8AC3E}">
        <p14:creationId xmlns:p14="http://schemas.microsoft.com/office/powerpoint/2010/main" val="110214286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DD40F-B335-4C2E-9E0F-01A6FD6152EB}"/>
              </a:ext>
            </a:extLst>
          </p:cNvPr>
          <p:cNvSpPr>
            <a:spLocks noGrp="1"/>
          </p:cNvSpPr>
          <p:nvPr>
            <p:ph type="title"/>
          </p:nvPr>
        </p:nvSpPr>
        <p:spPr/>
        <p:txBody>
          <a:bodyPr/>
          <a:lstStyle/>
          <a:p>
            <a:r>
              <a:rPr lang="en-US" dirty="0"/>
              <a:t>Image and </a:t>
            </a:r>
            <a:r>
              <a:rPr lang="en-US" dirty="0" err="1"/>
              <a:t>ImageButton</a:t>
            </a:r>
            <a:endParaRPr lang="en-US" dirty="0"/>
          </a:p>
        </p:txBody>
      </p:sp>
      <p:sp>
        <p:nvSpPr>
          <p:cNvPr id="3" name="Content Placeholder 2">
            <a:extLst>
              <a:ext uri="{FF2B5EF4-FFF2-40B4-BE49-F238E27FC236}">
                <a16:creationId xmlns:a16="http://schemas.microsoft.com/office/drawing/2014/main" id="{3B562894-1169-DAA7-13AE-5C6F73B48A28}"/>
              </a:ext>
            </a:extLst>
          </p:cNvPr>
          <p:cNvSpPr>
            <a:spLocks noGrp="1"/>
          </p:cNvSpPr>
          <p:nvPr>
            <p:ph idx="1"/>
          </p:nvPr>
        </p:nvSpPr>
        <p:spPr>
          <a:xfrm>
            <a:off x="3869268" y="864108"/>
            <a:ext cx="7315200" cy="3112469"/>
          </a:xfrm>
        </p:spPr>
        <p:txBody>
          <a:bodyPr>
            <a:normAutofit/>
          </a:bodyPr>
          <a:lstStyle/>
          <a:p>
            <a:pPr marL="0" indent="0">
              <a:buNone/>
            </a:pPr>
            <a:r>
              <a:rPr lang="en-US" sz="2400" dirty="0">
                <a:solidFill>
                  <a:srgbClr val="0000FF"/>
                </a:solidFill>
                <a:latin typeface="Cascadia Mono" panose="020B0609020000020004" pitchFamily="49" charset="0"/>
              </a:rPr>
              <a:t>&lt;</a:t>
            </a:r>
            <a:r>
              <a:rPr lang="en-US" sz="2400" dirty="0" err="1">
                <a:solidFill>
                  <a:srgbClr val="800000"/>
                </a:solidFill>
                <a:latin typeface="Cascadia Mono" panose="020B0609020000020004" pitchFamily="49" charset="0"/>
              </a:rPr>
              <a:t>asp</a:t>
            </a:r>
            <a:r>
              <a:rPr lang="en-US" sz="2400" dirty="0" err="1">
                <a:solidFill>
                  <a:srgbClr val="0000FF"/>
                </a:solidFill>
                <a:latin typeface="Cascadia Mono" panose="020B0609020000020004" pitchFamily="49" charset="0"/>
              </a:rPr>
              <a:t>:</a:t>
            </a:r>
            <a:r>
              <a:rPr lang="en-US" sz="2400" dirty="0" err="1">
                <a:solidFill>
                  <a:srgbClr val="800000"/>
                </a:solidFill>
                <a:latin typeface="Cascadia Mono" panose="020B0609020000020004" pitchFamily="49" charset="0"/>
              </a:rPr>
              <a:t>Image</a:t>
            </a:r>
            <a:r>
              <a:rPr lang="en-US" sz="2400" dirty="0">
                <a:solidFill>
                  <a:srgbClr val="000000"/>
                </a:solidFill>
                <a:latin typeface="Cascadia Mono" panose="020B0609020000020004" pitchFamily="49" charset="0"/>
              </a:rPr>
              <a:t> </a:t>
            </a:r>
            <a:r>
              <a:rPr lang="en-US" sz="2400" dirty="0">
                <a:solidFill>
                  <a:srgbClr val="FF0000"/>
                </a:solidFill>
                <a:latin typeface="Cascadia Mono" panose="020B0609020000020004" pitchFamily="49" charset="0"/>
              </a:rPr>
              <a:t>ID</a:t>
            </a:r>
            <a:r>
              <a:rPr lang="en-US" sz="2400" dirty="0">
                <a:solidFill>
                  <a:srgbClr val="0000FF"/>
                </a:solidFill>
                <a:latin typeface="Cascadia Mono" panose="020B0609020000020004" pitchFamily="49" charset="0"/>
              </a:rPr>
              <a:t>="Image1"</a:t>
            </a:r>
            <a:r>
              <a:rPr lang="en-US" sz="2400" dirty="0">
                <a:solidFill>
                  <a:srgbClr val="000000"/>
                </a:solidFill>
                <a:latin typeface="Cascadia Mono" panose="020B0609020000020004" pitchFamily="49" charset="0"/>
              </a:rPr>
              <a:t> </a:t>
            </a:r>
            <a:r>
              <a:rPr lang="en-US" sz="2400" dirty="0" err="1">
                <a:solidFill>
                  <a:srgbClr val="FF0000"/>
                </a:solidFill>
                <a:latin typeface="Cascadia Mono" panose="020B0609020000020004" pitchFamily="49" charset="0"/>
              </a:rPr>
              <a:t>runat</a:t>
            </a:r>
            <a:r>
              <a:rPr lang="en-US" sz="2400" dirty="0">
                <a:solidFill>
                  <a:srgbClr val="0000FF"/>
                </a:solidFill>
                <a:latin typeface="Cascadia Mono" panose="020B0609020000020004" pitchFamily="49" charset="0"/>
              </a:rPr>
              <a:t>="server"</a:t>
            </a:r>
            <a:r>
              <a:rPr lang="en-US" sz="2400" dirty="0">
                <a:solidFill>
                  <a:srgbClr val="000000"/>
                </a:solidFill>
                <a:latin typeface="Cascadia Mono" panose="020B0609020000020004" pitchFamily="49" charset="0"/>
              </a:rPr>
              <a:t> </a:t>
            </a:r>
            <a:r>
              <a:rPr lang="en-US" sz="2400" dirty="0">
                <a:solidFill>
                  <a:srgbClr val="FF0000"/>
                </a:solidFill>
                <a:latin typeface="Cascadia Mono" panose="020B0609020000020004" pitchFamily="49" charset="0"/>
              </a:rPr>
              <a:t>Height</a:t>
            </a:r>
            <a:r>
              <a:rPr lang="en-US" sz="2400" dirty="0">
                <a:solidFill>
                  <a:srgbClr val="0000FF"/>
                </a:solidFill>
                <a:latin typeface="Cascadia Mono" panose="020B0609020000020004" pitchFamily="49" charset="0"/>
              </a:rPr>
              <a:t>="162px"</a:t>
            </a:r>
            <a:r>
              <a:rPr lang="en-US" sz="2400" dirty="0">
                <a:solidFill>
                  <a:srgbClr val="000000"/>
                </a:solidFill>
                <a:latin typeface="Cascadia Mono" panose="020B0609020000020004" pitchFamily="49" charset="0"/>
              </a:rPr>
              <a:t> </a:t>
            </a:r>
            <a:r>
              <a:rPr lang="en-US" sz="2400" dirty="0" err="1">
                <a:solidFill>
                  <a:srgbClr val="FF0000"/>
                </a:solidFill>
                <a:latin typeface="Cascadia Mono" panose="020B0609020000020004" pitchFamily="49" charset="0"/>
              </a:rPr>
              <a:t>ImageUrl</a:t>
            </a:r>
            <a:r>
              <a:rPr lang="en-US" sz="2400" dirty="0">
                <a:solidFill>
                  <a:srgbClr val="0000FF"/>
                </a:solidFill>
                <a:latin typeface="Cascadia Mono" panose="020B0609020000020004" pitchFamily="49" charset="0"/>
              </a:rPr>
              <a:t>="~/WhatsApp Image 2024-01-06 at 8.53.06 PM (1).jpeg"</a:t>
            </a:r>
            <a:r>
              <a:rPr lang="en-US" sz="2400" dirty="0">
                <a:solidFill>
                  <a:srgbClr val="000000"/>
                </a:solidFill>
                <a:latin typeface="Cascadia Mono" panose="020B0609020000020004" pitchFamily="49" charset="0"/>
              </a:rPr>
              <a:t> </a:t>
            </a:r>
            <a:r>
              <a:rPr lang="en-US" sz="2400" dirty="0">
                <a:solidFill>
                  <a:srgbClr val="FF0000"/>
                </a:solidFill>
                <a:latin typeface="Cascadia Mono" panose="020B0609020000020004" pitchFamily="49" charset="0"/>
              </a:rPr>
              <a:t>Width</a:t>
            </a:r>
            <a:r>
              <a:rPr lang="en-US" sz="2400" dirty="0">
                <a:solidFill>
                  <a:srgbClr val="0000FF"/>
                </a:solidFill>
                <a:latin typeface="Cascadia Mono" panose="020B0609020000020004" pitchFamily="49" charset="0"/>
              </a:rPr>
              <a:t>="226px"</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/&gt;</a:t>
            </a:r>
          </a:p>
          <a:p>
            <a:pPr marL="0" indent="0">
              <a:buNone/>
            </a:pPr>
            <a:endParaRPr lang="en-US" sz="2400" dirty="0">
              <a:solidFill>
                <a:srgbClr val="0000FF"/>
              </a:solidFill>
              <a:latin typeface="Cascadia Mono" panose="020B0609020000020004" pitchFamily="49" charset="0"/>
            </a:endParaRPr>
          </a:p>
          <a:p>
            <a:pPr marL="0" indent="0">
              <a:buNone/>
            </a:pPr>
            <a:r>
              <a:rPr lang="en-US" sz="2400" dirty="0">
                <a:solidFill>
                  <a:schemeClr val="accent6">
                    <a:lumMod val="75000"/>
                  </a:schemeClr>
                </a:solidFill>
                <a:latin typeface="Cascadia Mono" panose="020B0609020000020004" pitchFamily="49" charset="0"/>
              </a:rPr>
              <a:t>DEMO</a:t>
            </a:r>
            <a:endParaRPr lang="en-US" sz="2800" dirty="0">
              <a:solidFill>
                <a:schemeClr val="accent6">
                  <a:lumMod val="75000"/>
                </a:schemeClr>
              </a:solidFill>
            </a:endParaRPr>
          </a:p>
        </p:txBody>
      </p:sp>
    </p:spTree>
    <p:extLst>
      <p:ext uri="{BB962C8B-B14F-4D97-AF65-F5344CB8AC3E}">
        <p14:creationId xmlns:p14="http://schemas.microsoft.com/office/powerpoint/2010/main" val="25314488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6A54A-5B1E-BAA0-8E88-93B39DEE38CA}"/>
              </a:ext>
            </a:extLst>
          </p:cNvPr>
          <p:cNvSpPr>
            <a:spLocks noGrp="1"/>
          </p:cNvSpPr>
          <p:nvPr>
            <p:ph type="title"/>
          </p:nvPr>
        </p:nvSpPr>
        <p:spPr/>
        <p:txBody>
          <a:bodyPr/>
          <a:lstStyle/>
          <a:p>
            <a:r>
              <a:rPr lang="en-US" dirty="0" err="1"/>
              <a:t>RadioButton</a:t>
            </a:r>
            <a:endParaRPr lang="en-US" dirty="0"/>
          </a:p>
        </p:txBody>
      </p:sp>
      <p:sp>
        <p:nvSpPr>
          <p:cNvPr id="3" name="Content Placeholder 2">
            <a:extLst>
              <a:ext uri="{FF2B5EF4-FFF2-40B4-BE49-F238E27FC236}">
                <a16:creationId xmlns:a16="http://schemas.microsoft.com/office/drawing/2014/main" id="{A26A2D39-A415-87D5-48DE-4FCDBB1FA377}"/>
              </a:ext>
            </a:extLst>
          </p:cNvPr>
          <p:cNvSpPr>
            <a:spLocks noGrp="1"/>
          </p:cNvSpPr>
          <p:nvPr>
            <p:ph idx="1"/>
          </p:nvPr>
        </p:nvSpPr>
        <p:spPr/>
        <p:txBody>
          <a:bodyPr>
            <a:normAutofit/>
          </a:bodyPr>
          <a:lstStyle/>
          <a:p>
            <a:pPr algn="just"/>
            <a:r>
              <a:rPr lang="en-US" sz="2400" dirty="0">
                <a:solidFill>
                  <a:schemeClr val="tx1"/>
                </a:solidFill>
              </a:rPr>
              <a:t>It is an input control which is used to takes input from the user. It allows user to select a choice from the group of choices.</a:t>
            </a:r>
          </a:p>
          <a:p>
            <a:r>
              <a:rPr lang="en-US" sz="2000" dirty="0">
                <a:solidFill>
                  <a:srgbClr val="0000FF"/>
                </a:solidFill>
                <a:latin typeface="Cascadia Mono" panose="020B0609020000020004" pitchFamily="49" charset="0"/>
              </a:rPr>
              <a:t>&lt;</a:t>
            </a:r>
            <a:r>
              <a:rPr lang="en-US" sz="2000" dirty="0" err="1">
                <a:solidFill>
                  <a:srgbClr val="800000"/>
                </a:solidFill>
                <a:latin typeface="Cascadia Mono" panose="020B0609020000020004" pitchFamily="49" charset="0"/>
              </a:rPr>
              <a:t>asp</a:t>
            </a:r>
            <a:r>
              <a:rPr lang="en-US" sz="2000" dirty="0" err="1">
                <a:solidFill>
                  <a:srgbClr val="0000FF"/>
                </a:solidFill>
                <a:latin typeface="Cascadia Mono" panose="020B0609020000020004" pitchFamily="49" charset="0"/>
              </a:rPr>
              <a:t>:</a:t>
            </a:r>
            <a:r>
              <a:rPr lang="en-US" sz="2000" dirty="0" err="1">
                <a:solidFill>
                  <a:srgbClr val="800000"/>
                </a:solidFill>
                <a:latin typeface="Cascadia Mono" panose="020B0609020000020004" pitchFamily="49" charset="0"/>
              </a:rPr>
              <a:t>RadioButton</a:t>
            </a:r>
            <a:r>
              <a:rPr lang="en-US" sz="2000" dirty="0">
                <a:solidFill>
                  <a:srgbClr val="800000"/>
                </a:solidFill>
                <a:latin typeface="Cascadia Mono" panose="020B0609020000020004" pitchFamily="49" charset="0"/>
              </a:rPr>
              <a:t> </a:t>
            </a:r>
            <a:r>
              <a:rPr lang="en-US" sz="2000" dirty="0">
                <a:solidFill>
                  <a:srgbClr val="FF0000"/>
                </a:solidFill>
                <a:latin typeface="Cascadia Mono" panose="020B0609020000020004" pitchFamily="49" charset="0"/>
              </a:rPr>
              <a:t>ID</a:t>
            </a:r>
            <a:r>
              <a:rPr lang="en-US" sz="2000" dirty="0">
                <a:solidFill>
                  <a:srgbClr val="0000FF"/>
                </a:solidFill>
                <a:latin typeface="Cascadia Mono" panose="020B0609020000020004" pitchFamily="49" charset="0"/>
              </a:rPr>
              <a:t>="RadioButton1"</a:t>
            </a:r>
            <a:r>
              <a:rPr lang="en-US" sz="2000" dirty="0">
                <a:solidFill>
                  <a:srgbClr val="000000"/>
                </a:solidFill>
                <a:latin typeface="Cascadia Mono" panose="020B0609020000020004" pitchFamily="49" charset="0"/>
              </a:rPr>
              <a:t> </a:t>
            </a:r>
            <a:r>
              <a:rPr lang="en-US" sz="2000" dirty="0" err="1">
                <a:solidFill>
                  <a:srgbClr val="FF0000"/>
                </a:solidFill>
                <a:latin typeface="Cascadia Mono" panose="020B0609020000020004" pitchFamily="49" charset="0"/>
              </a:rPr>
              <a:t>runat</a:t>
            </a:r>
            <a:r>
              <a:rPr lang="en-US" sz="2000" dirty="0">
                <a:solidFill>
                  <a:srgbClr val="0000FF"/>
                </a:solidFill>
                <a:latin typeface="Cascadia Mono" panose="020B0609020000020004" pitchFamily="49" charset="0"/>
              </a:rPr>
              <a:t>="server"</a:t>
            </a:r>
            <a:r>
              <a:rPr lang="en-US" sz="2000" dirty="0">
                <a:solidFill>
                  <a:srgbClr val="000000"/>
                </a:solidFill>
                <a:latin typeface="Cascadia Mono" panose="020B0609020000020004" pitchFamily="49" charset="0"/>
              </a:rPr>
              <a:t> </a:t>
            </a:r>
            <a:r>
              <a:rPr lang="en-US" sz="2000" dirty="0">
                <a:solidFill>
                  <a:srgbClr val="FF0000"/>
                </a:solidFill>
                <a:latin typeface="Cascadia Mono" panose="020B0609020000020004" pitchFamily="49" charset="0"/>
              </a:rPr>
              <a:t>Text</a:t>
            </a:r>
            <a:r>
              <a:rPr lang="en-US" sz="2000" dirty="0">
                <a:solidFill>
                  <a:srgbClr val="0000FF"/>
                </a:solidFill>
                <a:latin typeface="Cascadia Mono" panose="020B0609020000020004" pitchFamily="49" charset="0"/>
              </a:rPr>
              <a:t>="Male" /&gt;</a:t>
            </a:r>
            <a:endParaRPr lang="en-US" sz="2400" dirty="0">
              <a:solidFill>
                <a:schemeClr val="tx1"/>
              </a:solidFill>
            </a:endParaRPr>
          </a:p>
        </p:txBody>
      </p:sp>
    </p:spTree>
    <p:extLst>
      <p:ext uri="{BB962C8B-B14F-4D97-AF65-F5344CB8AC3E}">
        <p14:creationId xmlns:p14="http://schemas.microsoft.com/office/powerpoint/2010/main" val="38500633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D114-D8A6-52C5-5713-37064FEAB04A}"/>
              </a:ext>
            </a:extLst>
          </p:cNvPr>
          <p:cNvSpPr>
            <a:spLocks noGrp="1"/>
          </p:cNvSpPr>
          <p:nvPr>
            <p:ph type="title"/>
          </p:nvPr>
        </p:nvSpPr>
        <p:spPr/>
        <p:txBody>
          <a:bodyPr/>
          <a:lstStyle/>
          <a:p>
            <a:r>
              <a:rPr lang="en-US" dirty="0" err="1"/>
              <a:t>RadioButton</a:t>
            </a:r>
            <a:endParaRPr lang="en-US" dirty="0"/>
          </a:p>
        </p:txBody>
      </p:sp>
      <p:sp>
        <p:nvSpPr>
          <p:cNvPr id="3" name="Content Placeholder 2">
            <a:extLst>
              <a:ext uri="{FF2B5EF4-FFF2-40B4-BE49-F238E27FC236}">
                <a16:creationId xmlns:a16="http://schemas.microsoft.com/office/drawing/2014/main" id="{9579239F-90C5-3F4D-5AB5-360A4A313FDC}"/>
              </a:ext>
            </a:extLst>
          </p:cNvPr>
          <p:cNvSpPr>
            <a:spLocks noGrp="1"/>
          </p:cNvSpPr>
          <p:nvPr>
            <p:ph idx="1"/>
          </p:nvPr>
        </p:nvSpPr>
        <p:spPr>
          <a:xfrm>
            <a:off x="3615070" y="864108"/>
            <a:ext cx="8229600" cy="5120640"/>
          </a:xfrm>
        </p:spPr>
        <p:txBody>
          <a:bodyPr/>
          <a:lstStyle/>
          <a:p>
            <a:pPr marL="0" indent="0">
              <a:buNone/>
            </a:pP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form</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id</a:t>
            </a:r>
            <a:r>
              <a:rPr lang="en-US" sz="1800" dirty="0">
                <a:solidFill>
                  <a:srgbClr val="0000FF"/>
                </a:solidFill>
                <a:latin typeface="Cascadia Mono" panose="020B0609020000020004" pitchFamily="49" charset="0"/>
              </a:rPr>
              <a:t>="form1"</a:t>
            </a:r>
            <a:r>
              <a:rPr lang="en-US" sz="1800" dirty="0">
                <a:solidFill>
                  <a:srgbClr val="000000"/>
                </a:solidFill>
                <a:latin typeface="Cascadia Mono" panose="020B0609020000020004" pitchFamily="49" charset="0"/>
              </a:rPr>
              <a:t> </a:t>
            </a:r>
            <a:r>
              <a:rPr lang="en-US" sz="1800" dirty="0" err="1">
                <a:solidFill>
                  <a:srgbClr val="FF0000"/>
                </a:solidFill>
                <a:latin typeface="Cascadia Mono" panose="020B0609020000020004" pitchFamily="49" charset="0"/>
              </a:rPr>
              <a:t>runat</a:t>
            </a:r>
            <a:r>
              <a:rPr lang="en-US" sz="1800" dirty="0">
                <a:solidFill>
                  <a:srgbClr val="0000FF"/>
                </a:solidFill>
                <a:latin typeface="Cascadia Mono" panose="020B0609020000020004" pitchFamily="49" charset="0"/>
              </a:rPr>
              <a:t>="server"&gt;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div</a:t>
            </a:r>
            <a:r>
              <a:rPr lang="en-US" sz="1800" dirty="0">
                <a:solidFill>
                  <a:srgbClr val="0000FF"/>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err="1">
                <a:solidFill>
                  <a:srgbClr val="800000"/>
                </a:solidFill>
                <a:latin typeface="Cascadia Mono" panose="020B0609020000020004" pitchFamily="49" charset="0"/>
              </a:rPr>
              <a:t>asp</a:t>
            </a:r>
            <a:r>
              <a:rPr lang="en-US" sz="1800" dirty="0" err="1">
                <a:solidFill>
                  <a:srgbClr val="0000FF"/>
                </a:solidFill>
                <a:latin typeface="Cascadia Mono" panose="020B0609020000020004" pitchFamily="49" charset="0"/>
              </a:rPr>
              <a:t>:</a:t>
            </a:r>
            <a:r>
              <a:rPr lang="en-US" sz="1800" dirty="0" err="1">
                <a:solidFill>
                  <a:srgbClr val="800000"/>
                </a:solidFill>
                <a:latin typeface="Cascadia Mono" panose="020B0609020000020004" pitchFamily="49" charset="0"/>
              </a:rPr>
              <a:t>RadioButton</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ID</a:t>
            </a:r>
            <a:r>
              <a:rPr lang="en-US" sz="1800" dirty="0">
                <a:solidFill>
                  <a:srgbClr val="0000FF"/>
                </a:solidFill>
                <a:latin typeface="Cascadia Mono" panose="020B0609020000020004" pitchFamily="49" charset="0"/>
              </a:rPr>
              <a:t>="RadioButton1"</a:t>
            </a:r>
            <a:r>
              <a:rPr lang="en-US" sz="1800" dirty="0">
                <a:solidFill>
                  <a:srgbClr val="000000"/>
                </a:solidFill>
                <a:latin typeface="Cascadia Mono" panose="020B0609020000020004" pitchFamily="49" charset="0"/>
              </a:rPr>
              <a:t> </a:t>
            </a:r>
            <a:r>
              <a:rPr lang="en-US" sz="1800" dirty="0" err="1">
                <a:solidFill>
                  <a:srgbClr val="FF0000"/>
                </a:solidFill>
                <a:latin typeface="Cascadia Mono" panose="020B0609020000020004" pitchFamily="49" charset="0"/>
              </a:rPr>
              <a:t>runat</a:t>
            </a:r>
            <a:r>
              <a:rPr lang="en-US" sz="1800" dirty="0">
                <a:solidFill>
                  <a:srgbClr val="0000FF"/>
                </a:solidFill>
                <a:latin typeface="Cascadia Mono" panose="020B0609020000020004" pitchFamily="49" charset="0"/>
              </a:rPr>
              <a:t>="server"</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Text</a:t>
            </a:r>
            <a:r>
              <a:rPr lang="en-US" sz="1800" dirty="0">
                <a:solidFill>
                  <a:srgbClr val="0000FF"/>
                </a:solidFill>
                <a:latin typeface="Cascadia Mono" panose="020B0609020000020004" pitchFamily="49" charset="0"/>
              </a:rPr>
              <a:t>="Male"</a:t>
            </a:r>
            <a:r>
              <a:rPr lang="en-US" sz="1800" dirty="0">
                <a:solidFill>
                  <a:srgbClr val="000000"/>
                </a:solidFill>
                <a:latin typeface="Cascadia Mono" panose="020B0609020000020004" pitchFamily="49" charset="0"/>
              </a:rPr>
              <a:t> </a:t>
            </a:r>
            <a:r>
              <a:rPr lang="en-US" sz="1800" dirty="0" err="1">
                <a:solidFill>
                  <a:srgbClr val="FF0000"/>
                </a:solidFill>
                <a:latin typeface="Cascadia Mono" panose="020B0609020000020004" pitchFamily="49" charset="0"/>
              </a:rPr>
              <a:t>GroupName</a:t>
            </a:r>
            <a:r>
              <a:rPr lang="en-US" sz="1800" dirty="0">
                <a:solidFill>
                  <a:srgbClr val="0000FF"/>
                </a:solidFill>
                <a:latin typeface="Cascadia Mono" panose="020B0609020000020004" pitchFamily="49" charset="0"/>
              </a:rPr>
              <a:t>="gender"</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err="1">
                <a:solidFill>
                  <a:srgbClr val="800000"/>
                </a:solidFill>
                <a:latin typeface="Cascadia Mono" panose="020B0609020000020004" pitchFamily="49" charset="0"/>
              </a:rPr>
              <a:t>asp</a:t>
            </a:r>
            <a:r>
              <a:rPr lang="en-US" sz="1800" dirty="0" err="1">
                <a:solidFill>
                  <a:srgbClr val="0000FF"/>
                </a:solidFill>
                <a:latin typeface="Cascadia Mono" panose="020B0609020000020004" pitchFamily="49" charset="0"/>
              </a:rPr>
              <a:t>:</a:t>
            </a:r>
            <a:r>
              <a:rPr lang="en-US" sz="1800" dirty="0" err="1">
                <a:solidFill>
                  <a:srgbClr val="800000"/>
                </a:solidFill>
                <a:latin typeface="Cascadia Mono" panose="020B0609020000020004" pitchFamily="49" charset="0"/>
              </a:rPr>
              <a:t>RadioButton</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ID</a:t>
            </a:r>
            <a:r>
              <a:rPr lang="en-US" sz="1800" dirty="0">
                <a:solidFill>
                  <a:srgbClr val="0000FF"/>
                </a:solidFill>
                <a:latin typeface="Cascadia Mono" panose="020B0609020000020004" pitchFamily="49" charset="0"/>
              </a:rPr>
              <a:t>="RadioButton2"</a:t>
            </a:r>
            <a:r>
              <a:rPr lang="en-US" sz="1800" dirty="0">
                <a:solidFill>
                  <a:srgbClr val="000000"/>
                </a:solidFill>
                <a:latin typeface="Cascadia Mono" panose="020B0609020000020004" pitchFamily="49" charset="0"/>
              </a:rPr>
              <a:t> </a:t>
            </a:r>
            <a:r>
              <a:rPr lang="en-US" sz="1800" dirty="0" err="1">
                <a:solidFill>
                  <a:srgbClr val="FF0000"/>
                </a:solidFill>
                <a:latin typeface="Cascadia Mono" panose="020B0609020000020004" pitchFamily="49" charset="0"/>
              </a:rPr>
              <a:t>runat</a:t>
            </a:r>
            <a:r>
              <a:rPr lang="en-US" sz="1800" dirty="0">
                <a:solidFill>
                  <a:srgbClr val="0000FF"/>
                </a:solidFill>
                <a:latin typeface="Cascadia Mono" panose="020B0609020000020004" pitchFamily="49" charset="0"/>
              </a:rPr>
              <a:t>="server"</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Text</a:t>
            </a:r>
            <a:r>
              <a:rPr lang="en-US" sz="1800" dirty="0">
                <a:solidFill>
                  <a:srgbClr val="0000FF"/>
                </a:solidFill>
                <a:latin typeface="Cascadia Mono" panose="020B0609020000020004" pitchFamily="49" charset="0"/>
              </a:rPr>
              <a:t>="Female"</a:t>
            </a:r>
            <a:r>
              <a:rPr lang="en-US" sz="1800" dirty="0">
                <a:solidFill>
                  <a:srgbClr val="000000"/>
                </a:solidFill>
                <a:latin typeface="Cascadia Mono" panose="020B0609020000020004" pitchFamily="49" charset="0"/>
              </a:rPr>
              <a:t> </a:t>
            </a:r>
            <a:r>
              <a:rPr lang="en-US" sz="1800" dirty="0" err="1">
                <a:solidFill>
                  <a:srgbClr val="FF0000"/>
                </a:solidFill>
                <a:latin typeface="Cascadia Mono" panose="020B0609020000020004" pitchFamily="49" charset="0"/>
              </a:rPr>
              <a:t>GroupName</a:t>
            </a:r>
            <a:r>
              <a:rPr lang="en-US" sz="1800" dirty="0">
                <a:solidFill>
                  <a:srgbClr val="0000FF"/>
                </a:solidFill>
                <a:latin typeface="Cascadia Mono" panose="020B0609020000020004" pitchFamily="49" charset="0"/>
              </a:rPr>
              <a:t>="gender"</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div</a:t>
            </a:r>
            <a:r>
              <a:rPr lang="en-US" sz="1800" dirty="0">
                <a:solidFill>
                  <a:srgbClr val="0000FF"/>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err="1">
                <a:solidFill>
                  <a:srgbClr val="800000"/>
                </a:solidFill>
                <a:latin typeface="Cascadia Mono" panose="020B0609020000020004" pitchFamily="49" charset="0"/>
              </a:rPr>
              <a:t>asp</a:t>
            </a:r>
            <a:r>
              <a:rPr lang="en-US" sz="1800" dirty="0" err="1">
                <a:solidFill>
                  <a:srgbClr val="0000FF"/>
                </a:solidFill>
                <a:latin typeface="Cascadia Mono" panose="020B0609020000020004" pitchFamily="49" charset="0"/>
              </a:rPr>
              <a:t>:</a:t>
            </a:r>
            <a:r>
              <a:rPr lang="en-US" sz="1800" dirty="0" err="1">
                <a:solidFill>
                  <a:srgbClr val="800000"/>
                </a:solidFill>
                <a:latin typeface="Cascadia Mono" panose="020B0609020000020004" pitchFamily="49" charset="0"/>
              </a:rPr>
              <a:t>Button</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ID</a:t>
            </a:r>
            <a:r>
              <a:rPr lang="en-US" sz="1800" dirty="0">
                <a:solidFill>
                  <a:srgbClr val="0000FF"/>
                </a:solidFill>
                <a:latin typeface="Cascadia Mono" panose="020B0609020000020004" pitchFamily="49" charset="0"/>
              </a:rPr>
              <a:t>="Button1"</a:t>
            </a:r>
            <a:r>
              <a:rPr lang="en-US" sz="1800" dirty="0">
                <a:solidFill>
                  <a:srgbClr val="000000"/>
                </a:solidFill>
                <a:latin typeface="Cascadia Mono" panose="020B0609020000020004" pitchFamily="49" charset="0"/>
              </a:rPr>
              <a:t> </a:t>
            </a:r>
            <a:r>
              <a:rPr lang="en-US" sz="1800" dirty="0" err="1">
                <a:solidFill>
                  <a:srgbClr val="FF0000"/>
                </a:solidFill>
                <a:latin typeface="Cascadia Mono" panose="020B0609020000020004" pitchFamily="49" charset="0"/>
              </a:rPr>
              <a:t>runat</a:t>
            </a:r>
            <a:r>
              <a:rPr lang="en-US" sz="1800" dirty="0">
                <a:solidFill>
                  <a:srgbClr val="0000FF"/>
                </a:solidFill>
                <a:latin typeface="Cascadia Mono" panose="020B0609020000020004" pitchFamily="49" charset="0"/>
              </a:rPr>
              <a:t>="server"</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Text</a:t>
            </a:r>
            <a:r>
              <a:rPr lang="en-US" sz="1800" dirty="0">
                <a:solidFill>
                  <a:srgbClr val="0000FF"/>
                </a:solidFill>
                <a:latin typeface="Cascadia Mono" panose="020B0609020000020004" pitchFamily="49" charset="0"/>
              </a:rPr>
              <a:t>="Button"</a:t>
            </a:r>
            <a:r>
              <a:rPr lang="en-US" sz="1800" dirty="0">
                <a:solidFill>
                  <a:srgbClr val="000000"/>
                </a:solidFill>
                <a:latin typeface="Cascadia Mono" panose="020B0609020000020004" pitchFamily="49" charset="0"/>
              </a:rPr>
              <a:t> </a:t>
            </a:r>
            <a:r>
              <a:rPr lang="en-US" sz="1800" dirty="0" err="1">
                <a:solidFill>
                  <a:srgbClr val="FF0000"/>
                </a:solidFill>
                <a:latin typeface="Cascadia Mono" panose="020B0609020000020004" pitchFamily="49" charset="0"/>
              </a:rPr>
              <a:t>OnClick</a:t>
            </a:r>
            <a:r>
              <a:rPr lang="en-US" sz="1800" dirty="0">
                <a:solidFill>
                  <a:srgbClr val="0000FF"/>
                </a:solidFill>
                <a:latin typeface="Cascadia Mono" panose="020B0609020000020004" pitchFamily="49" charset="0"/>
              </a:rPr>
              <a:t>="Button1_Click"</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/&gt;</a:t>
            </a:r>
          </a:p>
          <a:p>
            <a:pPr marL="0" indent="0">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&lt;</a:t>
            </a:r>
            <a:r>
              <a:rPr lang="en-US" sz="1800" dirty="0" err="1">
                <a:solidFill>
                  <a:srgbClr val="800000"/>
                </a:solidFill>
                <a:latin typeface="Cascadia Mono" panose="020B0609020000020004" pitchFamily="49" charset="0"/>
              </a:rPr>
              <a:t>asp</a:t>
            </a:r>
            <a:r>
              <a:rPr lang="en-US" sz="1800" dirty="0" err="1">
                <a:solidFill>
                  <a:srgbClr val="0000FF"/>
                </a:solidFill>
                <a:latin typeface="Cascadia Mono" panose="020B0609020000020004" pitchFamily="49" charset="0"/>
              </a:rPr>
              <a:t>:</a:t>
            </a:r>
            <a:r>
              <a:rPr lang="en-US" sz="1800" dirty="0" err="1">
                <a:solidFill>
                  <a:srgbClr val="800000"/>
                </a:solidFill>
                <a:latin typeface="Cascadia Mono" panose="020B0609020000020004" pitchFamily="49" charset="0"/>
              </a:rPr>
              <a:t>Label</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ID</a:t>
            </a:r>
            <a:r>
              <a:rPr lang="en-US" sz="1800" dirty="0">
                <a:solidFill>
                  <a:srgbClr val="0000FF"/>
                </a:solidFill>
                <a:latin typeface="Cascadia Mono" panose="020B0609020000020004" pitchFamily="49" charset="0"/>
              </a:rPr>
              <a:t>="Label1"</a:t>
            </a:r>
            <a:r>
              <a:rPr lang="en-US" sz="1800" dirty="0">
                <a:solidFill>
                  <a:srgbClr val="000000"/>
                </a:solidFill>
                <a:latin typeface="Cascadia Mono" panose="020B0609020000020004" pitchFamily="49" charset="0"/>
              </a:rPr>
              <a:t> </a:t>
            </a:r>
            <a:r>
              <a:rPr lang="en-US" sz="1800" dirty="0" err="1">
                <a:solidFill>
                  <a:srgbClr val="FF0000"/>
                </a:solidFill>
                <a:latin typeface="Cascadia Mono" panose="020B0609020000020004" pitchFamily="49" charset="0"/>
              </a:rPr>
              <a:t>runat</a:t>
            </a:r>
            <a:r>
              <a:rPr lang="en-US" sz="1800" dirty="0">
                <a:solidFill>
                  <a:srgbClr val="0000FF"/>
                </a:solidFill>
                <a:latin typeface="Cascadia Mono" panose="020B0609020000020004" pitchFamily="49" charset="0"/>
              </a:rPr>
              <a:t>="server"</a:t>
            </a:r>
            <a:r>
              <a:rPr lang="en-US" sz="1800" dirty="0">
                <a:solidFill>
                  <a:srgbClr val="000000"/>
                </a:solidFill>
                <a:latin typeface="Cascadia Mono" panose="020B0609020000020004" pitchFamily="49" charset="0"/>
              </a:rPr>
              <a:t> </a:t>
            </a:r>
            <a:r>
              <a:rPr lang="en-US" sz="1800" dirty="0">
                <a:solidFill>
                  <a:srgbClr val="FF0000"/>
                </a:solidFill>
                <a:latin typeface="Cascadia Mono" panose="020B0609020000020004" pitchFamily="49" charset="0"/>
              </a:rPr>
              <a:t>Text</a:t>
            </a:r>
            <a:r>
              <a:rPr lang="en-US" sz="1800" dirty="0">
                <a:solidFill>
                  <a:srgbClr val="0000FF"/>
                </a:solidFill>
                <a:latin typeface="Cascadia Mono" panose="020B0609020000020004" pitchFamily="49" charset="0"/>
              </a:rPr>
              <a:t>="Label"&gt;&lt;/</a:t>
            </a:r>
            <a:r>
              <a:rPr lang="en-US" sz="1800" dirty="0" err="1">
                <a:solidFill>
                  <a:srgbClr val="800000"/>
                </a:solidFill>
                <a:latin typeface="Cascadia Mono" panose="020B0609020000020004" pitchFamily="49" charset="0"/>
              </a:rPr>
              <a:t>asp</a:t>
            </a:r>
            <a:r>
              <a:rPr lang="en-US" sz="1800" dirty="0" err="1">
                <a:solidFill>
                  <a:srgbClr val="0000FF"/>
                </a:solidFill>
                <a:latin typeface="Cascadia Mono" panose="020B0609020000020004" pitchFamily="49" charset="0"/>
              </a:rPr>
              <a:t>:</a:t>
            </a:r>
            <a:r>
              <a:rPr lang="en-US" sz="1800" dirty="0" err="1">
                <a:solidFill>
                  <a:srgbClr val="800000"/>
                </a:solidFill>
                <a:latin typeface="Cascadia Mono" panose="020B0609020000020004" pitchFamily="49" charset="0"/>
              </a:rPr>
              <a:t>Label</a:t>
            </a:r>
            <a:r>
              <a:rPr lang="en-US" sz="1800" dirty="0">
                <a:solidFill>
                  <a:srgbClr val="0000FF"/>
                </a:solidFill>
                <a:latin typeface="Cascadia Mono" panose="020B0609020000020004" pitchFamily="49" charset="0"/>
              </a:rPr>
              <a:t>&gt;</a:t>
            </a:r>
          </a:p>
          <a:p>
            <a:pPr marL="0" indent="0">
              <a:buNone/>
            </a:pPr>
            <a:r>
              <a:rPr lang="en-US" sz="1800" dirty="0">
                <a:solidFill>
                  <a:srgbClr val="0000FF"/>
                </a:solidFill>
                <a:latin typeface="Cascadia Mono" panose="020B0609020000020004" pitchFamily="49" charset="0"/>
              </a:rPr>
              <a:t>&lt;/</a:t>
            </a:r>
            <a:r>
              <a:rPr lang="en-US" sz="1800" dirty="0">
                <a:solidFill>
                  <a:srgbClr val="800000"/>
                </a:solidFill>
                <a:latin typeface="Cascadia Mono" panose="020B0609020000020004" pitchFamily="49" charset="0"/>
              </a:rPr>
              <a:t>form</a:t>
            </a:r>
            <a:r>
              <a:rPr lang="en-US" sz="1800" dirty="0">
                <a:solidFill>
                  <a:srgbClr val="0000FF"/>
                </a:solidFill>
                <a:latin typeface="Cascadia Mono" panose="020B0609020000020004" pitchFamily="49" charset="0"/>
              </a:rPr>
              <a:t>&gt;</a:t>
            </a:r>
            <a:endParaRPr lang="en-US" dirty="0"/>
          </a:p>
        </p:txBody>
      </p:sp>
    </p:spTree>
    <p:extLst>
      <p:ext uri="{BB962C8B-B14F-4D97-AF65-F5344CB8AC3E}">
        <p14:creationId xmlns:p14="http://schemas.microsoft.com/office/powerpoint/2010/main" val="21360624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D114-D8A6-52C5-5713-37064FEAB04A}"/>
              </a:ext>
            </a:extLst>
          </p:cNvPr>
          <p:cNvSpPr>
            <a:spLocks noGrp="1"/>
          </p:cNvSpPr>
          <p:nvPr>
            <p:ph type="title"/>
          </p:nvPr>
        </p:nvSpPr>
        <p:spPr/>
        <p:txBody>
          <a:bodyPr/>
          <a:lstStyle/>
          <a:p>
            <a:r>
              <a:rPr lang="en-US" dirty="0" err="1"/>
              <a:t>RadioButton</a:t>
            </a:r>
            <a:endParaRPr lang="en-US" dirty="0"/>
          </a:p>
        </p:txBody>
      </p:sp>
      <p:sp>
        <p:nvSpPr>
          <p:cNvPr id="3" name="Content Placeholder 2">
            <a:extLst>
              <a:ext uri="{FF2B5EF4-FFF2-40B4-BE49-F238E27FC236}">
                <a16:creationId xmlns:a16="http://schemas.microsoft.com/office/drawing/2014/main" id="{9579239F-90C5-3F4D-5AB5-360A4A313FDC}"/>
              </a:ext>
            </a:extLst>
          </p:cNvPr>
          <p:cNvSpPr>
            <a:spLocks noGrp="1"/>
          </p:cNvSpPr>
          <p:nvPr>
            <p:ph idx="1"/>
          </p:nvPr>
        </p:nvSpPr>
        <p:spPr>
          <a:xfrm>
            <a:off x="3349257" y="864108"/>
            <a:ext cx="8589824" cy="5120640"/>
          </a:xfrm>
        </p:spPr>
        <p:txBody>
          <a:bodyPr>
            <a:normAutofit fontScale="92500" lnSpcReduction="10000"/>
          </a:bodyPr>
          <a:lstStyle/>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protected</a:t>
            </a: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void</a:t>
            </a:r>
            <a:r>
              <a:rPr lang="en-US" sz="2400" dirty="0">
                <a:solidFill>
                  <a:srgbClr val="000000"/>
                </a:solidFill>
                <a:latin typeface="Cascadia Mono" panose="020B0609020000020004" pitchFamily="49" charset="0"/>
              </a:rPr>
              <a:t> Button1_Click(</a:t>
            </a:r>
            <a:r>
              <a:rPr lang="en-US" sz="2400" dirty="0">
                <a:solidFill>
                  <a:srgbClr val="0000FF"/>
                </a:solidFill>
                <a:latin typeface="Cascadia Mono" panose="020B0609020000020004" pitchFamily="49" charset="0"/>
              </a:rPr>
              <a:t>object</a:t>
            </a:r>
            <a:r>
              <a:rPr lang="en-US" sz="2400" dirty="0">
                <a:solidFill>
                  <a:srgbClr val="000000"/>
                </a:solidFill>
                <a:latin typeface="Cascadia Mono" panose="020B0609020000020004" pitchFamily="49" charset="0"/>
              </a:rPr>
              <a:t> sender, </a:t>
            </a:r>
            <a:r>
              <a:rPr lang="en-US" sz="2400" dirty="0" err="1">
                <a:solidFill>
                  <a:srgbClr val="000000"/>
                </a:solidFill>
                <a:latin typeface="Cascadia Mono" panose="020B0609020000020004" pitchFamily="49" charset="0"/>
              </a:rPr>
              <a:t>EventArgs</a:t>
            </a:r>
            <a:r>
              <a:rPr lang="en-US" sz="2400" dirty="0">
                <a:solidFill>
                  <a:srgbClr val="000000"/>
                </a:solidFill>
                <a:latin typeface="Cascadia Mono" panose="020B0609020000020004" pitchFamily="49" charset="0"/>
              </a:rPr>
              <a:t> e)</a:t>
            </a:r>
          </a:p>
          <a:p>
            <a:pPr marL="0" indent="0">
              <a:buNone/>
            </a:pP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Label1.Text = </a:t>
            </a:r>
            <a:r>
              <a:rPr lang="en-US" sz="2400" dirty="0">
                <a:solidFill>
                  <a:srgbClr val="A31515"/>
                </a:solidFill>
                <a:latin typeface="Cascadia Mono" panose="020B0609020000020004" pitchFamily="49" charset="0"/>
              </a:rPr>
              <a:t>""</a:t>
            </a:r>
            <a:r>
              <a:rPr lang="en-US" sz="2400" dirty="0">
                <a:solidFill>
                  <a:srgbClr val="000000"/>
                </a:solidFill>
                <a:latin typeface="Cascadia Mono" panose="020B0609020000020004" pitchFamily="49" charset="0"/>
              </a:rPr>
              <a:t>;</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if</a:t>
            </a:r>
            <a:r>
              <a:rPr lang="en-US" sz="2400" dirty="0">
                <a:solidFill>
                  <a:srgbClr val="000000"/>
                </a:solidFill>
                <a:latin typeface="Cascadia Mono" panose="020B0609020000020004" pitchFamily="49" charset="0"/>
              </a:rPr>
              <a:t> (RadioButton1.Checked)</a:t>
            </a:r>
          </a:p>
          <a:p>
            <a:pPr marL="0" indent="0">
              <a:buNone/>
            </a:pP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Label1.Text = </a:t>
            </a:r>
            <a:r>
              <a:rPr lang="en-US" sz="2400" dirty="0">
                <a:solidFill>
                  <a:srgbClr val="A31515"/>
                </a:solidFill>
                <a:latin typeface="Cascadia Mono" panose="020B0609020000020004" pitchFamily="49" charset="0"/>
              </a:rPr>
              <a:t>"Your gender is "</a:t>
            </a:r>
            <a:r>
              <a:rPr lang="en-US" sz="2400" dirty="0">
                <a:solidFill>
                  <a:srgbClr val="000000"/>
                </a:solidFill>
                <a:latin typeface="Cascadia Mono" panose="020B0609020000020004" pitchFamily="49" charset="0"/>
              </a:rPr>
              <a:t> + RadioButton1.Text;</a:t>
            </a:r>
          </a:p>
          <a:p>
            <a:pPr marL="0" indent="0">
              <a:buNone/>
            </a:pP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else</a:t>
            </a:r>
            <a:r>
              <a:rPr lang="en-US" sz="2400" dirty="0">
                <a:solidFill>
                  <a:srgbClr val="000000"/>
                </a:solidFill>
                <a:latin typeface="Cascadia Mono" panose="020B0609020000020004" pitchFamily="49" charset="0"/>
              </a:rPr>
              <a:t> </a:t>
            </a:r>
          </a:p>
          <a:p>
            <a:pPr marL="0" indent="0">
              <a:buNone/>
            </a:pPr>
            <a:r>
              <a:rPr lang="en-US" sz="2400" dirty="0">
                <a:solidFill>
                  <a:srgbClr val="000000"/>
                </a:solidFill>
                <a:latin typeface="Cascadia Mono" panose="020B0609020000020004" pitchFamily="49" charset="0"/>
              </a:rPr>
              <a:t>     Label1.Text = </a:t>
            </a:r>
            <a:r>
              <a:rPr lang="en-US" sz="2400" dirty="0">
                <a:solidFill>
                  <a:srgbClr val="A31515"/>
                </a:solidFill>
                <a:latin typeface="Cascadia Mono" panose="020B0609020000020004" pitchFamily="49" charset="0"/>
              </a:rPr>
              <a:t>"Your gender is "</a:t>
            </a:r>
            <a:r>
              <a:rPr lang="en-US" sz="2400" dirty="0">
                <a:solidFill>
                  <a:srgbClr val="000000"/>
                </a:solidFill>
                <a:latin typeface="Cascadia Mono" panose="020B0609020000020004" pitchFamily="49" charset="0"/>
              </a:rPr>
              <a:t> + RadioButton2.Text;</a:t>
            </a:r>
          </a:p>
          <a:p>
            <a:pPr marL="0" indent="0">
              <a:buNone/>
            </a:pPr>
            <a:r>
              <a:rPr lang="en-US" sz="2400" dirty="0">
                <a:solidFill>
                  <a:srgbClr val="000000"/>
                </a:solidFill>
                <a:latin typeface="Cascadia Mono" panose="020B0609020000020004" pitchFamily="49" charset="0"/>
              </a:rPr>
              <a:t> }</a:t>
            </a:r>
            <a:endParaRPr lang="en-US" sz="2800" dirty="0"/>
          </a:p>
        </p:txBody>
      </p:sp>
    </p:spTree>
    <p:extLst>
      <p:ext uri="{BB962C8B-B14F-4D97-AF65-F5344CB8AC3E}">
        <p14:creationId xmlns:p14="http://schemas.microsoft.com/office/powerpoint/2010/main" val="33107090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AD114-D8A6-52C5-5713-37064FEAB04A}"/>
              </a:ext>
            </a:extLst>
          </p:cNvPr>
          <p:cNvSpPr>
            <a:spLocks noGrp="1"/>
          </p:cNvSpPr>
          <p:nvPr>
            <p:ph type="title"/>
          </p:nvPr>
        </p:nvSpPr>
        <p:spPr/>
        <p:txBody>
          <a:bodyPr/>
          <a:lstStyle/>
          <a:p>
            <a:r>
              <a:rPr lang="en-US" dirty="0" err="1"/>
              <a:t>RadioButton</a:t>
            </a:r>
            <a:endParaRPr lang="en-US" dirty="0"/>
          </a:p>
        </p:txBody>
      </p:sp>
      <p:sp>
        <p:nvSpPr>
          <p:cNvPr id="5" name="Content Placeholder 4">
            <a:extLst>
              <a:ext uri="{FF2B5EF4-FFF2-40B4-BE49-F238E27FC236}">
                <a16:creationId xmlns:a16="http://schemas.microsoft.com/office/drawing/2014/main" id="{0869B846-9749-38FE-41EA-9354D819270E}"/>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97F31B89-36AC-67EA-8BA9-5E2D739761C6}"/>
              </a:ext>
            </a:extLst>
          </p:cNvPr>
          <p:cNvPicPr>
            <a:picLocks noChangeAspect="1"/>
          </p:cNvPicPr>
          <p:nvPr/>
        </p:nvPicPr>
        <p:blipFill>
          <a:blip r:embed="rId2"/>
          <a:stretch>
            <a:fillRect/>
          </a:stretch>
        </p:blipFill>
        <p:spPr>
          <a:xfrm>
            <a:off x="4092817" y="2035959"/>
            <a:ext cx="5999151" cy="2786082"/>
          </a:xfrm>
          <a:prstGeom prst="rect">
            <a:avLst/>
          </a:prstGeom>
        </p:spPr>
      </p:pic>
    </p:spTree>
    <p:extLst>
      <p:ext uri="{BB962C8B-B14F-4D97-AF65-F5344CB8AC3E}">
        <p14:creationId xmlns:p14="http://schemas.microsoft.com/office/powerpoint/2010/main" val="22068061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960C0-E666-7FBF-C6D1-84B4A2D39600}"/>
              </a:ext>
            </a:extLst>
          </p:cNvPr>
          <p:cNvSpPr>
            <a:spLocks noGrp="1"/>
          </p:cNvSpPr>
          <p:nvPr>
            <p:ph type="title"/>
          </p:nvPr>
        </p:nvSpPr>
        <p:spPr/>
        <p:txBody>
          <a:bodyPr/>
          <a:lstStyle/>
          <a:p>
            <a:r>
              <a:rPr lang="en-US" dirty="0" err="1"/>
              <a:t>CheckBox</a:t>
            </a:r>
            <a:endParaRPr lang="en-US" dirty="0"/>
          </a:p>
        </p:txBody>
      </p:sp>
      <p:sp>
        <p:nvSpPr>
          <p:cNvPr id="3" name="Content Placeholder 2">
            <a:extLst>
              <a:ext uri="{FF2B5EF4-FFF2-40B4-BE49-F238E27FC236}">
                <a16:creationId xmlns:a16="http://schemas.microsoft.com/office/drawing/2014/main" id="{7D0F5607-440B-C447-4CFC-F97736DB8A5E}"/>
              </a:ext>
            </a:extLst>
          </p:cNvPr>
          <p:cNvSpPr>
            <a:spLocks noGrp="1"/>
          </p:cNvSpPr>
          <p:nvPr>
            <p:ph idx="1"/>
          </p:nvPr>
        </p:nvSpPr>
        <p:spPr>
          <a:xfrm>
            <a:off x="3572541" y="864108"/>
            <a:ext cx="8366540" cy="5120640"/>
          </a:xfrm>
        </p:spPr>
        <p:txBody>
          <a:bodyPr>
            <a:normAutofit/>
          </a:bodyPr>
          <a:lstStyle/>
          <a:p>
            <a:r>
              <a:rPr lang="en-US" sz="2400" dirty="0">
                <a:solidFill>
                  <a:schemeClr val="tx1"/>
                </a:solidFill>
              </a:rPr>
              <a:t>It is used to get </a:t>
            </a:r>
            <a:r>
              <a:rPr lang="en-US" sz="2400" dirty="0">
                <a:solidFill>
                  <a:srgbClr val="FF0000"/>
                </a:solidFill>
              </a:rPr>
              <a:t>multiple inputs</a:t>
            </a:r>
            <a:r>
              <a:rPr lang="en-US" sz="2400" dirty="0">
                <a:solidFill>
                  <a:schemeClr val="tx1"/>
                </a:solidFill>
              </a:rPr>
              <a:t> from the user. It allows user to select choices from the set of choices.</a:t>
            </a:r>
          </a:p>
          <a:p>
            <a:r>
              <a:rPr lang="en-US" sz="2400" dirty="0">
                <a:solidFill>
                  <a:schemeClr val="tx1"/>
                </a:solidFill>
              </a:rPr>
              <a:t>It takes user input in yes or no format. It is useful when we want multiple choices from the user.</a:t>
            </a:r>
          </a:p>
          <a:p>
            <a:r>
              <a:rPr lang="en-US" sz="2400" b="0" i="0" dirty="0">
                <a:solidFill>
                  <a:srgbClr val="000000"/>
                </a:solidFill>
                <a:effectLst/>
                <a:latin typeface="inter-regular"/>
              </a:rPr>
              <a:t>&lt; </a:t>
            </a:r>
            <a:r>
              <a:rPr lang="en-US" sz="2400" b="0" i="0" dirty="0" err="1">
                <a:solidFill>
                  <a:srgbClr val="000000"/>
                </a:solidFill>
                <a:effectLst/>
                <a:latin typeface="inter-regular"/>
              </a:rPr>
              <a:t>asp:CheckBox</a:t>
            </a:r>
            <a:r>
              <a:rPr lang="en-US" sz="2400" b="0" i="0" dirty="0">
                <a:solidFill>
                  <a:srgbClr val="000000"/>
                </a:solidFill>
                <a:effectLst/>
                <a:latin typeface="inter-regular"/>
              </a:rPr>
              <a:t> ID=</a:t>
            </a:r>
            <a:r>
              <a:rPr lang="en-US" sz="2400" b="0" i="0" dirty="0">
                <a:solidFill>
                  <a:srgbClr val="0000FF"/>
                </a:solidFill>
                <a:effectLst/>
                <a:latin typeface="inter-regular"/>
              </a:rPr>
              <a:t>"CheckBox2"</a:t>
            </a:r>
            <a:r>
              <a:rPr lang="en-US" sz="2400" b="0" i="0" dirty="0">
                <a:solidFill>
                  <a:srgbClr val="000000"/>
                </a:solidFill>
                <a:effectLst/>
                <a:latin typeface="inter-regular"/>
              </a:rPr>
              <a:t> </a:t>
            </a:r>
            <a:r>
              <a:rPr lang="en-US" sz="2400" b="0" i="0" dirty="0" err="1">
                <a:solidFill>
                  <a:srgbClr val="000000"/>
                </a:solidFill>
                <a:effectLst/>
                <a:latin typeface="inter-regular"/>
              </a:rPr>
              <a:t>runat</a:t>
            </a:r>
            <a:r>
              <a:rPr lang="en-US" sz="2400" b="0" i="0" dirty="0">
                <a:solidFill>
                  <a:srgbClr val="000000"/>
                </a:solidFill>
                <a:effectLst/>
                <a:latin typeface="inter-regular"/>
              </a:rPr>
              <a:t>=</a:t>
            </a:r>
            <a:r>
              <a:rPr lang="en-US" sz="2400" b="0" i="0" dirty="0">
                <a:solidFill>
                  <a:srgbClr val="0000FF"/>
                </a:solidFill>
                <a:effectLst/>
                <a:latin typeface="inter-regular"/>
              </a:rPr>
              <a:t>"server"</a:t>
            </a:r>
            <a:r>
              <a:rPr lang="en-US" sz="2400" b="0" i="0" dirty="0">
                <a:solidFill>
                  <a:srgbClr val="000000"/>
                </a:solidFill>
                <a:effectLst/>
                <a:latin typeface="inter-regular"/>
              </a:rPr>
              <a:t> Text=</a:t>
            </a:r>
            <a:r>
              <a:rPr lang="en-US" sz="2400" b="0" i="0" dirty="0">
                <a:solidFill>
                  <a:srgbClr val="0000FF"/>
                </a:solidFill>
                <a:effectLst/>
                <a:latin typeface="inter-regular"/>
              </a:rPr>
              <a:t>"J2EE"</a:t>
            </a:r>
            <a:r>
              <a:rPr lang="en-US" sz="2400" b="0" i="0" dirty="0">
                <a:solidFill>
                  <a:srgbClr val="000000"/>
                </a:solidFill>
                <a:effectLst/>
                <a:latin typeface="inter-regular"/>
              </a:rPr>
              <a:t>/&gt;  </a:t>
            </a:r>
          </a:p>
          <a:p>
            <a:endParaRPr lang="en-US" sz="2400" dirty="0">
              <a:solidFill>
                <a:schemeClr val="tx1"/>
              </a:solidFill>
            </a:endParaRPr>
          </a:p>
        </p:txBody>
      </p:sp>
    </p:spTree>
    <p:extLst>
      <p:ext uri="{BB962C8B-B14F-4D97-AF65-F5344CB8AC3E}">
        <p14:creationId xmlns:p14="http://schemas.microsoft.com/office/powerpoint/2010/main" val="1584687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26655-F2C5-4A1D-39F7-3333B1A64B8D}"/>
              </a:ext>
            </a:extLst>
          </p:cNvPr>
          <p:cNvSpPr>
            <a:spLocks noGrp="1"/>
          </p:cNvSpPr>
          <p:nvPr>
            <p:ph type="title"/>
          </p:nvPr>
        </p:nvSpPr>
        <p:spPr/>
        <p:txBody>
          <a:bodyPr/>
          <a:lstStyle/>
          <a:p>
            <a:r>
              <a:rPr lang="en-US" dirty="0"/>
              <a:t>Contents</a:t>
            </a:r>
          </a:p>
        </p:txBody>
      </p:sp>
      <p:sp>
        <p:nvSpPr>
          <p:cNvPr id="3" name="Content Placeholder 2">
            <a:extLst>
              <a:ext uri="{FF2B5EF4-FFF2-40B4-BE49-F238E27FC236}">
                <a16:creationId xmlns:a16="http://schemas.microsoft.com/office/drawing/2014/main" id="{B6DA0D7A-79B3-BC81-5439-1E76E3766DCE}"/>
              </a:ext>
            </a:extLst>
          </p:cNvPr>
          <p:cNvSpPr>
            <a:spLocks noGrp="1"/>
          </p:cNvSpPr>
          <p:nvPr>
            <p:ph idx="1"/>
          </p:nvPr>
        </p:nvSpPr>
        <p:spPr>
          <a:xfrm>
            <a:off x="3869268" y="334297"/>
            <a:ext cx="7315200" cy="6322141"/>
          </a:xfrm>
        </p:spPr>
        <p:txBody>
          <a:bodyPr>
            <a:normAutofit/>
          </a:bodyPr>
          <a:lstStyle/>
          <a:p>
            <a:r>
              <a:rPr lang="en-US" sz="2400" dirty="0" err="1">
                <a:solidFill>
                  <a:schemeClr val="tx1">
                    <a:lumMod val="95000"/>
                    <a:lumOff val="5000"/>
                  </a:schemeClr>
                </a:solidFill>
              </a:rPr>
              <a:t>ASP.Net</a:t>
            </a:r>
            <a:r>
              <a:rPr lang="en-US" sz="2400" dirty="0">
                <a:solidFill>
                  <a:schemeClr val="tx1">
                    <a:lumMod val="95000"/>
                    <a:lumOff val="5000"/>
                  </a:schemeClr>
                </a:solidFill>
              </a:rPr>
              <a:t> Web Application</a:t>
            </a:r>
          </a:p>
          <a:p>
            <a:r>
              <a:rPr lang="en-US" sz="2400" dirty="0">
                <a:solidFill>
                  <a:schemeClr val="tx1">
                    <a:lumMod val="95000"/>
                    <a:lumOff val="5000"/>
                  </a:schemeClr>
                </a:solidFill>
              </a:rPr>
              <a:t>Page life cycle of ASP.NET Application</a:t>
            </a:r>
          </a:p>
          <a:p>
            <a:r>
              <a:rPr lang="en-US" sz="2400" dirty="0">
                <a:solidFill>
                  <a:schemeClr val="tx1">
                    <a:lumMod val="95000"/>
                    <a:lumOff val="5000"/>
                  </a:schemeClr>
                </a:solidFill>
              </a:rPr>
              <a:t> Web Controls (Button,  </a:t>
            </a:r>
            <a:r>
              <a:rPr lang="en-US" sz="2400" dirty="0" err="1">
                <a:solidFill>
                  <a:schemeClr val="tx1">
                    <a:lumMod val="95000"/>
                    <a:lumOff val="5000"/>
                  </a:schemeClr>
                </a:solidFill>
              </a:rPr>
              <a:t>TextBox</a:t>
            </a:r>
            <a:r>
              <a:rPr lang="en-US" sz="2400" dirty="0">
                <a:solidFill>
                  <a:schemeClr val="tx1">
                    <a:lumMod val="95000"/>
                    <a:lumOff val="5000"/>
                  </a:schemeClr>
                </a:solidFill>
              </a:rPr>
              <a:t>, </a:t>
            </a:r>
            <a:r>
              <a:rPr lang="en-US" sz="2400" dirty="0" err="1">
                <a:solidFill>
                  <a:schemeClr val="tx1">
                    <a:lumMod val="95000"/>
                    <a:lumOff val="5000"/>
                  </a:schemeClr>
                </a:solidFill>
              </a:rPr>
              <a:t>CheckBox</a:t>
            </a:r>
            <a:r>
              <a:rPr lang="en-US" sz="2400" dirty="0">
                <a:solidFill>
                  <a:schemeClr val="tx1">
                    <a:lumMod val="95000"/>
                    <a:lumOff val="5000"/>
                  </a:schemeClr>
                </a:solidFill>
              </a:rPr>
              <a:t>, Image etc.)</a:t>
            </a:r>
          </a:p>
          <a:p>
            <a:r>
              <a:rPr lang="en-US" sz="2400" dirty="0">
                <a:solidFill>
                  <a:schemeClr val="tx1">
                    <a:lumMod val="95000"/>
                    <a:lumOff val="5000"/>
                  </a:schemeClr>
                </a:solidFill>
              </a:rPr>
              <a:t>Rich Controls (Calendar,  AdRotator)</a:t>
            </a:r>
          </a:p>
          <a:p>
            <a:r>
              <a:rPr lang="en-US" sz="2400" dirty="0">
                <a:solidFill>
                  <a:schemeClr val="tx1">
                    <a:lumMod val="95000"/>
                    <a:lumOff val="5000"/>
                  </a:schemeClr>
                </a:solidFill>
              </a:rPr>
              <a:t>Validation Controls </a:t>
            </a:r>
          </a:p>
          <a:p>
            <a:r>
              <a:rPr lang="en-US" sz="2400" dirty="0">
                <a:solidFill>
                  <a:schemeClr val="tx1">
                    <a:lumMod val="95000"/>
                    <a:lumOff val="5000"/>
                  </a:schemeClr>
                </a:solidFill>
              </a:rPr>
              <a:t>State management</a:t>
            </a:r>
          </a:p>
          <a:p>
            <a:r>
              <a:rPr lang="en-US" sz="2400" dirty="0">
                <a:solidFill>
                  <a:schemeClr val="tx1">
                    <a:lumMod val="95000"/>
                    <a:lumOff val="5000"/>
                  </a:schemeClr>
                </a:solidFill>
              </a:rPr>
              <a:t>Cookie</a:t>
            </a:r>
          </a:p>
          <a:p>
            <a:r>
              <a:rPr lang="en-US" sz="2400" dirty="0">
                <a:solidFill>
                  <a:schemeClr val="tx1">
                    <a:lumMod val="95000"/>
                    <a:lumOff val="5000"/>
                  </a:schemeClr>
                </a:solidFill>
              </a:rPr>
              <a:t>Session</a:t>
            </a:r>
          </a:p>
        </p:txBody>
      </p:sp>
    </p:spTree>
    <p:extLst>
      <p:ext uri="{BB962C8B-B14F-4D97-AF65-F5344CB8AC3E}">
        <p14:creationId xmlns:p14="http://schemas.microsoft.com/office/powerpoint/2010/main" val="14823511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960C0-E666-7FBF-C6D1-84B4A2D39600}"/>
              </a:ext>
            </a:extLst>
          </p:cNvPr>
          <p:cNvSpPr>
            <a:spLocks noGrp="1"/>
          </p:cNvSpPr>
          <p:nvPr>
            <p:ph type="title"/>
          </p:nvPr>
        </p:nvSpPr>
        <p:spPr/>
        <p:txBody>
          <a:bodyPr/>
          <a:lstStyle/>
          <a:p>
            <a:r>
              <a:rPr lang="en-US" dirty="0" err="1"/>
              <a:t>CheckBox</a:t>
            </a:r>
            <a:endParaRPr lang="en-US" dirty="0"/>
          </a:p>
        </p:txBody>
      </p:sp>
      <p:sp>
        <p:nvSpPr>
          <p:cNvPr id="4" name="Rectangle 3">
            <a:extLst>
              <a:ext uri="{FF2B5EF4-FFF2-40B4-BE49-F238E27FC236}">
                <a16:creationId xmlns:a16="http://schemas.microsoft.com/office/drawing/2014/main" id="{C2CF38C0-8D89-C82C-43C7-A5C14164C8C2}"/>
              </a:ext>
            </a:extLst>
          </p:cNvPr>
          <p:cNvSpPr/>
          <p:nvPr/>
        </p:nvSpPr>
        <p:spPr>
          <a:xfrm>
            <a:off x="2200940" y="0"/>
            <a:ext cx="2339162"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D0F5607-440B-C447-4CFC-F97736DB8A5E}"/>
              </a:ext>
            </a:extLst>
          </p:cNvPr>
          <p:cNvSpPr>
            <a:spLocks noGrp="1"/>
          </p:cNvSpPr>
          <p:nvPr>
            <p:ph idx="1"/>
          </p:nvPr>
        </p:nvSpPr>
        <p:spPr>
          <a:xfrm>
            <a:off x="2328530" y="864108"/>
            <a:ext cx="9863470" cy="5120640"/>
          </a:xfrm>
        </p:spPr>
        <p:txBody>
          <a:bodyPr>
            <a:normAutofit fontScale="92500"/>
          </a:bodyPr>
          <a:lstStyle/>
          <a:p>
            <a:pPr marL="0" indent="0">
              <a:buNone/>
            </a:pP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&lt;</a:t>
            </a:r>
            <a:r>
              <a:rPr lang="en-US" dirty="0">
                <a:solidFill>
                  <a:srgbClr val="800000"/>
                </a:solidFill>
                <a:latin typeface="Cascadia Mono" panose="020B0609020000020004" pitchFamily="49" charset="0"/>
              </a:rPr>
              <a:t>form</a:t>
            </a:r>
            <a:r>
              <a:rPr lang="en-US" dirty="0">
                <a:solidFill>
                  <a:srgbClr val="000000"/>
                </a:solidFill>
                <a:latin typeface="Cascadia Mono" panose="020B0609020000020004" pitchFamily="49" charset="0"/>
              </a:rPr>
              <a:t> </a:t>
            </a:r>
            <a:r>
              <a:rPr lang="en-US" dirty="0">
                <a:solidFill>
                  <a:srgbClr val="FF0000"/>
                </a:solidFill>
                <a:latin typeface="Cascadia Mono" panose="020B0609020000020004" pitchFamily="49" charset="0"/>
              </a:rPr>
              <a:t>id</a:t>
            </a:r>
            <a:r>
              <a:rPr lang="en-US" dirty="0">
                <a:solidFill>
                  <a:srgbClr val="0000FF"/>
                </a:solidFill>
                <a:latin typeface="Cascadia Mono" panose="020B0609020000020004" pitchFamily="49" charset="0"/>
              </a:rPr>
              <a:t>="form1"</a:t>
            </a:r>
            <a:r>
              <a:rPr lang="en-US" dirty="0">
                <a:solidFill>
                  <a:srgbClr val="000000"/>
                </a:solidFill>
                <a:latin typeface="Cascadia Mono" panose="020B0609020000020004" pitchFamily="49" charset="0"/>
              </a:rPr>
              <a:t> </a:t>
            </a:r>
            <a:r>
              <a:rPr lang="en-US" dirty="0" err="1">
                <a:solidFill>
                  <a:srgbClr val="FF0000"/>
                </a:solidFill>
                <a:latin typeface="Cascadia Mono" panose="020B0609020000020004" pitchFamily="49" charset="0"/>
              </a:rPr>
              <a:t>runat</a:t>
            </a:r>
            <a:r>
              <a:rPr lang="en-US" dirty="0">
                <a:solidFill>
                  <a:srgbClr val="0000FF"/>
                </a:solidFill>
                <a:latin typeface="Cascadia Mono" panose="020B0609020000020004" pitchFamily="49" charset="0"/>
              </a:rPr>
              <a:t>="server"&gt;</a:t>
            </a:r>
          </a:p>
          <a:p>
            <a:pPr marL="0" indent="0">
              <a:buNone/>
            </a:pP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&lt;</a:t>
            </a:r>
            <a:r>
              <a:rPr lang="en-US" dirty="0">
                <a:solidFill>
                  <a:srgbClr val="800000"/>
                </a:solidFill>
                <a:latin typeface="Cascadia Mono" panose="020B0609020000020004" pitchFamily="49" charset="0"/>
              </a:rPr>
              <a:t>div</a:t>
            </a:r>
            <a:r>
              <a:rPr lang="en-US" dirty="0">
                <a:solidFill>
                  <a:srgbClr val="0000FF"/>
                </a:solidFill>
                <a:latin typeface="Cascadia Mono" panose="020B0609020000020004" pitchFamily="49" charset="0"/>
              </a:rPr>
              <a:t>&gt;</a:t>
            </a:r>
          </a:p>
          <a:p>
            <a:pPr marL="0" indent="0">
              <a:buNone/>
            </a:pP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&lt;</a:t>
            </a:r>
            <a:r>
              <a:rPr lang="en-US" dirty="0" err="1">
                <a:solidFill>
                  <a:srgbClr val="800000"/>
                </a:solidFill>
                <a:latin typeface="Cascadia Mono" panose="020B0609020000020004" pitchFamily="49" charset="0"/>
              </a:rPr>
              <a:t>asp</a:t>
            </a:r>
            <a:r>
              <a:rPr lang="en-US" dirty="0" err="1">
                <a:solidFill>
                  <a:srgbClr val="0000FF"/>
                </a:solidFill>
                <a:latin typeface="Cascadia Mono" panose="020B0609020000020004" pitchFamily="49" charset="0"/>
              </a:rPr>
              <a:t>:</a:t>
            </a:r>
            <a:r>
              <a:rPr lang="en-US" dirty="0" err="1">
                <a:solidFill>
                  <a:srgbClr val="800000"/>
                </a:solidFill>
                <a:latin typeface="Cascadia Mono" panose="020B0609020000020004" pitchFamily="49" charset="0"/>
              </a:rPr>
              <a:t>CheckBox</a:t>
            </a:r>
            <a:r>
              <a:rPr lang="en-US" dirty="0">
                <a:solidFill>
                  <a:srgbClr val="000000"/>
                </a:solidFill>
                <a:latin typeface="Cascadia Mono" panose="020B0609020000020004" pitchFamily="49" charset="0"/>
              </a:rPr>
              <a:t> </a:t>
            </a:r>
            <a:r>
              <a:rPr lang="en-US" dirty="0">
                <a:solidFill>
                  <a:srgbClr val="FF0000"/>
                </a:solidFill>
                <a:latin typeface="Cascadia Mono" panose="020B0609020000020004" pitchFamily="49" charset="0"/>
              </a:rPr>
              <a:t>ID</a:t>
            </a:r>
            <a:r>
              <a:rPr lang="en-US" dirty="0">
                <a:solidFill>
                  <a:srgbClr val="0000FF"/>
                </a:solidFill>
                <a:latin typeface="Cascadia Mono" panose="020B0609020000020004" pitchFamily="49" charset="0"/>
              </a:rPr>
              <a:t>="CheckBox1"</a:t>
            </a:r>
            <a:r>
              <a:rPr lang="en-US" dirty="0">
                <a:solidFill>
                  <a:srgbClr val="000000"/>
                </a:solidFill>
                <a:latin typeface="Cascadia Mono" panose="020B0609020000020004" pitchFamily="49" charset="0"/>
              </a:rPr>
              <a:t> </a:t>
            </a:r>
            <a:r>
              <a:rPr lang="en-US" dirty="0" err="1">
                <a:solidFill>
                  <a:srgbClr val="FF0000"/>
                </a:solidFill>
                <a:latin typeface="Cascadia Mono" panose="020B0609020000020004" pitchFamily="49" charset="0"/>
              </a:rPr>
              <a:t>runat</a:t>
            </a:r>
            <a:r>
              <a:rPr lang="en-US" dirty="0">
                <a:solidFill>
                  <a:srgbClr val="0000FF"/>
                </a:solidFill>
                <a:latin typeface="Cascadia Mono" panose="020B0609020000020004" pitchFamily="49" charset="0"/>
              </a:rPr>
              <a:t>="server"</a:t>
            </a:r>
            <a:r>
              <a:rPr lang="en-US" dirty="0">
                <a:solidFill>
                  <a:srgbClr val="000000"/>
                </a:solidFill>
                <a:latin typeface="Cascadia Mono" panose="020B0609020000020004" pitchFamily="49" charset="0"/>
              </a:rPr>
              <a:t> </a:t>
            </a:r>
            <a:r>
              <a:rPr lang="en-US" dirty="0">
                <a:solidFill>
                  <a:srgbClr val="FF0000"/>
                </a:solidFill>
                <a:latin typeface="Cascadia Mono" panose="020B0609020000020004" pitchFamily="49" charset="0"/>
              </a:rPr>
              <a:t>Text</a:t>
            </a:r>
            <a:r>
              <a:rPr lang="en-US" dirty="0">
                <a:solidFill>
                  <a:srgbClr val="0000FF"/>
                </a:solidFill>
                <a:latin typeface="Cascadia Mono" panose="020B0609020000020004" pitchFamily="49" charset="0"/>
              </a:rPr>
              <a:t>="Python"/&gt;</a:t>
            </a:r>
          </a:p>
          <a:p>
            <a:pPr marL="0" indent="0">
              <a:buNone/>
            </a:pP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&lt;</a:t>
            </a:r>
            <a:r>
              <a:rPr lang="en-US" dirty="0" err="1">
                <a:solidFill>
                  <a:srgbClr val="800000"/>
                </a:solidFill>
                <a:latin typeface="Cascadia Mono" panose="020B0609020000020004" pitchFamily="49" charset="0"/>
              </a:rPr>
              <a:t>asp</a:t>
            </a:r>
            <a:r>
              <a:rPr lang="en-US" dirty="0" err="1">
                <a:solidFill>
                  <a:srgbClr val="0000FF"/>
                </a:solidFill>
                <a:latin typeface="Cascadia Mono" panose="020B0609020000020004" pitchFamily="49" charset="0"/>
              </a:rPr>
              <a:t>:</a:t>
            </a:r>
            <a:r>
              <a:rPr lang="en-US" dirty="0" err="1">
                <a:solidFill>
                  <a:srgbClr val="800000"/>
                </a:solidFill>
                <a:latin typeface="Cascadia Mono" panose="020B0609020000020004" pitchFamily="49" charset="0"/>
              </a:rPr>
              <a:t>CheckBox</a:t>
            </a:r>
            <a:r>
              <a:rPr lang="en-US" dirty="0">
                <a:solidFill>
                  <a:srgbClr val="000000"/>
                </a:solidFill>
                <a:latin typeface="Cascadia Mono" panose="020B0609020000020004" pitchFamily="49" charset="0"/>
              </a:rPr>
              <a:t> </a:t>
            </a:r>
            <a:r>
              <a:rPr lang="en-US" dirty="0">
                <a:solidFill>
                  <a:srgbClr val="FF0000"/>
                </a:solidFill>
                <a:latin typeface="Cascadia Mono" panose="020B0609020000020004" pitchFamily="49" charset="0"/>
              </a:rPr>
              <a:t>ID</a:t>
            </a:r>
            <a:r>
              <a:rPr lang="en-US" dirty="0">
                <a:solidFill>
                  <a:srgbClr val="0000FF"/>
                </a:solidFill>
                <a:latin typeface="Cascadia Mono" panose="020B0609020000020004" pitchFamily="49" charset="0"/>
              </a:rPr>
              <a:t>="CheckBox2"</a:t>
            </a:r>
            <a:r>
              <a:rPr lang="en-US" dirty="0">
                <a:solidFill>
                  <a:srgbClr val="000000"/>
                </a:solidFill>
                <a:latin typeface="Cascadia Mono" panose="020B0609020000020004" pitchFamily="49" charset="0"/>
              </a:rPr>
              <a:t> </a:t>
            </a:r>
            <a:r>
              <a:rPr lang="en-US" dirty="0" err="1">
                <a:solidFill>
                  <a:srgbClr val="FF0000"/>
                </a:solidFill>
                <a:latin typeface="Cascadia Mono" panose="020B0609020000020004" pitchFamily="49" charset="0"/>
              </a:rPr>
              <a:t>runat</a:t>
            </a:r>
            <a:r>
              <a:rPr lang="en-US" dirty="0">
                <a:solidFill>
                  <a:srgbClr val="0000FF"/>
                </a:solidFill>
                <a:latin typeface="Cascadia Mono" panose="020B0609020000020004" pitchFamily="49" charset="0"/>
              </a:rPr>
              <a:t>="server"</a:t>
            </a:r>
            <a:r>
              <a:rPr lang="en-US" dirty="0">
                <a:solidFill>
                  <a:srgbClr val="000000"/>
                </a:solidFill>
                <a:latin typeface="Cascadia Mono" panose="020B0609020000020004" pitchFamily="49" charset="0"/>
              </a:rPr>
              <a:t> </a:t>
            </a:r>
            <a:r>
              <a:rPr lang="en-US" dirty="0">
                <a:solidFill>
                  <a:srgbClr val="FF0000"/>
                </a:solidFill>
                <a:latin typeface="Cascadia Mono" panose="020B0609020000020004" pitchFamily="49" charset="0"/>
              </a:rPr>
              <a:t>Text</a:t>
            </a:r>
            <a:r>
              <a:rPr lang="en-US" dirty="0">
                <a:solidFill>
                  <a:srgbClr val="0000FF"/>
                </a:solidFill>
                <a:latin typeface="Cascadia Mono" panose="020B0609020000020004" pitchFamily="49" charset="0"/>
              </a:rPr>
              <a:t>="Java"/&gt;</a:t>
            </a:r>
          </a:p>
          <a:p>
            <a:pPr marL="0" indent="0">
              <a:buNone/>
            </a:pP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&lt;</a:t>
            </a:r>
            <a:r>
              <a:rPr lang="en-US" dirty="0" err="1">
                <a:solidFill>
                  <a:srgbClr val="800000"/>
                </a:solidFill>
                <a:latin typeface="Cascadia Mono" panose="020B0609020000020004" pitchFamily="49" charset="0"/>
              </a:rPr>
              <a:t>asp</a:t>
            </a:r>
            <a:r>
              <a:rPr lang="en-US" dirty="0" err="1">
                <a:solidFill>
                  <a:srgbClr val="0000FF"/>
                </a:solidFill>
                <a:latin typeface="Cascadia Mono" panose="020B0609020000020004" pitchFamily="49" charset="0"/>
              </a:rPr>
              <a:t>:</a:t>
            </a:r>
            <a:r>
              <a:rPr lang="en-US" dirty="0" err="1">
                <a:solidFill>
                  <a:srgbClr val="800000"/>
                </a:solidFill>
                <a:latin typeface="Cascadia Mono" panose="020B0609020000020004" pitchFamily="49" charset="0"/>
              </a:rPr>
              <a:t>CheckBox</a:t>
            </a:r>
            <a:r>
              <a:rPr lang="en-US" dirty="0">
                <a:solidFill>
                  <a:srgbClr val="000000"/>
                </a:solidFill>
                <a:latin typeface="Cascadia Mono" panose="020B0609020000020004" pitchFamily="49" charset="0"/>
              </a:rPr>
              <a:t> </a:t>
            </a:r>
            <a:r>
              <a:rPr lang="en-US" dirty="0">
                <a:solidFill>
                  <a:srgbClr val="FF0000"/>
                </a:solidFill>
                <a:latin typeface="Cascadia Mono" panose="020B0609020000020004" pitchFamily="49" charset="0"/>
              </a:rPr>
              <a:t>ID</a:t>
            </a:r>
            <a:r>
              <a:rPr lang="en-US" dirty="0">
                <a:solidFill>
                  <a:srgbClr val="0000FF"/>
                </a:solidFill>
                <a:latin typeface="Cascadia Mono" panose="020B0609020000020004" pitchFamily="49" charset="0"/>
              </a:rPr>
              <a:t>="CheckBox3"</a:t>
            </a:r>
            <a:r>
              <a:rPr lang="en-US" dirty="0">
                <a:solidFill>
                  <a:srgbClr val="000000"/>
                </a:solidFill>
                <a:latin typeface="Cascadia Mono" panose="020B0609020000020004" pitchFamily="49" charset="0"/>
              </a:rPr>
              <a:t> </a:t>
            </a:r>
            <a:r>
              <a:rPr lang="en-US" dirty="0" err="1">
                <a:solidFill>
                  <a:srgbClr val="FF0000"/>
                </a:solidFill>
                <a:latin typeface="Cascadia Mono" panose="020B0609020000020004" pitchFamily="49" charset="0"/>
              </a:rPr>
              <a:t>runat</a:t>
            </a:r>
            <a:r>
              <a:rPr lang="en-US" dirty="0">
                <a:solidFill>
                  <a:srgbClr val="0000FF"/>
                </a:solidFill>
                <a:latin typeface="Cascadia Mono" panose="020B0609020000020004" pitchFamily="49" charset="0"/>
              </a:rPr>
              <a:t>="server"</a:t>
            </a:r>
            <a:r>
              <a:rPr lang="en-US" dirty="0">
                <a:solidFill>
                  <a:srgbClr val="000000"/>
                </a:solidFill>
                <a:latin typeface="Cascadia Mono" panose="020B0609020000020004" pitchFamily="49" charset="0"/>
              </a:rPr>
              <a:t> </a:t>
            </a:r>
            <a:r>
              <a:rPr lang="en-US" dirty="0">
                <a:solidFill>
                  <a:srgbClr val="FF0000"/>
                </a:solidFill>
                <a:latin typeface="Cascadia Mono" panose="020B0609020000020004" pitchFamily="49" charset="0"/>
              </a:rPr>
              <a:t>Text</a:t>
            </a:r>
            <a:r>
              <a:rPr lang="en-US" dirty="0">
                <a:solidFill>
                  <a:srgbClr val="0000FF"/>
                </a:solidFill>
                <a:latin typeface="Cascadia Mono" panose="020B0609020000020004" pitchFamily="49" charset="0"/>
              </a:rPr>
              <a:t>=".NET"/&gt;</a:t>
            </a:r>
          </a:p>
          <a:p>
            <a:pPr marL="0" indent="0">
              <a:buNone/>
            </a:pPr>
            <a:endParaRPr lang="en-US" dirty="0">
              <a:solidFill>
                <a:srgbClr val="0000FF"/>
              </a:solidFill>
              <a:latin typeface="Cascadia Mono" panose="020B0609020000020004" pitchFamily="49" charset="0"/>
            </a:endParaRPr>
          </a:p>
          <a:p>
            <a:pPr marL="0" indent="0">
              <a:buNone/>
            </a:pP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&lt;/</a:t>
            </a:r>
            <a:r>
              <a:rPr lang="en-US" dirty="0">
                <a:solidFill>
                  <a:srgbClr val="800000"/>
                </a:solidFill>
                <a:latin typeface="Cascadia Mono" panose="020B0609020000020004" pitchFamily="49" charset="0"/>
              </a:rPr>
              <a:t>div</a:t>
            </a:r>
            <a:r>
              <a:rPr lang="en-US" dirty="0">
                <a:solidFill>
                  <a:srgbClr val="0000FF"/>
                </a:solidFill>
                <a:latin typeface="Cascadia Mono" panose="020B0609020000020004" pitchFamily="49" charset="0"/>
              </a:rPr>
              <a:t>&gt;</a:t>
            </a:r>
          </a:p>
          <a:p>
            <a:pPr marL="0" indent="0">
              <a:buNone/>
            </a:pP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&lt;</a:t>
            </a:r>
            <a:r>
              <a:rPr lang="en-US" dirty="0" err="1">
                <a:solidFill>
                  <a:srgbClr val="800000"/>
                </a:solidFill>
                <a:latin typeface="Cascadia Mono" panose="020B0609020000020004" pitchFamily="49" charset="0"/>
              </a:rPr>
              <a:t>asp</a:t>
            </a:r>
            <a:r>
              <a:rPr lang="en-US" dirty="0" err="1">
                <a:solidFill>
                  <a:srgbClr val="0000FF"/>
                </a:solidFill>
                <a:latin typeface="Cascadia Mono" panose="020B0609020000020004" pitchFamily="49" charset="0"/>
              </a:rPr>
              <a:t>:</a:t>
            </a:r>
            <a:r>
              <a:rPr lang="en-US" dirty="0" err="1">
                <a:solidFill>
                  <a:srgbClr val="800000"/>
                </a:solidFill>
                <a:latin typeface="Cascadia Mono" panose="020B0609020000020004" pitchFamily="49" charset="0"/>
              </a:rPr>
              <a:t>Button</a:t>
            </a:r>
            <a:r>
              <a:rPr lang="en-US" dirty="0">
                <a:solidFill>
                  <a:srgbClr val="000000"/>
                </a:solidFill>
                <a:latin typeface="Cascadia Mono" panose="020B0609020000020004" pitchFamily="49" charset="0"/>
              </a:rPr>
              <a:t> </a:t>
            </a:r>
            <a:r>
              <a:rPr lang="en-US" dirty="0">
                <a:solidFill>
                  <a:srgbClr val="FF0000"/>
                </a:solidFill>
                <a:latin typeface="Cascadia Mono" panose="020B0609020000020004" pitchFamily="49" charset="0"/>
              </a:rPr>
              <a:t>ID</a:t>
            </a:r>
            <a:r>
              <a:rPr lang="en-US" dirty="0">
                <a:solidFill>
                  <a:srgbClr val="0000FF"/>
                </a:solidFill>
                <a:latin typeface="Cascadia Mono" panose="020B0609020000020004" pitchFamily="49" charset="0"/>
              </a:rPr>
              <a:t>="Button1"</a:t>
            </a:r>
            <a:r>
              <a:rPr lang="en-US" dirty="0">
                <a:solidFill>
                  <a:srgbClr val="000000"/>
                </a:solidFill>
                <a:latin typeface="Cascadia Mono" panose="020B0609020000020004" pitchFamily="49" charset="0"/>
              </a:rPr>
              <a:t> </a:t>
            </a:r>
            <a:r>
              <a:rPr lang="en-US" dirty="0" err="1">
                <a:solidFill>
                  <a:srgbClr val="FF0000"/>
                </a:solidFill>
                <a:latin typeface="Cascadia Mono" panose="020B0609020000020004" pitchFamily="49" charset="0"/>
              </a:rPr>
              <a:t>runat</a:t>
            </a:r>
            <a:r>
              <a:rPr lang="en-US" dirty="0">
                <a:solidFill>
                  <a:srgbClr val="0000FF"/>
                </a:solidFill>
                <a:latin typeface="Cascadia Mono" panose="020B0609020000020004" pitchFamily="49" charset="0"/>
              </a:rPr>
              <a:t>="server"</a:t>
            </a:r>
            <a:r>
              <a:rPr lang="en-US" dirty="0">
                <a:solidFill>
                  <a:srgbClr val="000000"/>
                </a:solidFill>
                <a:latin typeface="Cascadia Mono" panose="020B0609020000020004" pitchFamily="49" charset="0"/>
              </a:rPr>
              <a:t> </a:t>
            </a:r>
            <a:r>
              <a:rPr lang="en-US" dirty="0">
                <a:solidFill>
                  <a:srgbClr val="FF0000"/>
                </a:solidFill>
                <a:latin typeface="Cascadia Mono" panose="020B0609020000020004" pitchFamily="49" charset="0"/>
              </a:rPr>
              <a:t>Text</a:t>
            </a:r>
            <a:r>
              <a:rPr lang="en-US" dirty="0">
                <a:solidFill>
                  <a:srgbClr val="0000FF"/>
                </a:solidFill>
                <a:latin typeface="Cascadia Mono" panose="020B0609020000020004" pitchFamily="49" charset="0"/>
              </a:rPr>
              <a:t>="Button"</a:t>
            </a:r>
            <a:r>
              <a:rPr lang="en-US" dirty="0">
                <a:solidFill>
                  <a:srgbClr val="000000"/>
                </a:solidFill>
                <a:latin typeface="Cascadia Mono" panose="020B0609020000020004" pitchFamily="49" charset="0"/>
              </a:rPr>
              <a:t> </a:t>
            </a:r>
            <a:r>
              <a:rPr lang="en-US" dirty="0" err="1">
                <a:solidFill>
                  <a:srgbClr val="FF0000"/>
                </a:solidFill>
                <a:latin typeface="Cascadia Mono" panose="020B0609020000020004" pitchFamily="49" charset="0"/>
              </a:rPr>
              <a:t>OnClick</a:t>
            </a:r>
            <a:r>
              <a:rPr lang="en-US" dirty="0">
                <a:solidFill>
                  <a:srgbClr val="0000FF"/>
                </a:solidFill>
                <a:latin typeface="Cascadia Mono" panose="020B0609020000020004" pitchFamily="49" charset="0"/>
              </a:rPr>
              <a:t>="Button1_Click"</a:t>
            </a: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/&gt;</a:t>
            </a:r>
          </a:p>
          <a:p>
            <a:pPr marL="0" indent="0">
              <a:buNone/>
            </a:pPr>
            <a:r>
              <a:rPr lang="en-US" dirty="0">
                <a:solidFill>
                  <a:srgbClr val="000000"/>
                </a:solidFill>
                <a:latin typeface="Cascadia Mono" panose="020B0609020000020004" pitchFamily="49" charset="0"/>
              </a:rPr>
              <a:t>     You Selected: </a:t>
            </a:r>
            <a:r>
              <a:rPr lang="en-US" dirty="0">
                <a:solidFill>
                  <a:srgbClr val="0000FF"/>
                </a:solidFill>
                <a:latin typeface="Cascadia Mono" panose="020B0609020000020004" pitchFamily="49" charset="0"/>
              </a:rPr>
              <a:t>&lt;</a:t>
            </a:r>
            <a:r>
              <a:rPr lang="en-US" dirty="0" err="1">
                <a:solidFill>
                  <a:srgbClr val="800000"/>
                </a:solidFill>
                <a:latin typeface="Cascadia Mono" panose="020B0609020000020004" pitchFamily="49" charset="0"/>
              </a:rPr>
              <a:t>asp</a:t>
            </a:r>
            <a:r>
              <a:rPr lang="en-US" dirty="0" err="1">
                <a:solidFill>
                  <a:srgbClr val="0000FF"/>
                </a:solidFill>
                <a:latin typeface="Cascadia Mono" panose="020B0609020000020004" pitchFamily="49" charset="0"/>
              </a:rPr>
              <a:t>:</a:t>
            </a:r>
            <a:r>
              <a:rPr lang="en-US" dirty="0" err="1">
                <a:solidFill>
                  <a:srgbClr val="800000"/>
                </a:solidFill>
                <a:latin typeface="Cascadia Mono" panose="020B0609020000020004" pitchFamily="49" charset="0"/>
              </a:rPr>
              <a:t>Label</a:t>
            </a:r>
            <a:r>
              <a:rPr lang="en-US" dirty="0">
                <a:solidFill>
                  <a:srgbClr val="000000"/>
                </a:solidFill>
                <a:latin typeface="Cascadia Mono" panose="020B0609020000020004" pitchFamily="49" charset="0"/>
              </a:rPr>
              <a:t> </a:t>
            </a:r>
            <a:r>
              <a:rPr lang="en-US" dirty="0">
                <a:solidFill>
                  <a:srgbClr val="FF0000"/>
                </a:solidFill>
                <a:latin typeface="Cascadia Mono" panose="020B0609020000020004" pitchFamily="49" charset="0"/>
              </a:rPr>
              <a:t>ID</a:t>
            </a:r>
            <a:r>
              <a:rPr lang="en-US" dirty="0">
                <a:solidFill>
                  <a:srgbClr val="0000FF"/>
                </a:solidFill>
                <a:latin typeface="Cascadia Mono" panose="020B0609020000020004" pitchFamily="49" charset="0"/>
              </a:rPr>
              <a:t>="Label1"</a:t>
            </a:r>
            <a:r>
              <a:rPr lang="en-US" dirty="0">
                <a:solidFill>
                  <a:srgbClr val="000000"/>
                </a:solidFill>
                <a:latin typeface="Cascadia Mono" panose="020B0609020000020004" pitchFamily="49" charset="0"/>
              </a:rPr>
              <a:t> </a:t>
            </a:r>
            <a:r>
              <a:rPr lang="en-US" dirty="0" err="1">
                <a:solidFill>
                  <a:srgbClr val="FF0000"/>
                </a:solidFill>
                <a:latin typeface="Cascadia Mono" panose="020B0609020000020004" pitchFamily="49" charset="0"/>
              </a:rPr>
              <a:t>runat</a:t>
            </a:r>
            <a:r>
              <a:rPr lang="en-US" dirty="0">
                <a:solidFill>
                  <a:srgbClr val="0000FF"/>
                </a:solidFill>
                <a:latin typeface="Cascadia Mono" panose="020B0609020000020004" pitchFamily="49" charset="0"/>
              </a:rPr>
              <a:t>="server"</a:t>
            </a:r>
            <a:r>
              <a:rPr lang="en-US" dirty="0">
                <a:solidFill>
                  <a:srgbClr val="000000"/>
                </a:solidFill>
                <a:latin typeface="Cascadia Mono" panose="020B0609020000020004" pitchFamily="49" charset="0"/>
              </a:rPr>
              <a:t> </a:t>
            </a:r>
            <a:r>
              <a:rPr lang="en-US" dirty="0">
                <a:solidFill>
                  <a:srgbClr val="FF0000"/>
                </a:solidFill>
                <a:latin typeface="Cascadia Mono" panose="020B0609020000020004" pitchFamily="49" charset="0"/>
              </a:rPr>
              <a:t>Text</a:t>
            </a:r>
            <a:r>
              <a:rPr lang="en-US" dirty="0">
                <a:solidFill>
                  <a:srgbClr val="0000FF"/>
                </a:solidFill>
                <a:latin typeface="Cascadia Mono" panose="020B0609020000020004" pitchFamily="49" charset="0"/>
              </a:rPr>
              <a:t>="Label"&gt;&lt;/</a:t>
            </a:r>
            <a:r>
              <a:rPr lang="en-US" dirty="0" err="1">
                <a:solidFill>
                  <a:srgbClr val="800000"/>
                </a:solidFill>
                <a:latin typeface="Cascadia Mono" panose="020B0609020000020004" pitchFamily="49" charset="0"/>
              </a:rPr>
              <a:t>asp</a:t>
            </a:r>
            <a:r>
              <a:rPr lang="en-US" dirty="0" err="1">
                <a:solidFill>
                  <a:srgbClr val="0000FF"/>
                </a:solidFill>
                <a:latin typeface="Cascadia Mono" panose="020B0609020000020004" pitchFamily="49" charset="0"/>
              </a:rPr>
              <a:t>:</a:t>
            </a:r>
            <a:r>
              <a:rPr lang="en-US" dirty="0" err="1">
                <a:solidFill>
                  <a:srgbClr val="800000"/>
                </a:solidFill>
                <a:latin typeface="Cascadia Mono" panose="020B0609020000020004" pitchFamily="49" charset="0"/>
              </a:rPr>
              <a:t>Label</a:t>
            </a:r>
            <a:r>
              <a:rPr lang="en-US" dirty="0">
                <a:solidFill>
                  <a:srgbClr val="0000FF"/>
                </a:solidFill>
                <a:latin typeface="Cascadia Mono" panose="020B0609020000020004" pitchFamily="49" charset="0"/>
              </a:rPr>
              <a:t>&gt;</a:t>
            </a:r>
          </a:p>
          <a:p>
            <a:pPr marL="0" indent="0">
              <a:buNone/>
            </a:pP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&lt;/</a:t>
            </a:r>
            <a:r>
              <a:rPr lang="en-US" dirty="0">
                <a:solidFill>
                  <a:srgbClr val="800000"/>
                </a:solidFill>
                <a:latin typeface="Cascadia Mono" panose="020B0609020000020004" pitchFamily="49" charset="0"/>
              </a:rPr>
              <a:t>form</a:t>
            </a:r>
            <a:r>
              <a:rPr lang="en-US" dirty="0">
                <a:solidFill>
                  <a:srgbClr val="0000FF"/>
                </a:solidFill>
                <a:latin typeface="Cascadia Mono" panose="020B0609020000020004" pitchFamily="49" charset="0"/>
              </a:rPr>
              <a:t>&gt;</a:t>
            </a:r>
            <a:endParaRPr lang="en-US" sz="2800" dirty="0">
              <a:solidFill>
                <a:schemeClr val="tx1"/>
              </a:solidFill>
            </a:endParaRPr>
          </a:p>
        </p:txBody>
      </p:sp>
    </p:spTree>
    <p:extLst>
      <p:ext uri="{BB962C8B-B14F-4D97-AF65-F5344CB8AC3E}">
        <p14:creationId xmlns:p14="http://schemas.microsoft.com/office/powerpoint/2010/main" val="52400458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960C0-E666-7FBF-C6D1-84B4A2D39600}"/>
              </a:ext>
            </a:extLst>
          </p:cNvPr>
          <p:cNvSpPr>
            <a:spLocks noGrp="1"/>
          </p:cNvSpPr>
          <p:nvPr>
            <p:ph type="title"/>
          </p:nvPr>
        </p:nvSpPr>
        <p:spPr/>
        <p:txBody>
          <a:bodyPr/>
          <a:lstStyle/>
          <a:p>
            <a:r>
              <a:rPr lang="en-US" dirty="0" err="1"/>
              <a:t>CheckBox</a:t>
            </a:r>
            <a:endParaRPr lang="en-US" dirty="0"/>
          </a:p>
        </p:txBody>
      </p:sp>
      <p:sp>
        <p:nvSpPr>
          <p:cNvPr id="4" name="Rectangle 3">
            <a:extLst>
              <a:ext uri="{FF2B5EF4-FFF2-40B4-BE49-F238E27FC236}">
                <a16:creationId xmlns:a16="http://schemas.microsoft.com/office/drawing/2014/main" id="{C2CF38C0-8D89-C82C-43C7-A5C14164C8C2}"/>
              </a:ext>
            </a:extLst>
          </p:cNvPr>
          <p:cNvSpPr/>
          <p:nvPr/>
        </p:nvSpPr>
        <p:spPr>
          <a:xfrm>
            <a:off x="2200940" y="0"/>
            <a:ext cx="2339162"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D0F5607-440B-C447-4CFC-F97736DB8A5E}"/>
              </a:ext>
            </a:extLst>
          </p:cNvPr>
          <p:cNvSpPr>
            <a:spLocks noGrp="1"/>
          </p:cNvSpPr>
          <p:nvPr>
            <p:ph idx="1"/>
          </p:nvPr>
        </p:nvSpPr>
        <p:spPr>
          <a:xfrm>
            <a:off x="2328530" y="478465"/>
            <a:ext cx="9863470" cy="6166883"/>
          </a:xfrm>
        </p:spPr>
        <p:txBody>
          <a:bodyPr>
            <a:normAutofit fontScale="92500" lnSpcReduction="10000"/>
          </a:bodyPr>
          <a:lstStyle/>
          <a:p>
            <a:pPr marL="0" indent="0">
              <a:lnSpc>
                <a:spcPct val="100000"/>
              </a:lnSpc>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a:t>
            </a:r>
            <a:r>
              <a:rPr lang="en-US" sz="1800" dirty="0" err="1">
                <a:solidFill>
                  <a:srgbClr val="000000"/>
                </a:solidFill>
                <a:latin typeface="Cascadia Mono" panose="020B0609020000020004" pitchFamily="49" charset="0"/>
              </a:rPr>
              <a:t>Page_Load</a:t>
            </a:r>
            <a:r>
              <a:rPr lang="en-US" sz="1800" dirty="0">
                <a:solidFill>
                  <a:srgbClr val="000000"/>
                </a:solidFill>
                <a:latin typeface="Cascadia Mono" panose="020B0609020000020004" pitchFamily="49" charset="0"/>
              </a:rPr>
              <a:t>(</a:t>
            </a:r>
            <a:r>
              <a:rPr lang="en-US" sz="1800" dirty="0">
                <a:solidFill>
                  <a:srgbClr val="0000FF"/>
                </a:solidFill>
                <a:latin typeface="Cascadia Mono" panose="020B0609020000020004" pitchFamily="49" charset="0"/>
              </a:rPr>
              <a:t>object</a:t>
            </a:r>
            <a:r>
              <a:rPr lang="en-US" sz="1800" dirty="0">
                <a:solidFill>
                  <a:srgbClr val="000000"/>
                </a:solidFill>
                <a:latin typeface="Cascadia Mono" panose="020B0609020000020004" pitchFamily="49" charset="0"/>
              </a:rPr>
              <a:t> sender, </a:t>
            </a:r>
            <a:r>
              <a:rPr lang="en-US" sz="1800" dirty="0" err="1">
                <a:solidFill>
                  <a:srgbClr val="000000"/>
                </a:solidFill>
                <a:latin typeface="Cascadia Mono" panose="020B0609020000020004" pitchFamily="49" charset="0"/>
              </a:rPr>
              <a:t>EventArgs</a:t>
            </a:r>
            <a:r>
              <a:rPr lang="en-US" sz="1800" dirty="0">
                <a:solidFill>
                  <a:srgbClr val="000000"/>
                </a:solidFill>
                <a:latin typeface="Cascadia Mono" panose="020B0609020000020004" pitchFamily="49" charset="0"/>
              </a:rPr>
              <a:t> e)</a:t>
            </a:r>
          </a:p>
          <a:p>
            <a:pPr marL="0" indent="0">
              <a:lnSpc>
                <a:spcPct val="100000"/>
              </a:lnSpc>
              <a:buNone/>
            </a:pPr>
            <a:r>
              <a:rPr lang="en-US" sz="1800" dirty="0">
                <a:solidFill>
                  <a:srgbClr val="000000"/>
                </a:solidFill>
                <a:latin typeface="Cascadia Mono" panose="020B0609020000020004" pitchFamily="49" charset="0"/>
              </a:rPr>
              <a:t>    {     Label1.Text = </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a:t>
            </a:r>
          </a:p>
          <a:p>
            <a:pPr marL="0" indent="0">
              <a:lnSpc>
                <a:spcPct val="100000"/>
              </a:lnSpc>
              <a:buNone/>
            </a:pPr>
            <a:r>
              <a:rPr lang="en-US" sz="1800" dirty="0">
                <a:solidFill>
                  <a:srgbClr val="000000"/>
                </a:solidFill>
                <a:latin typeface="Cascadia Mono" panose="020B0609020000020004" pitchFamily="49" charset="0"/>
              </a:rPr>
              <a:t>    }</a:t>
            </a:r>
          </a:p>
          <a:p>
            <a:pPr marL="0" indent="0">
              <a:lnSpc>
                <a:spcPct val="100000"/>
              </a:lnSpc>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protected</a:t>
            </a: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void</a:t>
            </a:r>
            <a:r>
              <a:rPr lang="en-US" sz="1800" dirty="0">
                <a:solidFill>
                  <a:srgbClr val="000000"/>
                </a:solidFill>
                <a:latin typeface="Cascadia Mono" panose="020B0609020000020004" pitchFamily="49" charset="0"/>
              </a:rPr>
              <a:t> Button1_Click(</a:t>
            </a:r>
            <a:r>
              <a:rPr lang="en-US" sz="1800" dirty="0">
                <a:solidFill>
                  <a:srgbClr val="0000FF"/>
                </a:solidFill>
                <a:latin typeface="Cascadia Mono" panose="020B0609020000020004" pitchFamily="49" charset="0"/>
              </a:rPr>
              <a:t>object</a:t>
            </a:r>
            <a:r>
              <a:rPr lang="en-US" sz="1800" dirty="0">
                <a:solidFill>
                  <a:srgbClr val="000000"/>
                </a:solidFill>
                <a:latin typeface="Cascadia Mono" panose="020B0609020000020004" pitchFamily="49" charset="0"/>
              </a:rPr>
              <a:t> sender, </a:t>
            </a:r>
            <a:r>
              <a:rPr lang="en-US" sz="1800" dirty="0" err="1">
                <a:solidFill>
                  <a:srgbClr val="000000"/>
                </a:solidFill>
                <a:latin typeface="Cascadia Mono" panose="020B0609020000020004" pitchFamily="49" charset="0"/>
              </a:rPr>
              <a:t>EventArgs</a:t>
            </a:r>
            <a:r>
              <a:rPr lang="en-US" sz="1800" dirty="0">
                <a:solidFill>
                  <a:srgbClr val="000000"/>
                </a:solidFill>
                <a:latin typeface="Cascadia Mono" panose="020B0609020000020004" pitchFamily="49" charset="0"/>
              </a:rPr>
              <a:t> e) {</a:t>
            </a:r>
          </a:p>
          <a:p>
            <a:pPr marL="0" indent="0">
              <a:lnSpc>
                <a:spcPct val="100000"/>
              </a:lnSpc>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var</a:t>
            </a:r>
            <a:r>
              <a:rPr lang="en-US" sz="1800" dirty="0">
                <a:solidFill>
                  <a:srgbClr val="000000"/>
                </a:solidFill>
                <a:latin typeface="Cascadia Mono" panose="020B0609020000020004" pitchFamily="49" charset="0"/>
              </a:rPr>
              <a:t> message = </a:t>
            </a:r>
            <a:r>
              <a:rPr lang="en-US" sz="1800" dirty="0">
                <a:solidFill>
                  <a:srgbClr val="A31515"/>
                </a:solidFill>
                <a:latin typeface="Cascadia Mono" panose="020B0609020000020004" pitchFamily="49" charset="0"/>
              </a:rPr>
              <a:t>""</a:t>
            </a:r>
            <a:r>
              <a:rPr lang="en-US" sz="1800" dirty="0">
                <a:solidFill>
                  <a:srgbClr val="000000"/>
                </a:solidFill>
                <a:latin typeface="Cascadia Mono" panose="020B0609020000020004" pitchFamily="49" charset="0"/>
              </a:rPr>
              <a:t>;</a:t>
            </a:r>
          </a:p>
          <a:p>
            <a:pPr marL="0" indent="0">
              <a:lnSpc>
                <a:spcPct val="100000"/>
              </a:lnSpc>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(CheckBox1.Checked)</a:t>
            </a:r>
          </a:p>
          <a:p>
            <a:pPr marL="0" indent="0">
              <a:lnSpc>
                <a:spcPct val="100000"/>
              </a:lnSpc>
              <a:buNone/>
            </a:pPr>
            <a:r>
              <a:rPr lang="en-US" sz="1800" dirty="0">
                <a:solidFill>
                  <a:srgbClr val="000000"/>
                </a:solidFill>
                <a:latin typeface="Cascadia Mono" panose="020B0609020000020004" pitchFamily="49" charset="0"/>
              </a:rPr>
              <a:t>        {             message = CheckBox1.Text + </a:t>
            </a:r>
            <a:r>
              <a:rPr lang="en-US" sz="1800" dirty="0">
                <a:solidFill>
                  <a:srgbClr val="A31515"/>
                </a:solidFill>
                <a:latin typeface="Cascadia Mono" panose="020B0609020000020004" pitchFamily="49" charset="0"/>
              </a:rPr>
              <a:t>" "</a:t>
            </a:r>
            <a:r>
              <a:rPr lang="en-US" sz="1800" dirty="0">
                <a:solidFill>
                  <a:srgbClr val="000000"/>
                </a:solidFill>
                <a:latin typeface="Cascadia Mono" panose="020B0609020000020004" pitchFamily="49" charset="0"/>
              </a:rPr>
              <a:t>;</a:t>
            </a:r>
          </a:p>
          <a:p>
            <a:pPr marL="0" indent="0">
              <a:lnSpc>
                <a:spcPct val="100000"/>
              </a:lnSpc>
              <a:buNone/>
            </a:pPr>
            <a:r>
              <a:rPr lang="en-US" sz="1800" dirty="0">
                <a:solidFill>
                  <a:srgbClr val="000000"/>
                </a:solidFill>
                <a:latin typeface="Cascadia Mono" panose="020B0609020000020004" pitchFamily="49" charset="0"/>
              </a:rPr>
              <a:t>        }</a:t>
            </a:r>
          </a:p>
          <a:p>
            <a:pPr marL="0" indent="0">
              <a:lnSpc>
                <a:spcPct val="100000"/>
              </a:lnSpc>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(CheckBox2.Checked)</a:t>
            </a:r>
          </a:p>
          <a:p>
            <a:pPr marL="0" indent="0">
              <a:lnSpc>
                <a:spcPct val="100000"/>
              </a:lnSpc>
              <a:buNone/>
            </a:pPr>
            <a:r>
              <a:rPr lang="en-US" sz="1800" dirty="0">
                <a:solidFill>
                  <a:srgbClr val="000000"/>
                </a:solidFill>
                <a:latin typeface="Cascadia Mono" panose="020B0609020000020004" pitchFamily="49" charset="0"/>
              </a:rPr>
              <a:t>        {            message += CheckBox2.Text + </a:t>
            </a:r>
            <a:r>
              <a:rPr lang="en-US" sz="1800" dirty="0">
                <a:solidFill>
                  <a:srgbClr val="A31515"/>
                </a:solidFill>
                <a:latin typeface="Cascadia Mono" panose="020B0609020000020004" pitchFamily="49" charset="0"/>
              </a:rPr>
              <a:t>" "</a:t>
            </a:r>
            <a:r>
              <a:rPr lang="en-US" sz="1800" dirty="0">
                <a:solidFill>
                  <a:srgbClr val="000000"/>
                </a:solidFill>
                <a:latin typeface="Cascadia Mono" panose="020B0609020000020004" pitchFamily="49" charset="0"/>
              </a:rPr>
              <a:t>;</a:t>
            </a:r>
          </a:p>
          <a:p>
            <a:pPr marL="0" indent="0">
              <a:lnSpc>
                <a:spcPct val="100000"/>
              </a:lnSpc>
              <a:buNone/>
            </a:pPr>
            <a:r>
              <a:rPr lang="en-US" sz="1800" dirty="0">
                <a:solidFill>
                  <a:srgbClr val="000000"/>
                </a:solidFill>
                <a:latin typeface="Cascadia Mono" panose="020B0609020000020004" pitchFamily="49" charset="0"/>
              </a:rPr>
              <a:t>        }</a:t>
            </a:r>
          </a:p>
          <a:p>
            <a:pPr marL="0" indent="0">
              <a:lnSpc>
                <a:spcPct val="100000"/>
              </a:lnSpc>
              <a:buNone/>
            </a:pPr>
            <a:r>
              <a:rPr lang="en-US" sz="1800" dirty="0">
                <a:solidFill>
                  <a:srgbClr val="000000"/>
                </a:solidFill>
                <a:latin typeface="Cascadia Mono" panose="020B0609020000020004" pitchFamily="49" charset="0"/>
              </a:rPr>
              <a:t>        </a:t>
            </a:r>
            <a:r>
              <a:rPr lang="en-US" sz="1800" dirty="0">
                <a:solidFill>
                  <a:srgbClr val="0000FF"/>
                </a:solidFill>
                <a:latin typeface="Cascadia Mono" panose="020B0609020000020004" pitchFamily="49" charset="0"/>
              </a:rPr>
              <a:t>if</a:t>
            </a:r>
            <a:r>
              <a:rPr lang="en-US" sz="1800" dirty="0">
                <a:solidFill>
                  <a:srgbClr val="000000"/>
                </a:solidFill>
                <a:latin typeface="Cascadia Mono" panose="020B0609020000020004" pitchFamily="49" charset="0"/>
              </a:rPr>
              <a:t> (CheckBox3.Checked)</a:t>
            </a:r>
          </a:p>
          <a:p>
            <a:pPr marL="0" indent="0">
              <a:lnSpc>
                <a:spcPct val="100000"/>
              </a:lnSpc>
              <a:buNone/>
            </a:pPr>
            <a:r>
              <a:rPr lang="en-US" sz="1800" dirty="0">
                <a:solidFill>
                  <a:srgbClr val="000000"/>
                </a:solidFill>
                <a:latin typeface="Cascadia Mono" panose="020B0609020000020004" pitchFamily="49" charset="0"/>
              </a:rPr>
              <a:t>        {            message += CheckBox3.Text;</a:t>
            </a:r>
          </a:p>
          <a:p>
            <a:pPr marL="0" indent="0">
              <a:lnSpc>
                <a:spcPct val="100000"/>
              </a:lnSpc>
              <a:buNone/>
            </a:pPr>
            <a:r>
              <a:rPr lang="en-US" sz="1800" dirty="0">
                <a:solidFill>
                  <a:srgbClr val="000000"/>
                </a:solidFill>
                <a:latin typeface="Cascadia Mono" panose="020B0609020000020004" pitchFamily="49" charset="0"/>
              </a:rPr>
              <a:t>        }</a:t>
            </a:r>
          </a:p>
          <a:p>
            <a:pPr marL="0" indent="0">
              <a:lnSpc>
                <a:spcPct val="100000"/>
              </a:lnSpc>
              <a:buNone/>
            </a:pPr>
            <a:r>
              <a:rPr lang="en-US" sz="1800" dirty="0">
                <a:solidFill>
                  <a:srgbClr val="000000"/>
                </a:solidFill>
                <a:latin typeface="Cascadia Mono" panose="020B0609020000020004" pitchFamily="49" charset="0"/>
              </a:rPr>
              <a:t>        Label1.Text = message;</a:t>
            </a:r>
          </a:p>
          <a:p>
            <a:pPr marL="0" indent="0">
              <a:lnSpc>
                <a:spcPct val="100000"/>
              </a:lnSpc>
              <a:buNone/>
            </a:pPr>
            <a:r>
              <a:rPr lang="en-US" sz="1800" dirty="0">
                <a:solidFill>
                  <a:srgbClr val="000000"/>
                </a:solidFill>
                <a:latin typeface="Cascadia Mono" panose="020B0609020000020004" pitchFamily="49" charset="0"/>
              </a:rPr>
              <a:t>    } }</a:t>
            </a:r>
            <a:endParaRPr lang="en-US" sz="2800" dirty="0">
              <a:solidFill>
                <a:schemeClr val="tx1"/>
              </a:solidFill>
            </a:endParaRPr>
          </a:p>
        </p:txBody>
      </p:sp>
    </p:spTree>
    <p:extLst>
      <p:ext uri="{BB962C8B-B14F-4D97-AF65-F5344CB8AC3E}">
        <p14:creationId xmlns:p14="http://schemas.microsoft.com/office/powerpoint/2010/main" val="293922418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42B223-9728-2060-8EC9-81D2F37F3917}"/>
              </a:ext>
            </a:extLst>
          </p:cNvPr>
          <p:cNvSpPr>
            <a:spLocks noGrp="1"/>
          </p:cNvSpPr>
          <p:nvPr>
            <p:ph type="title"/>
          </p:nvPr>
        </p:nvSpPr>
        <p:spPr/>
        <p:txBody>
          <a:bodyPr/>
          <a:lstStyle/>
          <a:p>
            <a:r>
              <a:rPr lang="en-US" dirty="0" err="1"/>
              <a:t>CheckBox</a:t>
            </a:r>
            <a:endParaRPr lang="en-US" dirty="0"/>
          </a:p>
        </p:txBody>
      </p:sp>
      <p:sp>
        <p:nvSpPr>
          <p:cNvPr id="3" name="Content Placeholder 2">
            <a:extLst>
              <a:ext uri="{FF2B5EF4-FFF2-40B4-BE49-F238E27FC236}">
                <a16:creationId xmlns:a16="http://schemas.microsoft.com/office/drawing/2014/main" id="{A3709EE7-340A-21B5-CBA8-137E34C8D80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F4E6F06-39E6-977B-991D-DDCDE0151024}"/>
              </a:ext>
            </a:extLst>
          </p:cNvPr>
          <p:cNvPicPr>
            <a:picLocks noChangeAspect="1"/>
          </p:cNvPicPr>
          <p:nvPr/>
        </p:nvPicPr>
        <p:blipFill>
          <a:blip r:embed="rId2"/>
          <a:stretch>
            <a:fillRect/>
          </a:stretch>
        </p:blipFill>
        <p:spPr>
          <a:xfrm>
            <a:off x="4215328" y="1936891"/>
            <a:ext cx="6623080" cy="2975073"/>
          </a:xfrm>
          <a:prstGeom prst="rect">
            <a:avLst/>
          </a:prstGeom>
        </p:spPr>
      </p:pic>
    </p:spTree>
    <p:extLst>
      <p:ext uri="{BB962C8B-B14F-4D97-AF65-F5344CB8AC3E}">
        <p14:creationId xmlns:p14="http://schemas.microsoft.com/office/powerpoint/2010/main" val="15674306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7BE59-7398-7D50-0C75-5937B844B6E2}"/>
              </a:ext>
            </a:extLst>
          </p:cNvPr>
          <p:cNvSpPr>
            <a:spLocks noGrp="1"/>
          </p:cNvSpPr>
          <p:nvPr>
            <p:ph type="title"/>
          </p:nvPr>
        </p:nvSpPr>
        <p:spPr/>
        <p:txBody>
          <a:bodyPr/>
          <a:lstStyle/>
          <a:p>
            <a:r>
              <a:rPr lang="en-US" dirty="0"/>
              <a:t>AdRotator</a:t>
            </a:r>
          </a:p>
        </p:txBody>
      </p:sp>
      <p:sp>
        <p:nvSpPr>
          <p:cNvPr id="3" name="Content Placeholder 2">
            <a:extLst>
              <a:ext uri="{FF2B5EF4-FFF2-40B4-BE49-F238E27FC236}">
                <a16:creationId xmlns:a16="http://schemas.microsoft.com/office/drawing/2014/main" id="{27C862FA-F48A-724A-6AD9-889E5C8DE14B}"/>
              </a:ext>
            </a:extLst>
          </p:cNvPr>
          <p:cNvSpPr>
            <a:spLocks noGrp="1"/>
          </p:cNvSpPr>
          <p:nvPr>
            <p:ph idx="1"/>
          </p:nvPr>
        </p:nvSpPr>
        <p:spPr>
          <a:xfrm>
            <a:off x="3869267" y="864108"/>
            <a:ext cx="7805281" cy="5120640"/>
          </a:xfrm>
        </p:spPr>
        <p:txBody>
          <a:bodyPr>
            <a:normAutofit/>
          </a:bodyPr>
          <a:lstStyle/>
          <a:p>
            <a:pPr algn="just"/>
            <a:r>
              <a:rPr lang="en-US" sz="2400" dirty="0">
                <a:solidFill>
                  <a:schemeClr val="tx1"/>
                </a:solidFill>
              </a:rPr>
              <a:t>The AdRotator is one of the rich web server control of asp.net. AdRotator control is used to display a sequence of </a:t>
            </a:r>
            <a:r>
              <a:rPr lang="en-US" sz="2400" dirty="0">
                <a:solidFill>
                  <a:srgbClr val="FF0000"/>
                </a:solidFill>
              </a:rPr>
              <a:t>advertisement</a:t>
            </a:r>
            <a:r>
              <a:rPr lang="en-US" sz="2400" dirty="0">
                <a:solidFill>
                  <a:schemeClr val="tx1"/>
                </a:solidFill>
              </a:rPr>
              <a:t> images as per given priority of image.</a:t>
            </a:r>
          </a:p>
          <a:p>
            <a:pPr algn="just"/>
            <a:r>
              <a:rPr lang="en-US" sz="2400" dirty="0">
                <a:solidFill>
                  <a:schemeClr val="tx1"/>
                </a:solidFill>
              </a:rPr>
              <a:t>AdRotator control displays the sequence of images, which is specified in the </a:t>
            </a:r>
            <a:r>
              <a:rPr lang="en-US" sz="2400" dirty="0">
                <a:solidFill>
                  <a:srgbClr val="FF0000"/>
                </a:solidFill>
              </a:rPr>
              <a:t>external XML file</a:t>
            </a:r>
            <a:r>
              <a:rPr lang="en-US" sz="2400" dirty="0">
                <a:solidFill>
                  <a:schemeClr val="tx1"/>
                </a:solidFill>
              </a:rPr>
              <a:t>. In a xml file we indicate the images to display with some other attributes, like  image impressions, </a:t>
            </a:r>
            <a:r>
              <a:rPr lang="en-US" sz="2400" dirty="0" err="1">
                <a:solidFill>
                  <a:schemeClr val="tx1"/>
                </a:solidFill>
              </a:rPr>
              <a:t>NavigateUrl</a:t>
            </a:r>
            <a:r>
              <a:rPr lang="en-US" sz="2400" dirty="0">
                <a:solidFill>
                  <a:schemeClr val="tx1"/>
                </a:solidFill>
              </a:rPr>
              <a:t>, </a:t>
            </a:r>
            <a:r>
              <a:rPr lang="en-US" sz="2400" dirty="0" err="1">
                <a:solidFill>
                  <a:schemeClr val="tx1"/>
                </a:solidFill>
              </a:rPr>
              <a:t>ImageUrl</a:t>
            </a:r>
            <a:r>
              <a:rPr lang="en-US" sz="2400" dirty="0">
                <a:solidFill>
                  <a:schemeClr val="tx1"/>
                </a:solidFill>
              </a:rPr>
              <a:t>, </a:t>
            </a:r>
            <a:r>
              <a:rPr lang="en-US" sz="2400" dirty="0" err="1">
                <a:solidFill>
                  <a:schemeClr val="tx1"/>
                </a:solidFill>
              </a:rPr>
              <a:t>AlternateText</a:t>
            </a:r>
            <a:r>
              <a:rPr lang="en-US" sz="2400" dirty="0">
                <a:solidFill>
                  <a:schemeClr val="tx1"/>
                </a:solidFill>
              </a:rPr>
              <a:t>.</a:t>
            </a:r>
          </a:p>
          <a:p>
            <a:pPr algn="just"/>
            <a:r>
              <a:rPr lang="en-US" sz="2400" dirty="0">
                <a:solidFill>
                  <a:schemeClr val="tx1"/>
                </a:solidFill>
              </a:rPr>
              <a:t>In a </a:t>
            </a:r>
            <a:r>
              <a:rPr lang="en-US" sz="2400" dirty="0" err="1">
                <a:solidFill>
                  <a:schemeClr val="tx1"/>
                </a:solidFill>
              </a:rPr>
              <a:t>Adrotator</a:t>
            </a:r>
            <a:r>
              <a:rPr lang="en-US" sz="2400" dirty="0">
                <a:solidFill>
                  <a:schemeClr val="tx1"/>
                </a:solidFill>
              </a:rPr>
              <a:t> control </a:t>
            </a:r>
            <a:r>
              <a:rPr lang="en-US" sz="2400" dirty="0">
                <a:solidFill>
                  <a:srgbClr val="FF0000"/>
                </a:solidFill>
              </a:rPr>
              <a:t>images will be changed each time while refreshing </a:t>
            </a:r>
            <a:r>
              <a:rPr lang="en-US" sz="2400" dirty="0">
                <a:solidFill>
                  <a:schemeClr val="tx1"/>
                </a:solidFill>
              </a:rPr>
              <a:t>the web page.</a:t>
            </a:r>
          </a:p>
          <a:p>
            <a:pPr algn="just"/>
            <a:endParaRPr lang="en-US" sz="2400" dirty="0">
              <a:solidFill>
                <a:schemeClr val="tx1"/>
              </a:solidFill>
            </a:endParaRPr>
          </a:p>
        </p:txBody>
      </p:sp>
      <p:sp>
        <p:nvSpPr>
          <p:cNvPr id="5" name="TextBox 4">
            <a:extLst>
              <a:ext uri="{FF2B5EF4-FFF2-40B4-BE49-F238E27FC236}">
                <a16:creationId xmlns:a16="http://schemas.microsoft.com/office/drawing/2014/main" id="{0A9D1D96-4FE4-5D19-DDB3-3008DD9AA04F}"/>
              </a:ext>
            </a:extLst>
          </p:cNvPr>
          <p:cNvSpPr txBox="1"/>
          <p:nvPr/>
        </p:nvSpPr>
        <p:spPr>
          <a:xfrm>
            <a:off x="3869266" y="5211357"/>
            <a:ext cx="7805281" cy="461665"/>
          </a:xfrm>
          <a:prstGeom prst="rect">
            <a:avLst/>
          </a:prstGeom>
          <a:noFill/>
        </p:spPr>
        <p:txBody>
          <a:bodyPr wrap="square">
            <a:spAutoFit/>
          </a:bodyPr>
          <a:lstStyle/>
          <a:p>
            <a:r>
              <a:rPr lang="sv-SE" sz="2400" b="0" i="0" dirty="0">
                <a:solidFill>
                  <a:srgbClr val="5F5F5F"/>
                </a:solidFill>
                <a:effectLst/>
                <a:latin typeface="inherit"/>
              </a:rPr>
              <a:t>&lt;</a:t>
            </a:r>
            <a:r>
              <a:rPr lang="sv-SE" sz="2400" b="0" i="0" dirty="0">
                <a:solidFill>
                  <a:srgbClr val="990055"/>
                </a:solidFill>
                <a:effectLst/>
                <a:latin typeface="inherit"/>
              </a:rPr>
              <a:t>asp:</a:t>
            </a:r>
            <a:r>
              <a:rPr lang="sv-SE" sz="2400" b="0" i="0" dirty="0">
                <a:solidFill>
                  <a:srgbClr val="990055"/>
                </a:solidFill>
                <a:effectLst/>
                <a:latin typeface="verdana" panose="020B0604030504040204" pitchFamily="34" charset="0"/>
              </a:rPr>
              <a:t>AdRotator</a:t>
            </a:r>
            <a:r>
              <a:rPr lang="sv-SE" sz="2400" b="0" i="0" dirty="0">
                <a:solidFill>
                  <a:srgbClr val="000000"/>
                </a:solidFill>
                <a:effectLst/>
                <a:latin typeface="verdana" panose="020B0604030504040204" pitchFamily="34" charset="0"/>
              </a:rPr>
              <a:t> </a:t>
            </a:r>
            <a:r>
              <a:rPr lang="sv-SE" sz="2400" b="0" i="0" dirty="0">
                <a:solidFill>
                  <a:srgbClr val="407B08"/>
                </a:solidFill>
                <a:effectLst/>
                <a:latin typeface="verdana" panose="020B0604030504040204" pitchFamily="34" charset="0"/>
              </a:rPr>
              <a:t>ID</a:t>
            </a:r>
            <a:r>
              <a:rPr lang="sv-SE" sz="2400" b="0" i="0" dirty="0">
                <a:solidFill>
                  <a:srgbClr val="5F5F5F"/>
                </a:solidFill>
                <a:effectLst/>
                <a:latin typeface="inherit"/>
              </a:rPr>
              <a:t>=“</a:t>
            </a:r>
            <a:r>
              <a:rPr lang="sv-SE" sz="2400" b="0" i="0" dirty="0">
                <a:solidFill>
                  <a:srgbClr val="0077AA"/>
                </a:solidFill>
                <a:effectLst/>
                <a:latin typeface="verdana" panose="020B0604030504040204" pitchFamily="34" charset="0"/>
              </a:rPr>
              <a:t>AdRotator1</a:t>
            </a:r>
            <a:r>
              <a:rPr lang="sv-SE" sz="2400" b="0" i="0" dirty="0">
                <a:solidFill>
                  <a:srgbClr val="5F5F5F"/>
                </a:solidFill>
                <a:effectLst/>
                <a:latin typeface="inherit"/>
              </a:rPr>
              <a:t>“</a:t>
            </a:r>
            <a:r>
              <a:rPr lang="sv-SE" sz="2400" b="0" i="0" dirty="0">
                <a:solidFill>
                  <a:srgbClr val="000000"/>
                </a:solidFill>
                <a:effectLst/>
                <a:latin typeface="verdana" panose="020B0604030504040204" pitchFamily="34" charset="0"/>
              </a:rPr>
              <a:t> </a:t>
            </a:r>
            <a:r>
              <a:rPr lang="sv-SE" sz="2400" b="0" i="0" dirty="0">
                <a:solidFill>
                  <a:srgbClr val="407B08"/>
                </a:solidFill>
                <a:effectLst/>
                <a:latin typeface="verdana" panose="020B0604030504040204" pitchFamily="34" charset="0"/>
              </a:rPr>
              <a:t>runat</a:t>
            </a:r>
            <a:r>
              <a:rPr lang="sv-SE" sz="2400" b="0" i="0" dirty="0">
                <a:solidFill>
                  <a:srgbClr val="5F5F5F"/>
                </a:solidFill>
                <a:effectLst/>
                <a:latin typeface="inherit"/>
              </a:rPr>
              <a:t>=“</a:t>
            </a:r>
            <a:r>
              <a:rPr lang="sv-SE" sz="2400" b="0" i="0" dirty="0">
                <a:solidFill>
                  <a:srgbClr val="0077AA"/>
                </a:solidFill>
                <a:effectLst/>
                <a:latin typeface="verdana" panose="020B0604030504040204" pitchFamily="34" charset="0"/>
              </a:rPr>
              <a:t>server</a:t>
            </a:r>
            <a:r>
              <a:rPr lang="sv-SE" sz="2400" b="0" i="0" dirty="0">
                <a:solidFill>
                  <a:srgbClr val="5F5F5F"/>
                </a:solidFill>
                <a:effectLst/>
                <a:latin typeface="inherit"/>
              </a:rPr>
              <a:t>“</a:t>
            </a:r>
            <a:r>
              <a:rPr lang="sv-SE" sz="2400" b="0" i="0" dirty="0">
                <a:solidFill>
                  <a:srgbClr val="000000"/>
                </a:solidFill>
                <a:effectLst/>
                <a:latin typeface="verdana" panose="020B0604030504040204" pitchFamily="34" charset="0"/>
              </a:rPr>
              <a:t> </a:t>
            </a:r>
            <a:r>
              <a:rPr lang="sv-SE" sz="2400" b="0" i="0" dirty="0">
                <a:solidFill>
                  <a:srgbClr val="5F5F5F"/>
                </a:solidFill>
                <a:effectLst/>
                <a:latin typeface="verdana" panose="020B0604030504040204" pitchFamily="34" charset="0"/>
              </a:rPr>
              <a:t>/&gt;</a:t>
            </a:r>
            <a:endParaRPr lang="en-US" sz="2400" dirty="0"/>
          </a:p>
        </p:txBody>
      </p:sp>
    </p:spTree>
    <p:extLst>
      <p:ext uri="{BB962C8B-B14F-4D97-AF65-F5344CB8AC3E}">
        <p14:creationId xmlns:p14="http://schemas.microsoft.com/office/powerpoint/2010/main" val="3802576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75867-8A8E-289F-1D8E-7306DD183D34}"/>
              </a:ext>
            </a:extLst>
          </p:cNvPr>
          <p:cNvSpPr>
            <a:spLocks noGrp="1"/>
          </p:cNvSpPr>
          <p:nvPr>
            <p:ph type="title"/>
          </p:nvPr>
        </p:nvSpPr>
        <p:spPr/>
        <p:txBody>
          <a:bodyPr/>
          <a:lstStyle/>
          <a:p>
            <a:r>
              <a:rPr lang="en-US" dirty="0"/>
              <a:t>AdRotator</a:t>
            </a:r>
          </a:p>
        </p:txBody>
      </p:sp>
      <p:sp>
        <p:nvSpPr>
          <p:cNvPr id="3" name="Content Placeholder 2">
            <a:extLst>
              <a:ext uri="{FF2B5EF4-FFF2-40B4-BE49-F238E27FC236}">
                <a16:creationId xmlns:a16="http://schemas.microsoft.com/office/drawing/2014/main" id="{2D9BE9D4-FD70-C835-955C-25E8DC56024F}"/>
              </a:ext>
            </a:extLst>
          </p:cNvPr>
          <p:cNvSpPr>
            <a:spLocks noGrp="1"/>
          </p:cNvSpPr>
          <p:nvPr>
            <p:ph idx="1"/>
          </p:nvPr>
        </p:nvSpPr>
        <p:spPr>
          <a:xfrm>
            <a:off x="3530009" y="3710762"/>
            <a:ext cx="8261497" cy="3062178"/>
          </a:xfrm>
        </p:spPr>
        <p:txBody>
          <a:bodyPr>
            <a:normAutofit/>
          </a:bodyPr>
          <a:lstStyle/>
          <a:p>
            <a:pPr marL="0" indent="0">
              <a:buNone/>
            </a:pPr>
            <a:r>
              <a:rPr lang="en-US" dirty="0">
                <a:solidFill>
                  <a:srgbClr val="0000FF"/>
                </a:solidFill>
                <a:latin typeface="Cascadia Mono" panose="020B0609020000020004" pitchFamily="49" charset="0"/>
              </a:rPr>
              <a:t>&lt;</a:t>
            </a:r>
            <a:r>
              <a:rPr lang="en-US" dirty="0">
                <a:solidFill>
                  <a:srgbClr val="800000"/>
                </a:solidFill>
                <a:latin typeface="Cascadia Mono" panose="020B0609020000020004" pitchFamily="49" charset="0"/>
              </a:rPr>
              <a:t>form</a:t>
            </a:r>
            <a:r>
              <a:rPr lang="en-US" dirty="0">
                <a:solidFill>
                  <a:srgbClr val="000000"/>
                </a:solidFill>
                <a:latin typeface="Cascadia Mono" panose="020B0609020000020004" pitchFamily="49" charset="0"/>
              </a:rPr>
              <a:t> </a:t>
            </a:r>
            <a:r>
              <a:rPr lang="en-US" dirty="0">
                <a:solidFill>
                  <a:srgbClr val="FF0000"/>
                </a:solidFill>
                <a:latin typeface="Cascadia Mono" panose="020B0609020000020004" pitchFamily="49" charset="0"/>
              </a:rPr>
              <a:t>id</a:t>
            </a:r>
            <a:r>
              <a:rPr lang="en-US" dirty="0">
                <a:solidFill>
                  <a:srgbClr val="0000FF"/>
                </a:solidFill>
                <a:latin typeface="Cascadia Mono" panose="020B0609020000020004" pitchFamily="49" charset="0"/>
              </a:rPr>
              <a:t>="form1"</a:t>
            </a:r>
            <a:r>
              <a:rPr lang="en-US" dirty="0">
                <a:solidFill>
                  <a:srgbClr val="000000"/>
                </a:solidFill>
                <a:latin typeface="Cascadia Mono" panose="020B0609020000020004" pitchFamily="49" charset="0"/>
              </a:rPr>
              <a:t> </a:t>
            </a:r>
            <a:r>
              <a:rPr lang="en-US" dirty="0" err="1">
                <a:solidFill>
                  <a:srgbClr val="FF0000"/>
                </a:solidFill>
                <a:latin typeface="Cascadia Mono" panose="020B0609020000020004" pitchFamily="49" charset="0"/>
              </a:rPr>
              <a:t>runat</a:t>
            </a:r>
            <a:r>
              <a:rPr lang="en-US" dirty="0">
                <a:solidFill>
                  <a:srgbClr val="0000FF"/>
                </a:solidFill>
                <a:latin typeface="Cascadia Mono" panose="020B0609020000020004" pitchFamily="49" charset="0"/>
              </a:rPr>
              <a:t>="server"&gt;</a:t>
            </a:r>
          </a:p>
          <a:p>
            <a:pPr marL="0" indent="0">
              <a:buNone/>
            </a:pP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&lt;</a:t>
            </a:r>
            <a:r>
              <a:rPr lang="en-US" dirty="0">
                <a:solidFill>
                  <a:srgbClr val="800000"/>
                </a:solidFill>
                <a:latin typeface="Cascadia Mono" panose="020B0609020000020004" pitchFamily="49" charset="0"/>
              </a:rPr>
              <a:t>div</a:t>
            </a:r>
            <a:r>
              <a:rPr lang="en-US" dirty="0">
                <a:solidFill>
                  <a:srgbClr val="0000FF"/>
                </a:solidFill>
                <a:latin typeface="Cascadia Mono" panose="020B0609020000020004" pitchFamily="49" charset="0"/>
              </a:rPr>
              <a:t>&gt;</a:t>
            </a:r>
          </a:p>
          <a:p>
            <a:pPr marL="0" indent="0">
              <a:buNone/>
            </a:pP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&lt;</a:t>
            </a:r>
            <a:r>
              <a:rPr lang="en-US" dirty="0" err="1">
                <a:solidFill>
                  <a:srgbClr val="800000"/>
                </a:solidFill>
                <a:latin typeface="Cascadia Mono" panose="020B0609020000020004" pitchFamily="49" charset="0"/>
              </a:rPr>
              <a:t>asp</a:t>
            </a:r>
            <a:r>
              <a:rPr lang="en-US" dirty="0" err="1">
                <a:solidFill>
                  <a:srgbClr val="0000FF"/>
                </a:solidFill>
                <a:latin typeface="Cascadia Mono" panose="020B0609020000020004" pitchFamily="49" charset="0"/>
              </a:rPr>
              <a:t>:</a:t>
            </a:r>
            <a:r>
              <a:rPr lang="en-US" dirty="0" err="1">
                <a:solidFill>
                  <a:srgbClr val="800000"/>
                </a:solidFill>
                <a:latin typeface="Cascadia Mono" panose="020B0609020000020004" pitchFamily="49" charset="0"/>
              </a:rPr>
              <a:t>AdRotator</a:t>
            </a:r>
            <a:r>
              <a:rPr lang="en-US" dirty="0">
                <a:solidFill>
                  <a:srgbClr val="000000"/>
                </a:solidFill>
                <a:latin typeface="Cascadia Mono" panose="020B0609020000020004" pitchFamily="49" charset="0"/>
              </a:rPr>
              <a:t> </a:t>
            </a:r>
            <a:r>
              <a:rPr lang="en-US" dirty="0">
                <a:solidFill>
                  <a:srgbClr val="FF0000"/>
                </a:solidFill>
                <a:latin typeface="Cascadia Mono" panose="020B0609020000020004" pitchFamily="49" charset="0"/>
              </a:rPr>
              <a:t>ID</a:t>
            </a:r>
            <a:r>
              <a:rPr lang="en-US" dirty="0">
                <a:solidFill>
                  <a:srgbClr val="0000FF"/>
                </a:solidFill>
                <a:latin typeface="Cascadia Mono" panose="020B0609020000020004" pitchFamily="49" charset="0"/>
              </a:rPr>
              <a:t>="AdRotator1"</a:t>
            </a:r>
            <a:r>
              <a:rPr lang="en-US" dirty="0">
                <a:solidFill>
                  <a:srgbClr val="000000"/>
                </a:solidFill>
                <a:latin typeface="Cascadia Mono" panose="020B0609020000020004" pitchFamily="49" charset="0"/>
              </a:rPr>
              <a:t> </a:t>
            </a:r>
            <a:r>
              <a:rPr lang="en-US" dirty="0" err="1">
                <a:solidFill>
                  <a:srgbClr val="FF0000"/>
                </a:solidFill>
                <a:latin typeface="Cascadia Mono" panose="020B0609020000020004" pitchFamily="49" charset="0"/>
              </a:rPr>
              <a:t>runat</a:t>
            </a:r>
            <a:r>
              <a:rPr lang="en-US" dirty="0">
                <a:solidFill>
                  <a:srgbClr val="0000FF"/>
                </a:solidFill>
                <a:latin typeface="Cascadia Mono" panose="020B0609020000020004" pitchFamily="49" charset="0"/>
              </a:rPr>
              <a:t>="server"</a:t>
            </a:r>
            <a:r>
              <a:rPr lang="en-US" dirty="0">
                <a:solidFill>
                  <a:srgbClr val="000000"/>
                </a:solidFill>
                <a:latin typeface="Cascadia Mono" panose="020B0609020000020004" pitchFamily="49" charset="0"/>
              </a:rPr>
              <a:t> </a:t>
            </a:r>
            <a:r>
              <a:rPr lang="en-US" dirty="0" err="1">
                <a:solidFill>
                  <a:srgbClr val="FF0000"/>
                </a:solidFill>
                <a:latin typeface="Cascadia Mono" panose="020B0609020000020004" pitchFamily="49" charset="0"/>
              </a:rPr>
              <a:t>AdvertisementFile</a:t>
            </a:r>
            <a:r>
              <a:rPr lang="en-US" dirty="0">
                <a:solidFill>
                  <a:srgbClr val="0000FF"/>
                </a:solidFill>
                <a:latin typeface="Cascadia Mono" panose="020B0609020000020004" pitchFamily="49" charset="0"/>
              </a:rPr>
              <a:t>="~/XMLFile1.xml"</a:t>
            </a: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/&gt;</a:t>
            </a:r>
          </a:p>
          <a:p>
            <a:pPr marL="0" indent="0">
              <a:buNone/>
            </a:pP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&lt;/</a:t>
            </a:r>
            <a:r>
              <a:rPr lang="en-US" dirty="0">
                <a:solidFill>
                  <a:srgbClr val="800000"/>
                </a:solidFill>
                <a:latin typeface="Cascadia Mono" panose="020B0609020000020004" pitchFamily="49" charset="0"/>
              </a:rPr>
              <a:t>div</a:t>
            </a:r>
            <a:r>
              <a:rPr lang="en-US" dirty="0">
                <a:solidFill>
                  <a:srgbClr val="0000FF"/>
                </a:solidFill>
                <a:latin typeface="Cascadia Mono" panose="020B0609020000020004" pitchFamily="49" charset="0"/>
              </a:rPr>
              <a:t>&gt;</a:t>
            </a:r>
          </a:p>
          <a:p>
            <a:pPr marL="0" indent="0">
              <a:buNone/>
            </a:pP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&lt;/</a:t>
            </a:r>
            <a:r>
              <a:rPr lang="en-US" dirty="0">
                <a:solidFill>
                  <a:srgbClr val="800000"/>
                </a:solidFill>
                <a:latin typeface="Cascadia Mono" panose="020B0609020000020004" pitchFamily="49" charset="0"/>
              </a:rPr>
              <a:t>form</a:t>
            </a:r>
            <a:r>
              <a:rPr lang="en-US" dirty="0">
                <a:solidFill>
                  <a:srgbClr val="0000FF"/>
                </a:solidFill>
                <a:latin typeface="Cascadia Mono" panose="020B0609020000020004" pitchFamily="49" charset="0"/>
              </a:rPr>
              <a:t>&gt;</a:t>
            </a:r>
            <a:endParaRPr lang="en-US" sz="2400" dirty="0"/>
          </a:p>
        </p:txBody>
      </p:sp>
      <p:pic>
        <p:nvPicPr>
          <p:cNvPr id="5" name="Picture 4">
            <a:extLst>
              <a:ext uri="{FF2B5EF4-FFF2-40B4-BE49-F238E27FC236}">
                <a16:creationId xmlns:a16="http://schemas.microsoft.com/office/drawing/2014/main" id="{A87EA24F-3CAF-A526-9186-5563EB3C4361}"/>
              </a:ext>
            </a:extLst>
          </p:cNvPr>
          <p:cNvPicPr>
            <a:picLocks noChangeAspect="1"/>
          </p:cNvPicPr>
          <p:nvPr/>
        </p:nvPicPr>
        <p:blipFill>
          <a:blip r:embed="rId2"/>
          <a:stretch>
            <a:fillRect/>
          </a:stretch>
        </p:blipFill>
        <p:spPr>
          <a:xfrm>
            <a:off x="5396528" y="0"/>
            <a:ext cx="3300905" cy="4015631"/>
          </a:xfrm>
          <a:prstGeom prst="rect">
            <a:avLst/>
          </a:prstGeom>
        </p:spPr>
      </p:pic>
    </p:spTree>
    <p:extLst>
      <p:ext uri="{BB962C8B-B14F-4D97-AF65-F5344CB8AC3E}">
        <p14:creationId xmlns:p14="http://schemas.microsoft.com/office/powerpoint/2010/main" val="259240047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75867-8A8E-289F-1D8E-7306DD183D34}"/>
              </a:ext>
            </a:extLst>
          </p:cNvPr>
          <p:cNvSpPr>
            <a:spLocks noGrp="1"/>
          </p:cNvSpPr>
          <p:nvPr>
            <p:ph type="title"/>
          </p:nvPr>
        </p:nvSpPr>
        <p:spPr/>
        <p:txBody>
          <a:bodyPr/>
          <a:lstStyle/>
          <a:p>
            <a:r>
              <a:rPr lang="en-US" dirty="0"/>
              <a:t>AdRotator</a:t>
            </a:r>
          </a:p>
        </p:txBody>
      </p:sp>
      <p:sp>
        <p:nvSpPr>
          <p:cNvPr id="9" name="TextBox 8">
            <a:extLst>
              <a:ext uri="{FF2B5EF4-FFF2-40B4-BE49-F238E27FC236}">
                <a16:creationId xmlns:a16="http://schemas.microsoft.com/office/drawing/2014/main" id="{C93315EB-5C2D-7FDC-EE75-D985BE688410}"/>
              </a:ext>
            </a:extLst>
          </p:cNvPr>
          <p:cNvSpPr txBox="1"/>
          <p:nvPr/>
        </p:nvSpPr>
        <p:spPr>
          <a:xfrm>
            <a:off x="3601778" y="1536174"/>
            <a:ext cx="8590222" cy="3785652"/>
          </a:xfrm>
          <a:prstGeom prst="rect">
            <a:avLst/>
          </a:prstGeom>
          <a:noFill/>
        </p:spPr>
        <p:txBody>
          <a:bodyPr wrap="square">
            <a:spAutoFit/>
          </a:bodyPr>
          <a:lstStyle/>
          <a:p>
            <a:r>
              <a:rPr lang="en-US" sz="2400" dirty="0"/>
              <a:t>&lt;?xml version="1.0" encoding="utf-8" ?&gt;</a:t>
            </a:r>
          </a:p>
          <a:p>
            <a:r>
              <a:rPr lang="en-US" sz="2400" dirty="0"/>
              <a:t>&lt;Advertisements&gt;</a:t>
            </a:r>
          </a:p>
          <a:p>
            <a:r>
              <a:rPr lang="en-US" sz="2400" dirty="0"/>
              <a:t>	&lt;Ad&gt;</a:t>
            </a:r>
          </a:p>
          <a:p>
            <a:r>
              <a:rPr lang="en-US" sz="2400" dirty="0"/>
              <a:t>	&lt;</a:t>
            </a:r>
            <a:r>
              <a:rPr lang="en-US" sz="2400" dirty="0" err="1"/>
              <a:t>ImageUrl</a:t>
            </a:r>
            <a:r>
              <a:rPr lang="en-US" sz="2400" dirty="0"/>
              <a:t>&gt;1.jpg&lt;/</a:t>
            </a:r>
            <a:r>
              <a:rPr lang="en-US" sz="2400" dirty="0" err="1"/>
              <a:t>ImageUrl</a:t>
            </a:r>
            <a:r>
              <a:rPr lang="en-US" sz="2400" dirty="0"/>
              <a:t>&gt;</a:t>
            </a:r>
          </a:p>
          <a:p>
            <a:r>
              <a:rPr lang="en-US" sz="2400" dirty="0"/>
              <a:t>	&lt;</a:t>
            </a:r>
            <a:r>
              <a:rPr lang="en-US" sz="2400" dirty="0" err="1"/>
              <a:t>NavigateUrl</a:t>
            </a:r>
            <a:r>
              <a:rPr lang="en-US" sz="2400" dirty="0"/>
              <a:t>&gt;https://rkkeynotes.blogspot.com&lt;/NavigateUrl&gt;</a:t>
            </a:r>
          </a:p>
          <a:p>
            <a:r>
              <a:rPr lang="en-US" sz="2400" dirty="0"/>
              <a:t>	&lt;</a:t>
            </a:r>
            <a:r>
              <a:rPr lang="en-US" sz="2400" dirty="0" err="1"/>
              <a:t>AlternateText</a:t>
            </a:r>
            <a:r>
              <a:rPr lang="en-US" sz="2400" dirty="0"/>
              <a:t>&gt;RK&lt;/</a:t>
            </a:r>
            <a:r>
              <a:rPr lang="en-US" sz="2400" dirty="0" err="1"/>
              <a:t>AlternateText</a:t>
            </a:r>
            <a:r>
              <a:rPr lang="en-US" sz="2400" dirty="0"/>
              <a:t>&gt;</a:t>
            </a:r>
          </a:p>
          <a:p>
            <a:r>
              <a:rPr lang="en-US" sz="2400" dirty="0"/>
              <a:t>	&lt;Impressions&gt;50&lt;/Impressions&gt;</a:t>
            </a:r>
          </a:p>
          <a:p>
            <a:r>
              <a:rPr lang="en-US" sz="2400" dirty="0"/>
              <a:t>	&lt;Keyword&gt;RK&lt;/Keyword&gt;</a:t>
            </a:r>
          </a:p>
          <a:p>
            <a:r>
              <a:rPr lang="en-US" sz="2400" dirty="0"/>
              <a:t>	&lt;/Ad&gt;</a:t>
            </a:r>
          </a:p>
          <a:p>
            <a:r>
              <a:rPr lang="en-US" sz="2400" dirty="0"/>
              <a:t>&lt;/Advertisements&gt;</a:t>
            </a:r>
          </a:p>
        </p:txBody>
      </p:sp>
    </p:spTree>
    <p:extLst>
      <p:ext uri="{BB962C8B-B14F-4D97-AF65-F5344CB8AC3E}">
        <p14:creationId xmlns:p14="http://schemas.microsoft.com/office/powerpoint/2010/main" val="31244189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9E349-B10A-7D88-329E-CC436161D4AA}"/>
              </a:ext>
            </a:extLst>
          </p:cNvPr>
          <p:cNvSpPr>
            <a:spLocks noGrp="1"/>
          </p:cNvSpPr>
          <p:nvPr>
            <p:ph type="title"/>
          </p:nvPr>
        </p:nvSpPr>
        <p:spPr/>
        <p:txBody>
          <a:bodyPr/>
          <a:lstStyle/>
          <a:p>
            <a:r>
              <a:rPr lang="en-US" dirty="0"/>
              <a:t>Validation Controls</a:t>
            </a:r>
          </a:p>
        </p:txBody>
      </p:sp>
      <p:sp>
        <p:nvSpPr>
          <p:cNvPr id="3" name="Content Placeholder 2">
            <a:extLst>
              <a:ext uri="{FF2B5EF4-FFF2-40B4-BE49-F238E27FC236}">
                <a16:creationId xmlns:a16="http://schemas.microsoft.com/office/drawing/2014/main" id="{E46C6585-261F-D3C4-4FF7-D75BF9687A70}"/>
              </a:ext>
            </a:extLst>
          </p:cNvPr>
          <p:cNvSpPr>
            <a:spLocks noGrp="1"/>
          </p:cNvSpPr>
          <p:nvPr>
            <p:ph idx="1"/>
          </p:nvPr>
        </p:nvSpPr>
        <p:spPr>
          <a:xfrm>
            <a:off x="3869267" y="864108"/>
            <a:ext cx="7879709" cy="5120640"/>
          </a:xfrm>
        </p:spPr>
        <p:txBody>
          <a:bodyPr>
            <a:normAutofit lnSpcReduction="10000"/>
          </a:bodyPr>
          <a:lstStyle/>
          <a:p>
            <a:pPr algn="just"/>
            <a:r>
              <a:rPr lang="en-US" sz="2400" dirty="0">
                <a:solidFill>
                  <a:schemeClr val="tx1"/>
                </a:solidFill>
              </a:rPr>
              <a:t>Validation controls are an essential part of ASP.NET web development because they help ensure the integrity of user input. </a:t>
            </a:r>
          </a:p>
          <a:p>
            <a:pPr algn="just"/>
            <a:r>
              <a:rPr lang="en-US" sz="2400" dirty="0">
                <a:solidFill>
                  <a:schemeClr val="tx1"/>
                </a:solidFill>
              </a:rPr>
              <a:t>When users enter information into web forms, there is always the potential for intentional or unintentional errors. </a:t>
            </a:r>
          </a:p>
          <a:p>
            <a:pPr algn="just"/>
            <a:r>
              <a:rPr lang="en-US" sz="2400" dirty="0">
                <a:solidFill>
                  <a:schemeClr val="tx1"/>
                </a:solidFill>
              </a:rPr>
              <a:t>Validation controls provide a way to check the accuracy and validity of user input before the web application processes it.</a:t>
            </a:r>
          </a:p>
          <a:p>
            <a:pPr algn="just"/>
            <a:r>
              <a:rPr lang="en-US" sz="2400" dirty="0">
                <a:solidFill>
                  <a:srgbClr val="FF0000"/>
                </a:solidFill>
              </a:rPr>
              <a:t>Why validation controls are important in ASP.NET?</a:t>
            </a:r>
          </a:p>
          <a:p>
            <a:pPr algn="just"/>
            <a:r>
              <a:rPr lang="en-US" sz="2400" dirty="0">
                <a:solidFill>
                  <a:schemeClr val="tx1"/>
                </a:solidFill>
              </a:rPr>
              <a:t>Preventing invalid data from being submitted.</a:t>
            </a:r>
          </a:p>
          <a:p>
            <a:pPr algn="just"/>
            <a:r>
              <a:rPr lang="en-US" sz="2400" dirty="0">
                <a:solidFill>
                  <a:schemeClr val="tx1"/>
                </a:solidFill>
              </a:rPr>
              <a:t>Improving user experience</a:t>
            </a:r>
          </a:p>
          <a:p>
            <a:pPr algn="just"/>
            <a:r>
              <a:rPr lang="en-US" sz="2400" dirty="0">
                <a:solidFill>
                  <a:schemeClr val="tx1"/>
                </a:solidFill>
              </a:rPr>
              <a:t>Enhancing security</a:t>
            </a:r>
          </a:p>
          <a:p>
            <a:pPr algn="just"/>
            <a:r>
              <a:rPr lang="en-US" sz="2400" dirty="0">
                <a:solidFill>
                  <a:schemeClr val="tx1"/>
                </a:solidFill>
              </a:rPr>
              <a:t>Business requirements</a:t>
            </a:r>
          </a:p>
        </p:txBody>
      </p:sp>
    </p:spTree>
    <p:extLst>
      <p:ext uri="{BB962C8B-B14F-4D97-AF65-F5344CB8AC3E}">
        <p14:creationId xmlns:p14="http://schemas.microsoft.com/office/powerpoint/2010/main" val="3598726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9E349-B10A-7D88-329E-CC436161D4AA}"/>
              </a:ext>
            </a:extLst>
          </p:cNvPr>
          <p:cNvSpPr>
            <a:spLocks noGrp="1"/>
          </p:cNvSpPr>
          <p:nvPr>
            <p:ph type="title"/>
          </p:nvPr>
        </p:nvSpPr>
        <p:spPr/>
        <p:txBody>
          <a:bodyPr/>
          <a:lstStyle/>
          <a:p>
            <a:r>
              <a:rPr lang="en-US" dirty="0"/>
              <a:t>Validation Controls</a:t>
            </a:r>
          </a:p>
        </p:txBody>
      </p:sp>
      <p:sp>
        <p:nvSpPr>
          <p:cNvPr id="3" name="Content Placeholder 2">
            <a:extLst>
              <a:ext uri="{FF2B5EF4-FFF2-40B4-BE49-F238E27FC236}">
                <a16:creationId xmlns:a16="http://schemas.microsoft.com/office/drawing/2014/main" id="{E46C6585-261F-D3C4-4FF7-D75BF9687A70}"/>
              </a:ext>
            </a:extLst>
          </p:cNvPr>
          <p:cNvSpPr>
            <a:spLocks noGrp="1"/>
          </p:cNvSpPr>
          <p:nvPr>
            <p:ph idx="1"/>
          </p:nvPr>
        </p:nvSpPr>
        <p:spPr>
          <a:xfrm>
            <a:off x="3869267" y="864108"/>
            <a:ext cx="7879709" cy="5120640"/>
          </a:xfrm>
        </p:spPr>
        <p:txBody>
          <a:bodyPr>
            <a:normAutofit/>
          </a:bodyPr>
          <a:lstStyle/>
          <a:p>
            <a:pPr algn="just"/>
            <a:r>
              <a:rPr lang="en-US" sz="2400" dirty="0">
                <a:solidFill>
                  <a:schemeClr val="tx1"/>
                </a:solidFill>
              </a:rPr>
              <a:t>ASP.NET supports two types of validation controls: </a:t>
            </a:r>
          </a:p>
          <a:p>
            <a:pPr algn="just"/>
            <a:r>
              <a:rPr lang="en-US" sz="2400" b="1" dirty="0">
                <a:solidFill>
                  <a:schemeClr val="tx1"/>
                </a:solidFill>
              </a:rPr>
              <a:t>Client-side validation controls</a:t>
            </a:r>
          </a:p>
          <a:p>
            <a:pPr algn="just"/>
            <a:r>
              <a:rPr lang="en-US" sz="2400" b="1" dirty="0">
                <a:solidFill>
                  <a:schemeClr val="tx1"/>
                </a:solidFill>
              </a:rPr>
              <a:t>Server-side validation controls</a:t>
            </a:r>
          </a:p>
          <a:p>
            <a:pPr algn="just"/>
            <a:r>
              <a:rPr lang="en-US" sz="2400" dirty="0">
                <a:solidFill>
                  <a:schemeClr val="tx1"/>
                </a:solidFill>
              </a:rPr>
              <a:t>Client-side validation is good, but we must </a:t>
            </a:r>
            <a:r>
              <a:rPr lang="en-US" sz="2400" dirty="0">
                <a:solidFill>
                  <a:srgbClr val="FF0000"/>
                </a:solidFill>
              </a:rPr>
              <a:t>depend on browser and scripting language</a:t>
            </a:r>
            <a:r>
              <a:rPr lang="en-US" sz="2400" dirty="0">
                <a:solidFill>
                  <a:schemeClr val="tx1"/>
                </a:solidFill>
              </a:rPr>
              <a:t> support. The client-side validation is done in the user's browser using JavaScript and another scripting. You can use client-side validation libraries such as WebUIValidation.js in .NET.</a:t>
            </a:r>
          </a:p>
          <a:p>
            <a:pPr algn="just"/>
            <a:r>
              <a:rPr lang="en-US" sz="2400" dirty="0">
                <a:solidFill>
                  <a:schemeClr val="tx1"/>
                </a:solidFill>
              </a:rPr>
              <a:t>Server-side validation in ASP.NET is done in the </a:t>
            </a:r>
            <a:r>
              <a:rPr lang="en-US" sz="2400" b="1" u="sng" dirty="0">
                <a:solidFill>
                  <a:schemeClr val="tx1"/>
                </a:solidFill>
              </a:rPr>
              <a:t>C# code-behind</a:t>
            </a:r>
            <a:r>
              <a:rPr lang="en-US" sz="2400" dirty="0">
                <a:solidFill>
                  <a:schemeClr val="tx1"/>
                </a:solidFill>
              </a:rPr>
              <a:t>, where the value of the user input is read and validated on the server. This process is </a:t>
            </a:r>
            <a:r>
              <a:rPr lang="en-US" sz="2400" dirty="0">
                <a:solidFill>
                  <a:srgbClr val="FF0000"/>
                </a:solidFill>
              </a:rPr>
              <a:t>time-consuming but provides better security and is easier to implement </a:t>
            </a:r>
            <a:r>
              <a:rPr lang="en-US" sz="2400" dirty="0">
                <a:solidFill>
                  <a:schemeClr val="tx1"/>
                </a:solidFill>
              </a:rPr>
              <a:t>in ASP.NET. </a:t>
            </a:r>
          </a:p>
        </p:txBody>
      </p:sp>
    </p:spTree>
    <p:extLst>
      <p:ext uri="{BB962C8B-B14F-4D97-AF65-F5344CB8AC3E}">
        <p14:creationId xmlns:p14="http://schemas.microsoft.com/office/powerpoint/2010/main" val="2736086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9E349-B10A-7D88-329E-CC436161D4AA}"/>
              </a:ext>
            </a:extLst>
          </p:cNvPr>
          <p:cNvSpPr>
            <a:spLocks noGrp="1"/>
          </p:cNvSpPr>
          <p:nvPr>
            <p:ph type="title"/>
          </p:nvPr>
        </p:nvSpPr>
        <p:spPr/>
        <p:txBody>
          <a:bodyPr/>
          <a:lstStyle/>
          <a:p>
            <a:r>
              <a:rPr lang="en-US" dirty="0"/>
              <a:t>Validation Controls</a:t>
            </a:r>
          </a:p>
        </p:txBody>
      </p:sp>
      <p:sp>
        <p:nvSpPr>
          <p:cNvPr id="3" name="Content Placeholder 2">
            <a:extLst>
              <a:ext uri="{FF2B5EF4-FFF2-40B4-BE49-F238E27FC236}">
                <a16:creationId xmlns:a16="http://schemas.microsoft.com/office/drawing/2014/main" id="{E46C6585-261F-D3C4-4FF7-D75BF9687A70}"/>
              </a:ext>
            </a:extLst>
          </p:cNvPr>
          <p:cNvSpPr>
            <a:spLocks noGrp="1"/>
          </p:cNvSpPr>
          <p:nvPr>
            <p:ph idx="1"/>
          </p:nvPr>
        </p:nvSpPr>
        <p:spPr>
          <a:xfrm>
            <a:off x="3869267" y="864108"/>
            <a:ext cx="7879709" cy="5120640"/>
          </a:xfrm>
        </p:spPr>
        <p:txBody>
          <a:bodyPr>
            <a:normAutofit/>
          </a:bodyPr>
          <a:lstStyle/>
          <a:p>
            <a:pPr algn="just"/>
            <a:r>
              <a:rPr lang="en-US" sz="2400" dirty="0">
                <a:solidFill>
                  <a:schemeClr val="tx1"/>
                </a:solidFill>
              </a:rPr>
              <a:t>ASP.NET provides several types of validation controls that can be used to validate user input in web forms. Some of the common validation controls are:</a:t>
            </a:r>
          </a:p>
          <a:p>
            <a:pPr algn="just"/>
            <a:r>
              <a:rPr lang="en-US" sz="2400" b="1" dirty="0" err="1">
                <a:solidFill>
                  <a:schemeClr val="tx1"/>
                </a:solidFill>
              </a:rPr>
              <a:t>RequiredFieldValidation</a:t>
            </a:r>
            <a:r>
              <a:rPr lang="en-US" sz="2400" b="1" dirty="0">
                <a:solidFill>
                  <a:schemeClr val="tx1"/>
                </a:solidFill>
              </a:rPr>
              <a:t> Control</a:t>
            </a:r>
          </a:p>
          <a:p>
            <a:pPr algn="just"/>
            <a:r>
              <a:rPr lang="en-US" sz="2400" b="1" dirty="0" err="1">
                <a:solidFill>
                  <a:schemeClr val="tx1"/>
                </a:solidFill>
              </a:rPr>
              <a:t>CompareValidator</a:t>
            </a:r>
            <a:r>
              <a:rPr lang="en-US" sz="2400" b="1" dirty="0">
                <a:solidFill>
                  <a:schemeClr val="tx1"/>
                </a:solidFill>
              </a:rPr>
              <a:t> Control</a:t>
            </a:r>
          </a:p>
          <a:p>
            <a:pPr algn="just"/>
            <a:r>
              <a:rPr lang="en-US" sz="2400" b="1" dirty="0" err="1">
                <a:solidFill>
                  <a:schemeClr val="tx1"/>
                </a:solidFill>
              </a:rPr>
              <a:t>RangeValidator</a:t>
            </a:r>
            <a:r>
              <a:rPr lang="en-US" sz="2400" b="1" dirty="0">
                <a:solidFill>
                  <a:schemeClr val="tx1"/>
                </a:solidFill>
              </a:rPr>
              <a:t> Control</a:t>
            </a:r>
          </a:p>
          <a:p>
            <a:pPr algn="just"/>
            <a:r>
              <a:rPr lang="en-US" sz="2400" b="1" dirty="0" err="1">
                <a:solidFill>
                  <a:schemeClr val="tx1"/>
                </a:solidFill>
              </a:rPr>
              <a:t>RegularExpressionValidator</a:t>
            </a:r>
            <a:r>
              <a:rPr lang="en-US" sz="2400" b="1" dirty="0">
                <a:solidFill>
                  <a:schemeClr val="tx1"/>
                </a:solidFill>
              </a:rPr>
              <a:t> Control</a:t>
            </a:r>
          </a:p>
          <a:p>
            <a:pPr algn="just"/>
            <a:r>
              <a:rPr lang="en-US" sz="2400" b="1" dirty="0" err="1">
                <a:solidFill>
                  <a:schemeClr val="tx1"/>
                </a:solidFill>
              </a:rPr>
              <a:t>CustomValidator</a:t>
            </a:r>
            <a:r>
              <a:rPr lang="en-US" sz="2400" b="1" dirty="0">
                <a:solidFill>
                  <a:schemeClr val="tx1"/>
                </a:solidFill>
              </a:rPr>
              <a:t> Control</a:t>
            </a:r>
          </a:p>
          <a:p>
            <a:pPr algn="just"/>
            <a:r>
              <a:rPr lang="en-US" sz="2400" b="1" dirty="0" err="1">
                <a:solidFill>
                  <a:schemeClr val="tx1"/>
                </a:solidFill>
              </a:rPr>
              <a:t>ValidationSummary</a:t>
            </a:r>
            <a:endParaRPr lang="en-US" sz="2400" b="1" dirty="0">
              <a:solidFill>
                <a:schemeClr val="tx1"/>
              </a:solidFill>
            </a:endParaRPr>
          </a:p>
        </p:txBody>
      </p:sp>
    </p:spTree>
    <p:extLst>
      <p:ext uri="{BB962C8B-B14F-4D97-AF65-F5344CB8AC3E}">
        <p14:creationId xmlns:p14="http://schemas.microsoft.com/office/powerpoint/2010/main" val="1133519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9E349-B10A-7D88-329E-CC436161D4AA}"/>
              </a:ext>
            </a:extLst>
          </p:cNvPr>
          <p:cNvSpPr>
            <a:spLocks noGrp="1"/>
          </p:cNvSpPr>
          <p:nvPr>
            <p:ph type="title"/>
          </p:nvPr>
        </p:nvSpPr>
        <p:spPr/>
        <p:txBody>
          <a:bodyPr/>
          <a:lstStyle/>
          <a:p>
            <a:r>
              <a:rPr lang="en-US" dirty="0"/>
              <a:t>Validation Controls</a:t>
            </a:r>
          </a:p>
        </p:txBody>
      </p:sp>
      <p:graphicFrame>
        <p:nvGraphicFramePr>
          <p:cNvPr id="6" name="Table 5">
            <a:extLst>
              <a:ext uri="{FF2B5EF4-FFF2-40B4-BE49-F238E27FC236}">
                <a16:creationId xmlns:a16="http://schemas.microsoft.com/office/drawing/2014/main" id="{086CEA8B-E703-8215-F5CD-854AF20E6EB7}"/>
              </a:ext>
            </a:extLst>
          </p:cNvPr>
          <p:cNvGraphicFramePr>
            <a:graphicFrameLocks noGrp="1"/>
          </p:cNvGraphicFramePr>
          <p:nvPr>
            <p:extLst>
              <p:ext uri="{D42A27DB-BD31-4B8C-83A1-F6EECF244321}">
                <p14:modId xmlns:p14="http://schemas.microsoft.com/office/powerpoint/2010/main" val="3889590369"/>
              </p:ext>
            </p:extLst>
          </p:nvPr>
        </p:nvGraphicFramePr>
        <p:xfrm>
          <a:off x="2317896" y="76792"/>
          <a:ext cx="9696895" cy="6678932"/>
        </p:xfrm>
        <a:graphic>
          <a:graphicData uri="http://schemas.openxmlformats.org/drawingml/2006/table">
            <a:tbl>
              <a:tblPr/>
              <a:tblGrid>
                <a:gridCol w="2222206">
                  <a:extLst>
                    <a:ext uri="{9D8B030D-6E8A-4147-A177-3AD203B41FA5}">
                      <a16:colId xmlns:a16="http://schemas.microsoft.com/office/drawing/2014/main" val="3162113819"/>
                    </a:ext>
                  </a:extLst>
                </a:gridCol>
                <a:gridCol w="7474689">
                  <a:extLst>
                    <a:ext uri="{9D8B030D-6E8A-4147-A177-3AD203B41FA5}">
                      <a16:colId xmlns:a16="http://schemas.microsoft.com/office/drawing/2014/main" val="656211273"/>
                    </a:ext>
                  </a:extLst>
                </a:gridCol>
              </a:tblGrid>
              <a:tr h="211187">
                <a:tc>
                  <a:txBody>
                    <a:bodyPr/>
                    <a:lstStyle/>
                    <a:p>
                      <a:r>
                        <a:rPr lang="en-US" sz="2300">
                          <a:solidFill>
                            <a:schemeClr val="bg1"/>
                          </a:solidFill>
                          <a:effectLst/>
                        </a:rPr>
                        <a:t>Validation Control</a:t>
                      </a:r>
                    </a:p>
                  </a:txBody>
                  <a:tcPr marL="52797" marR="52797" marT="26398" marB="26398"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0086DC"/>
                    </a:solidFill>
                  </a:tcPr>
                </a:tc>
                <a:tc>
                  <a:txBody>
                    <a:bodyPr/>
                    <a:lstStyle/>
                    <a:p>
                      <a:r>
                        <a:rPr lang="en-US" sz="2300" dirty="0">
                          <a:solidFill>
                            <a:schemeClr val="bg1"/>
                          </a:solidFill>
                          <a:effectLst/>
                        </a:rPr>
                        <a:t>Description</a:t>
                      </a:r>
                    </a:p>
                  </a:txBody>
                  <a:tcPr marL="52797" marR="52797" marT="26398" marB="26398"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0086DC"/>
                    </a:solidFill>
                  </a:tcPr>
                </a:tc>
                <a:extLst>
                  <a:ext uri="{0D108BD9-81ED-4DB2-BD59-A6C34878D82A}">
                    <a16:rowId xmlns:a16="http://schemas.microsoft.com/office/drawing/2014/main" val="655069781"/>
                  </a:ext>
                </a:extLst>
              </a:tr>
              <a:tr h="844746">
                <a:tc>
                  <a:txBody>
                    <a:bodyPr/>
                    <a:lstStyle/>
                    <a:p>
                      <a:r>
                        <a:rPr lang="en-US" sz="2300" dirty="0" err="1">
                          <a:solidFill>
                            <a:srgbClr val="FF0000"/>
                          </a:solidFill>
                          <a:effectLst/>
                        </a:rPr>
                        <a:t>RequiredField</a:t>
                      </a:r>
                      <a:r>
                        <a:rPr lang="en-US" sz="2300" dirty="0">
                          <a:solidFill>
                            <a:srgbClr val="FF0000"/>
                          </a:solidFill>
                          <a:effectLst/>
                        </a:rPr>
                        <a:t> Validation</a:t>
                      </a:r>
                    </a:p>
                  </a:txBody>
                  <a:tcPr marL="52797" marR="52797" marT="26398" marB="26398"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2300" dirty="0">
                          <a:solidFill>
                            <a:schemeClr val="tx1"/>
                          </a:solidFill>
                          <a:effectLst/>
                        </a:rPr>
                        <a:t>This control </a:t>
                      </a:r>
                      <a:r>
                        <a:rPr lang="en-US" sz="2300" dirty="0">
                          <a:solidFill>
                            <a:schemeClr val="tx1"/>
                          </a:solidFill>
                          <a:effectLst/>
                          <a:highlight>
                            <a:srgbClr val="FFFF00"/>
                          </a:highlight>
                        </a:rPr>
                        <a:t>ensures that a field is not left empty or blank</a:t>
                      </a:r>
                      <a:r>
                        <a:rPr lang="en-US" sz="2300" dirty="0">
                          <a:solidFill>
                            <a:schemeClr val="tx1"/>
                          </a:solidFill>
                          <a:effectLst/>
                        </a:rPr>
                        <a:t>. It can be used for textboxes, dropdown lists, checkboxes, and other input controls.</a:t>
                      </a:r>
                    </a:p>
                  </a:txBody>
                  <a:tcPr marL="52797" marR="52797" marT="26398" marB="26398"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405979806"/>
                  </a:ext>
                </a:extLst>
              </a:tr>
              <a:tr h="1003136">
                <a:tc>
                  <a:txBody>
                    <a:bodyPr/>
                    <a:lstStyle/>
                    <a:p>
                      <a:r>
                        <a:rPr lang="en-US" sz="2300" dirty="0">
                          <a:solidFill>
                            <a:srgbClr val="FF0000"/>
                          </a:solidFill>
                          <a:effectLst/>
                        </a:rPr>
                        <a:t>Compare Validator</a:t>
                      </a:r>
                    </a:p>
                  </a:txBody>
                  <a:tcPr marL="52797" marR="52797" marT="26398" marB="26398"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2300" dirty="0">
                          <a:solidFill>
                            <a:schemeClr val="tx1"/>
                          </a:solidFill>
                          <a:effectLst/>
                        </a:rPr>
                        <a:t>This control </a:t>
                      </a:r>
                      <a:r>
                        <a:rPr lang="en-US" sz="2300" dirty="0">
                          <a:solidFill>
                            <a:schemeClr val="tx1"/>
                          </a:solidFill>
                          <a:effectLst/>
                          <a:highlight>
                            <a:srgbClr val="FFFF00"/>
                          </a:highlight>
                        </a:rPr>
                        <a:t>compares</a:t>
                      </a:r>
                      <a:r>
                        <a:rPr lang="en-US" sz="2300" dirty="0">
                          <a:solidFill>
                            <a:schemeClr val="tx1"/>
                          </a:solidFill>
                          <a:effectLst/>
                        </a:rPr>
                        <a:t> the value of one input control to another. It can </a:t>
                      </a:r>
                      <a:r>
                        <a:rPr lang="en-US" sz="2300" dirty="0">
                          <a:solidFill>
                            <a:schemeClr val="tx1"/>
                          </a:solidFill>
                          <a:effectLst/>
                          <a:highlight>
                            <a:srgbClr val="FFFF00"/>
                          </a:highlight>
                        </a:rPr>
                        <a:t>validate passwords, confirm email addresses</a:t>
                      </a:r>
                      <a:r>
                        <a:rPr lang="en-US" sz="2300" dirty="0">
                          <a:solidFill>
                            <a:schemeClr val="tx1"/>
                          </a:solidFill>
                          <a:effectLst/>
                        </a:rPr>
                        <a:t>, and other scenarios where two values must match.</a:t>
                      </a:r>
                    </a:p>
                  </a:txBody>
                  <a:tcPr marL="52797" marR="52797" marT="26398" marB="26398"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902086369"/>
                  </a:ext>
                </a:extLst>
              </a:tr>
              <a:tr h="844746">
                <a:tc>
                  <a:txBody>
                    <a:bodyPr/>
                    <a:lstStyle/>
                    <a:p>
                      <a:r>
                        <a:rPr lang="en-US" sz="2300" dirty="0" err="1">
                          <a:solidFill>
                            <a:srgbClr val="FF0000"/>
                          </a:solidFill>
                          <a:effectLst/>
                        </a:rPr>
                        <a:t>RangeValidator</a:t>
                      </a:r>
                      <a:endParaRPr lang="en-US" sz="2300" dirty="0">
                        <a:solidFill>
                          <a:srgbClr val="FF0000"/>
                        </a:solidFill>
                        <a:effectLst/>
                      </a:endParaRPr>
                    </a:p>
                  </a:txBody>
                  <a:tcPr marL="52797" marR="52797" marT="26398" marB="26398"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2300" dirty="0">
                          <a:solidFill>
                            <a:schemeClr val="tx1"/>
                          </a:solidFill>
                          <a:effectLst/>
                        </a:rPr>
                        <a:t>This control checks if a value falls within a </a:t>
                      </a:r>
                      <a:r>
                        <a:rPr lang="en-US" sz="2300" dirty="0">
                          <a:solidFill>
                            <a:schemeClr val="tx1"/>
                          </a:solidFill>
                          <a:effectLst/>
                          <a:highlight>
                            <a:srgbClr val="FFFF00"/>
                          </a:highlight>
                        </a:rPr>
                        <a:t>specific</a:t>
                      </a:r>
                      <a:r>
                        <a:rPr lang="en-US" sz="2300" dirty="0">
                          <a:solidFill>
                            <a:schemeClr val="tx1"/>
                          </a:solidFill>
                          <a:effectLst/>
                        </a:rPr>
                        <a:t> </a:t>
                      </a:r>
                      <a:r>
                        <a:rPr lang="en-US" sz="2300" dirty="0">
                          <a:solidFill>
                            <a:schemeClr val="tx1"/>
                          </a:solidFill>
                          <a:effectLst/>
                          <a:highlight>
                            <a:srgbClr val="FFFF00"/>
                          </a:highlight>
                        </a:rPr>
                        <a:t>range</a:t>
                      </a:r>
                      <a:r>
                        <a:rPr lang="en-US" sz="2300" dirty="0">
                          <a:solidFill>
                            <a:schemeClr val="tx1"/>
                          </a:solidFill>
                          <a:effectLst/>
                        </a:rPr>
                        <a:t>. For example, it can be used to validate a user's </a:t>
                      </a:r>
                      <a:r>
                        <a:rPr lang="en-US" sz="2300" dirty="0">
                          <a:solidFill>
                            <a:schemeClr val="tx1"/>
                          </a:solidFill>
                          <a:effectLst/>
                          <a:highlight>
                            <a:srgbClr val="FFFF00"/>
                          </a:highlight>
                        </a:rPr>
                        <a:t>age, income, or date of birth</a:t>
                      </a:r>
                      <a:r>
                        <a:rPr lang="en-US" sz="2300" dirty="0">
                          <a:solidFill>
                            <a:schemeClr val="tx1"/>
                          </a:solidFill>
                          <a:effectLst/>
                        </a:rPr>
                        <a:t>.</a:t>
                      </a:r>
                    </a:p>
                  </a:txBody>
                  <a:tcPr marL="52797" marR="52797" marT="26398" marB="26398"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3968334253"/>
                  </a:ext>
                </a:extLst>
              </a:tr>
              <a:tr h="1003136">
                <a:tc>
                  <a:txBody>
                    <a:bodyPr/>
                    <a:lstStyle/>
                    <a:p>
                      <a:r>
                        <a:rPr lang="en-US" sz="2300" dirty="0">
                          <a:solidFill>
                            <a:srgbClr val="FF0000"/>
                          </a:solidFill>
                          <a:effectLst/>
                        </a:rPr>
                        <a:t>Regular Expression Validator</a:t>
                      </a:r>
                    </a:p>
                  </a:txBody>
                  <a:tcPr marL="52797" marR="52797" marT="26398" marB="26398"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2300" dirty="0">
                          <a:solidFill>
                            <a:schemeClr val="tx1"/>
                          </a:solidFill>
                          <a:effectLst/>
                        </a:rPr>
                        <a:t>This control checks if a value matches a specified regular expression pattern. For example, it can validate email addresses</a:t>
                      </a:r>
                      <a:r>
                        <a:rPr lang="en-US" sz="2300" dirty="0">
                          <a:solidFill>
                            <a:schemeClr val="tx1"/>
                          </a:solidFill>
                          <a:effectLst/>
                          <a:highlight>
                            <a:srgbClr val="FFFF00"/>
                          </a:highlight>
                        </a:rPr>
                        <a:t>, phone numbers, zip codes</a:t>
                      </a:r>
                      <a:r>
                        <a:rPr lang="en-US" sz="2300" dirty="0">
                          <a:solidFill>
                            <a:schemeClr val="tx1"/>
                          </a:solidFill>
                          <a:effectLst/>
                        </a:rPr>
                        <a:t>, and other input types.</a:t>
                      </a:r>
                    </a:p>
                  </a:txBody>
                  <a:tcPr marL="52797" marR="52797" marT="26398" marB="26398"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877700714"/>
                  </a:ext>
                </a:extLst>
              </a:tr>
              <a:tr h="686356">
                <a:tc>
                  <a:txBody>
                    <a:bodyPr/>
                    <a:lstStyle/>
                    <a:p>
                      <a:r>
                        <a:rPr lang="en-US" sz="2300" dirty="0">
                          <a:solidFill>
                            <a:srgbClr val="FF0000"/>
                          </a:solidFill>
                          <a:effectLst/>
                        </a:rPr>
                        <a:t>Custom Validator</a:t>
                      </a:r>
                    </a:p>
                  </a:txBody>
                  <a:tcPr marL="52797" marR="52797" marT="26398" marB="26398"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2300" dirty="0">
                          <a:solidFill>
                            <a:schemeClr val="tx1"/>
                          </a:solidFill>
                          <a:effectLst/>
                        </a:rPr>
                        <a:t>This control allows </a:t>
                      </a:r>
                      <a:r>
                        <a:rPr lang="en-US" sz="2300" dirty="0">
                          <a:solidFill>
                            <a:schemeClr val="tx1"/>
                          </a:solidFill>
                          <a:effectLst/>
                          <a:highlight>
                            <a:srgbClr val="FFFF00"/>
                          </a:highlight>
                        </a:rPr>
                        <a:t>developers to define their validation logic</a:t>
                      </a:r>
                      <a:r>
                        <a:rPr lang="en-US" sz="2300" dirty="0">
                          <a:solidFill>
                            <a:schemeClr val="tx1"/>
                          </a:solidFill>
                          <a:effectLst/>
                        </a:rPr>
                        <a:t>. It usually depends on the business rules. </a:t>
                      </a:r>
                    </a:p>
                  </a:txBody>
                  <a:tcPr marL="52797" marR="52797" marT="26398" marB="26398"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1212932483"/>
                  </a:ext>
                </a:extLst>
              </a:tr>
              <a:tr h="527966">
                <a:tc>
                  <a:txBody>
                    <a:bodyPr/>
                    <a:lstStyle/>
                    <a:p>
                      <a:r>
                        <a:rPr lang="en-US" sz="2300" dirty="0">
                          <a:solidFill>
                            <a:srgbClr val="FF0000"/>
                          </a:solidFill>
                          <a:effectLst/>
                        </a:rPr>
                        <a:t>Validation Summary</a:t>
                      </a:r>
                    </a:p>
                  </a:txBody>
                  <a:tcPr marL="52797" marR="52797" marT="26398" marB="26398"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tc>
                  <a:txBody>
                    <a:bodyPr/>
                    <a:lstStyle/>
                    <a:p>
                      <a:r>
                        <a:rPr lang="en-US" sz="2300" dirty="0">
                          <a:solidFill>
                            <a:schemeClr val="tx1"/>
                          </a:solidFill>
                          <a:effectLst/>
                        </a:rPr>
                        <a:t>This control </a:t>
                      </a:r>
                      <a:r>
                        <a:rPr lang="en-US" sz="2300" dirty="0">
                          <a:solidFill>
                            <a:schemeClr val="tx1"/>
                          </a:solidFill>
                          <a:effectLst/>
                          <a:highlight>
                            <a:srgbClr val="FFFF00"/>
                          </a:highlight>
                        </a:rPr>
                        <a:t>displays a report of all validation errors </a:t>
                      </a:r>
                      <a:r>
                        <a:rPr lang="en-US" sz="2300" dirty="0">
                          <a:solidFill>
                            <a:schemeClr val="tx1"/>
                          </a:solidFill>
                          <a:effectLst/>
                        </a:rPr>
                        <a:t>that occurred on a Web page.</a:t>
                      </a:r>
                    </a:p>
                  </a:txBody>
                  <a:tcPr marL="52797" marR="52797" marT="26398" marB="26398" anchor="ctr">
                    <a:lnL w="7620" cap="flat" cmpd="sng" algn="ctr">
                      <a:solidFill>
                        <a:srgbClr val="ABABAB"/>
                      </a:solidFill>
                      <a:prstDash val="dash"/>
                      <a:round/>
                      <a:headEnd type="none" w="med" len="med"/>
                      <a:tailEnd type="none" w="med" len="med"/>
                    </a:lnL>
                    <a:lnR w="7620" cap="flat" cmpd="sng" algn="ctr">
                      <a:solidFill>
                        <a:srgbClr val="ABABAB"/>
                      </a:solidFill>
                      <a:prstDash val="dash"/>
                      <a:round/>
                      <a:headEnd type="none" w="med" len="med"/>
                      <a:tailEnd type="none" w="med" len="med"/>
                    </a:lnR>
                    <a:lnT w="7620" cap="flat" cmpd="sng" algn="ctr">
                      <a:solidFill>
                        <a:srgbClr val="ABABAB"/>
                      </a:solidFill>
                      <a:prstDash val="dash"/>
                      <a:round/>
                      <a:headEnd type="none" w="med" len="med"/>
                      <a:tailEnd type="none" w="med" len="med"/>
                    </a:lnT>
                    <a:lnB w="7620" cap="flat" cmpd="sng" algn="ctr">
                      <a:solidFill>
                        <a:srgbClr val="ABABAB"/>
                      </a:solidFill>
                      <a:prstDash val="dash"/>
                      <a:round/>
                      <a:headEnd type="none" w="med" len="med"/>
                      <a:tailEnd type="none" w="med" len="med"/>
                    </a:lnB>
                    <a:solidFill>
                      <a:srgbClr val="FFFFFF"/>
                    </a:solidFill>
                  </a:tcPr>
                </a:tc>
                <a:extLst>
                  <a:ext uri="{0D108BD9-81ED-4DB2-BD59-A6C34878D82A}">
                    <a16:rowId xmlns:a16="http://schemas.microsoft.com/office/drawing/2014/main" val="2789461616"/>
                  </a:ext>
                </a:extLst>
              </a:tr>
            </a:tbl>
          </a:graphicData>
        </a:graphic>
      </p:graphicFrame>
    </p:spTree>
    <p:extLst>
      <p:ext uri="{BB962C8B-B14F-4D97-AF65-F5344CB8AC3E}">
        <p14:creationId xmlns:p14="http://schemas.microsoft.com/office/powerpoint/2010/main" val="2843763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25D2-4EB1-1A52-A020-9AB7E0B16B7A}"/>
              </a:ext>
            </a:extLst>
          </p:cNvPr>
          <p:cNvSpPr>
            <a:spLocks noGrp="1"/>
          </p:cNvSpPr>
          <p:nvPr>
            <p:ph type="title"/>
          </p:nvPr>
        </p:nvSpPr>
        <p:spPr/>
        <p:txBody>
          <a:bodyPr/>
          <a:lstStyle/>
          <a:p>
            <a:pPr algn="ctr"/>
            <a:r>
              <a:rPr lang="en-US" dirty="0"/>
              <a:t>ASP.NET</a:t>
            </a:r>
          </a:p>
        </p:txBody>
      </p:sp>
      <p:sp>
        <p:nvSpPr>
          <p:cNvPr id="3" name="Content Placeholder 2">
            <a:extLst>
              <a:ext uri="{FF2B5EF4-FFF2-40B4-BE49-F238E27FC236}">
                <a16:creationId xmlns:a16="http://schemas.microsoft.com/office/drawing/2014/main" id="{3817630C-671D-3E52-BFFD-EE261A1ECD94}"/>
              </a:ext>
            </a:extLst>
          </p:cNvPr>
          <p:cNvSpPr>
            <a:spLocks noGrp="1"/>
          </p:cNvSpPr>
          <p:nvPr>
            <p:ph idx="1"/>
          </p:nvPr>
        </p:nvSpPr>
        <p:spPr/>
        <p:txBody>
          <a:bodyPr>
            <a:normAutofit fontScale="92500"/>
          </a:bodyPr>
          <a:lstStyle/>
          <a:p>
            <a:pPr algn="just"/>
            <a:r>
              <a:rPr lang="en-US" sz="2400" dirty="0">
                <a:solidFill>
                  <a:schemeClr val="tx1"/>
                </a:solidFill>
              </a:rPr>
              <a:t>ASP stands for </a:t>
            </a:r>
            <a:r>
              <a:rPr lang="en-US" sz="2400" dirty="0">
                <a:solidFill>
                  <a:srgbClr val="FF0000"/>
                </a:solidFill>
              </a:rPr>
              <a:t>Active Server Pages.</a:t>
            </a:r>
            <a:endParaRPr lang="en-US" sz="2400" dirty="0">
              <a:solidFill>
                <a:schemeClr val="tx1"/>
              </a:solidFill>
            </a:endParaRPr>
          </a:p>
          <a:p>
            <a:pPr algn="just"/>
            <a:r>
              <a:rPr lang="en-US" sz="2400" dirty="0">
                <a:solidFill>
                  <a:schemeClr val="tx1"/>
                </a:solidFill>
              </a:rPr>
              <a:t>ASP is a development framework for </a:t>
            </a:r>
            <a:r>
              <a:rPr lang="en-US" sz="2400" dirty="0">
                <a:solidFill>
                  <a:srgbClr val="FF0000"/>
                </a:solidFill>
              </a:rPr>
              <a:t>building dynamic web pages.</a:t>
            </a:r>
          </a:p>
          <a:p>
            <a:pPr algn="just"/>
            <a:r>
              <a:rPr lang="en-US" sz="2400" dirty="0">
                <a:solidFill>
                  <a:schemeClr val="tx1"/>
                </a:solidFill>
              </a:rPr>
              <a:t>ASP and ASP.NET are </a:t>
            </a:r>
            <a:r>
              <a:rPr lang="en-US" sz="2400" b="1" dirty="0">
                <a:solidFill>
                  <a:srgbClr val="FF0000"/>
                </a:solidFill>
              </a:rPr>
              <a:t>server side </a:t>
            </a:r>
            <a:r>
              <a:rPr lang="en-US" sz="2400" dirty="0">
                <a:solidFill>
                  <a:schemeClr val="tx1"/>
                </a:solidFill>
              </a:rPr>
              <a:t>technologies.</a:t>
            </a:r>
          </a:p>
          <a:p>
            <a:pPr algn="just"/>
            <a:r>
              <a:rPr lang="en-US" sz="2400" dirty="0">
                <a:solidFill>
                  <a:schemeClr val="tx1"/>
                </a:solidFill>
              </a:rPr>
              <a:t>Both technologies enable computer code to be executed by an Internet server.</a:t>
            </a:r>
          </a:p>
          <a:p>
            <a:pPr algn="just"/>
            <a:r>
              <a:rPr lang="en-US" sz="2400" dirty="0">
                <a:solidFill>
                  <a:schemeClr val="tx1"/>
                </a:solidFill>
              </a:rPr>
              <a:t>When a browser requests an ASP or ASP.NET file, the ASP engine reads the file, executes any code in the file, and returns the result to the browser.</a:t>
            </a:r>
          </a:p>
          <a:p>
            <a:pPr algn="just"/>
            <a:r>
              <a:rPr lang="en-US" sz="2400" dirty="0">
                <a:solidFill>
                  <a:schemeClr val="tx1"/>
                </a:solidFill>
              </a:rPr>
              <a:t>ASP.NET was released in 2002 as a successor to Classic ASP.</a:t>
            </a:r>
          </a:p>
          <a:p>
            <a:pPr algn="just"/>
            <a:r>
              <a:rPr lang="en-US" sz="2400" dirty="0">
                <a:solidFill>
                  <a:schemeClr val="tx1"/>
                </a:solidFill>
              </a:rPr>
              <a:t>ASP.NET pages have the </a:t>
            </a:r>
            <a:r>
              <a:rPr lang="en-US" sz="2400" b="1" dirty="0">
                <a:solidFill>
                  <a:srgbClr val="FF0000"/>
                </a:solidFill>
              </a:rPr>
              <a:t>extension .</a:t>
            </a:r>
            <a:r>
              <a:rPr lang="en-US" sz="2400" b="1" dirty="0" err="1">
                <a:solidFill>
                  <a:srgbClr val="FF0000"/>
                </a:solidFill>
              </a:rPr>
              <a:t>aspx</a:t>
            </a:r>
            <a:r>
              <a:rPr lang="en-US" sz="2400" b="1" dirty="0">
                <a:solidFill>
                  <a:srgbClr val="FF0000"/>
                </a:solidFill>
              </a:rPr>
              <a:t> </a:t>
            </a:r>
            <a:r>
              <a:rPr lang="en-US" sz="2400" dirty="0">
                <a:solidFill>
                  <a:schemeClr val="tx1"/>
                </a:solidFill>
              </a:rPr>
              <a:t>and are normally written in </a:t>
            </a:r>
            <a:r>
              <a:rPr lang="en-US" sz="2400" dirty="0">
                <a:solidFill>
                  <a:srgbClr val="FF0000"/>
                </a:solidFill>
              </a:rPr>
              <a:t>C#</a:t>
            </a:r>
            <a:r>
              <a:rPr lang="en-US" sz="2400" dirty="0">
                <a:solidFill>
                  <a:schemeClr val="tx1"/>
                </a:solidFill>
              </a:rPr>
              <a:t> aka (C sharp).</a:t>
            </a:r>
          </a:p>
          <a:p>
            <a:pPr algn="just"/>
            <a:r>
              <a:rPr lang="en-US" sz="2400" dirty="0">
                <a:solidFill>
                  <a:schemeClr val="tx1"/>
                </a:solidFill>
              </a:rPr>
              <a:t>Latest version </a:t>
            </a:r>
            <a:r>
              <a:rPr lang="en-US" sz="2400" dirty="0">
                <a:solidFill>
                  <a:srgbClr val="FF0000"/>
                </a:solidFill>
              </a:rPr>
              <a:t>4.8</a:t>
            </a:r>
          </a:p>
          <a:p>
            <a:pPr algn="just"/>
            <a:endParaRPr lang="en-US" sz="2400" dirty="0">
              <a:solidFill>
                <a:srgbClr val="FF0000"/>
              </a:solidFill>
            </a:endParaRPr>
          </a:p>
        </p:txBody>
      </p:sp>
    </p:spTree>
    <p:extLst>
      <p:ext uri="{BB962C8B-B14F-4D97-AF65-F5344CB8AC3E}">
        <p14:creationId xmlns:p14="http://schemas.microsoft.com/office/powerpoint/2010/main" val="4237666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C19CA-B403-A7EC-1717-B293D37B452F}"/>
              </a:ext>
            </a:extLst>
          </p:cNvPr>
          <p:cNvSpPr>
            <a:spLocks noGrp="1"/>
          </p:cNvSpPr>
          <p:nvPr>
            <p:ph type="title"/>
          </p:nvPr>
        </p:nvSpPr>
        <p:spPr/>
        <p:txBody>
          <a:bodyPr/>
          <a:lstStyle/>
          <a:p>
            <a:r>
              <a:rPr lang="en-US" dirty="0"/>
              <a:t>Error</a:t>
            </a:r>
          </a:p>
        </p:txBody>
      </p:sp>
      <p:sp>
        <p:nvSpPr>
          <p:cNvPr id="3" name="Content Placeholder 2">
            <a:extLst>
              <a:ext uri="{FF2B5EF4-FFF2-40B4-BE49-F238E27FC236}">
                <a16:creationId xmlns:a16="http://schemas.microsoft.com/office/drawing/2014/main" id="{5F669564-E981-126C-2EFB-CE2E548A3D57}"/>
              </a:ext>
            </a:extLst>
          </p:cNvPr>
          <p:cNvSpPr>
            <a:spLocks noGrp="1"/>
          </p:cNvSpPr>
          <p:nvPr>
            <p:ph idx="1"/>
          </p:nvPr>
        </p:nvSpPr>
        <p:spPr>
          <a:xfrm>
            <a:off x="3508744" y="864108"/>
            <a:ext cx="8683256" cy="5120640"/>
          </a:xfrm>
        </p:spPr>
        <p:txBody>
          <a:bodyPr>
            <a:normAutofit/>
          </a:bodyPr>
          <a:lstStyle/>
          <a:p>
            <a:r>
              <a:rPr lang="en-US" sz="2400" dirty="0">
                <a:solidFill>
                  <a:schemeClr val="tx1"/>
                </a:solidFill>
              </a:rPr>
              <a:t>&lt;</a:t>
            </a:r>
            <a:r>
              <a:rPr lang="en-US" sz="2400" dirty="0" err="1">
                <a:solidFill>
                  <a:schemeClr val="tx1"/>
                </a:solidFill>
              </a:rPr>
              <a:t>appSettings</a:t>
            </a:r>
            <a:r>
              <a:rPr lang="en-US" sz="2400" dirty="0">
                <a:solidFill>
                  <a:schemeClr val="tx1"/>
                </a:solidFill>
              </a:rPr>
              <a:t>&gt;</a:t>
            </a:r>
          </a:p>
          <a:p>
            <a:r>
              <a:rPr lang="en-US" sz="2400" dirty="0">
                <a:solidFill>
                  <a:schemeClr val="tx1"/>
                </a:solidFill>
              </a:rPr>
              <a:t>&lt;add key="</a:t>
            </a:r>
            <a:r>
              <a:rPr lang="en-US" sz="2400" dirty="0" err="1">
                <a:solidFill>
                  <a:schemeClr val="tx1"/>
                </a:solidFill>
              </a:rPr>
              <a:t>ValidationSettings:UnobtrusiveValidationMode</a:t>
            </a:r>
            <a:r>
              <a:rPr lang="en-US" sz="2400" dirty="0">
                <a:solidFill>
                  <a:schemeClr val="tx1"/>
                </a:solidFill>
              </a:rPr>
              <a:t>" value="None" /&gt;</a:t>
            </a:r>
          </a:p>
          <a:p>
            <a:r>
              <a:rPr lang="en-US" sz="2400" dirty="0">
                <a:solidFill>
                  <a:schemeClr val="tx1"/>
                </a:solidFill>
              </a:rPr>
              <a:t>&lt;/</a:t>
            </a:r>
            <a:r>
              <a:rPr lang="en-US" sz="2400" dirty="0" err="1">
                <a:solidFill>
                  <a:schemeClr val="tx1"/>
                </a:solidFill>
              </a:rPr>
              <a:t>appSettings</a:t>
            </a:r>
            <a:r>
              <a:rPr lang="en-US" sz="2400" dirty="0">
                <a:solidFill>
                  <a:schemeClr val="tx1"/>
                </a:solidFill>
              </a:rPr>
              <a:t>&gt;</a:t>
            </a:r>
          </a:p>
          <a:p>
            <a:endParaRPr lang="en-US" sz="2400" dirty="0">
              <a:solidFill>
                <a:schemeClr val="tx1"/>
              </a:solidFill>
            </a:endParaRPr>
          </a:p>
          <a:p>
            <a:r>
              <a:rPr lang="en-US" sz="2400" b="0" i="0" dirty="0">
                <a:solidFill>
                  <a:schemeClr val="tx1"/>
                </a:solidFill>
                <a:effectLst/>
                <a:latin typeface="Google Sans"/>
              </a:rPr>
              <a:t>Unobtrusive Validation means without writing a lot of validation code, you can perform simple client-side validation</a:t>
            </a:r>
            <a:r>
              <a:rPr lang="en-US" sz="2800" b="0" i="0" dirty="0">
                <a:solidFill>
                  <a:schemeClr val="tx1"/>
                </a:solidFill>
                <a:effectLst/>
                <a:latin typeface="Google Sans"/>
              </a:rPr>
              <a:t>.</a:t>
            </a:r>
            <a:endParaRPr lang="en-US" sz="2800" dirty="0">
              <a:solidFill>
                <a:schemeClr val="tx1"/>
              </a:solidFill>
            </a:endParaRPr>
          </a:p>
        </p:txBody>
      </p:sp>
    </p:spTree>
    <p:extLst>
      <p:ext uri="{BB962C8B-B14F-4D97-AF65-F5344CB8AC3E}">
        <p14:creationId xmlns:p14="http://schemas.microsoft.com/office/powerpoint/2010/main" val="30904386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B917FB-4254-6E29-F3C5-9807F4321A02}"/>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CE6A9268-2670-EF8E-BA56-ED156B270C5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1849461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FEC7A-CAE2-1919-EBFE-D08A97C6F990}"/>
              </a:ext>
            </a:extLst>
          </p:cNvPr>
          <p:cNvSpPr>
            <a:spLocks noGrp="1"/>
          </p:cNvSpPr>
          <p:nvPr>
            <p:ph type="title"/>
          </p:nvPr>
        </p:nvSpPr>
        <p:spPr/>
        <p:txBody>
          <a:bodyPr/>
          <a:lstStyle/>
          <a:p>
            <a:r>
              <a:rPr lang="en-US" dirty="0"/>
              <a:t>State Management</a:t>
            </a:r>
          </a:p>
        </p:txBody>
      </p:sp>
      <p:sp>
        <p:nvSpPr>
          <p:cNvPr id="3" name="Content Placeholder 2">
            <a:extLst>
              <a:ext uri="{FF2B5EF4-FFF2-40B4-BE49-F238E27FC236}">
                <a16:creationId xmlns:a16="http://schemas.microsoft.com/office/drawing/2014/main" id="{07E1D2AC-09C2-7B49-D591-D741C4B5E1DE}"/>
              </a:ext>
            </a:extLst>
          </p:cNvPr>
          <p:cNvSpPr>
            <a:spLocks noGrp="1"/>
          </p:cNvSpPr>
          <p:nvPr>
            <p:ph idx="1"/>
          </p:nvPr>
        </p:nvSpPr>
        <p:spPr>
          <a:xfrm>
            <a:off x="3460955" y="196645"/>
            <a:ext cx="8478126" cy="6459794"/>
          </a:xfrm>
        </p:spPr>
        <p:txBody>
          <a:bodyPr>
            <a:normAutofit/>
          </a:bodyPr>
          <a:lstStyle/>
          <a:p>
            <a:pPr algn="just"/>
            <a:r>
              <a:rPr lang="en-US" sz="2400" dirty="0">
                <a:solidFill>
                  <a:schemeClr val="tx1"/>
                </a:solidFill>
              </a:rPr>
              <a:t>State management is a process by which you </a:t>
            </a:r>
            <a:r>
              <a:rPr lang="en-US" sz="2400" dirty="0">
                <a:solidFill>
                  <a:srgbClr val="0070C0"/>
                </a:solidFill>
              </a:rPr>
              <a:t>maintain the state of an object or variable throughout the lifetime of a page. </a:t>
            </a:r>
          </a:p>
          <a:p>
            <a:pPr algn="just"/>
            <a:r>
              <a:rPr lang="en-US" sz="2400" dirty="0">
                <a:solidFill>
                  <a:schemeClr val="tx1"/>
                </a:solidFill>
              </a:rPr>
              <a:t>In ASP.NET, there are two types of state management: </a:t>
            </a:r>
            <a:r>
              <a:rPr lang="en-US" sz="2400" dirty="0">
                <a:solidFill>
                  <a:srgbClr val="FF0000"/>
                </a:solidFill>
              </a:rPr>
              <a:t>client-side</a:t>
            </a:r>
            <a:r>
              <a:rPr lang="en-US" sz="2400" dirty="0">
                <a:solidFill>
                  <a:schemeClr val="tx1"/>
                </a:solidFill>
              </a:rPr>
              <a:t> state management and </a:t>
            </a:r>
            <a:r>
              <a:rPr lang="en-US" sz="2400" dirty="0">
                <a:solidFill>
                  <a:srgbClr val="FF0000"/>
                </a:solidFill>
              </a:rPr>
              <a:t>server-side</a:t>
            </a:r>
            <a:r>
              <a:rPr lang="en-US" sz="2400" dirty="0">
                <a:solidFill>
                  <a:schemeClr val="tx1"/>
                </a:solidFill>
              </a:rPr>
              <a:t> state management.</a:t>
            </a:r>
          </a:p>
          <a:p>
            <a:pPr algn="just"/>
            <a:r>
              <a:rPr lang="en-US" sz="2400" dirty="0">
                <a:solidFill>
                  <a:srgbClr val="FF0000"/>
                </a:solidFill>
              </a:rPr>
              <a:t>Client-side</a:t>
            </a:r>
            <a:r>
              <a:rPr lang="en-US" sz="2400" dirty="0">
                <a:solidFill>
                  <a:schemeClr val="tx1"/>
                </a:solidFill>
              </a:rPr>
              <a:t> state management refers to the technique of </a:t>
            </a:r>
            <a:r>
              <a:rPr lang="en-US" sz="2400" dirty="0">
                <a:solidFill>
                  <a:srgbClr val="FF0000"/>
                </a:solidFill>
              </a:rPr>
              <a:t>storing</a:t>
            </a:r>
            <a:r>
              <a:rPr lang="en-US" sz="2400" dirty="0">
                <a:solidFill>
                  <a:schemeClr val="tx1"/>
                </a:solidFill>
              </a:rPr>
              <a:t> </a:t>
            </a:r>
            <a:r>
              <a:rPr lang="en-US" sz="2400" dirty="0">
                <a:solidFill>
                  <a:srgbClr val="FF0000"/>
                </a:solidFill>
              </a:rPr>
              <a:t>data</a:t>
            </a:r>
            <a:r>
              <a:rPr lang="en-US" sz="2400" dirty="0">
                <a:solidFill>
                  <a:schemeClr val="tx1"/>
                </a:solidFill>
              </a:rPr>
              <a:t> on the </a:t>
            </a:r>
            <a:r>
              <a:rPr lang="en-US" sz="2400" dirty="0">
                <a:solidFill>
                  <a:srgbClr val="FF0000"/>
                </a:solidFill>
              </a:rPr>
              <a:t>client's</a:t>
            </a:r>
            <a:r>
              <a:rPr lang="en-US" sz="2400" dirty="0">
                <a:solidFill>
                  <a:schemeClr val="tx1"/>
                </a:solidFill>
              </a:rPr>
              <a:t> </a:t>
            </a:r>
            <a:r>
              <a:rPr lang="en-US" sz="2400" dirty="0">
                <a:solidFill>
                  <a:srgbClr val="FF0000"/>
                </a:solidFill>
              </a:rPr>
              <a:t>browser</a:t>
            </a:r>
            <a:r>
              <a:rPr lang="en-US" sz="2400" dirty="0">
                <a:solidFill>
                  <a:schemeClr val="tx1"/>
                </a:solidFill>
              </a:rPr>
              <a:t> in the form of either cookies or hidden fields. </a:t>
            </a:r>
          </a:p>
          <a:p>
            <a:pPr algn="just"/>
            <a:r>
              <a:rPr lang="en-US" sz="2400" dirty="0">
                <a:solidFill>
                  <a:srgbClr val="FF0000"/>
                </a:solidFill>
              </a:rPr>
              <a:t>Server-side</a:t>
            </a:r>
            <a:r>
              <a:rPr lang="en-US" sz="2400" dirty="0">
                <a:solidFill>
                  <a:schemeClr val="tx1"/>
                </a:solidFill>
              </a:rPr>
              <a:t> state management, on the other hand, stores data on the server in the form of either </a:t>
            </a:r>
            <a:r>
              <a:rPr lang="en-US" sz="2400" dirty="0">
                <a:solidFill>
                  <a:srgbClr val="FF0000"/>
                </a:solidFill>
              </a:rPr>
              <a:t>application state or session state.</a:t>
            </a:r>
          </a:p>
          <a:p>
            <a:pPr algn="just"/>
            <a:r>
              <a:rPr lang="en-US" sz="2400" dirty="0">
                <a:solidFill>
                  <a:srgbClr val="0070C0"/>
                </a:solidFill>
              </a:rPr>
              <a:t>Application state </a:t>
            </a:r>
            <a:r>
              <a:rPr lang="en-US" sz="2400" dirty="0">
                <a:solidFill>
                  <a:schemeClr val="tx1"/>
                </a:solidFill>
              </a:rPr>
              <a:t>is a </a:t>
            </a:r>
            <a:r>
              <a:rPr lang="en-US" sz="2400" dirty="0">
                <a:solidFill>
                  <a:srgbClr val="0070C0"/>
                </a:solidFill>
              </a:rPr>
              <a:t>global</a:t>
            </a:r>
            <a:r>
              <a:rPr lang="en-US" sz="2400" dirty="0">
                <a:solidFill>
                  <a:schemeClr val="tx1"/>
                </a:solidFill>
              </a:rPr>
              <a:t> storage mechanism that is used to store data that needs to be </a:t>
            </a:r>
            <a:r>
              <a:rPr lang="en-US" sz="2400" dirty="0">
                <a:solidFill>
                  <a:srgbClr val="0070C0"/>
                </a:solidFill>
              </a:rPr>
              <a:t>available to all users of an ASP.NET </a:t>
            </a:r>
            <a:r>
              <a:rPr lang="en-US" sz="2400" dirty="0">
                <a:solidFill>
                  <a:schemeClr val="tx1"/>
                </a:solidFill>
              </a:rPr>
              <a:t>application. </a:t>
            </a:r>
          </a:p>
          <a:p>
            <a:pPr algn="just"/>
            <a:r>
              <a:rPr lang="en-US" sz="2400" dirty="0">
                <a:solidFill>
                  <a:srgbClr val="0070C0"/>
                </a:solidFill>
              </a:rPr>
              <a:t>Session state</a:t>
            </a:r>
            <a:r>
              <a:rPr lang="en-US" sz="2400" dirty="0">
                <a:solidFill>
                  <a:schemeClr val="tx1"/>
                </a:solidFill>
              </a:rPr>
              <a:t>, on the other hand, </a:t>
            </a:r>
            <a:r>
              <a:rPr lang="en-US" sz="2400" dirty="0">
                <a:solidFill>
                  <a:srgbClr val="0070C0"/>
                </a:solidFill>
              </a:rPr>
              <a:t>is a per-user </a:t>
            </a:r>
            <a:r>
              <a:rPr lang="en-US" sz="2400" dirty="0">
                <a:solidFill>
                  <a:schemeClr val="tx1"/>
                </a:solidFill>
              </a:rPr>
              <a:t>storage mechanism that is used to store data that is specific to a user's session.</a:t>
            </a:r>
          </a:p>
        </p:txBody>
      </p:sp>
    </p:spTree>
    <p:extLst>
      <p:ext uri="{BB962C8B-B14F-4D97-AF65-F5344CB8AC3E}">
        <p14:creationId xmlns:p14="http://schemas.microsoft.com/office/powerpoint/2010/main" val="665945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EC639-3C38-A329-32FB-73D70914D52F}"/>
              </a:ext>
            </a:extLst>
          </p:cNvPr>
          <p:cNvSpPr>
            <a:spLocks noGrp="1"/>
          </p:cNvSpPr>
          <p:nvPr>
            <p:ph type="title"/>
          </p:nvPr>
        </p:nvSpPr>
        <p:spPr/>
        <p:txBody>
          <a:bodyPr/>
          <a:lstStyle/>
          <a:p>
            <a:r>
              <a:rPr lang="en-US" dirty="0"/>
              <a:t>Types of State Management</a:t>
            </a:r>
          </a:p>
        </p:txBody>
      </p:sp>
      <p:sp>
        <p:nvSpPr>
          <p:cNvPr id="3" name="Content Placeholder 2">
            <a:extLst>
              <a:ext uri="{FF2B5EF4-FFF2-40B4-BE49-F238E27FC236}">
                <a16:creationId xmlns:a16="http://schemas.microsoft.com/office/drawing/2014/main" id="{BE86D3B5-673B-5AC7-F975-887D5B77A107}"/>
              </a:ext>
            </a:extLst>
          </p:cNvPr>
          <p:cNvSpPr>
            <a:spLocks noGrp="1"/>
          </p:cNvSpPr>
          <p:nvPr>
            <p:ph idx="1"/>
          </p:nvPr>
        </p:nvSpPr>
        <p:spPr/>
        <p:txBody>
          <a:bodyPr/>
          <a:lstStyle/>
          <a:p>
            <a:endParaRPr lang="en-US"/>
          </a:p>
        </p:txBody>
      </p:sp>
      <p:pic>
        <p:nvPicPr>
          <p:cNvPr id="1026" name="Picture 2" descr="State Management in ASP.NET - ParTech">
            <a:extLst>
              <a:ext uri="{FF2B5EF4-FFF2-40B4-BE49-F238E27FC236}">
                <a16:creationId xmlns:a16="http://schemas.microsoft.com/office/drawing/2014/main" id="{DBAFCE55-AF27-C65C-472E-8F1F62AC44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64901" y="996936"/>
            <a:ext cx="8572500" cy="4652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7804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DD8C5-625A-687B-8ED8-F983569D7FEE}"/>
              </a:ext>
            </a:extLst>
          </p:cNvPr>
          <p:cNvSpPr>
            <a:spLocks noGrp="1"/>
          </p:cNvSpPr>
          <p:nvPr>
            <p:ph type="title"/>
          </p:nvPr>
        </p:nvSpPr>
        <p:spPr/>
        <p:txBody>
          <a:bodyPr/>
          <a:lstStyle/>
          <a:p>
            <a:r>
              <a:rPr lang="en-US" dirty="0"/>
              <a:t>Sessions</a:t>
            </a:r>
          </a:p>
        </p:txBody>
      </p:sp>
      <p:sp>
        <p:nvSpPr>
          <p:cNvPr id="3" name="Content Placeholder 2">
            <a:extLst>
              <a:ext uri="{FF2B5EF4-FFF2-40B4-BE49-F238E27FC236}">
                <a16:creationId xmlns:a16="http://schemas.microsoft.com/office/drawing/2014/main" id="{56C96940-384D-164F-89D0-B5A89E2EE0B5}"/>
              </a:ext>
            </a:extLst>
          </p:cNvPr>
          <p:cNvSpPr>
            <a:spLocks noGrp="1"/>
          </p:cNvSpPr>
          <p:nvPr>
            <p:ph idx="1"/>
          </p:nvPr>
        </p:nvSpPr>
        <p:spPr>
          <a:xfrm>
            <a:off x="3578943" y="864108"/>
            <a:ext cx="8180438" cy="5120640"/>
          </a:xfrm>
        </p:spPr>
        <p:txBody>
          <a:bodyPr>
            <a:normAutofit/>
          </a:bodyPr>
          <a:lstStyle/>
          <a:p>
            <a:pPr algn="just"/>
            <a:r>
              <a:rPr lang="en-US" sz="2400" dirty="0">
                <a:solidFill>
                  <a:schemeClr val="tx1"/>
                </a:solidFill>
              </a:rPr>
              <a:t>In ASP.NET session is a state that is used to </a:t>
            </a:r>
            <a:r>
              <a:rPr lang="en-US" sz="2400" dirty="0">
                <a:solidFill>
                  <a:srgbClr val="0070C0"/>
                </a:solidFill>
              </a:rPr>
              <a:t>store and retrieve values of a user.</a:t>
            </a:r>
          </a:p>
          <a:p>
            <a:pPr algn="just"/>
            <a:r>
              <a:rPr lang="en-US" sz="2400" dirty="0">
                <a:solidFill>
                  <a:srgbClr val="FF0000"/>
                </a:solidFill>
              </a:rPr>
              <a:t>It helps to identify requests from the same browser during a time period (session). </a:t>
            </a:r>
          </a:p>
          <a:p>
            <a:pPr algn="just"/>
            <a:r>
              <a:rPr lang="en-US" sz="2400" dirty="0">
                <a:solidFill>
                  <a:schemeClr val="tx1"/>
                </a:solidFill>
              </a:rPr>
              <a:t>It is used to store value for the particular time session. </a:t>
            </a:r>
            <a:r>
              <a:rPr lang="en-US" sz="2400" b="1" dirty="0">
                <a:solidFill>
                  <a:schemeClr val="tx1"/>
                </a:solidFill>
              </a:rPr>
              <a:t>By default, ASP.NET session state is enabled for all ASP.NET applications.</a:t>
            </a:r>
          </a:p>
          <a:p>
            <a:pPr algn="just"/>
            <a:r>
              <a:rPr lang="en-US" sz="2400" dirty="0">
                <a:solidFill>
                  <a:schemeClr val="tx1"/>
                </a:solidFill>
              </a:rPr>
              <a:t>Each created session is stored in </a:t>
            </a:r>
            <a:r>
              <a:rPr lang="en-US" sz="2400" dirty="0" err="1">
                <a:solidFill>
                  <a:srgbClr val="FF0000"/>
                </a:solidFill>
              </a:rPr>
              <a:t>SessionStateItemCollection</a:t>
            </a:r>
            <a:r>
              <a:rPr lang="en-US" sz="2400" dirty="0">
                <a:solidFill>
                  <a:schemeClr val="tx1"/>
                </a:solidFill>
              </a:rPr>
              <a:t> object. </a:t>
            </a:r>
          </a:p>
          <a:p>
            <a:pPr algn="just"/>
            <a:r>
              <a:rPr lang="en-US" sz="2400" dirty="0">
                <a:solidFill>
                  <a:schemeClr val="tx1"/>
                </a:solidFill>
              </a:rPr>
              <a:t>We can get current session value by using </a:t>
            </a:r>
            <a:r>
              <a:rPr lang="en-US" sz="2400" dirty="0">
                <a:solidFill>
                  <a:srgbClr val="FF0000"/>
                </a:solidFill>
              </a:rPr>
              <a:t>Session</a:t>
            </a:r>
            <a:r>
              <a:rPr lang="en-US" sz="2400" dirty="0">
                <a:solidFill>
                  <a:schemeClr val="tx1"/>
                </a:solidFill>
              </a:rPr>
              <a:t> </a:t>
            </a:r>
            <a:r>
              <a:rPr lang="en-US" sz="2400" dirty="0">
                <a:solidFill>
                  <a:srgbClr val="0070C0"/>
                </a:solidFill>
              </a:rPr>
              <a:t>property</a:t>
            </a:r>
            <a:r>
              <a:rPr lang="en-US" sz="2400" dirty="0">
                <a:solidFill>
                  <a:schemeClr val="tx1"/>
                </a:solidFill>
              </a:rPr>
              <a:t> of </a:t>
            </a:r>
            <a:r>
              <a:rPr lang="en-US" sz="2400" dirty="0">
                <a:solidFill>
                  <a:srgbClr val="FF0000"/>
                </a:solidFill>
              </a:rPr>
              <a:t>Page</a:t>
            </a:r>
            <a:r>
              <a:rPr lang="en-US" sz="2400" dirty="0">
                <a:solidFill>
                  <a:schemeClr val="tx1"/>
                </a:solidFill>
              </a:rPr>
              <a:t> </a:t>
            </a:r>
            <a:r>
              <a:rPr lang="en-US" sz="2400" dirty="0">
                <a:solidFill>
                  <a:srgbClr val="0070C0"/>
                </a:solidFill>
              </a:rPr>
              <a:t>object</a:t>
            </a:r>
            <a:r>
              <a:rPr lang="en-US" sz="2400" dirty="0">
                <a:solidFill>
                  <a:schemeClr val="tx1"/>
                </a:solidFill>
              </a:rPr>
              <a:t>. </a:t>
            </a:r>
          </a:p>
        </p:txBody>
      </p:sp>
    </p:spTree>
    <p:extLst>
      <p:ext uri="{BB962C8B-B14F-4D97-AF65-F5344CB8AC3E}">
        <p14:creationId xmlns:p14="http://schemas.microsoft.com/office/powerpoint/2010/main" val="396924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366381-292D-50A0-9CB5-2B1016CB4197}"/>
              </a:ext>
            </a:extLst>
          </p:cNvPr>
          <p:cNvSpPr>
            <a:spLocks noGrp="1"/>
          </p:cNvSpPr>
          <p:nvPr>
            <p:ph type="title"/>
          </p:nvPr>
        </p:nvSpPr>
        <p:spPr/>
        <p:txBody>
          <a:bodyPr/>
          <a:lstStyle/>
          <a:p>
            <a:r>
              <a:rPr lang="en-US" dirty="0"/>
              <a:t>Form Design</a:t>
            </a:r>
          </a:p>
        </p:txBody>
      </p:sp>
      <p:pic>
        <p:nvPicPr>
          <p:cNvPr id="7" name="Picture 6">
            <a:extLst>
              <a:ext uri="{FF2B5EF4-FFF2-40B4-BE49-F238E27FC236}">
                <a16:creationId xmlns:a16="http://schemas.microsoft.com/office/drawing/2014/main" id="{DBD7478C-E0CA-97EF-74EC-466E9D0187C1}"/>
              </a:ext>
            </a:extLst>
          </p:cNvPr>
          <p:cNvPicPr>
            <a:picLocks noChangeAspect="1"/>
          </p:cNvPicPr>
          <p:nvPr/>
        </p:nvPicPr>
        <p:blipFill>
          <a:blip r:embed="rId2"/>
          <a:stretch>
            <a:fillRect/>
          </a:stretch>
        </p:blipFill>
        <p:spPr>
          <a:xfrm>
            <a:off x="4275968" y="896915"/>
            <a:ext cx="6215052" cy="4744392"/>
          </a:xfrm>
          <a:prstGeom prst="rect">
            <a:avLst/>
          </a:prstGeom>
        </p:spPr>
      </p:pic>
    </p:spTree>
    <p:extLst>
      <p:ext uri="{BB962C8B-B14F-4D97-AF65-F5344CB8AC3E}">
        <p14:creationId xmlns:p14="http://schemas.microsoft.com/office/powerpoint/2010/main" val="8923154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55DD5-51B3-B1D6-68BC-074213493275}"/>
              </a:ext>
            </a:extLst>
          </p:cNvPr>
          <p:cNvSpPr>
            <a:spLocks noGrp="1"/>
          </p:cNvSpPr>
          <p:nvPr>
            <p:ph type="title"/>
          </p:nvPr>
        </p:nvSpPr>
        <p:spPr/>
        <p:txBody>
          <a:bodyPr/>
          <a:lstStyle/>
          <a:p>
            <a:r>
              <a:rPr lang="en-US" dirty="0"/>
              <a:t>Code Behind</a:t>
            </a:r>
          </a:p>
        </p:txBody>
      </p:sp>
      <p:sp>
        <p:nvSpPr>
          <p:cNvPr id="3" name="Content Placeholder 2">
            <a:extLst>
              <a:ext uri="{FF2B5EF4-FFF2-40B4-BE49-F238E27FC236}">
                <a16:creationId xmlns:a16="http://schemas.microsoft.com/office/drawing/2014/main" id="{D0CD97F2-EE67-BBE1-EC77-3CB2D8E0B84F}"/>
              </a:ext>
            </a:extLst>
          </p:cNvPr>
          <p:cNvSpPr>
            <a:spLocks noGrp="1"/>
          </p:cNvSpPr>
          <p:nvPr>
            <p:ph idx="1"/>
          </p:nvPr>
        </p:nvSpPr>
        <p:spPr>
          <a:xfrm>
            <a:off x="3500283" y="864108"/>
            <a:ext cx="8438797" cy="5120640"/>
          </a:xfrm>
        </p:spPr>
        <p:txBody>
          <a:bodyPr>
            <a:noAutofit/>
          </a:bodyPr>
          <a:lstStyle/>
          <a:p>
            <a:pPr marL="0" indent="0">
              <a:buNone/>
            </a:pPr>
            <a:r>
              <a:rPr lang="en-US" sz="1600" dirty="0">
                <a:solidFill>
                  <a:srgbClr val="0000FF"/>
                </a:solidFill>
                <a:latin typeface="Cascadia Mono" panose="020B0609020000020004" pitchFamily="49" charset="0"/>
              </a:rPr>
              <a:t>protected</a:t>
            </a: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void</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login_Click</a:t>
            </a:r>
            <a:r>
              <a:rPr lang="en-US" sz="1600" dirty="0">
                <a:solidFill>
                  <a:srgbClr val="000000"/>
                </a:solidFill>
                <a:latin typeface="Cascadia Mono" panose="020B0609020000020004" pitchFamily="49" charset="0"/>
              </a:rPr>
              <a:t>(</a:t>
            </a:r>
            <a:r>
              <a:rPr lang="en-US" sz="1600" dirty="0">
                <a:solidFill>
                  <a:srgbClr val="0000FF"/>
                </a:solidFill>
                <a:latin typeface="Cascadia Mono" panose="020B0609020000020004" pitchFamily="49" charset="0"/>
              </a:rPr>
              <a:t>object</a:t>
            </a:r>
            <a:r>
              <a:rPr lang="en-US" sz="1600" dirty="0">
                <a:solidFill>
                  <a:srgbClr val="000000"/>
                </a:solidFill>
                <a:latin typeface="Cascadia Mono" panose="020B0609020000020004" pitchFamily="49" charset="0"/>
              </a:rPr>
              <a:t> sender, </a:t>
            </a:r>
            <a:r>
              <a:rPr lang="en-US" sz="1600" dirty="0" err="1">
                <a:solidFill>
                  <a:srgbClr val="000000"/>
                </a:solidFill>
                <a:latin typeface="Cascadia Mono" panose="020B0609020000020004" pitchFamily="49" charset="0"/>
              </a:rPr>
              <a:t>EventArgs</a:t>
            </a:r>
            <a:r>
              <a:rPr lang="en-US" sz="1600" dirty="0">
                <a:solidFill>
                  <a:srgbClr val="000000"/>
                </a:solidFill>
                <a:latin typeface="Cascadia Mono" panose="020B0609020000020004" pitchFamily="49" charset="0"/>
              </a:rPr>
              <a:t> e)  {</a:t>
            </a:r>
          </a:p>
          <a:p>
            <a:pPr marL="0" indent="0">
              <a:buNone/>
            </a:pP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if</a:t>
            </a:r>
            <a:r>
              <a:rPr lang="en-US" sz="1600" dirty="0">
                <a:solidFill>
                  <a:srgbClr val="000000"/>
                </a:solidFill>
                <a:latin typeface="Cascadia Mono" panose="020B0609020000020004" pitchFamily="49" charset="0"/>
              </a:rPr>
              <a:t> (</a:t>
            </a:r>
            <a:r>
              <a:rPr lang="en-US" sz="1600" dirty="0" err="1">
                <a:solidFill>
                  <a:srgbClr val="000000"/>
                </a:solidFill>
                <a:latin typeface="Cascadia Mono" panose="020B0609020000020004" pitchFamily="49" charset="0"/>
              </a:rPr>
              <a:t>password.Text</a:t>
            </a:r>
            <a:r>
              <a:rPr lang="en-US" sz="1600" dirty="0">
                <a:solidFill>
                  <a:srgbClr val="000000"/>
                </a:solidFill>
                <a:latin typeface="Cascadia Mono" panose="020B0609020000020004" pitchFamily="49" charset="0"/>
              </a:rPr>
              <a:t> == </a:t>
            </a:r>
            <a:r>
              <a:rPr lang="en-US" sz="1600" dirty="0">
                <a:solidFill>
                  <a:srgbClr val="A31515"/>
                </a:solidFill>
                <a:latin typeface="Cascadia Mono" panose="020B0609020000020004" pitchFamily="49" charset="0"/>
              </a:rPr>
              <a:t>"123"</a:t>
            </a:r>
            <a:r>
              <a:rPr lang="en-US" sz="1600" dirty="0">
                <a:solidFill>
                  <a:srgbClr val="000000"/>
                </a:solidFill>
                <a:latin typeface="Cascadia Mono" panose="020B0609020000020004" pitchFamily="49" charset="0"/>
              </a:rPr>
              <a:t>){</a:t>
            </a:r>
          </a:p>
          <a:p>
            <a:pPr marL="0" indent="0">
              <a:buNone/>
            </a:pPr>
            <a:r>
              <a:rPr lang="en-US" sz="1600" dirty="0">
                <a:solidFill>
                  <a:srgbClr val="000000"/>
                </a:solidFill>
                <a:latin typeface="Cascadia Mono" panose="020B0609020000020004" pitchFamily="49" charset="0"/>
              </a:rPr>
              <a:t>        </a:t>
            </a:r>
            <a:r>
              <a:rPr lang="en-US" sz="1600" dirty="0">
                <a:solidFill>
                  <a:srgbClr val="008000"/>
                </a:solidFill>
                <a:latin typeface="Cascadia Mono" panose="020B0609020000020004" pitchFamily="49" charset="0"/>
              </a:rPr>
              <a:t>// Storing email to Session variable  </a:t>
            </a:r>
          </a:p>
          <a:p>
            <a:pPr marL="0" indent="0">
              <a:buNone/>
            </a:pPr>
            <a:r>
              <a:rPr lang="en-US" sz="1600" dirty="0">
                <a:solidFill>
                  <a:srgbClr val="000000"/>
                </a:solidFill>
                <a:latin typeface="Cascadia Mono" panose="020B0609020000020004" pitchFamily="49" charset="0"/>
              </a:rPr>
              <a:t>        Session[</a:t>
            </a:r>
            <a:r>
              <a:rPr lang="en-US" sz="1600" dirty="0">
                <a:solidFill>
                  <a:srgbClr val="A31515"/>
                </a:solidFill>
                <a:latin typeface="Cascadia Mono" panose="020B0609020000020004" pitchFamily="49" charset="0"/>
              </a:rPr>
              <a:t>"email"</a:t>
            </a:r>
            <a:r>
              <a:rPr lang="en-US" sz="1600" dirty="0">
                <a:solidFill>
                  <a:srgbClr val="000000"/>
                </a:solidFill>
                <a:latin typeface="Cascadia Mono" panose="020B0609020000020004" pitchFamily="49" charset="0"/>
              </a:rPr>
              <a:t>] = </a:t>
            </a:r>
            <a:r>
              <a:rPr lang="en-US" sz="1600" dirty="0" err="1">
                <a:solidFill>
                  <a:srgbClr val="000000"/>
                </a:solidFill>
                <a:latin typeface="Cascadia Mono" panose="020B0609020000020004" pitchFamily="49" charset="0"/>
              </a:rPr>
              <a:t>email.Text</a:t>
            </a:r>
            <a:r>
              <a:rPr lang="en-US" sz="1600" dirty="0">
                <a:solidFill>
                  <a:srgbClr val="000000"/>
                </a:solidFill>
                <a:latin typeface="Cascadia Mono" panose="020B0609020000020004" pitchFamily="49" charset="0"/>
              </a:rPr>
              <a:t>;     }</a:t>
            </a:r>
          </a:p>
          <a:p>
            <a:pPr marL="0" indent="0">
              <a:buNone/>
            </a:pP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else </a:t>
            </a:r>
            <a:r>
              <a:rPr lang="en-US" sz="1600" dirty="0">
                <a:solidFill>
                  <a:srgbClr val="000000"/>
                </a:solidFill>
                <a:latin typeface="Cascadia Mono" panose="020B0609020000020004" pitchFamily="49" charset="0"/>
              </a:rPr>
              <a:t>{</a:t>
            </a:r>
          </a:p>
          <a:p>
            <a:pPr marL="0" indent="0">
              <a:buNone/>
            </a:pPr>
            <a:r>
              <a:rPr lang="en-US" sz="1600" dirty="0">
                <a:solidFill>
                  <a:srgbClr val="000000"/>
                </a:solidFill>
                <a:latin typeface="Cascadia Mono" panose="020B0609020000020004" pitchFamily="49" charset="0"/>
              </a:rPr>
              <a:t>        Label3.Text = </a:t>
            </a:r>
            <a:r>
              <a:rPr lang="en-US" sz="1600" dirty="0">
                <a:solidFill>
                  <a:srgbClr val="A31515"/>
                </a:solidFill>
                <a:latin typeface="Cascadia Mono" panose="020B0609020000020004" pitchFamily="49" charset="0"/>
              </a:rPr>
              <a:t>"Wrong Password"</a:t>
            </a:r>
            <a:r>
              <a:rPr lang="en-US" sz="1600" dirty="0">
                <a:solidFill>
                  <a:srgbClr val="000000"/>
                </a:solidFill>
                <a:latin typeface="Cascadia Mono" panose="020B0609020000020004" pitchFamily="49" charset="0"/>
              </a:rPr>
              <a:t>;</a:t>
            </a:r>
          </a:p>
          <a:p>
            <a:pPr marL="0" indent="0">
              <a:buNone/>
            </a:pPr>
            <a:r>
              <a:rPr lang="en-US" sz="1600" dirty="0">
                <a:solidFill>
                  <a:srgbClr val="000000"/>
                </a:solidFill>
                <a:latin typeface="Cascadia Mono" panose="020B0609020000020004" pitchFamily="49" charset="0"/>
              </a:rPr>
              <a:t>        Label4.Text = </a:t>
            </a:r>
            <a:r>
              <a:rPr lang="en-US" sz="1600" dirty="0">
                <a:solidFill>
                  <a:srgbClr val="A31515"/>
                </a:solidFill>
                <a:latin typeface="Cascadia Mono" panose="020B0609020000020004" pitchFamily="49" charset="0"/>
              </a:rPr>
              <a:t>""</a:t>
            </a:r>
            <a:r>
              <a:rPr lang="en-US" sz="1600" dirty="0">
                <a:solidFill>
                  <a:srgbClr val="000000"/>
                </a:solidFill>
                <a:latin typeface="Cascadia Mono" panose="020B0609020000020004" pitchFamily="49" charset="0"/>
              </a:rPr>
              <a:t>;</a:t>
            </a:r>
          </a:p>
          <a:p>
            <a:pPr marL="0" indent="0">
              <a:buNone/>
            </a:pPr>
            <a:r>
              <a:rPr lang="en-US" sz="1600" dirty="0">
                <a:solidFill>
                  <a:srgbClr val="000000"/>
                </a:solidFill>
                <a:latin typeface="Cascadia Mono" panose="020B0609020000020004" pitchFamily="49" charset="0"/>
              </a:rPr>
              <a:t>    }</a:t>
            </a:r>
          </a:p>
          <a:p>
            <a:pPr marL="0" indent="0">
              <a:buNone/>
            </a:pPr>
            <a:r>
              <a:rPr lang="en-US" sz="1600" dirty="0">
                <a:solidFill>
                  <a:srgbClr val="000000"/>
                </a:solidFill>
                <a:latin typeface="Cascadia Mono" panose="020B0609020000020004" pitchFamily="49" charset="0"/>
              </a:rPr>
              <a:t>    </a:t>
            </a:r>
            <a:r>
              <a:rPr lang="en-US" sz="1600" dirty="0">
                <a:solidFill>
                  <a:srgbClr val="008000"/>
                </a:solidFill>
                <a:latin typeface="Cascadia Mono" panose="020B0609020000020004" pitchFamily="49" charset="0"/>
              </a:rPr>
              <a:t>// Checking Session variable is not empty  </a:t>
            </a:r>
          </a:p>
          <a:p>
            <a:pPr marL="0" indent="0">
              <a:buNone/>
            </a:pP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if</a:t>
            </a:r>
            <a:r>
              <a:rPr lang="en-US" sz="1600" dirty="0">
                <a:solidFill>
                  <a:srgbClr val="000000"/>
                </a:solidFill>
                <a:latin typeface="Cascadia Mono" panose="020B0609020000020004" pitchFamily="49" charset="0"/>
              </a:rPr>
              <a:t> ((Session[</a:t>
            </a:r>
            <a:r>
              <a:rPr lang="en-US" sz="1600" dirty="0">
                <a:solidFill>
                  <a:srgbClr val="A31515"/>
                </a:solidFill>
                <a:latin typeface="Cascadia Mono" panose="020B0609020000020004" pitchFamily="49" charset="0"/>
              </a:rPr>
              <a:t>"email"</a:t>
            </a:r>
            <a:r>
              <a:rPr lang="en-US" sz="1600" dirty="0">
                <a:solidFill>
                  <a:srgbClr val="000000"/>
                </a:solidFill>
                <a:latin typeface="Cascadia Mono" panose="020B0609020000020004" pitchFamily="49" charset="0"/>
              </a:rPr>
              <a:t>] != </a:t>
            </a:r>
            <a:r>
              <a:rPr lang="en-US" sz="1600" dirty="0">
                <a:solidFill>
                  <a:srgbClr val="0000FF"/>
                </a:solidFill>
                <a:latin typeface="Cascadia Mono" panose="020B0609020000020004" pitchFamily="49" charset="0"/>
              </a:rPr>
              <a:t>null</a:t>
            </a:r>
            <a:r>
              <a:rPr lang="en-US" sz="1600" dirty="0">
                <a:solidFill>
                  <a:srgbClr val="000000"/>
                </a:solidFill>
                <a:latin typeface="Cascadia Mono" panose="020B0609020000020004" pitchFamily="49" charset="0"/>
              </a:rPr>
              <a:t>) &amp;&amp; (</a:t>
            </a:r>
            <a:r>
              <a:rPr lang="en-US" sz="1600" dirty="0" err="1">
                <a:solidFill>
                  <a:srgbClr val="000000"/>
                </a:solidFill>
                <a:latin typeface="Cascadia Mono" panose="020B0609020000020004" pitchFamily="49" charset="0"/>
              </a:rPr>
              <a:t>password.Text</a:t>
            </a:r>
            <a:r>
              <a:rPr lang="en-US" sz="1600" dirty="0">
                <a:solidFill>
                  <a:srgbClr val="000000"/>
                </a:solidFill>
                <a:latin typeface="Cascadia Mono" panose="020B0609020000020004" pitchFamily="49" charset="0"/>
              </a:rPr>
              <a:t>==</a:t>
            </a:r>
            <a:r>
              <a:rPr lang="en-US" sz="1600" dirty="0">
                <a:solidFill>
                  <a:srgbClr val="A31515"/>
                </a:solidFill>
                <a:latin typeface="Cascadia Mono" panose="020B0609020000020004" pitchFamily="49" charset="0"/>
              </a:rPr>
              <a:t>"123"</a:t>
            </a:r>
            <a:r>
              <a:rPr lang="en-US" sz="1600" dirty="0">
                <a:solidFill>
                  <a:srgbClr val="000000"/>
                </a:solidFill>
                <a:latin typeface="Cascadia Mono" panose="020B0609020000020004" pitchFamily="49" charset="0"/>
              </a:rPr>
              <a:t>)){</a:t>
            </a:r>
          </a:p>
          <a:p>
            <a:pPr marL="0" indent="0">
              <a:buNone/>
            </a:pPr>
            <a:r>
              <a:rPr lang="en-US" sz="1600" dirty="0">
                <a:solidFill>
                  <a:srgbClr val="000000"/>
                </a:solidFill>
                <a:latin typeface="Cascadia Mono" panose="020B0609020000020004" pitchFamily="49" charset="0"/>
              </a:rPr>
              <a:t>        </a:t>
            </a:r>
            <a:r>
              <a:rPr lang="en-US" sz="1600" dirty="0">
                <a:solidFill>
                  <a:srgbClr val="008000"/>
                </a:solidFill>
                <a:latin typeface="Cascadia Mono" panose="020B0609020000020004" pitchFamily="49" charset="0"/>
              </a:rPr>
              <a:t>// Displaying stored email  </a:t>
            </a:r>
          </a:p>
          <a:p>
            <a:pPr marL="0" indent="0">
              <a:buNone/>
            </a:pPr>
            <a:r>
              <a:rPr lang="en-US" sz="1600" dirty="0">
                <a:solidFill>
                  <a:srgbClr val="000000"/>
                </a:solidFill>
                <a:latin typeface="Cascadia Mono" panose="020B0609020000020004" pitchFamily="49" charset="0"/>
              </a:rPr>
              <a:t>        Label3.Text = </a:t>
            </a:r>
            <a:r>
              <a:rPr lang="en-US" sz="1600" dirty="0">
                <a:solidFill>
                  <a:srgbClr val="A31515"/>
                </a:solidFill>
                <a:latin typeface="Cascadia Mono" panose="020B0609020000020004" pitchFamily="49" charset="0"/>
              </a:rPr>
              <a:t>"This email is stored to the session."</a:t>
            </a:r>
            <a:r>
              <a:rPr lang="en-US" sz="1600" dirty="0">
                <a:solidFill>
                  <a:srgbClr val="000000"/>
                </a:solidFill>
                <a:latin typeface="Cascadia Mono" panose="020B0609020000020004" pitchFamily="49" charset="0"/>
              </a:rPr>
              <a:t>;</a:t>
            </a:r>
          </a:p>
          <a:p>
            <a:pPr marL="0" indent="0">
              <a:buNone/>
            </a:pPr>
            <a:r>
              <a:rPr lang="en-US" sz="1600" dirty="0">
                <a:solidFill>
                  <a:srgbClr val="000000"/>
                </a:solidFill>
                <a:latin typeface="Cascadia Mono" panose="020B0609020000020004" pitchFamily="49" charset="0"/>
              </a:rPr>
              <a:t>        Label4.Text = Session[</a:t>
            </a:r>
            <a:r>
              <a:rPr lang="en-US" sz="1600" dirty="0">
                <a:solidFill>
                  <a:srgbClr val="A31515"/>
                </a:solidFill>
                <a:latin typeface="Cascadia Mono" panose="020B0609020000020004" pitchFamily="49" charset="0"/>
              </a:rPr>
              <a:t>"email"</a:t>
            </a:r>
            <a:r>
              <a:rPr lang="en-US" sz="1600" dirty="0">
                <a:solidFill>
                  <a:srgbClr val="000000"/>
                </a:solidFill>
                <a:latin typeface="Cascadia Mono" panose="020B0609020000020004" pitchFamily="49" charset="0"/>
              </a:rPr>
              <a:t>].</a:t>
            </a:r>
            <a:r>
              <a:rPr lang="en-US" sz="1600" dirty="0" err="1">
                <a:solidFill>
                  <a:srgbClr val="000000"/>
                </a:solidFill>
                <a:latin typeface="Cascadia Mono" panose="020B0609020000020004" pitchFamily="49" charset="0"/>
              </a:rPr>
              <a:t>ToString</a:t>
            </a:r>
            <a:r>
              <a:rPr lang="en-US" sz="1600" dirty="0">
                <a:solidFill>
                  <a:srgbClr val="000000"/>
                </a:solidFill>
                <a:latin typeface="Cascadia Mono" panose="020B0609020000020004" pitchFamily="49" charset="0"/>
              </a:rPr>
              <a:t>();</a:t>
            </a:r>
          </a:p>
          <a:p>
            <a:pPr marL="0" indent="0">
              <a:buNone/>
            </a:pPr>
            <a:r>
              <a:rPr lang="en-US" sz="1600" dirty="0">
                <a:solidFill>
                  <a:srgbClr val="000000"/>
                </a:solidFill>
                <a:latin typeface="Cascadia Mono" panose="020B0609020000020004" pitchFamily="49" charset="0"/>
              </a:rPr>
              <a:t>    }</a:t>
            </a:r>
          </a:p>
          <a:p>
            <a:pPr marL="0" indent="0">
              <a:buNone/>
            </a:pPr>
            <a:r>
              <a:rPr lang="en-US" sz="1600" dirty="0">
                <a:solidFill>
                  <a:srgbClr val="000000"/>
                </a:solidFill>
                <a:latin typeface="Cascadia Mono" panose="020B0609020000020004" pitchFamily="49" charset="0"/>
              </a:rPr>
              <a:t>    </a:t>
            </a:r>
            <a:r>
              <a:rPr lang="en-US" sz="1600" dirty="0">
                <a:solidFill>
                  <a:srgbClr val="0000FF"/>
                </a:solidFill>
                <a:latin typeface="Cascadia Mono" panose="020B0609020000020004" pitchFamily="49" charset="0"/>
              </a:rPr>
              <a:t>else</a:t>
            </a:r>
            <a:r>
              <a:rPr lang="en-US" sz="1600" dirty="0">
                <a:solidFill>
                  <a:srgbClr val="000000"/>
                </a:solidFill>
                <a:latin typeface="Cascadia Mono" panose="020B0609020000020004" pitchFamily="49" charset="0"/>
              </a:rPr>
              <a:t>    {</a:t>
            </a:r>
          </a:p>
          <a:p>
            <a:pPr marL="0" indent="0">
              <a:buNone/>
            </a:pPr>
            <a:r>
              <a:rPr lang="en-US" sz="1600" dirty="0">
                <a:solidFill>
                  <a:srgbClr val="000000"/>
                </a:solidFill>
                <a:latin typeface="Cascadia Mono" panose="020B0609020000020004" pitchFamily="49" charset="0"/>
              </a:rPr>
              <a:t>        Label3.Text = </a:t>
            </a:r>
            <a:r>
              <a:rPr lang="en-US" sz="1600" dirty="0">
                <a:solidFill>
                  <a:srgbClr val="A31515"/>
                </a:solidFill>
                <a:latin typeface="Cascadia Mono" panose="020B0609020000020004" pitchFamily="49" charset="0"/>
              </a:rPr>
              <a:t>"Wrong Password"</a:t>
            </a:r>
            <a:r>
              <a:rPr lang="en-US" sz="1600" dirty="0">
                <a:solidFill>
                  <a:srgbClr val="000000"/>
                </a:solidFill>
                <a:latin typeface="Cascadia Mono" panose="020B0609020000020004" pitchFamily="49" charset="0"/>
              </a:rPr>
              <a:t>;</a:t>
            </a:r>
          </a:p>
          <a:p>
            <a:pPr marL="0" indent="0">
              <a:buNone/>
            </a:pPr>
            <a:r>
              <a:rPr lang="en-US" sz="1600" dirty="0">
                <a:solidFill>
                  <a:srgbClr val="000000"/>
                </a:solidFill>
                <a:latin typeface="Cascadia Mono" panose="020B0609020000020004" pitchFamily="49" charset="0"/>
              </a:rPr>
              <a:t>        Label4.Text = </a:t>
            </a:r>
            <a:r>
              <a:rPr lang="en-US" sz="1600" dirty="0">
                <a:solidFill>
                  <a:srgbClr val="A31515"/>
                </a:solidFill>
                <a:latin typeface="Cascadia Mono" panose="020B0609020000020004" pitchFamily="49" charset="0"/>
              </a:rPr>
              <a:t>""</a:t>
            </a:r>
            <a:r>
              <a:rPr lang="en-US" sz="1600" dirty="0">
                <a:solidFill>
                  <a:srgbClr val="000000"/>
                </a:solidFill>
                <a:latin typeface="Cascadia Mono" panose="020B0609020000020004" pitchFamily="49" charset="0"/>
              </a:rPr>
              <a:t>;  }}</a:t>
            </a:r>
            <a:endParaRPr lang="en-US" sz="1600" dirty="0"/>
          </a:p>
        </p:txBody>
      </p:sp>
    </p:spTree>
    <p:extLst>
      <p:ext uri="{BB962C8B-B14F-4D97-AF65-F5344CB8AC3E}">
        <p14:creationId xmlns:p14="http://schemas.microsoft.com/office/powerpoint/2010/main" val="25516186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9D011-5A19-5DAD-6B40-B54BA597BCA5}"/>
              </a:ext>
            </a:extLst>
          </p:cNvPr>
          <p:cNvSpPr>
            <a:spLocks noGrp="1"/>
          </p:cNvSpPr>
          <p:nvPr>
            <p:ph type="title"/>
          </p:nvPr>
        </p:nvSpPr>
        <p:spPr/>
        <p:txBody>
          <a:bodyPr/>
          <a:lstStyle/>
          <a:p>
            <a:r>
              <a:rPr lang="en-US" dirty="0"/>
              <a:t>Output</a:t>
            </a:r>
          </a:p>
        </p:txBody>
      </p:sp>
      <p:sp>
        <p:nvSpPr>
          <p:cNvPr id="3" name="Content Placeholder 2">
            <a:extLst>
              <a:ext uri="{FF2B5EF4-FFF2-40B4-BE49-F238E27FC236}">
                <a16:creationId xmlns:a16="http://schemas.microsoft.com/office/drawing/2014/main" id="{7A4023F0-F22D-3877-C113-BB79E4B37B1F}"/>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23EA5C1-E547-0677-6F2B-3AF24E5B4E00}"/>
              </a:ext>
            </a:extLst>
          </p:cNvPr>
          <p:cNvPicPr>
            <a:picLocks noChangeAspect="1"/>
          </p:cNvPicPr>
          <p:nvPr/>
        </p:nvPicPr>
        <p:blipFill>
          <a:blip r:embed="rId2"/>
          <a:stretch>
            <a:fillRect/>
          </a:stretch>
        </p:blipFill>
        <p:spPr>
          <a:xfrm>
            <a:off x="4663130" y="792997"/>
            <a:ext cx="4320914" cy="5075360"/>
          </a:xfrm>
          <a:prstGeom prst="rect">
            <a:avLst/>
          </a:prstGeom>
        </p:spPr>
      </p:pic>
    </p:spTree>
    <p:extLst>
      <p:ext uri="{BB962C8B-B14F-4D97-AF65-F5344CB8AC3E}">
        <p14:creationId xmlns:p14="http://schemas.microsoft.com/office/powerpoint/2010/main" val="23559032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C2704-6CBC-5E33-1EDD-9EB96F59FEF5}"/>
              </a:ext>
            </a:extLst>
          </p:cNvPr>
          <p:cNvSpPr>
            <a:spLocks noGrp="1"/>
          </p:cNvSpPr>
          <p:nvPr>
            <p:ph type="title"/>
          </p:nvPr>
        </p:nvSpPr>
        <p:spPr/>
        <p:txBody>
          <a:bodyPr/>
          <a:lstStyle/>
          <a:p>
            <a:r>
              <a:rPr lang="en-US" dirty="0"/>
              <a:t>Cookie</a:t>
            </a:r>
          </a:p>
        </p:txBody>
      </p:sp>
      <p:sp>
        <p:nvSpPr>
          <p:cNvPr id="3" name="Content Placeholder 2">
            <a:extLst>
              <a:ext uri="{FF2B5EF4-FFF2-40B4-BE49-F238E27FC236}">
                <a16:creationId xmlns:a16="http://schemas.microsoft.com/office/drawing/2014/main" id="{148C1C52-BC5B-9587-6C6A-024562C0BB2C}"/>
              </a:ext>
            </a:extLst>
          </p:cNvPr>
          <p:cNvSpPr>
            <a:spLocks noGrp="1"/>
          </p:cNvSpPr>
          <p:nvPr>
            <p:ph idx="1"/>
          </p:nvPr>
        </p:nvSpPr>
        <p:spPr>
          <a:xfrm>
            <a:off x="3490452" y="646249"/>
            <a:ext cx="8318090" cy="5556357"/>
          </a:xfrm>
        </p:spPr>
        <p:txBody>
          <a:bodyPr>
            <a:normAutofit/>
          </a:bodyPr>
          <a:lstStyle/>
          <a:p>
            <a:pPr algn="just"/>
            <a:r>
              <a:rPr lang="en-US" sz="2400" dirty="0">
                <a:solidFill>
                  <a:schemeClr val="tx1"/>
                </a:solidFill>
              </a:rPr>
              <a:t>ASP.NET Cookie is a </a:t>
            </a:r>
            <a:r>
              <a:rPr lang="en-US" sz="2400" dirty="0">
                <a:solidFill>
                  <a:srgbClr val="FF0000"/>
                </a:solidFill>
              </a:rPr>
              <a:t>small bit of text that is used to store user-specific information.</a:t>
            </a:r>
            <a:r>
              <a:rPr lang="en-US" sz="2400" dirty="0">
                <a:solidFill>
                  <a:schemeClr val="tx1"/>
                </a:solidFill>
              </a:rPr>
              <a:t> This information can be read by the web application whenever user visits the site.</a:t>
            </a:r>
          </a:p>
          <a:p>
            <a:pPr algn="just"/>
            <a:r>
              <a:rPr lang="en-US" sz="2400" b="1" dirty="0">
                <a:solidFill>
                  <a:schemeClr val="tx1"/>
                </a:solidFill>
              </a:rPr>
              <a:t>When a user requests for a web page, web server sends not just a page, but also a cookie containing the date and time. </a:t>
            </a:r>
            <a:r>
              <a:rPr lang="en-US" sz="2400" dirty="0">
                <a:solidFill>
                  <a:schemeClr val="tx1"/>
                </a:solidFill>
              </a:rPr>
              <a:t>This cookie </a:t>
            </a:r>
            <a:r>
              <a:rPr lang="en-US" sz="2400" dirty="0">
                <a:solidFill>
                  <a:srgbClr val="FF0000"/>
                </a:solidFill>
              </a:rPr>
              <a:t>stores</a:t>
            </a:r>
            <a:r>
              <a:rPr lang="en-US" sz="2400" dirty="0">
                <a:solidFill>
                  <a:schemeClr val="tx1"/>
                </a:solidFill>
              </a:rPr>
              <a:t> </a:t>
            </a:r>
            <a:r>
              <a:rPr lang="en-US" sz="2400" dirty="0">
                <a:solidFill>
                  <a:srgbClr val="FF0000"/>
                </a:solidFill>
              </a:rPr>
              <a:t>in</a:t>
            </a:r>
            <a:r>
              <a:rPr lang="en-US" sz="2400" dirty="0">
                <a:solidFill>
                  <a:schemeClr val="tx1"/>
                </a:solidFill>
              </a:rPr>
              <a:t> a folder on the user's </a:t>
            </a:r>
            <a:r>
              <a:rPr lang="en-US" sz="2400" dirty="0">
                <a:solidFill>
                  <a:srgbClr val="FF0000"/>
                </a:solidFill>
              </a:rPr>
              <a:t>hard disk</a:t>
            </a:r>
            <a:r>
              <a:rPr lang="en-US" sz="2400" dirty="0">
                <a:solidFill>
                  <a:schemeClr val="tx1"/>
                </a:solidFill>
              </a:rPr>
              <a:t>.</a:t>
            </a:r>
          </a:p>
          <a:p>
            <a:pPr algn="just"/>
            <a:r>
              <a:rPr lang="en-US" sz="2400" dirty="0">
                <a:solidFill>
                  <a:schemeClr val="tx1"/>
                </a:solidFill>
              </a:rPr>
              <a:t>When the user requests for the web page again, browser looks on the hard drive for the cookie associated with the web page. Browser stores separate cookie for each different sites user visited.</a:t>
            </a:r>
          </a:p>
          <a:p>
            <a:pPr algn="just"/>
            <a:r>
              <a:rPr lang="en-US" sz="2400" dirty="0">
                <a:solidFill>
                  <a:srgbClr val="FF0000"/>
                </a:solidFill>
              </a:rPr>
              <a:t>Note: The Cookie is limited to small size and can be used to store only 4 KB (4096 Bytes) text.</a:t>
            </a:r>
          </a:p>
        </p:txBody>
      </p:sp>
    </p:spTree>
    <p:extLst>
      <p:ext uri="{BB962C8B-B14F-4D97-AF65-F5344CB8AC3E}">
        <p14:creationId xmlns:p14="http://schemas.microsoft.com/office/powerpoint/2010/main" val="40478577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10378-9A0E-885E-925C-AB53ED11B7EC}"/>
              </a:ext>
            </a:extLst>
          </p:cNvPr>
          <p:cNvSpPr>
            <a:spLocks noGrp="1"/>
          </p:cNvSpPr>
          <p:nvPr>
            <p:ph type="title"/>
          </p:nvPr>
        </p:nvSpPr>
        <p:spPr/>
        <p:txBody>
          <a:bodyPr/>
          <a:lstStyle/>
          <a:p>
            <a:r>
              <a:rPr lang="en-US" dirty="0"/>
              <a:t>Type of Cookies</a:t>
            </a:r>
            <a:br>
              <a:rPr lang="en-US" dirty="0"/>
            </a:br>
            <a:endParaRPr lang="en-US" dirty="0"/>
          </a:p>
        </p:txBody>
      </p:sp>
      <p:sp>
        <p:nvSpPr>
          <p:cNvPr id="3" name="Content Placeholder 2">
            <a:extLst>
              <a:ext uri="{FF2B5EF4-FFF2-40B4-BE49-F238E27FC236}">
                <a16:creationId xmlns:a16="http://schemas.microsoft.com/office/drawing/2014/main" id="{731102C9-B49B-BB8C-A99A-E333D4655BA4}"/>
              </a:ext>
            </a:extLst>
          </p:cNvPr>
          <p:cNvSpPr>
            <a:spLocks noGrp="1"/>
          </p:cNvSpPr>
          <p:nvPr>
            <p:ph idx="1"/>
          </p:nvPr>
        </p:nvSpPr>
        <p:spPr>
          <a:xfrm>
            <a:off x="3490452" y="864108"/>
            <a:ext cx="8347587" cy="5120640"/>
          </a:xfrm>
        </p:spPr>
        <p:txBody>
          <a:bodyPr>
            <a:normAutofit/>
          </a:bodyPr>
          <a:lstStyle/>
          <a:p>
            <a:r>
              <a:rPr lang="en-US" sz="2400" dirty="0">
                <a:solidFill>
                  <a:srgbClr val="FF0000"/>
                </a:solidFill>
              </a:rPr>
              <a:t>Persist Cookie </a:t>
            </a:r>
            <a:r>
              <a:rPr lang="en-US" sz="2400" dirty="0">
                <a:solidFill>
                  <a:schemeClr val="tx1"/>
                </a:solidFill>
              </a:rPr>
              <a:t>- A cookie that doesn't have expired time is called a Persist Cookie</a:t>
            </a:r>
          </a:p>
          <a:p>
            <a:r>
              <a:rPr lang="en-US" sz="2400" dirty="0">
                <a:solidFill>
                  <a:srgbClr val="FF0000"/>
                </a:solidFill>
              </a:rPr>
              <a:t>Non-Persist Cookie </a:t>
            </a:r>
            <a:r>
              <a:rPr lang="en-US" sz="2400" dirty="0">
                <a:solidFill>
                  <a:schemeClr val="tx1"/>
                </a:solidFill>
              </a:rPr>
              <a:t>- A cookie which has expired time is called a Non-Persist Cookie</a:t>
            </a:r>
          </a:p>
          <a:p>
            <a:r>
              <a:rPr lang="en-US" sz="2400" b="1" dirty="0">
                <a:solidFill>
                  <a:srgbClr val="FF0000"/>
                </a:solidFill>
              </a:rPr>
              <a:t>How to create a cookie?</a:t>
            </a:r>
          </a:p>
          <a:p>
            <a:r>
              <a:rPr lang="en-US" sz="2200" b="0" i="0" dirty="0" err="1">
                <a:solidFill>
                  <a:srgbClr val="1990B8"/>
                </a:solidFill>
                <a:effectLst/>
                <a:latin typeface="Consolas" panose="020B0609020204030204" pitchFamily="49" charset="0"/>
              </a:rPr>
              <a:t>HttpCookie</a:t>
            </a:r>
            <a:r>
              <a:rPr lang="en-US" sz="2200" b="0" i="0" dirty="0">
                <a:solidFill>
                  <a:srgbClr val="000000"/>
                </a:solidFill>
                <a:effectLst/>
                <a:latin typeface="Consolas" panose="020B0609020204030204" pitchFamily="49" charset="0"/>
              </a:rPr>
              <a:t> </a:t>
            </a:r>
            <a:r>
              <a:rPr lang="en-US" sz="2200" b="0" i="0" dirty="0" err="1">
                <a:solidFill>
                  <a:srgbClr val="000000"/>
                </a:solidFill>
                <a:effectLst/>
                <a:latin typeface="Consolas" panose="020B0609020204030204" pitchFamily="49" charset="0"/>
              </a:rPr>
              <a:t>userInfo</a:t>
            </a:r>
            <a:r>
              <a:rPr lang="en-US" sz="2200" b="0" i="0" dirty="0">
                <a:solidFill>
                  <a:srgbClr val="000000"/>
                </a:solidFill>
                <a:effectLst/>
                <a:latin typeface="Consolas" panose="020B0609020204030204" pitchFamily="49" charset="0"/>
              </a:rPr>
              <a:t> </a:t>
            </a:r>
            <a:r>
              <a:rPr lang="en-US" sz="2200" b="0" i="0" dirty="0">
                <a:solidFill>
                  <a:srgbClr val="A67F59"/>
                </a:solidFill>
                <a:effectLst/>
                <a:latin typeface="Consolas" panose="020B0609020204030204" pitchFamily="49" charset="0"/>
              </a:rPr>
              <a:t>=</a:t>
            </a:r>
            <a:r>
              <a:rPr lang="en-US" sz="2200" b="0" i="0" dirty="0">
                <a:solidFill>
                  <a:srgbClr val="000000"/>
                </a:solidFill>
                <a:effectLst/>
                <a:latin typeface="Consolas" panose="020B0609020204030204" pitchFamily="49" charset="0"/>
              </a:rPr>
              <a:t> </a:t>
            </a:r>
            <a:r>
              <a:rPr lang="en-US" sz="2200" b="0" i="0" dirty="0">
                <a:solidFill>
                  <a:srgbClr val="1990B8"/>
                </a:solidFill>
                <a:effectLst/>
                <a:latin typeface="Consolas" panose="020B0609020204030204" pitchFamily="49" charset="0"/>
              </a:rPr>
              <a:t>new</a:t>
            </a:r>
            <a:r>
              <a:rPr lang="en-US" sz="2200" b="0" i="0" dirty="0">
                <a:solidFill>
                  <a:srgbClr val="000000"/>
                </a:solidFill>
                <a:effectLst/>
                <a:latin typeface="Consolas" panose="020B0609020204030204" pitchFamily="49" charset="0"/>
              </a:rPr>
              <a:t> </a:t>
            </a:r>
            <a:r>
              <a:rPr lang="en-US" sz="2200" b="0" i="0" dirty="0" err="1">
                <a:solidFill>
                  <a:srgbClr val="1990B8"/>
                </a:solidFill>
                <a:effectLst/>
                <a:latin typeface="Consolas" panose="020B0609020204030204" pitchFamily="49" charset="0"/>
              </a:rPr>
              <a:t>HttpCookie</a:t>
            </a:r>
            <a:r>
              <a:rPr lang="en-US" sz="2200" b="0" i="0" dirty="0">
                <a:solidFill>
                  <a:srgbClr val="5F6364"/>
                </a:solidFill>
                <a:effectLst/>
                <a:latin typeface="Consolas" panose="020B0609020204030204" pitchFamily="49" charset="0"/>
              </a:rPr>
              <a:t>(</a:t>
            </a:r>
            <a:r>
              <a:rPr lang="en-US" sz="2200" b="0" i="0" dirty="0">
                <a:solidFill>
                  <a:srgbClr val="2F9C0A"/>
                </a:solidFill>
                <a:effectLst/>
                <a:latin typeface="Consolas" panose="020B0609020204030204" pitchFamily="49" charset="0"/>
              </a:rPr>
              <a:t>"</a:t>
            </a:r>
            <a:r>
              <a:rPr lang="en-US" sz="2200" b="0" i="0" dirty="0" err="1">
                <a:solidFill>
                  <a:srgbClr val="2F9C0A"/>
                </a:solidFill>
                <a:effectLst/>
                <a:latin typeface="Consolas" panose="020B0609020204030204" pitchFamily="49" charset="0"/>
              </a:rPr>
              <a:t>userInfo</a:t>
            </a:r>
            <a:r>
              <a:rPr lang="en-US" sz="2200" b="0" i="0" dirty="0">
                <a:solidFill>
                  <a:srgbClr val="2F9C0A"/>
                </a:solidFill>
                <a:effectLst/>
                <a:latin typeface="Consolas" panose="020B0609020204030204" pitchFamily="49" charset="0"/>
              </a:rPr>
              <a:t>"</a:t>
            </a:r>
            <a:r>
              <a:rPr lang="en-US" sz="2200" b="0" i="0" dirty="0">
                <a:solidFill>
                  <a:srgbClr val="5F6364"/>
                </a:solidFill>
                <a:effectLst/>
                <a:latin typeface="Consolas" panose="020B0609020204030204" pitchFamily="49" charset="0"/>
              </a:rPr>
              <a:t>);</a:t>
            </a:r>
            <a:r>
              <a:rPr lang="en-US" sz="2200" b="0" i="0" dirty="0">
                <a:solidFill>
                  <a:srgbClr val="000000"/>
                </a:solidFill>
                <a:effectLst/>
                <a:latin typeface="Consolas" panose="020B0609020204030204" pitchFamily="49" charset="0"/>
              </a:rPr>
              <a:t> </a:t>
            </a:r>
          </a:p>
          <a:p>
            <a:r>
              <a:rPr lang="en-US" sz="2400" b="0" i="0" dirty="0" err="1">
                <a:solidFill>
                  <a:srgbClr val="000000"/>
                </a:solidFill>
                <a:effectLst/>
                <a:latin typeface="Consolas" panose="020B0609020204030204" pitchFamily="49" charset="0"/>
              </a:rPr>
              <a:t>userInfo</a:t>
            </a:r>
            <a:r>
              <a:rPr lang="en-US" sz="2400" b="0" i="0" dirty="0">
                <a:solidFill>
                  <a:srgbClr val="5F6364"/>
                </a:solidFill>
                <a:effectLst/>
                <a:latin typeface="Consolas" panose="020B0609020204030204" pitchFamily="49" charset="0"/>
              </a:rPr>
              <a:t>[</a:t>
            </a:r>
            <a:r>
              <a:rPr lang="en-US" sz="2400" b="0" i="0" dirty="0">
                <a:solidFill>
                  <a:srgbClr val="2F9C0A"/>
                </a:solidFill>
                <a:effectLst/>
                <a:latin typeface="Consolas" panose="020B0609020204030204" pitchFamily="49" charset="0"/>
              </a:rPr>
              <a:t>"</a:t>
            </a:r>
            <a:r>
              <a:rPr lang="en-US" sz="2400" b="0" i="0" dirty="0" err="1">
                <a:solidFill>
                  <a:srgbClr val="2F9C0A"/>
                </a:solidFill>
                <a:effectLst/>
                <a:latin typeface="Consolas" panose="020B0609020204030204" pitchFamily="49" charset="0"/>
              </a:rPr>
              <a:t>UserName</a:t>
            </a:r>
            <a:r>
              <a:rPr lang="en-US" sz="2400" b="0" i="0" dirty="0">
                <a:solidFill>
                  <a:srgbClr val="2F9C0A"/>
                </a:solidFill>
                <a:effectLst/>
                <a:latin typeface="Consolas" panose="020B0609020204030204" pitchFamily="49" charset="0"/>
              </a:rPr>
              <a:t>"</a:t>
            </a:r>
            <a:r>
              <a:rPr lang="en-US" sz="2400" b="0" i="0" dirty="0">
                <a:solidFill>
                  <a:srgbClr val="5F6364"/>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a:solidFill>
                  <a:srgbClr val="A67F59"/>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a:solidFill>
                  <a:srgbClr val="2F9C0A"/>
                </a:solidFill>
                <a:effectLst/>
                <a:latin typeface="Consolas" panose="020B0609020204030204" pitchFamily="49" charset="0"/>
              </a:rPr>
              <a:t>"</a:t>
            </a:r>
            <a:r>
              <a:rPr lang="en-US" sz="2400" b="0" i="0" dirty="0" err="1">
                <a:solidFill>
                  <a:srgbClr val="2F9C0A"/>
                </a:solidFill>
                <a:effectLst/>
                <a:latin typeface="Consolas" panose="020B0609020204030204" pitchFamily="49" charset="0"/>
              </a:rPr>
              <a:t>Annathurai</a:t>
            </a:r>
            <a:r>
              <a:rPr lang="en-US" sz="2400" b="0" i="0" dirty="0">
                <a:solidFill>
                  <a:srgbClr val="2F9C0A"/>
                </a:solidFill>
                <a:effectLst/>
                <a:latin typeface="Consolas" panose="020B0609020204030204" pitchFamily="49" charset="0"/>
              </a:rPr>
              <a:t>"</a:t>
            </a:r>
            <a:r>
              <a:rPr lang="en-US" sz="2400" b="0" i="0" dirty="0">
                <a:solidFill>
                  <a:srgbClr val="5F6364"/>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userInfo</a:t>
            </a:r>
            <a:r>
              <a:rPr lang="en-US" sz="2400" b="0" i="0" dirty="0">
                <a:solidFill>
                  <a:srgbClr val="5F6364"/>
                </a:solidFill>
                <a:effectLst/>
                <a:latin typeface="Consolas" panose="020B0609020204030204" pitchFamily="49" charset="0"/>
              </a:rPr>
              <a:t>[</a:t>
            </a:r>
            <a:r>
              <a:rPr lang="en-US" sz="2400" b="0" i="0" dirty="0">
                <a:solidFill>
                  <a:srgbClr val="2F9C0A"/>
                </a:solidFill>
                <a:effectLst/>
                <a:latin typeface="Consolas" panose="020B0609020204030204" pitchFamily="49" charset="0"/>
              </a:rPr>
              <a:t>"</a:t>
            </a:r>
            <a:r>
              <a:rPr lang="en-US" sz="2400" b="0" i="0" dirty="0" err="1">
                <a:solidFill>
                  <a:srgbClr val="2F9C0A"/>
                </a:solidFill>
                <a:effectLst/>
                <a:latin typeface="Consolas" panose="020B0609020204030204" pitchFamily="49" charset="0"/>
              </a:rPr>
              <a:t>UserColor</a:t>
            </a:r>
            <a:r>
              <a:rPr lang="en-US" sz="2400" b="0" i="0" dirty="0">
                <a:solidFill>
                  <a:srgbClr val="2F9C0A"/>
                </a:solidFill>
                <a:effectLst/>
                <a:latin typeface="Consolas" panose="020B0609020204030204" pitchFamily="49" charset="0"/>
              </a:rPr>
              <a:t>"</a:t>
            </a:r>
            <a:r>
              <a:rPr lang="en-US" sz="2400" b="0" i="0" dirty="0">
                <a:solidFill>
                  <a:srgbClr val="5F6364"/>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a:solidFill>
                  <a:srgbClr val="A67F59"/>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a:solidFill>
                  <a:srgbClr val="2F9C0A"/>
                </a:solidFill>
                <a:effectLst/>
                <a:latin typeface="Consolas" panose="020B0609020204030204" pitchFamily="49" charset="0"/>
              </a:rPr>
              <a:t>"Black"</a:t>
            </a:r>
            <a:r>
              <a:rPr lang="en-US" sz="2400" b="0" i="0" dirty="0">
                <a:solidFill>
                  <a:srgbClr val="5F6364"/>
                </a:solidFill>
                <a:effectLst/>
                <a:latin typeface="Consolas" panose="020B0609020204030204" pitchFamily="49" charset="0"/>
              </a:rPr>
              <a:t>;</a:t>
            </a:r>
          </a:p>
          <a:p>
            <a:r>
              <a:rPr lang="en-US" sz="2400" b="0" i="0" dirty="0" err="1">
                <a:solidFill>
                  <a:srgbClr val="000000"/>
                </a:solidFill>
                <a:effectLst/>
                <a:latin typeface="Consolas" panose="020B0609020204030204" pitchFamily="49" charset="0"/>
              </a:rPr>
              <a:t>Response</a:t>
            </a:r>
            <a:r>
              <a:rPr lang="en-US" sz="2400" b="0" i="0" dirty="0" err="1">
                <a:solidFill>
                  <a:srgbClr val="5F6364"/>
                </a:solidFill>
                <a:effectLst/>
                <a:latin typeface="Consolas" panose="020B0609020204030204" pitchFamily="49" charset="0"/>
              </a:rPr>
              <a:t>.</a:t>
            </a:r>
            <a:r>
              <a:rPr lang="en-US" sz="2400" b="0" i="0" dirty="0" err="1">
                <a:solidFill>
                  <a:srgbClr val="000000"/>
                </a:solidFill>
                <a:effectLst/>
                <a:latin typeface="Consolas" panose="020B0609020204030204" pitchFamily="49" charset="0"/>
              </a:rPr>
              <a:t>Cookies</a:t>
            </a:r>
            <a:r>
              <a:rPr lang="en-US" sz="2400" b="0" i="0" dirty="0" err="1">
                <a:solidFill>
                  <a:srgbClr val="5F6364"/>
                </a:solidFill>
                <a:effectLst/>
                <a:latin typeface="Consolas" panose="020B0609020204030204" pitchFamily="49" charset="0"/>
              </a:rPr>
              <a:t>.</a:t>
            </a:r>
            <a:r>
              <a:rPr lang="en-US" sz="2400" b="0" i="0" dirty="0" err="1">
                <a:solidFill>
                  <a:srgbClr val="2F9C0A"/>
                </a:solidFill>
                <a:effectLst/>
                <a:latin typeface="Consolas" panose="020B0609020204030204" pitchFamily="49" charset="0"/>
              </a:rPr>
              <a:t>Add</a:t>
            </a:r>
            <a:r>
              <a:rPr lang="en-US" sz="2400" b="0" i="0" dirty="0">
                <a:solidFill>
                  <a:srgbClr val="5F6364"/>
                </a:solidFill>
                <a:effectLst/>
                <a:latin typeface="Consolas" panose="020B0609020204030204" pitchFamily="49" charset="0"/>
              </a:rPr>
              <a:t>(</a:t>
            </a:r>
            <a:r>
              <a:rPr lang="en-US" sz="2400" b="0" i="0" dirty="0" err="1">
                <a:solidFill>
                  <a:srgbClr val="000000"/>
                </a:solidFill>
                <a:effectLst/>
                <a:latin typeface="Consolas" panose="020B0609020204030204" pitchFamily="49" charset="0"/>
              </a:rPr>
              <a:t>userInfo</a:t>
            </a:r>
            <a:r>
              <a:rPr lang="en-US" sz="2400" b="0" i="0" dirty="0">
                <a:solidFill>
                  <a:srgbClr val="5F6364"/>
                </a:solidFill>
                <a:effectLst/>
                <a:latin typeface="Consolas" panose="020B0609020204030204" pitchFamily="49" charset="0"/>
              </a:rPr>
              <a:t>);</a:t>
            </a:r>
            <a:endParaRPr lang="en-US" sz="2400" dirty="0"/>
          </a:p>
        </p:txBody>
      </p:sp>
    </p:spTree>
    <p:extLst>
      <p:ext uri="{BB962C8B-B14F-4D97-AF65-F5344CB8AC3E}">
        <p14:creationId xmlns:p14="http://schemas.microsoft.com/office/powerpoint/2010/main" val="4178986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C02F1-01F3-DA62-C4FB-04DA38422D69}"/>
              </a:ext>
            </a:extLst>
          </p:cNvPr>
          <p:cNvSpPr>
            <a:spLocks noGrp="1"/>
          </p:cNvSpPr>
          <p:nvPr>
            <p:ph type="title"/>
          </p:nvPr>
        </p:nvSpPr>
        <p:spPr/>
        <p:txBody>
          <a:bodyPr/>
          <a:lstStyle/>
          <a:p>
            <a:pPr algn="ctr"/>
            <a:r>
              <a:rPr lang="en-US" dirty="0"/>
              <a:t>ASP.NET</a:t>
            </a:r>
          </a:p>
        </p:txBody>
      </p:sp>
      <p:sp>
        <p:nvSpPr>
          <p:cNvPr id="3" name="Content Placeholder 2">
            <a:extLst>
              <a:ext uri="{FF2B5EF4-FFF2-40B4-BE49-F238E27FC236}">
                <a16:creationId xmlns:a16="http://schemas.microsoft.com/office/drawing/2014/main" id="{0A2A68B5-9218-ED75-9BB5-677858450272}"/>
              </a:ext>
            </a:extLst>
          </p:cNvPr>
          <p:cNvSpPr>
            <a:spLocks noGrp="1"/>
          </p:cNvSpPr>
          <p:nvPr>
            <p:ph idx="1"/>
          </p:nvPr>
        </p:nvSpPr>
        <p:spPr/>
        <p:txBody>
          <a:bodyPr>
            <a:normAutofit/>
          </a:bodyPr>
          <a:lstStyle/>
          <a:p>
            <a:r>
              <a:rPr lang="en-US" sz="2400" dirty="0">
                <a:solidFill>
                  <a:schemeClr val="tx1"/>
                </a:solidFill>
              </a:rPr>
              <a:t>ASP.NET Web Pages is an </a:t>
            </a:r>
            <a:r>
              <a:rPr lang="en-US" sz="2400" dirty="0">
                <a:solidFill>
                  <a:srgbClr val="FF0000"/>
                </a:solidFill>
              </a:rPr>
              <a:t>SPA</a:t>
            </a:r>
            <a:r>
              <a:rPr lang="en-US" sz="2400" dirty="0">
                <a:solidFill>
                  <a:schemeClr val="tx1"/>
                </a:solidFill>
              </a:rPr>
              <a:t> application model </a:t>
            </a:r>
            <a:r>
              <a:rPr lang="en-US" sz="2400" dirty="0">
                <a:solidFill>
                  <a:srgbClr val="FF0000"/>
                </a:solidFill>
              </a:rPr>
              <a:t>(Single Page Application).</a:t>
            </a:r>
          </a:p>
          <a:p>
            <a:pPr algn="just"/>
            <a:r>
              <a:rPr lang="en-US" sz="2400" dirty="0">
                <a:solidFill>
                  <a:schemeClr val="tx1"/>
                </a:solidFill>
              </a:rPr>
              <a:t>A Single-Page Application is an app that </a:t>
            </a:r>
            <a:r>
              <a:rPr lang="en-US" sz="2400" dirty="0">
                <a:solidFill>
                  <a:srgbClr val="FF0000"/>
                </a:solidFill>
              </a:rPr>
              <a:t>doesn't need to reload</a:t>
            </a:r>
            <a:r>
              <a:rPr lang="en-US" sz="2400" dirty="0">
                <a:solidFill>
                  <a:schemeClr val="tx1"/>
                </a:solidFill>
              </a:rPr>
              <a:t> the page during its use and </a:t>
            </a:r>
            <a:r>
              <a:rPr lang="en-US" sz="2400" dirty="0">
                <a:solidFill>
                  <a:srgbClr val="FF0000"/>
                </a:solidFill>
              </a:rPr>
              <a:t>works within a browser</a:t>
            </a:r>
            <a:r>
              <a:rPr lang="en-US" sz="2400" dirty="0">
                <a:solidFill>
                  <a:schemeClr val="tx1"/>
                </a:solidFill>
              </a:rPr>
              <a:t>. </a:t>
            </a:r>
          </a:p>
          <a:p>
            <a:pPr algn="just"/>
            <a:r>
              <a:rPr lang="en-US" sz="2400" dirty="0">
                <a:solidFill>
                  <a:schemeClr val="tx1"/>
                </a:solidFill>
              </a:rPr>
              <a:t>Think of the apps you use daily: Facebook, Google Maps, GitHub etc.</a:t>
            </a:r>
          </a:p>
          <a:p>
            <a:r>
              <a:rPr lang="en-US" sz="2400" dirty="0">
                <a:solidFill>
                  <a:schemeClr val="tx1"/>
                </a:solidFill>
              </a:rPr>
              <a:t>The SPA model is quite similar to PHP and Classic ASP.</a:t>
            </a:r>
          </a:p>
        </p:txBody>
      </p:sp>
    </p:spTree>
    <p:extLst>
      <p:ext uri="{BB962C8B-B14F-4D97-AF65-F5344CB8AC3E}">
        <p14:creationId xmlns:p14="http://schemas.microsoft.com/office/powerpoint/2010/main" val="184484536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4FA2D-98AD-6D62-652D-5D340EFF18FE}"/>
              </a:ext>
            </a:extLst>
          </p:cNvPr>
          <p:cNvSpPr>
            <a:spLocks noGrp="1"/>
          </p:cNvSpPr>
          <p:nvPr>
            <p:ph type="title"/>
          </p:nvPr>
        </p:nvSpPr>
        <p:spPr/>
        <p:txBody>
          <a:bodyPr/>
          <a:lstStyle/>
          <a:p>
            <a:r>
              <a:rPr lang="en-US" dirty="0"/>
              <a:t>How to retrieve from cookie?</a:t>
            </a:r>
          </a:p>
        </p:txBody>
      </p:sp>
      <p:sp>
        <p:nvSpPr>
          <p:cNvPr id="3" name="Content Placeholder 2">
            <a:extLst>
              <a:ext uri="{FF2B5EF4-FFF2-40B4-BE49-F238E27FC236}">
                <a16:creationId xmlns:a16="http://schemas.microsoft.com/office/drawing/2014/main" id="{F95466DA-4DFF-0F8B-86CF-FF8C4082A98A}"/>
              </a:ext>
            </a:extLst>
          </p:cNvPr>
          <p:cNvSpPr>
            <a:spLocks noGrp="1"/>
          </p:cNvSpPr>
          <p:nvPr>
            <p:ph idx="1"/>
          </p:nvPr>
        </p:nvSpPr>
        <p:spPr>
          <a:xfrm>
            <a:off x="3510117" y="864108"/>
            <a:ext cx="8554064" cy="5120640"/>
          </a:xfrm>
        </p:spPr>
        <p:txBody>
          <a:bodyPr>
            <a:normAutofit/>
          </a:bodyPr>
          <a:lstStyle/>
          <a:p>
            <a:r>
              <a:rPr lang="en-US" sz="2400" b="0" i="0" dirty="0">
                <a:solidFill>
                  <a:srgbClr val="1990B8"/>
                </a:solidFill>
                <a:effectLst/>
                <a:latin typeface="Consolas" panose="020B0609020204030204" pitchFamily="49" charset="0"/>
              </a:rPr>
              <a:t>string</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User_Name</a:t>
            </a:r>
            <a:r>
              <a:rPr lang="en-US" sz="2400" b="0" i="0" dirty="0">
                <a:solidFill>
                  <a:srgbClr val="000000"/>
                </a:solidFill>
                <a:effectLst/>
                <a:latin typeface="Consolas" panose="020B0609020204030204" pitchFamily="49" charset="0"/>
              </a:rPr>
              <a:t> </a:t>
            </a:r>
            <a:r>
              <a:rPr lang="en-US" sz="2400" b="0" i="0" dirty="0">
                <a:solidFill>
                  <a:srgbClr val="A67F59"/>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err="1">
                <a:solidFill>
                  <a:srgbClr val="1990B8"/>
                </a:solidFill>
                <a:effectLst/>
                <a:latin typeface="Consolas" panose="020B0609020204030204" pitchFamily="49" charset="0"/>
              </a:rPr>
              <a:t>string</a:t>
            </a:r>
            <a:r>
              <a:rPr lang="en-US" sz="2400" b="0" i="0" dirty="0" err="1">
                <a:solidFill>
                  <a:srgbClr val="5F6364"/>
                </a:solidFill>
                <a:effectLst/>
                <a:latin typeface="Consolas" panose="020B0609020204030204" pitchFamily="49" charset="0"/>
              </a:rPr>
              <a:t>.</a:t>
            </a:r>
            <a:r>
              <a:rPr lang="en-US" sz="2400" b="0" i="0" dirty="0" err="1">
                <a:solidFill>
                  <a:srgbClr val="000000"/>
                </a:solidFill>
                <a:effectLst/>
                <a:latin typeface="Consolas" panose="020B0609020204030204" pitchFamily="49" charset="0"/>
              </a:rPr>
              <a:t>Empty</a:t>
            </a:r>
            <a:r>
              <a:rPr lang="en-US" sz="2400" b="0" i="0" dirty="0">
                <a:solidFill>
                  <a:srgbClr val="5F6364"/>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p>
          <a:p>
            <a:r>
              <a:rPr lang="en-US" sz="2400" b="0" i="0" dirty="0">
                <a:solidFill>
                  <a:srgbClr val="1990B8"/>
                </a:solidFill>
                <a:effectLst/>
                <a:latin typeface="Consolas" panose="020B0609020204030204" pitchFamily="49" charset="0"/>
              </a:rPr>
              <a:t>string</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User_Color</a:t>
            </a:r>
            <a:r>
              <a:rPr lang="en-US" sz="2400" b="0" i="0" dirty="0">
                <a:solidFill>
                  <a:srgbClr val="000000"/>
                </a:solidFill>
                <a:effectLst/>
                <a:latin typeface="Consolas" panose="020B0609020204030204" pitchFamily="49" charset="0"/>
              </a:rPr>
              <a:t> </a:t>
            </a:r>
            <a:r>
              <a:rPr lang="en-US" sz="2400" b="0" i="0" dirty="0">
                <a:solidFill>
                  <a:srgbClr val="A67F59"/>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err="1">
                <a:solidFill>
                  <a:srgbClr val="1990B8"/>
                </a:solidFill>
                <a:effectLst/>
                <a:latin typeface="Consolas" panose="020B0609020204030204" pitchFamily="49" charset="0"/>
              </a:rPr>
              <a:t>string</a:t>
            </a:r>
            <a:r>
              <a:rPr lang="en-US" sz="2400" b="0" i="0" dirty="0" err="1">
                <a:solidFill>
                  <a:srgbClr val="5F6364"/>
                </a:solidFill>
                <a:effectLst/>
                <a:latin typeface="Consolas" panose="020B0609020204030204" pitchFamily="49" charset="0"/>
              </a:rPr>
              <a:t>.</a:t>
            </a:r>
            <a:r>
              <a:rPr lang="en-US" sz="2400" b="0" i="0" dirty="0" err="1">
                <a:solidFill>
                  <a:srgbClr val="000000"/>
                </a:solidFill>
                <a:effectLst/>
                <a:latin typeface="Consolas" panose="020B0609020204030204" pitchFamily="49" charset="0"/>
              </a:rPr>
              <a:t>Empty</a:t>
            </a:r>
            <a:r>
              <a:rPr lang="en-US" sz="2400" b="0" i="0" dirty="0">
                <a:solidFill>
                  <a:srgbClr val="5F6364"/>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p>
          <a:p>
            <a:r>
              <a:rPr lang="en-US" sz="2400" b="0" i="0" dirty="0" err="1">
                <a:solidFill>
                  <a:srgbClr val="000000"/>
                </a:solidFill>
                <a:effectLst/>
                <a:latin typeface="Consolas" panose="020B0609020204030204" pitchFamily="49" charset="0"/>
              </a:rPr>
              <a:t>User_Name</a:t>
            </a:r>
            <a:r>
              <a:rPr lang="en-US" sz="2400" b="0" i="0" dirty="0">
                <a:solidFill>
                  <a:srgbClr val="000000"/>
                </a:solidFill>
                <a:effectLst/>
                <a:latin typeface="Consolas" panose="020B0609020204030204" pitchFamily="49" charset="0"/>
              </a:rPr>
              <a:t> </a:t>
            </a:r>
            <a:r>
              <a:rPr lang="en-US" sz="2400" b="0" i="0" dirty="0">
                <a:solidFill>
                  <a:srgbClr val="A67F59"/>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Request</a:t>
            </a:r>
            <a:r>
              <a:rPr lang="en-US" sz="2400" b="0" i="0" dirty="0" err="1">
                <a:solidFill>
                  <a:srgbClr val="5F6364"/>
                </a:solidFill>
                <a:effectLst/>
                <a:latin typeface="Consolas" panose="020B0609020204030204" pitchFamily="49" charset="0"/>
              </a:rPr>
              <a:t>.</a:t>
            </a:r>
            <a:r>
              <a:rPr lang="en-US" sz="2400" b="0" i="0" dirty="0" err="1">
                <a:solidFill>
                  <a:srgbClr val="000000"/>
                </a:solidFill>
                <a:effectLst/>
                <a:latin typeface="Consolas" panose="020B0609020204030204" pitchFamily="49" charset="0"/>
              </a:rPr>
              <a:t>Cookies</a:t>
            </a:r>
            <a:r>
              <a:rPr lang="en-US" sz="2400" b="0" i="0" dirty="0">
                <a:solidFill>
                  <a:srgbClr val="5F6364"/>
                </a:solidFill>
                <a:effectLst/>
                <a:latin typeface="Consolas" panose="020B0609020204030204" pitchFamily="49" charset="0"/>
              </a:rPr>
              <a:t>[</a:t>
            </a:r>
            <a:r>
              <a:rPr lang="en-US" sz="2400" b="0" i="0" dirty="0">
                <a:solidFill>
                  <a:srgbClr val="2F9C0A"/>
                </a:solidFill>
                <a:effectLst/>
                <a:latin typeface="Consolas" panose="020B0609020204030204" pitchFamily="49" charset="0"/>
              </a:rPr>
              <a:t>"</a:t>
            </a:r>
            <a:r>
              <a:rPr lang="en-US" sz="2400" b="0" i="0" dirty="0" err="1">
                <a:solidFill>
                  <a:srgbClr val="2F9C0A"/>
                </a:solidFill>
                <a:effectLst/>
                <a:latin typeface="Consolas" panose="020B0609020204030204" pitchFamily="49" charset="0"/>
              </a:rPr>
              <a:t>userName</a:t>
            </a:r>
            <a:r>
              <a:rPr lang="en-US" sz="2400" b="0" i="0" dirty="0">
                <a:solidFill>
                  <a:srgbClr val="2F9C0A"/>
                </a:solidFill>
                <a:effectLst/>
                <a:latin typeface="Consolas" panose="020B0609020204030204" pitchFamily="49" charset="0"/>
              </a:rPr>
              <a:t>"</a:t>
            </a:r>
            <a:r>
              <a:rPr lang="en-US" sz="2400" b="0" i="0" dirty="0">
                <a:solidFill>
                  <a:srgbClr val="5F6364"/>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Value</a:t>
            </a:r>
            <a:r>
              <a:rPr lang="en-US" sz="2400" b="0" i="0" dirty="0">
                <a:solidFill>
                  <a:srgbClr val="5F6364"/>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User_Color</a:t>
            </a:r>
            <a:r>
              <a:rPr lang="en-US" sz="2400" b="0" i="0" dirty="0">
                <a:solidFill>
                  <a:srgbClr val="000000"/>
                </a:solidFill>
                <a:effectLst/>
                <a:latin typeface="Consolas" panose="020B0609020204030204" pitchFamily="49" charset="0"/>
              </a:rPr>
              <a:t> </a:t>
            </a:r>
            <a:r>
              <a:rPr lang="en-US" sz="2400" b="0" i="0" dirty="0">
                <a:solidFill>
                  <a:srgbClr val="A67F59"/>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Request</a:t>
            </a:r>
            <a:r>
              <a:rPr lang="en-US" sz="2400" b="0" i="0" dirty="0" err="1">
                <a:solidFill>
                  <a:srgbClr val="5F6364"/>
                </a:solidFill>
                <a:effectLst/>
                <a:latin typeface="Consolas" panose="020B0609020204030204" pitchFamily="49" charset="0"/>
              </a:rPr>
              <a:t>.</a:t>
            </a:r>
            <a:r>
              <a:rPr lang="en-US" sz="2400" b="0" i="0" dirty="0" err="1">
                <a:solidFill>
                  <a:srgbClr val="000000"/>
                </a:solidFill>
                <a:effectLst/>
                <a:latin typeface="Consolas" panose="020B0609020204030204" pitchFamily="49" charset="0"/>
              </a:rPr>
              <a:t>Cookies</a:t>
            </a:r>
            <a:r>
              <a:rPr lang="en-US" sz="2400" b="0" i="0" dirty="0">
                <a:solidFill>
                  <a:srgbClr val="5F6364"/>
                </a:solidFill>
                <a:effectLst/>
                <a:latin typeface="Consolas" panose="020B0609020204030204" pitchFamily="49" charset="0"/>
              </a:rPr>
              <a:t>[</a:t>
            </a:r>
            <a:r>
              <a:rPr lang="en-US" sz="2400" b="0" i="0" dirty="0">
                <a:solidFill>
                  <a:srgbClr val="2F9C0A"/>
                </a:solidFill>
                <a:effectLst/>
                <a:latin typeface="Consolas" panose="020B0609020204030204" pitchFamily="49" charset="0"/>
              </a:rPr>
              <a:t>"</a:t>
            </a:r>
            <a:r>
              <a:rPr lang="en-US" sz="2400" b="0" i="0" dirty="0" err="1">
                <a:solidFill>
                  <a:srgbClr val="2F9C0A"/>
                </a:solidFill>
                <a:effectLst/>
                <a:latin typeface="Consolas" panose="020B0609020204030204" pitchFamily="49" charset="0"/>
              </a:rPr>
              <a:t>userColor</a:t>
            </a:r>
            <a:r>
              <a:rPr lang="en-US" sz="2400" b="0" i="0" dirty="0">
                <a:solidFill>
                  <a:srgbClr val="2F9C0A"/>
                </a:solidFill>
                <a:effectLst/>
                <a:latin typeface="Consolas" panose="020B0609020204030204" pitchFamily="49" charset="0"/>
              </a:rPr>
              <a:t>"</a:t>
            </a:r>
            <a:r>
              <a:rPr lang="en-US" sz="2400" b="0" i="0" dirty="0">
                <a:solidFill>
                  <a:srgbClr val="5F6364"/>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Value</a:t>
            </a:r>
            <a:r>
              <a:rPr lang="en-US" sz="2400" b="0" i="0" dirty="0">
                <a:solidFill>
                  <a:srgbClr val="5F6364"/>
                </a:solidFill>
                <a:effectLst/>
                <a:latin typeface="Consolas" panose="020B0609020204030204" pitchFamily="49" charset="0"/>
              </a:rPr>
              <a:t>;</a:t>
            </a:r>
          </a:p>
          <a:p>
            <a:endParaRPr lang="en-US" sz="2400" b="0" i="0" dirty="0">
              <a:solidFill>
                <a:srgbClr val="5F6364"/>
              </a:solidFill>
              <a:effectLst/>
              <a:latin typeface="Consolas" panose="020B0609020204030204" pitchFamily="49" charset="0"/>
            </a:endParaRPr>
          </a:p>
          <a:p>
            <a:r>
              <a:rPr lang="en-US" sz="2400" dirty="0">
                <a:solidFill>
                  <a:srgbClr val="FF0000"/>
                </a:solidFill>
              </a:rPr>
              <a:t>How to clear the cookie information?</a:t>
            </a:r>
          </a:p>
          <a:p>
            <a:r>
              <a:rPr lang="en-US" sz="2400" b="0" i="0" dirty="0" err="1">
                <a:solidFill>
                  <a:srgbClr val="000000"/>
                </a:solidFill>
                <a:effectLst/>
                <a:latin typeface="Consolas" panose="020B0609020204030204" pitchFamily="49" charset="0"/>
              </a:rPr>
              <a:t>userInfo</a:t>
            </a:r>
            <a:r>
              <a:rPr lang="en-US" sz="2400" b="0" i="0" dirty="0" err="1">
                <a:solidFill>
                  <a:srgbClr val="5F6364"/>
                </a:solidFill>
                <a:effectLst/>
                <a:latin typeface="Consolas" panose="020B0609020204030204" pitchFamily="49" charset="0"/>
              </a:rPr>
              <a:t>.</a:t>
            </a:r>
            <a:r>
              <a:rPr lang="en-US" sz="2400" b="1" i="0" dirty="0" err="1">
                <a:solidFill>
                  <a:srgbClr val="000000"/>
                </a:solidFill>
                <a:effectLst/>
                <a:latin typeface="Consolas" panose="020B0609020204030204" pitchFamily="49" charset="0"/>
              </a:rPr>
              <a:t>Expires</a:t>
            </a:r>
            <a:r>
              <a:rPr lang="en-US" sz="2400" b="0" i="0" dirty="0">
                <a:solidFill>
                  <a:srgbClr val="000000"/>
                </a:solidFill>
                <a:effectLst/>
                <a:latin typeface="Consolas" panose="020B0609020204030204" pitchFamily="49" charset="0"/>
              </a:rPr>
              <a:t> </a:t>
            </a:r>
            <a:r>
              <a:rPr lang="en-US" sz="2400" b="0" i="0" dirty="0">
                <a:solidFill>
                  <a:srgbClr val="A67F59"/>
                </a:solidFill>
                <a:effectLst/>
                <a:latin typeface="Consolas" panose="020B0609020204030204" pitchFamily="49" charset="0"/>
              </a:rPr>
              <a:t>=</a:t>
            </a:r>
            <a:r>
              <a:rPr lang="en-US" sz="2400" b="0" i="0" dirty="0">
                <a:solidFill>
                  <a:srgbClr val="000000"/>
                </a:solidFill>
                <a:effectLst/>
                <a:latin typeface="Consolas" panose="020B0609020204030204" pitchFamily="49" charset="0"/>
              </a:rPr>
              <a:t> </a:t>
            </a:r>
            <a:r>
              <a:rPr lang="en-US" sz="2400" b="0" i="0" dirty="0" err="1">
                <a:solidFill>
                  <a:srgbClr val="000000"/>
                </a:solidFill>
                <a:effectLst/>
                <a:latin typeface="Consolas" panose="020B0609020204030204" pitchFamily="49" charset="0"/>
              </a:rPr>
              <a:t>DateTime</a:t>
            </a:r>
            <a:r>
              <a:rPr lang="en-US" sz="2400" b="0" i="0" dirty="0" err="1">
                <a:solidFill>
                  <a:srgbClr val="5F6364"/>
                </a:solidFill>
                <a:effectLst/>
                <a:latin typeface="Consolas" panose="020B0609020204030204" pitchFamily="49" charset="0"/>
              </a:rPr>
              <a:t>.</a:t>
            </a:r>
            <a:r>
              <a:rPr lang="en-US" sz="2400" b="0" i="0" dirty="0" err="1">
                <a:solidFill>
                  <a:srgbClr val="000000"/>
                </a:solidFill>
                <a:effectLst/>
                <a:latin typeface="Consolas" panose="020B0609020204030204" pitchFamily="49" charset="0"/>
              </a:rPr>
              <a:t>Now</a:t>
            </a:r>
            <a:r>
              <a:rPr lang="en-US" sz="2400" b="0" i="0" dirty="0" err="1">
                <a:solidFill>
                  <a:srgbClr val="5F6364"/>
                </a:solidFill>
                <a:effectLst/>
                <a:latin typeface="Consolas" panose="020B0609020204030204" pitchFamily="49" charset="0"/>
              </a:rPr>
              <a:t>.</a:t>
            </a:r>
            <a:r>
              <a:rPr lang="en-US" sz="2400" b="0" i="0" dirty="0" err="1">
                <a:solidFill>
                  <a:srgbClr val="2F9C0A"/>
                </a:solidFill>
                <a:effectLst/>
                <a:latin typeface="Consolas" panose="020B0609020204030204" pitchFamily="49" charset="0"/>
              </a:rPr>
              <a:t>AddHours</a:t>
            </a:r>
            <a:r>
              <a:rPr lang="en-US" sz="2400" b="0" i="0" dirty="0">
                <a:solidFill>
                  <a:srgbClr val="5F6364"/>
                </a:solidFill>
                <a:effectLst/>
                <a:latin typeface="Consolas" panose="020B0609020204030204" pitchFamily="49" charset="0"/>
              </a:rPr>
              <a:t>(</a:t>
            </a:r>
            <a:r>
              <a:rPr lang="en-US" sz="2400" b="0" i="0" dirty="0">
                <a:solidFill>
                  <a:srgbClr val="C92C2C"/>
                </a:solidFill>
                <a:effectLst/>
                <a:latin typeface="Consolas" panose="020B0609020204030204" pitchFamily="49" charset="0"/>
              </a:rPr>
              <a:t>1</a:t>
            </a:r>
            <a:r>
              <a:rPr lang="en-US" sz="2400" b="0" i="0" dirty="0">
                <a:solidFill>
                  <a:srgbClr val="5F6364"/>
                </a:solidFill>
                <a:effectLst/>
                <a:latin typeface="Consolas" panose="020B0609020204030204" pitchFamily="49" charset="0"/>
              </a:rPr>
              <a:t>);</a:t>
            </a:r>
            <a:endParaRPr lang="en-US" sz="2800" dirty="0"/>
          </a:p>
        </p:txBody>
      </p:sp>
    </p:spTree>
    <p:extLst>
      <p:ext uri="{BB962C8B-B14F-4D97-AF65-F5344CB8AC3E}">
        <p14:creationId xmlns:p14="http://schemas.microsoft.com/office/powerpoint/2010/main" val="292725227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DD0F7-7ACD-46DC-9582-172C015D8618}"/>
              </a:ext>
            </a:extLst>
          </p:cNvPr>
          <p:cNvSpPr>
            <a:spLocks noGrp="1"/>
          </p:cNvSpPr>
          <p:nvPr>
            <p:ph type="title"/>
          </p:nvPr>
        </p:nvSpPr>
        <p:spPr/>
        <p:txBody>
          <a:bodyPr/>
          <a:lstStyle/>
          <a:p>
            <a:r>
              <a:rPr lang="en-US" dirty="0"/>
              <a:t>Advantages and Disadvantages</a:t>
            </a:r>
          </a:p>
        </p:txBody>
      </p:sp>
      <p:sp>
        <p:nvSpPr>
          <p:cNvPr id="3" name="Content Placeholder 2">
            <a:extLst>
              <a:ext uri="{FF2B5EF4-FFF2-40B4-BE49-F238E27FC236}">
                <a16:creationId xmlns:a16="http://schemas.microsoft.com/office/drawing/2014/main" id="{DD51C301-FB68-4798-F15C-5C82796ACDB2}"/>
              </a:ext>
            </a:extLst>
          </p:cNvPr>
          <p:cNvSpPr>
            <a:spLocks noGrp="1"/>
          </p:cNvSpPr>
          <p:nvPr>
            <p:ph idx="1"/>
          </p:nvPr>
        </p:nvSpPr>
        <p:spPr>
          <a:xfrm>
            <a:off x="3869267" y="864108"/>
            <a:ext cx="8069813" cy="5120640"/>
          </a:xfrm>
        </p:spPr>
        <p:txBody>
          <a:bodyPr>
            <a:normAutofit/>
          </a:bodyPr>
          <a:lstStyle/>
          <a:p>
            <a:r>
              <a:rPr lang="en-US" sz="2400" b="1" dirty="0">
                <a:solidFill>
                  <a:schemeClr val="tx1"/>
                </a:solidFill>
              </a:rPr>
              <a:t>Advantages of Cookie</a:t>
            </a:r>
          </a:p>
          <a:p>
            <a:r>
              <a:rPr lang="en-US" sz="2400" dirty="0">
                <a:solidFill>
                  <a:schemeClr val="tx1"/>
                </a:solidFill>
              </a:rPr>
              <a:t>It has clear text so the user can read it.</a:t>
            </a:r>
          </a:p>
          <a:p>
            <a:r>
              <a:rPr lang="en-US" sz="2400" dirty="0">
                <a:solidFill>
                  <a:schemeClr val="tx1"/>
                </a:solidFill>
              </a:rPr>
              <a:t>We can store user preference information on the client machine.</a:t>
            </a:r>
          </a:p>
          <a:p>
            <a:r>
              <a:rPr lang="en-US" sz="2400" dirty="0">
                <a:solidFill>
                  <a:schemeClr val="tx1"/>
                </a:solidFill>
              </a:rPr>
              <a:t>It is an easy way to maintain.</a:t>
            </a:r>
          </a:p>
          <a:p>
            <a:r>
              <a:rPr lang="en-US" sz="2400" dirty="0">
                <a:solidFill>
                  <a:schemeClr val="tx1"/>
                </a:solidFill>
              </a:rPr>
              <a:t>Fast accessing.</a:t>
            </a:r>
          </a:p>
          <a:p>
            <a:r>
              <a:rPr lang="en-US" sz="2400" b="1" dirty="0">
                <a:solidFill>
                  <a:schemeClr val="tx1"/>
                </a:solidFill>
              </a:rPr>
              <a:t>Disadvantages of Cookie</a:t>
            </a:r>
          </a:p>
          <a:p>
            <a:r>
              <a:rPr lang="en-US" sz="2400" dirty="0">
                <a:solidFill>
                  <a:schemeClr val="tx1"/>
                </a:solidFill>
              </a:rPr>
              <a:t>If the user clears the cookie information, we can't get it back.</a:t>
            </a:r>
          </a:p>
          <a:p>
            <a:r>
              <a:rPr lang="en-US" sz="2400" dirty="0">
                <a:solidFill>
                  <a:schemeClr val="tx1"/>
                </a:solidFill>
              </a:rPr>
              <a:t>No security.</a:t>
            </a:r>
          </a:p>
          <a:p>
            <a:r>
              <a:rPr lang="en-US" sz="2400" dirty="0">
                <a:solidFill>
                  <a:schemeClr val="tx1"/>
                </a:solidFill>
              </a:rPr>
              <a:t>Each request will have cookie information with page.</a:t>
            </a:r>
          </a:p>
        </p:txBody>
      </p:sp>
    </p:spTree>
    <p:extLst>
      <p:ext uri="{BB962C8B-B14F-4D97-AF65-F5344CB8AC3E}">
        <p14:creationId xmlns:p14="http://schemas.microsoft.com/office/powerpoint/2010/main" val="21927823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BB867-133F-B242-31DE-B2591CFC3AF9}"/>
              </a:ext>
            </a:extLst>
          </p:cNvPr>
          <p:cNvSpPr>
            <a:spLocks noGrp="1"/>
          </p:cNvSpPr>
          <p:nvPr>
            <p:ph type="title"/>
          </p:nvPr>
        </p:nvSpPr>
        <p:spPr/>
        <p:txBody>
          <a:bodyPr/>
          <a:lstStyle/>
          <a:p>
            <a:r>
              <a:rPr lang="en-US" dirty="0"/>
              <a:t>Form</a:t>
            </a:r>
          </a:p>
        </p:txBody>
      </p:sp>
      <p:sp>
        <p:nvSpPr>
          <p:cNvPr id="3" name="Content Placeholder 2">
            <a:extLst>
              <a:ext uri="{FF2B5EF4-FFF2-40B4-BE49-F238E27FC236}">
                <a16:creationId xmlns:a16="http://schemas.microsoft.com/office/drawing/2014/main" id="{CF9E69A0-E0C6-C196-219B-E1C18111913B}"/>
              </a:ext>
            </a:extLst>
          </p:cNvPr>
          <p:cNvSpPr>
            <a:spLocks noGrp="1"/>
          </p:cNvSpPr>
          <p:nvPr>
            <p:ph idx="1"/>
          </p:nvPr>
        </p:nvSpPr>
        <p:spPr>
          <a:xfrm>
            <a:off x="3618271" y="864108"/>
            <a:ext cx="8229599" cy="5120640"/>
          </a:xfrm>
        </p:spPr>
        <p:txBody>
          <a:bodyPr>
            <a:normAutofit/>
          </a:bodyPr>
          <a:lstStyle/>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&lt;</a:t>
            </a:r>
            <a:r>
              <a:rPr lang="en-US" sz="2400" dirty="0">
                <a:solidFill>
                  <a:srgbClr val="800000"/>
                </a:solidFill>
                <a:latin typeface="Cascadia Mono" panose="020B0609020000020004" pitchFamily="49" charset="0"/>
              </a:rPr>
              <a:t>form</a:t>
            </a:r>
            <a:r>
              <a:rPr lang="en-US" sz="2400" dirty="0">
                <a:solidFill>
                  <a:srgbClr val="000000"/>
                </a:solidFill>
                <a:latin typeface="Cascadia Mono" panose="020B0609020000020004" pitchFamily="49" charset="0"/>
              </a:rPr>
              <a:t> </a:t>
            </a:r>
            <a:r>
              <a:rPr lang="en-US" sz="2400" dirty="0">
                <a:solidFill>
                  <a:srgbClr val="FF0000"/>
                </a:solidFill>
                <a:latin typeface="Cascadia Mono" panose="020B0609020000020004" pitchFamily="49" charset="0"/>
              </a:rPr>
              <a:t>id</a:t>
            </a:r>
            <a:r>
              <a:rPr lang="en-US" sz="2400" dirty="0">
                <a:solidFill>
                  <a:srgbClr val="0000FF"/>
                </a:solidFill>
                <a:latin typeface="Cascadia Mono" panose="020B0609020000020004" pitchFamily="49" charset="0"/>
              </a:rPr>
              <a:t>="form1"</a:t>
            </a:r>
            <a:r>
              <a:rPr lang="en-US" sz="2400" dirty="0">
                <a:solidFill>
                  <a:srgbClr val="000000"/>
                </a:solidFill>
                <a:latin typeface="Cascadia Mono" panose="020B0609020000020004" pitchFamily="49" charset="0"/>
              </a:rPr>
              <a:t> </a:t>
            </a:r>
            <a:r>
              <a:rPr lang="en-US" sz="2400" dirty="0" err="1">
                <a:solidFill>
                  <a:srgbClr val="FF0000"/>
                </a:solidFill>
                <a:latin typeface="Cascadia Mono" panose="020B0609020000020004" pitchFamily="49" charset="0"/>
              </a:rPr>
              <a:t>runat</a:t>
            </a:r>
            <a:r>
              <a:rPr lang="en-US" sz="2400" dirty="0">
                <a:solidFill>
                  <a:srgbClr val="0000FF"/>
                </a:solidFill>
                <a:latin typeface="Cascadia Mono" panose="020B0609020000020004" pitchFamily="49" charset="0"/>
              </a:rPr>
              <a:t>="server"&gt;</a:t>
            </a:r>
            <a:endParaRPr lang="en-US" sz="2400" dirty="0">
              <a:solidFill>
                <a:srgbClr val="000000"/>
              </a:solidFill>
              <a:latin typeface="Cascadia Mono" panose="020B0609020000020004" pitchFamily="49" charset="0"/>
            </a:endParaRP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&lt;</a:t>
            </a:r>
            <a:r>
              <a:rPr lang="en-US" sz="2400" dirty="0">
                <a:solidFill>
                  <a:srgbClr val="800000"/>
                </a:solidFill>
                <a:latin typeface="Cascadia Mono" panose="020B0609020000020004" pitchFamily="49" charset="0"/>
              </a:rPr>
              <a:t>div</a:t>
            </a:r>
            <a:r>
              <a:rPr lang="en-US" sz="2400" dirty="0">
                <a:solidFill>
                  <a:srgbClr val="0000FF"/>
                </a:solidFill>
                <a:latin typeface="Cascadia Mono" panose="020B0609020000020004" pitchFamily="49" charset="0"/>
              </a:rPr>
              <a:t>&gt;</a:t>
            </a:r>
            <a:endParaRPr lang="en-US" sz="2400" dirty="0">
              <a:solidFill>
                <a:srgbClr val="000000"/>
              </a:solidFill>
              <a:latin typeface="Cascadia Mono" panose="020B0609020000020004" pitchFamily="49" charset="0"/>
            </a:endParaRP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&lt;</a:t>
            </a:r>
            <a:r>
              <a:rPr lang="en-US" sz="2400" dirty="0" err="1">
                <a:solidFill>
                  <a:srgbClr val="800000"/>
                </a:solidFill>
                <a:latin typeface="Cascadia Mono" panose="020B0609020000020004" pitchFamily="49" charset="0"/>
              </a:rPr>
              <a:t>asp</a:t>
            </a:r>
            <a:r>
              <a:rPr lang="en-US" sz="2400" dirty="0" err="1">
                <a:solidFill>
                  <a:srgbClr val="0000FF"/>
                </a:solidFill>
                <a:latin typeface="Cascadia Mono" panose="020B0609020000020004" pitchFamily="49" charset="0"/>
              </a:rPr>
              <a:t>:</a:t>
            </a:r>
            <a:r>
              <a:rPr lang="en-US" sz="2400" dirty="0" err="1">
                <a:solidFill>
                  <a:srgbClr val="800000"/>
                </a:solidFill>
                <a:latin typeface="Cascadia Mono" panose="020B0609020000020004" pitchFamily="49" charset="0"/>
              </a:rPr>
              <a:t>Label</a:t>
            </a:r>
            <a:r>
              <a:rPr lang="en-US" sz="2400" dirty="0">
                <a:solidFill>
                  <a:srgbClr val="000000"/>
                </a:solidFill>
                <a:latin typeface="Cascadia Mono" panose="020B0609020000020004" pitchFamily="49" charset="0"/>
              </a:rPr>
              <a:t> </a:t>
            </a:r>
            <a:r>
              <a:rPr lang="en-US" sz="2400" dirty="0">
                <a:solidFill>
                  <a:srgbClr val="FF0000"/>
                </a:solidFill>
                <a:latin typeface="Cascadia Mono" panose="020B0609020000020004" pitchFamily="49" charset="0"/>
              </a:rPr>
              <a:t>ID</a:t>
            </a:r>
            <a:r>
              <a:rPr lang="en-US" sz="2400" dirty="0">
                <a:solidFill>
                  <a:srgbClr val="0000FF"/>
                </a:solidFill>
                <a:latin typeface="Cascadia Mono" panose="020B0609020000020004" pitchFamily="49" charset="0"/>
              </a:rPr>
              <a:t>="Label1"</a:t>
            </a:r>
            <a:r>
              <a:rPr lang="en-US" sz="2400" dirty="0">
                <a:solidFill>
                  <a:srgbClr val="000000"/>
                </a:solidFill>
                <a:latin typeface="Cascadia Mono" panose="020B0609020000020004" pitchFamily="49" charset="0"/>
              </a:rPr>
              <a:t> </a:t>
            </a:r>
            <a:r>
              <a:rPr lang="en-US" sz="2400" dirty="0" err="1">
                <a:solidFill>
                  <a:srgbClr val="FF0000"/>
                </a:solidFill>
                <a:latin typeface="Cascadia Mono" panose="020B0609020000020004" pitchFamily="49" charset="0"/>
              </a:rPr>
              <a:t>runat</a:t>
            </a:r>
            <a:r>
              <a:rPr lang="en-US" sz="2400" dirty="0">
                <a:solidFill>
                  <a:srgbClr val="0000FF"/>
                </a:solidFill>
                <a:latin typeface="Cascadia Mono" panose="020B0609020000020004" pitchFamily="49" charset="0"/>
              </a:rPr>
              <a:t>="server"</a:t>
            </a:r>
            <a:r>
              <a:rPr lang="en-US" sz="2400" dirty="0">
                <a:solidFill>
                  <a:srgbClr val="000000"/>
                </a:solidFill>
                <a:latin typeface="Cascadia Mono" panose="020B0609020000020004" pitchFamily="49" charset="0"/>
              </a:rPr>
              <a:t> </a:t>
            </a:r>
            <a:r>
              <a:rPr lang="en-US" sz="2400" dirty="0">
                <a:solidFill>
                  <a:srgbClr val="FF0000"/>
                </a:solidFill>
                <a:latin typeface="Cascadia Mono" panose="020B0609020000020004" pitchFamily="49" charset="0"/>
              </a:rPr>
              <a:t>Text</a:t>
            </a:r>
            <a:r>
              <a:rPr lang="en-US" sz="2400" dirty="0">
                <a:solidFill>
                  <a:srgbClr val="0000FF"/>
                </a:solidFill>
                <a:latin typeface="Cascadia Mono" panose="020B0609020000020004" pitchFamily="49" charset="0"/>
              </a:rPr>
              <a:t>="Label"&gt;&lt;/</a:t>
            </a:r>
            <a:r>
              <a:rPr lang="en-US" sz="2400" dirty="0" err="1">
                <a:solidFill>
                  <a:srgbClr val="800000"/>
                </a:solidFill>
                <a:latin typeface="Cascadia Mono" panose="020B0609020000020004" pitchFamily="49" charset="0"/>
              </a:rPr>
              <a:t>asp</a:t>
            </a:r>
            <a:r>
              <a:rPr lang="en-US" sz="2400" dirty="0" err="1">
                <a:solidFill>
                  <a:srgbClr val="0000FF"/>
                </a:solidFill>
                <a:latin typeface="Cascadia Mono" panose="020B0609020000020004" pitchFamily="49" charset="0"/>
              </a:rPr>
              <a:t>:</a:t>
            </a:r>
            <a:r>
              <a:rPr lang="en-US" sz="2400" dirty="0" err="1">
                <a:solidFill>
                  <a:srgbClr val="800000"/>
                </a:solidFill>
                <a:latin typeface="Cascadia Mono" panose="020B0609020000020004" pitchFamily="49" charset="0"/>
              </a:rPr>
              <a:t>Label</a:t>
            </a:r>
            <a:r>
              <a:rPr lang="en-US" sz="2400" dirty="0">
                <a:solidFill>
                  <a:srgbClr val="0000FF"/>
                </a:solidFill>
                <a:latin typeface="Cascadia Mono" panose="020B0609020000020004" pitchFamily="49" charset="0"/>
              </a:rPr>
              <a:t>&gt;</a:t>
            </a:r>
            <a:endParaRPr lang="en-US" sz="2400" dirty="0">
              <a:solidFill>
                <a:srgbClr val="000000"/>
              </a:solidFill>
              <a:latin typeface="Cascadia Mono" panose="020B0609020000020004" pitchFamily="49" charset="0"/>
            </a:endParaRP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&lt;/</a:t>
            </a:r>
            <a:r>
              <a:rPr lang="en-US" sz="2400" dirty="0">
                <a:solidFill>
                  <a:srgbClr val="800000"/>
                </a:solidFill>
                <a:latin typeface="Cascadia Mono" panose="020B0609020000020004" pitchFamily="49" charset="0"/>
              </a:rPr>
              <a:t>div</a:t>
            </a:r>
            <a:r>
              <a:rPr lang="en-US" sz="2400" dirty="0">
                <a:solidFill>
                  <a:srgbClr val="0000FF"/>
                </a:solidFill>
                <a:latin typeface="Cascadia Mono" panose="020B0609020000020004" pitchFamily="49" charset="0"/>
              </a:rPr>
              <a:t>&gt;</a:t>
            </a:r>
            <a:endParaRPr lang="en-US" sz="2400" dirty="0">
              <a:solidFill>
                <a:srgbClr val="000000"/>
              </a:solidFill>
              <a:latin typeface="Cascadia Mono" panose="020B0609020000020004" pitchFamily="49" charset="0"/>
            </a:endParaRPr>
          </a:p>
          <a:p>
            <a:pPr marL="0" indent="0">
              <a:buNone/>
            </a:pPr>
            <a:r>
              <a:rPr lang="en-US" sz="2400" dirty="0">
                <a:solidFill>
                  <a:srgbClr val="000000"/>
                </a:solidFill>
                <a:latin typeface="Cascadia Mono" panose="020B0609020000020004" pitchFamily="49" charset="0"/>
              </a:rPr>
              <a:t> </a:t>
            </a:r>
            <a:r>
              <a:rPr lang="en-US" sz="2400" dirty="0">
                <a:solidFill>
                  <a:srgbClr val="0000FF"/>
                </a:solidFill>
                <a:latin typeface="Cascadia Mono" panose="020B0609020000020004" pitchFamily="49" charset="0"/>
              </a:rPr>
              <a:t>&lt;/</a:t>
            </a:r>
            <a:r>
              <a:rPr lang="en-US" sz="2400" dirty="0">
                <a:solidFill>
                  <a:srgbClr val="800000"/>
                </a:solidFill>
                <a:latin typeface="Cascadia Mono" panose="020B0609020000020004" pitchFamily="49" charset="0"/>
              </a:rPr>
              <a:t>form</a:t>
            </a:r>
            <a:r>
              <a:rPr lang="en-US" sz="2400" dirty="0">
                <a:solidFill>
                  <a:srgbClr val="0000FF"/>
                </a:solidFill>
                <a:latin typeface="Cascadia Mono" panose="020B0609020000020004" pitchFamily="49" charset="0"/>
              </a:rPr>
              <a:t>&gt;</a:t>
            </a:r>
            <a:endParaRPr lang="en-US" sz="2800" dirty="0"/>
          </a:p>
        </p:txBody>
      </p:sp>
    </p:spTree>
    <p:extLst>
      <p:ext uri="{BB962C8B-B14F-4D97-AF65-F5344CB8AC3E}">
        <p14:creationId xmlns:p14="http://schemas.microsoft.com/office/powerpoint/2010/main" val="20743142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3600E0-CA14-BE94-807D-90B623246A74}"/>
              </a:ext>
            </a:extLst>
          </p:cNvPr>
          <p:cNvSpPr>
            <a:spLocks noGrp="1"/>
          </p:cNvSpPr>
          <p:nvPr>
            <p:ph type="title"/>
          </p:nvPr>
        </p:nvSpPr>
        <p:spPr/>
        <p:txBody>
          <a:bodyPr/>
          <a:lstStyle/>
          <a:p>
            <a:r>
              <a:rPr lang="en-US" dirty="0"/>
              <a:t>Code Behind</a:t>
            </a:r>
          </a:p>
        </p:txBody>
      </p:sp>
      <p:sp>
        <p:nvSpPr>
          <p:cNvPr id="3" name="Content Placeholder 2">
            <a:extLst>
              <a:ext uri="{FF2B5EF4-FFF2-40B4-BE49-F238E27FC236}">
                <a16:creationId xmlns:a16="http://schemas.microsoft.com/office/drawing/2014/main" id="{0A2F2B07-A7EF-6592-E2E6-DFBD13FF3BB9}"/>
              </a:ext>
            </a:extLst>
          </p:cNvPr>
          <p:cNvSpPr>
            <a:spLocks noGrp="1"/>
          </p:cNvSpPr>
          <p:nvPr>
            <p:ph idx="1"/>
          </p:nvPr>
        </p:nvSpPr>
        <p:spPr>
          <a:xfrm>
            <a:off x="3362632" y="864108"/>
            <a:ext cx="8829367" cy="5389208"/>
          </a:xfrm>
        </p:spPr>
        <p:txBody>
          <a:bodyPr>
            <a:normAutofit fontScale="92500" lnSpcReduction="20000"/>
          </a:bodyPr>
          <a:lstStyle/>
          <a:p>
            <a:pPr marL="0" indent="0">
              <a:buNone/>
            </a:pP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protected</a:t>
            </a: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void</a:t>
            </a:r>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Page_Load</a:t>
            </a:r>
            <a:r>
              <a:rPr lang="en-US" dirty="0">
                <a:solidFill>
                  <a:srgbClr val="000000"/>
                </a:solidFill>
                <a:latin typeface="Cascadia Mono" panose="020B0609020000020004" pitchFamily="49" charset="0"/>
              </a:rPr>
              <a:t>(</a:t>
            </a:r>
            <a:r>
              <a:rPr lang="en-US" dirty="0">
                <a:solidFill>
                  <a:srgbClr val="0000FF"/>
                </a:solidFill>
                <a:latin typeface="Cascadia Mono" panose="020B0609020000020004" pitchFamily="49" charset="0"/>
              </a:rPr>
              <a:t>object</a:t>
            </a:r>
            <a:r>
              <a:rPr lang="en-US" dirty="0">
                <a:solidFill>
                  <a:srgbClr val="000000"/>
                </a:solidFill>
                <a:latin typeface="Cascadia Mono" panose="020B0609020000020004" pitchFamily="49" charset="0"/>
              </a:rPr>
              <a:t> sender, </a:t>
            </a:r>
            <a:r>
              <a:rPr lang="en-US" dirty="0" err="1">
                <a:solidFill>
                  <a:srgbClr val="000000"/>
                </a:solidFill>
                <a:latin typeface="Cascadia Mono" panose="020B0609020000020004" pitchFamily="49" charset="0"/>
              </a:rPr>
              <a:t>EventArgs</a:t>
            </a:r>
            <a:r>
              <a:rPr lang="en-US" dirty="0">
                <a:solidFill>
                  <a:srgbClr val="000000"/>
                </a:solidFill>
                <a:latin typeface="Cascadia Mono" panose="020B0609020000020004" pitchFamily="49" charset="0"/>
              </a:rPr>
              <a:t> e)</a:t>
            </a:r>
          </a:p>
          <a:p>
            <a:pPr marL="0" indent="0">
              <a:buNone/>
            </a:pPr>
            <a:r>
              <a:rPr lang="en-US" dirty="0">
                <a:solidFill>
                  <a:srgbClr val="000000"/>
                </a:solidFill>
                <a:latin typeface="Cascadia Mono" panose="020B0609020000020004" pitchFamily="49" charset="0"/>
              </a:rPr>
              <a:t> {</a:t>
            </a:r>
          </a:p>
          <a:p>
            <a:pPr marL="0" indent="0">
              <a:buNone/>
            </a:pPr>
            <a:r>
              <a:rPr lang="en-US" dirty="0">
                <a:solidFill>
                  <a:srgbClr val="000000"/>
                </a:solidFill>
                <a:latin typeface="Cascadia Mono" panose="020B0609020000020004" pitchFamily="49" charset="0"/>
              </a:rPr>
              <a:t>     </a:t>
            </a:r>
            <a:r>
              <a:rPr lang="en-US" dirty="0">
                <a:solidFill>
                  <a:srgbClr val="008000"/>
                </a:solidFill>
                <a:latin typeface="Cascadia Mono" panose="020B0609020000020004" pitchFamily="49" charset="0"/>
              </a:rPr>
              <a:t>//-- Creating Cookie --//  </a:t>
            </a:r>
            <a:endParaRPr lang="en-US" dirty="0">
              <a:solidFill>
                <a:srgbClr val="000000"/>
              </a:solidFill>
              <a:latin typeface="Cascadia Mono" panose="020B0609020000020004" pitchFamily="49" charset="0"/>
            </a:endParaRPr>
          </a:p>
          <a:p>
            <a:pPr marL="0" indent="0">
              <a:buNone/>
            </a:pPr>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HttpCookie</a:t>
            </a:r>
            <a:r>
              <a:rPr lang="en-US" dirty="0">
                <a:solidFill>
                  <a:srgbClr val="000000"/>
                </a:solidFill>
                <a:latin typeface="Cascadia Mono" panose="020B0609020000020004" pitchFamily="49" charset="0"/>
              </a:rPr>
              <a:t> cookie = </a:t>
            </a:r>
            <a:r>
              <a:rPr lang="en-US" dirty="0">
                <a:solidFill>
                  <a:srgbClr val="0000FF"/>
                </a:solidFill>
                <a:latin typeface="Cascadia Mono" panose="020B0609020000020004" pitchFamily="49" charset="0"/>
              </a:rPr>
              <a:t>new</a:t>
            </a:r>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HttpCookie</a:t>
            </a:r>
            <a:r>
              <a:rPr lang="en-US" dirty="0">
                <a:solidFill>
                  <a:srgbClr val="000000"/>
                </a:solidFill>
                <a:latin typeface="Cascadia Mono" panose="020B0609020000020004" pitchFamily="49" charset="0"/>
              </a:rPr>
              <a:t>(</a:t>
            </a:r>
            <a:r>
              <a:rPr lang="en-US" dirty="0">
                <a:solidFill>
                  <a:srgbClr val="A31515"/>
                </a:solidFill>
                <a:latin typeface="Cascadia Mono" panose="020B0609020000020004" pitchFamily="49" charset="0"/>
              </a:rPr>
              <a:t>"student"</a:t>
            </a:r>
            <a:r>
              <a:rPr lang="en-US" dirty="0">
                <a:solidFill>
                  <a:srgbClr val="000000"/>
                </a:solidFill>
                <a:latin typeface="Cascadia Mono" panose="020B0609020000020004" pitchFamily="49" charset="0"/>
              </a:rPr>
              <a:t>);</a:t>
            </a:r>
          </a:p>
          <a:p>
            <a:pPr marL="0" indent="0">
              <a:buNone/>
            </a:pPr>
            <a:endParaRPr lang="en-US" dirty="0">
              <a:solidFill>
                <a:srgbClr val="000000"/>
              </a:solidFill>
              <a:latin typeface="Cascadia Mono" panose="020B0609020000020004" pitchFamily="49" charset="0"/>
            </a:endParaRPr>
          </a:p>
          <a:p>
            <a:pPr marL="0" indent="0">
              <a:buNone/>
            </a:pPr>
            <a:r>
              <a:rPr lang="en-US" dirty="0">
                <a:solidFill>
                  <a:srgbClr val="000000"/>
                </a:solidFill>
                <a:latin typeface="Cascadia Mono" panose="020B0609020000020004" pitchFamily="49" charset="0"/>
              </a:rPr>
              <a:t>     </a:t>
            </a:r>
            <a:r>
              <a:rPr lang="en-US" dirty="0">
                <a:solidFill>
                  <a:srgbClr val="008000"/>
                </a:solidFill>
                <a:latin typeface="Cascadia Mono" panose="020B0609020000020004" pitchFamily="49" charset="0"/>
              </a:rPr>
              <a:t>// Assigning value to the created cookie  </a:t>
            </a:r>
          </a:p>
          <a:p>
            <a:pPr marL="0" indent="0">
              <a:buNone/>
            </a:pPr>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cookie.Value</a:t>
            </a:r>
            <a:r>
              <a:rPr lang="en-US" dirty="0">
                <a:solidFill>
                  <a:srgbClr val="000000"/>
                </a:solidFill>
                <a:latin typeface="Cascadia Mono" panose="020B0609020000020004" pitchFamily="49" charset="0"/>
              </a:rPr>
              <a:t> = </a:t>
            </a:r>
            <a:r>
              <a:rPr lang="en-US" dirty="0">
                <a:solidFill>
                  <a:srgbClr val="A31515"/>
                </a:solidFill>
                <a:latin typeface="Cascadia Mono" panose="020B0609020000020004" pitchFamily="49" charset="0"/>
              </a:rPr>
              <a:t>"Kumar"</a:t>
            </a:r>
            <a:r>
              <a:rPr lang="en-US" dirty="0">
                <a:solidFill>
                  <a:srgbClr val="000000"/>
                </a:solidFill>
                <a:latin typeface="Cascadia Mono" panose="020B0609020000020004" pitchFamily="49" charset="0"/>
              </a:rPr>
              <a:t>;</a:t>
            </a:r>
          </a:p>
          <a:p>
            <a:pPr marL="0" indent="0">
              <a:buNone/>
            </a:pPr>
            <a:endParaRPr lang="en-US" dirty="0">
              <a:solidFill>
                <a:srgbClr val="000000"/>
              </a:solidFill>
              <a:latin typeface="Cascadia Mono" panose="020B0609020000020004" pitchFamily="49" charset="0"/>
            </a:endParaRPr>
          </a:p>
          <a:p>
            <a:pPr marL="0" indent="0">
              <a:buNone/>
            </a:pPr>
            <a:r>
              <a:rPr lang="en-US" dirty="0">
                <a:solidFill>
                  <a:srgbClr val="000000"/>
                </a:solidFill>
                <a:latin typeface="Cascadia Mono" panose="020B0609020000020004" pitchFamily="49" charset="0"/>
              </a:rPr>
              <a:t>     </a:t>
            </a:r>
            <a:r>
              <a:rPr lang="en-US" dirty="0">
                <a:solidFill>
                  <a:srgbClr val="008000"/>
                </a:solidFill>
                <a:latin typeface="Cascadia Mono" panose="020B0609020000020004" pitchFamily="49" charset="0"/>
              </a:rPr>
              <a:t>// Adding Cookie to the response instance  </a:t>
            </a:r>
          </a:p>
          <a:p>
            <a:pPr marL="0" indent="0">
              <a:buNone/>
            </a:pPr>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Response.Cookies.Add</a:t>
            </a:r>
            <a:r>
              <a:rPr lang="en-US" dirty="0">
                <a:solidFill>
                  <a:srgbClr val="000000"/>
                </a:solidFill>
                <a:latin typeface="Cascadia Mono" panose="020B0609020000020004" pitchFamily="49" charset="0"/>
              </a:rPr>
              <a:t>(cookie);</a:t>
            </a:r>
          </a:p>
          <a:p>
            <a:pPr marL="0" indent="0">
              <a:buNone/>
            </a:pPr>
            <a:endParaRPr lang="en-US" dirty="0">
              <a:solidFill>
                <a:srgbClr val="000000"/>
              </a:solidFill>
              <a:latin typeface="Cascadia Mono" panose="020B0609020000020004" pitchFamily="49" charset="0"/>
            </a:endParaRPr>
          </a:p>
          <a:p>
            <a:pPr marL="0" indent="0">
              <a:buNone/>
            </a:pPr>
            <a:r>
              <a:rPr lang="en-US" dirty="0">
                <a:solidFill>
                  <a:srgbClr val="000000"/>
                </a:solidFill>
                <a:latin typeface="Cascadia Mono" panose="020B0609020000020004" pitchFamily="49" charset="0"/>
              </a:rPr>
              <a:t>     </a:t>
            </a:r>
            <a:r>
              <a:rPr lang="en-US" dirty="0">
                <a:solidFill>
                  <a:srgbClr val="008000"/>
                </a:solidFill>
                <a:latin typeface="Cascadia Mono" panose="020B0609020000020004" pitchFamily="49" charset="0"/>
              </a:rPr>
              <a:t>//-- Fetching Cookie --//  </a:t>
            </a:r>
          </a:p>
          <a:p>
            <a:pPr marL="0" indent="0">
              <a:buNone/>
            </a:pPr>
            <a:r>
              <a:rPr lang="en-US" dirty="0">
                <a:solidFill>
                  <a:srgbClr val="000000"/>
                </a:solidFill>
                <a:latin typeface="Cascadia Mono" panose="020B0609020000020004" pitchFamily="49" charset="0"/>
              </a:rPr>
              <a:t>     </a:t>
            </a:r>
            <a:r>
              <a:rPr lang="en-US" dirty="0">
                <a:solidFill>
                  <a:srgbClr val="0000FF"/>
                </a:solidFill>
                <a:latin typeface="Cascadia Mono" panose="020B0609020000020004" pitchFamily="49" charset="0"/>
              </a:rPr>
              <a:t>var</a:t>
            </a:r>
            <a:r>
              <a:rPr lang="en-US" dirty="0">
                <a:solidFill>
                  <a:srgbClr val="000000"/>
                </a:solidFill>
                <a:latin typeface="Cascadia Mono" panose="020B0609020000020004" pitchFamily="49" charset="0"/>
              </a:rPr>
              <a:t> </a:t>
            </a:r>
            <a:r>
              <a:rPr lang="en-US" dirty="0" err="1">
                <a:solidFill>
                  <a:srgbClr val="000000"/>
                </a:solidFill>
                <a:latin typeface="Cascadia Mono" panose="020B0609020000020004" pitchFamily="49" charset="0"/>
              </a:rPr>
              <a:t>cookievalue</a:t>
            </a:r>
            <a:r>
              <a:rPr lang="en-US" dirty="0">
                <a:solidFill>
                  <a:srgbClr val="000000"/>
                </a:solidFill>
                <a:latin typeface="Cascadia Mono" panose="020B0609020000020004" pitchFamily="49" charset="0"/>
              </a:rPr>
              <a:t> = </a:t>
            </a:r>
            <a:r>
              <a:rPr lang="en-US" dirty="0" err="1">
                <a:solidFill>
                  <a:srgbClr val="000000"/>
                </a:solidFill>
                <a:latin typeface="Cascadia Mono" panose="020B0609020000020004" pitchFamily="49" charset="0"/>
              </a:rPr>
              <a:t>Response.Cookies</a:t>
            </a:r>
            <a:r>
              <a:rPr lang="en-US" dirty="0">
                <a:solidFill>
                  <a:srgbClr val="000000"/>
                </a:solidFill>
                <a:latin typeface="Cascadia Mono" panose="020B0609020000020004" pitchFamily="49" charset="0"/>
              </a:rPr>
              <a:t>[</a:t>
            </a:r>
            <a:r>
              <a:rPr lang="en-US" dirty="0">
                <a:solidFill>
                  <a:srgbClr val="A31515"/>
                </a:solidFill>
                <a:latin typeface="Cascadia Mono" panose="020B0609020000020004" pitchFamily="49" charset="0"/>
              </a:rPr>
              <a:t>"student"</a:t>
            </a:r>
            <a:r>
              <a:rPr lang="en-US" dirty="0">
                <a:solidFill>
                  <a:srgbClr val="000000"/>
                </a:solidFill>
                <a:latin typeface="Cascadia Mono" panose="020B0609020000020004" pitchFamily="49" charset="0"/>
              </a:rPr>
              <a:t>].Value;</a:t>
            </a:r>
          </a:p>
          <a:p>
            <a:pPr marL="0" indent="0">
              <a:buNone/>
            </a:pPr>
            <a:r>
              <a:rPr lang="en-US" dirty="0">
                <a:solidFill>
                  <a:srgbClr val="000000"/>
                </a:solidFill>
                <a:latin typeface="Cascadia Mono" panose="020B0609020000020004" pitchFamily="49" charset="0"/>
              </a:rPr>
              <a:t>     Label1.Text = </a:t>
            </a:r>
            <a:r>
              <a:rPr lang="en-US" dirty="0" err="1">
                <a:solidFill>
                  <a:srgbClr val="000000"/>
                </a:solidFill>
                <a:latin typeface="Cascadia Mono" panose="020B0609020000020004" pitchFamily="49" charset="0"/>
              </a:rPr>
              <a:t>cookievalue</a:t>
            </a:r>
            <a:r>
              <a:rPr lang="en-US" dirty="0">
                <a:solidFill>
                  <a:srgbClr val="000000"/>
                </a:solidFill>
                <a:latin typeface="Cascadia Mono" panose="020B0609020000020004" pitchFamily="49" charset="0"/>
              </a:rPr>
              <a:t>;</a:t>
            </a:r>
          </a:p>
          <a:p>
            <a:pPr marL="0" indent="0">
              <a:buNone/>
            </a:pPr>
            <a:r>
              <a:rPr lang="en-US" dirty="0">
                <a:solidFill>
                  <a:srgbClr val="000000"/>
                </a:solidFill>
                <a:latin typeface="Cascadia Mono" panose="020B0609020000020004" pitchFamily="49" charset="0"/>
              </a:rPr>
              <a:t> }</a:t>
            </a:r>
            <a:endParaRPr lang="en-US" dirty="0"/>
          </a:p>
        </p:txBody>
      </p:sp>
    </p:spTree>
    <p:extLst>
      <p:ext uri="{BB962C8B-B14F-4D97-AF65-F5344CB8AC3E}">
        <p14:creationId xmlns:p14="http://schemas.microsoft.com/office/powerpoint/2010/main" val="10338262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3B828-FC82-5762-272E-2B22D8299159}"/>
              </a:ext>
            </a:extLst>
          </p:cNvPr>
          <p:cNvSpPr>
            <a:spLocks noGrp="1"/>
          </p:cNvSpPr>
          <p:nvPr>
            <p:ph type="title"/>
          </p:nvPr>
        </p:nvSpPr>
        <p:spPr/>
        <p:txBody>
          <a:bodyPr/>
          <a:lstStyle/>
          <a:p>
            <a:r>
              <a:rPr lang="en-US" dirty="0"/>
              <a:t>Demo</a:t>
            </a:r>
          </a:p>
        </p:txBody>
      </p:sp>
      <p:sp>
        <p:nvSpPr>
          <p:cNvPr id="3" name="Content Placeholder 2">
            <a:extLst>
              <a:ext uri="{FF2B5EF4-FFF2-40B4-BE49-F238E27FC236}">
                <a16:creationId xmlns:a16="http://schemas.microsoft.com/office/drawing/2014/main" id="{B7E1D65B-79AC-783E-99E1-E68181A74EF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7302177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15555-9E42-037B-E47C-50C4DAFD89F1}"/>
              </a:ext>
            </a:extLst>
          </p:cNvPr>
          <p:cNvSpPr>
            <a:spLocks noGrp="1"/>
          </p:cNvSpPr>
          <p:nvPr>
            <p:ph type="title"/>
          </p:nvPr>
        </p:nvSpPr>
        <p:spPr/>
        <p:txBody>
          <a:bodyPr/>
          <a:lstStyle/>
          <a:p>
            <a:r>
              <a:rPr lang="en-US" dirty="0"/>
              <a:t>Programming Activity</a:t>
            </a:r>
          </a:p>
        </p:txBody>
      </p:sp>
      <p:sp>
        <p:nvSpPr>
          <p:cNvPr id="3" name="Content Placeholder 2">
            <a:extLst>
              <a:ext uri="{FF2B5EF4-FFF2-40B4-BE49-F238E27FC236}">
                <a16:creationId xmlns:a16="http://schemas.microsoft.com/office/drawing/2014/main" id="{F40C0BE5-CFE3-5D21-596F-CF593CAE257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5490544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ED62E-7422-C5BB-0E36-41528D8A6798}"/>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BC310CCA-C0E3-2335-1DE2-E79201145067}"/>
              </a:ext>
            </a:extLst>
          </p:cNvPr>
          <p:cNvSpPr>
            <a:spLocks noGrp="1"/>
          </p:cNvSpPr>
          <p:nvPr>
            <p:ph idx="1"/>
          </p:nvPr>
        </p:nvSpPr>
        <p:spPr/>
        <p:txBody>
          <a:bodyPr>
            <a:normAutofit/>
          </a:bodyPr>
          <a:lstStyle/>
          <a:p>
            <a:r>
              <a:rPr lang="en-US" sz="2400" dirty="0" err="1">
                <a:solidFill>
                  <a:schemeClr val="tx1">
                    <a:lumMod val="95000"/>
                    <a:lumOff val="5000"/>
                  </a:schemeClr>
                </a:solidFill>
              </a:rPr>
              <a:t>ASP.Net</a:t>
            </a:r>
            <a:r>
              <a:rPr lang="en-US" sz="2400" dirty="0">
                <a:solidFill>
                  <a:schemeClr val="tx1">
                    <a:lumMod val="95000"/>
                    <a:lumOff val="5000"/>
                  </a:schemeClr>
                </a:solidFill>
              </a:rPr>
              <a:t> Web Application</a:t>
            </a:r>
          </a:p>
          <a:p>
            <a:r>
              <a:rPr lang="en-US" sz="2400" dirty="0">
                <a:solidFill>
                  <a:schemeClr val="tx1">
                    <a:lumMod val="95000"/>
                    <a:lumOff val="5000"/>
                  </a:schemeClr>
                </a:solidFill>
              </a:rPr>
              <a:t>Page life cycle of ASP.NET Application</a:t>
            </a:r>
          </a:p>
          <a:p>
            <a:r>
              <a:rPr lang="en-US" sz="2400" dirty="0">
                <a:solidFill>
                  <a:schemeClr val="tx1">
                    <a:lumMod val="95000"/>
                    <a:lumOff val="5000"/>
                  </a:schemeClr>
                </a:solidFill>
              </a:rPr>
              <a:t> Web Controls (Button,  </a:t>
            </a:r>
            <a:r>
              <a:rPr lang="en-US" sz="2400" dirty="0" err="1">
                <a:solidFill>
                  <a:schemeClr val="tx1">
                    <a:lumMod val="95000"/>
                    <a:lumOff val="5000"/>
                  </a:schemeClr>
                </a:solidFill>
              </a:rPr>
              <a:t>TextBox</a:t>
            </a:r>
            <a:r>
              <a:rPr lang="en-US" sz="2400" dirty="0">
                <a:solidFill>
                  <a:schemeClr val="tx1">
                    <a:lumMod val="95000"/>
                    <a:lumOff val="5000"/>
                  </a:schemeClr>
                </a:solidFill>
              </a:rPr>
              <a:t>, </a:t>
            </a:r>
            <a:r>
              <a:rPr lang="en-US" sz="2400" dirty="0" err="1">
                <a:solidFill>
                  <a:schemeClr val="tx1">
                    <a:lumMod val="95000"/>
                    <a:lumOff val="5000"/>
                  </a:schemeClr>
                </a:solidFill>
              </a:rPr>
              <a:t>CheckBox</a:t>
            </a:r>
            <a:r>
              <a:rPr lang="en-US" sz="2400" dirty="0">
                <a:solidFill>
                  <a:schemeClr val="tx1">
                    <a:lumMod val="95000"/>
                    <a:lumOff val="5000"/>
                  </a:schemeClr>
                </a:solidFill>
              </a:rPr>
              <a:t>, Image etc.)</a:t>
            </a:r>
          </a:p>
          <a:p>
            <a:r>
              <a:rPr lang="en-US" sz="2400" dirty="0">
                <a:solidFill>
                  <a:schemeClr val="tx1">
                    <a:lumMod val="95000"/>
                    <a:lumOff val="5000"/>
                  </a:schemeClr>
                </a:solidFill>
              </a:rPr>
              <a:t>Rich Controls (Calendar,  AdRotator)</a:t>
            </a:r>
          </a:p>
          <a:p>
            <a:r>
              <a:rPr lang="en-US" sz="2400" dirty="0">
                <a:solidFill>
                  <a:schemeClr val="tx1">
                    <a:lumMod val="95000"/>
                    <a:lumOff val="5000"/>
                  </a:schemeClr>
                </a:solidFill>
              </a:rPr>
              <a:t>Validation Controls </a:t>
            </a:r>
          </a:p>
          <a:p>
            <a:r>
              <a:rPr lang="en-US" sz="2400" dirty="0">
                <a:solidFill>
                  <a:schemeClr val="tx1">
                    <a:lumMod val="95000"/>
                    <a:lumOff val="5000"/>
                  </a:schemeClr>
                </a:solidFill>
              </a:rPr>
              <a:t>State management</a:t>
            </a:r>
          </a:p>
          <a:p>
            <a:r>
              <a:rPr lang="en-US" sz="2400" dirty="0">
                <a:solidFill>
                  <a:schemeClr val="tx1">
                    <a:lumMod val="95000"/>
                    <a:lumOff val="5000"/>
                  </a:schemeClr>
                </a:solidFill>
              </a:rPr>
              <a:t>Cookie</a:t>
            </a:r>
          </a:p>
          <a:p>
            <a:r>
              <a:rPr lang="en-US" sz="2400" dirty="0">
                <a:solidFill>
                  <a:schemeClr val="tx1">
                    <a:lumMod val="95000"/>
                    <a:lumOff val="5000"/>
                  </a:schemeClr>
                </a:solidFill>
              </a:rPr>
              <a:t>Session</a:t>
            </a:r>
          </a:p>
          <a:p>
            <a:endParaRPr lang="en-US" sz="2400" dirty="0"/>
          </a:p>
        </p:txBody>
      </p:sp>
    </p:spTree>
    <p:extLst>
      <p:ext uri="{BB962C8B-B14F-4D97-AF65-F5344CB8AC3E}">
        <p14:creationId xmlns:p14="http://schemas.microsoft.com/office/powerpoint/2010/main" val="31647039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08AB4-F758-7A4F-8FF5-8A9954141101}"/>
              </a:ext>
            </a:extLst>
          </p:cNvPr>
          <p:cNvSpPr>
            <a:spLocks noGrp="1"/>
          </p:cNvSpPr>
          <p:nvPr>
            <p:ph type="title"/>
          </p:nvPr>
        </p:nvSpPr>
        <p:spPr/>
        <p:txBody>
          <a:bodyPr/>
          <a:lstStyle/>
          <a:p>
            <a:r>
              <a:rPr lang="en-US" dirty="0"/>
              <a:t>Up Next</a:t>
            </a:r>
          </a:p>
        </p:txBody>
      </p:sp>
      <p:sp>
        <p:nvSpPr>
          <p:cNvPr id="3" name="Content Placeholder 2">
            <a:extLst>
              <a:ext uri="{FF2B5EF4-FFF2-40B4-BE49-F238E27FC236}">
                <a16:creationId xmlns:a16="http://schemas.microsoft.com/office/drawing/2014/main" id="{622D7941-13D0-B230-024C-37D0F2BDA4FD}"/>
              </a:ext>
            </a:extLst>
          </p:cNvPr>
          <p:cNvSpPr>
            <a:spLocks noGrp="1"/>
          </p:cNvSpPr>
          <p:nvPr>
            <p:ph idx="1"/>
          </p:nvPr>
        </p:nvSpPr>
        <p:spPr/>
        <p:txBody>
          <a:bodyPr>
            <a:normAutofit fontScale="92500" lnSpcReduction="20000"/>
          </a:bodyPr>
          <a:lstStyle/>
          <a:p>
            <a:r>
              <a:rPr lang="en-US" sz="2400" b="1" dirty="0" err="1">
                <a:solidFill>
                  <a:schemeClr val="tx1"/>
                </a:solidFill>
              </a:rPr>
              <a:t>ASP.Net</a:t>
            </a:r>
            <a:r>
              <a:rPr lang="en-US" sz="2400" b="1" dirty="0">
                <a:solidFill>
                  <a:schemeClr val="tx1"/>
                </a:solidFill>
              </a:rPr>
              <a:t> MVC:</a:t>
            </a:r>
          </a:p>
          <a:p>
            <a:r>
              <a:rPr lang="en-US" sz="2400" dirty="0">
                <a:solidFill>
                  <a:schemeClr val="tx1"/>
                </a:solidFill>
              </a:rPr>
              <a:t>Introduction to ASP.NET MVC</a:t>
            </a:r>
          </a:p>
          <a:p>
            <a:r>
              <a:rPr lang="en-US" sz="2400" dirty="0">
                <a:solidFill>
                  <a:schemeClr val="tx1"/>
                </a:solidFill>
              </a:rPr>
              <a:t>MVC Architecture Overview</a:t>
            </a:r>
          </a:p>
          <a:p>
            <a:r>
              <a:rPr lang="en-US" sz="2400" dirty="0">
                <a:solidFill>
                  <a:schemeClr val="tx1"/>
                </a:solidFill>
              </a:rPr>
              <a:t>Controllers</a:t>
            </a:r>
          </a:p>
          <a:p>
            <a:r>
              <a:rPr lang="en-US" sz="2400" dirty="0">
                <a:solidFill>
                  <a:schemeClr val="tx1"/>
                </a:solidFill>
              </a:rPr>
              <a:t>Razor Views</a:t>
            </a:r>
          </a:p>
          <a:p>
            <a:r>
              <a:rPr lang="en-US" sz="2400" dirty="0" err="1">
                <a:solidFill>
                  <a:schemeClr val="tx1"/>
                </a:solidFill>
              </a:rPr>
              <a:t>LayoutView</a:t>
            </a:r>
            <a:endParaRPr lang="en-US" sz="2400" dirty="0">
              <a:solidFill>
                <a:schemeClr val="tx1"/>
              </a:solidFill>
            </a:endParaRPr>
          </a:p>
          <a:p>
            <a:r>
              <a:rPr lang="en-US" sz="2400" dirty="0" err="1">
                <a:solidFill>
                  <a:schemeClr val="tx1"/>
                </a:solidFill>
              </a:rPr>
              <a:t>PartialView</a:t>
            </a:r>
            <a:endParaRPr lang="en-US" sz="2400" dirty="0">
              <a:solidFill>
                <a:schemeClr val="tx1"/>
              </a:solidFill>
            </a:endParaRPr>
          </a:p>
          <a:p>
            <a:r>
              <a:rPr lang="en-US" sz="2400" dirty="0">
                <a:solidFill>
                  <a:schemeClr val="tx1"/>
                </a:solidFill>
              </a:rPr>
              <a:t>Models </a:t>
            </a:r>
          </a:p>
          <a:p>
            <a:r>
              <a:rPr lang="en-US" sz="2400" dirty="0">
                <a:solidFill>
                  <a:schemeClr val="tx1"/>
                </a:solidFill>
              </a:rPr>
              <a:t>HTML helpers</a:t>
            </a:r>
          </a:p>
          <a:p>
            <a:r>
              <a:rPr lang="en-US" sz="2400" dirty="0">
                <a:solidFill>
                  <a:schemeClr val="tx1"/>
                </a:solidFill>
              </a:rPr>
              <a:t>Action Filters</a:t>
            </a:r>
          </a:p>
          <a:p>
            <a:r>
              <a:rPr lang="en-US" sz="2400" dirty="0">
                <a:solidFill>
                  <a:schemeClr val="tx1"/>
                </a:solidFill>
              </a:rPr>
              <a:t>Model Validation</a:t>
            </a:r>
          </a:p>
          <a:p>
            <a:r>
              <a:rPr lang="en-US" sz="2400" dirty="0">
                <a:solidFill>
                  <a:schemeClr val="tx1"/>
                </a:solidFill>
              </a:rPr>
              <a:t>URLs and </a:t>
            </a:r>
          </a:p>
          <a:p>
            <a:r>
              <a:rPr lang="en-US" sz="2400" dirty="0">
                <a:solidFill>
                  <a:schemeClr val="tx1"/>
                </a:solidFill>
              </a:rPr>
              <a:t>Routing</a:t>
            </a:r>
          </a:p>
        </p:txBody>
      </p:sp>
    </p:spTree>
    <p:extLst>
      <p:ext uri="{BB962C8B-B14F-4D97-AF65-F5344CB8AC3E}">
        <p14:creationId xmlns:p14="http://schemas.microsoft.com/office/powerpoint/2010/main" val="1218194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073B4-0CC5-99C9-5A21-0E6E99E7F2ED}"/>
              </a:ext>
            </a:extLst>
          </p:cNvPr>
          <p:cNvSpPr>
            <a:spLocks noGrp="1"/>
          </p:cNvSpPr>
          <p:nvPr>
            <p:ph type="title"/>
          </p:nvPr>
        </p:nvSpPr>
        <p:spPr/>
        <p:txBody>
          <a:bodyPr/>
          <a:lstStyle/>
          <a:p>
            <a:r>
              <a:rPr lang="en-US" dirty="0" err="1"/>
              <a:t>ASP.Net</a:t>
            </a:r>
            <a:r>
              <a:rPr lang="en-US" dirty="0"/>
              <a:t> Page Lifecycle</a:t>
            </a:r>
          </a:p>
        </p:txBody>
      </p:sp>
      <p:sp>
        <p:nvSpPr>
          <p:cNvPr id="3" name="Content Placeholder 2">
            <a:extLst>
              <a:ext uri="{FF2B5EF4-FFF2-40B4-BE49-F238E27FC236}">
                <a16:creationId xmlns:a16="http://schemas.microsoft.com/office/drawing/2014/main" id="{78F2D623-8BF7-91A1-9201-4B7D11B02C9F}"/>
              </a:ext>
            </a:extLst>
          </p:cNvPr>
          <p:cNvSpPr>
            <a:spLocks noGrp="1"/>
          </p:cNvSpPr>
          <p:nvPr>
            <p:ph idx="1"/>
          </p:nvPr>
        </p:nvSpPr>
        <p:spPr>
          <a:xfrm>
            <a:off x="3869268" y="864108"/>
            <a:ext cx="7315200" cy="1200666"/>
          </a:xfrm>
        </p:spPr>
        <p:txBody>
          <a:bodyPr>
            <a:normAutofit/>
          </a:bodyPr>
          <a:lstStyle/>
          <a:p>
            <a:pPr algn="just"/>
            <a:r>
              <a:rPr lang="en-US" sz="2400" dirty="0">
                <a:solidFill>
                  <a:schemeClr val="tx1"/>
                </a:solidFill>
              </a:rPr>
              <a:t>When an </a:t>
            </a:r>
            <a:r>
              <a:rPr lang="en-US" sz="2400" dirty="0" err="1">
                <a:solidFill>
                  <a:schemeClr val="tx1"/>
                </a:solidFill>
              </a:rPr>
              <a:t>ASP.Net</a:t>
            </a:r>
            <a:r>
              <a:rPr lang="en-US" sz="2400" dirty="0">
                <a:solidFill>
                  <a:schemeClr val="tx1"/>
                </a:solidFill>
              </a:rPr>
              <a:t> page is called, it goes through a particular lifecycle. This is done </a:t>
            </a:r>
            <a:r>
              <a:rPr lang="en-US" sz="2400" dirty="0">
                <a:solidFill>
                  <a:srgbClr val="FF0000"/>
                </a:solidFill>
              </a:rPr>
              <a:t>before the response </a:t>
            </a:r>
            <a:r>
              <a:rPr lang="en-US" sz="2400" dirty="0">
                <a:solidFill>
                  <a:schemeClr val="tx1"/>
                </a:solidFill>
              </a:rPr>
              <a:t>is sent to the user.</a:t>
            </a:r>
          </a:p>
        </p:txBody>
      </p:sp>
      <p:pic>
        <p:nvPicPr>
          <p:cNvPr id="1026" name="Picture 2" descr="ASP.Net Page Lifecycle">
            <a:extLst>
              <a:ext uri="{FF2B5EF4-FFF2-40B4-BE49-F238E27FC236}">
                <a16:creationId xmlns:a16="http://schemas.microsoft.com/office/drawing/2014/main" id="{1FAC10EA-93FC-AB6E-2132-E257B32CEE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9268" y="1998800"/>
            <a:ext cx="7608389" cy="4372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3901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A980-D15E-137F-52E4-85267E2677A6}"/>
              </a:ext>
            </a:extLst>
          </p:cNvPr>
          <p:cNvSpPr>
            <a:spLocks noGrp="1"/>
          </p:cNvSpPr>
          <p:nvPr>
            <p:ph type="title"/>
          </p:nvPr>
        </p:nvSpPr>
        <p:spPr/>
        <p:txBody>
          <a:bodyPr/>
          <a:lstStyle/>
          <a:p>
            <a:r>
              <a:rPr lang="en-US" dirty="0" err="1"/>
              <a:t>ASP.Net</a:t>
            </a:r>
            <a:r>
              <a:rPr lang="en-US" dirty="0"/>
              <a:t> Page Lifecycle</a:t>
            </a:r>
          </a:p>
        </p:txBody>
      </p:sp>
      <p:sp>
        <p:nvSpPr>
          <p:cNvPr id="3" name="Content Placeholder 2">
            <a:extLst>
              <a:ext uri="{FF2B5EF4-FFF2-40B4-BE49-F238E27FC236}">
                <a16:creationId xmlns:a16="http://schemas.microsoft.com/office/drawing/2014/main" id="{DBDD1EE8-9AB5-1835-C522-C83B3F5D0B7D}"/>
              </a:ext>
            </a:extLst>
          </p:cNvPr>
          <p:cNvSpPr>
            <a:spLocks noGrp="1"/>
          </p:cNvSpPr>
          <p:nvPr>
            <p:ph idx="1"/>
          </p:nvPr>
        </p:nvSpPr>
        <p:spPr>
          <a:xfrm>
            <a:off x="3608439" y="344129"/>
            <a:ext cx="8180437" cy="6263148"/>
          </a:xfrm>
        </p:spPr>
        <p:txBody>
          <a:bodyPr>
            <a:normAutofit lnSpcReduction="10000"/>
          </a:bodyPr>
          <a:lstStyle/>
          <a:p>
            <a:pPr algn="just"/>
            <a:r>
              <a:rPr lang="en-US" sz="2400" dirty="0">
                <a:solidFill>
                  <a:srgbClr val="FF0000"/>
                </a:solidFill>
              </a:rPr>
              <a:t>Page Request</a:t>
            </a:r>
            <a:r>
              <a:rPr lang="en-US" sz="2400" dirty="0">
                <a:solidFill>
                  <a:schemeClr val="tx1"/>
                </a:solidFill>
              </a:rPr>
              <a:t>– This is when the </a:t>
            </a:r>
            <a:r>
              <a:rPr lang="en-US" sz="2400" dirty="0">
                <a:solidFill>
                  <a:srgbClr val="0070C0"/>
                </a:solidFill>
              </a:rPr>
              <a:t>page is first requested from the server.</a:t>
            </a:r>
            <a:r>
              <a:rPr lang="en-US" sz="2400" dirty="0">
                <a:solidFill>
                  <a:schemeClr val="tx1"/>
                </a:solidFill>
              </a:rPr>
              <a:t> When the page is requested, the server checks if it is requested for the first time. If so, then it needs to compile the page, parse the response and send it across to the user. If it is not the first time the page is requested, the cache is checked to see if the page output exists. If so, that response is sent to the user.</a:t>
            </a:r>
          </a:p>
          <a:p>
            <a:pPr algn="just"/>
            <a:r>
              <a:rPr lang="en-US" sz="2400" dirty="0">
                <a:solidFill>
                  <a:srgbClr val="FF0000"/>
                </a:solidFill>
              </a:rPr>
              <a:t>Page Start </a:t>
            </a:r>
            <a:r>
              <a:rPr lang="en-US" sz="2400" dirty="0">
                <a:solidFill>
                  <a:schemeClr val="tx1"/>
                </a:solidFill>
              </a:rPr>
              <a:t>– During this time, 2 objects, known as </a:t>
            </a:r>
            <a:r>
              <a:rPr lang="en-US" sz="2400" dirty="0">
                <a:solidFill>
                  <a:srgbClr val="0070C0"/>
                </a:solidFill>
              </a:rPr>
              <a:t>the Request and Response object</a:t>
            </a:r>
            <a:r>
              <a:rPr lang="en-US" sz="2400" dirty="0">
                <a:solidFill>
                  <a:schemeClr val="tx1"/>
                </a:solidFill>
              </a:rPr>
              <a:t> </a:t>
            </a:r>
            <a:r>
              <a:rPr lang="en-US" sz="2400" dirty="0">
                <a:solidFill>
                  <a:srgbClr val="0070C0"/>
                </a:solidFill>
              </a:rPr>
              <a:t>are created</a:t>
            </a:r>
            <a:r>
              <a:rPr lang="en-US" sz="2400" dirty="0">
                <a:solidFill>
                  <a:schemeClr val="tx1"/>
                </a:solidFill>
              </a:rPr>
              <a:t>. The Request object is used to hold all the information which was sent when the page was requested. The Response object is used to hold the information which is sent back to the user.</a:t>
            </a:r>
          </a:p>
          <a:p>
            <a:pPr algn="just"/>
            <a:r>
              <a:rPr lang="en-US" sz="2400" dirty="0">
                <a:solidFill>
                  <a:srgbClr val="FF0000"/>
                </a:solidFill>
              </a:rPr>
              <a:t>Page Initialization </a:t>
            </a:r>
            <a:r>
              <a:rPr lang="en-US" sz="2400" dirty="0">
                <a:solidFill>
                  <a:schemeClr val="tx1"/>
                </a:solidFill>
              </a:rPr>
              <a:t>– During this time, all the controls on a web page is initialized. So if you have any label, textbox or any other controls on the web form, they are all initialized.</a:t>
            </a:r>
          </a:p>
          <a:p>
            <a:pPr algn="just"/>
            <a:r>
              <a:rPr lang="en-US" sz="2400" dirty="0">
                <a:solidFill>
                  <a:srgbClr val="FF0000"/>
                </a:solidFill>
              </a:rPr>
              <a:t>Page Load </a:t>
            </a:r>
            <a:r>
              <a:rPr lang="en-US" sz="2400" dirty="0">
                <a:solidFill>
                  <a:schemeClr val="tx1"/>
                </a:solidFill>
              </a:rPr>
              <a:t>– This is when the page is actually loaded with all the </a:t>
            </a:r>
            <a:r>
              <a:rPr lang="en-US" sz="2400" dirty="0">
                <a:solidFill>
                  <a:srgbClr val="0070C0"/>
                </a:solidFill>
              </a:rPr>
              <a:t>default values</a:t>
            </a:r>
            <a:r>
              <a:rPr lang="en-US" sz="2400" dirty="0">
                <a:solidFill>
                  <a:schemeClr val="tx1"/>
                </a:solidFill>
              </a:rPr>
              <a:t>. So if a textbox is supposed to have a default value, that value is loaded during the page load time.</a:t>
            </a:r>
          </a:p>
        </p:txBody>
      </p:sp>
    </p:spTree>
    <p:extLst>
      <p:ext uri="{BB962C8B-B14F-4D97-AF65-F5344CB8AC3E}">
        <p14:creationId xmlns:p14="http://schemas.microsoft.com/office/powerpoint/2010/main" val="4230803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1689</TotalTime>
  <Words>4068</Words>
  <Application>Microsoft Office PowerPoint</Application>
  <PresentationFormat>Widescreen</PresentationFormat>
  <Paragraphs>546</Paragraphs>
  <Slides>77</Slides>
  <Notes>5</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77</vt:i4>
      </vt:variant>
    </vt:vector>
  </HeadingPairs>
  <TitlesOfParts>
    <vt:vector size="88" baseType="lpstr">
      <vt:lpstr>Calibri</vt:lpstr>
      <vt:lpstr>Cascadia Mono</vt:lpstr>
      <vt:lpstr>Consolas</vt:lpstr>
      <vt:lpstr>Corbel</vt:lpstr>
      <vt:lpstr>Google Sans</vt:lpstr>
      <vt:lpstr>inherit</vt:lpstr>
      <vt:lpstr>inter-regular</vt:lpstr>
      <vt:lpstr>times new roman</vt:lpstr>
      <vt:lpstr>verdana</vt:lpstr>
      <vt:lpstr>Wingdings 2</vt:lpstr>
      <vt:lpstr>Frame</vt:lpstr>
      <vt:lpstr>.NET Technologies (01CE0523) 5th Semester 4 Credits </vt:lpstr>
      <vt:lpstr>Objectives</vt:lpstr>
      <vt:lpstr>Course Outcomes</vt:lpstr>
      <vt:lpstr> Unit 2 ASP.NET Web Application</vt:lpstr>
      <vt:lpstr>Contents</vt:lpstr>
      <vt:lpstr>ASP.NET</vt:lpstr>
      <vt:lpstr>ASP.NET</vt:lpstr>
      <vt:lpstr>ASP.Net Page Lifecycle</vt:lpstr>
      <vt:lpstr>ASP.Net Page Lifecycle</vt:lpstr>
      <vt:lpstr>ASP.Net Page Lifecycle</vt:lpstr>
      <vt:lpstr>First Web Application </vt:lpstr>
      <vt:lpstr>First Web Application </vt:lpstr>
      <vt:lpstr>First Web Application </vt:lpstr>
      <vt:lpstr>First Web Application </vt:lpstr>
      <vt:lpstr>First Web Application </vt:lpstr>
      <vt:lpstr>First Web Application </vt:lpstr>
      <vt:lpstr>First Web Application </vt:lpstr>
      <vt:lpstr>First Web Application </vt:lpstr>
      <vt:lpstr>First Web Application </vt:lpstr>
      <vt:lpstr>First Web Application </vt:lpstr>
      <vt:lpstr>What is IIS?</vt:lpstr>
      <vt:lpstr>Web Controls</vt:lpstr>
      <vt:lpstr>Label</vt:lpstr>
      <vt:lpstr>TextBox</vt:lpstr>
      <vt:lpstr>Label, TextBox and Button</vt:lpstr>
      <vt:lpstr>Code Behind C#</vt:lpstr>
      <vt:lpstr>Output</vt:lpstr>
      <vt:lpstr>DataGrid</vt:lpstr>
      <vt:lpstr>DataGrid</vt:lpstr>
      <vt:lpstr>GridView with Pagination</vt:lpstr>
      <vt:lpstr>GridView with Pagination</vt:lpstr>
      <vt:lpstr>Calendar</vt:lpstr>
      <vt:lpstr>Calendar</vt:lpstr>
      <vt:lpstr>Calendar</vt:lpstr>
      <vt:lpstr>Calendar</vt:lpstr>
      <vt:lpstr>File Upload</vt:lpstr>
      <vt:lpstr>File Upload</vt:lpstr>
      <vt:lpstr>File Upload</vt:lpstr>
      <vt:lpstr>Demo</vt:lpstr>
      <vt:lpstr>Download File</vt:lpstr>
      <vt:lpstr>Download  File</vt:lpstr>
      <vt:lpstr>Demo</vt:lpstr>
      <vt:lpstr>Image and ImageButton</vt:lpstr>
      <vt:lpstr>Image and ImageButton</vt:lpstr>
      <vt:lpstr>RadioButton</vt:lpstr>
      <vt:lpstr>RadioButton</vt:lpstr>
      <vt:lpstr>RadioButton</vt:lpstr>
      <vt:lpstr>RadioButton</vt:lpstr>
      <vt:lpstr>CheckBox</vt:lpstr>
      <vt:lpstr>CheckBox</vt:lpstr>
      <vt:lpstr>CheckBox</vt:lpstr>
      <vt:lpstr>CheckBox</vt:lpstr>
      <vt:lpstr>AdRotator</vt:lpstr>
      <vt:lpstr>AdRotator</vt:lpstr>
      <vt:lpstr>AdRotator</vt:lpstr>
      <vt:lpstr>Validation Controls</vt:lpstr>
      <vt:lpstr>Validation Controls</vt:lpstr>
      <vt:lpstr>Validation Controls</vt:lpstr>
      <vt:lpstr>Validation Controls</vt:lpstr>
      <vt:lpstr>Error</vt:lpstr>
      <vt:lpstr>Demo</vt:lpstr>
      <vt:lpstr>State Management</vt:lpstr>
      <vt:lpstr>Types of State Management</vt:lpstr>
      <vt:lpstr>Sessions</vt:lpstr>
      <vt:lpstr>Form Design</vt:lpstr>
      <vt:lpstr>Code Behind</vt:lpstr>
      <vt:lpstr>Output</vt:lpstr>
      <vt:lpstr>Cookie</vt:lpstr>
      <vt:lpstr>Type of Cookies </vt:lpstr>
      <vt:lpstr>How to retrieve from cookie?</vt:lpstr>
      <vt:lpstr>Advantages and Disadvantages</vt:lpstr>
      <vt:lpstr>Form</vt:lpstr>
      <vt:lpstr>Code Behind</vt:lpstr>
      <vt:lpstr>Demo</vt:lpstr>
      <vt:lpstr>Programming Activity</vt:lpstr>
      <vt:lpstr>Summary</vt:lpstr>
      <vt:lpstr>Up Next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Technologies (01CE1602) 6th Semester 4 Credits </dc:title>
  <dc:creator>Ravikumar R N</dc:creator>
  <cp:lastModifiedBy>Chetan</cp:lastModifiedBy>
  <cp:revision>142</cp:revision>
  <dcterms:created xsi:type="dcterms:W3CDTF">2023-12-01T10:24:49Z</dcterms:created>
  <dcterms:modified xsi:type="dcterms:W3CDTF">2024-07-06T05:30:50Z</dcterms:modified>
</cp:coreProperties>
</file>