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258" r:id="rId4"/>
    <p:sldId id="259" r:id="rId5"/>
    <p:sldId id="260" r:id="rId6"/>
    <p:sldId id="261" r:id="rId7"/>
    <p:sldId id="269" r:id="rId8"/>
    <p:sldId id="270" r:id="rId9"/>
    <p:sldId id="262" r:id="rId10"/>
    <p:sldId id="263" r:id="rId11"/>
    <p:sldId id="264" r:id="rId12"/>
    <p:sldId id="265" r:id="rId13"/>
    <p:sldId id="266" r:id="rId14"/>
    <p:sldId id="267" r:id="rId15"/>
    <p:sldId id="271" r:id="rId16"/>
    <p:sldId id="272" r:id="rId17"/>
    <p:sldId id="273" r:id="rId18"/>
    <p:sldId id="274" r:id="rId19"/>
    <p:sldId id="275" r:id="rId20"/>
    <p:sldId id="276" r:id="rId21"/>
    <p:sldId id="277" r:id="rId22"/>
    <p:sldId id="278" r:id="rId23"/>
    <p:sldId id="283" r:id="rId24"/>
    <p:sldId id="280" r:id="rId25"/>
    <p:sldId id="281" r:id="rId26"/>
    <p:sldId id="282" r:id="rId27"/>
    <p:sldId id="284" r:id="rId28"/>
    <p:sldId id="285" r:id="rId29"/>
    <p:sldId id="286" r:id="rId30"/>
    <p:sldId id="287" r:id="rId31"/>
    <p:sldId id="291" r:id="rId32"/>
    <p:sldId id="292" r:id="rId33"/>
    <p:sldId id="293" r:id="rId34"/>
    <p:sldId id="288" r:id="rId35"/>
    <p:sldId id="289" r:id="rId36"/>
    <p:sldId id="268" r:id="rId37"/>
    <p:sldId id="29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119" autoAdjust="0"/>
    <p:restoredTop sz="94737" autoAdjust="0"/>
  </p:normalViewPr>
  <p:slideViewPr>
    <p:cSldViewPr snapToGrid="0">
      <p:cViewPr varScale="1">
        <p:scale>
          <a:sx n="65" d="100"/>
          <a:sy n="65" d="100"/>
        </p:scale>
        <p:origin x="52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441AD-44AF-409D-BE6E-FE809F42CFA1}" type="datetimeFigureOut">
              <a:rPr lang="en-US" smtClean="0"/>
              <a:t>06-Jul-24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A2585-2602-4874-B888-7A131C27D32A}" type="slidenum">
              <a:rPr lang="en-US" smtClean="0"/>
              <a:t>‹#›</a:t>
            </a:fld>
            <a:endParaRPr lang="en-US"/>
          </a:p>
        </p:txBody>
      </p:sp>
    </p:spTree>
    <p:extLst>
      <p:ext uri="{BB962C8B-B14F-4D97-AF65-F5344CB8AC3E}">
        <p14:creationId xmlns:p14="http://schemas.microsoft.com/office/powerpoint/2010/main" val="78097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otnettutorials.net/lesson/parameter-binding-web-api/"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10007"/>
                </a:solidFill>
                <a:effectLst/>
                <a:latin typeface="Google Sans"/>
              </a:rPr>
              <a:t>In C#, </a:t>
            </a:r>
            <a:r>
              <a:rPr lang="en-US" b="1" i="0" dirty="0" err="1">
                <a:solidFill>
                  <a:srgbClr val="410007"/>
                </a:solidFill>
                <a:effectLst/>
                <a:latin typeface="Google Sans"/>
              </a:rPr>
              <a:t>IEnumerable</a:t>
            </a:r>
            <a:r>
              <a:rPr lang="en-US" b="1" i="0" dirty="0">
                <a:solidFill>
                  <a:srgbClr val="410007"/>
                </a:solidFill>
                <a:effectLst/>
                <a:latin typeface="Google Sans"/>
              </a:rPr>
              <a:t> is an interface that allows you to iterate over a collection of classes or lists. It's synonymous with iterators</a:t>
            </a:r>
            <a:endParaRPr lang="en-US" b="1" dirty="0"/>
          </a:p>
        </p:txBody>
      </p:sp>
      <p:sp>
        <p:nvSpPr>
          <p:cNvPr id="4" name="Slide Number Placeholder 3"/>
          <p:cNvSpPr>
            <a:spLocks noGrp="1"/>
          </p:cNvSpPr>
          <p:nvPr>
            <p:ph type="sldNum" sz="quarter" idx="5"/>
          </p:nvPr>
        </p:nvSpPr>
        <p:spPr/>
        <p:txBody>
          <a:bodyPr/>
          <a:lstStyle/>
          <a:p>
            <a:fld id="{5B5A2585-2602-4874-B888-7A131C27D32A}" type="slidenum">
              <a:rPr lang="en-US" smtClean="0"/>
              <a:t>13</a:t>
            </a:fld>
            <a:endParaRPr lang="en-US"/>
          </a:p>
        </p:txBody>
      </p:sp>
    </p:spTree>
    <p:extLst>
      <p:ext uri="{BB962C8B-B14F-4D97-AF65-F5344CB8AC3E}">
        <p14:creationId xmlns:p14="http://schemas.microsoft.com/office/powerpoint/2010/main" val="6912085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Parameter Binding in Web API with Examples - Dot Net Tutorials</a:t>
            </a:r>
            <a:r>
              <a:rPr lang="en-US" dirty="0"/>
              <a:t>  - </a:t>
            </a:r>
            <a:r>
              <a:rPr lang="en-US" b="0" i="0" dirty="0">
                <a:solidFill>
                  <a:srgbClr val="474747"/>
                </a:solidFill>
                <a:effectLst/>
                <a:latin typeface="Google Sans"/>
              </a:rPr>
              <a:t>A request body is </a:t>
            </a:r>
            <a:r>
              <a:rPr lang="en-US" b="0" i="0" dirty="0">
                <a:solidFill>
                  <a:srgbClr val="040C28"/>
                </a:solidFill>
                <a:effectLst/>
                <a:latin typeface="Google Sans"/>
              </a:rPr>
              <a:t>data sent by the client to your API</a:t>
            </a:r>
            <a:r>
              <a:rPr lang="en-US" b="0" i="0" dirty="0">
                <a:solidFill>
                  <a:srgbClr val="474747"/>
                </a:solidFill>
                <a:effectLst/>
                <a:latin typeface="Google Sans"/>
              </a:rPr>
              <a:t>.</a:t>
            </a:r>
            <a:endParaRPr lang="en-US" dirty="0"/>
          </a:p>
        </p:txBody>
      </p:sp>
      <p:sp>
        <p:nvSpPr>
          <p:cNvPr id="4" name="Slide Number Placeholder 3"/>
          <p:cNvSpPr>
            <a:spLocks noGrp="1"/>
          </p:cNvSpPr>
          <p:nvPr>
            <p:ph type="sldNum" sz="quarter" idx="5"/>
          </p:nvPr>
        </p:nvSpPr>
        <p:spPr/>
        <p:txBody>
          <a:bodyPr/>
          <a:lstStyle/>
          <a:p>
            <a:fld id="{5B5A2585-2602-4874-B888-7A131C27D32A}" type="slidenum">
              <a:rPr lang="en-US" smtClean="0"/>
              <a:t>22</a:t>
            </a:fld>
            <a:endParaRPr lang="en-US"/>
          </a:p>
        </p:txBody>
      </p:sp>
    </p:spTree>
    <p:extLst>
      <p:ext uri="{BB962C8B-B14F-4D97-AF65-F5344CB8AC3E}">
        <p14:creationId xmlns:p14="http://schemas.microsoft.com/office/powerpoint/2010/main" val="3312915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10007"/>
                </a:solidFill>
                <a:effectLst/>
                <a:latin typeface="Google Sans"/>
              </a:rPr>
              <a:t>SPNEGO (Simple and Protected GSS-API Negotiation Mechanism)</a:t>
            </a:r>
          </a:p>
          <a:p>
            <a:r>
              <a:rPr lang="en-US" b="1" i="0" dirty="0">
                <a:solidFill>
                  <a:srgbClr val="5F6368"/>
                </a:solidFill>
                <a:effectLst/>
                <a:latin typeface="arial" panose="020B0604020202020204" pitchFamily="34" charset="0"/>
              </a:rPr>
              <a:t>NTLMSSP</a:t>
            </a:r>
            <a:r>
              <a:rPr lang="en-US" b="0" i="0" dirty="0">
                <a:solidFill>
                  <a:srgbClr val="4D5156"/>
                </a:solidFill>
                <a:effectLst/>
                <a:latin typeface="arial" panose="020B0604020202020204" pitchFamily="34" charset="0"/>
              </a:rPr>
              <a:t> (NT LAN Manager Security Support Provider)</a:t>
            </a:r>
            <a:endParaRPr lang="en-US" b="0" i="0" dirty="0">
              <a:solidFill>
                <a:srgbClr val="410007"/>
              </a:solidFill>
              <a:effectLst/>
              <a:latin typeface="Google Sans"/>
            </a:endParaRPr>
          </a:p>
          <a:p>
            <a:endParaRPr lang="en-US" dirty="0"/>
          </a:p>
        </p:txBody>
      </p:sp>
      <p:sp>
        <p:nvSpPr>
          <p:cNvPr id="4" name="Slide Number Placeholder 3"/>
          <p:cNvSpPr>
            <a:spLocks noGrp="1"/>
          </p:cNvSpPr>
          <p:nvPr>
            <p:ph type="sldNum" sz="quarter" idx="5"/>
          </p:nvPr>
        </p:nvSpPr>
        <p:spPr/>
        <p:txBody>
          <a:bodyPr/>
          <a:lstStyle/>
          <a:p>
            <a:fld id="{5B5A2585-2602-4874-B888-7A131C27D32A}" type="slidenum">
              <a:rPr lang="en-US" smtClean="0"/>
              <a:t>33</a:t>
            </a:fld>
            <a:endParaRPr lang="en-US"/>
          </a:p>
        </p:txBody>
      </p:sp>
    </p:spTree>
    <p:extLst>
      <p:ext uri="{BB962C8B-B14F-4D97-AF65-F5344CB8AC3E}">
        <p14:creationId xmlns:p14="http://schemas.microsoft.com/office/powerpoint/2010/main" val="33274526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23C17-C1CD-4185-A420-43A1B722892D}" type="datetimeFigureOut">
              <a:rPr lang="en-US" smtClean="0"/>
              <a:t>06-Jul-24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18825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23C17-C1CD-4185-A420-43A1B722892D}" type="datetimeFigureOut">
              <a:rPr lang="en-US" smtClean="0"/>
              <a:t>06-Jul-24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211548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23C17-C1CD-4185-A420-43A1B722892D}" type="datetimeFigureOut">
              <a:rPr lang="en-US" smtClean="0"/>
              <a:t>06-Jul-24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374912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23C17-C1CD-4185-A420-43A1B722892D}" type="datetimeFigureOut">
              <a:rPr lang="en-US" smtClean="0"/>
              <a:t>06-Jul-24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102317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23C17-C1CD-4185-A420-43A1B722892D}" type="datetimeFigureOut">
              <a:rPr lang="en-US" smtClean="0"/>
              <a:t>06-Jul-24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387977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3023C17-C1CD-4185-A420-43A1B722892D}" type="datetimeFigureOut">
              <a:rPr lang="en-US" smtClean="0"/>
              <a:t>06-Jul-24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128942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3023C17-C1CD-4185-A420-43A1B722892D}" type="datetimeFigureOut">
              <a:rPr lang="en-US" smtClean="0"/>
              <a:t>06-Jul-24</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224016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3023C17-C1CD-4185-A420-43A1B722892D}" type="datetimeFigureOut">
              <a:rPr lang="en-US" smtClean="0"/>
              <a:t>06-Jul-24</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88504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3023C17-C1CD-4185-A420-43A1B722892D}" type="datetimeFigureOut">
              <a:rPr lang="en-US" smtClean="0"/>
              <a:t>06-Jul-24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365430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3023C17-C1CD-4185-A420-43A1B722892D}" type="datetimeFigureOut">
              <a:rPr lang="en-US" smtClean="0"/>
              <a:t>06-Jul-24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51663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3023C17-C1CD-4185-A420-43A1B722892D}" type="datetimeFigureOut">
              <a:rPr lang="en-US" smtClean="0"/>
              <a:t>06-Jul-24</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CCF7A3EF-5853-4C3C-B704-7D0426EEEABD}" type="slidenum">
              <a:rPr lang="en-US" smtClean="0"/>
              <a:t>‹#›</a:t>
            </a:fld>
            <a:endParaRPr lang="en-US"/>
          </a:p>
        </p:txBody>
      </p:sp>
    </p:spTree>
    <p:extLst>
      <p:ext uri="{BB962C8B-B14F-4D97-AF65-F5344CB8AC3E}">
        <p14:creationId xmlns:p14="http://schemas.microsoft.com/office/powerpoint/2010/main" val="3958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3023C17-C1CD-4185-A420-43A1B722892D}" type="datetimeFigureOut">
              <a:rPr lang="en-US" smtClean="0"/>
              <a:t>06-Jul-24</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CF7A3EF-5853-4C3C-B704-7D0426EEEABD}" type="slidenum">
              <a:rPr lang="en-US" smtClean="0"/>
              <a:t>‹#›</a:t>
            </a:fld>
            <a:endParaRPr lang="en-US"/>
          </a:p>
        </p:txBody>
      </p:sp>
    </p:spTree>
    <p:extLst>
      <p:ext uri="{BB962C8B-B14F-4D97-AF65-F5344CB8AC3E}">
        <p14:creationId xmlns:p14="http://schemas.microsoft.com/office/powerpoint/2010/main" val="330830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localhost:53027/api/Default/1" TargetMode="External"/><Relationship Id="rId2" Type="http://schemas.openxmlformats.org/officeDocument/2006/relationships/hyperlink" Target="http://localhost:53027/api/Default" TargetMode="Externa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51C0-3889-B3B1-64EF-637A07F2B394}"/>
              </a:ext>
            </a:extLst>
          </p:cNvPr>
          <p:cNvSpPr>
            <a:spLocks noGrp="1"/>
          </p:cNvSpPr>
          <p:nvPr>
            <p:ph type="ctrTitle"/>
          </p:nvPr>
        </p:nvSpPr>
        <p:spPr/>
        <p:txBody>
          <a:bodyPr>
            <a:noAutofit/>
          </a:bodyPr>
          <a:lstStyle/>
          <a:p>
            <a:r>
              <a:rPr lang="en-US" sz="4400" dirty="0"/>
              <a:t>.NET Technologies</a:t>
            </a:r>
            <a:br>
              <a:rPr lang="en-US" sz="4400" dirty="0"/>
            </a:br>
            <a:r>
              <a:rPr lang="en-US" sz="4400" dirty="0"/>
              <a:t>(01CE0523)</a:t>
            </a:r>
            <a:br>
              <a:rPr lang="en-US" sz="4400" dirty="0"/>
            </a:br>
            <a:r>
              <a:rPr lang="en-US" sz="3200" dirty="0"/>
              <a:t>5</a:t>
            </a:r>
            <a:r>
              <a:rPr lang="en-US" sz="3200" baseline="30000" dirty="0"/>
              <a:t>th</a:t>
            </a:r>
            <a:r>
              <a:rPr lang="en-US" sz="3200" dirty="0"/>
              <a:t> Semester</a:t>
            </a:r>
            <a:br>
              <a:rPr lang="en-US" sz="3200" dirty="0"/>
            </a:br>
            <a:r>
              <a:rPr lang="en-US" sz="3200" dirty="0"/>
              <a:t>4 Credits</a:t>
            </a:r>
            <a:br>
              <a:rPr lang="en-US" sz="4400" dirty="0"/>
            </a:br>
            <a:endParaRPr lang="en-US" sz="4400" dirty="0"/>
          </a:p>
        </p:txBody>
      </p:sp>
      <p:pic>
        <p:nvPicPr>
          <p:cNvPr id="4" name="Picture 2" descr="Marwadi University | Rajkot">
            <a:extLst>
              <a:ext uri="{FF2B5EF4-FFF2-40B4-BE49-F238E27FC236}">
                <a16:creationId xmlns:a16="http://schemas.microsoft.com/office/drawing/2014/main" id="{15EE7F46-37CF-4004-16B5-2A4A9E7E5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586" y="2047990"/>
            <a:ext cx="2516908" cy="25057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187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B804D-48A3-8A53-27EC-7035DF6FAE9A}"/>
              </a:ext>
            </a:extLst>
          </p:cNvPr>
          <p:cNvSpPr>
            <a:spLocks noGrp="1"/>
          </p:cNvSpPr>
          <p:nvPr>
            <p:ph type="title"/>
          </p:nvPr>
        </p:nvSpPr>
        <p:spPr/>
        <p:txBody>
          <a:bodyPr/>
          <a:lstStyle/>
          <a:p>
            <a:pPr algn="ctr"/>
            <a:r>
              <a:rPr lang="en-US" dirty="0"/>
              <a:t>Create and Consume Web API </a:t>
            </a:r>
            <a:br>
              <a:rPr lang="en-US" dirty="0"/>
            </a:br>
            <a:r>
              <a:rPr lang="en-US" dirty="0"/>
              <a:t>Demo</a:t>
            </a:r>
          </a:p>
        </p:txBody>
      </p:sp>
      <p:sp>
        <p:nvSpPr>
          <p:cNvPr id="3" name="Content Placeholder 2">
            <a:extLst>
              <a:ext uri="{FF2B5EF4-FFF2-40B4-BE49-F238E27FC236}">
                <a16:creationId xmlns:a16="http://schemas.microsoft.com/office/drawing/2014/main" id="{6A9D4DC0-17C6-903A-1F95-F4E38CA955FB}"/>
              </a:ext>
            </a:extLst>
          </p:cNvPr>
          <p:cNvSpPr>
            <a:spLocks noGrp="1"/>
          </p:cNvSpPr>
          <p:nvPr>
            <p:ph idx="1"/>
          </p:nvPr>
        </p:nvSpPr>
        <p:spPr>
          <a:xfrm>
            <a:off x="3603796" y="392160"/>
            <a:ext cx="7831119" cy="1879092"/>
          </a:xfrm>
        </p:spPr>
        <p:txBody>
          <a:bodyPr>
            <a:normAutofit/>
          </a:bodyPr>
          <a:lstStyle/>
          <a:p>
            <a:r>
              <a:rPr lang="en-US" sz="2400" dirty="0">
                <a:solidFill>
                  <a:schemeClr val="tx1"/>
                </a:solidFill>
                <a:highlight>
                  <a:srgbClr val="FFFF00"/>
                </a:highlight>
              </a:rPr>
              <a:t>Steps:</a:t>
            </a:r>
          </a:p>
          <a:p>
            <a:r>
              <a:rPr lang="en-US" sz="2400" dirty="0">
                <a:solidFill>
                  <a:schemeClr val="tx1"/>
                </a:solidFill>
              </a:rPr>
              <a:t>Create ASP.NET Web App with .NET Framework</a:t>
            </a:r>
          </a:p>
          <a:p>
            <a:r>
              <a:rPr lang="en-US" sz="2400" dirty="0">
                <a:solidFill>
                  <a:schemeClr val="tx1"/>
                </a:solidFill>
              </a:rPr>
              <a:t>Select Empty and Web API and create project</a:t>
            </a:r>
          </a:p>
          <a:p>
            <a:r>
              <a:rPr lang="en-US" sz="2400" dirty="0">
                <a:solidFill>
                  <a:schemeClr val="tx1"/>
                </a:solidFill>
              </a:rPr>
              <a:t>Create a controller, select “web API 2 controller – empty”</a:t>
            </a:r>
          </a:p>
          <a:p>
            <a:endParaRPr lang="en-US" sz="2400" dirty="0">
              <a:solidFill>
                <a:schemeClr val="tx1"/>
              </a:solidFill>
            </a:endParaRPr>
          </a:p>
        </p:txBody>
      </p:sp>
      <p:sp>
        <p:nvSpPr>
          <p:cNvPr id="7" name="TextBox 6">
            <a:extLst>
              <a:ext uri="{FF2B5EF4-FFF2-40B4-BE49-F238E27FC236}">
                <a16:creationId xmlns:a16="http://schemas.microsoft.com/office/drawing/2014/main" id="{05D24C98-3DEA-868B-5387-66E99936B57A}"/>
              </a:ext>
            </a:extLst>
          </p:cNvPr>
          <p:cNvSpPr txBox="1"/>
          <p:nvPr/>
        </p:nvSpPr>
        <p:spPr>
          <a:xfrm>
            <a:off x="3711951" y="2022102"/>
            <a:ext cx="8480049" cy="4801314"/>
          </a:xfrm>
          <a:prstGeom prst="rect">
            <a:avLst/>
          </a:prstGeom>
          <a:noFill/>
        </p:spPr>
        <p:txBody>
          <a:bodyPr wrap="square">
            <a:spAutoFit/>
          </a:bodyPr>
          <a:lstStyle/>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System.Collections.Generic</a:t>
            </a:r>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using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System.Web.Http</a:t>
            </a:r>
            <a:r>
              <a:rPr lang="en-US" sz="1800" dirty="0">
                <a:solidFill>
                  <a:srgbClr val="000000"/>
                </a:solidFill>
                <a:latin typeface="Cascadia Mono" panose="020B0609020000020004" pitchFamily="49" charset="0"/>
              </a:rPr>
              <a:t>;</a:t>
            </a: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WebAPIdemo.Controllers</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DefaultController</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ApiController</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Get()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"Welcome To Web API"</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List&lt;</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&gt; Get(</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Id)</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 List&lt;</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&gt; {</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"Data1"</a:t>
            </a:r>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A31515"/>
                </a:solidFill>
                <a:latin typeface="Cascadia Mono" panose="020B0609020000020004" pitchFamily="49" charset="0"/>
              </a:rPr>
              <a:t>"Data2"</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p>
        </p:txBody>
      </p:sp>
    </p:spTree>
    <p:extLst>
      <p:ext uri="{BB962C8B-B14F-4D97-AF65-F5344CB8AC3E}">
        <p14:creationId xmlns:p14="http://schemas.microsoft.com/office/powerpoint/2010/main" val="4107669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AE51C-AD5A-5F18-B503-9307BA88FDBD}"/>
              </a:ext>
            </a:extLst>
          </p:cNvPr>
          <p:cNvSpPr>
            <a:spLocks noGrp="1"/>
          </p:cNvSpPr>
          <p:nvPr>
            <p:ph type="title"/>
          </p:nvPr>
        </p:nvSpPr>
        <p:spPr/>
        <p:txBody>
          <a:bodyPr/>
          <a:lstStyle/>
          <a:p>
            <a:r>
              <a:rPr lang="en-US" dirty="0"/>
              <a:t>Consume Web API</a:t>
            </a:r>
          </a:p>
        </p:txBody>
      </p:sp>
      <p:sp>
        <p:nvSpPr>
          <p:cNvPr id="3" name="Content Placeholder 2">
            <a:extLst>
              <a:ext uri="{FF2B5EF4-FFF2-40B4-BE49-F238E27FC236}">
                <a16:creationId xmlns:a16="http://schemas.microsoft.com/office/drawing/2014/main" id="{BEE3904F-B3F0-79A6-70AB-F240E9E36F7C}"/>
              </a:ext>
            </a:extLst>
          </p:cNvPr>
          <p:cNvSpPr>
            <a:spLocks noGrp="1"/>
          </p:cNvSpPr>
          <p:nvPr>
            <p:ph idx="1"/>
          </p:nvPr>
        </p:nvSpPr>
        <p:spPr>
          <a:xfrm>
            <a:off x="3585075" y="518667"/>
            <a:ext cx="7315200" cy="3983195"/>
          </a:xfrm>
        </p:spPr>
        <p:txBody>
          <a:bodyPr>
            <a:normAutofit/>
          </a:bodyPr>
          <a:lstStyle/>
          <a:p>
            <a:r>
              <a:rPr lang="en-US" b="0" i="0" dirty="0">
                <a:solidFill>
                  <a:srgbClr val="FF0000"/>
                </a:solidFill>
                <a:effectLst/>
                <a:latin typeface="open sans" panose="020B0606030504020204" pitchFamily="34" charset="0"/>
                <a:hlinkClick r:id="rId2">
                  <a:extLst>
                    <a:ext uri="{A12FA001-AC4F-418D-AE19-62706E023703}">
                      <ahyp:hlinkClr xmlns:ahyp="http://schemas.microsoft.com/office/drawing/2018/hyperlinkcolor" val="tx"/>
                    </a:ext>
                  </a:extLst>
                </a:hlinkClick>
              </a:rPr>
              <a:t>http://localhost:53027/api/Default</a:t>
            </a:r>
            <a:endParaRPr lang="en-US" b="0" i="0" dirty="0">
              <a:solidFill>
                <a:srgbClr val="FF0000"/>
              </a:solidFill>
              <a:effectLst/>
              <a:latin typeface="open sans" panose="020B0606030504020204" pitchFamily="34" charset="0"/>
            </a:endParaRPr>
          </a:p>
          <a:p>
            <a:endParaRPr lang="en-US" dirty="0">
              <a:solidFill>
                <a:srgbClr val="FF0000"/>
              </a:solidFill>
              <a:latin typeface="open sans" panose="020B0606030504020204" pitchFamily="34" charset="0"/>
            </a:endParaRPr>
          </a:p>
          <a:p>
            <a:endParaRPr lang="en-US" dirty="0">
              <a:solidFill>
                <a:srgbClr val="FF0000"/>
              </a:solidFill>
              <a:latin typeface="open sans" panose="020B0606030504020204" pitchFamily="34" charset="0"/>
            </a:endParaRPr>
          </a:p>
          <a:p>
            <a:endParaRPr lang="en-US" dirty="0">
              <a:solidFill>
                <a:srgbClr val="FF0000"/>
              </a:solidFill>
              <a:latin typeface="open sans" panose="020B0606030504020204" pitchFamily="34" charset="0"/>
            </a:endParaRPr>
          </a:p>
          <a:p>
            <a:endParaRPr lang="en-US" dirty="0">
              <a:solidFill>
                <a:srgbClr val="FF0000"/>
              </a:solidFill>
              <a:latin typeface="open sans" panose="020B0606030504020204" pitchFamily="34" charset="0"/>
            </a:endParaRPr>
          </a:p>
          <a:p>
            <a:endParaRPr lang="en-US" dirty="0">
              <a:solidFill>
                <a:srgbClr val="FF0000"/>
              </a:solidFill>
              <a:latin typeface="open sans" panose="020B0606030504020204" pitchFamily="34" charset="0"/>
            </a:endParaRPr>
          </a:p>
          <a:p>
            <a:endParaRPr lang="en-US" b="0" i="0" dirty="0">
              <a:solidFill>
                <a:srgbClr val="FF0000"/>
              </a:solidFill>
              <a:effectLst/>
              <a:latin typeface="open sans" panose="020B0606030504020204" pitchFamily="34" charset="0"/>
            </a:endParaRPr>
          </a:p>
          <a:p>
            <a:r>
              <a:rPr lang="en-US" b="0" i="0" dirty="0">
                <a:solidFill>
                  <a:srgbClr val="FF0000"/>
                </a:solidFill>
                <a:effectLst/>
                <a:latin typeface="open sans" panose="020B0606030504020204" pitchFamily="34" charset="0"/>
                <a:hlinkClick r:id="rId3">
                  <a:extLst>
                    <a:ext uri="{A12FA001-AC4F-418D-AE19-62706E023703}">
                      <ahyp:hlinkClr xmlns:ahyp="http://schemas.microsoft.com/office/drawing/2018/hyperlinkcolor" val="tx"/>
                    </a:ext>
                  </a:extLst>
                </a:hlinkClick>
              </a:rPr>
              <a:t>http://localhost:53027/api/Default/1</a:t>
            </a:r>
            <a:r>
              <a:rPr lang="en-US" b="0" i="0" dirty="0">
                <a:solidFill>
                  <a:srgbClr val="FF0000"/>
                </a:solidFill>
                <a:effectLst/>
                <a:latin typeface="open sans" panose="020B0606030504020204" pitchFamily="34" charset="0"/>
              </a:rPr>
              <a:t> </a:t>
            </a:r>
            <a:endParaRPr lang="en-US" dirty="0">
              <a:solidFill>
                <a:srgbClr val="FF0000"/>
              </a:solidFill>
            </a:endParaRPr>
          </a:p>
        </p:txBody>
      </p:sp>
      <p:pic>
        <p:nvPicPr>
          <p:cNvPr id="5" name="Picture 4">
            <a:extLst>
              <a:ext uri="{FF2B5EF4-FFF2-40B4-BE49-F238E27FC236}">
                <a16:creationId xmlns:a16="http://schemas.microsoft.com/office/drawing/2014/main" id="{3B06AE05-446D-2EB3-98B1-E6CBF8CF48BC}"/>
              </a:ext>
            </a:extLst>
          </p:cNvPr>
          <p:cNvPicPr>
            <a:picLocks noChangeAspect="1"/>
          </p:cNvPicPr>
          <p:nvPr/>
        </p:nvPicPr>
        <p:blipFill>
          <a:blip r:embed="rId4"/>
          <a:stretch>
            <a:fillRect/>
          </a:stretch>
        </p:blipFill>
        <p:spPr>
          <a:xfrm>
            <a:off x="3585075" y="1334668"/>
            <a:ext cx="8488938" cy="2164268"/>
          </a:xfrm>
          <a:prstGeom prst="rect">
            <a:avLst/>
          </a:prstGeom>
        </p:spPr>
      </p:pic>
      <p:pic>
        <p:nvPicPr>
          <p:cNvPr id="7" name="Picture 6">
            <a:extLst>
              <a:ext uri="{FF2B5EF4-FFF2-40B4-BE49-F238E27FC236}">
                <a16:creationId xmlns:a16="http://schemas.microsoft.com/office/drawing/2014/main" id="{950BC73D-54A4-7034-3283-26CF17227996}"/>
              </a:ext>
            </a:extLst>
          </p:cNvPr>
          <p:cNvPicPr>
            <a:picLocks noChangeAspect="1"/>
          </p:cNvPicPr>
          <p:nvPr/>
        </p:nvPicPr>
        <p:blipFill>
          <a:blip r:embed="rId5"/>
          <a:stretch>
            <a:fillRect/>
          </a:stretch>
        </p:blipFill>
        <p:spPr>
          <a:xfrm>
            <a:off x="3585075" y="4446112"/>
            <a:ext cx="8488938" cy="2154439"/>
          </a:xfrm>
          <a:prstGeom prst="rect">
            <a:avLst/>
          </a:prstGeom>
        </p:spPr>
      </p:pic>
    </p:spTree>
    <p:extLst>
      <p:ext uri="{BB962C8B-B14F-4D97-AF65-F5344CB8AC3E}">
        <p14:creationId xmlns:p14="http://schemas.microsoft.com/office/powerpoint/2010/main" val="302897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95D-2112-5BEE-7A5D-6C28CAE6DBA6}"/>
              </a:ext>
            </a:extLst>
          </p:cNvPr>
          <p:cNvSpPr>
            <a:spLocks noGrp="1"/>
          </p:cNvSpPr>
          <p:nvPr>
            <p:ph type="title"/>
          </p:nvPr>
        </p:nvSpPr>
        <p:spPr/>
        <p:txBody>
          <a:bodyPr/>
          <a:lstStyle/>
          <a:p>
            <a:r>
              <a:rPr lang="en-US" dirty="0"/>
              <a:t>Understanding HTTP Methods</a:t>
            </a:r>
          </a:p>
        </p:txBody>
      </p:sp>
      <p:sp>
        <p:nvSpPr>
          <p:cNvPr id="3" name="Content Placeholder 2">
            <a:extLst>
              <a:ext uri="{FF2B5EF4-FFF2-40B4-BE49-F238E27FC236}">
                <a16:creationId xmlns:a16="http://schemas.microsoft.com/office/drawing/2014/main" id="{FF9089D3-EFCF-C2B0-8550-74FFE5C7C091}"/>
              </a:ext>
            </a:extLst>
          </p:cNvPr>
          <p:cNvSpPr>
            <a:spLocks noGrp="1"/>
          </p:cNvSpPr>
          <p:nvPr>
            <p:ph idx="1"/>
          </p:nvPr>
        </p:nvSpPr>
        <p:spPr>
          <a:xfrm>
            <a:off x="3613629" y="503274"/>
            <a:ext cx="7315200" cy="620563"/>
          </a:xfrm>
        </p:spPr>
        <p:txBody>
          <a:bodyPr/>
          <a:lstStyle/>
          <a:p>
            <a:r>
              <a:rPr lang="de-DE" dirty="0">
                <a:solidFill>
                  <a:srgbClr val="FF0000"/>
                </a:solidFill>
              </a:rPr>
              <a:t>Four verbs in ASP.NET Web API</a:t>
            </a:r>
          </a:p>
          <a:p>
            <a:endParaRPr lang="en-US" dirty="0">
              <a:solidFill>
                <a:srgbClr val="FF0000"/>
              </a:solidFill>
            </a:endParaRPr>
          </a:p>
        </p:txBody>
      </p:sp>
      <p:sp>
        <p:nvSpPr>
          <p:cNvPr id="4" name="AutoShape 2">
            <a:extLst>
              <a:ext uri="{FF2B5EF4-FFF2-40B4-BE49-F238E27FC236}">
                <a16:creationId xmlns:a16="http://schemas.microsoft.com/office/drawing/2014/main" id="{55F3A6C0-6013-2904-67A7-6BB372D09B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a:extLst>
              <a:ext uri="{FF2B5EF4-FFF2-40B4-BE49-F238E27FC236}">
                <a16:creationId xmlns:a16="http://schemas.microsoft.com/office/drawing/2014/main" id="{620328FC-3A92-8F12-9A37-5BC3D754A106}"/>
              </a:ext>
            </a:extLst>
          </p:cNvPr>
          <p:cNvPicPr>
            <a:picLocks noChangeAspect="1"/>
          </p:cNvPicPr>
          <p:nvPr/>
        </p:nvPicPr>
        <p:blipFill>
          <a:blip r:embed="rId2"/>
          <a:stretch>
            <a:fillRect/>
          </a:stretch>
        </p:blipFill>
        <p:spPr>
          <a:xfrm>
            <a:off x="4481512" y="503274"/>
            <a:ext cx="6726014" cy="4143796"/>
          </a:xfrm>
          <a:prstGeom prst="rect">
            <a:avLst/>
          </a:prstGeom>
        </p:spPr>
      </p:pic>
      <p:sp>
        <p:nvSpPr>
          <p:cNvPr id="7" name="TextBox 6">
            <a:extLst>
              <a:ext uri="{FF2B5EF4-FFF2-40B4-BE49-F238E27FC236}">
                <a16:creationId xmlns:a16="http://schemas.microsoft.com/office/drawing/2014/main" id="{A20F7AC8-5198-D7B6-6BDF-A40206054A13}"/>
              </a:ext>
            </a:extLst>
          </p:cNvPr>
          <p:cNvSpPr txBox="1"/>
          <p:nvPr/>
        </p:nvSpPr>
        <p:spPr>
          <a:xfrm>
            <a:off x="3613629" y="4647070"/>
            <a:ext cx="8185082" cy="1938992"/>
          </a:xfrm>
          <a:prstGeom prst="rect">
            <a:avLst/>
          </a:prstGeom>
          <a:noFill/>
        </p:spPr>
        <p:txBody>
          <a:bodyPr wrap="square">
            <a:spAutoFit/>
          </a:bodyPr>
          <a:lstStyle/>
          <a:p>
            <a:pPr marL="342900" indent="-342900" algn="just">
              <a:buFont typeface="Arial" panose="020B0604020202020204" pitchFamily="34" charset="0"/>
              <a:buChar char="•"/>
            </a:pPr>
            <a:r>
              <a:rPr lang="en-US" sz="2000" b="0" i="0" dirty="0">
                <a:solidFill>
                  <a:srgbClr val="FF0000"/>
                </a:solidFill>
                <a:effectLst/>
                <a:latin typeface="open sans" panose="020B0606030504020204" pitchFamily="34" charset="0"/>
              </a:rPr>
              <a:t>Get</a:t>
            </a:r>
            <a:r>
              <a:rPr lang="en-US" sz="2000" b="0" i="0" dirty="0">
                <a:solidFill>
                  <a:srgbClr val="212121"/>
                </a:solidFill>
                <a:effectLst/>
                <a:latin typeface="open sans" panose="020B0606030504020204" pitchFamily="34" charset="0"/>
              </a:rPr>
              <a:t> method returns what are the strings assigned in the languages variable.</a:t>
            </a:r>
          </a:p>
          <a:p>
            <a:pPr marL="342900" indent="-342900" algn="just">
              <a:buFont typeface="Arial" panose="020B0604020202020204" pitchFamily="34" charset="0"/>
              <a:buChar char="•"/>
            </a:pPr>
            <a:r>
              <a:rPr lang="en-US" sz="2000" b="0" i="0" dirty="0">
                <a:solidFill>
                  <a:srgbClr val="212121"/>
                </a:solidFill>
                <a:effectLst/>
                <a:latin typeface="open sans" panose="020B0606030504020204" pitchFamily="34" charset="0"/>
              </a:rPr>
              <a:t>If need to Add or Save data in the list arises, we can use </a:t>
            </a:r>
            <a:r>
              <a:rPr lang="en-US" sz="2000" b="0" i="0" dirty="0">
                <a:solidFill>
                  <a:srgbClr val="FF0000"/>
                </a:solidFill>
                <a:effectLst/>
                <a:latin typeface="open sans" panose="020B0606030504020204" pitchFamily="34" charset="0"/>
              </a:rPr>
              <a:t>Post</a:t>
            </a:r>
            <a:r>
              <a:rPr lang="en-US" sz="2000" b="0" i="0" dirty="0">
                <a:solidFill>
                  <a:srgbClr val="212121"/>
                </a:solidFill>
                <a:effectLst/>
                <a:latin typeface="open sans" panose="020B0606030504020204" pitchFamily="34" charset="0"/>
              </a:rPr>
              <a:t> method.</a:t>
            </a:r>
            <a:endParaRPr lang="en-US" sz="2000" dirty="0">
              <a:solidFill>
                <a:srgbClr val="212121"/>
              </a:solidFill>
              <a:latin typeface="open sans" panose="020B0606030504020204" pitchFamily="34" charset="0"/>
            </a:endParaRPr>
          </a:p>
          <a:p>
            <a:pPr marL="342900" indent="-342900" algn="just">
              <a:buFont typeface="Arial" panose="020B0604020202020204" pitchFamily="34" charset="0"/>
              <a:buChar char="•"/>
            </a:pPr>
            <a:r>
              <a:rPr lang="en-US" sz="2000" b="0" i="0" dirty="0">
                <a:solidFill>
                  <a:srgbClr val="212121"/>
                </a:solidFill>
                <a:effectLst/>
                <a:latin typeface="open sans" panose="020B0606030504020204" pitchFamily="34" charset="0"/>
              </a:rPr>
              <a:t>We can update and delete the data in the list using </a:t>
            </a:r>
            <a:r>
              <a:rPr lang="en-US" sz="2000" b="0" i="0" dirty="0">
                <a:solidFill>
                  <a:srgbClr val="FF0000"/>
                </a:solidFill>
                <a:effectLst/>
                <a:latin typeface="open sans" panose="020B0606030504020204" pitchFamily="34" charset="0"/>
              </a:rPr>
              <a:t>Put</a:t>
            </a:r>
            <a:r>
              <a:rPr lang="en-US" sz="2000" b="0" i="0" dirty="0">
                <a:solidFill>
                  <a:srgbClr val="212121"/>
                </a:solidFill>
                <a:effectLst/>
                <a:latin typeface="open sans" panose="020B0606030504020204" pitchFamily="34" charset="0"/>
              </a:rPr>
              <a:t> and </a:t>
            </a:r>
            <a:r>
              <a:rPr lang="en-US" sz="2000" b="0" i="0" dirty="0">
                <a:solidFill>
                  <a:srgbClr val="FF0000"/>
                </a:solidFill>
                <a:effectLst/>
                <a:latin typeface="open sans" panose="020B0606030504020204" pitchFamily="34" charset="0"/>
              </a:rPr>
              <a:t>Delete</a:t>
            </a:r>
            <a:r>
              <a:rPr lang="en-US" sz="2000" b="0" i="0" dirty="0">
                <a:solidFill>
                  <a:srgbClr val="212121"/>
                </a:solidFill>
                <a:effectLst/>
                <a:latin typeface="open sans" panose="020B0606030504020204" pitchFamily="34" charset="0"/>
              </a:rPr>
              <a:t>.</a:t>
            </a:r>
            <a:endParaRPr lang="en-US" sz="2000" dirty="0"/>
          </a:p>
        </p:txBody>
      </p:sp>
    </p:spTree>
    <p:extLst>
      <p:ext uri="{BB962C8B-B14F-4D97-AF65-F5344CB8AC3E}">
        <p14:creationId xmlns:p14="http://schemas.microsoft.com/office/powerpoint/2010/main" val="3319566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D495D-2112-5BEE-7A5D-6C28CAE6DBA6}"/>
              </a:ext>
            </a:extLst>
          </p:cNvPr>
          <p:cNvSpPr>
            <a:spLocks noGrp="1"/>
          </p:cNvSpPr>
          <p:nvPr>
            <p:ph type="title"/>
          </p:nvPr>
        </p:nvSpPr>
        <p:spPr/>
        <p:txBody>
          <a:bodyPr/>
          <a:lstStyle/>
          <a:p>
            <a:r>
              <a:rPr lang="en-US" dirty="0"/>
              <a:t>Understanding HTTP Methods</a:t>
            </a:r>
          </a:p>
        </p:txBody>
      </p:sp>
      <p:sp>
        <p:nvSpPr>
          <p:cNvPr id="3" name="Content Placeholder 2">
            <a:extLst>
              <a:ext uri="{FF2B5EF4-FFF2-40B4-BE49-F238E27FC236}">
                <a16:creationId xmlns:a16="http://schemas.microsoft.com/office/drawing/2014/main" id="{FF9089D3-EFCF-C2B0-8550-74FFE5C7C091}"/>
              </a:ext>
            </a:extLst>
          </p:cNvPr>
          <p:cNvSpPr>
            <a:spLocks noGrp="1"/>
          </p:cNvSpPr>
          <p:nvPr>
            <p:ph idx="1"/>
          </p:nvPr>
        </p:nvSpPr>
        <p:spPr>
          <a:xfrm>
            <a:off x="3532349" y="151358"/>
            <a:ext cx="7315200" cy="1944958"/>
          </a:xfrm>
        </p:spPr>
        <p:txBody>
          <a:bodyPr>
            <a:normAutofit/>
          </a:bodyPr>
          <a:lstStyle/>
          <a:p>
            <a:r>
              <a:rPr lang="en-US" dirty="0">
                <a:solidFill>
                  <a:srgbClr val="FF0000"/>
                </a:solidFill>
              </a:rPr>
              <a:t>Steps:</a:t>
            </a:r>
          </a:p>
          <a:p>
            <a:r>
              <a:rPr lang="en-US" dirty="0">
                <a:solidFill>
                  <a:schemeClr val="tx1"/>
                </a:solidFill>
              </a:rPr>
              <a:t>Create ASP.NET Web App with .NET Framework</a:t>
            </a:r>
          </a:p>
          <a:p>
            <a:r>
              <a:rPr lang="en-US" dirty="0">
                <a:solidFill>
                  <a:schemeClr val="tx1"/>
                </a:solidFill>
              </a:rPr>
              <a:t>Select Empty and Web API and create project</a:t>
            </a:r>
          </a:p>
          <a:p>
            <a:r>
              <a:rPr lang="en-US" dirty="0">
                <a:solidFill>
                  <a:schemeClr val="tx1"/>
                </a:solidFill>
              </a:rPr>
              <a:t>Create a controller, select “web API 2 controller – empty”</a:t>
            </a:r>
          </a:p>
          <a:p>
            <a:endParaRPr lang="en-US" dirty="0">
              <a:solidFill>
                <a:srgbClr val="FF0000"/>
              </a:solidFill>
            </a:endParaRPr>
          </a:p>
        </p:txBody>
      </p:sp>
      <p:sp>
        <p:nvSpPr>
          <p:cNvPr id="4" name="AutoShape 2">
            <a:extLst>
              <a:ext uri="{FF2B5EF4-FFF2-40B4-BE49-F238E27FC236}">
                <a16:creationId xmlns:a16="http://schemas.microsoft.com/office/drawing/2014/main" id="{55F3A6C0-6013-2904-67A7-6BB372D09B6F}"/>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TextBox 7">
            <a:extLst>
              <a:ext uri="{FF2B5EF4-FFF2-40B4-BE49-F238E27FC236}">
                <a16:creationId xmlns:a16="http://schemas.microsoft.com/office/drawing/2014/main" id="{80E15D74-F79D-C9C6-CEAF-BE1028AF628D}"/>
              </a:ext>
            </a:extLst>
          </p:cNvPr>
          <p:cNvSpPr txBox="1"/>
          <p:nvPr/>
        </p:nvSpPr>
        <p:spPr>
          <a:xfrm>
            <a:off x="3532349" y="1810464"/>
            <a:ext cx="6983251" cy="5047536"/>
          </a:xfrm>
          <a:prstGeom prst="rect">
            <a:avLst/>
          </a:prstGeom>
          <a:noFill/>
        </p:spPr>
        <p:txBody>
          <a:bodyPr wrap="square">
            <a:spAutoFit/>
          </a:bodyPr>
          <a:lstStyle/>
          <a:p>
            <a:r>
              <a:rPr lang="en-US" sz="1400" dirty="0">
                <a:solidFill>
                  <a:srgbClr val="0000FF"/>
                </a:solidFill>
                <a:latin typeface="Cascadia Mono" panose="020B0609020000020004" pitchFamily="49" charset="0"/>
              </a:rPr>
              <a:t>using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System.Collections.Generic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using</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System.Web.Http</a:t>
            </a:r>
            <a:r>
              <a:rPr lang="en-US" sz="1400" dirty="0">
                <a:solidFill>
                  <a:srgbClr val="000000"/>
                </a:solidFill>
                <a:latin typeface="Cascadia Mono" panose="020B0609020000020004" pitchFamily="49" charset="0"/>
              </a:rPr>
              <a:t>;</a:t>
            </a:r>
          </a:p>
          <a:p>
            <a:r>
              <a:rPr lang="en-US" sz="1400" dirty="0">
                <a:solidFill>
                  <a:srgbClr val="0000FF"/>
                </a:solidFill>
                <a:latin typeface="Cascadia Mono" panose="020B0609020000020004" pitchFamily="49" charset="0"/>
              </a:rPr>
              <a:t>namespace</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HttpVerbsDemo.Controllers</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class</a:t>
            </a:r>
            <a:r>
              <a:rPr lang="en-US" sz="1400" dirty="0">
                <a:solidFill>
                  <a:srgbClr val="000000"/>
                </a:solidFill>
                <a:latin typeface="Cascadia Mono" panose="020B0609020000020004" pitchFamily="49" charset="0"/>
              </a:rPr>
              <a:t> </a:t>
            </a:r>
            <a:r>
              <a:rPr lang="en-US" sz="1400" dirty="0" err="1">
                <a:solidFill>
                  <a:srgbClr val="2B91AF"/>
                </a:solidFill>
                <a:latin typeface="Cascadia Mono" panose="020B0609020000020004" pitchFamily="49" charset="0"/>
              </a:rPr>
              <a:t>DefaultController</a:t>
            </a:r>
            <a:r>
              <a:rPr lang="en-US" sz="1400" dirty="0">
                <a:solidFill>
                  <a:srgbClr val="000000"/>
                </a:solidFill>
                <a:latin typeface="Cascadia Mono" panose="020B0609020000020004" pitchFamily="49" charset="0"/>
              </a:rPr>
              <a:t> : </a:t>
            </a:r>
            <a:r>
              <a:rPr lang="en-US" sz="1400" dirty="0" err="1">
                <a:solidFill>
                  <a:srgbClr val="000000"/>
                </a:solidFill>
                <a:latin typeface="Cascadia Mono" panose="020B0609020000020004" pitchFamily="49" charset="0"/>
              </a:rPr>
              <a:t>ApiController</a:t>
            </a:r>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static</a:t>
            </a:r>
            <a:r>
              <a:rPr lang="en-US" sz="1400" dirty="0">
                <a:solidFill>
                  <a:srgbClr val="000000"/>
                </a:solidFill>
                <a:latin typeface="Cascadia Mono" panose="020B0609020000020004" pitchFamily="49" charset="0"/>
              </a:rPr>
              <a:t> List&lt;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&gt; languages = </a:t>
            </a:r>
            <a:r>
              <a:rPr lang="en-US" sz="1400" dirty="0">
                <a:solidFill>
                  <a:srgbClr val="0000FF"/>
                </a:solidFill>
                <a:latin typeface="Cascadia Mono" panose="020B0609020000020004" pitchFamily="49" charset="0"/>
              </a:rPr>
              <a:t>new</a:t>
            </a:r>
            <a:r>
              <a:rPr lang="en-US" sz="1400" dirty="0">
                <a:solidFill>
                  <a:srgbClr val="000000"/>
                </a:solidFill>
                <a:latin typeface="Cascadia Mono" panose="020B0609020000020004" pitchFamily="49" charset="0"/>
              </a:rPr>
              <a:t> List&lt;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&gt;() {</a:t>
            </a:r>
          </a:p>
          <a:p>
            <a:r>
              <a:rPr lang="en-US" sz="1400" dirty="0">
                <a:solidFill>
                  <a:srgbClr val="000000"/>
                </a:solidFill>
                <a:latin typeface="Cascadia Mono" panose="020B0609020000020004" pitchFamily="49" charset="0"/>
              </a:rPr>
              <a:t>            </a:t>
            </a:r>
            <a:r>
              <a:rPr lang="en-US" sz="1400" dirty="0">
                <a:solidFill>
                  <a:srgbClr val="A31515"/>
                </a:solidFill>
                <a:latin typeface="Cascadia Mono" panose="020B0609020000020004" pitchFamily="49" charset="0"/>
              </a:rPr>
              <a:t>"C#"</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"ASP.NET"</a:t>
            </a:r>
            <a:r>
              <a:rPr lang="en-US" sz="1400" dirty="0">
                <a:solidFill>
                  <a:srgbClr val="000000"/>
                </a:solidFill>
                <a:latin typeface="Cascadia Mono" panose="020B0609020000020004" pitchFamily="49" charset="0"/>
              </a:rPr>
              <a:t>,</a:t>
            </a:r>
            <a:r>
              <a:rPr lang="en-US" sz="1400" dirty="0">
                <a:solidFill>
                  <a:srgbClr val="A31515"/>
                </a:solidFill>
                <a:latin typeface="Cascadia Mono" panose="020B0609020000020004" pitchFamily="49" charset="0"/>
              </a:rPr>
              <a:t>"MVC"</a:t>
            </a:r>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IEnumerable</a:t>
            </a:r>
            <a:r>
              <a:rPr lang="en-US" sz="1400" dirty="0">
                <a:solidFill>
                  <a:srgbClr val="000000"/>
                </a:solidFill>
                <a:latin typeface="Cascadia Mono" panose="020B0609020000020004" pitchFamily="49" charset="0"/>
              </a:rPr>
              <a:t>&lt;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&gt; Get()</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languages;</a:t>
            </a:r>
          </a:p>
          <a:p>
            <a:r>
              <a:rPr lang="en-US" sz="1400" dirty="0">
                <a:solidFill>
                  <a:srgbClr val="000000"/>
                </a:solidFill>
                <a:latin typeface="Cascadia Mono" panose="020B0609020000020004" pitchFamily="49" charset="0"/>
              </a:rPr>
              <a:t>        }</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a:t>
            </a:r>
            <a:r>
              <a:rPr lang="en-US" sz="1400" dirty="0">
                <a:solidFill>
                  <a:srgbClr val="000000"/>
                </a:solidFill>
                <a:highlight>
                  <a:srgbClr val="FFFF00"/>
                </a:highlight>
                <a:latin typeface="Cascadia Mono" panose="020B0609020000020004" pitchFamily="49" charset="0"/>
              </a:rPr>
              <a:t>Get</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a:t>
            </a:r>
          </a:p>
          <a:p>
            <a:r>
              <a:rPr lang="en-US" sz="1400" dirty="0">
                <a:solidFill>
                  <a:srgbClr val="000000"/>
                </a:solidFill>
                <a:latin typeface="Cascadia Mono" panose="020B0609020000020004" pitchFamily="49" charset="0"/>
              </a:rPr>
              <a:t>        { </a:t>
            </a:r>
            <a:r>
              <a:rPr lang="en-US" sz="1400" dirty="0">
                <a:solidFill>
                  <a:srgbClr val="0000FF"/>
                </a:solidFill>
                <a:latin typeface="Cascadia Mono" panose="020B0609020000020004" pitchFamily="49" charset="0"/>
              </a:rPr>
              <a:t>return</a:t>
            </a:r>
            <a:r>
              <a:rPr lang="en-US" sz="1400" dirty="0">
                <a:solidFill>
                  <a:srgbClr val="000000"/>
                </a:solidFill>
                <a:latin typeface="Cascadia Mono" panose="020B0609020000020004" pitchFamily="49" charset="0"/>
              </a:rPr>
              <a:t> languages[id]; }</a:t>
            </a:r>
          </a:p>
          <a:p>
            <a:endParaRPr lang="en-US" sz="1400" dirty="0">
              <a:solidFill>
                <a:srgbClr val="000000"/>
              </a:solidFill>
              <a:latin typeface="Cascadia Mono" panose="020B0609020000020004" pitchFamily="49" charset="0"/>
            </a:endParaRP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a:solidFill>
                  <a:srgbClr val="000000"/>
                </a:solidFill>
                <a:highlight>
                  <a:srgbClr val="FFFF00"/>
                </a:highlight>
                <a:latin typeface="Cascadia Mono" panose="020B0609020000020004" pitchFamily="49" charset="0"/>
              </a:rPr>
              <a:t>Post</a:t>
            </a:r>
            <a:r>
              <a:rPr lang="en-US" sz="1400" dirty="0">
                <a:solidFill>
                  <a:srgbClr val="000000"/>
                </a:solidFill>
                <a:latin typeface="Cascadia Mono" panose="020B0609020000020004" pitchFamily="49" charset="0"/>
              </a:rPr>
              <a:t>([</a:t>
            </a:r>
            <a:r>
              <a:rPr lang="en-US" sz="1400" dirty="0" err="1">
                <a:solidFill>
                  <a:srgbClr val="000000"/>
                </a:solidFill>
                <a:latin typeface="Cascadia Mono" panose="020B0609020000020004" pitchFamily="49" charset="0"/>
              </a:rPr>
              <a:t>FromBody</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value) {</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languages.Add</a:t>
            </a:r>
            <a:r>
              <a:rPr lang="en-US" sz="1400" dirty="0">
                <a:solidFill>
                  <a:srgbClr val="000000"/>
                </a:solidFill>
                <a:latin typeface="Cascadia Mono" panose="020B0609020000020004" pitchFamily="49" charset="0"/>
              </a:rPr>
              <a:t>(value);</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a:solidFill>
                  <a:srgbClr val="000000"/>
                </a:solidFill>
                <a:highlight>
                  <a:srgbClr val="FFFF00"/>
                </a:highlight>
                <a:latin typeface="Cascadia Mono" panose="020B0609020000020004" pitchFamily="49" charset="0"/>
              </a:rPr>
              <a:t>Put</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a:t>
            </a:r>
            <a:r>
              <a:rPr lang="en-US" sz="1400" dirty="0" err="1">
                <a:solidFill>
                  <a:srgbClr val="000000"/>
                </a:solidFill>
                <a:latin typeface="Cascadia Mono" panose="020B0609020000020004" pitchFamily="49" charset="0"/>
              </a:rPr>
              <a:t>FromBody</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string</a:t>
            </a:r>
            <a:r>
              <a:rPr lang="en-US" sz="1400" dirty="0">
                <a:solidFill>
                  <a:srgbClr val="000000"/>
                </a:solidFill>
                <a:latin typeface="Cascadia Mono" panose="020B0609020000020004" pitchFamily="49" charset="0"/>
              </a:rPr>
              <a:t> value) {</a:t>
            </a:r>
          </a:p>
          <a:p>
            <a:r>
              <a:rPr lang="en-US" sz="1400" dirty="0">
                <a:solidFill>
                  <a:srgbClr val="000000"/>
                </a:solidFill>
                <a:latin typeface="Cascadia Mono" panose="020B0609020000020004" pitchFamily="49" charset="0"/>
              </a:rPr>
              <a:t>            languages[id] = value;</a:t>
            </a:r>
          </a:p>
          <a:p>
            <a:r>
              <a:rPr lang="en-US" sz="1400" dirty="0">
                <a:solidFill>
                  <a:srgbClr val="000000"/>
                </a:solidFill>
                <a:latin typeface="Cascadia Mono" panose="020B0609020000020004" pitchFamily="49" charset="0"/>
              </a:rPr>
              <a:t>        }</a:t>
            </a:r>
          </a:p>
          <a:p>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public</a:t>
            </a:r>
            <a:r>
              <a:rPr lang="en-US" sz="1400" dirty="0">
                <a:solidFill>
                  <a:srgbClr val="000000"/>
                </a:solidFill>
                <a:latin typeface="Cascadia Mono" panose="020B0609020000020004" pitchFamily="49" charset="0"/>
              </a:rPr>
              <a:t> </a:t>
            </a:r>
            <a:r>
              <a:rPr lang="en-US" sz="1400" dirty="0">
                <a:solidFill>
                  <a:srgbClr val="0000FF"/>
                </a:solidFill>
                <a:latin typeface="Cascadia Mono" panose="020B0609020000020004" pitchFamily="49" charset="0"/>
              </a:rPr>
              <a:t>void</a:t>
            </a:r>
            <a:r>
              <a:rPr lang="en-US" sz="1400" dirty="0">
                <a:solidFill>
                  <a:srgbClr val="000000"/>
                </a:solidFill>
                <a:latin typeface="Cascadia Mono" panose="020B0609020000020004" pitchFamily="49" charset="0"/>
              </a:rPr>
              <a:t> </a:t>
            </a:r>
            <a:r>
              <a:rPr lang="en-US" sz="1400" dirty="0">
                <a:solidFill>
                  <a:srgbClr val="000000"/>
                </a:solidFill>
                <a:highlight>
                  <a:srgbClr val="FFFF00"/>
                </a:highlight>
                <a:latin typeface="Cascadia Mono" panose="020B0609020000020004" pitchFamily="49" charset="0"/>
              </a:rPr>
              <a:t>Delete</a:t>
            </a:r>
            <a:r>
              <a:rPr lang="en-US" sz="1400" dirty="0">
                <a:solidFill>
                  <a:srgbClr val="000000"/>
                </a:solidFill>
                <a:latin typeface="Cascadia Mono" panose="020B0609020000020004" pitchFamily="49" charset="0"/>
              </a:rPr>
              <a:t>(</a:t>
            </a:r>
            <a:r>
              <a:rPr lang="en-US" sz="1400" dirty="0">
                <a:solidFill>
                  <a:srgbClr val="0000FF"/>
                </a:solidFill>
                <a:latin typeface="Cascadia Mono" panose="020B0609020000020004" pitchFamily="49" charset="0"/>
              </a:rPr>
              <a:t>int</a:t>
            </a:r>
            <a:r>
              <a:rPr lang="en-US" sz="1400" dirty="0">
                <a:solidFill>
                  <a:srgbClr val="000000"/>
                </a:solidFill>
                <a:latin typeface="Cascadia Mono" panose="020B0609020000020004" pitchFamily="49" charset="0"/>
              </a:rPr>
              <a:t> id) { </a:t>
            </a:r>
          </a:p>
          <a:p>
            <a:r>
              <a:rPr lang="en-US" sz="1400" dirty="0">
                <a:solidFill>
                  <a:srgbClr val="000000"/>
                </a:solidFill>
                <a:latin typeface="Cascadia Mono" panose="020B0609020000020004" pitchFamily="49" charset="0"/>
              </a:rPr>
              <a:t>        </a:t>
            </a:r>
            <a:r>
              <a:rPr lang="en-US" sz="1400" dirty="0" err="1">
                <a:solidFill>
                  <a:srgbClr val="000000"/>
                </a:solidFill>
                <a:latin typeface="Cascadia Mono" panose="020B0609020000020004" pitchFamily="49" charset="0"/>
              </a:rPr>
              <a:t>languages.RemoveAt</a:t>
            </a:r>
            <a:r>
              <a:rPr lang="en-US" sz="1400" dirty="0">
                <a:solidFill>
                  <a:srgbClr val="000000"/>
                </a:solidFill>
                <a:latin typeface="Cascadia Mono" panose="020B0609020000020004" pitchFamily="49" charset="0"/>
              </a:rPr>
              <a:t>(id);</a:t>
            </a:r>
          </a:p>
          <a:p>
            <a:r>
              <a:rPr lang="en-US" sz="1400" dirty="0">
                <a:solidFill>
                  <a:srgbClr val="000000"/>
                </a:solidFill>
                <a:latin typeface="Cascadia Mono" panose="020B0609020000020004" pitchFamily="49" charset="0"/>
              </a:rPr>
              <a:t>        }      }   }</a:t>
            </a:r>
          </a:p>
        </p:txBody>
      </p:sp>
    </p:spTree>
    <p:extLst>
      <p:ext uri="{BB962C8B-B14F-4D97-AF65-F5344CB8AC3E}">
        <p14:creationId xmlns:p14="http://schemas.microsoft.com/office/powerpoint/2010/main" val="3285292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9D50-468D-AB4E-9C1F-452A7FD6A39A}"/>
              </a:ext>
            </a:extLst>
          </p:cNvPr>
          <p:cNvSpPr>
            <a:spLocks noGrp="1"/>
          </p:cNvSpPr>
          <p:nvPr>
            <p:ph type="title"/>
          </p:nvPr>
        </p:nvSpPr>
        <p:spPr/>
        <p:txBody>
          <a:bodyPr/>
          <a:lstStyle/>
          <a:p>
            <a:r>
              <a:rPr lang="en-US" dirty="0"/>
              <a:t>Configure Web API</a:t>
            </a:r>
          </a:p>
        </p:txBody>
      </p:sp>
      <p:sp>
        <p:nvSpPr>
          <p:cNvPr id="3" name="Content Placeholder 2">
            <a:extLst>
              <a:ext uri="{FF2B5EF4-FFF2-40B4-BE49-F238E27FC236}">
                <a16:creationId xmlns:a16="http://schemas.microsoft.com/office/drawing/2014/main" id="{F8DAB7EB-731A-CBA7-D74A-57EB0B1AE7F1}"/>
              </a:ext>
            </a:extLst>
          </p:cNvPr>
          <p:cNvSpPr>
            <a:spLocks noGrp="1"/>
          </p:cNvSpPr>
          <p:nvPr>
            <p:ph idx="1"/>
          </p:nvPr>
        </p:nvSpPr>
        <p:spPr>
          <a:xfrm>
            <a:off x="3559277" y="864108"/>
            <a:ext cx="7625191" cy="5120640"/>
          </a:xfrm>
        </p:spPr>
        <p:txBody>
          <a:bodyPr>
            <a:normAutofit/>
          </a:bodyPr>
          <a:lstStyle/>
          <a:p>
            <a:pPr algn="just"/>
            <a:r>
              <a:rPr lang="en-US" sz="2400" dirty="0">
                <a:solidFill>
                  <a:schemeClr val="tx1"/>
                </a:solidFill>
              </a:rPr>
              <a:t>Web API supports code based configuration. </a:t>
            </a:r>
            <a:r>
              <a:rPr lang="en-US" sz="2400" dirty="0">
                <a:solidFill>
                  <a:schemeClr val="tx1"/>
                </a:solidFill>
                <a:highlight>
                  <a:srgbClr val="FFFF00"/>
                </a:highlight>
              </a:rPr>
              <a:t>It cannot be configured in </a:t>
            </a:r>
            <a:r>
              <a:rPr lang="en-US" sz="2400" dirty="0" err="1">
                <a:solidFill>
                  <a:schemeClr val="tx1"/>
                </a:solidFill>
                <a:highlight>
                  <a:srgbClr val="FFFF00"/>
                </a:highlight>
              </a:rPr>
              <a:t>web.config</a:t>
            </a:r>
            <a:r>
              <a:rPr lang="en-US" sz="2400" dirty="0">
                <a:solidFill>
                  <a:schemeClr val="tx1"/>
                </a:solidFill>
                <a:highlight>
                  <a:srgbClr val="FFFF00"/>
                </a:highlight>
              </a:rPr>
              <a:t> file</a:t>
            </a:r>
            <a:r>
              <a:rPr lang="en-US" sz="2400" dirty="0">
                <a:solidFill>
                  <a:schemeClr val="tx1"/>
                </a:solidFill>
              </a:rPr>
              <a:t>. </a:t>
            </a:r>
          </a:p>
          <a:p>
            <a:pPr algn="just"/>
            <a:r>
              <a:rPr lang="en-US" sz="2400" dirty="0">
                <a:solidFill>
                  <a:schemeClr val="tx1"/>
                </a:solidFill>
              </a:rPr>
              <a:t>We can configure Web API to customize the </a:t>
            </a:r>
            <a:r>
              <a:rPr lang="en-US" sz="2400" dirty="0" err="1">
                <a:solidFill>
                  <a:schemeClr val="tx1"/>
                </a:solidFill>
              </a:rPr>
              <a:t>behaviour</a:t>
            </a:r>
            <a:r>
              <a:rPr lang="en-US" sz="2400" dirty="0">
                <a:solidFill>
                  <a:schemeClr val="tx1"/>
                </a:solidFill>
              </a:rPr>
              <a:t> of Web API hosting infrastructure and components such as </a:t>
            </a:r>
            <a:r>
              <a:rPr lang="en-US" sz="2400" dirty="0">
                <a:solidFill>
                  <a:srgbClr val="FF0000"/>
                </a:solidFill>
              </a:rPr>
              <a:t>routes, formatters, filters, </a:t>
            </a:r>
            <a:r>
              <a:rPr lang="en-US" sz="2400" dirty="0" err="1">
                <a:solidFill>
                  <a:srgbClr val="FF0000"/>
                </a:solidFill>
              </a:rPr>
              <a:t>DependencyResolver</a:t>
            </a:r>
            <a:r>
              <a:rPr lang="en-US" sz="2400" dirty="0">
                <a:solidFill>
                  <a:srgbClr val="FF0000"/>
                </a:solidFill>
              </a:rPr>
              <a:t>, </a:t>
            </a:r>
            <a:r>
              <a:rPr lang="en-US" sz="2400" dirty="0" err="1">
                <a:solidFill>
                  <a:srgbClr val="FF0000"/>
                </a:solidFill>
              </a:rPr>
              <a:t>MessageHandlers</a:t>
            </a:r>
            <a:r>
              <a:rPr lang="en-US" sz="2400" dirty="0">
                <a:solidFill>
                  <a:srgbClr val="FF0000"/>
                </a:solidFill>
              </a:rPr>
              <a:t>, </a:t>
            </a:r>
            <a:r>
              <a:rPr lang="en-US" sz="2400" dirty="0" err="1">
                <a:solidFill>
                  <a:srgbClr val="FF0000"/>
                </a:solidFill>
              </a:rPr>
              <a:t>ParamterBindingRules</a:t>
            </a:r>
            <a:r>
              <a:rPr lang="en-US" sz="2400" dirty="0">
                <a:solidFill>
                  <a:srgbClr val="FF0000"/>
                </a:solidFill>
              </a:rPr>
              <a:t>, properties, services etc</a:t>
            </a:r>
            <a:r>
              <a:rPr lang="en-US" sz="2400" dirty="0">
                <a:solidFill>
                  <a:schemeClr val="tx1"/>
                </a:solidFill>
              </a:rPr>
              <a:t>.</a:t>
            </a:r>
          </a:p>
          <a:p>
            <a:pPr algn="just"/>
            <a:r>
              <a:rPr lang="en-US" sz="2400" dirty="0">
                <a:solidFill>
                  <a:schemeClr val="tx1"/>
                </a:solidFill>
              </a:rPr>
              <a:t>We created a simple Web API project in the Create Web API Project section. Web API project includes default </a:t>
            </a:r>
            <a:r>
              <a:rPr lang="en-US" sz="2400" dirty="0" err="1">
                <a:solidFill>
                  <a:schemeClr val="tx1"/>
                </a:solidFill>
                <a:highlight>
                  <a:srgbClr val="FFFF00"/>
                </a:highlight>
              </a:rPr>
              <a:t>WebApiConfig</a:t>
            </a:r>
            <a:r>
              <a:rPr lang="en-US" sz="2400" dirty="0">
                <a:solidFill>
                  <a:schemeClr val="tx1"/>
                </a:solidFill>
                <a:highlight>
                  <a:srgbClr val="FFFF00"/>
                </a:highlight>
              </a:rPr>
              <a:t> class </a:t>
            </a:r>
            <a:r>
              <a:rPr lang="en-US" sz="2400" dirty="0">
                <a:solidFill>
                  <a:schemeClr val="tx1"/>
                </a:solidFill>
              </a:rPr>
              <a:t>in the </a:t>
            </a:r>
            <a:r>
              <a:rPr lang="en-US" sz="2400" dirty="0" err="1">
                <a:solidFill>
                  <a:srgbClr val="FF0000"/>
                </a:solidFill>
              </a:rPr>
              <a:t>App_Start</a:t>
            </a:r>
            <a:r>
              <a:rPr lang="en-US" sz="2400" dirty="0">
                <a:solidFill>
                  <a:srgbClr val="FF0000"/>
                </a:solidFill>
              </a:rPr>
              <a:t> folder </a:t>
            </a:r>
            <a:r>
              <a:rPr lang="en-US" sz="2400" dirty="0">
                <a:solidFill>
                  <a:schemeClr val="tx1"/>
                </a:solidFill>
              </a:rPr>
              <a:t>and also includes </a:t>
            </a:r>
            <a:r>
              <a:rPr lang="en-US" sz="2400" dirty="0" err="1">
                <a:solidFill>
                  <a:srgbClr val="FF0000"/>
                </a:solidFill>
              </a:rPr>
              <a:t>Global.asax</a:t>
            </a:r>
            <a:r>
              <a:rPr lang="en-US" sz="2400" dirty="0">
                <a:solidFill>
                  <a:srgbClr val="FF0000"/>
                </a:solidFill>
              </a:rPr>
              <a:t> </a:t>
            </a:r>
            <a:r>
              <a:rPr lang="en-US" sz="2400" dirty="0">
                <a:solidFill>
                  <a:schemeClr val="tx1"/>
                </a:solidFill>
              </a:rPr>
              <a:t>as shown below.</a:t>
            </a:r>
          </a:p>
        </p:txBody>
      </p:sp>
    </p:spTree>
    <p:extLst>
      <p:ext uri="{BB962C8B-B14F-4D97-AF65-F5344CB8AC3E}">
        <p14:creationId xmlns:p14="http://schemas.microsoft.com/office/powerpoint/2010/main" val="345643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9D50-468D-AB4E-9C1F-452A7FD6A39A}"/>
              </a:ext>
            </a:extLst>
          </p:cNvPr>
          <p:cNvSpPr>
            <a:spLocks noGrp="1"/>
          </p:cNvSpPr>
          <p:nvPr>
            <p:ph type="title"/>
          </p:nvPr>
        </p:nvSpPr>
        <p:spPr/>
        <p:txBody>
          <a:bodyPr/>
          <a:lstStyle/>
          <a:p>
            <a:r>
              <a:rPr lang="en-US" dirty="0"/>
              <a:t>Configure Web API</a:t>
            </a:r>
          </a:p>
        </p:txBody>
      </p:sp>
      <p:pic>
        <p:nvPicPr>
          <p:cNvPr id="1026" name="Picture 2">
            <a:extLst>
              <a:ext uri="{FF2B5EF4-FFF2-40B4-BE49-F238E27FC236}">
                <a16:creationId xmlns:a16="http://schemas.microsoft.com/office/drawing/2014/main" id="{56F52DE9-BC97-00DD-7B70-219880F106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225" y="114277"/>
            <a:ext cx="3462446" cy="6591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7008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9D50-468D-AB4E-9C1F-452A7FD6A39A}"/>
              </a:ext>
            </a:extLst>
          </p:cNvPr>
          <p:cNvSpPr>
            <a:spLocks noGrp="1"/>
          </p:cNvSpPr>
          <p:nvPr>
            <p:ph type="title"/>
          </p:nvPr>
        </p:nvSpPr>
        <p:spPr/>
        <p:txBody>
          <a:bodyPr/>
          <a:lstStyle/>
          <a:p>
            <a:r>
              <a:rPr lang="en-US" dirty="0"/>
              <a:t>Configure Web API</a:t>
            </a:r>
          </a:p>
        </p:txBody>
      </p:sp>
      <p:sp>
        <p:nvSpPr>
          <p:cNvPr id="6" name="TextBox 5">
            <a:extLst>
              <a:ext uri="{FF2B5EF4-FFF2-40B4-BE49-F238E27FC236}">
                <a16:creationId xmlns:a16="http://schemas.microsoft.com/office/drawing/2014/main" id="{B471C748-E0CC-70AF-1FFC-880774B84FA8}"/>
              </a:ext>
            </a:extLst>
          </p:cNvPr>
          <p:cNvSpPr txBox="1"/>
          <p:nvPr/>
        </p:nvSpPr>
        <p:spPr>
          <a:xfrm>
            <a:off x="3660059" y="1440160"/>
            <a:ext cx="8170868" cy="3785652"/>
          </a:xfrm>
          <a:prstGeom prst="rect">
            <a:avLst/>
          </a:prstGeom>
          <a:noFill/>
        </p:spPr>
        <p:txBody>
          <a:bodyPr wrap="square">
            <a:spAutoFit/>
          </a:bodyPr>
          <a:lstStyle/>
          <a:p>
            <a:r>
              <a:rPr lang="en-US" sz="2400" dirty="0"/>
              <a:t>//</a:t>
            </a:r>
            <a:r>
              <a:rPr lang="en-US" sz="2400" b="0" i="0" dirty="0" err="1">
                <a:solidFill>
                  <a:srgbClr val="3A3737"/>
                </a:solidFill>
                <a:effectLst/>
                <a:latin typeface="Verdana" panose="020B0604030504040204" pitchFamily="34" charset="0"/>
              </a:rPr>
              <a:t>Global.asax</a:t>
            </a:r>
            <a:endParaRPr lang="en-US" sz="2400" dirty="0"/>
          </a:p>
          <a:p>
            <a:r>
              <a:rPr lang="en-US" sz="2400" dirty="0"/>
              <a:t>public class </a:t>
            </a:r>
            <a:r>
              <a:rPr lang="en-US" sz="2400" dirty="0" err="1"/>
              <a:t>WebAPIApplication</a:t>
            </a:r>
            <a:r>
              <a:rPr lang="en-US" sz="2400" dirty="0"/>
              <a:t> : </a:t>
            </a:r>
            <a:r>
              <a:rPr lang="en-US" sz="2400" dirty="0" err="1"/>
              <a:t>System.Web.HttpApplication</a:t>
            </a:r>
            <a:endParaRPr lang="en-US" sz="2400" dirty="0"/>
          </a:p>
          <a:p>
            <a:r>
              <a:rPr lang="en-US" sz="2400" dirty="0"/>
              <a:t>{</a:t>
            </a:r>
          </a:p>
          <a:p>
            <a:r>
              <a:rPr lang="en-US" sz="2400" dirty="0"/>
              <a:t>    protected void </a:t>
            </a:r>
            <a:r>
              <a:rPr lang="en-US" sz="2400" dirty="0" err="1">
                <a:highlight>
                  <a:srgbClr val="FFFF00"/>
                </a:highlight>
              </a:rPr>
              <a:t>Application_Start</a:t>
            </a:r>
            <a:r>
              <a:rPr lang="en-US" sz="2400" dirty="0">
                <a:highlight>
                  <a:srgbClr val="FFFF00"/>
                </a:highlight>
              </a:rPr>
              <a:t>()</a:t>
            </a:r>
          </a:p>
          <a:p>
            <a:r>
              <a:rPr lang="en-US" sz="2400" dirty="0"/>
              <a:t>    {</a:t>
            </a:r>
          </a:p>
          <a:p>
            <a:r>
              <a:rPr lang="en-US" sz="2400" dirty="0"/>
              <a:t>        </a:t>
            </a:r>
            <a:r>
              <a:rPr lang="en-US" sz="2400" dirty="0" err="1"/>
              <a:t>GlobalConfiguration.Configure</a:t>
            </a:r>
            <a:r>
              <a:rPr lang="en-US" sz="2400" dirty="0"/>
              <a:t>(</a:t>
            </a:r>
            <a:r>
              <a:rPr lang="en-US" sz="2400" dirty="0" err="1">
                <a:solidFill>
                  <a:srgbClr val="FF0000"/>
                </a:solidFill>
              </a:rPr>
              <a:t>WebApiConfig</a:t>
            </a:r>
            <a:r>
              <a:rPr lang="en-US" sz="2400" dirty="0" err="1"/>
              <a:t>.Register</a:t>
            </a:r>
            <a:r>
              <a:rPr lang="en-US" sz="2400" dirty="0"/>
              <a:t>);</a:t>
            </a:r>
          </a:p>
          <a:p>
            <a:r>
              <a:rPr lang="en-US" sz="2400" dirty="0"/>
              <a:t>        </a:t>
            </a:r>
          </a:p>
          <a:p>
            <a:r>
              <a:rPr lang="en-US" sz="2400" dirty="0"/>
              <a:t>        //other configuration</a:t>
            </a:r>
          </a:p>
          <a:p>
            <a:r>
              <a:rPr lang="en-US" sz="2400" dirty="0"/>
              <a:t>    }</a:t>
            </a:r>
          </a:p>
          <a:p>
            <a:r>
              <a:rPr lang="en-US" sz="2400" dirty="0"/>
              <a:t>}</a:t>
            </a:r>
          </a:p>
        </p:txBody>
      </p:sp>
    </p:spTree>
    <p:extLst>
      <p:ext uri="{BB962C8B-B14F-4D97-AF65-F5344CB8AC3E}">
        <p14:creationId xmlns:p14="http://schemas.microsoft.com/office/powerpoint/2010/main" val="4198158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9D50-468D-AB4E-9C1F-452A7FD6A39A}"/>
              </a:ext>
            </a:extLst>
          </p:cNvPr>
          <p:cNvSpPr>
            <a:spLocks noGrp="1"/>
          </p:cNvSpPr>
          <p:nvPr>
            <p:ph type="title"/>
          </p:nvPr>
        </p:nvSpPr>
        <p:spPr/>
        <p:txBody>
          <a:bodyPr/>
          <a:lstStyle/>
          <a:p>
            <a:r>
              <a:rPr lang="en-US" dirty="0"/>
              <a:t>Configure Web API</a:t>
            </a:r>
          </a:p>
        </p:txBody>
      </p:sp>
      <p:sp>
        <p:nvSpPr>
          <p:cNvPr id="6" name="TextBox 5">
            <a:extLst>
              <a:ext uri="{FF2B5EF4-FFF2-40B4-BE49-F238E27FC236}">
                <a16:creationId xmlns:a16="http://schemas.microsoft.com/office/drawing/2014/main" id="{B471C748-E0CC-70AF-1FFC-880774B84FA8}"/>
              </a:ext>
            </a:extLst>
          </p:cNvPr>
          <p:cNvSpPr txBox="1"/>
          <p:nvPr/>
        </p:nvSpPr>
        <p:spPr>
          <a:xfrm>
            <a:off x="3492909" y="238940"/>
            <a:ext cx="8600767" cy="6370975"/>
          </a:xfrm>
          <a:prstGeom prst="rect">
            <a:avLst/>
          </a:prstGeom>
          <a:noFill/>
        </p:spPr>
        <p:txBody>
          <a:bodyPr wrap="square">
            <a:spAutoFit/>
          </a:bodyPr>
          <a:lstStyle/>
          <a:p>
            <a:r>
              <a:rPr lang="en-US" sz="2400" dirty="0"/>
              <a:t>//</a:t>
            </a:r>
            <a:r>
              <a:rPr lang="en-US" sz="2400" b="0" i="0" dirty="0" err="1">
                <a:solidFill>
                  <a:srgbClr val="3A3737"/>
                </a:solidFill>
                <a:effectLst/>
                <a:latin typeface="Verdana" panose="020B0604030504040204" pitchFamily="34" charset="0"/>
              </a:rPr>
              <a:t>WebApiConfig</a:t>
            </a:r>
            <a:endParaRPr lang="en-US" sz="2400" b="0" i="0" dirty="0">
              <a:solidFill>
                <a:srgbClr val="3A3737"/>
              </a:solidFill>
              <a:effectLst/>
              <a:latin typeface="Verdana" panose="020B0604030504040204" pitchFamily="34" charset="0"/>
            </a:endParaRPr>
          </a:p>
          <a:p>
            <a:r>
              <a:rPr lang="en-US" sz="2400" dirty="0"/>
              <a:t>public static class </a:t>
            </a:r>
            <a:r>
              <a:rPr lang="en-US" sz="2400" dirty="0" err="1"/>
              <a:t>WebApiConfig</a:t>
            </a:r>
            <a:endParaRPr lang="en-US" sz="2400" dirty="0"/>
          </a:p>
          <a:p>
            <a:r>
              <a:rPr lang="en-US" sz="2400" dirty="0"/>
              <a:t>{</a:t>
            </a:r>
          </a:p>
          <a:p>
            <a:r>
              <a:rPr lang="en-US" sz="2400" dirty="0"/>
              <a:t>    public static void Register(</a:t>
            </a:r>
            <a:r>
              <a:rPr lang="en-US" sz="2400" dirty="0" err="1"/>
              <a:t>HttpConfiguration</a:t>
            </a:r>
            <a:r>
              <a:rPr lang="en-US" sz="2400" dirty="0"/>
              <a:t> config)</a:t>
            </a:r>
          </a:p>
          <a:p>
            <a:r>
              <a:rPr lang="en-US" sz="2400" dirty="0"/>
              <a:t>    {</a:t>
            </a:r>
          </a:p>
          <a:p>
            <a:endParaRPr lang="en-US" sz="2400" dirty="0"/>
          </a:p>
          <a:p>
            <a:r>
              <a:rPr lang="en-US" sz="2400" dirty="0"/>
              <a:t>        </a:t>
            </a:r>
            <a:r>
              <a:rPr lang="en-US" sz="2400" dirty="0" err="1"/>
              <a:t>config.MapHttpAttributeRoutes</a:t>
            </a:r>
            <a:r>
              <a:rPr lang="en-US" sz="2400" dirty="0"/>
              <a:t>();</a:t>
            </a:r>
          </a:p>
          <a:p>
            <a:endParaRPr lang="en-US" sz="2400" dirty="0"/>
          </a:p>
          <a:p>
            <a:r>
              <a:rPr lang="en-US" sz="2400" dirty="0">
                <a:solidFill>
                  <a:srgbClr val="00B0F0"/>
                </a:solidFill>
              </a:rPr>
              <a:t>        </a:t>
            </a:r>
            <a:r>
              <a:rPr lang="en-US" sz="2400" dirty="0" err="1">
                <a:solidFill>
                  <a:srgbClr val="00B0F0"/>
                </a:solidFill>
              </a:rPr>
              <a:t>config.Routes.MapHttpRoute</a:t>
            </a:r>
            <a:r>
              <a:rPr lang="en-US" sz="2400" dirty="0">
                <a:solidFill>
                  <a:srgbClr val="00B0F0"/>
                </a:solidFill>
              </a:rPr>
              <a:t>(</a:t>
            </a:r>
          </a:p>
          <a:p>
            <a:r>
              <a:rPr lang="en-US" sz="2400" dirty="0">
                <a:solidFill>
                  <a:srgbClr val="FF0000"/>
                </a:solidFill>
              </a:rPr>
              <a:t>            name: "</a:t>
            </a:r>
            <a:r>
              <a:rPr lang="en-US" sz="2400" dirty="0" err="1">
                <a:solidFill>
                  <a:srgbClr val="FF0000"/>
                </a:solidFill>
              </a:rPr>
              <a:t>DefaultApi</a:t>
            </a:r>
            <a:r>
              <a:rPr lang="en-US" sz="2400" dirty="0">
                <a:solidFill>
                  <a:srgbClr val="FF0000"/>
                </a:solidFill>
              </a:rPr>
              <a:t>",</a:t>
            </a:r>
          </a:p>
          <a:p>
            <a:r>
              <a:rPr lang="en-US" sz="2400" dirty="0"/>
              <a:t>            </a:t>
            </a:r>
            <a:r>
              <a:rPr lang="en-US" sz="2400" dirty="0" err="1">
                <a:highlight>
                  <a:srgbClr val="FFFF00"/>
                </a:highlight>
              </a:rPr>
              <a:t>routeTemplate</a:t>
            </a:r>
            <a:r>
              <a:rPr lang="en-US" sz="2400" dirty="0">
                <a:highlight>
                  <a:srgbClr val="FFFF00"/>
                </a:highlight>
              </a:rPr>
              <a:t>: "</a:t>
            </a:r>
            <a:r>
              <a:rPr lang="en-US" sz="2400" dirty="0" err="1">
                <a:highlight>
                  <a:srgbClr val="FFFF00"/>
                </a:highlight>
              </a:rPr>
              <a:t>api</a:t>
            </a:r>
            <a:r>
              <a:rPr lang="en-US" sz="2400" dirty="0">
                <a:highlight>
                  <a:srgbClr val="FFFF00"/>
                </a:highlight>
              </a:rPr>
              <a:t>/{controller}/{id}",</a:t>
            </a:r>
          </a:p>
          <a:p>
            <a:r>
              <a:rPr lang="en-US" sz="2400" dirty="0">
                <a:solidFill>
                  <a:srgbClr val="FF0000"/>
                </a:solidFill>
              </a:rPr>
              <a:t>            defaults: new { id = </a:t>
            </a:r>
            <a:r>
              <a:rPr lang="en-US" sz="2400" dirty="0" err="1">
                <a:solidFill>
                  <a:srgbClr val="FF0000"/>
                </a:solidFill>
              </a:rPr>
              <a:t>RouteParameter.Optional</a:t>
            </a:r>
            <a:r>
              <a:rPr lang="en-US" sz="2400" dirty="0">
                <a:solidFill>
                  <a:srgbClr val="FF0000"/>
                </a:solidFill>
              </a:rPr>
              <a:t> }</a:t>
            </a:r>
          </a:p>
          <a:p>
            <a:r>
              <a:rPr lang="en-US" sz="2400" dirty="0"/>
              <a:t>        );</a:t>
            </a:r>
          </a:p>
          <a:p>
            <a:endParaRPr lang="en-US" sz="2400" dirty="0"/>
          </a:p>
          <a:p>
            <a:r>
              <a:rPr lang="en-US" sz="2400" dirty="0"/>
              <a:t>        // configure additional </a:t>
            </a:r>
            <a:r>
              <a:rPr lang="en-US" sz="2400" dirty="0" err="1"/>
              <a:t>webapi</a:t>
            </a:r>
            <a:r>
              <a:rPr lang="en-US" sz="2400" dirty="0"/>
              <a:t> settings here..</a:t>
            </a:r>
          </a:p>
          <a:p>
            <a:r>
              <a:rPr lang="en-US" sz="2400" dirty="0"/>
              <a:t>    }</a:t>
            </a:r>
          </a:p>
          <a:p>
            <a:r>
              <a:rPr lang="en-US" sz="2400" dirty="0"/>
              <a:t>}</a:t>
            </a:r>
          </a:p>
        </p:txBody>
      </p:sp>
    </p:spTree>
    <p:extLst>
      <p:ext uri="{BB962C8B-B14F-4D97-AF65-F5344CB8AC3E}">
        <p14:creationId xmlns:p14="http://schemas.microsoft.com/office/powerpoint/2010/main" val="4195729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9D50-468D-AB4E-9C1F-452A7FD6A39A}"/>
              </a:ext>
            </a:extLst>
          </p:cNvPr>
          <p:cNvSpPr>
            <a:spLocks noGrp="1"/>
          </p:cNvSpPr>
          <p:nvPr>
            <p:ph type="title"/>
          </p:nvPr>
        </p:nvSpPr>
        <p:spPr/>
        <p:txBody>
          <a:bodyPr/>
          <a:lstStyle/>
          <a:p>
            <a:r>
              <a:rPr lang="en-US" dirty="0"/>
              <a:t>Configure Web API</a:t>
            </a:r>
          </a:p>
        </p:txBody>
      </p:sp>
      <p:sp>
        <p:nvSpPr>
          <p:cNvPr id="7" name="TextBox 6">
            <a:extLst>
              <a:ext uri="{FF2B5EF4-FFF2-40B4-BE49-F238E27FC236}">
                <a16:creationId xmlns:a16="http://schemas.microsoft.com/office/drawing/2014/main" id="{89B5F745-102C-056C-788E-C5C10BF61439}"/>
              </a:ext>
            </a:extLst>
          </p:cNvPr>
          <p:cNvSpPr txBox="1"/>
          <p:nvPr/>
        </p:nvSpPr>
        <p:spPr>
          <a:xfrm>
            <a:off x="3529782" y="1123837"/>
            <a:ext cx="8593394" cy="4524315"/>
          </a:xfrm>
          <a:prstGeom prst="rect">
            <a:avLst/>
          </a:prstGeom>
          <a:solidFill>
            <a:schemeClr val="bg1"/>
          </a:solidFill>
        </p:spPr>
        <p:txBody>
          <a:bodyPr wrap="square">
            <a:spAutoFit/>
          </a:bodyPr>
          <a:lstStyle/>
          <a:p>
            <a:pPr marL="342900" indent="-342900">
              <a:buFont typeface="Arial" panose="020B0604020202020204" pitchFamily="34" charset="0"/>
              <a:buChar char="•"/>
            </a:pPr>
            <a:r>
              <a:rPr lang="en-US" sz="2400" dirty="0"/>
              <a:t>Web API configuration process starts when the application starts. It calls</a:t>
            </a:r>
          </a:p>
          <a:p>
            <a:pPr marL="342900" indent="-342900">
              <a:buFont typeface="Arial" panose="020B0604020202020204" pitchFamily="34" charset="0"/>
              <a:buChar char="•"/>
            </a:pPr>
            <a:r>
              <a:rPr lang="en-US" sz="2400" dirty="0" err="1"/>
              <a:t>GlobalConfiguration.Configure</a:t>
            </a:r>
            <a:r>
              <a:rPr lang="en-US" sz="2400" dirty="0"/>
              <a:t>(</a:t>
            </a:r>
            <a:r>
              <a:rPr lang="en-US" sz="2400" dirty="0" err="1"/>
              <a:t>WebApiConfig.Register</a:t>
            </a:r>
            <a:r>
              <a:rPr lang="en-US" sz="2400" dirty="0"/>
              <a:t>) in the </a:t>
            </a:r>
            <a:r>
              <a:rPr lang="en-US" sz="2400" dirty="0" err="1"/>
              <a:t>Application_Start</a:t>
            </a:r>
            <a:r>
              <a:rPr lang="en-US" sz="2400" dirty="0"/>
              <a:t> method. The Configure() method requires the callback method where Web API has been configured in code. By default this is the static </a:t>
            </a:r>
            <a:r>
              <a:rPr lang="en-US" sz="2400" dirty="0" err="1"/>
              <a:t>WebApiConfig.Register</a:t>
            </a:r>
            <a:r>
              <a:rPr lang="en-US" sz="2400" dirty="0"/>
              <a:t>() method.</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t>As you can see above, </a:t>
            </a:r>
            <a:r>
              <a:rPr lang="en-US" sz="2400" dirty="0" err="1"/>
              <a:t>WebApiConfig.Register</a:t>
            </a:r>
            <a:r>
              <a:rPr lang="en-US" sz="2400" dirty="0"/>
              <a:t>() method includes a parameter of </a:t>
            </a:r>
            <a:r>
              <a:rPr lang="en-US" sz="2400" dirty="0" err="1"/>
              <a:t>HttpConfiguration</a:t>
            </a:r>
            <a:r>
              <a:rPr lang="en-US" sz="2400" dirty="0"/>
              <a:t> type which is then used to configure the Web API. The </a:t>
            </a:r>
            <a:r>
              <a:rPr lang="en-US" sz="2400" dirty="0" err="1"/>
              <a:t>HttpConfiguration</a:t>
            </a:r>
            <a:r>
              <a:rPr lang="en-US" sz="2400" dirty="0"/>
              <a:t> is the main class which includes following properties using which you can override the default </a:t>
            </a:r>
            <a:r>
              <a:rPr lang="en-US" sz="2400" dirty="0" err="1"/>
              <a:t>behaviour</a:t>
            </a:r>
            <a:r>
              <a:rPr lang="en-US" sz="2400" dirty="0"/>
              <a:t> of Web API.</a:t>
            </a:r>
          </a:p>
        </p:txBody>
      </p:sp>
    </p:spTree>
    <p:extLst>
      <p:ext uri="{BB962C8B-B14F-4D97-AF65-F5344CB8AC3E}">
        <p14:creationId xmlns:p14="http://schemas.microsoft.com/office/powerpoint/2010/main" val="28799449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9D50-468D-AB4E-9C1F-452A7FD6A39A}"/>
              </a:ext>
            </a:extLst>
          </p:cNvPr>
          <p:cNvSpPr>
            <a:spLocks noGrp="1"/>
          </p:cNvSpPr>
          <p:nvPr>
            <p:ph type="title"/>
          </p:nvPr>
        </p:nvSpPr>
        <p:spPr/>
        <p:txBody>
          <a:bodyPr/>
          <a:lstStyle/>
          <a:p>
            <a:r>
              <a:rPr lang="en-US" dirty="0"/>
              <a:t>Configure Web API</a:t>
            </a:r>
          </a:p>
        </p:txBody>
      </p:sp>
      <p:graphicFrame>
        <p:nvGraphicFramePr>
          <p:cNvPr id="3" name="Table 2">
            <a:extLst>
              <a:ext uri="{FF2B5EF4-FFF2-40B4-BE49-F238E27FC236}">
                <a16:creationId xmlns:a16="http://schemas.microsoft.com/office/drawing/2014/main" id="{8A145E08-BE7E-9B75-F333-723327245BB4}"/>
              </a:ext>
            </a:extLst>
          </p:cNvPr>
          <p:cNvGraphicFramePr>
            <a:graphicFrameLocks noGrp="1"/>
          </p:cNvGraphicFramePr>
          <p:nvPr>
            <p:extLst>
              <p:ext uri="{D42A27DB-BD31-4B8C-83A1-F6EECF244321}">
                <p14:modId xmlns:p14="http://schemas.microsoft.com/office/powerpoint/2010/main" val="3174490162"/>
              </p:ext>
            </p:extLst>
          </p:nvPr>
        </p:nvGraphicFramePr>
        <p:xfrm>
          <a:off x="3460956" y="127440"/>
          <a:ext cx="8731044" cy="6603120"/>
        </p:xfrm>
        <a:graphic>
          <a:graphicData uri="http://schemas.openxmlformats.org/drawingml/2006/table">
            <a:tbl>
              <a:tblPr/>
              <a:tblGrid>
                <a:gridCol w="3254476">
                  <a:extLst>
                    <a:ext uri="{9D8B030D-6E8A-4147-A177-3AD203B41FA5}">
                      <a16:colId xmlns:a16="http://schemas.microsoft.com/office/drawing/2014/main" val="1379129505"/>
                    </a:ext>
                  </a:extLst>
                </a:gridCol>
                <a:gridCol w="5476568">
                  <a:extLst>
                    <a:ext uri="{9D8B030D-6E8A-4147-A177-3AD203B41FA5}">
                      <a16:colId xmlns:a16="http://schemas.microsoft.com/office/drawing/2014/main" val="3039698581"/>
                    </a:ext>
                  </a:extLst>
                </a:gridCol>
              </a:tblGrid>
              <a:tr h="269541">
                <a:tc>
                  <a:txBody>
                    <a:bodyPr/>
                    <a:lstStyle/>
                    <a:p>
                      <a:pPr algn="l" fontAlgn="b"/>
                      <a:r>
                        <a:rPr lang="en-US" sz="2400" b="0" dirty="0">
                          <a:solidFill>
                            <a:srgbClr val="FFFFFF"/>
                          </a:solidFill>
                          <a:effectLst/>
                        </a:rPr>
                        <a:t>Property</a:t>
                      </a:r>
                    </a:p>
                  </a:txBody>
                  <a:tcPr marL="67385" marR="67385" marT="33693" marB="33693"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400" b="0">
                          <a:solidFill>
                            <a:srgbClr val="FFFFFF"/>
                          </a:solidFill>
                          <a:effectLst/>
                        </a:rPr>
                        <a:t>Description</a:t>
                      </a:r>
                    </a:p>
                  </a:txBody>
                  <a:tcPr marL="67385" marR="67385" marT="33693" marB="33693"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849274012"/>
                  </a:ext>
                </a:extLst>
              </a:tr>
              <a:tr h="673852">
                <a:tc>
                  <a:txBody>
                    <a:bodyPr/>
                    <a:lstStyle/>
                    <a:p>
                      <a:pPr fontAlgn="t"/>
                      <a:r>
                        <a:rPr lang="en-US" sz="2400" dirty="0" err="1">
                          <a:solidFill>
                            <a:srgbClr val="414141"/>
                          </a:solidFill>
                          <a:effectLst/>
                          <a:highlight>
                            <a:srgbClr val="FFFF00"/>
                          </a:highlight>
                        </a:rPr>
                        <a:t>DependencyResolver</a:t>
                      </a:r>
                      <a:endParaRPr lang="en-US" sz="2400" dirty="0">
                        <a:solidFill>
                          <a:srgbClr val="414141"/>
                        </a:solidFill>
                        <a:effectLst/>
                        <a:highlight>
                          <a:srgbClr val="FFFF00"/>
                        </a:highlight>
                      </a:endParaRP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Gets or sets the dependency resolver for dependency injection.</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49927973"/>
                  </a:ext>
                </a:extLst>
              </a:tr>
              <a:tr h="269541">
                <a:tc>
                  <a:txBody>
                    <a:bodyPr/>
                    <a:lstStyle/>
                    <a:p>
                      <a:pPr fontAlgn="t"/>
                      <a:r>
                        <a:rPr lang="en-US" sz="2400" dirty="0">
                          <a:solidFill>
                            <a:srgbClr val="414141"/>
                          </a:solidFill>
                          <a:effectLst/>
                          <a:highlight>
                            <a:srgbClr val="FFFF00"/>
                          </a:highlight>
                        </a:rPr>
                        <a:t>Filters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Gets or sets the filters.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375071446"/>
                  </a:ext>
                </a:extLst>
              </a:tr>
              <a:tr h="471696">
                <a:tc>
                  <a:txBody>
                    <a:bodyPr/>
                    <a:lstStyle/>
                    <a:p>
                      <a:pPr fontAlgn="t"/>
                      <a:r>
                        <a:rPr lang="en-US" sz="2400" dirty="0">
                          <a:solidFill>
                            <a:srgbClr val="414141"/>
                          </a:solidFill>
                          <a:effectLst/>
                          <a:highlight>
                            <a:srgbClr val="FFFF00"/>
                          </a:highlight>
                        </a:rPr>
                        <a:t>Formatters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Gets or sets the media-type formatters.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07429234"/>
                  </a:ext>
                </a:extLst>
              </a:tr>
              <a:tr h="876007">
                <a:tc>
                  <a:txBody>
                    <a:bodyPr/>
                    <a:lstStyle/>
                    <a:p>
                      <a:pPr fontAlgn="t"/>
                      <a:r>
                        <a:rPr lang="en-US" sz="2400" dirty="0" err="1">
                          <a:solidFill>
                            <a:srgbClr val="414141"/>
                          </a:solidFill>
                          <a:effectLst/>
                          <a:highlight>
                            <a:srgbClr val="FFFF00"/>
                          </a:highlight>
                        </a:rPr>
                        <a:t>IncludeErrorDetailPolicy</a:t>
                      </a:r>
                      <a:endParaRPr lang="en-US" sz="2400" dirty="0">
                        <a:solidFill>
                          <a:srgbClr val="414141"/>
                        </a:solidFill>
                        <a:effectLst/>
                        <a:highlight>
                          <a:srgbClr val="FFFF00"/>
                        </a:highlight>
                      </a:endParaRP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Gets or sets a value indicating whether error details should be included in error messages.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480909992"/>
                  </a:ext>
                </a:extLst>
              </a:tr>
              <a:tr h="471696">
                <a:tc>
                  <a:txBody>
                    <a:bodyPr/>
                    <a:lstStyle/>
                    <a:p>
                      <a:pPr fontAlgn="t"/>
                      <a:r>
                        <a:rPr lang="en-US" sz="2400" dirty="0" err="1">
                          <a:solidFill>
                            <a:srgbClr val="414141"/>
                          </a:solidFill>
                          <a:effectLst/>
                          <a:highlight>
                            <a:srgbClr val="FFFF00"/>
                          </a:highlight>
                        </a:rPr>
                        <a:t>MessageHandlers</a:t>
                      </a:r>
                      <a:endParaRPr lang="en-US" sz="2400" dirty="0">
                        <a:solidFill>
                          <a:srgbClr val="414141"/>
                        </a:solidFill>
                        <a:effectLst/>
                        <a:highlight>
                          <a:srgbClr val="FFFF00"/>
                        </a:highlight>
                      </a:endParaRP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Gets or sets the message handlers.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89280"/>
                  </a:ext>
                </a:extLst>
              </a:tr>
              <a:tr h="673852">
                <a:tc>
                  <a:txBody>
                    <a:bodyPr/>
                    <a:lstStyle/>
                    <a:p>
                      <a:pPr fontAlgn="t"/>
                      <a:r>
                        <a:rPr lang="en-US" sz="2400" dirty="0" err="1">
                          <a:solidFill>
                            <a:srgbClr val="414141"/>
                          </a:solidFill>
                          <a:effectLst/>
                          <a:highlight>
                            <a:srgbClr val="FFFF00"/>
                          </a:highlight>
                        </a:rPr>
                        <a:t>ParameterBindingRules</a:t>
                      </a:r>
                      <a:endParaRPr lang="en-US" sz="2400" dirty="0">
                        <a:solidFill>
                          <a:srgbClr val="414141"/>
                        </a:solidFill>
                        <a:effectLst/>
                        <a:highlight>
                          <a:srgbClr val="FFFF00"/>
                        </a:highlight>
                      </a:endParaRP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Gets the collection of rules for how parameters should be bound.</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3316051231"/>
                  </a:ext>
                </a:extLst>
              </a:tr>
              <a:tr h="673852">
                <a:tc>
                  <a:txBody>
                    <a:bodyPr/>
                    <a:lstStyle/>
                    <a:p>
                      <a:pPr fontAlgn="t"/>
                      <a:r>
                        <a:rPr lang="en-US" sz="2400" dirty="0">
                          <a:solidFill>
                            <a:srgbClr val="414141"/>
                          </a:solidFill>
                          <a:effectLst/>
                          <a:highlight>
                            <a:srgbClr val="FFFF00"/>
                          </a:highlight>
                        </a:rPr>
                        <a:t>Properties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Gets the properties associated with this Web API instance.</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781920349"/>
                  </a:ext>
                </a:extLst>
              </a:tr>
              <a:tr h="471696">
                <a:tc>
                  <a:txBody>
                    <a:bodyPr/>
                    <a:lstStyle/>
                    <a:p>
                      <a:pPr fontAlgn="t"/>
                      <a:r>
                        <a:rPr lang="en-US" sz="2400" dirty="0">
                          <a:solidFill>
                            <a:srgbClr val="414141"/>
                          </a:solidFill>
                          <a:effectLst/>
                          <a:highlight>
                            <a:srgbClr val="FFFF00"/>
                          </a:highlight>
                        </a:rPr>
                        <a:t>Routes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Gets the collection of routes configured for the Web API.</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749080626"/>
                  </a:ext>
                </a:extLst>
              </a:tr>
              <a:tr h="269541">
                <a:tc>
                  <a:txBody>
                    <a:bodyPr/>
                    <a:lstStyle/>
                    <a:p>
                      <a:pPr fontAlgn="t"/>
                      <a:r>
                        <a:rPr lang="en-US" sz="2400" dirty="0">
                          <a:solidFill>
                            <a:srgbClr val="414141"/>
                          </a:solidFill>
                          <a:effectLst/>
                          <a:highlight>
                            <a:srgbClr val="FFFF00"/>
                          </a:highlight>
                        </a:rPr>
                        <a:t>Services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dirty="0">
                          <a:solidFill>
                            <a:srgbClr val="414141"/>
                          </a:solidFill>
                          <a:effectLst/>
                        </a:rPr>
                        <a:t>Gets the Web API services.</a:t>
                      </a:r>
                    </a:p>
                  </a:txBody>
                  <a:tcPr marL="67385" marR="67385" marT="33693" marB="33693">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50032960"/>
                  </a:ext>
                </a:extLst>
              </a:tr>
            </a:tbl>
          </a:graphicData>
        </a:graphic>
      </p:graphicFrame>
    </p:spTree>
    <p:extLst>
      <p:ext uri="{BB962C8B-B14F-4D97-AF65-F5344CB8AC3E}">
        <p14:creationId xmlns:p14="http://schemas.microsoft.com/office/powerpoint/2010/main" val="1964505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8247-6FE5-CCC6-6ADD-1C20981DED2A}"/>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93046EBA-7B27-AC5C-BAF0-68F54EC2341C}"/>
              </a:ext>
            </a:extLst>
          </p:cNvPr>
          <p:cNvSpPr>
            <a:spLocks noGrp="1"/>
          </p:cNvSpPr>
          <p:nvPr>
            <p:ph idx="1"/>
          </p:nvPr>
        </p:nvSpPr>
        <p:spPr/>
        <p:txBody>
          <a:bodyPr>
            <a:normAutofit/>
          </a:bodyPr>
          <a:lstStyle/>
          <a:p>
            <a:pPr algn="just">
              <a:lnSpc>
                <a:spcPct val="100000"/>
              </a:lnSpc>
            </a:pPr>
            <a:r>
              <a:rPr lang="en-US" sz="2400" dirty="0">
                <a:solidFill>
                  <a:schemeClr val="tx1"/>
                </a:solidFill>
              </a:rPr>
              <a:t>Net Technologies are blend of technologies supported by Microsoft </a:t>
            </a:r>
            <a:r>
              <a:rPr lang="en-US" sz="2400" dirty="0" err="1">
                <a:solidFill>
                  <a:schemeClr val="tx1"/>
                </a:solidFill>
              </a:rPr>
              <a:t>.Net</a:t>
            </a:r>
            <a:r>
              <a:rPr lang="en-US" sz="2400" dirty="0">
                <a:solidFill>
                  <a:schemeClr val="tx1"/>
                </a:solidFill>
              </a:rPr>
              <a:t> Framework that allows user to create various applications. </a:t>
            </a:r>
          </a:p>
          <a:p>
            <a:pPr algn="just">
              <a:lnSpc>
                <a:spcPct val="100000"/>
              </a:lnSpc>
            </a:pPr>
            <a:r>
              <a:rPr lang="en-US" sz="2400" dirty="0">
                <a:solidFill>
                  <a:schemeClr val="tx1"/>
                </a:solidFill>
              </a:rPr>
              <a:t>Students will be able to work with various technologies provided by Microsoft .NET platform.</a:t>
            </a:r>
          </a:p>
        </p:txBody>
      </p:sp>
    </p:spTree>
    <p:extLst>
      <p:ext uri="{BB962C8B-B14F-4D97-AF65-F5344CB8AC3E}">
        <p14:creationId xmlns:p14="http://schemas.microsoft.com/office/powerpoint/2010/main" val="24731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4A20-208D-B201-6CE0-FDCA12DDF656}"/>
              </a:ext>
            </a:extLst>
          </p:cNvPr>
          <p:cNvSpPr>
            <a:spLocks noGrp="1"/>
          </p:cNvSpPr>
          <p:nvPr>
            <p:ph type="title"/>
          </p:nvPr>
        </p:nvSpPr>
        <p:spPr/>
        <p:txBody>
          <a:bodyPr/>
          <a:lstStyle/>
          <a:p>
            <a:r>
              <a:rPr lang="en-US" dirty="0"/>
              <a:t>Web API Routing</a:t>
            </a:r>
          </a:p>
        </p:txBody>
      </p:sp>
      <p:sp>
        <p:nvSpPr>
          <p:cNvPr id="3" name="Content Placeholder 2">
            <a:extLst>
              <a:ext uri="{FF2B5EF4-FFF2-40B4-BE49-F238E27FC236}">
                <a16:creationId xmlns:a16="http://schemas.microsoft.com/office/drawing/2014/main" id="{04721DC8-1CCE-2728-105F-E94441567ABB}"/>
              </a:ext>
            </a:extLst>
          </p:cNvPr>
          <p:cNvSpPr>
            <a:spLocks noGrp="1"/>
          </p:cNvSpPr>
          <p:nvPr>
            <p:ph idx="1"/>
          </p:nvPr>
        </p:nvSpPr>
        <p:spPr>
          <a:xfrm>
            <a:off x="3510115" y="137652"/>
            <a:ext cx="8544233" cy="6518787"/>
          </a:xfrm>
          <a:solidFill>
            <a:schemeClr val="bg1"/>
          </a:solidFill>
        </p:spPr>
        <p:txBody>
          <a:bodyPr>
            <a:normAutofit/>
          </a:bodyPr>
          <a:lstStyle/>
          <a:p>
            <a:pPr algn="just"/>
            <a:r>
              <a:rPr lang="en-US" sz="2400" dirty="0">
                <a:solidFill>
                  <a:schemeClr val="tx1"/>
                </a:solidFill>
              </a:rPr>
              <a:t>Web API routing is similar to ASP.NET MVC Routing. It routes an incoming HTTP request to a particular action method on a Web API controller.</a:t>
            </a:r>
          </a:p>
          <a:p>
            <a:pPr algn="just"/>
            <a:r>
              <a:rPr lang="en-US" sz="2400" dirty="0">
                <a:solidFill>
                  <a:schemeClr val="tx1"/>
                </a:solidFill>
              </a:rPr>
              <a:t>Web API supports two types of routing:</a:t>
            </a:r>
          </a:p>
          <a:p>
            <a:pPr marL="457200" indent="-457200" algn="just">
              <a:buFont typeface="+mj-lt"/>
              <a:buAutoNum type="arabicPeriod"/>
            </a:pPr>
            <a:r>
              <a:rPr lang="en-US" sz="2400" dirty="0">
                <a:solidFill>
                  <a:schemeClr val="tx1"/>
                </a:solidFill>
                <a:highlight>
                  <a:srgbClr val="FFFF00"/>
                </a:highlight>
              </a:rPr>
              <a:t>Convention-based Routing</a:t>
            </a:r>
          </a:p>
          <a:p>
            <a:pPr lvl="1" algn="just"/>
            <a:r>
              <a:rPr lang="en-US" sz="2400" dirty="0">
                <a:solidFill>
                  <a:schemeClr val="tx1"/>
                </a:solidFill>
              </a:rPr>
              <a:t>In the convention-based routing, </a:t>
            </a:r>
            <a:r>
              <a:rPr lang="en-US" sz="2400" dirty="0">
                <a:solidFill>
                  <a:srgbClr val="FF0000"/>
                </a:solidFill>
              </a:rPr>
              <a:t>Web API uses route templates to determine which controller and action method to execute</a:t>
            </a:r>
            <a:r>
              <a:rPr lang="en-US" sz="2400" dirty="0">
                <a:solidFill>
                  <a:schemeClr val="tx1"/>
                </a:solidFill>
              </a:rPr>
              <a:t>. At least one route template must be added into route table in order to handle various HTTP requests.</a:t>
            </a:r>
          </a:p>
          <a:p>
            <a:pPr marL="457200" indent="-457200" algn="just">
              <a:buFont typeface="+mj-lt"/>
              <a:buAutoNum type="arabicPeriod"/>
            </a:pPr>
            <a:r>
              <a:rPr lang="en-US" sz="2400" dirty="0">
                <a:solidFill>
                  <a:schemeClr val="tx1"/>
                </a:solidFill>
                <a:highlight>
                  <a:srgbClr val="FFFF00"/>
                </a:highlight>
              </a:rPr>
              <a:t>Attribute Routing</a:t>
            </a:r>
          </a:p>
          <a:p>
            <a:pPr lvl="1" algn="just"/>
            <a:r>
              <a:rPr lang="en-US" sz="2200" dirty="0">
                <a:solidFill>
                  <a:schemeClr val="tx1"/>
                </a:solidFill>
              </a:rPr>
              <a:t>Attribute routing is supported in Web API 2. As the name implies, attribute routing uses </a:t>
            </a:r>
            <a:r>
              <a:rPr lang="en-US" sz="2200" dirty="0">
                <a:solidFill>
                  <a:srgbClr val="FF0000"/>
                </a:solidFill>
              </a:rPr>
              <a:t>[Route()] attribute </a:t>
            </a:r>
            <a:r>
              <a:rPr lang="en-US" sz="2200" dirty="0">
                <a:solidFill>
                  <a:schemeClr val="tx1"/>
                </a:solidFill>
              </a:rPr>
              <a:t>to define routes. The Route attribute </a:t>
            </a:r>
            <a:r>
              <a:rPr lang="en-US" sz="2200" dirty="0">
                <a:solidFill>
                  <a:schemeClr val="tx1"/>
                </a:solidFill>
                <a:highlight>
                  <a:srgbClr val="FFFF00"/>
                </a:highlight>
              </a:rPr>
              <a:t>can be applied on any controller or action method</a:t>
            </a:r>
            <a:r>
              <a:rPr lang="en-US" sz="2200" dirty="0">
                <a:solidFill>
                  <a:schemeClr val="tx1"/>
                </a:solidFill>
              </a:rPr>
              <a:t>.</a:t>
            </a:r>
          </a:p>
          <a:p>
            <a:pPr lvl="1" algn="just"/>
            <a:r>
              <a:rPr lang="en-US" sz="2200" dirty="0">
                <a:solidFill>
                  <a:schemeClr val="tx1"/>
                </a:solidFill>
              </a:rPr>
              <a:t>In order to use attribute routing with Web API, it must be enabled in </a:t>
            </a:r>
            <a:r>
              <a:rPr lang="en-US" sz="2200" dirty="0" err="1">
                <a:solidFill>
                  <a:schemeClr val="tx1"/>
                </a:solidFill>
              </a:rPr>
              <a:t>WebApiConfig</a:t>
            </a:r>
            <a:r>
              <a:rPr lang="en-US" sz="2200" dirty="0">
                <a:solidFill>
                  <a:schemeClr val="tx1"/>
                </a:solidFill>
              </a:rPr>
              <a:t> by calling </a:t>
            </a:r>
            <a:r>
              <a:rPr lang="en-US" sz="2200" dirty="0" err="1">
                <a:solidFill>
                  <a:srgbClr val="FF0000"/>
                </a:solidFill>
              </a:rPr>
              <a:t>config.MapHttpAttributeRoutes</a:t>
            </a:r>
            <a:r>
              <a:rPr lang="en-US" sz="2200" dirty="0">
                <a:solidFill>
                  <a:srgbClr val="FF0000"/>
                </a:solidFill>
              </a:rPr>
              <a:t>() </a:t>
            </a:r>
            <a:r>
              <a:rPr lang="en-US" sz="2200" dirty="0">
                <a:solidFill>
                  <a:schemeClr val="tx1"/>
                </a:solidFill>
              </a:rPr>
              <a:t>method.</a:t>
            </a:r>
          </a:p>
        </p:txBody>
      </p:sp>
    </p:spTree>
    <p:extLst>
      <p:ext uri="{BB962C8B-B14F-4D97-AF65-F5344CB8AC3E}">
        <p14:creationId xmlns:p14="http://schemas.microsoft.com/office/powerpoint/2010/main" val="1099292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A4A20-208D-B201-6CE0-FDCA12DDF656}"/>
              </a:ext>
            </a:extLst>
          </p:cNvPr>
          <p:cNvSpPr>
            <a:spLocks noGrp="1"/>
          </p:cNvSpPr>
          <p:nvPr>
            <p:ph type="title"/>
          </p:nvPr>
        </p:nvSpPr>
        <p:spPr/>
        <p:txBody>
          <a:bodyPr/>
          <a:lstStyle/>
          <a:p>
            <a:r>
              <a:rPr lang="en-US" dirty="0"/>
              <a:t>Web API Routing</a:t>
            </a:r>
          </a:p>
        </p:txBody>
      </p:sp>
      <p:sp>
        <p:nvSpPr>
          <p:cNvPr id="3" name="Content Placeholder 2">
            <a:extLst>
              <a:ext uri="{FF2B5EF4-FFF2-40B4-BE49-F238E27FC236}">
                <a16:creationId xmlns:a16="http://schemas.microsoft.com/office/drawing/2014/main" id="{04721DC8-1CCE-2728-105F-E94441567ABB}"/>
              </a:ext>
            </a:extLst>
          </p:cNvPr>
          <p:cNvSpPr>
            <a:spLocks noGrp="1"/>
          </p:cNvSpPr>
          <p:nvPr>
            <p:ph idx="1"/>
          </p:nvPr>
        </p:nvSpPr>
        <p:spPr>
          <a:xfrm>
            <a:off x="3510115" y="746121"/>
            <a:ext cx="8337755" cy="5120640"/>
          </a:xfrm>
        </p:spPr>
        <p:txBody>
          <a:bodyPr>
            <a:normAutofit/>
          </a:bodyPr>
          <a:lstStyle/>
          <a:p>
            <a:pPr marL="0" indent="0" algn="just">
              <a:buNone/>
            </a:pPr>
            <a:r>
              <a:rPr lang="en-US" sz="2400" dirty="0">
                <a:solidFill>
                  <a:schemeClr val="tx1"/>
                </a:solidFill>
                <a:highlight>
                  <a:srgbClr val="FFFF00"/>
                </a:highlight>
              </a:rPr>
              <a:t>Attribute Routing</a:t>
            </a:r>
          </a:p>
          <a:p>
            <a:pPr marL="502920" lvl="1" indent="0" algn="just">
              <a:buNone/>
            </a:pPr>
            <a:r>
              <a:rPr lang="en-US" sz="2400" dirty="0">
                <a:solidFill>
                  <a:schemeClr val="tx1"/>
                </a:solidFill>
              </a:rPr>
              <a:t>public class </a:t>
            </a:r>
            <a:r>
              <a:rPr lang="en-US" sz="2400" dirty="0" err="1">
                <a:solidFill>
                  <a:schemeClr val="tx1"/>
                </a:solidFill>
              </a:rPr>
              <a:t>StudentController</a:t>
            </a:r>
            <a:r>
              <a:rPr lang="en-US" sz="2400" dirty="0">
                <a:solidFill>
                  <a:schemeClr val="tx1"/>
                </a:solidFill>
              </a:rPr>
              <a:t> : </a:t>
            </a:r>
            <a:r>
              <a:rPr lang="en-US" sz="2400" dirty="0" err="1">
                <a:solidFill>
                  <a:schemeClr val="tx1"/>
                </a:solidFill>
              </a:rPr>
              <a:t>ApiController</a:t>
            </a:r>
            <a:endParaRPr lang="en-US" sz="2400" dirty="0">
              <a:solidFill>
                <a:schemeClr val="tx1"/>
              </a:solidFill>
            </a:endParaRPr>
          </a:p>
          <a:p>
            <a:pPr marL="502920" lvl="1" indent="0" algn="just">
              <a:buNone/>
            </a:pPr>
            <a:r>
              <a:rPr lang="en-US" sz="2400" dirty="0">
                <a:solidFill>
                  <a:schemeClr val="tx1"/>
                </a:solidFill>
              </a:rPr>
              <a:t>{</a:t>
            </a:r>
          </a:p>
          <a:p>
            <a:pPr marL="502920" lvl="1" indent="0" algn="just">
              <a:buNone/>
            </a:pPr>
            <a:r>
              <a:rPr lang="en-US" sz="2400" dirty="0">
                <a:solidFill>
                  <a:srgbClr val="FF0000"/>
                </a:solidFill>
              </a:rPr>
              <a:t>    [Route("</a:t>
            </a:r>
            <a:r>
              <a:rPr lang="en-US" sz="2400" dirty="0" err="1">
                <a:solidFill>
                  <a:srgbClr val="FF0000"/>
                </a:solidFill>
              </a:rPr>
              <a:t>api</a:t>
            </a:r>
            <a:r>
              <a:rPr lang="en-US" sz="2400" dirty="0">
                <a:solidFill>
                  <a:srgbClr val="FF0000"/>
                </a:solidFill>
              </a:rPr>
              <a:t>/student/names")]</a:t>
            </a:r>
          </a:p>
          <a:p>
            <a:pPr marL="502920" lvl="1" indent="0" algn="just">
              <a:buNone/>
            </a:pPr>
            <a:r>
              <a:rPr lang="en-US" sz="2400" dirty="0">
                <a:solidFill>
                  <a:schemeClr val="tx1"/>
                </a:solidFill>
              </a:rPr>
              <a:t>                public </a:t>
            </a:r>
            <a:r>
              <a:rPr lang="en-US" sz="2400" dirty="0" err="1">
                <a:solidFill>
                  <a:schemeClr val="tx1"/>
                </a:solidFill>
              </a:rPr>
              <a:t>IEnumerable</a:t>
            </a:r>
            <a:r>
              <a:rPr lang="en-US" sz="2400" dirty="0">
                <a:solidFill>
                  <a:schemeClr val="tx1"/>
                </a:solidFill>
              </a:rPr>
              <a:t>&lt;string&gt; Get()</a:t>
            </a:r>
          </a:p>
          <a:p>
            <a:pPr marL="502920" lvl="1" indent="0" algn="just">
              <a:buNone/>
            </a:pPr>
            <a:r>
              <a:rPr lang="en-US" sz="2400" dirty="0">
                <a:solidFill>
                  <a:schemeClr val="tx1"/>
                </a:solidFill>
              </a:rPr>
              <a:t>    {</a:t>
            </a:r>
          </a:p>
          <a:p>
            <a:pPr marL="502920" lvl="1" indent="0" algn="just">
              <a:buNone/>
            </a:pPr>
            <a:r>
              <a:rPr lang="en-US" sz="2400" dirty="0">
                <a:solidFill>
                  <a:schemeClr val="tx1"/>
                </a:solidFill>
              </a:rPr>
              <a:t>                return new string[] { "student1", "student2" };</a:t>
            </a:r>
          </a:p>
          <a:p>
            <a:pPr marL="502920" lvl="1" indent="0" algn="just">
              <a:buNone/>
            </a:pPr>
            <a:r>
              <a:rPr lang="en-US" sz="2400" dirty="0">
                <a:solidFill>
                  <a:schemeClr val="tx1"/>
                </a:solidFill>
              </a:rPr>
              <a:t>    }</a:t>
            </a:r>
          </a:p>
          <a:p>
            <a:pPr marL="502920" lvl="1" indent="0" algn="just">
              <a:buNone/>
            </a:pPr>
            <a:r>
              <a:rPr lang="en-US" sz="2400" dirty="0">
                <a:solidFill>
                  <a:schemeClr val="tx1"/>
                </a:solidFill>
              </a:rPr>
              <a:t>}</a:t>
            </a:r>
          </a:p>
        </p:txBody>
      </p:sp>
      <p:sp>
        <p:nvSpPr>
          <p:cNvPr id="5" name="TextBox 4">
            <a:extLst>
              <a:ext uri="{FF2B5EF4-FFF2-40B4-BE49-F238E27FC236}">
                <a16:creationId xmlns:a16="http://schemas.microsoft.com/office/drawing/2014/main" id="{232EAB9D-5919-E962-1DE2-D43C52D8216F}"/>
              </a:ext>
            </a:extLst>
          </p:cNvPr>
          <p:cNvSpPr txBox="1"/>
          <p:nvPr/>
        </p:nvSpPr>
        <p:spPr>
          <a:xfrm>
            <a:off x="3719050" y="5263355"/>
            <a:ext cx="7942007" cy="1200329"/>
          </a:xfrm>
          <a:prstGeom prst="rect">
            <a:avLst/>
          </a:prstGeom>
          <a:noFill/>
        </p:spPr>
        <p:txBody>
          <a:bodyPr wrap="square">
            <a:spAutoFit/>
          </a:bodyPr>
          <a:lstStyle/>
          <a:p>
            <a:r>
              <a:rPr lang="en-US" sz="2400" dirty="0"/>
              <a:t>Thus, an HTTP GET request </a:t>
            </a:r>
            <a:r>
              <a:rPr lang="en-US" sz="2400" dirty="0">
                <a:highlight>
                  <a:srgbClr val="FFFF00"/>
                </a:highlight>
              </a:rPr>
              <a:t>http://localhost:1234/api/student/names </a:t>
            </a:r>
            <a:r>
              <a:rPr lang="en-US" sz="2400" dirty="0"/>
              <a:t>will return list of student names.</a:t>
            </a:r>
          </a:p>
        </p:txBody>
      </p:sp>
    </p:spTree>
    <p:extLst>
      <p:ext uri="{BB962C8B-B14F-4D97-AF65-F5344CB8AC3E}">
        <p14:creationId xmlns:p14="http://schemas.microsoft.com/office/powerpoint/2010/main" val="3900186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0542-2BA3-A089-6FDE-367437BD432D}"/>
              </a:ext>
            </a:extLst>
          </p:cNvPr>
          <p:cNvSpPr>
            <a:spLocks noGrp="1"/>
          </p:cNvSpPr>
          <p:nvPr>
            <p:ph type="title"/>
          </p:nvPr>
        </p:nvSpPr>
        <p:spPr/>
        <p:txBody>
          <a:bodyPr/>
          <a:lstStyle/>
          <a:p>
            <a:r>
              <a:rPr lang="en-US" dirty="0"/>
              <a:t>Parameter Binding</a:t>
            </a:r>
          </a:p>
        </p:txBody>
      </p:sp>
      <p:sp>
        <p:nvSpPr>
          <p:cNvPr id="3" name="Content Placeholder 2">
            <a:extLst>
              <a:ext uri="{FF2B5EF4-FFF2-40B4-BE49-F238E27FC236}">
                <a16:creationId xmlns:a16="http://schemas.microsoft.com/office/drawing/2014/main" id="{A56B1C75-5C17-7A0E-D5A9-885C82587D4F}"/>
              </a:ext>
            </a:extLst>
          </p:cNvPr>
          <p:cNvSpPr>
            <a:spLocks noGrp="1"/>
          </p:cNvSpPr>
          <p:nvPr>
            <p:ph idx="1"/>
          </p:nvPr>
        </p:nvSpPr>
        <p:spPr>
          <a:xfrm>
            <a:off x="3625327" y="191729"/>
            <a:ext cx="8035961" cy="6563032"/>
          </a:xfrm>
        </p:spPr>
        <p:txBody>
          <a:bodyPr>
            <a:normAutofit/>
          </a:bodyPr>
          <a:lstStyle/>
          <a:p>
            <a:pPr algn="just"/>
            <a:r>
              <a:rPr lang="en-US" sz="2200" b="0" i="0" dirty="0">
                <a:solidFill>
                  <a:srgbClr val="000000"/>
                </a:solidFill>
                <a:effectLst/>
                <a:highlight>
                  <a:srgbClr val="FFFF00"/>
                </a:highlight>
                <a:latin typeface="arial" panose="020B0604020202020204" pitchFamily="34" charset="0"/>
              </a:rPr>
              <a:t>The Parameter Binding in ASP.NET Web API means how the Web API Framework binds the incoming HTTP request data </a:t>
            </a:r>
            <a:r>
              <a:rPr lang="en-US" sz="2200" b="0" i="0" dirty="0">
                <a:solidFill>
                  <a:srgbClr val="FF0000"/>
                </a:solidFill>
                <a:effectLst/>
                <a:highlight>
                  <a:srgbClr val="FFFF00"/>
                </a:highlight>
                <a:latin typeface="arial" panose="020B0604020202020204" pitchFamily="34" charset="0"/>
              </a:rPr>
              <a:t>(query string or request body) </a:t>
            </a:r>
            <a:r>
              <a:rPr lang="en-US" sz="2200" b="0" i="0" dirty="0">
                <a:solidFill>
                  <a:srgbClr val="000000"/>
                </a:solidFill>
                <a:effectLst/>
                <a:highlight>
                  <a:srgbClr val="FFFF00"/>
                </a:highlight>
                <a:latin typeface="arial" panose="020B0604020202020204" pitchFamily="34" charset="0"/>
              </a:rPr>
              <a:t>to the parameters of an action method of a Web API controller. </a:t>
            </a:r>
            <a:endParaRPr lang="en-US" sz="2600" dirty="0">
              <a:solidFill>
                <a:schemeClr val="tx1"/>
              </a:solidFill>
              <a:highlight>
                <a:srgbClr val="FFFF00"/>
              </a:highlight>
            </a:endParaRPr>
          </a:p>
          <a:p>
            <a:pPr algn="just"/>
            <a:r>
              <a:rPr lang="en-US" sz="2400" dirty="0">
                <a:solidFill>
                  <a:schemeClr val="tx1"/>
                </a:solidFill>
              </a:rPr>
              <a:t>Action methods in Web API controllers can have </a:t>
            </a:r>
            <a:r>
              <a:rPr lang="en-US" sz="2400" dirty="0">
                <a:solidFill>
                  <a:srgbClr val="FF0000"/>
                </a:solidFill>
              </a:rPr>
              <a:t>one or more parameters of different types</a:t>
            </a:r>
            <a:r>
              <a:rPr lang="en-US" sz="2400" dirty="0">
                <a:solidFill>
                  <a:schemeClr val="tx1"/>
                </a:solidFill>
              </a:rPr>
              <a:t>. </a:t>
            </a:r>
          </a:p>
          <a:p>
            <a:pPr algn="just"/>
            <a:r>
              <a:rPr lang="en-US" sz="2400" dirty="0">
                <a:solidFill>
                  <a:schemeClr val="tx1"/>
                </a:solidFill>
              </a:rPr>
              <a:t>It can be </a:t>
            </a:r>
            <a:r>
              <a:rPr lang="en-US" sz="2400" dirty="0">
                <a:solidFill>
                  <a:srgbClr val="FF0000"/>
                </a:solidFill>
              </a:rPr>
              <a:t>either primitive type or complex </a:t>
            </a:r>
            <a:r>
              <a:rPr lang="en-US" sz="2400" dirty="0">
                <a:solidFill>
                  <a:schemeClr val="tx1"/>
                </a:solidFill>
              </a:rPr>
              <a:t>type. Web API binds action method parameters with the URL's query string or with the request body depending on the parameter type.</a:t>
            </a:r>
          </a:p>
          <a:p>
            <a:pPr algn="just"/>
            <a:endParaRPr lang="en-US" sz="2400" dirty="0">
              <a:solidFill>
                <a:schemeClr val="tx1"/>
              </a:solidFill>
            </a:endParaRPr>
          </a:p>
          <a:p>
            <a:pPr algn="just"/>
            <a:r>
              <a:rPr lang="en-US" sz="2400" dirty="0">
                <a:solidFill>
                  <a:schemeClr val="tx1"/>
                </a:solidFill>
              </a:rPr>
              <a:t>By default, if the parameter type is of .NET primitive types such as int, bool, double, string, </a:t>
            </a:r>
            <a:r>
              <a:rPr lang="en-US" sz="2400" b="1" dirty="0">
                <a:solidFill>
                  <a:schemeClr val="tx1"/>
                </a:solidFill>
              </a:rPr>
              <a:t>Globally Unique Identifier </a:t>
            </a:r>
            <a:r>
              <a:rPr lang="en-US" sz="2400" dirty="0">
                <a:solidFill>
                  <a:schemeClr val="tx1"/>
                </a:solidFill>
              </a:rPr>
              <a:t>(GUID), </a:t>
            </a:r>
            <a:r>
              <a:rPr lang="en-US" sz="2400" dirty="0" err="1">
                <a:solidFill>
                  <a:schemeClr val="tx1"/>
                </a:solidFill>
              </a:rPr>
              <a:t>DateTime</a:t>
            </a:r>
            <a:r>
              <a:rPr lang="en-US" sz="2400" dirty="0">
                <a:solidFill>
                  <a:schemeClr val="tx1"/>
                </a:solidFill>
              </a:rPr>
              <a:t>, decimal, or any other type that can be converted from string type, then it sets the value of a parameter from the query string. And if the parameter type is the complex type, then Web API tries to get the value from the request body by default.</a:t>
            </a:r>
          </a:p>
        </p:txBody>
      </p:sp>
    </p:spTree>
    <p:extLst>
      <p:ext uri="{BB962C8B-B14F-4D97-AF65-F5344CB8AC3E}">
        <p14:creationId xmlns:p14="http://schemas.microsoft.com/office/powerpoint/2010/main" val="2423678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8FEA0-BA30-549B-1528-3EE889E8DEF3}"/>
              </a:ext>
            </a:extLst>
          </p:cNvPr>
          <p:cNvSpPr>
            <a:spLocks noGrp="1"/>
          </p:cNvSpPr>
          <p:nvPr>
            <p:ph type="title"/>
          </p:nvPr>
        </p:nvSpPr>
        <p:spPr/>
        <p:txBody>
          <a:bodyPr/>
          <a:lstStyle/>
          <a:p>
            <a:r>
              <a:rPr lang="en-US" dirty="0"/>
              <a:t>Query String</a:t>
            </a:r>
          </a:p>
        </p:txBody>
      </p:sp>
      <p:sp>
        <p:nvSpPr>
          <p:cNvPr id="3" name="Content Placeholder 2">
            <a:extLst>
              <a:ext uri="{FF2B5EF4-FFF2-40B4-BE49-F238E27FC236}">
                <a16:creationId xmlns:a16="http://schemas.microsoft.com/office/drawing/2014/main" id="{FDDD2E50-3A5F-7543-437D-72427A8FB243}"/>
              </a:ext>
            </a:extLst>
          </p:cNvPr>
          <p:cNvSpPr>
            <a:spLocks noGrp="1"/>
          </p:cNvSpPr>
          <p:nvPr>
            <p:ph idx="1"/>
          </p:nvPr>
        </p:nvSpPr>
        <p:spPr/>
        <p:txBody>
          <a:bodyPr>
            <a:normAutofit/>
          </a:bodyPr>
          <a:lstStyle/>
          <a:p>
            <a:pPr algn="just"/>
            <a:r>
              <a:rPr lang="en-US" sz="2400" dirty="0">
                <a:solidFill>
                  <a:schemeClr val="tx1"/>
                </a:solidFill>
              </a:rPr>
              <a:t>A query string is one of the techniques in Web applications to send data from one webform to another through the URL. A query string consists of two parts, field and value, and each of pair separated by ampersand (&amp;).</a:t>
            </a:r>
          </a:p>
        </p:txBody>
      </p:sp>
    </p:spTree>
    <p:extLst>
      <p:ext uri="{BB962C8B-B14F-4D97-AF65-F5344CB8AC3E}">
        <p14:creationId xmlns:p14="http://schemas.microsoft.com/office/powerpoint/2010/main" val="11934549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0542-2BA3-A089-6FDE-367437BD432D}"/>
              </a:ext>
            </a:extLst>
          </p:cNvPr>
          <p:cNvSpPr>
            <a:spLocks noGrp="1"/>
          </p:cNvSpPr>
          <p:nvPr>
            <p:ph type="title"/>
          </p:nvPr>
        </p:nvSpPr>
        <p:spPr/>
        <p:txBody>
          <a:bodyPr/>
          <a:lstStyle/>
          <a:p>
            <a:r>
              <a:rPr lang="en-US" dirty="0"/>
              <a:t>Parameter Binding</a:t>
            </a:r>
          </a:p>
        </p:txBody>
      </p:sp>
      <p:graphicFrame>
        <p:nvGraphicFramePr>
          <p:cNvPr id="6" name="Content Placeholder 5">
            <a:extLst>
              <a:ext uri="{FF2B5EF4-FFF2-40B4-BE49-F238E27FC236}">
                <a16:creationId xmlns:a16="http://schemas.microsoft.com/office/drawing/2014/main" id="{F70791D1-5AD0-F4B4-FB0D-D0409C57F3BA}"/>
              </a:ext>
            </a:extLst>
          </p:cNvPr>
          <p:cNvGraphicFramePr>
            <a:graphicFrameLocks noGrp="1"/>
          </p:cNvGraphicFramePr>
          <p:nvPr>
            <p:ph idx="1"/>
          </p:nvPr>
        </p:nvGraphicFramePr>
        <p:xfrm>
          <a:off x="3820651" y="1448623"/>
          <a:ext cx="7506108" cy="3474720"/>
        </p:xfrm>
        <a:graphic>
          <a:graphicData uri="http://schemas.openxmlformats.org/drawingml/2006/table">
            <a:tbl>
              <a:tblPr/>
              <a:tblGrid>
                <a:gridCol w="2502036">
                  <a:extLst>
                    <a:ext uri="{9D8B030D-6E8A-4147-A177-3AD203B41FA5}">
                      <a16:colId xmlns:a16="http://schemas.microsoft.com/office/drawing/2014/main" val="1056627007"/>
                    </a:ext>
                  </a:extLst>
                </a:gridCol>
                <a:gridCol w="2502036">
                  <a:extLst>
                    <a:ext uri="{9D8B030D-6E8A-4147-A177-3AD203B41FA5}">
                      <a16:colId xmlns:a16="http://schemas.microsoft.com/office/drawing/2014/main" val="3754178419"/>
                    </a:ext>
                  </a:extLst>
                </a:gridCol>
                <a:gridCol w="2502036">
                  <a:extLst>
                    <a:ext uri="{9D8B030D-6E8A-4147-A177-3AD203B41FA5}">
                      <a16:colId xmlns:a16="http://schemas.microsoft.com/office/drawing/2014/main" val="519892890"/>
                    </a:ext>
                  </a:extLst>
                </a:gridCol>
              </a:tblGrid>
              <a:tr h="0">
                <a:tc>
                  <a:txBody>
                    <a:bodyPr/>
                    <a:lstStyle/>
                    <a:p>
                      <a:pPr algn="l" fontAlgn="b"/>
                      <a:r>
                        <a:rPr lang="en-US" sz="2400" b="0">
                          <a:solidFill>
                            <a:srgbClr val="FFFFFF"/>
                          </a:solidFill>
                          <a:effectLst/>
                        </a:rPr>
                        <a:t>HTTP Method</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400" b="0">
                          <a:solidFill>
                            <a:srgbClr val="FFFFFF"/>
                          </a:solidFill>
                          <a:effectLst/>
                        </a:rPr>
                        <a:t>Query String</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400" b="0">
                          <a:solidFill>
                            <a:srgbClr val="FFFFFF"/>
                          </a:solidFill>
                          <a:effectLst/>
                        </a:rPr>
                        <a:t>Request Body</a:t>
                      </a:r>
                    </a:p>
                  </a:txBody>
                  <a:tcPr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2817867095"/>
                  </a:ext>
                </a:extLst>
              </a:tr>
              <a:tr h="0">
                <a:tc>
                  <a:txBody>
                    <a:bodyPr/>
                    <a:lstStyle/>
                    <a:p>
                      <a:pPr fontAlgn="t"/>
                      <a:r>
                        <a:rPr lang="en-US" sz="2400">
                          <a:solidFill>
                            <a:srgbClr val="414141"/>
                          </a:solidFill>
                          <a:effectLst/>
                        </a:rPr>
                        <a:t>GET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Primitive Type,</a:t>
                      </a:r>
                      <a:br>
                        <a:rPr lang="en-US" sz="2400">
                          <a:solidFill>
                            <a:srgbClr val="414141"/>
                          </a:solidFill>
                          <a:effectLst/>
                        </a:rPr>
                      </a:br>
                      <a:r>
                        <a:rPr lang="en-US" sz="2400">
                          <a:solidFill>
                            <a:srgbClr val="414141"/>
                          </a:solidFill>
                          <a:effectLst/>
                        </a:rPr>
                        <a:t>Complex Type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NA</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90603626"/>
                  </a:ext>
                </a:extLst>
              </a:tr>
              <a:tr h="0">
                <a:tc>
                  <a:txBody>
                    <a:bodyPr/>
                    <a:lstStyle/>
                    <a:p>
                      <a:pPr fontAlgn="t"/>
                      <a:r>
                        <a:rPr lang="en-US" sz="2400">
                          <a:solidFill>
                            <a:srgbClr val="414141"/>
                          </a:solidFill>
                          <a:effectLst/>
                        </a:rPr>
                        <a:t>POST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Primitive Type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Complex Type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731844512"/>
                  </a:ext>
                </a:extLst>
              </a:tr>
              <a:tr h="0">
                <a:tc>
                  <a:txBody>
                    <a:bodyPr/>
                    <a:lstStyle/>
                    <a:p>
                      <a:pPr fontAlgn="t"/>
                      <a:r>
                        <a:rPr lang="en-US" sz="2400">
                          <a:solidFill>
                            <a:srgbClr val="414141"/>
                          </a:solidFill>
                          <a:effectLst/>
                        </a:rPr>
                        <a:t>PUT</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Primitive Type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Complex Type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49909002"/>
                  </a:ext>
                </a:extLst>
              </a:tr>
              <a:tr h="0">
                <a:tc>
                  <a:txBody>
                    <a:bodyPr/>
                    <a:lstStyle/>
                    <a:p>
                      <a:pPr fontAlgn="t"/>
                      <a:r>
                        <a:rPr lang="en-US" sz="2400">
                          <a:solidFill>
                            <a:srgbClr val="414141"/>
                          </a:solidFill>
                          <a:effectLst/>
                        </a:rPr>
                        <a:t>PATCH</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Primitive Type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400">
                          <a:solidFill>
                            <a:srgbClr val="414141"/>
                          </a:solidFill>
                          <a:effectLst/>
                        </a:rPr>
                        <a:t>Complex Type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721202693"/>
                  </a:ext>
                </a:extLst>
              </a:tr>
              <a:tr h="0">
                <a:tc>
                  <a:txBody>
                    <a:bodyPr/>
                    <a:lstStyle/>
                    <a:p>
                      <a:pPr fontAlgn="t"/>
                      <a:r>
                        <a:rPr lang="en-US" sz="2400">
                          <a:solidFill>
                            <a:srgbClr val="414141"/>
                          </a:solidFill>
                          <a:effectLst/>
                        </a:rPr>
                        <a:t>DELETE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a:solidFill>
                            <a:srgbClr val="414141"/>
                          </a:solidFill>
                          <a:effectLst/>
                        </a:rPr>
                        <a:t>Primitive Type,</a:t>
                      </a:r>
                      <a:br>
                        <a:rPr lang="en-US" sz="2400">
                          <a:solidFill>
                            <a:srgbClr val="414141"/>
                          </a:solidFill>
                          <a:effectLst/>
                        </a:rPr>
                      </a:br>
                      <a:r>
                        <a:rPr lang="en-US" sz="2400">
                          <a:solidFill>
                            <a:srgbClr val="414141"/>
                          </a:solidFill>
                          <a:effectLst/>
                        </a:rPr>
                        <a:t>Complex Type</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400" dirty="0">
                          <a:solidFill>
                            <a:srgbClr val="414141"/>
                          </a:solidFill>
                          <a:effectLst/>
                        </a:rPr>
                        <a:t>NA</a:t>
                      </a:r>
                    </a:p>
                  </a:txBody>
                  <a:tcPr>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52282596"/>
                  </a:ext>
                </a:extLst>
              </a:tr>
            </a:tbl>
          </a:graphicData>
        </a:graphic>
      </p:graphicFrame>
    </p:spTree>
    <p:extLst>
      <p:ext uri="{BB962C8B-B14F-4D97-AF65-F5344CB8AC3E}">
        <p14:creationId xmlns:p14="http://schemas.microsoft.com/office/powerpoint/2010/main" val="4093202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0542-2BA3-A089-6FDE-367437BD432D}"/>
              </a:ext>
            </a:extLst>
          </p:cNvPr>
          <p:cNvSpPr>
            <a:spLocks noGrp="1"/>
          </p:cNvSpPr>
          <p:nvPr>
            <p:ph type="title"/>
          </p:nvPr>
        </p:nvSpPr>
        <p:spPr/>
        <p:txBody>
          <a:bodyPr/>
          <a:lstStyle/>
          <a:p>
            <a:r>
              <a:rPr lang="en-US" dirty="0"/>
              <a:t>Parameter Binding</a:t>
            </a:r>
          </a:p>
        </p:txBody>
      </p:sp>
      <p:sp>
        <p:nvSpPr>
          <p:cNvPr id="4" name="Content Placeholder 3">
            <a:extLst>
              <a:ext uri="{FF2B5EF4-FFF2-40B4-BE49-F238E27FC236}">
                <a16:creationId xmlns:a16="http://schemas.microsoft.com/office/drawing/2014/main" id="{FBFEB060-BB4B-89F3-F855-B3D45577F513}"/>
              </a:ext>
            </a:extLst>
          </p:cNvPr>
          <p:cNvSpPr>
            <a:spLocks noGrp="1"/>
          </p:cNvSpPr>
          <p:nvPr>
            <p:ph idx="1"/>
          </p:nvPr>
        </p:nvSpPr>
        <p:spPr>
          <a:xfrm>
            <a:off x="3869268" y="864108"/>
            <a:ext cx="7315200" cy="3658731"/>
          </a:xfrm>
        </p:spPr>
        <p:txBody>
          <a:bodyPr>
            <a:normAutofit lnSpcReduction="10000"/>
          </a:bodyPr>
          <a:lstStyle/>
          <a:p>
            <a:r>
              <a:rPr lang="en-US" sz="2400" b="1" dirty="0">
                <a:solidFill>
                  <a:srgbClr val="FF0000"/>
                </a:solidFill>
              </a:rPr>
              <a:t>Get Action Method with Primitive Parameter</a:t>
            </a:r>
          </a:p>
          <a:p>
            <a:pPr marL="0" indent="0">
              <a:buNone/>
            </a:pPr>
            <a:r>
              <a:rPr lang="en-US" sz="2400" b="1" dirty="0">
                <a:solidFill>
                  <a:srgbClr val="0070C0"/>
                </a:solidFill>
              </a:rPr>
              <a:t>public class </a:t>
            </a:r>
            <a:r>
              <a:rPr lang="en-US" sz="2400" b="1" dirty="0" err="1">
                <a:solidFill>
                  <a:srgbClr val="0070C0"/>
                </a:solidFill>
              </a:rPr>
              <a:t>StudentController</a:t>
            </a:r>
            <a:r>
              <a:rPr lang="en-US" sz="2400" b="1" dirty="0">
                <a:solidFill>
                  <a:srgbClr val="0070C0"/>
                </a:solidFill>
              </a:rPr>
              <a:t> : </a:t>
            </a:r>
            <a:r>
              <a:rPr lang="en-US" sz="2400" b="1" dirty="0" err="1">
                <a:solidFill>
                  <a:srgbClr val="0070C0"/>
                </a:solidFill>
              </a:rPr>
              <a:t>ApiController</a:t>
            </a:r>
            <a:endParaRPr lang="en-US" sz="2400" b="1" dirty="0">
              <a:solidFill>
                <a:srgbClr val="0070C0"/>
              </a:solidFill>
            </a:endParaRPr>
          </a:p>
          <a:p>
            <a:pPr marL="0" indent="0">
              <a:buNone/>
            </a:pPr>
            <a:r>
              <a:rPr lang="en-US" sz="2400" b="1" dirty="0">
                <a:solidFill>
                  <a:srgbClr val="0070C0"/>
                </a:solidFill>
              </a:rPr>
              <a:t>{</a:t>
            </a:r>
          </a:p>
          <a:p>
            <a:pPr marL="0" indent="0">
              <a:buNone/>
            </a:pPr>
            <a:r>
              <a:rPr lang="en-US" sz="2400" b="1" dirty="0">
                <a:solidFill>
                  <a:srgbClr val="0070C0"/>
                </a:solidFill>
              </a:rPr>
              <a:t>    public Student </a:t>
            </a:r>
            <a:r>
              <a:rPr lang="en-US" sz="2400" b="1" dirty="0">
                <a:solidFill>
                  <a:srgbClr val="0070C0"/>
                </a:solidFill>
                <a:highlight>
                  <a:srgbClr val="FFFF00"/>
                </a:highlight>
              </a:rPr>
              <a:t>Get</a:t>
            </a:r>
            <a:r>
              <a:rPr lang="en-US" sz="2400" b="1" dirty="0">
                <a:solidFill>
                  <a:srgbClr val="0070C0"/>
                </a:solidFill>
              </a:rPr>
              <a:t>(int id) </a:t>
            </a:r>
          </a:p>
          <a:p>
            <a:pPr marL="0" indent="0">
              <a:buNone/>
            </a:pPr>
            <a:r>
              <a:rPr lang="en-US" sz="2400" b="1" dirty="0">
                <a:solidFill>
                  <a:srgbClr val="0070C0"/>
                </a:solidFill>
              </a:rPr>
              <a:t>    {</a:t>
            </a:r>
          </a:p>
          <a:p>
            <a:pPr marL="0" indent="0">
              <a:buNone/>
            </a:pPr>
            <a:r>
              <a:rPr lang="en-US" sz="2400" b="1" dirty="0">
                <a:solidFill>
                  <a:srgbClr val="0070C0"/>
                </a:solidFill>
              </a:rPr>
              <a:t>              </a:t>
            </a:r>
          </a:p>
          <a:p>
            <a:pPr marL="0" indent="0">
              <a:buNone/>
            </a:pPr>
            <a:r>
              <a:rPr lang="en-US" sz="2400" b="1" dirty="0">
                <a:solidFill>
                  <a:srgbClr val="0070C0"/>
                </a:solidFill>
              </a:rPr>
              <a:t>    }</a:t>
            </a:r>
          </a:p>
          <a:p>
            <a:pPr marL="0" indent="0">
              <a:buNone/>
            </a:pPr>
            <a:r>
              <a:rPr lang="en-US" sz="2400" b="1" dirty="0">
                <a:solidFill>
                  <a:srgbClr val="0070C0"/>
                </a:solidFill>
              </a:rPr>
              <a:t>}</a:t>
            </a:r>
          </a:p>
        </p:txBody>
      </p:sp>
      <p:sp>
        <p:nvSpPr>
          <p:cNvPr id="7" name="Rectangle 2">
            <a:extLst>
              <a:ext uri="{FF2B5EF4-FFF2-40B4-BE49-F238E27FC236}">
                <a16:creationId xmlns:a16="http://schemas.microsoft.com/office/drawing/2014/main" id="{B114F69E-17F7-FE33-4AE6-A92B9EB27431}"/>
              </a:ext>
            </a:extLst>
          </p:cNvPr>
          <p:cNvSpPr>
            <a:spLocks noChangeArrowheads="1"/>
          </p:cNvSpPr>
          <p:nvPr/>
        </p:nvSpPr>
        <p:spPr bwMode="auto">
          <a:xfrm>
            <a:off x="5515896" y="4686486"/>
            <a:ext cx="5338918" cy="877163"/>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http://localhost/api/student?id=1</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Consolas" panose="020B0609020204030204" pitchFamily="49" charset="0"/>
              </a:rPr>
              <a:t>http://localhost/api/student?ID=1</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335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D0542-2BA3-A089-6FDE-367437BD432D}"/>
              </a:ext>
            </a:extLst>
          </p:cNvPr>
          <p:cNvSpPr>
            <a:spLocks noGrp="1"/>
          </p:cNvSpPr>
          <p:nvPr>
            <p:ph type="title"/>
          </p:nvPr>
        </p:nvSpPr>
        <p:spPr/>
        <p:txBody>
          <a:bodyPr/>
          <a:lstStyle/>
          <a:p>
            <a:r>
              <a:rPr lang="en-US" dirty="0"/>
              <a:t>Parameter Binding</a:t>
            </a:r>
          </a:p>
        </p:txBody>
      </p:sp>
      <p:sp>
        <p:nvSpPr>
          <p:cNvPr id="4" name="Content Placeholder 3">
            <a:extLst>
              <a:ext uri="{FF2B5EF4-FFF2-40B4-BE49-F238E27FC236}">
                <a16:creationId xmlns:a16="http://schemas.microsoft.com/office/drawing/2014/main" id="{FBFEB060-BB4B-89F3-F855-B3D45577F513}"/>
              </a:ext>
            </a:extLst>
          </p:cNvPr>
          <p:cNvSpPr>
            <a:spLocks noGrp="1"/>
          </p:cNvSpPr>
          <p:nvPr>
            <p:ph idx="1"/>
          </p:nvPr>
        </p:nvSpPr>
        <p:spPr>
          <a:xfrm>
            <a:off x="3869268" y="864108"/>
            <a:ext cx="7315200" cy="3658731"/>
          </a:xfrm>
        </p:spPr>
        <p:txBody>
          <a:bodyPr>
            <a:normAutofit lnSpcReduction="10000"/>
          </a:bodyPr>
          <a:lstStyle/>
          <a:p>
            <a:r>
              <a:rPr lang="en-US" sz="2400" b="1" dirty="0">
                <a:solidFill>
                  <a:srgbClr val="FF0000"/>
                </a:solidFill>
              </a:rPr>
              <a:t>Multiple Primitive Parameters</a:t>
            </a:r>
          </a:p>
          <a:p>
            <a:pPr marL="0" indent="0">
              <a:buNone/>
            </a:pPr>
            <a:r>
              <a:rPr lang="en-US" sz="2400" b="1" dirty="0">
                <a:solidFill>
                  <a:srgbClr val="0070C0"/>
                </a:solidFill>
              </a:rPr>
              <a:t>public class </a:t>
            </a:r>
            <a:r>
              <a:rPr lang="en-US" sz="2400" b="1" dirty="0" err="1">
                <a:solidFill>
                  <a:srgbClr val="0070C0"/>
                </a:solidFill>
              </a:rPr>
              <a:t>StudentController</a:t>
            </a:r>
            <a:r>
              <a:rPr lang="en-US" sz="2400" b="1" dirty="0">
                <a:solidFill>
                  <a:srgbClr val="0070C0"/>
                </a:solidFill>
              </a:rPr>
              <a:t> : </a:t>
            </a:r>
            <a:r>
              <a:rPr lang="en-US" sz="2400" b="1" dirty="0" err="1">
                <a:solidFill>
                  <a:srgbClr val="0070C0"/>
                </a:solidFill>
              </a:rPr>
              <a:t>ApiController</a:t>
            </a:r>
            <a:endParaRPr lang="en-US" sz="2400" b="1" dirty="0">
              <a:solidFill>
                <a:srgbClr val="0070C0"/>
              </a:solidFill>
            </a:endParaRPr>
          </a:p>
          <a:p>
            <a:pPr marL="0" indent="0">
              <a:buNone/>
            </a:pPr>
            <a:r>
              <a:rPr lang="en-US" sz="2400" b="1" dirty="0">
                <a:solidFill>
                  <a:srgbClr val="0070C0"/>
                </a:solidFill>
              </a:rPr>
              <a:t>{</a:t>
            </a:r>
          </a:p>
          <a:p>
            <a:pPr marL="0" indent="0">
              <a:buNone/>
            </a:pPr>
            <a:r>
              <a:rPr lang="en-US" sz="2400" b="1" dirty="0">
                <a:solidFill>
                  <a:srgbClr val="0070C0"/>
                </a:solidFill>
              </a:rPr>
              <a:t>    public Student </a:t>
            </a:r>
            <a:r>
              <a:rPr lang="en-US" sz="2400" b="1" dirty="0">
                <a:solidFill>
                  <a:srgbClr val="0070C0"/>
                </a:solidFill>
                <a:highlight>
                  <a:srgbClr val="FFFF00"/>
                </a:highlight>
              </a:rPr>
              <a:t>Get</a:t>
            </a:r>
            <a:r>
              <a:rPr lang="en-US" sz="2400" b="1" dirty="0">
                <a:solidFill>
                  <a:srgbClr val="0070C0"/>
                </a:solidFill>
              </a:rPr>
              <a:t>(int id, string name) </a:t>
            </a:r>
          </a:p>
          <a:p>
            <a:pPr marL="0" indent="0">
              <a:buNone/>
            </a:pPr>
            <a:r>
              <a:rPr lang="en-US" sz="2400" b="1" dirty="0">
                <a:solidFill>
                  <a:srgbClr val="0070C0"/>
                </a:solidFill>
              </a:rPr>
              <a:t>    {</a:t>
            </a:r>
          </a:p>
          <a:p>
            <a:pPr marL="0" indent="0">
              <a:buNone/>
            </a:pPr>
            <a:endParaRPr lang="en-US" sz="2400" b="1" dirty="0">
              <a:solidFill>
                <a:srgbClr val="0070C0"/>
              </a:solidFill>
            </a:endParaRPr>
          </a:p>
          <a:p>
            <a:pPr marL="0" indent="0">
              <a:buNone/>
            </a:pPr>
            <a:r>
              <a:rPr lang="en-US" sz="2400" b="1" dirty="0">
                <a:solidFill>
                  <a:srgbClr val="0070C0"/>
                </a:solidFill>
              </a:rPr>
              <a:t>    }</a:t>
            </a:r>
          </a:p>
          <a:p>
            <a:pPr marL="0" indent="0">
              <a:buNone/>
            </a:pPr>
            <a:r>
              <a:rPr lang="en-US" sz="2400" b="1" dirty="0">
                <a:solidFill>
                  <a:srgbClr val="0070C0"/>
                </a:solidFill>
              </a:rPr>
              <a:t>}</a:t>
            </a:r>
          </a:p>
        </p:txBody>
      </p:sp>
      <p:sp>
        <p:nvSpPr>
          <p:cNvPr id="7" name="Rectangle 2">
            <a:extLst>
              <a:ext uri="{FF2B5EF4-FFF2-40B4-BE49-F238E27FC236}">
                <a16:creationId xmlns:a16="http://schemas.microsoft.com/office/drawing/2014/main" id="{B114F69E-17F7-FE33-4AE6-A92B9EB27431}"/>
              </a:ext>
            </a:extLst>
          </p:cNvPr>
          <p:cNvSpPr>
            <a:spLocks noChangeArrowheads="1"/>
          </p:cNvSpPr>
          <p:nvPr/>
        </p:nvSpPr>
        <p:spPr bwMode="auto">
          <a:xfrm>
            <a:off x="4761283" y="4362676"/>
            <a:ext cx="6423185" cy="1631216"/>
          </a:xfrm>
          <a:prstGeom prst="rect">
            <a:avLst/>
          </a:prstGeom>
          <a:solidFill>
            <a:srgbClr val="D9E5F3"/>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lgn="just" defTabSz="914400"/>
            <a:r>
              <a:rPr lang="en-US" altLang="en-US" sz="2000" dirty="0">
                <a:solidFill>
                  <a:srgbClr val="000000"/>
                </a:solidFill>
                <a:latin typeface="Consolas" panose="020B0609020204030204" pitchFamily="49" charset="0"/>
              </a:rPr>
              <a:t>http://localhost/api/student?id=1&amp;name=steve</a:t>
            </a:r>
          </a:p>
          <a:p>
            <a:pPr lvl="0" algn="just" defTabSz="914400"/>
            <a:endParaRPr lang="en-US" altLang="en-US" sz="2000" dirty="0">
              <a:solidFill>
                <a:srgbClr val="000000"/>
              </a:solidFill>
              <a:latin typeface="Consolas" panose="020B0609020204030204" pitchFamily="49" charset="0"/>
            </a:endParaRPr>
          </a:p>
          <a:p>
            <a:pPr lvl="0" algn="just" defTabSz="914400"/>
            <a:r>
              <a:rPr lang="en-US" altLang="en-US" sz="2000" dirty="0">
                <a:solidFill>
                  <a:srgbClr val="000000"/>
                </a:solidFill>
                <a:latin typeface="Consolas" panose="020B0609020204030204" pitchFamily="49" charset="0"/>
              </a:rPr>
              <a:t>http://localhost/api/student?ID=1&amp;NAME=steve</a:t>
            </a:r>
          </a:p>
          <a:p>
            <a:pPr lvl="0" algn="just" defTabSz="914400"/>
            <a:endParaRPr lang="en-US" altLang="en-US" sz="2000" dirty="0">
              <a:solidFill>
                <a:srgbClr val="000000"/>
              </a:solidFill>
              <a:latin typeface="Consolas" panose="020B0609020204030204" pitchFamily="49" charset="0"/>
            </a:endParaRPr>
          </a:p>
          <a:p>
            <a:pPr lvl="0" algn="just" defTabSz="914400"/>
            <a:r>
              <a:rPr lang="en-US" altLang="en-US" sz="2000" dirty="0">
                <a:solidFill>
                  <a:srgbClr val="000000"/>
                </a:solidFill>
                <a:latin typeface="Consolas" panose="020B0609020204030204" pitchFamily="49" charset="0"/>
              </a:rPr>
              <a:t>http://localhost/api/student?name=steve&amp;id=1</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8572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831E-A3E1-6499-138A-9D707A725167}"/>
              </a:ext>
            </a:extLst>
          </p:cNvPr>
          <p:cNvSpPr>
            <a:spLocks noGrp="1"/>
          </p:cNvSpPr>
          <p:nvPr>
            <p:ph type="title"/>
          </p:nvPr>
        </p:nvSpPr>
        <p:spPr/>
        <p:txBody>
          <a:bodyPr/>
          <a:lstStyle/>
          <a:p>
            <a:r>
              <a:rPr lang="en-US" dirty="0"/>
              <a:t>Web API filters</a:t>
            </a:r>
          </a:p>
        </p:txBody>
      </p:sp>
      <p:sp>
        <p:nvSpPr>
          <p:cNvPr id="3" name="Content Placeholder 2">
            <a:extLst>
              <a:ext uri="{FF2B5EF4-FFF2-40B4-BE49-F238E27FC236}">
                <a16:creationId xmlns:a16="http://schemas.microsoft.com/office/drawing/2014/main" id="{5B35C2AB-8F21-D7EB-438A-A829EAF29069}"/>
              </a:ext>
            </a:extLst>
          </p:cNvPr>
          <p:cNvSpPr>
            <a:spLocks noGrp="1"/>
          </p:cNvSpPr>
          <p:nvPr>
            <p:ph idx="1"/>
          </p:nvPr>
        </p:nvSpPr>
        <p:spPr>
          <a:xfrm>
            <a:off x="3626427" y="864108"/>
            <a:ext cx="8094517" cy="5120640"/>
          </a:xfrm>
        </p:spPr>
        <p:txBody>
          <a:bodyPr>
            <a:normAutofit/>
          </a:bodyPr>
          <a:lstStyle/>
          <a:p>
            <a:pPr algn="just"/>
            <a:r>
              <a:rPr lang="en-US" sz="2400" dirty="0">
                <a:solidFill>
                  <a:schemeClr val="tx1"/>
                </a:solidFill>
              </a:rPr>
              <a:t>Web API includes filters to add extra logic before or after action method executes. </a:t>
            </a:r>
          </a:p>
          <a:p>
            <a:pPr algn="just"/>
            <a:r>
              <a:rPr lang="en-US" sz="2400" b="1" dirty="0">
                <a:solidFill>
                  <a:schemeClr val="tx1"/>
                </a:solidFill>
              </a:rPr>
              <a:t>Filters can be used to provide cross-cutting features such as logging, exception handling, performance measurement, authentication and authorization.</a:t>
            </a:r>
          </a:p>
          <a:p>
            <a:pPr algn="just"/>
            <a:r>
              <a:rPr lang="en-US" sz="2400" dirty="0">
                <a:solidFill>
                  <a:schemeClr val="tx1"/>
                </a:solidFill>
              </a:rPr>
              <a:t>Filters are actually attributes that can be applied on the Web API controller or one or more action methods. Every filter attribute class must implement </a:t>
            </a:r>
            <a:r>
              <a:rPr lang="en-US" sz="2400" dirty="0" err="1">
                <a:solidFill>
                  <a:schemeClr val="tx1"/>
                </a:solidFill>
                <a:highlight>
                  <a:srgbClr val="FFFF00"/>
                </a:highlight>
              </a:rPr>
              <a:t>IFilter</a:t>
            </a:r>
            <a:r>
              <a:rPr lang="en-US" sz="2400" dirty="0">
                <a:solidFill>
                  <a:schemeClr val="tx1"/>
                </a:solidFill>
              </a:rPr>
              <a:t> </a:t>
            </a:r>
            <a:r>
              <a:rPr lang="en-US" sz="2400" dirty="0">
                <a:solidFill>
                  <a:schemeClr val="tx1"/>
                </a:solidFill>
                <a:highlight>
                  <a:srgbClr val="FFFF00"/>
                </a:highlight>
              </a:rPr>
              <a:t>interface</a:t>
            </a:r>
            <a:r>
              <a:rPr lang="en-US" sz="2400" dirty="0">
                <a:solidFill>
                  <a:schemeClr val="tx1"/>
                </a:solidFill>
              </a:rPr>
              <a:t> included in </a:t>
            </a:r>
            <a:r>
              <a:rPr lang="en-US" sz="2400" dirty="0" err="1">
                <a:solidFill>
                  <a:srgbClr val="FF0000"/>
                </a:solidFill>
              </a:rPr>
              <a:t>System.Web.Http.Filters</a:t>
            </a:r>
            <a:r>
              <a:rPr lang="en-US" sz="2400" dirty="0">
                <a:solidFill>
                  <a:srgbClr val="FF0000"/>
                </a:solidFill>
              </a:rPr>
              <a:t> </a:t>
            </a:r>
            <a:r>
              <a:rPr lang="en-US" sz="2400" dirty="0">
                <a:solidFill>
                  <a:schemeClr val="tx1"/>
                </a:solidFill>
              </a:rPr>
              <a:t>namespace. </a:t>
            </a:r>
          </a:p>
          <a:p>
            <a:pPr algn="just"/>
            <a:r>
              <a:rPr lang="en-US" sz="2400" dirty="0">
                <a:solidFill>
                  <a:schemeClr val="tx1"/>
                </a:solidFill>
              </a:rPr>
              <a:t>However, </a:t>
            </a:r>
            <a:r>
              <a:rPr lang="en-US" sz="2400" dirty="0" err="1">
                <a:solidFill>
                  <a:schemeClr val="tx1"/>
                </a:solidFill>
              </a:rPr>
              <a:t>System.Web.Http.Filters</a:t>
            </a:r>
            <a:r>
              <a:rPr lang="en-US" sz="2400" dirty="0">
                <a:solidFill>
                  <a:schemeClr val="tx1"/>
                </a:solidFill>
              </a:rPr>
              <a:t> includes other interfaces and classes that can be used to create filter for specific purpose.</a:t>
            </a:r>
          </a:p>
        </p:txBody>
      </p:sp>
    </p:spTree>
    <p:extLst>
      <p:ext uri="{BB962C8B-B14F-4D97-AF65-F5344CB8AC3E}">
        <p14:creationId xmlns:p14="http://schemas.microsoft.com/office/powerpoint/2010/main" val="36685007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1831E-A3E1-6499-138A-9D707A725167}"/>
              </a:ext>
            </a:extLst>
          </p:cNvPr>
          <p:cNvSpPr>
            <a:spLocks noGrp="1"/>
          </p:cNvSpPr>
          <p:nvPr>
            <p:ph type="title"/>
          </p:nvPr>
        </p:nvSpPr>
        <p:spPr>
          <a:xfrm>
            <a:off x="252919" y="1123837"/>
            <a:ext cx="1607054" cy="4601183"/>
          </a:xfrm>
        </p:spPr>
        <p:txBody>
          <a:bodyPr/>
          <a:lstStyle/>
          <a:p>
            <a:pPr algn="ctr"/>
            <a:r>
              <a:rPr lang="en-US" dirty="0"/>
              <a:t>Web </a:t>
            </a:r>
            <a:br>
              <a:rPr lang="en-US" dirty="0"/>
            </a:br>
            <a:r>
              <a:rPr lang="en-US" dirty="0"/>
              <a:t>API </a:t>
            </a:r>
            <a:br>
              <a:rPr lang="en-US" dirty="0"/>
            </a:br>
            <a:r>
              <a:rPr lang="en-US" dirty="0"/>
              <a:t>Filters</a:t>
            </a:r>
          </a:p>
        </p:txBody>
      </p:sp>
      <p:graphicFrame>
        <p:nvGraphicFramePr>
          <p:cNvPr id="6" name="Table 5">
            <a:extLst>
              <a:ext uri="{FF2B5EF4-FFF2-40B4-BE49-F238E27FC236}">
                <a16:creationId xmlns:a16="http://schemas.microsoft.com/office/drawing/2014/main" id="{A2ABE2B0-7110-F7AE-B95E-3EA1A071B791}"/>
              </a:ext>
            </a:extLst>
          </p:cNvPr>
          <p:cNvGraphicFramePr>
            <a:graphicFrameLocks noGrp="1"/>
          </p:cNvGraphicFramePr>
          <p:nvPr>
            <p:extLst>
              <p:ext uri="{D42A27DB-BD31-4B8C-83A1-F6EECF244321}">
                <p14:modId xmlns:p14="http://schemas.microsoft.com/office/powerpoint/2010/main" val="145001408"/>
              </p:ext>
            </p:extLst>
          </p:nvPr>
        </p:nvGraphicFramePr>
        <p:xfrm>
          <a:off x="2213263" y="350442"/>
          <a:ext cx="9871292" cy="6157115"/>
        </p:xfrm>
        <a:graphic>
          <a:graphicData uri="http://schemas.openxmlformats.org/drawingml/2006/table">
            <a:tbl>
              <a:tblPr/>
              <a:tblGrid>
                <a:gridCol w="2467823">
                  <a:extLst>
                    <a:ext uri="{9D8B030D-6E8A-4147-A177-3AD203B41FA5}">
                      <a16:colId xmlns:a16="http://schemas.microsoft.com/office/drawing/2014/main" val="878912975"/>
                    </a:ext>
                  </a:extLst>
                </a:gridCol>
                <a:gridCol w="2467823">
                  <a:extLst>
                    <a:ext uri="{9D8B030D-6E8A-4147-A177-3AD203B41FA5}">
                      <a16:colId xmlns:a16="http://schemas.microsoft.com/office/drawing/2014/main" val="525510047"/>
                    </a:ext>
                  </a:extLst>
                </a:gridCol>
                <a:gridCol w="2005481">
                  <a:extLst>
                    <a:ext uri="{9D8B030D-6E8A-4147-A177-3AD203B41FA5}">
                      <a16:colId xmlns:a16="http://schemas.microsoft.com/office/drawing/2014/main" val="78857447"/>
                    </a:ext>
                  </a:extLst>
                </a:gridCol>
                <a:gridCol w="2930165">
                  <a:extLst>
                    <a:ext uri="{9D8B030D-6E8A-4147-A177-3AD203B41FA5}">
                      <a16:colId xmlns:a16="http://schemas.microsoft.com/office/drawing/2014/main" val="201018258"/>
                    </a:ext>
                  </a:extLst>
                </a:gridCol>
              </a:tblGrid>
              <a:tr h="165202">
                <a:tc>
                  <a:txBody>
                    <a:bodyPr/>
                    <a:lstStyle/>
                    <a:p>
                      <a:pPr algn="l" fontAlgn="b"/>
                      <a:r>
                        <a:rPr lang="en-US" sz="2000" b="0">
                          <a:solidFill>
                            <a:srgbClr val="FFFFFF"/>
                          </a:solidFill>
                          <a:effectLst/>
                        </a:rPr>
                        <a:t>Filter Type</a:t>
                      </a:r>
                    </a:p>
                  </a:txBody>
                  <a:tcPr marL="41301" marR="41301" marT="20650" marB="2065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000" b="0">
                          <a:solidFill>
                            <a:srgbClr val="FFFFFF"/>
                          </a:solidFill>
                          <a:effectLst/>
                        </a:rPr>
                        <a:t>Interface</a:t>
                      </a:r>
                    </a:p>
                  </a:txBody>
                  <a:tcPr marL="41301" marR="41301" marT="20650" marB="2065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000" b="0">
                          <a:solidFill>
                            <a:srgbClr val="FFFFFF"/>
                          </a:solidFill>
                          <a:effectLst/>
                        </a:rPr>
                        <a:t>Class</a:t>
                      </a:r>
                    </a:p>
                  </a:txBody>
                  <a:tcPr marL="41301" marR="41301" marT="20650" marB="2065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tc>
                  <a:txBody>
                    <a:bodyPr/>
                    <a:lstStyle/>
                    <a:p>
                      <a:pPr algn="l" fontAlgn="b"/>
                      <a:r>
                        <a:rPr lang="en-US" sz="2000" b="0">
                          <a:solidFill>
                            <a:srgbClr val="FFFFFF"/>
                          </a:solidFill>
                          <a:effectLst/>
                        </a:rPr>
                        <a:t>Description</a:t>
                      </a:r>
                    </a:p>
                  </a:txBody>
                  <a:tcPr marL="41301" marR="41301" marT="20650" marB="20650" anchor="b">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63A9E0"/>
                    </a:solidFill>
                  </a:tcPr>
                </a:tc>
                <a:extLst>
                  <a:ext uri="{0D108BD9-81ED-4DB2-BD59-A6C34878D82A}">
                    <a16:rowId xmlns:a16="http://schemas.microsoft.com/office/drawing/2014/main" val="1745297080"/>
                  </a:ext>
                </a:extLst>
              </a:tr>
              <a:tr h="536908">
                <a:tc>
                  <a:txBody>
                    <a:bodyPr/>
                    <a:lstStyle/>
                    <a:p>
                      <a:pPr fontAlgn="t"/>
                      <a:r>
                        <a:rPr lang="en-US" sz="2000" dirty="0">
                          <a:solidFill>
                            <a:srgbClr val="414141"/>
                          </a:solidFill>
                          <a:effectLst/>
                          <a:highlight>
                            <a:srgbClr val="FFFF00"/>
                          </a:highlight>
                        </a:rPr>
                        <a:t>Simple 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IFilter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Defines the methods that are used in a 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831805501"/>
                  </a:ext>
                </a:extLst>
              </a:tr>
              <a:tr h="784711">
                <a:tc>
                  <a:txBody>
                    <a:bodyPr/>
                    <a:lstStyle/>
                    <a:p>
                      <a:pPr fontAlgn="t"/>
                      <a:r>
                        <a:rPr lang="en-US" sz="2000" dirty="0">
                          <a:solidFill>
                            <a:srgbClr val="414141"/>
                          </a:solidFill>
                          <a:effectLst/>
                          <a:highlight>
                            <a:srgbClr val="FFFF00"/>
                          </a:highlight>
                        </a:rPr>
                        <a:t>Action 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IActionFilter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ActionFilterAttribute</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Used to add extra logic before or after action methods execute.</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355153091"/>
                  </a:ext>
                </a:extLst>
              </a:tr>
              <a:tr h="1032515">
                <a:tc>
                  <a:txBody>
                    <a:bodyPr/>
                    <a:lstStyle/>
                    <a:p>
                      <a:pPr fontAlgn="t"/>
                      <a:r>
                        <a:rPr lang="en-US" sz="2000" dirty="0">
                          <a:solidFill>
                            <a:srgbClr val="414141"/>
                          </a:solidFill>
                          <a:effectLst/>
                          <a:highlight>
                            <a:srgbClr val="FFFF00"/>
                          </a:highlight>
                        </a:rPr>
                        <a:t>Authentication 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IAuthenticationFilter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Used to force users or clients to be authenticated before action methods execute.</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627187237"/>
                  </a:ext>
                </a:extLst>
              </a:tr>
              <a:tr h="908613">
                <a:tc>
                  <a:txBody>
                    <a:bodyPr/>
                    <a:lstStyle/>
                    <a:p>
                      <a:pPr fontAlgn="t"/>
                      <a:r>
                        <a:rPr lang="en-US" sz="2000" dirty="0">
                          <a:solidFill>
                            <a:srgbClr val="414141"/>
                          </a:solidFill>
                          <a:effectLst/>
                          <a:highlight>
                            <a:srgbClr val="FFFF00"/>
                          </a:highlight>
                        </a:rPr>
                        <a:t>Authorization 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IAuthorizationFilter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AuthorizationFilterAttribute</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Used to restrict access to action methods to specific users or groups.</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4174680389"/>
                  </a:ext>
                </a:extLst>
              </a:tr>
              <a:tr h="660810">
                <a:tc>
                  <a:txBody>
                    <a:bodyPr/>
                    <a:lstStyle/>
                    <a:p>
                      <a:pPr fontAlgn="t"/>
                      <a:r>
                        <a:rPr lang="en-US" sz="2000" dirty="0">
                          <a:solidFill>
                            <a:srgbClr val="414141"/>
                          </a:solidFill>
                          <a:effectLst/>
                          <a:highlight>
                            <a:srgbClr val="FFFF00"/>
                          </a:highlight>
                        </a:rPr>
                        <a:t>Exception 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IExceptionFilter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ExceptionFilterAttribute</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tc>
                  <a:txBody>
                    <a:bodyPr/>
                    <a:lstStyle/>
                    <a:p>
                      <a:pPr fontAlgn="t"/>
                      <a:r>
                        <a:rPr lang="en-US" sz="2000">
                          <a:solidFill>
                            <a:srgbClr val="414141"/>
                          </a:solidFill>
                          <a:effectLst/>
                        </a:rPr>
                        <a:t>Used to handle all unhandled exception in Web API.</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536504159"/>
                  </a:ext>
                </a:extLst>
              </a:tr>
              <a:tr h="1032515">
                <a:tc>
                  <a:txBody>
                    <a:bodyPr/>
                    <a:lstStyle/>
                    <a:p>
                      <a:pPr fontAlgn="t"/>
                      <a:r>
                        <a:rPr lang="en-US" sz="2000" dirty="0">
                          <a:solidFill>
                            <a:srgbClr val="414141"/>
                          </a:solidFill>
                          <a:effectLst/>
                          <a:highlight>
                            <a:srgbClr val="FFFF00"/>
                          </a:highlight>
                        </a:rPr>
                        <a:t>Override 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IOverrideFilter</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a:solidFill>
                            <a:srgbClr val="414141"/>
                          </a:solidFill>
                          <a:effectLst/>
                        </a:rPr>
                        <a:t>-</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tc>
                  <a:txBody>
                    <a:bodyPr/>
                    <a:lstStyle/>
                    <a:p>
                      <a:pPr fontAlgn="t"/>
                      <a:r>
                        <a:rPr lang="en-US" sz="2000" dirty="0">
                          <a:solidFill>
                            <a:srgbClr val="414141"/>
                          </a:solidFill>
                          <a:effectLst/>
                        </a:rPr>
                        <a:t>Used to customize the </a:t>
                      </a:r>
                      <a:r>
                        <a:rPr lang="en-US" sz="2000" dirty="0" err="1">
                          <a:solidFill>
                            <a:srgbClr val="414141"/>
                          </a:solidFill>
                          <a:effectLst/>
                        </a:rPr>
                        <a:t>behaviour</a:t>
                      </a:r>
                      <a:r>
                        <a:rPr lang="en-US" sz="2000" dirty="0">
                          <a:solidFill>
                            <a:srgbClr val="414141"/>
                          </a:solidFill>
                          <a:effectLst/>
                        </a:rPr>
                        <a:t> of other filter for individual action method.</a:t>
                      </a:r>
                    </a:p>
                  </a:txBody>
                  <a:tcPr marL="41301" marR="41301" marT="20650" marB="20650">
                    <a:lnL w="7620" cap="flat" cmpd="sng" algn="ctr">
                      <a:solidFill>
                        <a:srgbClr val="DFDFDF"/>
                      </a:solidFill>
                      <a:prstDash val="solid"/>
                      <a:round/>
                      <a:headEnd type="none" w="med" len="med"/>
                      <a:tailEnd type="none" w="med" len="med"/>
                    </a:lnL>
                    <a:lnR w="7620" cap="flat" cmpd="sng" algn="ctr">
                      <a:solidFill>
                        <a:srgbClr val="DFDFDF"/>
                      </a:solidFill>
                      <a:prstDash val="solid"/>
                      <a:round/>
                      <a:headEnd type="none" w="med" len="med"/>
                      <a:tailEnd type="none" w="med" len="med"/>
                    </a:lnR>
                    <a:lnT w="7620" cap="flat" cmpd="sng" algn="ctr">
                      <a:solidFill>
                        <a:srgbClr val="DFDFDF"/>
                      </a:solidFill>
                      <a:prstDash val="solid"/>
                      <a:round/>
                      <a:headEnd type="none" w="med" len="med"/>
                      <a:tailEnd type="none" w="med" len="med"/>
                    </a:lnT>
                    <a:lnB w="7620"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1496111905"/>
                  </a:ext>
                </a:extLst>
              </a:tr>
            </a:tbl>
          </a:graphicData>
        </a:graphic>
      </p:graphicFrame>
    </p:spTree>
    <p:extLst>
      <p:ext uri="{BB962C8B-B14F-4D97-AF65-F5344CB8AC3E}">
        <p14:creationId xmlns:p14="http://schemas.microsoft.com/office/powerpoint/2010/main" val="3182772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B5C91-0489-5357-2B2D-E401708AF417}"/>
              </a:ext>
            </a:extLst>
          </p:cNvPr>
          <p:cNvSpPr>
            <a:spLocks noGrp="1"/>
          </p:cNvSpPr>
          <p:nvPr>
            <p:ph type="title"/>
          </p:nvPr>
        </p:nvSpPr>
        <p:spPr/>
        <p:txBody>
          <a:bodyPr/>
          <a:lstStyle/>
          <a:p>
            <a:r>
              <a:rPr lang="en-US" dirty="0"/>
              <a:t>Web API </a:t>
            </a:r>
            <a:br>
              <a:rPr lang="en-US" dirty="0"/>
            </a:br>
            <a:r>
              <a:rPr lang="en-US" dirty="0"/>
              <a:t>Filter Class</a:t>
            </a:r>
          </a:p>
        </p:txBody>
      </p:sp>
      <p:sp>
        <p:nvSpPr>
          <p:cNvPr id="3" name="Content Placeholder 2">
            <a:extLst>
              <a:ext uri="{FF2B5EF4-FFF2-40B4-BE49-F238E27FC236}">
                <a16:creationId xmlns:a16="http://schemas.microsoft.com/office/drawing/2014/main" id="{82FE60C8-BEA2-49CC-A765-5BC44AAAE34B}"/>
              </a:ext>
            </a:extLst>
          </p:cNvPr>
          <p:cNvSpPr>
            <a:spLocks noGrp="1"/>
          </p:cNvSpPr>
          <p:nvPr>
            <p:ph idx="1"/>
          </p:nvPr>
        </p:nvSpPr>
        <p:spPr>
          <a:xfrm>
            <a:off x="2826326" y="197427"/>
            <a:ext cx="9365673" cy="6504709"/>
          </a:xfrm>
          <a:solidFill>
            <a:schemeClr val="bg1"/>
          </a:solidFill>
        </p:spPr>
        <p:txBody>
          <a:bodyPr>
            <a:normAutofit lnSpcReduction="10000"/>
          </a:bodyPr>
          <a:lstStyle/>
          <a:p>
            <a:pPr marL="0" indent="0">
              <a:buNone/>
            </a:pPr>
            <a:r>
              <a:rPr lang="en-US" sz="1800" dirty="0">
                <a:solidFill>
                  <a:schemeClr val="tx1"/>
                </a:solidFill>
              </a:rPr>
              <a:t>public class </a:t>
            </a:r>
            <a:r>
              <a:rPr lang="en-US" sz="1800" dirty="0" err="1">
                <a:solidFill>
                  <a:schemeClr val="tx1"/>
                </a:solidFill>
              </a:rPr>
              <a:t>LogAttribute</a:t>
            </a:r>
            <a:r>
              <a:rPr lang="en-US" sz="1800" dirty="0">
                <a:solidFill>
                  <a:schemeClr val="tx1"/>
                </a:solidFill>
              </a:rPr>
              <a:t> : </a:t>
            </a:r>
            <a:r>
              <a:rPr lang="en-US" sz="1800" dirty="0" err="1">
                <a:solidFill>
                  <a:schemeClr val="tx1"/>
                </a:solidFill>
                <a:highlight>
                  <a:srgbClr val="FFFF00"/>
                </a:highlight>
              </a:rPr>
              <a:t>ActionFilterAttribute</a:t>
            </a:r>
            <a:r>
              <a:rPr lang="en-US" sz="1800" dirty="0">
                <a:solidFill>
                  <a:schemeClr val="tx1"/>
                </a:solidFill>
              </a:rPr>
              <a:t> </a:t>
            </a:r>
          </a:p>
          <a:p>
            <a:pPr marL="0" indent="0">
              <a:buNone/>
            </a:pPr>
            <a:r>
              <a:rPr lang="en-US" sz="1800" dirty="0">
                <a:solidFill>
                  <a:schemeClr val="tx1"/>
                </a:solidFill>
              </a:rPr>
              <a:t> {</a:t>
            </a:r>
          </a:p>
          <a:p>
            <a:pPr marL="0" indent="0">
              <a:buNone/>
            </a:pPr>
            <a:r>
              <a:rPr lang="en-US" sz="1800" dirty="0">
                <a:solidFill>
                  <a:schemeClr val="tx1"/>
                </a:solidFill>
              </a:rPr>
              <a:t>    public </a:t>
            </a:r>
            <a:r>
              <a:rPr lang="en-US" sz="1800" dirty="0" err="1">
                <a:solidFill>
                  <a:schemeClr val="tx1"/>
                </a:solidFill>
              </a:rPr>
              <a:t>LogAttribute</a:t>
            </a:r>
            <a:r>
              <a:rPr lang="en-US" sz="1800" dirty="0">
                <a:solidFill>
                  <a:schemeClr val="tx1"/>
                </a:solidFill>
              </a:rPr>
              <a:t>()</a:t>
            </a:r>
          </a:p>
          <a:p>
            <a:pPr marL="0" indent="0">
              <a:buNone/>
            </a:pPr>
            <a:r>
              <a:rPr lang="en-US" sz="1800" dirty="0">
                <a:solidFill>
                  <a:schemeClr val="tx1"/>
                </a:solidFill>
              </a:rPr>
              <a:t>    {</a:t>
            </a:r>
          </a:p>
          <a:p>
            <a:pPr marL="0" indent="0">
              <a:buNone/>
            </a:pPr>
            <a:r>
              <a:rPr lang="en-US" sz="1800" dirty="0">
                <a:solidFill>
                  <a:schemeClr val="tx1"/>
                </a:solidFill>
              </a:rPr>
              <a:t>    }</a:t>
            </a:r>
          </a:p>
          <a:p>
            <a:pPr marL="0" indent="0">
              <a:buNone/>
            </a:pPr>
            <a:r>
              <a:rPr lang="en-US" sz="1800" dirty="0">
                <a:solidFill>
                  <a:schemeClr val="tx1"/>
                </a:solidFill>
              </a:rPr>
              <a:t>    public </a:t>
            </a:r>
            <a:r>
              <a:rPr lang="en-US" sz="1800" b="1" dirty="0">
                <a:solidFill>
                  <a:schemeClr val="tx1"/>
                </a:solidFill>
              </a:rPr>
              <a:t>override</a:t>
            </a:r>
            <a:r>
              <a:rPr lang="en-US" sz="1800" dirty="0">
                <a:solidFill>
                  <a:schemeClr val="tx1"/>
                </a:solidFill>
              </a:rPr>
              <a:t> void </a:t>
            </a:r>
            <a:r>
              <a:rPr lang="en-US" sz="1800" dirty="0" err="1">
                <a:solidFill>
                  <a:schemeClr val="tx1"/>
                </a:solidFill>
                <a:highlight>
                  <a:srgbClr val="FFFF00"/>
                </a:highlight>
              </a:rPr>
              <a:t>OnActionExecuting</a:t>
            </a:r>
            <a:r>
              <a:rPr lang="en-US" sz="1800" dirty="0">
                <a:solidFill>
                  <a:schemeClr val="tx1"/>
                </a:solidFill>
              </a:rPr>
              <a:t>(</a:t>
            </a:r>
            <a:r>
              <a:rPr lang="en-US" sz="1800" dirty="0" err="1">
                <a:solidFill>
                  <a:schemeClr val="tx1"/>
                </a:solidFill>
              </a:rPr>
              <a:t>HttpActionContext</a:t>
            </a:r>
            <a:r>
              <a:rPr lang="en-US" sz="1800" dirty="0">
                <a:solidFill>
                  <a:schemeClr val="tx1"/>
                </a:solidFill>
              </a:rPr>
              <a:t> </a:t>
            </a:r>
            <a:r>
              <a:rPr lang="en-US" sz="1800" dirty="0" err="1">
                <a:solidFill>
                  <a:schemeClr val="tx1"/>
                </a:solidFill>
              </a:rPr>
              <a:t>actionContext</a:t>
            </a:r>
            <a:r>
              <a:rPr lang="en-US" sz="1800" dirty="0">
                <a:solidFill>
                  <a:schemeClr val="tx1"/>
                </a:solidFill>
              </a:rPr>
              <a:t>)</a:t>
            </a:r>
          </a:p>
          <a:p>
            <a:pPr marL="0" indent="0">
              <a:buNone/>
            </a:pPr>
            <a:r>
              <a:rPr lang="en-US" sz="1800" dirty="0">
                <a:solidFill>
                  <a:schemeClr val="tx1"/>
                </a:solidFill>
              </a:rPr>
              <a:t>    {</a:t>
            </a:r>
          </a:p>
          <a:p>
            <a:pPr marL="0" indent="0">
              <a:buNone/>
            </a:pPr>
            <a:r>
              <a:rPr lang="en-US" sz="1800" dirty="0">
                <a:solidFill>
                  <a:schemeClr val="tx1"/>
                </a:solidFill>
              </a:rPr>
              <a:t>        </a:t>
            </a:r>
            <a:r>
              <a:rPr lang="en-US" sz="1800" dirty="0" err="1">
                <a:solidFill>
                  <a:schemeClr val="tx1"/>
                </a:solidFill>
              </a:rPr>
              <a:t>Trace.WriteLine</a:t>
            </a:r>
            <a:r>
              <a:rPr lang="en-US" sz="1800" dirty="0">
                <a:solidFill>
                  <a:schemeClr val="tx1"/>
                </a:solidFill>
              </a:rPr>
              <a:t>(</a:t>
            </a:r>
            <a:r>
              <a:rPr lang="en-US" sz="1800" dirty="0" err="1">
                <a:solidFill>
                  <a:schemeClr val="tx1"/>
                </a:solidFill>
              </a:rPr>
              <a:t>string.Format</a:t>
            </a:r>
            <a:r>
              <a:rPr lang="en-US" sz="1800" dirty="0">
                <a:solidFill>
                  <a:schemeClr val="tx1"/>
                </a:solidFill>
              </a:rPr>
              <a:t>("Action Method {0} executing at {1}", </a:t>
            </a:r>
            <a:r>
              <a:rPr lang="en-US" sz="1800" dirty="0" err="1">
                <a:solidFill>
                  <a:schemeClr val="tx1"/>
                </a:solidFill>
              </a:rPr>
              <a:t>actionContext.ActionDescriptor.ActionName</a:t>
            </a:r>
            <a:r>
              <a:rPr lang="en-US" sz="1800" dirty="0">
                <a:solidFill>
                  <a:schemeClr val="tx1"/>
                </a:solidFill>
              </a:rPr>
              <a:t>, </a:t>
            </a:r>
            <a:r>
              <a:rPr lang="en-US" sz="1800" dirty="0" err="1">
                <a:solidFill>
                  <a:schemeClr val="tx1"/>
                </a:solidFill>
              </a:rPr>
              <a:t>DateTime.Now.ToShortDateString</a:t>
            </a:r>
            <a:r>
              <a:rPr lang="en-US" sz="1800" dirty="0">
                <a:solidFill>
                  <a:schemeClr val="tx1"/>
                </a:solidFill>
              </a:rPr>
              <a:t>()), "Web API Logs");</a:t>
            </a:r>
          </a:p>
          <a:p>
            <a:pPr marL="0" indent="0">
              <a:buNone/>
            </a:pPr>
            <a:r>
              <a:rPr lang="en-US" sz="1800" dirty="0">
                <a:solidFill>
                  <a:schemeClr val="tx1"/>
                </a:solidFill>
              </a:rPr>
              <a:t>    }</a:t>
            </a:r>
          </a:p>
          <a:p>
            <a:pPr marL="0" indent="0">
              <a:buNone/>
            </a:pPr>
            <a:r>
              <a:rPr lang="en-US" sz="1800" dirty="0">
                <a:solidFill>
                  <a:schemeClr val="tx1"/>
                </a:solidFill>
              </a:rPr>
              <a:t>    public </a:t>
            </a:r>
            <a:r>
              <a:rPr lang="en-US" sz="1800" b="1" dirty="0">
                <a:solidFill>
                  <a:schemeClr val="tx1"/>
                </a:solidFill>
              </a:rPr>
              <a:t>override</a:t>
            </a:r>
            <a:r>
              <a:rPr lang="en-US" sz="1800" dirty="0">
                <a:solidFill>
                  <a:schemeClr val="tx1"/>
                </a:solidFill>
              </a:rPr>
              <a:t> void </a:t>
            </a:r>
            <a:r>
              <a:rPr lang="en-US" sz="1800" dirty="0" err="1">
                <a:solidFill>
                  <a:schemeClr val="tx1"/>
                </a:solidFill>
                <a:highlight>
                  <a:srgbClr val="FFFF00"/>
                </a:highlight>
              </a:rPr>
              <a:t>OnActionExecuted</a:t>
            </a:r>
            <a:r>
              <a:rPr lang="en-US" sz="1800" dirty="0">
                <a:solidFill>
                  <a:schemeClr val="tx1"/>
                </a:solidFill>
              </a:rPr>
              <a:t>(</a:t>
            </a:r>
            <a:r>
              <a:rPr lang="en-US" sz="1800" dirty="0" err="1">
                <a:solidFill>
                  <a:schemeClr val="tx1"/>
                </a:solidFill>
              </a:rPr>
              <a:t>HttpActionExecutedContext</a:t>
            </a:r>
            <a:r>
              <a:rPr lang="en-US" sz="1800" dirty="0">
                <a:solidFill>
                  <a:schemeClr val="tx1"/>
                </a:solidFill>
              </a:rPr>
              <a:t> </a:t>
            </a:r>
            <a:r>
              <a:rPr lang="en-US" sz="1800" dirty="0" err="1">
                <a:solidFill>
                  <a:schemeClr val="tx1"/>
                </a:solidFill>
              </a:rPr>
              <a:t>actionExecutedContext</a:t>
            </a:r>
            <a:r>
              <a:rPr lang="en-US" sz="1800" dirty="0">
                <a:solidFill>
                  <a:schemeClr val="tx1"/>
                </a:solidFill>
              </a:rPr>
              <a:t>)</a:t>
            </a:r>
          </a:p>
          <a:p>
            <a:pPr marL="0" indent="0">
              <a:buNone/>
            </a:pPr>
            <a:r>
              <a:rPr lang="en-US" sz="1800" dirty="0">
                <a:solidFill>
                  <a:schemeClr val="tx1"/>
                </a:solidFill>
              </a:rPr>
              <a:t>    {</a:t>
            </a:r>
          </a:p>
          <a:p>
            <a:pPr marL="0" indent="0">
              <a:buNone/>
            </a:pPr>
            <a:r>
              <a:rPr lang="en-US" sz="1800" dirty="0">
                <a:solidFill>
                  <a:schemeClr val="tx1"/>
                </a:solidFill>
              </a:rPr>
              <a:t>        </a:t>
            </a:r>
            <a:r>
              <a:rPr lang="en-US" sz="1800" dirty="0" err="1">
                <a:solidFill>
                  <a:schemeClr val="tx1"/>
                </a:solidFill>
              </a:rPr>
              <a:t>Trace.WriteLine</a:t>
            </a:r>
            <a:r>
              <a:rPr lang="en-US" sz="1800" dirty="0">
                <a:solidFill>
                  <a:schemeClr val="tx1"/>
                </a:solidFill>
              </a:rPr>
              <a:t>(</a:t>
            </a:r>
            <a:r>
              <a:rPr lang="en-US" sz="1800" dirty="0" err="1">
                <a:solidFill>
                  <a:schemeClr val="tx1"/>
                </a:solidFill>
              </a:rPr>
              <a:t>string.Format</a:t>
            </a:r>
            <a:r>
              <a:rPr lang="en-US" sz="1800" dirty="0">
                <a:solidFill>
                  <a:schemeClr val="tx1"/>
                </a:solidFill>
              </a:rPr>
              <a:t>("Action Method {0} executed at {1}", actionExecutedContext.ActionContext.ActionDescriptor.ActionName, </a:t>
            </a:r>
            <a:r>
              <a:rPr lang="en-US" sz="1800" dirty="0" err="1">
                <a:solidFill>
                  <a:schemeClr val="tx1"/>
                </a:solidFill>
              </a:rPr>
              <a:t>DateTime.Now.ToShortDateString</a:t>
            </a:r>
            <a:r>
              <a:rPr lang="en-US" sz="1800" dirty="0">
                <a:solidFill>
                  <a:schemeClr val="tx1"/>
                </a:solidFill>
              </a:rPr>
              <a:t>()), "Web API Logs");</a:t>
            </a:r>
          </a:p>
          <a:p>
            <a:pPr marL="0" indent="0">
              <a:buNone/>
            </a:pPr>
            <a:r>
              <a:rPr lang="en-US" sz="1800" dirty="0">
                <a:solidFill>
                  <a:schemeClr val="tx1"/>
                </a:solidFill>
              </a:rPr>
              <a:t>    }</a:t>
            </a:r>
          </a:p>
          <a:p>
            <a:pPr marL="0" indent="0">
              <a:buNone/>
            </a:pPr>
            <a:r>
              <a:rPr lang="en-US" sz="1800" dirty="0">
                <a:solidFill>
                  <a:schemeClr val="tx1"/>
                </a:solidFill>
              </a:rPr>
              <a:t>}</a:t>
            </a:r>
          </a:p>
        </p:txBody>
      </p:sp>
    </p:spTree>
    <p:extLst>
      <p:ext uri="{BB962C8B-B14F-4D97-AF65-F5344CB8AC3E}">
        <p14:creationId xmlns:p14="http://schemas.microsoft.com/office/powerpoint/2010/main" val="2837269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8247-6FE5-CCC6-6ADD-1C20981DED2A}"/>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93046EBA-7B27-AC5C-BAF0-68F54EC2341C}"/>
              </a:ext>
            </a:extLst>
          </p:cNvPr>
          <p:cNvSpPr>
            <a:spLocks noGrp="1"/>
          </p:cNvSpPr>
          <p:nvPr>
            <p:ph idx="1"/>
          </p:nvPr>
        </p:nvSpPr>
        <p:spPr/>
        <p:txBody>
          <a:bodyPr>
            <a:normAutofit/>
          </a:bodyPr>
          <a:lstStyle/>
          <a:p>
            <a:pPr algn="just"/>
            <a:r>
              <a:rPr lang="en-US" sz="2400" dirty="0">
                <a:solidFill>
                  <a:schemeClr val="tx1"/>
                </a:solidFill>
              </a:rPr>
              <a:t>To Review the components of </a:t>
            </a:r>
            <a:r>
              <a:rPr lang="en-US" sz="2400" dirty="0" err="1">
                <a:solidFill>
                  <a:schemeClr val="tx1"/>
                </a:solidFill>
              </a:rPr>
              <a:t>.Net</a:t>
            </a:r>
            <a:r>
              <a:rPr lang="en-US" sz="2400" dirty="0">
                <a:solidFill>
                  <a:schemeClr val="tx1"/>
                </a:solidFill>
              </a:rPr>
              <a:t> Framework</a:t>
            </a:r>
          </a:p>
          <a:p>
            <a:pPr algn="just"/>
            <a:r>
              <a:rPr lang="en-US" sz="2400" dirty="0">
                <a:solidFill>
                  <a:schemeClr val="tx1"/>
                </a:solidFill>
              </a:rPr>
              <a:t>To practice Web based application</a:t>
            </a:r>
          </a:p>
          <a:p>
            <a:pPr algn="just"/>
            <a:r>
              <a:rPr lang="en-US" sz="2400" dirty="0">
                <a:solidFill>
                  <a:schemeClr val="tx1"/>
                </a:solidFill>
              </a:rPr>
              <a:t>To create web applications using MVC framework</a:t>
            </a:r>
          </a:p>
          <a:p>
            <a:pPr algn="just"/>
            <a:r>
              <a:rPr lang="en-US" sz="2400" dirty="0">
                <a:solidFill>
                  <a:schemeClr val="tx1"/>
                </a:solidFill>
              </a:rPr>
              <a:t>To practice basic database application using ADO.net</a:t>
            </a:r>
          </a:p>
          <a:p>
            <a:pPr algn="just"/>
            <a:r>
              <a:rPr lang="en-US" sz="2400" dirty="0">
                <a:solidFill>
                  <a:srgbClr val="FF0000"/>
                </a:solidFill>
              </a:rPr>
              <a:t>To designing, developing, and deploying APIs</a:t>
            </a:r>
          </a:p>
        </p:txBody>
      </p:sp>
    </p:spTree>
    <p:extLst>
      <p:ext uri="{BB962C8B-B14F-4D97-AF65-F5344CB8AC3E}">
        <p14:creationId xmlns:p14="http://schemas.microsoft.com/office/powerpoint/2010/main" val="300144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BD2E-8507-4A70-8762-1EC058EA70AB}"/>
              </a:ext>
            </a:extLst>
          </p:cNvPr>
          <p:cNvSpPr>
            <a:spLocks noGrp="1"/>
          </p:cNvSpPr>
          <p:nvPr>
            <p:ph type="title"/>
          </p:nvPr>
        </p:nvSpPr>
        <p:spPr>
          <a:xfrm>
            <a:off x="252919" y="1123837"/>
            <a:ext cx="1762917" cy="4601183"/>
          </a:xfrm>
        </p:spPr>
        <p:txBody>
          <a:bodyPr/>
          <a:lstStyle/>
          <a:p>
            <a:pPr algn="ctr"/>
            <a:r>
              <a:rPr lang="en-US" dirty="0"/>
              <a:t>Form </a:t>
            </a:r>
            <a:br>
              <a:rPr lang="en-US" dirty="0"/>
            </a:br>
            <a:r>
              <a:rPr lang="en-US" dirty="0"/>
              <a:t>Based </a:t>
            </a:r>
            <a:br>
              <a:rPr lang="en-US" dirty="0"/>
            </a:br>
            <a:r>
              <a:rPr lang="en-US" dirty="0"/>
              <a:t>Security</a:t>
            </a:r>
          </a:p>
        </p:txBody>
      </p:sp>
      <p:sp>
        <p:nvSpPr>
          <p:cNvPr id="3" name="Content Placeholder 2">
            <a:extLst>
              <a:ext uri="{FF2B5EF4-FFF2-40B4-BE49-F238E27FC236}">
                <a16:creationId xmlns:a16="http://schemas.microsoft.com/office/drawing/2014/main" id="{8FE3952B-7A50-74E8-BBD8-6ED1329C36FF}"/>
              </a:ext>
            </a:extLst>
          </p:cNvPr>
          <p:cNvSpPr>
            <a:spLocks noGrp="1"/>
          </p:cNvSpPr>
          <p:nvPr>
            <p:ph idx="1"/>
          </p:nvPr>
        </p:nvSpPr>
        <p:spPr>
          <a:xfrm>
            <a:off x="2421082" y="62346"/>
            <a:ext cx="9677400" cy="6795654"/>
          </a:xfrm>
          <a:solidFill>
            <a:schemeClr val="bg1"/>
          </a:solidFill>
        </p:spPr>
        <p:txBody>
          <a:bodyPr>
            <a:noAutofit/>
          </a:bodyPr>
          <a:lstStyle/>
          <a:p>
            <a:pPr algn="just"/>
            <a:r>
              <a:rPr lang="en-US" sz="2400" dirty="0">
                <a:solidFill>
                  <a:schemeClr val="tx1"/>
                </a:solidFill>
              </a:rPr>
              <a:t>The user credentials will be submitted to the server using HTML forms in Forms authentication. This can be used in </a:t>
            </a:r>
            <a:r>
              <a:rPr lang="en-US" sz="2400" dirty="0">
                <a:solidFill>
                  <a:schemeClr val="tx1"/>
                </a:solidFill>
                <a:highlight>
                  <a:srgbClr val="FFFF00"/>
                </a:highlight>
              </a:rPr>
              <a:t>ASP.NET Web API </a:t>
            </a:r>
            <a:r>
              <a:rPr lang="en-US" sz="2400" dirty="0">
                <a:solidFill>
                  <a:schemeClr val="tx1"/>
                </a:solidFill>
              </a:rPr>
              <a:t>only if it is consumed from web application.</a:t>
            </a:r>
          </a:p>
          <a:p>
            <a:pPr algn="just"/>
            <a:r>
              <a:rPr lang="en-US" sz="2400" dirty="0">
                <a:solidFill>
                  <a:schemeClr val="tx1"/>
                </a:solidFill>
              </a:rPr>
              <a:t>Form Authentication is used to send the references of the clients to the server in the HTML form. </a:t>
            </a:r>
          </a:p>
          <a:p>
            <a:pPr algn="just"/>
            <a:r>
              <a:rPr lang="en-US" sz="2400" dirty="0">
                <a:solidFill>
                  <a:schemeClr val="tx1"/>
                </a:solidFill>
              </a:rPr>
              <a:t>It is applicable for the Web API only that are calling from the Web Application. By which the client interact with the HTML form.</a:t>
            </a:r>
          </a:p>
          <a:p>
            <a:pPr algn="just"/>
            <a:r>
              <a:rPr lang="en-US" sz="2400" b="1" dirty="0">
                <a:solidFill>
                  <a:schemeClr val="tx1"/>
                </a:solidFill>
              </a:rPr>
              <a:t>Advantages</a:t>
            </a:r>
          </a:p>
          <a:p>
            <a:pPr algn="just"/>
            <a:r>
              <a:rPr lang="en-US" sz="2400" dirty="0">
                <a:solidFill>
                  <a:schemeClr val="tx1"/>
                </a:solidFill>
              </a:rPr>
              <a:t>It is easy to implement in the ASP. NET.</a:t>
            </a:r>
          </a:p>
          <a:p>
            <a:pPr algn="just"/>
            <a:r>
              <a:rPr lang="en-US" sz="2400" dirty="0">
                <a:solidFill>
                  <a:schemeClr val="tx1"/>
                </a:solidFill>
              </a:rPr>
              <a:t>It provides the ASP. NET Membership that makes it easy to manage the user accounts.</a:t>
            </a:r>
          </a:p>
          <a:p>
            <a:pPr algn="just"/>
            <a:r>
              <a:rPr lang="en-US" sz="2400" b="1" dirty="0">
                <a:solidFill>
                  <a:schemeClr val="tx1"/>
                </a:solidFill>
              </a:rPr>
              <a:t>Disadvantages</a:t>
            </a:r>
          </a:p>
          <a:p>
            <a:pPr algn="just"/>
            <a:r>
              <a:rPr lang="en-US" sz="2400" dirty="0">
                <a:solidFill>
                  <a:schemeClr val="tx1"/>
                </a:solidFill>
              </a:rPr>
              <a:t>It has the requirements of the browser client.</a:t>
            </a:r>
          </a:p>
          <a:p>
            <a:pPr algn="just"/>
            <a:r>
              <a:rPr lang="en-US" sz="2400" dirty="0">
                <a:solidFill>
                  <a:schemeClr val="tx1"/>
                </a:solidFill>
              </a:rPr>
              <a:t>The references are sent to the server as plaintext.</a:t>
            </a:r>
          </a:p>
          <a:p>
            <a:pPr algn="just"/>
            <a:r>
              <a:rPr lang="en-US" sz="2400" dirty="0">
                <a:solidFill>
                  <a:schemeClr val="tx1"/>
                </a:solidFill>
              </a:rPr>
              <a:t>The client references are sent as the request.</a:t>
            </a:r>
          </a:p>
        </p:txBody>
      </p:sp>
    </p:spTree>
    <p:extLst>
      <p:ext uri="{BB962C8B-B14F-4D97-AF65-F5344CB8AC3E}">
        <p14:creationId xmlns:p14="http://schemas.microsoft.com/office/powerpoint/2010/main" val="188010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C7B23-F4B9-4150-8741-AA73CEFD27CC}"/>
              </a:ext>
            </a:extLst>
          </p:cNvPr>
          <p:cNvSpPr>
            <a:spLocks noGrp="1"/>
          </p:cNvSpPr>
          <p:nvPr>
            <p:ph type="title"/>
          </p:nvPr>
        </p:nvSpPr>
        <p:spPr/>
        <p:txBody>
          <a:bodyPr/>
          <a:lstStyle/>
          <a:p>
            <a:r>
              <a:rPr lang="en-US" dirty="0"/>
              <a:t>Form </a:t>
            </a:r>
            <a:br>
              <a:rPr lang="en-US" dirty="0"/>
            </a:br>
            <a:r>
              <a:rPr lang="en-US" dirty="0"/>
              <a:t>Based </a:t>
            </a:r>
            <a:br>
              <a:rPr lang="en-US" dirty="0"/>
            </a:br>
            <a:r>
              <a:rPr lang="en-US" dirty="0"/>
              <a:t>Security</a:t>
            </a:r>
          </a:p>
        </p:txBody>
      </p:sp>
      <p:sp>
        <p:nvSpPr>
          <p:cNvPr id="3" name="Content Placeholder 2">
            <a:extLst>
              <a:ext uri="{FF2B5EF4-FFF2-40B4-BE49-F238E27FC236}">
                <a16:creationId xmlns:a16="http://schemas.microsoft.com/office/drawing/2014/main" id="{3BA8ED91-D88D-92B1-BED0-A3B9A600AFC7}"/>
              </a:ext>
            </a:extLst>
          </p:cNvPr>
          <p:cNvSpPr>
            <a:spLocks noGrp="1"/>
          </p:cNvSpPr>
          <p:nvPr>
            <p:ph idx="1"/>
          </p:nvPr>
        </p:nvSpPr>
        <p:spPr>
          <a:xfrm>
            <a:off x="3869268" y="864108"/>
            <a:ext cx="7924414" cy="5120640"/>
          </a:xfrm>
        </p:spPr>
        <p:txBody>
          <a:bodyPr>
            <a:normAutofit/>
          </a:bodyPr>
          <a:lstStyle/>
          <a:p>
            <a:r>
              <a:rPr lang="en-US" sz="2400" dirty="0">
                <a:solidFill>
                  <a:schemeClr val="tx1"/>
                </a:solidFill>
              </a:rPr>
              <a:t>Let's list the step-by-step process of Forms authentication, as follows:</a:t>
            </a:r>
          </a:p>
          <a:p>
            <a:r>
              <a:rPr lang="en-US" sz="2400" dirty="0">
                <a:solidFill>
                  <a:schemeClr val="tx1"/>
                </a:solidFill>
              </a:rPr>
              <a:t>Browser tries to access a restricted action that requires an authenticated request.</a:t>
            </a:r>
          </a:p>
          <a:p>
            <a:r>
              <a:rPr lang="en-US" sz="2400" dirty="0">
                <a:solidFill>
                  <a:schemeClr val="tx1"/>
                </a:solidFill>
              </a:rPr>
              <a:t>If the browser sends an unauthenticated request, then the server will respond with HTTP status 302 Found and triggers the URL redirection to login page.</a:t>
            </a:r>
          </a:p>
          <a:p>
            <a:r>
              <a:rPr lang="en-US" sz="2400" dirty="0">
                <a:solidFill>
                  <a:schemeClr val="tx1"/>
                </a:solidFill>
              </a:rPr>
              <a:t>To send the authenticated request, a user enters the username and password, and submits the form.</a:t>
            </a:r>
          </a:p>
          <a:p>
            <a:r>
              <a:rPr lang="en-US" sz="2400" dirty="0">
                <a:solidFill>
                  <a:schemeClr val="tx1"/>
                </a:solidFill>
              </a:rPr>
              <a:t>If the credentials are valid, the server responds with HTTP 302 status code that initiates the browser</a:t>
            </a:r>
          </a:p>
        </p:txBody>
      </p:sp>
    </p:spTree>
    <p:extLst>
      <p:ext uri="{BB962C8B-B14F-4D97-AF65-F5344CB8AC3E}">
        <p14:creationId xmlns:p14="http://schemas.microsoft.com/office/powerpoint/2010/main" val="13010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4BB9F-EAC1-C399-91E1-3759FB3D4C50}"/>
              </a:ext>
            </a:extLst>
          </p:cNvPr>
          <p:cNvSpPr>
            <a:spLocks noGrp="1"/>
          </p:cNvSpPr>
          <p:nvPr>
            <p:ph type="title"/>
          </p:nvPr>
        </p:nvSpPr>
        <p:spPr/>
        <p:txBody>
          <a:bodyPr/>
          <a:lstStyle/>
          <a:p>
            <a:r>
              <a:rPr lang="en-US" dirty="0"/>
              <a:t>Form </a:t>
            </a:r>
            <a:br>
              <a:rPr lang="en-US" dirty="0"/>
            </a:br>
            <a:r>
              <a:rPr lang="en-US" dirty="0"/>
              <a:t>Based </a:t>
            </a:r>
            <a:br>
              <a:rPr lang="en-US" dirty="0"/>
            </a:br>
            <a:r>
              <a:rPr lang="en-US" dirty="0"/>
              <a:t>Security</a:t>
            </a:r>
          </a:p>
        </p:txBody>
      </p:sp>
      <p:sp>
        <p:nvSpPr>
          <p:cNvPr id="3" name="Content Placeholder 2">
            <a:extLst>
              <a:ext uri="{FF2B5EF4-FFF2-40B4-BE49-F238E27FC236}">
                <a16:creationId xmlns:a16="http://schemas.microsoft.com/office/drawing/2014/main" id="{B2AF3560-6144-064B-2C25-D53C3DBD68F7}"/>
              </a:ext>
            </a:extLst>
          </p:cNvPr>
          <p:cNvSpPr>
            <a:spLocks noGrp="1"/>
          </p:cNvSpPr>
          <p:nvPr>
            <p:ph idx="1"/>
          </p:nvPr>
        </p:nvSpPr>
        <p:spPr/>
        <p:txBody>
          <a:bodyPr>
            <a:normAutofit/>
          </a:bodyPr>
          <a:lstStyle/>
          <a:p>
            <a:r>
              <a:rPr lang="en-US" sz="2400" dirty="0">
                <a:solidFill>
                  <a:schemeClr val="tx1"/>
                </a:solidFill>
              </a:rPr>
              <a:t>&lt;</a:t>
            </a:r>
            <a:r>
              <a:rPr lang="en-US" sz="2400" dirty="0" err="1">
                <a:solidFill>
                  <a:schemeClr val="tx1"/>
                </a:solidFill>
              </a:rPr>
              <a:t>system.web</a:t>
            </a:r>
            <a:r>
              <a:rPr lang="en-US" sz="2400" dirty="0">
                <a:solidFill>
                  <a:schemeClr val="tx1"/>
                </a:solidFill>
              </a:rPr>
              <a:t>&gt;</a:t>
            </a:r>
          </a:p>
          <a:p>
            <a:r>
              <a:rPr lang="en-US" sz="2400" dirty="0">
                <a:solidFill>
                  <a:schemeClr val="tx1"/>
                </a:solidFill>
              </a:rPr>
              <a:t>    &lt;authentication mode="Forms"&gt;</a:t>
            </a:r>
          </a:p>
          <a:p>
            <a:r>
              <a:rPr lang="en-US" sz="2400" dirty="0">
                <a:solidFill>
                  <a:schemeClr val="tx1"/>
                </a:solidFill>
              </a:rPr>
              <a:t>        &lt;forms </a:t>
            </a:r>
            <a:r>
              <a:rPr lang="en-US" sz="2400" dirty="0" err="1">
                <a:solidFill>
                  <a:schemeClr val="tx1"/>
                </a:solidFill>
              </a:rPr>
              <a:t>loginUrl</a:t>
            </a:r>
            <a:r>
              <a:rPr lang="en-US" sz="2400" dirty="0">
                <a:solidFill>
                  <a:schemeClr val="tx1"/>
                </a:solidFill>
              </a:rPr>
              <a:t>="~/Account...</a:t>
            </a:r>
          </a:p>
        </p:txBody>
      </p:sp>
    </p:spTree>
    <p:extLst>
      <p:ext uri="{BB962C8B-B14F-4D97-AF65-F5344CB8AC3E}">
        <p14:creationId xmlns:p14="http://schemas.microsoft.com/office/powerpoint/2010/main" val="1889650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7905B-BC6E-482F-D80D-EDF5CFA3128F}"/>
              </a:ext>
            </a:extLst>
          </p:cNvPr>
          <p:cNvSpPr>
            <a:spLocks noGrp="1"/>
          </p:cNvSpPr>
          <p:nvPr>
            <p:ph type="title"/>
          </p:nvPr>
        </p:nvSpPr>
        <p:spPr/>
        <p:txBody>
          <a:bodyPr/>
          <a:lstStyle/>
          <a:p>
            <a:r>
              <a:rPr lang="en-US" dirty="0"/>
              <a:t>Window Based Security</a:t>
            </a:r>
          </a:p>
        </p:txBody>
      </p:sp>
      <p:sp>
        <p:nvSpPr>
          <p:cNvPr id="3" name="Content Placeholder 2">
            <a:extLst>
              <a:ext uri="{FF2B5EF4-FFF2-40B4-BE49-F238E27FC236}">
                <a16:creationId xmlns:a16="http://schemas.microsoft.com/office/drawing/2014/main" id="{BE00CE03-AF39-42A1-0ECB-A9D7AC2C93F9}"/>
              </a:ext>
            </a:extLst>
          </p:cNvPr>
          <p:cNvSpPr>
            <a:spLocks noGrp="1"/>
          </p:cNvSpPr>
          <p:nvPr>
            <p:ph idx="1"/>
          </p:nvPr>
        </p:nvSpPr>
        <p:spPr>
          <a:xfrm>
            <a:off x="3584864" y="864108"/>
            <a:ext cx="7599604" cy="5120640"/>
          </a:xfrm>
        </p:spPr>
        <p:txBody>
          <a:bodyPr>
            <a:normAutofit/>
          </a:bodyPr>
          <a:lstStyle/>
          <a:p>
            <a:pPr algn="just"/>
            <a:r>
              <a:rPr lang="en-US" sz="2400" dirty="0">
                <a:solidFill>
                  <a:schemeClr val="tx1"/>
                </a:solidFill>
              </a:rPr>
              <a:t>Integrated Windows Authentication is an authentication mechanism that is based on SPNEGO, Kerberos, and NTLMSSP protocols. It deals with automatically authenticating the connection between IIS, IE, and active directory.</a:t>
            </a:r>
          </a:p>
        </p:txBody>
      </p:sp>
    </p:spTree>
    <p:extLst>
      <p:ext uri="{BB962C8B-B14F-4D97-AF65-F5344CB8AC3E}">
        <p14:creationId xmlns:p14="http://schemas.microsoft.com/office/powerpoint/2010/main" val="41057378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EBD2E-8507-4A70-8762-1EC058EA70AB}"/>
              </a:ext>
            </a:extLst>
          </p:cNvPr>
          <p:cNvSpPr>
            <a:spLocks noGrp="1"/>
          </p:cNvSpPr>
          <p:nvPr>
            <p:ph type="title"/>
          </p:nvPr>
        </p:nvSpPr>
        <p:spPr/>
        <p:txBody>
          <a:bodyPr/>
          <a:lstStyle/>
          <a:p>
            <a:r>
              <a:rPr lang="en-US" dirty="0"/>
              <a:t>Window Based Security</a:t>
            </a:r>
          </a:p>
        </p:txBody>
      </p:sp>
      <p:sp>
        <p:nvSpPr>
          <p:cNvPr id="3" name="Content Placeholder 2">
            <a:extLst>
              <a:ext uri="{FF2B5EF4-FFF2-40B4-BE49-F238E27FC236}">
                <a16:creationId xmlns:a16="http://schemas.microsoft.com/office/drawing/2014/main" id="{8FE3952B-7A50-74E8-BBD8-6ED1329C36FF}"/>
              </a:ext>
            </a:extLst>
          </p:cNvPr>
          <p:cNvSpPr>
            <a:spLocks noGrp="1"/>
          </p:cNvSpPr>
          <p:nvPr>
            <p:ph idx="1"/>
          </p:nvPr>
        </p:nvSpPr>
        <p:spPr>
          <a:xfrm>
            <a:off x="3501736" y="864108"/>
            <a:ext cx="8229600" cy="5120640"/>
          </a:xfrm>
        </p:spPr>
        <p:txBody>
          <a:bodyPr>
            <a:noAutofit/>
          </a:bodyPr>
          <a:lstStyle/>
          <a:p>
            <a:pPr algn="just"/>
            <a:r>
              <a:rPr lang="en-US" sz="2400" dirty="0">
                <a:solidFill>
                  <a:schemeClr val="tx1"/>
                </a:solidFill>
                <a:highlight>
                  <a:srgbClr val="FFFF00"/>
                </a:highlight>
              </a:rPr>
              <a:t>Advantages of the integrated windows Authentication</a:t>
            </a:r>
          </a:p>
          <a:p>
            <a:pPr algn="just"/>
            <a:r>
              <a:rPr lang="en-US" sz="2400" dirty="0">
                <a:solidFill>
                  <a:schemeClr val="tx1"/>
                </a:solidFill>
              </a:rPr>
              <a:t>This application is built in the </a:t>
            </a:r>
            <a:r>
              <a:rPr lang="en-US" sz="2400" b="1" dirty="0">
                <a:solidFill>
                  <a:schemeClr val="tx1"/>
                </a:solidFill>
              </a:rPr>
              <a:t>IIS</a:t>
            </a:r>
            <a:r>
              <a:rPr lang="en-US" sz="2400" dirty="0">
                <a:solidFill>
                  <a:schemeClr val="tx1"/>
                </a:solidFill>
              </a:rPr>
              <a:t>.</a:t>
            </a:r>
          </a:p>
          <a:p>
            <a:pPr algn="just"/>
            <a:r>
              <a:rPr lang="en-US" sz="2400" dirty="0">
                <a:solidFill>
                  <a:schemeClr val="tx1"/>
                </a:solidFill>
              </a:rPr>
              <a:t>It does not send the client references in the request.</a:t>
            </a:r>
          </a:p>
          <a:p>
            <a:pPr algn="just"/>
            <a:r>
              <a:rPr lang="en-US" sz="2400" dirty="0">
                <a:solidFill>
                  <a:schemeClr val="tx1"/>
                </a:solidFill>
              </a:rPr>
              <a:t>There is no need to enter the references if the user computer belongs to the domain.</a:t>
            </a:r>
          </a:p>
          <a:p>
            <a:pPr algn="just"/>
            <a:r>
              <a:rPr lang="en-US" sz="2400" dirty="0">
                <a:solidFill>
                  <a:schemeClr val="tx1"/>
                </a:solidFill>
                <a:highlight>
                  <a:srgbClr val="FFFF00"/>
                </a:highlight>
              </a:rPr>
              <a:t>Disadvantages of the integrated windows Authentication</a:t>
            </a:r>
          </a:p>
          <a:p>
            <a:pPr algn="just"/>
            <a:r>
              <a:rPr lang="en-US" sz="2400" dirty="0">
                <a:solidFill>
                  <a:schemeClr val="tx1"/>
                </a:solidFill>
              </a:rPr>
              <a:t>It is not approved for the internet application.</a:t>
            </a:r>
          </a:p>
          <a:p>
            <a:pPr algn="just"/>
            <a:r>
              <a:rPr lang="en-US" sz="2400" dirty="0">
                <a:solidFill>
                  <a:schemeClr val="tx1"/>
                </a:solidFill>
              </a:rPr>
              <a:t>It is necessary that the client exist in the Active directory domain.</a:t>
            </a:r>
          </a:p>
        </p:txBody>
      </p:sp>
    </p:spTree>
    <p:extLst>
      <p:ext uri="{BB962C8B-B14F-4D97-AF65-F5344CB8AC3E}">
        <p14:creationId xmlns:p14="http://schemas.microsoft.com/office/powerpoint/2010/main" val="12100698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758DB-17FD-B6D2-2868-A66DDB312947}"/>
              </a:ext>
            </a:extLst>
          </p:cNvPr>
          <p:cNvSpPr>
            <a:spLocks noGrp="1"/>
          </p:cNvSpPr>
          <p:nvPr>
            <p:ph type="title"/>
          </p:nvPr>
        </p:nvSpPr>
        <p:spPr/>
        <p:txBody>
          <a:bodyPr/>
          <a:lstStyle/>
          <a:p>
            <a:pPr algn="ctr"/>
            <a:r>
              <a:rPr lang="en-US" dirty="0"/>
              <a:t>Window Authentication</a:t>
            </a:r>
            <a:br>
              <a:rPr lang="en-US" dirty="0"/>
            </a:br>
            <a:r>
              <a:rPr lang="en-US" dirty="0"/>
              <a:t>in </a:t>
            </a:r>
            <a:br>
              <a:rPr lang="en-US" dirty="0"/>
            </a:br>
            <a:r>
              <a:rPr lang="en-US" dirty="0" err="1"/>
              <a:t>Web.config</a:t>
            </a:r>
            <a:endParaRPr lang="en-US" dirty="0"/>
          </a:p>
        </p:txBody>
      </p:sp>
      <p:sp>
        <p:nvSpPr>
          <p:cNvPr id="3" name="Content Placeholder 2">
            <a:extLst>
              <a:ext uri="{FF2B5EF4-FFF2-40B4-BE49-F238E27FC236}">
                <a16:creationId xmlns:a16="http://schemas.microsoft.com/office/drawing/2014/main" id="{6D65A71C-509C-A54A-A007-5216B4718F84}"/>
              </a:ext>
            </a:extLst>
          </p:cNvPr>
          <p:cNvSpPr>
            <a:spLocks noGrp="1"/>
          </p:cNvSpPr>
          <p:nvPr>
            <p:ph idx="1"/>
          </p:nvPr>
        </p:nvSpPr>
        <p:spPr/>
        <p:txBody>
          <a:bodyPr>
            <a:normAutofit/>
          </a:bodyPr>
          <a:lstStyle/>
          <a:p>
            <a:pPr marL="0" indent="0">
              <a:buNone/>
            </a:pPr>
            <a:r>
              <a:rPr lang="en-US" sz="2400" dirty="0">
                <a:solidFill>
                  <a:schemeClr val="tx1"/>
                </a:solidFill>
              </a:rPr>
              <a:t>&lt;</a:t>
            </a:r>
            <a:r>
              <a:rPr lang="en-US" sz="2400" dirty="0" err="1">
                <a:solidFill>
                  <a:schemeClr val="tx1"/>
                </a:solidFill>
              </a:rPr>
              <a:t>system.web</a:t>
            </a:r>
            <a:r>
              <a:rPr lang="en-US" sz="2400" dirty="0">
                <a:solidFill>
                  <a:schemeClr val="tx1"/>
                </a:solidFill>
              </a:rPr>
              <a:t>&gt;  </a:t>
            </a:r>
          </a:p>
          <a:p>
            <a:pPr marL="0" indent="0">
              <a:buNone/>
            </a:pPr>
            <a:r>
              <a:rPr lang="en-US" sz="2400" dirty="0">
                <a:solidFill>
                  <a:schemeClr val="tx1"/>
                </a:solidFill>
              </a:rPr>
              <a:t>    &lt;authentication mode="Windows" /&gt;  </a:t>
            </a:r>
          </a:p>
          <a:p>
            <a:pPr marL="0" indent="0">
              <a:buNone/>
            </a:pPr>
            <a:r>
              <a:rPr lang="en-US" sz="2400" dirty="0">
                <a:solidFill>
                  <a:schemeClr val="tx1"/>
                </a:solidFill>
              </a:rPr>
              <a:t>&lt;/</a:t>
            </a:r>
            <a:r>
              <a:rPr lang="en-US" sz="2400" dirty="0" err="1">
                <a:solidFill>
                  <a:schemeClr val="tx1"/>
                </a:solidFill>
              </a:rPr>
              <a:t>system.web</a:t>
            </a:r>
            <a:r>
              <a:rPr lang="en-US" sz="2400" dirty="0">
                <a:solidFill>
                  <a:schemeClr val="tx1"/>
                </a:solidFill>
              </a:rPr>
              <a:t>&gt; </a:t>
            </a:r>
          </a:p>
        </p:txBody>
      </p:sp>
    </p:spTree>
    <p:extLst>
      <p:ext uri="{BB962C8B-B14F-4D97-AF65-F5344CB8AC3E}">
        <p14:creationId xmlns:p14="http://schemas.microsoft.com/office/powerpoint/2010/main" val="18016690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F0025-C69D-7F57-075E-8766372D6A1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73E9D697-7F23-18CB-05BF-DACE89B3E309}"/>
              </a:ext>
            </a:extLst>
          </p:cNvPr>
          <p:cNvSpPr>
            <a:spLocks noGrp="1"/>
          </p:cNvSpPr>
          <p:nvPr>
            <p:ph idx="1"/>
          </p:nvPr>
        </p:nvSpPr>
        <p:spPr/>
        <p:txBody>
          <a:bodyPr>
            <a:normAutofit lnSpcReduction="10000"/>
          </a:bodyPr>
          <a:lstStyle/>
          <a:p>
            <a:r>
              <a:rPr lang="en-US" sz="2800" dirty="0">
                <a:solidFill>
                  <a:schemeClr val="tx1"/>
                </a:solidFill>
              </a:rPr>
              <a:t>Introduction</a:t>
            </a:r>
          </a:p>
          <a:p>
            <a:r>
              <a:rPr lang="en-US" sz="2800" dirty="0">
                <a:solidFill>
                  <a:schemeClr val="tx1"/>
                </a:solidFill>
              </a:rPr>
              <a:t>Understanding HTTP methods</a:t>
            </a:r>
          </a:p>
          <a:p>
            <a:r>
              <a:rPr lang="en-US" sz="2800" dirty="0">
                <a:solidFill>
                  <a:schemeClr val="tx1"/>
                </a:solidFill>
              </a:rPr>
              <a:t>Creating API controller</a:t>
            </a:r>
          </a:p>
          <a:p>
            <a:r>
              <a:rPr lang="en-US" sz="2800" dirty="0">
                <a:solidFill>
                  <a:schemeClr val="tx1"/>
                </a:solidFill>
              </a:rPr>
              <a:t>API configuration</a:t>
            </a:r>
          </a:p>
          <a:p>
            <a:r>
              <a:rPr lang="en-US" sz="2800" dirty="0">
                <a:solidFill>
                  <a:schemeClr val="tx1"/>
                </a:solidFill>
              </a:rPr>
              <a:t>Routing</a:t>
            </a:r>
          </a:p>
          <a:p>
            <a:r>
              <a:rPr lang="en-US" sz="2800" dirty="0">
                <a:solidFill>
                  <a:schemeClr val="tx1"/>
                </a:solidFill>
              </a:rPr>
              <a:t>Parameter binding</a:t>
            </a:r>
          </a:p>
          <a:p>
            <a:r>
              <a:rPr lang="en-US" sz="2800" dirty="0">
                <a:solidFill>
                  <a:schemeClr val="tx1"/>
                </a:solidFill>
              </a:rPr>
              <a:t>request and response</a:t>
            </a:r>
          </a:p>
          <a:p>
            <a:r>
              <a:rPr lang="en-US" sz="2800" dirty="0">
                <a:solidFill>
                  <a:schemeClr val="tx1"/>
                </a:solidFill>
              </a:rPr>
              <a:t>API filters</a:t>
            </a:r>
          </a:p>
          <a:p>
            <a:r>
              <a:rPr lang="en-US" sz="2800" dirty="0">
                <a:solidFill>
                  <a:schemeClr val="tx1"/>
                </a:solidFill>
              </a:rPr>
              <a:t>Form Based Security</a:t>
            </a:r>
          </a:p>
          <a:p>
            <a:r>
              <a:rPr lang="en-US" sz="2800" dirty="0">
                <a:solidFill>
                  <a:schemeClr val="tx1"/>
                </a:solidFill>
              </a:rPr>
              <a:t>Windows based security</a:t>
            </a:r>
          </a:p>
        </p:txBody>
      </p:sp>
    </p:spTree>
    <p:extLst>
      <p:ext uri="{BB962C8B-B14F-4D97-AF65-F5344CB8AC3E}">
        <p14:creationId xmlns:p14="http://schemas.microsoft.com/office/powerpoint/2010/main" val="24629107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86C18-F019-9CA6-9917-83BFF1DACD1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D126DC-6C00-9162-D6AC-9B34D6E22B46}"/>
              </a:ext>
            </a:extLst>
          </p:cNvPr>
          <p:cNvSpPr>
            <a:spLocks noGrp="1"/>
          </p:cNvSpPr>
          <p:nvPr>
            <p:ph idx="1"/>
          </p:nvPr>
        </p:nvSpPr>
        <p:spPr/>
        <p:txBody>
          <a:bodyPr>
            <a:normAutofit/>
          </a:bodyPr>
          <a:lstStyle/>
          <a:p>
            <a:r>
              <a:rPr lang="en-US" sz="4800" dirty="0">
                <a:solidFill>
                  <a:srgbClr val="FF0000"/>
                </a:solidFill>
              </a:rPr>
              <a:t>End of Unit 5</a:t>
            </a:r>
          </a:p>
        </p:txBody>
      </p:sp>
    </p:spTree>
    <p:extLst>
      <p:ext uri="{BB962C8B-B14F-4D97-AF65-F5344CB8AC3E}">
        <p14:creationId xmlns:p14="http://schemas.microsoft.com/office/powerpoint/2010/main" val="1992403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8247-6FE5-CCC6-6ADD-1C20981DED2A}"/>
              </a:ext>
            </a:extLst>
          </p:cNvPr>
          <p:cNvSpPr>
            <a:spLocks noGrp="1"/>
          </p:cNvSpPr>
          <p:nvPr>
            <p:ph type="ctrTitle"/>
          </p:nvPr>
        </p:nvSpPr>
        <p:spPr/>
        <p:txBody>
          <a:bodyPr>
            <a:normAutofit/>
          </a:bodyPr>
          <a:lstStyle/>
          <a:p>
            <a:br>
              <a:rPr lang="en-US" sz="6000" dirty="0"/>
            </a:br>
            <a:r>
              <a:rPr lang="en-US" sz="6000" dirty="0"/>
              <a:t>Unit 5</a:t>
            </a:r>
            <a:br>
              <a:rPr lang="en-US" sz="6000" dirty="0"/>
            </a:br>
            <a:r>
              <a:rPr lang="en-US" sz="4000" dirty="0" err="1">
                <a:solidFill>
                  <a:schemeClr val="bg1"/>
                </a:solidFill>
              </a:rPr>
              <a:t>ASP.Net</a:t>
            </a:r>
            <a:r>
              <a:rPr lang="en-US" sz="4000" dirty="0">
                <a:solidFill>
                  <a:schemeClr val="bg1"/>
                </a:solidFill>
              </a:rPr>
              <a:t> Web API and Security</a:t>
            </a:r>
            <a:endParaRPr lang="en-US" sz="6000" dirty="0">
              <a:solidFill>
                <a:schemeClr val="bg1"/>
              </a:solidFill>
            </a:endParaRPr>
          </a:p>
        </p:txBody>
      </p:sp>
      <p:sp>
        <p:nvSpPr>
          <p:cNvPr id="3" name="Content Placeholder 2">
            <a:extLst>
              <a:ext uri="{FF2B5EF4-FFF2-40B4-BE49-F238E27FC236}">
                <a16:creationId xmlns:a16="http://schemas.microsoft.com/office/drawing/2014/main" id="{93046EBA-7B27-AC5C-BAF0-68F54EC2341C}"/>
              </a:ext>
            </a:extLst>
          </p:cNvPr>
          <p:cNvSpPr>
            <a:spLocks noGrp="1"/>
          </p:cNvSpPr>
          <p:nvPr>
            <p:ph type="subTitle" idx="1"/>
          </p:nvPr>
        </p:nvSpPr>
        <p:spPr/>
        <p:txBody>
          <a:bodyPr>
            <a:normAutofit/>
          </a:bodyPr>
          <a:lstStyle/>
          <a:p>
            <a:pPr algn="just"/>
            <a:endParaRPr lang="en-US" sz="2400" dirty="0">
              <a:solidFill>
                <a:schemeClr val="tx1"/>
              </a:solidFill>
            </a:endParaRPr>
          </a:p>
        </p:txBody>
      </p:sp>
    </p:spTree>
    <p:extLst>
      <p:ext uri="{BB962C8B-B14F-4D97-AF65-F5344CB8AC3E}">
        <p14:creationId xmlns:p14="http://schemas.microsoft.com/office/powerpoint/2010/main" val="4162416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6655-F2C5-4A1D-39F7-3333B1A64B8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6DA0D7A-79B3-BC81-5439-1E76E3766DCE}"/>
              </a:ext>
            </a:extLst>
          </p:cNvPr>
          <p:cNvSpPr>
            <a:spLocks noGrp="1"/>
          </p:cNvSpPr>
          <p:nvPr>
            <p:ph idx="1"/>
          </p:nvPr>
        </p:nvSpPr>
        <p:spPr>
          <a:xfrm>
            <a:off x="3869268" y="334297"/>
            <a:ext cx="7315200" cy="6322141"/>
          </a:xfrm>
        </p:spPr>
        <p:txBody>
          <a:bodyPr>
            <a:normAutofit/>
          </a:bodyPr>
          <a:lstStyle/>
          <a:p>
            <a:r>
              <a:rPr lang="en-US" sz="2400" dirty="0">
                <a:solidFill>
                  <a:schemeClr val="tx1"/>
                </a:solidFill>
              </a:rPr>
              <a:t>Introduction</a:t>
            </a:r>
          </a:p>
          <a:p>
            <a:r>
              <a:rPr lang="en-US" sz="2400" dirty="0">
                <a:solidFill>
                  <a:schemeClr val="tx1"/>
                </a:solidFill>
              </a:rPr>
              <a:t>Understanding HTTP methods</a:t>
            </a:r>
          </a:p>
          <a:p>
            <a:r>
              <a:rPr lang="en-US" sz="2400" dirty="0">
                <a:solidFill>
                  <a:schemeClr val="tx1"/>
                </a:solidFill>
              </a:rPr>
              <a:t>Creating API controller</a:t>
            </a:r>
          </a:p>
          <a:p>
            <a:r>
              <a:rPr lang="en-US" sz="2400" dirty="0">
                <a:solidFill>
                  <a:schemeClr val="tx1"/>
                </a:solidFill>
              </a:rPr>
              <a:t>API configuration</a:t>
            </a:r>
          </a:p>
          <a:p>
            <a:r>
              <a:rPr lang="en-US" sz="2400" dirty="0">
                <a:solidFill>
                  <a:schemeClr val="tx1"/>
                </a:solidFill>
              </a:rPr>
              <a:t>Routing</a:t>
            </a:r>
          </a:p>
          <a:p>
            <a:r>
              <a:rPr lang="en-US" sz="2400" dirty="0">
                <a:solidFill>
                  <a:schemeClr val="tx1"/>
                </a:solidFill>
              </a:rPr>
              <a:t>Parameter binding, Request and response</a:t>
            </a:r>
          </a:p>
          <a:p>
            <a:r>
              <a:rPr lang="en-US" sz="2400" dirty="0">
                <a:solidFill>
                  <a:schemeClr val="tx1"/>
                </a:solidFill>
              </a:rPr>
              <a:t>API filters</a:t>
            </a:r>
          </a:p>
          <a:p>
            <a:r>
              <a:rPr lang="en-US" sz="2400" dirty="0">
                <a:solidFill>
                  <a:schemeClr val="tx1"/>
                </a:solidFill>
              </a:rPr>
              <a:t>Form Based Security</a:t>
            </a:r>
          </a:p>
          <a:p>
            <a:r>
              <a:rPr lang="en-US" sz="2400" dirty="0">
                <a:solidFill>
                  <a:schemeClr val="tx1"/>
                </a:solidFill>
              </a:rPr>
              <a:t>Windows based security</a:t>
            </a:r>
          </a:p>
          <a:p>
            <a:endParaRPr lang="en-US" sz="2400" dirty="0">
              <a:solidFill>
                <a:schemeClr val="tx1"/>
              </a:solidFill>
            </a:endParaRPr>
          </a:p>
        </p:txBody>
      </p:sp>
    </p:spTree>
    <p:extLst>
      <p:ext uri="{BB962C8B-B14F-4D97-AF65-F5344CB8AC3E}">
        <p14:creationId xmlns:p14="http://schemas.microsoft.com/office/powerpoint/2010/main" val="1482351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3A8D2-220B-EE97-7B3A-75830AA79B2D}"/>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DABC755F-9C83-3C5A-8527-0EAD84EDBB8F}"/>
              </a:ext>
            </a:extLst>
          </p:cNvPr>
          <p:cNvSpPr>
            <a:spLocks noGrp="1"/>
          </p:cNvSpPr>
          <p:nvPr>
            <p:ph idx="1"/>
          </p:nvPr>
        </p:nvSpPr>
        <p:spPr>
          <a:xfrm>
            <a:off x="3421625" y="78658"/>
            <a:ext cx="8386917" cy="6779341"/>
          </a:xfrm>
        </p:spPr>
        <p:txBody>
          <a:bodyPr>
            <a:normAutofit fontScale="92500" lnSpcReduction="10000"/>
          </a:bodyPr>
          <a:lstStyle/>
          <a:p>
            <a:pPr algn="just"/>
            <a:r>
              <a:rPr lang="en-US" sz="2400" dirty="0">
                <a:solidFill>
                  <a:schemeClr val="tx1"/>
                </a:solidFill>
              </a:rPr>
              <a:t>In the modern world, where information flows freely on the internet, safeguarding its security is imperative. </a:t>
            </a:r>
          </a:p>
          <a:p>
            <a:pPr algn="just"/>
            <a:r>
              <a:rPr lang="en-US" sz="2400" dirty="0">
                <a:solidFill>
                  <a:schemeClr val="tx1"/>
                </a:solidFill>
              </a:rPr>
              <a:t>Web API security plays a vital role in safeguarding data and ensuring that only authorized users and systems can access and manipulate resources.</a:t>
            </a:r>
          </a:p>
          <a:p>
            <a:pPr algn="just"/>
            <a:r>
              <a:rPr lang="en-US" sz="2400" dirty="0">
                <a:solidFill>
                  <a:srgbClr val="FF0000"/>
                </a:solidFill>
              </a:rPr>
              <a:t>Web APIs (Application Programming Interfaces) </a:t>
            </a:r>
            <a:r>
              <a:rPr lang="en-US" sz="2400" b="1" dirty="0">
                <a:solidFill>
                  <a:schemeClr val="tx1"/>
                </a:solidFill>
              </a:rPr>
              <a:t>enable the communication and interaction between various software components, applications, and services. </a:t>
            </a:r>
            <a:r>
              <a:rPr lang="en-US" sz="2400" dirty="0">
                <a:solidFill>
                  <a:schemeClr val="tx1"/>
                </a:solidFill>
              </a:rPr>
              <a:t>They expose endpoints through which clients can request and exchange data or perform actions. However, without proper security measures, these APIs are vulnerable to a range of threats, including:</a:t>
            </a:r>
          </a:p>
          <a:p>
            <a:pPr algn="just"/>
            <a:r>
              <a:rPr lang="en-US" sz="2400" dirty="0">
                <a:solidFill>
                  <a:srgbClr val="FF0000"/>
                </a:solidFill>
              </a:rPr>
              <a:t>Unauthorized Access: </a:t>
            </a:r>
            <a:r>
              <a:rPr lang="en-US" sz="2400" dirty="0">
                <a:solidFill>
                  <a:schemeClr val="tx1"/>
                </a:solidFill>
              </a:rPr>
              <a:t>Malicious users may attempt to access sensitive data or perform actions they are not authorized for.</a:t>
            </a:r>
          </a:p>
          <a:p>
            <a:pPr algn="just"/>
            <a:r>
              <a:rPr lang="en-US" sz="2400" dirty="0">
                <a:solidFill>
                  <a:srgbClr val="FF0000"/>
                </a:solidFill>
              </a:rPr>
              <a:t>Data Breaches: </a:t>
            </a:r>
            <a:r>
              <a:rPr lang="en-US" sz="2400" dirty="0">
                <a:solidFill>
                  <a:schemeClr val="tx1"/>
                </a:solidFill>
              </a:rPr>
              <a:t>Unauthorized access to data can lead to data breaches, resulting in the exposure of confidential information.</a:t>
            </a:r>
          </a:p>
          <a:p>
            <a:pPr algn="just"/>
            <a:r>
              <a:rPr lang="en-US" sz="2400" dirty="0">
                <a:solidFill>
                  <a:srgbClr val="FF0000"/>
                </a:solidFill>
              </a:rPr>
              <a:t>Denial of Service (DoS) Attacks: </a:t>
            </a:r>
            <a:r>
              <a:rPr lang="en-US" sz="2400" dirty="0">
                <a:solidFill>
                  <a:schemeClr val="tx1"/>
                </a:solidFill>
              </a:rPr>
              <a:t>Attackers can overwhelm an API by sending a large number of requests, causing it to become slow or unresponsive.</a:t>
            </a:r>
          </a:p>
          <a:p>
            <a:pPr algn="just"/>
            <a:r>
              <a:rPr lang="en-US" sz="2400" dirty="0">
                <a:solidFill>
                  <a:srgbClr val="FF0000"/>
                </a:solidFill>
              </a:rPr>
              <a:t>Data Tampering: </a:t>
            </a:r>
            <a:r>
              <a:rPr lang="en-US" sz="2400" dirty="0">
                <a:solidFill>
                  <a:schemeClr val="tx1"/>
                </a:solidFill>
              </a:rPr>
              <a:t>Data transmitted between the client and the API can be intercepted and modified.</a:t>
            </a:r>
          </a:p>
        </p:txBody>
      </p:sp>
    </p:spTree>
    <p:extLst>
      <p:ext uri="{BB962C8B-B14F-4D97-AF65-F5344CB8AC3E}">
        <p14:creationId xmlns:p14="http://schemas.microsoft.com/office/powerpoint/2010/main" val="4061335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F6563-AB65-7D0B-A8B6-391924CBC2AE}"/>
              </a:ext>
            </a:extLst>
          </p:cNvPr>
          <p:cNvSpPr>
            <a:spLocks noGrp="1"/>
          </p:cNvSpPr>
          <p:nvPr>
            <p:ph type="title"/>
          </p:nvPr>
        </p:nvSpPr>
        <p:spPr/>
        <p:txBody>
          <a:bodyPr/>
          <a:lstStyle/>
          <a:p>
            <a:r>
              <a:rPr lang="en-US" dirty="0"/>
              <a:t>Use of Web API</a:t>
            </a:r>
          </a:p>
        </p:txBody>
      </p:sp>
      <p:sp>
        <p:nvSpPr>
          <p:cNvPr id="3" name="Content Placeholder 2">
            <a:extLst>
              <a:ext uri="{FF2B5EF4-FFF2-40B4-BE49-F238E27FC236}">
                <a16:creationId xmlns:a16="http://schemas.microsoft.com/office/drawing/2014/main" id="{3496D355-ED6B-1C90-8E1A-CBCB2E7A3351}"/>
              </a:ext>
            </a:extLst>
          </p:cNvPr>
          <p:cNvSpPr>
            <a:spLocks noGrp="1"/>
          </p:cNvSpPr>
          <p:nvPr>
            <p:ph idx="1"/>
          </p:nvPr>
        </p:nvSpPr>
        <p:spPr>
          <a:xfrm>
            <a:off x="3529781" y="864108"/>
            <a:ext cx="8131277" cy="5120640"/>
          </a:xfrm>
        </p:spPr>
        <p:txBody>
          <a:bodyPr>
            <a:normAutofit/>
          </a:bodyPr>
          <a:lstStyle/>
          <a:p>
            <a:pPr algn="just"/>
            <a:r>
              <a:rPr lang="en-US" sz="2400" dirty="0">
                <a:solidFill>
                  <a:schemeClr val="tx1"/>
                </a:solidFill>
              </a:rPr>
              <a:t>ASP.NET Web API is a framework that </a:t>
            </a:r>
            <a:r>
              <a:rPr lang="en-US" sz="2400" dirty="0">
                <a:solidFill>
                  <a:srgbClr val="FF0000"/>
                </a:solidFill>
              </a:rPr>
              <a:t>enables the creation of HTTP web services that can be accessed by a range of clients, such as mobile applications, browsers, </a:t>
            </a:r>
            <a:r>
              <a:rPr lang="en-US" sz="2400" dirty="0">
                <a:solidFill>
                  <a:schemeClr val="tx1"/>
                </a:solidFill>
              </a:rPr>
              <a:t>desktop applications, and IOTs. </a:t>
            </a:r>
          </a:p>
          <a:p>
            <a:pPr marL="0" indent="0" algn="just">
              <a:buNone/>
            </a:pPr>
            <a:r>
              <a:rPr lang="en-US" sz="2400" dirty="0">
                <a:solidFill>
                  <a:schemeClr val="tx1"/>
                </a:solidFill>
              </a:rPr>
              <a:t>Web APIs can be used to:</a:t>
            </a:r>
          </a:p>
          <a:p>
            <a:pPr algn="just"/>
            <a:r>
              <a:rPr lang="en-US" sz="2400" dirty="0">
                <a:solidFill>
                  <a:schemeClr val="tx1"/>
                </a:solidFill>
                <a:highlight>
                  <a:srgbClr val="FFFF00"/>
                </a:highlight>
              </a:rPr>
              <a:t>Provide an interface: </a:t>
            </a:r>
            <a:r>
              <a:rPr lang="en-US" sz="2400" dirty="0">
                <a:solidFill>
                  <a:schemeClr val="tx1"/>
                </a:solidFill>
              </a:rPr>
              <a:t>For websites and client applications to access data</a:t>
            </a:r>
          </a:p>
          <a:p>
            <a:pPr algn="just"/>
            <a:r>
              <a:rPr lang="en-US" sz="2400" dirty="0">
                <a:solidFill>
                  <a:schemeClr val="tx1"/>
                </a:solidFill>
                <a:highlight>
                  <a:srgbClr val="FFFF00"/>
                </a:highlight>
              </a:rPr>
              <a:t>Access and save data: </a:t>
            </a:r>
            <a:r>
              <a:rPr lang="en-US" sz="2400" dirty="0">
                <a:solidFill>
                  <a:schemeClr val="tx1"/>
                </a:solidFill>
              </a:rPr>
              <a:t>From a database</a:t>
            </a:r>
          </a:p>
          <a:p>
            <a:pPr algn="just"/>
            <a:r>
              <a:rPr lang="en-US" sz="2400" dirty="0">
                <a:solidFill>
                  <a:schemeClr val="tx1"/>
                </a:solidFill>
                <a:highlight>
                  <a:srgbClr val="FFFF00"/>
                </a:highlight>
              </a:rPr>
              <a:t>Develop RESTful web services: </a:t>
            </a:r>
            <a:r>
              <a:rPr lang="en-US" sz="2400" dirty="0">
                <a:solidFill>
                  <a:schemeClr val="tx1"/>
                </a:solidFill>
              </a:rPr>
              <a:t>Using the .NET framework</a:t>
            </a:r>
          </a:p>
          <a:p>
            <a:pPr algn="just"/>
            <a:r>
              <a:rPr lang="en-US" sz="2400" dirty="0">
                <a:solidFill>
                  <a:schemeClr val="tx1"/>
                </a:solidFill>
                <a:highlight>
                  <a:srgbClr val="FFFF00"/>
                </a:highlight>
              </a:rPr>
              <a:t>Develop services: </a:t>
            </a:r>
            <a:r>
              <a:rPr lang="en-US" sz="2400" dirty="0">
                <a:solidFill>
                  <a:schemeClr val="tx1"/>
                </a:solidFill>
              </a:rPr>
              <a:t>That support all features of HTTP services, such as caching, request/response headers, and versioning</a:t>
            </a:r>
          </a:p>
        </p:txBody>
      </p:sp>
    </p:spTree>
    <p:extLst>
      <p:ext uri="{BB962C8B-B14F-4D97-AF65-F5344CB8AC3E}">
        <p14:creationId xmlns:p14="http://schemas.microsoft.com/office/powerpoint/2010/main" val="4085676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2A194-8257-2B32-1C5B-FC007CFF96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7C68884-69D6-C1F6-41C1-342DD8B17FFB}"/>
              </a:ext>
            </a:extLst>
          </p:cNvPr>
          <p:cNvSpPr>
            <a:spLocks noGrp="1"/>
          </p:cNvSpPr>
          <p:nvPr>
            <p:ph idx="1"/>
          </p:nvPr>
        </p:nvSpPr>
        <p:spPr/>
        <p:txBody>
          <a:bodyPr>
            <a:normAutofit/>
          </a:bodyPr>
          <a:lstStyle/>
          <a:p>
            <a:pPr algn="just"/>
            <a:r>
              <a:rPr lang="en-US" sz="2400" dirty="0">
                <a:solidFill>
                  <a:schemeClr val="tx1"/>
                </a:solidFill>
                <a:highlight>
                  <a:srgbClr val="FFFF00"/>
                </a:highlight>
              </a:rPr>
              <a:t>RESTful</a:t>
            </a:r>
            <a:r>
              <a:rPr lang="en-US" sz="2400" dirty="0">
                <a:solidFill>
                  <a:schemeClr val="tx1"/>
                </a:solidFill>
              </a:rPr>
              <a:t> web services are client-server applications that use </a:t>
            </a:r>
            <a:r>
              <a:rPr lang="en-US" sz="2400" dirty="0" err="1">
                <a:solidFill>
                  <a:srgbClr val="FF0000"/>
                </a:solidFill>
              </a:rPr>
              <a:t>REpresentational</a:t>
            </a:r>
            <a:r>
              <a:rPr lang="en-US" sz="2400" dirty="0">
                <a:solidFill>
                  <a:srgbClr val="FF0000"/>
                </a:solidFill>
              </a:rPr>
              <a:t> State Transfer (REST) </a:t>
            </a:r>
            <a:r>
              <a:rPr lang="en-US" sz="2400" dirty="0">
                <a:solidFill>
                  <a:schemeClr val="tx1"/>
                </a:solidFill>
              </a:rPr>
              <a:t>architecture </a:t>
            </a:r>
            <a:r>
              <a:rPr lang="en-US" sz="2400" dirty="0">
                <a:solidFill>
                  <a:schemeClr val="tx1"/>
                </a:solidFill>
                <a:highlight>
                  <a:srgbClr val="FFFF00"/>
                </a:highlight>
              </a:rPr>
              <a:t>to access data over a network</a:t>
            </a:r>
            <a:r>
              <a:rPr lang="en-US" sz="2400" dirty="0">
                <a:solidFill>
                  <a:schemeClr val="tx1"/>
                </a:solidFill>
              </a:rPr>
              <a:t>. </a:t>
            </a:r>
          </a:p>
          <a:p>
            <a:pPr algn="just"/>
            <a:r>
              <a:rPr lang="en-US" sz="2400" dirty="0">
                <a:solidFill>
                  <a:schemeClr val="tx1"/>
                </a:solidFill>
              </a:rPr>
              <a:t>RESTful web services can use </a:t>
            </a:r>
            <a:r>
              <a:rPr lang="en-US" sz="2400" b="1" dirty="0">
                <a:solidFill>
                  <a:schemeClr val="tx1"/>
                </a:solidFill>
              </a:rPr>
              <a:t>HTTP GET and POST methods</a:t>
            </a:r>
            <a:r>
              <a:rPr lang="en-US" sz="2400" dirty="0">
                <a:solidFill>
                  <a:schemeClr val="tx1"/>
                </a:solidFill>
              </a:rPr>
              <a:t> to invoke methods, and XML, JSON, or text for request and response types. </a:t>
            </a:r>
          </a:p>
          <a:p>
            <a:pPr algn="just"/>
            <a:endParaRPr lang="en-US" sz="2400" dirty="0">
              <a:solidFill>
                <a:schemeClr val="tx1"/>
              </a:solidFill>
            </a:endParaRPr>
          </a:p>
        </p:txBody>
      </p:sp>
    </p:spTree>
    <p:extLst>
      <p:ext uri="{BB962C8B-B14F-4D97-AF65-F5344CB8AC3E}">
        <p14:creationId xmlns:p14="http://schemas.microsoft.com/office/powerpoint/2010/main" val="270117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02016-2259-729E-700F-67258E783C98}"/>
              </a:ext>
            </a:extLst>
          </p:cNvPr>
          <p:cNvSpPr>
            <a:spLocks noGrp="1"/>
          </p:cNvSpPr>
          <p:nvPr>
            <p:ph type="title"/>
          </p:nvPr>
        </p:nvSpPr>
        <p:spPr/>
        <p:txBody>
          <a:bodyPr/>
          <a:lstStyle/>
          <a:p>
            <a:r>
              <a:rPr lang="en-US" dirty="0"/>
              <a:t> ASP.NET Web API security architecture</a:t>
            </a:r>
            <a:br>
              <a:rPr lang="en-US" dirty="0"/>
            </a:br>
            <a:r>
              <a:rPr lang="en-US" sz="3600" b="1" dirty="0">
                <a:solidFill>
                  <a:srgbClr val="FF0000"/>
                </a:solidFill>
                <a:highlight>
                  <a:srgbClr val="FFFF00"/>
                </a:highlight>
              </a:rPr>
              <a:t>Components involved in securing the Web API</a:t>
            </a:r>
            <a:br>
              <a:rPr lang="en-US" sz="3600" b="1" dirty="0">
                <a:solidFill>
                  <a:srgbClr val="FF0000"/>
                </a:solidFill>
              </a:rPr>
            </a:br>
            <a:endParaRPr lang="en-US" dirty="0"/>
          </a:p>
        </p:txBody>
      </p:sp>
      <p:pic>
        <p:nvPicPr>
          <p:cNvPr id="1026" name="Picture 2">
            <a:extLst>
              <a:ext uri="{FF2B5EF4-FFF2-40B4-BE49-F238E27FC236}">
                <a16:creationId xmlns:a16="http://schemas.microsoft.com/office/drawing/2014/main" id="{9C367852-F7A1-1CD9-3500-4F1CF89C9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0524" y="122338"/>
            <a:ext cx="7162801" cy="236372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797B64C-FDAB-3005-6142-5DB279D396AE}"/>
              </a:ext>
            </a:extLst>
          </p:cNvPr>
          <p:cNvSpPr txBox="1"/>
          <p:nvPr/>
        </p:nvSpPr>
        <p:spPr>
          <a:xfrm>
            <a:off x="3419705" y="2486062"/>
            <a:ext cx="8519376" cy="4247317"/>
          </a:xfrm>
          <a:prstGeom prst="rect">
            <a:avLst/>
          </a:prstGeom>
          <a:solidFill>
            <a:schemeClr val="bg1"/>
          </a:solidFill>
        </p:spPr>
        <p:txBody>
          <a:bodyPr wrap="square">
            <a:spAutoFit/>
          </a:bodyPr>
          <a:lstStyle/>
          <a:p>
            <a:pPr algn="just">
              <a:buFont typeface="Arial" panose="020B0604020202020204" pitchFamily="34" charset="0"/>
              <a:buChar char="•"/>
            </a:pPr>
            <a:r>
              <a:rPr lang="en-US" b="1" i="0" dirty="0">
                <a:effectLst/>
                <a:latin typeface="walsheim"/>
              </a:rPr>
              <a:t>Open Web Interface for .NET </a:t>
            </a:r>
            <a:r>
              <a:rPr lang="en-US" b="0" i="0" dirty="0">
                <a:effectLst/>
                <a:latin typeface="walsheim"/>
              </a:rPr>
              <a:t>(</a:t>
            </a:r>
            <a:r>
              <a:rPr lang="en-US" b="1" i="0" dirty="0">
                <a:effectLst/>
                <a:latin typeface="walsheim"/>
              </a:rPr>
              <a:t>OWIN</a:t>
            </a:r>
            <a:r>
              <a:rPr lang="en-US" b="0" i="0" dirty="0">
                <a:effectLst/>
                <a:latin typeface="walsheim"/>
              </a:rPr>
              <a:t>) is the new open standard hosting infrastructure. Microsoft has built its own framework called Katana on top of OWIN and all Web API security techniques such as authentication methods (for example, token-based authentication) and support for social login providers (for example, Google and Facebook) will be happening on the OWIN layer.</a:t>
            </a:r>
          </a:p>
          <a:p>
            <a:pPr algn="just">
              <a:buFont typeface="Arial" panose="020B0604020202020204" pitchFamily="34" charset="0"/>
              <a:buChar char="•"/>
            </a:pPr>
            <a:r>
              <a:rPr lang="en-US" b="1" i="0" dirty="0">
                <a:effectLst/>
                <a:latin typeface="walsheim"/>
              </a:rPr>
              <a:t>Message Handler</a:t>
            </a:r>
            <a:r>
              <a:rPr lang="en-US" b="0" i="0" dirty="0">
                <a:effectLst/>
                <a:latin typeface="walsheim"/>
              </a:rPr>
              <a:t> is a class that receives an </a:t>
            </a:r>
            <a:r>
              <a:rPr lang="en-US" b="0" i="0" dirty="0">
                <a:solidFill>
                  <a:srgbClr val="0070C0"/>
                </a:solidFill>
                <a:effectLst/>
                <a:latin typeface="walsheim"/>
              </a:rPr>
              <a:t>HTTP request and returns an HTTP response</a:t>
            </a:r>
            <a:r>
              <a:rPr lang="en-US" b="0" i="0" dirty="0">
                <a:effectLst/>
                <a:latin typeface="walsheim"/>
              </a:rPr>
              <a:t>. Implementing authentication at message handler level is not recommended. Message handlers are used for </a:t>
            </a:r>
            <a:r>
              <a:rPr lang="en-US" b="1" i="0" dirty="0">
                <a:effectLst/>
                <a:latin typeface="walsheim"/>
              </a:rPr>
              <a:t>Cross-Origin Resource Sharing</a:t>
            </a:r>
            <a:r>
              <a:rPr lang="en-US" b="0" i="0" dirty="0">
                <a:effectLst/>
                <a:latin typeface="walsheim"/>
              </a:rPr>
              <a:t> (</a:t>
            </a:r>
            <a:r>
              <a:rPr lang="en-US" b="1" i="0" dirty="0">
                <a:effectLst/>
                <a:latin typeface="walsheim"/>
              </a:rPr>
              <a:t>CORS</a:t>
            </a:r>
            <a:r>
              <a:rPr lang="en-US" b="0" i="0" dirty="0">
                <a:effectLst/>
                <a:latin typeface="walsheim"/>
              </a:rPr>
              <a:t>).</a:t>
            </a:r>
          </a:p>
          <a:p>
            <a:pPr algn="just">
              <a:buFont typeface="Arial" panose="020B0604020202020204" pitchFamily="34" charset="0"/>
              <a:buChar char="•"/>
            </a:pPr>
            <a:r>
              <a:rPr lang="en-US" b="1" i="0" dirty="0">
                <a:effectLst/>
                <a:latin typeface="walsheim"/>
              </a:rPr>
              <a:t>Authentication Filters</a:t>
            </a:r>
            <a:r>
              <a:rPr lang="en-US" b="0" i="0" dirty="0">
                <a:effectLst/>
                <a:latin typeface="walsheim"/>
              </a:rPr>
              <a:t> are guaranteed to run before the authorization filter. If you are not interested in operating your authentication logic at the OWIN layer, you can straightaway move to controllers or actions. Authentication filters are really useful to invoke OWIN-based authentication logic.</a:t>
            </a:r>
          </a:p>
          <a:p>
            <a:pPr algn="just">
              <a:buFont typeface="Arial" panose="020B0604020202020204" pitchFamily="34" charset="0"/>
              <a:buChar char="•"/>
            </a:pPr>
            <a:r>
              <a:rPr lang="en-US" b="1" i="0" dirty="0">
                <a:effectLst/>
                <a:latin typeface="walsheim"/>
              </a:rPr>
              <a:t>Authorization Filters</a:t>
            </a:r>
            <a:r>
              <a:rPr lang="en-US" b="0" i="0" dirty="0">
                <a:effectLst/>
                <a:latin typeface="walsheim"/>
              </a:rPr>
              <a:t> are the places in the pipeline where you can recheck the request before the actual expensive business logic stuff runs in the model binding and validation, and the controller action is invoked.</a:t>
            </a:r>
          </a:p>
        </p:txBody>
      </p:sp>
    </p:spTree>
    <p:extLst>
      <p:ext uri="{BB962C8B-B14F-4D97-AF65-F5344CB8AC3E}">
        <p14:creationId xmlns:p14="http://schemas.microsoft.com/office/powerpoint/2010/main" val="2696766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1494</TotalTime>
  <Words>2480</Words>
  <Application>Microsoft Office PowerPoint</Application>
  <PresentationFormat>Widescreen</PresentationFormat>
  <Paragraphs>342</Paragraphs>
  <Slides>37</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37</vt:i4>
      </vt:variant>
    </vt:vector>
  </HeadingPairs>
  <TitlesOfParts>
    <vt:vector size="49" baseType="lpstr">
      <vt:lpstr>arial</vt:lpstr>
      <vt:lpstr>arial</vt:lpstr>
      <vt:lpstr>Calibri</vt:lpstr>
      <vt:lpstr>Cascadia Mono</vt:lpstr>
      <vt:lpstr>Consolas</vt:lpstr>
      <vt:lpstr>Corbel</vt:lpstr>
      <vt:lpstr>Google Sans</vt:lpstr>
      <vt:lpstr>open sans</vt:lpstr>
      <vt:lpstr>Verdana</vt:lpstr>
      <vt:lpstr>walsheim</vt:lpstr>
      <vt:lpstr>Wingdings 2</vt:lpstr>
      <vt:lpstr>Frame</vt:lpstr>
      <vt:lpstr>.NET Technologies (01CE0523) 5th Semester 4 Credits </vt:lpstr>
      <vt:lpstr>Objective</vt:lpstr>
      <vt:lpstr>Course Outcomes</vt:lpstr>
      <vt:lpstr> Unit 5 ASP.Net Web API and Security</vt:lpstr>
      <vt:lpstr>Contents</vt:lpstr>
      <vt:lpstr>Introduction</vt:lpstr>
      <vt:lpstr>Use of Web API</vt:lpstr>
      <vt:lpstr>PowerPoint Presentation</vt:lpstr>
      <vt:lpstr> ASP.NET Web API security architecture Components involved in securing the Web API </vt:lpstr>
      <vt:lpstr>Create and Consume Web API  Demo</vt:lpstr>
      <vt:lpstr>Consume Web API</vt:lpstr>
      <vt:lpstr>Understanding HTTP Methods</vt:lpstr>
      <vt:lpstr>Understanding HTTP Methods</vt:lpstr>
      <vt:lpstr>Configure Web API</vt:lpstr>
      <vt:lpstr>Configure Web API</vt:lpstr>
      <vt:lpstr>Configure Web API</vt:lpstr>
      <vt:lpstr>Configure Web API</vt:lpstr>
      <vt:lpstr>Configure Web API</vt:lpstr>
      <vt:lpstr>Configure Web API</vt:lpstr>
      <vt:lpstr>Web API Routing</vt:lpstr>
      <vt:lpstr>Web API Routing</vt:lpstr>
      <vt:lpstr>Parameter Binding</vt:lpstr>
      <vt:lpstr>Query String</vt:lpstr>
      <vt:lpstr>Parameter Binding</vt:lpstr>
      <vt:lpstr>Parameter Binding</vt:lpstr>
      <vt:lpstr>Parameter Binding</vt:lpstr>
      <vt:lpstr>Web API filters</vt:lpstr>
      <vt:lpstr>Web  API  Filters</vt:lpstr>
      <vt:lpstr>Web API  Filter Class</vt:lpstr>
      <vt:lpstr>Form  Based  Security</vt:lpstr>
      <vt:lpstr>Form  Based  Security</vt:lpstr>
      <vt:lpstr>Form  Based  Security</vt:lpstr>
      <vt:lpstr>Window Based Security</vt:lpstr>
      <vt:lpstr>Window Based Security</vt:lpstr>
      <vt:lpstr>Window Authentication in  Web.config</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Technologies (01CE1602) 6th Semester 4 Credits </dc:title>
  <dc:creator>Ravikumar R N</dc:creator>
  <cp:lastModifiedBy>Chetan</cp:lastModifiedBy>
  <cp:revision>116</cp:revision>
  <dcterms:created xsi:type="dcterms:W3CDTF">2023-12-01T10:24:49Z</dcterms:created>
  <dcterms:modified xsi:type="dcterms:W3CDTF">2024-07-06T05:31:39Z</dcterms:modified>
</cp:coreProperties>
</file>