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6"/>
  </p:notesMasterIdLst>
  <p:handoutMasterIdLst>
    <p:handoutMasterId r:id="rId77"/>
  </p:handoutMasterIdLst>
  <p:sldIdLst>
    <p:sldId id="346" r:id="rId2"/>
    <p:sldId id="324" r:id="rId3"/>
    <p:sldId id="408" r:id="rId4"/>
    <p:sldId id="581" r:id="rId5"/>
    <p:sldId id="578" r:id="rId6"/>
    <p:sldId id="579" r:id="rId7"/>
    <p:sldId id="580" r:id="rId8"/>
    <p:sldId id="432" r:id="rId9"/>
    <p:sldId id="642" r:id="rId10"/>
    <p:sldId id="643" r:id="rId11"/>
    <p:sldId id="644" r:id="rId12"/>
    <p:sldId id="646" r:id="rId13"/>
    <p:sldId id="645" r:id="rId14"/>
    <p:sldId id="647" r:id="rId15"/>
    <p:sldId id="648" r:id="rId16"/>
    <p:sldId id="649" r:id="rId17"/>
    <p:sldId id="650" r:id="rId18"/>
    <p:sldId id="651" r:id="rId19"/>
    <p:sldId id="652" r:id="rId20"/>
    <p:sldId id="653" r:id="rId21"/>
    <p:sldId id="654" r:id="rId22"/>
    <p:sldId id="655" r:id="rId23"/>
    <p:sldId id="656" r:id="rId24"/>
    <p:sldId id="657" r:id="rId25"/>
    <p:sldId id="658" r:id="rId26"/>
    <p:sldId id="659" r:id="rId27"/>
    <p:sldId id="660" r:id="rId28"/>
    <p:sldId id="661" r:id="rId29"/>
    <p:sldId id="662" r:id="rId30"/>
    <p:sldId id="663" r:id="rId31"/>
    <p:sldId id="664" r:id="rId32"/>
    <p:sldId id="665" r:id="rId33"/>
    <p:sldId id="666" r:id="rId34"/>
    <p:sldId id="667" r:id="rId35"/>
    <p:sldId id="668" r:id="rId36"/>
    <p:sldId id="669" r:id="rId37"/>
    <p:sldId id="670" r:id="rId38"/>
    <p:sldId id="671" r:id="rId39"/>
    <p:sldId id="672" r:id="rId40"/>
    <p:sldId id="673" r:id="rId41"/>
    <p:sldId id="674" r:id="rId42"/>
    <p:sldId id="675" r:id="rId43"/>
    <p:sldId id="676" r:id="rId44"/>
    <p:sldId id="677" r:id="rId45"/>
    <p:sldId id="678" r:id="rId46"/>
    <p:sldId id="679" r:id="rId47"/>
    <p:sldId id="680" r:id="rId48"/>
    <p:sldId id="681" r:id="rId49"/>
    <p:sldId id="685" r:id="rId50"/>
    <p:sldId id="683" r:id="rId51"/>
    <p:sldId id="686" r:id="rId52"/>
    <p:sldId id="687" r:id="rId53"/>
    <p:sldId id="688" r:id="rId54"/>
    <p:sldId id="689" r:id="rId55"/>
    <p:sldId id="690" r:id="rId56"/>
    <p:sldId id="691" r:id="rId57"/>
    <p:sldId id="692" r:id="rId58"/>
    <p:sldId id="693" r:id="rId59"/>
    <p:sldId id="694" r:id="rId60"/>
    <p:sldId id="684" r:id="rId61"/>
    <p:sldId id="682" r:id="rId62"/>
    <p:sldId id="695" r:id="rId63"/>
    <p:sldId id="696" r:id="rId64"/>
    <p:sldId id="697" r:id="rId65"/>
    <p:sldId id="698" r:id="rId66"/>
    <p:sldId id="699" r:id="rId67"/>
    <p:sldId id="700" r:id="rId68"/>
    <p:sldId id="701" r:id="rId69"/>
    <p:sldId id="702" r:id="rId70"/>
    <p:sldId id="703" r:id="rId71"/>
    <p:sldId id="704" r:id="rId72"/>
    <p:sldId id="705" r:id="rId73"/>
    <p:sldId id="706" r:id="rId74"/>
    <p:sldId id="536" r:id="rId75"/>
  </p:sldIdLst>
  <p:sldSz cx="12192000" cy="6858000"/>
  <p:notesSz cx="6858000" cy="9144000"/>
  <p:embeddedFontLst>
    <p:embeddedFont>
      <p:font typeface="Roboto Condensed" charset="0"/>
      <p:regular r:id="rId78"/>
      <p:bold r:id="rId79"/>
      <p:italic r:id="rId80"/>
      <p:boldItalic r:id="rId81"/>
    </p:embeddedFont>
    <p:embeddedFont>
      <p:font typeface="Wingdings 2" pitchFamily="18" charset="2"/>
      <p:regular r:id="rId82"/>
    </p:embeddedFont>
    <p:embeddedFont>
      <p:font typeface="Wingdings 3" pitchFamily="18" charset="2"/>
      <p:regular r:id="rId83"/>
    </p:embeddedFont>
    <p:embeddedFont>
      <p:font typeface="Calibri" pitchFamily="34" charset="0"/>
      <p:regular r:id="rId84"/>
      <p:bold r:id="rId85"/>
      <p:italic r:id="rId86"/>
      <p:boldItalic r:id="rId87"/>
    </p:embeddedFont>
    <p:embeddedFont>
      <p:font typeface="Segoe UI Black" pitchFamily="34" charset="0"/>
      <p:bold r:id="rId88"/>
      <p:boldItalic r:id="rId89"/>
    </p:embeddedFont>
    <p:embeddedFont>
      <p:font typeface="Roboto Condensed Light" charset="0"/>
      <p:regular r:id="rId90"/>
      <p:italic r:id="rId9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nal vyas" initials="kv" lastIdx="1" clrIdx="0">
    <p:extLst>
      <p:ext uri="{19B8F6BF-5375-455C-9EA6-DF929625EA0E}">
        <p15:presenceInfo xmlns="" xmlns:p15="http://schemas.microsoft.com/office/powerpoint/2012/main" userId="bf93b71aea7da0b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D524F"/>
    <a:srgbClr val="FFFFFF"/>
    <a:srgbClr val="607D8B"/>
    <a:srgbClr val="301B92"/>
    <a:srgbClr val="673BB7"/>
    <a:srgbClr val="B71B1C"/>
    <a:srgbClr val="F54337"/>
    <a:srgbClr val="D81A60"/>
    <a:srgbClr val="890E4F"/>
    <a:srgbClr val="EA1E6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86275" autoAdjust="0"/>
  </p:normalViewPr>
  <p:slideViewPr>
    <p:cSldViewPr snapToGrid="0">
      <p:cViewPr>
        <p:scale>
          <a:sx n="70" d="100"/>
          <a:sy n="70" d="100"/>
        </p:scale>
        <p:origin x="-508" y="1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48" d="100"/>
          <a:sy n="48" d="100"/>
        </p:scale>
        <p:origin x="2676" y="36"/>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84" Type="http://schemas.openxmlformats.org/officeDocument/2006/relationships/font" Target="fonts/font7.fntdata"/><Relationship Id="rId89" Type="http://schemas.openxmlformats.org/officeDocument/2006/relationships/font" Target="fonts/font12.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font" Target="fonts/font2.fntdata"/><Relationship Id="rId87" Type="http://schemas.openxmlformats.org/officeDocument/2006/relationships/font" Target="fonts/font10.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5.fntdata"/><Relationship Id="rId90" Type="http://schemas.openxmlformats.org/officeDocument/2006/relationships/font" Target="fonts/font13.fntdata"/><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3.fntdata"/><Relationship Id="rId85" Type="http://schemas.openxmlformats.org/officeDocument/2006/relationships/font" Target="fonts/font8.fntdata"/><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6.fntdata"/><Relationship Id="rId88" Type="http://schemas.openxmlformats.org/officeDocument/2006/relationships/font" Target="fonts/font11.fntdata"/><Relationship Id="rId91" Type="http://schemas.openxmlformats.org/officeDocument/2006/relationships/font" Target="fonts/font14.fntdata"/><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1.fntdata"/><Relationship Id="rId81" Type="http://schemas.openxmlformats.org/officeDocument/2006/relationships/font" Target="fonts/font4.fntdata"/><Relationship Id="rId86" Type="http://schemas.openxmlformats.org/officeDocument/2006/relationships/font" Target="fonts/font9.fntdata"/><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38C542-168A-4741-8656-33153402449A}"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7EB2205C-522C-4A6A-8FB9-3557730F25EC}">
      <dgm:prSet phldrT="[Text]"/>
      <dgm:spPr/>
      <dgm:t>
        <a:bodyPr/>
        <a:lstStyle/>
        <a:p>
          <a:r>
            <a:rPr lang="en-US" dirty="0" smtClean="0"/>
            <a:t>Computer Languages</a:t>
          </a:r>
          <a:endParaRPr lang="en-US" dirty="0"/>
        </a:p>
      </dgm:t>
    </dgm:pt>
    <dgm:pt modelId="{BDB6F7E2-B471-414E-B966-DFF37DECFBAA}" type="parTrans" cxnId="{D0FF46ED-EA08-4FB2-B245-484A73B19CFC}">
      <dgm:prSet/>
      <dgm:spPr/>
      <dgm:t>
        <a:bodyPr/>
        <a:lstStyle/>
        <a:p>
          <a:endParaRPr lang="en-US"/>
        </a:p>
      </dgm:t>
    </dgm:pt>
    <dgm:pt modelId="{1D22A4EA-4DE7-4DBA-B9D3-0028E56083EB}" type="sibTrans" cxnId="{D0FF46ED-EA08-4FB2-B245-484A73B19CFC}">
      <dgm:prSet/>
      <dgm:spPr/>
      <dgm:t>
        <a:bodyPr/>
        <a:lstStyle/>
        <a:p>
          <a:endParaRPr lang="en-US"/>
        </a:p>
      </dgm:t>
    </dgm:pt>
    <dgm:pt modelId="{F8581256-FBDF-441D-95EA-D6C85BBE9FD1}">
      <dgm:prSet phldrT="[Text]"/>
      <dgm:spPr/>
      <dgm:t>
        <a:bodyPr/>
        <a:lstStyle/>
        <a:p>
          <a:r>
            <a:rPr lang="en-US" dirty="0" smtClean="0"/>
            <a:t>High level Language</a:t>
          </a:r>
          <a:endParaRPr lang="en-US" dirty="0"/>
        </a:p>
      </dgm:t>
    </dgm:pt>
    <dgm:pt modelId="{B2A3096E-185D-45A5-912E-0CE5548A844A}" type="parTrans" cxnId="{CB6824B0-858C-417B-BA6B-37F1737D6832}">
      <dgm:prSet/>
      <dgm:spPr/>
      <dgm:t>
        <a:bodyPr/>
        <a:lstStyle/>
        <a:p>
          <a:endParaRPr lang="en-US"/>
        </a:p>
      </dgm:t>
    </dgm:pt>
    <dgm:pt modelId="{C2C77E61-D7B5-4893-ADEC-9862FBB48D07}" type="sibTrans" cxnId="{CB6824B0-858C-417B-BA6B-37F1737D6832}">
      <dgm:prSet/>
      <dgm:spPr/>
      <dgm:t>
        <a:bodyPr/>
        <a:lstStyle/>
        <a:p>
          <a:endParaRPr lang="en-US"/>
        </a:p>
      </dgm:t>
    </dgm:pt>
    <dgm:pt modelId="{BA819618-8D99-4CBD-B7A1-84DDF9D1EE04}">
      <dgm:prSet phldrT="[Text]"/>
      <dgm:spPr/>
      <dgm:t>
        <a:bodyPr/>
        <a:lstStyle/>
        <a:p>
          <a:r>
            <a:rPr lang="en-US" dirty="0" smtClean="0"/>
            <a:t>Low level Language</a:t>
          </a:r>
          <a:endParaRPr lang="en-US" dirty="0"/>
        </a:p>
      </dgm:t>
    </dgm:pt>
    <dgm:pt modelId="{407DA405-9DE2-4E31-828C-82D9CB958125}" type="parTrans" cxnId="{76A09946-E43F-4E0C-B6AC-E67980B0A1DB}">
      <dgm:prSet/>
      <dgm:spPr/>
      <dgm:t>
        <a:bodyPr/>
        <a:lstStyle/>
        <a:p>
          <a:endParaRPr lang="en-US"/>
        </a:p>
      </dgm:t>
    </dgm:pt>
    <dgm:pt modelId="{14D0B285-2B95-4EB3-9409-B00C053B2AD1}" type="sibTrans" cxnId="{76A09946-E43F-4E0C-B6AC-E67980B0A1DB}">
      <dgm:prSet/>
      <dgm:spPr/>
      <dgm:t>
        <a:bodyPr/>
        <a:lstStyle/>
        <a:p>
          <a:endParaRPr lang="en-US"/>
        </a:p>
      </dgm:t>
    </dgm:pt>
    <dgm:pt modelId="{06614A18-1C8E-49DC-B70A-5145565EA91D}">
      <dgm:prSet phldrT="[Text]"/>
      <dgm:spPr/>
      <dgm:t>
        <a:bodyPr/>
        <a:lstStyle/>
        <a:p>
          <a:r>
            <a:rPr lang="en-US" dirty="0" smtClean="0"/>
            <a:t>Machine Language</a:t>
          </a:r>
          <a:endParaRPr lang="en-US" dirty="0"/>
        </a:p>
      </dgm:t>
    </dgm:pt>
    <dgm:pt modelId="{54A796D9-04E0-41A4-9757-6E7E53BCE651}" type="parTrans" cxnId="{DC47B2CB-4F04-4723-8BC3-C5A00E68F38B}">
      <dgm:prSet/>
      <dgm:spPr/>
      <dgm:t>
        <a:bodyPr/>
        <a:lstStyle/>
        <a:p>
          <a:endParaRPr lang="en-US"/>
        </a:p>
      </dgm:t>
    </dgm:pt>
    <dgm:pt modelId="{FD9E7CA3-CBAC-4FA1-8020-60E1B2A6997A}" type="sibTrans" cxnId="{DC47B2CB-4F04-4723-8BC3-C5A00E68F38B}">
      <dgm:prSet/>
      <dgm:spPr/>
      <dgm:t>
        <a:bodyPr/>
        <a:lstStyle/>
        <a:p>
          <a:endParaRPr lang="en-US"/>
        </a:p>
      </dgm:t>
    </dgm:pt>
    <dgm:pt modelId="{3B252CDF-9E60-4061-9B8A-FBC2DAA6DDBD}">
      <dgm:prSet phldrT="[Text]"/>
      <dgm:spPr/>
      <dgm:t>
        <a:bodyPr/>
        <a:lstStyle/>
        <a:p>
          <a:r>
            <a:rPr lang="en-US" dirty="0" smtClean="0"/>
            <a:t>Assembly Language</a:t>
          </a:r>
          <a:endParaRPr lang="en-US" dirty="0"/>
        </a:p>
      </dgm:t>
    </dgm:pt>
    <dgm:pt modelId="{5D67B086-A797-4523-9C92-3725941CE4FA}" type="parTrans" cxnId="{F750134A-B2D5-4F98-88A7-08A03B2D3D06}">
      <dgm:prSet/>
      <dgm:spPr/>
      <dgm:t>
        <a:bodyPr/>
        <a:lstStyle/>
        <a:p>
          <a:endParaRPr lang="en-US"/>
        </a:p>
      </dgm:t>
    </dgm:pt>
    <dgm:pt modelId="{1E8D4070-05A4-45DC-9A2F-A90811199918}" type="sibTrans" cxnId="{F750134A-B2D5-4F98-88A7-08A03B2D3D06}">
      <dgm:prSet/>
      <dgm:spPr/>
      <dgm:t>
        <a:bodyPr/>
        <a:lstStyle/>
        <a:p>
          <a:endParaRPr lang="en-US"/>
        </a:p>
      </dgm:t>
    </dgm:pt>
    <dgm:pt modelId="{05029951-B61B-4E29-8360-32A9333F51CE}" type="pres">
      <dgm:prSet presAssocID="{FA38C542-168A-4741-8656-33153402449A}" presName="hierChild1" presStyleCnt="0">
        <dgm:presLayoutVars>
          <dgm:chPref val="1"/>
          <dgm:dir/>
          <dgm:animOne val="branch"/>
          <dgm:animLvl val="lvl"/>
          <dgm:resizeHandles/>
        </dgm:presLayoutVars>
      </dgm:prSet>
      <dgm:spPr/>
      <dgm:t>
        <a:bodyPr/>
        <a:lstStyle/>
        <a:p>
          <a:endParaRPr lang="en-US"/>
        </a:p>
      </dgm:t>
    </dgm:pt>
    <dgm:pt modelId="{E6D62514-0922-4D71-B4AA-F7EC2D74A5A7}" type="pres">
      <dgm:prSet presAssocID="{7EB2205C-522C-4A6A-8FB9-3557730F25EC}" presName="hierRoot1" presStyleCnt="0"/>
      <dgm:spPr/>
    </dgm:pt>
    <dgm:pt modelId="{B93ED08F-539A-4F92-9F4C-57954623DEA1}" type="pres">
      <dgm:prSet presAssocID="{7EB2205C-522C-4A6A-8FB9-3557730F25EC}" presName="composite" presStyleCnt="0"/>
      <dgm:spPr/>
    </dgm:pt>
    <dgm:pt modelId="{1D5D1A2F-F0FE-47F9-B755-BB171DD39CB6}" type="pres">
      <dgm:prSet presAssocID="{7EB2205C-522C-4A6A-8FB9-3557730F25EC}" presName="background" presStyleLbl="node0" presStyleIdx="0" presStyleCnt="1"/>
      <dgm:spPr/>
    </dgm:pt>
    <dgm:pt modelId="{9201BC22-92A5-427E-9BC5-EE1878560CFC}" type="pres">
      <dgm:prSet presAssocID="{7EB2205C-522C-4A6A-8FB9-3557730F25EC}" presName="text" presStyleLbl="fgAcc0" presStyleIdx="0" presStyleCnt="1">
        <dgm:presLayoutVars>
          <dgm:chPref val="3"/>
        </dgm:presLayoutVars>
      </dgm:prSet>
      <dgm:spPr/>
      <dgm:t>
        <a:bodyPr/>
        <a:lstStyle/>
        <a:p>
          <a:endParaRPr lang="en-US"/>
        </a:p>
      </dgm:t>
    </dgm:pt>
    <dgm:pt modelId="{4A086FF9-3043-4B6C-8C5E-2F0121B75A2A}" type="pres">
      <dgm:prSet presAssocID="{7EB2205C-522C-4A6A-8FB9-3557730F25EC}" presName="hierChild2" presStyleCnt="0"/>
      <dgm:spPr/>
    </dgm:pt>
    <dgm:pt modelId="{692AFBEC-04A3-43E4-BC6C-9A7AC465FC48}" type="pres">
      <dgm:prSet presAssocID="{B2A3096E-185D-45A5-912E-0CE5548A844A}" presName="Name10" presStyleLbl="parChTrans1D2" presStyleIdx="0" presStyleCnt="2"/>
      <dgm:spPr/>
      <dgm:t>
        <a:bodyPr/>
        <a:lstStyle/>
        <a:p>
          <a:endParaRPr lang="en-US"/>
        </a:p>
      </dgm:t>
    </dgm:pt>
    <dgm:pt modelId="{10FE0831-9D56-4EB5-9091-566976BE9ECD}" type="pres">
      <dgm:prSet presAssocID="{F8581256-FBDF-441D-95EA-D6C85BBE9FD1}" presName="hierRoot2" presStyleCnt="0"/>
      <dgm:spPr/>
    </dgm:pt>
    <dgm:pt modelId="{E00A0B6B-EF52-4140-A1FC-C471713B8460}" type="pres">
      <dgm:prSet presAssocID="{F8581256-FBDF-441D-95EA-D6C85BBE9FD1}" presName="composite2" presStyleCnt="0"/>
      <dgm:spPr/>
    </dgm:pt>
    <dgm:pt modelId="{B2EFE835-6230-4638-A261-5B2325A1FA0D}" type="pres">
      <dgm:prSet presAssocID="{F8581256-FBDF-441D-95EA-D6C85BBE9FD1}" presName="background2" presStyleLbl="node2" presStyleIdx="0" presStyleCnt="2"/>
      <dgm:spPr/>
    </dgm:pt>
    <dgm:pt modelId="{0DA2A041-E60B-429B-AC40-D491B9E6EA4E}" type="pres">
      <dgm:prSet presAssocID="{F8581256-FBDF-441D-95EA-D6C85BBE9FD1}" presName="text2" presStyleLbl="fgAcc2" presStyleIdx="0" presStyleCnt="2">
        <dgm:presLayoutVars>
          <dgm:chPref val="3"/>
        </dgm:presLayoutVars>
      </dgm:prSet>
      <dgm:spPr/>
      <dgm:t>
        <a:bodyPr/>
        <a:lstStyle/>
        <a:p>
          <a:endParaRPr lang="en-US"/>
        </a:p>
      </dgm:t>
    </dgm:pt>
    <dgm:pt modelId="{278F05CD-E485-4912-808F-ECAAC00E5091}" type="pres">
      <dgm:prSet presAssocID="{F8581256-FBDF-441D-95EA-D6C85BBE9FD1}" presName="hierChild3" presStyleCnt="0"/>
      <dgm:spPr/>
    </dgm:pt>
    <dgm:pt modelId="{874FD77B-122A-4367-848E-5E19F0545C0B}" type="pres">
      <dgm:prSet presAssocID="{407DA405-9DE2-4E31-828C-82D9CB958125}" presName="Name10" presStyleLbl="parChTrans1D2" presStyleIdx="1" presStyleCnt="2"/>
      <dgm:spPr/>
      <dgm:t>
        <a:bodyPr/>
        <a:lstStyle/>
        <a:p>
          <a:endParaRPr lang="en-US"/>
        </a:p>
      </dgm:t>
    </dgm:pt>
    <dgm:pt modelId="{1B931CA2-7842-48B9-93AD-5F8BF99E0FE5}" type="pres">
      <dgm:prSet presAssocID="{BA819618-8D99-4CBD-B7A1-84DDF9D1EE04}" presName="hierRoot2" presStyleCnt="0"/>
      <dgm:spPr/>
    </dgm:pt>
    <dgm:pt modelId="{EF1ACF15-F5AA-468F-8456-7E9820B60CD8}" type="pres">
      <dgm:prSet presAssocID="{BA819618-8D99-4CBD-B7A1-84DDF9D1EE04}" presName="composite2" presStyleCnt="0"/>
      <dgm:spPr/>
    </dgm:pt>
    <dgm:pt modelId="{6D863A7D-34A6-42CF-A49D-A710109423D2}" type="pres">
      <dgm:prSet presAssocID="{BA819618-8D99-4CBD-B7A1-84DDF9D1EE04}" presName="background2" presStyleLbl="node2" presStyleIdx="1" presStyleCnt="2"/>
      <dgm:spPr/>
    </dgm:pt>
    <dgm:pt modelId="{1FE439DD-11B5-45CF-8E82-DCE402FDB455}" type="pres">
      <dgm:prSet presAssocID="{BA819618-8D99-4CBD-B7A1-84DDF9D1EE04}" presName="text2" presStyleLbl="fgAcc2" presStyleIdx="1" presStyleCnt="2">
        <dgm:presLayoutVars>
          <dgm:chPref val="3"/>
        </dgm:presLayoutVars>
      </dgm:prSet>
      <dgm:spPr/>
      <dgm:t>
        <a:bodyPr/>
        <a:lstStyle/>
        <a:p>
          <a:endParaRPr lang="en-US"/>
        </a:p>
      </dgm:t>
    </dgm:pt>
    <dgm:pt modelId="{C1FFFACA-3D11-4542-B2C0-299BEEFCDC94}" type="pres">
      <dgm:prSet presAssocID="{BA819618-8D99-4CBD-B7A1-84DDF9D1EE04}" presName="hierChild3" presStyleCnt="0"/>
      <dgm:spPr/>
    </dgm:pt>
    <dgm:pt modelId="{A6EFC6CA-7C21-4B7E-B94E-58BEE9454C1E}" type="pres">
      <dgm:prSet presAssocID="{54A796D9-04E0-41A4-9757-6E7E53BCE651}" presName="Name17" presStyleLbl="parChTrans1D3" presStyleIdx="0" presStyleCnt="2"/>
      <dgm:spPr/>
      <dgm:t>
        <a:bodyPr/>
        <a:lstStyle/>
        <a:p>
          <a:endParaRPr lang="en-US"/>
        </a:p>
      </dgm:t>
    </dgm:pt>
    <dgm:pt modelId="{796C5DE1-ACC3-4030-AB0B-7C55DB8A03BE}" type="pres">
      <dgm:prSet presAssocID="{06614A18-1C8E-49DC-B70A-5145565EA91D}" presName="hierRoot3" presStyleCnt="0"/>
      <dgm:spPr/>
    </dgm:pt>
    <dgm:pt modelId="{188BDBE2-7C5B-4681-AD3E-21F85204EB3A}" type="pres">
      <dgm:prSet presAssocID="{06614A18-1C8E-49DC-B70A-5145565EA91D}" presName="composite3" presStyleCnt="0"/>
      <dgm:spPr/>
    </dgm:pt>
    <dgm:pt modelId="{2DF1F2B9-4058-4640-9A20-2A4A27AE62C4}" type="pres">
      <dgm:prSet presAssocID="{06614A18-1C8E-49DC-B70A-5145565EA91D}" presName="background3" presStyleLbl="node3" presStyleIdx="0" presStyleCnt="2"/>
      <dgm:spPr/>
    </dgm:pt>
    <dgm:pt modelId="{BA5039F7-0137-49B3-BA60-88C948238F88}" type="pres">
      <dgm:prSet presAssocID="{06614A18-1C8E-49DC-B70A-5145565EA91D}" presName="text3" presStyleLbl="fgAcc3" presStyleIdx="0" presStyleCnt="2">
        <dgm:presLayoutVars>
          <dgm:chPref val="3"/>
        </dgm:presLayoutVars>
      </dgm:prSet>
      <dgm:spPr/>
      <dgm:t>
        <a:bodyPr/>
        <a:lstStyle/>
        <a:p>
          <a:endParaRPr lang="en-US"/>
        </a:p>
      </dgm:t>
    </dgm:pt>
    <dgm:pt modelId="{A4685DAE-F865-41FD-984F-31A7828BB080}" type="pres">
      <dgm:prSet presAssocID="{06614A18-1C8E-49DC-B70A-5145565EA91D}" presName="hierChild4" presStyleCnt="0"/>
      <dgm:spPr/>
    </dgm:pt>
    <dgm:pt modelId="{0C6F6DD2-1A46-4F9E-939F-2B4C85ED98CE}" type="pres">
      <dgm:prSet presAssocID="{5D67B086-A797-4523-9C92-3725941CE4FA}" presName="Name17" presStyleLbl="parChTrans1D3" presStyleIdx="1" presStyleCnt="2"/>
      <dgm:spPr/>
      <dgm:t>
        <a:bodyPr/>
        <a:lstStyle/>
        <a:p>
          <a:endParaRPr lang="en-US"/>
        </a:p>
      </dgm:t>
    </dgm:pt>
    <dgm:pt modelId="{27F32C50-2E84-4611-9299-629555BD34CB}" type="pres">
      <dgm:prSet presAssocID="{3B252CDF-9E60-4061-9B8A-FBC2DAA6DDBD}" presName="hierRoot3" presStyleCnt="0"/>
      <dgm:spPr/>
    </dgm:pt>
    <dgm:pt modelId="{EBEF98DB-7693-499A-9A1C-CD5EFAFD7845}" type="pres">
      <dgm:prSet presAssocID="{3B252CDF-9E60-4061-9B8A-FBC2DAA6DDBD}" presName="composite3" presStyleCnt="0"/>
      <dgm:spPr/>
    </dgm:pt>
    <dgm:pt modelId="{5CFAB67B-C0B9-4E7B-85F7-728980DACD48}" type="pres">
      <dgm:prSet presAssocID="{3B252CDF-9E60-4061-9B8A-FBC2DAA6DDBD}" presName="background3" presStyleLbl="node3" presStyleIdx="1" presStyleCnt="2"/>
      <dgm:spPr/>
    </dgm:pt>
    <dgm:pt modelId="{80A9A0F5-E410-4241-BF48-3FD0CDC826AA}" type="pres">
      <dgm:prSet presAssocID="{3B252CDF-9E60-4061-9B8A-FBC2DAA6DDBD}" presName="text3" presStyleLbl="fgAcc3" presStyleIdx="1" presStyleCnt="2">
        <dgm:presLayoutVars>
          <dgm:chPref val="3"/>
        </dgm:presLayoutVars>
      </dgm:prSet>
      <dgm:spPr/>
      <dgm:t>
        <a:bodyPr/>
        <a:lstStyle/>
        <a:p>
          <a:endParaRPr lang="en-US"/>
        </a:p>
      </dgm:t>
    </dgm:pt>
    <dgm:pt modelId="{F98284DD-EC6A-409E-B561-91B057F925F9}" type="pres">
      <dgm:prSet presAssocID="{3B252CDF-9E60-4061-9B8A-FBC2DAA6DDBD}" presName="hierChild4" presStyleCnt="0"/>
      <dgm:spPr/>
    </dgm:pt>
  </dgm:ptLst>
  <dgm:cxnLst>
    <dgm:cxn modelId="{C9EFDA9B-6610-451A-A059-5D56C5EB8CDC}" type="presOf" srcId="{06614A18-1C8E-49DC-B70A-5145565EA91D}" destId="{BA5039F7-0137-49B3-BA60-88C948238F88}" srcOrd="0" destOrd="0" presId="urn:microsoft.com/office/officeart/2005/8/layout/hierarchy1"/>
    <dgm:cxn modelId="{EB99B8F5-A856-44A4-B460-945859E559A6}" type="presOf" srcId="{3B252CDF-9E60-4061-9B8A-FBC2DAA6DDBD}" destId="{80A9A0F5-E410-4241-BF48-3FD0CDC826AA}" srcOrd="0" destOrd="0" presId="urn:microsoft.com/office/officeart/2005/8/layout/hierarchy1"/>
    <dgm:cxn modelId="{DC511897-F167-4BA5-9068-1EBF9FC1EB43}" type="presOf" srcId="{F8581256-FBDF-441D-95EA-D6C85BBE9FD1}" destId="{0DA2A041-E60B-429B-AC40-D491B9E6EA4E}" srcOrd="0" destOrd="0" presId="urn:microsoft.com/office/officeart/2005/8/layout/hierarchy1"/>
    <dgm:cxn modelId="{0E985D06-D5FF-41A0-9F50-921D6781FC97}" type="presOf" srcId="{407DA405-9DE2-4E31-828C-82D9CB958125}" destId="{874FD77B-122A-4367-848E-5E19F0545C0B}" srcOrd="0" destOrd="0" presId="urn:microsoft.com/office/officeart/2005/8/layout/hierarchy1"/>
    <dgm:cxn modelId="{F0FCF5D6-BC6B-4371-81BF-D663DE2F072D}" type="presOf" srcId="{B2A3096E-185D-45A5-912E-0CE5548A844A}" destId="{692AFBEC-04A3-43E4-BC6C-9A7AC465FC48}" srcOrd="0" destOrd="0" presId="urn:microsoft.com/office/officeart/2005/8/layout/hierarchy1"/>
    <dgm:cxn modelId="{F750134A-B2D5-4F98-88A7-08A03B2D3D06}" srcId="{BA819618-8D99-4CBD-B7A1-84DDF9D1EE04}" destId="{3B252CDF-9E60-4061-9B8A-FBC2DAA6DDBD}" srcOrd="1" destOrd="0" parTransId="{5D67B086-A797-4523-9C92-3725941CE4FA}" sibTransId="{1E8D4070-05A4-45DC-9A2F-A90811199918}"/>
    <dgm:cxn modelId="{DC47B2CB-4F04-4723-8BC3-C5A00E68F38B}" srcId="{BA819618-8D99-4CBD-B7A1-84DDF9D1EE04}" destId="{06614A18-1C8E-49DC-B70A-5145565EA91D}" srcOrd="0" destOrd="0" parTransId="{54A796D9-04E0-41A4-9757-6E7E53BCE651}" sibTransId="{FD9E7CA3-CBAC-4FA1-8020-60E1B2A6997A}"/>
    <dgm:cxn modelId="{A4C8F9ED-8247-4115-961C-A58E47E9BF8D}" type="presOf" srcId="{7EB2205C-522C-4A6A-8FB9-3557730F25EC}" destId="{9201BC22-92A5-427E-9BC5-EE1878560CFC}" srcOrd="0" destOrd="0" presId="urn:microsoft.com/office/officeart/2005/8/layout/hierarchy1"/>
    <dgm:cxn modelId="{02376851-3E99-4DB7-ACF9-6C96D3FB45D8}" type="presOf" srcId="{5D67B086-A797-4523-9C92-3725941CE4FA}" destId="{0C6F6DD2-1A46-4F9E-939F-2B4C85ED98CE}" srcOrd="0" destOrd="0" presId="urn:microsoft.com/office/officeart/2005/8/layout/hierarchy1"/>
    <dgm:cxn modelId="{CB6824B0-858C-417B-BA6B-37F1737D6832}" srcId="{7EB2205C-522C-4A6A-8FB9-3557730F25EC}" destId="{F8581256-FBDF-441D-95EA-D6C85BBE9FD1}" srcOrd="0" destOrd="0" parTransId="{B2A3096E-185D-45A5-912E-0CE5548A844A}" sibTransId="{C2C77E61-D7B5-4893-ADEC-9862FBB48D07}"/>
    <dgm:cxn modelId="{76A09946-E43F-4E0C-B6AC-E67980B0A1DB}" srcId="{7EB2205C-522C-4A6A-8FB9-3557730F25EC}" destId="{BA819618-8D99-4CBD-B7A1-84DDF9D1EE04}" srcOrd="1" destOrd="0" parTransId="{407DA405-9DE2-4E31-828C-82D9CB958125}" sibTransId="{14D0B285-2B95-4EB3-9409-B00C053B2AD1}"/>
    <dgm:cxn modelId="{E7DA37BB-6106-4644-B3A2-431CAD9882B5}" type="presOf" srcId="{54A796D9-04E0-41A4-9757-6E7E53BCE651}" destId="{A6EFC6CA-7C21-4B7E-B94E-58BEE9454C1E}" srcOrd="0" destOrd="0" presId="urn:microsoft.com/office/officeart/2005/8/layout/hierarchy1"/>
    <dgm:cxn modelId="{C8546E55-F44D-40C9-8902-8527F6E9EBF5}" type="presOf" srcId="{BA819618-8D99-4CBD-B7A1-84DDF9D1EE04}" destId="{1FE439DD-11B5-45CF-8E82-DCE402FDB455}" srcOrd="0" destOrd="0" presId="urn:microsoft.com/office/officeart/2005/8/layout/hierarchy1"/>
    <dgm:cxn modelId="{30D49ED3-5AD2-45EF-8C4C-92E3D2ED3F3D}" type="presOf" srcId="{FA38C542-168A-4741-8656-33153402449A}" destId="{05029951-B61B-4E29-8360-32A9333F51CE}" srcOrd="0" destOrd="0" presId="urn:microsoft.com/office/officeart/2005/8/layout/hierarchy1"/>
    <dgm:cxn modelId="{D0FF46ED-EA08-4FB2-B245-484A73B19CFC}" srcId="{FA38C542-168A-4741-8656-33153402449A}" destId="{7EB2205C-522C-4A6A-8FB9-3557730F25EC}" srcOrd="0" destOrd="0" parTransId="{BDB6F7E2-B471-414E-B966-DFF37DECFBAA}" sibTransId="{1D22A4EA-4DE7-4DBA-B9D3-0028E56083EB}"/>
    <dgm:cxn modelId="{05BCABB7-4A12-40D1-955E-93932FB24FA9}" type="presParOf" srcId="{05029951-B61B-4E29-8360-32A9333F51CE}" destId="{E6D62514-0922-4D71-B4AA-F7EC2D74A5A7}" srcOrd="0" destOrd="0" presId="urn:microsoft.com/office/officeart/2005/8/layout/hierarchy1"/>
    <dgm:cxn modelId="{3AC7A6FA-D4D5-464A-A74D-324539AF9242}" type="presParOf" srcId="{E6D62514-0922-4D71-B4AA-F7EC2D74A5A7}" destId="{B93ED08F-539A-4F92-9F4C-57954623DEA1}" srcOrd="0" destOrd="0" presId="urn:microsoft.com/office/officeart/2005/8/layout/hierarchy1"/>
    <dgm:cxn modelId="{2BC8FB4C-C562-4F9E-AEB7-FF61EF1965BA}" type="presParOf" srcId="{B93ED08F-539A-4F92-9F4C-57954623DEA1}" destId="{1D5D1A2F-F0FE-47F9-B755-BB171DD39CB6}" srcOrd="0" destOrd="0" presId="urn:microsoft.com/office/officeart/2005/8/layout/hierarchy1"/>
    <dgm:cxn modelId="{4E877642-5923-46AF-BB01-CAF5FB51DC44}" type="presParOf" srcId="{B93ED08F-539A-4F92-9F4C-57954623DEA1}" destId="{9201BC22-92A5-427E-9BC5-EE1878560CFC}" srcOrd="1" destOrd="0" presId="urn:microsoft.com/office/officeart/2005/8/layout/hierarchy1"/>
    <dgm:cxn modelId="{55710625-E78F-4698-BB19-6B30DD748ACF}" type="presParOf" srcId="{E6D62514-0922-4D71-B4AA-F7EC2D74A5A7}" destId="{4A086FF9-3043-4B6C-8C5E-2F0121B75A2A}" srcOrd="1" destOrd="0" presId="urn:microsoft.com/office/officeart/2005/8/layout/hierarchy1"/>
    <dgm:cxn modelId="{FD761451-3124-4BE8-B045-E0EE59C28A11}" type="presParOf" srcId="{4A086FF9-3043-4B6C-8C5E-2F0121B75A2A}" destId="{692AFBEC-04A3-43E4-BC6C-9A7AC465FC48}" srcOrd="0" destOrd="0" presId="urn:microsoft.com/office/officeart/2005/8/layout/hierarchy1"/>
    <dgm:cxn modelId="{82519935-4B64-4C64-B145-E394EEFE340C}" type="presParOf" srcId="{4A086FF9-3043-4B6C-8C5E-2F0121B75A2A}" destId="{10FE0831-9D56-4EB5-9091-566976BE9ECD}" srcOrd="1" destOrd="0" presId="urn:microsoft.com/office/officeart/2005/8/layout/hierarchy1"/>
    <dgm:cxn modelId="{4DCF71A6-C853-4ACF-94FA-98A98FDD7B30}" type="presParOf" srcId="{10FE0831-9D56-4EB5-9091-566976BE9ECD}" destId="{E00A0B6B-EF52-4140-A1FC-C471713B8460}" srcOrd="0" destOrd="0" presId="urn:microsoft.com/office/officeart/2005/8/layout/hierarchy1"/>
    <dgm:cxn modelId="{4508B321-214A-42B1-A36F-9D4C28433D77}" type="presParOf" srcId="{E00A0B6B-EF52-4140-A1FC-C471713B8460}" destId="{B2EFE835-6230-4638-A261-5B2325A1FA0D}" srcOrd="0" destOrd="0" presId="urn:microsoft.com/office/officeart/2005/8/layout/hierarchy1"/>
    <dgm:cxn modelId="{1A48DB69-9BD7-4564-A4D9-88ED371B47B7}" type="presParOf" srcId="{E00A0B6B-EF52-4140-A1FC-C471713B8460}" destId="{0DA2A041-E60B-429B-AC40-D491B9E6EA4E}" srcOrd="1" destOrd="0" presId="urn:microsoft.com/office/officeart/2005/8/layout/hierarchy1"/>
    <dgm:cxn modelId="{F6940CCA-7AC0-4343-B686-F70E5CB115FA}" type="presParOf" srcId="{10FE0831-9D56-4EB5-9091-566976BE9ECD}" destId="{278F05CD-E485-4912-808F-ECAAC00E5091}" srcOrd="1" destOrd="0" presId="urn:microsoft.com/office/officeart/2005/8/layout/hierarchy1"/>
    <dgm:cxn modelId="{F0A3626F-58C8-4F14-B769-9FFAE57CA549}" type="presParOf" srcId="{4A086FF9-3043-4B6C-8C5E-2F0121B75A2A}" destId="{874FD77B-122A-4367-848E-5E19F0545C0B}" srcOrd="2" destOrd="0" presId="urn:microsoft.com/office/officeart/2005/8/layout/hierarchy1"/>
    <dgm:cxn modelId="{1E2E0FC2-5135-49B9-97DE-BEF046EB2BFA}" type="presParOf" srcId="{4A086FF9-3043-4B6C-8C5E-2F0121B75A2A}" destId="{1B931CA2-7842-48B9-93AD-5F8BF99E0FE5}" srcOrd="3" destOrd="0" presId="urn:microsoft.com/office/officeart/2005/8/layout/hierarchy1"/>
    <dgm:cxn modelId="{FEEF8CC9-DC75-448B-B4F4-EF58A00AD1BE}" type="presParOf" srcId="{1B931CA2-7842-48B9-93AD-5F8BF99E0FE5}" destId="{EF1ACF15-F5AA-468F-8456-7E9820B60CD8}" srcOrd="0" destOrd="0" presId="urn:microsoft.com/office/officeart/2005/8/layout/hierarchy1"/>
    <dgm:cxn modelId="{B8AD3A90-6BB4-4984-AD09-A67653400F96}" type="presParOf" srcId="{EF1ACF15-F5AA-468F-8456-7E9820B60CD8}" destId="{6D863A7D-34A6-42CF-A49D-A710109423D2}" srcOrd="0" destOrd="0" presId="urn:microsoft.com/office/officeart/2005/8/layout/hierarchy1"/>
    <dgm:cxn modelId="{E6B3A872-BE08-4881-A39D-BB31F0508068}" type="presParOf" srcId="{EF1ACF15-F5AA-468F-8456-7E9820B60CD8}" destId="{1FE439DD-11B5-45CF-8E82-DCE402FDB455}" srcOrd="1" destOrd="0" presId="urn:microsoft.com/office/officeart/2005/8/layout/hierarchy1"/>
    <dgm:cxn modelId="{CB7FD2B0-A7B6-4DAD-8990-F1696AEA8CFD}" type="presParOf" srcId="{1B931CA2-7842-48B9-93AD-5F8BF99E0FE5}" destId="{C1FFFACA-3D11-4542-B2C0-299BEEFCDC94}" srcOrd="1" destOrd="0" presId="urn:microsoft.com/office/officeart/2005/8/layout/hierarchy1"/>
    <dgm:cxn modelId="{1481C4DE-7AEA-4892-B10D-21F83380D7A5}" type="presParOf" srcId="{C1FFFACA-3D11-4542-B2C0-299BEEFCDC94}" destId="{A6EFC6CA-7C21-4B7E-B94E-58BEE9454C1E}" srcOrd="0" destOrd="0" presId="urn:microsoft.com/office/officeart/2005/8/layout/hierarchy1"/>
    <dgm:cxn modelId="{FAFF8F5C-123C-4590-A7E6-8D3C5A334EF4}" type="presParOf" srcId="{C1FFFACA-3D11-4542-B2C0-299BEEFCDC94}" destId="{796C5DE1-ACC3-4030-AB0B-7C55DB8A03BE}" srcOrd="1" destOrd="0" presId="urn:microsoft.com/office/officeart/2005/8/layout/hierarchy1"/>
    <dgm:cxn modelId="{E5C9483D-40DE-4006-91B2-36A4204A3B24}" type="presParOf" srcId="{796C5DE1-ACC3-4030-AB0B-7C55DB8A03BE}" destId="{188BDBE2-7C5B-4681-AD3E-21F85204EB3A}" srcOrd="0" destOrd="0" presId="urn:microsoft.com/office/officeart/2005/8/layout/hierarchy1"/>
    <dgm:cxn modelId="{F1AE037B-D08D-4A3C-A833-9193724DCB17}" type="presParOf" srcId="{188BDBE2-7C5B-4681-AD3E-21F85204EB3A}" destId="{2DF1F2B9-4058-4640-9A20-2A4A27AE62C4}" srcOrd="0" destOrd="0" presId="urn:microsoft.com/office/officeart/2005/8/layout/hierarchy1"/>
    <dgm:cxn modelId="{F27FA430-7EC3-4862-8EB7-13AD3554E43B}" type="presParOf" srcId="{188BDBE2-7C5B-4681-AD3E-21F85204EB3A}" destId="{BA5039F7-0137-49B3-BA60-88C948238F88}" srcOrd="1" destOrd="0" presId="urn:microsoft.com/office/officeart/2005/8/layout/hierarchy1"/>
    <dgm:cxn modelId="{309F9755-55BB-4205-9B6E-210CD20AD183}" type="presParOf" srcId="{796C5DE1-ACC3-4030-AB0B-7C55DB8A03BE}" destId="{A4685DAE-F865-41FD-984F-31A7828BB080}" srcOrd="1" destOrd="0" presId="urn:microsoft.com/office/officeart/2005/8/layout/hierarchy1"/>
    <dgm:cxn modelId="{E2DC005E-EE7C-42CC-B6E1-1F92DB6737F0}" type="presParOf" srcId="{C1FFFACA-3D11-4542-B2C0-299BEEFCDC94}" destId="{0C6F6DD2-1A46-4F9E-939F-2B4C85ED98CE}" srcOrd="2" destOrd="0" presId="urn:microsoft.com/office/officeart/2005/8/layout/hierarchy1"/>
    <dgm:cxn modelId="{E0BF66F3-F0F8-4553-A960-A01CDD20972B}" type="presParOf" srcId="{C1FFFACA-3D11-4542-B2C0-299BEEFCDC94}" destId="{27F32C50-2E84-4611-9299-629555BD34CB}" srcOrd="3" destOrd="0" presId="urn:microsoft.com/office/officeart/2005/8/layout/hierarchy1"/>
    <dgm:cxn modelId="{1005EF20-1FF4-485A-B9EE-1DB20745D787}" type="presParOf" srcId="{27F32C50-2E84-4611-9299-629555BD34CB}" destId="{EBEF98DB-7693-499A-9A1C-CD5EFAFD7845}" srcOrd="0" destOrd="0" presId="urn:microsoft.com/office/officeart/2005/8/layout/hierarchy1"/>
    <dgm:cxn modelId="{B432644C-4BD0-44CF-8D3A-909F53E234DC}" type="presParOf" srcId="{EBEF98DB-7693-499A-9A1C-CD5EFAFD7845}" destId="{5CFAB67B-C0B9-4E7B-85F7-728980DACD48}" srcOrd="0" destOrd="0" presId="urn:microsoft.com/office/officeart/2005/8/layout/hierarchy1"/>
    <dgm:cxn modelId="{E68B308E-6E25-498C-BF94-ABCD8F287267}" type="presParOf" srcId="{EBEF98DB-7693-499A-9A1C-CD5EFAFD7845}" destId="{80A9A0F5-E410-4241-BF48-3FD0CDC826AA}" srcOrd="1" destOrd="0" presId="urn:microsoft.com/office/officeart/2005/8/layout/hierarchy1"/>
    <dgm:cxn modelId="{A89250BE-BEE5-4F0C-BD00-01310EAB6F64}" type="presParOf" srcId="{27F32C50-2E84-4611-9299-629555BD34CB}" destId="{F98284DD-EC6A-409E-B561-91B057F925F9}" srcOrd="1" destOrd="0" presId="urn:microsoft.com/office/officeart/2005/8/layout/hierarchy1"/>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4AB85114-151F-4DD3-A0B8-3D48A215911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 xmlns:a16="http://schemas.microsoft.com/office/drawing/2014/main" id="{11E6D90B-9A8F-485C-8292-FBB99BB4E9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454983-44D3-45A8-9D86-0B9C45442AB1}" type="datetimeFigureOut">
              <a:rPr lang="en-IN" smtClean="0"/>
              <a:pPr/>
              <a:t>05-09-2024</a:t>
            </a:fld>
            <a:endParaRPr lang="en-IN"/>
          </a:p>
        </p:txBody>
      </p:sp>
      <p:sp>
        <p:nvSpPr>
          <p:cNvPr id="4" name="Footer Placeholder 3">
            <a:extLst>
              <a:ext uri="{FF2B5EF4-FFF2-40B4-BE49-F238E27FC236}">
                <a16:creationId xmlns="" xmlns:a16="http://schemas.microsoft.com/office/drawing/2014/main" id="{957CB2A6-6534-401E-8C5F-E86CDFCB3F4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 xmlns:a16="http://schemas.microsoft.com/office/drawing/2014/main" id="{694E556C-8D15-4673-BFA2-E8DEF4C2CB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7C8025-BFE7-4B0B-BEDD-AFE1C976CB6D}" type="slidenum">
              <a:rPr lang="en-IN" smtClean="0"/>
              <a:pPr/>
              <a:t>‹#›</a:t>
            </a:fld>
            <a:endParaRPr lang="en-IN"/>
          </a:p>
        </p:txBody>
      </p:sp>
    </p:spTree>
    <p:extLst>
      <p:ext uri="{BB962C8B-B14F-4D97-AF65-F5344CB8AC3E}">
        <p14:creationId xmlns="" xmlns:p14="http://schemas.microsoft.com/office/powerpoint/2010/main" val="15385501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9/5/2024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C79BDEF-6165-4E72-B1A6-6E8034CEC248}" type="slidenum">
              <a:rPr lang="en-US" smtClean="0"/>
              <a:pPr/>
              <a:t>2</a:t>
            </a:fld>
            <a:endParaRPr lang="en-US"/>
          </a:p>
        </p:txBody>
      </p:sp>
    </p:spTree>
    <p:extLst>
      <p:ext uri="{BB962C8B-B14F-4D97-AF65-F5344CB8AC3E}">
        <p14:creationId xmlns="" xmlns:p14="http://schemas.microsoft.com/office/powerpoint/2010/main" val="3552517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79BDEF-6165-4E72-B1A6-6E8034CEC248}" type="slidenum">
              <a:rPr lang="en-US" smtClean="0"/>
              <a:pPr/>
              <a:t>52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79BDEF-6165-4E72-B1A6-6E8034CEC248}" type="slidenum">
              <a:rPr lang="en-US" smtClean="0"/>
              <a:pPr/>
              <a:t>53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79BDEF-6165-4E72-B1A6-6E8034CEC248}" type="slidenum">
              <a:rPr lang="en-US" smtClean="0"/>
              <a:pPr/>
              <a:t>54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79BDEF-6165-4E72-B1A6-6E8034CEC248}" type="slidenum">
              <a:rPr lang="en-US" smtClean="0"/>
              <a:pPr/>
              <a:t>55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79BDEF-6165-4E72-B1A6-6E8034CEC248}" type="slidenum">
              <a:rPr lang="en-US" smtClean="0"/>
              <a:pPr/>
              <a:t>56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79BDEF-6165-4E72-B1A6-6E8034CEC248}" type="slidenum">
              <a:rPr lang="en-US" smtClean="0"/>
              <a:pPr/>
              <a:t>57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79BDEF-6165-4E72-B1A6-6E8034CEC248}" type="slidenum">
              <a:rPr lang="en-US" smtClean="0"/>
              <a:pPr/>
              <a:t>58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79BDEF-6165-4E72-B1A6-6E8034CEC248}" type="slidenum">
              <a:rPr lang="en-US" smtClean="0"/>
              <a:pPr/>
              <a:t>59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79BDEF-6165-4E72-B1A6-6E8034CEC248}" type="slidenum">
              <a:rPr lang="en-US" smtClean="0"/>
              <a:pPr/>
              <a:t>60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79BDEF-6165-4E72-B1A6-6E8034CEC248}" type="slidenum">
              <a:rPr lang="en-US" smtClean="0"/>
              <a:pPr/>
              <a:t>61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79BDEF-6165-4E72-B1A6-6E8034CEC248}" type="slidenum">
              <a:rPr lang="en-US" smtClean="0"/>
              <a:pPr/>
              <a:t>44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79BDEF-6165-4E72-B1A6-6E8034CEC248}" type="slidenum">
              <a:rPr lang="en-US" smtClean="0"/>
              <a:pPr/>
              <a:t>62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79BDEF-6165-4E72-B1A6-6E8034CEC248}" type="slidenum">
              <a:rPr lang="en-US" smtClean="0"/>
              <a:pPr/>
              <a:t>63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79BDEF-6165-4E72-B1A6-6E8034CEC248}" type="slidenum">
              <a:rPr lang="en-US" smtClean="0"/>
              <a:pPr/>
              <a:t>64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79BDEF-6165-4E72-B1A6-6E8034CEC248}" type="slidenum">
              <a:rPr lang="en-US" smtClean="0"/>
              <a:pPr/>
              <a:t>65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79BDEF-6165-4E72-B1A6-6E8034CEC248}" type="slidenum">
              <a:rPr lang="en-US" smtClean="0"/>
              <a:pPr/>
              <a:t>66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79BDEF-6165-4E72-B1A6-6E8034CEC248}" type="slidenum">
              <a:rPr lang="en-US" smtClean="0"/>
              <a:pPr/>
              <a:t>67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79BDEF-6165-4E72-B1A6-6E8034CEC248}" type="slidenum">
              <a:rPr lang="en-US" smtClean="0"/>
              <a:pPr/>
              <a:t>68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79BDEF-6165-4E72-B1A6-6E8034CEC248}" type="slidenum">
              <a:rPr lang="en-US" smtClean="0"/>
              <a:pPr/>
              <a:t>69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79BDEF-6165-4E72-B1A6-6E8034CEC248}" type="slidenum">
              <a:rPr lang="en-US" smtClean="0"/>
              <a:pPr/>
              <a:t>70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79BDEF-6165-4E72-B1A6-6E8034CEC248}" type="slidenum">
              <a:rPr lang="en-US" smtClean="0"/>
              <a:pPr/>
              <a:t>71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79BDEF-6165-4E72-B1A6-6E8034CEC248}" type="slidenum">
              <a:rPr lang="en-US" smtClean="0"/>
              <a:pPr/>
              <a:t>45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79BDEF-6165-4E72-B1A6-6E8034CEC248}" type="slidenum">
              <a:rPr lang="en-US" smtClean="0"/>
              <a:pPr/>
              <a:t>72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79BDEF-6165-4E72-B1A6-6E8034CEC248}" type="slidenum">
              <a:rPr lang="en-US" smtClean="0"/>
              <a:pPr/>
              <a:t>73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79BDEF-6165-4E72-B1A6-6E8034CEC248}" type="slidenum">
              <a:rPr lang="en-US" smtClean="0"/>
              <a:pPr/>
              <a:t>46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79BDEF-6165-4E72-B1A6-6E8034CEC248}" type="slidenum">
              <a:rPr lang="en-US" smtClean="0"/>
              <a:pPr/>
              <a:t>47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79BDEF-6165-4E72-B1A6-6E8034CEC248}" type="slidenum">
              <a:rPr lang="en-US" smtClean="0"/>
              <a:pPr/>
              <a:t>48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79BDEF-6165-4E72-B1A6-6E8034CEC248}" type="slidenum">
              <a:rPr lang="en-US" smtClean="0"/>
              <a:pPr/>
              <a:t>49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79BDEF-6165-4E72-B1A6-6E8034CEC248}" type="slidenum">
              <a:rPr lang="en-US" smtClean="0"/>
              <a:pPr/>
              <a:t>50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79BDEF-6165-4E72-B1A6-6E8034CEC248}" type="slidenum">
              <a:rPr lang="en-US" smtClean="0"/>
              <a:pPr/>
              <a:t>51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1.png"/><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Master" Target="../slideMasters/slideMaster1.xml"/><Relationship Id="rId6" Type="http://schemas.openxmlformats.org/officeDocument/2006/relationships/image" Target="NULL"/><Relationship Id="rId5" Type="http://schemas.openxmlformats.org/officeDocument/2006/relationships/image" Target="../media/image2.png"/><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1.png"/><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Master" Target="../slideMasters/slideMaster1.xml"/><Relationship Id="rId6" Type="http://schemas.openxmlformats.org/officeDocument/2006/relationships/image" Target="NULL"/><Relationship Id="rId5" Type="http://schemas.openxmlformats.org/officeDocument/2006/relationships/image" Target="../media/image2.png"/><Relationship Id="rId4" Type="http://schemas.openxmlformats.org/officeDocument/2006/relationships/image" Target="NULL"/></Relationships>
</file>

<file path=ppt/slideLayouts/_rels/slideLayout12.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1.png"/><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Master" Target="../slideMasters/slideMaster1.xml"/><Relationship Id="rId6" Type="http://schemas.openxmlformats.org/officeDocument/2006/relationships/image" Target="NULL"/><Relationship Id="rId5" Type="http://schemas.openxmlformats.org/officeDocument/2006/relationships/image" Target="../media/image2.png"/><Relationship Id="rId4" Type="http://schemas.openxmlformats.org/officeDocument/2006/relationships/image" Target="NULL"/></Relationships>
</file>

<file path=ppt/slideLayouts/_rels/slideLayout1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1.png"/><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Master" Target="../slideMasters/slideMaster1.xml"/><Relationship Id="rId6" Type="http://schemas.openxmlformats.org/officeDocument/2006/relationships/image" Target="NULL"/><Relationship Id="rId5" Type="http://schemas.openxmlformats.org/officeDocument/2006/relationships/image" Target="../media/image2.png"/><Relationship Id="rId4" Type="http://schemas.openxmlformats.org/officeDocument/2006/relationships/image" Target="NULL"/></Relationships>
</file>

<file path=ppt/slideLayouts/_rels/slideLayout14.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1.png"/><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Master" Target="../slideMasters/slideMaster1.xml"/><Relationship Id="rId6" Type="http://schemas.openxmlformats.org/officeDocument/2006/relationships/image" Target="NULL"/><Relationship Id="rId5" Type="http://schemas.openxmlformats.org/officeDocument/2006/relationships/image" Target="../media/image2.png"/><Relationship Id="rId4" Type="http://schemas.openxmlformats.org/officeDocument/2006/relationships/image" Target="NULL"/></Relationships>
</file>

<file path=ppt/slideLayouts/_rels/slideLayout15.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1.png"/><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Master" Target="../slideMasters/slideMaster1.xml"/><Relationship Id="rId6" Type="http://schemas.openxmlformats.org/officeDocument/2006/relationships/image" Target="NULL"/><Relationship Id="rId5" Type="http://schemas.openxmlformats.org/officeDocument/2006/relationships/image" Target="../media/image2.png"/><Relationship Id="rId4" Type="http://schemas.openxmlformats.org/officeDocument/2006/relationships/image" Target="NULL"/></Relationships>
</file>

<file path=ppt/slideLayouts/_rels/slideLayout16.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1.png"/><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Master" Target="../slideMasters/slideMaster1.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1.png"/><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Master" Target="../slideMasters/slideMaster1.xml"/><Relationship Id="rId6" Type="http://schemas.openxmlformats.org/officeDocument/2006/relationships/image" Target="NULL"/><Relationship Id="rId5" Type="http://schemas.openxmlformats.org/officeDocument/2006/relationships/image" Target="../media/image2.png"/><Relationship Id="rId4" Type="http://schemas.openxmlformats.org/officeDocument/2006/relationships/image" Target="NULL"/></Relationships>
</file>

<file path=ppt/slideLayouts/_rels/slideLayout18.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1.png"/><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Master" Target="../slideMasters/slideMaster1.xml"/><Relationship Id="rId6" Type="http://schemas.openxmlformats.org/officeDocument/2006/relationships/image" Target="NULL"/><Relationship Id="rId5" Type="http://schemas.openxmlformats.org/officeDocument/2006/relationships/image" Target="../media/image2.png"/><Relationship Id="rId4" Type="http://schemas.openxmlformats.org/officeDocument/2006/relationships/image" Target="NULL"/></Relationships>
</file>

<file path=ppt/slideLayouts/_rels/slideLayout19.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1.png"/><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Master" Target="../slideMasters/slideMaster1.xml"/><Relationship Id="rId6" Type="http://schemas.openxmlformats.org/officeDocument/2006/relationships/image" Target="NULL"/><Relationship Id="rId5" Type="http://schemas.openxmlformats.org/officeDocument/2006/relationships/image" Target="../media/image2.png"/><Relationship Id="rId4" Type="http://schemas.openxmlformats.org/officeDocument/2006/relationships/image" Target="NULL"/></Relationships>
</file>

<file path=ppt/slideLayouts/_rels/slideLayout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1.png"/><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Master" Target="../slideMasters/slideMaster1.xml"/><Relationship Id="rId6" Type="http://schemas.openxmlformats.org/officeDocument/2006/relationships/image" Target="NULL"/><Relationship Id="rId5" Type="http://schemas.openxmlformats.org/officeDocument/2006/relationships/image" Target="../media/image2.png"/><Relationship Id="rId4" Type="http://schemas.openxmlformats.org/officeDocument/2006/relationships/image" Target="NULL"/><Relationship Id="rId9" Type="http://schemas.openxmlformats.org/officeDocument/2006/relationships/image" Target="NULL"/></Relationships>
</file>

<file path=ppt/slideLayouts/_rels/slideLayout21.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1.png"/><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Master" Target="../slideMasters/slideMaster1.xml"/><Relationship Id="rId6" Type="http://schemas.openxmlformats.org/officeDocument/2006/relationships/image" Target="NULL"/><Relationship Id="rId5" Type="http://schemas.openxmlformats.org/officeDocument/2006/relationships/image" Target="../media/image2.png"/><Relationship Id="rId4" Type="http://schemas.openxmlformats.org/officeDocument/2006/relationships/image" Target="NUL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 xmlns:a14="http://schemas.microsoft.com/office/drawing/2010/main">
                <a:solidFill>
                  <a:srgbClr val="FFFFFF"/>
                </a:solidFill>
              </a14:hiddenFill>
            </a:ext>
          </a:extLst>
        </p:spPr>
      </p:pic>
      <p:sp>
        <p:nvSpPr>
          <p:cNvPr id="37" name="Picture Placeholder 36">
            <a:extLst>
              <a:ext uri="{FF2B5EF4-FFF2-40B4-BE49-F238E27FC236}">
                <a16:creationId xmlns=""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28A0092B-C50C-407E-A947-70E740481C1C}">
                <a14:useLocalDpi xmlns=""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 xmlns:a16="http://schemas.microsoft.com/office/drawing/2014/main" id="{4A8E0F54-DC01-449D-B951-DC7CBAFD9546}"/>
              </a:ext>
            </a:extLst>
          </p:cNvPr>
          <p:cNvPicPr>
            <a:picLocks noChangeAspect="1" noChangeArrowheads="1"/>
          </p:cNvPicPr>
          <p:nvPr userDrawn="1"/>
        </p:nvPicPr>
        <p:blipFill>
          <a:blip r:embed="rId8" cstate="print">
            <a:lum bright="70000" contrast="-70000"/>
            <a:extLst>
              <a:ext uri="{28A0092B-C50C-407E-A947-70E740481C1C}">
                <a14:useLocalDpi xmlns=""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 xmlns:a14="http://schemas.microsoft.com/office/drawing/2010/main">
                <a:solidFill>
                  <a:srgbClr val="FFFFFF"/>
                </a:solidFill>
              </a14:hiddenFill>
            </a:ext>
          </a:extLst>
        </p:spPr>
      </p:pic>
      <p:sp>
        <p:nvSpPr>
          <p:cNvPr id="21" name="Picture Placeholder 20">
            <a:extLst>
              <a:ext uri="{FF2B5EF4-FFF2-40B4-BE49-F238E27FC236}">
                <a16:creationId xmlns=""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28A0092B-C50C-407E-A947-70E740481C1C}">
                <a14:useLocalDpi xmlns=""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 xmlns:a16="http://schemas.microsoft.com/office/drawing/2014/main" id="{5F55812D-505A-4B1A-9EB5-16DCD08F2B82}"/>
              </a:ext>
            </a:extLst>
          </p:cNvPr>
          <p:cNvPicPr>
            <a:picLocks noChangeAspect="1" noChangeArrowheads="1"/>
          </p:cNvPicPr>
          <p:nvPr userDrawn="1"/>
        </p:nvPicPr>
        <p:blipFill>
          <a:blip r:embed="rId8" cstate="print">
            <a:lum bright="70000" contrast="-70000"/>
            <a:extLst>
              <a:ext uri="{28A0092B-C50C-407E-A947-70E740481C1C}">
                <a14:useLocalDpi xmlns=""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 xmlns:a14="http://schemas.microsoft.com/office/drawing/2010/main">
                <a:solidFill>
                  <a:srgbClr val="FFFFFF"/>
                </a:solidFill>
              </a14:hiddenFill>
            </a:ext>
          </a:extLst>
        </p:spPr>
      </p:pic>
      <p:sp>
        <p:nvSpPr>
          <p:cNvPr id="34" name="Picture Placeholder 33">
            <a:extLst>
              <a:ext uri="{FF2B5EF4-FFF2-40B4-BE49-F238E27FC236}">
                <a16:creationId xmlns=""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28A0092B-C50C-407E-A947-70E740481C1C}">
                <a14:useLocalDpi xmlns=""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AE6570A8-081D-45CE-A0DD-F78F5EDB0F9B}"/>
              </a:ext>
            </a:extLst>
          </p:cNvPr>
          <p:cNvPicPr>
            <a:picLocks noChangeAspect="1" noChangeArrowheads="1"/>
          </p:cNvPicPr>
          <p:nvPr userDrawn="1"/>
        </p:nvPicPr>
        <p:blipFill>
          <a:blip r:embed="rId8" cstate="print">
            <a:lum bright="70000" contrast="-70000"/>
            <a:extLst>
              <a:ext uri="{28A0092B-C50C-407E-A947-70E740481C1C}">
                <a14:useLocalDpi xmlns=""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28A0092B-C50C-407E-A947-70E740481C1C}">
                <a14:useLocalDpi xmlns=""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00C9ED70-1CC8-4EF2-BE10-AAFE24AAC5D7}"/>
              </a:ext>
            </a:extLst>
          </p:cNvPr>
          <p:cNvPicPr>
            <a:picLocks noChangeAspect="1" noChangeArrowheads="1"/>
          </p:cNvPicPr>
          <p:nvPr userDrawn="1"/>
        </p:nvPicPr>
        <p:blipFill>
          <a:blip r:embed="rId8" cstate="print">
            <a:lum bright="70000" contrast="-70000"/>
            <a:extLst>
              <a:ext uri="{28A0092B-C50C-407E-A947-70E740481C1C}">
                <a14:useLocalDpi xmlns=""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28A0092B-C50C-407E-A947-70E740481C1C}">
                <a14:useLocalDpi xmlns=""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80BF4AFD-B365-46D4-AAC5-485DFA5A7D42}"/>
              </a:ext>
            </a:extLst>
          </p:cNvPr>
          <p:cNvPicPr>
            <a:picLocks noChangeAspect="1" noChangeArrowheads="1"/>
          </p:cNvPicPr>
          <p:nvPr userDrawn="1"/>
        </p:nvPicPr>
        <p:blipFill>
          <a:blip r:embed="rId8" cstate="print">
            <a:lum bright="70000" contrast="-70000"/>
            <a:extLst>
              <a:ext uri="{28A0092B-C50C-407E-A947-70E740481C1C}">
                <a14:useLocalDpi xmlns=""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alpha val="91000"/>
                </a:srgbClr>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0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endParaRPr lang="en-US" dirty="0"/>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endParaRPr lang="en-US" dirty="0"/>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6" cstate="print">
            <a:extLst>
              <a:ext uri="{28A0092B-C50C-407E-A947-70E740481C1C}">
                <a14:useLocalDpi xmlns=""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endParaRPr lang="en-US" dirty="0"/>
          </a:p>
        </p:txBody>
      </p:sp>
      <p:pic>
        <p:nvPicPr>
          <p:cNvPr id="21" name="Picture 20" descr="User icon Royalty Free Vector Image - VectorStock">
            <a:extLst>
              <a:ext uri="{FF2B5EF4-FFF2-40B4-BE49-F238E27FC236}">
                <a16:creationId xmlns="" xmlns:a16="http://schemas.microsoft.com/office/drawing/2014/main" id="{AEB45C91-0DA6-4973-9AEA-FF1388508ACC}"/>
              </a:ext>
            </a:extLst>
          </p:cNvPr>
          <p:cNvPicPr>
            <a:picLocks noChangeAspect="1" noChangeArrowheads="1"/>
          </p:cNvPicPr>
          <p:nvPr userDrawn="1"/>
        </p:nvPicPr>
        <p:blipFill>
          <a:blip r:embed="rId7" cstate="print">
            <a:lum bright="70000" contrast="-70000"/>
            <a:extLst>
              <a:ext uri="{28A0092B-C50C-407E-A947-70E740481C1C}">
                <a14:useLocalDpi xmlns=""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pic>
        <p:nvPicPr>
          <p:cNvPr id="31" name="Picture 30" descr="output-onlinepngtools.png">
            <a:extLst>
              <a:ext uri="{FF2B5EF4-FFF2-40B4-BE49-F238E27FC236}">
                <a16:creationId xmlns="" xmlns:a16="http://schemas.microsoft.com/office/drawing/2014/main" id="{0B109674-0200-42F1-9F68-5B41F1EE36CC}"/>
              </a:ext>
            </a:extLst>
          </p:cNvPr>
          <p:cNvPicPr>
            <a:picLocks noChangeAspect="1"/>
          </p:cNvPicPr>
          <p:nvPr userDrawn="1"/>
        </p:nvPicPr>
        <p:blipFill>
          <a:blip r:embed="rId8"/>
          <a:stretch>
            <a:fillRect/>
          </a:stretch>
        </p:blipFill>
        <p:spPr>
          <a:xfrm>
            <a:off x="7170612" y="1525182"/>
            <a:ext cx="5824348" cy="2865949"/>
          </a:xfrm>
          <a:prstGeom prst="rect">
            <a:avLst/>
          </a:prstGeom>
        </p:spPr>
      </p:pic>
    </p:spTree>
    <p:extLst>
      <p:ext uri="{BB962C8B-B14F-4D97-AF65-F5344CB8AC3E}">
        <p14:creationId xmlns=""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28A0092B-C50C-407E-A947-70E740481C1C}">
                <a14:useLocalDpi xmlns=""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7E386D9D-B92A-4F40-9089-A1FD00CD3874}"/>
              </a:ext>
            </a:extLst>
          </p:cNvPr>
          <p:cNvPicPr>
            <a:picLocks noChangeAspect="1" noChangeArrowheads="1"/>
          </p:cNvPicPr>
          <p:nvPr userDrawn="1"/>
        </p:nvPicPr>
        <p:blipFill>
          <a:blip r:embed="rId8" cstate="print">
            <a:lum bright="70000" contrast="-70000"/>
            <a:extLst>
              <a:ext uri="{28A0092B-C50C-407E-A947-70E740481C1C}">
                <a14:useLocalDpi xmlns=""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28A0092B-C50C-407E-A947-70E740481C1C}">
                <a14:useLocalDpi xmlns=""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BE300026-40E8-4FB1-998A-9CEB5F7A1B84}"/>
              </a:ext>
            </a:extLst>
          </p:cNvPr>
          <p:cNvPicPr>
            <a:picLocks noChangeAspect="1" noChangeArrowheads="1"/>
          </p:cNvPicPr>
          <p:nvPr userDrawn="1"/>
        </p:nvPicPr>
        <p:blipFill>
          <a:blip r:embed="rId8" cstate="print">
            <a:lum bright="70000" contrast="-70000"/>
            <a:extLst>
              <a:ext uri="{28A0092B-C50C-407E-A947-70E740481C1C}">
                <a14:useLocalDpi xmlns=""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28A0092B-C50C-407E-A947-70E740481C1C}">
                <a14:useLocalDpi xmlns=""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C3A13D11-EC6C-4E81-AD83-7AC73D273FD4}"/>
              </a:ext>
            </a:extLst>
          </p:cNvPr>
          <p:cNvPicPr>
            <a:picLocks noChangeAspect="1" noChangeArrowheads="1"/>
          </p:cNvPicPr>
          <p:nvPr userDrawn="1"/>
        </p:nvPicPr>
        <p:blipFill>
          <a:blip r:embed="rId8" cstate="print">
            <a:lum bright="70000" contrast="-70000"/>
            <a:extLst>
              <a:ext uri="{28A0092B-C50C-407E-A947-70E740481C1C}">
                <a14:useLocalDpi xmlns=""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3130704 (DF)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Combinational Digital Circuits</a:t>
            </a: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28A0092B-C50C-407E-A947-70E740481C1C}">
                <a14:useLocalDpi xmlns=""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 xmlns:a16="http://schemas.microsoft.com/office/drawing/2014/main" id="{77B7B864-C091-4493-B14B-F5B61B586EED}"/>
              </a:ext>
            </a:extLst>
          </p:cNvPr>
          <p:cNvPicPr>
            <a:picLocks noChangeAspect="1"/>
          </p:cNvPicPr>
          <p:nvPr userDrawn="1"/>
        </p:nvPicPr>
        <p:blipFill>
          <a:blip r:embed="rId8" cstate="print">
            <a:extLst>
              <a:ext uri="{28A0092B-C50C-407E-A947-70E740481C1C}">
                <a14:useLocalDpi xmlns=""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 xmlns:a16="http://schemas.microsoft.com/office/drawing/2014/main" id="{177B86E9-222D-4757-BE64-59540DB794E6}"/>
              </a:ext>
            </a:extLst>
          </p:cNvPr>
          <p:cNvPicPr>
            <a:picLocks noChangeAspect="1" noChangeArrowheads="1"/>
          </p:cNvPicPr>
          <p:nvPr userDrawn="1"/>
        </p:nvPicPr>
        <p:blipFill>
          <a:blip r:embed="rId9" cstate="print">
            <a:lum bright="70000" contrast="-70000"/>
            <a:extLst>
              <a:ext uri="{28A0092B-C50C-407E-A947-70E740481C1C}">
                <a14:useLocalDpi xmlns=""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28A0092B-C50C-407E-A947-70E740481C1C}">
                <a14:useLocalDpi xmlns=""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A2F1AAAC-C051-4A31-837B-4A9977722A44}"/>
              </a:ext>
            </a:extLst>
          </p:cNvPr>
          <p:cNvPicPr>
            <a:picLocks noChangeAspect="1" noChangeArrowheads="1"/>
          </p:cNvPicPr>
          <p:nvPr userDrawn="1"/>
        </p:nvPicPr>
        <p:blipFill>
          <a:blip r:embed="rId8" cstate="print">
            <a:lum bright="70000" contrast="-70000"/>
            <a:extLst>
              <a:ext uri="{28A0092B-C50C-407E-A947-70E740481C1C}">
                <a14:useLocalDpi xmlns=""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 xmlns:p14="http://schemas.microsoft.com/office/powerpoint/2010/main" val="1170502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A25AD48-4F72-419A-9FE8-24C9C2A6CDCA}" type="datetime3">
              <a:rPr lang="en-US" smtClean="0"/>
              <a:pPr/>
              <a:t>5 September 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extLst>
      <p:ext uri="{BB962C8B-B14F-4D97-AF65-F5344CB8AC3E}">
        <p14:creationId xmlns="" xmlns:p14="http://schemas.microsoft.com/office/powerpoint/2010/main" val="1080508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84620" cy="561648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Date Placeholder 1">
            <a:extLst>
              <a:ext uri="{FF2B5EF4-FFF2-40B4-BE49-F238E27FC236}">
                <a16:creationId xmlns="" xmlns:a16="http://schemas.microsoft.com/office/drawing/2014/main" id="{6C226DAF-A3C6-40FB-8F91-C7F7A713C3D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15" name="Footer Placeholder 2">
            <a:extLst>
              <a:ext uri="{FF2B5EF4-FFF2-40B4-BE49-F238E27FC236}">
                <a16:creationId xmlns="" xmlns:a16="http://schemas.microsoft.com/office/drawing/2014/main" id="{8C9B6194-7463-456E-B567-D9B9C856AB72}"/>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3130704 (DF)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sz="1100" dirty="0">
                <a:solidFill>
                  <a:schemeClr val="tx1">
                    <a:lumMod val="90000"/>
                    <a:lumOff val="10000"/>
                  </a:schemeClr>
                </a:solidFill>
                <a:latin typeface="Wingdings" panose="05000000000000000000" pitchFamily="2" charset="2"/>
                <a:ea typeface="Roboto Condensed Light" panose="02000000000000000000" pitchFamily="2" charset="0"/>
              </a:rPr>
              <a:t>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Unit 2 – Combinational Digital Circuits</a:t>
            </a:r>
          </a:p>
        </p:txBody>
      </p:sp>
      <p:sp>
        <p:nvSpPr>
          <p:cNvPr id="21" name="Slide Number Placeholder 3">
            <a:extLst>
              <a:ext uri="{FF2B5EF4-FFF2-40B4-BE49-F238E27FC236}">
                <a16:creationId xmlns="" xmlns:a16="http://schemas.microsoft.com/office/drawing/2014/main" id="{AC05D353-A70B-4687-8A49-D44BCD80FCA5}"/>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 xmlns:a16="http://schemas.microsoft.com/office/drawing/2014/main" id="{1639DF2A-5426-428D-B32D-78E9191D8A0C}"/>
              </a:ext>
            </a:extLst>
          </p:cNvPr>
          <p:cNvPicPr>
            <a:picLocks noChangeAspect="1"/>
          </p:cNvPicPr>
          <p:nvPr userDrawn="1"/>
        </p:nvPicPr>
        <p:blipFill rotWithShape="1">
          <a:blip r:embed="rId3" cstate="print">
            <a:extLst>
              <a:ext uri="{28A0092B-C50C-407E-A947-70E740481C1C}">
                <a14:useLocalDpi xmlns=""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10" name="Freeform 17">
            <a:extLst>
              <a:ext uri="{FF2B5EF4-FFF2-40B4-BE49-F238E27FC236}">
                <a16:creationId xmlns="" xmlns:a16="http://schemas.microsoft.com/office/drawing/2014/main" id="{9C2E92C4-49EF-4D4D-A6B9-E157CCC2FFE0}"/>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Date Placeholder 1">
            <a:extLst>
              <a:ext uri="{FF2B5EF4-FFF2-40B4-BE49-F238E27FC236}">
                <a16:creationId xmlns="" xmlns:a16="http://schemas.microsoft.com/office/drawing/2014/main" id="{E1C651DC-CFA8-4914-92F1-1FF83E900B8B}"/>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15" name="Footer Placeholder 2">
            <a:extLst>
              <a:ext uri="{FF2B5EF4-FFF2-40B4-BE49-F238E27FC236}">
                <a16:creationId xmlns="" xmlns:a16="http://schemas.microsoft.com/office/drawing/2014/main" id="{0D0635C5-7AE7-4A31-84EE-FC14A4BCEA69}"/>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3130704 (DF)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Combinational Digital Circuits</a:t>
            </a:r>
          </a:p>
        </p:txBody>
      </p:sp>
      <p:sp>
        <p:nvSpPr>
          <p:cNvPr id="19" name="Slide Number Placeholder 3">
            <a:extLst>
              <a:ext uri="{FF2B5EF4-FFF2-40B4-BE49-F238E27FC236}">
                <a16:creationId xmlns="" xmlns:a16="http://schemas.microsoft.com/office/drawing/2014/main" id="{E1B8BC83-3189-4BEF-9B76-E5B3BE752022}"/>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23" name="Slide Number Placeholder 3">
            <a:extLst>
              <a:ext uri="{FF2B5EF4-FFF2-40B4-BE49-F238E27FC236}">
                <a16:creationId xmlns="" xmlns:a16="http://schemas.microsoft.com/office/drawing/2014/main" id="{4DF0B2CA-0D59-41EF-8432-9E74D5B5179D}"/>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5" name="Footer Placeholder 2">
            <a:extLst>
              <a:ext uri="{FF2B5EF4-FFF2-40B4-BE49-F238E27FC236}">
                <a16:creationId xmlns="" xmlns:a16="http://schemas.microsoft.com/office/drawing/2014/main" id="{37CC2A7B-BE67-4B8D-A096-51A052E62895}"/>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9" name="Slide Number Placeholder 3">
            <a:extLst>
              <a:ext uri="{FF2B5EF4-FFF2-40B4-BE49-F238E27FC236}">
                <a16:creationId xmlns="" xmlns:a16="http://schemas.microsoft.com/office/drawing/2014/main" id="{4DBF1E76-977D-4892-ACFE-BC891B8F7A45}"/>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pPr/>
              <a:t>9/5/2024</a:t>
            </a:fld>
            <a:endParaRPr lang="en-US"/>
          </a:p>
        </p:txBody>
      </p:sp>
      <p:sp>
        <p:nvSpPr>
          <p:cNvPr id="5" name="Footer Placeholder 4">
            <a:extLst>
              <a:ext uri="{FF2B5EF4-FFF2-40B4-BE49-F238E27FC236}">
                <a16:creationId xmlns=""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4"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image" Target="../media/image5.jpeg"/><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34.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D792E8-8838-4744-A7DD-92B0ED18307B}"/>
              </a:ext>
            </a:extLst>
          </p:cNvPr>
          <p:cNvSpPr>
            <a:spLocks noGrp="1"/>
          </p:cNvSpPr>
          <p:nvPr>
            <p:ph type="title"/>
          </p:nvPr>
        </p:nvSpPr>
        <p:spPr>
          <a:xfrm>
            <a:off x="761511" y="2632930"/>
            <a:ext cx="10515600" cy="1710470"/>
          </a:xfrm>
        </p:spPr>
        <p:txBody>
          <a:bodyPr>
            <a:normAutofit/>
          </a:bodyPr>
          <a:lstStyle/>
          <a:p>
            <a:pPr algn="ctr"/>
            <a:r>
              <a:rPr lang="en-US" sz="9600" dirty="0" smtClean="0">
                <a:gradFill flip="none" rotWithShape="1">
                  <a:gsLst>
                    <a:gs pos="10000">
                      <a:srgbClr val="273238"/>
                    </a:gs>
                    <a:gs pos="100000">
                      <a:srgbClr val="607D8B"/>
                    </a:gs>
                  </a:gsLst>
                  <a:lin ang="0" scaled="1"/>
                  <a:tileRect/>
                </a:gradFill>
              </a:rPr>
              <a:t>8086 Based Systems</a:t>
            </a:r>
            <a:endParaRPr lang="en-US" sz="9600" dirty="0">
              <a:gradFill flip="none" rotWithShape="1">
                <a:gsLst>
                  <a:gs pos="10000">
                    <a:srgbClr val="273238"/>
                  </a:gs>
                  <a:gs pos="100000">
                    <a:srgbClr val="607D8B"/>
                  </a:gs>
                </a:gsLst>
                <a:lin ang="0" scaled="1"/>
                <a:tileRect/>
              </a:gradFill>
            </a:endParaRPr>
          </a:p>
        </p:txBody>
      </p:sp>
      <p:sp>
        <p:nvSpPr>
          <p:cNvPr id="3" name="Text Placeholder 2">
            <a:extLst>
              <a:ext uri="{FF2B5EF4-FFF2-40B4-BE49-F238E27FC236}">
                <a16:creationId xmlns="" xmlns:a16="http://schemas.microsoft.com/office/drawing/2014/main" id="{6C915463-E8EE-4502-8261-E337007EFAAF}"/>
              </a:ext>
            </a:extLst>
          </p:cNvPr>
          <p:cNvSpPr>
            <a:spLocks noGrp="1"/>
          </p:cNvSpPr>
          <p:nvPr>
            <p:ph type="body" idx="1"/>
          </p:nvPr>
        </p:nvSpPr>
        <p:spPr/>
        <p:txBody>
          <a:bodyPr>
            <a:normAutofit/>
          </a:bodyPr>
          <a:lstStyle/>
          <a:p>
            <a:r>
              <a:rPr lang="en-US" sz="3600" dirty="0" smtClean="0"/>
              <a:t>	</a:t>
            </a:r>
            <a:r>
              <a:rPr lang="en-US" sz="3600" b="1" dirty="0" smtClean="0"/>
              <a:t>Unit- </a:t>
            </a:r>
            <a:r>
              <a:rPr lang="en-US" sz="3600" b="1" dirty="0"/>
              <a:t>3</a:t>
            </a:r>
          </a:p>
        </p:txBody>
      </p:sp>
      <p:sp>
        <p:nvSpPr>
          <p:cNvPr id="4" name="TextBox 3"/>
          <p:cNvSpPr txBox="1"/>
          <p:nvPr/>
        </p:nvSpPr>
        <p:spPr>
          <a:xfrm>
            <a:off x="1055077" y="1266093"/>
            <a:ext cx="9302261" cy="1384995"/>
          </a:xfrm>
          <a:prstGeom prst="rect">
            <a:avLst/>
          </a:prstGeom>
          <a:noFill/>
        </p:spPr>
        <p:txBody>
          <a:bodyPr wrap="square" rtlCol="0">
            <a:spAutoFit/>
          </a:bodyPr>
          <a:lstStyle/>
          <a:p>
            <a:pPr algn="ctr"/>
            <a:r>
              <a:rPr lang="en-US" sz="2800" b="1" dirty="0" smtClean="0"/>
              <a:t>Subject Code:01CE0509</a:t>
            </a:r>
          </a:p>
          <a:p>
            <a:pPr algn="ctr"/>
            <a:r>
              <a:rPr lang="en-US" sz="2800" b="1" dirty="0" smtClean="0"/>
              <a:t>Subject Name: Fundamental of Processors </a:t>
            </a:r>
          </a:p>
          <a:p>
            <a:pPr algn="ctr"/>
            <a:r>
              <a:rPr lang="en-US" sz="2800" b="1" dirty="0" err="1" smtClean="0"/>
              <a:t>B.Tech</a:t>
            </a:r>
            <a:r>
              <a:rPr lang="en-US" sz="2800" b="1" dirty="0" smtClean="0"/>
              <a:t>. Year–III</a:t>
            </a:r>
            <a:endParaRPr lang="en-US" sz="2800" b="1" dirty="0"/>
          </a:p>
        </p:txBody>
      </p:sp>
      <p:sp>
        <p:nvSpPr>
          <p:cNvPr id="5" name="TextBox 4"/>
          <p:cNvSpPr txBox="1"/>
          <p:nvPr/>
        </p:nvSpPr>
        <p:spPr>
          <a:xfrm>
            <a:off x="2036618" y="184652"/>
            <a:ext cx="8294344" cy="707886"/>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4000" b="1" cap="small" smtClean="0">
                <a:latin typeface="Times New Roman" pitchFamily="18" charset="0"/>
                <a:cs typeface="Times New Roman" pitchFamily="18" charset="0"/>
              </a:rPr>
              <a:t>Marwadi University</a:t>
            </a:r>
            <a:endParaRPr lang="vi-VN" sz="4000">
              <a:latin typeface="Times New Roman" pitchFamily="18" charset="0"/>
              <a:cs typeface="Times New Roman" pitchFamily="18" charset="0"/>
            </a:endParaRPr>
          </a:p>
        </p:txBody>
      </p:sp>
      <p:pic>
        <p:nvPicPr>
          <p:cNvPr id="7" name="Picture 6" descr="logo.png"/>
          <p:cNvPicPr/>
          <p:nvPr/>
        </p:nvPicPr>
        <p:blipFill>
          <a:blip r:embed="rId2"/>
          <a:stretch>
            <a:fillRect/>
          </a:stretch>
        </p:blipFill>
        <p:spPr>
          <a:xfrm>
            <a:off x="-1" y="-21772"/>
            <a:ext cx="2122715" cy="1012371"/>
          </a:xfrm>
          <a:prstGeom prst="rect">
            <a:avLst/>
          </a:prstGeom>
        </p:spPr>
      </p:pic>
    </p:spTree>
    <p:extLst>
      <p:ext uri="{BB962C8B-B14F-4D97-AF65-F5344CB8AC3E}">
        <p14:creationId xmlns="" xmlns:p14="http://schemas.microsoft.com/office/powerpoint/2010/main" val="761071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ADDRESSING MODES OF 8086</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solidFill>
                  <a:schemeClr val="tx2">
                    <a:lumMod val="75000"/>
                  </a:schemeClr>
                </a:solidFill>
              </a:rPr>
              <a:t>Direct Addressing Mode:</a:t>
            </a:r>
          </a:p>
          <a:p>
            <a:pPr marL="457200" indent="-457200">
              <a:buNone/>
            </a:pPr>
            <a:r>
              <a:rPr lang="en-US" b="1" dirty="0" smtClean="0">
                <a:solidFill>
                  <a:schemeClr val="tx2">
                    <a:lumMod val="75000"/>
                  </a:schemeClr>
                </a:solidFill>
              </a:rPr>
              <a:t>	</a:t>
            </a:r>
            <a:r>
              <a:rPr lang="en-US" dirty="0" smtClean="0"/>
              <a:t>By Default, All the data addressing mode point in the Data segment.</a:t>
            </a:r>
          </a:p>
          <a:p>
            <a:pPr marL="457200" indent="-457200">
              <a:buNone/>
            </a:pPr>
            <a:r>
              <a:rPr lang="en-US" dirty="0" smtClean="0"/>
              <a:t>	The Segment prefix is to be used before the address if we have to point any other memory segment</a:t>
            </a:r>
          </a:p>
          <a:p>
            <a:pPr marL="457200" indent="-457200">
              <a:buNone/>
            </a:pPr>
            <a:r>
              <a:rPr lang="en-US" dirty="0" smtClean="0"/>
              <a:t>	For example: </a:t>
            </a:r>
            <a:r>
              <a:rPr lang="en-US" b="1" dirty="0" smtClean="0">
                <a:solidFill>
                  <a:schemeClr val="tx2">
                    <a:lumMod val="75000"/>
                  </a:schemeClr>
                </a:solidFill>
              </a:rPr>
              <a:t>MOV AX, ES:[4321H]</a:t>
            </a:r>
          </a:p>
          <a:p>
            <a:pPr marL="457200" indent="-457200">
              <a:buFont typeface="Wingdings" pitchFamily="2" charset="2"/>
              <a:buChar char="q"/>
            </a:pPr>
            <a:r>
              <a:rPr lang="en-US" b="1" dirty="0" smtClean="0">
                <a:solidFill>
                  <a:schemeClr val="tx2">
                    <a:lumMod val="75000"/>
                  </a:schemeClr>
                </a:solidFill>
              </a:rPr>
              <a:t>Register Indirect Addressing Mode:</a:t>
            </a:r>
          </a:p>
          <a:p>
            <a:pPr marL="457200" indent="-457200">
              <a:buNone/>
            </a:pPr>
            <a:r>
              <a:rPr lang="en-US" b="1" dirty="0" smtClean="0">
                <a:solidFill>
                  <a:schemeClr val="tx2">
                    <a:lumMod val="75000"/>
                  </a:schemeClr>
                </a:solidFill>
              </a:rPr>
              <a:t>	</a:t>
            </a:r>
            <a:r>
              <a:rPr lang="en-US" dirty="0" smtClean="0"/>
              <a:t>In this</a:t>
            </a:r>
            <a:r>
              <a:rPr lang="en-US" b="1" dirty="0" smtClean="0">
                <a:solidFill>
                  <a:schemeClr val="tx2">
                    <a:lumMod val="75000"/>
                  </a:schemeClr>
                </a:solidFill>
              </a:rPr>
              <a:t> </a:t>
            </a:r>
            <a:r>
              <a:rPr lang="en-US" dirty="0" smtClean="0"/>
              <a:t>addressing mode, the memory address is specified by some pointer, index or base register. This registers are written inside the square bracket.</a:t>
            </a:r>
          </a:p>
          <a:p>
            <a:pPr marL="457200" indent="-457200">
              <a:buNone/>
            </a:pPr>
            <a:r>
              <a:rPr lang="en-US" dirty="0" smtClean="0"/>
              <a:t>	There are four forms of this addressing mode in 8086:</a:t>
            </a:r>
          </a:p>
          <a:p>
            <a:pPr marL="457200" indent="-457200">
              <a:buNone/>
            </a:pPr>
            <a:r>
              <a:rPr lang="en-US" dirty="0" smtClean="0"/>
              <a:t>	</a:t>
            </a:r>
            <a:r>
              <a:rPr lang="en-US" b="1" dirty="0" smtClean="0">
                <a:solidFill>
                  <a:schemeClr val="tx2">
                    <a:lumMod val="75000"/>
                  </a:schemeClr>
                </a:solidFill>
              </a:rPr>
              <a:t>MOV DX, [BX]</a:t>
            </a:r>
          </a:p>
          <a:p>
            <a:pPr marL="457200" indent="-457200">
              <a:buNone/>
            </a:pPr>
            <a:r>
              <a:rPr lang="en-US" b="1" dirty="0" smtClean="0">
                <a:solidFill>
                  <a:schemeClr val="tx2">
                    <a:lumMod val="75000"/>
                  </a:schemeClr>
                </a:solidFill>
              </a:rPr>
              <a:t>	MOV DX, [BP]</a:t>
            </a:r>
          </a:p>
          <a:p>
            <a:pPr marL="457200" indent="-457200">
              <a:buNone/>
            </a:pPr>
            <a:r>
              <a:rPr lang="en-US" b="1" dirty="0" smtClean="0">
                <a:solidFill>
                  <a:schemeClr val="tx2">
                    <a:lumMod val="75000"/>
                  </a:schemeClr>
                </a:solidFill>
              </a:rPr>
              <a:t>	MOV DX, [SI]</a:t>
            </a:r>
          </a:p>
          <a:p>
            <a:pPr marL="457200" indent="-457200">
              <a:buNone/>
            </a:pPr>
            <a:r>
              <a:rPr lang="en-US" b="1" dirty="0" smtClean="0">
                <a:solidFill>
                  <a:schemeClr val="tx2">
                    <a:lumMod val="75000"/>
                  </a:schemeClr>
                </a:solidFill>
              </a:rPr>
              <a:t>	MOV DX, [DI</a:t>
            </a:r>
            <a:r>
              <a:rPr lang="en-US" dirty="0" smtClean="0"/>
              <a:t>]</a:t>
            </a:r>
          </a:p>
        </p:txBody>
      </p:sp>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anim calcmode="lin" valueType="num">
                                      <p:cBhvr additive="base">
                                        <p:cTn id="6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
                                            <p:txEl>
                                              <p:pRg st="10" end="10"/>
                                            </p:txEl>
                                          </p:spTgt>
                                        </p:tgtEl>
                                        <p:attrNameLst>
                                          <p:attrName>style.visibility</p:attrName>
                                        </p:attrNameLst>
                                      </p:cBhvr>
                                      <p:to>
                                        <p:strVal val="visible"/>
                                      </p:to>
                                    </p:set>
                                    <p:anim calcmode="lin" valueType="num">
                                      <p:cBhvr additive="base">
                                        <p:cTn id="6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ADDRESSING MODES OF 8086</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solidFill>
                  <a:schemeClr val="tx2">
                    <a:lumMod val="75000"/>
                  </a:schemeClr>
                </a:solidFill>
              </a:rPr>
              <a:t>Register Indirect Addressing Mode:</a:t>
            </a:r>
          </a:p>
          <a:p>
            <a:pPr marL="457200" indent="-457200">
              <a:buNone/>
            </a:pPr>
            <a:r>
              <a:rPr lang="en-US" b="1" dirty="0" smtClean="0">
                <a:solidFill>
                  <a:schemeClr val="tx2">
                    <a:lumMod val="75000"/>
                  </a:schemeClr>
                </a:solidFill>
              </a:rPr>
              <a:t>	</a:t>
            </a:r>
            <a:r>
              <a:rPr lang="en-US" dirty="0" smtClean="0"/>
              <a:t>The [BX], [SI] and [DI] modes use the DS segment by default, [BP] uses stack segment.</a:t>
            </a:r>
          </a:p>
          <a:p>
            <a:pPr marL="457200" indent="-457200">
              <a:buNone/>
            </a:pPr>
            <a:r>
              <a:rPr lang="en-US" b="1" dirty="0" smtClean="0">
                <a:solidFill>
                  <a:schemeClr val="tx2">
                    <a:lumMod val="75000"/>
                  </a:schemeClr>
                </a:solidFill>
              </a:rPr>
              <a:t>	</a:t>
            </a:r>
            <a:r>
              <a:rPr lang="en-US" dirty="0" smtClean="0"/>
              <a:t>To access</a:t>
            </a:r>
            <a:r>
              <a:rPr lang="en-US" b="1" dirty="0" smtClean="0">
                <a:solidFill>
                  <a:schemeClr val="tx2">
                    <a:lumMod val="75000"/>
                  </a:schemeClr>
                </a:solidFill>
              </a:rPr>
              <a:t> </a:t>
            </a:r>
            <a:r>
              <a:rPr lang="en-US" dirty="0" smtClean="0"/>
              <a:t> data from other than the default segments, the segment override prefix symbols are to be used:</a:t>
            </a:r>
            <a:endParaRPr lang="en-US" b="1" dirty="0" smtClean="0">
              <a:solidFill>
                <a:schemeClr val="tx2">
                  <a:lumMod val="75000"/>
                </a:schemeClr>
              </a:solidFill>
            </a:endParaRPr>
          </a:p>
          <a:p>
            <a:pPr marL="457200" indent="-457200">
              <a:buNone/>
            </a:pPr>
            <a:r>
              <a:rPr lang="en-US" b="1" dirty="0" smtClean="0">
                <a:solidFill>
                  <a:schemeClr val="tx2">
                    <a:lumMod val="75000"/>
                  </a:schemeClr>
                </a:solidFill>
              </a:rPr>
              <a:t>	MOV AX, CS:[BX]</a:t>
            </a:r>
          </a:p>
          <a:p>
            <a:pPr marL="457200" indent="-457200">
              <a:buNone/>
            </a:pPr>
            <a:r>
              <a:rPr lang="en-US" b="1" dirty="0" smtClean="0">
                <a:solidFill>
                  <a:schemeClr val="tx2">
                    <a:lumMod val="75000"/>
                  </a:schemeClr>
                </a:solidFill>
              </a:rPr>
              <a:t>	MOV AX, DS:[BP]</a:t>
            </a:r>
          </a:p>
          <a:p>
            <a:pPr marL="457200" indent="-457200">
              <a:buNone/>
            </a:pPr>
            <a:r>
              <a:rPr lang="en-US" b="1" dirty="0" smtClean="0">
                <a:solidFill>
                  <a:schemeClr val="tx2">
                    <a:lumMod val="75000"/>
                  </a:schemeClr>
                </a:solidFill>
              </a:rPr>
              <a:t>	MOV AX, SS:[SI]</a:t>
            </a:r>
          </a:p>
          <a:p>
            <a:pPr marL="457200" indent="-457200">
              <a:buNone/>
            </a:pPr>
            <a:r>
              <a:rPr lang="en-US" b="1" dirty="0" smtClean="0">
                <a:solidFill>
                  <a:schemeClr val="tx2">
                    <a:lumMod val="75000"/>
                  </a:schemeClr>
                </a:solidFill>
              </a:rPr>
              <a:t>	MOV AX, ES:[DI]</a:t>
            </a:r>
          </a:p>
          <a:p>
            <a:pPr marL="457200" indent="-457200">
              <a:buFont typeface="Wingdings" pitchFamily="2" charset="2"/>
              <a:buChar char="q"/>
            </a:pPr>
            <a:r>
              <a:rPr lang="en-US" b="1" dirty="0" smtClean="0">
                <a:solidFill>
                  <a:schemeClr val="tx2">
                    <a:lumMod val="75000"/>
                  </a:schemeClr>
                </a:solidFill>
              </a:rPr>
              <a:t>Base Addressing Mode:</a:t>
            </a:r>
          </a:p>
          <a:p>
            <a:pPr marL="457200" indent="-457200">
              <a:buNone/>
            </a:pPr>
            <a:r>
              <a:rPr lang="en-US" b="1" dirty="0" smtClean="0">
                <a:solidFill>
                  <a:schemeClr val="tx2">
                    <a:lumMod val="75000"/>
                  </a:schemeClr>
                </a:solidFill>
              </a:rPr>
              <a:t>	</a:t>
            </a:r>
            <a:r>
              <a:rPr lang="en-US" dirty="0" smtClean="0"/>
              <a:t>In this mode 8-bit or 16-bit displacement is added to the contents of base register (BX or BP).</a:t>
            </a:r>
          </a:p>
          <a:p>
            <a:pPr marL="457200" indent="-457200">
              <a:buNone/>
            </a:pPr>
            <a:r>
              <a:rPr lang="en-US" b="1" dirty="0" smtClean="0">
                <a:solidFill>
                  <a:schemeClr val="tx2">
                    <a:lumMod val="75000"/>
                  </a:schemeClr>
                </a:solidFill>
              </a:rPr>
              <a:t>	      Memory Location = 	BX	8-bit Displacement</a:t>
            </a:r>
          </a:p>
          <a:p>
            <a:pPr marL="457200" indent="-457200">
              <a:buNone/>
            </a:pPr>
            <a:r>
              <a:rPr lang="en-US" b="1" dirty="0" smtClean="0">
                <a:solidFill>
                  <a:schemeClr val="tx2">
                    <a:lumMod val="75000"/>
                  </a:schemeClr>
                </a:solidFill>
              </a:rPr>
              <a:t>				         	       ±</a:t>
            </a:r>
          </a:p>
          <a:p>
            <a:pPr marL="457200" indent="-457200">
              <a:buNone/>
            </a:pPr>
            <a:r>
              <a:rPr lang="en-US" b="1" dirty="0" smtClean="0">
                <a:solidFill>
                  <a:schemeClr val="tx2">
                    <a:lumMod val="75000"/>
                  </a:schemeClr>
                </a:solidFill>
              </a:rPr>
              <a:t>				 	BP 	16-bit Displacement</a:t>
            </a:r>
          </a:p>
          <a:p>
            <a:pPr marL="457200" indent="-457200">
              <a:buNone/>
            </a:pPr>
            <a:r>
              <a:rPr lang="en-US" b="1" dirty="0" smtClean="0">
                <a:solidFill>
                  <a:schemeClr val="tx2">
                    <a:lumMod val="75000"/>
                  </a:schemeClr>
                </a:solidFill>
              </a:rPr>
              <a:t>	</a:t>
            </a:r>
            <a:endParaRPr lang="en-US" dirty="0" smtClean="0"/>
          </a:p>
        </p:txBody>
      </p:sp>
      <p:sp>
        <p:nvSpPr>
          <p:cNvPr id="5" name="Left Brace 4"/>
          <p:cNvSpPr/>
          <p:nvPr/>
        </p:nvSpPr>
        <p:spPr>
          <a:xfrm>
            <a:off x="3629025" y="5238750"/>
            <a:ext cx="179069" cy="12573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 </a:t>
            </a:r>
            <a:endParaRPr lang="en-US" dirty="0"/>
          </a:p>
        </p:txBody>
      </p:sp>
      <p:sp>
        <p:nvSpPr>
          <p:cNvPr id="6" name="Right Brace 5"/>
          <p:cNvSpPr/>
          <p:nvPr/>
        </p:nvSpPr>
        <p:spPr>
          <a:xfrm>
            <a:off x="7362825" y="5248275"/>
            <a:ext cx="171450" cy="12382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anim calcmode="lin" valueType="num">
                                      <p:cBhvr additive="base">
                                        <p:cTn id="6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wipe(down)">
                                      <p:cBhvr>
                                        <p:cTn id="67" dur="500"/>
                                        <p:tgtEl>
                                          <p:spTgt spid="5"/>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4">
                                            <p:txEl>
                                              <p:pRg st="10" end="10"/>
                                            </p:txEl>
                                          </p:spTgt>
                                        </p:tgtEl>
                                        <p:attrNameLst>
                                          <p:attrName>style.visibility</p:attrName>
                                        </p:attrNameLst>
                                      </p:cBhvr>
                                      <p:to>
                                        <p:strVal val="visible"/>
                                      </p:to>
                                    </p:set>
                                    <p:anim calcmode="lin" valueType="num">
                                      <p:cBhvr additive="base">
                                        <p:cTn id="72"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4">
                                            <p:txEl>
                                              <p:pRg st="11" end="11"/>
                                            </p:txEl>
                                          </p:spTgt>
                                        </p:tgtEl>
                                        <p:attrNameLst>
                                          <p:attrName>style.visibility</p:attrName>
                                        </p:attrNameLst>
                                      </p:cBhvr>
                                      <p:to>
                                        <p:strVal val="visible"/>
                                      </p:to>
                                    </p:set>
                                    <p:anim calcmode="lin" valueType="num">
                                      <p:cBhvr additive="base">
                                        <p:cTn id="78"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4">
                                            <p:txEl>
                                              <p:pRg st="12" end="12"/>
                                            </p:txEl>
                                          </p:spTgt>
                                        </p:tgtEl>
                                        <p:attrNameLst>
                                          <p:attrName>style.visibility</p:attrName>
                                        </p:attrNameLst>
                                      </p:cBhvr>
                                      <p:to>
                                        <p:strVal val="visible"/>
                                      </p:to>
                                    </p:set>
                                    <p:anim calcmode="lin" valueType="num">
                                      <p:cBhvr additive="base">
                                        <p:cTn id="84"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6"/>
                                        </p:tgtEl>
                                        <p:attrNameLst>
                                          <p:attrName>style.visibility</p:attrName>
                                        </p:attrNameLst>
                                      </p:cBhvr>
                                      <p:to>
                                        <p:strVal val="visible"/>
                                      </p:to>
                                    </p:set>
                                    <p:animEffect transition="in" filter="wipe(down)">
                                      <p:cBhvr>
                                        <p:cTn id="9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ADDRESSING MODES OF 8086</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solidFill>
                  <a:schemeClr val="tx2">
                    <a:lumMod val="75000"/>
                  </a:schemeClr>
                </a:solidFill>
              </a:rPr>
              <a:t>Base Addressing Mode:</a:t>
            </a:r>
          </a:p>
          <a:p>
            <a:pPr marL="457200" indent="-457200">
              <a:buNone/>
            </a:pPr>
            <a:r>
              <a:rPr lang="en-US" b="1" dirty="0" smtClean="0">
                <a:solidFill>
                  <a:schemeClr val="tx2">
                    <a:lumMod val="75000"/>
                  </a:schemeClr>
                </a:solidFill>
              </a:rPr>
              <a:t>	</a:t>
            </a:r>
            <a:r>
              <a:rPr lang="en-US" dirty="0" smtClean="0"/>
              <a:t>For</a:t>
            </a:r>
            <a:r>
              <a:rPr lang="en-US" b="1" dirty="0" smtClean="0">
                <a:solidFill>
                  <a:schemeClr val="tx2">
                    <a:lumMod val="75000"/>
                  </a:schemeClr>
                </a:solidFill>
              </a:rPr>
              <a:t> </a:t>
            </a:r>
            <a:r>
              <a:rPr lang="en-US" dirty="0" smtClean="0"/>
              <a:t>example if BX = 2000H, the instruction is : MOV AL,[BX + 15]</a:t>
            </a:r>
          </a:p>
          <a:p>
            <a:pPr marL="457200" indent="-457200">
              <a:buNone/>
            </a:pPr>
            <a:r>
              <a:rPr lang="en-US" dirty="0" smtClean="0"/>
              <a:t>	In this example, the contents of the memory location 200FH is transferred to AL register.</a:t>
            </a:r>
          </a:p>
          <a:p>
            <a:pPr marL="457200" indent="-457200">
              <a:buNone/>
            </a:pPr>
            <a:r>
              <a:rPr lang="en-US" dirty="0" smtClean="0"/>
              <a:t>	The Maximum 8-bit displacement can be ±127 and maximum 16-bit displacement can be ±32767.</a:t>
            </a:r>
          </a:p>
          <a:p>
            <a:pPr marL="457200" indent="-457200">
              <a:buNone/>
            </a:pPr>
            <a:r>
              <a:rPr lang="en-US" dirty="0" smtClean="0"/>
              <a:t>	</a:t>
            </a:r>
            <a:r>
              <a:rPr lang="en-US" b="1" dirty="0" smtClean="0">
                <a:solidFill>
                  <a:schemeClr val="tx2">
                    <a:lumMod val="75000"/>
                  </a:schemeClr>
                </a:solidFill>
              </a:rPr>
              <a:t>Memory Location = BX ± 8-BIT Displacement</a:t>
            </a:r>
          </a:p>
          <a:p>
            <a:pPr marL="457200" indent="-457200">
              <a:buNone/>
            </a:pPr>
            <a:r>
              <a:rPr lang="en-US" b="1" dirty="0" smtClean="0">
                <a:solidFill>
                  <a:schemeClr val="tx2">
                    <a:lumMod val="75000"/>
                  </a:schemeClr>
                </a:solidFill>
              </a:rPr>
              <a:t>				BX ± 16-BIT Displacement</a:t>
            </a:r>
          </a:p>
          <a:p>
            <a:pPr marL="457200" indent="-457200">
              <a:buNone/>
            </a:pPr>
            <a:r>
              <a:rPr lang="en-US" b="1" dirty="0" smtClean="0">
                <a:solidFill>
                  <a:schemeClr val="tx2">
                    <a:lumMod val="75000"/>
                  </a:schemeClr>
                </a:solidFill>
              </a:rPr>
              <a:t>				BP ± 8-bit Displacement</a:t>
            </a:r>
          </a:p>
          <a:p>
            <a:pPr marL="457200" indent="-457200">
              <a:buNone/>
            </a:pPr>
            <a:r>
              <a:rPr lang="en-US" b="1" dirty="0" smtClean="0">
                <a:solidFill>
                  <a:schemeClr val="tx2">
                    <a:lumMod val="75000"/>
                  </a:schemeClr>
                </a:solidFill>
              </a:rPr>
              <a:t>				BP ± 16-bit Displacement</a:t>
            </a:r>
          </a:p>
          <a:p>
            <a:pPr marL="457200" indent="-457200">
              <a:buNone/>
            </a:pPr>
            <a:r>
              <a:rPr lang="en-US" dirty="0" smtClean="0"/>
              <a:t>	The displacement can be written as : </a:t>
            </a:r>
            <a:r>
              <a:rPr lang="en-US" b="1" dirty="0" smtClean="0">
                <a:solidFill>
                  <a:schemeClr val="tx2">
                    <a:lumMod val="75000"/>
                  </a:schemeClr>
                </a:solidFill>
              </a:rPr>
              <a:t>MOV AL, DISP[BX].</a:t>
            </a:r>
          </a:p>
          <a:p>
            <a:pPr marL="457200" indent="-457200">
              <a:buNone/>
            </a:pPr>
            <a:r>
              <a:rPr lang="en-US" dirty="0" smtClean="0"/>
              <a:t>	BX uses the Data segment and BP uses the Stack segment by Default. But for different segments: 		</a:t>
            </a:r>
            <a:r>
              <a:rPr lang="en-US" b="1" dirty="0" smtClean="0">
                <a:solidFill>
                  <a:schemeClr val="tx2">
                    <a:lumMod val="75000"/>
                  </a:schemeClr>
                </a:solidFill>
              </a:rPr>
              <a:t>MOV AL, SS:DISP[BX]</a:t>
            </a:r>
          </a:p>
          <a:p>
            <a:pPr marL="457200" indent="-457200">
              <a:buNone/>
            </a:pPr>
            <a:r>
              <a:rPr lang="en-US" b="1" dirty="0" smtClean="0">
                <a:solidFill>
                  <a:schemeClr val="tx2">
                    <a:lumMod val="75000"/>
                  </a:schemeClr>
                </a:solidFill>
              </a:rPr>
              <a:t>				MOV AL, ES:DISP[BP]</a:t>
            </a:r>
          </a:p>
          <a:p>
            <a:pPr marL="457200" indent="-457200">
              <a:buNone/>
            </a:pPr>
            <a:r>
              <a:rPr lang="en-US" dirty="0" smtClean="0"/>
              <a:t>	 </a:t>
            </a:r>
          </a:p>
        </p:txBody>
      </p:sp>
      <p:pic>
        <p:nvPicPr>
          <p:cNvPr id="1026" name="Picture 2"/>
          <p:cNvPicPr>
            <a:picLocks noChangeAspect="1" noChangeArrowheads="1"/>
          </p:cNvPicPr>
          <p:nvPr/>
        </p:nvPicPr>
        <p:blipFill>
          <a:blip r:embed="rId2"/>
          <a:srcRect/>
          <a:stretch>
            <a:fillRect/>
          </a:stretch>
        </p:blipFill>
        <p:spPr bwMode="auto">
          <a:xfrm>
            <a:off x="7487901" y="2730501"/>
            <a:ext cx="4313574" cy="1974850"/>
          </a:xfrm>
          <a:prstGeom prst="rect">
            <a:avLst/>
          </a:prstGeom>
          <a:noFill/>
          <a:ln w="9525">
            <a:noFill/>
            <a:miter lim="800000"/>
            <a:headEnd/>
            <a:tailEnd/>
          </a:ln>
          <a:effectLst/>
        </p:spPr>
      </p:pic>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wipe(down)">
                                      <p:cBhvr>
                                        <p:cTn id="19" dur="500"/>
                                        <p:tgtEl>
                                          <p:spTgt spid="102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 calcmode="lin" valueType="num">
                                      <p:cBhvr additive="base">
                                        <p:cTn id="24"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 calcmode="lin" valueType="num">
                                      <p:cBhvr additive="base">
                                        <p:cTn id="30"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 calcmode="lin" valueType="num">
                                      <p:cBhvr additive="base">
                                        <p:cTn id="3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 calcmode="lin" valueType="num">
                                      <p:cBhvr additive="base">
                                        <p:cTn id="42"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4">
                                            <p:txEl>
                                              <p:pRg st="6" end="6"/>
                                            </p:txEl>
                                          </p:spTgt>
                                        </p:tgtEl>
                                        <p:attrNameLst>
                                          <p:attrName>style.visibility</p:attrName>
                                        </p:attrNameLst>
                                      </p:cBhvr>
                                      <p:to>
                                        <p:strVal val="visible"/>
                                      </p:to>
                                    </p:set>
                                    <p:anim calcmode="lin" valueType="num">
                                      <p:cBhvr additive="base">
                                        <p:cTn id="48"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4">
                                            <p:txEl>
                                              <p:pRg st="7" end="7"/>
                                            </p:txEl>
                                          </p:spTgt>
                                        </p:tgtEl>
                                        <p:attrNameLst>
                                          <p:attrName>style.visibility</p:attrName>
                                        </p:attrNameLst>
                                      </p:cBhvr>
                                      <p:to>
                                        <p:strVal val="visible"/>
                                      </p:to>
                                    </p:set>
                                    <p:anim calcmode="lin" valueType="num">
                                      <p:cBhvr additive="base">
                                        <p:cTn id="54"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4">
                                            <p:txEl>
                                              <p:pRg st="8" end="8"/>
                                            </p:txEl>
                                          </p:spTgt>
                                        </p:tgtEl>
                                        <p:attrNameLst>
                                          <p:attrName>style.visibility</p:attrName>
                                        </p:attrNameLst>
                                      </p:cBhvr>
                                      <p:to>
                                        <p:strVal val="visible"/>
                                      </p:to>
                                    </p:set>
                                    <p:anim calcmode="lin" valueType="num">
                                      <p:cBhvr additive="base">
                                        <p:cTn id="60"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4">
                                            <p:txEl>
                                              <p:pRg st="9" end="9"/>
                                            </p:txEl>
                                          </p:spTgt>
                                        </p:tgtEl>
                                        <p:attrNameLst>
                                          <p:attrName>style.visibility</p:attrName>
                                        </p:attrNameLst>
                                      </p:cBhvr>
                                      <p:to>
                                        <p:strVal val="visible"/>
                                      </p:to>
                                    </p:set>
                                    <p:anim calcmode="lin" valueType="num">
                                      <p:cBhvr additive="base">
                                        <p:cTn id="66"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4">
                                            <p:txEl>
                                              <p:pRg st="10" end="10"/>
                                            </p:txEl>
                                          </p:spTgt>
                                        </p:tgtEl>
                                        <p:attrNameLst>
                                          <p:attrName>style.visibility</p:attrName>
                                        </p:attrNameLst>
                                      </p:cBhvr>
                                      <p:to>
                                        <p:strVal val="visible"/>
                                      </p:to>
                                    </p:set>
                                    <p:anim calcmode="lin" valueType="num">
                                      <p:cBhvr additive="base">
                                        <p:cTn id="72"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4">
                                            <p:txEl>
                                              <p:pRg st="11" end="11"/>
                                            </p:txEl>
                                          </p:spTgt>
                                        </p:tgtEl>
                                        <p:attrNameLst>
                                          <p:attrName>style.visibility</p:attrName>
                                        </p:attrNameLst>
                                      </p:cBhvr>
                                      <p:to>
                                        <p:strVal val="visible"/>
                                      </p:to>
                                    </p:set>
                                    <p:anim calcmode="lin" valueType="num">
                                      <p:cBhvr additive="base">
                                        <p:cTn id="78"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ADDRESSING MODES OF 8086</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solidFill>
                  <a:schemeClr val="tx2">
                    <a:lumMod val="75000"/>
                  </a:schemeClr>
                </a:solidFill>
              </a:rPr>
              <a:t>Index Addressing Mode:</a:t>
            </a:r>
          </a:p>
          <a:p>
            <a:pPr marL="457200" indent="-457200">
              <a:buNone/>
            </a:pPr>
            <a:r>
              <a:rPr lang="en-US" b="1" dirty="0" smtClean="0">
                <a:solidFill>
                  <a:schemeClr val="tx2">
                    <a:lumMod val="75000"/>
                  </a:schemeClr>
                </a:solidFill>
              </a:rPr>
              <a:t>	</a:t>
            </a:r>
            <a:r>
              <a:rPr lang="en-US" dirty="0" smtClean="0"/>
              <a:t> In this mode 8-bit or 16-bit displacement is added to the contents of index register (SI or DI).</a:t>
            </a:r>
          </a:p>
          <a:p>
            <a:pPr marL="457200" indent="-457200">
              <a:buNone/>
            </a:pPr>
            <a:r>
              <a:rPr lang="en-US" b="1" dirty="0" smtClean="0">
                <a:solidFill>
                  <a:schemeClr val="tx2">
                    <a:lumMod val="75000"/>
                  </a:schemeClr>
                </a:solidFill>
              </a:rPr>
              <a:t>	      Memory Location = 	SI	8-bit Displacement</a:t>
            </a:r>
          </a:p>
          <a:p>
            <a:pPr marL="457200" indent="-457200">
              <a:buNone/>
            </a:pPr>
            <a:r>
              <a:rPr lang="en-US" b="1" dirty="0" smtClean="0">
                <a:solidFill>
                  <a:schemeClr val="tx2">
                    <a:lumMod val="75000"/>
                  </a:schemeClr>
                </a:solidFill>
              </a:rPr>
              <a:t>				         	       ±</a:t>
            </a:r>
          </a:p>
          <a:p>
            <a:pPr marL="457200" indent="-457200">
              <a:buNone/>
            </a:pPr>
            <a:r>
              <a:rPr lang="en-US" b="1" dirty="0" smtClean="0">
                <a:solidFill>
                  <a:schemeClr val="tx2">
                    <a:lumMod val="75000"/>
                  </a:schemeClr>
                </a:solidFill>
              </a:rPr>
              <a:t>				 	DI 	16-bit Displacement</a:t>
            </a:r>
          </a:p>
          <a:p>
            <a:pPr marL="457200" indent="-457200">
              <a:buNone/>
            </a:pPr>
            <a:r>
              <a:rPr lang="en-US" dirty="0" smtClean="0"/>
              <a:t>	The Maximum 8-bit displacement can be ±127 and maximum 16-bit displacement can be ±32767.</a:t>
            </a:r>
          </a:p>
          <a:p>
            <a:pPr marL="457200" indent="-457200">
              <a:buNone/>
            </a:pPr>
            <a:r>
              <a:rPr lang="en-US" dirty="0" smtClean="0"/>
              <a:t>	There are four combination of the index addressing mode:</a:t>
            </a:r>
          </a:p>
          <a:p>
            <a:pPr marL="457200" indent="-457200">
              <a:buNone/>
            </a:pPr>
            <a:r>
              <a:rPr lang="en-US" dirty="0" smtClean="0"/>
              <a:t>	</a:t>
            </a:r>
            <a:r>
              <a:rPr lang="en-US" b="1" dirty="0" smtClean="0">
                <a:solidFill>
                  <a:schemeClr val="tx2">
                    <a:lumMod val="75000"/>
                  </a:schemeClr>
                </a:solidFill>
              </a:rPr>
              <a:t>Memory Location = SI ± 8-BIT Displacement</a:t>
            </a:r>
          </a:p>
          <a:p>
            <a:pPr marL="457200" indent="-457200">
              <a:buNone/>
            </a:pPr>
            <a:r>
              <a:rPr lang="en-US" b="1" dirty="0" smtClean="0">
                <a:solidFill>
                  <a:schemeClr val="tx2">
                    <a:lumMod val="75000"/>
                  </a:schemeClr>
                </a:solidFill>
              </a:rPr>
              <a:t>				SI ± 16-BIT Displacement</a:t>
            </a:r>
          </a:p>
          <a:p>
            <a:pPr marL="457200" indent="-457200">
              <a:buNone/>
            </a:pPr>
            <a:r>
              <a:rPr lang="en-US" b="1" dirty="0" smtClean="0">
                <a:solidFill>
                  <a:schemeClr val="tx2">
                    <a:lumMod val="75000"/>
                  </a:schemeClr>
                </a:solidFill>
              </a:rPr>
              <a:t>				DI ± 8-bit Displacement</a:t>
            </a:r>
          </a:p>
          <a:p>
            <a:pPr marL="457200" indent="-457200">
              <a:buNone/>
            </a:pPr>
            <a:r>
              <a:rPr lang="en-US" b="1" dirty="0" smtClean="0">
                <a:solidFill>
                  <a:schemeClr val="tx2">
                    <a:lumMod val="75000"/>
                  </a:schemeClr>
                </a:solidFill>
              </a:rPr>
              <a:t>				DI ± 16-bit Displacement</a:t>
            </a:r>
          </a:p>
          <a:p>
            <a:pPr marL="457200" indent="-457200">
              <a:buNone/>
            </a:pPr>
            <a:r>
              <a:rPr lang="en-US" dirty="0" smtClean="0"/>
              <a:t>		 			 </a:t>
            </a:r>
          </a:p>
        </p:txBody>
      </p:sp>
      <p:sp>
        <p:nvSpPr>
          <p:cNvPr id="10" name="Left Brace 9"/>
          <p:cNvSpPr/>
          <p:nvPr/>
        </p:nvSpPr>
        <p:spPr>
          <a:xfrm>
            <a:off x="3638550" y="1771650"/>
            <a:ext cx="179069" cy="12573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 </a:t>
            </a:r>
            <a:endParaRPr lang="en-US" dirty="0"/>
          </a:p>
        </p:txBody>
      </p:sp>
      <p:sp>
        <p:nvSpPr>
          <p:cNvPr id="11" name="Right Brace 10"/>
          <p:cNvSpPr/>
          <p:nvPr/>
        </p:nvSpPr>
        <p:spPr>
          <a:xfrm>
            <a:off x="7372350" y="1781175"/>
            <a:ext cx="171450" cy="12382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down)">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 calcmode="lin" valueType="num">
                                      <p:cBhvr additive="base">
                                        <p:cTn id="3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anim calcmode="lin" valueType="num">
                                      <p:cBhvr additive="base">
                                        <p:cTn id="4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 calcmode="lin" valueType="num">
                                      <p:cBhvr additive="base">
                                        <p:cTn id="4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4">
                                            <p:txEl>
                                              <p:pRg st="6" end="6"/>
                                            </p:txEl>
                                          </p:spTgt>
                                        </p:tgtEl>
                                        <p:attrNameLst>
                                          <p:attrName>style.visibility</p:attrName>
                                        </p:attrNameLst>
                                      </p:cBhvr>
                                      <p:to>
                                        <p:strVal val="visible"/>
                                      </p:to>
                                    </p:set>
                                    <p:anim calcmode="lin" valueType="num">
                                      <p:cBhvr additive="base">
                                        <p:cTn id="5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4">
                                            <p:txEl>
                                              <p:pRg st="7" end="7"/>
                                            </p:txEl>
                                          </p:spTgt>
                                        </p:tgtEl>
                                        <p:attrNameLst>
                                          <p:attrName>style.visibility</p:attrName>
                                        </p:attrNameLst>
                                      </p:cBhvr>
                                      <p:to>
                                        <p:strVal val="visible"/>
                                      </p:to>
                                    </p:set>
                                    <p:anim calcmode="lin" valueType="num">
                                      <p:cBhvr additive="base">
                                        <p:cTn id="5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4">
                                            <p:txEl>
                                              <p:pRg st="8" end="8"/>
                                            </p:txEl>
                                          </p:spTgt>
                                        </p:tgtEl>
                                        <p:attrNameLst>
                                          <p:attrName>style.visibility</p:attrName>
                                        </p:attrNameLst>
                                      </p:cBhvr>
                                      <p:to>
                                        <p:strVal val="visible"/>
                                      </p:to>
                                    </p:set>
                                    <p:anim calcmode="lin" valueType="num">
                                      <p:cBhvr additive="base">
                                        <p:cTn id="6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4">
                                            <p:txEl>
                                              <p:pRg st="9" end="9"/>
                                            </p:txEl>
                                          </p:spTgt>
                                        </p:tgtEl>
                                        <p:attrNameLst>
                                          <p:attrName>style.visibility</p:attrName>
                                        </p:attrNameLst>
                                      </p:cBhvr>
                                      <p:to>
                                        <p:strVal val="visible"/>
                                      </p:to>
                                    </p:set>
                                    <p:anim calcmode="lin" valueType="num">
                                      <p:cBhvr additive="base">
                                        <p:cTn id="7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4">
                                            <p:txEl>
                                              <p:pRg st="10" end="10"/>
                                            </p:txEl>
                                          </p:spTgt>
                                        </p:tgtEl>
                                        <p:attrNameLst>
                                          <p:attrName>style.visibility</p:attrName>
                                        </p:attrNameLst>
                                      </p:cBhvr>
                                      <p:to>
                                        <p:strVal val="visible"/>
                                      </p:to>
                                    </p:set>
                                    <p:anim calcmode="lin" valueType="num">
                                      <p:cBhvr additive="base">
                                        <p:cTn id="7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4">
                                            <p:txEl>
                                              <p:pRg st="11" end="11"/>
                                            </p:txEl>
                                          </p:spTgt>
                                        </p:tgtEl>
                                        <p:attrNameLst>
                                          <p:attrName>style.visibility</p:attrName>
                                        </p:attrNameLst>
                                      </p:cBhvr>
                                      <p:to>
                                        <p:strVal val="visible"/>
                                      </p:to>
                                    </p:set>
                                    <p:anim calcmode="lin" valueType="num">
                                      <p:cBhvr additive="base">
                                        <p:cTn id="83"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ADDRESSING MODES OF 8086</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solidFill>
                  <a:schemeClr val="tx2">
                    <a:lumMod val="75000"/>
                  </a:schemeClr>
                </a:solidFill>
              </a:rPr>
              <a:t>Index Addressing Mode:</a:t>
            </a:r>
          </a:p>
          <a:p>
            <a:pPr marL="457200" indent="-457200">
              <a:buNone/>
            </a:pPr>
            <a:r>
              <a:rPr lang="en-US" b="1" dirty="0" smtClean="0">
                <a:solidFill>
                  <a:schemeClr val="tx2">
                    <a:lumMod val="75000"/>
                  </a:schemeClr>
                </a:solidFill>
              </a:rPr>
              <a:t>	</a:t>
            </a:r>
            <a:r>
              <a:rPr lang="en-US" dirty="0" smtClean="0"/>
              <a:t>Data segment is the default segment of this addressing mode.</a:t>
            </a:r>
          </a:p>
          <a:p>
            <a:pPr marL="457200" indent="-457200">
              <a:buNone/>
            </a:pPr>
            <a:r>
              <a:rPr lang="en-US" dirty="0" smtClean="0"/>
              <a:t>	For different segment, the segment override prefixes can be used  </a:t>
            </a:r>
          </a:p>
          <a:p>
            <a:pPr marL="457200" indent="-457200">
              <a:buNone/>
            </a:pPr>
            <a:r>
              <a:rPr lang="en-US" b="1" dirty="0" smtClean="0">
                <a:solidFill>
                  <a:schemeClr val="tx2">
                    <a:lumMod val="75000"/>
                  </a:schemeClr>
                </a:solidFill>
              </a:rPr>
              <a:t>	MOV AL, CS:DISP[SI]</a:t>
            </a:r>
          </a:p>
          <a:p>
            <a:pPr marL="457200" indent="-457200">
              <a:buNone/>
            </a:pPr>
            <a:r>
              <a:rPr lang="en-US" b="1" dirty="0" smtClean="0">
                <a:solidFill>
                  <a:schemeClr val="tx2">
                    <a:lumMod val="75000"/>
                  </a:schemeClr>
                </a:solidFill>
              </a:rPr>
              <a:t>	MOV AL, SS:DISP[DI]</a:t>
            </a:r>
          </a:p>
          <a:p>
            <a:pPr marL="457200" indent="-457200">
              <a:buFont typeface="Wingdings" pitchFamily="2" charset="2"/>
              <a:buChar char="q"/>
            </a:pPr>
            <a:r>
              <a:rPr lang="en-US" b="1" dirty="0" smtClean="0">
                <a:solidFill>
                  <a:schemeClr val="tx2">
                    <a:lumMod val="75000"/>
                  </a:schemeClr>
                </a:solidFill>
              </a:rPr>
              <a:t>Base indexed addressing mode:</a:t>
            </a:r>
          </a:p>
          <a:p>
            <a:pPr marL="457200" indent="-457200">
              <a:buNone/>
            </a:pPr>
            <a:r>
              <a:rPr lang="en-US" b="1" dirty="0" smtClean="0">
                <a:solidFill>
                  <a:schemeClr val="tx2">
                    <a:lumMod val="75000"/>
                  </a:schemeClr>
                </a:solidFill>
              </a:rPr>
              <a:t>	</a:t>
            </a:r>
            <a:r>
              <a:rPr lang="en-US" dirty="0" smtClean="0"/>
              <a:t>In base indexed addressing mode, the content of base register (BX or BP) are added to the contents of the indexed register (SI or DI).</a:t>
            </a:r>
          </a:p>
          <a:p>
            <a:pPr marL="457200" indent="-457200">
              <a:buNone/>
            </a:pPr>
            <a:r>
              <a:rPr lang="en-US" b="1" dirty="0" smtClean="0">
                <a:solidFill>
                  <a:schemeClr val="tx2">
                    <a:lumMod val="75000"/>
                  </a:schemeClr>
                </a:solidFill>
              </a:rPr>
              <a:t> 	Memory Location =  SI	BX	</a:t>
            </a:r>
          </a:p>
          <a:p>
            <a:pPr marL="457200" indent="-457200">
              <a:buNone/>
            </a:pPr>
            <a:r>
              <a:rPr lang="en-US" b="1" dirty="0" smtClean="0">
                <a:solidFill>
                  <a:schemeClr val="tx2">
                    <a:lumMod val="75000"/>
                  </a:schemeClr>
                </a:solidFill>
              </a:rPr>
              <a:t>				         +</a:t>
            </a:r>
          </a:p>
          <a:p>
            <a:pPr marL="457200" indent="-457200">
              <a:buNone/>
            </a:pPr>
            <a:r>
              <a:rPr lang="en-US" b="1" dirty="0" smtClean="0">
                <a:solidFill>
                  <a:schemeClr val="tx2">
                    <a:lumMod val="75000"/>
                  </a:schemeClr>
                </a:solidFill>
              </a:rPr>
              <a:t>				  DI 	BP</a:t>
            </a:r>
            <a:endParaRPr lang="en-US" dirty="0" smtClean="0"/>
          </a:p>
          <a:p>
            <a:pPr marL="457200" indent="-457200">
              <a:buNone/>
            </a:pPr>
            <a:r>
              <a:rPr lang="en-US" b="1" dirty="0" smtClean="0">
                <a:solidFill>
                  <a:schemeClr val="tx2">
                    <a:lumMod val="75000"/>
                  </a:schemeClr>
                </a:solidFill>
              </a:rPr>
              <a:t>	</a:t>
            </a:r>
            <a:r>
              <a:rPr lang="en-US" dirty="0" smtClean="0"/>
              <a:t>	 			 </a:t>
            </a:r>
          </a:p>
        </p:txBody>
      </p:sp>
      <p:sp>
        <p:nvSpPr>
          <p:cNvPr id="6" name="Left Brace 5"/>
          <p:cNvSpPr/>
          <p:nvPr/>
        </p:nvSpPr>
        <p:spPr>
          <a:xfrm>
            <a:off x="2952751" y="4482193"/>
            <a:ext cx="179069" cy="12573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 </a:t>
            </a:r>
            <a:endParaRPr lang="en-US" dirty="0"/>
          </a:p>
        </p:txBody>
      </p:sp>
      <p:sp>
        <p:nvSpPr>
          <p:cNvPr id="7" name="Right Brace 6"/>
          <p:cNvSpPr/>
          <p:nvPr/>
        </p:nvSpPr>
        <p:spPr>
          <a:xfrm>
            <a:off x="4259036" y="4371974"/>
            <a:ext cx="171450" cy="12382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down)">
                                      <p:cBhvr>
                                        <p:cTn id="55" dur="500"/>
                                        <p:tgtEl>
                                          <p:spTgt spid="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down)">
                                      <p:cBhvr>
                                        <p:cTn id="60" dur="500"/>
                                        <p:tgtEl>
                                          <p:spTgt spid="7"/>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4">
                                            <p:txEl>
                                              <p:pRg st="8" end="8"/>
                                            </p:txEl>
                                          </p:spTgt>
                                        </p:tgtEl>
                                        <p:attrNameLst>
                                          <p:attrName>style.visibility</p:attrName>
                                        </p:attrNameLst>
                                      </p:cBhvr>
                                      <p:to>
                                        <p:strVal val="visible"/>
                                      </p:to>
                                    </p:set>
                                    <p:anim calcmode="lin" valueType="num">
                                      <p:cBhvr additive="base">
                                        <p:cTn id="6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4">
                                            <p:txEl>
                                              <p:pRg st="9" end="9"/>
                                            </p:txEl>
                                          </p:spTgt>
                                        </p:tgtEl>
                                        <p:attrNameLst>
                                          <p:attrName>style.visibility</p:attrName>
                                        </p:attrNameLst>
                                      </p:cBhvr>
                                      <p:to>
                                        <p:strVal val="visible"/>
                                      </p:to>
                                    </p:set>
                                    <p:anim calcmode="lin" valueType="num">
                                      <p:cBhvr additive="base">
                                        <p:cTn id="7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4">
                                            <p:txEl>
                                              <p:pRg st="10" end="10"/>
                                            </p:txEl>
                                          </p:spTgt>
                                        </p:tgtEl>
                                        <p:attrNameLst>
                                          <p:attrName>style.visibility</p:attrName>
                                        </p:attrNameLst>
                                      </p:cBhvr>
                                      <p:to>
                                        <p:strVal val="visible"/>
                                      </p:to>
                                    </p:set>
                                    <p:anim calcmode="lin" valueType="num">
                                      <p:cBhvr additive="base">
                                        <p:cTn id="7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ADDRESSING MODES OF 8086</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solidFill>
                  <a:schemeClr val="tx2">
                    <a:lumMod val="75000"/>
                  </a:schemeClr>
                </a:solidFill>
              </a:rPr>
              <a:t>Base indexed addressing mode:</a:t>
            </a:r>
          </a:p>
          <a:p>
            <a:pPr marL="457200" indent="-457200">
              <a:buNone/>
            </a:pPr>
            <a:r>
              <a:rPr lang="en-US" b="1" dirty="0" smtClean="0">
                <a:solidFill>
                  <a:schemeClr val="tx2">
                    <a:lumMod val="75000"/>
                  </a:schemeClr>
                </a:solidFill>
              </a:rPr>
              <a:t>	</a:t>
            </a:r>
            <a:r>
              <a:rPr lang="en-US" dirty="0" smtClean="0"/>
              <a:t>The allowable forms of these addressing modes are:</a:t>
            </a:r>
          </a:p>
          <a:p>
            <a:pPr marL="457200" indent="-457200">
              <a:buNone/>
            </a:pPr>
            <a:r>
              <a:rPr lang="en-US" dirty="0" smtClean="0"/>
              <a:t>	</a:t>
            </a:r>
            <a:r>
              <a:rPr lang="en-US" b="1" dirty="0" smtClean="0">
                <a:solidFill>
                  <a:schemeClr val="tx2">
                    <a:lumMod val="75000"/>
                  </a:schemeClr>
                </a:solidFill>
              </a:rPr>
              <a:t>MOV AL, [BX][SI]</a:t>
            </a:r>
          </a:p>
          <a:p>
            <a:pPr marL="457200" indent="-457200">
              <a:buNone/>
            </a:pPr>
            <a:r>
              <a:rPr lang="en-US" b="1" dirty="0" smtClean="0">
                <a:solidFill>
                  <a:schemeClr val="tx2">
                    <a:lumMod val="75000"/>
                  </a:schemeClr>
                </a:solidFill>
              </a:rPr>
              <a:t>	MOV AL, [BX][DI]</a:t>
            </a:r>
          </a:p>
          <a:p>
            <a:pPr marL="457200" indent="-457200">
              <a:buNone/>
            </a:pPr>
            <a:r>
              <a:rPr lang="en-US" b="1" dirty="0" smtClean="0">
                <a:solidFill>
                  <a:schemeClr val="tx2">
                    <a:lumMod val="75000"/>
                  </a:schemeClr>
                </a:solidFill>
              </a:rPr>
              <a:t>	MOV AL, [BP][SI]</a:t>
            </a:r>
          </a:p>
          <a:p>
            <a:pPr marL="457200" indent="-457200">
              <a:buNone/>
            </a:pPr>
            <a:r>
              <a:rPr lang="en-US" b="1" dirty="0" smtClean="0">
                <a:solidFill>
                  <a:schemeClr val="tx2">
                    <a:lumMod val="75000"/>
                  </a:schemeClr>
                </a:solidFill>
              </a:rPr>
              <a:t>	MOV AL, [BP][DI]	</a:t>
            </a:r>
          </a:p>
          <a:p>
            <a:pPr marL="457200" indent="-457200">
              <a:buNone/>
            </a:pPr>
            <a:r>
              <a:rPr lang="en-US" b="1" dirty="0" smtClean="0">
                <a:solidFill>
                  <a:schemeClr val="tx2">
                    <a:lumMod val="75000"/>
                  </a:schemeClr>
                </a:solidFill>
              </a:rPr>
              <a:t>	</a:t>
            </a:r>
            <a:r>
              <a:rPr lang="en-US" dirty="0" smtClean="0">
                <a:solidFill>
                  <a:schemeClr val="tx2">
                    <a:lumMod val="75000"/>
                  </a:schemeClr>
                </a:solidFill>
              </a:rPr>
              <a:t>For Example</a:t>
            </a:r>
            <a:r>
              <a:rPr lang="en-US" b="1" dirty="0" smtClean="0">
                <a:solidFill>
                  <a:schemeClr val="tx2">
                    <a:lumMod val="75000"/>
                  </a:schemeClr>
                </a:solidFill>
              </a:rPr>
              <a:t>, BX = 2000H </a:t>
            </a:r>
            <a:r>
              <a:rPr lang="en-US" dirty="0" smtClean="0">
                <a:solidFill>
                  <a:schemeClr val="tx2">
                    <a:lumMod val="75000"/>
                  </a:schemeClr>
                </a:solidFill>
              </a:rPr>
              <a:t>and</a:t>
            </a:r>
            <a:r>
              <a:rPr lang="en-US" b="1" dirty="0" smtClean="0">
                <a:solidFill>
                  <a:schemeClr val="tx2">
                    <a:lumMod val="75000"/>
                  </a:schemeClr>
                </a:solidFill>
              </a:rPr>
              <a:t> SI = 5400H, </a:t>
            </a:r>
            <a:r>
              <a:rPr lang="en-US" dirty="0" smtClean="0">
                <a:solidFill>
                  <a:schemeClr val="tx2">
                    <a:lumMod val="75000"/>
                  </a:schemeClr>
                </a:solidFill>
              </a:rPr>
              <a:t>The instruction is</a:t>
            </a:r>
            <a:r>
              <a:rPr lang="en-US" b="1" dirty="0" smtClean="0">
                <a:solidFill>
                  <a:schemeClr val="tx2">
                    <a:lumMod val="75000"/>
                  </a:schemeClr>
                </a:solidFill>
              </a:rPr>
              <a:t> MOV AL, [BX + SI]</a:t>
            </a:r>
          </a:p>
          <a:p>
            <a:pPr marL="457200" indent="-457200">
              <a:buNone/>
            </a:pPr>
            <a:r>
              <a:rPr lang="en-US" b="1" dirty="0" smtClean="0">
                <a:solidFill>
                  <a:schemeClr val="tx2">
                    <a:lumMod val="75000"/>
                  </a:schemeClr>
                </a:solidFill>
              </a:rPr>
              <a:t>	</a:t>
            </a:r>
            <a:r>
              <a:rPr lang="en-US" dirty="0" smtClean="0"/>
              <a:t>In this example current memory location is</a:t>
            </a:r>
            <a:r>
              <a:rPr lang="en-US" b="1" dirty="0" smtClean="0">
                <a:solidFill>
                  <a:schemeClr val="tx2">
                    <a:lumMod val="75000"/>
                  </a:schemeClr>
                </a:solidFill>
              </a:rPr>
              <a:t> 2000H + 5400H = 7400H.</a:t>
            </a:r>
          </a:p>
          <a:p>
            <a:pPr marL="457200" indent="-457200">
              <a:buNone/>
            </a:pPr>
            <a:r>
              <a:rPr lang="en-US" b="1" dirty="0" smtClean="0">
                <a:solidFill>
                  <a:schemeClr val="tx2">
                    <a:lumMod val="75000"/>
                  </a:schemeClr>
                </a:solidFill>
              </a:rPr>
              <a:t>	</a:t>
            </a:r>
            <a:r>
              <a:rPr lang="en-US" dirty="0" smtClean="0"/>
              <a:t>The addressing modes that do not involve BP use data segment by default otherwise stack segment. 	</a:t>
            </a:r>
            <a:r>
              <a:rPr lang="en-US" b="1" dirty="0" smtClean="0">
                <a:solidFill>
                  <a:schemeClr val="tx2">
                    <a:lumMod val="75000"/>
                  </a:schemeClr>
                </a:solidFill>
              </a:rPr>
              <a:t>Memory Locations = SI + BP</a:t>
            </a:r>
          </a:p>
          <a:p>
            <a:pPr marL="457200" indent="-457200">
              <a:buNone/>
            </a:pPr>
            <a:r>
              <a:rPr lang="en-US" b="1" dirty="0" smtClean="0">
                <a:solidFill>
                  <a:schemeClr val="tx2">
                    <a:lumMod val="75000"/>
                  </a:schemeClr>
                </a:solidFill>
              </a:rPr>
              <a:t>					          SI + BX</a:t>
            </a:r>
          </a:p>
          <a:p>
            <a:pPr marL="457200" indent="-457200">
              <a:buNone/>
            </a:pPr>
            <a:r>
              <a:rPr lang="en-US" b="1" dirty="0" smtClean="0">
                <a:solidFill>
                  <a:schemeClr val="tx2">
                    <a:lumMod val="75000"/>
                  </a:schemeClr>
                </a:solidFill>
              </a:rPr>
              <a:t>					          DI + BP</a:t>
            </a:r>
          </a:p>
          <a:p>
            <a:pPr marL="457200" indent="-457200">
              <a:buNone/>
            </a:pPr>
            <a:r>
              <a:rPr lang="en-US" b="1" dirty="0" smtClean="0">
                <a:solidFill>
                  <a:schemeClr val="tx2">
                    <a:lumMod val="75000"/>
                  </a:schemeClr>
                </a:solidFill>
              </a:rPr>
              <a:t>					          DI + BX</a:t>
            </a:r>
            <a:r>
              <a:rPr lang="en-US" dirty="0" smtClean="0"/>
              <a:t>		</a:t>
            </a:r>
          </a:p>
          <a:p>
            <a:pPr marL="457200" indent="-457200">
              <a:buNone/>
            </a:pPr>
            <a:endParaRPr lang="en-US" dirty="0" smtClean="0"/>
          </a:p>
          <a:p>
            <a:pPr marL="457200" indent="-457200">
              <a:buNone/>
            </a:pPr>
            <a:endParaRPr lang="en-US" dirty="0" smtClean="0"/>
          </a:p>
          <a:p>
            <a:pPr marL="457200" indent="-457200">
              <a:buNone/>
            </a:pPr>
            <a:endParaRPr lang="en-US" dirty="0" smtClean="0"/>
          </a:p>
          <a:p>
            <a:pPr marL="457200" indent="-457200">
              <a:buNone/>
            </a:pPr>
            <a:r>
              <a:rPr lang="en-US" dirty="0" smtClean="0"/>
              <a:t> 			 </a:t>
            </a:r>
          </a:p>
        </p:txBody>
      </p:sp>
      <p:pic>
        <p:nvPicPr>
          <p:cNvPr id="2051" name="Picture 3"/>
          <p:cNvPicPr>
            <a:picLocks noChangeAspect="1" noChangeArrowheads="1"/>
          </p:cNvPicPr>
          <p:nvPr/>
        </p:nvPicPr>
        <p:blipFill>
          <a:blip r:embed="rId2"/>
          <a:srcRect/>
          <a:stretch>
            <a:fillRect/>
          </a:stretch>
        </p:blipFill>
        <p:spPr bwMode="auto">
          <a:xfrm>
            <a:off x="7032171" y="1167720"/>
            <a:ext cx="5029200" cy="2351747"/>
          </a:xfrm>
          <a:prstGeom prst="rect">
            <a:avLst/>
          </a:prstGeom>
          <a:noFill/>
          <a:ln w="9525">
            <a:noFill/>
            <a:miter lim="800000"/>
            <a:headEnd/>
            <a:tailEnd/>
          </a:ln>
          <a:effectLst/>
        </p:spPr>
      </p:pic>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anim calcmode="lin" valueType="num">
                                      <p:cBhvr additive="base">
                                        <p:cTn id="6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
                                            <p:txEl>
                                              <p:pRg st="10" end="10"/>
                                            </p:txEl>
                                          </p:spTgt>
                                        </p:tgtEl>
                                        <p:attrNameLst>
                                          <p:attrName>style.visibility</p:attrName>
                                        </p:attrNameLst>
                                      </p:cBhvr>
                                      <p:to>
                                        <p:strVal val="visible"/>
                                      </p:to>
                                    </p:set>
                                    <p:anim calcmode="lin" valueType="num">
                                      <p:cBhvr additive="base">
                                        <p:cTn id="6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
                                            <p:txEl>
                                              <p:pRg st="11" end="11"/>
                                            </p:txEl>
                                          </p:spTgt>
                                        </p:tgtEl>
                                        <p:attrNameLst>
                                          <p:attrName>style.visibility</p:attrName>
                                        </p:attrNameLst>
                                      </p:cBhvr>
                                      <p:to>
                                        <p:strVal val="visible"/>
                                      </p:to>
                                    </p:set>
                                    <p:anim calcmode="lin" valueType="num">
                                      <p:cBhvr additive="base">
                                        <p:cTn id="73"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4">
                                            <p:txEl>
                                              <p:pRg st="15" end="15"/>
                                            </p:txEl>
                                          </p:spTgt>
                                        </p:tgtEl>
                                        <p:attrNameLst>
                                          <p:attrName>style.visibility</p:attrName>
                                        </p:attrNameLst>
                                      </p:cBhvr>
                                      <p:to>
                                        <p:strVal val="visible"/>
                                      </p:to>
                                    </p:set>
                                    <p:anim calcmode="lin" valueType="num">
                                      <p:cBhvr additive="base">
                                        <p:cTn id="79"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2051"/>
                                        </p:tgtEl>
                                        <p:attrNameLst>
                                          <p:attrName>style.visibility</p:attrName>
                                        </p:attrNameLst>
                                      </p:cBhvr>
                                      <p:to>
                                        <p:strVal val="visible"/>
                                      </p:to>
                                    </p:set>
                                    <p:animEffect transition="in" filter="wipe(down)">
                                      <p:cBhvr>
                                        <p:cTn id="85"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ADDRESSING MODES OF 8086</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solidFill>
                  <a:schemeClr val="tx2">
                    <a:lumMod val="75000"/>
                  </a:schemeClr>
                </a:solidFill>
              </a:rPr>
              <a:t>Base indexed with displacement addressing mode:</a:t>
            </a:r>
          </a:p>
          <a:p>
            <a:pPr marL="457200" indent="-457200">
              <a:buNone/>
            </a:pPr>
            <a:r>
              <a:rPr lang="en-US" b="1" dirty="0" smtClean="0">
                <a:solidFill>
                  <a:schemeClr val="tx2">
                    <a:lumMod val="75000"/>
                  </a:schemeClr>
                </a:solidFill>
              </a:rPr>
              <a:t>	</a:t>
            </a:r>
            <a:r>
              <a:rPr lang="en-US" dirty="0" smtClean="0"/>
              <a:t>In this addressing mode, offset address is generated by the sum of Base registers and Index registers along with 8-bit or 16-bit displacement.</a:t>
            </a:r>
            <a:r>
              <a:rPr lang="en-US" b="1" dirty="0" smtClean="0">
                <a:solidFill>
                  <a:schemeClr val="tx2">
                    <a:lumMod val="75000"/>
                  </a:schemeClr>
                </a:solidFill>
              </a:rPr>
              <a:t>	</a:t>
            </a:r>
          </a:p>
          <a:p>
            <a:pPr marL="457200" indent="-457200">
              <a:buNone/>
            </a:pPr>
            <a:r>
              <a:rPr lang="en-US" b="1" dirty="0" smtClean="0">
                <a:solidFill>
                  <a:schemeClr val="tx2">
                    <a:lumMod val="75000"/>
                  </a:schemeClr>
                </a:solidFill>
              </a:rPr>
              <a:t>	 Memory Location =  SI	BX	8-bit Displacement	</a:t>
            </a:r>
          </a:p>
          <a:p>
            <a:pPr marL="457200" indent="-457200">
              <a:buNone/>
            </a:pPr>
            <a:r>
              <a:rPr lang="en-US" b="1" dirty="0" smtClean="0">
                <a:solidFill>
                  <a:schemeClr val="tx2">
                    <a:lumMod val="75000"/>
                  </a:schemeClr>
                </a:solidFill>
              </a:rPr>
              <a:t>				         +	        ±</a:t>
            </a:r>
          </a:p>
          <a:p>
            <a:pPr marL="457200" indent="-457200">
              <a:buNone/>
            </a:pPr>
            <a:r>
              <a:rPr lang="en-US" b="1" dirty="0" smtClean="0">
                <a:solidFill>
                  <a:schemeClr val="tx2">
                    <a:lumMod val="75000"/>
                  </a:schemeClr>
                </a:solidFill>
              </a:rPr>
              <a:t>				   DI 	BP	16-bit Displacement</a:t>
            </a:r>
          </a:p>
          <a:p>
            <a:pPr marL="457200" indent="-457200">
              <a:buNone/>
            </a:pPr>
            <a:r>
              <a:rPr lang="en-US" b="1" dirty="0" smtClean="0">
                <a:solidFill>
                  <a:schemeClr val="tx2">
                    <a:lumMod val="75000"/>
                  </a:schemeClr>
                </a:solidFill>
              </a:rPr>
              <a:t>	</a:t>
            </a:r>
            <a:r>
              <a:rPr lang="en-US" dirty="0" smtClean="0">
                <a:solidFill>
                  <a:schemeClr val="tx2">
                    <a:lumMod val="75000"/>
                  </a:schemeClr>
                </a:solidFill>
              </a:rPr>
              <a:t> For Example</a:t>
            </a:r>
            <a:r>
              <a:rPr lang="en-US" b="1" dirty="0" smtClean="0">
                <a:solidFill>
                  <a:schemeClr val="tx2">
                    <a:lumMod val="75000"/>
                  </a:schemeClr>
                </a:solidFill>
              </a:rPr>
              <a:t>, BX = 2000H </a:t>
            </a:r>
            <a:r>
              <a:rPr lang="en-US" dirty="0" smtClean="0">
                <a:solidFill>
                  <a:schemeClr val="tx2">
                    <a:lumMod val="75000"/>
                  </a:schemeClr>
                </a:solidFill>
              </a:rPr>
              <a:t>and</a:t>
            </a:r>
            <a:r>
              <a:rPr lang="en-US" b="1" dirty="0" smtClean="0">
                <a:solidFill>
                  <a:schemeClr val="tx2">
                    <a:lumMod val="75000"/>
                  </a:schemeClr>
                </a:solidFill>
              </a:rPr>
              <a:t> SI = 5400H, </a:t>
            </a:r>
            <a:r>
              <a:rPr lang="en-US" dirty="0" smtClean="0">
                <a:solidFill>
                  <a:schemeClr val="tx2">
                    <a:lumMod val="75000"/>
                  </a:schemeClr>
                </a:solidFill>
              </a:rPr>
              <a:t>The instruction is</a:t>
            </a:r>
            <a:r>
              <a:rPr lang="en-US" b="1" dirty="0" smtClean="0">
                <a:solidFill>
                  <a:schemeClr val="tx2">
                    <a:lumMod val="75000"/>
                  </a:schemeClr>
                </a:solidFill>
              </a:rPr>
              <a:t> MOV AL, [BX + SI + 15]</a:t>
            </a:r>
          </a:p>
          <a:p>
            <a:pPr marL="457200" indent="-457200">
              <a:buNone/>
            </a:pPr>
            <a:r>
              <a:rPr lang="en-US" b="1" dirty="0" smtClean="0">
                <a:solidFill>
                  <a:schemeClr val="tx2">
                    <a:lumMod val="75000"/>
                  </a:schemeClr>
                </a:solidFill>
              </a:rPr>
              <a:t>	</a:t>
            </a:r>
            <a:r>
              <a:rPr lang="en-US" dirty="0" smtClean="0"/>
              <a:t>In this example current memory location is</a:t>
            </a:r>
            <a:r>
              <a:rPr lang="en-US" b="1" dirty="0" smtClean="0">
                <a:solidFill>
                  <a:schemeClr val="tx2">
                    <a:lumMod val="75000"/>
                  </a:schemeClr>
                </a:solidFill>
              </a:rPr>
              <a:t> 2000H + 5400H + 15H = 740FH</a:t>
            </a:r>
          </a:p>
          <a:p>
            <a:pPr marL="457200" indent="-457200">
              <a:buNone/>
            </a:pPr>
            <a:r>
              <a:rPr lang="en-US" b="1" dirty="0" smtClean="0">
                <a:solidFill>
                  <a:schemeClr val="tx2">
                    <a:lumMod val="75000"/>
                  </a:schemeClr>
                </a:solidFill>
              </a:rPr>
              <a:t>	Some Examples of this addressing mode: MOV AL, DISP [BX][SI]</a:t>
            </a:r>
          </a:p>
          <a:p>
            <a:pPr marL="457200" indent="-457200">
              <a:buNone/>
            </a:pPr>
            <a:r>
              <a:rPr lang="en-US" b="1" dirty="0" smtClean="0">
                <a:solidFill>
                  <a:schemeClr val="tx2">
                    <a:lumMod val="75000"/>
                  </a:schemeClr>
                </a:solidFill>
              </a:rPr>
              <a:t>							 MOV AL, DISP [BX + DI]</a:t>
            </a:r>
          </a:p>
          <a:p>
            <a:pPr marL="457200" indent="-457200">
              <a:buNone/>
            </a:pPr>
            <a:r>
              <a:rPr lang="en-US" b="1" dirty="0" smtClean="0">
                <a:solidFill>
                  <a:schemeClr val="tx2">
                    <a:lumMod val="75000"/>
                  </a:schemeClr>
                </a:solidFill>
              </a:rPr>
              <a:t>							 MOV AL, [BP + SI + DISP]</a:t>
            </a:r>
          </a:p>
          <a:p>
            <a:pPr marL="457200" indent="-457200">
              <a:buNone/>
            </a:pPr>
            <a:r>
              <a:rPr lang="en-US" b="1" dirty="0" smtClean="0">
                <a:solidFill>
                  <a:schemeClr val="tx2">
                    <a:lumMod val="75000"/>
                  </a:schemeClr>
                </a:solidFill>
              </a:rPr>
              <a:t>							 MOV AL, [BP][DI][DISP]</a:t>
            </a:r>
          </a:p>
          <a:p>
            <a:pPr marL="457200" indent="-457200">
              <a:buNone/>
            </a:pPr>
            <a:r>
              <a:rPr lang="en-US" b="1" dirty="0" smtClean="0">
                <a:solidFill>
                  <a:schemeClr val="tx2">
                    <a:lumMod val="75000"/>
                  </a:schemeClr>
                </a:solidFill>
              </a:rPr>
              <a:t>	</a:t>
            </a:r>
            <a:r>
              <a:rPr lang="en-US" dirty="0" smtClean="0"/>
              <a:t>	</a:t>
            </a:r>
          </a:p>
          <a:p>
            <a:pPr marL="457200" indent="-457200">
              <a:buNone/>
            </a:pPr>
            <a:endParaRPr lang="en-US" dirty="0" smtClean="0"/>
          </a:p>
          <a:p>
            <a:pPr marL="457200" indent="-457200">
              <a:buNone/>
            </a:pPr>
            <a:endParaRPr lang="en-US" dirty="0" smtClean="0"/>
          </a:p>
          <a:p>
            <a:pPr marL="457200" indent="-457200">
              <a:buNone/>
            </a:pPr>
            <a:endParaRPr lang="en-US" dirty="0" smtClean="0"/>
          </a:p>
          <a:p>
            <a:pPr marL="457200" indent="-457200">
              <a:buNone/>
            </a:pPr>
            <a:r>
              <a:rPr lang="en-US" dirty="0" smtClean="0"/>
              <a:t> 			 </a:t>
            </a:r>
          </a:p>
        </p:txBody>
      </p:sp>
      <p:sp>
        <p:nvSpPr>
          <p:cNvPr id="8" name="Left Brace 7"/>
          <p:cNvSpPr/>
          <p:nvPr/>
        </p:nvSpPr>
        <p:spPr>
          <a:xfrm>
            <a:off x="3007180" y="2109107"/>
            <a:ext cx="179069" cy="12573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 </a:t>
            </a:r>
            <a:endParaRPr lang="en-US" dirty="0"/>
          </a:p>
        </p:txBody>
      </p:sp>
      <p:sp>
        <p:nvSpPr>
          <p:cNvPr id="9" name="Right Brace 8"/>
          <p:cNvSpPr/>
          <p:nvPr/>
        </p:nvSpPr>
        <p:spPr>
          <a:xfrm>
            <a:off x="7184572" y="2064201"/>
            <a:ext cx="228601" cy="133214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 calcmode="lin" valueType="num">
                                      <p:cBhvr additive="base">
                                        <p:cTn id="3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anim calcmode="lin" valueType="num">
                                      <p:cBhvr additive="base">
                                        <p:cTn id="4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 calcmode="lin" valueType="num">
                                      <p:cBhvr additive="base">
                                        <p:cTn id="4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4">
                                            <p:txEl>
                                              <p:pRg st="6" end="6"/>
                                            </p:txEl>
                                          </p:spTgt>
                                        </p:tgtEl>
                                        <p:attrNameLst>
                                          <p:attrName>style.visibility</p:attrName>
                                        </p:attrNameLst>
                                      </p:cBhvr>
                                      <p:to>
                                        <p:strVal val="visible"/>
                                      </p:to>
                                    </p:set>
                                    <p:anim calcmode="lin" valueType="num">
                                      <p:cBhvr additive="base">
                                        <p:cTn id="5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4">
                                            <p:txEl>
                                              <p:pRg st="7" end="7"/>
                                            </p:txEl>
                                          </p:spTgt>
                                        </p:tgtEl>
                                        <p:attrNameLst>
                                          <p:attrName>style.visibility</p:attrName>
                                        </p:attrNameLst>
                                      </p:cBhvr>
                                      <p:to>
                                        <p:strVal val="visible"/>
                                      </p:to>
                                    </p:set>
                                    <p:anim calcmode="lin" valueType="num">
                                      <p:cBhvr additive="base">
                                        <p:cTn id="5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4">
                                            <p:txEl>
                                              <p:pRg st="8" end="8"/>
                                            </p:txEl>
                                          </p:spTgt>
                                        </p:tgtEl>
                                        <p:attrNameLst>
                                          <p:attrName>style.visibility</p:attrName>
                                        </p:attrNameLst>
                                      </p:cBhvr>
                                      <p:to>
                                        <p:strVal val="visible"/>
                                      </p:to>
                                    </p:set>
                                    <p:anim calcmode="lin" valueType="num">
                                      <p:cBhvr additive="base">
                                        <p:cTn id="6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4">
                                            <p:txEl>
                                              <p:pRg st="9" end="9"/>
                                            </p:txEl>
                                          </p:spTgt>
                                        </p:tgtEl>
                                        <p:attrNameLst>
                                          <p:attrName>style.visibility</p:attrName>
                                        </p:attrNameLst>
                                      </p:cBhvr>
                                      <p:to>
                                        <p:strVal val="visible"/>
                                      </p:to>
                                    </p:set>
                                    <p:anim calcmode="lin" valueType="num">
                                      <p:cBhvr additive="base">
                                        <p:cTn id="7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4">
                                            <p:txEl>
                                              <p:pRg st="10" end="10"/>
                                            </p:txEl>
                                          </p:spTgt>
                                        </p:tgtEl>
                                        <p:attrNameLst>
                                          <p:attrName>style.visibility</p:attrName>
                                        </p:attrNameLst>
                                      </p:cBhvr>
                                      <p:to>
                                        <p:strVal val="visible"/>
                                      </p:to>
                                    </p:set>
                                    <p:anim calcmode="lin" valueType="num">
                                      <p:cBhvr additive="base">
                                        <p:cTn id="7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4">
                                            <p:txEl>
                                              <p:pRg st="11" end="11"/>
                                            </p:txEl>
                                          </p:spTgt>
                                        </p:tgtEl>
                                        <p:attrNameLst>
                                          <p:attrName>style.visibility</p:attrName>
                                        </p:attrNameLst>
                                      </p:cBhvr>
                                      <p:to>
                                        <p:strVal val="visible"/>
                                      </p:to>
                                    </p:set>
                                    <p:anim calcmode="lin" valueType="num">
                                      <p:cBhvr additive="base">
                                        <p:cTn id="83"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4">
                                            <p:txEl>
                                              <p:pRg st="15" end="15"/>
                                            </p:txEl>
                                          </p:spTgt>
                                        </p:tgtEl>
                                        <p:attrNameLst>
                                          <p:attrName>style.visibility</p:attrName>
                                        </p:attrNameLst>
                                      </p:cBhvr>
                                      <p:to>
                                        <p:strVal val="visible"/>
                                      </p:to>
                                    </p:set>
                                    <p:anim calcmode="lin" valueType="num">
                                      <p:cBhvr additive="base">
                                        <p:cTn id="89"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4">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ADDRESSING MODES OF 8086</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solidFill>
                  <a:schemeClr val="tx2">
                    <a:lumMod val="75000"/>
                  </a:schemeClr>
                </a:solidFill>
              </a:rPr>
              <a:t>Base indexed with displacement addressing mode:</a:t>
            </a:r>
          </a:p>
          <a:p>
            <a:pPr marL="457200" indent="-457200">
              <a:buNone/>
            </a:pPr>
            <a:r>
              <a:rPr lang="en-US" b="1" dirty="0" smtClean="0">
                <a:solidFill>
                  <a:schemeClr val="tx2">
                    <a:lumMod val="75000"/>
                  </a:schemeClr>
                </a:solidFill>
              </a:rPr>
              <a:t>	Memory Location: SI + BP  ± 8-bit Displacement</a:t>
            </a:r>
          </a:p>
          <a:p>
            <a:pPr marL="457200" indent="-457200">
              <a:buNone/>
            </a:pPr>
            <a:r>
              <a:rPr lang="en-US" b="1" dirty="0" smtClean="0">
                <a:solidFill>
                  <a:schemeClr val="tx2">
                    <a:lumMod val="75000"/>
                  </a:schemeClr>
                </a:solidFill>
              </a:rPr>
              <a:t>				SI + BX  ± 8-bit Displacement</a:t>
            </a:r>
          </a:p>
          <a:p>
            <a:pPr marL="457200" indent="-457200">
              <a:buNone/>
            </a:pPr>
            <a:r>
              <a:rPr lang="en-US" b="1" dirty="0" smtClean="0">
                <a:solidFill>
                  <a:schemeClr val="tx2">
                    <a:lumMod val="75000"/>
                  </a:schemeClr>
                </a:solidFill>
              </a:rPr>
              <a:t>				DI + BP  ± 8-bit Displacement</a:t>
            </a:r>
          </a:p>
          <a:p>
            <a:pPr marL="457200" indent="-457200">
              <a:buNone/>
            </a:pPr>
            <a:r>
              <a:rPr lang="en-US" b="1" dirty="0" smtClean="0">
                <a:solidFill>
                  <a:schemeClr val="tx2">
                    <a:lumMod val="75000"/>
                  </a:schemeClr>
                </a:solidFill>
              </a:rPr>
              <a:t>				DI + BX  ± 8-bit Displacement</a:t>
            </a:r>
          </a:p>
          <a:p>
            <a:pPr marL="457200" indent="-457200">
              <a:buNone/>
            </a:pPr>
            <a:r>
              <a:rPr lang="en-US" b="1" dirty="0" smtClean="0">
                <a:solidFill>
                  <a:schemeClr val="tx2">
                    <a:lumMod val="75000"/>
                  </a:schemeClr>
                </a:solidFill>
              </a:rPr>
              <a:t>				SI + BP  ± 16-bit Displacement</a:t>
            </a:r>
          </a:p>
          <a:p>
            <a:pPr marL="457200" indent="-457200">
              <a:buNone/>
            </a:pPr>
            <a:r>
              <a:rPr lang="en-US" b="1" dirty="0" smtClean="0">
                <a:solidFill>
                  <a:schemeClr val="tx2">
                    <a:lumMod val="75000"/>
                  </a:schemeClr>
                </a:solidFill>
              </a:rPr>
              <a:t>				SI + BX  ± 16-bit Displacement</a:t>
            </a:r>
          </a:p>
          <a:p>
            <a:pPr marL="457200" indent="-457200">
              <a:buNone/>
            </a:pPr>
            <a:r>
              <a:rPr lang="en-US" b="1" dirty="0" smtClean="0">
                <a:solidFill>
                  <a:schemeClr val="tx2">
                    <a:lumMod val="75000"/>
                  </a:schemeClr>
                </a:solidFill>
              </a:rPr>
              <a:t>				DI + BP  ± 16-bit Displacement</a:t>
            </a:r>
          </a:p>
          <a:p>
            <a:pPr marL="457200" indent="-457200">
              <a:buNone/>
            </a:pPr>
            <a:r>
              <a:rPr lang="en-US" b="1" dirty="0" smtClean="0">
                <a:solidFill>
                  <a:schemeClr val="tx2">
                    <a:lumMod val="75000"/>
                  </a:schemeClr>
                </a:solidFill>
              </a:rPr>
              <a:t>				DI + BX  ± 16-bit Displacement</a:t>
            </a:r>
          </a:p>
          <a:p>
            <a:pPr marL="457200" indent="-457200">
              <a:buNone/>
            </a:pPr>
            <a:r>
              <a:rPr lang="en-US" b="1" dirty="0" smtClean="0">
                <a:solidFill>
                  <a:schemeClr val="tx2">
                    <a:lumMod val="75000"/>
                  </a:schemeClr>
                </a:solidFill>
              </a:rPr>
              <a:t>		</a:t>
            </a:r>
            <a:r>
              <a:rPr lang="en-US" dirty="0" smtClean="0"/>
              <a:t>	</a:t>
            </a:r>
          </a:p>
          <a:p>
            <a:pPr marL="457200" indent="-457200">
              <a:buNone/>
            </a:pPr>
            <a:endParaRPr lang="en-US" dirty="0" smtClean="0"/>
          </a:p>
          <a:p>
            <a:pPr marL="457200" indent="-457200">
              <a:buNone/>
            </a:pPr>
            <a:endParaRPr lang="en-US" dirty="0" smtClean="0"/>
          </a:p>
          <a:p>
            <a:pPr marL="457200" indent="-457200">
              <a:buNone/>
            </a:pPr>
            <a:endParaRPr lang="en-US" dirty="0" smtClean="0"/>
          </a:p>
          <a:p>
            <a:pPr marL="457200" indent="-457200">
              <a:buNone/>
            </a:pPr>
            <a:r>
              <a:rPr lang="en-US" dirty="0" smtClean="0"/>
              <a:t> 			 </a:t>
            </a:r>
          </a:p>
        </p:txBody>
      </p:sp>
      <p:pic>
        <p:nvPicPr>
          <p:cNvPr id="3075" name="Picture 3"/>
          <p:cNvPicPr>
            <a:picLocks noChangeAspect="1" noChangeArrowheads="1"/>
          </p:cNvPicPr>
          <p:nvPr/>
        </p:nvPicPr>
        <p:blipFill>
          <a:blip r:embed="rId2"/>
          <a:srcRect/>
          <a:stretch>
            <a:fillRect/>
          </a:stretch>
        </p:blipFill>
        <p:spPr bwMode="auto">
          <a:xfrm>
            <a:off x="6901544" y="1745117"/>
            <a:ext cx="5290456" cy="3116421"/>
          </a:xfrm>
          <a:prstGeom prst="rect">
            <a:avLst/>
          </a:prstGeom>
          <a:noFill/>
          <a:ln w="9525">
            <a:noFill/>
            <a:miter lim="800000"/>
            <a:headEnd/>
            <a:tailEnd/>
          </a:ln>
          <a:effectLst/>
        </p:spPr>
      </p:pic>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anim calcmode="lin" valueType="num">
                                      <p:cBhvr additive="base">
                                        <p:cTn id="6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anim calcmode="lin" valueType="num">
                                      <p:cBhvr additive="base">
                                        <p:cTn id="67"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3075"/>
                                        </p:tgtEl>
                                        <p:attrNameLst>
                                          <p:attrName>style.visibility</p:attrName>
                                        </p:attrNameLst>
                                      </p:cBhvr>
                                      <p:to>
                                        <p:strVal val="visible"/>
                                      </p:to>
                                    </p:set>
                                    <p:animEffect transition="in" filter="wipe(down)">
                                      <p:cBhvr>
                                        <p:cTn id="73"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ADDRESSING MODES OF 8086</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solidFill>
                  <a:schemeClr val="tx2">
                    <a:lumMod val="75000"/>
                  </a:schemeClr>
                </a:solidFill>
              </a:rPr>
              <a:t>String Addressing Mode:</a:t>
            </a:r>
          </a:p>
          <a:p>
            <a:pPr marL="457200" indent="-457200">
              <a:buNone/>
            </a:pPr>
            <a:r>
              <a:rPr lang="en-US" b="1" dirty="0" smtClean="0">
                <a:solidFill>
                  <a:schemeClr val="tx2">
                    <a:lumMod val="75000"/>
                  </a:schemeClr>
                </a:solidFill>
              </a:rPr>
              <a:t>	</a:t>
            </a:r>
            <a:r>
              <a:rPr lang="en-US" dirty="0" smtClean="0"/>
              <a:t>This mode uses index registers, SI point to first byte of source and DI point to first byte of destination.</a:t>
            </a:r>
          </a:p>
          <a:p>
            <a:pPr marL="457200" indent="-457200">
              <a:buNone/>
            </a:pPr>
            <a:r>
              <a:rPr lang="en-US" b="1" dirty="0" smtClean="0">
                <a:solidFill>
                  <a:schemeClr val="tx2">
                    <a:lumMod val="75000"/>
                  </a:schemeClr>
                </a:solidFill>
              </a:rPr>
              <a:t>	</a:t>
            </a:r>
            <a:r>
              <a:rPr lang="en-US" dirty="0" smtClean="0"/>
              <a:t>Segment register for the source is Data segment and for destination Extra segment.</a:t>
            </a:r>
            <a:r>
              <a:rPr lang="en-US" b="1" dirty="0" smtClean="0">
                <a:solidFill>
                  <a:schemeClr val="tx2">
                    <a:lumMod val="75000"/>
                  </a:schemeClr>
                </a:solidFill>
              </a:rPr>
              <a:t> </a:t>
            </a:r>
          </a:p>
          <a:p>
            <a:pPr marL="457200" indent="-457200">
              <a:buNone/>
            </a:pPr>
            <a:r>
              <a:rPr lang="en-US" b="1" dirty="0" smtClean="0">
                <a:solidFill>
                  <a:schemeClr val="tx2">
                    <a:lumMod val="75000"/>
                  </a:schemeClr>
                </a:solidFill>
              </a:rPr>
              <a:t>	</a:t>
            </a:r>
            <a:r>
              <a:rPr lang="en-US" dirty="0" smtClean="0"/>
              <a:t>The SI and DI are automatically incremented by clearing Direction Flag.</a:t>
            </a:r>
          </a:p>
          <a:p>
            <a:pPr marL="457200" indent="-457200">
              <a:buFont typeface="Wingdings" pitchFamily="2" charset="2"/>
              <a:buChar char="q"/>
            </a:pPr>
            <a:r>
              <a:rPr lang="en-US" b="1" dirty="0" smtClean="0">
                <a:solidFill>
                  <a:schemeClr val="tx2">
                    <a:lumMod val="75000"/>
                  </a:schemeClr>
                </a:solidFill>
              </a:rPr>
              <a:t>Address Addressing Mode:</a:t>
            </a:r>
          </a:p>
          <a:p>
            <a:pPr marL="457200" indent="-457200">
              <a:buNone/>
            </a:pPr>
            <a:r>
              <a:rPr lang="en-US" b="1" dirty="0" smtClean="0">
                <a:solidFill>
                  <a:schemeClr val="tx2">
                    <a:lumMod val="75000"/>
                  </a:schemeClr>
                </a:solidFill>
              </a:rPr>
              <a:t>	</a:t>
            </a:r>
            <a:r>
              <a:rPr lang="en-US" dirty="0" smtClean="0"/>
              <a:t>These addressing modes indicates branch addresses in the call and jump instructions.</a:t>
            </a:r>
          </a:p>
          <a:p>
            <a:pPr marL="457200" indent="-457200">
              <a:buNone/>
            </a:pPr>
            <a:r>
              <a:rPr lang="en-US" b="1" dirty="0" smtClean="0">
                <a:solidFill>
                  <a:schemeClr val="tx2">
                    <a:lumMod val="75000"/>
                  </a:schemeClr>
                </a:solidFill>
              </a:rPr>
              <a:t>	</a:t>
            </a:r>
            <a:r>
              <a:rPr lang="en-US" dirty="0" smtClean="0"/>
              <a:t>In 8086 there four types of address addressing modes:</a:t>
            </a:r>
          </a:p>
          <a:p>
            <a:pPr marL="457200" indent="-457200">
              <a:buFont typeface="+mj-lt"/>
              <a:buAutoNum type="arabicPeriod"/>
            </a:pPr>
            <a:r>
              <a:rPr lang="en-US" dirty="0" smtClean="0"/>
              <a:t>Intra segment direct</a:t>
            </a:r>
          </a:p>
          <a:p>
            <a:pPr marL="457200" indent="-457200">
              <a:buFont typeface="+mj-lt"/>
              <a:buAutoNum type="arabicPeriod"/>
            </a:pPr>
            <a:r>
              <a:rPr lang="en-US" dirty="0" smtClean="0"/>
              <a:t>Intra segment indirect</a:t>
            </a:r>
          </a:p>
          <a:p>
            <a:pPr marL="457200" indent="-457200">
              <a:buFont typeface="+mj-lt"/>
              <a:buAutoNum type="arabicPeriod"/>
            </a:pPr>
            <a:r>
              <a:rPr lang="en-US" dirty="0" smtClean="0"/>
              <a:t>Inter segment direct</a:t>
            </a:r>
          </a:p>
          <a:p>
            <a:pPr marL="457200" indent="-457200">
              <a:buFont typeface="+mj-lt"/>
              <a:buAutoNum type="arabicPeriod"/>
            </a:pPr>
            <a:r>
              <a:rPr lang="en-US" dirty="0" smtClean="0"/>
              <a:t>Inter segment Indirect</a:t>
            </a:r>
          </a:p>
          <a:p>
            <a:pPr marL="457200" indent="-457200">
              <a:buFont typeface="+mj-lt"/>
              <a:buAutoNum type="arabicPeriod"/>
            </a:pPr>
            <a:endParaRPr lang="en-US" dirty="0" smtClean="0"/>
          </a:p>
          <a:p>
            <a:pPr marL="457200" indent="-457200">
              <a:buNone/>
            </a:pPr>
            <a:r>
              <a:rPr lang="en-US" b="1" dirty="0" smtClean="0">
                <a:solidFill>
                  <a:schemeClr val="tx2">
                    <a:lumMod val="75000"/>
                  </a:schemeClr>
                </a:solidFill>
              </a:rPr>
              <a:t>		</a:t>
            </a:r>
            <a:r>
              <a:rPr lang="en-US" dirty="0" smtClean="0"/>
              <a:t>	</a:t>
            </a:r>
          </a:p>
          <a:p>
            <a:pPr marL="457200" indent="-457200">
              <a:buNone/>
            </a:pPr>
            <a:endParaRPr lang="en-US" dirty="0" smtClean="0"/>
          </a:p>
          <a:p>
            <a:pPr marL="457200" indent="-457200">
              <a:buNone/>
            </a:pPr>
            <a:endParaRPr lang="en-US" dirty="0" smtClean="0"/>
          </a:p>
          <a:p>
            <a:pPr marL="457200" indent="-457200">
              <a:buNone/>
            </a:pPr>
            <a:endParaRPr lang="en-US" dirty="0" smtClean="0"/>
          </a:p>
          <a:p>
            <a:pPr marL="457200" indent="-457200">
              <a:buNone/>
            </a:pPr>
            <a:r>
              <a:rPr lang="en-US" dirty="0" smtClean="0"/>
              <a:t> 			 </a:t>
            </a:r>
          </a:p>
        </p:txBody>
      </p:sp>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anim calcmode="lin" valueType="num">
                                      <p:cBhvr additive="base">
                                        <p:cTn id="6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
                                            <p:txEl>
                                              <p:pRg st="10" end="10"/>
                                            </p:txEl>
                                          </p:spTgt>
                                        </p:tgtEl>
                                        <p:attrNameLst>
                                          <p:attrName>style.visibility</p:attrName>
                                        </p:attrNameLst>
                                      </p:cBhvr>
                                      <p:to>
                                        <p:strVal val="visible"/>
                                      </p:to>
                                    </p:set>
                                    <p:anim calcmode="lin" valueType="num">
                                      <p:cBhvr additive="base">
                                        <p:cTn id="6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
                                            <p:txEl>
                                              <p:pRg st="12" end="12"/>
                                            </p:txEl>
                                          </p:spTgt>
                                        </p:tgtEl>
                                        <p:attrNameLst>
                                          <p:attrName>style.visibility</p:attrName>
                                        </p:attrNameLst>
                                      </p:cBhvr>
                                      <p:to>
                                        <p:strVal val="visible"/>
                                      </p:to>
                                    </p:set>
                                    <p:anim calcmode="lin" valueType="num">
                                      <p:cBhvr additive="base">
                                        <p:cTn id="73"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4">
                                            <p:txEl>
                                              <p:pRg st="16" end="16"/>
                                            </p:txEl>
                                          </p:spTgt>
                                        </p:tgtEl>
                                        <p:attrNameLst>
                                          <p:attrName>style.visibility</p:attrName>
                                        </p:attrNameLst>
                                      </p:cBhvr>
                                      <p:to>
                                        <p:strVal val="visible"/>
                                      </p:to>
                                    </p:set>
                                    <p:anim calcmode="lin" valueType="num">
                                      <p:cBhvr additive="base">
                                        <p:cTn id="79"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ADDRESSING MODES OF 8086</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solidFill>
                  <a:schemeClr val="tx2">
                    <a:lumMod val="75000"/>
                  </a:schemeClr>
                </a:solidFill>
              </a:rPr>
              <a:t>Address Addressing Mode:</a:t>
            </a:r>
          </a:p>
          <a:p>
            <a:pPr marL="457200" indent="-457200">
              <a:buNone/>
            </a:pPr>
            <a:r>
              <a:rPr lang="en-US" b="1" dirty="0" smtClean="0">
                <a:solidFill>
                  <a:schemeClr val="tx2">
                    <a:lumMod val="75000"/>
                  </a:schemeClr>
                </a:solidFill>
              </a:rPr>
              <a:t>	</a:t>
            </a:r>
            <a:r>
              <a:rPr lang="en-US" dirty="0" smtClean="0"/>
              <a:t>In </a:t>
            </a:r>
            <a:r>
              <a:rPr lang="en-US" dirty="0" err="1" smtClean="0"/>
              <a:t>Intrasegment</a:t>
            </a:r>
            <a:r>
              <a:rPr lang="en-US" dirty="0" smtClean="0"/>
              <a:t> the branching is within the segment and in intersegment the branching is outside the segment.</a:t>
            </a:r>
          </a:p>
          <a:p>
            <a:pPr marL="457200" indent="-457200">
              <a:buNone/>
            </a:pPr>
            <a:r>
              <a:rPr lang="en-US" dirty="0" smtClean="0"/>
              <a:t>	</a:t>
            </a:r>
            <a:r>
              <a:rPr lang="en-US" dirty="0" err="1" smtClean="0"/>
              <a:t>Intersegmet</a:t>
            </a:r>
            <a:r>
              <a:rPr lang="en-US" dirty="0" smtClean="0"/>
              <a:t> is synonym for far, </a:t>
            </a:r>
            <a:r>
              <a:rPr lang="en-US" dirty="0" err="1" smtClean="0"/>
              <a:t>Intrasegment</a:t>
            </a:r>
            <a:r>
              <a:rPr lang="en-US" dirty="0" smtClean="0"/>
              <a:t> is synonym for near.</a:t>
            </a:r>
          </a:p>
          <a:p>
            <a:pPr marL="457200" indent="-457200">
              <a:buFont typeface="+mj-lt"/>
              <a:buAutoNum type="arabicPeriod"/>
            </a:pPr>
            <a:r>
              <a:rPr lang="en-US" b="1" dirty="0" smtClean="0">
                <a:solidFill>
                  <a:srgbClr val="C00000"/>
                </a:solidFill>
              </a:rPr>
              <a:t>Intra segment direct addressing mode:</a:t>
            </a:r>
          </a:p>
          <a:p>
            <a:pPr marL="457200" indent="-457200">
              <a:buNone/>
            </a:pPr>
            <a:r>
              <a:rPr lang="en-US" b="1" dirty="0" smtClean="0">
                <a:solidFill>
                  <a:srgbClr val="C00000"/>
                </a:solidFill>
              </a:rPr>
              <a:t>	</a:t>
            </a:r>
            <a:r>
              <a:rPr lang="en-US" dirty="0" smtClean="0"/>
              <a:t>In this addressing mode the effective branch address will be the sum of the signed 8 pr 16-bit displacement and the content of IP. </a:t>
            </a:r>
          </a:p>
          <a:p>
            <a:pPr marL="457200" indent="-457200">
              <a:buNone/>
            </a:pPr>
            <a:r>
              <a:rPr lang="en-US" dirty="0" smtClean="0"/>
              <a:t>	When the displacement is of 8-bit, then this is referred to as short jump or short call, otherwise long jump or long call.</a:t>
            </a:r>
          </a:p>
          <a:p>
            <a:pPr marL="457200" indent="-457200">
              <a:buNone/>
            </a:pPr>
            <a:r>
              <a:rPr lang="en-US" dirty="0" smtClean="0"/>
              <a:t>	For example, Consider the following two jump instructions</a:t>
            </a:r>
          </a:p>
          <a:p>
            <a:pPr marL="457200" indent="-457200">
              <a:buNone/>
            </a:pPr>
            <a:r>
              <a:rPr lang="en-US" dirty="0" smtClean="0"/>
              <a:t>	</a:t>
            </a:r>
            <a:r>
              <a:rPr lang="en-US" b="1" dirty="0" smtClean="0">
                <a:solidFill>
                  <a:schemeClr val="tx2">
                    <a:lumMod val="75000"/>
                  </a:schemeClr>
                </a:solidFill>
              </a:rPr>
              <a:t>JMP 8-bit displacement; direct </a:t>
            </a:r>
            <a:r>
              <a:rPr lang="en-US" b="1" dirty="0" err="1" smtClean="0">
                <a:solidFill>
                  <a:schemeClr val="tx2">
                    <a:lumMod val="75000"/>
                  </a:schemeClr>
                </a:solidFill>
              </a:rPr>
              <a:t>intrasegment</a:t>
            </a:r>
            <a:r>
              <a:rPr lang="en-US" b="1" dirty="0" smtClean="0">
                <a:solidFill>
                  <a:schemeClr val="tx2">
                    <a:lumMod val="75000"/>
                  </a:schemeClr>
                </a:solidFill>
              </a:rPr>
              <a:t>, 8-bit displacement</a:t>
            </a:r>
          </a:p>
          <a:p>
            <a:pPr marL="457200" indent="-457200">
              <a:buNone/>
            </a:pPr>
            <a:r>
              <a:rPr lang="en-US" b="1" dirty="0" smtClean="0">
                <a:solidFill>
                  <a:schemeClr val="tx2">
                    <a:lumMod val="75000"/>
                  </a:schemeClr>
                </a:solidFill>
              </a:rPr>
              <a:t>	JMP 16-bit displacement; direct </a:t>
            </a:r>
            <a:r>
              <a:rPr lang="en-US" b="1" dirty="0" err="1" smtClean="0">
                <a:solidFill>
                  <a:schemeClr val="tx2">
                    <a:lumMod val="75000"/>
                  </a:schemeClr>
                </a:solidFill>
              </a:rPr>
              <a:t>intrasegment</a:t>
            </a:r>
            <a:r>
              <a:rPr lang="en-US" b="1" dirty="0" smtClean="0">
                <a:solidFill>
                  <a:schemeClr val="tx2">
                    <a:lumMod val="75000"/>
                  </a:schemeClr>
                </a:solidFill>
              </a:rPr>
              <a:t>, 16-bit displacement </a:t>
            </a:r>
            <a:r>
              <a:rPr lang="en-US" dirty="0" smtClean="0"/>
              <a:t>	 </a:t>
            </a:r>
          </a:p>
        </p:txBody>
      </p:sp>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 xmlns:a16="http://schemas.microsoft.com/office/drawing/2014/main" id="{F34260FD-CAA3-43A0-977C-7E4B57013872}"/>
              </a:ext>
            </a:extLst>
          </p:cNvPr>
          <p:cNvCxnSpPr>
            <a:cxnSpLocks/>
          </p:cNvCxnSpPr>
          <p:nvPr/>
        </p:nvCxnSpPr>
        <p:spPr>
          <a:xfrm>
            <a:off x="1191446" y="1157468"/>
            <a:ext cx="0" cy="3924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 xmlns:a16="http://schemas.microsoft.com/office/drawing/2014/main" id="{BDA2F9A4-6988-4274-8384-12496EC9D59D}"/>
              </a:ext>
            </a:extLst>
          </p:cNvPr>
          <p:cNvSpPr txBox="1"/>
          <p:nvPr/>
        </p:nvSpPr>
        <p:spPr>
          <a:xfrm>
            <a:off x="1458964" y="669714"/>
            <a:ext cx="8050602" cy="5601533"/>
          </a:xfrm>
          <a:prstGeom prst="rect">
            <a:avLst/>
          </a:prstGeom>
          <a:noFill/>
        </p:spPr>
        <p:txBody>
          <a:bodyPr wrap="none" rtlCol="0">
            <a:spAutoFit/>
          </a:bodyPr>
          <a:lstStyle/>
          <a:p>
            <a:r>
              <a:rPr lang="en-US" sz="2400" b="1" dirty="0"/>
              <a:t>Outline</a:t>
            </a:r>
          </a:p>
          <a:p>
            <a:pPr marL="742950" lvl="1" indent="-285750">
              <a:buFont typeface="Arial" panose="020B0604020202020204" pitchFamily="34" charset="0"/>
              <a:buChar char="•"/>
            </a:pPr>
            <a:r>
              <a:rPr lang="en-US" sz="2400" b="1" dirty="0" smtClean="0">
                <a:solidFill>
                  <a:schemeClr val="bg1">
                    <a:lumMod val="50000"/>
                  </a:schemeClr>
                </a:solidFill>
              </a:rPr>
              <a:t>Introduction</a:t>
            </a:r>
          </a:p>
          <a:p>
            <a:pPr marL="742950" lvl="1" indent="-285750">
              <a:buFont typeface="Arial" panose="020B0604020202020204" pitchFamily="34" charset="0"/>
              <a:buChar char="•"/>
            </a:pPr>
            <a:r>
              <a:rPr lang="en-US" sz="2400" b="1" dirty="0" smtClean="0">
                <a:solidFill>
                  <a:schemeClr val="bg1">
                    <a:lumMod val="50000"/>
                  </a:schemeClr>
                </a:solidFill>
              </a:rPr>
              <a:t>Addressing modes of  8086</a:t>
            </a:r>
          </a:p>
          <a:p>
            <a:pPr marL="1200150" lvl="2" indent="-285750">
              <a:buFont typeface="Arial" panose="020B0604020202020204" pitchFamily="34" charset="0"/>
              <a:buChar char="•"/>
            </a:pPr>
            <a:r>
              <a:rPr lang="en-US" sz="2400" b="1" dirty="0" smtClean="0">
                <a:solidFill>
                  <a:schemeClr val="bg1">
                    <a:lumMod val="50000"/>
                  </a:schemeClr>
                </a:solidFill>
              </a:rPr>
              <a:t>Data Addressing mode</a:t>
            </a:r>
          </a:p>
          <a:p>
            <a:pPr marL="1200150" lvl="2" indent="-285750">
              <a:buFont typeface="Arial" panose="020B0604020202020204" pitchFamily="34" charset="0"/>
              <a:buChar char="•"/>
            </a:pPr>
            <a:r>
              <a:rPr lang="en-US" sz="2400" b="1" dirty="0" smtClean="0">
                <a:solidFill>
                  <a:schemeClr val="bg1">
                    <a:lumMod val="50000"/>
                  </a:schemeClr>
                </a:solidFill>
              </a:rPr>
              <a:t>Address addressing mode</a:t>
            </a:r>
          </a:p>
          <a:p>
            <a:pPr marL="742950" lvl="1" indent="-285750">
              <a:buFont typeface="Arial" panose="020B0604020202020204" pitchFamily="34" charset="0"/>
              <a:buChar char="•"/>
            </a:pPr>
            <a:r>
              <a:rPr lang="en-US" sz="2400" b="1" dirty="0" smtClean="0">
                <a:solidFill>
                  <a:schemeClr val="bg1">
                    <a:lumMod val="50000"/>
                  </a:schemeClr>
                </a:solidFill>
              </a:rPr>
              <a:t>INSTRUCTION FORMAT</a:t>
            </a:r>
          </a:p>
          <a:p>
            <a:pPr marL="742950" lvl="1" indent="-285750">
              <a:buFont typeface="Arial" panose="020B0604020202020204" pitchFamily="34" charset="0"/>
              <a:buChar char="•"/>
            </a:pPr>
            <a:r>
              <a:rPr lang="en-US" sz="2400" b="1" dirty="0" smtClean="0">
                <a:solidFill>
                  <a:schemeClr val="bg1">
                    <a:lumMod val="50000"/>
                  </a:schemeClr>
                </a:solidFill>
              </a:rPr>
              <a:t>INSTRUCTION TEMPLATE</a:t>
            </a:r>
          </a:p>
          <a:p>
            <a:pPr marL="742950" lvl="1" indent="-285750">
              <a:buFont typeface="Arial" panose="020B0604020202020204" pitchFamily="34" charset="0"/>
              <a:buChar char="•"/>
            </a:pPr>
            <a:r>
              <a:rPr lang="en-US" sz="2400" b="1" dirty="0" smtClean="0">
                <a:solidFill>
                  <a:schemeClr val="bg1">
                    <a:lumMod val="50000"/>
                  </a:schemeClr>
                </a:solidFill>
              </a:rPr>
              <a:t>INSRUCTION SET OF 8086</a:t>
            </a:r>
          </a:p>
          <a:p>
            <a:pPr marL="742950" lvl="1" indent="-285750">
              <a:buFont typeface="Arial" panose="020B0604020202020204" pitchFamily="34" charset="0"/>
              <a:buChar char="•"/>
            </a:pPr>
            <a:r>
              <a:rPr lang="en-US" sz="2400" b="1" dirty="0" smtClean="0">
                <a:solidFill>
                  <a:schemeClr val="bg1">
                    <a:lumMod val="50000"/>
                  </a:schemeClr>
                </a:solidFill>
              </a:rPr>
              <a:t>ASSEMBLY LANGUAGE </a:t>
            </a:r>
          </a:p>
          <a:p>
            <a:pPr marL="742950" lvl="1" indent="-285750">
              <a:buFont typeface="Arial" panose="020B0604020202020204" pitchFamily="34" charset="0"/>
              <a:buChar char="•"/>
            </a:pPr>
            <a:r>
              <a:rPr lang="en-US" sz="2400" b="1" dirty="0" smtClean="0">
                <a:solidFill>
                  <a:schemeClr val="bg1">
                    <a:lumMod val="50000"/>
                  </a:schemeClr>
                </a:solidFill>
              </a:rPr>
              <a:t>ASSEMBLY LANGUAGE PROGRAM DEVELOPMENT TOOLS</a:t>
            </a:r>
          </a:p>
          <a:p>
            <a:pPr marL="742950" lvl="1" indent="-285750">
              <a:buFont typeface="Arial" panose="020B0604020202020204" pitchFamily="34" charset="0"/>
              <a:buChar char="•"/>
            </a:pPr>
            <a:r>
              <a:rPr lang="en-US" sz="2400" b="1" smtClean="0">
                <a:solidFill>
                  <a:schemeClr val="bg1">
                    <a:lumMod val="50000"/>
                  </a:schemeClr>
                </a:solidFill>
              </a:rPr>
              <a:t>ASSEMBLER DIRECTIVES</a:t>
            </a:r>
            <a:endParaRPr lang="en-US" sz="2400" b="1" dirty="0" smtClean="0">
              <a:solidFill>
                <a:schemeClr val="bg1">
                  <a:lumMod val="50000"/>
                </a:schemeClr>
              </a:solidFill>
            </a:endParaRPr>
          </a:p>
          <a:p>
            <a:pPr marL="742950" lvl="1" indent="-285750">
              <a:buFont typeface="Arial" panose="020B0604020202020204" pitchFamily="34" charset="0"/>
              <a:buChar char="•"/>
            </a:pPr>
            <a:endParaRPr lang="en-US" sz="2400" b="1" dirty="0">
              <a:solidFill>
                <a:schemeClr val="bg1">
                  <a:lumMod val="50000"/>
                </a:schemeClr>
              </a:solidFill>
            </a:endParaRPr>
          </a:p>
          <a:p>
            <a:pPr lvl="1"/>
            <a:endParaRPr lang="en-US" sz="2400" dirty="0">
              <a:solidFill>
                <a:schemeClr val="bg1">
                  <a:lumMod val="50000"/>
                </a:schemeClr>
              </a:solidFill>
            </a:endParaRPr>
          </a:p>
          <a:p>
            <a:pPr lvl="2"/>
            <a:endParaRPr lang="en-US" dirty="0">
              <a:solidFill>
                <a:schemeClr val="bg1">
                  <a:lumMod val="50000"/>
                </a:schemeClr>
              </a:solidFill>
            </a:endParaRPr>
          </a:p>
          <a:p>
            <a:endParaRPr lang="en-US" sz="2800" dirty="0">
              <a:solidFill>
                <a:schemeClr val="bg1">
                  <a:lumMod val="50000"/>
                </a:schemeClr>
              </a:solidFill>
            </a:endParaRPr>
          </a:p>
        </p:txBody>
      </p:sp>
    </p:spTree>
    <p:extLst>
      <p:ext uri="{BB962C8B-B14F-4D97-AF65-F5344CB8AC3E}">
        <p14:creationId xmlns="" xmlns:p14="http://schemas.microsoft.com/office/powerpoint/2010/main" val="103371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fade">
                                      <p:cBhvr>
                                        <p:cTn id="18" dur="1000"/>
                                        <p:tgtEl>
                                          <p:spTgt spid="9">
                                            <p:txEl>
                                              <p:pRg st="0" end="0"/>
                                            </p:txEl>
                                          </p:spTgt>
                                        </p:tgtEl>
                                      </p:cBhvr>
                                    </p:animEffect>
                                    <p:anim calcmode="lin" valueType="num">
                                      <p:cBhvr>
                                        <p:cTn id="19"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9">
                                            <p:txEl>
                                              <p:pRg st="0" end="0"/>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fade">
                                      <p:cBhvr>
                                        <p:cTn id="23" dur="1000"/>
                                        <p:tgtEl>
                                          <p:spTgt spid="9">
                                            <p:txEl>
                                              <p:pRg st="1" end="1"/>
                                            </p:txEl>
                                          </p:spTgt>
                                        </p:tgtEl>
                                      </p:cBhvr>
                                    </p:animEffect>
                                    <p:anim calcmode="lin" valueType="num">
                                      <p:cBhvr>
                                        <p:cTn id="24"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9">
                                            <p:txEl>
                                              <p:pRg st="1" end="1"/>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9">
                                            <p:txEl>
                                              <p:pRg st="2" end="2"/>
                                            </p:txEl>
                                          </p:spTgt>
                                        </p:tgtEl>
                                        <p:attrNameLst>
                                          <p:attrName>style.visibility</p:attrName>
                                        </p:attrNameLst>
                                      </p:cBhvr>
                                      <p:to>
                                        <p:strVal val="visible"/>
                                      </p:to>
                                    </p:set>
                                    <p:animEffect transition="in" filter="fade">
                                      <p:cBhvr>
                                        <p:cTn id="28" dur="1000"/>
                                        <p:tgtEl>
                                          <p:spTgt spid="9">
                                            <p:txEl>
                                              <p:pRg st="2" end="2"/>
                                            </p:txEl>
                                          </p:spTgt>
                                        </p:tgtEl>
                                      </p:cBhvr>
                                    </p:animEffect>
                                    <p:anim calcmode="lin" valueType="num">
                                      <p:cBhvr>
                                        <p:cTn id="29"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2" end="2"/>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9">
                                            <p:txEl>
                                              <p:pRg st="3" end="3"/>
                                            </p:txEl>
                                          </p:spTgt>
                                        </p:tgtEl>
                                        <p:attrNameLst>
                                          <p:attrName>style.visibility</p:attrName>
                                        </p:attrNameLst>
                                      </p:cBhvr>
                                      <p:to>
                                        <p:strVal val="visible"/>
                                      </p:to>
                                    </p:set>
                                    <p:animEffect transition="in" filter="fade">
                                      <p:cBhvr>
                                        <p:cTn id="33" dur="1000"/>
                                        <p:tgtEl>
                                          <p:spTgt spid="9">
                                            <p:txEl>
                                              <p:pRg st="3" end="3"/>
                                            </p:txEl>
                                          </p:spTgt>
                                        </p:tgtEl>
                                      </p:cBhvr>
                                    </p:animEffect>
                                    <p:anim calcmode="lin" valueType="num">
                                      <p:cBhvr>
                                        <p:cTn id="34"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9">
                                            <p:txEl>
                                              <p:pRg st="3" end="3"/>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9">
                                            <p:txEl>
                                              <p:pRg st="4" end="4"/>
                                            </p:txEl>
                                          </p:spTgt>
                                        </p:tgtEl>
                                        <p:attrNameLst>
                                          <p:attrName>style.visibility</p:attrName>
                                        </p:attrNameLst>
                                      </p:cBhvr>
                                      <p:to>
                                        <p:strVal val="visible"/>
                                      </p:to>
                                    </p:set>
                                    <p:animEffect transition="in" filter="fade">
                                      <p:cBhvr>
                                        <p:cTn id="38" dur="1000"/>
                                        <p:tgtEl>
                                          <p:spTgt spid="9">
                                            <p:txEl>
                                              <p:pRg st="4" end="4"/>
                                            </p:txEl>
                                          </p:spTgt>
                                        </p:tgtEl>
                                      </p:cBhvr>
                                    </p:animEffect>
                                    <p:anim calcmode="lin" valueType="num">
                                      <p:cBhvr>
                                        <p:cTn id="39"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9">
                                            <p:txEl>
                                              <p:pRg st="4" end="4"/>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9">
                                            <p:txEl>
                                              <p:pRg st="5" end="5"/>
                                            </p:txEl>
                                          </p:spTgt>
                                        </p:tgtEl>
                                        <p:attrNameLst>
                                          <p:attrName>style.visibility</p:attrName>
                                        </p:attrNameLst>
                                      </p:cBhvr>
                                      <p:to>
                                        <p:strVal val="visible"/>
                                      </p:to>
                                    </p:set>
                                    <p:animEffect transition="in" filter="fade">
                                      <p:cBhvr>
                                        <p:cTn id="43" dur="1000"/>
                                        <p:tgtEl>
                                          <p:spTgt spid="9">
                                            <p:txEl>
                                              <p:pRg st="5" end="5"/>
                                            </p:txEl>
                                          </p:spTgt>
                                        </p:tgtEl>
                                      </p:cBhvr>
                                    </p:animEffect>
                                    <p:anim calcmode="lin" valueType="num">
                                      <p:cBhvr>
                                        <p:cTn id="44"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9">
                                            <p:txEl>
                                              <p:pRg st="5" end="5"/>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9">
                                            <p:txEl>
                                              <p:pRg st="6" end="6"/>
                                            </p:txEl>
                                          </p:spTgt>
                                        </p:tgtEl>
                                        <p:attrNameLst>
                                          <p:attrName>style.visibility</p:attrName>
                                        </p:attrNameLst>
                                      </p:cBhvr>
                                      <p:to>
                                        <p:strVal val="visible"/>
                                      </p:to>
                                    </p:set>
                                    <p:animEffect transition="in" filter="fade">
                                      <p:cBhvr>
                                        <p:cTn id="48" dur="1000"/>
                                        <p:tgtEl>
                                          <p:spTgt spid="9">
                                            <p:txEl>
                                              <p:pRg st="6" end="6"/>
                                            </p:txEl>
                                          </p:spTgt>
                                        </p:tgtEl>
                                      </p:cBhvr>
                                    </p:animEffect>
                                    <p:anim calcmode="lin" valueType="num">
                                      <p:cBhvr>
                                        <p:cTn id="49"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9">
                                            <p:txEl>
                                              <p:pRg st="6" end="6"/>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9">
                                            <p:txEl>
                                              <p:pRg st="7" end="7"/>
                                            </p:txEl>
                                          </p:spTgt>
                                        </p:tgtEl>
                                        <p:attrNameLst>
                                          <p:attrName>style.visibility</p:attrName>
                                        </p:attrNameLst>
                                      </p:cBhvr>
                                      <p:to>
                                        <p:strVal val="visible"/>
                                      </p:to>
                                    </p:set>
                                    <p:animEffect transition="in" filter="fade">
                                      <p:cBhvr>
                                        <p:cTn id="53" dur="1000"/>
                                        <p:tgtEl>
                                          <p:spTgt spid="9">
                                            <p:txEl>
                                              <p:pRg st="7" end="7"/>
                                            </p:txEl>
                                          </p:spTgt>
                                        </p:tgtEl>
                                      </p:cBhvr>
                                    </p:animEffect>
                                    <p:anim calcmode="lin" valueType="num">
                                      <p:cBhvr>
                                        <p:cTn id="54" dur="1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55" dur="1000" fill="hold"/>
                                        <p:tgtEl>
                                          <p:spTgt spid="9">
                                            <p:txEl>
                                              <p:pRg st="7" end="7"/>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9">
                                            <p:txEl>
                                              <p:pRg st="8" end="8"/>
                                            </p:txEl>
                                          </p:spTgt>
                                        </p:tgtEl>
                                        <p:attrNameLst>
                                          <p:attrName>style.visibility</p:attrName>
                                        </p:attrNameLst>
                                      </p:cBhvr>
                                      <p:to>
                                        <p:strVal val="visible"/>
                                      </p:to>
                                    </p:set>
                                    <p:animEffect transition="in" filter="fade">
                                      <p:cBhvr>
                                        <p:cTn id="58" dur="1000"/>
                                        <p:tgtEl>
                                          <p:spTgt spid="9">
                                            <p:txEl>
                                              <p:pRg st="8" end="8"/>
                                            </p:txEl>
                                          </p:spTgt>
                                        </p:tgtEl>
                                      </p:cBhvr>
                                    </p:animEffect>
                                    <p:anim calcmode="lin" valueType="num">
                                      <p:cBhvr>
                                        <p:cTn id="59" dur="1000" fill="hold"/>
                                        <p:tgtEl>
                                          <p:spTgt spid="9">
                                            <p:txEl>
                                              <p:pRg st="8" end="8"/>
                                            </p:txEl>
                                          </p:spTgt>
                                        </p:tgtEl>
                                        <p:attrNameLst>
                                          <p:attrName>ppt_x</p:attrName>
                                        </p:attrNameLst>
                                      </p:cBhvr>
                                      <p:tavLst>
                                        <p:tav tm="0">
                                          <p:val>
                                            <p:strVal val="#ppt_x"/>
                                          </p:val>
                                        </p:tav>
                                        <p:tav tm="100000">
                                          <p:val>
                                            <p:strVal val="#ppt_x"/>
                                          </p:val>
                                        </p:tav>
                                      </p:tavLst>
                                    </p:anim>
                                    <p:anim calcmode="lin" valueType="num">
                                      <p:cBhvr>
                                        <p:cTn id="60" dur="1000" fill="hold"/>
                                        <p:tgtEl>
                                          <p:spTgt spid="9">
                                            <p:txEl>
                                              <p:pRg st="8" end="8"/>
                                            </p:txEl>
                                          </p:spTgt>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9">
                                            <p:txEl>
                                              <p:pRg st="9" end="9"/>
                                            </p:txEl>
                                          </p:spTgt>
                                        </p:tgtEl>
                                        <p:attrNameLst>
                                          <p:attrName>style.visibility</p:attrName>
                                        </p:attrNameLst>
                                      </p:cBhvr>
                                      <p:to>
                                        <p:strVal val="visible"/>
                                      </p:to>
                                    </p:set>
                                    <p:animEffect transition="in" filter="fade">
                                      <p:cBhvr>
                                        <p:cTn id="63" dur="1000"/>
                                        <p:tgtEl>
                                          <p:spTgt spid="9">
                                            <p:txEl>
                                              <p:pRg st="9" end="9"/>
                                            </p:txEl>
                                          </p:spTgt>
                                        </p:tgtEl>
                                      </p:cBhvr>
                                    </p:animEffect>
                                    <p:anim calcmode="lin" valueType="num">
                                      <p:cBhvr>
                                        <p:cTn id="64" dur="1000" fill="hold"/>
                                        <p:tgtEl>
                                          <p:spTgt spid="9">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9">
                                            <p:txEl>
                                              <p:pRg st="9" end="9"/>
                                            </p:txEl>
                                          </p:spTgt>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9">
                                            <p:txEl>
                                              <p:pRg st="10" end="10"/>
                                            </p:txEl>
                                          </p:spTgt>
                                        </p:tgtEl>
                                        <p:attrNameLst>
                                          <p:attrName>style.visibility</p:attrName>
                                        </p:attrNameLst>
                                      </p:cBhvr>
                                      <p:to>
                                        <p:strVal val="visible"/>
                                      </p:to>
                                    </p:set>
                                    <p:animEffect transition="in" filter="fade">
                                      <p:cBhvr>
                                        <p:cTn id="68" dur="1000"/>
                                        <p:tgtEl>
                                          <p:spTgt spid="9">
                                            <p:txEl>
                                              <p:pRg st="10" end="10"/>
                                            </p:txEl>
                                          </p:spTgt>
                                        </p:tgtEl>
                                      </p:cBhvr>
                                    </p:animEffect>
                                    <p:anim calcmode="lin" valueType="num">
                                      <p:cBhvr>
                                        <p:cTn id="69" dur="1000" fill="hold"/>
                                        <p:tgtEl>
                                          <p:spTgt spid="9">
                                            <p:txEl>
                                              <p:pRg st="10" end="10"/>
                                            </p:txEl>
                                          </p:spTgt>
                                        </p:tgtEl>
                                        <p:attrNameLst>
                                          <p:attrName>ppt_x</p:attrName>
                                        </p:attrNameLst>
                                      </p:cBhvr>
                                      <p:tavLst>
                                        <p:tav tm="0">
                                          <p:val>
                                            <p:strVal val="#ppt_x"/>
                                          </p:val>
                                        </p:tav>
                                        <p:tav tm="100000">
                                          <p:val>
                                            <p:strVal val="#ppt_x"/>
                                          </p:val>
                                        </p:tav>
                                      </p:tavLst>
                                    </p:anim>
                                    <p:anim calcmode="lin" valueType="num">
                                      <p:cBhvr>
                                        <p:cTn id="70" dur="1000" fill="hold"/>
                                        <p:tgtEl>
                                          <p:spTgt spid="9">
                                            <p:txEl>
                                              <p:pRg st="10" end="10"/>
                                            </p:txEl>
                                          </p:spTgt>
                                        </p:tgtEl>
                                        <p:attrNameLst>
                                          <p:attrName>ppt_y</p:attrName>
                                        </p:attrNameLst>
                                      </p:cBhvr>
                                      <p:tavLst>
                                        <p:tav tm="0">
                                          <p:val>
                                            <p:strVal val="#ppt_y+.1"/>
                                          </p:val>
                                        </p:tav>
                                        <p:tav tm="100000">
                                          <p:val>
                                            <p:strVal val="#ppt_y"/>
                                          </p:val>
                                        </p:tav>
                                      </p:tavLst>
                                    </p:anim>
                                  </p:childTnLst>
                                </p:cTn>
                              </p:par>
                            </p:childTnLst>
                          </p:cTn>
                        </p:par>
                        <p:par>
                          <p:cTn id="71" fill="hold">
                            <p:stCondLst>
                              <p:cond delay="1000"/>
                            </p:stCondLst>
                            <p:childTnLst>
                              <p:par>
                                <p:cTn id="72" presetID="1" presetClass="entr" presetSubtype="0" fill="hold" grpId="0" nodeType="afterEffect">
                                  <p:stCondLst>
                                    <p:cond delay="0"/>
                                  </p:stCondLst>
                                  <p:childTnLst>
                                    <p:set>
                                      <p:cBhvr>
                                        <p:cTn id="73" dur="1" fill="hold">
                                          <p:stCondLst>
                                            <p:cond delay="0"/>
                                          </p:stCondLst>
                                        </p:cTn>
                                        <p:tgtEl>
                                          <p:spTgt spid="7"/>
                                        </p:tgtEl>
                                        <p:attrNameLst>
                                          <p:attrName>style.visibility</p:attrName>
                                        </p:attrNameLst>
                                      </p:cBhvr>
                                      <p:to>
                                        <p:strVal val="visible"/>
                                      </p:to>
                                    </p:set>
                                  </p:childTnLst>
                                </p:cTn>
                              </p:par>
                            </p:childTnLst>
                          </p:cTn>
                        </p:par>
                        <p:par>
                          <p:cTn id="74" fill="hold">
                            <p:stCondLst>
                              <p:cond delay="1000"/>
                            </p:stCondLst>
                            <p:childTnLst>
                              <p:par>
                                <p:cTn id="75" presetID="22" presetClass="entr" presetSubtype="1" fill="hold" nodeType="after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wipe(up)">
                                      <p:cBhvr>
                                        <p:cTn id="77" dur="500"/>
                                        <p:tgtEl>
                                          <p:spTgt spid="8"/>
                                        </p:tgtEl>
                                      </p:cBhvr>
                                    </p:animEffect>
                                  </p:childTnLst>
                                </p:cTn>
                              </p:par>
                            </p:childTnLst>
                          </p:cTn>
                        </p:par>
                        <p:par>
                          <p:cTn id="78" fill="hold">
                            <p:stCondLst>
                              <p:cond delay="1500"/>
                            </p:stCondLst>
                            <p:childTnLst>
                              <p:par>
                                <p:cTn id="79" presetID="22" presetClass="entr" presetSubtype="1" fill="hold" nodeType="afterEffect">
                                  <p:stCondLst>
                                    <p:cond delay="0"/>
                                  </p:stCondLst>
                                  <p:childTnLst>
                                    <p:set>
                                      <p:cBhvr>
                                        <p:cTn id="80" dur="1" fill="hold">
                                          <p:stCondLst>
                                            <p:cond delay="0"/>
                                          </p:stCondLst>
                                        </p:cTn>
                                        <p:tgtEl>
                                          <p:spTgt spid="5"/>
                                        </p:tgtEl>
                                        <p:attrNameLst>
                                          <p:attrName>style.visibility</p:attrName>
                                        </p:attrNameLst>
                                      </p:cBhvr>
                                      <p:to>
                                        <p:strVal val="visible"/>
                                      </p:to>
                                    </p:set>
                                    <p:animEffect transition="in" filter="wipe(up)">
                                      <p:cBhvr>
                                        <p:cTn id="8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ADDRESSING MODES OF 8086</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solidFill>
                  <a:srgbClr val="C00000"/>
                </a:solidFill>
              </a:rPr>
              <a:t>Intra segment direct addressing mode:</a:t>
            </a:r>
          </a:p>
          <a:p>
            <a:pPr marL="457200" indent="-457200">
              <a:buNone/>
            </a:pPr>
            <a:r>
              <a:rPr lang="en-US" b="1" dirty="0" smtClean="0">
                <a:solidFill>
                  <a:srgbClr val="C00000"/>
                </a:solidFill>
              </a:rPr>
              <a:t>	</a:t>
            </a:r>
            <a:r>
              <a:rPr lang="en-US" dirty="0" smtClean="0"/>
              <a:t>We can say that with the 8-bit displacement the control can be transferred within memory location space of </a:t>
            </a:r>
            <a:r>
              <a:rPr lang="en-US" b="1" dirty="0" smtClean="0"/>
              <a:t>-128 to +127</a:t>
            </a:r>
            <a:r>
              <a:rPr lang="en-US" dirty="0" smtClean="0"/>
              <a:t> locations. </a:t>
            </a:r>
          </a:p>
          <a:p>
            <a:pPr marL="457200" indent="-457200">
              <a:buNone/>
            </a:pPr>
            <a:r>
              <a:rPr lang="en-US" b="1" dirty="0" smtClean="0">
                <a:solidFill>
                  <a:schemeClr val="tx2">
                    <a:lumMod val="75000"/>
                  </a:schemeClr>
                </a:solidFill>
              </a:rPr>
              <a:t>	</a:t>
            </a:r>
            <a:r>
              <a:rPr lang="en-US" dirty="0" smtClean="0">
                <a:solidFill>
                  <a:schemeClr val="tx2">
                    <a:lumMod val="75000"/>
                  </a:schemeClr>
                </a:solidFill>
              </a:rPr>
              <a:t> </a:t>
            </a:r>
            <a:r>
              <a:rPr lang="en-US" dirty="0" smtClean="0"/>
              <a:t>The 8-bit displacement is a </a:t>
            </a:r>
            <a:r>
              <a:rPr lang="en-US" b="1" dirty="0" smtClean="0"/>
              <a:t>two byte instruction</a:t>
            </a:r>
            <a:r>
              <a:rPr lang="en-US" dirty="0" smtClean="0"/>
              <a:t>. First byte for </a:t>
            </a:r>
            <a:r>
              <a:rPr lang="en-US" dirty="0" err="1" smtClean="0"/>
              <a:t>opcode</a:t>
            </a:r>
            <a:r>
              <a:rPr lang="en-US" dirty="0" smtClean="0"/>
              <a:t> and second for displacement.</a:t>
            </a:r>
            <a:endParaRPr lang="en-US" b="1" dirty="0" smtClean="0"/>
          </a:p>
          <a:p>
            <a:pPr marL="457200" indent="-457200">
              <a:buNone/>
            </a:pPr>
            <a:r>
              <a:rPr lang="en-US" b="1" dirty="0" smtClean="0">
                <a:solidFill>
                  <a:schemeClr val="tx2">
                    <a:lumMod val="75000"/>
                  </a:schemeClr>
                </a:solidFill>
              </a:rPr>
              <a:t>	</a:t>
            </a:r>
            <a:r>
              <a:rPr lang="en-US" dirty="0" smtClean="0"/>
              <a:t>With the 16- bit displacement the control can be transferred  within location space of </a:t>
            </a:r>
            <a:r>
              <a:rPr lang="en-US" b="1" dirty="0" smtClean="0"/>
              <a:t>-32768 to +32767</a:t>
            </a:r>
            <a:r>
              <a:rPr lang="en-US" dirty="0" smtClean="0"/>
              <a:t> locations.</a:t>
            </a:r>
            <a:r>
              <a:rPr lang="en-US" b="1" dirty="0" smtClean="0">
                <a:solidFill>
                  <a:schemeClr val="tx2">
                    <a:lumMod val="75000"/>
                  </a:schemeClr>
                </a:solidFill>
              </a:rPr>
              <a:t>	</a:t>
            </a:r>
          </a:p>
          <a:p>
            <a:pPr marL="457200" indent="-457200">
              <a:buNone/>
            </a:pPr>
            <a:r>
              <a:rPr lang="en-US" b="1" dirty="0" smtClean="0">
                <a:solidFill>
                  <a:srgbClr val="C00000"/>
                </a:solidFill>
              </a:rPr>
              <a:t>	</a:t>
            </a:r>
            <a:r>
              <a:rPr lang="en-US" dirty="0" smtClean="0"/>
              <a:t>It is </a:t>
            </a:r>
            <a:r>
              <a:rPr lang="en-US" b="1" dirty="0" smtClean="0"/>
              <a:t>3 byte long </a:t>
            </a:r>
            <a:r>
              <a:rPr lang="en-US" dirty="0" smtClean="0"/>
              <a:t>with the first byte as the </a:t>
            </a:r>
            <a:r>
              <a:rPr lang="en-US" dirty="0" err="1" smtClean="0"/>
              <a:t>opcode</a:t>
            </a:r>
            <a:r>
              <a:rPr lang="en-US" dirty="0" smtClean="0"/>
              <a:t> and next two byte as the displacement.</a:t>
            </a:r>
          </a:p>
          <a:p>
            <a:pPr marL="457200" indent="-457200">
              <a:buNone/>
            </a:pPr>
            <a:r>
              <a:rPr lang="en-US" b="1" dirty="0" smtClean="0">
                <a:solidFill>
                  <a:schemeClr val="tx2">
                    <a:lumMod val="75000"/>
                  </a:schemeClr>
                </a:solidFill>
              </a:rPr>
              <a:t>	</a:t>
            </a:r>
            <a:r>
              <a:rPr lang="en-US" dirty="0" smtClean="0"/>
              <a:t>8-bit can be conditional or unconditional jump or call instructions but 16-bit can be unconditional instructions only.			 </a:t>
            </a:r>
          </a:p>
        </p:txBody>
      </p:sp>
      <p:pic>
        <p:nvPicPr>
          <p:cNvPr id="1026" name="Picture 2"/>
          <p:cNvPicPr>
            <a:picLocks noChangeAspect="1" noChangeArrowheads="1"/>
          </p:cNvPicPr>
          <p:nvPr/>
        </p:nvPicPr>
        <p:blipFill>
          <a:blip r:embed="rId2"/>
          <a:srcRect/>
          <a:stretch>
            <a:fillRect/>
          </a:stretch>
        </p:blipFill>
        <p:spPr bwMode="auto">
          <a:xfrm>
            <a:off x="4886325" y="4478338"/>
            <a:ext cx="5486400" cy="1997075"/>
          </a:xfrm>
          <a:prstGeom prst="rect">
            <a:avLst/>
          </a:prstGeom>
          <a:noFill/>
          <a:ln w="9525">
            <a:noFill/>
            <a:miter lim="800000"/>
            <a:headEnd/>
            <a:tailEnd/>
          </a:ln>
          <a:effectLst/>
        </p:spPr>
      </p:pic>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026"/>
                                        </p:tgtEl>
                                        <p:attrNameLst>
                                          <p:attrName>style.visibility</p:attrName>
                                        </p:attrNameLst>
                                      </p:cBhvr>
                                      <p:to>
                                        <p:strVal val="visible"/>
                                      </p:to>
                                    </p:set>
                                    <p:animEffect transition="in" filter="wipe(down)">
                                      <p:cBhvr>
                                        <p:cTn id="4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ADDRESSING MODES OF 8086</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solidFill>
                  <a:srgbClr val="C00000"/>
                </a:solidFill>
              </a:rPr>
              <a:t>Intra segment direct addressing mode:</a:t>
            </a:r>
          </a:p>
          <a:p>
            <a:pPr marL="457200" indent="-457200">
              <a:buNone/>
            </a:pPr>
            <a:r>
              <a:rPr lang="en-US" b="1" dirty="0" smtClean="0">
                <a:solidFill>
                  <a:srgbClr val="C00000"/>
                </a:solidFill>
              </a:rPr>
              <a:t>	</a:t>
            </a:r>
            <a:r>
              <a:rPr lang="en-US" dirty="0" smtClean="0"/>
              <a:t>We can say that with the 8-bit displacement the control can be transferred within memory location space of </a:t>
            </a:r>
            <a:r>
              <a:rPr lang="en-US" b="1" dirty="0" smtClean="0"/>
              <a:t>-128 to +127</a:t>
            </a:r>
            <a:r>
              <a:rPr lang="en-US" dirty="0" smtClean="0"/>
              <a:t> locations. </a:t>
            </a:r>
          </a:p>
          <a:p>
            <a:pPr marL="457200" indent="-457200">
              <a:buNone/>
            </a:pPr>
            <a:r>
              <a:rPr lang="en-US" b="1" dirty="0" smtClean="0">
                <a:solidFill>
                  <a:schemeClr val="tx2">
                    <a:lumMod val="75000"/>
                  </a:schemeClr>
                </a:solidFill>
              </a:rPr>
              <a:t>	</a:t>
            </a:r>
            <a:r>
              <a:rPr lang="en-US" dirty="0" smtClean="0">
                <a:solidFill>
                  <a:schemeClr val="tx2">
                    <a:lumMod val="75000"/>
                  </a:schemeClr>
                </a:solidFill>
              </a:rPr>
              <a:t> </a:t>
            </a:r>
            <a:r>
              <a:rPr lang="en-US" dirty="0" smtClean="0"/>
              <a:t>The 8-bit displacement is a </a:t>
            </a:r>
            <a:r>
              <a:rPr lang="en-US" b="1" dirty="0" smtClean="0"/>
              <a:t>two byte instruction</a:t>
            </a:r>
            <a:r>
              <a:rPr lang="en-US" dirty="0" smtClean="0"/>
              <a:t>. First byte for </a:t>
            </a:r>
            <a:r>
              <a:rPr lang="en-US" dirty="0" err="1" smtClean="0"/>
              <a:t>opcode</a:t>
            </a:r>
            <a:r>
              <a:rPr lang="en-US" dirty="0" smtClean="0"/>
              <a:t> and second for displacement.</a:t>
            </a:r>
            <a:endParaRPr lang="en-US" b="1" dirty="0" smtClean="0"/>
          </a:p>
          <a:p>
            <a:pPr marL="457200" indent="-457200">
              <a:buNone/>
            </a:pPr>
            <a:r>
              <a:rPr lang="en-US" b="1" dirty="0" smtClean="0">
                <a:solidFill>
                  <a:schemeClr val="tx2">
                    <a:lumMod val="75000"/>
                  </a:schemeClr>
                </a:solidFill>
              </a:rPr>
              <a:t>	</a:t>
            </a:r>
            <a:r>
              <a:rPr lang="en-US" dirty="0" smtClean="0"/>
              <a:t>With the 16- bit displacement the control can be transferred  within location space of </a:t>
            </a:r>
            <a:r>
              <a:rPr lang="en-US" b="1" dirty="0" smtClean="0"/>
              <a:t>-32768 to +32767</a:t>
            </a:r>
            <a:r>
              <a:rPr lang="en-US" dirty="0" smtClean="0"/>
              <a:t> locations.</a:t>
            </a:r>
            <a:r>
              <a:rPr lang="en-US" b="1" dirty="0" smtClean="0">
                <a:solidFill>
                  <a:schemeClr val="tx2">
                    <a:lumMod val="75000"/>
                  </a:schemeClr>
                </a:solidFill>
              </a:rPr>
              <a:t>	</a:t>
            </a:r>
          </a:p>
          <a:p>
            <a:pPr marL="457200" indent="-457200">
              <a:buNone/>
            </a:pPr>
            <a:r>
              <a:rPr lang="en-US" b="1" dirty="0" smtClean="0">
                <a:solidFill>
                  <a:srgbClr val="C00000"/>
                </a:solidFill>
              </a:rPr>
              <a:t>	</a:t>
            </a:r>
            <a:r>
              <a:rPr lang="en-US" dirty="0" smtClean="0"/>
              <a:t>It is </a:t>
            </a:r>
            <a:r>
              <a:rPr lang="en-US" b="1" dirty="0" smtClean="0"/>
              <a:t>3 byte long </a:t>
            </a:r>
            <a:r>
              <a:rPr lang="en-US" dirty="0" smtClean="0"/>
              <a:t>with the first byte as the </a:t>
            </a:r>
            <a:r>
              <a:rPr lang="en-US" dirty="0" err="1" smtClean="0"/>
              <a:t>opcode</a:t>
            </a:r>
            <a:r>
              <a:rPr lang="en-US" dirty="0" smtClean="0"/>
              <a:t> and next two byte as the displacement.</a:t>
            </a:r>
          </a:p>
          <a:p>
            <a:pPr marL="457200" indent="-457200">
              <a:buNone/>
            </a:pPr>
            <a:r>
              <a:rPr lang="en-US" b="1" dirty="0" smtClean="0">
                <a:solidFill>
                  <a:schemeClr val="tx2">
                    <a:lumMod val="75000"/>
                  </a:schemeClr>
                </a:solidFill>
              </a:rPr>
              <a:t>	</a:t>
            </a:r>
            <a:r>
              <a:rPr lang="en-US" dirty="0" smtClean="0"/>
              <a:t>8-bit can be conditional or unconditional jump or call instructions but 16-bit can be unconditional instructions only.			 </a:t>
            </a:r>
          </a:p>
        </p:txBody>
      </p:sp>
      <p:pic>
        <p:nvPicPr>
          <p:cNvPr id="1026" name="Picture 2"/>
          <p:cNvPicPr>
            <a:picLocks noChangeAspect="1" noChangeArrowheads="1"/>
          </p:cNvPicPr>
          <p:nvPr/>
        </p:nvPicPr>
        <p:blipFill>
          <a:blip r:embed="rId2"/>
          <a:srcRect/>
          <a:stretch>
            <a:fillRect/>
          </a:stretch>
        </p:blipFill>
        <p:spPr bwMode="auto">
          <a:xfrm>
            <a:off x="4886325" y="4478338"/>
            <a:ext cx="5486400" cy="1997075"/>
          </a:xfrm>
          <a:prstGeom prst="rect">
            <a:avLst/>
          </a:prstGeom>
          <a:noFill/>
          <a:ln w="9525">
            <a:noFill/>
            <a:miter lim="800000"/>
            <a:headEnd/>
            <a:tailEnd/>
          </a:ln>
          <a:effectLst/>
        </p:spPr>
      </p:pic>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026"/>
                                        </p:tgtEl>
                                        <p:attrNameLst>
                                          <p:attrName>style.visibility</p:attrName>
                                        </p:attrNameLst>
                                      </p:cBhvr>
                                      <p:to>
                                        <p:strVal val="visible"/>
                                      </p:to>
                                    </p:set>
                                    <p:animEffect transition="in" filter="wipe(down)">
                                      <p:cBhvr>
                                        <p:cTn id="4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ADDRESSING MODES OF 8086</a:t>
            </a:r>
            <a:endParaRPr lang="vi-VN" dirty="0"/>
          </a:p>
        </p:txBody>
      </p:sp>
      <p:sp>
        <p:nvSpPr>
          <p:cNvPr id="4" name="Content Placeholder 3"/>
          <p:cNvSpPr>
            <a:spLocks noGrp="1"/>
          </p:cNvSpPr>
          <p:nvPr>
            <p:ph idx="1"/>
          </p:nvPr>
        </p:nvSpPr>
        <p:spPr/>
        <p:txBody>
          <a:bodyPr/>
          <a:lstStyle/>
          <a:p>
            <a:pPr marL="457200" indent="-457200">
              <a:buFont typeface="+mj-lt"/>
              <a:buAutoNum type="arabicPeriod" startAt="2"/>
            </a:pPr>
            <a:r>
              <a:rPr lang="en-US" b="1" dirty="0" smtClean="0">
                <a:solidFill>
                  <a:srgbClr val="C00000"/>
                </a:solidFill>
              </a:rPr>
              <a:t>Intra segment indirect addressing mode:</a:t>
            </a:r>
          </a:p>
          <a:p>
            <a:pPr marL="457200" indent="-457200">
              <a:buNone/>
            </a:pPr>
            <a:r>
              <a:rPr lang="en-US" b="1" dirty="0" smtClean="0">
                <a:solidFill>
                  <a:srgbClr val="C00000"/>
                </a:solidFill>
              </a:rPr>
              <a:t>	</a:t>
            </a:r>
            <a:r>
              <a:rPr lang="en-US" dirty="0" smtClean="0"/>
              <a:t>In this addressing mode effective address is specified by any of the register or memory content.</a:t>
            </a:r>
          </a:p>
          <a:p>
            <a:pPr marL="457200" indent="-457200">
              <a:buNone/>
            </a:pPr>
            <a:r>
              <a:rPr lang="en-US" dirty="0" smtClean="0"/>
              <a:t>	the memory location can be specified by any of the memory related addressing modes. 	</a:t>
            </a:r>
          </a:p>
          <a:p>
            <a:pPr marL="457200" indent="-457200">
              <a:buNone/>
            </a:pPr>
            <a:r>
              <a:rPr lang="en-US" dirty="0" smtClean="0"/>
              <a:t>	In this addressing mode the content of the IP is replaced by the effective branch address. </a:t>
            </a:r>
          </a:p>
          <a:p>
            <a:pPr marL="457200" indent="-457200">
              <a:buNone/>
            </a:pPr>
            <a:r>
              <a:rPr lang="en-US" dirty="0" smtClean="0"/>
              <a:t>	This is used only for unconditional branch instructions.</a:t>
            </a:r>
          </a:p>
          <a:p>
            <a:pPr marL="457200" indent="-457200">
              <a:buNone/>
            </a:pPr>
            <a:r>
              <a:rPr lang="en-US" dirty="0" smtClean="0"/>
              <a:t>	</a:t>
            </a:r>
            <a:r>
              <a:rPr lang="en-US" b="1" dirty="0" smtClean="0"/>
              <a:t>JMP </a:t>
            </a:r>
            <a:r>
              <a:rPr lang="en-US" b="1" dirty="0" err="1" smtClean="0"/>
              <a:t>Disp</a:t>
            </a:r>
            <a:r>
              <a:rPr lang="en-US" b="1" dirty="0" smtClean="0"/>
              <a:t> [BX]; </a:t>
            </a:r>
            <a:r>
              <a:rPr lang="en-US" dirty="0" err="1" smtClean="0"/>
              <a:t>Disp</a:t>
            </a:r>
            <a:r>
              <a:rPr lang="en-US" dirty="0" smtClean="0"/>
              <a:t> is an array of words </a:t>
            </a:r>
          </a:p>
          <a:p>
            <a:pPr marL="457200" indent="-457200">
              <a:buNone/>
            </a:pPr>
            <a:r>
              <a:rPr lang="en-US" dirty="0" smtClean="0"/>
              <a:t>	This addressing mode fetches the word from the location </a:t>
            </a:r>
            <a:r>
              <a:rPr lang="en-US" dirty="0" err="1" smtClean="0"/>
              <a:t>Disp</a:t>
            </a:r>
            <a:r>
              <a:rPr lang="en-US" dirty="0" smtClean="0"/>
              <a:t> + BX and copies to IP.</a:t>
            </a:r>
          </a:p>
        </p:txBody>
      </p:sp>
      <p:pic>
        <p:nvPicPr>
          <p:cNvPr id="1027" name="Picture 3"/>
          <p:cNvPicPr>
            <a:picLocks noChangeAspect="1" noChangeArrowheads="1"/>
          </p:cNvPicPr>
          <p:nvPr/>
        </p:nvPicPr>
        <p:blipFill>
          <a:blip r:embed="rId2"/>
          <a:srcRect/>
          <a:stretch>
            <a:fillRect/>
          </a:stretch>
        </p:blipFill>
        <p:spPr bwMode="auto">
          <a:xfrm>
            <a:off x="4200525" y="4468813"/>
            <a:ext cx="3055938" cy="2103885"/>
          </a:xfrm>
          <a:prstGeom prst="rect">
            <a:avLst/>
          </a:prstGeom>
          <a:noFill/>
          <a:ln w="9525">
            <a:noFill/>
            <a:miter lim="800000"/>
            <a:headEnd/>
            <a:tailEnd/>
          </a:ln>
          <a:effectLst/>
        </p:spPr>
      </p:pic>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027"/>
                                        </p:tgtEl>
                                        <p:attrNameLst>
                                          <p:attrName>style.visibility</p:attrName>
                                        </p:attrNameLst>
                                      </p:cBhvr>
                                      <p:to>
                                        <p:strVal val="visible"/>
                                      </p:to>
                                    </p:set>
                                    <p:animEffect transition="in" filter="wipe(down)">
                                      <p:cBhvr>
                                        <p:cTn id="49"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ADDRESSING MODES OF 8086</a:t>
            </a:r>
            <a:endParaRPr lang="vi-VN" dirty="0"/>
          </a:p>
        </p:txBody>
      </p:sp>
      <p:sp>
        <p:nvSpPr>
          <p:cNvPr id="4" name="Content Placeholder 3"/>
          <p:cNvSpPr>
            <a:spLocks noGrp="1"/>
          </p:cNvSpPr>
          <p:nvPr>
            <p:ph idx="1"/>
          </p:nvPr>
        </p:nvSpPr>
        <p:spPr/>
        <p:txBody>
          <a:bodyPr/>
          <a:lstStyle/>
          <a:p>
            <a:pPr marL="457200" indent="-457200">
              <a:buFont typeface="+mj-lt"/>
              <a:buAutoNum type="arabicPeriod" startAt="3"/>
            </a:pPr>
            <a:r>
              <a:rPr lang="en-US" b="1" dirty="0" smtClean="0">
                <a:solidFill>
                  <a:srgbClr val="C00000"/>
                </a:solidFill>
              </a:rPr>
              <a:t>Inter segment direct addressing mode:</a:t>
            </a:r>
          </a:p>
          <a:p>
            <a:pPr marL="457200" indent="-457200">
              <a:buNone/>
            </a:pPr>
            <a:r>
              <a:rPr lang="en-US" b="1" dirty="0" smtClean="0">
                <a:solidFill>
                  <a:srgbClr val="C00000"/>
                </a:solidFill>
              </a:rPr>
              <a:t>	</a:t>
            </a:r>
            <a:r>
              <a:rPr lang="en-US" dirty="0" smtClean="0"/>
              <a:t>In this mode, the address to which the control is to be transferred is in a different segment. </a:t>
            </a:r>
          </a:p>
          <a:p>
            <a:pPr marL="457200" indent="-457200">
              <a:buNone/>
            </a:pPr>
            <a:r>
              <a:rPr lang="en-US" dirty="0" smtClean="0"/>
              <a:t>	Here, the CS and IP of the destination address are specified directly in the instruction.</a:t>
            </a:r>
          </a:p>
          <a:p>
            <a:pPr marL="457200" indent="-457200">
              <a:buNone/>
            </a:pPr>
            <a:r>
              <a:rPr lang="en-US" dirty="0" smtClean="0"/>
              <a:t>	</a:t>
            </a:r>
            <a:r>
              <a:rPr lang="en-US" b="1" dirty="0" smtClean="0"/>
              <a:t>Example: </a:t>
            </a:r>
            <a:r>
              <a:rPr lang="en-US" b="1" dirty="0" smtClean="0">
                <a:solidFill>
                  <a:schemeClr val="tx2">
                    <a:lumMod val="75000"/>
                  </a:schemeClr>
                </a:solidFill>
              </a:rPr>
              <a:t>JMP 5000H, 2000H</a:t>
            </a:r>
            <a:r>
              <a:rPr lang="en-US" dirty="0" smtClean="0"/>
              <a:t>; jump to effective address 2000H in segment 5000H.</a:t>
            </a:r>
          </a:p>
          <a:p>
            <a:pPr marL="457200" indent="-457200">
              <a:buNone/>
            </a:pPr>
            <a:r>
              <a:rPr lang="en-US" dirty="0" smtClean="0"/>
              <a:t>	32 bit operand to be loaded into the IP and CS register and it is 5 byte long.</a:t>
            </a:r>
          </a:p>
          <a:p>
            <a:pPr marL="457200" indent="-457200">
              <a:buNone/>
            </a:pPr>
            <a:r>
              <a:rPr lang="en-US" dirty="0" smtClean="0"/>
              <a:t>	First byte for </a:t>
            </a:r>
            <a:r>
              <a:rPr lang="en-US" dirty="0" err="1" smtClean="0"/>
              <a:t>opcode</a:t>
            </a:r>
            <a:r>
              <a:rPr lang="en-US" dirty="0" smtClean="0"/>
              <a:t>, second and third for IP value, fourth and fifth for CS value.</a:t>
            </a:r>
          </a:p>
          <a:p>
            <a:pPr marL="457200" indent="-457200">
              <a:buNone/>
            </a:pPr>
            <a:endParaRPr lang="en-US" dirty="0" smtClean="0"/>
          </a:p>
        </p:txBody>
      </p:sp>
      <p:pic>
        <p:nvPicPr>
          <p:cNvPr id="2050" name="Picture 2"/>
          <p:cNvPicPr>
            <a:picLocks noChangeAspect="1" noChangeArrowheads="1"/>
          </p:cNvPicPr>
          <p:nvPr/>
        </p:nvPicPr>
        <p:blipFill>
          <a:blip r:embed="rId2"/>
          <a:srcRect/>
          <a:stretch>
            <a:fillRect/>
          </a:stretch>
        </p:blipFill>
        <p:spPr bwMode="auto">
          <a:xfrm>
            <a:off x="2544513" y="3833813"/>
            <a:ext cx="5864476" cy="1814512"/>
          </a:xfrm>
          <a:prstGeom prst="rect">
            <a:avLst/>
          </a:prstGeom>
          <a:noFill/>
          <a:ln w="9525">
            <a:noFill/>
            <a:miter lim="800000"/>
            <a:headEnd/>
            <a:tailEnd/>
          </a:ln>
          <a:effectLst/>
        </p:spPr>
      </p:pic>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2050"/>
                                        </p:tgtEl>
                                        <p:attrNameLst>
                                          <p:attrName>style.visibility</p:attrName>
                                        </p:attrNameLst>
                                      </p:cBhvr>
                                      <p:to>
                                        <p:strVal val="visible"/>
                                      </p:to>
                                    </p:set>
                                    <p:animEffect transition="in" filter="wipe(down)">
                                      <p:cBhvr>
                                        <p:cTn id="43"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ADDRESSING MODES OF 8086</a:t>
            </a:r>
            <a:endParaRPr lang="vi-VN" dirty="0"/>
          </a:p>
        </p:txBody>
      </p:sp>
      <p:sp>
        <p:nvSpPr>
          <p:cNvPr id="4" name="Content Placeholder 3"/>
          <p:cNvSpPr>
            <a:spLocks noGrp="1"/>
          </p:cNvSpPr>
          <p:nvPr>
            <p:ph idx="1"/>
          </p:nvPr>
        </p:nvSpPr>
        <p:spPr/>
        <p:txBody>
          <a:bodyPr/>
          <a:lstStyle/>
          <a:p>
            <a:pPr marL="457200" indent="-457200">
              <a:buFont typeface="+mj-lt"/>
              <a:buAutoNum type="arabicPeriod" startAt="4"/>
            </a:pPr>
            <a:r>
              <a:rPr lang="en-US" b="1" dirty="0" smtClean="0">
                <a:solidFill>
                  <a:srgbClr val="C00000"/>
                </a:solidFill>
              </a:rPr>
              <a:t>Inter segment indirect addressing mode:</a:t>
            </a:r>
          </a:p>
          <a:p>
            <a:pPr marL="457200" indent="-457200">
              <a:buNone/>
            </a:pPr>
            <a:r>
              <a:rPr lang="en-US" b="1" dirty="0" smtClean="0">
                <a:solidFill>
                  <a:srgbClr val="C00000"/>
                </a:solidFill>
              </a:rPr>
              <a:t>	</a:t>
            </a:r>
            <a:r>
              <a:rPr lang="en-US" dirty="0" smtClean="0"/>
              <a:t>In this mode, the content of the IP and CS register are replaced by the contents of four consecutive memory locations.</a:t>
            </a:r>
          </a:p>
          <a:p>
            <a:pPr marL="457200" indent="-457200">
              <a:buNone/>
            </a:pPr>
            <a:r>
              <a:rPr lang="en-US" dirty="0" smtClean="0"/>
              <a:t>	These locations are pointed by any memory-related data addressing modes. Except immediate and register addressing mode.</a:t>
            </a:r>
          </a:p>
          <a:p>
            <a:pPr marL="457200" indent="-457200">
              <a:buNone/>
            </a:pPr>
            <a:endParaRPr lang="en-US" dirty="0" smtClean="0"/>
          </a:p>
          <a:p>
            <a:pPr marL="457200" indent="-457200">
              <a:buNone/>
            </a:pPr>
            <a:endParaRPr lang="en-US" dirty="0" smtClean="0"/>
          </a:p>
        </p:txBody>
      </p:sp>
      <p:pic>
        <p:nvPicPr>
          <p:cNvPr id="3074" name="Picture 2"/>
          <p:cNvPicPr>
            <a:picLocks noChangeAspect="1" noChangeArrowheads="1"/>
          </p:cNvPicPr>
          <p:nvPr/>
        </p:nvPicPr>
        <p:blipFill>
          <a:blip r:embed="rId2"/>
          <a:srcRect/>
          <a:stretch>
            <a:fillRect/>
          </a:stretch>
        </p:blipFill>
        <p:spPr bwMode="auto">
          <a:xfrm>
            <a:off x="2405063" y="3068638"/>
            <a:ext cx="7018337" cy="2720975"/>
          </a:xfrm>
          <a:prstGeom prst="rect">
            <a:avLst/>
          </a:prstGeom>
          <a:noFill/>
          <a:ln w="9525">
            <a:noFill/>
            <a:miter lim="800000"/>
            <a:headEnd/>
            <a:tailEnd/>
          </a:ln>
          <a:effectLst/>
        </p:spPr>
      </p:pic>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074"/>
                                        </p:tgtEl>
                                        <p:attrNameLst>
                                          <p:attrName>style.visibility</p:attrName>
                                        </p:attrNameLst>
                                      </p:cBhvr>
                                      <p:to>
                                        <p:strVal val="visible"/>
                                      </p:to>
                                    </p:set>
                                    <p:animEffect transition="in" filter="wipe(down)">
                                      <p:cBhvr>
                                        <p:cTn id="25"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ADDRESSING MODES OF 8086</a:t>
            </a:r>
            <a:endParaRPr lang="vi-VN" dirty="0"/>
          </a:p>
        </p:txBody>
      </p:sp>
      <p:sp>
        <p:nvSpPr>
          <p:cNvPr id="4" name="Content Placeholder 3"/>
          <p:cNvSpPr>
            <a:spLocks noGrp="1"/>
          </p:cNvSpPr>
          <p:nvPr>
            <p:ph idx="1"/>
          </p:nvPr>
        </p:nvSpPr>
        <p:spPr/>
        <p:txBody>
          <a:bodyPr/>
          <a:lstStyle/>
          <a:p>
            <a:pPr marL="457200" indent="-457200">
              <a:buFont typeface="+mj-lt"/>
              <a:buAutoNum type="arabicPeriod"/>
            </a:pPr>
            <a:r>
              <a:rPr lang="en-US" b="1" dirty="0" smtClean="0">
                <a:solidFill>
                  <a:srgbClr val="C00000"/>
                </a:solidFill>
              </a:rPr>
              <a:t>Example: Given that  BX = 2500H, SI= 5000H, Displacement=  1000H IP = 2000H</a:t>
            </a:r>
          </a:p>
          <a:p>
            <a:pPr marL="457200" indent="-457200">
              <a:buNone/>
            </a:pPr>
            <a:r>
              <a:rPr lang="en-US" b="1" dirty="0" smtClean="0">
                <a:solidFill>
                  <a:srgbClr val="C00000"/>
                </a:solidFill>
              </a:rPr>
              <a:t>	Determine the effective address of following addressing mode.</a:t>
            </a:r>
          </a:p>
          <a:p>
            <a:pPr marL="514350" indent="-514350">
              <a:buFont typeface="+mj-lt"/>
              <a:buAutoNum type="romanLcPeriod"/>
            </a:pPr>
            <a:r>
              <a:rPr lang="en-US" b="1" dirty="0" smtClean="0">
                <a:solidFill>
                  <a:srgbClr val="C00000"/>
                </a:solidFill>
              </a:rPr>
              <a:t>Immediate    </a:t>
            </a:r>
          </a:p>
          <a:p>
            <a:pPr marL="514350" indent="-514350">
              <a:buNone/>
            </a:pPr>
            <a:r>
              <a:rPr lang="en-US" b="1" dirty="0" smtClean="0">
                <a:solidFill>
                  <a:srgbClr val="C00000"/>
                </a:solidFill>
              </a:rPr>
              <a:t>	</a:t>
            </a:r>
            <a:r>
              <a:rPr lang="en-US" b="1" dirty="0" smtClean="0">
                <a:solidFill>
                  <a:schemeClr val="tx2">
                    <a:lumMod val="75000"/>
                  </a:schemeClr>
                </a:solidFill>
              </a:rPr>
              <a:t>Effective address is content of IP = 2500H </a:t>
            </a:r>
          </a:p>
          <a:p>
            <a:pPr marL="514350" indent="-514350">
              <a:buFont typeface="+mj-lt"/>
              <a:buAutoNum type="romanLcPeriod" startAt="2"/>
            </a:pPr>
            <a:r>
              <a:rPr lang="en-US" b="1" dirty="0" smtClean="0">
                <a:solidFill>
                  <a:srgbClr val="C00000"/>
                </a:solidFill>
              </a:rPr>
              <a:t>Register using SI </a:t>
            </a:r>
          </a:p>
          <a:p>
            <a:pPr marL="514350" indent="-514350">
              <a:buNone/>
            </a:pPr>
            <a:r>
              <a:rPr lang="en-US" b="1" dirty="0" smtClean="0">
                <a:solidFill>
                  <a:srgbClr val="C00000"/>
                </a:solidFill>
              </a:rPr>
              <a:t>	</a:t>
            </a:r>
            <a:r>
              <a:rPr lang="en-US" b="1" dirty="0" smtClean="0">
                <a:solidFill>
                  <a:schemeClr val="tx2">
                    <a:lumMod val="75000"/>
                  </a:schemeClr>
                </a:solidFill>
              </a:rPr>
              <a:t>SI = 5000H </a:t>
            </a:r>
          </a:p>
          <a:p>
            <a:pPr marL="514350" indent="-514350">
              <a:buFont typeface="+mj-lt"/>
              <a:buAutoNum type="romanLcPeriod" startAt="3"/>
            </a:pPr>
            <a:r>
              <a:rPr lang="en-US" b="1" dirty="0" smtClean="0">
                <a:solidFill>
                  <a:srgbClr val="C00000"/>
                </a:solidFill>
              </a:rPr>
              <a:t>Direct (if direct address = Displacement)</a:t>
            </a:r>
          </a:p>
          <a:p>
            <a:pPr marL="514350" indent="-514350">
              <a:buNone/>
            </a:pPr>
            <a:r>
              <a:rPr lang="en-US" b="1" dirty="0" smtClean="0">
                <a:solidFill>
                  <a:srgbClr val="C00000"/>
                </a:solidFill>
              </a:rPr>
              <a:t>	</a:t>
            </a:r>
            <a:r>
              <a:rPr lang="en-US" b="1" dirty="0" smtClean="0">
                <a:solidFill>
                  <a:schemeClr val="tx2">
                    <a:lumMod val="75000"/>
                  </a:schemeClr>
                </a:solidFill>
              </a:rPr>
              <a:t>EA = 1000H</a:t>
            </a:r>
          </a:p>
          <a:p>
            <a:pPr marL="514350" indent="-514350">
              <a:buFont typeface="+mj-lt"/>
              <a:buAutoNum type="romanLcPeriod" startAt="4"/>
            </a:pPr>
            <a:r>
              <a:rPr lang="en-US" b="1" dirty="0" smtClean="0">
                <a:solidFill>
                  <a:srgbClr val="C00000"/>
                </a:solidFill>
              </a:rPr>
              <a:t>Register indirect addressing mode using BX.</a:t>
            </a:r>
          </a:p>
          <a:p>
            <a:pPr marL="514350" indent="-514350">
              <a:buNone/>
            </a:pPr>
            <a:r>
              <a:rPr lang="en-US" b="1" dirty="0" smtClean="0">
                <a:solidFill>
                  <a:srgbClr val="C00000"/>
                </a:solidFill>
              </a:rPr>
              <a:t>	</a:t>
            </a:r>
            <a:r>
              <a:rPr lang="en-US" b="1" dirty="0" smtClean="0">
                <a:solidFill>
                  <a:schemeClr val="tx2">
                    <a:lumMod val="75000"/>
                  </a:schemeClr>
                </a:solidFill>
              </a:rPr>
              <a:t>EA = BX = 2500H</a:t>
            </a:r>
          </a:p>
          <a:p>
            <a:pPr marL="514350" indent="-514350">
              <a:buFont typeface="+mj-lt"/>
              <a:buAutoNum type="romanLcPeriod" startAt="5"/>
            </a:pPr>
            <a:r>
              <a:rPr lang="en-US" b="1" dirty="0" smtClean="0">
                <a:solidFill>
                  <a:srgbClr val="C00000"/>
                </a:solidFill>
              </a:rPr>
              <a:t>Base addressing mode.</a:t>
            </a:r>
          </a:p>
          <a:p>
            <a:pPr marL="514350" indent="-514350">
              <a:buNone/>
            </a:pPr>
            <a:r>
              <a:rPr lang="en-US" b="1" dirty="0" smtClean="0">
                <a:solidFill>
                  <a:srgbClr val="C00000"/>
                </a:solidFill>
              </a:rPr>
              <a:t>	</a:t>
            </a:r>
            <a:r>
              <a:rPr lang="en-US" b="1" dirty="0" smtClean="0">
                <a:solidFill>
                  <a:schemeClr val="tx2">
                    <a:lumMod val="75000"/>
                  </a:schemeClr>
                </a:solidFill>
              </a:rPr>
              <a:t>EA = BX + Displacement = 2500H + 1000H = 3500H</a:t>
            </a:r>
          </a:p>
          <a:p>
            <a:pPr marL="457200" indent="-457200">
              <a:buNone/>
            </a:pPr>
            <a:r>
              <a:rPr lang="en-US" b="1" dirty="0" smtClean="0">
                <a:solidFill>
                  <a:srgbClr val="C00000"/>
                </a:solidFill>
              </a:rPr>
              <a:t>	</a:t>
            </a:r>
            <a:endParaRPr lang="en-US" dirty="0" smtClean="0"/>
          </a:p>
          <a:p>
            <a:pPr marL="457200" indent="-457200">
              <a:buNone/>
            </a:pPr>
            <a:endParaRPr lang="en-US" dirty="0" smtClean="0"/>
          </a:p>
        </p:txBody>
      </p:sp>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anim calcmode="lin" valueType="num">
                                      <p:cBhvr additive="base">
                                        <p:cTn id="6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
                                            <p:txEl>
                                              <p:pRg st="10" end="10"/>
                                            </p:txEl>
                                          </p:spTgt>
                                        </p:tgtEl>
                                        <p:attrNameLst>
                                          <p:attrName>style.visibility</p:attrName>
                                        </p:attrNameLst>
                                      </p:cBhvr>
                                      <p:to>
                                        <p:strVal val="visible"/>
                                      </p:to>
                                    </p:set>
                                    <p:anim calcmode="lin" valueType="num">
                                      <p:cBhvr additive="base">
                                        <p:cTn id="6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
                                            <p:txEl>
                                              <p:pRg st="11" end="11"/>
                                            </p:txEl>
                                          </p:spTgt>
                                        </p:tgtEl>
                                        <p:attrNameLst>
                                          <p:attrName>style.visibility</p:attrName>
                                        </p:attrNameLst>
                                      </p:cBhvr>
                                      <p:to>
                                        <p:strVal val="visible"/>
                                      </p:to>
                                    </p:set>
                                    <p:anim calcmode="lin" valueType="num">
                                      <p:cBhvr additive="base">
                                        <p:cTn id="73"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4">
                                            <p:txEl>
                                              <p:pRg st="12" end="12"/>
                                            </p:txEl>
                                          </p:spTgt>
                                        </p:tgtEl>
                                        <p:attrNameLst>
                                          <p:attrName>style.visibility</p:attrName>
                                        </p:attrNameLst>
                                      </p:cBhvr>
                                      <p:to>
                                        <p:strVal val="visible"/>
                                      </p:to>
                                    </p:set>
                                    <p:anim calcmode="lin" valueType="num">
                                      <p:cBhvr additive="base">
                                        <p:cTn id="79"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ADDRESSING MODES OF 8086</a:t>
            </a:r>
            <a:endParaRPr lang="vi-VN" dirty="0"/>
          </a:p>
        </p:txBody>
      </p:sp>
      <p:sp>
        <p:nvSpPr>
          <p:cNvPr id="4" name="Content Placeholder 3"/>
          <p:cNvSpPr>
            <a:spLocks noGrp="1"/>
          </p:cNvSpPr>
          <p:nvPr>
            <p:ph idx="1"/>
          </p:nvPr>
        </p:nvSpPr>
        <p:spPr/>
        <p:txBody>
          <a:bodyPr/>
          <a:lstStyle/>
          <a:p>
            <a:pPr marL="457200" indent="-457200">
              <a:buFont typeface="+mj-lt"/>
              <a:buAutoNum type="arabicPeriod"/>
            </a:pPr>
            <a:r>
              <a:rPr lang="en-US" b="1" dirty="0" smtClean="0">
                <a:solidFill>
                  <a:srgbClr val="C00000"/>
                </a:solidFill>
              </a:rPr>
              <a:t>Example: Given that  BX = 2500H, SI= 5000H, Displacement=  1000H IP = 2000H</a:t>
            </a:r>
          </a:p>
          <a:p>
            <a:pPr marL="457200" indent="-457200">
              <a:buNone/>
            </a:pPr>
            <a:r>
              <a:rPr lang="en-US" b="1" dirty="0" smtClean="0">
                <a:solidFill>
                  <a:srgbClr val="C00000"/>
                </a:solidFill>
              </a:rPr>
              <a:t>	Determine the effective address of following addressing mode.</a:t>
            </a:r>
          </a:p>
          <a:p>
            <a:pPr marL="514350" indent="-514350">
              <a:buFont typeface="+mj-lt"/>
              <a:buAutoNum type="romanLcPeriod" startAt="6"/>
            </a:pPr>
            <a:r>
              <a:rPr lang="en-US" b="1" dirty="0" smtClean="0">
                <a:solidFill>
                  <a:srgbClr val="C00000"/>
                </a:solidFill>
              </a:rPr>
              <a:t>Index addressing mode</a:t>
            </a:r>
          </a:p>
          <a:p>
            <a:pPr marL="514350" indent="-514350">
              <a:buNone/>
            </a:pPr>
            <a:r>
              <a:rPr lang="en-US" b="1" dirty="0" smtClean="0">
                <a:solidFill>
                  <a:schemeClr val="tx2">
                    <a:lumMod val="75000"/>
                  </a:schemeClr>
                </a:solidFill>
              </a:rPr>
              <a:t>	EA = SI + Displacement = 5000H + 1000H = 6000H</a:t>
            </a:r>
          </a:p>
          <a:p>
            <a:pPr marL="514350" indent="-514350">
              <a:buFont typeface="+mj-lt"/>
              <a:buAutoNum type="romanLcPeriod" startAt="7"/>
            </a:pPr>
            <a:r>
              <a:rPr lang="en-US" b="1" dirty="0" smtClean="0">
                <a:solidFill>
                  <a:srgbClr val="C00000"/>
                </a:solidFill>
              </a:rPr>
              <a:t>Base index addressing mode</a:t>
            </a:r>
          </a:p>
          <a:p>
            <a:pPr marL="514350" indent="-514350">
              <a:buNone/>
            </a:pPr>
            <a:r>
              <a:rPr lang="en-US" b="1" dirty="0" smtClean="0">
                <a:solidFill>
                  <a:srgbClr val="C00000"/>
                </a:solidFill>
              </a:rPr>
              <a:t>	</a:t>
            </a:r>
            <a:r>
              <a:rPr lang="en-US" b="1" dirty="0" smtClean="0">
                <a:solidFill>
                  <a:schemeClr val="tx2">
                    <a:lumMod val="75000"/>
                  </a:schemeClr>
                </a:solidFill>
              </a:rPr>
              <a:t>EA = BX  + SI  = 2500H  + 5000H  = 7500H</a:t>
            </a:r>
          </a:p>
          <a:p>
            <a:pPr marL="514350" indent="-514350">
              <a:buFont typeface="+mj-lt"/>
              <a:buAutoNum type="romanLcPeriod" startAt="8"/>
            </a:pPr>
            <a:r>
              <a:rPr lang="en-US" b="1" dirty="0" smtClean="0">
                <a:solidFill>
                  <a:srgbClr val="C00000"/>
                </a:solidFill>
              </a:rPr>
              <a:t>Base Index with Displacement addressing mode  </a:t>
            </a:r>
          </a:p>
          <a:p>
            <a:pPr marL="514350" indent="-514350">
              <a:buNone/>
            </a:pPr>
            <a:r>
              <a:rPr lang="en-US" b="1" dirty="0" smtClean="0">
                <a:solidFill>
                  <a:schemeClr val="tx2">
                    <a:lumMod val="75000"/>
                  </a:schemeClr>
                </a:solidFill>
              </a:rPr>
              <a:t>	EA = BX +SI </a:t>
            </a:r>
            <a:r>
              <a:rPr lang="en-US" b="1" smtClean="0">
                <a:solidFill>
                  <a:schemeClr val="tx2">
                    <a:lumMod val="75000"/>
                  </a:schemeClr>
                </a:solidFill>
              </a:rPr>
              <a:t>+Displacement </a:t>
            </a:r>
            <a:r>
              <a:rPr lang="en-US" b="1" dirty="0" smtClean="0">
                <a:solidFill>
                  <a:schemeClr val="tx2">
                    <a:lumMod val="75000"/>
                  </a:schemeClr>
                </a:solidFill>
              </a:rPr>
              <a:t>= 2500H + 5000H + 1000H = 8500H</a:t>
            </a:r>
          </a:p>
          <a:p>
            <a:pPr marL="457200" indent="-457200">
              <a:buNone/>
            </a:pPr>
            <a:r>
              <a:rPr lang="en-US" b="1" dirty="0" smtClean="0">
                <a:solidFill>
                  <a:srgbClr val="C00000"/>
                </a:solidFill>
              </a:rPr>
              <a:t>	</a:t>
            </a:r>
            <a:endParaRPr lang="en-US" dirty="0" smtClean="0"/>
          </a:p>
          <a:p>
            <a:pPr marL="457200" indent="-457200">
              <a:buNone/>
            </a:pPr>
            <a:endParaRPr lang="en-US" dirty="0" smtClean="0"/>
          </a:p>
        </p:txBody>
      </p:sp>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INSTRUCTION FORMAT</a:t>
            </a:r>
            <a:endParaRPr lang="vi-VN" dirty="0"/>
          </a:p>
        </p:txBody>
      </p:sp>
      <p:sp>
        <p:nvSpPr>
          <p:cNvPr id="4" name="Content Placeholder 3"/>
          <p:cNvSpPr>
            <a:spLocks noGrp="1"/>
          </p:cNvSpPr>
          <p:nvPr>
            <p:ph idx="1"/>
          </p:nvPr>
        </p:nvSpPr>
        <p:spPr/>
        <p:txBody>
          <a:bodyPr/>
          <a:lstStyle/>
          <a:p>
            <a:pPr marL="457200" indent="-457200">
              <a:buNone/>
            </a:pPr>
            <a:r>
              <a:rPr lang="en-US" dirty="0" smtClean="0"/>
              <a:t>The instructions of 8086 is one to six byte long. These instructions have different formats.		</a:t>
            </a:r>
          </a:p>
          <a:p>
            <a:pPr marL="457200" indent="-457200">
              <a:buNone/>
            </a:pPr>
            <a:endParaRPr lang="en-US" dirty="0" smtClean="0"/>
          </a:p>
        </p:txBody>
      </p:sp>
      <p:pic>
        <p:nvPicPr>
          <p:cNvPr id="4098" name="Picture 2" descr="https://www.eeeguide.com/wp-content/uploads/2018/08/8086-Instruction-Set.jpg"/>
          <p:cNvPicPr>
            <a:picLocks noChangeAspect="1" noChangeArrowheads="1"/>
          </p:cNvPicPr>
          <p:nvPr/>
        </p:nvPicPr>
        <p:blipFill>
          <a:blip r:embed="rId2"/>
          <a:srcRect/>
          <a:stretch>
            <a:fillRect/>
          </a:stretch>
        </p:blipFill>
        <p:spPr bwMode="auto">
          <a:xfrm>
            <a:off x="2165350" y="1255712"/>
            <a:ext cx="6667500" cy="5314951"/>
          </a:xfrm>
          <a:prstGeom prst="rect">
            <a:avLst/>
          </a:prstGeom>
          <a:noFill/>
        </p:spPr>
      </p:pic>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Effect transition="in" filter="wipe(down)">
                                      <p:cBhvr>
                                        <p:cTn id="13"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INSTRUCTION FORMAT</a:t>
            </a:r>
            <a:endParaRPr lang="vi-VN" dirty="0"/>
          </a:p>
        </p:txBody>
      </p:sp>
      <p:sp>
        <p:nvSpPr>
          <p:cNvPr id="4" name="Content Placeholder 3"/>
          <p:cNvSpPr>
            <a:spLocks noGrp="1"/>
          </p:cNvSpPr>
          <p:nvPr>
            <p:ph idx="1"/>
          </p:nvPr>
        </p:nvSpPr>
        <p:spPr/>
        <p:txBody>
          <a:bodyPr/>
          <a:lstStyle/>
          <a:p>
            <a:pPr marL="457200" indent="-457200"/>
            <a:r>
              <a:rPr lang="en-US" dirty="0" smtClean="0"/>
              <a:t>The first byte is always consists of </a:t>
            </a:r>
            <a:r>
              <a:rPr lang="en-US" dirty="0" err="1" smtClean="0"/>
              <a:t>opcode</a:t>
            </a:r>
            <a:r>
              <a:rPr lang="en-US" dirty="0" smtClean="0"/>
              <a:t>. </a:t>
            </a:r>
          </a:p>
          <a:p>
            <a:pPr marL="457200" indent="-457200"/>
            <a:r>
              <a:rPr lang="en-US" dirty="0" smtClean="0"/>
              <a:t>The </a:t>
            </a:r>
            <a:r>
              <a:rPr lang="en-US" dirty="0" err="1" smtClean="0"/>
              <a:t>opcode</a:t>
            </a:r>
            <a:r>
              <a:rPr lang="en-US" dirty="0" smtClean="0"/>
              <a:t> may be of 8 bit or may occupy MSB six bits of the first byte.</a:t>
            </a:r>
          </a:p>
          <a:p>
            <a:pPr marL="457200" indent="-457200"/>
            <a:r>
              <a:rPr lang="en-US" dirty="0" smtClean="0"/>
              <a:t>The remaining two bits are any of the following bits.</a:t>
            </a:r>
          </a:p>
          <a:p>
            <a:pPr marL="457200" indent="-457200">
              <a:buNone/>
            </a:pPr>
            <a:endParaRPr lang="en-US" dirty="0" smtClean="0"/>
          </a:p>
        </p:txBody>
      </p:sp>
      <p:pic>
        <p:nvPicPr>
          <p:cNvPr id="1027" name="Picture 3"/>
          <p:cNvPicPr>
            <a:picLocks noChangeAspect="1" noChangeArrowheads="1"/>
          </p:cNvPicPr>
          <p:nvPr/>
        </p:nvPicPr>
        <p:blipFill>
          <a:blip r:embed="rId2"/>
          <a:srcRect/>
          <a:stretch>
            <a:fillRect/>
          </a:stretch>
        </p:blipFill>
        <p:spPr bwMode="auto">
          <a:xfrm>
            <a:off x="1677988" y="2578100"/>
            <a:ext cx="7940675" cy="3567113"/>
          </a:xfrm>
          <a:prstGeom prst="rect">
            <a:avLst/>
          </a:prstGeom>
          <a:noFill/>
          <a:ln w="9525">
            <a:noFill/>
            <a:miter lim="800000"/>
            <a:headEnd/>
            <a:tailEnd/>
          </a:ln>
          <a:effectLst/>
        </p:spPr>
      </p:pic>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027"/>
                                        </p:tgtEl>
                                        <p:attrNameLst>
                                          <p:attrName>style.visibility</p:attrName>
                                        </p:attrNameLst>
                                      </p:cBhvr>
                                      <p:to>
                                        <p:strVal val="visible"/>
                                      </p:to>
                                    </p:set>
                                    <p:animEffect transition="in" filter="wipe(down)">
                                      <p:cBhvr>
                                        <p:cTn id="25"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INSTRUCTION TEMPLATE</a:t>
            </a:r>
            <a:endParaRPr lang="vi-VN" dirty="0"/>
          </a:p>
        </p:txBody>
      </p:sp>
      <p:sp>
        <p:nvSpPr>
          <p:cNvPr id="4" name="Content Placeholder 3"/>
          <p:cNvSpPr>
            <a:spLocks noGrp="1"/>
          </p:cNvSpPr>
          <p:nvPr>
            <p:ph idx="1"/>
          </p:nvPr>
        </p:nvSpPr>
        <p:spPr/>
        <p:txBody>
          <a:bodyPr/>
          <a:lstStyle/>
          <a:p>
            <a:pPr marL="457200" indent="-457200"/>
            <a:r>
              <a:rPr lang="en-US" dirty="0" smtClean="0"/>
              <a:t>Microprocessor 8085 has 246 </a:t>
            </a:r>
            <a:r>
              <a:rPr lang="en-US" dirty="0" err="1" smtClean="0"/>
              <a:t>opcodes</a:t>
            </a:r>
            <a:r>
              <a:rPr lang="en-US" dirty="0" smtClean="0"/>
              <a:t> when Microprocessor 8086 has 13000 </a:t>
            </a:r>
            <a:r>
              <a:rPr lang="en-US" dirty="0" err="1" smtClean="0"/>
              <a:t>opcodes</a:t>
            </a:r>
            <a:r>
              <a:rPr lang="en-US" dirty="0" smtClean="0"/>
              <a:t>.</a:t>
            </a:r>
          </a:p>
          <a:p>
            <a:pPr marL="457200" indent="-457200"/>
            <a:r>
              <a:rPr lang="en-US" dirty="0" smtClean="0"/>
              <a:t>It becomes very tedious to find out </a:t>
            </a:r>
            <a:r>
              <a:rPr lang="en-US" dirty="0" err="1" smtClean="0"/>
              <a:t>opcodes</a:t>
            </a:r>
            <a:r>
              <a:rPr lang="en-US" dirty="0" smtClean="0"/>
              <a:t> for 8086 instructions.</a:t>
            </a:r>
          </a:p>
          <a:p>
            <a:pPr marL="457200" indent="-457200"/>
            <a:r>
              <a:rPr lang="en-US" dirty="0" smtClean="0"/>
              <a:t>So, Instruction template are used for each instruction to generate the </a:t>
            </a:r>
            <a:r>
              <a:rPr lang="en-US" dirty="0" err="1" smtClean="0"/>
              <a:t>opcode</a:t>
            </a:r>
            <a:r>
              <a:rPr lang="en-US" dirty="0" smtClean="0"/>
              <a:t>.</a:t>
            </a:r>
          </a:p>
          <a:p>
            <a:pPr marL="457200" indent="-457200"/>
            <a:r>
              <a:rPr lang="en-US" dirty="0" smtClean="0"/>
              <a:t>Figure given below shows Instruction format of MOV instruction.</a:t>
            </a:r>
          </a:p>
          <a:p>
            <a:pPr marL="457200" indent="-457200">
              <a:buNone/>
            </a:pPr>
            <a:endParaRPr lang="en-US" dirty="0" smtClean="0"/>
          </a:p>
        </p:txBody>
      </p:sp>
      <p:pic>
        <p:nvPicPr>
          <p:cNvPr id="2050" name="Picture 2"/>
          <p:cNvPicPr>
            <a:picLocks noChangeAspect="1" noChangeArrowheads="1"/>
          </p:cNvPicPr>
          <p:nvPr/>
        </p:nvPicPr>
        <p:blipFill>
          <a:blip r:embed="rId2"/>
          <a:srcRect/>
          <a:stretch>
            <a:fillRect/>
          </a:stretch>
        </p:blipFill>
        <p:spPr bwMode="auto">
          <a:xfrm>
            <a:off x="550863" y="2728914"/>
            <a:ext cx="9336087" cy="3754966"/>
          </a:xfrm>
          <a:prstGeom prst="rect">
            <a:avLst/>
          </a:prstGeom>
          <a:noFill/>
          <a:ln w="9525">
            <a:noFill/>
            <a:miter lim="800000"/>
            <a:headEnd/>
            <a:tailEnd/>
          </a:ln>
          <a:effectLst/>
        </p:spPr>
      </p:pic>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050"/>
                                        </p:tgtEl>
                                        <p:attrNameLst>
                                          <p:attrName>style.visibility</p:attrName>
                                        </p:attrNameLst>
                                      </p:cBhvr>
                                      <p:to>
                                        <p:strVal val="visible"/>
                                      </p:to>
                                    </p:set>
                                    <p:animEffect transition="in" filter="wipe(down)">
                                      <p:cBhvr>
                                        <p:cTn id="3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44FBB8-10C6-445B-9ED6-E60A211563AE}"/>
              </a:ext>
            </a:extLst>
          </p:cNvPr>
          <p:cNvSpPr>
            <a:spLocks noGrp="1"/>
          </p:cNvSpPr>
          <p:nvPr>
            <p:ph type="title"/>
          </p:nvPr>
        </p:nvSpPr>
        <p:spPr>
          <a:xfrm>
            <a:off x="0" y="0"/>
            <a:ext cx="12192000" cy="711200"/>
          </a:xfrm>
        </p:spPr>
        <p:txBody>
          <a:bodyPr/>
          <a:lstStyle/>
          <a:p>
            <a:r>
              <a:rPr smtClean="0">
                <a:solidFill>
                  <a:srgbClr val="C00000"/>
                </a:solidFill>
              </a:rPr>
              <a:t>Syllabus</a:t>
            </a:r>
          </a:p>
        </p:txBody>
      </p:sp>
      <p:sp>
        <p:nvSpPr>
          <p:cNvPr id="4" name="Content Placeholder 3"/>
          <p:cNvSpPr>
            <a:spLocks noGrp="1"/>
          </p:cNvSpPr>
          <p:nvPr>
            <p:ph idx="1"/>
          </p:nvPr>
        </p:nvSpPr>
        <p:spPr/>
        <p:txBody>
          <a:bodyPr/>
          <a:lstStyle/>
          <a:p>
            <a:r>
              <a:rPr lang="en-US" sz="3600" dirty="0" smtClean="0">
                <a:latin typeface="+mj-lt"/>
                <a:cs typeface="Times New Roman" pitchFamily="18" charset="0"/>
              </a:rPr>
              <a:t>Unit-3</a:t>
            </a:r>
          </a:p>
          <a:p>
            <a:pPr>
              <a:buNone/>
            </a:pPr>
            <a:r>
              <a:rPr lang="en-US" sz="3600" dirty="0" smtClean="0">
                <a:latin typeface="+mj-lt"/>
                <a:cs typeface="Times New Roman" pitchFamily="18" charset="0"/>
              </a:rPr>
              <a:t>  Addressing modes of 8086, Instruction formats, Instruction templates, Instruction set of 8086, Assembly language, Assembly language Program development tools, TASM assembler, MASM assembler, Assembler directives.</a:t>
            </a:r>
          </a:p>
        </p:txBody>
      </p:sp>
      <p:pic>
        <p:nvPicPr>
          <p:cNvPr id="5" name="Picture 2" descr="x86 - Wikipedia"/>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051519" y="4780231"/>
            <a:ext cx="3140481" cy="16591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INSTRUCTION TEMPLATE</a:t>
            </a:r>
            <a:endParaRPr lang="vi-VN" dirty="0"/>
          </a:p>
        </p:txBody>
      </p:sp>
      <p:sp>
        <p:nvSpPr>
          <p:cNvPr id="4" name="Content Placeholder 3"/>
          <p:cNvSpPr>
            <a:spLocks noGrp="1"/>
          </p:cNvSpPr>
          <p:nvPr>
            <p:ph idx="1"/>
          </p:nvPr>
        </p:nvSpPr>
        <p:spPr/>
        <p:txBody>
          <a:bodyPr/>
          <a:lstStyle/>
          <a:p>
            <a:pPr marL="457200" indent="-457200"/>
            <a:r>
              <a:rPr lang="en-US" dirty="0" smtClean="0"/>
              <a:t>In MOV instruction template the MSB six bit of first byte is </a:t>
            </a:r>
            <a:r>
              <a:rPr lang="en-US" dirty="0" err="1" smtClean="0"/>
              <a:t>opcode</a:t>
            </a:r>
            <a:r>
              <a:rPr lang="en-US" dirty="0" smtClean="0"/>
              <a:t> and LSB two bits are D and W bits.</a:t>
            </a:r>
          </a:p>
          <a:p>
            <a:pPr marL="457200" indent="-457200"/>
            <a:r>
              <a:rPr lang="en-US" dirty="0" smtClean="0"/>
              <a:t>Second byte contains 3 fields.</a:t>
            </a:r>
          </a:p>
          <a:p>
            <a:pPr marL="457200" indent="-457200"/>
            <a:r>
              <a:rPr lang="en-US" b="1" dirty="0" smtClean="0"/>
              <a:t>Mode Field (MOD)</a:t>
            </a:r>
            <a:r>
              <a:rPr lang="en-US" dirty="0" smtClean="0"/>
              <a:t>, </a:t>
            </a:r>
            <a:r>
              <a:rPr lang="en-US" b="1" dirty="0" smtClean="0"/>
              <a:t>Register Field (REG)</a:t>
            </a:r>
            <a:r>
              <a:rPr lang="en-US" dirty="0" smtClean="0"/>
              <a:t>, and </a:t>
            </a:r>
            <a:r>
              <a:rPr lang="en-US" b="1" dirty="0" smtClean="0"/>
              <a:t>Register/Memory field (R/M)</a:t>
            </a:r>
          </a:p>
          <a:p>
            <a:pPr marL="457200" indent="-457200">
              <a:buNone/>
            </a:pPr>
            <a:endParaRPr lang="en-US" dirty="0" smtClean="0"/>
          </a:p>
        </p:txBody>
      </p:sp>
      <p:pic>
        <p:nvPicPr>
          <p:cNvPr id="2050" name="Picture 2"/>
          <p:cNvPicPr>
            <a:picLocks noChangeAspect="1" noChangeArrowheads="1"/>
          </p:cNvPicPr>
          <p:nvPr/>
        </p:nvPicPr>
        <p:blipFill>
          <a:blip r:embed="rId2"/>
          <a:srcRect/>
          <a:stretch>
            <a:fillRect/>
          </a:stretch>
        </p:blipFill>
        <p:spPr bwMode="auto">
          <a:xfrm>
            <a:off x="550863" y="2728914"/>
            <a:ext cx="9336087" cy="3754966"/>
          </a:xfrm>
          <a:prstGeom prst="rect">
            <a:avLst/>
          </a:prstGeom>
          <a:noFill/>
          <a:ln w="9525">
            <a:noFill/>
            <a:miter lim="800000"/>
            <a:headEnd/>
            <a:tailEnd/>
          </a:ln>
          <a:effectLst/>
        </p:spPr>
      </p:pic>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050"/>
                                        </p:tgtEl>
                                        <p:attrNameLst>
                                          <p:attrName>style.visibility</p:attrName>
                                        </p:attrNameLst>
                                      </p:cBhvr>
                                      <p:to>
                                        <p:strVal val="visible"/>
                                      </p:to>
                                    </p:set>
                                    <p:animEffect transition="in" filter="wipe(down)">
                                      <p:cBhvr>
                                        <p:cTn id="2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INSTRUCTION TEMPLATE</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solidFill>
                  <a:schemeClr val="tx2">
                    <a:lumMod val="75000"/>
                  </a:schemeClr>
                </a:solidFill>
              </a:rPr>
              <a:t>MOD Field:</a:t>
            </a:r>
          </a:p>
          <a:p>
            <a:pPr marL="457200" indent="-457200">
              <a:buFont typeface="Wingdings" pitchFamily="2" charset="2"/>
              <a:buChar char="Ø"/>
            </a:pPr>
            <a:r>
              <a:rPr lang="en-US" dirty="0" smtClean="0">
                <a:solidFill>
                  <a:schemeClr val="tx2">
                    <a:lumMod val="75000"/>
                  </a:schemeClr>
                </a:solidFill>
              </a:rPr>
              <a:t> In the second field MSB two bits D7 and D6 are defined as MOD field.</a:t>
            </a:r>
          </a:p>
          <a:p>
            <a:pPr marL="457200" indent="-457200">
              <a:buFont typeface="Wingdings" pitchFamily="2" charset="2"/>
              <a:buChar char="Ø"/>
            </a:pPr>
            <a:r>
              <a:rPr lang="en-US" b="1" dirty="0" smtClean="0">
                <a:solidFill>
                  <a:schemeClr val="tx2">
                    <a:lumMod val="75000"/>
                  </a:schemeClr>
                </a:solidFill>
              </a:rPr>
              <a:t>MOD = 00 : R/M for memory with no displacement</a:t>
            </a:r>
          </a:p>
          <a:p>
            <a:pPr marL="457200" indent="-457200">
              <a:buFont typeface="Wingdings" pitchFamily="2" charset="2"/>
              <a:buChar char="Ø"/>
            </a:pPr>
            <a:r>
              <a:rPr lang="en-US" b="1" dirty="0" smtClean="0">
                <a:solidFill>
                  <a:schemeClr val="tx2">
                    <a:lumMod val="75000"/>
                  </a:schemeClr>
                </a:solidFill>
              </a:rPr>
              <a:t>MOD = 01 : R/M for memory with 8-bit displacement</a:t>
            </a:r>
          </a:p>
          <a:p>
            <a:pPr marL="457200" indent="-457200">
              <a:buFont typeface="Wingdings" pitchFamily="2" charset="2"/>
              <a:buChar char="Ø"/>
            </a:pPr>
            <a:r>
              <a:rPr lang="en-US" b="1" dirty="0" smtClean="0">
                <a:solidFill>
                  <a:schemeClr val="tx2">
                    <a:lumMod val="75000"/>
                  </a:schemeClr>
                </a:solidFill>
              </a:rPr>
              <a:t>MOD = 10 : R/M for memory with 16-bit displacement</a:t>
            </a:r>
          </a:p>
          <a:p>
            <a:pPr marL="457200" indent="-457200">
              <a:buFont typeface="Wingdings" pitchFamily="2" charset="2"/>
              <a:buChar char="Ø"/>
            </a:pPr>
            <a:r>
              <a:rPr lang="en-US" b="1" dirty="0" smtClean="0">
                <a:solidFill>
                  <a:schemeClr val="tx2">
                    <a:lumMod val="75000"/>
                  </a:schemeClr>
                </a:solidFill>
              </a:rPr>
              <a:t>MOD = 11 : R/M for a register.</a:t>
            </a:r>
          </a:p>
          <a:p>
            <a:pPr marL="457200" indent="-457200">
              <a:buNone/>
            </a:pPr>
            <a:endParaRPr lang="en-US" b="1" dirty="0" smtClean="0">
              <a:solidFill>
                <a:schemeClr val="tx2">
                  <a:lumMod val="75000"/>
                </a:schemeClr>
              </a:solidFill>
            </a:endParaRPr>
          </a:p>
          <a:p>
            <a:pPr marL="457200" indent="-457200">
              <a:buFont typeface="Wingdings" pitchFamily="2" charset="2"/>
              <a:buChar char="Ø"/>
            </a:pPr>
            <a:endParaRPr lang="en-US" b="1" dirty="0" smtClean="0">
              <a:solidFill>
                <a:schemeClr val="tx2">
                  <a:lumMod val="75000"/>
                </a:schemeClr>
              </a:solidFill>
            </a:endParaRPr>
          </a:p>
        </p:txBody>
      </p:sp>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INSTRUCTION TEMPLATE</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solidFill>
                  <a:schemeClr val="tx2">
                    <a:lumMod val="75000"/>
                  </a:schemeClr>
                </a:solidFill>
              </a:rPr>
              <a:t>REG Field:</a:t>
            </a:r>
          </a:p>
          <a:p>
            <a:pPr marL="457200" indent="-457200">
              <a:buFont typeface="Wingdings" pitchFamily="2" charset="2"/>
              <a:buChar char="Ø"/>
            </a:pPr>
            <a:r>
              <a:rPr lang="en-US" dirty="0" smtClean="0">
                <a:solidFill>
                  <a:schemeClr val="tx2">
                    <a:lumMod val="75000"/>
                  </a:schemeClr>
                </a:solidFill>
              </a:rPr>
              <a:t> REG Field occupies 3 bits D5, D4, D3</a:t>
            </a:r>
            <a:r>
              <a:rPr lang="en-US" b="1" dirty="0" smtClean="0">
                <a:solidFill>
                  <a:schemeClr val="tx2">
                    <a:lumMod val="75000"/>
                  </a:schemeClr>
                </a:solidFill>
              </a:rPr>
              <a:t>. </a:t>
            </a:r>
            <a:r>
              <a:rPr lang="en-US" dirty="0" smtClean="0">
                <a:solidFill>
                  <a:schemeClr val="tx2">
                    <a:lumMod val="75000"/>
                  </a:schemeClr>
                </a:solidFill>
              </a:rPr>
              <a:t>which are encoded as per table given below.</a:t>
            </a:r>
          </a:p>
          <a:p>
            <a:pPr marL="457200" indent="-457200">
              <a:buNone/>
            </a:pPr>
            <a:endParaRPr lang="en-US" b="1" dirty="0" smtClean="0">
              <a:solidFill>
                <a:schemeClr val="tx2">
                  <a:lumMod val="75000"/>
                </a:schemeClr>
              </a:solidFill>
            </a:endParaRPr>
          </a:p>
          <a:p>
            <a:pPr marL="457200" indent="-457200">
              <a:buFont typeface="Wingdings" pitchFamily="2" charset="2"/>
              <a:buChar char="Ø"/>
            </a:pPr>
            <a:endParaRPr lang="en-US" b="1" dirty="0" smtClean="0">
              <a:solidFill>
                <a:schemeClr val="tx2">
                  <a:lumMod val="75000"/>
                </a:schemeClr>
              </a:solidFill>
            </a:endParaRPr>
          </a:p>
        </p:txBody>
      </p:sp>
      <p:pic>
        <p:nvPicPr>
          <p:cNvPr id="3074" name="Picture 2"/>
          <p:cNvPicPr>
            <a:picLocks noChangeAspect="1" noChangeArrowheads="1"/>
          </p:cNvPicPr>
          <p:nvPr/>
        </p:nvPicPr>
        <p:blipFill>
          <a:blip r:embed="rId2"/>
          <a:srcRect/>
          <a:stretch>
            <a:fillRect/>
          </a:stretch>
        </p:blipFill>
        <p:spPr bwMode="auto">
          <a:xfrm>
            <a:off x="2543174" y="2087563"/>
            <a:ext cx="6444579" cy="3751262"/>
          </a:xfrm>
          <a:prstGeom prst="rect">
            <a:avLst/>
          </a:prstGeom>
          <a:noFill/>
          <a:ln w="9525">
            <a:noFill/>
            <a:miter lim="800000"/>
            <a:headEnd/>
            <a:tailEnd/>
          </a:ln>
          <a:effectLst/>
        </p:spPr>
      </p:pic>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074"/>
                                        </p:tgtEl>
                                        <p:attrNameLst>
                                          <p:attrName>style.visibility</p:attrName>
                                        </p:attrNameLst>
                                      </p:cBhvr>
                                      <p:to>
                                        <p:strVal val="visible"/>
                                      </p:to>
                                    </p:set>
                                    <p:animEffect transition="in" filter="wipe(down)">
                                      <p:cBhvr>
                                        <p:cTn id="19"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INSTRUCTION TEMPLATE</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solidFill>
                  <a:schemeClr val="tx2">
                    <a:lumMod val="75000"/>
                  </a:schemeClr>
                </a:solidFill>
              </a:rPr>
              <a:t>R/M Field:</a:t>
            </a:r>
          </a:p>
          <a:p>
            <a:pPr marL="457200" indent="-457200">
              <a:buFont typeface="Wingdings" pitchFamily="2" charset="2"/>
              <a:buChar char="Ø"/>
            </a:pPr>
            <a:r>
              <a:rPr lang="en-US" dirty="0" smtClean="0">
                <a:solidFill>
                  <a:schemeClr val="tx2">
                    <a:lumMod val="75000"/>
                  </a:schemeClr>
                </a:solidFill>
              </a:rPr>
              <a:t> R/M Field occupies LSB-3 bits D2, D1, D0</a:t>
            </a:r>
            <a:r>
              <a:rPr lang="en-US" b="1" dirty="0" smtClean="0">
                <a:solidFill>
                  <a:schemeClr val="tx2">
                    <a:lumMod val="75000"/>
                  </a:schemeClr>
                </a:solidFill>
              </a:rPr>
              <a:t>. </a:t>
            </a:r>
            <a:r>
              <a:rPr lang="en-US" dirty="0" smtClean="0">
                <a:solidFill>
                  <a:schemeClr val="tx2">
                    <a:lumMod val="75000"/>
                  </a:schemeClr>
                </a:solidFill>
              </a:rPr>
              <a:t>which are encoded as per table given below.</a:t>
            </a:r>
          </a:p>
          <a:p>
            <a:pPr marL="457200" indent="-457200">
              <a:buFont typeface="Wingdings" pitchFamily="2" charset="2"/>
              <a:buChar char="Ø"/>
            </a:pPr>
            <a:r>
              <a:rPr lang="en-US" dirty="0" smtClean="0">
                <a:solidFill>
                  <a:schemeClr val="tx2">
                    <a:lumMod val="75000"/>
                  </a:schemeClr>
                </a:solidFill>
              </a:rPr>
              <a:t>R/M field with MOD field defines second operand.</a:t>
            </a:r>
          </a:p>
          <a:p>
            <a:pPr marL="457200" indent="-457200">
              <a:buFont typeface="Wingdings" pitchFamily="2" charset="2"/>
              <a:buChar char="Ø"/>
            </a:pPr>
            <a:r>
              <a:rPr lang="en-US" dirty="0" smtClean="0">
                <a:solidFill>
                  <a:schemeClr val="tx2">
                    <a:lumMod val="75000"/>
                  </a:schemeClr>
                </a:solidFill>
              </a:rPr>
              <a:t>R/M field with MOD=11 encoded as per table given below.</a:t>
            </a:r>
          </a:p>
          <a:p>
            <a:pPr marL="457200" indent="-457200">
              <a:buNone/>
            </a:pPr>
            <a:endParaRPr lang="en-US" b="1" dirty="0" smtClean="0">
              <a:solidFill>
                <a:schemeClr val="tx2">
                  <a:lumMod val="75000"/>
                </a:schemeClr>
              </a:solidFill>
            </a:endParaRPr>
          </a:p>
          <a:p>
            <a:pPr marL="457200" indent="-457200">
              <a:buFont typeface="Wingdings" pitchFamily="2" charset="2"/>
              <a:buChar char="Ø"/>
            </a:pPr>
            <a:endParaRPr lang="en-US" b="1" dirty="0" smtClean="0">
              <a:solidFill>
                <a:schemeClr val="tx2">
                  <a:lumMod val="75000"/>
                </a:schemeClr>
              </a:solidFill>
            </a:endParaRPr>
          </a:p>
        </p:txBody>
      </p:sp>
      <p:pic>
        <p:nvPicPr>
          <p:cNvPr id="4098" name="Picture 2"/>
          <p:cNvPicPr>
            <a:picLocks noChangeAspect="1" noChangeArrowheads="1"/>
          </p:cNvPicPr>
          <p:nvPr/>
        </p:nvPicPr>
        <p:blipFill>
          <a:blip r:embed="rId2"/>
          <a:srcRect/>
          <a:stretch>
            <a:fillRect/>
          </a:stretch>
        </p:blipFill>
        <p:spPr bwMode="auto">
          <a:xfrm>
            <a:off x="2390775" y="2747963"/>
            <a:ext cx="5950428" cy="3643312"/>
          </a:xfrm>
          <a:prstGeom prst="rect">
            <a:avLst/>
          </a:prstGeom>
          <a:noFill/>
          <a:ln w="9525">
            <a:noFill/>
            <a:miter lim="800000"/>
            <a:headEnd/>
            <a:tailEnd/>
          </a:ln>
          <a:effectLst/>
        </p:spPr>
      </p:pic>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4098"/>
                                        </p:tgtEl>
                                        <p:attrNameLst>
                                          <p:attrName>style.visibility</p:attrName>
                                        </p:attrNameLst>
                                      </p:cBhvr>
                                      <p:to>
                                        <p:strVal val="visible"/>
                                      </p:to>
                                    </p:set>
                                    <p:animEffect transition="in" filter="wipe(down)">
                                      <p:cBhvr>
                                        <p:cTn id="31"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INSTRUCTION TEMPLATE</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solidFill>
                  <a:schemeClr val="tx2">
                    <a:lumMod val="75000"/>
                  </a:schemeClr>
                </a:solidFill>
              </a:rPr>
              <a:t>R/M Field:</a:t>
            </a:r>
          </a:p>
          <a:p>
            <a:pPr marL="457200" indent="-457200">
              <a:buFont typeface="Wingdings" pitchFamily="2" charset="2"/>
              <a:buChar char="Ø"/>
            </a:pPr>
            <a:r>
              <a:rPr lang="en-US" dirty="0" smtClean="0">
                <a:solidFill>
                  <a:schemeClr val="tx2">
                    <a:lumMod val="75000"/>
                  </a:schemeClr>
                </a:solidFill>
              </a:rPr>
              <a:t>R/M field with MOD=00, 01, 10 encoded as per table given below.</a:t>
            </a:r>
          </a:p>
          <a:p>
            <a:pPr marL="457200" indent="-457200">
              <a:buNone/>
            </a:pPr>
            <a:endParaRPr lang="en-US" b="1" dirty="0" smtClean="0">
              <a:solidFill>
                <a:schemeClr val="tx2">
                  <a:lumMod val="75000"/>
                </a:schemeClr>
              </a:solidFill>
            </a:endParaRPr>
          </a:p>
          <a:p>
            <a:pPr marL="457200" indent="-457200">
              <a:buFont typeface="Wingdings" pitchFamily="2" charset="2"/>
              <a:buChar char="Ø"/>
            </a:pPr>
            <a:endParaRPr lang="en-US" b="1" dirty="0" smtClean="0">
              <a:solidFill>
                <a:schemeClr val="tx2">
                  <a:lumMod val="75000"/>
                </a:schemeClr>
              </a:solidFill>
            </a:endParaRPr>
          </a:p>
        </p:txBody>
      </p:sp>
      <p:pic>
        <p:nvPicPr>
          <p:cNvPr id="5122" name="Picture 2"/>
          <p:cNvPicPr>
            <a:picLocks noChangeAspect="1" noChangeArrowheads="1"/>
          </p:cNvPicPr>
          <p:nvPr/>
        </p:nvPicPr>
        <p:blipFill>
          <a:blip r:embed="rId2"/>
          <a:srcRect/>
          <a:stretch>
            <a:fillRect/>
          </a:stretch>
        </p:blipFill>
        <p:spPr bwMode="auto">
          <a:xfrm>
            <a:off x="904874" y="2095500"/>
            <a:ext cx="9442373" cy="3562350"/>
          </a:xfrm>
          <a:prstGeom prst="rect">
            <a:avLst/>
          </a:prstGeom>
          <a:noFill/>
          <a:ln w="9525">
            <a:noFill/>
            <a:miter lim="800000"/>
            <a:headEnd/>
            <a:tailEnd/>
          </a:ln>
          <a:effectLst/>
        </p:spPr>
      </p:pic>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122"/>
                                        </p:tgtEl>
                                        <p:attrNameLst>
                                          <p:attrName>style.visibility</p:attrName>
                                        </p:attrNameLst>
                                      </p:cBhvr>
                                      <p:to>
                                        <p:strVal val="visible"/>
                                      </p:to>
                                    </p:set>
                                    <p:animEffect transition="in" filter="wipe(down)">
                                      <p:cBhvr>
                                        <p:cTn id="19"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INSTRUCTION TEMPLATE</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solidFill>
                  <a:schemeClr val="tx2">
                    <a:lumMod val="75000"/>
                  </a:schemeClr>
                </a:solidFill>
              </a:rPr>
              <a:t>Segment override prefix:</a:t>
            </a:r>
          </a:p>
          <a:p>
            <a:pPr marL="457200" indent="-457200">
              <a:buFont typeface="Wingdings" pitchFamily="2" charset="2"/>
              <a:buChar char="Ø"/>
            </a:pPr>
            <a:r>
              <a:rPr lang="en-US" dirty="0" smtClean="0">
                <a:solidFill>
                  <a:schemeClr val="tx2">
                    <a:lumMod val="75000"/>
                  </a:schemeClr>
                </a:solidFill>
              </a:rPr>
              <a:t>Segment override prefix(SOP) is used when a default offset register is not used with its default base register, but with different base register.</a:t>
            </a:r>
          </a:p>
          <a:p>
            <a:pPr marL="457200" indent="-457200">
              <a:buFont typeface="Wingdings" pitchFamily="2" charset="2"/>
              <a:buChar char="Ø"/>
            </a:pPr>
            <a:r>
              <a:rPr lang="en-US" dirty="0" smtClean="0">
                <a:solidFill>
                  <a:schemeClr val="tx2">
                    <a:lumMod val="75000"/>
                  </a:schemeClr>
                </a:solidFill>
              </a:rPr>
              <a:t>In Instruction format one byte added before </a:t>
            </a:r>
            <a:r>
              <a:rPr lang="en-US" dirty="0" err="1" smtClean="0">
                <a:solidFill>
                  <a:schemeClr val="tx2">
                    <a:lumMod val="75000"/>
                  </a:schemeClr>
                </a:solidFill>
              </a:rPr>
              <a:t>opcode</a:t>
            </a:r>
            <a:r>
              <a:rPr lang="en-US" dirty="0" smtClean="0">
                <a:solidFill>
                  <a:schemeClr val="tx2">
                    <a:lumMod val="75000"/>
                  </a:schemeClr>
                </a:solidFill>
              </a:rPr>
              <a:t> byte. The format is as given below.</a:t>
            </a:r>
          </a:p>
          <a:p>
            <a:pPr marL="457200" indent="-457200">
              <a:buNone/>
            </a:pPr>
            <a:endParaRPr lang="en-US" b="1" dirty="0" smtClean="0">
              <a:solidFill>
                <a:schemeClr val="tx2">
                  <a:lumMod val="75000"/>
                </a:schemeClr>
              </a:solidFill>
            </a:endParaRPr>
          </a:p>
          <a:p>
            <a:pPr marL="457200" indent="-457200">
              <a:buFont typeface="Wingdings" pitchFamily="2" charset="2"/>
              <a:buChar char="Ø"/>
            </a:pPr>
            <a:endParaRPr lang="en-US" b="1" dirty="0" smtClean="0">
              <a:solidFill>
                <a:schemeClr val="tx2">
                  <a:lumMod val="75000"/>
                </a:schemeClr>
              </a:solidFill>
            </a:endParaRPr>
          </a:p>
        </p:txBody>
      </p:sp>
      <p:pic>
        <p:nvPicPr>
          <p:cNvPr id="6146" name="Picture 2"/>
          <p:cNvPicPr>
            <a:picLocks noChangeAspect="1" noChangeArrowheads="1"/>
          </p:cNvPicPr>
          <p:nvPr/>
        </p:nvPicPr>
        <p:blipFill>
          <a:blip r:embed="rId2"/>
          <a:srcRect/>
          <a:stretch>
            <a:fillRect/>
          </a:stretch>
        </p:blipFill>
        <p:spPr bwMode="auto">
          <a:xfrm>
            <a:off x="858838" y="2633663"/>
            <a:ext cx="9228890" cy="3167062"/>
          </a:xfrm>
          <a:prstGeom prst="rect">
            <a:avLst/>
          </a:prstGeom>
          <a:noFill/>
          <a:ln w="9525">
            <a:noFill/>
            <a:miter lim="800000"/>
            <a:headEnd/>
            <a:tailEnd/>
          </a:ln>
          <a:effectLst/>
        </p:spPr>
      </p:pic>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6146"/>
                                        </p:tgtEl>
                                        <p:attrNameLst>
                                          <p:attrName>style.visibility</p:attrName>
                                        </p:attrNameLst>
                                      </p:cBhvr>
                                      <p:to>
                                        <p:strVal val="visible"/>
                                      </p:to>
                                    </p:set>
                                    <p:animEffect transition="in" filter="wipe(down)">
                                      <p:cBhvr>
                                        <p:cTn id="25"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INSTRUCTION TEMPLATE</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solidFill>
                  <a:schemeClr val="tx2">
                    <a:lumMod val="75000"/>
                  </a:schemeClr>
                </a:solidFill>
              </a:rPr>
              <a:t>Example: Construct the machine code for MOV BL, CH</a:t>
            </a:r>
          </a:p>
          <a:p>
            <a:pPr marL="457200" indent="-457200">
              <a:buFont typeface="Wingdings" pitchFamily="2" charset="2"/>
              <a:buChar char="q"/>
            </a:pPr>
            <a:r>
              <a:rPr lang="en-US" dirty="0" smtClean="0"/>
              <a:t>This instruction copies 8 bit data from CH to BL.</a:t>
            </a:r>
          </a:p>
          <a:p>
            <a:pPr marL="457200" indent="-457200">
              <a:buFont typeface="Wingdings" pitchFamily="2" charset="2"/>
              <a:buChar char="q"/>
            </a:pPr>
            <a:r>
              <a:rPr lang="en-US" dirty="0" smtClean="0"/>
              <a:t>This is 2 byte instruction.</a:t>
            </a:r>
          </a:p>
          <a:p>
            <a:pPr marL="457200" indent="-457200">
              <a:buNone/>
            </a:pPr>
            <a:endParaRPr lang="en-US" b="1" dirty="0" smtClean="0">
              <a:solidFill>
                <a:schemeClr val="tx2">
                  <a:lumMod val="75000"/>
                </a:schemeClr>
              </a:solidFill>
            </a:endParaRPr>
          </a:p>
          <a:p>
            <a:pPr marL="457200" indent="-457200">
              <a:buFont typeface="Wingdings" pitchFamily="2" charset="2"/>
              <a:buChar char="Ø"/>
            </a:pPr>
            <a:endParaRPr lang="en-US" b="1" dirty="0" smtClean="0">
              <a:solidFill>
                <a:schemeClr val="tx2">
                  <a:lumMod val="75000"/>
                </a:schemeClr>
              </a:solidFill>
            </a:endParaRPr>
          </a:p>
        </p:txBody>
      </p:sp>
      <p:pic>
        <p:nvPicPr>
          <p:cNvPr id="1026" name="Picture 2"/>
          <p:cNvPicPr>
            <a:picLocks noChangeAspect="1" noChangeArrowheads="1"/>
          </p:cNvPicPr>
          <p:nvPr/>
        </p:nvPicPr>
        <p:blipFill>
          <a:blip r:embed="rId2"/>
          <a:srcRect/>
          <a:stretch>
            <a:fillRect/>
          </a:stretch>
        </p:blipFill>
        <p:spPr bwMode="auto">
          <a:xfrm>
            <a:off x="2771919" y="2439989"/>
            <a:ext cx="6105380" cy="3979861"/>
          </a:xfrm>
          <a:prstGeom prst="rect">
            <a:avLst/>
          </a:prstGeom>
          <a:noFill/>
          <a:ln w="9525">
            <a:noFill/>
            <a:miter lim="800000"/>
            <a:headEnd/>
            <a:tailEnd/>
          </a:ln>
          <a:effectLst/>
        </p:spPr>
      </p:pic>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Effect transition="in" filter="wipe(down)">
                                      <p:cBhvr>
                                        <p:cTn id="2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INSTRUCTION TEMPLATE</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dirty="0" smtClean="0">
                <a:solidFill>
                  <a:schemeClr val="tx2">
                    <a:lumMod val="75000"/>
                  </a:schemeClr>
                </a:solidFill>
              </a:rPr>
              <a:t>The bit </a:t>
            </a:r>
            <a:r>
              <a:rPr lang="en-US" dirty="0" err="1" smtClean="0">
                <a:solidFill>
                  <a:schemeClr val="tx2">
                    <a:lumMod val="75000"/>
                  </a:schemeClr>
                </a:solidFill>
              </a:rPr>
              <a:t>opcode</a:t>
            </a:r>
            <a:r>
              <a:rPr lang="en-US" dirty="0" smtClean="0">
                <a:solidFill>
                  <a:schemeClr val="tx2">
                    <a:lumMod val="75000"/>
                  </a:schemeClr>
                </a:solidFill>
              </a:rPr>
              <a:t> for this instruction is 100010.</a:t>
            </a:r>
          </a:p>
          <a:p>
            <a:pPr marL="457200" indent="-457200">
              <a:buFont typeface="Wingdings" pitchFamily="2" charset="2"/>
              <a:buChar char="q"/>
            </a:pPr>
            <a:r>
              <a:rPr lang="en-US" b="1" dirty="0" smtClean="0">
                <a:solidFill>
                  <a:schemeClr val="tx2">
                    <a:lumMod val="75000"/>
                  </a:schemeClr>
                </a:solidFill>
              </a:rPr>
              <a:t>W=0 shows a byte operation.</a:t>
            </a:r>
          </a:p>
          <a:p>
            <a:pPr marL="457200" indent="-457200">
              <a:buFont typeface="Wingdings" pitchFamily="2" charset="2"/>
              <a:buChar char="q"/>
            </a:pPr>
            <a:r>
              <a:rPr lang="en-US" b="1" dirty="0" smtClean="0">
                <a:solidFill>
                  <a:schemeClr val="tx2">
                    <a:lumMod val="75000"/>
                  </a:schemeClr>
                </a:solidFill>
              </a:rPr>
              <a:t>D = 0 indicates CH is source operand.</a:t>
            </a:r>
          </a:p>
          <a:p>
            <a:pPr marL="457200" indent="-457200">
              <a:buFont typeface="Wingdings" pitchFamily="2" charset="2"/>
              <a:buChar char="q"/>
            </a:pPr>
            <a:r>
              <a:rPr lang="en-US" b="1" dirty="0" smtClean="0">
                <a:solidFill>
                  <a:schemeClr val="tx2">
                    <a:lumMod val="75000"/>
                  </a:schemeClr>
                </a:solidFill>
              </a:rPr>
              <a:t>In second byte MOD field is 11 for register to register transfer.</a:t>
            </a:r>
          </a:p>
          <a:p>
            <a:pPr marL="457200" indent="-457200">
              <a:buFont typeface="Wingdings" pitchFamily="2" charset="2"/>
              <a:buChar char="q"/>
            </a:pPr>
            <a:r>
              <a:rPr lang="en-US" b="1" dirty="0" smtClean="0">
                <a:solidFill>
                  <a:schemeClr val="tx2">
                    <a:lumMod val="75000"/>
                  </a:schemeClr>
                </a:solidFill>
              </a:rPr>
              <a:t>The R/M field = 011 (BL) and  Register REG field = 101 (CH)</a:t>
            </a:r>
          </a:p>
          <a:p>
            <a:pPr marL="457200" indent="-457200">
              <a:buFont typeface="Wingdings" pitchFamily="2" charset="2"/>
              <a:buChar char="q"/>
            </a:pPr>
            <a:r>
              <a:rPr lang="en-US" b="1" dirty="0" smtClean="0">
                <a:solidFill>
                  <a:schemeClr val="tx2">
                    <a:lumMod val="75000"/>
                  </a:schemeClr>
                </a:solidFill>
              </a:rPr>
              <a:t>Hence the machine code for MOV BH,CL is  88EBH.</a:t>
            </a:r>
          </a:p>
          <a:p>
            <a:pPr marL="457200" indent="-457200">
              <a:buFont typeface="Wingdings" pitchFamily="2" charset="2"/>
              <a:buChar char="q"/>
            </a:pPr>
            <a:r>
              <a:rPr lang="en-US" b="1" dirty="0" smtClean="0">
                <a:solidFill>
                  <a:schemeClr val="tx2">
                    <a:lumMod val="75000"/>
                  </a:schemeClr>
                </a:solidFill>
              </a:rPr>
              <a:t>If we represent REG field as destination so D=1 and BL is Destination register. </a:t>
            </a:r>
          </a:p>
          <a:p>
            <a:pPr marL="457200" indent="-457200">
              <a:buFont typeface="Wingdings" pitchFamily="2" charset="2"/>
              <a:buChar char="q"/>
            </a:pPr>
            <a:r>
              <a:rPr lang="en-US" b="1" dirty="0" smtClean="0">
                <a:solidFill>
                  <a:schemeClr val="tx2">
                    <a:lumMod val="75000"/>
                  </a:schemeClr>
                </a:solidFill>
              </a:rPr>
              <a:t>So, machine code for MOV BL, CH is 8ADDH</a:t>
            </a:r>
          </a:p>
          <a:p>
            <a:pPr marL="457200" indent="-457200">
              <a:buFont typeface="Wingdings" pitchFamily="2" charset="2"/>
              <a:buChar char="Ø"/>
            </a:pPr>
            <a:endParaRPr lang="en-US" b="1" dirty="0" smtClean="0">
              <a:solidFill>
                <a:schemeClr val="tx2">
                  <a:lumMod val="75000"/>
                </a:schemeClr>
              </a:solidFill>
            </a:endParaRPr>
          </a:p>
        </p:txBody>
      </p:sp>
      <p:pic>
        <p:nvPicPr>
          <p:cNvPr id="2050" name="Picture 2"/>
          <p:cNvPicPr>
            <a:picLocks noChangeAspect="1" noChangeArrowheads="1"/>
          </p:cNvPicPr>
          <p:nvPr/>
        </p:nvPicPr>
        <p:blipFill>
          <a:blip r:embed="rId2"/>
          <a:srcRect/>
          <a:stretch>
            <a:fillRect/>
          </a:stretch>
        </p:blipFill>
        <p:spPr bwMode="auto">
          <a:xfrm>
            <a:off x="815975" y="4416426"/>
            <a:ext cx="9832975" cy="1869148"/>
          </a:xfrm>
          <a:prstGeom prst="rect">
            <a:avLst/>
          </a:prstGeom>
          <a:noFill/>
          <a:ln w="9525">
            <a:noFill/>
            <a:miter lim="800000"/>
            <a:headEnd/>
            <a:tailEnd/>
          </a:ln>
          <a:effectLst/>
        </p:spPr>
      </p:pic>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2050"/>
                                        </p:tgtEl>
                                        <p:attrNameLst>
                                          <p:attrName>style.visibility</p:attrName>
                                        </p:attrNameLst>
                                      </p:cBhvr>
                                      <p:to>
                                        <p:strVal val="visible"/>
                                      </p:to>
                                    </p:set>
                                    <p:animEffect transition="in" filter="wipe(down)">
                                      <p:cBhvr>
                                        <p:cTn id="5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INSTRUCTION TEMPLATE</a:t>
            </a:r>
            <a:endParaRPr lang="vi-VN" dirty="0"/>
          </a:p>
        </p:txBody>
      </p:sp>
      <p:sp>
        <p:nvSpPr>
          <p:cNvPr id="4" name="Content Placeholder 3"/>
          <p:cNvSpPr>
            <a:spLocks noGrp="1"/>
          </p:cNvSpPr>
          <p:nvPr>
            <p:ph idx="1"/>
          </p:nvPr>
        </p:nvSpPr>
        <p:spPr/>
        <p:txBody>
          <a:bodyPr/>
          <a:lstStyle/>
          <a:p>
            <a:pPr marL="457200" indent="-457200">
              <a:buFont typeface="+mj-lt"/>
              <a:buAutoNum type="arabicPeriod"/>
            </a:pPr>
            <a:r>
              <a:rPr lang="en-US" b="1" dirty="0" smtClean="0">
                <a:solidFill>
                  <a:schemeClr val="tx2">
                    <a:lumMod val="75000"/>
                  </a:schemeClr>
                </a:solidFill>
              </a:rPr>
              <a:t>Construct the machine code for the instruction MOV 1234[SI], AX.</a:t>
            </a:r>
          </a:p>
          <a:p>
            <a:pPr marL="457200" indent="-457200">
              <a:buFont typeface="+mj-lt"/>
              <a:buAutoNum type="arabicPeriod"/>
            </a:pPr>
            <a:endParaRPr lang="en-US" b="1" dirty="0" smtClean="0">
              <a:solidFill>
                <a:schemeClr val="tx2">
                  <a:lumMod val="75000"/>
                </a:schemeClr>
              </a:solidFill>
            </a:endParaRPr>
          </a:p>
          <a:p>
            <a:pPr marL="457200" indent="-457200">
              <a:buFont typeface="+mj-lt"/>
              <a:buAutoNum type="arabicPeriod"/>
            </a:pPr>
            <a:endParaRPr lang="en-US" b="1" dirty="0" smtClean="0">
              <a:solidFill>
                <a:schemeClr val="tx2">
                  <a:lumMod val="75000"/>
                </a:schemeClr>
              </a:solidFill>
            </a:endParaRPr>
          </a:p>
          <a:p>
            <a:pPr marL="457200" indent="-457200">
              <a:buFont typeface="+mj-lt"/>
              <a:buAutoNum type="arabicPeriod"/>
            </a:pPr>
            <a:endParaRPr lang="en-US" b="1" dirty="0" smtClean="0">
              <a:solidFill>
                <a:schemeClr val="tx2">
                  <a:lumMod val="75000"/>
                </a:schemeClr>
              </a:solidFill>
            </a:endParaRPr>
          </a:p>
          <a:p>
            <a:pPr marL="457200" indent="-457200">
              <a:buFont typeface="+mj-lt"/>
              <a:buAutoNum type="arabicPeriod"/>
            </a:pPr>
            <a:r>
              <a:rPr lang="en-US" b="1" dirty="0" smtClean="0">
                <a:solidFill>
                  <a:schemeClr val="tx2">
                    <a:lumMod val="75000"/>
                  </a:schemeClr>
                </a:solidFill>
              </a:rPr>
              <a:t>Construct the machine code for MOV DS:43[BP], CX</a:t>
            </a:r>
          </a:p>
        </p:txBody>
      </p:sp>
      <p:pic>
        <p:nvPicPr>
          <p:cNvPr id="1027" name="Picture 3"/>
          <p:cNvPicPr>
            <a:picLocks noChangeAspect="1" noChangeArrowheads="1"/>
          </p:cNvPicPr>
          <p:nvPr/>
        </p:nvPicPr>
        <p:blipFill>
          <a:blip r:embed="rId2"/>
          <a:srcRect/>
          <a:stretch>
            <a:fillRect/>
          </a:stretch>
        </p:blipFill>
        <p:spPr bwMode="auto">
          <a:xfrm>
            <a:off x="287338" y="1398588"/>
            <a:ext cx="11674475" cy="11271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1566863" y="3262313"/>
            <a:ext cx="6256337" cy="1455737"/>
          </a:xfrm>
          <a:prstGeom prst="rect">
            <a:avLst/>
          </a:prstGeom>
          <a:noFill/>
          <a:ln w="9525">
            <a:noFill/>
            <a:miter lim="800000"/>
            <a:headEnd/>
            <a:tailEnd/>
          </a:ln>
          <a:effectLst/>
        </p:spPr>
      </p:pic>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animEffect transition="in" filter="wipe(down)">
                                      <p:cBhvr>
                                        <p:cTn id="13" dur="500"/>
                                        <p:tgtEl>
                                          <p:spTgt spid="102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 calcmode="lin" valueType="num">
                                      <p:cBhvr additive="base">
                                        <p:cTn id="18"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028"/>
                                        </p:tgtEl>
                                        <p:attrNameLst>
                                          <p:attrName>style.visibility</p:attrName>
                                        </p:attrNameLst>
                                      </p:cBhvr>
                                      <p:to>
                                        <p:strVal val="visible"/>
                                      </p:to>
                                    </p:set>
                                    <p:animEffect transition="in" filter="wipe(down)">
                                      <p:cBhvr>
                                        <p:cTn id="24"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INSTRUCTION SET OF 8086</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solidFill>
                  <a:schemeClr val="tx2">
                    <a:lumMod val="75000"/>
                  </a:schemeClr>
                </a:solidFill>
              </a:rPr>
              <a:t>The Instruction set of 8086 classified into eight groups.</a:t>
            </a:r>
          </a:p>
          <a:p>
            <a:pPr marL="457200" indent="-457200">
              <a:buFont typeface="+mj-lt"/>
              <a:buAutoNum type="arabicPeriod"/>
            </a:pPr>
            <a:r>
              <a:rPr lang="en-US" dirty="0" smtClean="0">
                <a:solidFill>
                  <a:schemeClr val="tx2">
                    <a:lumMod val="75000"/>
                  </a:schemeClr>
                </a:solidFill>
              </a:rPr>
              <a:t>Data Transfer Instructions</a:t>
            </a:r>
          </a:p>
          <a:p>
            <a:pPr marL="457200" indent="-457200">
              <a:buFont typeface="+mj-lt"/>
              <a:buAutoNum type="arabicPeriod"/>
            </a:pPr>
            <a:r>
              <a:rPr lang="en-US" dirty="0" smtClean="0">
                <a:solidFill>
                  <a:schemeClr val="tx2">
                    <a:lumMod val="75000"/>
                  </a:schemeClr>
                </a:solidFill>
              </a:rPr>
              <a:t>Arithmetic Instructions</a:t>
            </a:r>
          </a:p>
          <a:p>
            <a:pPr marL="457200" indent="-457200">
              <a:buFont typeface="+mj-lt"/>
              <a:buAutoNum type="arabicPeriod"/>
            </a:pPr>
            <a:r>
              <a:rPr lang="en-US" dirty="0" smtClean="0">
                <a:solidFill>
                  <a:schemeClr val="tx2">
                    <a:lumMod val="75000"/>
                  </a:schemeClr>
                </a:solidFill>
              </a:rPr>
              <a:t>Logical Instructions</a:t>
            </a:r>
          </a:p>
          <a:p>
            <a:pPr marL="457200" indent="-457200">
              <a:buFont typeface="+mj-lt"/>
              <a:buAutoNum type="arabicPeriod"/>
            </a:pPr>
            <a:r>
              <a:rPr lang="en-US" dirty="0" smtClean="0">
                <a:solidFill>
                  <a:schemeClr val="tx2">
                    <a:lumMod val="75000"/>
                  </a:schemeClr>
                </a:solidFill>
              </a:rPr>
              <a:t>Shift and Rotate Instructions</a:t>
            </a:r>
          </a:p>
          <a:p>
            <a:pPr marL="457200" indent="-457200">
              <a:buFont typeface="+mj-lt"/>
              <a:buAutoNum type="arabicPeriod"/>
            </a:pPr>
            <a:r>
              <a:rPr lang="en-US" dirty="0" smtClean="0">
                <a:solidFill>
                  <a:schemeClr val="tx2">
                    <a:lumMod val="75000"/>
                  </a:schemeClr>
                </a:solidFill>
              </a:rPr>
              <a:t>String Instructions</a:t>
            </a:r>
          </a:p>
          <a:p>
            <a:pPr marL="457200" indent="-457200">
              <a:buFont typeface="+mj-lt"/>
              <a:buAutoNum type="arabicPeriod"/>
            </a:pPr>
            <a:r>
              <a:rPr lang="en-US" dirty="0" smtClean="0">
                <a:solidFill>
                  <a:schemeClr val="tx2">
                    <a:lumMod val="75000"/>
                  </a:schemeClr>
                </a:solidFill>
              </a:rPr>
              <a:t>Data Adjustment Instructions</a:t>
            </a:r>
          </a:p>
          <a:p>
            <a:pPr marL="457200" indent="-457200">
              <a:buFont typeface="+mj-lt"/>
              <a:buAutoNum type="arabicPeriod"/>
            </a:pPr>
            <a:r>
              <a:rPr lang="en-US" dirty="0" smtClean="0">
                <a:solidFill>
                  <a:schemeClr val="tx2">
                    <a:lumMod val="75000"/>
                  </a:schemeClr>
                </a:solidFill>
              </a:rPr>
              <a:t>Flag related Instructions</a:t>
            </a:r>
          </a:p>
          <a:p>
            <a:pPr marL="457200" indent="-457200">
              <a:buFont typeface="+mj-lt"/>
              <a:buAutoNum type="arabicPeriod"/>
            </a:pPr>
            <a:r>
              <a:rPr lang="en-US" dirty="0" smtClean="0">
                <a:solidFill>
                  <a:schemeClr val="tx2">
                    <a:lumMod val="75000"/>
                  </a:schemeClr>
                </a:solidFill>
              </a:rPr>
              <a:t>Control transfer Instructions</a:t>
            </a:r>
          </a:p>
        </p:txBody>
      </p:sp>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44FBB8-10C6-445B-9ED6-E60A211563AE}"/>
              </a:ext>
            </a:extLst>
          </p:cNvPr>
          <p:cNvSpPr>
            <a:spLocks noGrp="1"/>
          </p:cNvSpPr>
          <p:nvPr>
            <p:ph type="title"/>
          </p:nvPr>
        </p:nvSpPr>
        <p:spPr>
          <a:xfrm>
            <a:off x="0" y="0"/>
            <a:ext cx="12192000" cy="711200"/>
          </a:xfrm>
        </p:spPr>
        <p:txBody>
          <a:bodyPr/>
          <a:lstStyle/>
          <a:p>
            <a:r>
              <a:rPr smtClean="0">
                <a:solidFill>
                  <a:srgbClr val="C00000"/>
                </a:solidFill>
              </a:rPr>
              <a:t>INTRODUCTION</a:t>
            </a:r>
          </a:p>
        </p:txBody>
      </p:sp>
      <p:sp>
        <p:nvSpPr>
          <p:cNvPr id="4" name="Content Placeholder 3"/>
          <p:cNvSpPr>
            <a:spLocks noGrp="1"/>
          </p:cNvSpPr>
          <p:nvPr>
            <p:ph idx="1"/>
          </p:nvPr>
        </p:nvSpPr>
        <p:spPr/>
        <p:txBody>
          <a:bodyPr/>
          <a:lstStyle/>
          <a:p>
            <a:r>
              <a:rPr lang="en-US" sz="3600" dirty="0" smtClean="0">
                <a:latin typeface="+mj-lt"/>
                <a:cs typeface="Times New Roman" pitchFamily="18" charset="0"/>
              </a:rPr>
              <a:t>Program is set of Instructions written to solve problems.</a:t>
            </a:r>
          </a:p>
          <a:p>
            <a:r>
              <a:rPr lang="en-US" sz="3600" dirty="0" smtClean="0">
                <a:latin typeface="+mj-lt"/>
                <a:cs typeface="Times New Roman" pitchFamily="18" charset="0"/>
              </a:rPr>
              <a:t>Programs can be written in Computer languages which is broadly divided into Two main parts:</a:t>
            </a:r>
          </a:p>
        </p:txBody>
      </p:sp>
      <p:pic>
        <p:nvPicPr>
          <p:cNvPr id="5" name="Picture 2" descr="x86 - Wikipedia"/>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051519" y="4780231"/>
            <a:ext cx="3140481" cy="1659122"/>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6" name="Diagram 5"/>
          <p:cNvGraphicFramePr/>
          <p:nvPr/>
        </p:nvGraphicFramePr>
        <p:xfrm>
          <a:off x="1590675" y="2634192"/>
          <a:ext cx="7286625" cy="35761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1000"/>
                                        <p:tgtEl>
                                          <p:spTgt spid="4">
                                            <p:txEl>
                                              <p:pRg st="1" end="1"/>
                                            </p:txEl>
                                          </p:spTgt>
                                        </p:tgtEl>
                                      </p:cBhvr>
                                    </p:animEffect>
                                    <p:anim calcmode="lin" valueType="num">
                                      <p:cBhvr>
                                        <p:cTn id="22"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6">
                                            <p:graphicEl>
                                              <a:dgm id="{1D5D1A2F-F0FE-47F9-B755-BB171DD39CB6}"/>
                                            </p:graphicEl>
                                          </p:spTgt>
                                        </p:tgtEl>
                                        <p:attrNameLst>
                                          <p:attrName>style.visibility</p:attrName>
                                        </p:attrNameLst>
                                      </p:cBhvr>
                                      <p:to>
                                        <p:strVal val="visible"/>
                                      </p:to>
                                    </p:set>
                                    <p:anim calcmode="lin" valueType="num">
                                      <p:cBhvr additive="base">
                                        <p:cTn id="28" dur="500" fill="hold"/>
                                        <p:tgtEl>
                                          <p:spTgt spid="6">
                                            <p:graphicEl>
                                              <a:dgm id="{1D5D1A2F-F0FE-47F9-B755-BB171DD39CB6}"/>
                                            </p:graphic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graphicEl>
                                              <a:dgm id="{1D5D1A2F-F0FE-47F9-B755-BB171DD39CB6}"/>
                                            </p:graphic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6">
                                            <p:graphicEl>
                                              <a:dgm id="{9201BC22-92A5-427E-9BC5-EE1878560CFC}"/>
                                            </p:graphicEl>
                                          </p:spTgt>
                                        </p:tgtEl>
                                        <p:attrNameLst>
                                          <p:attrName>style.visibility</p:attrName>
                                        </p:attrNameLst>
                                      </p:cBhvr>
                                      <p:to>
                                        <p:strVal val="visible"/>
                                      </p:to>
                                    </p:set>
                                    <p:anim calcmode="lin" valueType="num">
                                      <p:cBhvr additive="base">
                                        <p:cTn id="32" dur="500" fill="hold"/>
                                        <p:tgtEl>
                                          <p:spTgt spid="6">
                                            <p:graphicEl>
                                              <a:dgm id="{9201BC22-92A5-427E-9BC5-EE1878560CFC}"/>
                                            </p:graphicEl>
                                          </p:spTgt>
                                        </p:tgtEl>
                                        <p:attrNameLst>
                                          <p:attrName>ppt_x</p:attrName>
                                        </p:attrNameLst>
                                      </p:cBhvr>
                                      <p:tavLst>
                                        <p:tav tm="0">
                                          <p:val>
                                            <p:strVal val="#ppt_x"/>
                                          </p:val>
                                        </p:tav>
                                        <p:tav tm="100000">
                                          <p:val>
                                            <p:strVal val="#ppt_x"/>
                                          </p:val>
                                        </p:tav>
                                      </p:tavLst>
                                    </p:anim>
                                    <p:anim calcmode="lin" valueType="num">
                                      <p:cBhvr additive="base">
                                        <p:cTn id="33" dur="500" fill="hold"/>
                                        <p:tgtEl>
                                          <p:spTgt spid="6">
                                            <p:graphicEl>
                                              <a:dgm id="{9201BC22-92A5-427E-9BC5-EE1878560CFC}"/>
                                            </p:graphic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6">
                                            <p:graphicEl>
                                              <a:dgm id="{692AFBEC-04A3-43E4-BC6C-9A7AC465FC48}"/>
                                            </p:graphicEl>
                                          </p:spTgt>
                                        </p:tgtEl>
                                        <p:attrNameLst>
                                          <p:attrName>style.visibility</p:attrName>
                                        </p:attrNameLst>
                                      </p:cBhvr>
                                      <p:to>
                                        <p:strVal val="visible"/>
                                      </p:to>
                                    </p:set>
                                    <p:anim calcmode="lin" valueType="num">
                                      <p:cBhvr additive="base">
                                        <p:cTn id="38" dur="500" fill="hold"/>
                                        <p:tgtEl>
                                          <p:spTgt spid="6">
                                            <p:graphicEl>
                                              <a:dgm id="{692AFBEC-04A3-43E4-BC6C-9A7AC465FC48}"/>
                                            </p:graphicEl>
                                          </p:spTgt>
                                        </p:tgtEl>
                                        <p:attrNameLst>
                                          <p:attrName>ppt_x</p:attrName>
                                        </p:attrNameLst>
                                      </p:cBhvr>
                                      <p:tavLst>
                                        <p:tav tm="0">
                                          <p:val>
                                            <p:strVal val="#ppt_x"/>
                                          </p:val>
                                        </p:tav>
                                        <p:tav tm="100000">
                                          <p:val>
                                            <p:strVal val="#ppt_x"/>
                                          </p:val>
                                        </p:tav>
                                      </p:tavLst>
                                    </p:anim>
                                    <p:anim calcmode="lin" valueType="num">
                                      <p:cBhvr additive="base">
                                        <p:cTn id="39" dur="500" fill="hold"/>
                                        <p:tgtEl>
                                          <p:spTgt spid="6">
                                            <p:graphicEl>
                                              <a:dgm id="{692AFBEC-04A3-43E4-BC6C-9A7AC465FC48}"/>
                                            </p:graphicEl>
                                          </p:spTgt>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6">
                                            <p:graphicEl>
                                              <a:dgm id="{B2EFE835-6230-4638-A261-5B2325A1FA0D}"/>
                                            </p:graphicEl>
                                          </p:spTgt>
                                        </p:tgtEl>
                                        <p:attrNameLst>
                                          <p:attrName>style.visibility</p:attrName>
                                        </p:attrNameLst>
                                      </p:cBhvr>
                                      <p:to>
                                        <p:strVal val="visible"/>
                                      </p:to>
                                    </p:set>
                                    <p:anim calcmode="lin" valueType="num">
                                      <p:cBhvr additive="base">
                                        <p:cTn id="42" dur="500" fill="hold"/>
                                        <p:tgtEl>
                                          <p:spTgt spid="6">
                                            <p:graphicEl>
                                              <a:dgm id="{B2EFE835-6230-4638-A261-5B2325A1FA0D}"/>
                                            </p:graphicEl>
                                          </p:spTgt>
                                        </p:tgtEl>
                                        <p:attrNameLst>
                                          <p:attrName>ppt_x</p:attrName>
                                        </p:attrNameLst>
                                      </p:cBhvr>
                                      <p:tavLst>
                                        <p:tav tm="0">
                                          <p:val>
                                            <p:strVal val="#ppt_x"/>
                                          </p:val>
                                        </p:tav>
                                        <p:tav tm="100000">
                                          <p:val>
                                            <p:strVal val="#ppt_x"/>
                                          </p:val>
                                        </p:tav>
                                      </p:tavLst>
                                    </p:anim>
                                    <p:anim calcmode="lin" valueType="num">
                                      <p:cBhvr additive="base">
                                        <p:cTn id="43" dur="500" fill="hold"/>
                                        <p:tgtEl>
                                          <p:spTgt spid="6">
                                            <p:graphicEl>
                                              <a:dgm id="{B2EFE835-6230-4638-A261-5B2325A1FA0D}"/>
                                            </p:graphicEl>
                                          </p:spTgt>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6">
                                            <p:graphicEl>
                                              <a:dgm id="{0DA2A041-E60B-429B-AC40-D491B9E6EA4E}"/>
                                            </p:graphicEl>
                                          </p:spTgt>
                                        </p:tgtEl>
                                        <p:attrNameLst>
                                          <p:attrName>style.visibility</p:attrName>
                                        </p:attrNameLst>
                                      </p:cBhvr>
                                      <p:to>
                                        <p:strVal val="visible"/>
                                      </p:to>
                                    </p:set>
                                    <p:anim calcmode="lin" valueType="num">
                                      <p:cBhvr additive="base">
                                        <p:cTn id="46" dur="500" fill="hold"/>
                                        <p:tgtEl>
                                          <p:spTgt spid="6">
                                            <p:graphicEl>
                                              <a:dgm id="{0DA2A041-E60B-429B-AC40-D491B9E6EA4E}"/>
                                            </p:graphic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graphicEl>
                                              <a:dgm id="{0DA2A041-E60B-429B-AC40-D491B9E6EA4E}"/>
                                            </p:graphic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6">
                                            <p:graphicEl>
                                              <a:dgm id="{874FD77B-122A-4367-848E-5E19F0545C0B}"/>
                                            </p:graphicEl>
                                          </p:spTgt>
                                        </p:tgtEl>
                                        <p:attrNameLst>
                                          <p:attrName>style.visibility</p:attrName>
                                        </p:attrNameLst>
                                      </p:cBhvr>
                                      <p:to>
                                        <p:strVal val="visible"/>
                                      </p:to>
                                    </p:set>
                                    <p:anim calcmode="lin" valueType="num">
                                      <p:cBhvr additive="base">
                                        <p:cTn id="52" dur="500" fill="hold"/>
                                        <p:tgtEl>
                                          <p:spTgt spid="6">
                                            <p:graphicEl>
                                              <a:dgm id="{874FD77B-122A-4367-848E-5E19F0545C0B}"/>
                                            </p:graphicEl>
                                          </p:spTgt>
                                        </p:tgtEl>
                                        <p:attrNameLst>
                                          <p:attrName>ppt_x</p:attrName>
                                        </p:attrNameLst>
                                      </p:cBhvr>
                                      <p:tavLst>
                                        <p:tav tm="0">
                                          <p:val>
                                            <p:strVal val="#ppt_x"/>
                                          </p:val>
                                        </p:tav>
                                        <p:tav tm="100000">
                                          <p:val>
                                            <p:strVal val="#ppt_x"/>
                                          </p:val>
                                        </p:tav>
                                      </p:tavLst>
                                    </p:anim>
                                    <p:anim calcmode="lin" valueType="num">
                                      <p:cBhvr additive="base">
                                        <p:cTn id="53" dur="500" fill="hold"/>
                                        <p:tgtEl>
                                          <p:spTgt spid="6">
                                            <p:graphicEl>
                                              <a:dgm id="{874FD77B-122A-4367-848E-5E19F0545C0B}"/>
                                            </p:graphicEl>
                                          </p:spTgt>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6">
                                            <p:graphicEl>
                                              <a:dgm id="{6D863A7D-34A6-42CF-A49D-A710109423D2}"/>
                                            </p:graphicEl>
                                          </p:spTgt>
                                        </p:tgtEl>
                                        <p:attrNameLst>
                                          <p:attrName>style.visibility</p:attrName>
                                        </p:attrNameLst>
                                      </p:cBhvr>
                                      <p:to>
                                        <p:strVal val="visible"/>
                                      </p:to>
                                    </p:set>
                                    <p:anim calcmode="lin" valueType="num">
                                      <p:cBhvr additive="base">
                                        <p:cTn id="56" dur="500" fill="hold"/>
                                        <p:tgtEl>
                                          <p:spTgt spid="6">
                                            <p:graphicEl>
                                              <a:dgm id="{6D863A7D-34A6-42CF-A49D-A710109423D2}"/>
                                            </p:graphicEl>
                                          </p:spTgt>
                                        </p:tgtEl>
                                        <p:attrNameLst>
                                          <p:attrName>ppt_x</p:attrName>
                                        </p:attrNameLst>
                                      </p:cBhvr>
                                      <p:tavLst>
                                        <p:tav tm="0">
                                          <p:val>
                                            <p:strVal val="#ppt_x"/>
                                          </p:val>
                                        </p:tav>
                                        <p:tav tm="100000">
                                          <p:val>
                                            <p:strVal val="#ppt_x"/>
                                          </p:val>
                                        </p:tav>
                                      </p:tavLst>
                                    </p:anim>
                                    <p:anim calcmode="lin" valueType="num">
                                      <p:cBhvr additive="base">
                                        <p:cTn id="57" dur="500" fill="hold"/>
                                        <p:tgtEl>
                                          <p:spTgt spid="6">
                                            <p:graphicEl>
                                              <a:dgm id="{6D863A7D-34A6-42CF-A49D-A710109423D2}"/>
                                            </p:graphicEl>
                                          </p:spTgt>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6">
                                            <p:graphicEl>
                                              <a:dgm id="{1FE439DD-11B5-45CF-8E82-DCE402FDB455}"/>
                                            </p:graphicEl>
                                          </p:spTgt>
                                        </p:tgtEl>
                                        <p:attrNameLst>
                                          <p:attrName>style.visibility</p:attrName>
                                        </p:attrNameLst>
                                      </p:cBhvr>
                                      <p:to>
                                        <p:strVal val="visible"/>
                                      </p:to>
                                    </p:set>
                                    <p:anim calcmode="lin" valueType="num">
                                      <p:cBhvr additive="base">
                                        <p:cTn id="60" dur="500" fill="hold"/>
                                        <p:tgtEl>
                                          <p:spTgt spid="6">
                                            <p:graphicEl>
                                              <a:dgm id="{1FE439DD-11B5-45CF-8E82-DCE402FDB455}"/>
                                            </p:graphicEl>
                                          </p:spTgt>
                                        </p:tgtEl>
                                        <p:attrNameLst>
                                          <p:attrName>ppt_x</p:attrName>
                                        </p:attrNameLst>
                                      </p:cBhvr>
                                      <p:tavLst>
                                        <p:tav tm="0">
                                          <p:val>
                                            <p:strVal val="#ppt_x"/>
                                          </p:val>
                                        </p:tav>
                                        <p:tav tm="100000">
                                          <p:val>
                                            <p:strVal val="#ppt_x"/>
                                          </p:val>
                                        </p:tav>
                                      </p:tavLst>
                                    </p:anim>
                                    <p:anim calcmode="lin" valueType="num">
                                      <p:cBhvr additive="base">
                                        <p:cTn id="61" dur="500" fill="hold"/>
                                        <p:tgtEl>
                                          <p:spTgt spid="6">
                                            <p:graphicEl>
                                              <a:dgm id="{1FE439DD-11B5-45CF-8E82-DCE402FDB455}"/>
                                            </p:graphic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6">
                                            <p:graphicEl>
                                              <a:dgm id="{A6EFC6CA-7C21-4B7E-B94E-58BEE9454C1E}"/>
                                            </p:graphicEl>
                                          </p:spTgt>
                                        </p:tgtEl>
                                        <p:attrNameLst>
                                          <p:attrName>style.visibility</p:attrName>
                                        </p:attrNameLst>
                                      </p:cBhvr>
                                      <p:to>
                                        <p:strVal val="visible"/>
                                      </p:to>
                                    </p:set>
                                    <p:anim calcmode="lin" valueType="num">
                                      <p:cBhvr additive="base">
                                        <p:cTn id="66" dur="500" fill="hold"/>
                                        <p:tgtEl>
                                          <p:spTgt spid="6">
                                            <p:graphicEl>
                                              <a:dgm id="{A6EFC6CA-7C21-4B7E-B94E-58BEE9454C1E}"/>
                                            </p:graphicEl>
                                          </p:spTgt>
                                        </p:tgtEl>
                                        <p:attrNameLst>
                                          <p:attrName>ppt_x</p:attrName>
                                        </p:attrNameLst>
                                      </p:cBhvr>
                                      <p:tavLst>
                                        <p:tav tm="0">
                                          <p:val>
                                            <p:strVal val="#ppt_x"/>
                                          </p:val>
                                        </p:tav>
                                        <p:tav tm="100000">
                                          <p:val>
                                            <p:strVal val="#ppt_x"/>
                                          </p:val>
                                        </p:tav>
                                      </p:tavLst>
                                    </p:anim>
                                    <p:anim calcmode="lin" valueType="num">
                                      <p:cBhvr additive="base">
                                        <p:cTn id="67" dur="500" fill="hold"/>
                                        <p:tgtEl>
                                          <p:spTgt spid="6">
                                            <p:graphicEl>
                                              <a:dgm id="{A6EFC6CA-7C21-4B7E-B94E-58BEE9454C1E}"/>
                                            </p:graphicEl>
                                          </p:spTgt>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6">
                                            <p:graphicEl>
                                              <a:dgm id="{2DF1F2B9-4058-4640-9A20-2A4A27AE62C4}"/>
                                            </p:graphicEl>
                                          </p:spTgt>
                                        </p:tgtEl>
                                        <p:attrNameLst>
                                          <p:attrName>style.visibility</p:attrName>
                                        </p:attrNameLst>
                                      </p:cBhvr>
                                      <p:to>
                                        <p:strVal val="visible"/>
                                      </p:to>
                                    </p:set>
                                    <p:anim calcmode="lin" valueType="num">
                                      <p:cBhvr additive="base">
                                        <p:cTn id="70" dur="500" fill="hold"/>
                                        <p:tgtEl>
                                          <p:spTgt spid="6">
                                            <p:graphicEl>
                                              <a:dgm id="{2DF1F2B9-4058-4640-9A20-2A4A27AE62C4}"/>
                                            </p:graphicEl>
                                          </p:spTgt>
                                        </p:tgtEl>
                                        <p:attrNameLst>
                                          <p:attrName>ppt_x</p:attrName>
                                        </p:attrNameLst>
                                      </p:cBhvr>
                                      <p:tavLst>
                                        <p:tav tm="0">
                                          <p:val>
                                            <p:strVal val="#ppt_x"/>
                                          </p:val>
                                        </p:tav>
                                        <p:tav tm="100000">
                                          <p:val>
                                            <p:strVal val="#ppt_x"/>
                                          </p:val>
                                        </p:tav>
                                      </p:tavLst>
                                    </p:anim>
                                    <p:anim calcmode="lin" valueType="num">
                                      <p:cBhvr additive="base">
                                        <p:cTn id="71" dur="500" fill="hold"/>
                                        <p:tgtEl>
                                          <p:spTgt spid="6">
                                            <p:graphicEl>
                                              <a:dgm id="{2DF1F2B9-4058-4640-9A20-2A4A27AE62C4}"/>
                                            </p:graphicEl>
                                          </p:spTgt>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6">
                                            <p:graphicEl>
                                              <a:dgm id="{BA5039F7-0137-49B3-BA60-88C948238F88}"/>
                                            </p:graphicEl>
                                          </p:spTgt>
                                        </p:tgtEl>
                                        <p:attrNameLst>
                                          <p:attrName>style.visibility</p:attrName>
                                        </p:attrNameLst>
                                      </p:cBhvr>
                                      <p:to>
                                        <p:strVal val="visible"/>
                                      </p:to>
                                    </p:set>
                                    <p:anim calcmode="lin" valueType="num">
                                      <p:cBhvr additive="base">
                                        <p:cTn id="74" dur="500" fill="hold"/>
                                        <p:tgtEl>
                                          <p:spTgt spid="6">
                                            <p:graphicEl>
                                              <a:dgm id="{BA5039F7-0137-49B3-BA60-88C948238F88}"/>
                                            </p:graphicEl>
                                          </p:spTgt>
                                        </p:tgtEl>
                                        <p:attrNameLst>
                                          <p:attrName>ppt_x</p:attrName>
                                        </p:attrNameLst>
                                      </p:cBhvr>
                                      <p:tavLst>
                                        <p:tav tm="0">
                                          <p:val>
                                            <p:strVal val="#ppt_x"/>
                                          </p:val>
                                        </p:tav>
                                        <p:tav tm="100000">
                                          <p:val>
                                            <p:strVal val="#ppt_x"/>
                                          </p:val>
                                        </p:tav>
                                      </p:tavLst>
                                    </p:anim>
                                    <p:anim calcmode="lin" valueType="num">
                                      <p:cBhvr additive="base">
                                        <p:cTn id="75" dur="500" fill="hold"/>
                                        <p:tgtEl>
                                          <p:spTgt spid="6">
                                            <p:graphicEl>
                                              <a:dgm id="{BA5039F7-0137-49B3-BA60-88C948238F88}"/>
                                            </p:graphicEl>
                                          </p:spTgt>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6">
                                            <p:graphicEl>
                                              <a:dgm id="{0C6F6DD2-1A46-4F9E-939F-2B4C85ED98CE}"/>
                                            </p:graphicEl>
                                          </p:spTgt>
                                        </p:tgtEl>
                                        <p:attrNameLst>
                                          <p:attrName>style.visibility</p:attrName>
                                        </p:attrNameLst>
                                      </p:cBhvr>
                                      <p:to>
                                        <p:strVal val="visible"/>
                                      </p:to>
                                    </p:set>
                                    <p:anim calcmode="lin" valueType="num">
                                      <p:cBhvr additive="base">
                                        <p:cTn id="80" dur="500" fill="hold"/>
                                        <p:tgtEl>
                                          <p:spTgt spid="6">
                                            <p:graphicEl>
                                              <a:dgm id="{0C6F6DD2-1A46-4F9E-939F-2B4C85ED98CE}"/>
                                            </p:graphicEl>
                                          </p:spTgt>
                                        </p:tgtEl>
                                        <p:attrNameLst>
                                          <p:attrName>ppt_x</p:attrName>
                                        </p:attrNameLst>
                                      </p:cBhvr>
                                      <p:tavLst>
                                        <p:tav tm="0">
                                          <p:val>
                                            <p:strVal val="#ppt_x"/>
                                          </p:val>
                                        </p:tav>
                                        <p:tav tm="100000">
                                          <p:val>
                                            <p:strVal val="#ppt_x"/>
                                          </p:val>
                                        </p:tav>
                                      </p:tavLst>
                                    </p:anim>
                                    <p:anim calcmode="lin" valueType="num">
                                      <p:cBhvr additive="base">
                                        <p:cTn id="81" dur="500" fill="hold"/>
                                        <p:tgtEl>
                                          <p:spTgt spid="6">
                                            <p:graphicEl>
                                              <a:dgm id="{0C6F6DD2-1A46-4F9E-939F-2B4C85ED98CE}"/>
                                            </p:graphicEl>
                                          </p:spTgt>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6">
                                            <p:graphicEl>
                                              <a:dgm id="{5CFAB67B-C0B9-4E7B-85F7-728980DACD48}"/>
                                            </p:graphicEl>
                                          </p:spTgt>
                                        </p:tgtEl>
                                        <p:attrNameLst>
                                          <p:attrName>style.visibility</p:attrName>
                                        </p:attrNameLst>
                                      </p:cBhvr>
                                      <p:to>
                                        <p:strVal val="visible"/>
                                      </p:to>
                                    </p:set>
                                    <p:anim calcmode="lin" valueType="num">
                                      <p:cBhvr additive="base">
                                        <p:cTn id="84" dur="500" fill="hold"/>
                                        <p:tgtEl>
                                          <p:spTgt spid="6">
                                            <p:graphicEl>
                                              <a:dgm id="{5CFAB67B-C0B9-4E7B-85F7-728980DACD48}"/>
                                            </p:graphicEl>
                                          </p:spTgt>
                                        </p:tgtEl>
                                        <p:attrNameLst>
                                          <p:attrName>ppt_x</p:attrName>
                                        </p:attrNameLst>
                                      </p:cBhvr>
                                      <p:tavLst>
                                        <p:tav tm="0">
                                          <p:val>
                                            <p:strVal val="#ppt_x"/>
                                          </p:val>
                                        </p:tav>
                                        <p:tav tm="100000">
                                          <p:val>
                                            <p:strVal val="#ppt_x"/>
                                          </p:val>
                                        </p:tav>
                                      </p:tavLst>
                                    </p:anim>
                                    <p:anim calcmode="lin" valueType="num">
                                      <p:cBhvr additive="base">
                                        <p:cTn id="85" dur="500" fill="hold"/>
                                        <p:tgtEl>
                                          <p:spTgt spid="6">
                                            <p:graphicEl>
                                              <a:dgm id="{5CFAB67B-C0B9-4E7B-85F7-728980DACD48}"/>
                                            </p:graphicEl>
                                          </p:spTgt>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6">
                                            <p:graphicEl>
                                              <a:dgm id="{80A9A0F5-E410-4241-BF48-3FD0CDC826AA}"/>
                                            </p:graphicEl>
                                          </p:spTgt>
                                        </p:tgtEl>
                                        <p:attrNameLst>
                                          <p:attrName>style.visibility</p:attrName>
                                        </p:attrNameLst>
                                      </p:cBhvr>
                                      <p:to>
                                        <p:strVal val="visible"/>
                                      </p:to>
                                    </p:set>
                                    <p:anim calcmode="lin" valueType="num">
                                      <p:cBhvr additive="base">
                                        <p:cTn id="88" dur="500" fill="hold"/>
                                        <p:tgtEl>
                                          <p:spTgt spid="6">
                                            <p:graphicEl>
                                              <a:dgm id="{80A9A0F5-E410-4241-BF48-3FD0CDC826AA}"/>
                                            </p:graphicEl>
                                          </p:spTgt>
                                        </p:tgtEl>
                                        <p:attrNameLst>
                                          <p:attrName>ppt_x</p:attrName>
                                        </p:attrNameLst>
                                      </p:cBhvr>
                                      <p:tavLst>
                                        <p:tav tm="0">
                                          <p:val>
                                            <p:strVal val="#ppt_x"/>
                                          </p:val>
                                        </p:tav>
                                        <p:tav tm="100000">
                                          <p:val>
                                            <p:strVal val="#ppt_x"/>
                                          </p:val>
                                        </p:tav>
                                      </p:tavLst>
                                    </p:anim>
                                    <p:anim calcmode="lin" valueType="num">
                                      <p:cBhvr additive="base">
                                        <p:cTn id="89" dur="500" fill="hold"/>
                                        <p:tgtEl>
                                          <p:spTgt spid="6">
                                            <p:graphicEl>
                                              <a:dgm id="{80A9A0F5-E410-4241-BF48-3FD0CDC826AA}"/>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Graphic spid="6" grpId="0">
        <p:bldSub>
          <a:bldDgm bld="one"/>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INSTRUCTION SET OF 8086</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solidFill>
                  <a:schemeClr val="tx2">
                    <a:lumMod val="75000"/>
                  </a:schemeClr>
                </a:solidFill>
              </a:rPr>
              <a:t>Data Transfer Instructions.</a:t>
            </a:r>
          </a:p>
          <a:p>
            <a:pPr marL="457200" indent="-457200">
              <a:buFont typeface="+mj-lt"/>
              <a:buAutoNum type="arabicPeriod"/>
            </a:pPr>
            <a:r>
              <a:rPr lang="en-US" b="1" dirty="0" smtClean="0">
                <a:solidFill>
                  <a:schemeClr val="tx2">
                    <a:lumMod val="75000"/>
                  </a:schemeClr>
                </a:solidFill>
              </a:rPr>
              <a:t>MOV destination, source : Move source to destination</a:t>
            </a:r>
          </a:p>
          <a:p>
            <a:pPr marL="457200" indent="-457200">
              <a:buNone/>
            </a:pPr>
            <a:r>
              <a:rPr lang="en-US" b="1" dirty="0" smtClean="0">
                <a:solidFill>
                  <a:schemeClr val="tx2">
                    <a:lumMod val="75000"/>
                  </a:schemeClr>
                </a:solidFill>
              </a:rPr>
              <a:t>	</a:t>
            </a:r>
            <a:r>
              <a:rPr lang="en-US" dirty="0" smtClean="0">
                <a:solidFill>
                  <a:schemeClr val="tx2">
                    <a:lumMod val="75000"/>
                  </a:schemeClr>
                </a:solidFill>
              </a:rPr>
              <a:t>Source operand can be register, memory locations or immediate value  </a:t>
            </a:r>
          </a:p>
          <a:p>
            <a:pPr marL="457200" indent="-457200">
              <a:buNone/>
            </a:pPr>
            <a:r>
              <a:rPr lang="en-US" dirty="0" smtClean="0">
                <a:solidFill>
                  <a:schemeClr val="tx2">
                    <a:lumMod val="75000"/>
                  </a:schemeClr>
                </a:solidFill>
              </a:rPr>
              <a:t>	and The destination register can be general purpose register or memory location.</a:t>
            </a:r>
          </a:p>
          <a:p>
            <a:pPr marL="457200" indent="-457200">
              <a:buNone/>
            </a:pPr>
            <a:r>
              <a:rPr lang="en-US" dirty="0" smtClean="0">
                <a:solidFill>
                  <a:schemeClr val="tx2">
                    <a:lumMod val="75000"/>
                  </a:schemeClr>
                </a:solidFill>
              </a:rPr>
              <a:t>	</a:t>
            </a:r>
            <a:r>
              <a:rPr lang="en-US" b="1" dirty="0" smtClean="0">
                <a:solidFill>
                  <a:schemeClr val="tx2">
                    <a:lumMod val="75000"/>
                  </a:schemeClr>
                </a:solidFill>
              </a:rPr>
              <a:t>MOV AX, 2500H</a:t>
            </a:r>
          </a:p>
          <a:p>
            <a:pPr marL="457200" indent="-457200">
              <a:buNone/>
            </a:pPr>
            <a:r>
              <a:rPr lang="en-US" b="1" dirty="0" smtClean="0">
                <a:solidFill>
                  <a:schemeClr val="tx2">
                    <a:lumMod val="75000"/>
                  </a:schemeClr>
                </a:solidFill>
              </a:rPr>
              <a:t>	MOV DS, AX</a:t>
            </a:r>
          </a:p>
          <a:p>
            <a:pPr marL="457200" indent="-457200">
              <a:buFont typeface="+mj-lt"/>
              <a:buAutoNum type="arabicPeriod" startAt="2"/>
            </a:pPr>
            <a:r>
              <a:rPr lang="en-US" b="1" dirty="0" smtClean="0">
                <a:solidFill>
                  <a:schemeClr val="tx2">
                    <a:lumMod val="75000"/>
                  </a:schemeClr>
                </a:solidFill>
              </a:rPr>
              <a:t>IN: </a:t>
            </a:r>
            <a:r>
              <a:rPr lang="en-US" dirty="0" smtClean="0">
                <a:solidFill>
                  <a:schemeClr val="tx2">
                    <a:lumMod val="75000"/>
                  </a:schemeClr>
                </a:solidFill>
              </a:rPr>
              <a:t>Input data from the Input port</a:t>
            </a:r>
            <a:endParaRPr lang="en-US" b="1" dirty="0" smtClean="0">
              <a:solidFill>
                <a:schemeClr val="tx2">
                  <a:lumMod val="75000"/>
                </a:schemeClr>
              </a:solidFill>
            </a:endParaRPr>
          </a:p>
          <a:p>
            <a:pPr marL="457200" indent="-457200">
              <a:buNone/>
            </a:pPr>
            <a:r>
              <a:rPr lang="en-US" b="1" dirty="0" smtClean="0">
                <a:solidFill>
                  <a:schemeClr val="tx2">
                    <a:lumMod val="75000"/>
                  </a:schemeClr>
                </a:solidFill>
              </a:rPr>
              <a:t>	IN AX,04H </a:t>
            </a:r>
            <a:r>
              <a:rPr lang="en-US" dirty="0" smtClean="0">
                <a:solidFill>
                  <a:schemeClr val="tx2">
                    <a:lumMod val="75000"/>
                  </a:schemeClr>
                </a:solidFill>
              </a:rPr>
              <a:t>; Move the Content of port number 04H and 05H to AL and AH. </a:t>
            </a:r>
            <a:endParaRPr lang="en-US" b="1" dirty="0" smtClean="0">
              <a:solidFill>
                <a:schemeClr val="tx2">
                  <a:lumMod val="75000"/>
                </a:schemeClr>
              </a:solidFill>
            </a:endParaRPr>
          </a:p>
          <a:p>
            <a:pPr marL="457200" indent="-457200">
              <a:buNone/>
            </a:pPr>
            <a:r>
              <a:rPr lang="en-US" b="1" dirty="0" smtClean="0">
                <a:solidFill>
                  <a:schemeClr val="tx2">
                    <a:lumMod val="75000"/>
                  </a:schemeClr>
                </a:solidFill>
              </a:rPr>
              <a:t>	IN AL,70H; </a:t>
            </a:r>
            <a:r>
              <a:rPr lang="en-US" dirty="0" smtClean="0">
                <a:solidFill>
                  <a:schemeClr val="tx2">
                    <a:lumMod val="75000"/>
                  </a:schemeClr>
                </a:solidFill>
              </a:rPr>
              <a:t>Move the content of port number 70H to AL.</a:t>
            </a:r>
          </a:p>
          <a:p>
            <a:pPr marL="457200" indent="-457200">
              <a:buNone/>
            </a:pPr>
            <a:r>
              <a:rPr lang="en-US" b="1" dirty="0" smtClean="0">
                <a:solidFill>
                  <a:schemeClr val="tx2">
                    <a:lumMod val="75000"/>
                  </a:schemeClr>
                </a:solidFill>
              </a:rPr>
              <a:t>	If port number is 16-bit then,</a:t>
            </a:r>
          </a:p>
          <a:p>
            <a:pPr marL="457200" indent="-457200">
              <a:buNone/>
            </a:pPr>
            <a:r>
              <a:rPr lang="en-US" b="1" dirty="0" smtClean="0">
                <a:solidFill>
                  <a:schemeClr val="tx2">
                    <a:lumMod val="75000"/>
                  </a:schemeClr>
                </a:solidFill>
              </a:rPr>
              <a:t>	IN AX,DX</a:t>
            </a:r>
            <a:r>
              <a:rPr lang="en-US" dirty="0" smtClean="0">
                <a:solidFill>
                  <a:schemeClr val="tx2">
                    <a:lumMod val="75000"/>
                  </a:schemeClr>
                </a:solidFill>
              </a:rPr>
              <a:t>; Move the Content of port number specified in DX and DX+1 to AL and AH. </a:t>
            </a:r>
            <a:endParaRPr lang="en-US" b="1" dirty="0" smtClean="0">
              <a:solidFill>
                <a:schemeClr val="tx2">
                  <a:lumMod val="75000"/>
                </a:schemeClr>
              </a:solidFill>
            </a:endParaRPr>
          </a:p>
          <a:p>
            <a:pPr marL="457200" indent="-457200">
              <a:buNone/>
            </a:pPr>
            <a:r>
              <a:rPr lang="en-US" b="1" dirty="0" smtClean="0">
                <a:solidFill>
                  <a:schemeClr val="tx2">
                    <a:lumMod val="75000"/>
                  </a:schemeClr>
                </a:solidFill>
              </a:rPr>
              <a:t>	IN AL,DX; </a:t>
            </a:r>
            <a:r>
              <a:rPr lang="en-US" dirty="0" smtClean="0">
                <a:solidFill>
                  <a:schemeClr val="tx2">
                    <a:lumMod val="75000"/>
                  </a:schemeClr>
                </a:solidFill>
              </a:rPr>
              <a:t>Move the content of port number specified in DX to AL.</a:t>
            </a:r>
          </a:p>
          <a:p>
            <a:pPr marL="457200" indent="-457200">
              <a:buNone/>
            </a:pPr>
            <a:endParaRPr lang="en-US" b="1" dirty="0" smtClean="0">
              <a:solidFill>
                <a:schemeClr val="tx2">
                  <a:lumMod val="75000"/>
                </a:schemeClr>
              </a:solidFill>
            </a:endParaRPr>
          </a:p>
        </p:txBody>
      </p:sp>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anim calcmode="lin" valueType="num">
                                      <p:cBhvr additive="base">
                                        <p:cTn id="6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
                                            <p:txEl>
                                              <p:pRg st="10" end="10"/>
                                            </p:txEl>
                                          </p:spTgt>
                                        </p:tgtEl>
                                        <p:attrNameLst>
                                          <p:attrName>style.visibility</p:attrName>
                                        </p:attrNameLst>
                                      </p:cBhvr>
                                      <p:to>
                                        <p:strVal val="visible"/>
                                      </p:to>
                                    </p:set>
                                    <p:anim calcmode="lin" valueType="num">
                                      <p:cBhvr additive="base">
                                        <p:cTn id="6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
                                            <p:txEl>
                                              <p:pRg st="11" end="11"/>
                                            </p:txEl>
                                          </p:spTgt>
                                        </p:tgtEl>
                                        <p:attrNameLst>
                                          <p:attrName>style.visibility</p:attrName>
                                        </p:attrNameLst>
                                      </p:cBhvr>
                                      <p:to>
                                        <p:strVal val="visible"/>
                                      </p:to>
                                    </p:set>
                                    <p:anim calcmode="lin" valueType="num">
                                      <p:cBhvr additive="base">
                                        <p:cTn id="73"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INSTRUCTION SET OF 8086</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solidFill>
                  <a:schemeClr val="tx2">
                    <a:lumMod val="75000"/>
                  </a:schemeClr>
                </a:solidFill>
              </a:rPr>
              <a:t>Data Transfer Instructions.</a:t>
            </a:r>
          </a:p>
          <a:p>
            <a:pPr marL="457200" indent="-457200">
              <a:buFont typeface="+mj-lt"/>
              <a:buAutoNum type="arabicPeriod" startAt="3"/>
            </a:pPr>
            <a:r>
              <a:rPr lang="en-US" b="1" dirty="0" smtClean="0">
                <a:solidFill>
                  <a:schemeClr val="tx2">
                    <a:lumMod val="75000"/>
                  </a:schemeClr>
                </a:solidFill>
              </a:rPr>
              <a:t>OUT : Output data to Output port</a:t>
            </a:r>
          </a:p>
          <a:p>
            <a:pPr marL="457200" indent="-457200">
              <a:buNone/>
            </a:pPr>
            <a:r>
              <a:rPr lang="en-US" b="1" dirty="0" smtClean="0">
                <a:solidFill>
                  <a:schemeClr val="tx2">
                    <a:lumMod val="75000"/>
                  </a:schemeClr>
                </a:solidFill>
              </a:rPr>
              <a:t>	OUT 04H,AX </a:t>
            </a:r>
            <a:r>
              <a:rPr lang="en-US" dirty="0" smtClean="0">
                <a:solidFill>
                  <a:schemeClr val="tx2">
                    <a:lumMod val="75000"/>
                  </a:schemeClr>
                </a:solidFill>
              </a:rPr>
              <a:t>; Move the Content of AX register to port number 04H and 05H. </a:t>
            </a:r>
            <a:endParaRPr lang="en-US" b="1" dirty="0" smtClean="0">
              <a:solidFill>
                <a:schemeClr val="tx2">
                  <a:lumMod val="75000"/>
                </a:schemeClr>
              </a:solidFill>
            </a:endParaRPr>
          </a:p>
          <a:p>
            <a:pPr marL="457200" indent="-457200">
              <a:buNone/>
            </a:pPr>
            <a:r>
              <a:rPr lang="en-US" b="1" dirty="0" smtClean="0">
                <a:solidFill>
                  <a:schemeClr val="tx2">
                    <a:lumMod val="75000"/>
                  </a:schemeClr>
                </a:solidFill>
              </a:rPr>
              <a:t>	OUT 70H,AL;  </a:t>
            </a:r>
            <a:r>
              <a:rPr lang="en-US" dirty="0" smtClean="0">
                <a:solidFill>
                  <a:schemeClr val="tx2">
                    <a:lumMod val="75000"/>
                  </a:schemeClr>
                </a:solidFill>
              </a:rPr>
              <a:t>Move the content of AL register port number 70H .</a:t>
            </a:r>
          </a:p>
          <a:p>
            <a:pPr marL="457200" indent="-457200">
              <a:buNone/>
            </a:pPr>
            <a:r>
              <a:rPr lang="en-US" b="1" dirty="0" smtClean="0">
                <a:solidFill>
                  <a:schemeClr val="tx2">
                    <a:lumMod val="75000"/>
                  </a:schemeClr>
                </a:solidFill>
              </a:rPr>
              <a:t>	If port number is 16-bit then,</a:t>
            </a:r>
          </a:p>
          <a:p>
            <a:pPr marL="457200" indent="-457200">
              <a:buNone/>
            </a:pPr>
            <a:r>
              <a:rPr lang="en-US" b="1" dirty="0" smtClean="0">
                <a:solidFill>
                  <a:schemeClr val="tx2">
                    <a:lumMod val="75000"/>
                  </a:schemeClr>
                </a:solidFill>
              </a:rPr>
              <a:t>	OUT DX,AX</a:t>
            </a:r>
            <a:r>
              <a:rPr lang="en-US" dirty="0" smtClean="0">
                <a:solidFill>
                  <a:schemeClr val="tx2">
                    <a:lumMod val="75000"/>
                  </a:schemeClr>
                </a:solidFill>
              </a:rPr>
              <a:t>; Move the Content of AX register port number specified in DX and DX+1. </a:t>
            </a:r>
            <a:endParaRPr lang="en-US" b="1" dirty="0" smtClean="0">
              <a:solidFill>
                <a:schemeClr val="tx2">
                  <a:lumMod val="75000"/>
                </a:schemeClr>
              </a:solidFill>
            </a:endParaRPr>
          </a:p>
          <a:p>
            <a:pPr marL="457200" indent="-457200">
              <a:buNone/>
            </a:pPr>
            <a:r>
              <a:rPr lang="en-US" b="1" dirty="0" smtClean="0">
                <a:solidFill>
                  <a:schemeClr val="tx2">
                    <a:lumMod val="75000"/>
                  </a:schemeClr>
                </a:solidFill>
              </a:rPr>
              <a:t>	OUT DX,AL; </a:t>
            </a:r>
            <a:r>
              <a:rPr lang="en-US" dirty="0" smtClean="0">
                <a:solidFill>
                  <a:schemeClr val="tx2">
                    <a:lumMod val="75000"/>
                  </a:schemeClr>
                </a:solidFill>
              </a:rPr>
              <a:t>Move the content of port number specified in DX to AL.</a:t>
            </a:r>
          </a:p>
          <a:p>
            <a:pPr marL="457200" indent="-457200">
              <a:buNone/>
            </a:pPr>
            <a:endParaRPr lang="en-US" b="1" dirty="0" smtClean="0">
              <a:solidFill>
                <a:schemeClr val="tx2">
                  <a:lumMod val="75000"/>
                </a:schemeClr>
              </a:solidFill>
            </a:endParaRPr>
          </a:p>
          <a:p>
            <a:pPr marL="457200" indent="-457200">
              <a:buFont typeface="+mj-lt"/>
              <a:buAutoNum type="arabicPeriod" startAt="3"/>
            </a:pPr>
            <a:endParaRPr lang="en-US" b="1" dirty="0" smtClean="0">
              <a:solidFill>
                <a:schemeClr val="tx2">
                  <a:lumMod val="75000"/>
                </a:schemeClr>
              </a:solidFill>
            </a:endParaRPr>
          </a:p>
          <a:p>
            <a:pPr marL="457200" indent="-457200">
              <a:buNone/>
            </a:pPr>
            <a:r>
              <a:rPr lang="en-US" b="1" dirty="0" smtClean="0">
                <a:solidFill>
                  <a:schemeClr val="tx2">
                    <a:lumMod val="75000"/>
                  </a:schemeClr>
                </a:solidFill>
              </a:rPr>
              <a:t>	</a:t>
            </a:r>
          </a:p>
        </p:txBody>
      </p:sp>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anim calcmode="lin" valueType="num">
                                      <p:cBhvr additive="base">
                                        <p:cTn id="49"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INSTRUCTION SET OF 8086</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solidFill>
                  <a:schemeClr val="tx2">
                    <a:lumMod val="75000"/>
                  </a:schemeClr>
                </a:solidFill>
              </a:rPr>
              <a:t>Data Transfer Instructions.</a:t>
            </a:r>
          </a:p>
          <a:p>
            <a:pPr marL="457200" indent="-457200">
              <a:buFont typeface="+mj-lt"/>
              <a:buAutoNum type="arabicPeriod" startAt="4"/>
            </a:pPr>
            <a:r>
              <a:rPr lang="en-US" b="1" dirty="0" smtClean="0">
                <a:solidFill>
                  <a:schemeClr val="tx2">
                    <a:lumMod val="75000"/>
                  </a:schemeClr>
                </a:solidFill>
              </a:rPr>
              <a:t>LDS Rd, M; Load pointer and DS register</a:t>
            </a:r>
          </a:p>
          <a:p>
            <a:pPr marL="457200" indent="-457200">
              <a:buNone/>
            </a:pPr>
            <a:r>
              <a:rPr lang="en-US" b="1" dirty="0" smtClean="0">
                <a:solidFill>
                  <a:schemeClr val="tx2">
                    <a:lumMod val="75000"/>
                  </a:schemeClr>
                </a:solidFill>
              </a:rPr>
              <a:t>	LDS SI, [BX]; </a:t>
            </a:r>
            <a:r>
              <a:rPr lang="en-US" dirty="0" smtClean="0">
                <a:solidFill>
                  <a:schemeClr val="tx2">
                    <a:lumMod val="75000"/>
                  </a:schemeClr>
                </a:solidFill>
              </a:rPr>
              <a:t> SI is set to [BX : BX+1] and DS is set to [BX +2 : BX + 3]</a:t>
            </a:r>
            <a:r>
              <a:rPr lang="en-US" b="1" dirty="0" smtClean="0">
                <a:solidFill>
                  <a:schemeClr val="tx2">
                    <a:lumMod val="75000"/>
                  </a:schemeClr>
                </a:solidFill>
              </a:rPr>
              <a:t>.</a:t>
            </a:r>
          </a:p>
          <a:p>
            <a:pPr marL="457200" indent="-457200">
              <a:buNone/>
            </a:pPr>
            <a:r>
              <a:rPr lang="en-US" b="1" dirty="0" smtClean="0">
                <a:solidFill>
                  <a:schemeClr val="tx2">
                    <a:lumMod val="75000"/>
                  </a:schemeClr>
                </a:solidFill>
              </a:rPr>
              <a:t>	The Flag remains unchanged.</a:t>
            </a:r>
            <a:endParaRPr lang="en-US" dirty="0" smtClean="0">
              <a:solidFill>
                <a:schemeClr val="tx2">
                  <a:lumMod val="75000"/>
                </a:schemeClr>
              </a:solidFill>
            </a:endParaRPr>
          </a:p>
        </p:txBody>
      </p:sp>
      <p:pic>
        <p:nvPicPr>
          <p:cNvPr id="2050" name="Picture 2"/>
          <p:cNvPicPr>
            <a:picLocks noChangeAspect="1" noChangeArrowheads="1"/>
          </p:cNvPicPr>
          <p:nvPr/>
        </p:nvPicPr>
        <p:blipFill>
          <a:blip r:embed="rId2"/>
          <a:srcRect/>
          <a:stretch>
            <a:fillRect/>
          </a:stretch>
        </p:blipFill>
        <p:spPr bwMode="auto">
          <a:xfrm>
            <a:off x="2259013" y="2587625"/>
            <a:ext cx="6035675" cy="3871913"/>
          </a:xfrm>
          <a:prstGeom prst="rect">
            <a:avLst/>
          </a:prstGeom>
          <a:noFill/>
          <a:ln w="9525">
            <a:noFill/>
            <a:miter lim="800000"/>
            <a:headEnd/>
            <a:tailEnd/>
          </a:ln>
          <a:effectLst/>
        </p:spPr>
      </p:pic>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050"/>
                                        </p:tgtEl>
                                        <p:attrNameLst>
                                          <p:attrName>style.visibility</p:attrName>
                                        </p:attrNameLst>
                                      </p:cBhvr>
                                      <p:to>
                                        <p:strVal val="visible"/>
                                      </p:to>
                                    </p:set>
                                    <p:animEffect transition="in" filter="wipe(down)">
                                      <p:cBhvr>
                                        <p:cTn id="3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INSTRUCTION SET OF 8086</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solidFill>
                  <a:schemeClr val="tx2">
                    <a:lumMod val="75000"/>
                  </a:schemeClr>
                </a:solidFill>
              </a:rPr>
              <a:t>Data Transfer Instructions.</a:t>
            </a:r>
          </a:p>
          <a:p>
            <a:pPr marL="457200" indent="-457200">
              <a:buFont typeface="+mj-lt"/>
              <a:buAutoNum type="arabicPeriod" startAt="5"/>
            </a:pPr>
            <a:r>
              <a:rPr lang="en-US" b="1" dirty="0" smtClean="0">
                <a:solidFill>
                  <a:schemeClr val="tx2">
                    <a:lumMod val="75000"/>
                  </a:schemeClr>
                </a:solidFill>
              </a:rPr>
              <a:t>LES Rd, M; Load pointer and ES address</a:t>
            </a:r>
          </a:p>
          <a:p>
            <a:pPr marL="457200" indent="-457200">
              <a:buNone/>
            </a:pPr>
            <a:r>
              <a:rPr lang="en-US" b="1" dirty="0" smtClean="0">
                <a:solidFill>
                  <a:schemeClr val="tx2">
                    <a:lumMod val="75000"/>
                  </a:schemeClr>
                </a:solidFill>
              </a:rPr>
              <a:t>	LES DI, [BX+15]; </a:t>
            </a:r>
            <a:r>
              <a:rPr lang="en-US" dirty="0" smtClean="0">
                <a:solidFill>
                  <a:schemeClr val="tx2">
                    <a:lumMod val="75000"/>
                  </a:schemeClr>
                </a:solidFill>
              </a:rPr>
              <a:t> DI is set to [BX+15 : BX+16] and ES is set to [BX +17 : BX + 18]</a:t>
            </a:r>
            <a:r>
              <a:rPr lang="en-US" b="1" dirty="0" smtClean="0">
                <a:solidFill>
                  <a:schemeClr val="tx2">
                    <a:lumMod val="75000"/>
                  </a:schemeClr>
                </a:solidFill>
              </a:rPr>
              <a:t>.</a:t>
            </a:r>
          </a:p>
          <a:p>
            <a:pPr marL="457200" indent="-457200">
              <a:buNone/>
            </a:pPr>
            <a:r>
              <a:rPr lang="en-US" b="1" dirty="0" smtClean="0">
                <a:solidFill>
                  <a:schemeClr val="tx2">
                    <a:lumMod val="75000"/>
                  </a:schemeClr>
                </a:solidFill>
              </a:rPr>
              <a:t>	 The Flag remains unchanged.</a:t>
            </a:r>
            <a:endParaRPr lang="en-US" dirty="0" smtClean="0">
              <a:solidFill>
                <a:schemeClr val="tx2">
                  <a:lumMod val="75000"/>
                </a:schemeClr>
              </a:solidFill>
            </a:endParaRPr>
          </a:p>
        </p:txBody>
      </p:sp>
      <p:pic>
        <p:nvPicPr>
          <p:cNvPr id="3074" name="Picture 2"/>
          <p:cNvPicPr>
            <a:picLocks noChangeAspect="1" noChangeArrowheads="1"/>
          </p:cNvPicPr>
          <p:nvPr/>
        </p:nvPicPr>
        <p:blipFill>
          <a:blip r:embed="rId2"/>
          <a:srcRect/>
          <a:stretch>
            <a:fillRect/>
          </a:stretch>
        </p:blipFill>
        <p:spPr bwMode="auto">
          <a:xfrm>
            <a:off x="2525713" y="2616200"/>
            <a:ext cx="6035675" cy="3681413"/>
          </a:xfrm>
          <a:prstGeom prst="rect">
            <a:avLst/>
          </a:prstGeom>
          <a:noFill/>
          <a:ln w="9525">
            <a:noFill/>
            <a:miter lim="800000"/>
            <a:headEnd/>
            <a:tailEnd/>
          </a:ln>
          <a:effectLst/>
        </p:spPr>
      </p:pic>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3074"/>
                                        </p:tgtEl>
                                        <p:attrNameLst>
                                          <p:attrName>style.visibility</p:attrName>
                                        </p:attrNameLst>
                                      </p:cBhvr>
                                      <p:to>
                                        <p:strVal val="visible"/>
                                      </p:to>
                                    </p:set>
                                    <p:animEffect transition="in" filter="wipe(down)">
                                      <p:cBhvr>
                                        <p:cTn id="31"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INSTRUCTION SET OF 8086</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solidFill>
                  <a:schemeClr val="tx2">
                    <a:lumMod val="75000"/>
                  </a:schemeClr>
                </a:solidFill>
              </a:rPr>
              <a:t>Data Transfer Instructions.</a:t>
            </a:r>
          </a:p>
          <a:p>
            <a:pPr marL="457200" indent="-457200">
              <a:buFont typeface="+mj-lt"/>
              <a:buAutoNum type="arabicPeriod" startAt="5"/>
            </a:pPr>
            <a:r>
              <a:rPr lang="en-US" b="1" dirty="0" smtClean="0">
                <a:solidFill>
                  <a:schemeClr val="tx2">
                    <a:lumMod val="75000"/>
                  </a:schemeClr>
                </a:solidFill>
              </a:rPr>
              <a:t>LEA Rd, M; Load effective address</a:t>
            </a:r>
          </a:p>
          <a:p>
            <a:pPr marL="457200" indent="-457200">
              <a:buNone/>
            </a:pPr>
            <a:r>
              <a:rPr lang="en-US" b="1" dirty="0" smtClean="0">
                <a:solidFill>
                  <a:schemeClr val="tx2">
                    <a:lumMod val="75000"/>
                  </a:schemeClr>
                </a:solidFill>
              </a:rPr>
              <a:t>	LEA DI, 3[SI] ; </a:t>
            </a:r>
            <a:r>
              <a:rPr lang="en-US" dirty="0" smtClean="0">
                <a:solidFill>
                  <a:schemeClr val="tx2">
                    <a:lumMod val="75000"/>
                  </a:schemeClr>
                </a:solidFill>
              </a:rPr>
              <a:t> Copies address of the memory location 3[SI] into DI register</a:t>
            </a:r>
            <a:r>
              <a:rPr lang="en-US" b="1" dirty="0" smtClean="0">
                <a:solidFill>
                  <a:schemeClr val="tx2">
                    <a:lumMod val="75000"/>
                  </a:schemeClr>
                </a:solidFill>
              </a:rPr>
              <a:t>.</a:t>
            </a:r>
          </a:p>
          <a:p>
            <a:pPr marL="457200" indent="-457200">
              <a:buNone/>
            </a:pPr>
            <a:r>
              <a:rPr lang="en-US" b="1" dirty="0" smtClean="0">
                <a:solidFill>
                  <a:schemeClr val="tx2">
                    <a:lumMod val="75000"/>
                  </a:schemeClr>
                </a:solidFill>
              </a:rPr>
              <a:t>	 The Flag remains unchanged.</a:t>
            </a:r>
          </a:p>
          <a:p>
            <a:pPr marL="457200" indent="-457200">
              <a:buFont typeface="+mj-lt"/>
              <a:buAutoNum type="arabicPeriod" startAt="6"/>
            </a:pPr>
            <a:r>
              <a:rPr lang="en-US" b="1" dirty="0" smtClean="0">
                <a:solidFill>
                  <a:schemeClr val="tx2">
                    <a:lumMod val="75000"/>
                  </a:schemeClr>
                </a:solidFill>
              </a:rPr>
              <a:t>XCHG: Exchange</a:t>
            </a:r>
          </a:p>
          <a:p>
            <a:pPr marL="457200" indent="-457200">
              <a:buNone/>
            </a:pPr>
            <a:r>
              <a:rPr lang="en-US" b="1" dirty="0" smtClean="0">
                <a:solidFill>
                  <a:schemeClr val="tx2">
                    <a:lumMod val="75000"/>
                  </a:schemeClr>
                </a:solidFill>
              </a:rPr>
              <a:t>	</a:t>
            </a:r>
            <a:r>
              <a:rPr lang="en-US" dirty="0" smtClean="0">
                <a:solidFill>
                  <a:schemeClr val="tx2">
                    <a:lumMod val="75000"/>
                  </a:schemeClr>
                </a:solidFill>
              </a:rPr>
              <a:t>Operand </a:t>
            </a:r>
            <a:r>
              <a:rPr lang="en-US" dirty="0" err="1" smtClean="0">
                <a:solidFill>
                  <a:schemeClr val="tx2">
                    <a:lumMod val="75000"/>
                  </a:schemeClr>
                </a:solidFill>
              </a:rPr>
              <a:t>Rd,M</a:t>
            </a:r>
            <a:endParaRPr lang="en-US" dirty="0" smtClean="0">
              <a:solidFill>
                <a:schemeClr val="tx2">
                  <a:lumMod val="75000"/>
                </a:schemeClr>
              </a:solidFill>
            </a:endParaRPr>
          </a:p>
          <a:p>
            <a:pPr marL="457200" indent="-457200">
              <a:buNone/>
            </a:pPr>
            <a:r>
              <a:rPr lang="en-US" dirty="0" smtClean="0">
                <a:solidFill>
                  <a:schemeClr val="tx2">
                    <a:lumMod val="75000"/>
                  </a:schemeClr>
                </a:solidFill>
              </a:rPr>
              <a:t>		         Rd, Rs</a:t>
            </a:r>
          </a:p>
          <a:p>
            <a:pPr marL="457200" indent="-457200">
              <a:buNone/>
            </a:pPr>
            <a:r>
              <a:rPr lang="en-US" dirty="0" smtClean="0">
                <a:solidFill>
                  <a:schemeClr val="tx2">
                    <a:lumMod val="75000"/>
                  </a:schemeClr>
                </a:solidFill>
              </a:rPr>
              <a:t>	                M, Rs; Exchange the values of two operands.</a:t>
            </a:r>
          </a:p>
          <a:p>
            <a:pPr marL="457200" indent="-457200">
              <a:buFont typeface="+mj-lt"/>
              <a:buAutoNum type="arabicPeriod" startAt="7"/>
            </a:pPr>
            <a:r>
              <a:rPr lang="en-US" b="1" dirty="0" smtClean="0">
                <a:solidFill>
                  <a:schemeClr val="tx2">
                    <a:lumMod val="75000"/>
                  </a:schemeClr>
                </a:solidFill>
              </a:rPr>
              <a:t>PUSH: Push the content on to stack top</a:t>
            </a:r>
          </a:p>
          <a:p>
            <a:pPr marL="457200" indent="-457200">
              <a:buNone/>
            </a:pPr>
            <a:r>
              <a:rPr lang="en-US" b="1" dirty="0" smtClean="0">
                <a:solidFill>
                  <a:schemeClr val="tx2">
                    <a:lumMod val="75000"/>
                  </a:schemeClr>
                </a:solidFill>
              </a:rPr>
              <a:t>	Operands REG/SREG/memory </a:t>
            </a:r>
          </a:p>
          <a:p>
            <a:pPr marL="457200" indent="-457200">
              <a:buNone/>
            </a:pPr>
            <a:r>
              <a:rPr lang="en-US" b="1" dirty="0" smtClean="0">
                <a:solidFill>
                  <a:schemeClr val="tx2">
                    <a:lumMod val="75000"/>
                  </a:schemeClr>
                </a:solidFill>
              </a:rPr>
              <a:t>	</a:t>
            </a:r>
            <a:r>
              <a:rPr lang="en-US" dirty="0" smtClean="0">
                <a:solidFill>
                  <a:schemeClr val="tx2">
                    <a:lumMod val="75000"/>
                  </a:schemeClr>
                </a:solidFill>
              </a:rPr>
              <a:t> After PUSH instruction content of SP is decreased by 2 and source value copied to SS:SP.</a:t>
            </a:r>
            <a:r>
              <a:rPr lang="en-US" b="1" dirty="0" smtClean="0">
                <a:solidFill>
                  <a:schemeClr val="tx2">
                    <a:lumMod val="75000"/>
                  </a:schemeClr>
                </a:solidFill>
              </a:rPr>
              <a:t> The Flags remains unchanged. 	</a:t>
            </a:r>
          </a:p>
          <a:p>
            <a:pPr marL="457200" indent="-457200">
              <a:buFont typeface="+mj-lt"/>
              <a:buAutoNum type="arabicPeriod" startAt="7"/>
            </a:pPr>
            <a:endParaRPr lang="en-US" b="1" dirty="0" smtClean="0">
              <a:solidFill>
                <a:schemeClr val="tx2">
                  <a:lumMod val="75000"/>
                </a:schemeClr>
              </a:solidFill>
            </a:endParaRPr>
          </a:p>
        </p:txBody>
      </p:sp>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anim calcmode="lin" valueType="num">
                                      <p:cBhvr additive="base">
                                        <p:cTn id="6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
                                            <p:txEl>
                                              <p:pRg st="10" end="10"/>
                                            </p:txEl>
                                          </p:spTgt>
                                        </p:tgtEl>
                                        <p:attrNameLst>
                                          <p:attrName>style.visibility</p:attrName>
                                        </p:attrNameLst>
                                      </p:cBhvr>
                                      <p:to>
                                        <p:strVal val="visible"/>
                                      </p:to>
                                    </p:set>
                                    <p:anim calcmode="lin" valueType="num">
                                      <p:cBhvr additive="base">
                                        <p:cTn id="6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INSTRUCTION SET OF 8086</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solidFill>
                  <a:schemeClr val="tx2">
                    <a:lumMod val="75000"/>
                  </a:schemeClr>
                </a:solidFill>
              </a:rPr>
              <a:t>Data Transfer Instructions.</a:t>
            </a:r>
          </a:p>
          <a:p>
            <a:pPr marL="457200" indent="-457200">
              <a:buFont typeface="+mj-lt"/>
              <a:buAutoNum type="arabicPeriod" startAt="8"/>
            </a:pPr>
            <a:r>
              <a:rPr lang="en-US" b="1" dirty="0" smtClean="0">
                <a:solidFill>
                  <a:schemeClr val="tx2">
                    <a:lumMod val="75000"/>
                  </a:schemeClr>
                </a:solidFill>
              </a:rPr>
              <a:t>POP: Pop off the content of from the top of the stack	</a:t>
            </a:r>
          </a:p>
          <a:p>
            <a:pPr marL="457200" indent="-457200">
              <a:buFont typeface="+mj-lt"/>
              <a:buAutoNum type="arabicPeriod" startAt="7"/>
            </a:pPr>
            <a:endParaRPr lang="en-US" b="1" dirty="0" smtClean="0">
              <a:solidFill>
                <a:schemeClr val="tx2">
                  <a:lumMod val="75000"/>
                </a:schemeClr>
              </a:solidFill>
            </a:endParaRPr>
          </a:p>
        </p:txBody>
      </p:sp>
      <p:pic>
        <p:nvPicPr>
          <p:cNvPr id="1026" name="Picture 2"/>
          <p:cNvPicPr>
            <a:picLocks noChangeAspect="1" noChangeArrowheads="1"/>
          </p:cNvPicPr>
          <p:nvPr/>
        </p:nvPicPr>
        <p:blipFill>
          <a:blip r:embed="rId3"/>
          <a:srcRect/>
          <a:stretch>
            <a:fillRect/>
          </a:stretch>
        </p:blipFill>
        <p:spPr bwMode="auto">
          <a:xfrm>
            <a:off x="2919413" y="2147888"/>
            <a:ext cx="5681662" cy="3874736"/>
          </a:xfrm>
          <a:prstGeom prst="rect">
            <a:avLst/>
          </a:prstGeom>
          <a:noFill/>
          <a:ln w="9525">
            <a:noFill/>
            <a:miter lim="800000"/>
            <a:headEnd/>
            <a:tailEnd/>
          </a:ln>
          <a:effectLst/>
        </p:spPr>
      </p:pic>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wipe(down)">
                                      <p:cBhvr>
                                        <p:cTn id="1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INSTRUCTION SET OF 8086</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solidFill>
                  <a:schemeClr val="tx2">
                    <a:lumMod val="75000"/>
                  </a:schemeClr>
                </a:solidFill>
              </a:rPr>
              <a:t>Data Transfer Instructions.</a:t>
            </a:r>
          </a:p>
          <a:p>
            <a:pPr marL="457200" indent="-457200">
              <a:buFont typeface="+mj-lt"/>
              <a:buAutoNum type="arabicPeriod" startAt="9"/>
            </a:pPr>
            <a:r>
              <a:rPr lang="en-US" b="1" dirty="0" smtClean="0">
                <a:solidFill>
                  <a:schemeClr val="tx2">
                    <a:lumMod val="75000"/>
                  </a:schemeClr>
                </a:solidFill>
              </a:rPr>
              <a:t>PUSHF</a:t>
            </a:r>
            <a:r>
              <a:rPr lang="en-US" dirty="0" smtClean="0">
                <a:solidFill>
                  <a:schemeClr val="tx2">
                    <a:lumMod val="75000"/>
                  </a:schemeClr>
                </a:solidFill>
              </a:rPr>
              <a:t>: Push Flag on the top of the stack</a:t>
            </a:r>
          </a:p>
          <a:p>
            <a:pPr marL="457200" indent="-457200">
              <a:buFont typeface="+mj-lt"/>
              <a:buAutoNum type="arabicPeriod" startAt="9"/>
            </a:pPr>
            <a:r>
              <a:rPr lang="en-US" b="1" dirty="0" smtClean="0">
                <a:solidFill>
                  <a:schemeClr val="tx2">
                    <a:lumMod val="75000"/>
                  </a:schemeClr>
                </a:solidFill>
              </a:rPr>
              <a:t>POPF</a:t>
            </a:r>
            <a:r>
              <a:rPr lang="en-US" dirty="0" smtClean="0">
                <a:solidFill>
                  <a:schemeClr val="tx2">
                    <a:lumMod val="75000"/>
                  </a:schemeClr>
                </a:solidFill>
              </a:rPr>
              <a:t>: Pop off Flag from the top of the stack.</a:t>
            </a:r>
          </a:p>
          <a:p>
            <a:pPr marL="457200" indent="-457200">
              <a:buFont typeface="+mj-lt"/>
              <a:buAutoNum type="arabicPeriod" startAt="9"/>
            </a:pPr>
            <a:r>
              <a:rPr lang="en-US" b="1" dirty="0" smtClean="0">
                <a:solidFill>
                  <a:schemeClr val="tx2">
                    <a:lumMod val="75000"/>
                  </a:schemeClr>
                </a:solidFill>
              </a:rPr>
              <a:t>LAHF</a:t>
            </a:r>
            <a:r>
              <a:rPr lang="en-US" dirty="0" smtClean="0">
                <a:solidFill>
                  <a:schemeClr val="tx2">
                    <a:lumMod val="75000"/>
                  </a:schemeClr>
                </a:solidFill>
              </a:rPr>
              <a:t>: Load AH register with the Lower byte of the flag register.</a:t>
            </a:r>
          </a:p>
          <a:p>
            <a:pPr marL="457200" indent="-457200">
              <a:buFont typeface="+mj-lt"/>
              <a:buAutoNum type="arabicPeriod" startAt="9"/>
            </a:pPr>
            <a:r>
              <a:rPr lang="en-US" b="1" dirty="0" smtClean="0">
                <a:solidFill>
                  <a:schemeClr val="tx2">
                    <a:lumMod val="75000"/>
                  </a:schemeClr>
                </a:solidFill>
              </a:rPr>
              <a:t>SAHF</a:t>
            </a:r>
            <a:r>
              <a:rPr lang="en-US" dirty="0" smtClean="0">
                <a:solidFill>
                  <a:schemeClr val="tx2">
                    <a:lumMod val="75000"/>
                  </a:schemeClr>
                </a:solidFill>
              </a:rPr>
              <a:t>: Store the AH register in the lower byte of the Flag register.</a:t>
            </a:r>
          </a:p>
          <a:p>
            <a:pPr marL="457200" indent="-457200">
              <a:buFont typeface="+mj-lt"/>
              <a:buAutoNum type="arabicPeriod" startAt="9"/>
            </a:pPr>
            <a:r>
              <a:rPr lang="en-US" b="1" dirty="0" smtClean="0">
                <a:solidFill>
                  <a:schemeClr val="tx2">
                    <a:lumMod val="75000"/>
                  </a:schemeClr>
                </a:solidFill>
              </a:rPr>
              <a:t>XLAT</a:t>
            </a:r>
            <a:r>
              <a:rPr lang="en-US" dirty="0" smtClean="0">
                <a:solidFill>
                  <a:schemeClr val="tx2">
                    <a:lumMod val="75000"/>
                  </a:schemeClr>
                </a:solidFill>
              </a:rPr>
              <a:t>: This Instruction translate a value from one coding system to another coding system with the help of Look up table.</a:t>
            </a:r>
          </a:p>
        </p:txBody>
      </p:sp>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INSTRUCTION SET OF 8086</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solidFill>
                  <a:schemeClr val="tx2">
                    <a:lumMod val="75000"/>
                  </a:schemeClr>
                </a:solidFill>
              </a:rPr>
              <a:t>Arithmetic Instructions.</a:t>
            </a:r>
          </a:p>
          <a:p>
            <a:pPr marL="457200" indent="-457200">
              <a:buFont typeface="+mj-lt"/>
              <a:buAutoNum type="arabicPeriod"/>
            </a:pPr>
            <a:r>
              <a:rPr lang="en-US" b="1" dirty="0" smtClean="0">
                <a:solidFill>
                  <a:schemeClr val="tx2">
                    <a:lumMod val="75000"/>
                  </a:schemeClr>
                </a:solidFill>
              </a:rPr>
              <a:t>ADD: </a:t>
            </a:r>
            <a:r>
              <a:rPr lang="en-US" dirty="0" smtClean="0">
                <a:solidFill>
                  <a:schemeClr val="tx2">
                    <a:lumMod val="75000"/>
                  </a:schemeClr>
                </a:solidFill>
              </a:rPr>
              <a:t> </a:t>
            </a:r>
            <a:r>
              <a:rPr lang="en-US" b="1" dirty="0" smtClean="0">
                <a:solidFill>
                  <a:schemeClr val="tx2">
                    <a:lumMod val="75000"/>
                  </a:schemeClr>
                </a:solidFill>
              </a:rPr>
              <a:t>Add</a:t>
            </a:r>
            <a:r>
              <a:rPr lang="en-US" dirty="0" smtClean="0">
                <a:solidFill>
                  <a:schemeClr val="tx2">
                    <a:lumMod val="75000"/>
                  </a:schemeClr>
                </a:solidFill>
              </a:rPr>
              <a:t>; These instructions add a data from source to a data from destination and store the result in the destination operand. </a:t>
            </a:r>
            <a:r>
              <a:rPr lang="en-US" b="1" dirty="0" smtClean="0">
                <a:solidFill>
                  <a:schemeClr val="tx2">
                    <a:lumMod val="75000"/>
                  </a:schemeClr>
                </a:solidFill>
              </a:rPr>
              <a:t>For Ex. ADD AX, BX</a:t>
            </a:r>
            <a:r>
              <a:rPr lang="en-US" dirty="0" smtClean="0">
                <a:solidFill>
                  <a:schemeClr val="tx2">
                    <a:lumMod val="75000"/>
                  </a:schemeClr>
                </a:solidFill>
              </a:rPr>
              <a:t> </a:t>
            </a:r>
            <a:endParaRPr lang="en-US" b="1" dirty="0" smtClean="0">
              <a:solidFill>
                <a:schemeClr val="tx2">
                  <a:lumMod val="75000"/>
                </a:schemeClr>
              </a:solidFill>
            </a:endParaRPr>
          </a:p>
          <a:p>
            <a:pPr marL="457200" indent="-457200">
              <a:buFont typeface="+mj-lt"/>
              <a:buAutoNum type="arabicPeriod"/>
            </a:pPr>
            <a:r>
              <a:rPr lang="en-US" b="1" dirty="0" smtClean="0">
                <a:solidFill>
                  <a:schemeClr val="tx2">
                    <a:lumMod val="75000"/>
                  </a:schemeClr>
                </a:solidFill>
              </a:rPr>
              <a:t>ADC: Add with carry; </a:t>
            </a:r>
            <a:r>
              <a:rPr lang="en-US" dirty="0" smtClean="0">
                <a:solidFill>
                  <a:schemeClr val="tx2">
                    <a:lumMod val="75000"/>
                  </a:schemeClr>
                </a:solidFill>
              </a:rPr>
              <a:t>This instruction adds the source to destination with carry. </a:t>
            </a:r>
            <a:r>
              <a:rPr lang="en-US" b="1" dirty="0" smtClean="0">
                <a:solidFill>
                  <a:schemeClr val="tx2">
                    <a:lumMod val="75000"/>
                  </a:schemeClr>
                </a:solidFill>
              </a:rPr>
              <a:t>ADC CL, BL </a:t>
            </a:r>
          </a:p>
          <a:p>
            <a:pPr marL="457200" indent="-457200">
              <a:buFont typeface="+mj-lt"/>
              <a:buAutoNum type="arabicPeriod"/>
            </a:pPr>
            <a:r>
              <a:rPr lang="en-US" b="1" dirty="0" smtClean="0">
                <a:solidFill>
                  <a:schemeClr val="tx2">
                    <a:lumMod val="75000"/>
                  </a:schemeClr>
                </a:solidFill>
              </a:rPr>
              <a:t>SUB: Subtract; </a:t>
            </a:r>
            <a:r>
              <a:rPr lang="en-US" dirty="0" smtClean="0">
                <a:solidFill>
                  <a:schemeClr val="tx2">
                    <a:lumMod val="75000"/>
                  </a:schemeClr>
                </a:solidFill>
              </a:rPr>
              <a:t>These instructions subtract the number in source from the number in  destination and put the result in the destination. </a:t>
            </a:r>
            <a:r>
              <a:rPr lang="en-US" b="1" dirty="0" smtClean="0">
                <a:solidFill>
                  <a:schemeClr val="tx2">
                    <a:lumMod val="75000"/>
                  </a:schemeClr>
                </a:solidFill>
              </a:rPr>
              <a:t>SUB CX, BX</a:t>
            </a:r>
          </a:p>
          <a:p>
            <a:pPr marL="457200" indent="-457200">
              <a:buFont typeface="+mj-lt"/>
              <a:buAutoNum type="arabicPeriod"/>
            </a:pPr>
            <a:r>
              <a:rPr lang="en-US" b="1" dirty="0" smtClean="0">
                <a:solidFill>
                  <a:schemeClr val="tx2">
                    <a:lumMod val="75000"/>
                  </a:schemeClr>
                </a:solidFill>
              </a:rPr>
              <a:t>SBB: Subtract with borrow; </a:t>
            </a:r>
            <a:r>
              <a:rPr lang="en-US" dirty="0" smtClean="0">
                <a:solidFill>
                  <a:schemeClr val="tx2">
                    <a:lumMod val="75000"/>
                  </a:schemeClr>
                </a:solidFill>
              </a:rPr>
              <a:t>The SBB instruction subtracts the content of source  from destination along with  carry flag. </a:t>
            </a:r>
            <a:r>
              <a:rPr lang="en-US" b="1" dirty="0" smtClean="0">
                <a:solidFill>
                  <a:schemeClr val="tx2">
                    <a:lumMod val="75000"/>
                  </a:schemeClr>
                </a:solidFill>
              </a:rPr>
              <a:t>SBB CH, AL</a:t>
            </a:r>
          </a:p>
          <a:p>
            <a:pPr marL="457200" indent="-457200">
              <a:buFont typeface="+mj-lt"/>
              <a:buAutoNum type="arabicPeriod"/>
            </a:pPr>
            <a:r>
              <a:rPr lang="en-US" b="1" dirty="0" smtClean="0">
                <a:solidFill>
                  <a:schemeClr val="tx2">
                    <a:lumMod val="75000"/>
                  </a:schemeClr>
                </a:solidFill>
              </a:rPr>
              <a:t>INC: Increment; </a:t>
            </a:r>
            <a:r>
              <a:rPr lang="en-US" dirty="0" smtClean="0">
                <a:solidFill>
                  <a:schemeClr val="tx2">
                    <a:lumMod val="75000"/>
                  </a:schemeClr>
                </a:solidFill>
              </a:rPr>
              <a:t>The INC instruction adds 1 to a specified register or to a memory location. AF, OF, PF, SF, and ZF are updated, but CF is not affected. </a:t>
            </a:r>
            <a:r>
              <a:rPr lang="en-US" b="1" dirty="0" smtClean="0">
                <a:solidFill>
                  <a:schemeClr val="tx2">
                    <a:lumMod val="75000"/>
                  </a:schemeClr>
                </a:solidFill>
              </a:rPr>
              <a:t>INC BL</a:t>
            </a:r>
          </a:p>
          <a:p>
            <a:pPr marL="457200" indent="-457200">
              <a:buFont typeface="+mj-lt"/>
              <a:buAutoNum type="arabicPeriod"/>
            </a:pPr>
            <a:r>
              <a:rPr lang="en-US" b="1" dirty="0" smtClean="0">
                <a:solidFill>
                  <a:schemeClr val="tx2">
                    <a:lumMod val="75000"/>
                  </a:schemeClr>
                </a:solidFill>
              </a:rPr>
              <a:t>DEC – Decrement; </a:t>
            </a:r>
            <a:r>
              <a:rPr lang="en-US" dirty="0" smtClean="0">
                <a:solidFill>
                  <a:schemeClr val="tx2">
                    <a:lumMod val="75000"/>
                  </a:schemeClr>
                </a:solidFill>
              </a:rPr>
              <a:t>This instruction subtracts 1 from the destination word or byte. The destination can be a register or a memory location. </a:t>
            </a:r>
          </a:p>
          <a:p>
            <a:pPr marL="457200" indent="-457200">
              <a:buNone/>
            </a:pPr>
            <a:r>
              <a:rPr lang="en-US" dirty="0" smtClean="0">
                <a:solidFill>
                  <a:schemeClr val="tx2">
                    <a:lumMod val="75000"/>
                  </a:schemeClr>
                </a:solidFill>
              </a:rPr>
              <a:t>	DEC CL ; Subtract 1 from content of CL register </a:t>
            </a:r>
          </a:p>
          <a:p>
            <a:pPr marL="457200" indent="-457200">
              <a:buNone/>
            </a:pPr>
            <a:r>
              <a:rPr lang="en-US" dirty="0" smtClean="0">
                <a:solidFill>
                  <a:schemeClr val="tx2">
                    <a:lumMod val="75000"/>
                  </a:schemeClr>
                </a:solidFill>
              </a:rPr>
              <a:t>	DEC BP ; Subtract 1 from content of BP register</a:t>
            </a:r>
          </a:p>
          <a:p>
            <a:pPr marL="457200" indent="-457200">
              <a:buFont typeface="+mj-lt"/>
              <a:buAutoNum type="arabicPeriod"/>
            </a:pPr>
            <a:endParaRPr lang="en-US" dirty="0" smtClean="0">
              <a:solidFill>
                <a:schemeClr val="tx2">
                  <a:lumMod val="75000"/>
                </a:schemeClr>
              </a:solidFill>
            </a:endParaRPr>
          </a:p>
        </p:txBody>
      </p:sp>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INSTRUCTION SET OF 8086</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solidFill>
                  <a:schemeClr val="tx2">
                    <a:lumMod val="75000"/>
                  </a:schemeClr>
                </a:solidFill>
              </a:rPr>
              <a:t>Arithmetic Instructions.</a:t>
            </a:r>
          </a:p>
          <a:p>
            <a:pPr marL="457200" indent="-457200">
              <a:buFont typeface="+mj-lt"/>
              <a:buAutoNum type="arabicPeriod" startAt="7"/>
            </a:pPr>
            <a:r>
              <a:rPr lang="en-US" b="1" dirty="0" smtClean="0">
                <a:solidFill>
                  <a:schemeClr val="tx2">
                    <a:lumMod val="75000"/>
                  </a:schemeClr>
                </a:solidFill>
              </a:rPr>
              <a:t>DIV (Unsigned Division):</a:t>
            </a:r>
          </a:p>
          <a:p>
            <a:pPr marL="457200" indent="-457200">
              <a:buNone/>
            </a:pPr>
            <a:endParaRPr lang="en-US" b="1" dirty="0" smtClean="0">
              <a:solidFill>
                <a:schemeClr val="tx2">
                  <a:lumMod val="75000"/>
                </a:schemeClr>
              </a:solidFill>
            </a:endParaRPr>
          </a:p>
          <a:p>
            <a:pPr marL="457200" indent="-457200">
              <a:buNone/>
            </a:pPr>
            <a:endParaRPr lang="en-US" b="1" dirty="0" smtClean="0">
              <a:solidFill>
                <a:schemeClr val="tx2">
                  <a:lumMod val="75000"/>
                </a:schemeClr>
              </a:solidFill>
            </a:endParaRPr>
          </a:p>
          <a:p>
            <a:pPr marL="457200" indent="-457200">
              <a:buNone/>
            </a:pPr>
            <a:endParaRPr lang="en-US" b="1" dirty="0" smtClean="0">
              <a:solidFill>
                <a:schemeClr val="tx2">
                  <a:lumMod val="75000"/>
                </a:schemeClr>
              </a:solidFill>
            </a:endParaRPr>
          </a:p>
          <a:p>
            <a:pPr marL="457200" indent="-457200">
              <a:buNone/>
            </a:pPr>
            <a:endParaRPr lang="en-US" b="1" dirty="0" smtClean="0">
              <a:solidFill>
                <a:schemeClr val="tx2">
                  <a:lumMod val="75000"/>
                </a:schemeClr>
              </a:solidFill>
            </a:endParaRPr>
          </a:p>
          <a:p>
            <a:pPr marL="457200" indent="-457200">
              <a:buNone/>
            </a:pPr>
            <a:endParaRPr lang="en-US" b="1" dirty="0" smtClean="0">
              <a:solidFill>
                <a:schemeClr val="tx2">
                  <a:lumMod val="75000"/>
                </a:schemeClr>
              </a:solidFill>
            </a:endParaRPr>
          </a:p>
          <a:p>
            <a:pPr marL="457200" indent="-457200">
              <a:buFont typeface="+mj-lt"/>
              <a:buAutoNum type="arabicPeriod" startAt="8"/>
            </a:pPr>
            <a:r>
              <a:rPr lang="en-US" b="1" dirty="0" smtClean="0">
                <a:solidFill>
                  <a:schemeClr val="tx2">
                    <a:lumMod val="75000"/>
                  </a:schemeClr>
                </a:solidFill>
              </a:rPr>
              <a:t>IDIV (Signed division):</a:t>
            </a:r>
          </a:p>
          <a:p>
            <a:pPr marL="457200" indent="-457200">
              <a:buNone/>
            </a:pPr>
            <a:r>
              <a:rPr lang="en-US" b="1" dirty="0" smtClean="0">
                <a:solidFill>
                  <a:schemeClr val="tx2">
                    <a:lumMod val="75000"/>
                  </a:schemeClr>
                </a:solidFill>
              </a:rPr>
              <a:t>	</a:t>
            </a:r>
            <a:r>
              <a:rPr lang="en-US" dirty="0" smtClean="0">
                <a:solidFill>
                  <a:schemeClr val="tx2">
                    <a:lumMod val="75000"/>
                  </a:schemeClr>
                </a:solidFill>
              </a:rPr>
              <a:t>This instruction is same as DIV except that both operands are signed numbers.</a:t>
            </a:r>
          </a:p>
          <a:p>
            <a:pPr marL="457200" indent="-457200">
              <a:buNone/>
            </a:pPr>
            <a:r>
              <a:rPr lang="en-US" dirty="0" smtClean="0">
                <a:solidFill>
                  <a:schemeClr val="tx2">
                    <a:lumMod val="75000"/>
                  </a:schemeClr>
                </a:solidFill>
              </a:rPr>
              <a:t>	MOV AX, -200H (AX = 0FF38H)</a:t>
            </a:r>
          </a:p>
          <a:p>
            <a:pPr marL="457200" indent="-457200">
              <a:buNone/>
            </a:pPr>
            <a:r>
              <a:rPr lang="en-US" b="1" dirty="0" smtClean="0">
                <a:solidFill>
                  <a:schemeClr val="tx2">
                    <a:lumMod val="75000"/>
                  </a:schemeClr>
                </a:solidFill>
              </a:rPr>
              <a:t>	</a:t>
            </a:r>
            <a:r>
              <a:rPr lang="en-US" dirty="0" smtClean="0">
                <a:solidFill>
                  <a:schemeClr val="tx2">
                    <a:lumMod val="75000"/>
                  </a:schemeClr>
                </a:solidFill>
              </a:rPr>
              <a:t>MOV CL,6</a:t>
            </a:r>
          </a:p>
          <a:p>
            <a:pPr marL="457200" indent="-457200">
              <a:buNone/>
            </a:pPr>
            <a:r>
              <a:rPr lang="en-US" dirty="0" smtClean="0">
                <a:solidFill>
                  <a:schemeClr val="tx2">
                    <a:lumMod val="75000"/>
                  </a:schemeClr>
                </a:solidFill>
              </a:rPr>
              <a:t>	IDIV CL;		(AL = DFH (-33) and AH = FEH = 02)</a:t>
            </a:r>
          </a:p>
          <a:p>
            <a:pPr marL="457200" indent="-457200">
              <a:buFont typeface="+mj-lt"/>
              <a:buAutoNum type="arabicPeriod" startAt="7"/>
            </a:pPr>
            <a:endParaRPr lang="en-US" b="1" dirty="0" smtClean="0">
              <a:solidFill>
                <a:schemeClr val="tx2">
                  <a:lumMod val="75000"/>
                </a:schemeClr>
              </a:solidFill>
            </a:endParaRPr>
          </a:p>
          <a:p>
            <a:pPr marL="457200" indent="-457200">
              <a:buNone/>
            </a:pPr>
            <a:r>
              <a:rPr lang="en-US" b="1" dirty="0" smtClean="0">
                <a:solidFill>
                  <a:schemeClr val="tx2">
                    <a:lumMod val="75000"/>
                  </a:schemeClr>
                </a:solidFill>
              </a:rPr>
              <a:t>	</a:t>
            </a:r>
            <a:endParaRPr lang="en-US" dirty="0" smtClean="0">
              <a:solidFill>
                <a:schemeClr val="tx2">
                  <a:lumMod val="75000"/>
                </a:schemeClr>
              </a:solidFill>
            </a:endParaRPr>
          </a:p>
          <a:p>
            <a:pPr marL="457200" indent="-457200">
              <a:buNone/>
            </a:pPr>
            <a:endParaRPr lang="en-US" dirty="0" smtClean="0">
              <a:solidFill>
                <a:schemeClr val="tx2">
                  <a:lumMod val="75000"/>
                </a:schemeClr>
              </a:solidFill>
            </a:endParaRPr>
          </a:p>
        </p:txBody>
      </p:sp>
      <p:pic>
        <p:nvPicPr>
          <p:cNvPr id="1027" name="Picture 3"/>
          <p:cNvPicPr>
            <a:picLocks noChangeAspect="1" noChangeArrowheads="1"/>
          </p:cNvPicPr>
          <p:nvPr/>
        </p:nvPicPr>
        <p:blipFill>
          <a:blip r:embed="rId3"/>
          <a:srcRect/>
          <a:stretch>
            <a:fillRect/>
          </a:stretch>
        </p:blipFill>
        <p:spPr bwMode="auto">
          <a:xfrm>
            <a:off x="1981200" y="1795464"/>
            <a:ext cx="6991350" cy="2254650"/>
          </a:xfrm>
          <a:prstGeom prst="rect">
            <a:avLst/>
          </a:prstGeom>
          <a:noFill/>
          <a:ln w="9525">
            <a:noFill/>
            <a:miter lim="800000"/>
            <a:headEnd/>
            <a:tailEnd/>
          </a:ln>
          <a:effectLst/>
        </p:spPr>
      </p:pic>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anim calcmode="lin" valueType="num">
                                      <p:cBhvr additive="base">
                                        <p:cTn id="1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anim calcmode="lin" valueType="num">
                                      <p:cBhvr additive="base">
                                        <p:cTn id="2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anim calcmode="lin" valueType="num">
                                      <p:cBhvr additive="base">
                                        <p:cTn id="3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 calcmode="lin" valueType="num">
                                      <p:cBhvr additive="base">
                                        <p:cTn id="3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anim calcmode="lin" valueType="num">
                                      <p:cBhvr additive="base">
                                        <p:cTn id="43"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13" end="13"/>
                                            </p:txEl>
                                          </p:spTgt>
                                        </p:tgtEl>
                                        <p:attrNameLst>
                                          <p:attrName>style.visibility</p:attrName>
                                        </p:attrNameLst>
                                      </p:cBhvr>
                                      <p:to>
                                        <p:strVal val="visible"/>
                                      </p:to>
                                    </p:set>
                                    <p:anim calcmode="lin" valueType="num">
                                      <p:cBhvr additive="base">
                                        <p:cTn id="49"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1027"/>
                                        </p:tgtEl>
                                        <p:attrNameLst>
                                          <p:attrName>style.visibility</p:attrName>
                                        </p:attrNameLst>
                                      </p:cBhvr>
                                      <p:to>
                                        <p:strVal val="visible"/>
                                      </p:to>
                                    </p:set>
                                    <p:animEffect transition="in" filter="wipe(down)">
                                      <p:cBhvr>
                                        <p:cTn id="55"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INSTRUCTION SET OF 8086</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solidFill>
                  <a:schemeClr val="tx2">
                    <a:lumMod val="75000"/>
                  </a:schemeClr>
                </a:solidFill>
              </a:rPr>
              <a:t>Arithmetic Instructions.</a:t>
            </a:r>
          </a:p>
          <a:p>
            <a:pPr marL="457200" indent="-457200">
              <a:buFont typeface="+mj-lt"/>
              <a:buAutoNum type="arabicPeriod" startAt="9"/>
            </a:pPr>
            <a:r>
              <a:rPr lang="en-US" b="1" dirty="0" smtClean="0">
                <a:solidFill>
                  <a:schemeClr val="tx2">
                    <a:lumMod val="75000"/>
                  </a:schemeClr>
                </a:solidFill>
              </a:rPr>
              <a:t>MUL (Unsigned Multiplication):</a:t>
            </a:r>
          </a:p>
          <a:p>
            <a:pPr marL="457200" indent="-457200">
              <a:buNone/>
            </a:pPr>
            <a:endParaRPr lang="en-US" b="1" dirty="0" smtClean="0">
              <a:solidFill>
                <a:schemeClr val="tx2">
                  <a:lumMod val="75000"/>
                </a:schemeClr>
              </a:solidFill>
            </a:endParaRPr>
          </a:p>
          <a:p>
            <a:pPr marL="457200" indent="-457200">
              <a:buNone/>
            </a:pPr>
            <a:endParaRPr lang="en-US" b="1" dirty="0" smtClean="0">
              <a:solidFill>
                <a:schemeClr val="tx2">
                  <a:lumMod val="75000"/>
                </a:schemeClr>
              </a:solidFill>
            </a:endParaRPr>
          </a:p>
          <a:p>
            <a:pPr marL="457200" indent="-457200">
              <a:buNone/>
            </a:pPr>
            <a:endParaRPr lang="en-US" b="1" dirty="0" smtClean="0">
              <a:solidFill>
                <a:schemeClr val="tx2">
                  <a:lumMod val="75000"/>
                </a:schemeClr>
              </a:solidFill>
            </a:endParaRPr>
          </a:p>
          <a:p>
            <a:pPr marL="457200" indent="-457200">
              <a:buNone/>
            </a:pPr>
            <a:endParaRPr lang="en-US" b="1" dirty="0" smtClean="0">
              <a:solidFill>
                <a:schemeClr val="tx2">
                  <a:lumMod val="75000"/>
                </a:schemeClr>
              </a:solidFill>
            </a:endParaRPr>
          </a:p>
          <a:p>
            <a:pPr marL="457200" indent="-457200">
              <a:buNone/>
            </a:pPr>
            <a:endParaRPr lang="en-US" b="1" dirty="0" smtClean="0">
              <a:solidFill>
                <a:schemeClr val="tx2">
                  <a:lumMod val="75000"/>
                </a:schemeClr>
              </a:solidFill>
            </a:endParaRPr>
          </a:p>
          <a:p>
            <a:pPr marL="457200" indent="-457200">
              <a:buFont typeface="+mj-lt"/>
              <a:buAutoNum type="arabicPeriod" startAt="10"/>
            </a:pPr>
            <a:r>
              <a:rPr lang="en-US" b="1" dirty="0" smtClean="0">
                <a:solidFill>
                  <a:schemeClr val="tx2">
                    <a:lumMod val="75000"/>
                  </a:schemeClr>
                </a:solidFill>
              </a:rPr>
              <a:t>IMUL (Signed division):</a:t>
            </a:r>
          </a:p>
          <a:p>
            <a:pPr marL="457200" indent="-457200">
              <a:buNone/>
            </a:pPr>
            <a:r>
              <a:rPr lang="en-US" b="1" dirty="0" smtClean="0">
                <a:solidFill>
                  <a:schemeClr val="tx2">
                    <a:lumMod val="75000"/>
                  </a:schemeClr>
                </a:solidFill>
              </a:rPr>
              <a:t>	</a:t>
            </a:r>
            <a:r>
              <a:rPr lang="en-US" dirty="0" smtClean="0">
                <a:solidFill>
                  <a:schemeClr val="tx2">
                    <a:lumMod val="75000"/>
                  </a:schemeClr>
                </a:solidFill>
              </a:rPr>
              <a:t>This instruction is same as MUL except that both operands are signed numbers.</a:t>
            </a:r>
          </a:p>
          <a:p>
            <a:pPr marL="457200" indent="-457200">
              <a:buNone/>
            </a:pPr>
            <a:r>
              <a:rPr lang="en-US" dirty="0" smtClean="0">
                <a:solidFill>
                  <a:schemeClr val="tx2">
                    <a:lumMod val="75000"/>
                  </a:schemeClr>
                </a:solidFill>
              </a:rPr>
              <a:t>	MOV AL, -03H</a:t>
            </a:r>
          </a:p>
          <a:p>
            <a:pPr marL="457200" indent="-457200">
              <a:buNone/>
            </a:pPr>
            <a:r>
              <a:rPr lang="en-US" b="1" dirty="0" smtClean="0">
                <a:solidFill>
                  <a:schemeClr val="tx2">
                    <a:lumMod val="75000"/>
                  </a:schemeClr>
                </a:solidFill>
              </a:rPr>
              <a:t>	</a:t>
            </a:r>
            <a:r>
              <a:rPr lang="en-US" dirty="0" smtClean="0">
                <a:solidFill>
                  <a:schemeClr val="tx2">
                    <a:lumMod val="75000"/>
                  </a:schemeClr>
                </a:solidFill>
              </a:rPr>
              <a:t>MOV CL, -05H</a:t>
            </a:r>
          </a:p>
          <a:p>
            <a:pPr marL="457200" indent="-457200">
              <a:buNone/>
            </a:pPr>
            <a:r>
              <a:rPr lang="en-US" dirty="0" smtClean="0">
                <a:solidFill>
                  <a:schemeClr val="tx2">
                    <a:lumMod val="75000"/>
                  </a:schemeClr>
                </a:solidFill>
              </a:rPr>
              <a:t>	IMUL CL;	AX= 000FH</a:t>
            </a:r>
          </a:p>
          <a:p>
            <a:pPr marL="457200" indent="-457200">
              <a:buFont typeface="+mj-lt"/>
              <a:buAutoNum type="arabicPeriod" startAt="7"/>
            </a:pPr>
            <a:endParaRPr lang="en-US" b="1" dirty="0" smtClean="0">
              <a:solidFill>
                <a:schemeClr val="tx2">
                  <a:lumMod val="75000"/>
                </a:schemeClr>
              </a:solidFill>
            </a:endParaRPr>
          </a:p>
          <a:p>
            <a:pPr marL="457200" indent="-457200">
              <a:buNone/>
            </a:pPr>
            <a:r>
              <a:rPr lang="en-US" b="1" dirty="0" smtClean="0">
                <a:solidFill>
                  <a:schemeClr val="tx2">
                    <a:lumMod val="75000"/>
                  </a:schemeClr>
                </a:solidFill>
              </a:rPr>
              <a:t>	</a:t>
            </a:r>
            <a:endParaRPr lang="en-US" dirty="0" smtClean="0">
              <a:solidFill>
                <a:schemeClr val="tx2">
                  <a:lumMod val="75000"/>
                </a:schemeClr>
              </a:solidFill>
            </a:endParaRPr>
          </a:p>
          <a:p>
            <a:pPr marL="457200" indent="-457200">
              <a:buNone/>
            </a:pPr>
            <a:endParaRPr lang="en-US" dirty="0" smtClean="0">
              <a:solidFill>
                <a:schemeClr val="tx2">
                  <a:lumMod val="75000"/>
                </a:schemeClr>
              </a:solidFill>
            </a:endParaRPr>
          </a:p>
        </p:txBody>
      </p:sp>
      <p:pic>
        <p:nvPicPr>
          <p:cNvPr id="2050" name="Picture 2"/>
          <p:cNvPicPr>
            <a:picLocks noChangeAspect="1" noChangeArrowheads="1"/>
          </p:cNvPicPr>
          <p:nvPr/>
        </p:nvPicPr>
        <p:blipFill>
          <a:blip r:embed="rId3"/>
          <a:srcRect/>
          <a:stretch>
            <a:fillRect/>
          </a:stretch>
        </p:blipFill>
        <p:spPr bwMode="auto">
          <a:xfrm>
            <a:off x="2282825" y="1858963"/>
            <a:ext cx="6996113" cy="2187575"/>
          </a:xfrm>
          <a:prstGeom prst="rect">
            <a:avLst/>
          </a:prstGeom>
          <a:noFill/>
          <a:ln w="9525">
            <a:noFill/>
            <a:miter lim="800000"/>
            <a:headEnd/>
            <a:tailEnd/>
          </a:ln>
          <a:effectLst/>
        </p:spPr>
      </p:pic>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anim calcmode="lin" valueType="num">
                                      <p:cBhvr additive="base">
                                        <p:cTn id="1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anim calcmode="lin" valueType="num">
                                      <p:cBhvr additive="base">
                                        <p:cTn id="2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anim calcmode="lin" valueType="num">
                                      <p:cBhvr additive="base">
                                        <p:cTn id="3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 calcmode="lin" valueType="num">
                                      <p:cBhvr additive="base">
                                        <p:cTn id="3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anim calcmode="lin" valueType="num">
                                      <p:cBhvr additive="base">
                                        <p:cTn id="43"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13" end="13"/>
                                            </p:txEl>
                                          </p:spTgt>
                                        </p:tgtEl>
                                        <p:attrNameLst>
                                          <p:attrName>style.visibility</p:attrName>
                                        </p:attrNameLst>
                                      </p:cBhvr>
                                      <p:to>
                                        <p:strVal val="visible"/>
                                      </p:to>
                                    </p:set>
                                    <p:anim calcmode="lin" valueType="num">
                                      <p:cBhvr additive="base">
                                        <p:cTn id="49"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2050"/>
                                        </p:tgtEl>
                                        <p:attrNameLst>
                                          <p:attrName>style.visibility</p:attrName>
                                        </p:attrNameLst>
                                      </p:cBhvr>
                                      <p:to>
                                        <p:strVal val="visible"/>
                                      </p:to>
                                    </p:set>
                                    <p:animEffect transition="in" filter="wipe(down)">
                                      <p:cBhvr>
                                        <p:cTn id="5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44FBB8-10C6-445B-9ED6-E60A211563AE}"/>
              </a:ext>
            </a:extLst>
          </p:cNvPr>
          <p:cNvSpPr>
            <a:spLocks noGrp="1"/>
          </p:cNvSpPr>
          <p:nvPr>
            <p:ph type="title"/>
          </p:nvPr>
        </p:nvSpPr>
        <p:spPr>
          <a:xfrm>
            <a:off x="0" y="0"/>
            <a:ext cx="12192000" cy="711200"/>
          </a:xfrm>
        </p:spPr>
        <p:txBody>
          <a:bodyPr/>
          <a:lstStyle/>
          <a:p>
            <a:r>
              <a:rPr smtClean="0">
                <a:solidFill>
                  <a:srgbClr val="C00000"/>
                </a:solidFill>
              </a:rPr>
              <a:t>INTRODUCTION</a:t>
            </a:r>
          </a:p>
        </p:txBody>
      </p:sp>
      <p:sp>
        <p:nvSpPr>
          <p:cNvPr id="4" name="Content Placeholder 3"/>
          <p:cNvSpPr>
            <a:spLocks noGrp="1"/>
          </p:cNvSpPr>
          <p:nvPr>
            <p:ph idx="1"/>
          </p:nvPr>
        </p:nvSpPr>
        <p:spPr/>
        <p:txBody>
          <a:bodyPr/>
          <a:lstStyle/>
          <a:p>
            <a:r>
              <a:rPr lang="en-US" sz="3600" dirty="0" smtClean="0">
                <a:latin typeface="+mj-lt"/>
                <a:cs typeface="Times New Roman" pitchFamily="18" charset="0"/>
              </a:rPr>
              <a:t>Machine language is only language that machine can understand.</a:t>
            </a:r>
          </a:p>
          <a:p>
            <a:r>
              <a:rPr lang="en-US" sz="3600" dirty="0" smtClean="0">
                <a:latin typeface="+mj-lt"/>
                <a:cs typeface="Times New Roman" pitchFamily="18" charset="0"/>
              </a:rPr>
              <a:t>Instruction in this language are written in specific bit pattern.</a:t>
            </a:r>
          </a:p>
          <a:p>
            <a:r>
              <a:rPr lang="en-US" sz="3600" dirty="0" smtClean="0">
                <a:latin typeface="+mj-lt"/>
                <a:cs typeface="Times New Roman" pitchFamily="18" charset="0"/>
              </a:rPr>
              <a:t>But this language is machine friendly but not user friendly.</a:t>
            </a:r>
          </a:p>
          <a:p>
            <a:r>
              <a:rPr lang="en-US" sz="3600" dirty="0" smtClean="0">
                <a:latin typeface="+mj-lt"/>
                <a:cs typeface="Times New Roman" pitchFamily="18" charset="0"/>
              </a:rPr>
              <a:t>To overcome this problems, Programmer develop another way to which instructions are written in English alphabets.</a:t>
            </a:r>
          </a:p>
          <a:p>
            <a:r>
              <a:rPr lang="en-US" sz="3600" dirty="0" smtClean="0">
                <a:latin typeface="+mj-lt"/>
                <a:cs typeface="Times New Roman" pitchFamily="18" charset="0"/>
              </a:rPr>
              <a:t>This new language is known as Assembly Language </a:t>
            </a:r>
          </a:p>
          <a:p>
            <a:pPr>
              <a:buNone/>
            </a:pPr>
            <a:r>
              <a:rPr lang="en-US" sz="3600" dirty="0" smtClean="0">
                <a:latin typeface="+mj-lt"/>
                <a:cs typeface="Times New Roman" pitchFamily="18" charset="0"/>
              </a:rPr>
              <a:t>	and the instruction are termed</a:t>
            </a:r>
          </a:p>
          <a:p>
            <a:pPr>
              <a:buNone/>
            </a:pPr>
            <a:r>
              <a:rPr lang="en-US" sz="3600" dirty="0" smtClean="0">
                <a:latin typeface="+mj-lt"/>
                <a:cs typeface="Times New Roman" pitchFamily="18" charset="0"/>
              </a:rPr>
              <a:t>	</a:t>
            </a:r>
            <a:r>
              <a:rPr lang="en-US" sz="3600" i="1" dirty="0" smtClean="0">
                <a:latin typeface="+mj-lt"/>
                <a:cs typeface="Times New Roman" pitchFamily="18" charset="0"/>
              </a:rPr>
              <a:t>mnemonics.</a:t>
            </a:r>
            <a:r>
              <a:rPr lang="en-US" sz="3600" dirty="0" smtClean="0">
                <a:latin typeface="+mj-lt"/>
                <a:cs typeface="Times New Roman" pitchFamily="18" charset="0"/>
              </a:rPr>
              <a:t> </a:t>
            </a:r>
            <a:endParaRPr lang="en-US" sz="3200" dirty="0" smtClean="0">
              <a:latin typeface="+mj-lt"/>
              <a:cs typeface="Times New Roman" pitchFamily="18" charset="0"/>
            </a:endParaRPr>
          </a:p>
          <a:p>
            <a:endParaRPr lang="en-US" sz="3600" dirty="0">
              <a:latin typeface="+mj-lt"/>
              <a:cs typeface="Times New Roman" pitchFamily="18" charset="0"/>
            </a:endParaRPr>
          </a:p>
        </p:txBody>
      </p:sp>
      <p:pic>
        <p:nvPicPr>
          <p:cNvPr id="6" name="Picture 2" descr="x86 - Wikipedia"/>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051519" y="4837381"/>
            <a:ext cx="3140481" cy="16591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INSTRUCTION SET OF 8086</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solidFill>
                  <a:schemeClr val="tx2">
                    <a:lumMod val="75000"/>
                  </a:schemeClr>
                </a:solidFill>
              </a:rPr>
              <a:t>Arithmetic Instructions.</a:t>
            </a:r>
          </a:p>
          <a:p>
            <a:pPr marL="457200" indent="-457200">
              <a:buFont typeface="+mj-lt"/>
              <a:buAutoNum type="arabicPeriod" startAt="11"/>
            </a:pPr>
            <a:r>
              <a:rPr lang="en-US" b="1" dirty="0" smtClean="0">
                <a:solidFill>
                  <a:schemeClr val="tx2">
                    <a:lumMod val="75000"/>
                  </a:schemeClr>
                </a:solidFill>
              </a:rPr>
              <a:t>CBW (CONVERT SIGNED BYTE TO SIGNED WORD): </a:t>
            </a:r>
            <a:r>
              <a:rPr lang="en-US" dirty="0" smtClean="0">
                <a:solidFill>
                  <a:schemeClr val="tx2">
                    <a:lumMod val="75000"/>
                  </a:schemeClr>
                </a:solidFill>
              </a:rPr>
              <a:t>This instruction copies the sign bit of the byte in AL to all the bits in AH. AH is then said to be the sign extension of AL. CBW does not affect any flag. 	Let AX = 00000000 10011011 (–155 decimal) </a:t>
            </a:r>
          </a:p>
          <a:p>
            <a:pPr marL="457200" indent="-457200">
              <a:buNone/>
            </a:pPr>
            <a:r>
              <a:rPr lang="en-US" dirty="0" smtClean="0">
                <a:solidFill>
                  <a:schemeClr val="tx2">
                    <a:lumMod val="75000"/>
                  </a:schemeClr>
                </a:solidFill>
              </a:rPr>
              <a:t>				CBW;	 Convert signed byte in AL to signed word in AX </a:t>
            </a:r>
          </a:p>
          <a:p>
            <a:pPr marL="457200" indent="-457200">
              <a:buNone/>
            </a:pPr>
            <a:r>
              <a:rPr lang="en-US" dirty="0" smtClean="0">
                <a:solidFill>
                  <a:schemeClr val="tx2">
                    <a:lumMod val="75000"/>
                  </a:schemeClr>
                </a:solidFill>
              </a:rPr>
              <a:t>				AX = 11111111 10011011 (–155 decimal) </a:t>
            </a:r>
          </a:p>
          <a:p>
            <a:pPr marL="457200" indent="-457200">
              <a:buFont typeface="+mj-lt"/>
              <a:buAutoNum type="arabicPeriod" startAt="12"/>
            </a:pPr>
            <a:r>
              <a:rPr lang="en-US" b="1" dirty="0" smtClean="0">
                <a:solidFill>
                  <a:schemeClr val="tx2">
                    <a:lumMod val="75000"/>
                  </a:schemeClr>
                </a:solidFill>
              </a:rPr>
              <a:t>CWD (CONVERT SIGNED WORD TO SIGNED DOUBLE WORD): </a:t>
            </a:r>
            <a:r>
              <a:rPr lang="en-US" dirty="0" smtClean="0">
                <a:solidFill>
                  <a:schemeClr val="tx2">
                    <a:lumMod val="75000"/>
                  </a:schemeClr>
                </a:solidFill>
              </a:rPr>
              <a:t>This instruction copies the sign bit of a word in AX to all the bits of the DX register. In other words, it extends the sign of AX into all of DX. CWD affects no flags.</a:t>
            </a:r>
          </a:p>
          <a:p>
            <a:pPr marL="457200" indent="-457200">
              <a:buNone/>
            </a:pPr>
            <a:r>
              <a:rPr lang="en-US" dirty="0" smtClean="0">
                <a:solidFill>
                  <a:schemeClr val="tx2">
                    <a:lumMod val="75000"/>
                  </a:schemeClr>
                </a:solidFill>
              </a:rPr>
              <a:t>	Let DX = 00000000 00000000, and AX = 11110000 11000111 (–3897 decimal) </a:t>
            </a:r>
          </a:p>
          <a:p>
            <a:pPr marL="457200" indent="-457200">
              <a:buNone/>
            </a:pPr>
            <a:r>
              <a:rPr lang="en-US" dirty="0" smtClean="0">
                <a:solidFill>
                  <a:schemeClr val="tx2">
                    <a:lumMod val="75000"/>
                  </a:schemeClr>
                </a:solidFill>
              </a:rPr>
              <a:t>	CWD Convert signed word in AX to signed double word in DX:AX </a:t>
            </a:r>
          </a:p>
          <a:p>
            <a:pPr marL="457200" indent="-457200">
              <a:buNone/>
            </a:pPr>
            <a:r>
              <a:rPr lang="en-US" dirty="0" smtClean="0">
                <a:solidFill>
                  <a:schemeClr val="tx2">
                    <a:lumMod val="75000"/>
                  </a:schemeClr>
                </a:solidFill>
              </a:rPr>
              <a:t>	DX = 11111111 11111111 AX = 11110000 11000111 (–3897 decimal)</a:t>
            </a:r>
          </a:p>
          <a:p>
            <a:pPr marL="457200" indent="-457200">
              <a:buFont typeface="+mj-lt"/>
              <a:buAutoNum type="arabicPeriod" startAt="13"/>
            </a:pPr>
            <a:r>
              <a:rPr lang="en-US" b="1" dirty="0" smtClean="0">
                <a:solidFill>
                  <a:schemeClr val="tx2">
                    <a:lumMod val="75000"/>
                  </a:schemeClr>
                </a:solidFill>
              </a:rPr>
              <a:t>NEG (Negate): </a:t>
            </a:r>
            <a:r>
              <a:rPr lang="en-US" dirty="0" smtClean="0">
                <a:solidFill>
                  <a:schemeClr val="tx2">
                    <a:lumMod val="75000"/>
                  </a:schemeClr>
                </a:solidFill>
              </a:rPr>
              <a:t> This Instruction produces 2’s Complement of the specified Operand.</a:t>
            </a:r>
          </a:p>
          <a:p>
            <a:pPr marL="457200" indent="-457200">
              <a:buNone/>
            </a:pPr>
            <a:r>
              <a:rPr lang="en-US" dirty="0" smtClean="0">
                <a:solidFill>
                  <a:schemeClr val="tx2">
                    <a:lumMod val="75000"/>
                  </a:schemeClr>
                </a:solidFill>
              </a:rPr>
              <a:t> </a:t>
            </a:r>
          </a:p>
          <a:p>
            <a:pPr marL="457200" indent="-457200">
              <a:buNone/>
            </a:pPr>
            <a:r>
              <a:rPr lang="en-US" dirty="0" smtClean="0">
                <a:solidFill>
                  <a:schemeClr val="tx2">
                    <a:lumMod val="75000"/>
                  </a:schemeClr>
                </a:solidFill>
              </a:rPr>
              <a:t>	</a:t>
            </a:r>
          </a:p>
          <a:p>
            <a:pPr marL="457200" indent="-457200">
              <a:buNone/>
            </a:pPr>
            <a:endParaRPr lang="en-US" dirty="0" smtClean="0">
              <a:solidFill>
                <a:schemeClr val="tx2">
                  <a:lumMod val="75000"/>
                </a:schemeClr>
              </a:solidFill>
            </a:endParaRPr>
          </a:p>
        </p:txBody>
      </p:sp>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0" end="10"/>
                                            </p:txEl>
                                          </p:spTgt>
                                        </p:tgtEl>
                                        <p:attrNameLst>
                                          <p:attrName>style.visibility</p:attrName>
                                        </p:attrNameLst>
                                      </p:cBhvr>
                                      <p:to>
                                        <p:strVal val="visible"/>
                                      </p:to>
                                    </p:set>
                                    <p:anim calcmode="lin" valueType="num">
                                      <p:cBhvr additive="base">
                                        <p:cTn id="13"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INSTRUCTION SET OF 8086</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solidFill>
                  <a:schemeClr val="tx2">
                    <a:lumMod val="75000"/>
                  </a:schemeClr>
                </a:solidFill>
              </a:rPr>
              <a:t>Logical Instructions.</a:t>
            </a:r>
          </a:p>
          <a:p>
            <a:pPr marL="457200" lvl="0" indent="-457200">
              <a:buFont typeface="+mj-lt"/>
              <a:buAutoNum type="arabicPeriod"/>
            </a:pPr>
            <a:r>
              <a:rPr lang="en-US" b="1" dirty="0" smtClean="0"/>
              <a:t>AND </a:t>
            </a:r>
            <a:r>
              <a:rPr lang="en-US" dirty="0" smtClean="0"/>
              <a:t>– Performs a bitwise logical AND operation between two operands and stores the result in the destination operand. For ex. </a:t>
            </a:r>
            <a:r>
              <a:rPr lang="en-US" b="1" dirty="0" smtClean="0"/>
              <a:t>AND CX, [SI] </a:t>
            </a:r>
          </a:p>
          <a:p>
            <a:pPr marL="457200" lvl="0" indent="-457200">
              <a:buFont typeface="+mj-lt"/>
              <a:buAutoNum type="arabicPeriod"/>
            </a:pPr>
            <a:r>
              <a:rPr lang="en-US" b="1" dirty="0" smtClean="0"/>
              <a:t>OR</a:t>
            </a:r>
            <a:r>
              <a:rPr lang="en-US" dirty="0" smtClean="0"/>
              <a:t> – Performs a bitwise logical OR operation between two operands and stores the result in the destination operand. For ex. </a:t>
            </a:r>
            <a:r>
              <a:rPr lang="en-US" b="1" dirty="0" smtClean="0"/>
              <a:t>OR AH, CL</a:t>
            </a:r>
          </a:p>
          <a:p>
            <a:pPr marL="457200" lvl="0" indent="-457200">
              <a:buFont typeface="+mj-lt"/>
              <a:buAutoNum type="arabicPeriod"/>
            </a:pPr>
            <a:r>
              <a:rPr lang="en-US" b="1" dirty="0" smtClean="0"/>
              <a:t>XOR</a:t>
            </a:r>
            <a:r>
              <a:rPr lang="en-US" dirty="0" smtClean="0"/>
              <a:t> – Performs a bitwise logical XOR (exclusive OR) operation between two operands and stores the result in the destination operand. For ex.</a:t>
            </a:r>
            <a:r>
              <a:rPr lang="en-US" b="1" dirty="0" smtClean="0"/>
              <a:t> XOR CL, BH</a:t>
            </a:r>
          </a:p>
          <a:p>
            <a:pPr marL="457200" lvl="0" indent="-457200">
              <a:buFont typeface="+mj-lt"/>
              <a:buAutoNum type="arabicPeriod"/>
            </a:pPr>
            <a:r>
              <a:rPr lang="en-US" b="1" dirty="0" smtClean="0"/>
              <a:t>NOT</a:t>
            </a:r>
            <a:r>
              <a:rPr lang="en-US" dirty="0" smtClean="0"/>
              <a:t> – Performs a bitwise logical NOT (negation) operation on the operand and stores the result in the destination operand. For ex. </a:t>
            </a:r>
            <a:r>
              <a:rPr lang="en-US" b="1" dirty="0" smtClean="0"/>
              <a:t>NOT BX</a:t>
            </a:r>
          </a:p>
          <a:p>
            <a:pPr marL="457200" lvl="0" indent="-457200">
              <a:buFont typeface="+mj-lt"/>
              <a:buAutoNum type="arabicPeriod"/>
            </a:pPr>
            <a:r>
              <a:rPr lang="en-US" b="1" dirty="0" smtClean="0"/>
              <a:t>TEST</a:t>
            </a:r>
            <a:r>
              <a:rPr lang="en-US" dirty="0" smtClean="0"/>
              <a:t> – Performs a bitwise logical AND operation between two operands, but does not store the result. Instead, it sets the condition code flags based on the result of the </a:t>
            </a:r>
            <a:r>
              <a:rPr lang="en-US" dirty="0" err="1" smtClean="0"/>
              <a:t>operation.For</a:t>
            </a:r>
            <a:r>
              <a:rPr lang="en-US" dirty="0" smtClean="0"/>
              <a:t> ex. </a:t>
            </a:r>
            <a:r>
              <a:rPr lang="en-US" b="1" dirty="0" smtClean="0"/>
              <a:t>TEST AL, BH</a:t>
            </a:r>
          </a:p>
          <a:p>
            <a:pPr marL="457200" indent="-457200">
              <a:buFont typeface="+mj-lt"/>
              <a:buAutoNum type="arabicPeriod"/>
            </a:pPr>
            <a:r>
              <a:rPr lang="en-US" b="1" dirty="0" smtClean="0"/>
              <a:t>CMP – </a:t>
            </a:r>
            <a:r>
              <a:rPr lang="en-US" dirty="0" smtClean="0"/>
              <a:t>CMP Destination, Source: This instruction compares a byte / word in the specified source with a byte / word in the specified destination. For ex, </a:t>
            </a:r>
            <a:r>
              <a:rPr lang="en-US" b="1" dirty="0" smtClean="0"/>
              <a:t>CMP BX, CX</a:t>
            </a:r>
          </a:p>
          <a:p>
            <a:pPr marL="457200" lvl="0" indent="-457200">
              <a:buNone/>
            </a:pPr>
            <a:endParaRPr lang="en-US" b="1" dirty="0" smtClean="0"/>
          </a:p>
          <a:p>
            <a:pPr marL="457200" indent="-457200">
              <a:buNone/>
            </a:pPr>
            <a:endParaRPr lang="en-US" dirty="0" smtClean="0">
              <a:solidFill>
                <a:schemeClr val="tx2">
                  <a:lumMod val="75000"/>
                </a:schemeClr>
              </a:solidFill>
            </a:endParaRPr>
          </a:p>
          <a:p>
            <a:pPr marL="457200" indent="-457200">
              <a:buNone/>
            </a:pPr>
            <a:endParaRPr lang="en-US" dirty="0" smtClean="0">
              <a:solidFill>
                <a:schemeClr val="tx2">
                  <a:lumMod val="75000"/>
                </a:schemeClr>
              </a:solidFill>
            </a:endParaRPr>
          </a:p>
        </p:txBody>
      </p:sp>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INSTRUCTION SET OF 8086</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solidFill>
                  <a:schemeClr val="tx2">
                    <a:lumMod val="75000"/>
                  </a:schemeClr>
                </a:solidFill>
              </a:rPr>
              <a:t>Shift and Rotate Instructions.</a:t>
            </a:r>
          </a:p>
          <a:p>
            <a:pPr marL="457200" lvl="0" indent="-457200">
              <a:buFont typeface="+mj-lt"/>
              <a:buAutoNum type="arabicPeriod"/>
            </a:pPr>
            <a:r>
              <a:rPr lang="en-US" b="1" dirty="0" smtClean="0"/>
              <a:t>RCL </a:t>
            </a:r>
            <a:r>
              <a:rPr lang="en-US" dirty="0" smtClean="0"/>
              <a:t>– Rotate left through carry</a:t>
            </a:r>
          </a:p>
          <a:p>
            <a:pPr marL="457200" lvl="0" indent="-457200">
              <a:buFont typeface="+mj-lt"/>
              <a:buAutoNum type="arabicPeriod"/>
            </a:pPr>
            <a:endParaRPr lang="en-US" b="1" dirty="0" smtClean="0"/>
          </a:p>
          <a:p>
            <a:pPr marL="457200" lvl="0" indent="-457200">
              <a:buFont typeface="+mj-lt"/>
              <a:buAutoNum type="arabicPeriod"/>
            </a:pPr>
            <a:endParaRPr lang="en-US" b="1" dirty="0" smtClean="0"/>
          </a:p>
          <a:p>
            <a:pPr marL="457200" lvl="0" indent="-457200">
              <a:buFont typeface="+mj-lt"/>
              <a:buAutoNum type="arabicPeriod"/>
            </a:pPr>
            <a:endParaRPr lang="en-US" b="1" dirty="0" smtClean="0"/>
          </a:p>
          <a:p>
            <a:pPr marL="457200" lvl="0" indent="-457200">
              <a:buFont typeface="+mj-lt"/>
              <a:buAutoNum type="arabicPeriod"/>
            </a:pPr>
            <a:endParaRPr lang="en-US" b="1" dirty="0" smtClean="0"/>
          </a:p>
          <a:p>
            <a:pPr marL="457200" lvl="0" indent="-457200">
              <a:buFont typeface="+mj-lt"/>
              <a:buAutoNum type="arabicPeriod"/>
            </a:pPr>
            <a:r>
              <a:rPr lang="en-US" b="1" dirty="0" smtClean="0"/>
              <a:t>ROL- </a:t>
            </a:r>
            <a:r>
              <a:rPr lang="en-US" dirty="0" smtClean="0"/>
              <a:t>Rotate left </a:t>
            </a:r>
          </a:p>
          <a:p>
            <a:pPr marL="457200" indent="-457200">
              <a:buNone/>
            </a:pPr>
            <a:endParaRPr lang="en-US" dirty="0" smtClean="0">
              <a:solidFill>
                <a:schemeClr val="tx2">
                  <a:lumMod val="75000"/>
                </a:schemeClr>
              </a:solidFill>
            </a:endParaRPr>
          </a:p>
          <a:p>
            <a:pPr marL="457200" indent="-457200">
              <a:buNone/>
            </a:pPr>
            <a:endParaRPr lang="en-US" dirty="0" smtClean="0">
              <a:solidFill>
                <a:schemeClr val="tx2">
                  <a:lumMod val="75000"/>
                </a:schemeClr>
              </a:solidFill>
            </a:endParaRPr>
          </a:p>
        </p:txBody>
      </p:sp>
      <p:pic>
        <p:nvPicPr>
          <p:cNvPr id="3075" name="Picture 3"/>
          <p:cNvPicPr>
            <a:picLocks noChangeAspect="1" noChangeArrowheads="1"/>
          </p:cNvPicPr>
          <p:nvPr/>
        </p:nvPicPr>
        <p:blipFill>
          <a:blip r:embed="rId3"/>
          <a:srcRect/>
          <a:stretch>
            <a:fillRect/>
          </a:stretch>
        </p:blipFill>
        <p:spPr bwMode="auto">
          <a:xfrm>
            <a:off x="1377950" y="1671638"/>
            <a:ext cx="5548313" cy="1684337"/>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1425575" y="4084638"/>
            <a:ext cx="5357813" cy="1584325"/>
          </a:xfrm>
          <a:prstGeom prst="rect">
            <a:avLst/>
          </a:prstGeom>
          <a:noFill/>
          <a:ln w="9525">
            <a:noFill/>
            <a:miter lim="800000"/>
            <a:headEnd/>
            <a:tailEnd/>
          </a:ln>
          <a:effectLst/>
        </p:spPr>
      </p:pic>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075"/>
                                        </p:tgtEl>
                                        <p:attrNameLst>
                                          <p:attrName>style.visibility</p:attrName>
                                        </p:attrNameLst>
                                      </p:cBhvr>
                                      <p:to>
                                        <p:strVal val="visible"/>
                                      </p:to>
                                    </p:set>
                                    <p:animEffect transition="in" filter="wipe(down)">
                                      <p:cBhvr>
                                        <p:cTn id="19" dur="500"/>
                                        <p:tgtEl>
                                          <p:spTgt spid="307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 calcmode="lin" valueType="num">
                                      <p:cBhvr additive="base">
                                        <p:cTn id="24"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076"/>
                                        </p:tgtEl>
                                        <p:attrNameLst>
                                          <p:attrName>style.visibility</p:attrName>
                                        </p:attrNameLst>
                                      </p:cBhvr>
                                      <p:to>
                                        <p:strVal val="visible"/>
                                      </p:to>
                                    </p:set>
                                    <p:animEffect transition="in" filter="wipe(down)">
                                      <p:cBhvr>
                                        <p:cTn id="30"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INSTRUCTION SET OF 8086</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solidFill>
                  <a:schemeClr val="tx2">
                    <a:lumMod val="75000"/>
                  </a:schemeClr>
                </a:solidFill>
              </a:rPr>
              <a:t>Shift and Rotate Instructions.</a:t>
            </a:r>
          </a:p>
          <a:p>
            <a:pPr marL="457200" lvl="0" indent="-457200">
              <a:buFont typeface="+mj-lt"/>
              <a:buAutoNum type="arabicPeriod"/>
            </a:pPr>
            <a:r>
              <a:rPr lang="en-US" b="1" dirty="0" smtClean="0"/>
              <a:t>RCR </a:t>
            </a:r>
            <a:r>
              <a:rPr lang="en-US" dirty="0" smtClean="0"/>
              <a:t>– Rotate right through carry</a:t>
            </a:r>
          </a:p>
          <a:p>
            <a:pPr marL="457200" lvl="0" indent="-457200">
              <a:buFont typeface="+mj-lt"/>
              <a:buAutoNum type="arabicPeriod"/>
            </a:pPr>
            <a:endParaRPr lang="en-US" b="1" dirty="0" smtClean="0"/>
          </a:p>
          <a:p>
            <a:pPr marL="457200" lvl="0" indent="-457200">
              <a:buFont typeface="+mj-lt"/>
              <a:buAutoNum type="arabicPeriod"/>
            </a:pPr>
            <a:endParaRPr lang="en-US" b="1" dirty="0" smtClean="0"/>
          </a:p>
          <a:p>
            <a:pPr marL="457200" lvl="0" indent="-457200">
              <a:buFont typeface="+mj-lt"/>
              <a:buAutoNum type="arabicPeriod"/>
            </a:pPr>
            <a:endParaRPr lang="en-US" b="1" dirty="0" smtClean="0"/>
          </a:p>
          <a:p>
            <a:pPr marL="457200" lvl="0" indent="-457200">
              <a:buFont typeface="+mj-lt"/>
              <a:buAutoNum type="arabicPeriod"/>
            </a:pPr>
            <a:endParaRPr lang="en-US" b="1" dirty="0" smtClean="0"/>
          </a:p>
          <a:p>
            <a:pPr marL="457200" lvl="0" indent="-457200">
              <a:buFont typeface="+mj-lt"/>
              <a:buAutoNum type="arabicPeriod"/>
            </a:pPr>
            <a:r>
              <a:rPr lang="en-US" b="1" dirty="0" smtClean="0"/>
              <a:t>ROR- </a:t>
            </a:r>
            <a:r>
              <a:rPr lang="en-US" dirty="0" smtClean="0"/>
              <a:t>Rotate Right</a:t>
            </a:r>
          </a:p>
          <a:p>
            <a:pPr marL="457200" indent="-457200">
              <a:buNone/>
            </a:pPr>
            <a:endParaRPr lang="en-US" dirty="0" smtClean="0">
              <a:solidFill>
                <a:schemeClr val="tx2">
                  <a:lumMod val="75000"/>
                </a:schemeClr>
              </a:solidFill>
            </a:endParaRPr>
          </a:p>
          <a:p>
            <a:pPr marL="457200" indent="-457200">
              <a:buNone/>
            </a:pPr>
            <a:endParaRPr lang="en-US" dirty="0" smtClean="0">
              <a:solidFill>
                <a:schemeClr val="tx2">
                  <a:lumMod val="75000"/>
                </a:schemeClr>
              </a:solidFill>
            </a:endParaRPr>
          </a:p>
        </p:txBody>
      </p:sp>
      <p:pic>
        <p:nvPicPr>
          <p:cNvPr id="4098" name="Picture 2"/>
          <p:cNvPicPr>
            <a:picLocks noChangeAspect="1" noChangeArrowheads="1"/>
          </p:cNvPicPr>
          <p:nvPr/>
        </p:nvPicPr>
        <p:blipFill>
          <a:blip r:embed="rId3"/>
          <a:srcRect/>
          <a:stretch>
            <a:fillRect/>
          </a:stretch>
        </p:blipFill>
        <p:spPr bwMode="auto">
          <a:xfrm>
            <a:off x="2511425" y="1722438"/>
            <a:ext cx="5510213" cy="1812925"/>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2181225" y="4157663"/>
            <a:ext cx="5486400" cy="1646237"/>
          </a:xfrm>
          <a:prstGeom prst="rect">
            <a:avLst/>
          </a:prstGeom>
          <a:noFill/>
          <a:ln w="9525">
            <a:noFill/>
            <a:miter lim="800000"/>
            <a:headEnd/>
            <a:tailEnd/>
          </a:ln>
          <a:effectLst/>
        </p:spPr>
      </p:pic>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Effect transition="in" filter="wipe(down)">
                                      <p:cBhvr>
                                        <p:cTn id="13" dur="500"/>
                                        <p:tgtEl>
                                          <p:spTgt spid="409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xEl>
                                              <p:pRg st="6" end="6"/>
                                            </p:txEl>
                                          </p:spTgt>
                                        </p:tgtEl>
                                        <p:attrNameLst>
                                          <p:attrName>style.visibility</p:attrName>
                                        </p:attrNameLst>
                                      </p:cBhvr>
                                      <p:to>
                                        <p:strVal val="visible"/>
                                      </p:to>
                                    </p:set>
                                    <p:anim calcmode="lin" valueType="num">
                                      <p:cBhvr additive="base">
                                        <p:cTn id="18"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4099"/>
                                        </p:tgtEl>
                                        <p:attrNameLst>
                                          <p:attrName>style.visibility</p:attrName>
                                        </p:attrNameLst>
                                      </p:cBhvr>
                                      <p:to>
                                        <p:strVal val="visible"/>
                                      </p:to>
                                    </p:set>
                                    <p:animEffect transition="in" filter="wipe(down)">
                                      <p:cBhvr>
                                        <p:cTn id="24"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INSTRUCTION SET OF 8086</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solidFill>
                  <a:schemeClr val="tx2">
                    <a:lumMod val="75000"/>
                  </a:schemeClr>
                </a:solidFill>
              </a:rPr>
              <a:t>Shift and Rotate Instructions.</a:t>
            </a:r>
          </a:p>
          <a:p>
            <a:pPr marL="457200" lvl="0" indent="-457200">
              <a:buFont typeface="+mj-lt"/>
              <a:buAutoNum type="arabicPeriod"/>
            </a:pPr>
            <a:r>
              <a:rPr lang="en-US" b="1" dirty="0" smtClean="0"/>
              <a:t>SAL/SHL </a:t>
            </a:r>
            <a:r>
              <a:rPr lang="en-US" dirty="0" smtClean="0"/>
              <a:t>– Arithmetic/Logical Shift left</a:t>
            </a:r>
          </a:p>
          <a:p>
            <a:pPr marL="457200" lvl="0" indent="-457200">
              <a:buNone/>
            </a:pPr>
            <a:endParaRPr lang="en-US" dirty="0" smtClean="0"/>
          </a:p>
          <a:p>
            <a:pPr marL="457200" lvl="0" indent="-457200">
              <a:buFont typeface="+mj-lt"/>
              <a:buAutoNum type="arabicPeriod"/>
            </a:pPr>
            <a:endParaRPr lang="en-US" b="1" dirty="0" smtClean="0"/>
          </a:p>
          <a:p>
            <a:pPr marL="457200" lvl="0" indent="-457200">
              <a:buFont typeface="+mj-lt"/>
              <a:buAutoNum type="arabicPeriod" startAt="2"/>
            </a:pPr>
            <a:r>
              <a:rPr lang="en-US" b="1" dirty="0" smtClean="0"/>
              <a:t>SAR- </a:t>
            </a:r>
            <a:r>
              <a:rPr lang="en-US" dirty="0" smtClean="0"/>
              <a:t>Shift Arithmetically Right</a:t>
            </a:r>
          </a:p>
          <a:p>
            <a:pPr marL="457200" lvl="0" indent="-457200">
              <a:buFont typeface="+mj-lt"/>
              <a:buAutoNum type="arabicPeriod" startAt="2"/>
            </a:pPr>
            <a:endParaRPr lang="en-US" dirty="0" smtClean="0"/>
          </a:p>
          <a:p>
            <a:pPr marL="457200" lvl="0" indent="-457200">
              <a:buFont typeface="+mj-lt"/>
              <a:buAutoNum type="arabicPeriod" startAt="2"/>
            </a:pPr>
            <a:endParaRPr lang="en-US" dirty="0" smtClean="0"/>
          </a:p>
          <a:p>
            <a:pPr marL="457200" lvl="0" indent="-457200">
              <a:buFont typeface="+mj-lt"/>
              <a:buAutoNum type="arabicPeriod" startAt="2"/>
            </a:pPr>
            <a:endParaRPr lang="en-US" dirty="0" smtClean="0"/>
          </a:p>
          <a:p>
            <a:pPr marL="457200" lvl="0" indent="-457200">
              <a:buFont typeface="+mj-lt"/>
              <a:buAutoNum type="arabicPeriod" startAt="2"/>
            </a:pPr>
            <a:r>
              <a:rPr lang="en-US" b="1" dirty="0" smtClean="0"/>
              <a:t>SHR</a:t>
            </a:r>
            <a:r>
              <a:rPr lang="en-US" dirty="0" smtClean="0"/>
              <a:t>- Logically Shift Right</a:t>
            </a:r>
          </a:p>
          <a:p>
            <a:pPr marL="457200" indent="-457200">
              <a:buNone/>
            </a:pPr>
            <a:endParaRPr lang="en-US" dirty="0" smtClean="0">
              <a:solidFill>
                <a:schemeClr val="tx2">
                  <a:lumMod val="75000"/>
                </a:schemeClr>
              </a:solidFill>
            </a:endParaRPr>
          </a:p>
          <a:p>
            <a:pPr marL="457200" indent="-457200">
              <a:buNone/>
            </a:pPr>
            <a:endParaRPr lang="en-US" dirty="0" smtClean="0">
              <a:solidFill>
                <a:schemeClr val="tx2">
                  <a:lumMod val="75000"/>
                </a:schemeClr>
              </a:solidFill>
            </a:endParaRPr>
          </a:p>
        </p:txBody>
      </p:sp>
      <p:pic>
        <p:nvPicPr>
          <p:cNvPr id="5122" name="Picture 2"/>
          <p:cNvPicPr>
            <a:picLocks noChangeAspect="1" noChangeArrowheads="1"/>
          </p:cNvPicPr>
          <p:nvPr/>
        </p:nvPicPr>
        <p:blipFill>
          <a:blip r:embed="rId3"/>
          <a:srcRect/>
          <a:stretch>
            <a:fillRect/>
          </a:stretch>
        </p:blipFill>
        <p:spPr bwMode="auto">
          <a:xfrm>
            <a:off x="2692400" y="1706563"/>
            <a:ext cx="6234113" cy="968375"/>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2630488" y="3227388"/>
            <a:ext cx="6111875" cy="1050925"/>
          </a:xfrm>
          <a:prstGeom prst="rect">
            <a:avLst/>
          </a:prstGeom>
          <a:noFill/>
          <a:ln w="9525">
            <a:noFill/>
            <a:miter lim="800000"/>
            <a:headEnd/>
            <a:tailEnd/>
          </a:ln>
          <a:effectLst/>
        </p:spPr>
      </p:pic>
      <p:pic>
        <p:nvPicPr>
          <p:cNvPr id="5124" name="Picture 4"/>
          <p:cNvPicPr>
            <a:picLocks noChangeAspect="1" noChangeArrowheads="1"/>
          </p:cNvPicPr>
          <p:nvPr/>
        </p:nvPicPr>
        <p:blipFill>
          <a:blip r:embed="rId5"/>
          <a:srcRect/>
          <a:stretch>
            <a:fillRect/>
          </a:stretch>
        </p:blipFill>
        <p:spPr bwMode="auto">
          <a:xfrm>
            <a:off x="2559050" y="5372100"/>
            <a:ext cx="6234113" cy="762000"/>
          </a:xfrm>
          <a:prstGeom prst="rect">
            <a:avLst/>
          </a:prstGeom>
          <a:noFill/>
          <a:ln w="9525">
            <a:noFill/>
            <a:miter lim="800000"/>
            <a:headEnd/>
            <a:tailEnd/>
          </a:ln>
          <a:effectLst/>
        </p:spPr>
      </p:pic>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animEffect transition="in" filter="wipe(down)">
                                      <p:cBhvr>
                                        <p:cTn id="13" dur="500"/>
                                        <p:tgtEl>
                                          <p:spTgt spid="512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 calcmode="lin" valueType="num">
                                      <p:cBhvr additive="base">
                                        <p:cTn id="18"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5123"/>
                                        </p:tgtEl>
                                        <p:attrNameLst>
                                          <p:attrName>style.visibility</p:attrName>
                                        </p:attrNameLst>
                                      </p:cBhvr>
                                      <p:to>
                                        <p:strVal val="visible"/>
                                      </p:to>
                                    </p:set>
                                    <p:animEffect transition="in" filter="wipe(down)">
                                      <p:cBhvr>
                                        <p:cTn id="24" dur="500"/>
                                        <p:tgtEl>
                                          <p:spTgt spid="512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anim calcmode="lin" valueType="num">
                                      <p:cBhvr additive="base">
                                        <p:cTn id="2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5124"/>
                                        </p:tgtEl>
                                        <p:attrNameLst>
                                          <p:attrName>style.visibility</p:attrName>
                                        </p:attrNameLst>
                                      </p:cBhvr>
                                      <p:to>
                                        <p:strVal val="visible"/>
                                      </p:to>
                                    </p:set>
                                    <p:animEffect transition="in" filter="wipe(down)">
                                      <p:cBhvr>
                                        <p:cTn id="35"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INSTRUCTION SET OF 8086</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solidFill>
                  <a:schemeClr val="tx2">
                    <a:lumMod val="75000"/>
                  </a:schemeClr>
                </a:solidFill>
              </a:rPr>
              <a:t>String Instructions.</a:t>
            </a:r>
          </a:p>
          <a:p>
            <a:pPr marL="457200" indent="-457200">
              <a:buFont typeface="+mj-lt"/>
              <a:buAutoNum type="arabicPeriod"/>
            </a:pPr>
            <a:r>
              <a:rPr lang="en-US" b="1" dirty="0" smtClean="0"/>
              <a:t>MOVSB </a:t>
            </a:r>
            <a:r>
              <a:rPr lang="en-US" dirty="0" smtClean="0"/>
              <a:t>Destination String Name, Source String Name / </a:t>
            </a:r>
            <a:r>
              <a:rPr lang="en-US" b="1" dirty="0" smtClean="0"/>
              <a:t>MOVSW</a:t>
            </a:r>
            <a:r>
              <a:rPr lang="en-US" dirty="0" smtClean="0"/>
              <a:t> Destination String Name, Source String Name</a:t>
            </a:r>
          </a:p>
          <a:p>
            <a:pPr marL="457200" indent="-457200"/>
            <a:r>
              <a:rPr lang="en-US" dirty="0" smtClean="0"/>
              <a:t>This instruction copies a byte or a word from location in the data segment to a location in the extra segment. </a:t>
            </a:r>
          </a:p>
          <a:p>
            <a:pPr marL="457200" indent="-457200"/>
            <a:r>
              <a:rPr lang="en-US" dirty="0" smtClean="0"/>
              <a:t>The offset of the source in the data segment must be in the SI register. The offset of the destination in the extra segment must be in the DI register.</a:t>
            </a:r>
          </a:p>
          <a:p>
            <a:pPr marL="457200" indent="-457200">
              <a:buFont typeface="+mj-lt"/>
              <a:buAutoNum type="arabicPeriod" startAt="2"/>
            </a:pPr>
            <a:r>
              <a:rPr lang="en-US" b="1" dirty="0" smtClean="0"/>
              <a:t>LODS / LODSB / LODSW (LOAD STRING BYTE INTO AL OR STRING WORD INTO AX)</a:t>
            </a:r>
          </a:p>
          <a:p>
            <a:pPr marL="457200" indent="-457200"/>
            <a:r>
              <a:rPr lang="en-US" dirty="0" smtClean="0"/>
              <a:t>This instruction copies a byte from a string location pointed to by SI to AL, or a word from a string location pointed to by SI to AX.</a:t>
            </a:r>
          </a:p>
          <a:p>
            <a:pPr marL="457200" indent="-457200"/>
            <a:r>
              <a:rPr lang="en-US" dirty="0" smtClean="0"/>
              <a:t>If DF=0, SI is incremented automatically or DF=1, SI is decremented automatically.</a:t>
            </a:r>
          </a:p>
          <a:p>
            <a:pPr marL="457200" indent="-457200">
              <a:buFont typeface="+mj-lt"/>
              <a:buAutoNum type="arabicPeriod" startAt="3"/>
            </a:pPr>
            <a:r>
              <a:rPr lang="en-US" b="1" dirty="0" smtClean="0"/>
              <a:t>STOS / STOSB / STOSW (STORE STRING BYTE OR STRING WORD)</a:t>
            </a:r>
            <a:endParaRPr lang="en-US" b="1" dirty="0" smtClean="0">
              <a:solidFill>
                <a:schemeClr val="tx2">
                  <a:lumMod val="75000"/>
                </a:schemeClr>
              </a:solidFill>
            </a:endParaRPr>
          </a:p>
          <a:p>
            <a:pPr marL="457200" indent="-457200"/>
            <a:r>
              <a:rPr lang="en-US" dirty="0" smtClean="0"/>
              <a:t>This instruction copies a byte from AL or a word from AX to a memory location in the extra segment pointed to by DI</a:t>
            </a:r>
            <a:endParaRPr lang="en-US" dirty="0" smtClean="0">
              <a:solidFill>
                <a:schemeClr val="tx2">
                  <a:lumMod val="75000"/>
                </a:schemeClr>
              </a:solidFill>
            </a:endParaRPr>
          </a:p>
        </p:txBody>
      </p:sp>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1"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1"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1"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1"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1"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1"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1"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INSTRUCTION SET OF 8086</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solidFill>
                  <a:schemeClr val="tx2">
                    <a:lumMod val="75000"/>
                  </a:schemeClr>
                </a:solidFill>
              </a:rPr>
              <a:t>String Instructions.</a:t>
            </a:r>
          </a:p>
          <a:p>
            <a:pPr marL="457200" indent="-457200">
              <a:buFont typeface="+mj-lt"/>
              <a:buAutoNum type="arabicPeriod" startAt="4"/>
            </a:pPr>
            <a:r>
              <a:rPr lang="en-US" b="1" dirty="0" smtClean="0"/>
              <a:t>CMPS / CMPSB / CMPSW (COMPARE STRING BYTES OR STRING WORDS): </a:t>
            </a:r>
          </a:p>
          <a:p>
            <a:pPr marL="457200" indent="-457200"/>
            <a:r>
              <a:rPr lang="en-US" dirty="0" smtClean="0"/>
              <a:t>This instruction can be used to compare a byte / word in one string with a byte / word in another string. </a:t>
            </a:r>
          </a:p>
          <a:p>
            <a:pPr marL="457200" indent="-457200"/>
            <a:r>
              <a:rPr lang="en-US" dirty="0" smtClean="0"/>
              <a:t>SI is used to hold the offset of the byte or word in the source string, and </a:t>
            </a:r>
          </a:p>
          <a:p>
            <a:pPr marL="457200" indent="-457200"/>
            <a:r>
              <a:rPr lang="en-US" dirty="0" smtClean="0"/>
              <a:t>DI is used to hold the offset of the byte or word in the destination string. </a:t>
            </a:r>
          </a:p>
          <a:p>
            <a:pPr marL="457200" indent="-457200"/>
            <a:r>
              <a:rPr lang="en-US" dirty="0" smtClean="0"/>
              <a:t>The CMPS instruction can be used with a REPE or REPNE prefix to compare all the elements of a string.</a:t>
            </a:r>
          </a:p>
          <a:p>
            <a:pPr marL="457200" indent="-457200">
              <a:buFont typeface="+mj-lt"/>
              <a:buAutoNum type="arabicPeriod" startAt="5"/>
            </a:pPr>
            <a:r>
              <a:rPr lang="en-US" b="1" dirty="0" smtClean="0"/>
              <a:t>SCAS / SCASB / SCASW (SCAN A STRING BYTE OR A STRING WORD):</a:t>
            </a:r>
          </a:p>
          <a:p>
            <a:pPr marL="457200" indent="-457200">
              <a:buNone/>
            </a:pPr>
            <a:r>
              <a:rPr lang="en-US" b="1" dirty="0" smtClean="0"/>
              <a:t>	</a:t>
            </a:r>
            <a:r>
              <a:rPr lang="en-US" dirty="0" smtClean="0"/>
              <a:t> SCAS compares a byte in AL or a word in AX with a byte or a word in ES pointed to by DI. Therefore, the string to be scanned must be in the extra segment, and DI must contain the offset of the byte or the word to be compared. </a:t>
            </a:r>
            <a:endParaRPr lang="en-US" b="1" dirty="0" smtClean="0"/>
          </a:p>
        </p:txBody>
      </p:sp>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1"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1"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1"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1"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1"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 calcmode="lin" valueType="num">
                                      <p:cBhvr additive="base">
                                        <p:cTn id="4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INSTRUCTION SET OF 8086</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solidFill>
                  <a:schemeClr val="tx2">
                    <a:lumMod val="75000"/>
                  </a:schemeClr>
                </a:solidFill>
              </a:rPr>
              <a:t>String Instructions.</a:t>
            </a:r>
          </a:p>
          <a:p>
            <a:pPr marL="457200" indent="-457200">
              <a:buFont typeface="+mj-lt"/>
              <a:buAutoNum type="arabicPeriod" startAt="6"/>
            </a:pPr>
            <a:r>
              <a:rPr lang="en-US" b="1" dirty="0" smtClean="0"/>
              <a:t>REP / REPE / REPZ / REPNE / REPNZ (PREFIX) (REPEAT STRING INSTRUCTION UNTIL SPECIFIED CONDITIONS EXIST)</a:t>
            </a:r>
          </a:p>
          <a:p>
            <a:pPr marL="457200" indent="-457200"/>
            <a:r>
              <a:rPr lang="en-US" dirty="0" smtClean="0"/>
              <a:t>REP is a prefix, which is written before one of the string instructions. </a:t>
            </a:r>
          </a:p>
          <a:p>
            <a:pPr marL="457200" indent="-457200"/>
            <a:r>
              <a:rPr lang="en-US" dirty="0" smtClean="0"/>
              <a:t>It will cause the CX register to be decremented and the string instruction to be repeated until CX = 0. </a:t>
            </a:r>
          </a:p>
          <a:p>
            <a:pPr marL="457200" indent="-457200"/>
            <a:r>
              <a:rPr lang="en-US" dirty="0" smtClean="0"/>
              <a:t>The instruction REP MOVSB, for example, will continue to copy string bytes until the number of bytes loaded into CX has been copied</a:t>
            </a:r>
            <a:r>
              <a:rPr lang="en-US" b="1" dirty="0" smtClean="0"/>
              <a:t>.</a:t>
            </a:r>
          </a:p>
          <a:p>
            <a:pPr marL="457200" indent="-457200"/>
            <a:r>
              <a:rPr lang="en-US" dirty="0" smtClean="0"/>
              <a:t>REPE and REPZ are two mnemonics for the same prefix. They stand for repeat if equal and repeat if zero, respectively</a:t>
            </a:r>
          </a:p>
          <a:p>
            <a:pPr marL="457200" indent="-457200"/>
            <a:r>
              <a:rPr lang="en-US" b="1" dirty="0" smtClean="0"/>
              <a:t>REPE CMPSB </a:t>
            </a:r>
            <a:r>
              <a:rPr lang="en-US" dirty="0" smtClean="0"/>
              <a:t>;Compare string bytes until ZF=1or CX=0.</a:t>
            </a:r>
          </a:p>
          <a:p>
            <a:pPr marL="457200" indent="-457200"/>
            <a:r>
              <a:rPr lang="en-US" dirty="0" smtClean="0"/>
              <a:t>REPNE and REPNZ are also two mnemonics for the same prefix. They stand for repeat if not equal and repeat if not zero, respectively.</a:t>
            </a:r>
          </a:p>
          <a:p>
            <a:pPr marL="457200" indent="-457200"/>
            <a:r>
              <a:rPr lang="en-US" b="1" dirty="0" smtClean="0"/>
              <a:t>REPNE SCASW ;</a:t>
            </a:r>
            <a:r>
              <a:rPr lang="en-US" dirty="0" smtClean="0"/>
              <a:t>Scan a string of word until ZF=0 or CX=0</a:t>
            </a:r>
          </a:p>
        </p:txBody>
      </p:sp>
    </p:spTree>
    <p:extLst>
      <p:ext uri="{BB962C8B-B14F-4D97-AF65-F5344CB8AC3E}">
        <p14:creationId xmlns="" xmlns:p14="http://schemas.microsoft.com/office/powerpoint/2010/main" val="74440870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INSTRUCTION SET OF 8086</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solidFill>
                  <a:schemeClr val="tx2">
                    <a:lumMod val="75000"/>
                  </a:schemeClr>
                </a:solidFill>
              </a:rPr>
              <a:t>Data Adjustment Instructions.</a:t>
            </a:r>
          </a:p>
          <a:p>
            <a:pPr marL="457200" indent="-457200">
              <a:buFont typeface="+mj-lt"/>
              <a:buAutoNum type="arabicPeriod"/>
            </a:pPr>
            <a:r>
              <a:rPr lang="en-US" b="1" dirty="0" smtClean="0"/>
              <a:t>AAA (ASCII ADJUST FOR ADDITION): </a:t>
            </a:r>
            <a:r>
              <a:rPr lang="en-US" dirty="0" smtClean="0"/>
              <a:t>The numbers 0 to 9 are represented by the ASCII codes 30H to 39H.</a:t>
            </a:r>
          </a:p>
          <a:p>
            <a:pPr marL="457200" indent="-457200">
              <a:buNone/>
            </a:pPr>
            <a:r>
              <a:rPr lang="en-US" b="1" dirty="0" smtClean="0"/>
              <a:t>	</a:t>
            </a:r>
            <a:r>
              <a:rPr lang="en-US" dirty="0" smtClean="0"/>
              <a:t> Let AL = 0011 0101 (ASCII 5), and BL = 0011 1001 (ASCII 9) </a:t>
            </a:r>
          </a:p>
          <a:p>
            <a:pPr marL="457200" indent="-457200">
              <a:buNone/>
            </a:pPr>
            <a:r>
              <a:rPr lang="en-US" dirty="0" smtClean="0"/>
              <a:t>	</a:t>
            </a:r>
            <a:r>
              <a:rPr lang="en-US" b="1" dirty="0" smtClean="0"/>
              <a:t>ADD AL, BL </a:t>
            </a:r>
            <a:r>
              <a:rPr lang="en-US" dirty="0" smtClean="0"/>
              <a:t>	;AL = 0110 1110 (6EH, which is incorrect BCD)</a:t>
            </a:r>
          </a:p>
          <a:p>
            <a:pPr marL="457200" indent="-457200">
              <a:buNone/>
            </a:pPr>
            <a:r>
              <a:rPr lang="en-US" dirty="0" smtClean="0"/>
              <a:t>	</a:t>
            </a:r>
            <a:r>
              <a:rPr lang="en-US" b="1" dirty="0" smtClean="0"/>
              <a:t>AAA</a:t>
            </a:r>
            <a:r>
              <a:rPr lang="en-US" dirty="0" smtClean="0"/>
              <a:t>		;AL = 0000 0100 (unpacked BCD 4) CF = 1 indicates answer is 14 decimal. The AAA instruction works only on the AL register</a:t>
            </a:r>
          </a:p>
          <a:p>
            <a:pPr marL="457200" indent="-457200">
              <a:buFont typeface="+mj-lt"/>
              <a:buAutoNum type="arabicPeriod" startAt="2"/>
            </a:pPr>
            <a:r>
              <a:rPr lang="en-US" b="1" dirty="0" smtClean="0"/>
              <a:t>AAS (ASCII ADJUST FOR SUBTRACTION):</a:t>
            </a:r>
            <a:endParaRPr lang="en-US" dirty="0" smtClean="0"/>
          </a:p>
          <a:p>
            <a:pPr marL="457200" indent="-457200">
              <a:buNone/>
            </a:pPr>
            <a:r>
              <a:rPr lang="en-US" b="1" dirty="0" smtClean="0"/>
              <a:t>	</a:t>
            </a:r>
            <a:r>
              <a:rPr lang="en-US" dirty="0" smtClean="0"/>
              <a:t> Let AL = 00111001 (39H or ASCII 9), and BL = 00110101 (35H or ASCII 5) </a:t>
            </a:r>
          </a:p>
          <a:p>
            <a:pPr marL="457200" indent="-457200">
              <a:buNone/>
            </a:pPr>
            <a:r>
              <a:rPr lang="en-US" dirty="0" smtClean="0"/>
              <a:t>	</a:t>
            </a:r>
            <a:r>
              <a:rPr lang="en-US" b="1" dirty="0" smtClean="0"/>
              <a:t>SUB AL, BL </a:t>
            </a:r>
            <a:r>
              <a:rPr lang="en-US" dirty="0" smtClean="0"/>
              <a:t>	;AL = 00000100 (BCD 04), and CF = 0 </a:t>
            </a:r>
          </a:p>
          <a:p>
            <a:pPr marL="457200" indent="-457200">
              <a:buNone/>
            </a:pPr>
            <a:r>
              <a:rPr lang="en-US" dirty="0" smtClean="0"/>
              <a:t>	</a:t>
            </a:r>
            <a:r>
              <a:rPr lang="en-US" b="1" dirty="0" smtClean="0"/>
              <a:t>AAS </a:t>
            </a:r>
            <a:r>
              <a:rPr lang="en-US" dirty="0" smtClean="0"/>
              <a:t>		;AL = 00000100 (BCD 04), and CF = 0 (no borrow required) </a:t>
            </a:r>
            <a:endParaRPr lang="en-US" b="1" dirty="0" smtClean="0"/>
          </a:p>
        </p:txBody>
      </p:sp>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INSTRUCTION SET OF 8086</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solidFill>
                  <a:schemeClr val="tx2">
                    <a:lumMod val="75000"/>
                  </a:schemeClr>
                </a:solidFill>
              </a:rPr>
              <a:t>Data Adjustment Instructions.</a:t>
            </a:r>
          </a:p>
          <a:p>
            <a:pPr marL="457200" indent="-457200">
              <a:buFont typeface="+mj-lt"/>
              <a:buAutoNum type="arabicPeriod" startAt="3"/>
            </a:pPr>
            <a:r>
              <a:rPr lang="en-US" b="1" dirty="0" smtClean="0"/>
              <a:t>AAM (BCD ADJUST AFTER MULTIPLY ):</a:t>
            </a:r>
            <a:r>
              <a:rPr lang="en-US" dirty="0" smtClean="0"/>
              <a:t> Before you can multiply two ASCII digits, you must first mask the upper 4 bit of each</a:t>
            </a:r>
          </a:p>
          <a:p>
            <a:pPr marL="457200" indent="-457200">
              <a:buNone/>
            </a:pPr>
            <a:r>
              <a:rPr lang="en-US" dirty="0" smtClean="0"/>
              <a:t>	Let AL = 00000101 (unpacked BCD 5), and BH = 00001001 (unpacked BCD 9) </a:t>
            </a:r>
          </a:p>
          <a:p>
            <a:pPr marL="457200" indent="-457200">
              <a:buNone/>
            </a:pPr>
            <a:r>
              <a:rPr lang="en-US" dirty="0" smtClean="0"/>
              <a:t>	</a:t>
            </a:r>
            <a:r>
              <a:rPr lang="en-US" b="1" dirty="0" smtClean="0"/>
              <a:t>MUL BH </a:t>
            </a:r>
            <a:r>
              <a:rPr lang="en-US" dirty="0" smtClean="0"/>
              <a:t>	;AL x BH: AX = 00000000 00101101 = 002DH </a:t>
            </a:r>
          </a:p>
          <a:p>
            <a:pPr marL="457200" indent="-457200">
              <a:buNone/>
            </a:pPr>
            <a:r>
              <a:rPr lang="en-US" dirty="0" smtClean="0"/>
              <a:t>	</a:t>
            </a:r>
            <a:r>
              <a:rPr lang="en-US" b="1" dirty="0" smtClean="0"/>
              <a:t>AAM</a:t>
            </a:r>
            <a:r>
              <a:rPr lang="en-US" dirty="0" smtClean="0"/>
              <a:t> 	;AX = 00000100 00000101 = 0405H (unpacked BCD for 45) </a:t>
            </a:r>
          </a:p>
          <a:p>
            <a:pPr marL="457200" indent="-457200">
              <a:buFont typeface="+mj-lt"/>
              <a:buAutoNum type="arabicPeriod" startAt="4"/>
            </a:pPr>
            <a:r>
              <a:rPr lang="en-US" b="1" dirty="0" smtClean="0"/>
              <a:t>AAD (BCD-TO-BINARY CONVERT BEFORE DIVISION):</a:t>
            </a:r>
            <a:endParaRPr lang="en-US" dirty="0" smtClean="0"/>
          </a:p>
          <a:p>
            <a:pPr marL="457200" indent="-457200">
              <a:buNone/>
            </a:pPr>
            <a:r>
              <a:rPr lang="en-US" b="1" dirty="0" smtClean="0"/>
              <a:t>	</a:t>
            </a:r>
            <a:r>
              <a:rPr lang="en-US" dirty="0" smtClean="0"/>
              <a:t> Let AX = 0607 (unpacked BCD for 67 decimal), and CH = 09H </a:t>
            </a:r>
          </a:p>
          <a:p>
            <a:pPr marL="457200" indent="-457200">
              <a:buNone/>
            </a:pPr>
            <a:r>
              <a:rPr lang="en-US" dirty="0" smtClean="0"/>
              <a:t>	</a:t>
            </a:r>
            <a:r>
              <a:rPr lang="en-US" b="1" dirty="0" smtClean="0"/>
              <a:t>AAD </a:t>
            </a:r>
            <a:r>
              <a:rPr lang="en-US" dirty="0" smtClean="0"/>
              <a:t>	;AX = 0043 (43H = 67 decimal) </a:t>
            </a:r>
          </a:p>
          <a:p>
            <a:pPr marL="457200" indent="-457200">
              <a:buNone/>
            </a:pPr>
            <a:r>
              <a:rPr lang="en-US" dirty="0" smtClean="0"/>
              <a:t>	</a:t>
            </a:r>
            <a:r>
              <a:rPr lang="en-US" b="1" dirty="0" smtClean="0"/>
              <a:t>DIV CH </a:t>
            </a:r>
            <a:r>
              <a:rPr lang="en-US" dirty="0" smtClean="0"/>
              <a:t>	;AL = 07; AH = 04; Flags undefined after DIV </a:t>
            </a:r>
            <a:endParaRPr lang="en-US" b="1" dirty="0" smtClean="0"/>
          </a:p>
        </p:txBody>
      </p:sp>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44FBB8-10C6-445B-9ED6-E60A211563AE}"/>
              </a:ext>
            </a:extLst>
          </p:cNvPr>
          <p:cNvSpPr>
            <a:spLocks noGrp="1"/>
          </p:cNvSpPr>
          <p:nvPr>
            <p:ph type="title"/>
          </p:nvPr>
        </p:nvSpPr>
        <p:spPr>
          <a:xfrm>
            <a:off x="0" y="0"/>
            <a:ext cx="12192000" cy="711200"/>
          </a:xfrm>
        </p:spPr>
        <p:txBody>
          <a:bodyPr/>
          <a:lstStyle/>
          <a:p>
            <a:r>
              <a:rPr smtClean="0">
                <a:solidFill>
                  <a:srgbClr val="C00000"/>
                </a:solidFill>
              </a:rPr>
              <a:t>INTRODUCTION</a:t>
            </a:r>
          </a:p>
        </p:txBody>
      </p:sp>
      <p:sp>
        <p:nvSpPr>
          <p:cNvPr id="4" name="Content Placeholder 3"/>
          <p:cNvSpPr>
            <a:spLocks noGrp="1"/>
          </p:cNvSpPr>
          <p:nvPr>
            <p:ph idx="1"/>
          </p:nvPr>
        </p:nvSpPr>
        <p:spPr/>
        <p:txBody>
          <a:bodyPr/>
          <a:lstStyle/>
          <a:p>
            <a:r>
              <a:rPr lang="en-US" sz="2800" dirty="0" smtClean="0">
                <a:latin typeface="+mj-lt"/>
                <a:cs typeface="Times New Roman" pitchFamily="18" charset="0"/>
              </a:rPr>
              <a:t>Mnemonics are translated in machine language either manually or by a program known as </a:t>
            </a:r>
            <a:r>
              <a:rPr lang="en-US" sz="2800" i="1" dirty="0" smtClean="0">
                <a:latin typeface="+mj-lt"/>
                <a:cs typeface="Times New Roman" pitchFamily="18" charset="0"/>
              </a:rPr>
              <a:t>Assembler</a:t>
            </a:r>
            <a:r>
              <a:rPr lang="en-US" sz="2800" dirty="0" smtClean="0">
                <a:latin typeface="+mj-lt"/>
                <a:cs typeface="Times New Roman" pitchFamily="18" charset="0"/>
              </a:rPr>
              <a:t>. </a:t>
            </a:r>
          </a:p>
          <a:p>
            <a:r>
              <a:rPr lang="en-US" sz="2800" dirty="0" smtClean="0">
                <a:latin typeface="+mj-lt"/>
                <a:cs typeface="Times New Roman" pitchFamily="18" charset="0"/>
              </a:rPr>
              <a:t>Efficient software development for the microprocessor require</a:t>
            </a:r>
          </a:p>
          <a:p>
            <a:r>
              <a:rPr lang="en-US" sz="2800" b="1" dirty="0" smtClean="0">
                <a:solidFill>
                  <a:schemeClr val="tx2">
                    <a:lumMod val="75000"/>
                  </a:schemeClr>
                </a:solidFill>
                <a:latin typeface="+mj-lt"/>
                <a:cs typeface="Times New Roman" pitchFamily="18" charset="0"/>
              </a:rPr>
              <a:t>ADDRESSING MODES</a:t>
            </a:r>
          </a:p>
          <a:p>
            <a:r>
              <a:rPr lang="en-US" sz="2800" b="1" dirty="0" smtClean="0">
                <a:solidFill>
                  <a:schemeClr val="tx2">
                    <a:lumMod val="75000"/>
                  </a:schemeClr>
                </a:solidFill>
                <a:latin typeface="+mj-lt"/>
                <a:cs typeface="Times New Roman" pitchFamily="18" charset="0"/>
              </a:rPr>
              <a:t>INSTRUCTION SET</a:t>
            </a:r>
          </a:p>
          <a:p>
            <a:r>
              <a:rPr lang="en-US" sz="2800" b="1" dirty="0" smtClean="0">
                <a:solidFill>
                  <a:schemeClr val="tx2">
                    <a:lumMod val="75000"/>
                  </a:schemeClr>
                </a:solidFill>
                <a:latin typeface="+mj-lt"/>
                <a:cs typeface="Times New Roman" pitchFamily="18" charset="0"/>
              </a:rPr>
              <a:t>INSTRUCTION FORMAT</a:t>
            </a:r>
            <a:endParaRPr lang="en-US" sz="2800" b="1" dirty="0">
              <a:solidFill>
                <a:schemeClr val="tx2">
                  <a:lumMod val="75000"/>
                </a:schemeClr>
              </a:solidFill>
              <a:latin typeface="+mj-lt"/>
              <a:cs typeface="Times New Roman" pitchFamily="18" charset="0"/>
            </a:endParaRPr>
          </a:p>
        </p:txBody>
      </p:sp>
      <p:pic>
        <p:nvPicPr>
          <p:cNvPr id="6" name="Picture 2" descr="x86 - Wikipedia"/>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051519" y="4780231"/>
            <a:ext cx="3140481" cy="16591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INSTRUCTION SET OF 8086</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solidFill>
                  <a:schemeClr val="tx2">
                    <a:lumMod val="75000"/>
                  </a:schemeClr>
                </a:solidFill>
              </a:rPr>
              <a:t>Data Adjustment Instructions.</a:t>
            </a:r>
          </a:p>
          <a:p>
            <a:pPr marL="457200" indent="-457200">
              <a:buFont typeface="+mj-lt"/>
              <a:buAutoNum type="arabicPeriod" startAt="5"/>
            </a:pPr>
            <a:r>
              <a:rPr lang="en-US" b="1" dirty="0" smtClean="0"/>
              <a:t>DAA (DECIMAL ADJUST AFTER BCD ADDITION): </a:t>
            </a:r>
            <a:r>
              <a:rPr lang="en-US" dirty="0" smtClean="0"/>
              <a:t>This instruction is used to make sure the result of adding two packed BCD numbers is adjusted to be a legal BCD number. The result of the addition must be in AL for DAA to work correctly.</a:t>
            </a:r>
          </a:p>
          <a:p>
            <a:pPr marL="457200" indent="-457200">
              <a:buNone/>
            </a:pPr>
            <a:r>
              <a:rPr lang="en-US" dirty="0" smtClean="0"/>
              <a:t>	If the lower nibble in AL after an addition is greater than 9 or AF was set by the addition, then the DAA instruction will add 6 to the lower nibble in AL. </a:t>
            </a:r>
          </a:p>
          <a:p>
            <a:pPr marL="457200" indent="-457200">
              <a:buNone/>
            </a:pPr>
            <a:r>
              <a:rPr lang="en-US" dirty="0" smtClean="0"/>
              <a:t>	If the result in the upper nibble of AL in now greater than 9 or if the carry flag was set by the addition or correction, then the DAA instruction will add 60H to AL.</a:t>
            </a:r>
          </a:p>
          <a:p>
            <a:pPr marL="457200" indent="-457200">
              <a:buNone/>
            </a:pPr>
            <a:r>
              <a:rPr lang="en-US" b="1" dirty="0" smtClean="0"/>
              <a:t>	</a:t>
            </a:r>
            <a:r>
              <a:rPr lang="en-US" dirty="0" smtClean="0"/>
              <a:t>  Let AL = 59 BCD, and BL = 35 BCD </a:t>
            </a:r>
          </a:p>
          <a:p>
            <a:pPr marL="457200" indent="-457200">
              <a:buNone/>
            </a:pPr>
            <a:r>
              <a:rPr lang="en-US" dirty="0" smtClean="0"/>
              <a:t>	</a:t>
            </a:r>
            <a:r>
              <a:rPr lang="en-US" b="1" dirty="0" smtClean="0"/>
              <a:t>ADD AL, BL	</a:t>
            </a:r>
            <a:r>
              <a:rPr lang="en-US" dirty="0" smtClean="0"/>
              <a:t>;AL = 8EH; lower nibble &gt; 9, add 06H to AL </a:t>
            </a:r>
          </a:p>
          <a:p>
            <a:pPr marL="457200" indent="-457200">
              <a:buNone/>
            </a:pPr>
            <a:r>
              <a:rPr lang="en-US" dirty="0" smtClean="0"/>
              <a:t>	</a:t>
            </a:r>
            <a:r>
              <a:rPr lang="en-US" b="1" dirty="0" smtClean="0"/>
              <a:t>DAA		</a:t>
            </a:r>
            <a:r>
              <a:rPr lang="en-US" dirty="0" smtClean="0"/>
              <a:t>; AL = 94 BCD, CF = 0</a:t>
            </a:r>
          </a:p>
          <a:p>
            <a:pPr marL="457200" indent="-457200">
              <a:buNone/>
            </a:pPr>
            <a:endParaRPr lang="en-US" dirty="0" smtClean="0">
              <a:solidFill>
                <a:schemeClr val="tx2">
                  <a:lumMod val="75000"/>
                </a:schemeClr>
              </a:solidFill>
            </a:endParaRPr>
          </a:p>
          <a:p>
            <a:pPr marL="457200" indent="-457200">
              <a:buFont typeface="+mj-lt"/>
              <a:buAutoNum type="arabicPeriod" startAt="7"/>
            </a:pPr>
            <a:endParaRPr lang="en-US" b="1" dirty="0" smtClean="0">
              <a:solidFill>
                <a:schemeClr val="tx2">
                  <a:lumMod val="75000"/>
                </a:schemeClr>
              </a:solidFill>
            </a:endParaRPr>
          </a:p>
          <a:p>
            <a:pPr marL="457200" indent="-457200">
              <a:buNone/>
            </a:pPr>
            <a:r>
              <a:rPr lang="en-US" b="1" dirty="0" smtClean="0">
                <a:solidFill>
                  <a:schemeClr val="tx2">
                    <a:lumMod val="75000"/>
                  </a:schemeClr>
                </a:solidFill>
              </a:rPr>
              <a:t>	</a:t>
            </a:r>
            <a:endParaRPr lang="en-US" dirty="0" smtClean="0">
              <a:solidFill>
                <a:schemeClr val="tx2">
                  <a:lumMod val="75000"/>
                </a:schemeClr>
              </a:solidFill>
            </a:endParaRPr>
          </a:p>
          <a:p>
            <a:pPr marL="457200" indent="-457200">
              <a:buNone/>
            </a:pPr>
            <a:endParaRPr lang="en-US" dirty="0" smtClean="0">
              <a:solidFill>
                <a:schemeClr val="tx2">
                  <a:lumMod val="75000"/>
                </a:schemeClr>
              </a:solidFill>
            </a:endParaRPr>
          </a:p>
        </p:txBody>
      </p:sp>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anim calcmode="lin" valueType="num">
                                      <p:cBhvr additive="base">
                                        <p:cTn id="49"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INSTRUCTION SET OF 8086</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solidFill>
                  <a:schemeClr val="tx2">
                    <a:lumMod val="75000"/>
                  </a:schemeClr>
                </a:solidFill>
              </a:rPr>
              <a:t>Data Adjustment Instructions.</a:t>
            </a:r>
          </a:p>
          <a:p>
            <a:pPr marL="457200" indent="-457200">
              <a:buFont typeface="+mj-lt"/>
              <a:buAutoNum type="arabicPeriod" startAt="6"/>
            </a:pPr>
            <a:r>
              <a:rPr lang="en-US" b="1" dirty="0" smtClean="0"/>
              <a:t>DAS (DECIMAL ADJUST AFTER BCD SUBTRACTION): </a:t>
            </a:r>
            <a:r>
              <a:rPr lang="en-US" dirty="0" smtClean="0"/>
              <a:t>This instruction is used after subtracting one packed BCD number from another packed BCD number, to make sure the result is correct packed BCD. </a:t>
            </a:r>
          </a:p>
          <a:p>
            <a:pPr marL="457200" indent="-457200">
              <a:buNone/>
            </a:pPr>
            <a:r>
              <a:rPr lang="en-US" dirty="0" smtClean="0"/>
              <a:t>	The result of the subtraction must be in AL for DAS to work correctly. If the lower nibble in AL after a subtraction is greater than 9 or the AF was set by the subtraction, then the DAS instruction will subtract 6 from the lower nibble AL. </a:t>
            </a:r>
          </a:p>
          <a:p>
            <a:pPr marL="457200" indent="-457200">
              <a:buNone/>
            </a:pPr>
            <a:r>
              <a:rPr lang="en-US" dirty="0" smtClean="0"/>
              <a:t>	If the result in the upper nibble is now greater than 9 or if the carry flag was set, the DAS instruction will subtract 60 from AL. </a:t>
            </a:r>
          </a:p>
          <a:p>
            <a:pPr marL="457200" indent="-457200">
              <a:buNone/>
            </a:pPr>
            <a:r>
              <a:rPr lang="en-US" dirty="0" smtClean="0"/>
              <a:t>	Let AL = 49 BCD, and BH = 72 BCD </a:t>
            </a:r>
          </a:p>
          <a:p>
            <a:pPr marL="457200" indent="-457200">
              <a:buNone/>
            </a:pPr>
            <a:r>
              <a:rPr lang="en-US" dirty="0" smtClean="0"/>
              <a:t>	</a:t>
            </a:r>
            <a:r>
              <a:rPr lang="en-US" b="1" dirty="0" smtClean="0"/>
              <a:t>SUB AL, BH	</a:t>
            </a:r>
            <a:r>
              <a:rPr lang="en-US" dirty="0" smtClean="0"/>
              <a:t>;AL = D7H; upper nibble &gt; 9, subtract 60H from AL </a:t>
            </a:r>
          </a:p>
          <a:p>
            <a:pPr marL="457200" indent="-457200">
              <a:buNone/>
            </a:pPr>
            <a:r>
              <a:rPr lang="en-US" dirty="0" smtClean="0"/>
              <a:t>	</a:t>
            </a:r>
            <a:r>
              <a:rPr lang="en-US" b="1" dirty="0" smtClean="0"/>
              <a:t>DAS</a:t>
            </a:r>
            <a:r>
              <a:rPr lang="en-US" dirty="0" smtClean="0"/>
              <a:t> 		;AL = 77 BCD, CF = 1 (borrow is needed)</a:t>
            </a:r>
          </a:p>
          <a:p>
            <a:pPr marL="457200" indent="-457200">
              <a:buNone/>
            </a:pPr>
            <a:endParaRPr lang="en-US" b="1" dirty="0" smtClean="0">
              <a:solidFill>
                <a:schemeClr val="tx2">
                  <a:lumMod val="75000"/>
                </a:schemeClr>
              </a:solidFill>
            </a:endParaRPr>
          </a:p>
          <a:p>
            <a:pPr marL="457200" indent="-457200">
              <a:buNone/>
            </a:pPr>
            <a:r>
              <a:rPr lang="en-US" b="1" dirty="0" smtClean="0">
                <a:solidFill>
                  <a:schemeClr val="tx2">
                    <a:lumMod val="75000"/>
                  </a:schemeClr>
                </a:solidFill>
              </a:rPr>
              <a:t>	</a:t>
            </a:r>
            <a:endParaRPr lang="en-US" dirty="0" smtClean="0">
              <a:solidFill>
                <a:schemeClr val="tx2">
                  <a:lumMod val="75000"/>
                </a:schemeClr>
              </a:solidFill>
            </a:endParaRPr>
          </a:p>
          <a:p>
            <a:pPr marL="457200" indent="-457200">
              <a:buNone/>
            </a:pPr>
            <a:endParaRPr lang="en-US" dirty="0" smtClean="0">
              <a:solidFill>
                <a:schemeClr val="tx2">
                  <a:lumMod val="75000"/>
                </a:schemeClr>
              </a:solidFill>
            </a:endParaRPr>
          </a:p>
        </p:txBody>
      </p:sp>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 calcmode="lin" valueType="num">
                                      <p:cBhvr additive="base">
                                        <p:cTn id="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INSTRUCTION SET OF 8086</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solidFill>
                  <a:schemeClr val="tx2">
                    <a:lumMod val="75000"/>
                  </a:schemeClr>
                </a:solidFill>
              </a:rPr>
              <a:t>Flag related Instructions.</a:t>
            </a:r>
          </a:p>
          <a:p>
            <a:pPr marL="457200" indent="-457200">
              <a:buFont typeface="+mj-lt"/>
              <a:buAutoNum type="arabicPeriod"/>
            </a:pPr>
            <a:r>
              <a:rPr lang="en-US" b="1" dirty="0" smtClean="0"/>
              <a:t>STC</a:t>
            </a:r>
            <a:r>
              <a:rPr lang="en-US" dirty="0" smtClean="0"/>
              <a:t> (SET CARRY FLAG)</a:t>
            </a:r>
          </a:p>
          <a:p>
            <a:pPr marL="457200" indent="-457200">
              <a:buFont typeface="+mj-lt"/>
              <a:buAutoNum type="arabicPeriod"/>
            </a:pPr>
            <a:r>
              <a:rPr lang="en-US" b="1" dirty="0" smtClean="0"/>
              <a:t>CLC</a:t>
            </a:r>
            <a:r>
              <a:rPr lang="en-US" dirty="0" smtClean="0"/>
              <a:t> (CLEAR CARRY FLAG) </a:t>
            </a:r>
          </a:p>
          <a:p>
            <a:pPr marL="457200" indent="-457200">
              <a:buFont typeface="+mj-lt"/>
              <a:buAutoNum type="arabicPeriod"/>
            </a:pPr>
            <a:r>
              <a:rPr lang="en-US" b="1" dirty="0" smtClean="0"/>
              <a:t>CMC</a:t>
            </a:r>
            <a:r>
              <a:rPr lang="en-US" dirty="0" smtClean="0"/>
              <a:t> (COMPLEMENT CARRY FLAG) </a:t>
            </a:r>
          </a:p>
          <a:p>
            <a:pPr marL="457200" indent="-457200">
              <a:buFont typeface="+mj-lt"/>
              <a:buAutoNum type="arabicPeriod"/>
            </a:pPr>
            <a:r>
              <a:rPr lang="en-US" b="1" dirty="0" smtClean="0"/>
              <a:t>STD</a:t>
            </a:r>
            <a:r>
              <a:rPr lang="en-US" dirty="0" smtClean="0"/>
              <a:t> (SET DIRECTION FLAG) </a:t>
            </a:r>
          </a:p>
          <a:p>
            <a:pPr marL="457200" indent="-457200">
              <a:buFont typeface="+mj-lt"/>
              <a:buAutoNum type="arabicPeriod"/>
            </a:pPr>
            <a:r>
              <a:rPr lang="en-US" b="1" dirty="0" smtClean="0"/>
              <a:t>CLD</a:t>
            </a:r>
            <a:r>
              <a:rPr lang="en-US" dirty="0" smtClean="0"/>
              <a:t> (CLEAR DIRECTION FLAG)</a:t>
            </a:r>
          </a:p>
          <a:p>
            <a:pPr marL="457200" indent="-457200">
              <a:buFont typeface="+mj-lt"/>
              <a:buAutoNum type="arabicPeriod"/>
            </a:pPr>
            <a:r>
              <a:rPr lang="en-US" b="1" dirty="0" smtClean="0"/>
              <a:t>STI</a:t>
            </a:r>
            <a:r>
              <a:rPr lang="en-US" dirty="0" smtClean="0"/>
              <a:t> (SET INTERRUPT FLAG)</a:t>
            </a:r>
          </a:p>
          <a:p>
            <a:pPr marL="457200" indent="-457200">
              <a:buFont typeface="+mj-lt"/>
              <a:buAutoNum type="arabicPeriod"/>
            </a:pPr>
            <a:r>
              <a:rPr lang="en-US" b="1" dirty="0" smtClean="0"/>
              <a:t>CLI</a:t>
            </a:r>
            <a:r>
              <a:rPr lang="en-US" dirty="0" smtClean="0"/>
              <a:t> (CLEAR INTERRUPT FLAG)</a:t>
            </a:r>
          </a:p>
          <a:p>
            <a:pPr marL="457200" indent="-457200">
              <a:buFont typeface="+mj-lt"/>
              <a:buAutoNum type="arabicPeriod"/>
            </a:pPr>
            <a:r>
              <a:rPr lang="en-US" b="1" dirty="0" smtClean="0"/>
              <a:t>LAHF</a:t>
            </a:r>
            <a:r>
              <a:rPr lang="en-US" dirty="0" smtClean="0"/>
              <a:t> (COPY LOW BYTE OF FLAG REGISTER TO AH REGISTER) </a:t>
            </a:r>
          </a:p>
          <a:p>
            <a:pPr marL="457200" indent="-457200">
              <a:buFont typeface="+mj-lt"/>
              <a:buAutoNum type="arabicPeriod"/>
            </a:pPr>
            <a:r>
              <a:rPr lang="en-US" b="1" dirty="0" smtClean="0"/>
              <a:t>SAHF</a:t>
            </a:r>
            <a:r>
              <a:rPr lang="en-US" dirty="0" smtClean="0"/>
              <a:t> (COPY AH REGISTER TO LOW BYTE OF FLAG REGISTER)</a:t>
            </a:r>
            <a:endParaRPr lang="en-US" b="1" dirty="0" smtClean="0">
              <a:solidFill>
                <a:schemeClr val="tx2">
                  <a:lumMod val="75000"/>
                </a:schemeClr>
              </a:solidFill>
            </a:endParaRPr>
          </a:p>
          <a:p>
            <a:pPr marL="457200" indent="-457200">
              <a:buNone/>
            </a:pPr>
            <a:r>
              <a:rPr lang="en-US" b="1" dirty="0" smtClean="0">
                <a:solidFill>
                  <a:schemeClr val="tx2">
                    <a:lumMod val="75000"/>
                  </a:schemeClr>
                </a:solidFill>
              </a:rPr>
              <a:t>	</a:t>
            </a:r>
            <a:endParaRPr lang="en-US" dirty="0" smtClean="0">
              <a:solidFill>
                <a:schemeClr val="tx2">
                  <a:lumMod val="75000"/>
                </a:schemeClr>
              </a:solidFill>
            </a:endParaRPr>
          </a:p>
          <a:p>
            <a:pPr marL="457200" indent="-457200">
              <a:buNone/>
            </a:pPr>
            <a:endParaRPr lang="en-US" dirty="0" smtClean="0">
              <a:solidFill>
                <a:schemeClr val="tx2">
                  <a:lumMod val="75000"/>
                </a:schemeClr>
              </a:solidFill>
            </a:endParaRPr>
          </a:p>
        </p:txBody>
      </p:sp>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anim calcmode="lin" valueType="num">
                                      <p:cBhvr additive="base">
                                        <p:cTn id="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additive="base">
                                        <p:cTn id="3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 calcmode="lin" valueType="num">
                                      <p:cBhvr additive="base">
                                        <p:cTn id="3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 calcmode="lin" valueType="num">
                                      <p:cBhvr additive="base">
                                        <p:cTn id="4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 calcmode="lin" valueType="num">
                                      <p:cBhvr additive="base">
                                        <p:cTn id="4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7" end="7"/>
                                            </p:txEl>
                                          </p:spTgt>
                                        </p:tgtEl>
                                        <p:attrNameLst>
                                          <p:attrName>style.visibility</p:attrName>
                                        </p:attrNameLst>
                                      </p:cBhvr>
                                      <p:to>
                                        <p:strVal val="visible"/>
                                      </p:to>
                                    </p:set>
                                    <p:anim calcmode="lin" valueType="num">
                                      <p:cBhvr additive="base">
                                        <p:cTn id="5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8" end="8"/>
                                            </p:txEl>
                                          </p:spTgt>
                                        </p:tgtEl>
                                        <p:attrNameLst>
                                          <p:attrName>style.visibility</p:attrName>
                                        </p:attrNameLst>
                                      </p:cBhvr>
                                      <p:to>
                                        <p:strVal val="visible"/>
                                      </p:to>
                                    </p:set>
                                    <p:anim calcmode="lin" valueType="num">
                                      <p:cBhvr additive="base">
                                        <p:cTn id="6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
                                            <p:txEl>
                                              <p:pRg st="9" end="9"/>
                                            </p:txEl>
                                          </p:spTgt>
                                        </p:tgtEl>
                                        <p:attrNameLst>
                                          <p:attrName>style.visibility</p:attrName>
                                        </p:attrNameLst>
                                      </p:cBhvr>
                                      <p:to>
                                        <p:strVal val="visible"/>
                                      </p:to>
                                    </p:set>
                                    <p:anim calcmode="lin" valueType="num">
                                      <p:cBhvr additive="base">
                                        <p:cTn id="6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
                                            <p:txEl>
                                              <p:pRg st="10" end="10"/>
                                            </p:txEl>
                                          </p:spTgt>
                                        </p:tgtEl>
                                        <p:attrNameLst>
                                          <p:attrName>style.visibility</p:attrName>
                                        </p:attrNameLst>
                                      </p:cBhvr>
                                      <p:to>
                                        <p:strVal val="visible"/>
                                      </p:to>
                                    </p:set>
                                    <p:anim calcmode="lin" valueType="num">
                                      <p:cBhvr additive="base">
                                        <p:cTn id="73"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INSTRUCTION SET OF 8086</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solidFill>
                  <a:schemeClr val="tx2">
                    <a:lumMod val="75000"/>
                  </a:schemeClr>
                </a:solidFill>
              </a:rPr>
              <a:t>Control transfer Instructions.</a:t>
            </a:r>
          </a:p>
          <a:p>
            <a:pPr marL="457200" indent="-457200">
              <a:buFont typeface="+mj-lt"/>
              <a:buAutoNum type="arabicPeriod"/>
            </a:pPr>
            <a:r>
              <a:rPr lang="en-US" b="1" dirty="0" smtClean="0"/>
              <a:t>JMP (UNCONDITIONAL JUMP TO SPECIFIED DESTINATION):</a:t>
            </a:r>
            <a:r>
              <a:rPr lang="en-US" dirty="0" smtClean="0"/>
              <a:t>This instruction will fetch the next instruction from the location specified in the instruction rather than from the next location after the JMP instruction.</a:t>
            </a:r>
          </a:p>
          <a:p>
            <a:pPr marL="457200" indent="-457200">
              <a:buFont typeface="+mj-lt"/>
              <a:buAutoNum type="arabicPeriod"/>
            </a:pPr>
            <a:r>
              <a:rPr lang="en-US" b="1" dirty="0" smtClean="0"/>
              <a:t>CALL (CALL A PROCEDURE): </a:t>
            </a:r>
            <a:r>
              <a:rPr lang="en-US" dirty="0" smtClean="0"/>
              <a:t>The CALL instruction is used to transfer execution to a subprogram or a procedure. There two basic type of calls near and far. </a:t>
            </a:r>
          </a:p>
          <a:p>
            <a:pPr marL="457200" indent="-457200">
              <a:buFont typeface="+mj-lt"/>
              <a:buAutoNum type="arabicPeriod"/>
            </a:pPr>
            <a:r>
              <a:rPr lang="en-US" b="1" dirty="0" smtClean="0"/>
              <a:t>RET (RETURN EXECUTION FROM PROCEDURE TO CALLING PROGRAM): </a:t>
            </a:r>
            <a:r>
              <a:rPr lang="en-US" dirty="0" smtClean="0"/>
              <a:t>The RET instruction will return execution from a procedure to the next instruction.</a:t>
            </a:r>
          </a:p>
          <a:p>
            <a:pPr marL="457200" indent="-457200">
              <a:buFont typeface="+mj-lt"/>
              <a:buAutoNum type="arabicPeriod"/>
            </a:pPr>
            <a:r>
              <a:rPr lang="en-US" b="1" dirty="0" smtClean="0"/>
              <a:t>INT – INT TYPE </a:t>
            </a:r>
            <a:r>
              <a:rPr lang="en-US" dirty="0" smtClean="0"/>
              <a:t>The term type in the instruction format refers to a number between 0 and 255, which identify the interrupt.</a:t>
            </a:r>
          </a:p>
          <a:p>
            <a:pPr marL="457200" indent="-457200">
              <a:buFont typeface="+mj-lt"/>
              <a:buAutoNum type="arabicPeriod"/>
            </a:pPr>
            <a:r>
              <a:rPr lang="en-US" b="1" dirty="0" smtClean="0"/>
              <a:t>INTO (INTERRUPT ON OVERFLOW): </a:t>
            </a:r>
            <a:r>
              <a:rPr lang="en-US" dirty="0" smtClean="0"/>
              <a:t>If the overflow flag (OF) is set, this instruction causes the 8086 to do an indirect far call to a procedure.</a:t>
            </a:r>
          </a:p>
          <a:p>
            <a:pPr marL="457200" indent="-457200">
              <a:buFont typeface="+mj-lt"/>
              <a:buAutoNum type="arabicPeriod"/>
            </a:pPr>
            <a:r>
              <a:rPr lang="en-US" b="1" dirty="0" smtClean="0"/>
              <a:t>IRET (INTERRUPT RETURN): </a:t>
            </a:r>
            <a:r>
              <a:rPr lang="en-US" dirty="0" smtClean="0"/>
              <a:t>The IRET instruction is used at the end of the interrupt service procedure to return execution to the interrupted program.</a:t>
            </a:r>
            <a:r>
              <a:rPr lang="en-US" b="1" dirty="0" smtClean="0">
                <a:solidFill>
                  <a:schemeClr val="tx2">
                    <a:lumMod val="75000"/>
                  </a:schemeClr>
                </a:solidFill>
              </a:rPr>
              <a:t>	</a:t>
            </a:r>
            <a:endParaRPr lang="en-US" dirty="0" smtClean="0">
              <a:solidFill>
                <a:schemeClr val="tx2">
                  <a:lumMod val="75000"/>
                </a:schemeClr>
              </a:solidFill>
            </a:endParaRPr>
          </a:p>
          <a:p>
            <a:pPr marL="457200" indent="-457200">
              <a:buNone/>
            </a:pPr>
            <a:endParaRPr lang="en-US" dirty="0" smtClean="0">
              <a:solidFill>
                <a:schemeClr val="tx2">
                  <a:lumMod val="75000"/>
                </a:schemeClr>
              </a:solidFill>
            </a:endParaRPr>
          </a:p>
        </p:txBody>
      </p:sp>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 calcmode="lin" valueType="num">
                                      <p:cBhvr additive="base">
                                        <p:cTn id="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additive="base">
                                        <p:cTn id="3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 calcmode="lin" valueType="num">
                                      <p:cBhvr additive="base">
                                        <p:cTn id="3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 calcmode="lin" valueType="num">
                                      <p:cBhvr additive="base">
                                        <p:cTn id="4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 calcmode="lin" valueType="num">
                                      <p:cBhvr additive="base">
                                        <p:cTn id="4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INSTRUCTION SET OF 8086</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solidFill>
                  <a:schemeClr val="tx2">
                    <a:lumMod val="75000"/>
                  </a:schemeClr>
                </a:solidFill>
              </a:rPr>
              <a:t>Control transfer Instructions.</a:t>
            </a:r>
          </a:p>
          <a:p>
            <a:pPr marL="457200" indent="-457200">
              <a:buFont typeface="+mj-lt"/>
              <a:buAutoNum type="arabicPeriod" startAt="7"/>
            </a:pPr>
            <a:r>
              <a:rPr lang="en-US" b="1" dirty="0" smtClean="0"/>
              <a:t>Jump</a:t>
            </a:r>
          </a:p>
          <a:p>
            <a:pPr marL="457200" indent="-457200">
              <a:buNone/>
            </a:pPr>
            <a:r>
              <a:rPr lang="en-US" b="1" dirty="0" smtClean="0"/>
              <a:t>	Conditional</a:t>
            </a:r>
            <a:endParaRPr lang="en-US" dirty="0" smtClean="0"/>
          </a:p>
          <a:p>
            <a:pPr marL="457200" indent="-457200">
              <a:buNone/>
            </a:pPr>
            <a:endParaRPr lang="en-US" dirty="0" smtClean="0">
              <a:solidFill>
                <a:schemeClr val="tx2">
                  <a:lumMod val="75000"/>
                </a:schemeClr>
              </a:solidFill>
            </a:endParaRPr>
          </a:p>
        </p:txBody>
      </p:sp>
      <p:pic>
        <p:nvPicPr>
          <p:cNvPr id="6146" name="Picture 2"/>
          <p:cNvPicPr>
            <a:picLocks noChangeAspect="1" noChangeArrowheads="1"/>
          </p:cNvPicPr>
          <p:nvPr/>
        </p:nvPicPr>
        <p:blipFill>
          <a:blip r:embed="rId3"/>
          <a:srcRect/>
          <a:stretch>
            <a:fillRect/>
          </a:stretch>
        </p:blipFill>
        <p:spPr bwMode="auto">
          <a:xfrm>
            <a:off x="2247899" y="1230411"/>
            <a:ext cx="8361363" cy="5297389"/>
          </a:xfrm>
          <a:prstGeom prst="rect">
            <a:avLst/>
          </a:prstGeom>
          <a:noFill/>
          <a:ln w="9525">
            <a:noFill/>
            <a:miter lim="800000"/>
            <a:headEnd/>
            <a:tailEnd/>
          </a:ln>
          <a:effectLst/>
        </p:spPr>
      </p:pic>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6146"/>
                                        </p:tgtEl>
                                        <p:attrNameLst>
                                          <p:attrName>style.visibility</p:attrName>
                                        </p:attrNameLst>
                                      </p:cBhvr>
                                      <p:to>
                                        <p:strVal val="visible"/>
                                      </p:to>
                                    </p:set>
                                    <p:animEffect transition="in" filter="wipe(down)">
                                      <p:cBhvr>
                                        <p:cTn id="19"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INSTRUCTION SET OF 8086</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solidFill>
                  <a:schemeClr val="tx2">
                    <a:lumMod val="75000"/>
                  </a:schemeClr>
                </a:solidFill>
              </a:rPr>
              <a:t>Control transfer Instructions.</a:t>
            </a:r>
          </a:p>
          <a:p>
            <a:pPr marL="457200" indent="-457200">
              <a:buFont typeface="+mj-lt"/>
              <a:buAutoNum type="arabicPeriod" startAt="8"/>
            </a:pPr>
            <a:r>
              <a:rPr lang="en-US" b="1" dirty="0" smtClean="0"/>
              <a:t>LOOP (JUMP TO SPECIFIED LABEL IF CX ≠ 0 AFTER AUTO DECREMENT): </a:t>
            </a:r>
            <a:r>
              <a:rPr lang="en-US" dirty="0" smtClean="0"/>
              <a:t>This instruction is used to repeat a series of instructions some number of times. The number of times the instruction sequence is to be repeated is loaded into CX. 	</a:t>
            </a:r>
          </a:p>
          <a:p>
            <a:pPr marL="457200" indent="-457200">
              <a:buNone/>
            </a:pPr>
            <a:r>
              <a:rPr lang="en-US" dirty="0" smtClean="0"/>
              <a:t>	Each time the LOOP instruction executes, CX is automatically decremented by 1.</a:t>
            </a:r>
          </a:p>
          <a:p>
            <a:pPr marL="457200" indent="-457200">
              <a:buFont typeface="+mj-lt"/>
              <a:buAutoNum type="arabicPeriod" startAt="9"/>
            </a:pPr>
            <a:r>
              <a:rPr lang="en-US" b="1" dirty="0" smtClean="0"/>
              <a:t>LOOPE / LOOPZ (LOOP WHILE CX ≠ 0 AND ZF = 1): </a:t>
            </a:r>
            <a:r>
              <a:rPr lang="en-US" dirty="0" smtClean="0"/>
              <a:t>This instruction is used to repeat a group of instructions some number of times, or until the zero flag becomes 0. The two ways to exit the loop are CX = 0 or ZF = 0.</a:t>
            </a:r>
          </a:p>
          <a:p>
            <a:pPr marL="457200" indent="-457200">
              <a:buFont typeface="+mj-lt"/>
              <a:buAutoNum type="arabicPeriod" startAt="9"/>
            </a:pPr>
            <a:r>
              <a:rPr lang="en-US" b="1" dirty="0" smtClean="0"/>
              <a:t>LOOPNE / LOOPNZ (LOOP WHILE CX ≠ 0 AND ZF = 0): </a:t>
            </a:r>
            <a:r>
              <a:rPr lang="en-US" dirty="0" smtClean="0"/>
              <a:t>This instruction is used to repeat a group of instructions some number of times, or until the zero flag becomes a 1. The two ways to exit the loop are CX = 0 or ZF = 1.</a:t>
            </a:r>
          </a:p>
          <a:p>
            <a:pPr marL="457200" indent="-457200">
              <a:buNone/>
            </a:pPr>
            <a:endParaRPr lang="en-US" dirty="0" smtClean="0">
              <a:solidFill>
                <a:schemeClr val="tx2">
                  <a:lumMod val="75000"/>
                </a:schemeClr>
              </a:solidFill>
            </a:endParaRPr>
          </a:p>
        </p:txBody>
      </p:sp>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INSTRUCTION SET OF 8086</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solidFill>
                  <a:schemeClr val="tx2">
                    <a:lumMod val="75000"/>
                  </a:schemeClr>
                </a:solidFill>
              </a:rPr>
              <a:t>Process Control Instructions(MISCELLANEOUS INSTRUCTIONS)</a:t>
            </a:r>
          </a:p>
          <a:p>
            <a:pPr marL="457200" indent="-457200">
              <a:buFont typeface="+mj-lt"/>
              <a:buAutoNum type="arabicPeriod"/>
            </a:pPr>
            <a:r>
              <a:rPr lang="en-US" b="1" dirty="0" smtClean="0"/>
              <a:t>NOP (PERFORM NO OPERATION): </a:t>
            </a:r>
            <a:r>
              <a:rPr lang="en-US" dirty="0" smtClean="0"/>
              <a:t>This instruction simply uses up three clock cycles. The NOP instruction can be used to increase the delay of a delay loop.</a:t>
            </a:r>
          </a:p>
          <a:p>
            <a:pPr marL="457200" indent="-457200">
              <a:buFont typeface="+mj-lt"/>
              <a:buAutoNum type="arabicPeriod"/>
            </a:pPr>
            <a:r>
              <a:rPr lang="en-US" b="1" dirty="0" smtClean="0"/>
              <a:t>ESC (ESCAPE): </a:t>
            </a:r>
            <a:r>
              <a:rPr lang="en-US" dirty="0" smtClean="0"/>
              <a:t>This instruction is used to pass instructions to a coprocessor, such as the 8087 Math coprocessor, which shares the address and data bus with 8086.</a:t>
            </a:r>
          </a:p>
          <a:p>
            <a:pPr marL="457200" indent="-457200">
              <a:buFont typeface="+mj-lt"/>
              <a:buAutoNum type="arabicPeriod"/>
            </a:pPr>
            <a:r>
              <a:rPr lang="en-US" b="1" dirty="0" smtClean="0"/>
              <a:t>HLT (HALT PROCESSING): </a:t>
            </a:r>
            <a:r>
              <a:rPr lang="en-US" dirty="0" smtClean="0"/>
              <a:t>The HLT instruction causes the 8086 to stop fetching and executing instructions.</a:t>
            </a:r>
          </a:p>
          <a:p>
            <a:pPr marL="457200" indent="-457200">
              <a:buFont typeface="+mj-lt"/>
              <a:buAutoNum type="arabicPeriod"/>
            </a:pPr>
            <a:r>
              <a:rPr lang="en-US" b="1" dirty="0" smtClean="0"/>
              <a:t>WAIT – WAIT FOR SIGNAL OR INTERRUPT SIGNAL: </a:t>
            </a:r>
            <a:r>
              <a:rPr lang="en-US" dirty="0" smtClean="0"/>
              <a:t>When this instruction is executed, the 8086 enters an idle condition in which it is doing no processing.</a:t>
            </a:r>
          </a:p>
          <a:p>
            <a:pPr marL="457200" indent="-457200">
              <a:buFont typeface="+mj-lt"/>
              <a:buAutoNum type="arabicPeriod"/>
            </a:pPr>
            <a:r>
              <a:rPr lang="en-US" b="1" dirty="0" smtClean="0"/>
              <a:t>LOCK – ASSERT BUS LOCK SIGNAL: </a:t>
            </a:r>
            <a:r>
              <a:rPr lang="en-US" dirty="0" smtClean="0"/>
              <a:t> This instruction prevents the other processor </a:t>
            </a:r>
            <a:r>
              <a:rPr lang="en-US" dirty="0" err="1" smtClean="0"/>
              <a:t>rom</a:t>
            </a:r>
            <a:r>
              <a:rPr lang="en-US" dirty="0" smtClean="0"/>
              <a:t> acquiring the buses during execution of an instruction. </a:t>
            </a:r>
          </a:p>
          <a:p>
            <a:pPr marL="457200" indent="-457200">
              <a:buNone/>
            </a:pPr>
            <a:r>
              <a:rPr lang="en-US" b="1" dirty="0" smtClean="0">
                <a:solidFill>
                  <a:schemeClr val="tx2">
                    <a:lumMod val="75000"/>
                  </a:schemeClr>
                </a:solidFill>
              </a:rPr>
              <a:t>	While Executing MOV AX, 2000H DMA controller request buses then Microprocessor stops this  data transfer execution.</a:t>
            </a:r>
          </a:p>
          <a:p>
            <a:pPr marL="457200" indent="-457200">
              <a:buNone/>
            </a:pPr>
            <a:r>
              <a:rPr lang="en-US" b="1" dirty="0" smtClean="0">
                <a:solidFill>
                  <a:schemeClr val="tx2">
                    <a:lumMod val="75000"/>
                  </a:schemeClr>
                </a:solidFill>
              </a:rPr>
              <a:t>But, while LOCK MOV AX, 2000H, processor will not release the buses before execution. </a:t>
            </a:r>
            <a:endParaRPr lang="en-US" dirty="0" smtClean="0">
              <a:solidFill>
                <a:schemeClr val="tx2">
                  <a:lumMod val="75000"/>
                </a:schemeClr>
              </a:solidFill>
            </a:endParaRPr>
          </a:p>
        </p:txBody>
      </p:sp>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ASSEMBLY LANGUAGE</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dirty="0" smtClean="0">
                <a:solidFill>
                  <a:schemeClr val="tx2">
                    <a:lumMod val="75000"/>
                  </a:schemeClr>
                </a:solidFill>
              </a:rPr>
              <a:t>Assembly language is symbolic representation of Machine language.</a:t>
            </a:r>
          </a:p>
          <a:p>
            <a:pPr marL="457200" indent="-457200">
              <a:buFont typeface="Wingdings" pitchFamily="2" charset="2"/>
              <a:buChar char="q"/>
            </a:pPr>
            <a:r>
              <a:rPr lang="en-US" dirty="0" smtClean="0">
                <a:solidFill>
                  <a:schemeClr val="tx2">
                    <a:lumMod val="75000"/>
                  </a:schemeClr>
                </a:solidFill>
              </a:rPr>
              <a:t>Assembly language is more user friendly than machine language because it uses English alphabets instead of bits.</a:t>
            </a:r>
          </a:p>
          <a:p>
            <a:pPr marL="457200" indent="-457200">
              <a:buFont typeface="Wingdings" pitchFamily="2" charset="2"/>
              <a:buChar char="q"/>
            </a:pPr>
            <a:r>
              <a:rPr lang="en-US" dirty="0" smtClean="0">
                <a:solidFill>
                  <a:schemeClr val="tx2">
                    <a:lumMod val="75000"/>
                  </a:schemeClr>
                </a:solidFill>
              </a:rPr>
              <a:t>An assembly language program is sequence of statements, there are three classes of statements:</a:t>
            </a:r>
          </a:p>
          <a:p>
            <a:pPr marL="1001712" lvl="1" indent="-457200">
              <a:buFont typeface="Wingdings" pitchFamily="2" charset="2"/>
              <a:buChar char="q"/>
            </a:pPr>
            <a:r>
              <a:rPr lang="en-US" b="1" dirty="0" smtClean="0">
                <a:solidFill>
                  <a:schemeClr val="tx2">
                    <a:lumMod val="75000"/>
                  </a:schemeClr>
                </a:solidFill>
              </a:rPr>
              <a:t>Instructions	</a:t>
            </a:r>
          </a:p>
          <a:p>
            <a:pPr marL="1001712" lvl="1" indent="-457200">
              <a:buFont typeface="Wingdings" pitchFamily="2" charset="2"/>
              <a:buChar char="q"/>
            </a:pPr>
            <a:r>
              <a:rPr lang="en-US" b="1" dirty="0" err="1" smtClean="0">
                <a:solidFill>
                  <a:schemeClr val="tx2">
                    <a:lumMod val="75000"/>
                  </a:schemeClr>
                </a:solidFill>
              </a:rPr>
              <a:t>Psuedo</a:t>
            </a:r>
            <a:r>
              <a:rPr lang="en-US" b="1" dirty="0" smtClean="0">
                <a:solidFill>
                  <a:schemeClr val="tx2">
                    <a:lumMod val="75000"/>
                  </a:schemeClr>
                </a:solidFill>
              </a:rPr>
              <a:t> Operations and</a:t>
            </a:r>
          </a:p>
          <a:p>
            <a:pPr marL="1001712" lvl="1" indent="-457200">
              <a:buFont typeface="Wingdings" pitchFamily="2" charset="2"/>
              <a:buChar char="q"/>
            </a:pPr>
            <a:r>
              <a:rPr lang="en-US" b="1" dirty="0" smtClean="0">
                <a:solidFill>
                  <a:schemeClr val="tx2">
                    <a:lumMod val="75000"/>
                  </a:schemeClr>
                </a:solidFill>
              </a:rPr>
              <a:t>Directives</a:t>
            </a:r>
          </a:p>
          <a:p>
            <a:pPr marL="457200" indent="-457200">
              <a:buFont typeface="Wingdings" pitchFamily="2" charset="2"/>
              <a:buChar char="q"/>
            </a:pPr>
            <a:r>
              <a:rPr lang="en-US" dirty="0" smtClean="0">
                <a:solidFill>
                  <a:schemeClr val="tx2">
                    <a:lumMod val="75000"/>
                  </a:schemeClr>
                </a:solidFill>
              </a:rPr>
              <a:t>An assembly statement contain four fields:</a:t>
            </a:r>
          </a:p>
          <a:p>
            <a:pPr marL="1001712" lvl="1" indent="-457200">
              <a:buFont typeface="Wingdings" pitchFamily="2" charset="2"/>
              <a:buChar char="q"/>
            </a:pPr>
            <a:r>
              <a:rPr lang="en-US" b="1" dirty="0" smtClean="0">
                <a:solidFill>
                  <a:schemeClr val="tx2">
                    <a:lumMod val="75000"/>
                  </a:schemeClr>
                </a:solidFill>
              </a:rPr>
              <a:t>Label</a:t>
            </a:r>
          </a:p>
          <a:p>
            <a:pPr marL="1001712" lvl="1" indent="-457200">
              <a:buFont typeface="Wingdings" pitchFamily="2" charset="2"/>
              <a:buChar char="q"/>
            </a:pPr>
            <a:r>
              <a:rPr lang="en-US" b="1" dirty="0" err="1" smtClean="0">
                <a:solidFill>
                  <a:schemeClr val="tx2">
                    <a:lumMod val="75000"/>
                  </a:schemeClr>
                </a:solidFill>
              </a:rPr>
              <a:t>Opcode</a:t>
            </a:r>
            <a:endParaRPr lang="en-US" b="1" dirty="0" smtClean="0">
              <a:solidFill>
                <a:schemeClr val="tx2">
                  <a:lumMod val="75000"/>
                </a:schemeClr>
              </a:solidFill>
            </a:endParaRPr>
          </a:p>
          <a:p>
            <a:pPr marL="1001712" lvl="1" indent="-457200">
              <a:buFont typeface="Wingdings" pitchFamily="2" charset="2"/>
              <a:buChar char="q"/>
            </a:pPr>
            <a:r>
              <a:rPr lang="en-US" b="1" dirty="0" smtClean="0">
                <a:solidFill>
                  <a:schemeClr val="tx2">
                    <a:lumMod val="75000"/>
                  </a:schemeClr>
                </a:solidFill>
              </a:rPr>
              <a:t>Operands</a:t>
            </a:r>
          </a:p>
          <a:p>
            <a:pPr marL="1001712" lvl="1" indent="-457200">
              <a:buFont typeface="Wingdings" pitchFamily="2" charset="2"/>
              <a:buChar char="q"/>
            </a:pPr>
            <a:r>
              <a:rPr lang="en-US" b="1" dirty="0" smtClean="0">
                <a:solidFill>
                  <a:schemeClr val="tx2">
                    <a:lumMod val="75000"/>
                  </a:schemeClr>
                </a:solidFill>
              </a:rPr>
              <a:t>Comments </a:t>
            </a:r>
          </a:p>
          <a:p>
            <a:pPr marL="457200" indent="-457200">
              <a:buFont typeface="Wingdings" pitchFamily="2" charset="2"/>
              <a:buChar char="q"/>
            </a:pPr>
            <a:endParaRPr lang="en-US" dirty="0" smtClean="0">
              <a:solidFill>
                <a:schemeClr val="tx2">
                  <a:lumMod val="75000"/>
                </a:schemeClr>
              </a:solidFill>
            </a:endParaRPr>
          </a:p>
          <a:p>
            <a:pPr marL="1001712" lvl="1" indent="-457200">
              <a:buNone/>
            </a:pPr>
            <a:endParaRPr lang="en-US" dirty="0" smtClean="0">
              <a:solidFill>
                <a:schemeClr val="tx2">
                  <a:lumMod val="75000"/>
                </a:schemeClr>
              </a:solidFill>
            </a:endParaRPr>
          </a:p>
        </p:txBody>
      </p:sp>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 calcmode="lin" valueType="num">
                                      <p:cBhvr additive="base">
                                        <p:cTn id="4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anim calcmode="lin" valueType="num">
                                      <p:cBhvr additive="base">
                                        <p:cTn id="4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anim calcmode="lin" valueType="num">
                                      <p:cBhvr additive="base">
                                        <p:cTn id="49"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anim calcmode="lin" valueType="num">
                                      <p:cBhvr additive="base">
                                        <p:cTn id="53"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ASSEMBLY LANGUAGE PROGRAM DEVELOPMENT TOOLS</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dirty="0" smtClean="0">
                <a:solidFill>
                  <a:schemeClr val="tx2">
                    <a:lumMod val="75000"/>
                  </a:schemeClr>
                </a:solidFill>
              </a:rPr>
              <a:t>Assembly language program development tools are the components that are used to write and execute an assembly program.</a:t>
            </a:r>
          </a:p>
          <a:p>
            <a:pPr marL="1001712" lvl="1" indent="-457200">
              <a:buFont typeface="Wingdings" pitchFamily="2" charset="2"/>
              <a:buChar char="q"/>
            </a:pPr>
            <a:r>
              <a:rPr lang="en-US" dirty="0" smtClean="0">
                <a:solidFill>
                  <a:schemeClr val="tx2">
                    <a:lumMod val="75000"/>
                  </a:schemeClr>
                </a:solidFill>
              </a:rPr>
              <a:t>These tools are:</a:t>
            </a:r>
          </a:p>
          <a:p>
            <a:pPr marL="1001712" lvl="1" indent="-457200">
              <a:buFont typeface="Wingdings" pitchFamily="2" charset="2"/>
              <a:buChar char="q"/>
            </a:pPr>
            <a:r>
              <a:rPr lang="en-US" b="1" dirty="0" smtClean="0">
                <a:solidFill>
                  <a:schemeClr val="tx2">
                    <a:lumMod val="75000"/>
                  </a:schemeClr>
                </a:solidFill>
              </a:rPr>
              <a:t>Editor</a:t>
            </a:r>
          </a:p>
          <a:p>
            <a:pPr marL="1001712" lvl="1" indent="-457200">
              <a:buFont typeface="Wingdings" pitchFamily="2" charset="2"/>
              <a:buChar char="q"/>
            </a:pPr>
            <a:r>
              <a:rPr lang="en-US" b="1" dirty="0" smtClean="0">
                <a:solidFill>
                  <a:schemeClr val="tx2">
                    <a:lumMod val="75000"/>
                  </a:schemeClr>
                </a:solidFill>
              </a:rPr>
              <a:t>Assembler</a:t>
            </a:r>
          </a:p>
          <a:p>
            <a:pPr marL="1001712" lvl="1" indent="-457200">
              <a:buFont typeface="Wingdings" pitchFamily="2" charset="2"/>
              <a:buChar char="q"/>
            </a:pPr>
            <a:r>
              <a:rPr lang="en-US" b="1" dirty="0" smtClean="0">
                <a:solidFill>
                  <a:schemeClr val="tx2">
                    <a:lumMod val="75000"/>
                  </a:schemeClr>
                </a:solidFill>
              </a:rPr>
              <a:t>Linker</a:t>
            </a:r>
          </a:p>
          <a:p>
            <a:pPr marL="1001712" lvl="1" indent="-457200">
              <a:buFont typeface="Wingdings" pitchFamily="2" charset="2"/>
              <a:buChar char="q"/>
            </a:pPr>
            <a:r>
              <a:rPr lang="en-US" b="1" dirty="0" smtClean="0">
                <a:solidFill>
                  <a:schemeClr val="tx2">
                    <a:lumMod val="75000"/>
                  </a:schemeClr>
                </a:solidFill>
              </a:rPr>
              <a:t>Loader </a:t>
            </a:r>
          </a:p>
          <a:p>
            <a:pPr marL="1001712" lvl="1" indent="-457200">
              <a:buFont typeface="Wingdings" pitchFamily="2" charset="2"/>
              <a:buChar char="q"/>
            </a:pPr>
            <a:r>
              <a:rPr lang="en-US" b="1" dirty="0" smtClean="0">
                <a:solidFill>
                  <a:schemeClr val="tx2">
                    <a:lumMod val="75000"/>
                  </a:schemeClr>
                </a:solidFill>
              </a:rPr>
              <a:t>Debugger</a:t>
            </a:r>
          </a:p>
          <a:p>
            <a:pPr marL="1001712" lvl="1" indent="-457200">
              <a:buNone/>
            </a:pPr>
            <a:r>
              <a:rPr lang="en-US" dirty="0" smtClean="0">
                <a:solidFill>
                  <a:schemeClr val="tx2">
                    <a:lumMod val="75000"/>
                  </a:schemeClr>
                </a:solidFill>
              </a:rPr>
              <a:t>Flowchart of the steps:</a:t>
            </a:r>
          </a:p>
          <a:p>
            <a:pPr marL="457200" indent="-457200">
              <a:buFont typeface="Wingdings" pitchFamily="2" charset="2"/>
              <a:buChar char="q"/>
            </a:pPr>
            <a:endParaRPr lang="en-US" dirty="0" smtClean="0">
              <a:solidFill>
                <a:schemeClr val="tx2">
                  <a:lumMod val="75000"/>
                </a:schemeClr>
              </a:solidFill>
            </a:endParaRPr>
          </a:p>
          <a:p>
            <a:pPr marL="1001712" lvl="1" indent="-457200">
              <a:buNone/>
            </a:pPr>
            <a:endParaRPr lang="en-US" dirty="0" smtClean="0">
              <a:solidFill>
                <a:schemeClr val="tx2">
                  <a:lumMod val="75000"/>
                </a:schemeClr>
              </a:solidFill>
            </a:endParaRPr>
          </a:p>
        </p:txBody>
      </p:sp>
      <p:pic>
        <p:nvPicPr>
          <p:cNvPr id="2050" name="Picture 2"/>
          <p:cNvPicPr>
            <a:picLocks noChangeAspect="1" noChangeArrowheads="1"/>
          </p:cNvPicPr>
          <p:nvPr/>
        </p:nvPicPr>
        <p:blipFill>
          <a:blip r:embed="rId3"/>
          <a:srcRect/>
          <a:stretch>
            <a:fillRect/>
          </a:stretch>
        </p:blipFill>
        <p:spPr bwMode="auto">
          <a:xfrm>
            <a:off x="4943475" y="1338263"/>
            <a:ext cx="3924300" cy="5113337"/>
          </a:xfrm>
          <a:prstGeom prst="rect">
            <a:avLst/>
          </a:prstGeom>
          <a:noFill/>
          <a:ln w="9525">
            <a:noFill/>
            <a:miter lim="800000"/>
            <a:headEnd/>
            <a:tailEnd/>
          </a:ln>
          <a:effectLst/>
        </p:spPr>
      </p:pic>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2050"/>
                                        </p:tgtEl>
                                        <p:attrNameLst>
                                          <p:attrName>style.visibility</p:attrName>
                                        </p:attrNameLst>
                                      </p:cBhvr>
                                      <p:to>
                                        <p:strVal val="visible"/>
                                      </p:to>
                                    </p:set>
                                    <p:animEffect transition="in" filter="wipe(down)">
                                      <p:cBhvr>
                                        <p:cTn id="5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ASSEMBLY LANGUAGE PROGRAM DEVELOPMENT TOOLS</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t>Editor:</a:t>
            </a:r>
          </a:p>
          <a:p>
            <a:pPr marL="457200" indent="-457200">
              <a:buFont typeface="Wingdings" pitchFamily="2" charset="2"/>
              <a:buChar char="q"/>
            </a:pPr>
            <a:r>
              <a:rPr lang="en-US" dirty="0" smtClean="0"/>
              <a:t>An Editor is a program which is used to edit compile and debug a file containing the assembly language program.</a:t>
            </a:r>
          </a:p>
          <a:p>
            <a:pPr marL="457200" indent="-457200">
              <a:buFont typeface="Wingdings" pitchFamily="2" charset="2"/>
              <a:buChar char="q"/>
            </a:pPr>
            <a:r>
              <a:rPr lang="en-US" dirty="0" smtClean="0"/>
              <a:t>This file is called a source file.</a:t>
            </a:r>
          </a:p>
          <a:p>
            <a:pPr marL="457200" indent="-457200">
              <a:buFont typeface="Wingdings" pitchFamily="2" charset="2"/>
              <a:buChar char="q"/>
            </a:pPr>
            <a:r>
              <a:rPr lang="en-US" b="1" dirty="0" smtClean="0"/>
              <a:t>Assembler:</a:t>
            </a:r>
          </a:p>
          <a:p>
            <a:pPr marL="457200" indent="-457200">
              <a:buFont typeface="Wingdings" pitchFamily="2" charset="2"/>
              <a:buChar char="q"/>
            </a:pPr>
            <a:r>
              <a:rPr lang="en-US" dirty="0" smtClean="0"/>
              <a:t>An Assembler is used to translate the assembly language mnemonics into machine language( </a:t>
            </a:r>
            <a:r>
              <a:rPr lang="en-US" dirty="0" err="1" smtClean="0"/>
              <a:t>i.e</a:t>
            </a:r>
            <a:r>
              <a:rPr lang="en-US" dirty="0" smtClean="0"/>
              <a:t> binary codes). </a:t>
            </a:r>
          </a:p>
          <a:p>
            <a:pPr marL="457200" indent="-457200">
              <a:buFont typeface="Wingdings" pitchFamily="2" charset="2"/>
              <a:buChar char="q"/>
            </a:pPr>
            <a:r>
              <a:rPr lang="en-US" dirty="0" smtClean="0"/>
              <a:t>The assembler generates two files . The first file is the Object file with the extension   </a:t>
            </a:r>
            <a:r>
              <a:rPr lang="en-US" b="1" dirty="0" smtClean="0"/>
              <a:t>.OBJ</a:t>
            </a:r>
            <a:r>
              <a:rPr lang="en-US" dirty="0" smtClean="0"/>
              <a:t>.</a:t>
            </a:r>
          </a:p>
          <a:p>
            <a:pPr marL="457200" indent="-457200">
              <a:buFont typeface="Wingdings" pitchFamily="2" charset="2"/>
              <a:buChar char="q"/>
            </a:pPr>
            <a:r>
              <a:rPr lang="en-US" dirty="0" smtClean="0"/>
              <a:t>The second file is the assembler list file with the extension  </a:t>
            </a:r>
            <a:r>
              <a:rPr lang="en-US" b="1" dirty="0" smtClean="0"/>
              <a:t>.LST</a:t>
            </a:r>
            <a:r>
              <a:rPr lang="en-US" dirty="0" smtClean="0"/>
              <a:t>. </a:t>
            </a:r>
          </a:p>
          <a:p>
            <a:pPr marL="457200" indent="-457200">
              <a:buFont typeface="Wingdings" pitchFamily="2" charset="2"/>
              <a:buChar char="q"/>
            </a:pPr>
            <a:r>
              <a:rPr lang="en-US" b="1" dirty="0" smtClean="0"/>
              <a:t>Linker:</a:t>
            </a:r>
          </a:p>
          <a:p>
            <a:pPr marL="457200" indent="-457200">
              <a:buFont typeface="Wingdings" pitchFamily="2" charset="2"/>
              <a:buChar char="q"/>
            </a:pPr>
            <a:r>
              <a:rPr lang="en-US" dirty="0" smtClean="0"/>
              <a:t>A linker is a program used to connect  several object files into one large object file.</a:t>
            </a:r>
          </a:p>
          <a:p>
            <a:pPr marL="457200" indent="-457200">
              <a:buFont typeface="Wingdings" pitchFamily="2" charset="2"/>
              <a:buChar char="q"/>
            </a:pPr>
            <a:r>
              <a:rPr lang="en-US" dirty="0" smtClean="0"/>
              <a:t>The linkers which come with TASM or MASM assemblers produce link files with the </a:t>
            </a:r>
            <a:r>
              <a:rPr lang="en-US" b="1" dirty="0" smtClean="0"/>
              <a:t>.EXE</a:t>
            </a:r>
            <a:r>
              <a:rPr lang="en-US" dirty="0" smtClean="0"/>
              <a:t> extension.</a:t>
            </a:r>
          </a:p>
          <a:p>
            <a:pPr marL="457200" indent="-457200">
              <a:buFont typeface="Wingdings" pitchFamily="2" charset="2"/>
              <a:buChar char="q"/>
            </a:pPr>
            <a:endParaRPr lang="en-US" b="1" dirty="0" smtClean="0"/>
          </a:p>
          <a:p>
            <a:pPr marL="457200" indent="-457200">
              <a:buFont typeface="Wingdings" pitchFamily="2" charset="2"/>
              <a:buChar char="q"/>
            </a:pPr>
            <a:endParaRPr lang="en-US" dirty="0" smtClean="0">
              <a:solidFill>
                <a:schemeClr val="tx2">
                  <a:lumMod val="75000"/>
                </a:schemeClr>
              </a:solidFill>
            </a:endParaRPr>
          </a:p>
          <a:p>
            <a:pPr marL="1001712" lvl="1" indent="-457200">
              <a:buNone/>
            </a:pPr>
            <a:endParaRPr lang="en-US" dirty="0" smtClean="0">
              <a:solidFill>
                <a:schemeClr val="tx2">
                  <a:lumMod val="75000"/>
                </a:schemeClr>
              </a:solidFill>
            </a:endParaRPr>
          </a:p>
        </p:txBody>
      </p:sp>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anim calcmode="lin" valueType="num">
                                      <p:cBhvr additive="base">
                                        <p:cTn id="6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44FBB8-10C6-445B-9ED6-E60A211563AE}"/>
              </a:ext>
            </a:extLst>
          </p:cNvPr>
          <p:cNvSpPr>
            <a:spLocks noGrp="1"/>
          </p:cNvSpPr>
          <p:nvPr>
            <p:ph type="title"/>
          </p:nvPr>
        </p:nvSpPr>
        <p:spPr>
          <a:xfrm>
            <a:off x="0" y="0"/>
            <a:ext cx="12192000" cy="711200"/>
          </a:xfrm>
        </p:spPr>
        <p:txBody>
          <a:bodyPr/>
          <a:lstStyle/>
          <a:p>
            <a:r>
              <a:rPr smtClean="0">
                <a:solidFill>
                  <a:srgbClr val="C00000"/>
                </a:solidFill>
              </a:rPr>
              <a:t>ADDRESSING MODES OF 8086</a:t>
            </a:r>
          </a:p>
        </p:txBody>
      </p:sp>
      <p:sp>
        <p:nvSpPr>
          <p:cNvPr id="4" name="Content Placeholder 3"/>
          <p:cNvSpPr>
            <a:spLocks noGrp="1"/>
          </p:cNvSpPr>
          <p:nvPr>
            <p:ph idx="1"/>
          </p:nvPr>
        </p:nvSpPr>
        <p:spPr/>
        <p:txBody>
          <a:bodyPr/>
          <a:lstStyle/>
          <a:p>
            <a:r>
              <a:rPr lang="en-US" sz="3600" dirty="0" smtClean="0">
                <a:latin typeface="+mj-lt"/>
                <a:cs typeface="Times New Roman" pitchFamily="18" charset="0"/>
              </a:rPr>
              <a:t>The addressing modes are the ways of specifying an operand in instruction.</a:t>
            </a:r>
          </a:p>
          <a:p>
            <a:r>
              <a:rPr lang="en-US" sz="3600" b="1" dirty="0" smtClean="0">
                <a:solidFill>
                  <a:schemeClr val="tx2">
                    <a:lumMod val="75000"/>
                  </a:schemeClr>
                </a:solidFill>
                <a:latin typeface="+mj-lt"/>
                <a:cs typeface="Times New Roman" pitchFamily="18" charset="0"/>
              </a:rPr>
              <a:t>Addressing modes are categorized in two types:</a:t>
            </a:r>
          </a:p>
          <a:p>
            <a:pPr marL="742950" indent="-742950">
              <a:buFont typeface="+mj-lt"/>
              <a:buAutoNum type="arabicPeriod"/>
            </a:pPr>
            <a:r>
              <a:rPr lang="en-US" sz="3600" dirty="0" smtClean="0">
                <a:solidFill>
                  <a:schemeClr val="tx2">
                    <a:lumMod val="75000"/>
                  </a:schemeClr>
                </a:solidFill>
                <a:latin typeface="+mj-lt"/>
                <a:cs typeface="Times New Roman" pitchFamily="18" charset="0"/>
              </a:rPr>
              <a:t>Data Addressing modes</a:t>
            </a:r>
          </a:p>
          <a:p>
            <a:pPr marL="742950" indent="-742950">
              <a:buFont typeface="+mj-lt"/>
              <a:buAutoNum type="arabicPeriod"/>
            </a:pPr>
            <a:r>
              <a:rPr lang="en-US" sz="3600" dirty="0" smtClean="0">
                <a:solidFill>
                  <a:schemeClr val="tx2">
                    <a:lumMod val="75000"/>
                  </a:schemeClr>
                </a:solidFill>
                <a:latin typeface="+mj-lt"/>
                <a:cs typeface="Times New Roman" pitchFamily="18" charset="0"/>
              </a:rPr>
              <a:t>Address Addressing modes</a:t>
            </a:r>
          </a:p>
        </p:txBody>
      </p:sp>
      <p:pic>
        <p:nvPicPr>
          <p:cNvPr id="6" name="Picture 2" descr="x86 - Wikipedia"/>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051519" y="4780231"/>
            <a:ext cx="3140481" cy="16591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ASSEMBLY LANGUAGE PROGRAM DEVELOPMENT TOOLS</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t>Loader:</a:t>
            </a:r>
          </a:p>
          <a:p>
            <a:pPr>
              <a:buFont typeface="Wingdings" pitchFamily="2" charset="2"/>
              <a:buChar char="q"/>
            </a:pPr>
            <a:r>
              <a:rPr lang="en-US" dirty="0" smtClean="0"/>
              <a:t>A loader/locator is a program used to assign the specific addresses of where the segments of object code are to be loaded into memory.</a:t>
            </a:r>
          </a:p>
          <a:p>
            <a:pPr marL="457200" indent="-457200">
              <a:buFont typeface="Wingdings" pitchFamily="2" charset="2"/>
              <a:buChar char="q"/>
            </a:pPr>
            <a:r>
              <a:rPr lang="en-US" b="1" dirty="0" smtClean="0"/>
              <a:t>Debugger:</a:t>
            </a:r>
          </a:p>
          <a:p>
            <a:pPr>
              <a:buFont typeface="Wingdings" pitchFamily="2" charset="2"/>
              <a:buChar char="q"/>
            </a:pPr>
            <a:r>
              <a:rPr lang="en-US" dirty="0" smtClean="0"/>
              <a:t> A debugger is a program which allows   to load your object code program into system memory, execute  the program, and troubleshoot or debug it.</a:t>
            </a:r>
          </a:p>
          <a:p>
            <a:r>
              <a:rPr lang="en-US" dirty="0" smtClean="0"/>
              <a:t>Some debuggers allows  to stop the program after each instruction so that you can check or alter memory and register contents. This is called </a:t>
            </a:r>
            <a:r>
              <a:rPr lang="en-US" b="1" dirty="0" smtClean="0"/>
              <a:t>single step debug</a:t>
            </a:r>
            <a:r>
              <a:rPr lang="en-US" dirty="0" smtClean="0"/>
              <a:t>.</a:t>
            </a:r>
          </a:p>
          <a:p>
            <a:r>
              <a:rPr lang="en-US" dirty="0" smtClean="0"/>
              <a:t>A debugger also allows to set a breakpoint at any point in the program.</a:t>
            </a:r>
          </a:p>
          <a:p>
            <a:pPr>
              <a:buNone/>
            </a:pPr>
            <a:endParaRPr lang="en-US" dirty="0" smtClean="0"/>
          </a:p>
          <a:p>
            <a:pPr marL="457200" indent="-457200">
              <a:buNone/>
            </a:pPr>
            <a:endParaRPr lang="en-US" b="1" dirty="0" smtClean="0"/>
          </a:p>
          <a:p>
            <a:pPr marL="457200" indent="-457200">
              <a:buFont typeface="Wingdings" pitchFamily="2" charset="2"/>
              <a:buChar char="q"/>
            </a:pPr>
            <a:endParaRPr lang="en-US" dirty="0" smtClean="0">
              <a:solidFill>
                <a:schemeClr val="tx2">
                  <a:lumMod val="75000"/>
                </a:schemeClr>
              </a:solidFill>
            </a:endParaRPr>
          </a:p>
          <a:p>
            <a:pPr marL="1001712" lvl="1" indent="-457200">
              <a:buNone/>
            </a:pPr>
            <a:endParaRPr lang="en-US" dirty="0" smtClean="0">
              <a:solidFill>
                <a:schemeClr val="tx2">
                  <a:lumMod val="75000"/>
                </a:schemeClr>
              </a:solidFill>
            </a:endParaRPr>
          </a:p>
        </p:txBody>
      </p:sp>
    </p:spTree>
    <p:extLst>
      <p:ext uri="{BB962C8B-B14F-4D97-AF65-F5344CB8AC3E}">
        <p14:creationId xmlns="" xmlns:p14="http://schemas.microsoft.com/office/powerpoint/2010/main" val="74440870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ASSEMBLER DIRECTIVES</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dirty="0" smtClean="0"/>
              <a:t>Assembler directives are the directions to the assembler.</a:t>
            </a:r>
          </a:p>
          <a:p>
            <a:pPr marL="457200" indent="-457200">
              <a:buFont typeface="Wingdings" pitchFamily="2" charset="2"/>
              <a:buChar char="q"/>
            </a:pPr>
            <a:r>
              <a:rPr lang="en-US" dirty="0" smtClean="0"/>
              <a:t>These are also called pseudo operations which are not executable by the microprocessor. </a:t>
            </a:r>
          </a:p>
          <a:p>
            <a:r>
              <a:rPr lang="en-US" b="1" dirty="0" smtClean="0"/>
              <a:t>1. ASSUME </a:t>
            </a:r>
            <a:r>
              <a:rPr lang="en-US" dirty="0" smtClean="0"/>
              <a:t>: The ASSUME directive is used to inform the assembler the name of the logical segment it should use for a specified segment.</a:t>
            </a:r>
          </a:p>
          <a:p>
            <a:r>
              <a:rPr lang="en-US" dirty="0" smtClean="0"/>
              <a:t>Ex:  ASSUME   DS: DATA tells the assembler that for any program instruction which refers to the data segment ,it should use the logical segment called DATA.</a:t>
            </a:r>
          </a:p>
          <a:p>
            <a:r>
              <a:rPr lang="en-US" b="1" dirty="0" smtClean="0"/>
              <a:t>2.DB  -</a:t>
            </a:r>
            <a:r>
              <a:rPr lang="en-US" dirty="0" smtClean="0"/>
              <a:t>Define byte. It is used to declare a byte variable or set aside one or more storage locations of type byte in memory.</a:t>
            </a:r>
          </a:p>
          <a:p>
            <a:r>
              <a:rPr lang="en-US" dirty="0" smtClean="0"/>
              <a:t>For example, CURRENT_VALUE DB 36H tells the assembler to reserve   1 byte of memory for a variable named CURRENT_ VALUE and to put the value   36 H in that memory location when the program is loaded into RAM .</a:t>
            </a:r>
          </a:p>
          <a:p>
            <a:r>
              <a:rPr lang="en-US" b="1" dirty="0" smtClean="0"/>
              <a:t>3. DW -Define word. </a:t>
            </a:r>
            <a:r>
              <a:rPr lang="en-US" dirty="0" smtClean="0"/>
              <a:t>It tells the assembler to define a variable of type word or to reserve storage locations of type word in memory.</a:t>
            </a:r>
          </a:p>
          <a:p>
            <a:pPr marL="457200" indent="-457200">
              <a:buFont typeface="Wingdings" pitchFamily="2" charset="2"/>
              <a:buChar char="q"/>
            </a:pPr>
            <a:endParaRPr lang="en-US" dirty="0" smtClean="0"/>
          </a:p>
          <a:p>
            <a:pPr marL="457200" indent="-457200">
              <a:buNone/>
            </a:pPr>
            <a:endParaRPr lang="en-US" b="1" dirty="0" smtClean="0"/>
          </a:p>
          <a:p>
            <a:pPr marL="457200" indent="-457200">
              <a:buFont typeface="Wingdings" pitchFamily="2" charset="2"/>
              <a:buChar char="q"/>
            </a:pPr>
            <a:endParaRPr lang="en-US" dirty="0" smtClean="0">
              <a:solidFill>
                <a:schemeClr val="tx2">
                  <a:lumMod val="75000"/>
                </a:schemeClr>
              </a:solidFill>
            </a:endParaRPr>
          </a:p>
          <a:p>
            <a:pPr marL="1001712" lvl="1" indent="-457200">
              <a:buNone/>
            </a:pPr>
            <a:endParaRPr lang="en-US" dirty="0" smtClean="0">
              <a:solidFill>
                <a:schemeClr val="tx2">
                  <a:lumMod val="75000"/>
                </a:schemeClr>
              </a:solidFill>
            </a:endParaRPr>
          </a:p>
        </p:txBody>
      </p:sp>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ASSEMBLER DIRECTIVES</a:t>
            </a:r>
            <a:endParaRPr lang="vi-VN" dirty="0"/>
          </a:p>
        </p:txBody>
      </p:sp>
      <p:sp>
        <p:nvSpPr>
          <p:cNvPr id="4" name="Content Placeholder 3"/>
          <p:cNvSpPr>
            <a:spLocks noGrp="1"/>
          </p:cNvSpPr>
          <p:nvPr>
            <p:ph idx="1"/>
          </p:nvPr>
        </p:nvSpPr>
        <p:spPr/>
        <p:txBody>
          <a:bodyPr/>
          <a:lstStyle/>
          <a:p>
            <a:r>
              <a:rPr lang="en-US" b="1" dirty="0" smtClean="0"/>
              <a:t>4</a:t>
            </a:r>
            <a:r>
              <a:rPr lang="en-US" dirty="0" smtClean="0"/>
              <a:t>. </a:t>
            </a:r>
            <a:r>
              <a:rPr lang="en-US" b="1" dirty="0" smtClean="0"/>
              <a:t>DD(define double word</a:t>
            </a:r>
            <a:r>
              <a:rPr lang="en-US" dirty="0" smtClean="0"/>
              <a:t>) :This directive is used to declare a variable of type double word or restore memory locations which can be accessed as type double word.</a:t>
            </a:r>
          </a:p>
          <a:p>
            <a:r>
              <a:rPr lang="en-US" b="1" dirty="0" smtClean="0"/>
              <a:t>5.DQ (define </a:t>
            </a:r>
            <a:r>
              <a:rPr lang="en-US" b="1" dirty="0" err="1" smtClean="0"/>
              <a:t>quadword</a:t>
            </a:r>
            <a:r>
              <a:rPr lang="en-US" b="1" dirty="0" smtClean="0"/>
              <a:t>) :</a:t>
            </a:r>
            <a:r>
              <a:rPr lang="en-US" dirty="0" smtClean="0"/>
              <a:t>This directive is used to tell the assembler to declare a variable  4 words in length  or to reserve 4 words of storage in memory .</a:t>
            </a:r>
          </a:p>
          <a:p>
            <a:r>
              <a:rPr lang="en-US" b="1" dirty="0" smtClean="0"/>
              <a:t>6.DT (define ten bytes):</a:t>
            </a:r>
            <a:r>
              <a:rPr lang="en-US" dirty="0" smtClean="0"/>
              <a:t>It is used to inform the assembler to define a variable which is </a:t>
            </a:r>
            <a:r>
              <a:rPr lang="en-US" b="1" dirty="0" smtClean="0"/>
              <a:t>10</a:t>
            </a:r>
            <a:r>
              <a:rPr lang="en-US" dirty="0" smtClean="0"/>
              <a:t> bytes in length or to reserve 10 bytes of storage  in memory.</a:t>
            </a:r>
          </a:p>
          <a:p>
            <a:r>
              <a:rPr lang="en-US" b="1" dirty="0" smtClean="0"/>
              <a:t>7.</a:t>
            </a:r>
            <a:r>
              <a:rPr lang="en-US" dirty="0" smtClean="0"/>
              <a:t> </a:t>
            </a:r>
            <a:r>
              <a:rPr lang="en-US" b="1" dirty="0" smtClean="0"/>
              <a:t>EQU –Equate </a:t>
            </a:r>
            <a:r>
              <a:rPr lang="en-US" dirty="0" smtClean="0"/>
              <a:t>It is used to give a name   to some value or symbol</a:t>
            </a:r>
            <a:r>
              <a:rPr lang="en-US" b="1" dirty="0" smtClean="0"/>
              <a:t>. </a:t>
            </a:r>
            <a:r>
              <a:rPr lang="en-US" dirty="0" smtClean="0"/>
              <a:t>Every time the assembler finds the given name in the program, it will replace the name with the value or symbol we have equated with that name</a:t>
            </a:r>
          </a:p>
          <a:p>
            <a:r>
              <a:rPr lang="en-US" b="1" dirty="0" smtClean="0"/>
              <a:t>8.ORG</a:t>
            </a:r>
            <a:r>
              <a:rPr lang="en-US" dirty="0" smtClean="0"/>
              <a:t>   -</a:t>
            </a:r>
            <a:r>
              <a:rPr lang="en-US" b="1" dirty="0" smtClean="0"/>
              <a:t>Originate</a:t>
            </a:r>
            <a:r>
              <a:rPr lang="en-US" dirty="0" smtClean="0"/>
              <a:t>  : The ORG statement changes the starting offset address of the data.</a:t>
            </a:r>
          </a:p>
          <a:p>
            <a:r>
              <a:rPr lang="en-US" dirty="0" smtClean="0"/>
              <a:t>It allows to set the location counter to a desired value at any point in the </a:t>
            </a:r>
            <a:r>
              <a:rPr lang="en-US" dirty="0" err="1" smtClean="0"/>
              <a:t>program.For</a:t>
            </a:r>
            <a:r>
              <a:rPr lang="en-US" dirty="0" smtClean="0"/>
              <a:t> example the statement ORG   3000H  tells the assembler to set the location counter to 3000H.</a:t>
            </a:r>
          </a:p>
          <a:p>
            <a:pPr marL="457200" indent="-457200">
              <a:buNone/>
            </a:pPr>
            <a:endParaRPr lang="en-US" dirty="0" smtClean="0"/>
          </a:p>
          <a:p>
            <a:pPr marL="457200" indent="-457200">
              <a:buNone/>
            </a:pPr>
            <a:endParaRPr lang="en-US" b="1" dirty="0" smtClean="0"/>
          </a:p>
          <a:p>
            <a:pPr marL="457200" indent="-457200">
              <a:buFont typeface="Wingdings" pitchFamily="2" charset="2"/>
              <a:buChar char="q"/>
            </a:pPr>
            <a:endParaRPr lang="en-US" dirty="0" smtClean="0">
              <a:solidFill>
                <a:schemeClr val="tx2">
                  <a:lumMod val="75000"/>
                </a:schemeClr>
              </a:solidFill>
            </a:endParaRPr>
          </a:p>
          <a:p>
            <a:pPr marL="1001712" lvl="1" indent="-457200">
              <a:buNone/>
            </a:pPr>
            <a:endParaRPr lang="en-US" dirty="0" smtClean="0">
              <a:solidFill>
                <a:schemeClr val="tx2">
                  <a:lumMod val="75000"/>
                </a:schemeClr>
              </a:solidFill>
            </a:endParaRPr>
          </a:p>
        </p:txBody>
      </p:sp>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ASSEMBLER DIRECTIVES</a:t>
            </a:r>
            <a:endParaRPr lang="vi-VN" dirty="0"/>
          </a:p>
        </p:txBody>
      </p:sp>
      <p:sp>
        <p:nvSpPr>
          <p:cNvPr id="4" name="Content Placeholder 3"/>
          <p:cNvSpPr>
            <a:spLocks noGrp="1"/>
          </p:cNvSpPr>
          <p:nvPr>
            <p:ph idx="1"/>
          </p:nvPr>
        </p:nvSpPr>
        <p:spPr/>
        <p:txBody>
          <a:bodyPr/>
          <a:lstStyle/>
          <a:p>
            <a:pPr marL="457200" indent="-457200"/>
            <a:r>
              <a:rPr lang="en-US" b="1" dirty="0" smtClean="0"/>
              <a:t>9</a:t>
            </a:r>
            <a:r>
              <a:rPr lang="en-US" dirty="0" smtClean="0"/>
              <a:t> </a:t>
            </a:r>
            <a:r>
              <a:rPr lang="en-US" b="1" dirty="0" smtClean="0"/>
              <a:t>.PROC</a:t>
            </a:r>
            <a:r>
              <a:rPr lang="en-US" dirty="0" smtClean="0"/>
              <a:t>- Procedure: It is used to identify the start of a procedure.  Or  subroutine.</a:t>
            </a:r>
          </a:p>
          <a:p>
            <a:r>
              <a:rPr lang="en-US" b="1" dirty="0" smtClean="0"/>
              <a:t>10. END</a:t>
            </a:r>
            <a:r>
              <a:rPr lang="en-US" dirty="0" smtClean="0"/>
              <a:t>- End program .This directive indicates the assembler that this is the end of the program </a:t>
            </a:r>
            <a:r>
              <a:rPr lang="en-US" dirty="0" err="1" smtClean="0"/>
              <a:t>module.The</a:t>
            </a:r>
            <a:r>
              <a:rPr lang="en-US" dirty="0" smtClean="0"/>
              <a:t> assembler ignores any statements after an END directive.</a:t>
            </a:r>
          </a:p>
          <a:p>
            <a:r>
              <a:rPr lang="en-US" b="1" dirty="0" smtClean="0"/>
              <a:t>11</a:t>
            </a:r>
            <a:r>
              <a:rPr lang="en-US" dirty="0" smtClean="0"/>
              <a:t>. </a:t>
            </a:r>
            <a:r>
              <a:rPr lang="en-US" b="1" dirty="0" smtClean="0"/>
              <a:t>ENDP</a:t>
            </a:r>
            <a:r>
              <a:rPr lang="en-US" dirty="0" smtClean="0"/>
              <a:t>-   End procedure: It indicates the end of the procedure (subroutine) to the assembler.</a:t>
            </a:r>
          </a:p>
          <a:p>
            <a:r>
              <a:rPr lang="en-US" b="1" dirty="0" smtClean="0"/>
              <a:t>12.ENDS</a:t>
            </a:r>
            <a:r>
              <a:rPr lang="en-US" dirty="0" smtClean="0"/>
              <a:t>-End Segment: This directive is used with the name of the segment to indicate the end of that logical segment.</a:t>
            </a:r>
          </a:p>
          <a:p>
            <a:r>
              <a:rPr lang="en-US" dirty="0" smtClean="0"/>
              <a:t>Ex: CODE  SEGMENT : Start of logical segment containing code</a:t>
            </a:r>
          </a:p>
          <a:p>
            <a:r>
              <a:rPr lang="en-US" dirty="0" smtClean="0"/>
              <a:t>       CODE ENDS           : End of the segment named CODE.</a:t>
            </a:r>
          </a:p>
          <a:p>
            <a:pPr marL="457200" indent="-457200">
              <a:buFont typeface="Wingdings" pitchFamily="2" charset="2"/>
              <a:buChar char="q"/>
            </a:pPr>
            <a:endParaRPr lang="en-US" dirty="0" smtClean="0"/>
          </a:p>
          <a:p>
            <a:pPr marL="457200" indent="-457200">
              <a:buNone/>
            </a:pPr>
            <a:endParaRPr lang="en-US" b="1" dirty="0" smtClean="0"/>
          </a:p>
          <a:p>
            <a:pPr marL="457200" indent="-457200">
              <a:buFont typeface="Wingdings" pitchFamily="2" charset="2"/>
              <a:buChar char="q"/>
            </a:pPr>
            <a:endParaRPr lang="en-US" dirty="0" smtClean="0">
              <a:solidFill>
                <a:schemeClr val="tx2">
                  <a:lumMod val="75000"/>
                </a:schemeClr>
              </a:solidFill>
            </a:endParaRPr>
          </a:p>
          <a:p>
            <a:pPr marL="1001712" lvl="1" indent="-457200">
              <a:buNone/>
            </a:pPr>
            <a:endParaRPr lang="en-US" dirty="0" smtClean="0">
              <a:solidFill>
                <a:schemeClr val="tx2">
                  <a:lumMod val="75000"/>
                </a:schemeClr>
              </a:solidFill>
            </a:endParaRPr>
          </a:p>
        </p:txBody>
      </p:sp>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90930" y="2305318"/>
            <a:ext cx="6434775" cy="1862048"/>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sz="11500" b="1" smtClean="0"/>
              <a:t>Thank You</a:t>
            </a:r>
            <a:endParaRPr lang="vi-VN" sz="11500" b="1"/>
          </a:p>
        </p:txBody>
      </p:sp>
    </p:spTree>
    <p:extLst>
      <p:ext uri="{BB962C8B-B14F-4D97-AF65-F5344CB8AC3E}">
        <p14:creationId xmlns="" xmlns:p14="http://schemas.microsoft.com/office/powerpoint/2010/main" val="1011633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ADDRESSING MODES OF 8086</a:t>
            </a:r>
            <a:endParaRPr lang="vi-VN" dirty="0"/>
          </a:p>
        </p:txBody>
      </p:sp>
      <p:sp>
        <p:nvSpPr>
          <p:cNvPr id="4" name="Content Placeholder 3"/>
          <p:cNvSpPr>
            <a:spLocks noGrp="1"/>
          </p:cNvSpPr>
          <p:nvPr>
            <p:ph idx="1"/>
          </p:nvPr>
        </p:nvSpPr>
        <p:spPr/>
        <p:txBody>
          <a:bodyPr/>
          <a:lstStyle/>
          <a:p>
            <a:pPr marL="457200" indent="-457200">
              <a:buFont typeface="+mj-lt"/>
              <a:buAutoNum type="arabicPeriod"/>
            </a:pPr>
            <a:r>
              <a:rPr lang="en-US" b="1" dirty="0" smtClean="0">
                <a:solidFill>
                  <a:schemeClr val="tx2">
                    <a:lumMod val="75000"/>
                  </a:schemeClr>
                </a:solidFill>
              </a:rPr>
              <a:t>Data Addressing Modes:</a:t>
            </a:r>
          </a:p>
          <a:p>
            <a:pPr marL="457200" indent="-457200"/>
            <a:r>
              <a:rPr lang="en-US" dirty="0" smtClean="0"/>
              <a:t>The 8086 microprocessor introduces many new techniques to access the memory by introduction of many more types of addressing modes.</a:t>
            </a:r>
          </a:p>
          <a:p>
            <a:pPr marL="457200" indent="-457200"/>
            <a:r>
              <a:rPr lang="en-US" dirty="0" smtClean="0"/>
              <a:t>These addressing modes provide flexibility to the processor to access memory.</a:t>
            </a:r>
          </a:p>
          <a:p>
            <a:pPr marL="457200" indent="-457200"/>
            <a:r>
              <a:rPr lang="en-US" dirty="0" smtClean="0"/>
              <a:t>8086 has all the data addressing modes available in 8085. Implied, Register, Immediate, Direct and Register indirect.</a:t>
            </a:r>
          </a:p>
          <a:p>
            <a:pPr marL="457200" indent="-457200"/>
            <a:r>
              <a:rPr lang="en-US" dirty="0" smtClean="0"/>
              <a:t>Apart from these data addressing modes 8086 has five more addressing modes.</a:t>
            </a:r>
          </a:p>
          <a:p>
            <a:pPr marL="1001712" lvl="1" indent="-457200">
              <a:buFont typeface="+mj-lt"/>
              <a:buAutoNum type="arabicPeriod"/>
            </a:pPr>
            <a:r>
              <a:rPr lang="en-US" b="1" dirty="0" smtClean="0">
                <a:solidFill>
                  <a:schemeClr val="tx2">
                    <a:lumMod val="75000"/>
                  </a:schemeClr>
                </a:solidFill>
              </a:rPr>
              <a:t>Base Addressing Mode</a:t>
            </a:r>
          </a:p>
          <a:p>
            <a:pPr marL="1001712" lvl="1" indent="-457200">
              <a:buFont typeface="+mj-lt"/>
              <a:buAutoNum type="arabicPeriod"/>
            </a:pPr>
            <a:r>
              <a:rPr lang="en-US" b="1" dirty="0" smtClean="0">
                <a:solidFill>
                  <a:schemeClr val="tx2">
                    <a:lumMod val="75000"/>
                  </a:schemeClr>
                </a:solidFill>
              </a:rPr>
              <a:t>Index Addressing Mode</a:t>
            </a:r>
          </a:p>
          <a:p>
            <a:pPr marL="1001712" lvl="1" indent="-457200">
              <a:buFont typeface="+mj-lt"/>
              <a:buAutoNum type="arabicPeriod"/>
            </a:pPr>
            <a:r>
              <a:rPr lang="en-US" b="1" dirty="0" smtClean="0">
                <a:solidFill>
                  <a:schemeClr val="tx2">
                    <a:lumMod val="75000"/>
                  </a:schemeClr>
                </a:solidFill>
              </a:rPr>
              <a:t>Based Indexed Addressing Mode</a:t>
            </a:r>
          </a:p>
          <a:p>
            <a:pPr marL="1001712" lvl="1" indent="-457200">
              <a:buFont typeface="+mj-lt"/>
              <a:buAutoNum type="arabicPeriod"/>
            </a:pPr>
            <a:r>
              <a:rPr lang="en-US" b="1" dirty="0" smtClean="0">
                <a:solidFill>
                  <a:schemeClr val="tx2">
                    <a:lumMod val="75000"/>
                  </a:schemeClr>
                </a:solidFill>
              </a:rPr>
              <a:t>Based Indexed with displacement Addressing Mode</a:t>
            </a:r>
          </a:p>
          <a:p>
            <a:pPr marL="1001712" lvl="1" indent="-457200">
              <a:buFont typeface="+mj-lt"/>
              <a:buAutoNum type="arabicPeriod"/>
            </a:pPr>
            <a:r>
              <a:rPr lang="en-US" b="1" dirty="0" smtClean="0">
                <a:solidFill>
                  <a:schemeClr val="tx2">
                    <a:lumMod val="75000"/>
                  </a:schemeClr>
                </a:solidFill>
              </a:rPr>
              <a:t>String Addressing Mode </a:t>
            </a:r>
          </a:p>
          <a:p>
            <a:pPr marL="457200" indent="-457200">
              <a:buNone/>
            </a:pPr>
            <a:r>
              <a:rPr lang="en-US" dirty="0" smtClean="0"/>
              <a:t>	 </a:t>
            </a:r>
          </a:p>
        </p:txBody>
      </p:sp>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anim calcmode="lin" valueType="num">
                                      <p:cBhvr additive="base">
                                        <p:cTn id="6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
                                            <p:txEl>
                                              <p:pRg st="10" end="10"/>
                                            </p:txEl>
                                          </p:spTgt>
                                        </p:tgtEl>
                                        <p:attrNameLst>
                                          <p:attrName>style.visibility</p:attrName>
                                        </p:attrNameLst>
                                      </p:cBhvr>
                                      <p:to>
                                        <p:strVal val="visible"/>
                                      </p:to>
                                    </p:set>
                                    <p:anim calcmode="lin" valueType="num">
                                      <p:cBhvr additive="base">
                                        <p:cTn id="6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ADDRESSING MODES OF 8086</a:t>
            </a:r>
            <a:endParaRPr lang="vi-VN" dirty="0"/>
          </a:p>
        </p:txBody>
      </p:sp>
      <p:sp>
        <p:nvSpPr>
          <p:cNvPr id="4" name="Content Placeholder 3"/>
          <p:cNvSpPr>
            <a:spLocks noGrp="1"/>
          </p:cNvSpPr>
          <p:nvPr>
            <p:ph idx="1"/>
          </p:nvPr>
        </p:nvSpPr>
        <p:spPr/>
        <p:txBody>
          <a:bodyPr/>
          <a:lstStyle/>
          <a:p>
            <a:pPr marL="457200" indent="-457200">
              <a:buFont typeface="Wingdings" pitchFamily="2" charset="2"/>
              <a:buChar char="q"/>
            </a:pPr>
            <a:r>
              <a:rPr lang="en-US" b="1" dirty="0" smtClean="0">
                <a:solidFill>
                  <a:schemeClr val="tx2">
                    <a:lumMod val="75000"/>
                  </a:schemeClr>
                </a:solidFill>
              </a:rPr>
              <a:t>Immediate Addressing Mode:</a:t>
            </a:r>
          </a:p>
          <a:p>
            <a:pPr marL="457200" indent="-457200">
              <a:buNone/>
            </a:pPr>
            <a:r>
              <a:rPr lang="en-US" b="1" dirty="0" smtClean="0">
                <a:solidFill>
                  <a:schemeClr val="tx2">
                    <a:lumMod val="75000"/>
                  </a:schemeClr>
                </a:solidFill>
              </a:rPr>
              <a:t>	MOV AX, 2500H</a:t>
            </a:r>
          </a:p>
          <a:p>
            <a:pPr marL="457200" indent="-457200">
              <a:buNone/>
            </a:pPr>
            <a:r>
              <a:rPr lang="en-US" b="1" dirty="0" smtClean="0">
                <a:solidFill>
                  <a:schemeClr val="tx2">
                    <a:lumMod val="75000"/>
                  </a:schemeClr>
                </a:solidFill>
              </a:rPr>
              <a:t>	</a:t>
            </a:r>
            <a:r>
              <a:rPr lang="en-US" dirty="0" smtClean="0"/>
              <a:t>Here the immediate data is 2500H.</a:t>
            </a:r>
          </a:p>
          <a:p>
            <a:pPr marL="457200" indent="-457200">
              <a:buFont typeface="Wingdings" pitchFamily="2" charset="2"/>
              <a:buChar char="q"/>
            </a:pPr>
            <a:r>
              <a:rPr lang="en-US" b="1" dirty="0" smtClean="0">
                <a:solidFill>
                  <a:schemeClr val="tx2">
                    <a:lumMod val="75000"/>
                  </a:schemeClr>
                </a:solidFill>
              </a:rPr>
              <a:t>Register Addressing Mode:</a:t>
            </a:r>
          </a:p>
          <a:p>
            <a:pPr marL="457200" indent="-457200">
              <a:buNone/>
            </a:pPr>
            <a:r>
              <a:rPr lang="en-US" b="1" dirty="0" smtClean="0">
                <a:solidFill>
                  <a:schemeClr val="tx2">
                    <a:lumMod val="75000"/>
                  </a:schemeClr>
                </a:solidFill>
              </a:rPr>
              <a:t>	</a:t>
            </a:r>
            <a:r>
              <a:rPr lang="en-US" dirty="0" smtClean="0">
                <a:solidFill>
                  <a:schemeClr val="tx2">
                    <a:lumMod val="75000"/>
                  </a:schemeClr>
                </a:solidFill>
              </a:rPr>
              <a:t> Most 8086 instructions can operate on the general purpose registers set.</a:t>
            </a:r>
          </a:p>
          <a:p>
            <a:pPr marL="457200" indent="-457200">
              <a:buNone/>
            </a:pPr>
            <a:r>
              <a:rPr lang="en-US" dirty="0" smtClean="0">
                <a:solidFill>
                  <a:schemeClr val="tx2">
                    <a:lumMod val="75000"/>
                  </a:schemeClr>
                </a:solidFill>
              </a:rPr>
              <a:t>	</a:t>
            </a:r>
            <a:r>
              <a:rPr lang="en-US" b="1" dirty="0" smtClean="0">
                <a:solidFill>
                  <a:schemeClr val="tx2">
                    <a:lumMod val="75000"/>
                  </a:schemeClr>
                </a:solidFill>
              </a:rPr>
              <a:t>MOV AX, BX</a:t>
            </a:r>
          </a:p>
          <a:p>
            <a:pPr marL="457200" indent="-457200">
              <a:buNone/>
            </a:pPr>
            <a:r>
              <a:rPr lang="en-US" b="1" dirty="0" smtClean="0">
                <a:solidFill>
                  <a:schemeClr val="tx2">
                    <a:lumMod val="75000"/>
                  </a:schemeClr>
                </a:solidFill>
              </a:rPr>
              <a:t>	MOV DL, AL</a:t>
            </a:r>
          </a:p>
          <a:p>
            <a:pPr marL="457200" indent="-457200">
              <a:buNone/>
            </a:pPr>
            <a:r>
              <a:rPr lang="en-US" b="1" dirty="0" smtClean="0">
                <a:solidFill>
                  <a:schemeClr val="tx2">
                    <a:lumMod val="75000"/>
                  </a:schemeClr>
                </a:solidFill>
              </a:rPr>
              <a:t>	MOV SI, DX</a:t>
            </a:r>
            <a:r>
              <a:rPr lang="en-US" b="1" dirty="0" smtClean="0"/>
              <a:t>	 </a:t>
            </a:r>
          </a:p>
          <a:p>
            <a:pPr marL="457200" indent="-457200">
              <a:buFont typeface="Wingdings" pitchFamily="2" charset="2"/>
              <a:buChar char="q"/>
            </a:pPr>
            <a:r>
              <a:rPr lang="en-US" b="1" dirty="0" smtClean="0">
                <a:solidFill>
                  <a:schemeClr val="tx2">
                    <a:lumMod val="75000"/>
                  </a:schemeClr>
                </a:solidFill>
              </a:rPr>
              <a:t>Direct Addressing Mode:</a:t>
            </a:r>
          </a:p>
          <a:p>
            <a:pPr marL="457200" indent="-457200">
              <a:buNone/>
            </a:pPr>
            <a:r>
              <a:rPr lang="en-US" b="1" dirty="0" smtClean="0">
                <a:solidFill>
                  <a:schemeClr val="tx2">
                    <a:lumMod val="75000"/>
                  </a:schemeClr>
                </a:solidFill>
              </a:rPr>
              <a:t>	</a:t>
            </a:r>
            <a:r>
              <a:rPr lang="en-US" dirty="0" smtClean="0"/>
              <a:t>In this mode memory address is always written inside the square bracket.</a:t>
            </a:r>
          </a:p>
          <a:p>
            <a:pPr marL="457200" indent="-457200">
              <a:buNone/>
            </a:pPr>
            <a:r>
              <a:rPr lang="en-US" dirty="0" smtClean="0"/>
              <a:t>	For Example </a:t>
            </a:r>
            <a:r>
              <a:rPr lang="en-US" b="1" dirty="0" smtClean="0">
                <a:solidFill>
                  <a:schemeClr val="tx2">
                    <a:lumMod val="75000"/>
                  </a:schemeClr>
                </a:solidFill>
              </a:rPr>
              <a:t>MOV BL, [2000H]</a:t>
            </a:r>
            <a:r>
              <a:rPr lang="en-US" dirty="0" smtClean="0"/>
              <a:t>, transfers the content of the memory location 2000H in the BL register.</a:t>
            </a:r>
          </a:p>
          <a:p>
            <a:pPr marL="457200" indent="-457200">
              <a:buNone/>
            </a:pPr>
            <a:endParaRPr lang="en-US" dirty="0" smtClean="0"/>
          </a:p>
        </p:txBody>
      </p:sp>
    </p:spTree>
    <p:extLst>
      <p:ext uri="{BB962C8B-B14F-4D97-AF65-F5344CB8AC3E}">
        <p14:creationId xmlns="" xmlns:p14="http://schemas.microsoft.com/office/powerpoint/2010/main" val="7444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anim calcmode="lin" valueType="num">
                                      <p:cBhvr additive="base">
                                        <p:cTn id="6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
                                            <p:txEl>
                                              <p:pRg st="10" end="10"/>
                                            </p:txEl>
                                          </p:spTgt>
                                        </p:tgtEl>
                                        <p:attrNameLst>
                                          <p:attrName>style.visibility</p:attrName>
                                        </p:attrNameLst>
                                      </p:cBhvr>
                                      <p:to>
                                        <p:strVal val="visible"/>
                                      </p:to>
                                    </p:set>
                                    <p:anim calcmode="lin" valueType="num">
                                      <p:cBhvr additive="base">
                                        <p:cTn id="6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12146</TotalTime>
  <Words>3093</Words>
  <Application>Microsoft Office PowerPoint</Application>
  <PresentationFormat>Custom</PresentationFormat>
  <Paragraphs>697</Paragraphs>
  <Slides>74</Slides>
  <Notes>31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74</vt:i4>
      </vt:variant>
    </vt:vector>
  </HeadingPairs>
  <TitlesOfParts>
    <vt:vector size="84" baseType="lpstr">
      <vt:lpstr>Arial</vt:lpstr>
      <vt:lpstr>Roboto Condensed</vt:lpstr>
      <vt:lpstr>Times New Roman</vt:lpstr>
      <vt:lpstr>Wingdings 2</vt:lpstr>
      <vt:lpstr>Wingdings 3</vt:lpstr>
      <vt:lpstr>Wingdings</vt:lpstr>
      <vt:lpstr>Calibri</vt:lpstr>
      <vt:lpstr>Segoe UI Black</vt:lpstr>
      <vt:lpstr>Roboto Condensed Light</vt:lpstr>
      <vt:lpstr>Office Theme</vt:lpstr>
      <vt:lpstr>8086 Based Systems</vt:lpstr>
      <vt:lpstr>Slide 2</vt:lpstr>
      <vt:lpstr>Syllabus</vt:lpstr>
      <vt:lpstr>INTRODUCTION</vt:lpstr>
      <vt:lpstr>INTRODUCTION</vt:lpstr>
      <vt:lpstr>INTRODUCTION</vt:lpstr>
      <vt:lpstr>ADDRESSING MODES OF 8086</vt:lpstr>
      <vt:lpstr>ADDRESSING MODES OF 8086</vt:lpstr>
      <vt:lpstr>ADDRESSING MODES OF 8086</vt:lpstr>
      <vt:lpstr>ADDRESSING MODES OF 8086</vt:lpstr>
      <vt:lpstr>ADDRESSING MODES OF 8086</vt:lpstr>
      <vt:lpstr>ADDRESSING MODES OF 8086</vt:lpstr>
      <vt:lpstr>ADDRESSING MODES OF 8086</vt:lpstr>
      <vt:lpstr>ADDRESSING MODES OF 8086</vt:lpstr>
      <vt:lpstr>ADDRESSING MODES OF 8086</vt:lpstr>
      <vt:lpstr>ADDRESSING MODES OF 8086</vt:lpstr>
      <vt:lpstr>ADDRESSING MODES OF 8086</vt:lpstr>
      <vt:lpstr>ADDRESSING MODES OF 8086</vt:lpstr>
      <vt:lpstr>ADDRESSING MODES OF 8086</vt:lpstr>
      <vt:lpstr>ADDRESSING MODES OF 8086</vt:lpstr>
      <vt:lpstr>ADDRESSING MODES OF 8086</vt:lpstr>
      <vt:lpstr>ADDRESSING MODES OF 8086</vt:lpstr>
      <vt:lpstr>ADDRESSING MODES OF 8086</vt:lpstr>
      <vt:lpstr>ADDRESSING MODES OF 8086</vt:lpstr>
      <vt:lpstr>ADDRESSING MODES OF 8086</vt:lpstr>
      <vt:lpstr>ADDRESSING MODES OF 8086</vt:lpstr>
      <vt:lpstr>INSTRUCTION FORMAT</vt:lpstr>
      <vt:lpstr>INSTRUCTION FORMAT</vt:lpstr>
      <vt:lpstr>INSTRUCTION TEMPLATE</vt:lpstr>
      <vt:lpstr>INSTRUCTION TEMPLATE</vt:lpstr>
      <vt:lpstr>INSTRUCTION TEMPLATE</vt:lpstr>
      <vt:lpstr>INSTRUCTION TEMPLATE</vt:lpstr>
      <vt:lpstr>INSTRUCTION TEMPLATE</vt:lpstr>
      <vt:lpstr>INSTRUCTION TEMPLATE</vt:lpstr>
      <vt:lpstr>INSTRUCTION TEMPLATE</vt:lpstr>
      <vt:lpstr>INSTRUCTION TEMPLATE</vt:lpstr>
      <vt:lpstr>INSTRUCTION TEMPLATE</vt:lpstr>
      <vt:lpstr>INSTRUCTION TEMPLATE</vt:lpstr>
      <vt:lpstr>INSTRUCTION SET OF 8086</vt:lpstr>
      <vt:lpstr>INSTRUCTION SET OF 8086</vt:lpstr>
      <vt:lpstr>INSTRUCTION SET OF 8086</vt:lpstr>
      <vt:lpstr>INSTRUCTION SET OF 8086</vt:lpstr>
      <vt:lpstr>INSTRUCTION SET OF 8086</vt:lpstr>
      <vt:lpstr>INSTRUCTION SET OF 8086</vt:lpstr>
      <vt:lpstr>INSTRUCTION SET OF 8086</vt:lpstr>
      <vt:lpstr>INSTRUCTION SET OF 8086</vt:lpstr>
      <vt:lpstr>INSTRUCTION SET OF 8086</vt:lpstr>
      <vt:lpstr>INSTRUCTION SET OF 8086</vt:lpstr>
      <vt:lpstr>INSTRUCTION SET OF 8086</vt:lpstr>
      <vt:lpstr>INSTRUCTION SET OF 8086</vt:lpstr>
      <vt:lpstr>INSTRUCTION SET OF 8086</vt:lpstr>
      <vt:lpstr>INSTRUCTION SET OF 8086</vt:lpstr>
      <vt:lpstr>INSTRUCTION SET OF 8086</vt:lpstr>
      <vt:lpstr>INSTRUCTION SET OF 8086</vt:lpstr>
      <vt:lpstr>INSTRUCTION SET OF 8086</vt:lpstr>
      <vt:lpstr>INSTRUCTION SET OF 8086</vt:lpstr>
      <vt:lpstr>INSTRUCTION SET OF 8086</vt:lpstr>
      <vt:lpstr>INSTRUCTION SET OF 8086</vt:lpstr>
      <vt:lpstr>INSTRUCTION SET OF 8086</vt:lpstr>
      <vt:lpstr>INSTRUCTION SET OF 8086</vt:lpstr>
      <vt:lpstr>INSTRUCTION SET OF 8086</vt:lpstr>
      <vt:lpstr>INSTRUCTION SET OF 8086</vt:lpstr>
      <vt:lpstr>INSTRUCTION SET OF 8086</vt:lpstr>
      <vt:lpstr>INSTRUCTION SET OF 8086</vt:lpstr>
      <vt:lpstr>INSTRUCTION SET OF 8086</vt:lpstr>
      <vt:lpstr>INSTRUCTION SET OF 8086</vt:lpstr>
      <vt:lpstr>ASSEMBLY LANGUAGE</vt:lpstr>
      <vt:lpstr>ASSEMBLY LANGUAGE PROGRAM DEVELOPMENT TOOLS</vt:lpstr>
      <vt:lpstr>ASSEMBLY LANGUAGE PROGRAM DEVELOPMENT TOOLS</vt:lpstr>
      <vt:lpstr>ASSEMBLY LANGUAGE PROGRAM DEVELOPMENT TOOLS</vt:lpstr>
      <vt:lpstr>ASSEMBLER DIRECTIVES</vt:lpstr>
      <vt:lpstr>ASSEMBLER DIRECTIVES</vt:lpstr>
      <vt:lpstr>ASSEMBLER DIRECTIVES</vt:lpstr>
      <vt:lpstr>Slide 74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DELL</cp:lastModifiedBy>
  <cp:revision>1973</cp:revision>
  <dcterms:created xsi:type="dcterms:W3CDTF">2020-05-01T05:09:15Z</dcterms:created>
  <dcterms:modified xsi:type="dcterms:W3CDTF">2024-09-05T02:04:30Z</dcterms:modified>
</cp:coreProperties>
</file>