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commentAuthors.xml" ContentType="application/vnd.openxmlformats-officedocument.presentationml.commentAuthor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41"/>
  </p:notesMasterIdLst>
  <p:handoutMasterIdLst>
    <p:handoutMasterId r:id="rId42"/>
  </p:handoutMasterIdLst>
  <p:sldIdLst>
    <p:sldId id="346" r:id="rId2"/>
    <p:sldId id="324" r:id="rId3"/>
    <p:sldId id="408" r:id="rId4"/>
    <p:sldId id="581" r:id="rId5"/>
    <p:sldId id="599" r:id="rId6"/>
    <p:sldId id="600" r:id="rId7"/>
    <p:sldId id="601" r:id="rId8"/>
    <p:sldId id="602" r:id="rId9"/>
    <p:sldId id="582" r:id="rId10"/>
    <p:sldId id="583" r:id="rId11"/>
    <p:sldId id="584" r:id="rId12"/>
    <p:sldId id="585" r:id="rId13"/>
    <p:sldId id="586" r:id="rId14"/>
    <p:sldId id="587" r:id="rId15"/>
    <p:sldId id="588" r:id="rId16"/>
    <p:sldId id="589" r:id="rId17"/>
    <p:sldId id="590" r:id="rId18"/>
    <p:sldId id="591" r:id="rId19"/>
    <p:sldId id="592" r:id="rId20"/>
    <p:sldId id="593" r:id="rId21"/>
    <p:sldId id="594" r:id="rId22"/>
    <p:sldId id="595" r:id="rId23"/>
    <p:sldId id="596" r:id="rId24"/>
    <p:sldId id="597" r:id="rId25"/>
    <p:sldId id="598" r:id="rId26"/>
    <p:sldId id="603" r:id="rId27"/>
    <p:sldId id="604" r:id="rId28"/>
    <p:sldId id="605" r:id="rId29"/>
    <p:sldId id="606" r:id="rId30"/>
    <p:sldId id="607" r:id="rId31"/>
    <p:sldId id="608" r:id="rId32"/>
    <p:sldId id="609" r:id="rId33"/>
    <p:sldId id="610" r:id="rId34"/>
    <p:sldId id="611" r:id="rId35"/>
    <p:sldId id="612" r:id="rId36"/>
    <p:sldId id="613" r:id="rId37"/>
    <p:sldId id="614" r:id="rId38"/>
    <p:sldId id="615" r:id="rId39"/>
    <p:sldId id="536" r:id="rId40"/>
  </p:sldIdLst>
  <p:sldSz cx="12192000" cy="6858000"/>
  <p:notesSz cx="6858000" cy="9144000"/>
  <p:embeddedFontLst>
    <p:embeddedFont>
      <p:font typeface="Roboto Condensed" charset="0"/>
      <p:regular r:id="rId43"/>
      <p:bold r:id="rId44"/>
      <p:italic r:id="rId45"/>
      <p:boldItalic r:id="rId46"/>
    </p:embeddedFont>
    <p:embeddedFont>
      <p:font typeface="Wingdings 2" pitchFamily="18" charset="2"/>
      <p:regular r:id="rId47"/>
    </p:embeddedFont>
    <p:embeddedFont>
      <p:font typeface="Wingdings 3" pitchFamily="18" charset="2"/>
      <p:regular r:id="rId48"/>
    </p:embeddedFont>
    <p:embeddedFont>
      <p:font typeface="Calibri" pitchFamily="34" charset="0"/>
      <p:regular r:id="rId49"/>
      <p:bold r:id="rId50"/>
      <p:italic r:id="rId51"/>
      <p:boldItalic r:id="rId52"/>
    </p:embeddedFont>
    <p:embeddedFont>
      <p:font typeface="Segoe UI Black" pitchFamily="34" charset="0"/>
      <p:bold r:id="rId53"/>
      <p:boldItalic r:id="rId54"/>
    </p:embeddedFont>
    <p:embeddedFont>
      <p:font typeface="Roboto Condensed Light" charset="0"/>
      <p:regular r:id="rId55"/>
      <p:italic r:id="rId5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 uri="{2D200454-40CA-4A62-9FC3-DE9A4176ACB9}">
      <p15:notesGuideLst xmlns:p15="http://schemas.microsoft.com/office/powerpoint/2012/main" xmlns=""/>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unal vyas" initials="kv" lastIdx="1" clrIdx="0">
    <p:extLst>
      <p:ext uri="{19B8F6BF-5375-455C-9EA6-DF929625EA0E}">
        <p15:presenceInfo xmlns:p15="http://schemas.microsoft.com/office/powerpoint/2012/main" xmlns="" userId="bf93b71aea7da0b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ED524F"/>
    <a:srgbClr val="FFFFFF"/>
    <a:srgbClr val="607D8B"/>
    <a:srgbClr val="301B92"/>
    <a:srgbClr val="673BB7"/>
    <a:srgbClr val="B71B1C"/>
    <a:srgbClr val="F54337"/>
    <a:srgbClr val="D81A60"/>
    <a:srgbClr val="890E4F"/>
    <a:srgbClr val="EA1E63"/>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4995" autoAdjust="0"/>
    <p:restoredTop sz="86275" autoAdjust="0"/>
  </p:normalViewPr>
  <p:slideViewPr>
    <p:cSldViewPr snapToGrid="0">
      <p:cViewPr>
        <p:scale>
          <a:sx n="80" d="100"/>
          <a:sy n="80" d="100"/>
        </p:scale>
        <p:origin x="-136" y="404"/>
      </p:cViewPr>
      <p:guideLst>
        <p:guide orient="horz" pos="2160"/>
        <p:guide pos="3840"/>
      </p:guideLst>
    </p:cSldViewPr>
  </p:slideViewPr>
  <p:outlineViewPr>
    <p:cViewPr>
      <p:scale>
        <a:sx n="33" d="100"/>
        <a:sy n="33" d="100"/>
      </p:scale>
      <p:origin x="0" y="34910"/>
    </p:cViewPr>
  </p:outlineViewPr>
  <p:notesTextViewPr>
    <p:cViewPr>
      <p:scale>
        <a:sx n="1" d="1"/>
        <a:sy n="1" d="1"/>
      </p:scale>
      <p:origin x="0" y="0"/>
    </p:cViewPr>
  </p:notesTextViewPr>
  <p:sorterViewPr>
    <p:cViewPr>
      <p:scale>
        <a:sx n="66" d="100"/>
        <a:sy n="66" d="100"/>
      </p:scale>
      <p:origin x="0" y="0"/>
    </p:cViewPr>
  </p:sorterViewPr>
  <p:notesViewPr>
    <p:cSldViewPr snapToGrid="0">
      <p:cViewPr varScale="1">
        <p:scale>
          <a:sx n="48" d="100"/>
          <a:sy n="48" d="100"/>
        </p:scale>
        <p:origin x="2676" y="36"/>
      </p:cViewPr>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47" Type="http://schemas.openxmlformats.org/officeDocument/2006/relationships/font" Target="fonts/font5.fntdata"/><Relationship Id="rId50" Type="http://schemas.openxmlformats.org/officeDocument/2006/relationships/font" Target="fonts/font8.fntdata"/><Relationship Id="rId55" Type="http://schemas.openxmlformats.org/officeDocument/2006/relationships/font" Target="fonts/font13.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54"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3.fntdata"/><Relationship Id="rId53" Type="http://schemas.openxmlformats.org/officeDocument/2006/relationships/font" Target="fonts/font11.fntdata"/><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7.fntdata"/><Relationship Id="rId57" Type="http://schemas.openxmlformats.org/officeDocument/2006/relationships/commentAuthors" Target="commentAuthors.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2.fntdata"/><Relationship Id="rId52" Type="http://schemas.openxmlformats.org/officeDocument/2006/relationships/font" Target="fonts/font10.fntdata"/><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1.fntdata"/><Relationship Id="rId48" Type="http://schemas.openxmlformats.org/officeDocument/2006/relationships/font" Target="fonts/font6.fntdata"/><Relationship Id="rId56" Type="http://schemas.openxmlformats.org/officeDocument/2006/relationships/font" Target="fonts/font14.fntdata"/><Relationship Id="rId8" Type="http://schemas.openxmlformats.org/officeDocument/2006/relationships/slide" Target="slides/slide7.xml"/><Relationship Id="rId51" Type="http://schemas.openxmlformats.org/officeDocument/2006/relationships/font" Target="fonts/font9.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4.fntdata"/><Relationship Id="rId5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4AB85114-151F-4DD3-A0B8-3D48A215911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xmlns="" id="{11E6D90B-9A8F-485C-8292-FBB99BB4E98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F454983-44D3-45A8-9D86-0B9C45442AB1}" type="datetimeFigureOut">
              <a:rPr lang="en-IN" smtClean="0"/>
              <a:pPr/>
              <a:t>10-10-2024</a:t>
            </a:fld>
            <a:endParaRPr lang="en-IN"/>
          </a:p>
        </p:txBody>
      </p:sp>
      <p:sp>
        <p:nvSpPr>
          <p:cNvPr id="4" name="Footer Placeholder 3">
            <a:extLst>
              <a:ext uri="{FF2B5EF4-FFF2-40B4-BE49-F238E27FC236}">
                <a16:creationId xmlns:a16="http://schemas.microsoft.com/office/drawing/2014/main" xmlns="" id="{957CB2A6-6534-401E-8C5F-E86CDFCB3F4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xmlns="" id="{694E556C-8D15-4673-BFA2-E8DEF4C2CB4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37C8025-BFE7-4B0B-BEDD-AFE1C976CB6D}" type="slidenum">
              <a:rPr lang="en-IN" smtClean="0"/>
              <a:pPr/>
              <a:t>‹#›</a:t>
            </a:fld>
            <a:endParaRPr lang="en-IN"/>
          </a:p>
        </p:txBody>
      </p:sp>
    </p:spTree>
    <p:extLst>
      <p:ext uri="{BB962C8B-B14F-4D97-AF65-F5344CB8AC3E}">
        <p14:creationId xmlns:p14="http://schemas.microsoft.com/office/powerpoint/2010/main" xmlns="" val="15385501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48E3F3-8B31-41D2-AA9B-9796555DB866}" type="datetimeFigureOut">
              <a:rPr lang="en-US" smtClean="0"/>
              <a:pPr/>
              <a:t>10/10/2024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79BDEF-6165-4E72-B1A6-6E8034CEC248}" type="slidenum">
              <a:rPr lang="en-US" smtClean="0"/>
              <a:pPr/>
              <a:t>‹#›</a:t>
            </a:fld>
            <a:endParaRPr lang="en-US"/>
          </a:p>
        </p:txBody>
      </p:sp>
    </p:spTree>
    <p:extLst>
      <p:ext uri="{BB962C8B-B14F-4D97-AF65-F5344CB8AC3E}">
        <p14:creationId xmlns:p14="http://schemas.microsoft.com/office/powerpoint/2010/main" xmlns="" val="17660139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BC79BDEF-6165-4E72-B1A6-6E8034CEC248}" type="slidenum">
              <a:rPr lang="en-US" smtClean="0"/>
              <a:pPr/>
              <a:t>2</a:t>
            </a:fld>
            <a:endParaRPr lang="en-US"/>
          </a:p>
        </p:txBody>
      </p:sp>
    </p:spTree>
    <p:extLst>
      <p:ext uri="{BB962C8B-B14F-4D97-AF65-F5344CB8AC3E}">
        <p14:creationId xmlns:p14="http://schemas.microsoft.com/office/powerpoint/2010/main" xmlns="" val="35525175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C79BDEF-6165-4E72-B1A6-6E8034CEC248}" type="slidenum">
              <a:rPr lang="en-US" smtClean="0"/>
              <a:pPr/>
              <a:t>17</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NULL"/><Relationship Id="rId3" Type="http://schemas.openxmlformats.org/officeDocument/2006/relationships/image" Target="../media/image1.png"/><Relationship Id="rId7" Type="http://schemas.openxmlformats.org/officeDocument/2006/relationships/image" Target="NULL"/><Relationship Id="rId2" Type="http://schemas.openxmlformats.org/officeDocument/2006/relationships/image" Target="NULL"/><Relationship Id="rId1" Type="http://schemas.openxmlformats.org/officeDocument/2006/relationships/slideMaster" Target="../slideMasters/slideMaster1.xml"/><Relationship Id="rId6" Type="http://schemas.openxmlformats.org/officeDocument/2006/relationships/image" Target="NULL"/><Relationship Id="rId5" Type="http://schemas.openxmlformats.org/officeDocument/2006/relationships/image" Target="../media/image2.png"/><Relationship Id="rId10" Type="http://schemas.openxmlformats.org/officeDocument/2006/relationships/image" Target="NULL"/><Relationship Id="rId4" Type="http://schemas.openxmlformats.org/officeDocument/2006/relationships/image" Target="NULL"/><Relationship Id="rId9" Type="http://schemas.openxmlformats.org/officeDocument/2006/relationships/image" Target="NUL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8" Type="http://schemas.openxmlformats.org/officeDocument/2006/relationships/image" Target="NULL"/><Relationship Id="rId3" Type="http://schemas.openxmlformats.org/officeDocument/2006/relationships/image" Target="../media/image1.png"/><Relationship Id="rId7" Type="http://schemas.openxmlformats.org/officeDocument/2006/relationships/image" Target="NULL"/><Relationship Id="rId2" Type="http://schemas.openxmlformats.org/officeDocument/2006/relationships/image" Target="NULL"/><Relationship Id="rId1" Type="http://schemas.openxmlformats.org/officeDocument/2006/relationships/slideMaster" Target="../slideMasters/slideMaster1.xml"/><Relationship Id="rId6" Type="http://schemas.openxmlformats.org/officeDocument/2006/relationships/image" Target="NULL"/><Relationship Id="rId5" Type="http://schemas.openxmlformats.org/officeDocument/2006/relationships/image" Target="../media/image2.png"/><Relationship Id="rId4" Type="http://schemas.openxmlformats.org/officeDocument/2006/relationships/image" Target="NULL"/></Relationships>
</file>

<file path=ppt/slideLayouts/_rels/slideLayout12.xml.rels><?xml version="1.0" encoding="UTF-8" standalone="yes"?>
<Relationships xmlns="http://schemas.openxmlformats.org/package/2006/relationships"><Relationship Id="rId8" Type="http://schemas.openxmlformats.org/officeDocument/2006/relationships/image" Target="NULL"/><Relationship Id="rId3" Type="http://schemas.openxmlformats.org/officeDocument/2006/relationships/image" Target="../media/image1.png"/><Relationship Id="rId7" Type="http://schemas.openxmlformats.org/officeDocument/2006/relationships/image" Target="NULL"/><Relationship Id="rId2" Type="http://schemas.openxmlformats.org/officeDocument/2006/relationships/image" Target="NULL"/><Relationship Id="rId1" Type="http://schemas.openxmlformats.org/officeDocument/2006/relationships/slideMaster" Target="../slideMasters/slideMaster1.xml"/><Relationship Id="rId6" Type="http://schemas.openxmlformats.org/officeDocument/2006/relationships/image" Target="NULL"/><Relationship Id="rId5" Type="http://schemas.openxmlformats.org/officeDocument/2006/relationships/image" Target="../media/image2.png"/><Relationship Id="rId4" Type="http://schemas.openxmlformats.org/officeDocument/2006/relationships/image" Target="NULL"/></Relationships>
</file>

<file path=ppt/slideLayouts/_rels/slideLayout13.xml.rels><?xml version="1.0" encoding="UTF-8" standalone="yes"?>
<Relationships xmlns="http://schemas.openxmlformats.org/package/2006/relationships"><Relationship Id="rId8" Type="http://schemas.openxmlformats.org/officeDocument/2006/relationships/image" Target="NULL"/><Relationship Id="rId3" Type="http://schemas.openxmlformats.org/officeDocument/2006/relationships/image" Target="../media/image1.png"/><Relationship Id="rId7" Type="http://schemas.openxmlformats.org/officeDocument/2006/relationships/image" Target="NULL"/><Relationship Id="rId2" Type="http://schemas.openxmlformats.org/officeDocument/2006/relationships/image" Target="NULL"/><Relationship Id="rId1" Type="http://schemas.openxmlformats.org/officeDocument/2006/relationships/slideMaster" Target="../slideMasters/slideMaster1.xml"/><Relationship Id="rId6" Type="http://schemas.openxmlformats.org/officeDocument/2006/relationships/image" Target="NULL"/><Relationship Id="rId5" Type="http://schemas.openxmlformats.org/officeDocument/2006/relationships/image" Target="../media/image2.png"/><Relationship Id="rId4" Type="http://schemas.openxmlformats.org/officeDocument/2006/relationships/image" Target="NULL"/></Relationships>
</file>

<file path=ppt/slideLayouts/_rels/slideLayout14.xml.rels><?xml version="1.0" encoding="UTF-8" standalone="yes"?>
<Relationships xmlns="http://schemas.openxmlformats.org/package/2006/relationships"><Relationship Id="rId8" Type="http://schemas.openxmlformats.org/officeDocument/2006/relationships/image" Target="NULL"/><Relationship Id="rId3" Type="http://schemas.openxmlformats.org/officeDocument/2006/relationships/image" Target="../media/image1.png"/><Relationship Id="rId7" Type="http://schemas.openxmlformats.org/officeDocument/2006/relationships/image" Target="NULL"/><Relationship Id="rId2" Type="http://schemas.openxmlformats.org/officeDocument/2006/relationships/image" Target="NULL"/><Relationship Id="rId1" Type="http://schemas.openxmlformats.org/officeDocument/2006/relationships/slideMaster" Target="../slideMasters/slideMaster1.xml"/><Relationship Id="rId6" Type="http://schemas.openxmlformats.org/officeDocument/2006/relationships/image" Target="NULL"/><Relationship Id="rId5" Type="http://schemas.openxmlformats.org/officeDocument/2006/relationships/image" Target="../media/image2.png"/><Relationship Id="rId4" Type="http://schemas.openxmlformats.org/officeDocument/2006/relationships/image" Target="NULL"/></Relationships>
</file>

<file path=ppt/slideLayouts/_rels/slideLayout15.xml.rels><?xml version="1.0" encoding="UTF-8" standalone="yes"?>
<Relationships xmlns="http://schemas.openxmlformats.org/package/2006/relationships"><Relationship Id="rId8" Type="http://schemas.openxmlformats.org/officeDocument/2006/relationships/image" Target="NULL"/><Relationship Id="rId3" Type="http://schemas.openxmlformats.org/officeDocument/2006/relationships/image" Target="../media/image1.png"/><Relationship Id="rId7" Type="http://schemas.openxmlformats.org/officeDocument/2006/relationships/image" Target="NULL"/><Relationship Id="rId2" Type="http://schemas.openxmlformats.org/officeDocument/2006/relationships/image" Target="NULL"/><Relationship Id="rId1" Type="http://schemas.openxmlformats.org/officeDocument/2006/relationships/slideMaster" Target="../slideMasters/slideMaster1.xml"/><Relationship Id="rId6" Type="http://schemas.openxmlformats.org/officeDocument/2006/relationships/image" Target="NULL"/><Relationship Id="rId5" Type="http://schemas.openxmlformats.org/officeDocument/2006/relationships/image" Target="../media/image2.png"/><Relationship Id="rId4" Type="http://schemas.openxmlformats.org/officeDocument/2006/relationships/image" Target="NULL"/></Relationships>
</file>

<file path=ppt/slideLayouts/_rels/slideLayout16.xml.rels><?xml version="1.0" encoding="UTF-8" standalone="yes"?>
<Relationships xmlns="http://schemas.openxmlformats.org/package/2006/relationships"><Relationship Id="rId8" Type="http://schemas.openxmlformats.org/officeDocument/2006/relationships/image" Target="NULL"/><Relationship Id="rId3" Type="http://schemas.openxmlformats.org/officeDocument/2006/relationships/image" Target="../media/image1.png"/><Relationship Id="rId7" Type="http://schemas.openxmlformats.org/officeDocument/2006/relationships/image" Target="NULL"/><Relationship Id="rId2" Type="http://schemas.openxmlformats.org/officeDocument/2006/relationships/image" Target="NULL"/><Relationship Id="rId1" Type="http://schemas.openxmlformats.org/officeDocument/2006/relationships/slideMaster" Target="../slideMasters/slideMaster1.xml"/><Relationship Id="rId6" Type="http://schemas.openxmlformats.org/officeDocument/2006/relationships/image" Target="NULL"/><Relationship Id="rId5" Type="http://schemas.openxmlformats.org/officeDocument/2006/relationships/image" Target="NULL"/><Relationship Id="rId4"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8" Type="http://schemas.openxmlformats.org/officeDocument/2006/relationships/image" Target="NULL"/><Relationship Id="rId3" Type="http://schemas.openxmlformats.org/officeDocument/2006/relationships/image" Target="../media/image1.png"/><Relationship Id="rId7" Type="http://schemas.openxmlformats.org/officeDocument/2006/relationships/image" Target="NULL"/><Relationship Id="rId2" Type="http://schemas.openxmlformats.org/officeDocument/2006/relationships/image" Target="NULL"/><Relationship Id="rId1" Type="http://schemas.openxmlformats.org/officeDocument/2006/relationships/slideMaster" Target="../slideMasters/slideMaster1.xml"/><Relationship Id="rId6" Type="http://schemas.openxmlformats.org/officeDocument/2006/relationships/image" Target="NULL"/><Relationship Id="rId5" Type="http://schemas.openxmlformats.org/officeDocument/2006/relationships/image" Target="../media/image2.png"/><Relationship Id="rId4" Type="http://schemas.openxmlformats.org/officeDocument/2006/relationships/image" Target="NULL"/></Relationships>
</file>

<file path=ppt/slideLayouts/_rels/slideLayout18.xml.rels><?xml version="1.0" encoding="UTF-8" standalone="yes"?>
<Relationships xmlns="http://schemas.openxmlformats.org/package/2006/relationships"><Relationship Id="rId8" Type="http://schemas.openxmlformats.org/officeDocument/2006/relationships/image" Target="NULL"/><Relationship Id="rId3" Type="http://schemas.openxmlformats.org/officeDocument/2006/relationships/image" Target="../media/image1.png"/><Relationship Id="rId7" Type="http://schemas.openxmlformats.org/officeDocument/2006/relationships/image" Target="NULL"/><Relationship Id="rId2" Type="http://schemas.openxmlformats.org/officeDocument/2006/relationships/image" Target="NULL"/><Relationship Id="rId1" Type="http://schemas.openxmlformats.org/officeDocument/2006/relationships/slideMaster" Target="../slideMasters/slideMaster1.xml"/><Relationship Id="rId6" Type="http://schemas.openxmlformats.org/officeDocument/2006/relationships/image" Target="NULL"/><Relationship Id="rId5" Type="http://schemas.openxmlformats.org/officeDocument/2006/relationships/image" Target="../media/image2.png"/><Relationship Id="rId4" Type="http://schemas.openxmlformats.org/officeDocument/2006/relationships/image" Target="NULL"/></Relationships>
</file>

<file path=ppt/slideLayouts/_rels/slideLayout19.xml.rels><?xml version="1.0" encoding="UTF-8" standalone="yes"?>
<Relationships xmlns="http://schemas.openxmlformats.org/package/2006/relationships"><Relationship Id="rId8" Type="http://schemas.openxmlformats.org/officeDocument/2006/relationships/image" Target="NULL"/><Relationship Id="rId3" Type="http://schemas.openxmlformats.org/officeDocument/2006/relationships/image" Target="../media/image1.png"/><Relationship Id="rId7" Type="http://schemas.openxmlformats.org/officeDocument/2006/relationships/image" Target="NULL"/><Relationship Id="rId2" Type="http://schemas.openxmlformats.org/officeDocument/2006/relationships/image" Target="NULL"/><Relationship Id="rId1" Type="http://schemas.openxmlformats.org/officeDocument/2006/relationships/slideMaster" Target="../slideMasters/slideMaster1.xml"/><Relationship Id="rId6" Type="http://schemas.openxmlformats.org/officeDocument/2006/relationships/image" Target="NULL"/><Relationship Id="rId5" Type="http://schemas.openxmlformats.org/officeDocument/2006/relationships/image" Target="../media/image2.png"/><Relationship Id="rId4" Type="http://schemas.openxmlformats.org/officeDocument/2006/relationships/image" Target="NULL"/></Relationships>
</file>

<file path=ppt/slideLayouts/_rels/slideLayout2.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NULL"/><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8" Type="http://schemas.openxmlformats.org/officeDocument/2006/relationships/image" Target="NULL"/><Relationship Id="rId3" Type="http://schemas.openxmlformats.org/officeDocument/2006/relationships/image" Target="../media/image1.png"/><Relationship Id="rId7" Type="http://schemas.openxmlformats.org/officeDocument/2006/relationships/image" Target="NULL"/><Relationship Id="rId2" Type="http://schemas.openxmlformats.org/officeDocument/2006/relationships/image" Target="NULL"/><Relationship Id="rId1" Type="http://schemas.openxmlformats.org/officeDocument/2006/relationships/slideMaster" Target="../slideMasters/slideMaster1.xml"/><Relationship Id="rId6" Type="http://schemas.openxmlformats.org/officeDocument/2006/relationships/image" Target="NULL"/><Relationship Id="rId5" Type="http://schemas.openxmlformats.org/officeDocument/2006/relationships/image" Target="../media/image2.png"/><Relationship Id="rId4" Type="http://schemas.openxmlformats.org/officeDocument/2006/relationships/image" Target="NULL"/><Relationship Id="rId9" Type="http://schemas.openxmlformats.org/officeDocument/2006/relationships/image" Target="NULL"/></Relationships>
</file>

<file path=ppt/slideLayouts/_rels/slideLayout21.xml.rels><?xml version="1.0" encoding="UTF-8" standalone="yes"?>
<Relationships xmlns="http://schemas.openxmlformats.org/package/2006/relationships"><Relationship Id="rId8" Type="http://schemas.openxmlformats.org/officeDocument/2006/relationships/image" Target="NULL"/><Relationship Id="rId3" Type="http://schemas.openxmlformats.org/officeDocument/2006/relationships/image" Target="../media/image1.png"/><Relationship Id="rId7" Type="http://schemas.openxmlformats.org/officeDocument/2006/relationships/image" Target="NULL"/><Relationship Id="rId2" Type="http://schemas.openxmlformats.org/officeDocument/2006/relationships/image" Target="NULL"/><Relationship Id="rId1" Type="http://schemas.openxmlformats.org/officeDocument/2006/relationships/slideMaster" Target="../slideMasters/slideMaster1.xml"/><Relationship Id="rId6" Type="http://schemas.openxmlformats.org/officeDocument/2006/relationships/image" Target="NULL"/><Relationship Id="rId5" Type="http://schemas.openxmlformats.org/officeDocument/2006/relationships/image" Target="../media/image2.png"/><Relationship Id="rId4" Type="http://schemas.openxmlformats.org/officeDocument/2006/relationships/image" Target="NUL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NUL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 Default Color">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xmlns=""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0">
                <a:srgbClr val="1D3064"/>
              </a:gs>
              <a:gs pos="50000">
                <a:srgbClr val="1D3064"/>
              </a:gs>
              <a:gs pos="100000">
                <a:schemeClr val="tx2"/>
              </a:gs>
            </a:gsLst>
            <a:lin ang="10800000" scaled="1"/>
          </a:gra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0">
                <a:srgbClr val="1D3064"/>
              </a:gs>
              <a:gs pos="50000">
                <a:srgbClr val="1D3064"/>
              </a:gs>
              <a:gs pos="100000">
                <a:schemeClr val="tx2"/>
              </a:gs>
            </a:gsLst>
            <a:lin ang="10800000" scaled="1"/>
          </a:gradFill>
          <a:ln>
            <a:noFill/>
          </a:ln>
        </p:spPr>
        <p:txBody>
          <a:bodyPr vert="horz" wrap="square" lIns="91440" tIns="45720" rIns="91440" bIns="45720" numCol="1" anchor="t" anchorCtr="0" compatLnSpc="1">
            <a:prstTxWarp prst="textNoShape">
              <a:avLst/>
            </a:prstTxWarp>
          </a:bodyPr>
          <a:lstStyle/>
          <a:p>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xmlns=""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xmlns=""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xmlns=""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0">
                      <a:srgbClr val="1D3064"/>
                    </a:gs>
                    <a:gs pos="100000">
                      <a:schemeClr val="tx2"/>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xmlns=""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xmlns=""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8" cstate="print">
            <a:extLst>
              <a:ext uri="{28A0092B-C50C-407E-A947-70E740481C1C}">
                <a14:useLocalDpi xmlns:a14="http://schemas.microsoft.com/office/drawing/2010/main" xmlns=""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0" name="Picture 19">
            <a:extLst>
              <a:ext uri="{FF2B5EF4-FFF2-40B4-BE49-F238E27FC236}">
                <a16:creationId xmlns:a16="http://schemas.microsoft.com/office/drawing/2014/main" xmlns="" id="{E0042908-6588-4C7A-9615-8D5899E8A9FA}"/>
              </a:ext>
            </a:extLst>
          </p:cNvPr>
          <p:cNvPicPr>
            <a:picLocks noChangeAspect="1"/>
          </p:cNvPicPr>
          <p:nvPr userDrawn="1"/>
        </p:nvPicPr>
        <p:blipFill rotWithShape="1">
          <a:blip r:embed="rId9">
            <a:extLst>
              <a:ext uri="{28A0092B-C50C-407E-A947-70E740481C1C}">
                <a14:useLocalDpi xmlns:a14="http://schemas.microsoft.com/office/drawing/2010/main" xmlns="" val="0"/>
              </a:ext>
            </a:extLst>
          </a:blip>
          <a:srcRect l="144383" t="-16142" r="-144383" b="22103"/>
          <a:stretch/>
        </p:blipFill>
        <p:spPr>
          <a:xfrm>
            <a:off x="1834747" y="3985791"/>
            <a:ext cx="3075940" cy="2892592"/>
          </a:xfrm>
          <a:prstGeom prst="rect">
            <a:avLst/>
          </a:prstGeom>
        </p:spPr>
      </p:pic>
      <p:pic>
        <p:nvPicPr>
          <p:cNvPr id="36" name="Picture 35" descr="User icon Royalty Free Vector Image - VectorStock">
            <a:extLst>
              <a:ext uri="{FF2B5EF4-FFF2-40B4-BE49-F238E27FC236}">
                <a16:creationId xmlns:a16="http://schemas.microsoft.com/office/drawing/2014/main" xmlns="" id="{3C805A05-DDF6-4BA6-8EDB-D97128A43BFF}"/>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xmlns=""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xmlns="">
                <a:solidFill>
                  <a:srgbClr val="FFFFFF"/>
                </a:solidFill>
              </a14:hiddenFill>
            </a:ext>
          </a:extLst>
        </p:spPr>
      </p:pic>
      <p:sp>
        <p:nvSpPr>
          <p:cNvPr id="37" name="Picture Placeholder 36">
            <a:extLst>
              <a:ext uri="{FF2B5EF4-FFF2-40B4-BE49-F238E27FC236}">
                <a16:creationId xmlns:a16="http://schemas.microsoft.com/office/drawing/2014/main" xmlns="" id="{C4AACC20-C1A0-45ED-8640-28D84A9F84E1}"/>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xmlns="" val="35705932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Complete Blanck">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xmlns="" id="{9D71C1D1-D056-4C60-9F03-E6291617B71F}"/>
              </a:ext>
            </a:extLst>
          </p:cNvPr>
          <p:cNvSpPr txBox="1"/>
          <p:nvPr userDrawn="1"/>
        </p:nvSpPr>
        <p:spPr>
          <a:xfrm>
            <a:off x="375920" y="457200"/>
            <a:ext cx="4185761" cy="523220"/>
          </a:xfrm>
          <a:prstGeom prst="rect">
            <a:avLst/>
          </a:prstGeom>
          <a:noFill/>
        </p:spPr>
        <p:txBody>
          <a:bodyPr wrap="none" rtlCol="0">
            <a:spAutoFit/>
          </a:bodyPr>
          <a:lstStyle/>
          <a:p>
            <a:r>
              <a:rPr lang="en-US" sz="2800" dirty="0">
                <a:solidFill>
                  <a:srgbClr val="FF0000"/>
                </a:solidFill>
              </a:rPr>
              <a:t>How to Crop Circular Photo?</a:t>
            </a:r>
          </a:p>
        </p:txBody>
      </p:sp>
      <p:sp>
        <p:nvSpPr>
          <p:cNvPr id="11" name="Picture Placeholder 10">
            <a:extLst>
              <a:ext uri="{FF2B5EF4-FFF2-40B4-BE49-F238E27FC236}">
                <a16:creationId xmlns:a16="http://schemas.microsoft.com/office/drawing/2014/main" xmlns="" id="{E0451329-7800-417A-9D19-D93464C6306C}"/>
              </a:ext>
            </a:extLst>
          </p:cNvPr>
          <p:cNvSpPr>
            <a:spLocks noGrp="1"/>
          </p:cNvSpPr>
          <p:nvPr>
            <p:ph type="pic" sz="quarter" idx="10"/>
          </p:nvPr>
        </p:nvSpPr>
        <p:spPr>
          <a:xfrm>
            <a:off x="4013200" y="1808163"/>
            <a:ext cx="3890962" cy="3890962"/>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p:spPr>
        <p:txBody>
          <a:bodyPr wrap="square">
            <a:noAutofit/>
          </a:bodyPr>
          <a:lstStyle/>
          <a:p>
            <a:endParaRPr lang="en-US"/>
          </a:p>
        </p:txBody>
      </p:sp>
    </p:spTree>
    <p:extLst>
      <p:ext uri="{BB962C8B-B14F-4D97-AF65-F5344CB8AC3E}">
        <p14:creationId xmlns:p14="http://schemas.microsoft.com/office/powerpoint/2010/main" xmlns="" val="40033120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lide - Teal">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xmlns=""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4">
                  <a:lumMod val="50000"/>
                </a:schemeClr>
              </a:gs>
              <a:gs pos="100000">
                <a:srgbClr val="009788"/>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4">
                  <a:lumMod val="50000"/>
                </a:schemeClr>
              </a:gs>
              <a:gs pos="100000">
                <a:srgbClr val="009788"/>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xmlns=""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xmlns=""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xmlns=""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4">
                        <a:lumMod val="50000"/>
                      </a:schemeClr>
                    </a:gs>
                    <a:gs pos="100000">
                      <a:srgbClr val="009788"/>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7" cstate="print">
            <a:extLst>
              <a:ext uri="{28A0092B-C50C-407E-A947-70E740481C1C}">
                <a14:useLocalDpi xmlns:a14="http://schemas.microsoft.com/office/drawing/2010/main" xmlns=""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0" name="Picture 19" descr="User icon Royalty Free Vector Image - VectorStock">
            <a:extLst>
              <a:ext uri="{FF2B5EF4-FFF2-40B4-BE49-F238E27FC236}">
                <a16:creationId xmlns:a16="http://schemas.microsoft.com/office/drawing/2014/main" xmlns="" id="{4A8E0F54-DC01-449D-B951-DC7CBAFD9546}"/>
              </a:ext>
            </a:extLst>
          </p:cNvPr>
          <p:cNvPicPr>
            <a:picLocks noChangeAspect="1" noChangeArrowheads="1"/>
          </p:cNvPicPr>
          <p:nvPr userDrawn="1"/>
        </p:nvPicPr>
        <p:blipFill>
          <a:blip r:embed="rId8" cstate="print">
            <a:lum bright="70000" contrast="-70000"/>
            <a:extLst>
              <a:ext uri="{28A0092B-C50C-407E-A947-70E740481C1C}">
                <a14:useLocalDpi xmlns:a14="http://schemas.microsoft.com/office/drawing/2010/main" xmlns=""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xmlns="">
                <a:solidFill>
                  <a:srgbClr val="FFFFFF"/>
                </a:solidFill>
              </a14:hiddenFill>
            </a:ext>
          </a:extLst>
        </p:spPr>
      </p:pic>
      <p:sp>
        <p:nvSpPr>
          <p:cNvPr id="21" name="Picture Placeholder 20">
            <a:extLst>
              <a:ext uri="{FF2B5EF4-FFF2-40B4-BE49-F238E27FC236}">
                <a16:creationId xmlns:a16="http://schemas.microsoft.com/office/drawing/2014/main" xmlns="" id="{65D60AFC-04BC-4FCA-A89D-6FCD04B6DC35}"/>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xmlns="" val="27088808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 Cya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xmlns=""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2">
                  <a:lumMod val="50000"/>
                </a:schemeClr>
              </a:gs>
              <a:gs pos="100000">
                <a:schemeClr val="accent2"/>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2">
                  <a:lumMod val="50000"/>
                </a:schemeClr>
              </a:gs>
              <a:gs pos="100000">
                <a:schemeClr val="accent2"/>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xmlns=""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xmlns=""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xmlns=""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2">
                        <a:lumMod val="50000"/>
                      </a:schemeClr>
                    </a:gs>
                    <a:gs pos="100000">
                      <a:schemeClr val="accent2"/>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7" cstate="print">
            <a:extLst>
              <a:ext uri="{28A0092B-C50C-407E-A947-70E740481C1C}">
                <a14:useLocalDpi xmlns:a14="http://schemas.microsoft.com/office/drawing/2010/main" xmlns=""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30" name="Picture 29" descr="User icon Royalty Free Vector Image - VectorStock">
            <a:extLst>
              <a:ext uri="{FF2B5EF4-FFF2-40B4-BE49-F238E27FC236}">
                <a16:creationId xmlns:a16="http://schemas.microsoft.com/office/drawing/2014/main" xmlns="" id="{5F55812D-505A-4B1A-9EB5-16DCD08F2B82}"/>
              </a:ext>
            </a:extLst>
          </p:cNvPr>
          <p:cNvPicPr>
            <a:picLocks noChangeAspect="1" noChangeArrowheads="1"/>
          </p:cNvPicPr>
          <p:nvPr userDrawn="1"/>
        </p:nvPicPr>
        <p:blipFill>
          <a:blip r:embed="rId8" cstate="print">
            <a:lum bright="70000" contrast="-70000"/>
            <a:extLst>
              <a:ext uri="{28A0092B-C50C-407E-A947-70E740481C1C}">
                <a14:useLocalDpi xmlns:a14="http://schemas.microsoft.com/office/drawing/2010/main" xmlns=""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xmlns="">
                <a:solidFill>
                  <a:srgbClr val="FFFFFF"/>
                </a:solidFill>
              </a14:hiddenFill>
            </a:ext>
          </a:extLst>
        </p:spPr>
      </p:pic>
      <p:sp>
        <p:nvSpPr>
          <p:cNvPr id="34" name="Picture Placeholder 33">
            <a:extLst>
              <a:ext uri="{FF2B5EF4-FFF2-40B4-BE49-F238E27FC236}">
                <a16:creationId xmlns:a16="http://schemas.microsoft.com/office/drawing/2014/main" xmlns="" id="{0974588E-8956-4BF5-BF58-B7E42070A56A}"/>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xmlns="" val="7645704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 Light Gree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xmlns=""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3">
                  <a:lumMod val="50000"/>
                </a:schemeClr>
              </a:gs>
              <a:gs pos="100000">
                <a:schemeClr val="accent3"/>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3">
                  <a:lumMod val="50000"/>
                </a:schemeClr>
              </a:gs>
              <a:gs pos="100000">
                <a:schemeClr val="accent3"/>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xmlns=""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xmlns=""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xmlns=""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3">
                        <a:lumMod val="50000"/>
                      </a:schemeClr>
                    </a:gs>
                    <a:gs pos="100000">
                      <a:schemeClr val="accent3"/>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7" cstate="print">
            <a:extLst>
              <a:ext uri="{28A0092B-C50C-407E-A947-70E740481C1C}">
                <a14:useLocalDpi xmlns:a14="http://schemas.microsoft.com/office/drawing/2010/main" xmlns=""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xmlns="" id="{AE6570A8-081D-45CE-A0DD-F78F5EDB0F9B}"/>
              </a:ext>
            </a:extLst>
          </p:cNvPr>
          <p:cNvPicPr>
            <a:picLocks noChangeAspect="1" noChangeArrowheads="1"/>
          </p:cNvPicPr>
          <p:nvPr userDrawn="1"/>
        </p:nvPicPr>
        <p:blipFill>
          <a:blip r:embed="rId8" cstate="print">
            <a:lum bright="70000" contrast="-70000"/>
            <a:extLst>
              <a:ext uri="{28A0092B-C50C-407E-A947-70E740481C1C}">
                <a14:useLocalDpi xmlns:a14="http://schemas.microsoft.com/office/drawing/2010/main" xmlns=""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xmlns="">
                <a:solidFill>
                  <a:srgbClr val="FFFFFF"/>
                </a:solidFill>
              </a14:hiddenFill>
            </a:ext>
          </a:extLst>
        </p:spPr>
      </p:pic>
      <p:sp>
        <p:nvSpPr>
          <p:cNvPr id="30" name="Picture Placeholder 29">
            <a:extLst>
              <a:ext uri="{FF2B5EF4-FFF2-40B4-BE49-F238E27FC236}">
                <a16:creationId xmlns:a16="http://schemas.microsoft.com/office/drawing/2014/main" xmlns="" id="{0B000B32-CB56-440D-9FAE-7DE703A93A02}"/>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xmlns="" val="7850339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lide - Amber">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xmlns=""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5">
                  <a:lumMod val="50000"/>
                </a:schemeClr>
              </a:gs>
              <a:gs pos="100000">
                <a:schemeClr val="accent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5">
                  <a:lumMod val="50000"/>
                </a:schemeClr>
              </a:gs>
              <a:gs pos="100000">
                <a:schemeClr val="accent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xmlns=""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xmlns=""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xmlns=""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5">
                        <a:lumMod val="75000"/>
                      </a:schemeClr>
                    </a:gs>
                    <a:gs pos="100000">
                      <a:schemeClr val="accent5"/>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7" cstate="print">
            <a:extLst>
              <a:ext uri="{28A0092B-C50C-407E-A947-70E740481C1C}">
                <a14:useLocalDpi xmlns:a14="http://schemas.microsoft.com/office/drawing/2010/main" xmlns=""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xmlns="" id="{00C9ED70-1CC8-4EF2-BE10-AAFE24AAC5D7}"/>
              </a:ext>
            </a:extLst>
          </p:cNvPr>
          <p:cNvPicPr>
            <a:picLocks noChangeAspect="1" noChangeArrowheads="1"/>
          </p:cNvPicPr>
          <p:nvPr userDrawn="1"/>
        </p:nvPicPr>
        <p:blipFill>
          <a:blip r:embed="rId8" cstate="print">
            <a:lum bright="70000" contrast="-70000"/>
            <a:extLst>
              <a:ext uri="{28A0092B-C50C-407E-A947-70E740481C1C}">
                <a14:useLocalDpi xmlns:a14="http://schemas.microsoft.com/office/drawing/2010/main" xmlns=""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xmlns="">
                <a:solidFill>
                  <a:srgbClr val="FFFFFF"/>
                </a:solidFill>
              </a14:hiddenFill>
            </a:ext>
          </a:extLst>
        </p:spPr>
      </p:pic>
      <p:sp>
        <p:nvSpPr>
          <p:cNvPr id="30" name="Picture Placeholder 29">
            <a:extLst>
              <a:ext uri="{FF2B5EF4-FFF2-40B4-BE49-F238E27FC236}">
                <a16:creationId xmlns:a16="http://schemas.microsoft.com/office/drawing/2014/main" xmlns="" id="{7FD1CDD6-829C-4C5B-BFB7-74153A66FF24}"/>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xmlns="" val="6158597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 Maroo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xmlns=""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xmlns=""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xmlns=""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xmlns=""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6">
                        <a:lumMod val="50000"/>
                      </a:schemeClr>
                    </a:gs>
                    <a:gs pos="100000">
                      <a:schemeClr val="accent6"/>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7" cstate="print">
            <a:extLst>
              <a:ext uri="{28A0092B-C50C-407E-A947-70E740481C1C}">
                <a14:useLocalDpi xmlns:a14="http://schemas.microsoft.com/office/drawing/2010/main" xmlns=""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xmlns="" id="{80BF4AFD-B365-46D4-AAC5-485DFA5A7D42}"/>
              </a:ext>
            </a:extLst>
          </p:cNvPr>
          <p:cNvPicPr>
            <a:picLocks noChangeAspect="1" noChangeArrowheads="1"/>
          </p:cNvPicPr>
          <p:nvPr userDrawn="1"/>
        </p:nvPicPr>
        <p:blipFill>
          <a:blip r:embed="rId8" cstate="print">
            <a:lum bright="70000" contrast="-70000"/>
            <a:extLst>
              <a:ext uri="{28A0092B-C50C-407E-A947-70E740481C1C}">
                <a14:useLocalDpi xmlns:a14="http://schemas.microsoft.com/office/drawing/2010/main" xmlns=""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xmlns="">
                <a:solidFill>
                  <a:srgbClr val="FFFFFF"/>
                </a:solidFill>
              </a14:hiddenFill>
            </a:ext>
          </a:extLst>
        </p:spPr>
      </p:pic>
      <p:sp>
        <p:nvSpPr>
          <p:cNvPr id="30" name="Picture Placeholder 29">
            <a:extLst>
              <a:ext uri="{FF2B5EF4-FFF2-40B4-BE49-F238E27FC236}">
                <a16:creationId xmlns:a16="http://schemas.microsoft.com/office/drawing/2014/main" xmlns="" id="{2BC70C35-8BA7-4D49-9AF7-DC36FAB8FDA3}"/>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xmlns="" val="27316259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Slide - Blue Gray">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xmlns=""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273238">
                  <a:alpha val="91000"/>
                </a:srgbClr>
              </a:gs>
              <a:gs pos="100000">
                <a:srgbClr val="607D8B"/>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273238"/>
              </a:gs>
              <a:gs pos="100000">
                <a:srgbClr val="607D8B"/>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8808334" y="4602222"/>
            <a:ext cx="3383666" cy="225577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0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endParaRPr lang="en-US" dirty="0"/>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4" cstate="print">
            <a:extLst>
              <a:ext uri="{28A0092B-C50C-407E-A947-70E740481C1C}">
                <a14:useLocalDpi xmlns:a14="http://schemas.microsoft.com/office/drawing/2010/main" xmlns=""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5" cstate="print">
            <a:extLst>
              <a:ext uri="{28A0092B-C50C-407E-A947-70E740481C1C}">
                <a14:useLocalDpi xmlns:a14="http://schemas.microsoft.com/office/drawing/2010/main" xmlns=""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273238"/>
                    </a:gs>
                    <a:gs pos="100000">
                      <a:srgbClr val="607D8B"/>
                    </a:gs>
                  </a:gsLst>
                  <a:lin ang="0" scaled="1"/>
                  <a:tileRect/>
                </a:gradFill>
                <a:effectLst/>
                <a:latin typeface="+mn-lt"/>
                <a:ea typeface="+mn-ea"/>
                <a:cs typeface="+mn-cs"/>
              </a:defRPr>
            </a:lvl1pPr>
          </a:lstStyle>
          <a:p>
            <a:pPr lvl="0"/>
            <a:endParaRPr lang="en-US" dirty="0"/>
          </a:p>
        </p:txBody>
      </p:sp>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6" cstate="print">
            <a:extLst>
              <a:ext uri="{28A0092B-C50C-407E-A947-70E740481C1C}">
                <a14:useLocalDpi xmlns:a14="http://schemas.microsoft.com/office/drawing/2010/main" xmlns=""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endParaRPr lang="en-US" dirty="0"/>
          </a:p>
        </p:txBody>
      </p:sp>
      <p:pic>
        <p:nvPicPr>
          <p:cNvPr id="21" name="Picture 20" descr="User icon Royalty Free Vector Image - VectorStock">
            <a:extLst>
              <a:ext uri="{FF2B5EF4-FFF2-40B4-BE49-F238E27FC236}">
                <a16:creationId xmlns:a16="http://schemas.microsoft.com/office/drawing/2014/main" xmlns="" id="{AEB45C91-0DA6-4973-9AEA-FF1388508ACC}"/>
              </a:ext>
            </a:extLst>
          </p:cNvPr>
          <p:cNvPicPr>
            <a:picLocks noChangeAspect="1" noChangeArrowheads="1"/>
          </p:cNvPicPr>
          <p:nvPr userDrawn="1"/>
        </p:nvPicPr>
        <p:blipFill>
          <a:blip r:embed="rId7" cstate="print">
            <a:lum bright="70000" contrast="-70000"/>
            <a:extLst>
              <a:ext uri="{28A0092B-C50C-407E-A947-70E740481C1C}">
                <a14:useLocalDpi xmlns:a14="http://schemas.microsoft.com/office/drawing/2010/main" xmlns=""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xmlns="">
                <a:solidFill>
                  <a:srgbClr val="FFFFFF"/>
                </a:solidFill>
              </a14:hiddenFill>
            </a:ext>
          </a:extLst>
        </p:spPr>
      </p:pic>
      <p:sp>
        <p:nvSpPr>
          <p:cNvPr id="30" name="Picture Placeholder 29">
            <a:extLst>
              <a:ext uri="{FF2B5EF4-FFF2-40B4-BE49-F238E27FC236}">
                <a16:creationId xmlns:a16="http://schemas.microsoft.com/office/drawing/2014/main" xmlns="" id="{F70CF6D9-DDB4-41AA-BB82-F8ED04AD8BC1}"/>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dirty="0"/>
          </a:p>
        </p:txBody>
      </p:sp>
      <p:pic>
        <p:nvPicPr>
          <p:cNvPr id="31" name="Picture 30" descr="output-onlinepngtools.png">
            <a:extLst>
              <a:ext uri="{FF2B5EF4-FFF2-40B4-BE49-F238E27FC236}">
                <a16:creationId xmlns:a16="http://schemas.microsoft.com/office/drawing/2014/main" xmlns="" id="{0B109674-0200-42F1-9F68-5B41F1EE36CC}"/>
              </a:ext>
            </a:extLst>
          </p:cNvPr>
          <p:cNvPicPr>
            <a:picLocks noChangeAspect="1"/>
          </p:cNvPicPr>
          <p:nvPr userDrawn="1"/>
        </p:nvPicPr>
        <p:blipFill>
          <a:blip r:embed="rId8"/>
          <a:stretch>
            <a:fillRect/>
          </a:stretch>
        </p:blipFill>
        <p:spPr>
          <a:xfrm>
            <a:off x="7170612" y="1525182"/>
            <a:ext cx="5824348" cy="2865949"/>
          </a:xfrm>
          <a:prstGeom prst="rect">
            <a:avLst/>
          </a:prstGeom>
        </p:spPr>
      </p:pic>
    </p:spTree>
    <p:extLst>
      <p:ext uri="{BB962C8B-B14F-4D97-AF65-F5344CB8AC3E}">
        <p14:creationId xmlns:p14="http://schemas.microsoft.com/office/powerpoint/2010/main" xmlns="" val="37518816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Slide - Brow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xmlns=""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3E2622"/>
              </a:gs>
              <a:gs pos="100000">
                <a:srgbClr val="79554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3E2622"/>
              </a:gs>
              <a:gs pos="100000">
                <a:srgbClr val="79554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xmlns=""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xmlns=""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xmlns=""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3E2622"/>
                    </a:gs>
                    <a:gs pos="100000">
                      <a:srgbClr val="795547"/>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7" cstate="print">
            <a:extLst>
              <a:ext uri="{28A0092B-C50C-407E-A947-70E740481C1C}">
                <a14:useLocalDpi xmlns:a14="http://schemas.microsoft.com/office/drawing/2010/main" xmlns=""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xmlns="" id="{7E386D9D-B92A-4F40-9089-A1FD00CD3874}"/>
              </a:ext>
            </a:extLst>
          </p:cNvPr>
          <p:cNvPicPr>
            <a:picLocks noChangeAspect="1" noChangeArrowheads="1"/>
          </p:cNvPicPr>
          <p:nvPr userDrawn="1"/>
        </p:nvPicPr>
        <p:blipFill>
          <a:blip r:embed="rId8" cstate="print">
            <a:lum bright="70000" contrast="-70000"/>
            <a:extLst>
              <a:ext uri="{28A0092B-C50C-407E-A947-70E740481C1C}">
                <a14:useLocalDpi xmlns:a14="http://schemas.microsoft.com/office/drawing/2010/main" xmlns=""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xmlns="">
                <a:solidFill>
                  <a:srgbClr val="FFFFFF"/>
                </a:solidFill>
              </a14:hiddenFill>
            </a:ext>
          </a:extLst>
        </p:spPr>
      </p:pic>
      <p:sp>
        <p:nvSpPr>
          <p:cNvPr id="30" name="Picture Placeholder 29">
            <a:extLst>
              <a:ext uri="{FF2B5EF4-FFF2-40B4-BE49-F238E27FC236}">
                <a16:creationId xmlns:a16="http://schemas.microsoft.com/office/drawing/2014/main" xmlns="" id="{DA295F85-D43D-42E5-9539-A471116A43B0}"/>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xmlns="" val="180652624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lide - Deep Puple">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xmlns=""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301B92"/>
              </a:gs>
              <a:gs pos="100000">
                <a:srgbClr val="673BB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301B92"/>
              </a:gs>
              <a:gs pos="100000">
                <a:srgbClr val="673BB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xmlns=""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xmlns=""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xmlns=""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301B92"/>
                    </a:gs>
                    <a:gs pos="100000">
                      <a:srgbClr val="673BB7"/>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7" cstate="print">
            <a:extLst>
              <a:ext uri="{28A0092B-C50C-407E-A947-70E740481C1C}">
                <a14:useLocalDpi xmlns:a14="http://schemas.microsoft.com/office/drawing/2010/main" xmlns=""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xmlns="" id="{BE300026-40E8-4FB1-998A-9CEB5F7A1B84}"/>
              </a:ext>
            </a:extLst>
          </p:cNvPr>
          <p:cNvPicPr>
            <a:picLocks noChangeAspect="1" noChangeArrowheads="1"/>
          </p:cNvPicPr>
          <p:nvPr userDrawn="1"/>
        </p:nvPicPr>
        <p:blipFill>
          <a:blip r:embed="rId8" cstate="print">
            <a:lum bright="70000" contrast="-70000"/>
            <a:extLst>
              <a:ext uri="{28A0092B-C50C-407E-A947-70E740481C1C}">
                <a14:useLocalDpi xmlns:a14="http://schemas.microsoft.com/office/drawing/2010/main" xmlns=""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xmlns="">
                <a:solidFill>
                  <a:srgbClr val="FFFFFF"/>
                </a:solidFill>
              </a14:hiddenFill>
            </a:ext>
          </a:extLst>
        </p:spPr>
      </p:pic>
      <p:sp>
        <p:nvSpPr>
          <p:cNvPr id="30" name="Picture Placeholder 29">
            <a:extLst>
              <a:ext uri="{FF2B5EF4-FFF2-40B4-BE49-F238E27FC236}">
                <a16:creationId xmlns:a16="http://schemas.microsoft.com/office/drawing/2014/main" xmlns="" id="{DB3B5E9B-B4F0-4E85-954A-F7CC04BBF24C}"/>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xmlns="" val="401228099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lide - Blue">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xmlns=""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0E47A1"/>
              </a:gs>
              <a:gs pos="100000">
                <a:srgbClr val="03A9F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0E47A1"/>
              </a:gs>
              <a:gs pos="100000">
                <a:srgbClr val="03A9F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xmlns=""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xmlns=""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xmlns=""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0E47A1"/>
                    </a:gs>
                    <a:gs pos="100000">
                      <a:srgbClr val="03A9F5"/>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7" cstate="print">
            <a:extLst>
              <a:ext uri="{28A0092B-C50C-407E-A947-70E740481C1C}">
                <a14:useLocalDpi xmlns:a14="http://schemas.microsoft.com/office/drawing/2010/main" xmlns=""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xmlns="" id="{C3A13D11-EC6C-4E81-AD83-7AC73D273FD4}"/>
              </a:ext>
            </a:extLst>
          </p:cNvPr>
          <p:cNvPicPr>
            <a:picLocks noChangeAspect="1" noChangeArrowheads="1"/>
          </p:cNvPicPr>
          <p:nvPr userDrawn="1"/>
        </p:nvPicPr>
        <p:blipFill>
          <a:blip r:embed="rId8" cstate="print">
            <a:lum bright="70000" contrast="-70000"/>
            <a:extLst>
              <a:ext uri="{28A0092B-C50C-407E-A947-70E740481C1C}">
                <a14:useLocalDpi xmlns:a14="http://schemas.microsoft.com/office/drawing/2010/main" xmlns=""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xmlns="">
                <a:solidFill>
                  <a:srgbClr val="FFFFFF"/>
                </a:solidFill>
              </a14:hiddenFill>
            </a:ext>
          </a:extLst>
        </p:spPr>
      </p:pic>
      <p:sp>
        <p:nvSpPr>
          <p:cNvPr id="30" name="Picture Placeholder 29">
            <a:extLst>
              <a:ext uri="{FF2B5EF4-FFF2-40B4-BE49-F238E27FC236}">
                <a16:creationId xmlns:a16="http://schemas.microsoft.com/office/drawing/2014/main" xmlns="" id="{85035EF3-F5FB-41C2-A0BE-B3AEF7556ABD}"/>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xmlns="" val="25328075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 Logo on TR">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xmlns="" id="{2967F7A9-F404-4412-B868-8EB67A41E2A4}"/>
              </a:ext>
            </a:extLst>
          </p:cNvPr>
          <p:cNvGrpSpPr/>
          <p:nvPr userDrawn="1"/>
        </p:nvGrpSpPr>
        <p:grpSpPr>
          <a:xfrm>
            <a:off x="9576895" y="861192"/>
            <a:ext cx="2554143" cy="587454"/>
            <a:chOff x="131177" y="5775962"/>
            <a:chExt cx="2530239" cy="581956"/>
          </a:xfrm>
        </p:grpSpPr>
        <p:pic>
          <p:nvPicPr>
            <p:cNvPr id="16" name="Picture 15">
              <a:extLst>
                <a:ext uri="{FF2B5EF4-FFF2-40B4-BE49-F238E27FC236}">
                  <a16:creationId xmlns:a16="http://schemas.microsoft.com/office/drawing/2014/main" xmlns="" id="{23F8D339-A0AA-4150-B7E8-C84E7F2AB7D0}"/>
                </a:ext>
              </a:extLst>
            </p:cNvPr>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131177" y="5775962"/>
              <a:ext cx="2530238" cy="581955"/>
            </a:xfrm>
            <a:prstGeom prst="rect">
              <a:avLst/>
            </a:prstGeom>
          </p:spPr>
        </p:pic>
        <p:sp>
          <p:nvSpPr>
            <p:cNvPr id="5" name="Rectangle 4">
              <a:extLst>
                <a:ext uri="{FF2B5EF4-FFF2-40B4-BE49-F238E27FC236}">
                  <a16:creationId xmlns:a16="http://schemas.microsoft.com/office/drawing/2014/main" xmlns="" id="{6112BAB0-1CB8-413D-970D-4F482F1A0EDB}"/>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Rounded Corners 16">
            <a:extLst>
              <a:ext uri="{FF2B5EF4-FFF2-40B4-BE49-F238E27FC236}">
                <a16:creationId xmlns:a16="http://schemas.microsoft.com/office/drawing/2014/main" xmlns=""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ate Placeholder 1">
            <a:extLst>
              <a:ext uri="{FF2B5EF4-FFF2-40B4-BE49-F238E27FC236}">
                <a16:creationId xmlns:a16="http://schemas.microsoft.com/office/drawing/2014/main" xmlns=""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Krunal D. Vyas</a:t>
            </a:r>
          </a:p>
        </p:txBody>
      </p:sp>
      <p:sp>
        <p:nvSpPr>
          <p:cNvPr id="22" name="Footer Placeholder 2">
            <a:extLst>
              <a:ext uri="{FF2B5EF4-FFF2-40B4-BE49-F238E27FC236}">
                <a16:creationId xmlns:a16="http://schemas.microsoft.com/office/drawing/2014/main" xmlns="" id="{BF2BE79E-EA17-4AB9-8CB5-714A52A6B2F5}"/>
              </a:ext>
            </a:extLst>
          </p:cNvPr>
          <p:cNvSpPr txBox="1">
            <a:spLocks/>
          </p:cNvSpPr>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3130704 (DF)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2 – Combinational Digital Circuits</a:t>
            </a:r>
          </a:p>
        </p:txBody>
      </p:sp>
      <p:sp>
        <p:nvSpPr>
          <p:cNvPr id="23" name="Slide Number Placeholder 3">
            <a:extLst>
              <a:ext uri="{FF2B5EF4-FFF2-40B4-BE49-F238E27FC236}">
                <a16:creationId xmlns:a16="http://schemas.microsoft.com/office/drawing/2014/main" xmlns=""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a16="http://schemas.microsoft.com/office/drawing/2014/main" xmlns="" id="{ACB01872-4321-4181-A609-1C503C074C10}"/>
              </a:ext>
            </a:extLst>
          </p:cNvPr>
          <p:cNvPicPr preferRelativeResize="0"/>
          <p:nvPr userDrawn="1"/>
        </p:nvPicPr>
        <p:blipFill rotWithShape="1">
          <a:blip r:embed="rId3">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xmlns=""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sp>
        <p:nvSpPr>
          <p:cNvPr id="3" name="Content Placeholder 2">
            <a:extLst>
              <a:ext uri="{FF2B5EF4-FFF2-40B4-BE49-F238E27FC236}">
                <a16:creationId xmlns:a16="http://schemas.microsoft.com/office/drawing/2014/main" xmlns="" id="{DC6F4971-704E-42EF-A852-52D75741FB7C}"/>
              </a:ext>
            </a:extLst>
          </p:cNvPr>
          <p:cNvSpPr>
            <a:spLocks noGrp="1"/>
          </p:cNvSpPr>
          <p:nvPr>
            <p:ph idx="1"/>
          </p:nvPr>
        </p:nvSpPr>
        <p:spPr>
          <a:xfrm>
            <a:off x="131180" y="863444"/>
            <a:ext cx="11929641" cy="5590565"/>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0" name="Straight Connector 19">
            <a:extLst>
              <a:ext uri="{FF2B5EF4-FFF2-40B4-BE49-F238E27FC236}">
                <a16:creationId xmlns:a16="http://schemas.microsoft.com/office/drawing/2014/main" xmlns=""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xmlns=""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346663331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lide - Red">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xmlns=""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B71B1C"/>
              </a:gs>
              <a:gs pos="100000">
                <a:srgbClr val="ED524F"/>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B71B1C"/>
              </a:gs>
              <a:gs pos="100000">
                <a:srgbClr val="ED524F"/>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xmlns=""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xmlns=""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xmlns=""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B71B1C"/>
                    </a:gs>
                    <a:gs pos="100000">
                      <a:srgbClr val="ED524F"/>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7" cstate="print">
            <a:extLst>
              <a:ext uri="{28A0092B-C50C-407E-A947-70E740481C1C}">
                <a14:useLocalDpi xmlns:a14="http://schemas.microsoft.com/office/drawing/2010/main" xmlns=""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31" name="Picture 30">
            <a:extLst>
              <a:ext uri="{FF2B5EF4-FFF2-40B4-BE49-F238E27FC236}">
                <a16:creationId xmlns:a16="http://schemas.microsoft.com/office/drawing/2014/main" xmlns="" id="{77B7B864-C091-4493-B14B-F5B61B586EED}"/>
              </a:ext>
            </a:extLst>
          </p:cNvPr>
          <p:cNvPicPr>
            <a:picLocks noChangeAspect="1"/>
          </p:cNvPicPr>
          <p:nvPr userDrawn="1"/>
        </p:nvPicPr>
        <p:blipFill>
          <a:blip r:embed="rId8" cstate="print">
            <a:extLst>
              <a:ext uri="{28A0092B-C50C-407E-A947-70E740481C1C}">
                <a14:useLocalDpi xmlns:a14="http://schemas.microsoft.com/office/drawing/2010/main" xmlns="" val="0"/>
              </a:ext>
            </a:extLst>
          </a:blip>
          <a:srcRect l="24746" t="7575" r="25761" b="18186"/>
          <a:stretch>
            <a:fillRect/>
          </a:stretch>
        </p:blipFill>
        <p:spPr>
          <a:xfrm>
            <a:off x="356499" y="5214354"/>
            <a:ext cx="1354234" cy="1354234"/>
          </a:xfrm>
          <a:custGeom>
            <a:avLst/>
            <a:gdLst>
              <a:gd name="connsiteX0" fmla="*/ 2286000 w 4572000"/>
              <a:gd name="connsiteY0" fmla="*/ 0 h 4572000"/>
              <a:gd name="connsiteX1" fmla="*/ 4572000 w 4572000"/>
              <a:gd name="connsiteY1" fmla="*/ 2286000 h 4572000"/>
              <a:gd name="connsiteX2" fmla="*/ 2286000 w 4572000"/>
              <a:gd name="connsiteY2" fmla="*/ 4572000 h 4572000"/>
              <a:gd name="connsiteX3" fmla="*/ 0 w 4572000"/>
              <a:gd name="connsiteY3" fmla="*/ 2286000 h 4572000"/>
              <a:gd name="connsiteX4" fmla="*/ 2286000 w 4572000"/>
              <a:gd name="connsiteY4" fmla="*/ 0 h 4572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2000" h="4572000">
                <a:moveTo>
                  <a:pt x="2286000" y="0"/>
                </a:moveTo>
                <a:cubicBezTo>
                  <a:pt x="3548523" y="0"/>
                  <a:pt x="4572000" y="1023477"/>
                  <a:pt x="4572000" y="2286000"/>
                </a:cubicBezTo>
                <a:cubicBezTo>
                  <a:pt x="4572000" y="3548523"/>
                  <a:pt x="3548523" y="4572000"/>
                  <a:pt x="2286000" y="4572000"/>
                </a:cubicBezTo>
                <a:cubicBezTo>
                  <a:pt x="1023477" y="4572000"/>
                  <a:pt x="0" y="3548523"/>
                  <a:pt x="0" y="2286000"/>
                </a:cubicBezTo>
                <a:cubicBezTo>
                  <a:pt x="0" y="1023477"/>
                  <a:pt x="1023477" y="0"/>
                  <a:pt x="2286000" y="0"/>
                </a:cubicBezTo>
                <a:close/>
              </a:path>
            </a:pathLst>
          </a:custGeom>
          <a:noFill/>
          <a:ln w="6350">
            <a:solidFill>
              <a:schemeClr val="bg1">
                <a:lumMod val="65000"/>
              </a:schemeClr>
            </a:solidFill>
          </a:ln>
          <a:effectLst/>
        </p:spPr>
      </p:pic>
      <p:pic>
        <p:nvPicPr>
          <p:cNvPr id="21" name="Picture 20" descr="User icon Royalty Free Vector Image - VectorStock">
            <a:extLst>
              <a:ext uri="{FF2B5EF4-FFF2-40B4-BE49-F238E27FC236}">
                <a16:creationId xmlns:a16="http://schemas.microsoft.com/office/drawing/2014/main" xmlns="" id="{177B86E9-222D-4757-BE64-59540DB794E6}"/>
              </a:ext>
            </a:extLst>
          </p:cNvPr>
          <p:cNvPicPr>
            <a:picLocks noChangeAspect="1" noChangeArrowheads="1"/>
          </p:cNvPicPr>
          <p:nvPr userDrawn="1"/>
        </p:nvPicPr>
        <p:blipFill>
          <a:blip r:embed="rId9" cstate="print">
            <a:lum bright="70000" contrast="-70000"/>
            <a:extLst>
              <a:ext uri="{28A0092B-C50C-407E-A947-70E740481C1C}">
                <a14:useLocalDpi xmlns:a14="http://schemas.microsoft.com/office/drawing/2010/main" xmlns=""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xmlns="">
                <a:solidFill>
                  <a:srgbClr val="FFFFFF"/>
                </a:solidFill>
              </a14:hiddenFill>
            </a:ext>
          </a:extLst>
        </p:spPr>
      </p:pic>
      <p:sp>
        <p:nvSpPr>
          <p:cNvPr id="30" name="Picture Placeholder 29">
            <a:extLst>
              <a:ext uri="{FF2B5EF4-FFF2-40B4-BE49-F238E27FC236}">
                <a16:creationId xmlns:a16="http://schemas.microsoft.com/office/drawing/2014/main" xmlns="" id="{8ABCD18B-D4E0-41E4-8162-7E83CB11DAE0}"/>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xmlns="" val="376513194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lide - Pink">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xmlns=""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890E4F"/>
              </a:gs>
              <a:gs pos="100000">
                <a:srgbClr val="D81A60"/>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890E4F"/>
              </a:gs>
              <a:gs pos="100000">
                <a:srgbClr val="D81A60"/>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xmlns=""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xmlns=""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xmlns=""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xmlns=""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890E4F"/>
                    </a:gs>
                    <a:gs pos="100000">
                      <a:srgbClr val="D81A60"/>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7" cstate="print">
            <a:extLst>
              <a:ext uri="{28A0092B-C50C-407E-A947-70E740481C1C}">
                <a14:useLocalDpi xmlns:a14="http://schemas.microsoft.com/office/drawing/2010/main" xmlns=""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xmlns="" id="{A2F1AAAC-C051-4A31-837B-4A9977722A44}"/>
              </a:ext>
            </a:extLst>
          </p:cNvPr>
          <p:cNvPicPr>
            <a:picLocks noChangeAspect="1" noChangeArrowheads="1"/>
          </p:cNvPicPr>
          <p:nvPr userDrawn="1"/>
        </p:nvPicPr>
        <p:blipFill>
          <a:blip r:embed="rId8" cstate="print">
            <a:lum bright="70000" contrast="-70000"/>
            <a:extLst>
              <a:ext uri="{28A0092B-C50C-407E-A947-70E740481C1C}">
                <a14:useLocalDpi xmlns:a14="http://schemas.microsoft.com/office/drawing/2010/main" xmlns=""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xmlns="">
                <a:solidFill>
                  <a:srgbClr val="FFFFFF"/>
                </a:solidFill>
              </a14:hiddenFill>
            </a:ext>
          </a:extLst>
        </p:spPr>
      </p:pic>
      <p:sp>
        <p:nvSpPr>
          <p:cNvPr id="30" name="Picture Placeholder 29">
            <a:extLst>
              <a:ext uri="{FF2B5EF4-FFF2-40B4-BE49-F238E27FC236}">
                <a16:creationId xmlns:a16="http://schemas.microsoft.com/office/drawing/2014/main" xmlns="" id="{ADF34BDA-AFB4-4120-81EF-C0AB56D388CB}"/>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xmlns="" val="117050250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AA25AD48-4F72-419A-9FE8-24C9C2A6CDCA}" type="datetime3">
              <a:rPr lang="en-US" smtClean="0"/>
              <a:pPr/>
              <a:t>10 October 2024</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B6F15528-21DE-4FAA-801E-634DDDAF4B2B}" type="slidenum">
              <a:rPr lang="en-US" smtClean="0"/>
              <a:pPr/>
              <a:t>‹#›</a:t>
            </a:fld>
            <a:endParaRPr lang="en-US"/>
          </a:p>
        </p:txBody>
      </p:sp>
    </p:spTree>
    <p:extLst>
      <p:ext uri="{BB962C8B-B14F-4D97-AF65-F5344CB8AC3E}">
        <p14:creationId xmlns:p14="http://schemas.microsoft.com/office/powerpoint/2010/main" xmlns="" val="10805086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 Logo on BR">
    <p:spTree>
      <p:nvGrpSpPr>
        <p:cNvPr id="1" name=""/>
        <p:cNvGrpSpPr/>
        <p:nvPr/>
      </p:nvGrpSpPr>
      <p:grpSpPr>
        <a:xfrm>
          <a:off x="0" y="0"/>
          <a:ext cx="0" cy="0"/>
          <a:chOff x="0" y="0"/>
          <a:chExt cx="0" cy="0"/>
        </a:xfrm>
      </p:grpSpPr>
      <p:sp>
        <p:nvSpPr>
          <p:cNvPr id="17" name="Rectangle: Rounded Corners 16">
            <a:extLst>
              <a:ext uri="{FF2B5EF4-FFF2-40B4-BE49-F238E27FC236}">
                <a16:creationId xmlns:a16="http://schemas.microsoft.com/office/drawing/2014/main" xmlns=""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ate Placeholder 1">
            <a:extLst>
              <a:ext uri="{FF2B5EF4-FFF2-40B4-BE49-F238E27FC236}">
                <a16:creationId xmlns:a16="http://schemas.microsoft.com/office/drawing/2014/main" xmlns=""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2" name="Footer Placeholder 2">
            <a:extLst>
              <a:ext uri="{FF2B5EF4-FFF2-40B4-BE49-F238E27FC236}">
                <a16:creationId xmlns:a16="http://schemas.microsoft.com/office/drawing/2014/main" xmlns="" id="{BF2BE79E-EA17-4AB9-8CB5-714A52A6B2F5}"/>
              </a:ext>
            </a:extLst>
          </p:cNvPr>
          <p:cNvSpPr txBox="1">
            <a:spLocks/>
          </p:cNvSpPr>
          <p:nvPr userDrawn="1"/>
        </p:nvSpPr>
        <p:spPr>
          <a:xfrm>
            <a:off x="3606546" y="6604000"/>
            <a:ext cx="4978908"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3" name="Slide Number Placeholder 3">
            <a:extLst>
              <a:ext uri="{FF2B5EF4-FFF2-40B4-BE49-F238E27FC236}">
                <a16:creationId xmlns:a16="http://schemas.microsoft.com/office/drawing/2014/main" xmlns=""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a16="http://schemas.microsoft.com/office/drawing/2014/main" xmlns="" id="{ACB01872-4321-4181-A609-1C503C074C10}"/>
              </a:ext>
            </a:extLst>
          </p:cNvPr>
          <p:cNvPicPr preferRelativeResize="0"/>
          <p:nvPr userDrawn="1"/>
        </p:nvPicPr>
        <p:blipFill rotWithShape="1">
          <a:blip r:embed="rId2">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xmlns=""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sp>
        <p:nvSpPr>
          <p:cNvPr id="3" name="Content Placeholder 2">
            <a:extLst>
              <a:ext uri="{FF2B5EF4-FFF2-40B4-BE49-F238E27FC236}">
                <a16:creationId xmlns:a16="http://schemas.microsoft.com/office/drawing/2014/main" xmlns="" id="{DC6F4971-704E-42EF-A852-52D75741FB7C}"/>
              </a:ext>
            </a:extLst>
          </p:cNvPr>
          <p:cNvSpPr>
            <a:spLocks noGrp="1"/>
          </p:cNvSpPr>
          <p:nvPr>
            <p:ph idx="1"/>
          </p:nvPr>
        </p:nvSpPr>
        <p:spPr>
          <a:xfrm>
            <a:off x="131180" y="863444"/>
            <a:ext cx="11984620" cy="5616485"/>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0" name="Straight Connector 19">
            <a:extLst>
              <a:ext uri="{FF2B5EF4-FFF2-40B4-BE49-F238E27FC236}">
                <a16:creationId xmlns:a16="http://schemas.microsoft.com/office/drawing/2014/main" xmlns=""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xmlns=""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42027612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 Logo on BL">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xmlns="" id="{2967F7A9-F404-4412-B868-8EB67A41E2A4}"/>
              </a:ext>
            </a:extLst>
          </p:cNvPr>
          <p:cNvGrpSpPr/>
          <p:nvPr userDrawn="1"/>
        </p:nvGrpSpPr>
        <p:grpSpPr>
          <a:xfrm>
            <a:off x="128095" y="5890392"/>
            <a:ext cx="2554143" cy="587454"/>
            <a:chOff x="131177" y="5775962"/>
            <a:chExt cx="2530239" cy="581956"/>
          </a:xfrm>
        </p:grpSpPr>
        <p:pic>
          <p:nvPicPr>
            <p:cNvPr id="16" name="Picture 15">
              <a:extLst>
                <a:ext uri="{FF2B5EF4-FFF2-40B4-BE49-F238E27FC236}">
                  <a16:creationId xmlns:a16="http://schemas.microsoft.com/office/drawing/2014/main" xmlns="" id="{23F8D339-A0AA-4150-B7E8-C84E7F2AB7D0}"/>
                </a:ext>
              </a:extLst>
            </p:cNvPr>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131177" y="5775962"/>
              <a:ext cx="2530238" cy="581955"/>
            </a:xfrm>
            <a:prstGeom prst="rect">
              <a:avLst/>
            </a:prstGeom>
          </p:spPr>
        </p:pic>
        <p:sp>
          <p:nvSpPr>
            <p:cNvPr id="5" name="Rectangle 4">
              <a:extLst>
                <a:ext uri="{FF2B5EF4-FFF2-40B4-BE49-F238E27FC236}">
                  <a16:creationId xmlns:a16="http://schemas.microsoft.com/office/drawing/2014/main" xmlns="" id="{6112BAB0-1CB8-413D-970D-4F482F1A0EDB}"/>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Rounded Corners 16">
            <a:extLst>
              <a:ext uri="{FF2B5EF4-FFF2-40B4-BE49-F238E27FC236}">
                <a16:creationId xmlns:a16="http://schemas.microsoft.com/office/drawing/2014/main" xmlns=""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Shape 56">
            <a:extLst>
              <a:ext uri="{FF2B5EF4-FFF2-40B4-BE49-F238E27FC236}">
                <a16:creationId xmlns:a16="http://schemas.microsoft.com/office/drawing/2014/main" xmlns="" id="{ACB01872-4321-4181-A609-1C503C074C10}"/>
              </a:ext>
            </a:extLst>
          </p:cNvPr>
          <p:cNvPicPr preferRelativeResize="0"/>
          <p:nvPr userDrawn="1"/>
        </p:nvPicPr>
        <p:blipFill rotWithShape="1">
          <a:blip r:embed="rId3">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xmlns=""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sp>
        <p:nvSpPr>
          <p:cNvPr id="3" name="Content Placeholder 2">
            <a:extLst>
              <a:ext uri="{FF2B5EF4-FFF2-40B4-BE49-F238E27FC236}">
                <a16:creationId xmlns:a16="http://schemas.microsoft.com/office/drawing/2014/main" xmlns="" id="{DC6F4971-704E-42EF-A852-52D75741FB7C}"/>
              </a:ext>
            </a:extLst>
          </p:cNvPr>
          <p:cNvSpPr>
            <a:spLocks noGrp="1"/>
          </p:cNvSpPr>
          <p:nvPr>
            <p:ph idx="1"/>
          </p:nvPr>
        </p:nvSpPr>
        <p:spPr>
          <a:xfrm>
            <a:off x="131180" y="863444"/>
            <a:ext cx="11929641" cy="5590565"/>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0" name="Straight Connector 19">
            <a:extLst>
              <a:ext uri="{FF2B5EF4-FFF2-40B4-BE49-F238E27FC236}">
                <a16:creationId xmlns:a16="http://schemas.microsoft.com/office/drawing/2014/main" xmlns=""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xmlns=""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
        <p:nvSpPr>
          <p:cNvPr id="14" name="Date Placeholder 1">
            <a:extLst>
              <a:ext uri="{FF2B5EF4-FFF2-40B4-BE49-F238E27FC236}">
                <a16:creationId xmlns:a16="http://schemas.microsoft.com/office/drawing/2014/main" xmlns="" id="{6C226DAF-A3C6-40FB-8F91-C7F7A713C3D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Krunal D. Vyas</a:t>
            </a:r>
          </a:p>
        </p:txBody>
      </p:sp>
      <p:sp>
        <p:nvSpPr>
          <p:cNvPr id="15" name="Footer Placeholder 2">
            <a:extLst>
              <a:ext uri="{FF2B5EF4-FFF2-40B4-BE49-F238E27FC236}">
                <a16:creationId xmlns:a16="http://schemas.microsoft.com/office/drawing/2014/main" xmlns="" id="{8C9B6194-7463-456E-B567-D9B9C856AB72}"/>
              </a:ext>
            </a:extLst>
          </p:cNvPr>
          <p:cNvSpPr txBox="1">
            <a:spLocks/>
          </p:cNvSpPr>
          <p:nvPr userDrawn="1"/>
        </p:nvSpPr>
        <p:spPr>
          <a:xfrm>
            <a:off x="3606546" y="6604000"/>
            <a:ext cx="4978908"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3130704 (DF)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sz="1100" dirty="0">
                <a:solidFill>
                  <a:schemeClr val="tx1">
                    <a:lumMod val="90000"/>
                    <a:lumOff val="10000"/>
                  </a:schemeClr>
                </a:solidFill>
                <a:latin typeface="Wingdings" panose="05000000000000000000" pitchFamily="2" charset="2"/>
                <a:ea typeface="Roboto Condensed Light" panose="02000000000000000000" pitchFamily="2" charset="0"/>
              </a:rPr>
              <a:t> </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Unit 2 – Combinational Digital Circuits</a:t>
            </a:r>
          </a:p>
        </p:txBody>
      </p:sp>
      <p:sp>
        <p:nvSpPr>
          <p:cNvPr id="21" name="Slide Number Placeholder 3">
            <a:extLst>
              <a:ext uri="{FF2B5EF4-FFF2-40B4-BE49-F238E27FC236}">
                <a16:creationId xmlns:a16="http://schemas.microsoft.com/office/drawing/2014/main" xmlns="" id="{AC05D353-A70B-4687-8A49-D44BCD80FCA5}"/>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spTree>
    <p:extLst>
      <p:ext uri="{BB962C8B-B14F-4D97-AF65-F5344CB8AC3E}">
        <p14:creationId xmlns:p14="http://schemas.microsoft.com/office/powerpoint/2010/main" xmlns="" val="3468628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xmlns="" id="{07171932-FFF4-4D27-9425-8CB5D27A92F2}"/>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xmlns="" val="0"/>
              </a:ext>
            </a:extLst>
          </a:blip>
          <a:srcRect r="11581" b="21180"/>
          <a:stretch/>
        </p:blipFill>
        <p:spPr>
          <a:xfrm rot="16200000">
            <a:off x="9807099" y="606901"/>
            <a:ext cx="2991808" cy="1778000"/>
          </a:xfrm>
          <a:prstGeom prst="rect">
            <a:avLst/>
          </a:prstGeom>
        </p:spPr>
      </p:pic>
      <p:pic>
        <p:nvPicPr>
          <p:cNvPr id="12" name="Picture 11">
            <a:extLst>
              <a:ext uri="{FF2B5EF4-FFF2-40B4-BE49-F238E27FC236}">
                <a16:creationId xmlns:a16="http://schemas.microsoft.com/office/drawing/2014/main" xmlns="" id="{1639DF2A-5426-428D-B32D-78E9191D8A0C}"/>
              </a:ext>
            </a:extLst>
          </p:cNvPr>
          <p:cNvPicPr>
            <a:picLocks noChangeAspect="1"/>
          </p:cNvPicPr>
          <p:nvPr userDrawn="1"/>
        </p:nvPicPr>
        <p:blipFill rotWithShape="1">
          <a:blip r:embed="rId3" cstate="print">
            <a:extLst>
              <a:ext uri="{28A0092B-C50C-407E-A947-70E740481C1C}">
                <a14:useLocalDpi xmlns:a14="http://schemas.microsoft.com/office/drawing/2010/main" xmlns="" val="0"/>
              </a:ext>
            </a:extLst>
          </a:blip>
          <a:srcRect l="79646" t="18062" r="2731" b="17724"/>
          <a:stretch/>
        </p:blipFill>
        <p:spPr>
          <a:xfrm>
            <a:off x="0" y="401568"/>
            <a:ext cx="543946" cy="772151"/>
          </a:xfrm>
          <a:prstGeom prst="rect">
            <a:avLst/>
          </a:prstGeom>
        </p:spPr>
      </p:pic>
      <p:sp>
        <p:nvSpPr>
          <p:cNvPr id="2" name="Title 1">
            <a:extLst>
              <a:ext uri="{FF2B5EF4-FFF2-40B4-BE49-F238E27FC236}">
                <a16:creationId xmlns:a16="http://schemas.microsoft.com/office/drawing/2014/main" xmlns="" id="{6B8C6168-C8A4-4660-9D38-045657B80D09}"/>
              </a:ext>
            </a:extLst>
          </p:cNvPr>
          <p:cNvSpPr>
            <a:spLocks noGrp="1"/>
          </p:cNvSpPr>
          <p:nvPr>
            <p:ph type="title" hasCustomPrompt="1"/>
          </p:nvPr>
        </p:nvSpPr>
        <p:spPr>
          <a:xfrm>
            <a:off x="831850" y="1709738"/>
            <a:ext cx="10515600" cy="2852737"/>
          </a:xfrm>
        </p:spPr>
        <p:txBody>
          <a:bodyPr anchor="b">
            <a:normAutofit/>
          </a:bodyPr>
          <a:lstStyle>
            <a:lvl1pPr>
              <a:defRPr lang="en-US" sz="6000" b="1" kern="1200" dirty="0">
                <a:gradFill flip="none" rotWithShape="1">
                  <a:gsLst>
                    <a:gs pos="0">
                      <a:srgbClr val="1D3064"/>
                    </a:gs>
                    <a:gs pos="100000">
                      <a:schemeClr val="tx2"/>
                    </a:gs>
                  </a:gsLst>
                  <a:lin ang="0" scaled="1"/>
                  <a:tileRect/>
                </a:gradFill>
                <a:effectLst/>
                <a:latin typeface="+mn-lt"/>
                <a:ea typeface="+mn-ea"/>
                <a:cs typeface="+mn-cs"/>
              </a:defRPr>
            </a:lvl1pPr>
          </a:lstStyle>
          <a:p>
            <a:r>
              <a:rPr lang="en-US" dirty="0"/>
              <a:t>Write here Section Title</a:t>
            </a:r>
          </a:p>
        </p:txBody>
      </p:sp>
      <p:sp>
        <p:nvSpPr>
          <p:cNvPr id="3" name="Text Placeholder 2">
            <a:extLst>
              <a:ext uri="{FF2B5EF4-FFF2-40B4-BE49-F238E27FC236}">
                <a16:creationId xmlns:a16="http://schemas.microsoft.com/office/drawing/2014/main" xmlns="" id="{566C89DA-344D-4448-822C-2826084EF127}"/>
              </a:ext>
            </a:extLst>
          </p:cNvPr>
          <p:cNvSpPr>
            <a:spLocks noGrp="1"/>
          </p:cNvSpPr>
          <p:nvPr>
            <p:ph type="body" idx="1" hasCustomPrompt="1"/>
          </p:nvPr>
        </p:nvSpPr>
        <p:spPr>
          <a:xfrm>
            <a:off x="831850" y="4589463"/>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Write here Section Subtitle</a:t>
            </a:r>
          </a:p>
        </p:txBody>
      </p:sp>
      <p:sp>
        <p:nvSpPr>
          <p:cNvPr id="10" name="Freeform 17">
            <a:extLst>
              <a:ext uri="{FF2B5EF4-FFF2-40B4-BE49-F238E27FC236}">
                <a16:creationId xmlns:a16="http://schemas.microsoft.com/office/drawing/2014/main" xmlns="" id="{9C2E92C4-49EF-4D4D-A6B9-E157CCC2FFE0}"/>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273238"/>
              </a:gs>
              <a:gs pos="100000">
                <a:srgbClr val="607D8B"/>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Tree>
    <p:extLst>
      <p:ext uri="{BB962C8B-B14F-4D97-AF65-F5344CB8AC3E}">
        <p14:creationId xmlns:p14="http://schemas.microsoft.com/office/powerpoint/2010/main" xmlns="" val="20016929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ck - Logo on TR">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xmlns=""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Connector 21">
            <a:extLst>
              <a:ext uri="{FF2B5EF4-FFF2-40B4-BE49-F238E27FC236}">
                <a16:creationId xmlns:a16="http://schemas.microsoft.com/office/drawing/2014/main" xmlns=""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
        <p:nvSpPr>
          <p:cNvPr id="14" name="Date Placeholder 1">
            <a:extLst>
              <a:ext uri="{FF2B5EF4-FFF2-40B4-BE49-F238E27FC236}">
                <a16:creationId xmlns:a16="http://schemas.microsoft.com/office/drawing/2014/main" xmlns="" id="{E1C651DC-CFA8-4914-92F1-1FF83E900B8B}"/>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Krunal D. Vyas</a:t>
            </a:r>
          </a:p>
        </p:txBody>
      </p:sp>
      <p:sp>
        <p:nvSpPr>
          <p:cNvPr id="15" name="Footer Placeholder 2">
            <a:extLst>
              <a:ext uri="{FF2B5EF4-FFF2-40B4-BE49-F238E27FC236}">
                <a16:creationId xmlns:a16="http://schemas.microsoft.com/office/drawing/2014/main" xmlns="" id="{0D0635C5-7AE7-4A31-84EE-FC14A4BCEA69}"/>
              </a:ext>
            </a:extLst>
          </p:cNvPr>
          <p:cNvSpPr txBox="1">
            <a:spLocks/>
          </p:cNvSpPr>
          <p:nvPr userDrawn="1"/>
        </p:nvSpPr>
        <p:spPr>
          <a:xfrm>
            <a:off x="3606546" y="6604000"/>
            <a:ext cx="4978908"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3130704 (DF)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2 – Combinational Digital Circuits</a:t>
            </a:r>
          </a:p>
        </p:txBody>
      </p:sp>
      <p:sp>
        <p:nvSpPr>
          <p:cNvPr id="19" name="Slide Number Placeholder 3">
            <a:extLst>
              <a:ext uri="{FF2B5EF4-FFF2-40B4-BE49-F238E27FC236}">
                <a16:creationId xmlns:a16="http://schemas.microsoft.com/office/drawing/2014/main" xmlns="" id="{E1B8BC83-3189-4BEF-9B76-E5B3BE752022}"/>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spTree>
    <p:extLst>
      <p:ext uri="{BB962C8B-B14F-4D97-AF65-F5344CB8AC3E}">
        <p14:creationId xmlns:p14="http://schemas.microsoft.com/office/powerpoint/2010/main" xmlns="" val="29719725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ck - Logo on BR">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xmlns=""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Connector 21">
            <a:extLst>
              <a:ext uri="{FF2B5EF4-FFF2-40B4-BE49-F238E27FC236}">
                <a16:creationId xmlns:a16="http://schemas.microsoft.com/office/drawing/2014/main" xmlns=""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
        <p:nvSpPr>
          <p:cNvPr id="23" name="Slide Number Placeholder 3">
            <a:extLst>
              <a:ext uri="{FF2B5EF4-FFF2-40B4-BE49-F238E27FC236}">
                <a16:creationId xmlns:a16="http://schemas.microsoft.com/office/drawing/2014/main" xmlns="" id="{4DF0B2CA-0D59-41EF-8432-9E74D5B5179D}"/>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spTree>
    <p:extLst>
      <p:ext uri="{BB962C8B-B14F-4D97-AF65-F5344CB8AC3E}">
        <p14:creationId xmlns:p14="http://schemas.microsoft.com/office/powerpoint/2010/main" xmlns="" val="32062478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ck - Logo on BL">
    <p:spTree>
      <p:nvGrpSpPr>
        <p:cNvPr id="1" name=""/>
        <p:cNvGrpSpPr/>
        <p:nvPr/>
      </p:nvGrpSpPr>
      <p:grpSpPr>
        <a:xfrm>
          <a:off x="0" y="0"/>
          <a:ext cx="0" cy="0"/>
          <a:chOff x="0" y="0"/>
          <a:chExt cx="0" cy="0"/>
        </a:xfrm>
      </p:grpSpPr>
      <p:cxnSp>
        <p:nvCxnSpPr>
          <p:cNvPr id="22" name="Straight Connector 21">
            <a:extLst>
              <a:ext uri="{FF2B5EF4-FFF2-40B4-BE49-F238E27FC236}">
                <a16:creationId xmlns:a16="http://schemas.microsoft.com/office/drawing/2014/main" xmlns=""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
        <p:nvSpPr>
          <p:cNvPr id="15" name="Footer Placeholder 2">
            <a:extLst>
              <a:ext uri="{FF2B5EF4-FFF2-40B4-BE49-F238E27FC236}">
                <a16:creationId xmlns:a16="http://schemas.microsoft.com/office/drawing/2014/main" xmlns="" id="{37CC2A7B-BE67-4B8D-A096-51A052E62895}"/>
              </a:ext>
            </a:extLst>
          </p:cNvPr>
          <p:cNvSpPr txBox="1">
            <a:spLocks/>
          </p:cNvSpPr>
          <p:nvPr userDrawn="1"/>
        </p:nvSpPr>
        <p:spPr>
          <a:xfrm>
            <a:off x="3606546" y="6604000"/>
            <a:ext cx="4978908"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9" name="Slide Number Placeholder 3">
            <a:extLst>
              <a:ext uri="{FF2B5EF4-FFF2-40B4-BE49-F238E27FC236}">
                <a16:creationId xmlns:a16="http://schemas.microsoft.com/office/drawing/2014/main" xmlns="" id="{4DBF1E76-977D-4892-ACFE-BC891B8F7A45}"/>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spTree>
    <p:extLst>
      <p:ext uri="{BB962C8B-B14F-4D97-AF65-F5344CB8AC3E}">
        <p14:creationId xmlns:p14="http://schemas.microsoft.com/office/powerpoint/2010/main" xmlns="" val="42433145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lete Blanck">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33123116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5BF5063B-909B-4A7F-B502-7802280439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6027DDF1-16E2-4622-B8FD-0148CD5CE0F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827EA166-F18A-4D32-AA1F-AE475D49103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D21B45-1703-4330-B544-825BD8F37AF2}" type="datetimeFigureOut">
              <a:rPr lang="en-US" smtClean="0"/>
              <a:pPr/>
              <a:t>10/10/2024</a:t>
            </a:fld>
            <a:endParaRPr lang="en-US"/>
          </a:p>
        </p:txBody>
      </p:sp>
      <p:sp>
        <p:nvSpPr>
          <p:cNvPr id="5" name="Footer Placeholder 4">
            <a:extLst>
              <a:ext uri="{FF2B5EF4-FFF2-40B4-BE49-F238E27FC236}">
                <a16:creationId xmlns:a16="http://schemas.microsoft.com/office/drawing/2014/main" xmlns="" id="{205C5379-5B41-4775-9279-F9F7608E662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A1A4B342-6FD5-4BB7-B9AE-3C5081C089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41F3C7-36DD-4595-AA08-2525D86280BD}" type="slidenum">
              <a:rPr lang="en-US" smtClean="0"/>
              <a:pPr/>
              <a:t>‹#›</a:t>
            </a:fld>
            <a:endParaRPr lang="en-US"/>
          </a:p>
        </p:txBody>
      </p:sp>
    </p:spTree>
    <p:extLst>
      <p:ext uri="{BB962C8B-B14F-4D97-AF65-F5344CB8AC3E}">
        <p14:creationId xmlns:p14="http://schemas.microsoft.com/office/powerpoint/2010/main" xmlns="" val="791954662"/>
      </p:ext>
    </p:extLst>
  </p:cSld>
  <p:clrMap bg1="lt1" tx1="dk1" bg2="lt2" tx2="dk2" accent1="accent1" accent2="accent2" accent3="accent3" accent4="accent4" accent5="accent5" accent6="accent6" hlink="hlink" folHlink="folHlink"/>
  <p:sldLayoutIdLst>
    <p:sldLayoutId id="2147483667" r:id="rId1"/>
    <p:sldLayoutId id="2147483670" r:id="rId2"/>
    <p:sldLayoutId id="2147483687" r:id="rId3"/>
    <p:sldLayoutId id="2147483688" r:id="rId4"/>
    <p:sldLayoutId id="2147483671" r:id="rId5"/>
    <p:sldLayoutId id="2147483672" r:id="rId6"/>
    <p:sldLayoutId id="2147483689" r:id="rId7"/>
    <p:sldLayoutId id="2147483690" r:id="rId8"/>
    <p:sldLayoutId id="2147483673" r:id="rId9"/>
    <p:sldLayoutId id="2147483691" r:id="rId10"/>
    <p:sldLayoutId id="2147483674" r:id="rId11"/>
    <p:sldLayoutId id="2147483676" r:id="rId12"/>
    <p:sldLayoutId id="2147483677" r:id="rId13"/>
    <p:sldLayoutId id="2147483678" r:id="rId14"/>
    <p:sldLayoutId id="2147483679" r:id="rId15"/>
    <p:sldLayoutId id="2147483681" r:id="rId16"/>
    <p:sldLayoutId id="2147483683" r:id="rId17"/>
    <p:sldLayoutId id="2147483682" r:id="rId18"/>
    <p:sldLayoutId id="2147483684" r:id="rId19"/>
    <p:sldLayoutId id="2147483685" r:id="rId20"/>
    <p:sldLayoutId id="2147483686" r:id="rId21"/>
    <p:sldLayoutId id="2147483694" r:id="rId2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4D792E8-8838-4744-A7DD-92B0ED18307B}"/>
              </a:ext>
            </a:extLst>
          </p:cNvPr>
          <p:cNvSpPr>
            <a:spLocks noGrp="1"/>
          </p:cNvSpPr>
          <p:nvPr>
            <p:ph type="title"/>
          </p:nvPr>
        </p:nvSpPr>
        <p:spPr>
          <a:xfrm>
            <a:off x="761511" y="2632930"/>
            <a:ext cx="10515600" cy="1710470"/>
          </a:xfrm>
        </p:spPr>
        <p:txBody>
          <a:bodyPr>
            <a:normAutofit fontScale="90000"/>
          </a:bodyPr>
          <a:lstStyle/>
          <a:p>
            <a:pPr algn="ctr"/>
            <a:r>
              <a:rPr lang="en-US" sz="9600" smtClean="0">
                <a:gradFill flip="none" rotWithShape="1">
                  <a:gsLst>
                    <a:gs pos="10000">
                      <a:srgbClr val="273238"/>
                    </a:gs>
                    <a:gs pos="100000">
                      <a:srgbClr val="607D8B"/>
                    </a:gs>
                  </a:gsLst>
                  <a:lin ang="0" scaled="1"/>
                  <a:tileRect/>
                </a:gradFill>
              </a:rPr>
              <a:t>Programming in 8086</a:t>
            </a:r>
            <a:endParaRPr lang="en-US" sz="9600" dirty="0">
              <a:gradFill flip="none" rotWithShape="1">
                <a:gsLst>
                  <a:gs pos="10000">
                    <a:srgbClr val="273238"/>
                  </a:gs>
                  <a:gs pos="100000">
                    <a:srgbClr val="607D8B"/>
                  </a:gs>
                </a:gsLst>
                <a:lin ang="0" scaled="1"/>
                <a:tileRect/>
              </a:gradFill>
            </a:endParaRPr>
          </a:p>
        </p:txBody>
      </p:sp>
      <p:sp>
        <p:nvSpPr>
          <p:cNvPr id="3" name="Text Placeholder 2">
            <a:extLst>
              <a:ext uri="{FF2B5EF4-FFF2-40B4-BE49-F238E27FC236}">
                <a16:creationId xmlns:a16="http://schemas.microsoft.com/office/drawing/2014/main" xmlns="" id="{6C915463-E8EE-4502-8261-E337007EFAAF}"/>
              </a:ext>
            </a:extLst>
          </p:cNvPr>
          <p:cNvSpPr>
            <a:spLocks noGrp="1"/>
          </p:cNvSpPr>
          <p:nvPr>
            <p:ph type="body" idx="1"/>
          </p:nvPr>
        </p:nvSpPr>
        <p:spPr/>
        <p:txBody>
          <a:bodyPr>
            <a:normAutofit/>
          </a:bodyPr>
          <a:lstStyle/>
          <a:p>
            <a:r>
              <a:rPr lang="en-US" sz="3600" dirty="0" smtClean="0"/>
              <a:t>	</a:t>
            </a:r>
            <a:r>
              <a:rPr lang="en-US" sz="3600" b="1" dirty="0" smtClean="0"/>
              <a:t>Unit- </a:t>
            </a:r>
            <a:r>
              <a:rPr lang="en-US" sz="3600" b="1" dirty="0"/>
              <a:t>4</a:t>
            </a:r>
          </a:p>
        </p:txBody>
      </p:sp>
      <p:sp>
        <p:nvSpPr>
          <p:cNvPr id="4" name="TextBox 3"/>
          <p:cNvSpPr txBox="1"/>
          <p:nvPr/>
        </p:nvSpPr>
        <p:spPr>
          <a:xfrm>
            <a:off x="1055077" y="1266093"/>
            <a:ext cx="9302261" cy="1384995"/>
          </a:xfrm>
          <a:prstGeom prst="rect">
            <a:avLst/>
          </a:prstGeom>
          <a:noFill/>
        </p:spPr>
        <p:txBody>
          <a:bodyPr wrap="square" rtlCol="0">
            <a:spAutoFit/>
          </a:bodyPr>
          <a:lstStyle/>
          <a:p>
            <a:pPr algn="ctr"/>
            <a:r>
              <a:rPr lang="en-US" sz="2800" b="1" dirty="0" smtClean="0"/>
              <a:t>Subject Code:01CE0509</a:t>
            </a:r>
          </a:p>
          <a:p>
            <a:pPr algn="ctr"/>
            <a:r>
              <a:rPr lang="en-US" sz="2800" b="1" dirty="0" smtClean="0"/>
              <a:t>Subject Name: Fundamental of Processors </a:t>
            </a:r>
          </a:p>
          <a:p>
            <a:pPr algn="ctr"/>
            <a:r>
              <a:rPr lang="en-US" sz="2800" b="1" dirty="0" err="1" smtClean="0"/>
              <a:t>B.Tech</a:t>
            </a:r>
            <a:r>
              <a:rPr lang="en-US" sz="2800" b="1" dirty="0" smtClean="0"/>
              <a:t>. Year–III</a:t>
            </a:r>
            <a:endParaRPr lang="en-US" sz="2800" b="1" dirty="0"/>
          </a:p>
        </p:txBody>
      </p:sp>
      <p:sp>
        <p:nvSpPr>
          <p:cNvPr id="5" name="TextBox 4"/>
          <p:cNvSpPr txBox="1"/>
          <p:nvPr/>
        </p:nvSpPr>
        <p:spPr>
          <a:xfrm>
            <a:off x="2036618" y="184652"/>
            <a:ext cx="8294344" cy="707886"/>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pPr algn="ctr"/>
            <a:r>
              <a:rPr lang="en-US" sz="4000" b="1" cap="small" smtClean="0">
                <a:latin typeface="Times New Roman" pitchFamily="18" charset="0"/>
                <a:cs typeface="Times New Roman" pitchFamily="18" charset="0"/>
              </a:rPr>
              <a:t>Marwadi University</a:t>
            </a:r>
            <a:endParaRPr lang="vi-VN" sz="4000">
              <a:latin typeface="Times New Roman" pitchFamily="18" charset="0"/>
              <a:cs typeface="Times New Roman" pitchFamily="18" charset="0"/>
            </a:endParaRPr>
          </a:p>
        </p:txBody>
      </p:sp>
      <p:pic>
        <p:nvPicPr>
          <p:cNvPr id="6" name="Picture 5"/>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0" y="114844"/>
            <a:ext cx="3052106" cy="84750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76107121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44FBB8-10C6-445B-9ED6-E60A211563AE}"/>
              </a:ext>
            </a:extLst>
          </p:cNvPr>
          <p:cNvSpPr>
            <a:spLocks noGrp="1"/>
          </p:cNvSpPr>
          <p:nvPr>
            <p:ph type="title"/>
          </p:nvPr>
        </p:nvSpPr>
        <p:spPr>
          <a:xfrm>
            <a:off x="0" y="0"/>
            <a:ext cx="12192000" cy="711200"/>
          </a:xfrm>
        </p:spPr>
        <p:txBody>
          <a:bodyPr/>
          <a:lstStyle/>
          <a:p>
            <a:r>
              <a:rPr smtClean="0">
                <a:solidFill>
                  <a:srgbClr val="C00000"/>
                </a:solidFill>
              </a:rPr>
              <a:t>8279- Keyboard and Display Controller</a:t>
            </a:r>
          </a:p>
        </p:txBody>
      </p:sp>
      <p:sp>
        <p:nvSpPr>
          <p:cNvPr id="4" name="Content Placeholder 3"/>
          <p:cNvSpPr>
            <a:spLocks noGrp="1"/>
          </p:cNvSpPr>
          <p:nvPr>
            <p:ph idx="1"/>
          </p:nvPr>
        </p:nvSpPr>
        <p:spPr/>
        <p:txBody>
          <a:bodyPr/>
          <a:lstStyle/>
          <a:p>
            <a:r>
              <a:rPr lang="en-US" sz="3600" dirty="0" smtClean="0"/>
              <a:t>How Many Ways the Keyboard is Interfaced with the CPU?</a:t>
            </a:r>
          </a:p>
          <a:p>
            <a:r>
              <a:rPr lang="en-US" sz="3600" dirty="0" smtClean="0"/>
              <a:t>The Keyboard can be interfaced either in the interrupt or the polled mode. In the </a:t>
            </a:r>
            <a:r>
              <a:rPr lang="en-US" sz="3600" b="1" dirty="0" smtClean="0"/>
              <a:t>Interrupt mode</a:t>
            </a:r>
            <a:r>
              <a:rPr lang="en-US" sz="3600" dirty="0" smtClean="0"/>
              <a:t>, the processor is requested service only if any key is pressed, otherwise the CPU will continue with its main task.</a:t>
            </a:r>
          </a:p>
          <a:p>
            <a:r>
              <a:rPr lang="en-US" sz="3600" smtClean="0"/>
              <a:t>In the </a:t>
            </a:r>
            <a:r>
              <a:rPr lang="en-US" sz="3600" b="1" smtClean="0"/>
              <a:t>Polled mode</a:t>
            </a:r>
            <a:r>
              <a:rPr lang="en-US" sz="3600" smtClean="0"/>
              <a:t>, the CPU periodically reads an internal flag of 8279 to check whether any key is pressed or not with key pressure.</a:t>
            </a:r>
            <a:endParaRPr lang="en-US" sz="3600"/>
          </a:p>
        </p:txBody>
      </p:sp>
    </p:spTree>
    <p:extLst>
      <p:ext uri="{BB962C8B-B14F-4D97-AF65-F5344CB8AC3E}">
        <p14:creationId xmlns:p14="http://schemas.microsoft.com/office/powerpoint/2010/main" xmlns="" val="3781104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xEl>
                                              <p:pRg st="1" end="1"/>
                                            </p:txEl>
                                          </p:spTgt>
                                        </p:tgtEl>
                                        <p:attrNameLst>
                                          <p:attrName>style.visibility</p:attrName>
                                        </p:attrNameLst>
                                      </p:cBhvr>
                                      <p:to>
                                        <p:strVal val="visible"/>
                                      </p:to>
                                    </p:set>
                                    <p:animEffect transition="in" filter="fade">
                                      <p:cBhvr>
                                        <p:cTn id="14" dur="1000"/>
                                        <p:tgtEl>
                                          <p:spTgt spid="4">
                                            <p:txEl>
                                              <p:pRg st="1" end="1"/>
                                            </p:txEl>
                                          </p:spTgt>
                                        </p:tgtEl>
                                      </p:cBhvr>
                                    </p:animEffect>
                                    <p:anim calcmode="lin" valueType="num">
                                      <p:cBhvr>
                                        <p:cTn id="15"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animEffect transition="in" filter="fade">
                                      <p:cBhvr>
                                        <p:cTn id="21" dur="1000"/>
                                        <p:tgtEl>
                                          <p:spTgt spid="4">
                                            <p:txEl>
                                              <p:pRg st="2" end="2"/>
                                            </p:txEl>
                                          </p:spTgt>
                                        </p:tgtEl>
                                      </p:cBhvr>
                                    </p:animEffect>
                                    <p:anim calcmode="lin" valueType="num">
                                      <p:cBhvr>
                                        <p:cTn id="22"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44FBB8-10C6-445B-9ED6-E60A211563AE}"/>
              </a:ext>
            </a:extLst>
          </p:cNvPr>
          <p:cNvSpPr>
            <a:spLocks noGrp="1"/>
          </p:cNvSpPr>
          <p:nvPr>
            <p:ph type="title"/>
          </p:nvPr>
        </p:nvSpPr>
        <p:spPr>
          <a:xfrm>
            <a:off x="0" y="0"/>
            <a:ext cx="12192000" cy="711200"/>
          </a:xfrm>
        </p:spPr>
        <p:txBody>
          <a:bodyPr/>
          <a:lstStyle/>
          <a:p>
            <a:r>
              <a:rPr smtClean="0">
                <a:solidFill>
                  <a:srgbClr val="C00000"/>
                </a:solidFill>
              </a:rPr>
              <a:t>8279- Keyboard and Display Controller</a:t>
            </a:r>
          </a:p>
        </p:txBody>
      </p:sp>
      <p:sp>
        <p:nvSpPr>
          <p:cNvPr id="4" name="Content Placeholder 3"/>
          <p:cNvSpPr>
            <a:spLocks noGrp="1"/>
          </p:cNvSpPr>
          <p:nvPr>
            <p:ph idx="1"/>
          </p:nvPr>
        </p:nvSpPr>
        <p:spPr/>
        <p:txBody>
          <a:bodyPr/>
          <a:lstStyle/>
          <a:p>
            <a:r>
              <a:rPr lang="en-US" sz="3600" b="1" dirty="0" smtClean="0"/>
              <a:t>How Does 8279 Keyboard Work?</a:t>
            </a:r>
          </a:p>
          <a:p>
            <a:r>
              <a:rPr lang="en-US" sz="3600" dirty="0" smtClean="0"/>
              <a:t>The keyboard consists of maximum 64 keys, which are interfaced with the CPU by using the key-codes. </a:t>
            </a:r>
          </a:p>
          <a:p>
            <a:r>
              <a:rPr lang="en-US" sz="3600" dirty="0" smtClean="0"/>
              <a:t>These key-codes are de-bounced and stored in an 8-byte FIFO RAM, which can be accessed by the CPU. </a:t>
            </a:r>
          </a:p>
          <a:p>
            <a:r>
              <a:rPr lang="en-US" sz="3600" dirty="0" smtClean="0"/>
              <a:t>If more than 8 characters are entered in the FIFO, then it means more than eight keys are pressed at a time. </a:t>
            </a:r>
          </a:p>
          <a:p>
            <a:r>
              <a:rPr lang="en-US" sz="3600" dirty="0" smtClean="0"/>
              <a:t>This is when the overrun status is set.</a:t>
            </a:r>
          </a:p>
          <a:p>
            <a:pPr>
              <a:buNone/>
            </a:pPr>
            <a:endParaRPr lang="en-US" sz="3600" dirty="0"/>
          </a:p>
        </p:txBody>
      </p:sp>
    </p:spTree>
    <p:extLst>
      <p:ext uri="{BB962C8B-B14F-4D97-AF65-F5344CB8AC3E}">
        <p14:creationId xmlns:p14="http://schemas.microsoft.com/office/powerpoint/2010/main" xmlns="" val="3781104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xEl>
                                              <p:pRg st="1" end="1"/>
                                            </p:txEl>
                                          </p:spTgt>
                                        </p:tgtEl>
                                        <p:attrNameLst>
                                          <p:attrName>style.visibility</p:attrName>
                                        </p:attrNameLst>
                                      </p:cBhvr>
                                      <p:to>
                                        <p:strVal val="visible"/>
                                      </p:to>
                                    </p:set>
                                    <p:animEffect transition="in" filter="fade">
                                      <p:cBhvr>
                                        <p:cTn id="14" dur="1000"/>
                                        <p:tgtEl>
                                          <p:spTgt spid="4">
                                            <p:txEl>
                                              <p:pRg st="1" end="1"/>
                                            </p:txEl>
                                          </p:spTgt>
                                        </p:tgtEl>
                                      </p:cBhvr>
                                    </p:animEffect>
                                    <p:anim calcmode="lin" valueType="num">
                                      <p:cBhvr>
                                        <p:cTn id="15"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animEffect transition="in" filter="fade">
                                      <p:cBhvr>
                                        <p:cTn id="21" dur="1000"/>
                                        <p:tgtEl>
                                          <p:spTgt spid="4">
                                            <p:txEl>
                                              <p:pRg st="2" end="2"/>
                                            </p:txEl>
                                          </p:spTgt>
                                        </p:tgtEl>
                                      </p:cBhvr>
                                    </p:animEffect>
                                    <p:anim calcmode="lin" valueType="num">
                                      <p:cBhvr>
                                        <p:cTn id="22"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4">
                                            <p:txEl>
                                              <p:pRg st="3" end="3"/>
                                            </p:txEl>
                                          </p:spTgt>
                                        </p:tgtEl>
                                        <p:attrNameLst>
                                          <p:attrName>style.visibility</p:attrName>
                                        </p:attrNameLst>
                                      </p:cBhvr>
                                      <p:to>
                                        <p:strVal val="visible"/>
                                      </p:to>
                                    </p:set>
                                    <p:animEffect transition="in" filter="fade">
                                      <p:cBhvr>
                                        <p:cTn id="28" dur="1000"/>
                                        <p:tgtEl>
                                          <p:spTgt spid="4">
                                            <p:txEl>
                                              <p:pRg st="3" end="3"/>
                                            </p:txEl>
                                          </p:spTgt>
                                        </p:tgtEl>
                                      </p:cBhvr>
                                    </p:animEffect>
                                    <p:anim calcmode="lin" valueType="num">
                                      <p:cBhvr>
                                        <p:cTn id="29"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4">
                                            <p:txEl>
                                              <p:pRg st="4" end="4"/>
                                            </p:txEl>
                                          </p:spTgt>
                                        </p:tgtEl>
                                        <p:attrNameLst>
                                          <p:attrName>style.visibility</p:attrName>
                                        </p:attrNameLst>
                                      </p:cBhvr>
                                      <p:to>
                                        <p:strVal val="visible"/>
                                      </p:to>
                                    </p:set>
                                    <p:animEffect transition="in" filter="fade">
                                      <p:cBhvr>
                                        <p:cTn id="35" dur="1000"/>
                                        <p:tgtEl>
                                          <p:spTgt spid="4">
                                            <p:txEl>
                                              <p:pRg st="4" end="4"/>
                                            </p:txEl>
                                          </p:spTgt>
                                        </p:tgtEl>
                                      </p:cBhvr>
                                    </p:animEffect>
                                    <p:anim calcmode="lin" valueType="num">
                                      <p:cBhvr>
                                        <p:cTn id="36"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44FBB8-10C6-445B-9ED6-E60A211563AE}"/>
              </a:ext>
            </a:extLst>
          </p:cNvPr>
          <p:cNvSpPr>
            <a:spLocks noGrp="1"/>
          </p:cNvSpPr>
          <p:nvPr>
            <p:ph type="title"/>
          </p:nvPr>
        </p:nvSpPr>
        <p:spPr>
          <a:xfrm>
            <a:off x="0" y="0"/>
            <a:ext cx="12192000" cy="711200"/>
          </a:xfrm>
        </p:spPr>
        <p:txBody>
          <a:bodyPr/>
          <a:lstStyle/>
          <a:p>
            <a:r>
              <a:rPr smtClean="0">
                <a:solidFill>
                  <a:srgbClr val="C00000"/>
                </a:solidFill>
              </a:rPr>
              <a:t>8279- Keyboard and Display Controller</a:t>
            </a:r>
          </a:p>
        </p:txBody>
      </p:sp>
      <p:sp>
        <p:nvSpPr>
          <p:cNvPr id="4" name="Content Placeholder 3"/>
          <p:cNvSpPr>
            <a:spLocks noGrp="1"/>
          </p:cNvSpPr>
          <p:nvPr>
            <p:ph idx="1"/>
          </p:nvPr>
        </p:nvSpPr>
        <p:spPr/>
        <p:txBody>
          <a:bodyPr/>
          <a:lstStyle/>
          <a:p>
            <a:r>
              <a:rPr lang="en-US" sz="3600" b="1" dirty="0" smtClean="0"/>
              <a:t>How Does 8279 Keyboard Work?</a:t>
            </a:r>
          </a:p>
          <a:p>
            <a:r>
              <a:rPr lang="en-US" sz="3600" dirty="0" smtClean="0"/>
              <a:t>If a FIFO contains a valid key entry, then the CPU is interrupted in an interrupt mode </a:t>
            </a:r>
          </a:p>
          <a:p>
            <a:r>
              <a:rPr lang="en-US" sz="3600" dirty="0" smtClean="0"/>
              <a:t>else the CPU checks the status in polling to read the entry. </a:t>
            </a:r>
          </a:p>
          <a:p>
            <a:r>
              <a:rPr lang="en-US" sz="3600" dirty="0" smtClean="0"/>
              <a:t>Once the CPU reads a key entry, then FIFO is updated, </a:t>
            </a:r>
          </a:p>
          <a:p>
            <a:r>
              <a:rPr lang="en-US" sz="3600" dirty="0" smtClean="0"/>
              <a:t>and the key entry is pushed out of the FIFO to generate space for new entries.</a:t>
            </a:r>
            <a:endParaRPr lang="en-US" sz="3600" dirty="0"/>
          </a:p>
        </p:txBody>
      </p:sp>
    </p:spTree>
    <p:extLst>
      <p:ext uri="{BB962C8B-B14F-4D97-AF65-F5344CB8AC3E}">
        <p14:creationId xmlns:p14="http://schemas.microsoft.com/office/powerpoint/2010/main" xmlns="" val="3781104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xEl>
                                              <p:pRg st="1" end="1"/>
                                            </p:txEl>
                                          </p:spTgt>
                                        </p:tgtEl>
                                        <p:attrNameLst>
                                          <p:attrName>style.visibility</p:attrName>
                                        </p:attrNameLst>
                                      </p:cBhvr>
                                      <p:to>
                                        <p:strVal val="visible"/>
                                      </p:to>
                                    </p:set>
                                    <p:animEffect transition="in" filter="fade">
                                      <p:cBhvr>
                                        <p:cTn id="14" dur="1000"/>
                                        <p:tgtEl>
                                          <p:spTgt spid="4">
                                            <p:txEl>
                                              <p:pRg st="1" end="1"/>
                                            </p:txEl>
                                          </p:spTgt>
                                        </p:tgtEl>
                                      </p:cBhvr>
                                    </p:animEffect>
                                    <p:anim calcmode="lin" valueType="num">
                                      <p:cBhvr>
                                        <p:cTn id="15"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animEffect transition="in" filter="fade">
                                      <p:cBhvr>
                                        <p:cTn id="21" dur="1000"/>
                                        <p:tgtEl>
                                          <p:spTgt spid="4">
                                            <p:txEl>
                                              <p:pRg st="2" end="2"/>
                                            </p:txEl>
                                          </p:spTgt>
                                        </p:tgtEl>
                                      </p:cBhvr>
                                    </p:animEffect>
                                    <p:anim calcmode="lin" valueType="num">
                                      <p:cBhvr>
                                        <p:cTn id="22"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4">
                                            <p:txEl>
                                              <p:pRg st="3" end="3"/>
                                            </p:txEl>
                                          </p:spTgt>
                                        </p:tgtEl>
                                        <p:attrNameLst>
                                          <p:attrName>style.visibility</p:attrName>
                                        </p:attrNameLst>
                                      </p:cBhvr>
                                      <p:to>
                                        <p:strVal val="visible"/>
                                      </p:to>
                                    </p:set>
                                    <p:animEffect transition="in" filter="fade">
                                      <p:cBhvr>
                                        <p:cTn id="28" dur="1000"/>
                                        <p:tgtEl>
                                          <p:spTgt spid="4">
                                            <p:txEl>
                                              <p:pRg st="3" end="3"/>
                                            </p:txEl>
                                          </p:spTgt>
                                        </p:tgtEl>
                                      </p:cBhvr>
                                    </p:animEffect>
                                    <p:anim calcmode="lin" valueType="num">
                                      <p:cBhvr>
                                        <p:cTn id="29"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4">
                                            <p:txEl>
                                              <p:pRg st="4" end="4"/>
                                            </p:txEl>
                                          </p:spTgt>
                                        </p:tgtEl>
                                        <p:attrNameLst>
                                          <p:attrName>style.visibility</p:attrName>
                                        </p:attrNameLst>
                                      </p:cBhvr>
                                      <p:to>
                                        <p:strVal val="visible"/>
                                      </p:to>
                                    </p:set>
                                    <p:animEffect transition="in" filter="fade">
                                      <p:cBhvr>
                                        <p:cTn id="35" dur="1000"/>
                                        <p:tgtEl>
                                          <p:spTgt spid="4">
                                            <p:txEl>
                                              <p:pRg st="4" end="4"/>
                                            </p:txEl>
                                          </p:spTgt>
                                        </p:tgtEl>
                                      </p:cBhvr>
                                    </p:animEffect>
                                    <p:anim calcmode="lin" valueType="num">
                                      <p:cBhvr>
                                        <p:cTn id="36"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44FBB8-10C6-445B-9ED6-E60A211563AE}"/>
              </a:ext>
            </a:extLst>
          </p:cNvPr>
          <p:cNvSpPr>
            <a:spLocks noGrp="1"/>
          </p:cNvSpPr>
          <p:nvPr>
            <p:ph type="title"/>
          </p:nvPr>
        </p:nvSpPr>
        <p:spPr>
          <a:xfrm>
            <a:off x="0" y="0"/>
            <a:ext cx="12192000" cy="711200"/>
          </a:xfrm>
        </p:spPr>
        <p:txBody>
          <a:bodyPr/>
          <a:lstStyle/>
          <a:p>
            <a:r>
              <a:rPr smtClean="0">
                <a:solidFill>
                  <a:srgbClr val="C00000"/>
                </a:solidFill>
              </a:rPr>
              <a:t>8279- Keyboard and Display Controller</a:t>
            </a:r>
          </a:p>
        </p:txBody>
      </p:sp>
      <p:sp>
        <p:nvSpPr>
          <p:cNvPr id="4" name="Content Placeholder 3"/>
          <p:cNvSpPr>
            <a:spLocks noGrp="1"/>
          </p:cNvSpPr>
          <p:nvPr>
            <p:ph idx="1"/>
          </p:nvPr>
        </p:nvSpPr>
        <p:spPr/>
        <p:txBody>
          <a:bodyPr/>
          <a:lstStyle/>
          <a:p>
            <a:r>
              <a:rPr lang="en-US" sz="3600" b="1" dirty="0" smtClean="0"/>
              <a:t>Architecture and Description:</a:t>
            </a:r>
          </a:p>
        </p:txBody>
      </p:sp>
      <p:pic>
        <p:nvPicPr>
          <p:cNvPr id="1026" name="Picture 2" descr="block diagram of keyboard display controller 8279"/>
          <p:cNvPicPr>
            <a:picLocks noChangeAspect="1" noChangeArrowheads="1"/>
          </p:cNvPicPr>
          <p:nvPr/>
        </p:nvPicPr>
        <p:blipFill>
          <a:blip r:embed="rId2"/>
          <a:srcRect/>
          <a:stretch>
            <a:fillRect/>
          </a:stretch>
        </p:blipFill>
        <p:spPr bwMode="auto">
          <a:xfrm>
            <a:off x="2289174" y="1485900"/>
            <a:ext cx="6626225" cy="4892363"/>
          </a:xfrm>
          <a:prstGeom prst="rect">
            <a:avLst/>
          </a:prstGeom>
          <a:noFill/>
        </p:spPr>
      </p:pic>
    </p:spTree>
    <p:extLst>
      <p:ext uri="{BB962C8B-B14F-4D97-AF65-F5344CB8AC3E}">
        <p14:creationId xmlns:p14="http://schemas.microsoft.com/office/powerpoint/2010/main" xmlns="" val="3781104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1026"/>
                                        </p:tgtEl>
                                        <p:attrNameLst>
                                          <p:attrName>style.visibility</p:attrName>
                                        </p:attrNameLst>
                                      </p:cBhvr>
                                      <p:to>
                                        <p:strVal val="visible"/>
                                      </p:to>
                                    </p:set>
                                    <p:animEffect transition="in" filter="wipe(down)">
                                      <p:cBhvr>
                                        <p:cTn id="14"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44FBB8-10C6-445B-9ED6-E60A211563AE}"/>
              </a:ext>
            </a:extLst>
          </p:cNvPr>
          <p:cNvSpPr>
            <a:spLocks noGrp="1"/>
          </p:cNvSpPr>
          <p:nvPr>
            <p:ph type="title"/>
          </p:nvPr>
        </p:nvSpPr>
        <p:spPr>
          <a:xfrm>
            <a:off x="0" y="0"/>
            <a:ext cx="12192000" cy="711200"/>
          </a:xfrm>
        </p:spPr>
        <p:txBody>
          <a:bodyPr/>
          <a:lstStyle/>
          <a:p>
            <a:r>
              <a:rPr smtClean="0">
                <a:solidFill>
                  <a:srgbClr val="C00000"/>
                </a:solidFill>
              </a:rPr>
              <a:t>8279- Keyboard and Display Controller</a:t>
            </a:r>
          </a:p>
        </p:txBody>
      </p:sp>
      <p:sp>
        <p:nvSpPr>
          <p:cNvPr id="4" name="Content Placeholder 3"/>
          <p:cNvSpPr>
            <a:spLocks noGrp="1"/>
          </p:cNvSpPr>
          <p:nvPr>
            <p:ph idx="1"/>
          </p:nvPr>
        </p:nvSpPr>
        <p:spPr/>
        <p:txBody>
          <a:bodyPr/>
          <a:lstStyle/>
          <a:p>
            <a:r>
              <a:rPr lang="en-US" sz="3600" b="1" dirty="0" smtClean="0"/>
              <a:t>Architecture and Description:</a:t>
            </a:r>
          </a:p>
          <a:p>
            <a:pPr fontAlgn="base"/>
            <a:r>
              <a:rPr lang="en-US" sz="3600" dirty="0" smtClean="0"/>
              <a:t>Let us understand the operation of this architecture by considering its 4 separate sections.</a:t>
            </a:r>
          </a:p>
          <a:p>
            <a:pPr marL="742950" indent="-742950" fontAlgn="base">
              <a:buAutoNum type="arabicPeriod"/>
            </a:pPr>
            <a:r>
              <a:rPr lang="en-US" sz="3600" b="1" dirty="0" smtClean="0"/>
              <a:t>Keyboard Section</a:t>
            </a:r>
            <a:r>
              <a:rPr lang="en-US" sz="3600" dirty="0" smtClean="0"/>
              <a:t>: </a:t>
            </a:r>
          </a:p>
          <a:p>
            <a:pPr marL="742950" indent="-742950" fontAlgn="base">
              <a:buFont typeface="Wingdings" pitchFamily="2" charset="2"/>
              <a:buChar char="Ø"/>
            </a:pPr>
            <a:r>
              <a:rPr lang="en-US" sz="3600" dirty="0" smtClean="0"/>
              <a:t>This section is composed of Return Buffer and Keyboard De-bounce and Control. </a:t>
            </a:r>
          </a:p>
          <a:p>
            <a:pPr marL="742950" indent="-742950" fontAlgn="base">
              <a:buFont typeface="Wingdings" pitchFamily="2" charset="2"/>
              <a:buChar char="Ø"/>
            </a:pPr>
            <a:r>
              <a:rPr lang="en-US" sz="3600" dirty="0" smtClean="0"/>
              <a:t>It holds the 8 return lines denoted by RL</a:t>
            </a:r>
            <a:r>
              <a:rPr lang="en-US" sz="3600" baseline="-25000" dirty="0" smtClean="0"/>
              <a:t>0</a:t>
            </a:r>
            <a:r>
              <a:rPr lang="en-US" sz="3600" dirty="0" smtClean="0"/>
              <a:t> to RL</a:t>
            </a:r>
            <a:r>
              <a:rPr lang="en-US" sz="3600" baseline="-25000" dirty="0" smtClean="0"/>
              <a:t>7</a:t>
            </a:r>
            <a:r>
              <a:rPr lang="en-US" sz="3600" dirty="0" smtClean="0"/>
              <a:t> that forms the column of the keyboard matrix. </a:t>
            </a:r>
          </a:p>
          <a:p>
            <a:pPr marL="742950" indent="-742950" fontAlgn="base">
              <a:buFont typeface="Wingdings" pitchFamily="2" charset="2"/>
              <a:buChar char="Ø"/>
            </a:pPr>
            <a:r>
              <a:rPr lang="en-US" sz="3600" dirty="0" smtClean="0"/>
              <a:t>Shift and Control/Strobe are the two additional inputs provided to this unit.</a:t>
            </a:r>
          </a:p>
          <a:p>
            <a:endParaRPr lang="en-US" sz="3600" b="1" dirty="0" smtClean="0"/>
          </a:p>
        </p:txBody>
      </p:sp>
    </p:spTree>
    <p:extLst>
      <p:ext uri="{BB962C8B-B14F-4D97-AF65-F5344CB8AC3E}">
        <p14:creationId xmlns:p14="http://schemas.microsoft.com/office/powerpoint/2010/main" xmlns="" val="3781104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xEl>
                                              <p:pRg st="1" end="1"/>
                                            </p:txEl>
                                          </p:spTgt>
                                        </p:tgtEl>
                                        <p:attrNameLst>
                                          <p:attrName>style.visibility</p:attrName>
                                        </p:attrNameLst>
                                      </p:cBhvr>
                                      <p:to>
                                        <p:strVal val="visible"/>
                                      </p:to>
                                    </p:set>
                                    <p:animEffect transition="in" filter="fade">
                                      <p:cBhvr>
                                        <p:cTn id="14" dur="1000"/>
                                        <p:tgtEl>
                                          <p:spTgt spid="4">
                                            <p:txEl>
                                              <p:pRg st="1" end="1"/>
                                            </p:txEl>
                                          </p:spTgt>
                                        </p:tgtEl>
                                      </p:cBhvr>
                                    </p:animEffect>
                                    <p:anim calcmode="lin" valueType="num">
                                      <p:cBhvr>
                                        <p:cTn id="15"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animEffect transition="in" filter="fade">
                                      <p:cBhvr>
                                        <p:cTn id="21" dur="1000"/>
                                        <p:tgtEl>
                                          <p:spTgt spid="4">
                                            <p:txEl>
                                              <p:pRg st="2" end="2"/>
                                            </p:txEl>
                                          </p:spTgt>
                                        </p:tgtEl>
                                      </p:cBhvr>
                                    </p:animEffect>
                                    <p:anim calcmode="lin" valueType="num">
                                      <p:cBhvr>
                                        <p:cTn id="22"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4">
                                            <p:txEl>
                                              <p:pRg st="3" end="3"/>
                                            </p:txEl>
                                          </p:spTgt>
                                        </p:tgtEl>
                                        <p:attrNameLst>
                                          <p:attrName>style.visibility</p:attrName>
                                        </p:attrNameLst>
                                      </p:cBhvr>
                                      <p:to>
                                        <p:strVal val="visible"/>
                                      </p:to>
                                    </p:set>
                                    <p:animEffect transition="in" filter="fade">
                                      <p:cBhvr>
                                        <p:cTn id="28" dur="1000"/>
                                        <p:tgtEl>
                                          <p:spTgt spid="4">
                                            <p:txEl>
                                              <p:pRg st="3" end="3"/>
                                            </p:txEl>
                                          </p:spTgt>
                                        </p:tgtEl>
                                      </p:cBhvr>
                                    </p:animEffect>
                                    <p:anim calcmode="lin" valueType="num">
                                      <p:cBhvr>
                                        <p:cTn id="29"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4">
                                            <p:txEl>
                                              <p:pRg st="4" end="4"/>
                                            </p:txEl>
                                          </p:spTgt>
                                        </p:tgtEl>
                                        <p:attrNameLst>
                                          <p:attrName>style.visibility</p:attrName>
                                        </p:attrNameLst>
                                      </p:cBhvr>
                                      <p:to>
                                        <p:strVal val="visible"/>
                                      </p:to>
                                    </p:set>
                                    <p:animEffect transition="in" filter="fade">
                                      <p:cBhvr>
                                        <p:cTn id="35" dur="1000"/>
                                        <p:tgtEl>
                                          <p:spTgt spid="4">
                                            <p:txEl>
                                              <p:pRg st="4" end="4"/>
                                            </p:txEl>
                                          </p:spTgt>
                                        </p:tgtEl>
                                      </p:cBhvr>
                                    </p:animEffect>
                                    <p:anim calcmode="lin" valueType="num">
                                      <p:cBhvr>
                                        <p:cTn id="36"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4">
                                            <p:txEl>
                                              <p:pRg st="5" end="5"/>
                                            </p:txEl>
                                          </p:spTgt>
                                        </p:tgtEl>
                                        <p:attrNameLst>
                                          <p:attrName>style.visibility</p:attrName>
                                        </p:attrNameLst>
                                      </p:cBhvr>
                                      <p:to>
                                        <p:strVal val="visible"/>
                                      </p:to>
                                    </p:set>
                                    <p:animEffect transition="in" filter="fade">
                                      <p:cBhvr>
                                        <p:cTn id="42" dur="1000"/>
                                        <p:tgtEl>
                                          <p:spTgt spid="4">
                                            <p:txEl>
                                              <p:pRg st="5" end="5"/>
                                            </p:txEl>
                                          </p:spTgt>
                                        </p:tgtEl>
                                      </p:cBhvr>
                                    </p:animEffect>
                                    <p:anim calcmode="lin" valueType="num">
                                      <p:cBhvr>
                                        <p:cTn id="43" dur="10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4">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44FBB8-10C6-445B-9ED6-E60A211563AE}"/>
              </a:ext>
            </a:extLst>
          </p:cNvPr>
          <p:cNvSpPr>
            <a:spLocks noGrp="1"/>
          </p:cNvSpPr>
          <p:nvPr>
            <p:ph type="title"/>
          </p:nvPr>
        </p:nvSpPr>
        <p:spPr>
          <a:xfrm>
            <a:off x="0" y="0"/>
            <a:ext cx="12192000" cy="711200"/>
          </a:xfrm>
        </p:spPr>
        <p:txBody>
          <a:bodyPr/>
          <a:lstStyle/>
          <a:p>
            <a:r>
              <a:rPr smtClean="0">
                <a:solidFill>
                  <a:srgbClr val="C00000"/>
                </a:solidFill>
              </a:rPr>
              <a:t>8279- Keyboard and Display Controller</a:t>
            </a:r>
          </a:p>
        </p:txBody>
      </p:sp>
      <p:sp>
        <p:nvSpPr>
          <p:cNvPr id="4" name="Content Placeholder 3"/>
          <p:cNvSpPr>
            <a:spLocks noGrp="1"/>
          </p:cNvSpPr>
          <p:nvPr>
            <p:ph idx="1"/>
          </p:nvPr>
        </p:nvSpPr>
        <p:spPr/>
        <p:txBody>
          <a:bodyPr/>
          <a:lstStyle/>
          <a:p>
            <a:r>
              <a:rPr lang="en-US" sz="3600" b="1" dirty="0" smtClean="0"/>
              <a:t>Architecture and Description:</a:t>
            </a:r>
          </a:p>
          <a:p>
            <a:pPr fontAlgn="base"/>
            <a:r>
              <a:rPr lang="en-US" sz="3600" dirty="0" smtClean="0"/>
              <a:t>It has 8*8 FIFO RAM that works on the </a:t>
            </a:r>
            <a:r>
              <a:rPr lang="en-US" sz="3600" b="1" dirty="0" smtClean="0"/>
              <a:t>First</a:t>
            </a:r>
            <a:r>
              <a:rPr lang="en-US" sz="3600" dirty="0" smtClean="0"/>
              <a:t>–</a:t>
            </a:r>
            <a:r>
              <a:rPr lang="en-US" sz="3600" b="1" dirty="0" smtClean="0"/>
              <a:t>In</a:t>
            </a:r>
            <a:r>
              <a:rPr lang="en-US" sz="3600" dirty="0" smtClean="0"/>
              <a:t>–</a:t>
            </a:r>
            <a:r>
              <a:rPr lang="en-US" sz="3600" b="1" dirty="0" smtClean="0"/>
              <a:t>First</a:t>
            </a:r>
            <a:r>
              <a:rPr lang="en-US" sz="3600" dirty="0" smtClean="0"/>
              <a:t>–</a:t>
            </a:r>
            <a:r>
              <a:rPr lang="en-US" sz="3600" b="1" dirty="0" smtClean="0"/>
              <a:t>Out</a:t>
            </a:r>
            <a:r>
              <a:rPr lang="en-US" sz="3600" dirty="0" smtClean="0"/>
              <a:t> approach and can store 8 </a:t>
            </a:r>
            <a:r>
              <a:rPr lang="en-US" sz="3600" dirty="0" err="1" smtClean="0"/>
              <a:t>keycodes</a:t>
            </a:r>
            <a:r>
              <a:rPr lang="en-US" sz="3600" dirty="0" smtClean="0"/>
              <a:t> (code of pressed key) at a time in a sequential manner. </a:t>
            </a:r>
          </a:p>
          <a:p>
            <a:pPr fontAlgn="base"/>
            <a:r>
              <a:rPr lang="en-US" sz="3600" dirty="0" smtClean="0"/>
              <a:t>The status of two additional input keys i.e., shift and control are also stored within FIFO RAM.</a:t>
            </a:r>
            <a:endParaRPr lang="en-US" sz="3600" b="1" dirty="0" smtClean="0"/>
          </a:p>
        </p:txBody>
      </p:sp>
    </p:spTree>
    <p:extLst>
      <p:ext uri="{BB962C8B-B14F-4D97-AF65-F5344CB8AC3E}">
        <p14:creationId xmlns:p14="http://schemas.microsoft.com/office/powerpoint/2010/main" xmlns="" val="3781104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1" nodeType="clickEffect">
                                  <p:stCondLst>
                                    <p:cond delay="0"/>
                                  </p:stCondLst>
                                  <p:childTnLst>
                                    <p:set>
                                      <p:cBhvr>
                                        <p:cTn id="13" dur="1" fill="hold">
                                          <p:stCondLst>
                                            <p:cond delay="0"/>
                                          </p:stCondLst>
                                        </p:cTn>
                                        <p:tgtEl>
                                          <p:spTgt spid="4">
                                            <p:txEl>
                                              <p:pRg st="0" end="0"/>
                                            </p:txEl>
                                          </p:spTgt>
                                        </p:tgtEl>
                                        <p:attrNameLst>
                                          <p:attrName>style.visibility</p:attrName>
                                        </p:attrNameLst>
                                      </p:cBhvr>
                                      <p:to>
                                        <p:strVal val="visible"/>
                                      </p:to>
                                    </p:set>
                                    <p:anim calcmode="lin" valueType="num">
                                      <p:cBhvr additive="base">
                                        <p:cTn id="14"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1" nodeType="clickEffect">
                                  <p:stCondLst>
                                    <p:cond delay="0"/>
                                  </p:stCondLst>
                                  <p:childTnLst>
                                    <p:set>
                                      <p:cBhvr>
                                        <p:cTn id="19" dur="1" fill="hold">
                                          <p:stCondLst>
                                            <p:cond delay="0"/>
                                          </p:stCondLst>
                                        </p:cTn>
                                        <p:tgtEl>
                                          <p:spTgt spid="4">
                                            <p:txEl>
                                              <p:pRg st="1" end="1"/>
                                            </p:txEl>
                                          </p:spTgt>
                                        </p:tgtEl>
                                        <p:attrNameLst>
                                          <p:attrName>style.visibility</p:attrName>
                                        </p:attrNameLst>
                                      </p:cBhvr>
                                      <p:to>
                                        <p:strVal val="visible"/>
                                      </p:to>
                                    </p:set>
                                    <p:anim calcmode="lin" valueType="num">
                                      <p:cBhvr additive="base">
                                        <p:cTn id="20"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1" nodeType="clickEffect">
                                  <p:stCondLst>
                                    <p:cond delay="0"/>
                                  </p:stCondLst>
                                  <p:childTnLst>
                                    <p:set>
                                      <p:cBhvr>
                                        <p:cTn id="25" dur="1" fill="hold">
                                          <p:stCondLst>
                                            <p:cond delay="0"/>
                                          </p:stCondLst>
                                        </p:cTn>
                                        <p:tgtEl>
                                          <p:spTgt spid="4">
                                            <p:txEl>
                                              <p:pRg st="2" end="2"/>
                                            </p:txEl>
                                          </p:spTgt>
                                        </p:tgtEl>
                                        <p:attrNameLst>
                                          <p:attrName>style.visibility</p:attrName>
                                        </p:attrNameLst>
                                      </p:cBhvr>
                                      <p:to>
                                        <p:strVal val="visible"/>
                                      </p:to>
                                    </p:set>
                                    <p:anim calcmode="lin" valueType="num">
                                      <p:cBhvr additive="base">
                                        <p:cTn id="26"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4" grpI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44FBB8-10C6-445B-9ED6-E60A211563AE}"/>
              </a:ext>
            </a:extLst>
          </p:cNvPr>
          <p:cNvSpPr>
            <a:spLocks noGrp="1"/>
          </p:cNvSpPr>
          <p:nvPr>
            <p:ph type="title"/>
          </p:nvPr>
        </p:nvSpPr>
        <p:spPr>
          <a:xfrm>
            <a:off x="0" y="0"/>
            <a:ext cx="12192000" cy="711200"/>
          </a:xfrm>
        </p:spPr>
        <p:txBody>
          <a:bodyPr/>
          <a:lstStyle/>
          <a:p>
            <a:r>
              <a:rPr smtClean="0">
                <a:solidFill>
                  <a:srgbClr val="C00000"/>
                </a:solidFill>
              </a:rPr>
              <a:t>8279- Keyboard and Display Controller</a:t>
            </a:r>
          </a:p>
        </p:txBody>
      </p:sp>
      <p:sp>
        <p:nvSpPr>
          <p:cNvPr id="4" name="Content Placeholder 3"/>
          <p:cNvSpPr>
            <a:spLocks noGrp="1"/>
          </p:cNvSpPr>
          <p:nvPr>
            <p:ph idx="1"/>
          </p:nvPr>
        </p:nvSpPr>
        <p:spPr/>
        <p:txBody>
          <a:bodyPr/>
          <a:lstStyle/>
          <a:p>
            <a:r>
              <a:rPr lang="en-US" sz="3600" b="1" dirty="0" smtClean="0"/>
              <a:t>Architecture and Description:</a:t>
            </a:r>
          </a:p>
          <a:p>
            <a:pPr fontAlgn="base"/>
            <a:r>
              <a:rPr lang="en-US" sz="3600" b="1" dirty="0" smtClean="0"/>
              <a:t>In scan keyboard mode</a:t>
            </a:r>
            <a:r>
              <a:rPr lang="en-US" sz="3600" dirty="0" smtClean="0"/>
              <a:t>, </a:t>
            </a:r>
          </a:p>
          <a:p>
            <a:pPr fontAlgn="base"/>
            <a:r>
              <a:rPr lang="en-US" sz="3600" dirty="0" smtClean="0"/>
              <a:t>8 </a:t>
            </a:r>
            <a:r>
              <a:rPr lang="en-US" sz="3600" dirty="0" err="1" smtClean="0"/>
              <a:t>keycodes</a:t>
            </a:r>
            <a:r>
              <a:rPr lang="en-US" sz="3600" dirty="0" smtClean="0"/>
              <a:t> are stored and anytime whenever an entry is made in the FIFO RAM then 8279 generates an interrupt signal that tells the processor to perform FIFO read operation till the time everything within FIFO is serviced. </a:t>
            </a:r>
          </a:p>
          <a:p>
            <a:pPr fontAlgn="base"/>
            <a:r>
              <a:rPr lang="en-US" sz="3600" dirty="0" smtClean="0"/>
              <a:t>While in </a:t>
            </a:r>
            <a:r>
              <a:rPr lang="en-US" sz="3600" b="1" dirty="0" smtClean="0"/>
              <a:t>sensor matrix mode</a:t>
            </a:r>
            <a:r>
              <a:rPr lang="en-US" sz="3600" dirty="0" smtClean="0"/>
              <a:t>, the FIFO RAM holds the condition of 64 switches within it regarding whether these are open or closed. Whenever the condition of any switch is changed then 8279 generates an interrupt request for the processor.</a:t>
            </a:r>
            <a:endParaRPr lang="en-US" sz="3600" b="1" dirty="0" smtClean="0"/>
          </a:p>
        </p:txBody>
      </p:sp>
    </p:spTree>
    <p:extLst>
      <p:ext uri="{BB962C8B-B14F-4D97-AF65-F5344CB8AC3E}">
        <p14:creationId xmlns:p14="http://schemas.microsoft.com/office/powerpoint/2010/main" xmlns="" val="3781104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44FBB8-10C6-445B-9ED6-E60A211563AE}"/>
              </a:ext>
            </a:extLst>
          </p:cNvPr>
          <p:cNvSpPr>
            <a:spLocks noGrp="1"/>
          </p:cNvSpPr>
          <p:nvPr>
            <p:ph type="title"/>
          </p:nvPr>
        </p:nvSpPr>
        <p:spPr>
          <a:xfrm>
            <a:off x="0" y="0"/>
            <a:ext cx="12192000" cy="711200"/>
          </a:xfrm>
        </p:spPr>
        <p:txBody>
          <a:bodyPr/>
          <a:lstStyle/>
          <a:p>
            <a:r>
              <a:rPr smtClean="0">
                <a:solidFill>
                  <a:srgbClr val="C00000"/>
                </a:solidFill>
              </a:rPr>
              <a:t>8279- Keyboard and Display Controller</a:t>
            </a:r>
          </a:p>
        </p:txBody>
      </p:sp>
      <p:sp>
        <p:nvSpPr>
          <p:cNvPr id="4" name="Content Placeholder 3"/>
          <p:cNvSpPr>
            <a:spLocks noGrp="1"/>
          </p:cNvSpPr>
          <p:nvPr>
            <p:ph idx="1"/>
          </p:nvPr>
        </p:nvSpPr>
        <p:spPr/>
        <p:txBody>
          <a:bodyPr/>
          <a:lstStyle/>
          <a:p>
            <a:r>
              <a:rPr lang="en-US" sz="3600" b="1" dirty="0" smtClean="0"/>
              <a:t>Architecture and Description:</a:t>
            </a:r>
          </a:p>
          <a:p>
            <a:pPr fontAlgn="base"/>
            <a:r>
              <a:rPr lang="en-US" sz="3600" b="1" dirty="0" smtClean="0"/>
              <a:t>2. Display Section</a:t>
            </a:r>
            <a:r>
              <a:rPr lang="en-US" sz="3600" dirty="0" smtClean="0"/>
              <a:t>: This section is constituted by display address registers and display RAM. </a:t>
            </a:r>
          </a:p>
          <a:p>
            <a:pPr fontAlgn="base"/>
            <a:r>
              <a:rPr lang="en-US" sz="3600" dirty="0" smtClean="0"/>
              <a:t>This section contains 8 output lines i.e., A</a:t>
            </a:r>
            <a:r>
              <a:rPr lang="en-US" sz="3600" baseline="-25000" dirty="0" smtClean="0"/>
              <a:t>0</a:t>
            </a:r>
            <a:r>
              <a:rPr lang="en-US" sz="3600" dirty="0" smtClean="0"/>
              <a:t>-A</a:t>
            </a:r>
            <a:r>
              <a:rPr lang="en-US" sz="3600" baseline="-25000" dirty="0" smtClean="0"/>
              <a:t>3</a:t>
            </a:r>
            <a:r>
              <a:rPr lang="en-US" sz="3600" dirty="0" smtClean="0"/>
              <a:t> and B</a:t>
            </a:r>
            <a:r>
              <a:rPr lang="en-US" sz="3600" baseline="-25000" dirty="0" smtClean="0"/>
              <a:t>0</a:t>
            </a:r>
            <a:r>
              <a:rPr lang="en-US" sz="3600" dirty="0" smtClean="0"/>
              <a:t>-B</a:t>
            </a:r>
            <a:r>
              <a:rPr lang="en-US" sz="3600" baseline="-25000" dirty="0" smtClean="0"/>
              <a:t>3</a:t>
            </a:r>
            <a:r>
              <a:rPr lang="en-US" sz="3600" dirty="0" smtClean="0"/>
              <a:t> and these are connected to the 7-segment LEDs. </a:t>
            </a:r>
          </a:p>
          <a:p>
            <a:pPr fontAlgn="base"/>
            <a:r>
              <a:rPr lang="en-US" sz="3600" dirty="0" smtClean="0"/>
              <a:t>There is a 16*8 display RAM and the processor simply performs read and write operations within this RAM.</a:t>
            </a:r>
          </a:p>
          <a:p>
            <a:pPr fontAlgn="base"/>
            <a:r>
              <a:rPr lang="en-US" sz="3600" dirty="0" smtClean="0"/>
              <a:t>The display address registers contain the address of that word on which the processor is currently performing the read/write operation.</a:t>
            </a:r>
            <a:endParaRPr lang="en-US" sz="3600" dirty="0"/>
          </a:p>
        </p:txBody>
      </p:sp>
    </p:spTree>
    <p:extLst>
      <p:ext uri="{BB962C8B-B14F-4D97-AF65-F5344CB8AC3E}">
        <p14:creationId xmlns:p14="http://schemas.microsoft.com/office/powerpoint/2010/main" xmlns="" val="3781104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1" nodeType="clickEffect">
                                  <p:stCondLst>
                                    <p:cond delay="0"/>
                                  </p:stCondLst>
                                  <p:childTnLst>
                                    <p:set>
                                      <p:cBhvr>
                                        <p:cTn id="13" dur="1" fill="hold">
                                          <p:stCondLst>
                                            <p:cond delay="0"/>
                                          </p:stCondLst>
                                        </p:cTn>
                                        <p:tgtEl>
                                          <p:spTgt spid="4">
                                            <p:txEl>
                                              <p:pRg st="0" end="0"/>
                                            </p:txEl>
                                          </p:spTgt>
                                        </p:tgtEl>
                                        <p:attrNameLst>
                                          <p:attrName>style.visibility</p:attrName>
                                        </p:attrNameLst>
                                      </p:cBhvr>
                                      <p:to>
                                        <p:strVal val="visible"/>
                                      </p:to>
                                    </p:set>
                                    <p:anim calcmode="lin" valueType="num">
                                      <p:cBhvr additive="base">
                                        <p:cTn id="14"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1" nodeType="clickEffect">
                                  <p:stCondLst>
                                    <p:cond delay="0"/>
                                  </p:stCondLst>
                                  <p:childTnLst>
                                    <p:set>
                                      <p:cBhvr>
                                        <p:cTn id="19" dur="1" fill="hold">
                                          <p:stCondLst>
                                            <p:cond delay="0"/>
                                          </p:stCondLst>
                                        </p:cTn>
                                        <p:tgtEl>
                                          <p:spTgt spid="4">
                                            <p:txEl>
                                              <p:pRg st="1" end="1"/>
                                            </p:txEl>
                                          </p:spTgt>
                                        </p:tgtEl>
                                        <p:attrNameLst>
                                          <p:attrName>style.visibility</p:attrName>
                                        </p:attrNameLst>
                                      </p:cBhvr>
                                      <p:to>
                                        <p:strVal val="visible"/>
                                      </p:to>
                                    </p:set>
                                    <p:anim calcmode="lin" valueType="num">
                                      <p:cBhvr additive="base">
                                        <p:cTn id="20"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1" nodeType="clickEffect">
                                  <p:stCondLst>
                                    <p:cond delay="0"/>
                                  </p:stCondLst>
                                  <p:childTnLst>
                                    <p:set>
                                      <p:cBhvr>
                                        <p:cTn id="25" dur="1" fill="hold">
                                          <p:stCondLst>
                                            <p:cond delay="0"/>
                                          </p:stCondLst>
                                        </p:cTn>
                                        <p:tgtEl>
                                          <p:spTgt spid="4">
                                            <p:txEl>
                                              <p:pRg st="2" end="2"/>
                                            </p:txEl>
                                          </p:spTgt>
                                        </p:tgtEl>
                                        <p:attrNameLst>
                                          <p:attrName>style.visibility</p:attrName>
                                        </p:attrNameLst>
                                      </p:cBhvr>
                                      <p:to>
                                        <p:strVal val="visible"/>
                                      </p:to>
                                    </p:set>
                                    <p:anim calcmode="lin" valueType="num">
                                      <p:cBhvr additive="base">
                                        <p:cTn id="26"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1" nodeType="clickEffect">
                                  <p:stCondLst>
                                    <p:cond delay="0"/>
                                  </p:stCondLst>
                                  <p:childTnLst>
                                    <p:set>
                                      <p:cBhvr>
                                        <p:cTn id="31" dur="1" fill="hold">
                                          <p:stCondLst>
                                            <p:cond delay="0"/>
                                          </p:stCondLst>
                                        </p:cTn>
                                        <p:tgtEl>
                                          <p:spTgt spid="4">
                                            <p:txEl>
                                              <p:pRg st="3" end="3"/>
                                            </p:txEl>
                                          </p:spTgt>
                                        </p:tgtEl>
                                        <p:attrNameLst>
                                          <p:attrName>style.visibility</p:attrName>
                                        </p:attrNameLst>
                                      </p:cBhvr>
                                      <p:to>
                                        <p:strVal val="visible"/>
                                      </p:to>
                                    </p:set>
                                    <p:anim calcmode="lin" valueType="num">
                                      <p:cBhvr additive="base">
                                        <p:cTn id="32"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grpId="1" nodeType="clickEffect">
                                  <p:stCondLst>
                                    <p:cond delay="0"/>
                                  </p:stCondLst>
                                  <p:childTnLst>
                                    <p:set>
                                      <p:cBhvr>
                                        <p:cTn id="37" dur="1" fill="hold">
                                          <p:stCondLst>
                                            <p:cond delay="0"/>
                                          </p:stCondLst>
                                        </p:cTn>
                                        <p:tgtEl>
                                          <p:spTgt spid="4">
                                            <p:txEl>
                                              <p:pRg st="4" end="4"/>
                                            </p:txEl>
                                          </p:spTgt>
                                        </p:tgtEl>
                                        <p:attrNameLst>
                                          <p:attrName>style.visibility</p:attrName>
                                        </p:attrNameLst>
                                      </p:cBhvr>
                                      <p:to>
                                        <p:strVal val="visible"/>
                                      </p:to>
                                    </p:set>
                                    <p:anim calcmode="lin" valueType="num">
                                      <p:cBhvr additive="base">
                                        <p:cTn id="38"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4" grpI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44FBB8-10C6-445B-9ED6-E60A211563AE}"/>
              </a:ext>
            </a:extLst>
          </p:cNvPr>
          <p:cNvSpPr>
            <a:spLocks noGrp="1"/>
          </p:cNvSpPr>
          <p:nvPr>
            <p:ph type="title"/>
          </p:nvPr>
        </p:nvSpPr>
        <p:spPr>
          <a:xfrm>
            <a:off x="0" y="0"/>
            <a:ext cx="12192000" cy="711200"/>
          </a:xfrm>
        </p:spPr>
        <p:txBody>
          <a:bodyPr/>
          <a:lstStyle/>
          <a:p>
            <a:r>
              <a:rPr smtClean="0">
                <a:solidFill>
                  <a:srgbClr val="C00000"/>
                </a:solidFill>
              </a:rPr>
              <a:t>8279- Keyboard and Display Controller</a:t>
            </a:r>
          </a:p>
        </p:txBody>
      </p:sp>
      <p:sp>
        <p:nvSpPr>
          <p:cNvPr id="4" name="Content Placeholder 3"/>
          <p:cNvSpPr>
            <a:spLocks noGrp="1"/>
          </p:cNvSpPr>
          <p:nvPr>
            <p:ph idx="1"/>
          </p:nvPr>
        </p:nvSpPr>
        <p:spPr/>
        <p:txBody>
          <a:bodyPr/>
          <a:lstStyle/>
          <a:p>
            <a:r>
              <a:rPr lang="en-US" sz="3600" b="1" dirty="0" smtClean="0"/>
              <a:t>Architecture and Description:</a:t>
            </a:r>
          </a:p>
          <a:p>
            <a:pPr fontAlgn="base"/>
            <a:r>
              <a:rPr lang="en-US" sz="3600" b="1" dirty="0" smtClean="0"/>
              <a:t>3. Scan Section</a:t>
            </a:r>
            <a:r>
              <a:rPr lang="en-US" sz="3600" dirty="0" smtClean="0"/>
              <a:t>: The scan counter and four scan lines (SL</a:t>
            </a:r>
            <a:r>
              <a:rPr lang="en-US" sz="3600" baseline="-25000" dirty="0" smtClean="0"/>
              <a:t>0</a:t>
            </a:r>
            <a:r>
              <a:rPr lang="en-US" sz="3600" dirty="0" smtClean="0"/>
              <a:t> to SL</a:t>
            </a:r>
            <a:r>
              <a:rPr lang="en-US" sz="3600" baseline="-25000" dirty="0" smtClean="0"/>
              <a:t>3</a:t>
            </a:r>
            <a:r>
              <a:rPr lang="en-US" sz="3600" dirty="0" smtClean="0"/>
              <a:t>) are part of this section. </a:t>
            </a:r>
          </a:p>
          <a:p>
            <a:pPr fontAlgn="base"/>
            <a:r>
              <a:rPr lang="en-US" sz="3600" dirty="0" smtClean="0"/>
              <a:t>There are two modes of scan counter namely, encode and decode. </a:t>
            </a:r>
          </a:p>
          <a:p>
            <a:pPr fontAlgn="base"/>
            <a:r>
              <a:rPr lang="en-US" sz="3600" dirty="0" smtClean="0"/>
              <a:t>In </a:t>
            </a:r>
            <a:r>
              <a:rPr lang="en-US" sz="3600" b="1" dirty="0" smtClean="0"/>
              <a:t>encode mode</a:t>
            </a:r>
            <a:r>
              <a:rPr lang="en-US" sz="3600" dirty="0" smtClean="0"/>
              <a:t>, a binary count will be obtained as the output of scan lines and this requires external decoding to give rise to decoded output. </a:t>
            </a:r>
          </a:p>
          <a:p>
            <a:pPr fontAlgn="base"/>
            <a:r>
              <a:rPr lang="en-US" sz="3600" dirty="0" smtClean="0"/>
              <a:t>These output scan lines are the same for the keyboard and display and 4 scan lines can drive up to 16 displays.</a:t>
            </a:r>
          </a:p>
        </p:txBody>
      </p:sp>
    </p:spTree>
    <p:extLst>
      <p:ext uri="{BB962C8B-B14F-4D97-AF65-F5344CB8AC3E}">
        <p14:creationId xmlns:p14="http://schemas.microsoft.com/office/powerpoint/2010/main" xmlns="" val="3781104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44FBB8-10C6-445B-9ED6-E60A211563AE}"/>
              </a:ext>
            </a:extLst>
          </p:cNvPr>
          <p:cNvSpPr>
            <a:spLocks noGrp="1"/>
          </p:cNvSpPr>
          <p:nvPr>
            <p:ph type="title"/>
          </p:nvPr>
        </p:nvSpPr>
        <p:spPr>
          <a:xfrm>
            <a:off x="0" y="0"/>
            <a:ext cx="12192000" cy="711200"/>
          </a:xfrm>
        </p:spPr>
        <p:txBody>
          <a:bodyPr/>
          <a:lstStyle/>
          <a:p>
            <a:r>
              <a:rPr smtClean="0">
                <a:solidFill>
                  <a:srgbClr val="C00000"/>
                </a:solidFill>
              </a:rPr>
              <a:t>8279- Keyboard and Display Controller</a:t>
            </a:r>
          </a:p>
        </p:txBody>
      </p:sp>
      <p:sp>
        <p:nvSpPr>
          <p:cNvPr id="4" name="Content Placeholder 3"/>
          <p:cNvSpPr>
            <a:spLocks noGrp="1"/>
          </p:cNvSpPr>
          <p:nvPr>
            <p:ph idx="1"/>
          </p:nvPr>
        </p:nvSpPr>
        <p:spPr/>
        <p:txBody>
          <a:bodyPr/>
          <a:lstStyle/>
          <a:p>
            <a:r>
              <a:rPr lang="en-US" sz="3600" b="1" dirty="0" smtClean="0"/>
              <a:t>Architecture and Description:</a:t>
            </a:r>
          </a:p>
          <a:p>
            <a:pPr fontAlgn="base"/>
            <a:r>
              <a:rPr lang="en-US" sz="3600" dirty="0" smtClean="0"/>
              <a:t>However, in </a:t>
            </a:r>
            <a:r>
              <a:rPr lang="en-US" sz="3600" b="1" dirty="0" smtClean="0"/>
              <a:t>decode scan mode</a:t>
            </a:r>
            <a:r>
              <a:rPr lang="en-US" sz="3600" dirty="0" smtClean="0"/>
              <a:t>, internal decoding is performed that will provide a decoded 1 out of 4 scan lines and thus can drive up to 4 displays. </a:t>
            </a:r>
          </a:p>
          <a:p>
            <a:pPr fontAlgn="base"/>
            <a:r>
              <a:rPr lang="en-US" sz="3600" dirty="0" smtClean="0"/>
              <a:t>Through scan lines, rows of the matrix keyboard are formed, and also it forms the connection to the drivers of the display unit.</a:t>
            </a:r>
            <a:endParaRPr lang="en-US" sz="3600" dirty="0"/>
          </a:p>
        </p:txBody>
      </p:sp>
    </p:spTree>
    <p:extLst>
      <p:ext uri="{BB962C8B-B14F-4D97-AF65-F5344CB8AC3E}">
        <p14:creationId xmlns:p14="http://schemas.microsoft.com/office/powerpoint/2010/main" xmlns="" val="3781104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xmlns="" id="{D9EBF344-4A7B-4C4A-AF6D-6441BD040AB3}"/>
              </a:ext>
            </a:extLst>
          </p:cNvPr>
          <p:cNvCxnSpPr>
            <a:cxnSpLocks/>
            <a:endCxn id="6" idx="0"/>
          </p:cNvCxnSpPr>
          <p:nvPr/>
        </p:nvCxnSpPr>
        <p:spPr>
          <a:xfrm>
            <a:off x="1191446" y="0"/>
            <a:ext cx="0" cy="68290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xmlns="" id="{CA925EF2-D58F-4AC0-ACED-F747CC08D69F}"/>
              </a:ext>
            </a:extLst>
          </p:cNvPr>
          <p:cNvCxnSpPr>
            <a:cxnSpLocks/>
          </p:cNvCxnSpPr>
          <p:nvPr/>
        </p:nvCxnSpPr>
        <p:spPr>
          <a:xfrm>
            <a:off x="1191446" y="5063613"/>
            <a:ext cx="0" cy="1794387"/>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xmlns="" id="{4BD1E24D-7739-4C4F-8234-2614FB54ADBC}"/>
              </a:ext>
            </a:extLst>
          </p:cNvPr>
          <p:cNvSpPr/>
          <p:nvPr/>
        </p:nvSpPr>
        <p:spPr>
          <a:xfrm>
            <a:off x="954165" y="682906"/>
            <a:ext cx="474562" cy="474562"/>
          </a:xfrm>
          <a:prstGeom prst="ellipse">
            <a:avLst/>
          </a:prstGeom>
          <a:ln>
            <a:solidFill>
              <a:schemeClr val="bg1">
                <a:lumMod val="6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sym typeface="Wingdings 2" panose="05020102010507070707" pitchFamily="18" charset="2"/>
              </a:rPr>
              <a:t></a:t>
            </a:r>
            <a:endParaRPr lang="en-US" sz="2800" dirty="0"/>
          </a:p>
        </p:txBody>
      </p:sp>
      <p:sp>
        <p:nvSpPr>
          <p:cNvPr id="7" name="TextBox 6">
            <a:extLst>
              <a:ext uri="{FF2B5EF4-FFF2-40B4-BE49-F238E27FC236}">
                <a16:creationId xmlns:a16="http://schemas.microsoft.com/office/drawing/2014/main" xmlns="" id="{00F422F9-3B3A-4A97-ADB3-F83B13E11C16}"/>
              </a:ext>
            </a:extLst>
          </p:cNvPr>
          <p:cNvSpPr txBox="1"/>
          <p:nvPr/>
        </p:nvSpPr>
        <p:spPr>
          <a:xfrm>
            <a:off x="1527893" y="720132"/>
            <a:ext cx="1175322" cy="400110"/>
          </a:xfrm>
          <a:prstGeom prst="rect">
            <a:avLst/>
          </a:prstGeom>
          <a:noFill/>
        </p:spPr>
        <p:txBody>
          <a:bodyPr wrap="none" rtlCol="0">
            <a:spAutoFit/>
          </a:bodyPr>
          <a:lstStyle/>
          <a:p>
            <a:r>
              <a:rPr lang="en-US" sz="2000" b="1" dirty="0">
                <a:solidFill>
                  <a:schemeClr val="bg1"/>
                </a:solidFill>
              </a:rPr>
              <a:t>Looping</a:t>
            </a:r>
          </a:p>
        </p:txBody>
      </p:sp>
      <p:cxnSp>
        <p:nvCxnSpPr>
          <p:cNvPr id="8" name="Straight Connector 7">
            <a:extLst>
              <a:ext uri="{FF2B5EF4-FFF2-40B4-BE49-F238E27FC236}">
                <a16:creationId xmlns:a16="http://schemas.microsoft.com/office/drawing/2014/main" xmlns="" id="{F34260FD-CAA3-43A0-977C-7E4B57013872}"/>
              </a:ext>
            </a:extLst>
          </p:cNvPr>
          <p:cNvCxnSpPr>
            <a:cxnSpLocks/>
          </p:cNvCxnSpPr>
          <p:nvPr/>
        </p:nvCxnSpPr>
        <p:spPr>
          <a:xfrm>
            <a:off x="1191446" y="1157468"/>
            <a:ext cx="0" cy="392400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xmlns="" id="{BDA2F9A4-6988-4274-8384-12496EC9D59D}"/>
              </a:ext>
            </a:extLst>
          </p:cNvPr>
          <p:cNvSpPr txBox="1"/>
          <p:nvPr/>
        </p:nvSpPr>
        <p:spPr>
          <a:xfrm>
            <a:off x="1458964" y="669714"/>
            <a:ext cx="6686446" cy="4862870"/>
          </a:xfrm>
          <a:prstGeom prst="rect">
            <a:avLst/>
          </a:prstGeom>
          <a:noFill/>
        </p:spPr>
        <p:txBody>
          <a:bodyPr wrap="none" rtlCol="0">
            <a:spAutoFit/>
          </a:bodyPr>
          <a:lstStyle/>
          <a:p>
            <a:r>
              <a:rPr lang="en-US" sz="2400" b="1" dirty="0"/>
              <a:t>Outline</a:t>
            </a:r>
          </a:p>
          <a:p>
            <a:pPr marL="742950" lvl="1" indent="-285750">
              <a:buFont typeface="Arial" panose="020B0604020202020204" pitchFamily="34" charset="0"/>
              <a:buChar char="•"/>
            </a:pPr>
            <a:r>
              <a:rPr lang="en-US" sz="2400" b="1" dirty="0" smtClean="0">
                <a:solidFill>
                  <a:schemeClr val="bg1">
                    <a:lumMod val="50000"/>
                  </a:schemeClr>
                </a:solidFill>
              </a:rPr>
              <a:t>Introduction</a:t>
            </a:r>
          </a:p>
          <a:p>
            <a:pPr marL="742950" lvl="1" indent="-285750">
              <a:buFont typeface="Arial" panose="020B0604020202020204" pitchFamily="34" charset="0"/>
              <a:buChar char="•"/>
            </a:pPr>
            <a:r>
              <a:rPr lang="en-US" sz="2400" b="1" dirty="0" smtClean="0">
                <a:solidFill>
                  <a:schemeClr val="bg1">
                    <a:lumMod val="50000"/>
                  </a:schemeClr>
                </a:solidFill>
              </a:rPr>
              <a:t>Flow chart</a:t>
            </a:r>
          </a:p>
          <a:p>
            <a:pPr marL="742950" lvl="1" indent="-285750">
              <a:buFont typeface="Arial" panose="020B0604020202020204" pitchFamily="34" charset="0"/>
              <a:buChar char="•"/>
            </a:pPr>
            <a:r>
              <a:rPr lang="en-US" sz="2400" b="1" dirty="0" smtClean="0">
                <a:solidFill>
                  <a:schemeClr val="bg1">
                    <a:lumMod val="50000"/>
                  </a:schemeClr>
                </a:solidFill>
              </a:rPr>
              <a:t>Programming steps</a:t>
            </a:r>
          </a:p>
          <a:p>
            <a:pPr marL="742950" lvl="1" indent="-285750">
              <a:buFont typeface="Arial" panose="020B0604020202020204" pitchFamily="34" charset="0"/>
              <a:buChar char="•"/>
            </a:pPr>
            <a:r>
              <a:rPr lang="en-US" sz="2400" b="1" dirty="0" smtClean="0">
                <a:solidFill>
                  <a:schemeClr val="bg1">
                    <a:lumMod val="50000"/>
                  </a:schemeClr>
                </a:solidFill>
              </a:rPr>
              <a:t>Programmable Peripheral IC: </a:t>
            </a:r>
          </a:p>
          <a:p>
            <a:pPr marL="1200150" lvl="2" indent="-285750">
              <a:buFont typeface="Arial" panose="020B0604020202020204" pitchFamily="34" charset="0"/>
              <a:buChar char="•"/>
            </a:pPr>
            <a:r>
              <a:rPr lang="en-US" sz="2400" b="1" dirty="0" smtClean="0">
                <a:solidFill>
                  <a:schemeClr val="bg1">
                    <a:lumMod val="50000"/>
                  </a:schemeClr>
                </a:solidFill>
              </a:rPr>
              <a:t>Intel 8255, </a:t>
            </a:r>
          </a:p>
          <a:p>
            <a:pPr marL="1200150" lvl="2" indent="-285750">
              <a:buFont typeface="Arial" panose="020B0604020202020204" pitchFamily="34" charset="0"/>
              <a:buChar char="•"/>
            </a:pPr>
            <a:r>
              <a:rPr lang="en-US" sz="2400" b="1" dirty="0" smtClean="0">
                <a:solidFill>
                  <a:schemeClr val="bg1">
                    <a:lumMod val="50000"/>
                  </a:schemeClr>
                </a:solidFill>
              </a:rPr>
              <a:t>Intel 8255A Pin Description, </a:t>
            </a:r>
          </a:p>
          <a:p>
            <a:pPr marL="1200150" lvl="2" indent="-285750">
              <a:buFont typeface="Arial" panose="020B0604020202020204" pitchFamily="34" charset="0"/>
              <a:buChar char="•"/>
            </a:pPr>
            <a:r>
              <a:rPr lang="en-US" sz="2400" b="1" dirty="0" smtClean="0">
                <a:solidFill>
                  <a:schemeClr val="bg1">
                    <a:lumMod val="50000"/>
                  </a:schemeClr>
                </a:solidFill>
              </a:rPr>
              <a:t>8279 Keyboard and Display Controller, </a:t>
            </a:r>
          </a:p>
          <a:p>
            <a:pPr marL="1200150" lvl="2" indent="-285750">
              <a:buFont typeface="Arial" panose="020B0604020202020204" pitchFamily="34" charset="0"/>
              <a:buChar char="•"/>
            </a:pPr>
            <a:r>
              <a:rPr lang="en-US" sz="2400" b="1" dirty="0" smtClean="0">
                <a:solidFill>
                  <a:schemeClr val="bg1">
                    <a:lumMod val="50000"/>
                  </a:schemeClr>
                </a:solidFill>
              </a:rPr>
              <a:t>8259A Programmable Interrupt Controller, </a:t>
            </a:r>
          </a:p>
          <a:p>
            <a:pPr marL="1200150" lvl="2" indent="-285750">
              <a:buFont typeface="Arial" panose="020B0604020202020204" pitchFamily="34" charset="0"/>
              <a:buChar char="•"/>
            </a:pPr>
            <a:r>
              <a:rPr lang="en-US" sz="2400" b="1" dirty="0" smtClean="0">
                <a:solidFill>
                  <a:schemeClr val="bg1">
                    <a:lumMod val="50000"/>
                  </a:schemeClr>
                </a:solidFill>
              </a:rPr>
              <a:t>DMA and 8237 DMA Controller</a:t>
            </a:r>
            <a:endParaRPr lang="en-US" sz="2400" b="1" dirty="0">
              <a:solidFill>
                <a:schemeClr val="bg1">
                  <a:lumMod val="50000"/>
                </a:schemeClr>
              </a:solidFill>
            </a:endParaRPr>
          </a:p>
          <a:p>
            <a:pPr lvl="1"/>
            <a:endParaRPr lang="en-US" sz="2400" dirty="0">
              <a:solidFill>
                <a:schemeClr val="bg1">
                  <a:lumMod val="50000"/>
                </a:schemeClr>
              </a:solidFill>
            </a:endParaRPr>
          </a:p>
          <a:p>
            <a:pPr lvl="2"/>
            <a:endParaRPr lang="en-US" dirty="0">
              <a:solidFill>
                <a:schemeClr val="bg1">
                  <a:lumMod val="50000"/>
                </a:schemeClr>
              </a:solidFill>
            </a:endParaRPr>
          </a:p>
          <a:p>
            <a:endParaRPr lang="en-US" sz="2800" dirty="0">
              <a:solidFill>
                <a:schemeClr val="bg1">
                  <a:lumMod val="50000"/>
                </a:schemeClr>
              </a:solidFill>
            </a:endParaRPr>
          </a:p>
        </p:txBody>
      </p:sp>
    </p:spTree>
    <p:extLst>
      <p:ext uri="{BB962C8B-B14F-4D97-AF65-F5344CB8AC3E}">
        <p14:creationId xmlns:p14="http://schemas.microsoft.com/office/powerpoint/2010/main" xmlns="" val="1033716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p:cTn id="11" dur="500" fill="hold"/>
                                        <p:tgtEl>
                                          <p:spTgt spid="6"/>
                                        </p:tgtEl>
                                        <p:attrNameLst>
                                          <p:attrName>ppt_w</p:attrName>
                                        </p:attrNameLst>
                                      </p:cBhvr>
                                      <p:tavLst>
                                        <p:tav tm="0">
                                          <p:val>
                                            <p:fltVal val="0"/>
                                          </p:val>
                                        </p:tav>
                                        <p:tav tm="100000">
                                          <p:val>
                                            <p:strVal val="#ppt_w"/>
                                          </p:val>
                                        </p:tav>
                                      </p:tavLst>
                                    </p:anim>
                                    <p:anim calcmode="lin" valueType="num">
                                      <p:cBhvr>
                                        <p:cTn id="12" dur="500" fill="hold"/>
                                        <p:tgtEl>
                                          <p:spTgt spid="6"/>
                                        </p:tgtEl>
                                        <p:attrNameLst>
                                          <p:attrName>ppt_h</p:attrName>
                                        </p:attrNameLst>
                                      </p:cBhvr>
                                      <p:tavLst>
                                        <p:tav tm="0">
                                          <p:val>
                                            <p:fltVal val="0"/>
                                          </p:val>
                                        </p:tav>
                                        <p:tav tm="100000">
                                          <p:val>
                                            <p:strVal val="#ppt_h"/>
                                          </p:val>
                                        </p:tav>
                                      </p:tavLst>
                                    </p:anim>
                                    <p:animEffect transition="in" filter="fade">
                                      <p:cBhvr>
                                        <p:cTn id="13" dur="5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9">
                                            <p:txEl>
                                              <p:pRg st="0" end="0"/>
                                            </p:txEl>
                                          </p:spTgt>
                                        </p:tgtEl>
                                        <p:attrNameLst>
                                          <p:attrName>style.visibility</p:attrName>
                                        </p:attrNameLst>
                                      </p:cBhvr>
                                      <p:to>
                                        <p:strVal val="visible"/>
                                      </p:to>
                                    </p:set>
                                    <p:animEffect transition="in" filter="fade">
                                      <p:cBhvr>
                                        <p:cTn id="18" dur="1000"/>
                                        <p:tgtEl>
                                          <p:spTgt spid="9">
                                            <p:txEl>
                                              <p:pRg st="0" end="0"/>
                                            </p:txEl>
                                          </p:spTgt>
                                        </p:tgtEl>
                                      </p:cBhvr>
                                    </p:animEffect>
                                    <p:anim calcmode="lin" valueType="num">
                                      <p:cBhvr>
                                        <p:cTn id="19" dur="10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20" dur="1000" fill="hold"/>
                                        <p:tgtEl>
                                          <p:spTgt spid="9">
                                            <p:txEl>
                                              <p:pRg st="0" end="0"/>
                                            </p:txEl>
                                          </p:spTgt>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0"/>
                                  </p:stCondLst>
                                  <p:childTnLst>
                                    <p:set>
                                      <p:cBhvr>
                                        <p:cTn id="22" dur="1" fill="hold">
                                          <p:stCondLst>
                                            <p:cond delay="0"/>
                                          </p:stCondLst>
                                        </p:cTn>
                                        <p:tgtEl>
                                          <p:spTgt spid="9">
                                            <p:txEl>
                                              <p:pRg st="1" end="1"/>
                                            </p:txEl>
                                          </p:spTgt>
                                        </p:tgtEl>
                                        <p:attrNameLst>
                                          <p:attrName>style.visibility</p:attrName>
                                        </p:attrNameLst>
                                      </p:cBhvr>
                                      <p:to>
                                        <p:strVal val="visible"/>
                                      </p:to>
                                    </p:set>
                                    <p:animEffect transition="in" filter="fade">
                                      <p:cBhvr>
                                        <p:cTn id="23" dur="1000"/>
                                        <p:tgtEl>
                                          <p:spTgt spid="9">
                                            <p:txEl>
                                              <p:pRg st="1" end="1"/>
                                            </p:txEl>
                                          </p:spTgt>
                                        </p:tgtEl>
                                      </p:cBhvr>
                                    </p:animEffect>
                                    <p:anim calcmode="lin" valueType="num">
                                      <p:cBhvr>
                                        <p:cTn id="24" dur="1000" fill="hold"/>
                                        <p:tgtEl>
                                          <p:spTgt spid="9">
                                            <p:txEl>
                                              <p:pRg st="1" end="1"/>
                                            </p:txEl>
                                          </p:spTgt>
                                        </p:tgtEl>
                                        <p:attrNameLst>
                                          <p:attrName>ppt_x</p:attrName>
                                        </p:attrNameLst>
                                      </p:cBhvr>
                                      <p:tavLst>
                                        <p:tav tm="0">
                                          <p:val>
                                            <p:strVal val="#ppt_x"/>
                                          </p:val>
                                        </p:tav>
                                        <p:tav tm="100000">
                                          <p:val>
                                            <p:strVal val="#ppt_x"/>
                                          </p:val>
                                        </p:tav>
                                      </p:tavLst>
                                    </p:anim>
                                    <p:anim calcmode="lin" valueType="num">
                                      <p:cBhvr>
                                        <p:cTn id="25" dur="1000" fill="hold"/>
                                        <p:tgtEl>
                                          <p:spTgt spid="9">
                                            <p:txEl>
                                              <p:pRg st="1" end="1"/>
                                            </p:txEl>
                                          </p:spTgt>
                                        </p:tgtEl>
                                        <p:attrNameLst>
                                          <p:attrName>ppt_y</p:attrName>
                                        </p:attrNameLst>
                                      </p:cBhvr>
                                      <p:tavLst>
                                        <p:tav tm="0">
                                          <p:val>
                                            <p:strVal val="#ppt_y+.1"/>
                                          </p:val>
                                        </p:tav>
                                        <p:tav tm="100000">
                                          <p:val>
                                            <p:strVal val="#ppt_y"/>
                                          </p:val>
                                        </p:tav>
                                      </p:tavLst>
                                    </p:anim>
                                  </p:childTnLst>
                                </p:cTn>
                              </p:par>
                              <p:par>
                                <p:cTn id="26" presetID="42" presetClass="entr" presetSubtype="0" fill="hold" grpId="0" nodeType="withEffect">
                                  <p:stCondLst>
                                    <p:cond delay="0"/>
                                  </p:stCondLst>
                                  <p:childTnLst>
                                    <p:set>
                                      <p:cBhvr>
                                        <p:cTn id="27" dur="1" fill="hold">
                                          <p:stCondLst>
                                            <p:cond delay="0"/>
                                          </p:stCondLst>
                                        </p:cTn>
                                        <p:tgtEl>
                                          <p:spTgt spid="9">
                                            <p:txEl>
                                              <p:pRg st="2" end="2"/>
                                            </p:txEl>
                                          </p:spTgt>
                                        </p:tgtEl>
                                        <p:attrNameLst>
                                          <p:attrName>style.visibility</p:attrName>
                                        </p:attrNameLst>
                                      </p:cBhvr>
                                      <p:to>
                                        <p:strVal val="visible"/>
                                      </p:to>
                                    </p:set>
                                    <p:animEffect transition="in" filter="fade">
                                      <p:cBhvr>
                                        <p:cTn id="28" dur="1000"/>
                                        <p:tgtEl>
                                          <p:spTgt spid="9">
                                            <p:txEl>
                                              <p:pRg st="2" end="2"/>
                                            </p:txEl>
                                          </p:spTgt>
                                        </p:tgtEl>
                                      </p:cBhvr>
                                    </p:animEffect>
                                    <p:anim calcmode="lin" valueType="num">
                                      <p:cBhvr>
                                        <p:cTn id="29" dur="1000" fill="hold"/>
                                        <p:tgtEl>
                                          <p:spTgt spid="9">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9">
                                            <p:txEl>
                                              <p:pRg st="2" end="2"/>
                                            </p:txEl>
                                          </p:spTgt>
                                        </p:tgtEl>
                                        <p:attrNameLst>
                                          <p:attrName>ppt_y</p:attrName>
                                        </p:attrNameLst>
                                      </p:cBhvr>
                                      <p:tavLst>
                                        <p:tav tm="0">
                                          <p:val>
                                            <p:strVal val="#ppt_y+.1"/>
                                          </p:val>
                                        </p:tav>
                                        <p:tav tm="100000">
                                          <p:val>
                                            <p:strVal val="#ppt_y"/>
                                          </p:val>
                                        </p:tav>
                                      </p:tavLst>
                                    </p:anim>
                                  </p:childTnLst>
                                </p:cTn>
                              </p:par>
                              <p:par>
                                <p:cTn id="31" presetID="42" presetClass="entr" presetSubtype="0" fill="hold" grpId="0" nodeType="withEffect">
                                  <p:stCondLst>
                                    <p:cond delay="0"/>
                                  </p:stCondLst>
                                  <p:childTnLst>
                                    <p:set>
                                      <p:cBhvr>
                                        <p:cTn id="32" dur="1" fill="hold">
                                          <p:stCondLst>
                                            <p:cond delay="0"/>
                                          </p:stCondLst>
                                        </p:cTn>
                                        <p:tgtEl>
                                          <p:spTgt spid="9">
                                            <p:txEl>
                                              <p:pRg st="3" end="3"/>
                                            </p:txEl>
                                          </p:spTgt>
                                        </p:tgtEl>
                                        <p:attrNameLst>
                                          <p:attrName>style.visibility</p:attrName>
                                        </p:attrNameLst>
                                      </p:cBhvr>
                                      <p:to>
                                        <p:strVal val="visible"/>
                                      </p:to>
                                    </p:set>
                                    <p:animEffect transition="in" filter="fade">
                                      <p:cBhvr>
                                        <p:cTn id="33" dur="1000"/>
                                        <p:tgtEl>
                                          <p:spTgt spid="9">
                                            <p:txEl>
                                              <p:pRg st="3" end="3"/>
                                            </p:txEl>
                                          </p:spTgt>
                                        </p:tgtEl>
                                      </p:cBhvr>
                                    </p:animEffect>
                                    <p:anim calcmode="lin" valueType="num">
                                      <p:cBhvr>
                                        <p:cTn id="34" dur="1000" fill="hold"/>
                                        <p:tgtEl>
                                          <p:spTgt spid="9">
                                            <p:txEl>
                                              <p:pRg st="3" end="3"/>
                                            </p:txEl>
                                          </p:spTgt>
                                        </p:tgtEl>
                                        <p:attrNameLst>
                                          <p:attrName>ppt_x</p:attrName>
                                        </p:attrNameLst>
                                      </p:cBhvr>
                                      <p:tavLst>
                                        <p:tav tm="0">
                                          <p:val>
                                            <p:strVal val="#ppt_x"/>
                                          </p:val>
                                        </p:tav>
                                        <p:tav tm="100000">
                                          <p:val>
                                            <p:strVal val="#ppt_x"/>
                                          </p:val>
                                        </p:tav>
                                      </p:tavLst>
                                    </p:anim>
                                    <p:anim calcmode="lin" valueType="num">
                                      <p:cBhvr>
                                        <p:cTn id="35" dur="1000" fill="hold"/>
                                        <p:tgtEl>
                                          <p:spTgt spid="9">
                                            <p:txEl>
                                              <p:pRg st="3" end="3"/>
                                            </p:txEl>
                                          </p:spTgt>
                                        </p:tgtEl>
                                        <p:attrNameLst>
                                          <p:attrName>ppt_y</p:attrName>
                                        </p:attrNameLst>
                                      </p:cBhvr>
                                      <p:tavLst>
                                        <p:tav tm="0">
                                          <p:val>
                                            <p:strVal val="#ppt_y+.1"/>
                                          </p:val>
                                        </p:tav>
                                        <p:tav tm="100000">
                                          <p:val>
                                            <p:strVal val="#ppt_y"/>
                                          </p:val>
                                        </p:tav>
                                      </p:tavLst>
                                    </p:anim>
                                  </p:childTnLst>
                                </p:cTn>
                              </p:par>
                              <p:par>
                                <p:cTn id="36" presetID="42" presetClass="entr" presetSubtype="0" fill="hold" grpId="0" nodeType="withEffect">
                                  <p:stCondLst>
                                    <p:cond delay="0"/>
                                  </p:stCondLst>
                                  <p:childTnLst>
                                    <p:set>
                                      <p:cBhvr>
                                        <p:cTn id="37" dur="1" fill="hold">
                                          <p:stCondLst>
                                            <p:cond delay="0"/>
                                          </p:stCondLst>
                                        </p:cTn>
                                        <p:tgtEl>
                                          <p:spTgt spid="9">
                                            <p:txEl>
                                              <p:pRg st="4" end="4"/>
                                            </p:txEl>
                                          </p:spTgt>
                                        </p:tgtEl>
                                        <p:attrNameLst>
                                          <p:attrName>style.visibility</p:attrName>
                                        </p:attrNameLst>
                                      </p:cBhvr>
                                      <p:to>
                                        <p:strVal val="visible"/>
                                      </p:to>
                                    </p:set>
                                    <p:animEffect transition="in" filter="fade">
                                      <p:cBhvr>
                                        <p:cTn id="38" dur="1000"/>
                                        <p:tgtEl>
                                          <p:spTgt spid="9">
                                            <p:txEl>
                                              <p:pRg st="4" end="4"/>
                                            </p:txEl>
                                          </p:spTgt>
                                        </p:tgtEl>
                                      </p:cBhvr>
                                    </p:animEffect>
                                    <p:anim calcmode="lin" valueType="num">
                                      <p:cBhvr>
                                        <p:cTn id="39" dur="1000" fill="hold"/>
                                        <p:tgtEl>
                                          <p:spTgt spid="9">
                                            <p:txEl>
                                              <p:pRg st="4" end="4"/>
                                            </p:txEl>
                                          </p:spTgt>
                                        </p:tgtEl>
                                        <p:attrNameLst>
                                          <p:attrName>ppt_x</p:attrName>
                                        </p:attrNameLst>
                                      </p:cBhvr>
                                      <p:tavLst>
                                        <p:tav tm="0">
                                          <p:val>
                                            <p:strVal val="#ppt_x"/>
                                          </p:val>
                                        </p:tav>
                                        <p:tav tm="100000">
                                          <p:val>
                                            <p:strVal val="#ppt_x"/>
                                          </p:val>
                                        </p:tav>
                                      </p:tavLst>
                                    </p:anim>
                                    <p:anim calcmode="lin" valueType="num">
                                      <p:cBhvr>
                                        <p:cTn id="40" dur="1000" fill="hold"/>
                                        <p:tgtEl>
                                          <p:spTgt spid="9">
                                            <p:txEl>
                                              <p:pRg st="4" end="4"/>
                                            </p:txEl>
                                          </p:spTgt>
                                        </p:tgtEl>
                                        <p:attrNameLst>
                                          <p:attrName>ppt_y</p:attrName>
                                        </p:attrNameLst>
                                      </p:cBhvr>
                                      <p:tavLst>
                                        <p:tav tm="0">
                                          <p:val>
                                            <p:strVal val="#ppt_y+.1"/>
                                          </p:val>
                                        </p:tav>
                                        <p:tav tm="100000">
                                          <p:val>
                                            <p:strVal val="#ppt_y"/>
                                          </p:val>
                                        </p:tav>
                                      </p:tavLst>
                                    </p:anim>
                                  </p:childTnLst>
                                </p:cTn>
                              </p:par>
                              <p:par>
                                <p:cTn id="41" presetID="42" presetClass="entr" presetSubtype="0" fill="hold" grpId="0" nodeType="withEffect">
                                  <p:stCondLst>
                                    <p:cond delay="0"/>
                                  </p:stCondLst>
                                  <p:childTnLst>
                                    <p:set>
                                      <p:cBhvr>
                                        <p:cTn id="42" dur="1" fill="hold">
                                          <p:stCondLst>
                                            <p:cond delay="0"/>
                                          </p:stCondLst>
                                        </p:cTn>
                                        <p:tgtEl>
                                          <p:spTgt spid="9">
                                            <p:txEl>
                                              <p:pRg st="5" end="5"/>
                                            </p:txEl>
                                          </p:spTgt>
                                        </p:tgtEl>
                                        <p:attrNameLst>
                                          <p:attrName>style.visibility</p:attrName>
                                        </p:attrNameLst>
                                      </p:cBhvr>
                                      <p:to>
                                        <p:strVal val="visible"/>
                                      </p:to>
                                    </p:set>
                                    <p:animEffect transition="in" filter="fade">
                                      <p:cBhvr>
                                        <p:cTn id="43" dur="1000"/>
                                        <p:tgtEl>
                                          <p:spTgt spid="9">
                                            <p:txEl>
                                              <p:pRg st="5" end="5"/>
                                            </p:txEl>
                                          </p:spTgt>
                                        </p:tgtEl>
                                      </p:cBhvr>
                                    </p:animEffect>
                                    <p:anim calcmode="lin" valueType="num">
                                      <p:cBhvr>
                                        <p:cTn id="44" dur="1000" fill="hold"/>
                                        <p:tgtEl>
                                          <p:spTgt spid="9">
                                            <p:txEl>
                                              <p:pRg st="5" end="5"/>
                                            </p:txEl>
                                          </p:spTgt>
                                        </p:tgtEl>
                                        <p:attrNameLst>
                                          <p:attrName>ppt_x</p:attrName>
                                        </p:attrNameLst>
                                      </p:cBhvr>
                                      <p:tavLst>
                                        <p:tav tm="0">
                                          <p:val>
                                            <p:strVal val="#ppt_x"/>
                                          </p:val>
                                        </p:tav>
                                        <p:tav tm="100000">
                                          <p:val>
                                            <p:strVal val="#ppt_x"/>
                                          </p:val>
                                        </p:tav>
                                      </p:tavLst>
                                    </p:anim>
                                    <p:anim calcmode="lin" valueType="num">
                                      <p:cBhvr>
                                        <p:cTn id="45" dur="1000" fill="hold"/>
                                        <p:tgtEl>
                                          <p:spTgt spid="9">
                                            <p:txEl>
                                              <p:pRg st="5" end="5"/>
                                            </p:txEl>
                                          </p:spTgt>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9">
                                            <p:txEl>
                                              <p:pRg st="6" end="6"/>
                                            </p:txEl>
                                          </p:spTgt>
                                        </p:tgtEl>
                                        <p:attrNameLst>
                                          <p:attrName>style.visibility</p:attrName>
                                        </p:attrNameLst>
                                      </p:cBhvr>
                                      <p:to>
                                        <p:strVal val="visible"/>
                                      </p:to>
                                    </p:set>
                                    <p:animEffect transition="in" filter="fade">
                                      <p:cBhvr>
                                        <p:cTn id="48" dur="1000"/>
                                        <p:tgtEl>
                                          <p:spTgt spid="9">
                                            <p:txEl>
                                              <p:pRg st="6" end="6"/>
                                            </p:txEl>
                                          </p:spTgt>
                                        </p:tgtEl>
                                      </p:cBhvr>
                                    </p:animEffect>
                                    <p:anim calcmode="lin" valueType="num">
                                      <p:cBhvr>
                                        <p:cTn id="49" dur="1000" fill="hold"/>
                                        <p:tgtEl>
                                          <p:spTgt spid="9">
                                            <p:txEl>
                                              <p:pRg st="6" end="6"/>
                                            </p:txEl>
                                          </p:spTgt>
                                        </p:tgtEl>
                                        <p:attrNameLst>
                                          <p:attrName>ppt_x</p:attrName>
                                        </p:attrNameLst>
                                      </p:cBhvr>
                                      <p:tavLst>
                                        <p:tav tm="0">
                                          <p:val>
                                            <p:strVal val="#ppt_x"/>
                                          </p:val>
                                        </p:tav>
                                        <p:tav tm="100000">
                                          <p:val>
                                            <p:strVal val="#ppt_x"/>
                                          </p:val>
                                        </p:tav>
                                      </p:tavLst>
                                    </p:anim>
                                    <p:anim calcmode="lin" valueType="num">
                                      <p:cBhvr>
                                        <p:cTn id="50" dur="1000" fill="hold"/>
                                        <p:tgtEl>
                                          <p:spTgt spid="9">
                                            <p:txEl>
                                              <p:pRg st="6" end="6"/>
                                            </p:txEl>
                                          </p:spTgt>
                                        </p:tgtEl>
                                        <p:attrNameLst>
                                          <p:attrName>ppt_y</p:attrName>
                                        </p:attrNameLst>
                                      </p:cBhvr>
                                      <p:tavLst>
                                        <p:tav tm="0">
                                          <p:val>
                                            <p:strVal val="#ppt_y+.1"/>
                                          </p:val>
                                        </p:tav>
                                        <p:tav tm="100000">
                                          <p:val>
                                            <p:strVal val="#ppt_y"/>
                                          </p:val>
                                        </p:tav>
                                      </p:tavLst>
                                    </p:anim>
                                  </p:childTnLst>
                                </p:cTn>
                              </p:par>
                              <p:par>
                                <p:cTn id="51" presetID="42" presetClass="entr" presetSubtype="0" fill="hold" grpId="0" nodeType="withEffect">
                                  <p:stCondLst>
                                    <p:cond delay="0"/>
                                  </p:stCondLst>
                                  <p:childTnLst>
                                    <p:set>
                                      <p:cBhvr>
                                        <p:cTn id="52" dur="1" fill="hold">
                                          <p:stCondLst>
                                            <p:cond delay="0"/>
                                          </p:stCondLst>
                                        </p:cTn>
                                        <p:tgtEl>
                                          <p:spTgt spid="9">
                                            <p:txEl>
                                              <p:pRg st="7" end="7"/>
                                            </p:txEl>
                                          </p:spTgt>
                                        </p:tgtEl>
                                        <p:attrNameLst>
                                          <p:attrName>style.visibility</p:attrName>
                                        </p:attrNameLst>
                                      </p:cBhvr>
                                      <p:to>
                                        <p:strVal val="visible"/>
                                      </p:to>
                                    </p:set>
                                    <p:animEffect transition="in" filter="fade">
                                      <p:cBhvr>
                                        <p:cTn id="53" dur="1000"/>
                                        <p:tgtEl>
                                          <p:spTgt spid="9">
                                            <p:txEl>
                                              <p:pRg st="7" end="7"/>
                                            </p:txEl>
                                          </p:spTgt>
                                        </p:tgtEl>
                                      </p:cBhvr>
                                    </p:animEffect>
                                    <p:anim calcmode="lin" valueType="num">
                                      <p:cBhvr>
                                        <p:cTn id="54" dur="1000" fill="hold"/>
                                        <p:tgtEl>
                                          <p:spTgt spid="9">
                                            <p:txEl>
                                              <p:pRg st="7" end="7"/>
                                            </p:txEl>
                                          </p:spTgt>
                                        </p:tgtEl>
                                        <p:attrNameLst>
                                          <p:attrName>ppt_x</p:attrName>
                                        </p:attrNameLst>
                                      </p:cBhvr>
                                      <p:tavLst>
                                        <p:tav tm="0">
                                          <p:val>
                                            <p:strVal val="#ppt_x"/>
                                          </p:val>
                                        </p:tav>
                                        <p:tav tm="100000">
                                          <p:val>
                                            <p:strVal val="#ppt_x"/>
                                          </p:val>
                                        </p:tav>
                                      </p:tavLst>
                                    </p:anim>
                                    <p:anim calcmode="lin" valueType="num">
                                      <p:cBhvr>
                                        <p:cTn id="55" dur="1000" fill="hold"/>
                                        <p:tgtEl>
                                          <p:spTgt spid="9">
                                            <p:txEl>
                                              <p:pRg st="7" end="7"/>
                                            </p:txEl>
                                          </p:spTgt>
                                        </p:tgtEl>
                                        <p:attrNameLst>
                                          <p:attrName>ppt_y</p:attrName>
                                        </p:attrNameLst>
                                      </p:cBhvr>
                                      <p:tavLst>
                                        <p:tav tm="0">
                                          <p:val>
                                            <p:strVal val="#ppt_y+.1"/>
                                          </p:val>
                                        </p:tav>
                                        <p:tav tm="100000">
                                          <p:val>
                                            <p:strVal val="#ppt_y"/>
                                          </p:val>
                                        </p:tav>
                                      </p:tavLst>
                                    </p:anim>
                                  </p:childTnLst>
                                </p:cTn>
                              </p:par>
                              <p:par>
                                <p:cTn id="56" presetID="42" presetClass="entr" presetSubtype="0" fill="hold" grpId="0" nodeType="withEffect">
                                  <p:stCondLst>
                                    <p:cond delay="0"/>
                                  </p:stCondLst>
                                  <p:childTnLst>
                                    <p:set>
                                      <p:cBhvr>
                                        <p:cTn id="57" dur="1" fill="hold">
                                          <p:stCondLst>
                                            <p:cond delay="0"/>
                                          </p:stCondLst>
                                        </p:cTn>
                                        <p:tgtEl>
                                          <p:spTgt spid="9">
                                            <p:txEl>
                                              <p:pRg st="8" end="8"/>
                                            </p:txEl>
                                          </p:spTgt>
                                        </p:tgtEl>
                                        <p:attrNameLst>
                                          <p:attrName>style.visibility</p:attrName>
                                        </p:attrNameLst>
                                      </p:cBhvr>
                                      <p:to>
                                        <p:strVal val="visible"/>
                                      </p:to>
                                    </p:set>
                                    <p:animEffect transition="in" filter="fade">
                                      <p:cBhvr>
                                        <p:cTn id="58" dur="1000"/>
                                        <p:tgtEl>
                                          <p:spTgt spid="9">
                                            <p:txEl>
                                              <p:pRg st="8" end="8"/>
                                            </p:txEl>
                                          </p:spTgt>
                                        </p:tgtEl>
                                      </p:cBhvr>
                                    </p:animEffect>
                                    <p:anim calcmode="lin" valueType="num">
                                      <p:cBhvr>
                                        <p:cTn id="59" dur="1000" fill="hold"/>
                                        <p:tgtEl>
                                          <p:spTgt spid="9">
                                            <p:txEl>
                                              <p:pRg st="8" end="8"/>
                                            </p:txEl>
                                          </p:spTgt>
                                        </p:tgtEl>
                                        <p:attrNameLst>
                                          <p:attrName>ppt_x</p:attrName>
                                        </p:attrNameLst>
                                      </p:cBhvr>
                                      <p:tavLst>
                                        <p:tav tm="0">
                                          <p:val>
                                            <p:strVal val="#ppt_x"/>
                                          </p:val>
                                        </p:tav>
                                        <p:tav tm="100000">
                                          <p:val>
                                            <p:strVal val="#ppt_x"/>
                                          </p:val>
                                        </p:tav>
                                      </p:tavLst>
                                    </p:anim>
                                    <p:anim calcmode="lin" valueType="num">
                                      <p:cBhvr>
                                        <p:cTn id="60" dur="1000" fill="hold"/>
                                        <p:tgtEl>
                                          <p:spTgt spid="9">
                                            <p:txEl>
                                              <p:pRg st="8" end="8"/>
                                            </p:txEl>
                                          </p:spTgt>
                                        </p:tgtEl>
                                        <p:attrNameLst>
                                          <p:attrName>ppt_y</p:attrName>
                                        </p:attrNameLst>
                                      </p:cBhvr>
                                      <p:tavLst>
                                        <p:tav tm="0">
                                          <p:val>
                                            <p:strVal val="#ppt_y+.1"/>
                                          </p:val>
                                        </p:tav>
                                        <p:tav tm="100000">
                                          <p:val>
                                            <p:strVal val="#ppt_y"/>
                                          </p:val>
                                        </p:tav>
                                      </p:tavLst>
                                    </p:anim>
                                  </p:childTnLst>
                                </p:cTn>
                              </p:par>
                              <p:par>
                                <p:cTn id="61" presetID="42" presetClass="entr" presetSubtype="0" fill="hold" grpId="0" nodeType="withEffect">
                                  <p:stCondLst>
                                    <p:cond delay="0"/>
                                  </p:stCondLst>
                                  <p:childTnLst>
                                    <p:set>
                                      <p:cBhvr>
                                        <p:cTn id="62" dur="1" fill="hold">
                                          <p:stCondLst>
                                            <p:cond delay="0"/>
                                          </p:stCondLst>
                                        </p:cTn>
                                        <p:tgtEl>
                                          <p:spTgt spid="9">
                                            <p:txEl>
                                              <p:pRg st="9" end="9"/>
                                            </p:txEl>
                                          </p:spTgt>
                                        </p:tgtEl>
                                        <p:attrNameLst>
                                          <p:attrName>style.visibility</p:attrName>
                                        </p:attrNameLst>
                                      </p:cBhvr>
                                      <p:to>
                                        <p:strVal val="visible"/>
                                      </p:to>
                                    </p:set>
                                    <p:animEffect transition="in" filter="fade">
                                      <p:cBhvr>
                                        <p:cTn id="63" dur="1000"/>
                                        <p:tgtEl>
                                          <p:spTgt spid="9">
                                            <p:txEl>
                                              <p:pRg st="9" end="9"/>
                                            </p:txEl>
                                          </p:spTgt>
                                        </p:tgtEl>
                                      </p:cBhvr>
                                    </p:animEffect>
                                    <p:anim calcmode="lin" valueType="num">
                                      <p:cBhvr>
                                        <p:cTn id="64" dur="1000" fill="hold"/>
                                        <p:tgtEl>
                                          <p:spTgt spid="9">
                                            <p:txEl>
                                              <p:pRg st="9" end="9"/>
                                            </p:txEl>
                                          </p:spTgt>
                                        </p:tgtEl>
                                        <p:attrNameLst>
                                          <p:attrName>ppt_x</p:attrName>
                                        </p:attrNameLst>
                                      </p:cBhvr>
                                      <p:tavLst>
                                        <p:tav tm="0">
                                          <p:val>
                                            <p:strVal val="#ppt_x"/>
                                          </p:val>
                                        </p:tav>
                                        <p:tav tm="100000">
                                          <p:val>
                                            <p:strVal val="#ppt_x"/>
                                          </p:val>
                                        </p:tav>
                                      </p:tavLst>
                                    </p:anim>
                                    <p:anim calcmode="lin" valueType="num">
                                      <p:cBhvr>
                                        <p:cTn id="65" dur="1000" fill="hold"/>
                                        <p:tgtEl>
                                          <p:spTgt spid="9">
                                            <p:txEl>
                                              <p:pRg st="9" end="9"/>
                                            </p:txEl>
                                          </p:spTgt>
                                        </p:tgtEl>
                                        <p:attrNameLst>
                                          <p:attrName>ppt_y</p:attrName>
                                        </p:attrNameLst>
                                      </p:cBhvr>
                                      <p:tavLst>
                                        <p:tav tm="0">
                                          <p:val>
                                            <p:strVal val="#ppt_y+.1"/>
                                          </p:val>
                                        </p:tav>
                                        <p:tav tm="100000">
                                          <p:val>
                                            <p:strVal val="#ppt_y"/>
                                          </p:val>
                                        </p:tav>
                                      </p:tavLst>
                                    </p:anim>
                                  </p:childTnLst>
                                </p:cTn>
                              </p:par>
                            </p:childTnLst>
                          </p:cTn>
                        </p:par>
                        <p:par>
                          <p:cTn id="66" fill="hold">
                            <p:stCondLst>
                              <p:cond delay="1000"/>
                            </p:stCondLst>
                            <p:childTnLst>
                              <p:par>
                                <p:cTn id="67" presetID="1" presetClass="entr" presetSubtype="0" fill="hold" grpId="0" nodeType="afterEffect">
                                  <p:stCondLst>
                                    <p:cond delay="0"/>
                                  </p:stCondLst>
                                  <p:childTnLst>
                                    <p:set>
                                      <p:cBhvr>
                                        <p:cTn id="68" dur="1" fill="hold">
                                          <p:stCondLst>
                                            <p:cond delay="0"/>
                                          </p:stCondLst>
                                        </p:cTn>
                                        <p:tgtEl>
                                          <p:spTgt spid="7"/>
                                        </p:tgtEl>
                                        <p:attrNameLst>
                                          <p:attrName>style.visibility</p:attrName>
                                        </p:attrNameLst>
                                      </p:cBhvr>
                                      <p:to>
                                        <p:strVal val="visible"/>
                                      </p:to>
                                    </p:set>
                                  </p:childTnLst>
                                </p:cTn>
                              </p:par>
                            </p:childTnLst>
                          </p:cTn>
                        </p:par>
                        <p:par>
                          <p:cTn id="69" fill="hold">
                            <p:stCondLst>
                              <p:cond delay="1000"/>
                            </p:stCondLst>
                            <p:childTnLst>
                              <p:par>
                                <p:cTn id="70" presetID="22" presetClass="entr" presetSubtype="1" fill="hold" nodeType="afterEffect">
                                  <p:stCondLst>
                                    <p:cond delay="0"/>
                                  </p:stCondLst>
                                  <p:childTnLst>
                                    <p:set>
                                      <p:cBhvr>
                                        <p:cTn id="71" dur="1" fill="hold">
                                          <p:stCondLst>
                                            <p:cond delay="0"/>
                                          </p:stCondLst>
                                        </p:cTn>
                                        <p:tgtEl>
                                          <p:spTgt spid="8"/>
                                        </p:tgtEl>
                                        <p:attrNameLst>
                                          <p:attrName>style.visibility</p:attrName>
                                        </p:attrNameLst>
                                      </p:cBhvr>
                                      <p:to>
                                        <p:strVal val="visible"/>
                                      </p:to>
                                    </p:set>
                                    <p:animEffect transition="in" filter="wipe(up)">
                                      <p:cBhvr>
                                        <p:cTn id="72" dur="500"/>
                                        <p:tgtEl>
                                          <p:spTgt spid="8"/>
                                        </p:tgtEl>
                                      </p:cBhvr>
                                    </p:animEffect>
                                  </p:childTnLst>
                                </p:cTn>
                              </p:par>
                            </p:childTnLst>
                          </p:cTn>
                        </p:par>
                        <p:par>
                          <p:cTn id="73" fill="hold">
                            <p:stCondLst>
                              <p:cond delay="1500"/>
                            </p:stCondLst>
                            <p:childTnLst>
                              <p:par>
                                <p:cTn id="74" presetID="22" presetClass="entr" presetSubtype="1" fill="hold" nodeType="afterEffect">
                                  <p:stCondLst>
                                    <p:cond delay="0"/>
                                  </p:stCondLst>
                                  <p:childTnLst>
                                    <p:set>
                                      <p:cBhvr>
                                        <p:cTn id="75" dur="1" fill="hold">
                                          <p:stCondLst>
                                            <p:cond delay="0"/>
                                          </p:stCondLst>
                                        </p:cTn>
                                        <p:tgtEl>
                                          <p:spTgt spid="5"/>
                                        </p:tgtEl>
                                        <p:attrNameLst>
                                          <p:attrName>style.visibility</p:attrName>
                                        </p:attrNameLst>
                                      </p:cBhvr>
                                      <p:to>
                                        <p:strVal val="visible"/>
                                      </p:to>
                                    </p:set>
                                    <p:animEffect transition="in" filter="wipe(up)">
                                      <p:cBhvr>
                                        <p:cTn id="7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9"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44FBB8-10C6-445B-9ED6-E60A211563AE}"/>
              </a:ext>
            </a:extLst>
          </p:cNvPr>
          <p:cNvSpPr>
            <a:spLocks noGrp="1"/>
          </p:cNvSpPr>
          <p:nvPr>
            <p:ph type="title"/>
          </p:nvPr>
        </p:nvSpPr>
        <p:spPr>
          <a:xfrm>
            <a:off x="0" y="0"/>
            <a:ext cx="12192000" cy="711200"/>
          </a:xfrm>
        </p:spPr>
        <p:txBody>
          <a:bodyPr/>
          <a:lstStyle/>
          <a:p>
            <a:r>
              <a:rPr smtClean="0">
                <a:solidFill>
                  <a:srgbClr val="C00000"/>
                </a:solidFill>
              </a:rPr>
              <a:t>8279- Keyboard and Display Controller</a:t>
            </a:r>
          </a:p>
        </p:txBody>
      </p:sp>
      <p:sp>
        <p:nvSpPr>
          <p:cNvPr id="4" name="Content Placeholder 3"/>
          <p:cNvSpPr>
            <a:spLocks noGrp="1"/>
          </p:cNvSpPr>
          <p:nvPr>
            <p:ph idx="1"/>
          </p:nvPr>
        </p:nvSpPr>
        <p:spPr/>
        <p:txBody>
          <a:bodyPr/>
          <a:lstStyle/>
          <a:p>
            <a:r>
              <a:rPr lang="en-US" sz="3600" b="1" dirty="0" smtClean="0"/>
              <a:t>Architecture and Description:</a:t>
            </a:r>
          </a:p>
          <a:p>
            <a:pPr fontAlgn="base"/>
            <a:r>
              <a:rPr lang="en-US" sz="3600" b="1" dirty="0" smtClean="0"/>
              <a:t>4. CPU Interface Section</a:t>
            </a:r>
            <a:r>
              <a:rPr lang="en-US" sz="3600" dirty="0" smtClean="0"/>
              <a:t>: </a:t>
            </a:r>
          </a:p>
          <a:p>
            <a:pPr fontAlgn="base"/>
            <a:r>
              <a:rPr lang="en-US" sz="3600" dirty="0" smtClean="0"/>
              <a:t>This section is composed of I/O control and Data Buffers along with Timing and Control Registers. </a:t>
            </a:r>
          </a:p>
          <a:p>
            <a:pPr fontAlgn="base"/>
            <a:r>
              <a:rPr lang="en-US" sz="3600" dirty="0" smtClean="0"/>
              <a:t>The timing and control unit is also a part of this unit. </a:t>
            </a:r>
          </a:p>
          <a:p>
            <a:pPr fontAlgn="base"/>
            <a:r>
              <a:rPr lang="en-US" sz="3600" dirty="0" smtClean="0"/>
              <a:t>This section is responsible for data transfer between 8279 and the CPU and hence consists of bidirectional data lines DB</a:t>
            </a:r>
            <a:r>
              <a:rPr lang="en-US" sz="3600" baseline="-25000" dirty="0" smtClean="0"/>
              <a:t>0</a:t>
            </a:r>
            <a:r>
              <a:rPr lang="en-US" sz="3600" dirty="0" smtClean="0"/>
              <a:t> to DB</a:t>
            </a:r>
            <a:r>
              <a:rPr lang="en-US" sz="3600" baseline="-25000" dirty="0" smtClean="0"/>
              <a:t>7</a:t>
            </a:r>
            <a:r>
              <a:rPr lang="en-US" sz="3600" dirty="0" smtClean="0"/>
              <a:t>.</a:t>
            </a:r>
            <a:br>
              <a:rPr lang="en-US" sz="3600" dirty="0" smtClean="0"/>
            </a:br>
            <a:endParaRPr lang="en-US" sz="3600" dirty="0"/>
          </a:p>
        </p:txBody>
      </p:sp>
    </p:spTree>
    <p:extLst>
      <p:ext uri="{BB962C8B-B14F-4D97-AF65-F5344CB8AC3E}">
        <p14:creationId xmlns:p14="http://schemas.microsoft.com/office/powerpoint/2010/main" xmlns="" val="3781104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44FBB8-10C6-445B-9ED6-E60A211563AE}"/>
              </a:ext>
            </a:extLst>
          </p:cNvPr>
          <p:cNvSpPr>
            <a:spLocks noGrp="1"/>
          </p:cNvSpPr>
          <p:nvPr>
            <p:ph type="title"/>
          </p:nvPr>
        </p:nvSpPr>
        <p:spPr>
          <a:xfrm>
            <a:off x="0" y="0"/>
            <a:ext cx="12192000" cy="711200"/>
          </a:xfrm>
        </p:spPr>
        <p:txBody>
          <a:bodyPr/>
          <a:lstStyle/>
          <a:p>
            <a:r>
              <a:rPr smtClean="0">
                <a:solidFill>
                  <a:srgbClr val="C00000"/>
                </a:solidFill>
              </a:rPr>
              <a:t>8279- Keyboard and Display Controller</a:t>
            </a:r>
          </a:p>
        </p:txBody>
      </p:sp>
      <p:sp>
        <p:nvSpPr>
          <p:cNvPr id="4" name="Content Placeholder 3"/>
          <p:cNvSpPr>
            <a:spLocks noGrp="1"/>
          </p:cNvSpPr>
          <p:nvPr>
            <p:ph idx="1"/>
          </p:nvPr>
        </p:nvSpPr>
        <p:spPr/>
        <p:txBody>
          <a:bodyPr/>
          <a:lstStyle/>
          <a:p>
            <a:r>
              <a:rPr lang="en-US" sz="3600" b="1" dirty="0" smtClean="0"/>
              <a:t>Architecture and Description:</a:t>
            </a:r>
          </a:p>
          <a:p>
            <a:pPr fontAlgn="base"/>
            <a:r>
              <a:rPr lang="en-US" sz="3600" dirty="0" smtClean="0"/>
              <a:t>There are two internal addresses whose specified value i.e., either 0 or 1 makes the selection for either data buffer or control register. </a:t>
            </a:r>
          </a:p>
          <a:p>
            <a:pPr fontAlgn="base"/>
            <a:r>
              <a:rPr lang="en-US" sz="3600" dirty="0" smtClean="0"/>
              <a:t>Here we have pins A</a:t>
            </a:r>
            <a:r>
              <a:rPr lang="en-US" sz="3600" baseline="-25000" dirty="0" smtClean="0"/>
              <a:t>0</a:t>
            </a:r>
            <a:r>
              <a:rPr lang="en-US" sz="3600" dirty="0" smtClean="0"/>
              <a:t>, CS, RD, and WR that are used for command, status, read and write operations. </a:t>
            </a:r>
          </a:p>
          <a:p>
            <a:pPr fontAlgn="base"/>
            <a:r>
              <a:rPr lang="en-US" sz="3600" dirty="0" smtClean="0"/>
              <a:t>The IRQ is an interrupt request line that is specified for data transfer that is associated with generated interrupt requests.</a:t>
            </a:r>
          </a:p>
        </p:txBody>
      </p:sp>
    </p:spTree>
    <p:extLst>
      <p:ext uri="{BB962C8B-B14F-4D97-AF65-F5344CB8AC3E}">
        <p14:creationId xmlns:p14="http://schemas.microsoft.com/office/powerpoint/2010/main" xmlns="" val="3781104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44FBB8-10C6-445B-9ED6-E60A211563AE}"/>
              </a:ext>
            </a:extLst>
          </p:cNvPr>
          <p:cNvSpPr>
            <a:spLocks noGrp="1"/>
          </p:cNvSpPr>
          <p:nvPr>
            <p:ph type="title"/>
          </p:nvPr>
        </p:nvSpPr>
        <p:spPr>
          <a:xfrm>
            <a:off x="0" y="0"/>
            <a:ext cx="12192000" cy="711200"/>
          </a:xfrm>
        </p:spPr>
        <p:txBody>
          <a:bodyPr/>
          <a:lstStyle/>
          <a:p>
            <a:r>
              <a:rPr smtClean="0">
                <a:solidFill>
                  <a:srgbClr val="C00000"/>
                </a:solidFill>
              </a:rPr>
              <a:t>8279- Keyboard and Display Controller</a:t>
            </a:r>
          </a:p>
        </p:txBody>
      </p:sp>
      <p:sp>
        <p:nvSpPr>
          <p:cNvPr id="4" name="Content Placeholder 3"/>
          <p:cNvSpPr>
            <a:spLocks noGrp="1"/>
          </p:cNvSpPr>
          <p:nvPr>
            <p:ph idx="1"/>
          </p:nvPr>
        </p:nvSpPr>
        <p:spPr/>
        <p:txBody>
          <a:bodyPr/>
          <a:lstStyle/>
          <a:p>
            <a:r>
              <a:rPr lang="en-US" sz="3600" b="1" dirty="0" smtClean="0"/>
              <a:t>Architecture and Description:</a:t>
            </a:r>
          </a:p>
          <a:p>
            <a:pPr fontAlgn="base"/>
            <a:r>
              <a:rPr lang="en-US" sz="3600" dirty="0" smtClean="0"/>
              <a:t>It operates on an internal clock frequency of </a:t>
            </a:r>
            <a:r>
              <a:rPr lang="en-US" sz="3600" b="1" dirty="0" smtClean="0"/>
              <a:t>100 kHz</a:t>
            </a:r>
            <a:r>
              <a:rPr lang="en-US" sz="3600" dirty="0" smtClean="0"/>
              <a:t>. The RESET signal provided to the 8279 is responsible for setting its 16-character display. The control and timing register holds the modes and operating conditions which program the CPU.</a:t>
            </a:r>
            <a:endParaRPr lang="en-US" sz="3600" dirty="0"/>
          </a:p>
        </p:txBody>
      </p:sp>
    </p:spTree>
    <p:extLst>
      <p:ext uri="{BB962C8B-B14F-4D97-AF65-F5344CB8AC3E}">
        <p14:creationId xmlns:p14="http://schemas.microsoft.com/office/powerpoint/2010/main" xmlns="" val="3781104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44FBB8-10C6-445B-9ED6-E60A211563AE}"/>
              </a:ext>
            </a:extLst>
          </p:cNvPr>
          <p:cNvSpPr>
            <a:spLocks noGrp="1"/>
          </p:cNvSpPr>
          <p:nvPr>
            <p:ph type="title"/>
          </p:nvPr>
        </p:nvSpPr>
        <p:spPr>
          <a:xfrm>
            <a:off x="0" y="0"/>
            <a:ext cx="12192000" cy="711200"/>
          </a:xfrm>
        </p:spPr>
        <p:txBody>
          <a:bodyPr/>
          <a:lstStyle/>
          <a:p>
            <a:r>
              <a:rPr smtClean="0">
                <a:solidFill>
                  <a:srgbClr val="C00000"/>
                </a:solidFill>
              </a:rPr>
              <a:t>8279- Keyboard and Display Controller</a:t>
            </a:r>
          </a:p>
        </p:txBody>
      </p:sp>
      <p:sp>
        <p:nvSpPr>
          <p:cNvPr id="4" name="Content Placeholder 3"/>
          <p:cNvSpPr>
            <a:spLocks noGrp="1"/>
          </p:cNvSpPr>
          <p:nvPr>
            <p:ph idx="1"/>
          </p:nvPr>
        </p:nvSpPr>
        <p:spPr/>
        <p:txBody>
          <a:bodyPr/>
          <a:lstStyle/>
          <a:p>
            <a:r>
              <a:rPr lang="en-US" sz="3600" b="1" dirty="0" smtClean="0"/>
              <a:t>PIN DESCRIPTION:</a:t>
            </a:r>
          </a:p>
        </p:txBody>
      </p:sp>
      <p:pic>
        <p:nvPicPr>
          <p:cNvPr id="5" name="Picture 4"/>
          <p:cNvPicPr>
            <a:picLocks noChangeAspect="1" noChangeArrowheads="1"/>
          </p:cNvPicPr>
          <p:nvPr/>
        </p:nvPicPr>
        <p:blipFill>
          <a:blip r:embed="rId2"/>
          <a:srcRect/>
          <a:stretch>
            <a:fillRect/>
          </a:stretch>
        </p:blipFill>
        <p:spPr bwMode="auto">
          <a:xfrm>
            <a:off x="8991600" y="1133475"/>
            <a:ext cx="2286000" cy="5181600"/>
          </a:xfrm>
          <a:prstGeom prst="rect">
            <a:avLst/>
          </a:prstGeom>
          <a:noFill/>
          <a:ln w="9525">
            <a:noFill/>
            <a:miter lim="800000"/>
            <a:headEnd/>
            <a:tailEnd/>
          </a:ln>
          <a:effectLst/>
        </p:spPr>
      </p:pic>
      <p:sp>
        <p:nvSpPr>
          <p:cNvPr id="6" name="Rectangle 5"/>
          <p:cNvSpPr>
            <a:spLocks noChangeArrowheads="1"/>
          </p:cNvSpPr>
          <p:nvPr/>
        </p:nvSpPr>
        <p:spPr bwMode="auto">
          <a:xfrm>
            <a:off x="2667000" y="1438275"/>
            <a:ext cx="6172200" cy="701675"/>
          </a:xfrm>
          <a:prstGeom prst="rect">
            <a:avLst/>
          </a:prstGeom>
          <a:noFill/>
          <a:ln w="9525">
            <a:noFill/>
            <a:miter lim="800000"/>
            <a:headEnd/>
            <a:tailEnd/>
          </a:ln>
          <a:effectLst/>
        </p:spPr>
        <p:txBody>
          <a:bodyPr>
            <a:spAutoFit/>
          </a:bodyPr>
          <a:lstStyle/>
          <a:p>
            <a:pPr>
              <a:spcBef>
                <a:spcPct val="50000"/>
              </a:spcBef>
              <a:buFontTx/>
              <a:buChar char="•"/>
            </a:pPr>
            <a:r>
              <a:rPr lang="en-US" sz="2000" b="1" dirty="0"/>
              <a:t>  A0: Selects data (0) or control/status (1) for reads and writes between micro and 8279.</a:t>
            </a:r>
          </a:p>
        </p:txBody>
      </p:sp>
      <p:pic>
        <p:nvPicPr>
          <p:cNvPr id="7" name="Picture 6"/>
          <p:cNvPicPr>
            <a:picLocks noChangeAspect="1" noChangeArrowheads="1"/>
          </p:cNvPicPr>
          <p:nvPr/>
        </p:nvPicPr>
        <p:blipFill>
          <a:blip r:embed="rId3"/>
          <a:srcRect/>
          <a:stretch>
            <a:fillRect/>
          </a:stretch>
        </p:blipFill>
        <p:spPr bwMode="auto">
          <a:xfrm>
            <a:off x="2971800" y="2352675"/>
            <a:ext cx="457200" cy="331788"/>
          </a:xfrm>
          <a:prstGeom prst="rect">
            <a:avLst/>
          </a:prstGeom>
          <a:noFill/>
          <a:ln w="9525">
            <a:noFill/>
            <a:miter lim="800000"/>
            <a:headEnd/>
            <a:tailEnd/>
          </a:ln>
          <a:effectLst/>
        </p:spPr>
      </p:pic>
      <p:sp>
        <p:nvSpPr>
          <p:cNvPr id="8" name="Rectangle 7"/>
          <p:cNvSpPr>
            <a:spLocks noChangeArrowheads="1"/>
          </p:cNvSpPr>
          <p:nvPr/>
        </p:nvSpPr>
        <p:spPr bwMode="auto">
          <a:xfrm>
            <a:off x="3505200" y="2322513"/>
            <a:ext cx="4032250" cy="396875"/>
          </a:xfrm>
          <a:prstGeom prst="rect">
            <a:avLst/>
          </a:prstGeom>
          <a:noFill/>
          <a:ln w="9525">
            <a:noFill/>
            <a:miter lim="800000"/>
            <a:headEnd/>
            <a:tailEnd/>
          </a:ln>
          <a:effectLst/>
        </p:spPr>
        <p:txBody>
          <a:bodyPr wrap="none">
            <a:spAutoFit/>
          </a:bodyPr>
          <a:lstStyle/>
          <a:p>
            <a:r>
              <a:rPr lang="en-US" sz="2000" b="1"/>
              <a:t>Output that blanks the displays.</a:t>
            </a:r>
          </a:p>
        </p:txBody>
      </p:sp>
      <p:sp>
        <p:nvSpPr>
          <p:cNvPr id="9" name="Rectangle 8"/>
          <p:cNvSpPr>
            <a:spLocks noChangeArrowheads="1"/>
          </p:cNvSpPr>
          <p:nvPr/>
        </p:nvSpPr>
        <p:spPr bwMode="auto">
          <a:xfrm>
            <a:off x="2590800" y="2886075"/>
            <a:ext cx="5889625" cy="457200"/>
          </a:xfrm>
          <a:prstGeom prst="rect">
            <a:avLst/>
          </a:prstGeom>
          <a:noFill/>
          <a:ln w="9525">
            <a:noFill/>
            <a:miter lim="800000"/>
            <a:headEnd/>
            <a:tailEnd/>
          </a:ln>
          <a:effectLst/>
        </p:spPr>
        <p:txBody>
          <a:bodyPr wrap="none">
            <a:spAutoFit/>
          </a:bodyPr>
          <a:lstStyle/>
          <a:p>
            <a:pPr>
              <a:buFontTx/>
              <a:buChar char="•"/>
            </a:pPr>
            <a:r>
              <a:rPr lang="en-US" sz="2400" dirty="0">
                <a:latin typeface="Times-Roman" charset="0"/>
              </a:rPr>
              <a:t> </a:t>
            </a:r>
            <a:r>
              <a:rPr lang="en-US" sz="2000" b="1" dirty="0"/>
              <a:t>CLK: Used internally for timing. Max is 3 </a:t>
            </a:r>
            <a:r>
              <a:rPr lang="en-US" sz="2000" b="1" dirty="0" err="1"/>
              <a:t>MHz.</a:t>
            </a:r>
            <a:endParaRPr lang="en-US" sz="2000" b="1" dirty="0"/>
          </a:p>
        </p:txBody>
      </p:sp>
      <p:sp>
        <p:nvSpPr>
          <p:cNvPr id="10" name="Rectangle 9"/>
          <p:cNvSpPr>
            <a:spLocks noChangeArrowheads="1"/>
          </p:cNvSpPr>
          <p:nvPr/>
        </p:nvSpPr>
        <p:spPr bwMode="auto">
          <a:xfrm>
            <a:off x="2667000" y="3571875"/>
            <a:ext cx="6172200" cy="762000"/>
          </a:xfrm>
          <a:prstGeom prst="rect">
            <a:avLst/>
          </a:prstGeom>
          <a:noFill/>
          <a:ln w="9525">
            <a:noFill/>
            <a:miter lim="800000"/>
            <a:headEnd/>
            <a:tailEnd/>
          </a:ln>
          <a:effectLst/>
        </p:spPr>
        <p:txBody>
          <a:bodyPr>
            <a:spAutoFit/>
          </a:bodyPr>
          <a:lstStyle/>
          <a:p>
            <a:pPr>
              <a:spcBef>
                <a:spcPct val="50000"/>
              </a:spcBef>
              <a:buFontTx/>
              <a:buChar char="•"/>
            </a:pPr>
            <a:r>
              <a:rPr lang="en-US" sz="2400" dirty="0">
                <a:latin typeface="Times-Roman" charset="0"/>
              </a:rPr>
              <a:t> </a:t>
            </a:r>
            <a:r>
              <a:rPr lang="en-US" sz="2000" b="1" dirty="0"/>
              <a:t>CN/ST: Control/strobe, connected to the control key on the keyboard.</a:t>
            </a:r>
          </a:p>
        </p:txBody>
      </p:sp>
      <p:sp>
        <p:nvSpPr>
          <p:cNvPr id="11" name="Rectangle 10"/>
          <p:cNvSpPr>
            <a:spLocks noChangeArrowheads="1"/>
          </p:cNvSpPr>
          <p:nvPr/>
        </p:nvSpPr>
        <p:spPr bwMode="auto">
          <a:xfrm>
            <a:off x="2743200" y="4562475"/>
            <a:ext cx="6096000" cy="1674813"/>
          </a:xfrm>
          <a:prstGeom prst="rect">
            <a:avLst/>
          </a:prstGeom>
          <a:noFill/>
          <a:ln w="9525">
            <a:noFill/>
            <a:miter lim="800000"/>
            <a:headEnd/>
            <a:tailEnd/>
          </a:ln>
          <a:effectLst/>
        </p:spPr>
        <p:txBody>
          <a:bodyPr>
            <a:spAutoFit/>
          </a:bodyPr>
          <a:lstStyle/>
          <a:p>
            <a:pPr>
              <a:spcBef>
                <a:spcPct val="50000"/>
              </a:spcBef>
              <a:buFontTx/>
              <a:buChar char="•"/>
            </a:pPr>
            <a:r>
              <a:rPr lang="en-US" sz="2000" b="1">
                <a:solidFill>
                  <a:srgbClr val="000000"/>
                </a:solidFill>
              </a:rPr>
              <a:t>         Chip select that enables programming, reading the keyboard, etc</a:t>
            </a:r>
            <a:r>
              <a:rPr lang="en-US" sz="2400">
                <a:solidFill>
                  <a:srgbClr val="000000"/>
                </a:solidFill>
                <a:latin typeface="Times-Roman" charset="0"/>
              </a:rPr>
              <a:t>.</a:t>
            </a:r>
          </a:p>
          <a:p>
            <a:pPr>
              <a:spcBef>
                <a:spcPct val="50000"/>
              </a:spcBef>
              <a:buFontTx/>
              <a:buChar char="•"/>
            </a:pPr>
            <a:r>
              <a:rPr lang="en-US" sz="2400">
                <a:solidFill>
                  <a:srgbClr val="476892"/>
                </a:solidFill>
                <a:latin typeface="ZapfDingbats" charset="0"/>
              </a:rPr>
              <a:t> </a:t>
            </a:r>
            <a:r>
              <a:rPr lang="en-US" sz="2000" b="1">
                <a:solidFill>
                  <a:srgbClr val="000000"/>
                </a:solidFill>
              </a:rPr>
              <a:t>DB7-DB0: Consists of bi-directional pins that connect to data bus on micro</a:t>
            </a:r>
            <a:r>
              <a:rPr lang="en-US" sz="2400">
                <a:solidFill>
                  <a:srgbClr val="000000"/>
                </a:solidFill>
                <a:latin typeface="Times-Roman" charset="0"/>
              </a:rPr>
              <a:t>.</a:t>
            </a:r>
          </a:p>
        </p:txBody>
      </p:sp>
      <p:pic>
        <p:nvPicPr>
          <p:cNvPr id="12" name="Picture 11"/>
          <p:cNvPicPr>
            <a:picLocks noChangeAspect="1" noChangeArrowheads="1"/>
          </p:cNvPicPr>
          <p:nvPr/>
        </p:nvPicPr>
        <p:blipFill>
          <a:blip r:embed="rId4"/>
          <a:srcRect/>
          <a:stretch>
            <a:fillRect/>
          </a:stretch>
        </p:blipFill>
        <p:spPr bwMode="auto">
          <a:xfrm>
            <a:off x="2971800" y="4562475"/>
            <a:ext cx="457200" cy="393700"/>
          </a:xfrm>
          <a:prstGeom prst="rect">
            <a:avLst/>
          </a:prstGeom>
          <a:noFill/>
          <a:ln w="9525">
            <a:noFill/>
            <a:miter lim="800000"/>
            <a:headEnd/>
            <a:tailEnd/>
          </a:ln>
          <a:effectLst/>
        </p:spPr>
      </p:pic>
    </p:spTree>
    <p:extLst>
      <p:ext uri="{BB962C8B-B14F-4D97-AF65-F5344CB8AC3E}">
        <p14:creationId xmlns:p14="http://schemas.microsoft.com/office/powerpoint/2010/main" xmlns="" val="3781104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additive="base">
                                        <p:cTn id="14" dur="500" fill="hold"/>
                                        <p:tgtEl>
                                          <p:spTgt spid="5"/>
                                        </p:tgtEl>
                                        <p:attrNameLst>
                                          <p:attrName>ppt_x</p:attrName>
                                        </p:attrNameLst>
                                      </p:cBhvr>
                                      <p:tavLst>
                                        <p:tav tm="0">
                                          <p:val>
                                            <p:strVal val="#ppt_x"/>
                                          </p:val>
                                        </p:tav>
                                        <p:tav tm="100000">
                                          <p:val>
                                            <p:strVal val="#ppt_x"/>
                                          </p:val>
                                        </p:tav>
                                      </p:tavLst>
                                    </p:anim>
                                    <p:anim calcmode="lin" valueType="num">
                                      <p:cBhvr additive="base">
                                        <p:cTn id="15"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anim calcmode="lin" valueType="num">
                                      <p:cBhvr additive="base">
                                        <p:cTn id="20" dur="500" fill="hold"/>
                                        <p:tgtEl>
                                          <p:spTgt spid="6"/>
                                        </p:tgtEl>
                                        <p:attrNameLst>
                                          <p:attrName>ppt_x</p:attrName>
                                        </p:attrNameLst>
                                      </p:cBhvr>
                                      <p:tavLst>
                                        <p:tav tm="0">
                                          <p:val>
                                            <p:strVal val="#ppt_x"/>
                                          </p:val>
                                        </p:tav>
                                        <p:tav tm="100000">
                                          <p:val>
                                            <p:strVal val="#ppt_x"/>
                                          </p:val>
                                        </p:tav>
                                      </p:tavLst>
                                    </p:anim>
                                    <p:anim calcmode="lin" valueType="num">
                                      <p:cBhvr additive="base">
                                        <p:cTn id="21"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7"/>
                                        </p:tgtEl>
                                        <p:attrNameLst>
                                          <p:attrName>style.visibility</p:attrName>
                                        </p:attrNameLst>
                                      </p:cBhvr>
                                      <p:to>
                                        <p:strVal val="visible"/>
                                      </p:to>
                                    </p:set>
                                    <p:anim calcmode="lin" valueType="num">
                                      <p:cBhvr additive="base">
                                        <p:cTn id="26" dur="500" fill="hold"/>
                                        <p:tgtEl>
                                          <p:spTgt spid="7"/>
                                        </p:tgtEl>
                                        <p:attrNameLst>
                                          <p:attrName>ppt_x</p:attrName>
                                        </p:attrNameLst>
                                      </p:cBhvr>
                                      <p:tavLst>
                                        <p:tav tm="0">
                                          <p:val>
                                            <p:strVal val="#ppt_x"/>
                                          </p:val>
                                        </p:tav>
                                        <p:tav tm="100000">
                                          <p:val>
                                            <p:strVal val="#ppt_x"/>
                                          </p:val>
                                        </p:tav>
                                      </p:tavLst>
                                    </p:anim>
                                    <p:anim calcmode="lin" valueType="num">
                                      <p:cBhvr additive="base">
                                        <p:cTn id="27"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8"/>
                                        </p:tgtEl>
                                        <p:attrNameLst>
                                          <p:attrName>style.visibility</p:attrName>
                                        </p:attrNameLst>
                                      </p:cBhvr>
                                      <p:to>
                                        <p:strVal val="visible"/>
                                      </p:to>
                                    </p:set>
                                    <p:anim calcmode="lin" valueType="num">
                                      <p:cBhvr additive="base">
                                        <p:cTn id="32" dur="500" fill="hold"/>
                                        <p:tgtEl>
                                          <p:spTgt spid="8"/>
                                        </p:tgtEl>
                                        <p:attrNameLst>
                                          <p:attrName>ppt_x</p:attrName>
                                        </p:attrNameLst>
                                      </p:cBhvr>
                                      <p:tavLst>
                                        <p:tav tm="0">
                                          <p:val>
                                            <p:strVal val="#ppt_x"/>
                                          </p:val>
                                        </p:tav>
                                        <p:tav tm="100000">
                                          <p:val>
                                            <p:strVal val="#ppt_x"/>
                                          </p:val>
                                        </p:tav>
                                      </p:tavLst>
                                    </p:anim>
                                    <p:anim calcmode="lin" valueType="num">
                                      <p:cBhvr additive="base">
                                        <p:cTn id="33"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grpId="0" nodeType="clickEffect">
                                  <p:stCondLst>
                                    <p:cond delay="0"/>
                                  </p:stCondLst>
                                  <p:childTnLst>
                                    <p:set>
                                      <p:cBhvr>
                                        <p:cTn id="37" dur="1" fill="hold">
                                          <p:stCondLst>
                                            <p:cond delay="0"/>
                                          </p:stCondLst>
                                        </p:cTn>
                                        <p:tgtEl>
                                          <p:spTgt spid="9"/>
                                        </p:tgtEl>
                                        <p:attrNameLst>
                                          <p:attrName>style.visibility</p:attrName>
                                        </p:attrNameLst>
                                      </p:cBhvr>
                                      <p:to>
                                        <p:strVal val="visible"/>
                                      </p:to>
                                    </p:set>
                                    <p:anim calcmode="lin" valueType="num">
                                      <p:cBhvr additive="base">
                                        <p:cTn id="38" dur="500" fill="hold"/>
                                        <p:tgtEl>
                                          <p:spTgt spid="9"/>
                                        </p:tgtEl>
                                        <p:attrNameLst>
                                          <p:attrName>ppt_x</p:attrName>
                                        </p:attrNameLst>
                                      </p:cBhvr>
                                      <p:tavLst>
                                        <p:tav tm="0">
                                          <p:val>
                                            <p:strVal val="#ppt_x"/>
                                          </p:val>
                                        </p:tav>
                                        <p:tav tm="100000">
                                          <p:val>
                                            <p:strVal val="#ppt_x"/>
                                          </p:val>
                                        </p:tav>
                                      </p:tavLst>
                                    </p:anim>
                                    <p:anim calcmode="lin" valueType="num">
                                      <p:cBhvr additive="base">
                                        <p:cTn id="39"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grpId="0" nodeType="clickEffect">
                                  <p:stCondLst>
                                    <p:cond delay="0"/>
                                  </p:stCondLst>
                                  <p:childTnLst>
                                    <p:set>
                                      <p:cBhvr>
                                        <p:cTn id="43" dur="1" fill="hold">
                                          <p:stCondLst>
                                            <p:cond delay="0"/>
                                          </p:stCondLst>
                                        </p:cTn>
                                        <p:tgtEl>
                                          <p:spTgt spid="10"/>
                                        </p:tgtEl>
                                        <p:attrNameLst>
                                          <p:attrName>style.visibility</p:attrName>
                                        </p:attrNameLst>
                                      </p:cBhvr>
                                      <p:to>
                                        <p:strVal val="visible"/>
                                      </p:to>
                                    </p:set>
                                    <p:anim calcmode="lin" valueType="num">
                                      <p:cBhvr additive="base">
                                        <p:cTn id="44" dur="500" fill="hold"/>
                                        <p:tgtEl>
                                          <p:spTgt spid="10"/>
                                        </p:tgtEl>
                                        <p:attrNameLst>
                                          <p:attrName>ppt_x</p:attrName>
                                        </p:attrNameLst>
                                      </p:cBhvr>
                                      <p:tavLst>
                                        <p:tav tm="0">
                                          <p:val>
                                            <p:strVal val="#ppt_x"/>
                                          </p:val>
                                        </p:tav>
                                        <p:tav tm="100000">
                                          <p:val>
                                            <p:strVal val="#ppt_x"/>
                                          </p:val>
                                        </p:tav>
                                      </p:tavLst>
                                    </p:anim>
                                    <p:anim calcmode="lin" valueType="num">
                                      <p:cBhvr additive="base">
                                        <p:cTn id="45"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2" presetClass="entr" presetSubtype="4" fill="hold" nodeType="clickEffect">
                                  <p:stCondLst>
                                    <p:cond delay="0"/>
                                  </p:stCondLst>
                                  <p:childTnLst>
                                    <p:set>
                                      <p:cBhvr>
                                        <p:cTn id="49" dur="1" fill="hold">
                                          <p:stCondLst>
                                            <p:cond delay="0"/>
                                          </p:stCondLst>
                                        </p:cTn>
                                        <p:tgtEl>
                                          <p:spTgt spid="12"/>
                                        </p:tgtEl>
                                        <p:attrNameLst>
                                          <p:attrName>style.visibility</p:attrName>
                                        </p:attrNameLst>
                                      </p:cBhvr>
                                      <p:to>
                                        <p:strVal val="visible"/>
                                      </p:to>
                                    </p:set>
                                    <p:anim calcmode="lin" valueType="num">
                                      <p:cBhvr additive="base">
                                        <p:cTn id="50" dur="500" fill="hold"/>
                                        <p:tgtEl>
                                          <p:spTgt spid="12"/>
                                        </p:tgtEl>
                                        <p:attrNameLst>
                                          <p:attrName>ppt_x</p:attrName>
                                        </p:attrNameLst>
                                      </p:cBhvr>
                                      <p:tavLst>
                                        <p:tav tm="0">
                                          <p:val>
                                            <p:strVal val="#ppt_x"/>
                                          </p:val>
                                        </p:tav>
                                        <p:tav tm="100000">
                                          <p:val>
                                            <p:strVal val="#ppt_x"/>
                                          </p:val>
                                        </p:tav>
                                      </p:tavLst>
                                    </p:anim>
                                    <p:anim calcmode="lin" valueType="num">
                                      <p:cBhvr additive="base">
                                        <p:cTn id="51"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2" presetClass="entr" presetSubtype="4" fill="hold" grpId="0" nodeType="clickEffect">
                                  <p:stCondLst>
                                    <p:cond delay="0"/>
                                  </p:stCondLst>
                                  <p:childTnLst>
                                    <p:set>
                                      <p:cBhvr>
                                        <p:cTn id="55" dur="1" fill="hold">
                                          <p:stCondLst>
                                            <p:cond delay="0"/>
                                          </p:stCondLst>
                                        </p:cTn>
                                        <p:tgtEl>
                                          <p:spTgt spid="11"/>
                                        </p:tgtEl>
                                        <p:attrNameLst>
                                          <p:attrName>style.visibility</p:attrName>
                                        </p:attrNameLst>
                                      </p:cBhvr>
                                      <p:to>
                                        <p:strVal val="visible"/>
                                      </p:to>
                                    </p:set>
                                    <p:anim calcmode="lin" valueType="num">
                                      <p:cBhvr additive="base">
                                        <p:cTn id="56" dur="500" fill="hold"/>
                                        <p:tgtEl>
                                          <p:spTgt spid="11"/>
                                        </p:tgtEl>
                                        <p:attrNameLst>
                                          <p:attrName>ppt_x</p:attrName>
                                        </p:attrNameLst>
                                      </p:cBhvr>
                                      <p:tavLst>
                                        <p:tav tm="0">
                                          <p:val>
                                            <p:strVal val="#ppt_x"/>
                                          </p:val>
                                        </p:tav>
                                        <p:tav tm="100000">
                                          <p:val>
                                            <p:strVal val="#ppt_x"/>
                                          </p:val>
                                        </p:tav>
                                      </p:tavLst>
                                    </p:anim>
                                    <p:anim calcmode="lin" valueType="num">
                                      <p:cBhvr additive="base">
                                        <p:cTn id="57"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6" grpId="0"/>
      <p:bldP spid="8" grpId="0"/>
      <p:bldP spid="9" grpId="0"/>
      <p:bldP spid="10" grpId="0"/>
      <p:bldP spid="11"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44FBB8-10C6-445B-9ED6-E60A211563AE}"/>
              </a:ext>
            </a:extLst>
          </p:cNvPr>
          <p:cNvSpPr>
            <a:spLocks noGrp="1"/>
          </p:cNvSpPr>
          <p:nvPr>
            <p:ph type="title"/>
          </p:nvPr>
        </p:nvSpPr>
        <p:spPr>
          <a:xfrm>
            <a:off x="0" y="0"/>
            <a:ext cx="12192000" cy="711200"/>
          </a:xfrm>
        </p:spPr>
        <p:txBody>
          <a:bodyPr/>
          <a:lstStyle/>
          <a:p>
            <a:r>
              <a:rPr smtClean="0">
                <a:solidFill>
                  <a:srgbClr val="C00000"/>
                </a:solidFill>
              </a:rPr>
              <a:t>8279- Keyboard and Display Controller</a:t>
            </a:r>
          </a:p>
        </p:txBody>
      </p:sp>
      <p:sp>
        <p:nvSpPr>
          <p:cNvPr id="4" name="Content Placeholder 3"/>
          <p:cNvSpPr>
            <a:spLocks noGrp="1"/>
          </p:cNvSpPr>
          <p:nvPr>
            <p:ph idx="1"/>
          </p:nvPr>
        </p:nvSpPr>
        <p:spPr/>
        <p:txBody>
          <a:bodyPr/>
          <a:lstStyle/>
          <a:p>
            <a:r>
              <a:rPr lang="en-US" sz="3600" b="1" dirty="0" smtClean="0"/>
              <a:t>PIN DESCRIPTION:</a:t>
            </a:r>
          </a:p>
        </p:txBody>
      </p:sp>
      <p:pic>
        <p:nvPicPr>
          <p:cNvPr id="13" name="Picture 3"/>
          <p:cNvPicPr>
            <a:picLocks noChangeAspect="1" noChangeArrowheads="1"/>
          </p:cNvPicPr>
          <p:nvPr/>
        </p:nvPicPr>
        <p:blipFill>
          <a:blip r:embed="rId2"/>
          <a:srcRect/>
          <a:stretch>
            <a:fillRect/>
          </a:stretch>
        </p:blipFill>
        <p:spPr bwMode="auto">
          <a:xfrm>
            <a:off x="9010650" y="1333500"/>
            <a:ext cx="2286000" cy="5181600"/>
          </a:xfrm>
          <a:prstGeom prst="rect">
            <a:avLst/>
          </a:prstGeom>
          <a:noFill/>
          <a:ln w="9525">
            <a:noFill/>
            <a:miter lim="800000"/>
            <a:headEnd/>
            <a:tailEnd/>
          </a:ln>
          <a:effectLst/>
        </p:spPr>
      </p:pic>
      <p:sp>
        <p:nvSpPr>
          <p:cNvPr id="19" name="Rectangle 4"/>
          <p:cNvSpPr>
            <a:spLocks noChangeArrowheads="1"/>
          </p:cNvSpPr>
          <p:nvPr/>
        </p:nvSpPr>
        <p:spPr bwMode="auto">
          <a:xfrm>
            <a:off x="704850" y="1695450"/>
            <a:ext cx="6096000" cy="1768475"/>
          </a:xfrm>
          <a:prstGeom prst="rect">
            <a:avLst/>
          </a:prstGeom>
          <a:noFill/>
          <a:ln w="9525">
            <a:noFill/>
            <a:miter lim="800000"/>
            <a:headEnd/>
            <a:tailEnd/>
          </a:ln>
          <a:effectLst/>
        </p:spPr>
        <p:txBody>
          <a:bodyPr>
            <a:spAutoFit/>
          </a:bodyPr>
          <a:lstStyle/>
          <a:p>
            <a:pPr>
              <a:spcBef>
                <a:spcPct val="50000"/>
              </a:spcBef>
              <a:buFontTx/>
              <a:buChar char="•"/>
            </a:pPr>
            <a:r>
              <a:rPr lang="en-US" b="1">
                <a:solidFill>
                  <a:srgbClr val="000000"/>
                </a:solidFill>
              </a:rPr>
              <a:t> </a:t>
            </a:r>
            <a:r>
              <a:rPr lang="en-US" sz="2000" b="1">
                <a:solidFill>
                  <a:srgbClr val="000000"/>
                </a:solidFill>
              </a:rPr>
              <a:t>IRQ: Interrupt request, becomes 1 when a key is pressed, data is available.</a:t>
            </a:r>
          </a:p>
          <a:p>
            <a:pPr>
              <a:spcBef>
                <a:spcPct val="50000"/>
              </a:spcBef>
              <a:buFontTx/>
              <a:buChar char="•"/>
            </a:pPr>
            <a:r>
              <a:rPr lang="en-US" sz="2000" b="1">
                <a:solidFill>
                  <a:srgbClr val="476892"/>
                </a:solidFill>
              </a:rPr>
              <a:t> </a:t>
            </a:r>
            <a:r>
              <a:rPr lang="en-US" sz="2000" b="1">
                <a:solidFill>
                  <a:srgbClr val="000000"/>
                </a:solidFill>
              </a:rPr>
              <a:t>OUT A3-A0/B3-B0: Outputs that sends data to the most significant/least significant nibble of display.</a:t>
            </a:r>
          </a:p>
        </p:txBody>
      </p:sp>
      <p:sp>
        <p:nvSpPr>
          <p:cNvPr id="21" name="Rectangle 7"/>
          <p:cNvSpPr>
            <a:spLocks noChangeArrowheads="1"/>
          </p:cNvSpPr>
          <p:nvPr/>
        </p:nvSpPr>
        <p:spPr bwMode="auto">
          <a:xfrm>
            <a:off x="704850" y="1695450"/>
            <a:ext cx="6096000" cy="1768475"/>
          </a:xfrm>
          <a:prstGeom prst="rect">
            <a:avLst/>
          </a:prstGeom>
          <a:noFill/>
          <a:ln w="9525">
            <a:noFill/>
            <a:miter lim="800000"/>
            <a:headEnd/>
            <a:tailEnd/>
          </a:ln>
          <a:effectLst/>
        </p:spPr>
        <p:txBody>
          <a:bodyPr>
            <a:spAutoFit/>
          </a:bodyPr>
          <a:lstStyle/>
          <a:p>
            <a:pPr>
              <a:spcBef>
                <a:spcPct val="50000"/>
              </a:spcBef>
              <a:buFontTx/>
              <a:buChar char="•"/>
            </a:pPr>
            <a:r>
              <a:rPr lang="en-US" b="1">
                <a:solidFill>
                  <a:srgbClr val="000000"/>
                </a:solidFill>
              </a:rPr>
              <a:t> </a:t>
            </a:r>
            <a:r>
              <a:rPr lang="en-US" sz="2000" b="1">
                <a:solidFill>
                  <a:srgbClr val="000000"/>
                </a:solidFill>
              </a:rPr>
              <a:t>IRQ: Interrupt request, becomes 1 when a key is pressed, data is available.</a:t>
            </a:r>
          </a:p>
          <a:p>
            <a:pPr>
              <a:spcBef>
                <a:spcPct val="50000"/>
              </a:spcBef>
              <a:buFontTx/>
              <a:buChar char="•"/>
            </a:pPr>
            <a:r>
              <a:rPr lang="en-US" sz="2000" b="1">
                <a:solidFill>
                  <a:srgbClr val="476892"/>
                </a:solidFill>
              </a:rPr>
              <a:t> </a:t>
            </a:r>
            <a:r>
              <a:rPr lang="en-US" sz="2000" b="1">
                <a:solidFill>
                  <a:srgbClr val="000000"/>
                </a:solidFill>
              </a:rPr>
              <a:t>OUT A3-A0/B3-B0: Outputs that sends data to the most significant/least significant nibble of display.</a:t>
            </a:r>
          </a:p>
        </p:txBody>
      </p:sp>
      <p:sp>
        <p:nvSpPr>
          <p:cNvPr id="22" name="Rectangle 5"/>
          <p:cNvSpPr>
            <a:spLocks noChangeArrowheads="1"/>
          </p:cNvSpPr>
          <p:nvPr/>
        </p:nvSpPr>
        <p:spPr bwMode="auto">
          <a:xfrm>
            <a:off x="809625" y="3200400"/>
            <a:ext cx="6096000" cy="3140075"/>
          </a:xfrm>
          <a:prstGeom prst="rect">
            <a:avLst/>
          </a:prstGeom>
          <a:noFill/>
          <a:ln w="9525">
            <a:noFill/>
            <a:miter lim="800000"/>
            <a:headEnd/>
            <a:tailEnd/>
          </a:ln>
          <a:effectLst/>
        </p:spPr>
        <p:txBody>
          <a:bodyPr>
            <a:spAutoFit/>
          </a:bodyPr>
          <a:lstStyle/>
          <a:p>
            <a:pPr>
              <a:spcBef>
                <a:spcPct val="50000"/>
              </a:spcBef>
              <a:buFontTx/>
              <a:buChar char="•"/>
            </a:pPr>
            <a:r>
              <a:rPr lang="en-US" sz="2000" b="1">
                <a:solidFill>
                  <a:srgbClr val="000000"/>
                </a:solidFill>
              </a:rPr>
              <a:t>          :     Connects to micro's IORC or RD signal, reads data/status registers.</a:t>
            </a:r>
          </a:p>
          <a:p>
            <a:pPr>
              <a:spcBef>
                <a:spcPct val="50000"/>
              </a:spcBef>
              <a:buFontTx/>
              <a:buChar char="•"/>
            </a:pPr>
            <a:r>
              <a:rPr lang="en-US" sz="2000" b="1">
                <a:solidFill>
                  <a:srgbClr val="476892"/>
                </a:solidFill>
              </a:rPr>
              <a:t> </a:t>
            </a:r>
            <a:r>
              <a:rPr lang="en-US" sz="2000" b="1">
                <a:solidFill>
                  <a:srgbClr val="000000"/>
                </a:solidFill>
              </a:rPr>
              <a:t>RESET: Connects to system RESET.</a:t>
            </a:r>
          </a:p>
          <a:p>
            <a:pPr>
              <a:spcBef>
                <a:spcPct val="50000"/>
              </a:spcBef>
              <a:buFontTx/>
              <a:buChar char="•"/>
            </a:pPr>
            <a:r>
              <a:rPr lang="en-US" sz="2000" b="1">
                <a:solidFill>
                  <a:srgbClr val="476892"/>
                </a:solidFill>
              </a:rPr>
              <a:t> </a:t>
            </a:r>
            <a:r>
              <a:rPr lang="en-US" sz="2000" b="1">
                <a:solidFill>
                  <a:srgbClr val="000000"/>
                </a:solidFill>
              </a:rPr>
              <a:t>RL7-RL0: Return lines are inputs used to sense key depression in the keyboard matrix.</a:t>
            </a:r>
          </a:p>
          <a:p>
            <a:pPr>
              <a:spcBef>
                <a:spcPct val="50000"/>
              </a:spcBef>
              <a:buFontTx/>
              <a:buChar char="•"/>
            </a:pPr>
            <a:r>
              <a:rPr lang="en-US" sz="2000" b="1">
                <a:solidFill>
                  <a:srgbClr val="000000"/>
                </a:solidFill>
              </a:rPr>
              <a:t>Shift: Shift connects to Shift key on keyboard.</a:t>
            </a:r>
          </a:p>
          <a:p>
            <a:pPr>
              <a:spcBef>
                <a:spcPct val="50000"/>
              </a:spcBef>
              <a:buFontTx/>
              <a:buChar char="•"/>
            </a:pPr>
            <a:r>
              <a:rPr lang="en-US" sz="2000" b="1">
                <a:solidFill>
                  <a:srgbClr val="476892"/>
                </a:solidFill>
              </a:rPr>
              <a:t> </a:t>
            </a:r>
            <a:r>
              <a:rPr lang="en-US" sz="2000" b="1">
                <a:solidFill>
                  <a:srgbClr val="000000"/>
                </a:solidFill>
              </a:rPr>
              <a:t>SL3-SL0: Scan line outputs scan both the keyboard and displays.</a:t>
            </a:r>
          </a:p>
        </p:txBody>
      </p:sp>
      <p:pic>
        <p:nvPicPr>
          <p:cNvPr id="23" name="Picture 6"/>
          <p:cNvPicPr>
            <a:picLocks noChangeAspect="1" noChangeArrowheads="1"/>
          </p:cNvPicPr>
          <p:nvPr/>
        </p:nvPicPr>
        <p:blipFill>
          <a:blip r:embed="rId3"/>
          <a:srcRect/>
          <a:stretch>
            <a:fillRect/>
          </a:stretch>
        </p:blipFill>
        <p:spPr bwMode="auto">
          <a:xfrm>
            <a:off x="1038225" y="3200400"/>
            <a:ext cx="990600" cy="419100"/>
          </a:xfrm>
          <a:prstGeom prst="rect">
            <a:avLst/>
          </a:prstGeom>
          <a:noFill/>
          <a:ln w="9525">
            <a:noFill/>
            <a:miter lim="800000"/>
            <a:headEnd/>
            <a:tailEnd/>
          </a:ln>
          <a:effectLst/>
        </p:spPr>
      </p:pic>
      <p:sp>
        <p:nvSpPr>
          <p:cNvPr id="24" name="Rectangle 8"/>
          <p:cNvSpPr>
            <a:spLocks noChangeArrowheads="1"/>
          </p:cNvSpPr>
          <p:nvPr/>
        </p:nvSpPr>
        <p:spPr bwMode="auto">
          <a:xfrm>
            <a:off x="809625" y="3200400"/>
            <a:ext cx="6096000" cy="3140075"/>
          </a:xfrm>
          <a:prstGeom prst="rect">
            <a:avLst/>
          </a:prstGeom>
          <a:noFill/>
          <a:ln w="9525">
            <a:noFill/>
            <a:miter lim="800000"/>
            <a:headEnd/>
            <a:tailEnd/>
          </a:ln>
          <a:effectLst/>
        </p:spPr>
        <p:txBody>
          <a:bodyPr>
            <a:spAutoFit/>
          </a:bodyPr>
          <a:lstStyle/>
          <a:p>
            <a:pPr>
              <a:spcBef>
                <a:spcPct val="50000"/>
              </a:spcBef>
              <a:buFontTx/>
              <a:buChar char="•"/>
            </a:pPr>
            <a:r>
              <a:rPr lang="en-US" sz="2000" b="1">
                <a:solidFill>
                  <a:srgbClr val="000000"/>
                </a:solidFill>
              </a:rPr>
              <a:t>          :     Connects to micro's IORC or RD signal, reads data/status registers.</a:t>
            </a:r>
          </a:p>
          <a:p>
            <a:pPr>
              <a:spcBef>
                <a:spcPct val="50000"/>
              </a:spcBef>
              <a:buFontTx/>
              <a:buChar char="•"/>
            </a:pPr>
            <a:r>
              <a:rPr lang="en-US" sz="2000" b="1">
                <a:solidFill>
                  <a:srgbClr val="476892"/>
                </a:solidFill>
              </a:rPr>
              <a:t> </a:t>
            </a:r>
            <a:r>
              <a:rPr lang="en-US" sz="2000" b="1">
                <a:solidFill>
                  <a:srgbClr val="000000"/>
                </a:solidFill>
              </a:rPr>
              <a:t>RESET: Connects to system RESET.</a:t>
            </a:r>
          </a:p>
          <a:p>
            <a:pPr>
              <a:spcBef>
                <a:spcPct val="50000"/>
              </a:spcBef>
              <a:buFontTx/>
              <a:buChar char="•"/>
            </a:pPr>
            <a:r>
              <a:rPr lang="en-US" sz="2000" b="1">
                <a:solidFill>
                  <a:srgbClr val="476892"/>
                </a:solidFill>
              </a:rPr>
              <a:t> </a:t>
            </a:r>
            <a:r>
              <a:rPr lang="en-US" sz="2000" b="1">
                <a:solidFill>
                  <a:srgbClr val="000000"/>
                </a:solidFill>
              </a:rPr>
              <a:t>RL7-RL0: Return lines are inputs used to sense key depression in the keyboard matrix.</a:t>
            </a:r>
          </a:p>
          <a:p>
            <a:pPr>
              <a:spcBef>
                <a:spcPct val="50000"/>
              </a:spcBef>
              <a:buFontTx/>
              <a:buChar char="•"/>
            </a:pPr>
            <a:r>
              <a:rPr lang="en-US" sz="2000" b="1">
                <a:solidFill>
                  <a:srgbClr val="000000"/>
                </a:solidFill>
              </a:rPr>
              <a:t>Shift: Shift connects to Shift key on keyboard.</a:t>
            </a:r>
          </a:p>
          <a:p>
            <a:pPr>
              <a:spcBef>
                <a:spcPct val="50000"/>
              </a:spcBef>
              <a:buFontTx/>
              <a:buChar char="•"/>
            </a:pPr>
            <a:r>
              <a:rPr lang="en-US" sz="2000" b="1">
                <a:solidFill>
                  <a:srgbClr val="476892"/>
                </a:solidFill>
              </a:rPr>
              <a:t> </a:t>
            </a:r>
            <a:r>
              <a:rPr lang="en-US" sz="2000" b="1">
                <a:solidFill>
                  <a:srgbClr val="000000"/>
                </a:solidFill>
              </a:rPr>
              <a:t>SL3-SL0: Scan line outputs scan both the keyboard and displays.</a:t>
            </a:r>
          </a:p>
        </p:txBody>
      </p:sp>
    </p:spTree>
    <p:extLst>
      <p:ext uri="{BB962C8B-B14F-4D97-AF65-F5344CB8AC3E}">
        <p14:creationId xmlns:p14="http://schemas.microsoft.com/office/powerpoint/2010/main" xmlns="" val="3781104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smtClean="0">
                <a:solidFill>
                  <a:srgbClr val="C00000"/>
                </a:solidFill>
              </a:rPr>
              <a:t>8279- Keyboard and Display Controller</a:t>
            </a:r>
            <a:endParaRPr lang="en-US" dirty="0"/>
          </a:p>
        </p:txBody>
      </p:sp>
      <p:sp>
        <p:nvSpPr>
          <p:cNvPr id="11" name="Content Placeholder 10"/>
          <p:cNvSpPr>
            <a:spLocks noGrp="1"/>
          </p:cNvSpPr>
          <p:nvPr>
            <p:ph idx="1"/>
          </p:nvPr>
        </p:nvSpPr>
        <p:spPr/>
        <p:txBody>
          <a:bodyPr/>
          <a:lstStyle/>
          <a:p>
            <a:endParaRPr lang="en-US" dirty="0"/>
          </a:p>
        </p:txBody>
      </p:sp>
      <p:pic>
        <p:nvPicPr>
          <p:cNvPr id="12" name="Picture 4" descr="Interfacing-KDC-8279-pic3(76)"/>
          <p:cNvPicPr>
            <a:picLocks noChangeAspect="1" noChangeArrowheads="1"/>
          </p:cNvPicPr>
          <p:nvPr/>
        </p:nvPicPr>
        <p:blipFill>
          <a:blip r:embed="rId2"/>
          <a:srcRect/>
          <a:stretch>
            <a:fillRect/>
          </a:stretch>
        </p:blipFill>
        <p:spPr>
          <a:xfrm>
            <a:off x="1790700" y="866775"/>
            <a:ext cx="7689707" cy="5572125"/>
          </a:xfrm>
          <a:prstGeom prst="rect">
            <a:avLst/>
          </a:prstGeom>
          <a:noFill/>
        </p:spPr>
      </p:pic>
    </p:spTree>
    <p:extLst>
      <p:ext uri="{BB962C8B-B14F-4D97-AF65-F5344CB8AC3E}">
        <p14:creationId xmlns:p14="http://schemas.microsoft.com/office/powerpoint/2010/main" xmlns="" val="3781104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down)">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smtClean="0">
                <a:solidFill>
                  <a:srgbClr val="C00000"/>
                </a:solidFill>
              </a:rPr>
              <a:t>DMA and 8237 DMA Controller.</a:t>
            </a:r>
            <a:endParaRPr lang="en-US" dirty="0">
              <a:solidFill>
                <a:srgbClr val="C00000"/>
              </a:solidFill>
            </a:endParaRPr>
          </a:p>
        </p:txBody>
      </p:sp>
      <p:sp>
        <p:nvSpPr>
          <p:cNvPr id="11" name="Content Placeholder 10"/>
          <p:cNvSpPr>
            <a:spLocks noGrp="1"/>
          </p:cNvSpPr>
          <p:nvPr>
            <p:ph idx="1"/>
          </p:nvPr>
        </p:nvSpPr>
        <p:spPr/>
        <p:txBody>
          <a:bodyPr/>
          <a:lstStyle/>
          <a:p>
            <a:r>
              <a:rPr lang="en-US" sz="3600" dirty="0" smtClean="0"/>
              <a:t> </a:t>
            </a:r>
            <a:r>
              <a:rPr lang="en-US" sz="3600" b="1" dirty="0" smtClean="0"/>
              <a:t>Introduction: </a:t>
            </a:r>
            <a:r>
              <a:rPr lang="en-US" sz="3600" dirty="0" smtClean="0"/>
              <a:t>DMA stands for Direct Memory Access. </a:t>
            </a:r>
          </a:p>
          <a:p>
            <a:r>
              <a:rPr lang="en-US" sz="3600" dirty="0" smtClean="0"/>
              <a:t>It is designed by Intel to transfer data at the fastest rate. </a:t>
            </a:r>
          </a:p>
          <a:p>
            <a:r>
              <a:rPr lang="en-US" sz="3600" dirty="0" smtClean="0"/>
              <a:t>It allows the device to transfer the data directly to/from memory without any interference of the CPU.</a:t>
            </a:r>
          </a:p>
          <a:p>
            <a:r>
              <a:rPr lang="en-US" sz="3600" dirty="0" smtClean="0"/>
              <a:t>Suppose any device which is connected to input-output port wants to transfer data to memory, </a:t>
            </a:r>
          </a:p>
          <a:p>
            <a:r>
              <a:rPr lang="en-US" sz="3600" dirty="0" smtClean="0"/>
              <a:t>first of all it will send input-output port address and control signal, input-output read to input-output port, </a:t>
            </a:r>
          </a:p>
          <a:p>
            <a:r>
              <a:rPr lang="en-US" sz="3600" dirty="0" smtClean="0"/>
              <a:t>then it will send memory address and memory write signal to memory where data has to be transferred. </a:t>
            </a:r>
          </a:p>
          <a:p>
            <a:endParaRPr lang="en-US" sz="3600" dirty="0"/>
          </a:p>
        </p:txBody>
      </p:sp>
    </p:spTree>
    <p:extLst>
      <p:ext uri="{BB962C8B-B14F-4D97-AF65-F5344CB8AC3E}">
        <p14:creationId xmlns:p14="http://schemas.microsoft.com/office/powerpoint/2010/main" xmlns="" val="3781104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 calcmode="lin" valueType="num">
                                      <p:cBhvr additive="base">
                                        <p:cTn id="7"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
                                            <p:txEl>
                                              <p:pRg st="1" end="1"/>
                                            </p:txEl>
                                          </p:spTgt>
                                        </p:tgtEl>
                                        <p:attrNameLst>
                                          <p:attrName>style.visibility</p:attrName>
                                        </p:attrNameLst>
                                      </p:cBhvr>
                                      <p:to>
                                        <p:strVal val="visible"/>
                                      </p:to>
                                    </p:set>
                                    <p:anim calcmode="lin" valueType="num">
                                      <p:cBhvr additive="base">
                                        <p:cTn id="13" dur="500" fill="hold"/>
                                        <p:tgtEl>
                                          <p:spTgt spid="1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
                                            <p:txEl>
                                              <p:pRg st="2" end="2"/>
                                            </p:txEl>
                                          </p:spTgt>
                                        </p:tgtEl>
                                        <p:attrNameLst>
                                          <p:attrName>style.visibility</p:attrName>
                                        </p:attrNameLst>
                                      </p:cBhvr>
                                      <p:to>
                                        <p:strVal val="visible"/>
                                      </p:to>
                                    </p:set>
                                    <p:anim calcmode="lin" valueType="num">
                                      <p:cBhvr additive="base">
                                        <p:cTn id="19" dur="500" fill="hold"/>
                                        <p:tgtEl>
                                          <p:spTgt spid="11">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1">
                                            <p:txEl>
                                              <p:pRg st="3" end="3"/>
                                            </p:txEl>
                                          </p:spTgt>
                                        </p:tgtEl>
                                        <p:attrNameLst>
                                          <p:attrName>style.visibility</p:attrName>
                                        </p:attrNameLst>
                                      </p:cBhvr>
                                      <p:to>
                                        <p:strVal val="visible"/>
                                      </p:to>
                                    </p:set>
                                    <p:anim calcmode="lin" valueType="num">
                                      <p:cBhvr additive="base">
                                        <p:cTn id="25" dur="500" fill="hold"/>
                                        <p:tgtEl>
                                          <p:spTgt spid="11">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1">
                                            <p:txEl>
                                              <p:pRg st="4" end="4"/>
                                            </p:txEl>
                                          </p:spTgt>
                                        </p:tgtEl>
                                        <p:attrNameLst>
                                          <p:attrName>style.visibility</p:attrName>
                                        </p:attrNameLst>
                                      </p:cBhvr>
                                      <p:to>
                                        <p:strVal val="visible"/>
                                      </p:to>
                                    </p:set>
                                    <p:anim calcmode="lin" valueType="num">
                                      <p:cBhvr additive="base">
                                        <p:cTn id="31" dur="500" fill="hold"/>
                                        <p:tgtEl>
                                          <p:spTgt spid="11">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1">
                                            <p:txEl>
                                              <p:pRg st="5" end="5"/>
                                            </p:txEl>
                                          </p:spTgt>
                                        </p:tgtEl>
                                        <p:attrNameLst>
                                          <p:attrName>style.visibility</p:attrName>
                                        </p:attrNameLst>
                                      </p:cBhvr>
                                      <p:to>
                                        <p:strVal val="visible"/>
                                      </p:to>
                                    </p:set>
                                    <p:anim calcmode="lin" valueType="num">
                                      <p:cBhvr additive="base">
                                        <p:cTn id="37" dur="500" fill="hold"/>
                                        <p:tgtEl>
                                          <p:spTgt spid="11">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1">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smtClean="0">
                <a:solidFill>
                  <a:srgbClr val="C00000"/>
                </a:solidFill>
              </a:rPr>
              <a:t>DMA and 8237 DMA Controller.</a:t>
            </a:r>
            <a:endParaRPr lang="en-US" dirty="0">
              <a:solidFill>
                <a:srgbClr val="C00000"/>
              </a:solidFill>
            </a:endParaRPr>
          </a:p>
        </p:txBody>
      </p:sp>
      <p:sp>
        <p:nvSpPr>
          <p:cNvPr id="11" name="Content Placeholder 10"/>
          <p:cNvSpPr>
            <a:spLocks noGrp="1"/>
          </p:cNvSpPr>
          <p:nvPr>
            <p:ph idx="1"/>
          </p:nvPr>
        </p:nvSpPr>
        <p:spPr/>
        <p:txBody>
          <a:bodyPr/>
          <a:lstStyle/>
          <a:p>
            <a:pPr fontAlgn="base"/>
            <a:r>
              <a:rPr lang="en-US" sz="3600" dirty="0" smtClean="0"/>
              <a:t>  In normal input-output technique the processor becomes busy in checking whether any input-output operation is completed or not for next input-output operation, therefore this technique is slow.</a:t>
            </a:r>
          </a:p>
          <a:p>
            <a:pPr fontAlgn="base"/>
            <a:r>
              <a:rPr lang="en-US" sz="3600" dirty="0" smtClean="0"/>
              <a:t>This problem of slow data transfer between input-output port and memory or between two memory is avoided by implementing Direct Memory Access (DMA) technique. </a:t>
            </a:r>
          </a:p>
          <a:p>
            <a:pPr fontAlgn="base"/>
            <a:r>
              <a:rPr lang="en-US" sz="3600" dirty="0" smtClean="0"/>
              <a:t>This is faster as the microprocessor/computer is bypassed and the control of address bus and data bus is given to the DMA controller.</a:t>
            </a:r>
          </a:p>
          <a:p>
            <a:endParaRPr lang="en-US" sz="3600" dirty="0"/>
          </a:p>
        </p:txBody>
      </p:sp>
    </p:spTree>
    <p:extLst>
      <p:ext uri="{BB962C8B-B14F-4D97-AF65-F5344CB8AC3E}">
        <p14:creationId xmlns:p14="http://schemas.microsoft.com/office/powerpoint/2010/main" xmlns="" val="3781104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1"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 calcmode="lin" valueType="num">
                                      <p:cBhvr additive="base">
                                        <p:cTn id="7"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1" nodeType="clickEffect">
                                  <p:stCondLst>
                                    <p:cond delay="0"/>
                                  </p:stCondLst>
                                  <p:childTnLst>
                                    <p:set>
                                      <p:cBhvr>
                                        <p:cTn id="12" dur="1" fill="hold">
                                          <p:stCondLst>
                                            <p:cond delay="0"/>
                                          </p:stCondLst>
                                        </p:cTn>
                                        <p:tgtEl>
                                          <p:spTgt spid="11">
                                            <p:txEl>
                                              <p:pRg st="1" end="1"/>
                                            </p:txEl>
                                          </p:spTgt>
                                        </p:tgtEl>
                                        <p:attrNameLst>
                                          <p:attrName>style.visibility</p:attrName>
                                        </p:attrNameLst>
                                      </p:cBhvr>
                                      <p:to>
                                        <p:strVal val="visible"/>
                                      </p:to>
                                    </p:set>
                                    <p:anim calcmode="lin" valueType="num">
                                      <p:cBhvr additive="base">
                                        <p:cTn id="13" dur="500" fill="hold"/>
                                        <p:tgtEl>
                                          <p:spTgt spid="1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1" nodeType="clickEffect">
                                  <p:stCondLst>
                                    <p:cond delay="0"/>
                                  </p:stCondLst>
                                  <p:childTnLst>
                                    <p:set>
                                      <p:cBhvr>
                                        <p:cTn id="18" dur="1" fill="hold">
                                          <p:stCondLst>
                                            <p:cond delay="0"/>
                                          </p:stCondLst>
                                        </p:cTn>
                                        <p:tgtEl>
                                          <p:spTgt spid="11">
                                            <p:txEl>
                                              <p:pRg st="2" end="2"/>
                                            </p:txEl>
                                          </p:spTgt>
                                        </p:tgtEl>
                                        <p:attrNameLst>
                                          <p:attrName>style.visibility</p:attrName>
                                        </p:attrNameLst>
                                      </p:cBhvr>
                                      <p:to>
                                        <p:strVal val="visible"/>
                                      </p:to>
                                    </p:set>
                                    <p:anim calcmode="lin" valueType="num">
                                      <p:cBhvr additive="base">
                                        <p:cTn id="19" dur="500" fill="hold"/>
                                        <p:tgtEl>
                                          <p:spTgt spid="11">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1"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smtClean="0">
                <a:solidFill>
                  <a:srgbClr val="C00000"/>
                </a:solidFill>
              </a:rPr>
              <a:t>DMA and 8237 DMA Controller.</a:t>
            </a:r>
            <a:endParaRPr lang="en-US" dirty="0">
              <a:solidFill>
                <a:srgbClr val="C00000"/>
              </a:solidFill>
            </a:endParaRPr>
          </a:p>
        </p:txBody>
      </p:sp>
      <p:sp>
        <p:nvSpPr>
          <p:cNvPr id="11" name="Content Placeholder 10"/>
          <p:cNvSpPr>
            <a:spLocks noGrp="1"/>
          </p:cNvSpPr>
          <p:nvPr>
            <p:ph idx="1"/>
          </p:nvPr>
        </p:nvSpPr>
        <p:spPr/>
        <p:txBody>
          <a:bodyPr/>
          <a:lstStyle/>
          <a:p>
            <a:r>
              <a:rPr lang="en-US" sz="3600" dirty="0" smtClean="0"/>
              <a:t>8237 is a high-performance programmable DMA controller. Some of the important features of 8237 DMA controllers are mentioned below:</a:t>
            </a:r>
          </a:p>
          <a:p>
            <a:r>
              <a:rPr lang="en-US" sz="3600" b="1" dirty="0" smtClean="0"/>
              <a:t>Features of 8237 DMA Controller:</a:t>
            </a:r>
          </a:p>
          <a:p>
            <a:r>
              <a:rPr lang="en-US" sz="3600" dirty="0" smtClean="0"/>
              <a:t>It provides various modes of Direct memory access (DMA).</a:t>
            </a:r>
          </a:p>
          <a:p>
            <a:r>
              <a:rPr lang="en-US" sz="3600" dirty="0" smtClean="0"/>
              <a:t>It provides on-chip four independent DMA channels. The number of channels can be increased by cascading DMA controller chips.</a:t>
            </a:r>
          </a:p>
          <a:p>
            <a:r>
              <a:rPr lang="en-US" sz="3600" dirty="0" smtClean="0"/>
              <a:t>Each channel can be used in auto initialization mode.</a:t>
            </a:r>
          </a:p>
          <a:p>
            <a:endParaRPr lang="en-US" sz="3600" dirty="0"/>
          </a:p>
        </p:txBody>
      </p:sp>
    </p:spTree>
    <p:extLst>
      <p:ext uri="{BB962C8B-B14F-4D97-AF65-F5344CB8AC3E}">
        <p14:creationId xmlns:p14="http://schemas.microsoft.com/office/powerpoint/2010/main" xmlns="" val="3781104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 calcmode="lin" valueType="num">
                                      <p:cBhvr additive="base">
                                        <p:cTn id="7"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
                                            <p:txEl>
                                              <p:pRg st="1" end="1"/>
                                            </p:txEl>
                                          </p:spTgt>
                                        </p:tgtEl>
                                        <p:attrNameLst>
                                          <p:attrName>style.visibility</p:attrName>
                                        </p:attrNameLst>
                                      </p:cBhvr>
                                      <p:to>
                                        <p:strVal val="visible"/>
                                      </p:to>
                                    </p:set>
                                    <p:anim calcmode="lin" valueType="num">
                                      <p:cBhvr additive="base">
                                        <p:cTn id="13" dur="500" fill="hold"/>
                                        <p:tgtEl>
                                          <p:spTgt spid="1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
                                            <p:txEl>
                                              <p:pRg st="2" end="2"/>
                                            </p:txEl>
                                          </p:spTgt>
                                        </p:tgtEl>
                                        <p:attrNameLst>
                                          <p:attrName>style.visibility</p:attrName>
                                        </p:attrNameLst>
                                      </p:cBhvr>
                                      <p:to>
                                        <p:strVal val="visible"/>
                                      </p:to>
                                    </p:set>
                                    <p:anim calcmode="lin" valueType="num">
                                      <p:cBhvr additive="base">
                                        <p:cTn id="19" dur="500" fill="hold"/>
                                        <p:tgtEl>
                                          <p:spTgt spid="11">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1">
                                            <p:txEl>
                                              <p:pRg st="3" end="3"/>
                                            </p:txEl>
                                          </p:spTgt>
                                        </p:tgtEl>
                                        <p:attrNameLst>
                                          <p:attrName>style.visibility</p:attrName>
                                        </p:attrNameLst>
                                      </p:cBhvr>
                                      <p:to>
                                        <p:strVal val="visible"/>
                                      </p:to>
                                    </p:set>
                                    <p:anim calcmode="lin" valueType="num">
                                      <p:cBhvr additive="base">
                                        <p:cTn id="25" dur="500" fill="hold"/>
                                        <p:tgtEl>
                                          <p:spTgt spid="11">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1">
                                            <p:txEl>
                                              <p:pRg st="4" end="4"/>
                                            </p:txEl>
                                          </p:spTgt>
                                        </p:tgtEl>
                                        <p:attrNameLst>
                                          <p:attrName>style.visibility</p:attrName>
                                        </p:attrNameLst>
                                      </p:cBhvr>
                                      <p:to>
                                        <p:strVal val="visible"/>
                                      </p:to>
                                    </p:set>
                                    <p:anim calcmode="lin" valueType="num">
                                      <p:cBhvr additive="base">
                                        <p:cTn id="31" dur="500" fill="hold"/>
                                        <p:tgtEl>
                                          <p:spTgt spid="11">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1">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smtClean="0">
                <a:solidFill>
                  <a:srgbClr val="C00000"/>
                </a:solidFill>
              </a:rPr>
              <a:t>DMA and 8237 DMA Controller.</a:t>
            </a:r>
            <a:endParaRPr lang="en-US" dirty="0">
              <a:solidFill>
                <a:srgbClr val="C00000"/>
              </a:solidFill>
            </a:endParaRPr>
          </a:p>
        </p:txBody>
      </p:sp>
      <p:sp>
        <p:nvSpPr>
          <p:cNvPr id="11" name="Content Placeholder 10"/>
          <p:cNvSpPr>
            <a:spLocks noGrp="1"/>
          </p:cNvSpPr>
          <p:nvPr>
            <p:ph idx="1"/>
          </p:nvPr>
        </p:nvSpPr>
        <p:spPr/>
        <p:txBody>
          <a:bodyPr/>
          <a:lstStyle/>
          <a:p>
            <a:r>
              <a:rPr lang="en-US" sz="3600" dirty="0" smtClean="0"/>
              <a:t>It can transfer data between two memory blocks in DMA mode i.e. memory to memory transfer.</a:t>
            </a:r>
          </a:p>
          <a:p>
            <a:r>
              <a:rPr lang="en-US" sz="3600" dirty="0" smtClean="0"/>
              <a:t>In memory-to-memory transfer, a single word can be written into all locations of memory blocks.</a:t>
            </a:r>
          </a:p>
          <a:p>
            <a:r>
              <a:rPr lang="en-US" sz="3600" dirty="0" smtClean="0"/>
              <a:t>The address of memory is either incremented or decremented after each DM cycle depending upon the mode.</a:t>
            </a:r>
          </a:p>
          <a:p>
            <a:r>
              <a:rPr lang="en-US" sz="3600" dirty="0" smtClean="0"/>
              <a:t>The clock frequency is 3 MHz (8237 DMA C0ntroller) or 5 MHz (8237-2 DMA Controller).</a:t>
            </a:r>
          </a:p>
          <a:p>
            <a:r>
              <a:rPr lang="en-US" sz="3600" dirty="0" smtClean="0"/>
              <a:t>The data transfer rate is very high i.e. 1.6 Mbytes/second for 8237-2 at 5 </a:t>
            </a:r>
            <a:r>
              <a:rPr lang="en-US" sz="3600" dirty="0" err="1" smtClean="0"/>
              <a:t>MHz.</a:t>
            </a:r>
            <a:endParaRPr lang="en-US" sz="3600" dirty="0" smtClean="0"/>
          </a:p>
        </p:txBody>
      </p:sp>
    </p:spTree>
    <p:extLst>
      <p:ext uri="{BB962C8B-B14F-4D97-AF65-F5344CB8AC3E}">
        <p14:creationId xmlns:p14="http://schemas.microsoft.com/office/powerpoint/2010/main" xmlns="" val="3781104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 calcmode="lin" valueType="num">
                                      <p:cBhvr additive="base">
                                        <p:cTn id="7"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
                                            <p:txEl>
                                              <p:pRg st="1" end="1"/>
                                            </p:txEl>
                                          </p:spTgt>
                                        </p:tgtEl>
                                        <p:attrNameLst>
                                          <p:attrName>style.visibility</p:attrName>
                                        </p:attrNameLst>
                                      </p:cBhvr>
                                      <p:to>
                                        <p:strVal val="visible"/>
                                      </p:to>
                                    </p:set>
                                    <p:anim calcmode="lin" valueType="num">
                                      <p:cBhvr additive="base">
                                        <p:cTn id="13" dur="500" fill="hold"/>
                                        <p:tgtEl>
                                          <p:spTgt spid="1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
                                            <p:txEl>
                                              <p:pRg st="2" end="2"/>
                                            </p:txEl>
                                          </p:spTgt>
                                        </p:tgtEl>
                                        <p:attrNameLst>
                                          <p:attrName>style.visibility</p:attrName>
                                        </p:attrNameLst>
                                      </p:cBhvr>
                                      <p:to>
                                        <p:strVal val="visible"/>
                                      </p:to>
                                    </p:set>
                                    <p:anim calcmode="lin" valueType="num">
                                      <p:cBhvr additive="base">
                                        <p:cTn id="19" dur="500" fill="hold"/>
                                        <p:tgtEl>
                                          <p:spTgt spid="11">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1">
                                            <p:txEl>
                                              <p:pRg st="3" end="3"/>
                                            </p:txEl>
                                          </p:spTgt>
                                        </p:tgtEl>
                                        <p:attrNameLst>
                                          <p:attrName>style.visibility</p:attrName>
                                        </p:attrNameLst>
                                      </p:cBhvr>
                                      <p:to>
                                        <p:strVal val="visible"/>
                                      </p:to>
                                    </p:set>
                                    <p:anim calcmode="lin" valueType="num">
                                      <p:cBhvr additive="base">
                                        <p:cTn id="25" dur="500" fill="hold"/>
                                        <p:tgtEl>
                                          <p:spTgt spid="11">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1">
                                            <p:txEl>
                                              <p:pRg st="4" end="4"/>
                                            </p:txEl>
                                          </p:spTgt>
                                        </p:tgtEl>
                                        <p:attrNameLst>
                                          <p:attrName>style.visibility</p:attrName>
                                        </p:attrNameLst>
                                      </p:cBhvr>
                                      <p:to>
                                        <p:strVal val="visible"/>
                                      </p:to>
                                    </p:set>
                                    <p:anim calcmode="lin" valueType="num">
                                      <p:cBhvr additive="base">
                                        <p:cTn id="31" dur="500" fill="hold"/>
                                        <p:tgtEl>
                                          <p:spTgt spid="11">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1">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44FBB8-10C6-445B-9ED6-E60A211563AE}"/>
              </a:ext>
            </a:extLst>
          </p:cNvPr>
          <p:cNvSpPr>
            <a:spLocks noGrp="1"/>
          </p:cNvSpPr>
          <p:nvPr>
            <p:ph type="title"/>
          </p:nvPr>
        </p:nvSpPr>
        <p:spPr>
          <a:xfrm>
            <a:off x="0" y="0"/>
            <a:ext cx="12192000" cy="711200"/>
          </a:xfrm>
        </p:spPr>
        <p:txBody>
          <a:bodyPr/>
          <a:lstStyle/>
          <a:p>
            <a:r>
              <a:rPr smtClean="0">
                <a:solidFill>
                  <a:srgbClr val="C00000"/>
                </a:solidFill>
              </a:rPr>
              <a:t>Syllabus</a:t>
            </a:r>
          </a:p>
        </p:txBody>
      </p:sp>
      <p:pic>
        <p:nvPicPr>
          <p:cNvPr id="5" name="Picture 2" descr="x86 - Wikipedia"/>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9051519" y="4780231"/>
            <a:ext cx="3140481" cy="1659122"/>
          </a:xfrm>
          <a:prstGeom prst="rect">
            <a:avLst/>
          </a:prstGeom>
          <a:noFill/>
          <a:extLst>
            <a:ext uri="{909E8E84-426E-40DD-AFC4-6F175D3DCCD1}">
              <a14:hiddenFill xmlns:a14="http://schemas.microsoft.com/office/drawing/2010/main" xmlns="">
                <a:solidFill>
                  <a:srgbClr val="FFFFFF"/>
                </a:solidFill>
              </a14:hiddenFill>
            </a:ext>
          </a:extLst>
        </p:spPr>
      </p:pic>
      <p:pic>
        <p:nvPicPr>
          <p:cNvPr id="1026" name="Picture 2"/>
          <p:cNvPicPr>
            <a:picLocks noGrp="1" noChangeAspect="1" noChangeArrowheads="1"/>
          </p:cNvPicPr>
          <p:nvPr>
            <p:ph idx="1"/>
          </p:nvPr>
        </p:nvPicPr>
        <p:blipFill>
          <a:blip r:embed="rId3"/>
          <a:srcRect/>
          <a:stretch>
            <a:fillRect/>
          </a:stretch>
        </p:blipFill>
        <p:spPr bwMode="auto">
          <a:xfrm>
            <a:off x="284573" y="1311514"/>
            <a:ext cx="11436330" cy="2336561"/>
          </a:xfrm>
          <a:prstGeom prst="rect">
            <a:avLst/>
          </a:prstGeom>
          <a:noFill/>
          <a:ln w="9525">
            <a:noFill/>
            <a:miter lim="800000"/>
            <a:headEnd/>
            <a:tailEnd/>
          </a:ln>
          <a:effectLst/>
        </p:spPr>
      </p:pic>
    </p:spTree>
    <p:extLst>
      <p:ext uri="{BB962C8B-B14F-4D97-AF65-F5344CB8AC3E}">
        <p14:creationId xmlns:p14="http://schemas.microsoft.com/office/powerpoint/2010/main" xmlns="" val="3781104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1026"/>
                                        </p:tgtEl>
                                        <p:attrNameLst>
                                          <p:attrName>style.visibility</p:attrName>
                                        </p:attrNameLst>
                                      </p:cBhvr>
                                      <p:to>
                                        <p:strVal val="visible"/>
                                      </p:to>
                                    </p:set>
                                    <p:animEffect transition="in" filter="wipe(down)">
                                      <p:cBhvr>
                                        <p:cTn id="14"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smtClean="0">
                <a:solidFill>
                  <a:srgbClr val="C00000"/>
                </a:solidFill>
              </a:rPr>
              <a:t>DMA and 8237 DMA Controller.</a:t>
            </a:r>
            <a:endParaRPr lang="en-US" dirty="0">
              <a:solidFill>
                <a:srgbClr val="C00000"/>
              </a:solidFill>
            </a:endParaRPr>
          </a:p>
        </p:txBody>
      </p:sp>
      <p:sp>
        <p:nvSpPr>
          <p:cNvPr id="11" name="Content Placeholder 10"/>
          <p:cNvSpPr>
            <a:spLocks noGrp="1"/>
          </p:cNvSpPr>
          <p:nvPr>
            <p:ph idx="1"/>
          </p:nvPr>
        </p:nvSpPr>
        <p:spPr/>
        <p:txBody>
          <a:bodyPr/>
          <a:lstStyle/>
          <a:p>
            <a:r>
              <a:rPr lang="en-US" sz="3600" dirty="0" smtClean="0"/>
              <a:t>Directly expandable to any number of channels. It doesn’t require any additional chip for cascading. There are no limitations in cascading.</a:t>
            </a:r>
          </a:p>
          <a:p>
            <a:r>
              <a:rPr lang="en-US" sz="3600" dirty="0" smtClean="0"/>
              <a:t>The DMA can be requested by setting an appropriate bit for the request register.</a:t>
            </a:r>
          </a:p>
          <a:p>
            <a:r>
              <a:rPr lang="en-US" sz="3600" dirty="0" smtClean="0"/>
              <a:t>It provides compressed timings to improve the throughput of the system. It can compress the transfer time to two cycles (2s).</a:t>
            </a:r>
          </a:p>
        </p:txBody>
      </p:sp>
    </p:spTree>
    <p:extLst>
      <p:ext uri="{BB962C8B-B14F-4D97-AF65-F5344CB8AC3E}">
        <p14:creationId xmlns:p14="http://schemas.microsoft.com/office/powerpoint/2010/main" xmlns="" val="3781104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 calcmode="lin" valueType="num">
                                      <p:cBhvr additive="base">
                                        <p:cTn id="7"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
                                            <p:txEl>
                                              <p:pRg st="1" end="1"/>
                                            </p:txEl>
                                          </p:spTgt>
                                        </p:tgtEl>
                                        <p:attrNameLst>
                                          <p:attrName>style.visibility</p:attrName>
                                        </p:attrNameLst>
                                      </p:cBhvr>
                                      <p:to>
                                        <p:strVal val="visible"/>
                                      </p:to>
                                    </p:set>
                                    <p:anim calcmode="lin" valueType="num">
                                      <p:cBhvr additive="base">
                                        <p:cTn id="13" dur="500" fill="hold"/>
                                        <p:tgtEl>
                                          <p:spTgt spid="1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
                                            <p:txEl>
                                              <p:pRg st="2" end="2"/>
                                            </p:txEl>
                                          </p:spTgt>
                                        </p:tgtEl>
                                        <p:attrNameLst>
                                          <p:attrName>style.visibility</p:attrName>
                                        </p:attrNameLst>
                                      </p:cBhvr>
                                      <p:to>
                                        <p:strVal val="visible"/>
                                      </p:to>
                                    </p:set>
                                    <p:anim calcmode="lin" valueType="num">
                                      <p:cBhvr additive="base">
                                        <p:cTn id="19" dur="500" fill="hold"/>
                                        <p:tgtEl>
                                          <p:spTgt spid="11">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smtClean="0">
                <a:solidFill>
                  <a:srgbClr val="C00000"/>
                </a:solidFill>
              </a:rPr>
              <a:t>DMA and 8237 DMA Controller.</a:t>
            </a:r>
            <a:endParaRPr lang="en-US" dirty="0">
              <a:solidFill>
                <a:srgbClr val="C00000"/>
              </a:solidFill>
            </a:endParaRPr>
          </a:p>
        </p:txBody>
      </p:sp>
      <p:sp>
        <p:nvSpPr>
          <p:cNvPr id="11" name="Content Placeholder 10"/>
          <p:cNvSpPr>
            <a:spLocks noGrp="1"/>
          </p:cNvSpPr>
          <p:nvPr>
            <p:ph idx="1"/>
          </p:nvPr>
        </p:nvSpPr>
        <p:spPr>
          <a:xfrm>
            <a:off x="131179" y="863444"/>
            <a:ext cx="7907922" cy="5616485"/>
          </a:xfrm>
        </p:spPr>
        <p:txBody>
          <a:bodyPr/>
          <a:lstStyle/>
          <a:p>
            <a:r>
              <a:rPr lang="en-US" sz="3600" b="1" dirty="0" smtClean="0"/>
              <a:t>Pin Configuration:</a:t>
            </a:r>
          </a:p>
          <a:p>
            <a:pPr>
              <a:buNone/>
            </a:pPr>
            <a:r>
              <a:rPr lang="en-US" sz="3600" b="1" dirty="0" smtClean="0"/>
              <a:t>CLK: </a:t>
            </a:r>
            <a:r>
              <a:rPr lang="en-US" sz="3600" dirty="0" smtClean="0"/>
              <a:t>This is the clock input line.</a:t>
            </a:r>
          </a:p>
          <a:p>
            <a:pPr>
              <a:buNone/>
            </a:pPr>
            <a:r>
              <a:rPr lang="en-US" sz="3600" dirty="0" smtClean="0"/>
              <a:t> The data transfer rate depends upon the frequency of this signal.</a:t>
            </a:r>
          </a:p>
          <a:p>
            <a:pPr>
              <a:buNone/>
            </a:pPr>
            <a:r>
              <a:rPr lang="en-US" sz="3600" b="1" dirty="0" smtClean="0"/>
              <a:t>CS: </a:t>
            </a:r>
            <a:r>
              <a:rPr lang="en-US" sz="3600" dirty="0" smtClean="0"/>
              <a:t>Select the 8237 chip for communication between the CPU and 8237</a:t>
            </a:r>
          </a:p>
          <a:p>
            <a:pPr>
              <a:buNone/>
            </a:pPr>
            <a:r>
              <a:rPr lang="en-US" sz="3600" b="1" dirty="0" smtClean="0"/>
              <a:t>Reset: </a:t>
            </a:r>
            <a:r>
              <a:rPr lang="en-US" sz="3600" dirty="0" smtClean="0"/>
              <a:t>It is an asynchronous input line. This signal clears the command, status, request, and temporary register</a:t>
            </a:r>
            <a:endParaRPr lang="en-US" sz="3600" b="1" dirty="0" smtClean="0"/>
          </a:p>
        </p:txBody>
      </p:sp>
      <p:pic>
        <p:nvPicPr>
          <p:cNvPr id="1026" name="Picture 2" descr="Pin Configuration of 8237 DMA Controller"/>
          <p:cNvPicPr>
            <a:picLocks noChangeAspect="1" noChangeArrowheads="1"/>
          </p:cNvPicPr>
          <p:nvPr/>
        </p:nvPicPr>
        <p:blipFill>
          <a:blip r:embed="rId2"/>
          <a:srcRect/>
          <a:stretch>
            <a:fillRect/>
          </a:stretch>
        </p:blipFill>
        <p:spPr bwMode="auto">
          <a:xfrm>
            <a:off x="7953375" y="772255"/>
            <a:ext cx="4098926" cy="5812234"/>
          </a:xfrm>
          <a:prstGeom prst="rect">
            <a:avLst/>
          </a:prstGeom>
          <a:noFill/>
        </p:spPr>
      </p:pic>
    </p:spTree>
    <p:extLst>
      <p:ext uri="{BB962C8B-B14F-4D97-AF65-F5344CB8AC3E}">
        <p14:creationId xmlns:p14="http://schemas.microsoft.com/office/powerpoint/2010/main" xmlns="" val="3781104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wipe(down)">
                                      <p:cBhvr>
                                        <p:cTn id="7" dur="500"/>
                                        <p:tgtEl>
                                          <p:spTgt spid="102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1">
                                            <p:txEl>
                                              <p:pRg st="0" end="0"/>
                                            </p:txEl>
                                          </p:spTgt>
                                        </p:tgtEl>
                                        <p:attrNameLst>
                                          <p:attrName>style.visibility</p:attrName>
                                        </p:attrNameLst>
                                      </p:cBhvr>
                                      <p:to>
                                        <p:strVal val="visible"/>
                                      </p:to>
                                    </p:set>
                                    <p:anim calcmode="lin" valueType="num">
                                      <p:cBhvr additive="base">
                                        <p:cTn id="12"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11">
                                            <p:txEl>
                                              <p:pRg st="1" end="1"/>
                                            </p:txEl>
                                          </p:spTgt>
                                        </p:tgtEl>
                                        <p:attrNameLst>
                                          <p:attrName>style.visibility</p:attrName>
                                        </p:attrNameLst>
                                      </p:cBhvr>
                                      <p:to>
                                        <p:strVal val="visible"/>
                                      </p:to>
                                    </p:set>
                                    <p:anim calcmode="lin" valueType="num">
                                      <p:cBhvr additive="base">
                                        <p:cTn id="18" dur="500" fill="hold"/>
                                        <p:tgtEl>
                                          <p:spTgt spid="11">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1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11">
                                            <p:txEl>
                                              <p:pRg st="2" end="2"/>
                                            </p:txEl>
                                          </p:spTgt>
                                        </p:tgtEl>
                                        <p:attrNameLst>
                                          <p:attrName>style.visibility</p:attrName>
                                        </p:attrNameLst>
                                      </p:cBhvr>
                                      <p:to>
                                        <p:strVal val="visible"/>
                                      </p:to>
                                    </p:set>
                                    <p:anim calcmode="lin" valueType="num">
                                      <p:cBhvr additive="base">
                                        <p:cTn id="24" dur="500" fill="hold"/>
                                        <p:tgtEl>
                                          <p:spTgt spid="11">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1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11">
                                            <p:txEl>
                                              <p:pRg st="3" end="3"/>
                                            </p:txEl>
                                          </p:spTgt>
                                        </p:tgtEl>
                                        <p:attrNameLst>
                                          <p:attrName>style.visibility</p:attrName>
                                        </p:attrNameLst>
                                      </p:cBhvr>
                                      <p:to>
                                        <p:strVal val="visible"/>
                                      </p:to>
                                    </p:set>
                                    <p:anim calcmode="lin" valueType="num">
                                      <p:cBhvr additive="base">
                                        <p:cTn id="30" dur="500" fill="hold"/>
                                        <p:tgtEl>
                                          <p:spTgt spid="11">
                                            <p:txEl>
                                              <p:pRg st="3" end="3"/>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1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11">
                                            <p:txEl>
                                              <p:pRg st="4" end="4"/>
                                            </p:txEl>
                                          </p:spTgt>
                                        </p:tgtEl>
                                        <p:attrNameLst>
                                          <p:attrName>style.visibility</p:attrName>
                                        </p:attrNameLst>
                                      </p:cBhvr>
                                      <p:to>
                                        <p:strVal val="visible"/>
                                      </p:to>
                                    </p:set>
                                    <p:anim calcmode="lin" valueType="num">
                                      <p:cBhvr additive="base">
                                        <p:cTn id="36" dur="500" fill="hold"/>
                                        <p:tgtEl>
                                          <p:spTgt spid="11">
                                            <p:txEl>
                                              <p:pRg st="4" end="4"/>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11">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smtClean="0">
                <a:solidFill>
                  <a:srgbClr val="C00000"/>
                </a:solidFill>
              </a:rPr>
              <a:t>DMA and 8237 DMA Controller.</a:t>
            </a:r>
            <a:endParaRPr lang="en-US" dirty="0">
              <a:solidFill>
                <a:srgbClr val="C00000"/>
              </a:solidFill>
            </a:endParaRPr>
          </a:p>
        </p:txBody>
      </p:sp>
      <p:sp>
        <p:nvSpPr>
          <p:cNvPr id="11" name="Content Placeholder 10"/>
          <p:cNvSpPr>
            <a:spLocks noGrp="1"/>
          </p:cNvSpPr>
          <p:nvPr>
            <p:ph idx="1"/>
          </p:nvPr>
        </p:nvSpPr>
        <p:spPr>
          <a:xfrm>
            <a:off x="131179" y="863444"/>
            <a:ext cx="7907922" cy="5616485"/>
          </a:xfrm>
        </p:spPr>
        <p:txBody>
          <a:bodyPr/>
          <a:lstStyle/>
          <a:p>
            <a:r>
              <a:rPr lang="en-US" sz="3600" b="1" dirty="0" smtClean="0"/>
              <a:t>Pin Configuration:</a:t>
            </a:r>
          </a:p>
          <a:p>
            <a:pPr>
              <a:buNone/>
            </a:pPr>
            <a:r>
              <a:rPr lang="en-US" sz="3600" b="1" dirty="0" smtClean="0"/>
              <a:t>READY:</a:t>
            </a:r>
            <a:r>
              <a:rPr lang="en-US" sz="3600" dirty="0" smtClean="0"/>
              <a:t> this signal is used to add wait states into the DMA cycle.</a:t>
            </a:r>
          </a:p>
          <a:p>
            <a:pPr>
              <a:buNone/>
            </a:pPr>
            <a:r>
              <a:rPr lang="en-US" sz="3600" b="1" dirty="0" smtClean="0"/>
              <a:t>HRQ: </a:t>
            </a:r>
            <a:r>
              <a:rPr lang="en-US" sz="3600" dirty="0" smtClean="0"/>
              <a:t>It is a hold request output line. It is connected to hold the input of the CPU. it is used to request control of the system bus.</a:t>
            </a:r>
          </a:p>
          <a:p>
            <a:pPr>
              <a:buNone/>
            </a:pPr>
            <a:r>
              <a:rPr lang="en-US" sz="3600" b="1" dirty="0" smtClean="0"/>
              <a:t>HLDA: </a:t>
            </a:r>
            <a:r>
              <a:rPr lang="en-US" sz="3600" dirty="0" smtClean="0"/>
              <a:t>It is a hold acknowledge input line. This signal is generated by the CPU. </a:t>
            </a:r>
            <a:endParaRPr lang="en-US" sz="3600" b="1" dirty="0" smtClean="0"/>
          </a:p>
        </p:txBody>
      </p:sp>
      <p:pic>
        <p:nvPicPr>
          <p:cNvPr id="1026" name="Picture 2" descr="Pin Configuration of 8237 DMA Controller"/>
          <p:cNvPicPr>
            <a:picLocks noChangeAspect="1" noChangeArrowheads="1"/>
          </p:cNvPicPr>
          <p:nvPr/>
        </p:nvPicPr>
        <p:blipFill>
          <a:blip r:embed="rId2"/>
          <a:srcRect/>
          <a:stretch>
            <a:fillRect/>
          </a:stretch>
        </p:blipFill>
        <p:spPr bwMode="auto">
          <a:xfrm>
            <a:off x="7953375" y="772255"/>
            <a:ext cx="4098926" cy="5812234"/>
          </a:xfrm>
          <a:prstGeom prst="rect">
            <a:avLst/>
          </a:prstGeom>
          <a:noFill/>
        </p:spPr>
      </p:pic>
    </p:spTree>
    <p:extLst>
      <p:ext uri="{BB962C8B-B14F-4D97-AF65-F5344CB8AC3E}">
        <p14:creationId xmlns:p14="http://schemas.microsoft.com/office/powerpoint/2010/main" xmlns="" val="3781104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xEl>
                                              <p:pRg st="1" end="1"/>
                                            </p:txEl>
                                          </p:spTgt>
                                        </p:tgtEl>
                                        <p:attrNameLst>
                                          <p:attrName>style.visibility</p:attrName>
                                        </p:attrNameLst>
                                      </p:cBhvr>
                                      <p:to>
                                        <p:strVal val="visible"/>
                                      </p:to>
                                    </p:set>
                                    <p:anim calcmode="lin" valueType="num">
                                      <p:cBhvr additive="base">
                                        <p:cTn id="7" dur="500" fill="hold"/>
                                        <p:tgtEl>
                                          <p:spTgt spid="11">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
                                            <p:txEl>
                                              <p:pRg st="2" end="2"/>
                                            </p:txEl>
                                          </p:spTgt>
                                        </p:tgtEl>
                                        <p:attrNameLst>
                                          <p:attrName>style.visibility</p:attrName>
                                        </p:attrNameLst>
                                      </p:cBhvr>
                                      <p:to>
                                        <p:strVal val="visible"/>
                                      </p:to>
                                    </p:set>
                                    <p:anim calcmode="lin" valueType="num">
                                      <p:cBhvr additive="base">
                                        <p:cTn id="13" dur="500" fill="hold"/>
                                        <p:tgtEl>
                                          <p:spTgt spid="11">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
                                            <p:txEl>
                                              <p:pRg st="3" end="3"/>
                                            </p:txEl>
                                          </p:spTgt>
                                        </p:tgtEl>
                                        <p:attrNameLst>
                                          <p:attrName>style.visibility</p:attrName>
                                        </p:attrNameLst>
                                      </p:cBhvr>
                                      <p:to>
                                        <p:strVal val="visible"/>
                                      </p:to>
                                    </p:set>
                                    <p:anim calcmode="lin" valueType="num">
                                      <p:cBhvr additive="base">
                                        <p:cTn id="19" dur="500" fill="hold"/>
                                        <p:tgtEl>
                                          <p:spTgt spid="11">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uiExpand="1"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smtClean="0">
                <a:solidFill>
                  <a:srgbClr val="C00000"/>
                </a:solidFill>
              </a:rPr>
              <a:t>DMA and 8237 DMA Controller.</a:t>
            </a:r>
            <a:endParaRPr lang="en-US" dirty="0">
              <a:solidFill>
                <a:srgbClr val="C00000"/>
              </a:solidFill>
            </a:endParaRPr>
          </a:p>
        </p:txBody>
      </p:sp>
      <p:sp>
        <p:nvSpPr>
          <p:cNvPr id="11" name="Content Placeholder 10"/>
          <p:cNvSpPr>
            <a:spLocks noGrp="1"/>
          </p:cNvSpPr>
          <p:nvPr>
            <p:ph idx="1"/>
          </p:nvPr>
        </p:nvSpPr>
        <p:spPr>
          <a:xfrm>
            <a:off x="131179" y="863444"/>
            <a:ext cx="7907922" cy="5616485"/>
          </a:xfrm>
        </p:spPr>
        <p:txBody>
          <a:bodyPr/>
          <a:lstStyle/>
          <a:p>
            <a:r>
              <a:rPr lang="en-US" sz="3600" b="1" dirty="0" smtClean="0"/>
              <a:t>Pin Configuration:</a:t>
            </a:r>
          </a:p>
          <a:p>
            <a:pPr>
              <a:buNone/>
            </a:pPr>
            <a:r>
              <a:rPr lang="en-US" sz="3600" b="1" dirty="0" err="1" smtClean="0"/>
              <a:t>IOR:</a:t>
            </a:r>
            <a:r>
              <a:rPr lang="en-US" sz="3600" dirty="0" err="1" smtClean="0"/>
              <a:t>It</a:t>
            </a:r>
            <a:r>
              <a:rPr lang="en-US" sz="3600" dirty="0" smtClean="0"/>
              <a:t> is an active low bi-directional </a:t>
            </a:r>
            <a:r>
              <a:rPr lang="en-US" sz="3600" dirty="0" err="1" smtClean="0"/>
              <a:t>tristate</a:t>
            </a:r>
            <a:r>
              <a:rPr lang="en-US" sz="3600" dirty="0" smtClean="0"/>
              <a:t> line. </a:t>
            </a:r>
          </a:p>
          <a:p>
            <a:pPr>
              <a:buNone/>
            </a:pPr>
            <a:r>
              <a:rPr lang="en-US" sz="3600" dirty="0" smtClean="0"/>
              <a:t>This signal is generated during the DMA cycle to read data from the I/O device.</a:t>
            </a:r>
          </a:p>
          <a:p>
            <a:pPr>
              <a:buNone/>
            </a:pPr>
            <a:r>
              <a:rPr lang="en-US" sz="3600" b="1" dirty="0" smtClean="0"/>
              <a:t>IOW: </a:t>
            </a:r>
            <a:r>
              <a:rPr lang="en-US" sz="3600" dirty="0" smtClean="0"/>
              <a:t>It is an active low bi-directional </a:t>
            </a:r>
            <a:r>
              <a:rPr lang="en-US" sz="3600" dirty="0" err="1" smtClean="0"/>
              <a:t>tristate</a:t>
            </a:r>
            <a:r>
              <a:rPr lang="en-US" sz="3600" dirty="0" smtClean="0"/>
              <a:t> line. </a:t>
            </a:r>
          </a:p>
          <a:p>
            <a:pPr>
              <a:buNone/>
            </a:pPr>
            <a:r>
              <a:rPr lang="en-US" sz="3600" dirty="0" smtClean="0"/>
              <a:t>This signal is generated during the DMA read cycle to write data into the I/O device.</a:t>
            </a:r>
            <a:endParaRPr lang="en-US" sz="3600" b="1" dirty="0" smtClean="0"/>
          </a:p>
        </p:txBody>
      </p:sp>
      <p:pic>
        <p:nvPicPr>
          <p:cNvPr id="1026" name="Picture 2" descr="Pin Configuration of 8237 DMA Controller"/>
          <p:cNvPicPr>
            <a:picLocks noChangeAspect="1" noChangeArrowheads="1"/>
          </p:cNvPicPr>
          <p:nvPr/>
        </p:nvPicPr>
        <p:blipFill>
          <a:blip r:embed="rId2"/>
          <a:srcRect/>
          <a:stretch>
            <a:fillRect/>
          </a:stretch>
        </p:blipFill>
        <p:spPr bwMode="auto">
          <a:xfrm>
            <a:off x="7953375" y="772255"/>
            <a:ext cx="4098926" cy="5812234"/>
          </a:xfrm>
          <a:prstGeom prst="rect">
            <a:avLst/>
          </a:prstGeom>
          <a:noFill/>
        </p:spPr>
      </p:pic>
    </p:spTree>
    <p:extLst>
      <p:ext uri="{BB962C8B-B14F-4D97-AF65-F5344CB8AC3E}">
        <p14:creationId xmlns:p14="http://schemas.microsoft.com/office/powerpoint/2010/main" xmlns="" val="3781104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xEl>
                                              <p:pRg st="1" end="1"/>
                                            </p:txEl>
                                          </p:spTgt>
                                        </p:tgtEl>
                                        <p:attrNameLst>
                                          <p:attrName>style.visibility</p:attrName>
                                        </p:attrNameLst>
                                      </p:cBhvr>
                                      <p:to>
                                        <p:strVal val="visible"/>
                                      </p:to>
                                    </p:set>
                                    <p:anim calcmode="lin" valueType="num">
                                      <p:cBhvr additive="base">
                                        <p:cTn id="7" dur="500" fill="hold"/>
                                        <p:tgtEl>
                                          <p:spTgt spid="11">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
                                            <p:txEl>
                                              <p:pRg st="2" end="2"/>
                                            </p:txEl>
                                          </p:spTgt>
                                        </p:tgtEl>
                                        <p:attrNameLst>
                                          <p:attrName>style.visibility</p:attrName>
                                        </p:attrNameLst>
                                      </p:cBhvr>
                                      <p:to>
                                        <p:strVal val="visible"/>
                                      </p:to>
                                    </p:set>
                                    <p:anim calcmode="lin" valueType="num">
                                      <p:cBhvr additive="base">
                                        <p:cTn id="13" dur="500" fill="hold"/>
                                        <p:tgtEl>
                                          <p:spTgt spid="11">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
                                            <p:txEl>
                                              <p:pRg st="3" end="3"/>
                                            </p:txEl>
                                          </p:spTgt>
                                        </p:tgtEl>
                                        <p:attrNameLst>
                                          <p:attrName>style.visibility</p:attrName>
                                        </p:attrNameLst>
                                      </p:cBhvr>
                                      <p:to>
                                        <p:strVal val="visible"/>
                                      </p:to>
                                    </p:set>
                                    <p:anim calcmode="lin" valueType="num">
                                      <p:cBhvr additive="base">
                                        <p:cTn id="19" dur="500" fill="hold"/>
                                        <p:tgtEl>
                                          <p:spTgt spid="11">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1">
                                            <p:txEl>
                                              <p:pRg st="4" end="4"/>
                                            </p:txEl>
                                          </p:spTgt>
                                        </p:tgtEl>
                                        <p:attrNameLst>
                                          <p:attrName>style.visibility</p:attrName>
                                        </p:attrNameLst>
                                      </p:cBhvr>
                                      <p:to>
                                        <p:strVal val="visible"/>
                                      </p:to>
                                    </p:set>
                                    <p:anim calcmode="lin" valueType="num">
                                      <p:cBhvr additive="base">
                                        <p:cTn id="25" dur="500" fill="hold"/>
                                        <p:tgtEl>
                                          <p:spTgt spid="11">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1">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uiExpand="1"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smtClean="0">
                <a:solidFill>
                  <a:srgbClr val="C00000"/>
                </a:solidFill>
              </a:rPr>
              <a:t>DMA and 8237 DMA Controller.</a:t>
            </a:r>
            <a:endParaRPr lang="en-US" dirty="0">
              <a:solidFill>
                <a:srgbClr val="C00000"/>
              </a:solidFill>
            </a:endParaRPr>
          </a:p>
        </p:txBody>
      </p:sp>
      <p:sp>
        <p:nvSpPr>
          <p:cNvPr id="11" name="Content Placeholder 10"/>
          <p:cNvSpPr>
            <a:spLocks noGrp="1"/>
          </p:cNvSpPr>
          <p:nvPr>
            <p:ph idx="1"/>
          </p:nvPr>
        </p:nvSpPr>
        <p:spPr>
          <a:xfrm>
            <a:off x="131179" y="863444"/>
            <a:ext cx="7907922" cy="5616485"/>
          </a:xfrm>
        </p:spPr>
        <p:txBody>
          <a:bodyPr/>
          <a:lstStyle/>
          <a:p>
            <a:r>
              <a:rPr lang="en-US" sz="3600" b="1" dirty="0" smtClean="0"/>
              <a:t>Pin Configuration:</a:t>
            </a:r>
          </a:p>
          <a:p>
            <a:pPr>
              <a:buNone/>
            </a:pPr>
            <a:r>
              <a:rPr lang="en-US" sz="3600" b="1" dirty="0" smtClean="0"/>
              <a:t>A</a:t>
            </a:r>
            <a:r>
              <a:rPr lang="en-US" sz="3600" b="1" baseline="-25000" dirty="0" smtClean="0"/>
              <a:t>0</a:t>
            </a:r>
            <a:r>
              <a:rPr lang="en-US" sz="3600" b="1" dirty="0" smtClean="0"/>
              <a:t> – A</a:t>
            </a:r>
            <a:r>
              <a:rPr lang="en-US" sz="3600" b="1" baseline="-25000" dirty="0" smtClean="0"/>
              <a:t>3</a:t>
            </a:r>
            <a:r>
              <a:rPr lang="en-US" sz="3600" dirty="0" smtClean="0"/>
              <a:t>These are bi-directional, address lines. the 8237 provides lower bits of memory address on these lines.</a:t>
            </a:r>
          </a:p>
          <a:p>
            <a:pPr>
              <a:buNone/>
            </a:pPr>
            <a:r>
              <a:rPr lang="en-US" sz="3600" b="1" dirty="0" smtClean="0"/>
              <a:t>A</a:t>
            </a:r>
            <a:r>
              <a:rPr lang="en-US" sz="3600" b="1" baseline="-25000" dirty="0" smtClean="0"/>
              <a:t>4</a:t>
            </a:r>
            <a:r>
              <a:rPr lang="en-US" sz="3600" b="1" dirty="0" smtClean="0"/>
              <a:t> – A</a:t>
            </a:r>
            <a:r>
              <a:rPr lang="en-US" sz="3600" b="1" baseline="-25000" dirty="0" smtClean="0"/>
              <a:t>7</a:t>
            </a:r>
            <a:r>
              <a:rPr lang="en-US" sz="3600" dirty="0" smtClean="0"/>
              <a:t>These are </a:t>
            </a:r>
            <a:r>
              <a:rPr lang="en-US" sz="3600" dirty="0" err="1" smtClean="0"/>
              <a:t>tristate</a:t>
            </a:r>
            <a:r>
              <a:rPr lang="en-US" sz="3600" dirty="0" smtClean="0"/>
              <a:t> address output lines. </a:t>
            </a:r>
          </a:p>
          <a:p>
            <a:pPr>
              <a:buNone/>
            </a:pPr>
            <a:r>
              <a:rPr lang="en-US" sz="3600" dirty="0" smtClean="0"/>
              <a:t>	the 8237 transfers higher bits of memory addressed on these lines.</a:t>
            </a:r>
          </a:p>
        </p:txBody>
      </p:sp>
      <p:pic>
        <p:nvPicPr>
          <p:cNvPr id="1026" name="Picture 2" descr="Pin Configuration of 8237 DMA Controller"/>
          <p:cNvPicPr>
            <a:picLocks noChangeAspect="1" noChangeArrowheads="1"/>
          </p:cNvPicPr>
          <p:nvPr/>
        </p:nvPicPr>
        <p:blipFill>
          <a:blip r:embed="rId2"/>
          <a:srcRect/>
          <a:stretch>
            <a:fillRect/>
          </a:stretch>
        </p:blipFill>
        <p:spPr bwMode="auto">
          <a:xfrm>
            <a:off x="7953375" y="772255"/>
            <a:ext cx="4098926" cy="5812234"/>
          </a:xfrm>
          <a:prstGeom prst="rect">
            <a:avLst/>
          </a:prstGeom>
          <a:noFill/>
        </p:spPr>
      </p:pic>
    </p:spTree>
    <p:extLst>
      <p:ext uri="{BB962C8B-B14F-4D97-AF65-F5344CB8AC3E}">
        <p14:creationId xmlns:p14="http://schemas.microsoft.com/office/powerpoint/2010/main" xmlns="" val="3781104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 calcmode="lin" valueType="num">
                                      <p:cBhvr additive="base">
                                        <p:cTn id="7"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
                                            <p:txEl>
                                              <p:pRg st="1" end="1"/>
                                            </p:txEl>
                                          </p:spTgt>
                                        </p:tgtEl>
                                        <p:attrNameLst>
                                          <p:attrName>style.visibility</p:attrName>
                                        </p:attrNameLst>
                                      </p:cBhvr>
                                      <p:to>
                                        <p:strVal val="visible"/>
                                      </p:to>
                                    </p:set>
                                    <p:anim calcmode="lin" valueType="num">
                                      <p:cBhvr additive="base">
                                        <p:cTn id="13" dur="500" fill="hold"/>
                                        <p:tgtEl>
                                          <p:spTgt spid="1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
                                            <p:txEl>
                                              <p:pRg st="2" end="2"/>
                                            </p:txEl>
                                          </p:spTgt>
                                        </p:tgtEl>
                                        <p:attrNameLst>
                                          <p:attrName>style.visibility</p:attrName>
                                        </p:attrNameLst>
                                      </p:cBhvr>
                                      <p:to>
                                        <p:strVal val="visible"/>
                                      </p:to>
                                    </p:set>
                                    <p:anim calcmode="lin" valueType="num">
                                      <p:cBhvr additive="base">
                                        <p:cTn id="19" dur="500" fill="hold"/>
                                        <p:tgtEl>
                                          <p:spTgt spid="11">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1">
                                            <p:txEl>
                                              <p:pRg st="3" end="3"/>
                                            </p:txEl>
                                          </p:spTgt>
                                        </p:tgtEl>
                                        <p:attrNameLst>
                                          <p:attrName>style.visibility</p:attrName>
                                        </p:attrNameLst>
                                      </p:cBhvr>
                                      <p:to>
                                        <p:strVal val="visible"/>
                                      </p:to>
                                    </p:set>
                                    <p:anim calcmode="lin" valueType="num">
                                      <p:cBhvr additive="base">
                                        <p:cTn id="25" dur="500" fill="hold"/>
                                        <p:tgtEl>
                                          <p:spTgt spid="11">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1">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smtClean="0">
                <a:solidFill>
                  <a:srgbClr val="C00000"/>
                </a:solidFill>
              </a:rPr>
              <a:t>DMA and 8237 DMA Controller.</a:t>
            </a:r>
            <a:endParaRPr lang="en-US" dirty="0">
              <a:solidFill>
                <a:srgbClr val="C00000"/>
              </a:solidFill>
            </a:endParaRPr>
          </a:p>
        </p:txBody>
      </p:sp>
      <p:sp>
        <p:nvSpPr>
          <p:cNvPr id="11" name="Content Placeholder 10"/>
          <p:cNvSpPr>
            <a:spLocks noGrp="1"/>
          </p:cNvSpPr>
          <p:nvPr>
            <p:ph idx="1"/>
          </p:nvPr>
        </p:nvSpPr>
        <p:spPr>
          <a:xfrm>
            <a:off x="131179" y="863444"/>
            <a:ext cx="7907922" cy="5616485"/>
          </a:xfrm>
        </p:spPr>
        <p:txBody>
          <a:bodyPr/>
          <a:lstStyle/>
          <a:p>
            <a:r>
              <a:rPr lang="en-US" sz="3600" b="1" dirty="0" smtClean="0"/>
              <a:t>Pin Configuration:</a:t>
            </a:r>
          </a:p>
          <a:p>
            <a:r>
              <a:rPr lang="en-US" sz="3600" b="1" dirty="0" smtClean="0"/>
              <a:t>MEMR: </a:t>
            </a:r>
            <a:r>
              <a:rPr lang="en-US" sz="3600" dirty="0" smtClean="0"/>
              <a:t>It is an active low </a:t>
            </a:r>
            <a:r>
              <a:rPr lang="en-US" sz="3600" dirty="0" err="1" smtClean="0"/>
              <a:t>tristate</a:t>
            </a:r>
            <a:r>
              <a:rPr lang="en-US" sz="3600" dirty="0" smtClean="0"/>
              <a:t> output line.</a:t>
            </a:r>
          </a:p>
          <a:p>
            <a:r>
              <a:rPr lang="en-US" sz="3600" dirty="0" smtClean="0"/>
              <a:t>during memory to memory transfer cycle to read the contents of source memory.</a:t>
            </a:r>
          </a:p>
          <a:p>
            <a:r>
              <a:rPr lang="en-US" sz="3600" b="1" dirty="0" err="1" smtClean="0"/>
              <a:t>MEMW</a:t>
            </a:r>
            <a:r>
              <a:rPr lang="en-US" sz="3600" dirty="0" err="1" smtClean="0"/>
              <a:t>It</a:t>
            </a:r>
            <a:r>
              <a:rPr lang="en-US" sz="3600" dirty="0" smtClean="0"/>
              <a:t> is an active low </a:t>
            </a:r>
            <a:r>
              <a:rPr lang="en-US" sz="3600" dirty="0" err="1" smtClean="0"/>
              <a:t>tristate</a:t>
            </a:r>
            <a:r>
              <a:rPr lang="en-US" sz="3600" dirty="0" smtClean="0"/>
              <a:t> output line. </a:t>
            </a:r>
          </a:p>
          <a:p>
            <a:r>
              <a:rPr lang="en-US" sz="3600" dirty="0" smtClean="0"/>
              <a:t>during the memory-to-memory transfer cycle to write data into destination memory.</a:t>
            </a:r>
            <a:endParaRPr lang="en-US" sz="3600" b="1" dirty="0" smtClean="0"/>
          </a:p>
          <a:p>
            <a:endParaRPr lang="en-US" sz="3600" b="1" dirty="0" smtClean="0"/>
          </a:p>
        </p:txBody>
      </p:sp>
      <p:pic>
        <p:nvPicPr>
          <p:cNvPr id="1026" name="Picture 2" descr="Pin Configuration of 8237 DMA Controller"/>
          <p:cNvPicPr>
            <a:picLocks noChangeAspect="1" noChangeArrowheads="1"/>
          </p:cNvPicPr>
          <p:nvPr/>
        </p:nvPicPr>
        <p:blipFill>
          <a:blip r:embed="rId2"/>
          <a:srcRect/>
          <a:stretch>
            <a:fillRect/>
          </a:stretch>
        </p:blipFill>
        <p:spPr bwMode="auto">
          <a:xfrm>
            <a:off x="7953375" y="772255"/>
            <a:ext cx="4098926" cy="5812234"/>
          </a:xfrm>
          <a:prstGeom prst="rect">
            <a:avLst/>
          </a:prstGeom>
          <a:noFill/>
        </p:spPr>
      </p:pic>
    </p:spTree>
    <p:extLst>
      <p:ext uri="{BB962C8B-B14F-4D97-AF65-F5344CB8AC3E}">
        <p14:creationId xmlns:p14="http://schemas.microsoft.com/office/powerpoint/2010/main" xmlns="" val="3781104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 calcmode="lin" valueType="num">
                                      <p:cBhvr additive="base">
                                        <p:cTn id="7"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
                                            <p:txEl>
                                              <p:pRg st="1" end="1"/>
                                            </p:txEl>
                                          </p:spTgt>
                                        </p:tgtEl>
                                        <p:attrNameLst>
                                          <p:attrName>style.visibility</p:attrName>
                                        </p:attrNameLst>
                                      </p:cBhvr>
                                      <p:to>
                                        <p:strVal val="visible"/>
                                      </p:to>
                                    </p:set>
                                    <p:anim calcmode="lin" valueType="num">
                                      <p:cBhvr additive="base">
                                        <p:cTn id="13" dur="500" fill="hold"/>
                                        <p:tgtEl>
                                          <p:spTgt spid="1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
                                            <p:txEl>
                                              <p:pRg st="2" end="2"/>
                                            </p:txEl>
                                          </p:spTgt>
                                        </p:tgtEl>
                                        <p:attrNameLst>
                                          <p:attrName>style.visibility</p:attrName>
                                        </p:attrNameLst>
                                      </p:cBhvr>
                                      <p:to>
                                        <p:strVal val="visible"/>
                                      </p:to>
                                    </p:set>
                                    <p:anim calcmode="lin" valueType="num">
                                      <p:cBhvr additive="base">
                                        <p:cTn id="19" dur="500" fill="hold"/>
                                        <p:tgtEl>
                                          <p:spTgt spid="11">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1">
                                            <p:txEl>
                                              <p:pRg st="3" end="3"/>
                                            </p:txEl>
                                          </p:spTgt>
                                        </p:tgtEl>
                                        <p:attrNameLst>
                                          <p:attrName>style.visibility</p:attrName>
                                        </p:attrNameLst>
                                      </p:cBhvr>
                                      <p:to>
                                        <p:strVal val="visible"/>
                                      </p:to>
                                    </p:set>
                                    <p:anim calcmode="lin" valueType="num">
                                      <p:cBhvr additive="base">
                                        <p:cTn id="25" dur="500" fill="hold"/>
                                        <p:tgtEl>
                                          <p:spTgt spid="11">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1">
                                            <p:txEl>
                                              <p:pRg st="4" end="4"/>
                                            </p:txEl>
                                          </p:spTgt>
                                        </p:tgtEl>
                                        <p:attrNameLst>
                                          <p:attrName>style.visibility</p:attrName>
                                        </p:attrNameLst>
                                      </p:cBhvr>
                                      <p:to>
                                        <p:strVal val="visible"/>
                                      </p:to>
                                    </p:set>
                                    <p:anim calcmode="lin" valueType="num">
                                      <p:cBhvr additive="base">
                                        <p:cTn id="31" dur="500" fill="hold"/>
                                        <p:tgtEl>
                                          <p:spTgt spid="11">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1">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smtClean="0">
                <a:solidFill>
                  <a:srgbClr val="C00000"/>
                </a:solidFill>
              </a:rPr>
              <a:t>DMA and 8237 DMA Controller.</a:t>
            </a:r>
            <a:endParaRPr lang="en-US" dirty="0">
              <a:solidFill>
                <a:srgbClr val="C00000"/>
              </a:solidFill>
            </a:endParaRPr>
          </a:p>
        </p:txBody>
      </p:sp>
      <p:sp>
        <p:nvSpPr>
          <p:cNvPr id="11" name="Content Placeholder 10"/>
          <p:cNvSpPr>
            <a:spLocks noGrp="1"/>
          </p:cNvSpPr>
          <p:nvPr>
            <p:ph idx="1"/>
          </p:nvPr>
        </p:nvSpPr>
        <p:spPr>
          <a:xfrm>
            <a:off x="131179" y="863444"/>
            <a:ext cx="7907922" cy="5616485"/>
          </a:xfrm>
        </p:spPr>
        <p:txBody>
          <a:bodyPr/>
          <a:lstStyle/>
          <a:p>
            <a:r>
              <a:rPr lang="en-US" sz="3600" b="1" dirty="0" smtClean="0"/>
              <a:t>Pin Configuration:</a:t>
            </a:r>
          </a:p>
          <a:p>
            <a:r>
              <a:rPr lang="en-US" sz="3600" b="1" dirty="0" smtClean="0"/>
              <a:t>DB</a:t>
            </a:r>
            <a:r>
              <a:rPr lang="en-US" sz="3600" b="1" baseline="-25000" dirty="0" smtClean="0"/>
              <a:t>0</a:t>
            </a:r>
            <a:r>
              <a:rPr lang="en-US" sz="3600" b="1" dirty="0" smtClean="0"/>
              <a:t> – DB</a:t>
            </a:r>
            <a:r>
              <a:rPr lang="en-US" sz="3600" b="1" baseline="-25000" dirty="0" smtClean="0"/>
              <a:t>7</a:t>
            </a:r>
            <a:r>
              <a:rPr lang="en-US" sz="3600" dirty="0" smtClean="0"/>
              <a:t>These are bi-directional </a:t>
            </a:r>
            <a:r>
              <a:rPr lang="en-US" sz="3600" dirty="0" err="1" smtClean="0"/>
              <a:t>tristate</a:t>
            </a:r>
            <a:r>
              <a:rPr lang="en-US" sz="3600" dirty="0" smtClean="0"/>
              <a:t> buffered data lines.</a:t>
            </a:r>
          </a:p>
          <a:p>
            <a:r>
              <a:rPr lang="en-US" sz="3600" dirty="0" smtClean="0"/>
              <a:t>these lines are used to transfer data between the CPU and 8237 registers. </a:t>
            </a:r>
            <a:endParaRPr lang="en-US" sz="3600" b="1" dirty="0" smtClean="0"/>
          </a:p>
          <a:p>
            <a:r>
              <a:rPr lang="en-US" sz="3600" b="1" dirty="0" smtClean="0"/>
              <a:t>DREQ</a:t>
            </a:r>
            <a:r>
              <a:rPr lang="en-US" sz="3600" b="1" baseline="-25000" dirty="0" smtClean="0"/>
              <a:t>0</a:t>
            </a:r>
            <a:r>
              <a:rPr lang="en-US" sz="3600" b="1" dirty="0" smtClean="0"/>
              <a:t> –DREQ</a:t>
            </a:r>
            <a:r>
              <a:rPr lang="en-US" sz="3600" b="1" baseline="-25000" dirty="0" smtClean="0"/>
              <a:t>3</a:t>
            </a:r>
            <a:r>
              <a:rPr lang="en-US" sz="3600" b="1" dirty="0" smtClean="0"/>
              <a:t> :</a:t>
            </a:r>
            <a:r>
              <a:rPr lang="en-US" sz="3600" dirty="0" smtClean="0"/>
              <a:t>These are asynchronous DMA channel request lines used by the peripheral. these lines can be used as either active high or active low input. </a:t>
            </a:r>
            <a:r>
              <a:rPr lang="en-US" sz="3600" b="1" dirty="0" smtClean="0"/>
              <a:t> – </a:t>
            </a:r>
          </a:p>
        </p:txBody>
      </p:sp>
      <p:pic>
        <p:nvPicPr>
          <p:cNvPr id="1026" name="Picture 2" descr="Pin Configuration of 8237 DMA Controller"/>
          <p:cNvPicPr>
            <a:picLocks noChangeAspect="1" noChangeArrowheads="1"/>
          </p:cNvPicPr>
          <p:nvPr/>
        </p:nvPicPr>
        <p:blipFill>
          <a:blip r:embed="rId2"/>
          <a:srcRect/>
          <a:stretch>
            <a:fillRect/>
          </a:stretch>
        </p:blipFill>
        <p:spPr bwMode="auto">
          <a:xfrm>
            <a:off x="7953375" y="772255"/>
            <a:ext cx="4098926" cy="5812234"/>
          </a:xfrm>
          <a:prstGeom prst="rect">
            <a:avLst/>
          </a:prstGeom>
          <a:noFill/>
        </p:spPr>
      </p:pic>
    </p:spTree>
    <p:extLst>
      <p:ext uri="{BB962C8B-B14F-4D97-AF65-F5344CB8AC3E}">
        <p14:creationId xmlns:p14="http://schemas.microsoft.com/office/powerpoint/2010/main" xmlns="" val="3781104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 calcmode="lin" valueType="num">
                                      <p:cBhvr additive="base">
                                        <p:cTn id="7"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
                                            <p:txEl>
                                              <p:pRg st="1" end="1"/>
                                            </p:txEl>
                                          </p:spTgt>
                                        </p:tgtEl>
                                        <p:attrNameLst>
                                          <p:attrName>style.visibility</p:attrName>
                                        </p:attrNameLst>
                                      </p:cBhvr>
                                      <p:to>
                                        <p:strVal val="visible"/>
                                      </p:to>
                                    </p:set>
                                    <p:anim calcmode="lin" valueType="num">
                                      <p:cBhvr additive="base">
                                        <p:cTn id="13" dur="500" fill="hold"/>
                                        <p:tgtEl>
                                          <p:spTgt spid="1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
                                            <p:txEl>
                                              <p:pRg st="2" end="2"/>
                                            </p:txEl>
                                          </p:spTgt>
                                        </p:tgtEl>
                                        <p:attrNameLst>
                                          <p:attrName>style.visibility</p:attrName>
                                        </p:attrNameLst>
                                      </p:cBhvr>
                                      <p:to>
                                        <p:strVal val="visible"/>
                                      </p:to>
                                    </p:set>
                                    <p:anim calcmode="lin" valueType="num">
                                      <p:cBhvr additive="base">
                                        <p:cTn id="19" dur="500" fill="hold"/>
                                        <p:tgtEl>
                                          <p:spTgt spid="11">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1">
                                            <p:txEl>
                                              <p:pRg st="3" end="3"/>
                                            </p:txEl>
                                          </p:spTgt>
                                        </p:tgtEl>
                                        <p:attrNameLst>
                                          <p:attrName>style.visibility</p:attrName>
                                        </p:attrNameLst>
                                      </p:cBhvr>
                                      <p:to>
                                        <p:strVal val="visible"/>
                                      </p:to>
                                    </p:set>
                                    <p:anim calcmode="lin" valueType="num">
                                      <p:cBhvr additive="base">
                                        <p:cTn id="25" dur="500" fill="hold"/>
                                        <p:tgtEl>
                                          <p:spTgt spid="11">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1">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smtClean="0">
                <a:solidFill>
                  <a:srgbClr val="C00000"/>
                </a:solidFill>
              </a:rPr>
              <a:t>DMA and 8237 DMA Controller.</a:t>
            </a:r>
            <a:endParaRPr lang="en-US" dirty="0">
              <a:solidFill>
                <a:srgbClr val="C00000"/>
              </a:solidFill>
            </a:endParaRPr>
          </a:p>
        </p:txBody>
      </p:sp>
      <p:sp>
        <p:nvSpPr>
          <p:cNvPr id="11" name="Content Placeholder 10"/>
          <p:cNvSpPr>
            <a:spLocks noGrp="1"/>
          </p:cNvSpPr>
          <p:nvPr>
            <p:ph idx="1"/>
          </p:nvPr>
        </p:nvSpPr>
        <p:spPr>
          <a:xfrm>
            <a:off x="131179" y="863444"/>
            <a:ext cx="7907922" cy="5616485"/>
          </a:xfrm>
        </p:spPr>
        <p:txBody>
          <a:bodyPr/>
          <a:lstStyle/>
          <a:p>
            <a:r>
              <a:rPr lang="en-US" sz="3600" b="1" dirty="0" smtClean="0"/>
              <a:t>Pin Configuration:</a:t>
            </a:r>
          </a:p>
          <a:p>
            <a:r>
              <a:rPr lang="en-US" sz="3600" b="1" dirty="0" smtClean="0"/>
              <a:t>DACK</a:t>
            </a:r>
            <a:r>
              <a:rPr lang="en-US" sz="3600" b="1" baseline="-25000" dirty="0" smtClean="0"/>
              <a:t>0</a:t>
            </a:r>
            <a:r>
              <a:rPr lang="en-US" sz="3600" b="1" dirty="0" smtClean="0"/>
              <a:t>–DACK</a:t>
            </a:r>
            <a:r>
              <a:rPr lang="en-US" sz="3600" b="1" baseline="-25000" dirty="0" smtClean="0"/>
              <a:t>3</a:t>
            </a:r>
            <a:r>
              <a:rPr lang="en-US" sz="3600" b="1" dirty="0" smtClean="0"/>
              <a:t>:</a:t>
            </a:r>
            <a:r>
              <a:rPr lang="en-US" sz="3600" dirty="0" smtClean="0"/>
              <a:t>These are DMA acknowledge output lines. </a:t>
            </a:r>
          </a:p>
          <a:p>
            <a:r>
              <a:rPr lang="en-US" sz="3600" dirty="0" smtClean="0"/>
              <a:t>The signal indicates that the requesting peripheral has been granted for the DMA cycle.</a:t>
            </a:r>
          </a:p>
          <a:p>
            <a:r>
              <a:rPr lang="en-US" sz="3600" b="1" dirty="0" smtClean="0"/>
              <a:t>EOP: </a:t>
            </a:r>
            <a:r>
              <a:rPr lang="en-US" sz="3600" dirty="0" smtClean="0"/>
              <a:t>End of Process: It is an active low bi-directional signal.</a:t>
            </a:r>
          </a:p>
          <a:p>
            <a:r>
              <a:rPr lang="en-US" sz="3600" dirty="0" smtClean="0"/>
              <a:t> This line is also used to terminate the DMA cycle. </a:t>
            </a:r>
            <a:endParaRPr lang="en-US" sz="3600" b="1" dirty="0" smtClean="0"/>
          </a:p>
          <a:p>
            <a:endParaRPr lang="en-US" sz="3600" b="1" dirty="0" smtClean="0"/>
          </a:p>
        </p:txBody>
      </p:sp>
      <p:pic>
        <p:nvPicPr>
          <p:cNvPr id="1026" name="Picture 2" descr="Pin Configuration of 8237 DMA Controller"/>
          <p:cNvPicPr>
            <a:picLocks noChangeAspect="1" noChangeArrowheads="1"/>
          </p:cNvPicPr>
          <p:nvPr/>
        </p:nvPicPr>
        <p:blipFill>
          <a:blip r:embed="rId2"/>
          <a:srcRect/>
          <a:stretch>
            <a:fillRect/>
          </a:stretch>
        </p:blipFill>
        <p:spPr bwMode="auto">
          <a:xfrm>
            <a:off x="7953375" y="772255"/>
            <a:ext cx="4098926" cy="5812234"/>
          </a:xfrm>
          <a:prstGeom prst="rect">
            <a:avLst/>
          </a:prstGeom>
          <a:noFill/>
        </p:spPr>
      </p:pic>
    </p:spTree>
    <p:extLst>
      <p:ext uri="{BB962C8B-B14F-4D97-AF65-F5344CB8AC3E}">
        <p14:creationId xmlns:p14="http://schemas.microsoft.com/office/powerpoint/2010/main" xmlns="" val="3781104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 calcmode="lin" valueType="num">
                                      <p:cBhvr additive="base">
                                        <p:cTn id="7"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
                                            <p:txEl>
                                              <p:pRg st="1" end="1"/>
                                            </p:txEl>
                                          </p:spTgt>
                                        </p:tgtEl>
                                        <p:attrNameLst>
                                          <p:attrName>style.visibility</p:attrName>
                                        </p:attrNameLst>
                                      </p:cBhvr>
                                      <p:to>
                                        <p:strVal val="visible"/>
                                      </p:to>
                                    </p:set>
                                    <p:anim calcmode="lin" valueType="num">
                                      <p:cBhvr additive="base">
                                        <p:cTn id="13" dur="500" fill="hold"/>
                                        <p:tgtEl>
                                          <p:spTgt spid="1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
                                            <p:txEl>
                                              <p:pRg st="2" end="2"/>
                                            </p:txEl>
                                          </p:spTgt>
                                        </p:tgtEl>
                                        <p:attrNameLst>
                                          <p:attrName>style.visibility</p:attrName>
                                        </p:attrNameLst>
                                      </p:cBhvr>
                                      <p:to>
                                        <p:strVal val="visible"/>
                                      </p:to>
                                    </p:set>
                                    <p:anim calcmode="lin" valueType="num">
                                      <p:cBhvr additive="base">
                                        <p:cTn id="19" dur="500" fill="hold"/>
                                        <p:tgtEl>
                                          <p:spTgt spid="11">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1">
                                            <p:txEl>
                                              <p:pRg st="3" end="3"/>
                                            </p:txEl>
                                          </p:spTgt>
                                        </p:tgtEl>
                                        <p:attrNameLst>
                                          <p:attrName>style.visibility</p:attrName>
                                        </p:attrNameLst>
                                      </p:cBhvr>
                                      <p:to>
                                        <p:strVal val="visible"/>
                                      </p:to>
                                    </p:set>
                                    <p:anim calcmode="lin" valueType="num">
                                      <p:cBhvr additive="base">
                                        <p:cTn id="25" dur="500" fill="hold"/>
                                        <p:tgtEl>
                                          <p:spTgt spid="11">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1">
                                            <p:txEl>
                                              <p:pRg st="4" end="4"/>
                                            </p:txEl>
                                          </p:spTgt>
                                        </p:tgtEl>
                                        <p:attrNameLst>
                                          <p:attrName>style.visibility</p:attrName>
                                        </p:attrNameLst>
                                      </p:cBhvr>
                                      <p:to>
                                        <p:strVal val="visible"/>
                                      </p:to>
                                    </p:set>
                                    <p:anim calcmode="lin" valueType="num">
                                      <p:cBhvr additive="base">
                                        <p:cTn id="31" dur="500" fill="hold"/>
                                        <p:tgtEl>
                                          <p:spTgt spid="11">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1">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smtClean="0">
                <a:solidFill>
                  <a:srgbClr val="C00000"/>
                </a:solidFill>
              </a:rPr>
              <a:t>DMA and 8237 DMA Controller.</a:t>
            </a:r>
            <a:endParaRPr lang="en-US" dirty="0">
              <a:solidFill>
                <a:srgbClr val="C00000"/>
              </a:solidFill>
            </a:endParaRPr>
          </a:p>
        </p:txBody>
      </p:sp>
      <p:sp>
        <p:nvSpPr>
          <p:cNvPr id="11" name="Content Placeholder 10"/>
          <p:cNvSpPr>
            <a:spLocks noGrp="1"/>
          </p:cNvSpPr>
          <p:nvPr>
            <p:ph idx="1"/>
          </p:nvPr>
        </p:nvSpPr>
        <p:spPr>
          <a:xfrm>
            <a:off x="131179" y="863444"/>
            <a:ext cx="7907922" cy="5616485"/>
          </a:xfrm>
        </p:spPr>
        <p:txBody>
          <a:bodyPr/>
          <a:lstStyle/>
          <a:p>
            <a:r>
              <a:rPr lang="en-US" sz="3600" b="1" dirty="0" smtClean="0"/>
              <a:t>Block Diagram:</a:t>
            </a:r>
          </a:p>
        </p:txBody>
      </p:sp>
      <p:sp>
        <p:nvSpPr>
          <p:cNvPr id="61442" name="AutoShape 2" descr="8237 dma controller block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1444" name="AutoShape 4" descr="8237 dma controller block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1446" name="AutoShape 6" descr="8237 dma controller block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1448" name="AutoShape 8" descr="8237 dma controller block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1450" name="AutoShape 10" descr="8237 dma controller block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61451" name="Picture 11"/>
          <p:cNvPicPr>
            <a:picLocks noChangeAspect="1" noChangeArrowheads="1"/>
          </p:cNvPicPr>
          <p:nvPr/>
        </p:nvPicPr>
        <p:blipFill>
          <a:blip r:embed="rId2"/>
          <a:srcRect/>
          <a:stretch>
            <a:fillRect/>
          </a:stretch>
        </p:blipFill>
        <p:spPr bwMode="auto">
          <a:xfrm>
            <a:off x="1402080" y="1411923"/>
            <a:ext cx="9194800" cy="5067481"/>
          </a:xfrm>
          <a:prstGeom prst="rect">
            <a:avLst/>
          </a:prstGeom>
          <a:noFill/>
          <a:ln w="9525">
            <a:noFill/>
            <a:miter lim="800000"/>
            <a:headEnd/>
            <a:tailEnd/>
          </a:ln>
          <a:effectLst/>
        </p:spPr>
      </p:pic>
    </p:spTree>
    <p:extLst>
      <p:ext uri="{BB962C8B-B14F-4D97-AF65-F5344CB8AC3E}">
        <p14:creationId xmlns:p14="http://schemas.microsoft.com/office/powerpoint/2010/main" xmlns="" val="3781104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 calcmode="lin" valueType="num">
                                      <p:cBhvr additive="base">
                                        <p:cTn id="7"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nodeType="clickEffect">
                                  <p:stCondLst>
                                    <p:cond delay="0"/>
                                  </p:stCondLst>
                                  <p:childTnLst>
                                    <p:set>
                                      <p:cBhvr>
                                        <p:cTn id="12" dur="1" fill="hold">
                                          <p:stCondLst>
                                            <p:cond delay="0"/>
                                          </p:stCondLst>
                                        </p:cTn>
                                        <p:tgtEl>
                                          <p:spTgt spid="61451"/>
                                        </p:tgtEl>
                                        <p:attrNameLst>
                                          <p:attrName>style.visibility</p:attrName>
                                        </p:attrNameLst>
                                      </p:cBhvr>
                                      <p:to>
                                        <p:strVal val="visible"/>
                                      </p:to>
                                    </p:set>
                                    <p:animEffect transition="in" filter="wipe(down)">
                                      <p:cBhvr>
                                        <p:cTn id="13" dur="500"/>
                                        <p:tgtEl>
                                          <p:spTgt spid="614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90930" y="2305318"/>
            <a:ext cx="6434775" cy="1862048"/>
          </a:xfrm>
          <a:prstGeom prst="rect">
            <a:avLst/>
          </a:prstGeom>
        </p:spPr>
        <p:style>
          <a:lnRef idx="0">
            <a:schemeClr val="dk1"/>
          </a:lnRef>
          <a:fillRef idx="3">
            <a:schemeClr val="dk1"/>
          </a:fillRef>
          <a:effectRef idx="3">
            <a:schemeClr val="dk1"/>
          </a:effectRef>
          <a:fontRef idx="minor">
            <a:schemeClr val="lt1"/>
          </a:fontRef>
        </p:style>
        <p:txBody>
          <a:bodyPr wrap="none" rtlCol="0">
            <a:spAutoFit/>
          </a:bodyPr>
          <a:lstStyle/>
          <a:p>
            <a:r>
              <a:rPr lang="en-US" sz="11500" b="1" smtClean="0"/>
              <a:t>Thank You</a:t>
            </a:r>
            <a:endParaRPr lang="vi-VN" sz="11500" b="1"/>
          </a:p>
        </p:txBody>
      </p:sp>
    </p:spTree>
    <p:extLst>
      <p:ext uri="{BB962C8B-B14F-4D97-AF65-F5344CB8AC3E}">
        <p14:creationId xmlns:p14="http://schemas.microsoft.com/office/powerpoint/2010/main" xmlns="" val="101163320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44FBB8-10C6-445B-9ED6-E60A211563AE}"/>
              </a:ext>
            </a:extLst>
          </p:cNvPr>
          <p:cNvSpPr>
            <a:spLocks noGrp="1"/>
          </p:cNvSpPr>
          <p:nvPr>
            <p:ph type="title"/>
          </p:nvPr>
        </p:nvSpPr>
        <p:spPr>
          <a:xfrm>
            <a:off x="0" y="0"/>
            <a:ext cx="12192000" cy="711200"/>
          </a:xfrm>
        </p:spPr>
        <p:txBody>
          <a:bodyPr/>
          <a:lstStyle/>
          <a:p>
            <a:r>
              <a:rPr smtClean="0">
                <a:solidFill>
                  <a:srgbClr val="C00000"/>
                </a:solidFill>
              </a:rPr>
              <a:t>Flowchart</a:t>
            </a:r>
          </a:p>
        </p:txBody>
      </p:sp>
      <p:sp>
        <p:nvSpPr>
          <p:cNvPr id="4" name="Content Placeholder 3"/>
          <p:cNvSpPr>
            <a:spLocks noGrp="1"/>
          </p:cNvSpPr>
          <p:nvPr>
            <p:ph idx="1"/>
          </p:nvPr>
        </p:nvSpPr>
        <p:spPr/>
        <p:txBody>
          <a:bodyPr/>
          <a:lstStyle/>
          <a:p>
            <a:r>
              <a:rPr lang="en-US" sz="3600" dirty="0" smtClean="0">
                <a:latin typeface="+mj-lt"/>
                <a:cs typeface="Times New Roman" pitchFamily="18" charset="0"/>
              </a:rPr>
              <a:t>Flow chart is graphical representation of a flow of data and sequence of events during the execution of program.</a:t>
            </a:r>
          </a:p>
        </p:txBody>
      </p:sp>
      <p:pic>
        <p:nvPicPr>
          <p:cNvPr id="2050" name="Picture 2"/>
          <p:cNvPicPr>
            <a:picLocks noChangeAspect="1" noChangeArrowheads="1"/>
          </p:cNvPicPr>
          <p:nvPr/>
        </p:nvPicPr>
        <p:blipFill>
          <a:blip r:embed="rId2"/>
          <a:srcRect/>
          <a:stretch>
            <a:fillRect/>
          </a:stretch>
        </p:blipFill>
        <p:spPr bwMode="auto">
          <a:xfrm>
            <a:off x="3516195" y="2020888"/>
            <a:ext cx="4921368" cy="4532312"/>
          </a:xfrm>
          <a:prstGeom prst="rect">
            <a:avLst/>
          </a:prstGeom>
          <a:noFill/>
          <a:ln w="9525">
            <a:noFill/>
            <a:miter lim="800000"/>
            <a:headEnd/>
            <a:tailEnd/>
          </a:ln>
          <a:effectLst/>
        </p:spPr>
      </p:pic>
    </p:spTree>
    <p:extLst>
      <p:ext uri="{BB962C8B-B14F-4D97-AF65-F5344CB8AC3E}">
        <p14:creationId xmlns:p14="http://schemas.microsoft.com/office/powerpoint/2010/main" xmlns="" val="3781104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2050"/>
                                        </p:tgtEl>
                                        <p:attrNameLst>
                                          <p:attrName>style.visibility</p:attrName>
                                        </p:attrNameLst>
                                      </p:cBhvr>
                                      <p:to>
                                        <p:strVal val="visible"/>
                                      </p:to>
                                    </p:set>
                                    <p:animEffect transition="in" filter="wipe(down)">
                                      <p:cBhvr>
                                        <p:cTn id="14"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44FBB8-10C6-445B-9ED6-E60A211563AE}"/>
              </a:ext>
            </a:extLst>
          </p:cNvPr>
          <p:cNvSpPr>
            <a:spLocks noGrp="1"/>
          </p:cNvSpPr>
          <p:nvPr>
            <p:ph type="title"/>
          </p:nvPr>
        </p:nvSpPr>
        <p:spPr>
          <a:xfrm>
            <a:off x="0" y="0"/>
            <a:ext cx="12192000" cy="711200"/>
          </a:xfrm>
        </p:spPr>
        <p:txBody>
          <a:bodyPr/>
          <a:lstStyle/>
          <a:p>
            <a:r>
              <a:rPr smtClean="0">
                <a:solidFill>
                  <a:srgbClr val="C00000"/>
                </a:solidFill>
              </a:rPr>
              <a:t>Flowchart</a:t>
            </a:r>
          </a:p>
        </p:txBody>
      </p:sp>
      <p:sp>
        <p:nvSpPr>
          <p:cNvPr id="4" name="Content Placeholder 3"/>
          <p:cNvSpPr>
            <a:spLocks noGrp="1"/>
          </p:cNvSpPr>
          <p:nvPr>
            <p:ph idx="1"/>
          </p:nvPr>
        </p:nvSpPr>
        <p:spPr/>
        <p:txBody>
          <a:bodyPr/>
          <a:lstStyle/>
          <a:p>
            <a:r>
              <a:rPr lang="en-US" sz="3600" dirty="0" smtClean="0">
                <a:latin typeface="+mj-lt"/>
                <a:cs typeface="Times New Roman" pitchFamily="18" charset="0"/>
              </a:rPr>
              <a:t>Advantages of using flowchart:</a:t>
            </a:r>
          </a:p>
        </p:txBody>
      </p:sp>
      <p:pic>
        <p:nvPicPr>
          <p:cNvPr id="1026" name="Picture 2"/>
          <p:cNvPicPr>
            <a:picLocks noChangeAspect="1" noChangeArrowheads="1"/>
          </p:cNvPicPr>
          <p:nvPr/>
        </p:nvPicPr>
        <p:blipFill>
          <a:blip r:embed="rId2"/>
          <a:srcRect/>
          <a:stretch>
            <a:fillRect/>
          </a:stretch>
        </p:blipFill>
        <p:spPr bwMode="auto">
          <a:xfrm>
            <a:off x="280820" y="1771649"/>
            <a:ext cx="10996780" cy="4305509"/>
          </a:xfrm>
          <a:prstGeom prst="rect">
            <a:avLst/>
          </a:prstGeom>
          <a:noFill/>
          <a:ln w="9525">
            <a:noFill/>
            <a:miter lim="800000"/>
            <a:headEnd/>
            <a:tailEnd/>
          </a:ln>
          <a:effectLst/>
        </p:spPr>
      </p:pic>
    </p:spTree>
    <p:extLst>
      <p:ext uri="{BB962C8B-B14F-4D97-AF65-F5344CB8AC3E}">
        <p14:creationId xmlns:p14="http://schemas.microsoft.com/office/powerpoint/2010/main" xmlns="" val="3781104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1" fill="hold" nodeType="clickEffect">
                                  <p:stCondLst>
                                    <p:cond delay="0"/>
                                  </p:stCondLst>
                                  <p:childTnLst>
                                    <p:set>
                                      <p:cBhvr>
                                        <p:cTn id="13" dur="1" fill="hold">
                                          <p:stCondLst>
                                            <p:cond delay="0"/>
                                          </p:stCondLst>
                                        </p:cTn>
                                        <p:tgtEl>
                                          <p:spTgt spid="1026"/>
                                        </p:tgtEl>
                                        <p:attrNameLst>
                                          <p:attrName>style.visibility</p:attrName>
                                        </p:attrNameLst>
                                      </p:cBhvr>
                                      <p:to>
                                        <p:strVal val="visible"/>
                                      </p:to>
                                    </p:set>
                                    <p:animEffect transition="in" filter="wipe(up)">
                                      <p:cBhvr>
                                        <p:cTn id="14"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44FBB8-10C6-445B-9ED6-E60A211563AE}"/>
              </a:ext>
            </a:extLst>
          </p:cNvPr>
          <p:cNvSpPr>
            <a:spLocks noGrp="1"/>
          </p:cNvSpPr>
          <p:nvPr>
            <p:ph type="title"/>
          </p:nvPr>
        </p:nvSpPr>
        <p:spPr>
          <a:xfrm>
            <a:off x="0" y="0"/>
            <a:ext cx="12192000" cy="711200"/>
          </a:xfrm>
        </p:spPr>
        <p:txBody>
          <a:bodyPr/>
          <a:lstStyle/>
          <a:p>
            <a:r>
              <a:rPr smtClean="0">
                <a:solidFill>
                  <a:srgbClr val="C00000"/>
                </a:solidFill>
              </a:rPr>
              <a:t>Flowchart</a:t>
            </a:r>
          </a:p>
        </p:txBody>
      </p:sp>
      <p:sp>
        <p:nvSpPr>
          <p:cNvPr id="4" name="Content Placeholder 3"/>
          <p:cNvSpPr>
            <a:spLocks noGrp="1"/>
          </p:cNvSpPr>
          <p:nvPr>
            <p:ph idx="1"/>
          </p:nvPr>
        </p:nvSpPr>
        <p:spPr/>
        <p:txBody>
          <a:bodyPr/>
          <a:lstStyle/>
          <a:p>
            <a:r>
              <a:rPr lang="en-US" sz="3600" dirty="0" smtClean="0">
                <a:latin typeface="+mj-lt"/>
                <a:cs typeface="Times New Roman" pitchFamily="18" charset="0"/>
              </a:rPr>
              <a:t>Limitations of using flowchart:</a:t>
            </a:r>
          </a:p>
        </p:txBody>
      </p:sp>
      <p:pic>
        <p:nvPicPr>
          <p:cNvPr id="2050" name="Picture 2"/>
          <p:cNvPicPr>
            <a:picLocks noChangeAspect="1" noChangeArrowheads="1"/>
          </p:cNvPicPr>
          <p:nvPr/>
        </p:nvPicPr>
        <p:blipFill>
          <a:blip r:embed="rId2"/>
          <a:srcRect/>
          <a:stretch>
            <a:fillRect/>
          </a:stretch>
        </p:blipFill>
        <p:spPr bwMode="auto">
          <a:xfrm>
            <a:off x="422339" y="1577975"/>
            <a:ext cx="11380066" cy="2794000"/>
          </a:xfrm>
          <a:prstGeom prst="rect">
            <a:avLst/>
          </a:prstGeom>
          <a:noFill/>
          <a:ln w="9525">
            <a:noFill/>
            <a:miter lim="800000"/>
            <a:headEnd/>
            <a:tailEnd/>
          </a:ln>
          <a:effectLst/>
        </p:spPr>
      </p:pic>
    </p:spTree>
    <p:extLst>
      <p:ext uri="{BB962C8B-B14F-4D97-AF65-F5344CB8AC3E}">
        <p14:creationId xmlns:p14="http://schemas.microsoft.com/office/powerpoint/2010/main" xmlns="" val="3781104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1" fill="hold" nodeType="clickEffect">
                                  <p:stCondLst>
                                    <p:cond delay="0"/>
                                  </p:stCondLst>
                                  <p:childTnLst>
                                    <p:set>
                                      <p:cBhvr>
                                        <p:cTn id="13" dur="1" fill="hold">
                                          <p:stCondLst>
                                            <p:cond delay="0"/>
                                          </p:stCondLst>
                                        </p:cTn>
                                        <p:tgtEl>
                                          <p:spTgt spid="2050"/>
                                        </p:tgtEl>
                                        <p:attrNameLst>
                                          <p:attrName>style.visibility</p:attrName>
                                        </p:attrNameLst>
                                      </p:cBhvr>
                                      <p:to>
                                        <p:strVal val="visible"/>
                                      </p:to>
                                    </p:set>
                                    <p:animEffect transition="in" filter="wipe(up)">
                                      <p:cBhvr>
                                        <p:cTn id="14"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44FBB8-10C6-445B-9ED6-E60A211563AE}"/>
              </a:ext>
            </a:extLst>
          </p:cNvPr>
          <p:cNvSpPr>
            <a:spLocks noGrp="1"/>
          </p:cNvSpPr>
          <p:nvPr>
            <p:ph type="title"/>
          </p:nvPr>
        </p:nvSpPr>
        <p:spPr>
          <a:xfrm>
            <a:off x="0" y="0"/>
            <a:ext cx="12192000" cy="711200"/>
          </a:xfrm>
        </p:spPr>
        <p:txBody>
          <a:bodyPr/>
          <a:lstStyle/>
          <a:p>
            <a:r>
              <a:rPr smtClean="0">
                <a:solidFill>
                  <a:srgbClr val="C00000"/>
                </a:solidFill>
              </a:rPr>
              <a:t>Programming steps</a:t>
            </a:r>
          </a:p>
        </p:txBody>
      </p:sp>
      <p:sp>
        <p:nvSpPr>
          <p:cNvPr id="4" name="Content Placeholder 3"/>
          <p:cNvSpPr>
            <a:spLocks noGrp="1"/>
          </p:cNvSpPr>
          <p:nvPr>
            <p:ph idx="1"/>
          </p:nvPr>
        </p:nvSpPr>
        <p:spPr/>
        <p:txBody>
          <a:bodyPr/>
          <a:lstStyle/>
          <a:p>
            <a:pPr marL="742950" indent="-742950">
              <a:buFont typeface="+mj-lt"/>
              <a:buAutoNum type="arabicPeriod"/>
            </a:pPr>
            <a:r>
              <a:rPr lang="en-US" sz="3600" b="1" dirty="0" smtClean="0">
                <a:latin typeface="+mj-lt"/>
                <a:cs typeface="Times New Roman" pitchFamily="18" charset="0"/>
              </a:rPr>
              <a:t>Define the Problem to be solved: </a:t>
            </a:r>
            <a:r>
              <a:rPr lang="en-US" sz="3600" dirty="0" smtClean="0">
                <a:latin typeface="+mj-lt"/>
                <a:cs typeface="Times New Roman" pitchFamily="18" charset="0"/>
              </a:rPr>
              <a:t> the problem for which you are preparing the program, the different terms must be clearly mentioned such as,</a:t>
            </a:r>
          </a:p>
          <a:p>
            <a:pPr marL="1287462" lvl="1" indent="-742950">
              <a:buFont typeface="+mj-lt"/>
              <a:buAutoNum type="arabicPeriod"/>
            </a:pPr>
            <a:r>
              <a:rPr lang="en-US" sz="3200" b="1" dirty="0" smtClean="0">
                <a:solidFill>
                  <a:srgbClr val="C00000"/>
                </a:solidFill>
                <a:cs typeface="Times New Roman" pitchFamily="18" charset="0"/>
              </a:rPr>
              <a:t>What are the inputs to your program?</a:t>
            </a:r>
          </a:p>
          <a:p>
            <a:pPr marL="1287462" lvl="1" indent="-742950">
              <a:buFont typeface="+mj-lt"/>
              <a:buAutoNum type="arabicPeriod"/>
            </a:pPr>
            <a:r>
              <a:rPr lang="en-US" sz="3200" b="1" dirty="0" smtClean="0">
                <a:solidFill>
                  <a:srgbClr val="C00000"/>
                </a:solidFill>
                <a:cs typeface="Times New Roman" pitchFamily="18" charset="0"/>
              </a:rPr>
              <a:t>What is the operation you are expecting?</a:t>
            </a:r>
          </a:p>
          <a:p>
            <a:pPr marL="1287462" lvl="1" indent="-742950">
              <a:buFont typeface="+mj-lt"/>
              <a:buAutoNum type="arabicPeriod"/>
            </a:pPr>
            <a:r>
              <a:rPr lang="en-US" sz="3200" b="1" dirty="0" smtClean="0">
                <a:solidFill>
                  <a:srgbClr val="C00000"/>
                </a:solidFill>
                <a:cs typeface="Times New Roman" pitchFamily="18" charset="0"/>
              </a:rPr>
              <a:t>Where you want the output?</a:t>
            </a:r>
            <a:endParaRPr lang="en-US" sz="3200" dirty="0" smtClean="0">
              <a:solidFill>
                <a:srgbClr val="C00000"/>
              </a:solidFill>
              <a:latin typeface="+mj-lt"/>
              <a:cs typeface="Times New Roman" pitchFamily="18" charset="0"/>
            </a:endParaRPr>
          </a:p>
          <a:p>
            <a:pPr marL="742950" indent="-742950">
              <a:buFont typeface="+mj-lt"/>
              <a:buAutoNum type="arabicPeriod"/>
            </a:pPr>
            <a:r>
              <a:rPr lang="en-US" sz="3600" b="1" dirty="0" smtClean="0">
                <a:latin typeface="+mj-lt"/>
                <a:cs typeface="Times New Roman" pitchFamily="18" charset="0"/>
              </a:rPr>
              <a:t>Solution Plan: </a:t>
            </a:r>
            <a:r>
              <a:rPr lang="en-US" sz="3600" dirty="0" smtClean="0">
                <a:latin typeface="+mj-lt"/>
                <a:cs typeface="Times New Roman" pitchFamily="18" charset="0"/>
              </a:rPr>
              <a:t>The plan to solve the program should be prepared like</a:t>
            </a:r>
          </a:p>
          <a:p>
            <a:pPr marL="1287462" lvl="1" indent="-742950">
              <a:buFont typeface="+mj-lt"/>
              <a:buAutoNum type="arabicPeriod"/>
            </a:pPr>
            <a:r>
              <a:rPr lang="en-US" sz="3200" b="1" dirty="0" smtClean="0">
                <a:solidFill>
                  <a:srgbClr val="C00000"/>
                </a:solidFill>
                <a:latin typeface="+mj-lt"/>
                <a:cs typeface="Times New Roman" pitchFamily="18" charset="0"/>
              </a:rPr>
              <a:t>How are you taking input data?</a:t>
            </a:r>
          </a:p>
          <a:p>
            <a:pPr marL="1287462" lvl="1" indent="-742950">
              <a:buFont typeface="+mj-lt"/>
              <a:buAutoNum type="arabicPeriod"/>
            </a:pPr>
            <a:r>
              <a:rPr lang="en-US" sz="3200" b="1" dirty="0" smtClean="0">
                <a:solidFill>
                  <a:srgbClr val="C00000"/>
                </a:solidFill>
                <a:latin typeface="+mj-lt"/>
                <a:cs typeface="Times New Roman" pitchFamily="18" charset="0"/>
              </a:rPr>
              <a:t>Which method you are using to solve the problem and steps?</a:t>
            </a:r>
          </a:p>
          <a:p>
            <a:pPr marL="1287462" lvl="1" indent="-742950">
              <a:buFont typeface="+mj-lt"/>
              <a:buAutoNum type="arabicPeriod"/>
            </a:pPr>
            <a:r>
              <a:rPr lang="en-US" sz="3200" b="1" dirty="0" smtClean="0">
                <a:solidFill>
                  <a:srgbClr val="C00000"/>
                </a:solidFill>
                <a:latin typeface="+mj-lt"/>
                <a:cs typeface="Times New Roman" pitchFamily="18" charset="0"/>
              </a:rPr>
              <a:t>How will you output the results?</a:t>
            </a:r>
          </a:p>
          <a:p>
            <a:pPr marL="1287462" lvl="1" indent="-742950">
              <a:buFont typeface="+mj-lt"/>
              <a:buAutoNum type="arabicPeriod"/>
            </a:pPr>
            <a:endParaRPr lang="en-US" sz="3200" b="1" dirty="0" smtClean="0">
              <a:latin typeface="+mj-lt"/>
              <a:cs typeface="Times New Roman" pitchFamily="18" charset="0"/>
            </a:endParaRPr>
          </a:p>
          <a:p>
            <a:pPr marL="1287462" lvl="1" indent="-742950">
              <a:buNone/>
            </a:pPr>
            <a:endParaRPr lang="en-US" sz="3200" b="1" dirty="0" smtClean="0">
              <a:latin typeface="+mj-lt"/>
              <a:cs typeface="Times New Roman" pitchFamily="18" charset="0"/>
            </a:endParaRPr>
          </a:p>
        </p:txBody>
      </p:sp>
    </p:spTree>
    <p:extLst>
      <p:ext uri="{BB962C8B-B14F-4D97-AF65-F5344CB8AC3E}">
        <p14:creationId xmlns:p14="http://schemas.microsoft.com/office/powerpoint/2010/main" xmlns="" val="3781104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xEl>
                                              <p:pRg st="1" end="1"/>
                                            </p:txEl>
                                          </p:spTgt>
                                        </p:tgtEl>
                                        <p:attrNameLst>
                                          <p:attrName>style.visibility</p:attrName>
                                        </p:attrNameLst>
                                      </p:cBhvr>
                                      <p:to>
                                        <p:strVal val="visible"/>
                                      </p:to>
                                    </p:set>
                                    <p:animEffect transition="in" filter="fade">
                                      <p:cBhvr>
                                        <p:cTn id="14" dur="1000"/>
                                        <p:tgtEl>
                                          <p:spTgt spid="4">
                                            <p:txEl>
                                              <p:pRg st="1" end="1"/>
                                            </p:txEl>
                                          </p:spTgt>
                                        </p:tgtEl>
                                      </p:cBhvr>
                                    </p:animEffect>
                                    <p:anim calcmode="lin" valueType="num">
                                      <p:cBhvr>
                                        <p:cTn id="15"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animEffect transition="in" filter="fade">
                                      <p:cBhvr>
                                        <p:cTn id="21" dur="1000"/>
                                        <p:tgtEl>
                                          <p:spTgt spid="4">
                                            <p:txEl>
                                              <p:pRg st="2" end="2"/>
                                            </p:txEl>
                                          </p:spTgt>
                                        </p:tgtEl>
                                      </p:cBhvr>
                                    </p:animEffect>
                                    <p:anim calcmode="lin" valueType="num">
                                      <p:cBhvr>
                                        <p:cTn id="22"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4">
                                            <p:txEl>
                                              <p:pRg st="3" end="3"/>
                                            </p:txEl>
                                          </p:spTgt>
                                        </p:tgtEl>
                                        <p:attrNameLst>
                                          <p:attrName>style.visibility</p:attrName>
                                        </p:attrNameLst>
                                      </p:cBhvr>
                                      <p:to>
                                        <p:strVal val="visible"/>
                                      </p:to>
                                    </p:set>
                                    <p:animEffect transition="in" filter="fade">
                                      <p:cBhvr>
                                        <p:cTn id="28" dur="1000"/>
                                        <p:tgtEl>
                                          <p:spTgt spid="4">
                                            <p:txEl>
                                              <p:pRg st="3" end="3"/>
                                            </p:txEl>
                                          </p:spTgt>
                                        </p:tgtEl>
                                      </p:cBhvr>
                                    </p:animEffect>
                                    <p:anim calcmode="lin" valueType="num">
                                      <p:cBhvr>
                                        <p:cTn id="29"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4">
                                            <p:txEl>
                                              <p:pRg st="4" end="4"/>
                                            </p:txEl>
                                          </p:spTgt>
                                        </p:tgtEl>
                                        <p:attrNameLst>
                                          <p:attrName>style.visibility</p:attrName>
                                        </p:attrNameLst>
                                      </p:cBhvr>
                                      <p:to>
                                        <p:strVal val="visible"/>
                                      </p:to>
                                    </p:set>
                                    <p:animEffect transition="in" filter="fade">
                                      <p:cBhvr>
                                        <p:cTn id="35" dur="1000"/>
                                        <p:tgtEl>
                                          <p:spTgt spid="4">
                                            <p:txEl>
                                              <p:pRg st="4" end="4"/>
                                            </p:txEl>
                                          </p:spTgt>
                                        </p:tgtEl>
                                      </p:cBhvr>
                                    </p:animEffect>
                                    <p:anim calcmode="lin" valueType="num">
                                      <p:cBhvr>
                                        <p:cTn id="36"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4">
                                            <p:txEl>
                                              <p:pRg st="5" end="5"/>
                                            </p:txEl>
                                          </p:spTgt>
                                        </p:tgtEl>
                                        <p:attrNameLst>
                                          <p:attrName>style.visibility</p:attrName>
                                        </p:attrNameLst>
                                      </p:cBhvr>
                                      <p:to>
                                        <p:strVal val="visible"/>
                                      </p:to>
                                    </p:set>
                                    <p:animEffect transition="in" filter="fade">
                                      <p:cBhvr>
                                        <p:cTn id="42" dur="1000"/>
                                        <p:tgtEl>
                                          <p:spTgt spid="4">
                                            <p:txEl>
                                              <p:pRg st="5" end="5"/>
                                            </p:txEl>
                                          </p:spTgt>
                                        </p:tgtEl>
                                      </p:cBhvr>
                                    </p:animEffect>
                                    <p:anim calcmode="lin" valueType="num">
                                      <p:cBhvr>
                                        <p:cTn id="43" dur="10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4">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4">
                                            <p:txEl>
                                              <p:pRg st="6" end="6"/>
                                            </p:txEl>
                                          </p:spTgt>
                                        </p:tgtEl>
                                        <p:attrNameLst>
                                          <p:attrName>style.visibility</p:attrName>
                                        </p:attrNameLst>
                                      </p:cBhvr>
                                      <p:to>
                                        <p:strVal val="visible"/>
                                      </p:to>
                                    </p:set>
                                    <p:animEffect transition="in" filter="fade">
                                      <p:cBhvr>
                                        <p:cTn id="49" dur="1000"/>
                                        <p:tgtEl>
                                          <p:spTgt spid="4">
                                            <p:txEl>
                                              <p:pRg st="6" end="6"/>
                                            </p:txEl>
                                          </p:spTgt>
                                        </p:tgtEl>
                                      </p:cBhvr>
                                    </p:animEffect>
                                    <p:anim calcmode="lin" valueType="num">
                                      <p:cBhvr>
                                        <p:cTn id="50" dur="1000" fill="hold"/>
                                        <p:tgtEl>
                                          <p:spTgt spid="4">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4">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4">
                                            <p:txEl>
                                              <p:pRg st="7" end="7"/>
                                            </p:txEl>
                                          </p:spTgt>
                                        </p:tgtEl>
                                        <p:attrNameLst>
                                          <p:attrName>style.visibility</p:attrName>
                                        </p:attrNameLst>
                                      </p:cBhvr>
                                      <p:to>
                                        <p:strVal val="visible"/>
                                      </p:to>
                                    </p:set>
                                    <p:animEffect transition="in" filter="fade">
                                      <p:cBhvr>
                                        <p:cTn id="56" dur="1000"/>
                                        <p:tgtEl>
                                          <p:spTgt spid="4">
                                            <p:txEl>
                                              <p:pRg st="7" end="7"/>
                                            </p:txEl>
                                          </p:spTgt>
                                        </p:tgtEl>
                                      </p:cBhvr>
                                    </p:animEffect>
                                    <p:anim calcmode="lin" valueType="num">
                                      <p:cBhvr>
                                        <p:cTn id="57" dur="1000" fill="hold"/>
                                        <p:tgtEl>
                                          <p:spTgt spid="4">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4">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44FBB8-10C6-445B-9ED6-E60A211563AE}"/>
              </a:ext>
            </a:extLst>
          </p:cNvPr>
          <p:cNvSpPr>
            <a:spLocks noGrp="1"/>
          </p:cNvSpPr>
          <p:nvPr>
            <p:ph type="title"/>
          </p:nvPr>
        </p:nvSpPr>
        <p:spPr>
          <a:xfrm>
            <a:off x="0" y="0"/>
            <a:ext cx="12192000" cy="711200"/>
          </a:xfrm>
        </p:spPr>
        <p:txBody>
          <a:bodyPr/>
          <a:lstStyle/>
          <a:p>
            <a:r>
              <a:rPr smtClean="0">
                <a:solidFill>
                  <a:srgbClr val="C00000"/>
                </a:solidFill>
              </a:rPr>
              <a:t>Programming steps</a:t>
            </a:r>
          </a:p>
        </p:txBody>
      </p:sp>
      <p:sp>
        <p:nvSpPr>
          <p:cNvPr id="4" name="Content Placeholder 3"/>
          <p:cNvSpPr>
            <a:spLocks noGrp="1"/>
          </p:cNvSpPr>
          <p:nvPr>
            <p:ph idx="1"/>
          </p:nvPr>
        </p:nvSpPr>
        <p:spPr/>
        <p:txBody>
          <a:bodyPr/>
          <a:lstStyle/>
          <a:p>
            <a:pPr marL="742950" indent="-742950">
              <a:buFont typeface="+mj-lt"/>
              <a:buAutoNum type="arabicPeriod" startAt="3"/>
            </a:pPr>
            <a:r>
              <a:rPr lang="en-US" sz="3600" b="1" dirty="0" smtClean="0">
                <a:latin typeface="+mj-lt"/>
                <a:cs typeface="Times New Roman" pitchFamily="18" charset="0"/>
              </a:rPr>
              <a:t>Flowchart: </a:t>
            </a:r>
            <a:r>
              <a:rPr lang="en-US" sz="3600" dirty="0" smtClean="0">
                <a:latin typeface="+mj-lt"/>
                <a:cs typeface="Times New Roman" pitchFamily="18" charset="0"/>
              </a:rPr>
              <a:t> Prepare the flowchart for the plan you have decide to give the exact idea of how program should flow to be flow to get correct result.</a:t>
            </a:r>
          </a:p>
          <a:p>
            <a:pPr marL="742950" indent="-742950">
              <a:buFont typeface="+mj-lt"/>
              <a:buAutoNum type="arabicPeriod" startAt="3"/>
            </a:pPr>
            <a:r>
              <a:rPr lang="en-US" sz="3600" b="1" dirty="0" smtClean="0">
                <a:latin typeface="+mj-lt"/>
                <a:cs typeface="Times New Roman" pitchFamily="18" charset="0"/>
              </a:rPr>
              <a:t>Program: </a:t>
            </a:r>
            <a:r>
              <a:rPr lang="en-US" sz="3600" dirty="0" smtClean="0">
                <a:latin typeface="+mj-lt"/>
                <a:cs typeface="Times New Roman" pitchFamily="18" charset="0"/>
              </a:rPr>
              <a:t>Go on putting the Instructions in the place of flowchart blocks.</a:t>
            </a:r>
          </a:p>
          <a:p>
            <a:pPr marL="742950" indent="-742950">
              <a:buFont typeface="+mj-lt"/>
              <a:buAutoNum type="arabicPeriod" startAt="3"/>
            </a:pPr>
            <a:r>
              <a:rPr lang="en-US" sz="3600" b="1" dirty="0" smtClean="0">
                <a:latin typeface="+mj-lt"/>
                <a:cs typeface="Times New Roman" pitchFamily="18" charset="0"/>
              </a:rPr>
              <a:t>Check the result: </a:t>
            </a:r>
            <a:r>
              <a:rPr lang="en-US" sz="3600" dirty="0" smtClean="0">
                <a:latin typeface="+mj-lt"/>
                <a:cs typeface="Times New Roman" pitchFamily="18" charset="0"/>
              </a:rPr>
              <a:t>Now find the codes for instructions Processor and execute the program. It will give you result.</a:t>
            </a:r>
          </a:p>
          <a:p>
            <a:pPr marL="742950" indent="-742950">
              <a:buNone/>
            </a:pPr>
            <a:r>
              <a:rPr lang="en-US" sz="3600" dirty="0" smtClean="0">
                <a:latin typeface="+mj-lt"/>
                <a:cs typeface="Times New Roman" pitchFamily="18" charset="0"/>
              </a:rPr>
              <a:t>	If the result is correct, the program you have prepared is correct.</a:t>
            </a:r>
            <a:endParaRPr lang="en-US" sz="2800" dirty="0" smtClean="0">
              <a:latin typeface="+mj-lt"/>
              <a:cs typeface="Times New Roman" pitchFamily="18" charset="0"/>
            </a:endParaRPr>
          </a:p>
          <a:p>
            <a:pPr marL="742950" indent="-742950">
              <a:buFont typeface="+mj-lt"/>
              <a:buAutoNum type="arabicPeriod" startAt="3"/>
            </a:pPr>
            <a:endParaRPr lang="en-US" sz="3200" b="1" dirty="0" smtClean="0">
              <a:latin typeface="+mj-lt"/>
              <a:cs typeface="Times New Roman" pitchFamily="18" charset="0"/>
            </a:endParaRPr>
          </a:p>
          <a:p>
            <a:pPr marL="1287462" lvl="1" indent="-742950">
              <a:buNone/>
            </a:pPr>
            <a:endParaRPr lang="en-US" sz="3200" b="1" dirty="0" smtClean="0">
              <a:latin typeface="+mj-lt"/>
              <a:cs typeface="Times New Roman" pitchFamily="18" charset="0"/>
            </a:endParaRPr>
          </a:p>
        </p:txBody>
      </p:sp>
    </p:spTree>
    <p:extLst>
      <p:ext uri="{BB962C8B-B14F-4D97-AF65-F5344CB8AC3E}">
        <p14:creationId xmlns:p14="http://schemas.microsoft.com/office/powerpoint/2010/main" xmlns="" val="3781104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xEl>
                                              <p:pRg st="1" end="1"/>
                                            </p:txEl>
                                          </p:spTgt>
                                        </p:tgtEl>
                                        <p:attrNameLst>
                                          <p:attrName>style.visibility</p:attrName>
                                        </p:attrNameLst>
                                      </p:cBhvr>
                                      <p:to>
                                        <p:strVal val="visible"/>
                                      </p:to>
                                    </p:set>
                                    <p:animEffect transition="in" filter="fade">
                                      <p:cBhvr>
                                        <p:cTn id="14" dur="1000"/>
                                        <p:tgtEl>
                                          <p:spTgt spid="4">
                                            <p:txEl>
                                              <p:pRg st="1" end="1"/>
                                            </p:txEl>
                                          </p:spTgt>
                                        </p:tgtEl>
                                      </p:cBhvr>
                                    </p:animEffect>
                                    <p:anim calcmode="lin" valueType="num">
                                      <p:cBhvr>
                                        <p:cTn id="15"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animEffect transition="in" filter="fade">
                                      <p:cBhvr>
                                        <p:cTn id="21" dur="1000"/>
                                        <p:tgtEl>
                                          <p:spTgt spid="4">
                                            <p:txEl>
                                              <p:pRg st="2" end="2"/>
                                            </p:txEl>
                                          </p:spTgt>
                                        </p:tgtEl>
                                      </p:cBhvr>
                                    </p:animEffect>
                                    <p:anim calcmode="lin" valueType="num">
                                      <p:cBhvr>
                                        <p:cTn id="22"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4">
                                            <p:txEl>
                                              <p:pRg st="3" end="3"/>
                                            </p:txEl>
                                          </p:spTgt>
                                        </p:tgtEl>
                                        <p:attrNameLst>
                                          <p:attrName>style.visibility</p:attrName>
                                        </p:attrNameLst>
                                      </p:cBhvr>
                                      <p:to>
                                        <p:strVal val="visible"/>
                                      </p:to>
                                    </p:set>
                                    <p:animEffect transition="in" filter="fade">
                                      <p:cBhvr>
                                        <p:cTn id="28" dur="1000"/>
                                        <p:tgtEl>
                                          <p:spTgt spid="4">
                                            <p:txEl>
                                              <p:pRg st="3" end="3"/>
                                            </p:txEl>
                                          </p:spTgt>
                                        </p:tgtEl>
                                      </p:cBhvr>
                                    </p:animEffect>
                                    <p:anim calcmode="lin" valueType="num">
                                      <p:cBhvr>
                                        <p:cTn id="29"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44FBB8-10C6-445B-9ED6-E60A211563AE}"/>
              </a:ext>
            </a:extLst>
          </p:cNvPr>
          <p:cNvSpPr>
            <a:spLocks noGrp="1"/>
          </p:cNvSpPr>
          <p:nvPr>
            <p:ph type="title"/>
          </p:nvPr>
        </p:nvSpPr>
        <p:spPr>
          <a:xfrm>
            <a:off x="0" y="0"/>
            <a:ext cx="12192000" cy="711200"/>
          </a:xfrm>
        </p:spPr>
        <p:txBody>
          <a:bodyPr/>
          <a:lstStyle/>
          <a:p>
            <a:r>
              <a:rPr smtClean="0">
                <a:solidFill>
                  <a:srgbClr val="C00000"/>
                </a:solidFill>
              </a:rPr>
              <a:t>8279- Keyboard and Display Controller</a:t>
            </a:r>
          </a:p>
        </p:txBody>
      </p:sp>
      <p:sp>
        <p:nvSpPr>
          <p:cNvPr id="4" name="Content Placeholder 3"/>
          <p:cNvSpPr>
            <a:spLocks noGrp="1"/>
          </p:cNvSpPr>
          <p:nvPr>
            <p:ph idx="1"/>
          </p:nvPr>
        </p:nvSpPr>
        <p:spPr/>
        <p:txBody>
          <a:bodyPr/>
          <a:lstStyle/>
          <a:p>
            <a:r>
              <a:rPr lang="en-US" sz="3600" dirty="0" smtClean="0"/>
              <a:t>8279 programmable keyboard/display controller is designed by Intel that interfaces a keyboard with the CPU. </a:t>
            </a:r>
          </a:p>
          <a:p>
            <a:r>
              <a:rPr lang="en-US" sz="3600" dirty="0" smtClean="0"/>
              <a:t>The 8279 first scans the keyboard and identifies if any key has been pressed. </a:t>
            </a:r>
          </a:p>
          <a:p>
            <a:r>
              <a:rPr lang="en-US" sz="3600" dirty="0" smtClean="0"/>
              <a:t>It then sends their relative response of the pressed key to the CPU and vice-a-versa.</a:t>
            </a:r>
            <a:endParaRPr lang="en-US" sz="3600" dirty="0" smtClean="0">
              <a:latin typeface="+mj-lt"/>
              <a:cs typeface="Times New Roman" pitchFamily="18" charset="0"/>
            </a:endParaRPr>
          </a:p>
        </p:txBody>
      </p:sp>
      <p:sp>
        <p:nvSpPr>
          <p:cNvPr id="22530" name="AutoShape 2" descr="Intel 8279 - Wikipedia"/>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2532" name="AutoShape 4" descr="Intel 8279 - Wikipedia"/>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2534" name="AutoShape 6" descr="Intel 8279 - Wikipedia"/>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22535" name="Picture 7" descr="D:\WORK\Marwadi University\FM\MPI PPTs\8279_IMG_0813.jpg"/>
          <p:cNvPicPr>
            <a:picLocks noChangeAspect="1" noChangeArrowheads="1"/>
          </p:cNvPicPr>
          <p:nvPr/>
        </p:nvPicPr>
        <p:blipFill>
          <a:blip r:embed="rId2" cstate="print"/>
          <a:srcRect/>
          <a:stretch>
            <a:fillRect/>
          </a:stretch>
        </p:blipFill>
        <p:spPr bwMode="auto">
          <a:xfrm>
            <a:off x="4418014" y="3720803"/>
            <a:ext cx="4678362" cy="2632372"/>
          </a:xfrm>
          <a:prstGeom prst="rect">
            <a:avLst/>
          </a:prstGeom>
          <a:noFill/>
        </p:spPr>
      </p:pic>
    </p:spTree>
    <p:extLst>
      <p:ext uri="{BB962C8B-B14F-4D97-AF65-F5344CB8AC3E}">
        <p14:creationId xmlns:p14="http://schemas.microsoft.com/office/powerpoint/2010/main" xmlns="" val="3781104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22535"/>
                                        </p:tgtEl>
                                        <p:attrNameLst>
                                          <p:attrName>style.visibility</p:attrName>
                                        </p:attrNameLst>
                                      </p:cBhvr>
                                      <p:to>
                                        <p:strVal val="visible"/>
                                      </p:to>
                                    </p:set>
                                    <p:animEffect transition="in" filter="wipe(down)">
                                      <p:cBhvr>
                                        <p:cTn id="14" dur="500"/>
                                        <p:tgtEl>
                                          <p:spTgt spid="22535"/>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animEffect transition="in" filter="fade">
                                      <p:cBhvr>
                                        <p:cTn id="19" dur="1000"/>
                                        <p:tgtEl>
                                          <p:spTgt spid="4">
                                            <p:txEl>
                                              <p:pRg st="1" end="1"/>
                                            </p:txEl>
                                          </p:spTgt>
                                        </p:tgtEl>
                                      </p:cBhvr>
                                    </p:animEffect>
                                    <p:anim calcmode="lin" valueType="num">
                                      <p:cBhvr>
                                        <p:cTn id="20"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4">
                                            <p:txEl>
                                              <p:pRg st="2" end="2"/>
                                            </p:txEl>
                                          </p:spTgt>
                                        </p:tgtEl>
                                        <p:attrNameLst>
                                          <p:attrName>style.visibility</p:attrName>
                                        </p:attrNameLst>
                                      </p:cBhvr>
                                      <p:to>
                                        <p:strVal val="visible"/>
                                      </p:to>
                                    </p:set>
                                    <p:animEffect transition="in" filter="fade">
                                      <p:cBhvr>
                                        <p:cTn id="26" dur="1000"/>
                                        <p:tgtEl>
                                          <p:spTgt spid="4">
                                            <p:txEl>
                                              <p:pRg st="2" end="2"/>
                                            </p:txEl>
                                          </p:spTgt>
                                        </p:tgtEl>
                                      </p:cBhvr>
                                    </p:animEffect>
                                    <p:anim calcmode="lin" valueType="num">
                                      <p:cBhvr>
                                        <p:cTn id="27"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theme/theme1.xml><?xml version="1.0" encoding="utf-8"?>
<a:theme xmlns:a="http://schemas.openxmlformats.org/drawingml/2006/main" name="Office Theme">
  <a:themeElements>
    <a:clrScheme name="Jay">
      <a:dk1>
        <a:srgbClr val="212121"/>
      </a:dk1>
      <a:lt1>
        <a:sysClr val="window" lastClr="FFFFFF"/>
      </a:lt1>
      <a:dk2>
        <a:srgbClr val="1D6FA9"/>
      </a:dk2>
      <a:lt2>
        <a:srgbClr val="FFFFFF"/>
      </a:lt2>
      <a:accent1>
        <a:srgbClr val="909090"/>
      </a:accent1>
      <a:accent2>
        <a:srgbClr val="00BBD3"/>
      </a:accent2>
      <a:accent3>
        <a:srgbClr val="8BC145"/>
      </a:accent3>
      <a:accent4>
        <a:srgbClr val="1D9A78"/>
      </a:accent4>
      <a:accent5>
        <a:srgbClr val="F19D19"/>
      </a:accent5>
      <a:accent6>
        <a:srgbClr val="B84742"/>
      </a:accent6>
      <a:hlink>
        <a:srgbClr val="70AD47"/>
      </a:hlink>
      <a:folHlink>
        <a:srgbClr val="ED7D31"/>
      </a:folHlink>
    </a:clrScheme>
    <a:fontScheme name="Custom 1">
      <a:majorFont>
        <a:latin typeface="Roboto Condensed"/>
        <a:ea typeface=""/>
        <a:cs typeface=""/>
      </a:majorFont>
      <a:minorFont>
        <a:latin typeface="Roboto Condense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12157</TotalTime>
  <Words>1934</Words>
  <Application>Microsoft Office PowerPoint</Application>
  <PresentationFormat>Custom</PresentationFormat>
  <Paragraphs>204</Paragraphs>
  <Slides>39</Slides>
  <Notes>2</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39</vt:i4>
      </vt:variant>
    </vt:vector>
  </HeadingPairs>
  <TitlesOfParts>
    <vt:vector size="51" baseType="lpstr">
      <vt:lpstr>Arial</vt:lpstr>
      <vt:lpstr>Roboto Condensed</vt:lpstr>
      <vt:lpstr>Times New Roman</vt:lpstr>
      <vt:lpstr>Wingdings 2</vt:lpstr>
      <vt:lpstr>Wingdings 3</vt:lpstr>
      <vt:lpstr>Wingdings</vt:lpstr>
      <vt:lpstr>Times-Roman</vt:lpstr>
      <vt:lpstr>ZapfDingbats</vt:lpstr>
      <vt:lpstr>Calibri</vt:lpstr>
      <vt:lpstr>Segoe UI Black</vt:lpstr>
      <vt:lpstr>Roboto Condensed Light</vt:lpstr>
      <vt:lpstr>Office Theme</vt:lpstr>
      <vt:lpstr>Programming in 8086</vt:lpstr>
      <vt:lpstr>Slide 2</vt:lpstr>
      <vt:lpstr>Syllabus</vt:lpstr>
      <vt:lpstr>Flowchart</vt:lpstr>
      <vt:lpstr>Flowchart</vt:lpstr>
      <vt:lpstr>Flowchart</vt:lpstr>
      <vt:lpstr>Programming steps</vt:lpstr>
      <vt:lpstr>Programming steps</vt:lpstr>
      <vt:lpstr>8279- Keyboard and Display Controller</vt:lpstr>
      <vt:lpstr>8279- Keyboard and Display Controller</vt:lpstr>
      <vt:lpstr>8279- Keyboard and Display Controller</vt:lpstr>
      <vt:lpstr>8279- Keyboard and Display Controller</vt:lpstr>
      <vt:lpstr>8279- Keyboard and Display Controller</vt:lpstr>
      <vt:lpstr>8279- Keyboard and Display Controller</vt:lpstr>
      <vt:lpstr>8279- Keyboard and Display Controller</vt:lpstr>
      <vt:lpstr>8279- Keyboard and Display Controller</vt:lpstr>
      <vt:lpstr>8279- Keyboard and Display Controller</vt:lpstr>
      <vt:lpstr>8279- Keyboard and Display Controller</vt:lpstr>
      <vt:lpstr>8279- Keyboard and Display Controller</vt:lpstr>
      <vt:lpstr>8279- Keyboard and Display Controller</vt:lpstr>
      <vt:lpstr>8279- Keyboard and Display Controller</vt:lpstr>
      <vt:lpstr>8279- Keyboard and Display Controller</vt:lpstr>
      <vt:lpstr>8279- Keyboard and Display Controller</vt:lpstr>
      <vt:lpstr>8279- Keyboard and Display Controller</vt:lpstr>
      <vt:lpstr>8279- Keyboard and Display Controller</vt:lpstr>
      <vt:lpstr>DMA and 8237 DMA Controller.</vt:lpstr>
      <vt:lpstr>DMA and 8237 DMA Controller.</vt:lpstr>
      <vt:lpstr>DMA and 8237 DMA Controller.</vt:lpstr>
      <vt:lpstr>DMA and 8237 DMA Controller.</vt:lpstr>
      <vt:lpstr>DMA and 8237 DMA Controller.</vt:lpstr>
      <vt:lpstr>DMA and 8237 DMA Controller.</vt:lpstr>
      <vt:lpstr>DMA and 8237 DMA Controller.</vt:lpstr>
      <vt:lpstr>DMA and 8237 DMA Controller.</vt:lpstr>
      <vt:lpstr>DMA and 8237 DMA Controller.</vt:lpstr>
      <vt:lpstr>DMA and 8237 DMA Controller.</vt:lpstr>
      <vt:lpstr>DMA and 8237 DMA Controller.</vt:lpstr>
      <vt:lpstr>DMA and 8237 DMA Controller.</vt:lpstr>
      <vt:lpstr>DMA and 8237 DMA Controller.</vt:lpstr>
      <vt:lpstr>Slide 39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DELL</cp:lastModifiedBy>
  <cp:revision>2025</cp:revision>
  <dcterms:created xsi:type="dcterms:W3CDTF">2020-05-01T05:09:15Z</dcterms:created>
  <dcterms:modified xsi:type="dcterms:W3CDTF">2024-10-10T04:48:35Z</dcterms:modified>
</cp:coreProperties>
</file>