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handoutMasterIdLst>
    <p:handoutMasterId r:id="rId26"/>
  </p:handoutMasterIdLst>
  <p:sldIdLst>
    <p:sldId id="346" r:id="rId2"/>
    <p:sldId id="324" r:id="rId3"/>
    <p:sldId id="408" r:id="rId4"/>
    <p:sldId id="581" r:id="rId5"/>
    <p:sldId id="592" r:id="rId6"/>
    <p:sldId id="582" r:id="rId7"/>
    <p:sldId id="593" r:id="rId8"/>
    <p:sldId id="583" r:id="rId9"/>
    <p:sldId id="584" r:id="rId10"/>
    <p:sldId id="585" r:id="rId11"/>
    <p:sldId id="586" r:id="rId12"/>
    <p:sldId id="594" r:id="rId13"/>
    <p:sldId id="595" r:id="rId14"/>
    <p:sldId id="587" r:id="rId15"/>
    <p:sldId id="596" r:id="rId16"/>
    <p:sldId id="588" r:id="rId17"/>
    <p:sldId id="589" r:id="rId18"/>
    <p:sldId id="590" r:id="rId19"/>
    <p:sldId id="597" r:id="rId20"/>
    <p:sldId id="598" r:id="rId21"/>
    <p:sldId id="599" r:id="rId22"/>
    <p:sldId id="591" r:id="rId23"/>
    <p:sldId id="536" r:id="rId24"/>
  </p:sldIdLst>
  <p:sldSz cx="12192000" cy="6858000"/>
  <p:notesSz cx="6858000" cy="9144000"/>
  <p:embeddedFontLst>
    <p:embeddedFont>
      <p:font typeface="Roboto Condensed" charset="0"/>
      <p:regular r:id="rId27"/>
      <p:bold r:id="rId28"/>
      <p:italic r:id="rId29"/>
      <p:boldItalic r:id="rId30"/>
    </p:embeddedFont>
    <p:embeddedFont>
      <p:font typeface="Wingdings 2" pitchFamily="18" charset="2"/>
      <p:regular r:id="rId31"/>
    </p:embeddedFont>
    <p:embeddedFont>
      <p:font typeface="Wingdings 3" pitchFamily="18" charset="2"/>
      <p:regular r:id="rId32"/>
    </p:embeddedFont>
    <p:embeddedFont>
      <p:font typeface="Calibri" pitchFamily="34" charset="0"/>
      <p:regular r:id="rId33"/>
      <p:bold r:id="rId34"/>
      <p:italic r:id="rId35"/>
      <p:boldItalic r:id="rId36"/>
    </p:embeddedFont>
    <p:embeddedFont>
      <p:font typeface="Segoe UI Black" pitchFamily="34" charset="0"/>
      <p:bold r:id="rId37"/>
      <p:boldItalic r:id="rId38"/>
    </p:embeddedFont>
    <p:embeddedFont>
      <p:font typeface="Roboto Condensed Light" charset="0"/>
      <p:regular r:id="rId39"/>
      <p: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vyas" initials="kv" lastIdx="1" clrIdx="0">
    <p:extLst>
      <p:ext uri="{19B8F6BF-5375-455C-9EA6-DF929625EA0E}">
        <p15:presenceInfo xmlns="" xmlns:p15="http://schemas.microsoft.com/office/powerpoint/2012/main" userId="bf93b71aea7da0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D524F"/>
    <a:srgbClr val="FFFFFF"/>
    <a:srgbClr val="607D8B"/>
    <a:srgbClr val="301B92"/>
    <a:srgbClr val="673BB7"/>
    <a:srgbClr val="B71B1C"/>
    <a:srgbClr val="F54337"/>
    <a:srgbClr val="D81A60"/>
    <a:srgbClr val="890E4F"/>
    <a:srgbClr val="EA1E6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86275" autoAdjust="0"/>
  </p:normalViewPr>
  <p:slideViewPr>
    <p:cSldViewPr snapToGrid="0">
      <p:cViewPr varScale="1">
        <p:scale>
          <a:sx n="58" d="100"/>
          <a:sy n="58" d="100"/>
        </p:scale>
        <p:origin x="-492" y="-60"/>
      </p:cViewPr>
      <p:guideLst>
        <p:guide orient="horz" pos="2160"/>
        <p:guide pos="3840"/>
      </p:guideLst>
    </p:cSldViewPr>
  </p:slideViewPr>
  <p:outlineViewPr>
    <p:cViewPr>
      <p:scale>
        <a:sx n="33" d="100"/>
        <a:sy n="33" d="100"/>
      </p:scale>
      <p:origin x="0" y="3491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48" d="100"/>
          <a:sy n="48" d="100"/>
        </p:scale>
        <p:origin x="2676" y="36"/>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4AB85114-151F-4DD3-A0B8-3D48A21591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11E6D90B-9A8F-485C-8292-FBB99BB4E9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454983-44D3-45A8-9D86-0B9C45442AB1}" type="datetimeFigureOut">
              <a:rPr lang="en-IN" smtClean="0"/>
              <a:pPr/>
              <a:t>09-11-2024</a:t>
            </a:fld>
            <a:endParaRPr lang="en-IN"/>
          </a:p>
        </p:txBody>
      </p:sp>
      <p:sp>
        <p:nvSpPr>
          <p:cNvPr id="4" name="Footer Placeholder 3">
            <a:extLst>
              <a:ext uri="{FF2B5EF4-FFF2-40B4-BE49-F238E27FC236}">
                <a16:creationId xmlns="" xmlns:a16="http://schemas.microsoft.com/office/drawing/2014/main" id="{957CB2A6-6534-401E-8C5F-E86CDFCB3F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694E556C-8D15-4673-BFA2-E8DEF4C2C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C8025-BFE7-4B0B-BEDD-AFE1C976CB6D}" type="slidenum">
              <a:rPr lang="en-IN" smtClean="0"/>
              <a:pPr/>
              <a:t>‹#›</a:t>
            </a:fld>
            <a:endParaRPr lang="en-IN"/>
          </a:p>
        </p:txBody>
      </p:sp>
    </p:spTree>
    <p:extLst>
      <p:ext uri="{BB962C8B-B14F-4D97-AF65-F5344CB8AC3E}">
        <p14:creationId xmlns="" xmlns:p14="http://schemas.microsoft.com/office/powerpoint/2010/main" val="1538550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pPr/>
              <a:t>2</a:t>
            </a:fld>
            <a:endParaRPr lang="en-US"/>
          </a:p>
        </p:txBody>
      </p:sp>
    </p:spTree>
    <p:extLst>
      <p:ext uri="{BB962C8B-B14F-4D97-AF65-F5344CB8AC3E}">
        <p14:creationId xmlns="" xmlns:p14="http://schemas.microsoft.com/office/powerpoint/2010/main" val="355251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79BDEF-6165-4E72-B1A6-6E8034CEC248}"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4.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5.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1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 Id="rId9" Type="http://schemas.openxmlformats.org/officeDocument/2006/relationships/image" Target="NULL"/></Relationships>
</file>

<file path=ppt/slideLayouts/_rels/slideLayout2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 Id="rId6" Type="http://schemas.openxmlformats.org/officeDocument/2006/relationships/image" Target="NULL"/><Relationship Id="rId5" Type="http://schemas.openxmlformats.org/officeDocument/2006/relationships/image" Target="../media/image2.png"/><Relationship Id="rId4" Type="http://schemas.openxmlformats.org/officeDocument/2006/relationships/image" Target="NUL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8"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 xmlns:a16="http://schemas.microsoft.com/office/drawing/2014/main" id="{4A8E0F54-DC01-449D-B951-DC7CBAFD9546}"/>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21" name="Picture Placeholder 20">
            <a:extLst>
              <a:ext uri="{FF2B5EF4-FFF2-40B4-BE49-F238E27FC236}">
                <a16:creationId xmlns=""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 xmlns:a16="http://schemas.microsoft.com/office/drawing/2014/main" id="{5F55812D-505A-4B1A-9EB5-16DCD08F2B82}"/>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4" name="Picture Placeholder 33">
            <a:extLst>
              <a:ext uri="{FF2B5EF4-FFF2-40B4-BE49-F238E27FC236}">
                <a16:creationId xmlns=""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E6570A8-081D-45CE-A0DD-F78F5EDB0F9B}"/>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alpha val="91000"/>
                </a:srgbClr>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0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endParaRPr lang="en-US" dirty="0"/>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6"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endParaRPr lang="en-US" dirty="0"/>
          </a:p>
        </p:txBody>
      </p:sp>
      <p:pic>
        <p:nvPicPr>
          <p:cNvPr id="21" name="Picture 20" descr="User icon Royalty Free Vector Image - VectorStock">
            <a:extLst>
              <a:ext uri="{FF2B5EF4-FFF2-40B4-BE49-F238E27FC236}">
                <a16:creationId xmlns="" xmlns:a16="http://schemas.microsoft.com/office/drawing/2014/main" id="{AEB45C91-0DA6-4973-9AEA-FF1388508ACC}"/>
              </a:ext>
            </a:extLst>
          </p:cNvPr>
          <p:cNvPicPr>
            <a:picLocks noChangeAspect="1" noChangeArrowheads="1"/>
          </p:cNvPicPr>
          <p:nvPr userDrawn="1"/>
        </p:nvPicPr>
        <p:blipFill>
          <a:blip r:embed="rId7"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1" name="Picture 30" descr="output-onlinepngtools.png">
            <a:extLst>
              <a:ext uri="{FF2B5EF4-FFF2-40B4-BE49-F238E27FC236}">
                <a16:creationId xmlns="" xmlns:a16="http://schemas.microsoft.com/office/drawing/2014/main" id="{0B109674-0200-42F1-9F68-5B41F1EE36CC}"/>
              </a:ext>
            </a:extLst>
          </p:cNvPr>
          <p:cNvPicPr>
            <a:picLocks noChangeAspect="1"/>
          </p:cNvPicPr>
          <p:nvPr userDrawn="1"/>
        </p:nvPicPr>
        <p:blipFill>
          <a:blip r:embed="rId8"/>
          <a:stretch>
            <a:fillRect/>
          </a:stretch>
        </p:blipFill>
        <p:spPr>
          <a:xfrm>
            <a:off x="7170612" y="1525182"/>
            <a:ext cx="5824348" cy="2865949"/>
          </a:xfrm>
          <a:prstGeom prst="rect">
            <a:avLst/>
          </a:prstGeom>
        </p:spPr>
      </p:pic>
    </p:spTree>
    <p:extLst>
      <p:ext uri="{BB962C8B-B14F-4D97-AF65-F5344CB8AC3E}">
        <p14:creationId xmlns=""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7E386D9D-B92A-4F40-9089-A1FD00CD3874}"/>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BE300026-40E8-4FB1-998A-9CEB5F7A1B84}"/>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C3A13D11-EC6C-4E81-AD83-7AC73D273FD4}"/>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Combinational Digital Circuits</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28A0092B-C50C-407E-A947-70E740481C1C}">
                <a14:useLocalDpi xmlns=""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A2F1AAAC-C051-4A31-837B-4A9977722A44}"/>
              </a:ext>
            </a:extLst>
          </p:cNvPr>
          <p:cNvPicPr>
            <a:picLocks noChangeAspect="1" noChangeArrowheads="1"/>
          </p:cNvPicPr>
          <p:nvPr userDrawn="1"/>
        </p:nvPicPr>
        <p:blipFill>
          <a:blip r:embed="rId8" cstate="print">
            <a:lum bright="70000" contrast="-70000"/>
            <a:extLst>
              <a:ext uri="{28A0092B-C50C-407E-A947-70E740481C1C}">
                <a14:useLocalDpi xmlns=""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A25AD48-4F72-419A-9FE8-24C9C2A6CDCA}" type="datetime3">
              <a:rPr lang="en-US" smtClean="0"/>
              <a:pPr/>
              <a:t>9 November 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extLst>
      <p:ext uri="{BB962C8B-B14F-4D97-AF65-F5344CB8AC3E}">
        <p14:creationId xmlns="" xmlns:p14="http://schemas.microsoft.com/office/powerpoint/2010/main" val="108050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84620" cy="561648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 xmlns:a16="http://schemas.microsoft.com/office/drawing/2014/main" id="{6C226DAF-A3C6-40FB-8F91-C7F7A713C3D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 xmlns:a16="http://schemas.microsoft.com/office/drawing/2014/main" id="{8C9B6194-7463-456E-B567-D9B9C856AB72}"/>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sz="1100" dirty="0">
                <a:solidFill>
                  <a:schemeClr val="tx1">
                    <a:lumMod val="90000"/>
                    <a:lumOff val="10000"/>
                  </a:schemeClr>
                </a:solidFill>
                <a:latin typeface="Wingdings" panose="05000000000000000000" pitchFamily="2" charset="2"/>
                <a:ea typeface="Roboto Condensed Light" panose="02000000000000000000" pitchFamily="2" charset="0"/>
              </a:rPr>
              <a:t>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Unit 2 – Combinational Digital Circuits</a:t>
            </a:r>
          </a:p>
        </p:txBody>
      </p:sp>
      <p:sp>
        <p:nvSpPr>
          <p:cNvPr id="21" name="Slide Number Placeholder 3">
            <a:extLst>
              <a:ext uri="{FF2B5EF4-FFF2-40B4-BE49-F238E27FC236}">
                <a16:creationId xmlns="" xmlns:a16="http://schemas.microsoft.com/office/drawing/2014/main" id="{AC05D353-A70B-4687-8A49-D44BCD80FCA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28A0092B-C50C-407E-A947-70E740481C1C}">
                <a14:useLocalDpi xmlns=""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 xmlns:a16="http://schemas.microsoft.com/office/drawing/2014/main" id="{9C2E92C4-49EF-4D4D-A6B9-E157CCC2FFE0}"/>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 xmlns:a16="http://schemas.microsoft.com/office/drawing/2014/main" id="{E1C651DC-CFA8-4914-92F1-1FF83E900B8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 xmlns:a16="http://schemas.microsoft.com/office/drawing/2014/main" id="{0D0635C5-7AE7-4A31-84EE-FC14A4BCEA69}"/>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Combinational Digital Circuits</a:t>
            </a:r>
          </a:p>
        </p:txBody>
      </p:sp>
      <p:sp>
        <p:nvSpPr>
          <p:cNvPr id="19" name="Slide Number Placeholder 3">
            <a:extLst>
              <a:ext uri="{FF2B5EF4-FFF2-40B4-BE49-F238E27FC236}">
                <a16:creationId xmlns="" xmlns:a16="http://schemas.microsoft.com/office/drawing/2014/main" id="{E1B8BC83-3189-4BEF-9B76-E5B3BE752022}"/>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3" name="Slide Number Placeholder 3">
            <a:extLst>
              <a:ext uri="{FF2B5EF4-FFF2-40B4-BE49-F238E27FC236}">
                <a16:creationId xmlns="" xmlns:a16="http://schemas.microsoft.com/office/drawing/2014/main" id="{4DF0B2CA-0D59-41EF-8432-9E74D5B5179D}"/>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5" name="Footer Placeholder 2">
            <a:extLst>
              <a:ext uri="{FF2B5EF4-FFF2-40B4-BE49-F238E27FC236}">
                <a16:creationId xmlns="" xmlns:a16="http://schemas.microsoft.com/office/drawing/2014/main" id="{37CC2A7B-BE67-4B8D-A096-51A052E6289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9" name="Slide Number Placeholder 3">
            <a:extLst>
              <a:ext uri="{FF2B5EF4-FFF2-40B4-BE49-F238E27FC236}">
                <a16:creationId xmlns="" xmlns:a16="http://schemas.microsoft.com/office/drawing/2014/main" id="{4DBF1E76-977D-4892-ACFE-BC891B8F7A4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11/9/2024</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4"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a:xfrm>
            <a:off x="761511" y="2632930"/>
            <a:ext cx="10515600" cy="1710470"/>
          </a:xfrm>
        </p:spPr>
        <p:txBody>
          <a:bodyPr>
            <a:normAutofit/>
          </a:bodyPr>
          <a:lstStyle/>
          <a:p>
            <a:pPr algn="ctr"/>
            <a:r>
              <a:rPr lang="en-US" sz="9600" dirty="0" smtClean="0">
                <a:gradFill flip="none" rotWithShape="1">
                  <a:gsLst>
                    <a:gs pos="10000">
                      <a:srgbClr val="273238"/>
                    </a:gs>
                    <a:gs pos="100000">
                      <a:srgbClr val="607D8B"/>
                    </a:gs>
                  </a:gsLst>
                  <a:lin ang="0" scaled="1"/>
                  <a:tileRect/>
                </a:gradFill>
              </a:rPr>
              <a:t>Advance Processors</a:t>
            </a:r>
            <a:endParaRPr lang="en-US" sz="9600" dirty="0">
              <a:gradFill flip="none" rotWithShape="1">
                <a:gsLst>
                  <a:gs pos="10000">
                    <a:srgbClr val="273238"/>
                  </a:gs>
                  <a:gs pos="100000">
                    <a:srgbClr val="607D8B"/>
                  </a:gs>
                </a:gsLst>
                <a:lin ang="0" scaled="1"/>
                <a:tileRect/>
              </a:gradFill>
            </a:endParaRP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normAutofit/>
          </a:bodyPr>
          <a:lstStyle/>
          <a:p>
            <a:r>
              <a:rPr lang="en-US" sz="3600" dirty="0" smtClean="0"/>
              <a:t>	</a:t>
            </a:r>
            <a:r>
              <a:rPr lang="en-US" sz="3600" b="1" dirty="0" smtClean="0"/>
              <a:t>Unit- </a:t>
            </a:r>
            <a:r>
              <a:rPr lang="en-US" sz="3600" b="1" dirty="0"/>
              <a:t>5</a:t>
            </a:r>
          </a:p>
        </p:txBody>
      </p:sp>
      <p:sp>
        <p:nvSpPr>
          <p:cNvPr id="4" name="TextBox 3"/>
          <p:cNvSpPr txBox="1"/>
          <p:nvPr/>
        </p:nvSpPr>
        <p:spPr>
          <a:xfrm>
            <a:off x="1055077" y="1266093"/>
            <a:ext cx="9302261" cy="1384995"/>
          </a:xfrm>
          <a:prstGeom prst="rect">
            <a:avLst/>
          </a:prstGeom>
          <a:noFill/>
        </p:spPr>
        <p:txBody>
          <a:bodyPr wrap="square" rtlCol="0">
            <a:spAutoFit/>
          </a:bodyPr>
          <a:lstStyle/>
          <a:p>
            <a:pPr algn="ctr"/>
            <a:r>
              <a:rPr lang="en-US" sz="2800" b="1" dirty="0" smtClean="0"/>
              <a:t>Subject Code:01CE0509</a:t>
            </a:r>
          </a:p>
          <a:p>
            <a:pPr algn="ctr"/>
            <a:r>
              <a:rPr lang="en-US" sz="2800" b="1" dirty="0" smtClean="0"/>
              <a:t>Subject Name: Fundamental of Processors </a:t>
            </a:r>
          </a:p>
          <a:p>
            <a:pPr algn="ctr"/>
            <a:r>
              <a:rPr lang="en-US" sz="2800" b="1" dirty="0" err="1" smtClean="0"/>
              <a:t>B.Tech</a:t>
            </a:r>
            <a:r>
              <a:rPr lang="en-US" sz="2800" b="1" dirty="0" smtClean="0"/>
              <a:t>. Year–III</a:t>
            </a:r>
            <a:endParaRPr lang="en-US" sz="2800" b="1" dirty="0"/>
          </a:p>
        </p:txBody>
      </p:sp>
      <p:sp>
        <p:nvSpPr>
          <p:cNvPr id="5" name="TextBox 4"/>
          <p:cNvSpPr txBox="1"/>
          <p:nvPr/>
        </p:nvSpPr>
        <p:spPr>
          <a:xfrm>
            <a:off x="2036618" y="184652"/>
            <a:ext cx="8294344"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4000" b="1" cap="small" smtClean="0">
                <a:latin typeface="Times New Roman" pitchFamily="18" charset="0"/>
                <a:cs typeface="Times New Roman" pitchFamily="18" charset="0"/>
              </a:rPr>
              <a:t>Marwadi University</a:t>
            </a:r>
            <a:endParaRPr lang="vi-VN" sz="4000">
              <a:latin typeface="Times New Roman" pitchFamily="18" charset="0"/>
              <a:cs typeface="Times New Roman" pitchFamily="18" charset="0"/>
            </a:endParaRPr>
          </a:p>
        </p:txBody>
      </p:sp>
      <p:pic>
        <p:nvPicPr>
          <p:cNvPr id="6"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14844"/>
            <a:ext cx="3052106" cy="84750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610712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80386 Basic Features </a:t>
            </a:r>
          </a:p>
        </p:txBody>
      </p:sp>
      <p:sp>
        <p:nvSpPr>
          <p:cNvPr id="4" name="Content Placeholder 3"/>
          <p:cNvSpPr>
            <a:spLocks noGrp="1"/>
          </p:cNvSpPr>
          <p:nvPr>
            <p:ph idx="1"/>
          </p:nvPr>
        </p:nvSpPr>
        <p:spPr/>
        <p:txBody>
          <a:bodyPr/>
          <a:lstStyle/>
          <a:p>
            <a:r>
              <a:rPr lang="en-US" sz="3200" dirty="0" smtClean="0"/>
              <a:t>The instruction set of the 80386 is enhanced to include instructions that address the 32-bit extended register set.</a:t>
            </a:r>
          </a:p>
          <a:p>
            <a:r>
              <a:rPr lang="en-US" sz="3200" dirty="0" smtClean="0"/>
              <a:t>Interrupts, in the 80386 microprocessor, have been expanded to include additional predefined interrupts in the interrupt vector table.</a:t>
            </a:r>
          </a:p>
          <a:p>
            <a:r>
              <a:rPr lang="en-US" sz="3200" dirty="0" smtClean="0"/>
              <a:t>The 80386 memory manager is similar to the 80286, except the physical addresses generated by the MMU are 32 bits wide instead of 24-bits.</a:t>
            </a:r>
          </a:p>
          <a:p>
            <a:r>
              <a:rPr lang="en-US" sz="3200" dirty="0" smtClean="0"/>
              <a:t> The 80386 is also capable of </a:t>
            </a:r>
            <a:r>
              <a:rPr lang="en-US" sz="3200" dirty="0" smtClean="0"/>
              <a:t>paging. </a:t>
            </a:r>
            <a:r>
              <a:rPr lang="en-US" sz="3200" dirty="0" smtClean="0"/>
              <a:t>Page size is 4KB</a:t>
            </a:r>
            <a:endParaRPr lang="en-US" sz="3200" dirty="0" smtClean="0"/>
          </a:p>
          <a:p>
            <a:r>
              <a:rPr lang="en-US" sz="3200" dirty="0" smtClean="0"/>
              <a:t>The 80386 is operated in the real mode (i.e. 8086 mode) when it is reset.</a:t>
            </a:r>
          </a:p>
          <a:p>
            <a:r>
              <a:rPr lang="en-US" sz="3200" dirty="0" smtClean="0"/>
              <a:t>The real mode allows the microprocessor to address data in the first 1MByte of memory.</a:t>
            </a:r>
            <a:endParaRPr lang="en-US" sz="3200" dirty="0" smtClean="0">
              <a:cs typeface="Times New Roman" pitchFamily="18" charset="0"/>
            </a:endParaRPr>
          </a:p>
        </p:txBody>
      </p:sp>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80386 Basic Features </a:t>
            </a:r>
          </a:p>
        </p:txBody>
      </p:sp>
      <p:sp>
        <p:nvSpPr>
          <p:cNvPr id="4" name="Content Placeholder 3"/>
          <p:cNvSpPr>
            <a:spLocks noGrp="1"/>
          </p:cNvSpPr>
          <p:nvPr>
            <p:ph idx="1"/>
          </p:nvPr>
        </p:nvSpPr>
        <p:spPr/>
        <p:txBody>
          <a:bodyPr/>
          <a:lstStyle/>
          <a:p>
            <a:r>
              <a:rPr lang="en-US" sz="3200" dirty="0" smtClean="0"/>
              <a:t>In the protected mode, 80386 addresses any location in its 4G bytes of physical address space</a:t>
            </a:r>
            <a:r>
              <a:rPr lang="en-US" sz="3200" dirty="0" smtClean="0"/>
              <a:t>.</a:t>
            </a:r>
          </a:p>
          <a:p>
            <a:r>
              <a:rPr lang="en-US" sz="3200" b="1" dirty="0" smtClean="0">
                <a:cs typeface="Times New Roman" pitchFamily="18" charset="0"/>
              </a:rPr>
              <a:t>It has 32 bit address bus and 32 bit data bus which are not multiplexed.</a:t>
            </a:r>
          </a:p>
          <a:p>
            <a:r>
              <a:rPr lang="en-US" sz="3200" dirty="0" smtClean="0">
                <a:cs typeface="Times New Roman" pitchFamily="18" charset="0"/>
              </a:rPr>
              <a:t>We can broadly divide internal architecture into 3 sections:</a:t>
            </a:r>
          </a:p>
          <a:p>
            <a:pPr marL="514350" indent="-514350">
              <a:buFont typeface="+mj-lt"/>
              <a:buAutoNum type="arabicPeriod"/>
            </a:pPr>
            <a:r>
              <a:rPr lang="en-US" sz="3200" b="1" dirty="0" smtClean="0">
                <a:cs typeface="Times New Roman" pitchFamily="18" charset="0"/>
              </a:rPr>
              <a:t>Central processing </a:t>
            </a:r>
            <a:r>
              <a:rPr lang="en-US" sz="3200" b="1" dirty="0" smtClean="0">
                <a:cs typeface="Times New Roman" pitchFamily="18" charset="0"/>
              </a:rPr>
              <a:t>unit</a:t>
            </a:r>
          </a:p>
          <a:p>
            <a:pPr marL="514350" indent="-514350">
              <a:buFont typeface="+mj-lt"/>
              <a:buAutoNum type="arabicPeriod"/>
            </a:pPr>
            <a:r>
              <a:rPr lang="en-US" sz="3200" b="1" dirty="0" smtClean="0">
                <a:cs typeface="Times New Roman" pitchFamily="18" charset="0"/>
              </a:rPr>
              <a:t>Memory Management unit</a:t>
            </a:r>
          </a:p>
          <a:p>
            <a:pPr marL="514350" indent="-514350">
              <a:buFont typeface="+mj-lt"/>
              <a:buAutoNum type="arabicPeriod"/>
            </a:pPr>
            <a:r>
              <a:rPr lang="en-US" sz="3200" b="1" dirty="0" smtClean="0">
                <a:cs typeface="Times New Roman" pitchFamily="18" charset="0"/>
              </a:rPr>
              <a:t>Bus Interface Unit</a:t>
            </a:r>
            <a:endParaRPr lang="en-US" sz="3200" b="1" dirty="0" smtClean="0">
              <a:cs typeface="Times New Roman" pitchFamily="18" charset="0"/>
            </a:endParaRPr>
          </a:p>
        </p:txBody>
      </p:sp>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80386 </a:t>
            </a:r>
            <a:r>
              <a:rPr smtClean="0">
                <a:solidFill>
                  <a:srgbClr val="C00000"/>
                </a:solidFill>
              </a:rPr>
              <a:t>Block Diagram </a:t>
            </a:r>
            <a:endParaRPr smtClean="0">
              <a:solidFill>
                <a:srgbClr val="C00000"/>
              </a:solidFill>
            </a:endParaRPr>
          </a:p>
        </p:txBody>
      </p:sp>
      <p:pic>
        <p:nvPicPr>
          <p:cNvPr id="5" name="Picture 2"/>
          <p:cNvPicPr>
            <a:picLocks noGrp="1" noChangeAspect="1" noChangeArrowheads="1"/>
          </p:cNvPicPr>
          <p:nvPr>
            <p:ph idx="1"/>
          </p:nvPr>
        </p:nvPicPr>
        <p:blipFill>
          <a:blip r:embed="rId2"/>
          <a:srcRect/>
          <a:stretch>
            <a:fillRect/>
          </a:stretch>
        </p:blipFill>
        <p:spPr bwMode="auto">
          <a:xfrm>
            <a:off x="1676400" y="811569"/>
            <a:ext cx="8758145" cy="5632774"/>
          </a:xfrm>
          <a:prstGeom prst="rect">
            <a:avLst/>
          </a:prstGeom>
          <a:noFill/>
          <a:ln w="9525">
            <a:noFill/>
            <a:miter lim="800000"/>
            <a:headEnd/>
            <a:tailEnd/>
          </a:ln>
          <a:effectLst/>
        </p:spPr>
      </p:pic>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olidFill>
                  <a:srgbClr val="C00000"/>
                </a:solidFill>
              </a:rPr>
              <a:t>80386 Basic Features </a:t>
            </a:r>
            <a:endParaRPr lang="en-US" dirty="0"/>
          </a:p>
        </p:txBody>
      </p:sp>
      <p:sp>
        <p:nvSpPr>
          <p:cNvPr id="3" name="Content Placeholder 2"/>
          <p:cNvSpPr>
            <a:spLocks noGrp="1"/>
          </p:cNvSpPr>
          <p:nvPr>
            <p:ph idx="1"/>
          </p:nvPr>
        </p:nvSpPr>
        <p:spPr/>
        <p:txBody>
          <a:bodyPr/>
          <a:lstStyle/>
          <a:p>
            <a:r>
              <a:rPr lang="en-US" sz="3200" b="1" dirty="0" smtClean="0"/>
              <a:t>80386 Consists of</a:t>
            </a:r>
          </a:p>
          <a:p>
            <a:r>
              <a:rPr lang="en-US" sz="3200" dirty="0" smtClean="0"/>
              <a:t>Eight 32 bit general purpose registers</a:t>
            </a:r>
          </a:p>
          <a:p>
            <a:r>
              <a:rPr lang="en-US" sz="3200" dirty="0" smtClean="0"/>
              <a:t>One 32 bit Flag Register</a:t>
            </a:r>
          </a:p>
          <a:p>
            <a:r>
              <a:rPr lang="en-US" sz="3200" dirty="0" smtClean="0"/>
              <a:t>Six Segment Register</a:t>
            </a:r>
          </a:p>
          <a:p>
            <a:r>
              <a:rPr lang="en-US" sz="3200" dirty="0" smtClean="0"/>
              <a:t>Four Control Register</a:t>
            </a:r>
          </a:p>
          <a:p>
            <a:r>
              <a:rPr lang="en-US" sz="3200" dirty="0" smtClean="0"/>
              <a:t>Four Memory Management Registers for Protected mode</a:t>
            </a:r>
          </a:p>
          <a:p>
            <a:r>
              <a:rPr lang="en-US" sz="3200" dirty="0" smtClean="0"/>
              <a:t>Eight Debug Registers</a:t>
            </a:r>
            <a:endParaRPr lang="en-US" sz="32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80486 Basic Features </a:t>
            </a:r>
          </a:p>
        </p:txBody>
      </p:sp>
      <p:sp>
        <p:nvSpPr>
          <p:cNvPr id="4" name="Content Placeholder 3"/>
          <p:cNvSpPr>
            <a:spLocks noGrp="1"/>
          </p:cNvSpPr>
          <p:nvPr>
            <p:ph idx="1"/>
          </p:nvPr>
        </p:nvSpPr>
        <p:spPr/>
        <p:txBody>
          <a:bodyPr/>
          <a:lstStyle/>
          <a:p>
            <a:r>
              <a:rPr lang="en-US" sz="3200" dirty="0" smtClean="0"/>
              <a:t>The </a:t>
            </a:r>
            <a:r>
              <a:rPr lang="en-US" sz="3200" dirty="0" smtClean="0"/>
              <a:t>80486 is a 32 bit microprocessor.</a:t>
            </a:r>
          </a:p>
          <a:p>
            <a:r>
              <a:rPr lang="en-US" sz="3200" dirty="0" smtClean="0">
                <a:cs typeface="Times New Roman" pitchFamily="18" charset="0"/>
              </a:rPr>
              <a:t>One of the most obvious feature included in 80486 is a </a:t>
            </a:r>
            <a:r>
              <a:rPr lang="en-US" sz="3200" b="1" dirty="0" smtClean="0">
                <a:cs typeface="Times New Roman" pitchFamily="18" charset="0"/>
              </a:rPr>
              <a:t>built-in math co-processor. </a:t>
            </a:r>
            <a:r>
              <a:rPr lang="en-US" sz="3200" dirty="0" smtClean="0">
                <a:cs typeface="Times New Roman" pitchFamily="18" charset="0"/>
              </a:rPr>
              <a:t>Which is same as 80387 used with a 80386.</a:t>
            </a:r>
          </a:p>
          <a:p>
            <a:r>
              <a:rPr lang="en-US" sz="3200" dirty="0" smtClean="0">
                <a:cs typeface="Times New Roman" pitchFamily="18" charset="0"/>
              </a:rPr>
              <a:t>80486 have 8KB code and data cache.</a:t>
            </a:r>
          </a:p>
          <a:p>
            <a:r>
              <a:rPr lang="en-US" sz="3200" dirty="0" smtClean="0">
                <a:cs typeface="Times New Roman" pitchFamily="18" charset="0"/>
              </a:rPr>
              <a:t>80486 packaged in a 168 pin, Pin grid array package.</a:t>
            </a:r>
          </a:p>
          <a:p>
            <a:r>
              <a:rPr lang="en-US" sz="3200" dirty="0" smtClean="0">
                <a:cs typeface="Times New Roman" pitchFamily="18" charset="0"/>
              </a:rPr>
              <a:t>80486 integrated Floating Point Unit(FPU) on chip.</a:t>
            </a:r>
          </a:p>
          <a:p>
            <a:r>
              <a:rPr lang="en-US" sz="3200" dirty="0" smtClean="0">
                <a:cs typeface="Times New Roman" pitchFamily="18" charset="0"/>
              </a:rPr>
              <a:t>32 bit Extended general purpose register, Flag Register, address bus and data bus.</a:t>
            </a:r>
          </a:p>
          <a:p>
            <a:r>
              <a:rPr lang="en-US" sz="3200" dirty="0" smtClean="0">
                <a:cs typeface="Times New Roman" pitchFamily="18" charset="0"/>
              </a:rPr>
              <a:t>The Physical memory of 80486 is 32 bit wide which are set up as four 8 bit banks:</a:t>
            </a:r>
            <a:r>
              <a:rPr lang="en-US" sz="3200" b="1" dirty="0" smtClean="0">
                <a:cs typeface="Times New Roman" pitchFamily="18" charset="0"/>
              </a:rPr>
              <a:t> bank0, bank1, bank2, bank3. </a:t>
            </a:r>
            <a:r>
              <a:rPr lang="en-US" sz="3200" dirty="0" smtClean="0">
                <a:cs typeface="Times New Roman" pitchFamily="18" charset="0"/>
              </a:rPr>
              <a:t>and all bank contain one extra parity bit.</a:t>
            </a:r>
            <a:endParaRPr lang="en-US" sz="3200" b="1" dirty="0" smtClean="0">
              <a:cs typeface="Times New Roman" pitchFamily="18" charset="0"/>
            </a:endParaRPr>
          </a:p>
          <a:p>
            <a:endParaRPr lang="en-US" sz="3200" dirty="0" smtClean="0">
              <a:cs typeface="Times New Roman" pitchFamily="18" charset="0"/>
            </a:endParaRPr>
          </a:p>
          <a:p>
            <a:endParaRPr lang="en-US" sz="3200" b="1" dirty="0" smtClean="0">
              <a:cs typeface="Times New Roman" pitchFamily="18" charset="0"/>
            </a:endParaRPr>
          </a:p>
        </p:txBody>
      </p:sp>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80486 </a:t>
            </a:r>
            <a:r>
              <a:rPr smtClean="0">
                <a:solidFill>
                  <a:srgbClr val="C00000"/>
                </a:solidFill>
              </a:rPr>
              <a:t>Block diagram </a:t>
            </a:r>
            <a:endParaRPr smtClean="0">
              <a:solidFill>
                <a:srgbClr val="C00000"/>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1230086" y="855167"/>
            <a:ext cx="9481457" cy="5457350"/>
          </a:xfrm>
          <a:prstGeom prst="rect">
            <a:avLst/>
          </a:prstGeom>
          <a:noFill/>
          <a:ln w="9525">
            <a:noFill/>
            <a:miter lim="800000"/>
            <a:headEnd/>
            <a:tailEnd/>
          </a:ln>
          <a:effectLst/>
        </p:spPr>
      </p:pic>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80486 Pin Diagram</a:t>
            </a:r>
            <a:endParaRPr smtClean="0">
              <a:solidFill>
                <a:srgbClr val="C00000"/>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3211285" y="782943"/>
            <a:ext cx="5747657" cy="5701180"/>
          </a:xfrm>
          <a:prstGeom prst="rect">
            <a:avLst/>
          </a:prstGeom>
          <a:noFill/>
          <a:ln w="9525">
            <a:noFill/>
            <a:miter lim="800000"/>
            <a:headEnd/>
            <a:tailEnd/>
          </a:ln>
          <a:effectLst/>
        </p:spPr>
      </p:pic>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Pentium Processor basic features</a:t>
            </a:r>
          </a:p>
        </p:txBody>
      </p:sp>
      <p:sp>
        <p:nvSpPr>
          <p:cNvPr id="4" name="Content Placeholder 3"/>
          <p:cNvSpPr>
            <a:spLocks noGrp="1"/>
          </p:cNvSpPr>
          <p:nvPr>
            <p:ph idx="1"/>
          </p:nvPr>
        </p:nvSpPr>
        <p:spPr/>
        <p:txBody>
          <a:bodyPr/>
          <a:lstStyle/>
          <a:p>
            <a:r>
              <a:rPr lang="en-US" sz="3200" dirty="0" smtClean="0"/>
              <a:t>The Pentium microprocessor </a:t>
            </a:r>
            <a:r>
              <a:rPr lang="en-US" sz="3200" dirty="0" smtClean="0"/>
              <a:t>is 32 bit processor and </a:t>
            </a:r>
            <a:r>
              <a:rPr lang="en-US" sz="3200" dirty="0" smtClean="0"/>
              <a:t>almost identical to the earlier 80386 and 80486 microprocessors</a:t>
            </a:r>
            <a:r>
              <a:rPr lang="en-US" sz="3200" dirty="0" smtClean="0"/>
              <a:t>.</a:t>
            </a:r>
          </a:p>
          <a:p>
            <a:r>
              <a:rPr lang="en-US" sz="3200" dirty="0" smtClean="0"/>
              <a:t>It introduces </a:t>
            </a:r>
            <a:r>
              <a:rPr lang="en-US" sz="3200" b="1" dirty="0" smtClean="0"/>
              <a:t>second execution pipeline </a:t>
            </a:r>
            <a:r>
              <a:rPr lang="en-US" sz="3200" dirty="0" smtClean="0"/>
              <a:t>to achieve superscalar performance and </a:t>
            </a:r>
            <a:r>
              <a:rPr lang="en-US" sz="3200" b="1" dirty="0" smtClean="0"/>
              <a:t>execute two instruction per clock cycle </a:t>
            </a:r>
            <a:r>
              <a:rPr lang="en-US" sz="3200" dirty="0" smtClean="0"/>
              <a:t>using two independent ALU named </a:t>
            </a:r>
            <a:r>
              <a:rPr lang="en-US" sz="3200" b="1" dirty="0" smtClean="0"/>
              <a:t>‘U’</a:t>
            </a:r>
            <a:r>
              <a:rPr lang="en-US" sz="3200" dirty="0" smtClean="0"/>
              <a:t> and </a:t>
            </a:r>
            <a:r>
              <a:rPr lang="en-US" sz="3200" b="1" dirty="0" smtClean="0"/>
              <a:t>‘V’</a:t>
            </a:r>
            <a:r>
              <a:rPr lang="en-US" sz="3200" dirty="0" smtClean="0"/>
              <a:t>. It has Two core execution unit.</a:t>
            </a:r>
            <a:endParaRPr lang="en-US" sz="3200" b="1" dirty="0" smtClean="0"/>
          </a:p>
          <a:p>
            <a:r>
              <a:rPr lang="en-US" sz="3200" dirty="0" smtClean="0"/>
              <a:t>The main difference is that the Pentium has been modified internally to contain a dual </a:t>
            </a:r>
            <a:r>
              <a:rPr lang="en-US" sz="3200" dirty="0" smtClean="0"/>
              <a:t>cache of 16KB (</a:t>
            </a:r>
            <a:r>
              <a:rPr lang="en-US" sz="3200" dirty="0" smtClean="0"/>
              <a:t>code 8KB</a:t>
            </a:r>
            <a:r>
              <a:rPr lang="en-US" sz="3200" dirty="0" smtClean="0"/>
              <a:t> </a:t>
            </a:r>
            <a:r>
              <a:rPr lang="en-US" sz="3200" dirty="0" smtClean="0"/>
              <a:t>and </a:t>
            </a:r>
            <a:r>
              <a:rPr lang="en-US" sz="3200" dirty="0" smtClean="0"/>
              <a:t>data 8KB) </a:t>
            </a:r>
            <a:r>
              <a:rPr lang="en-US" sz="3200" dirty="0" smtClean="0"/>
              <a:t>and a dual integer unit.</a:t>
            </a:r>
          </a:p>
          <a:p>
            <a:r>
              <a:rPr lang="en-US" sz="3200" dirty="0" smtClean="0"/>
              <a:t> The Pentium also operates at a higher clock speed of 66 </a:t>
            </a:r>
            <a:r>
              <a:rPr lang="en-US" sz="3200" dirty="0" err="1" smtClean="0"/>
              <a:t>MHz.</a:t>
            </a:r>
            <a:endParaRPr lang="en-US" sz="3200" dirty="0" smtClean="0"/>
          </a:p>
          <a:p>
            <a:r>
              <a:rPr lang="en-US" sz="3200" dirty="0" smtClean="0"/>
              <a:t>The data bus on the Pentium is 64 – bits wide and contains </a:t>
            </a:r>
            <a:r>
              <a:rPr lang="en-US" sz="3200" dirty="0" smtClean="0"/>
              <a:t>eight             8 </a:t>
            </a:r>
            <a:r>
              <a:rPr lang="en-US" sz="3200" dirty="0" smtClean="0"/>
              <a:t>byte-wide memory banks selected with bank enable signals</a:t>
            </a:r>
            <a:r>
              <a:rPr lang="en-US" sz="3200" dirty="0" smtClean="0"/>
              <a:t>.</a:t>
            </a:r>
            <a:endParaRPr lang="en-US" sz="3200" dirty="0" smtClean="0"/>
          </a:p>
        </p:txBody>
      </p:sp>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Pentium Processor basic features</a:t>
            </a:r>
          </a:p>
        </p:txBody>
      </p:sp>
      <p:sp>
        <p:nvSpPr>
          <p:cNvPr id="4" name="Content Placeholder 3"/>
          <p:cNvSpPr>
            <a:spLocks noGrp="1"/>
          </p:cNvSpPr>
          <p:nvPr>
            <p:ph idx="1"/>
          </p:nvPr>
        </p:nvSpPr>
        <p:spPr/>
        <p:txBody>
          <a:bodyPr/>
          <a:lstStyle/>
          <a:p>
            <a:r>
              <a:rPr lang="en-US" sz="3200" dirty="0" smtClean="0"/>
              <a:t>Memory access time, without wait states, is only about 18 ns in the 66 MHz Pentium</a:t>
            </a:r>
            <a:r>
              <a:rPr lang="en-US" sz="3200" dirty="0" smtClean="0"/>
              <a:t>.</a:t>
            </a:r>
            <a:endParaRPr lang="en-US" sz="3200" dirty="0" smtClean="0"/>
          </a:p>
          <a:p>
            <a:r>
              <a:rPr lang="en-US" sz="3200" dirty="0" smtClean="0"/>
              <a:t>The </a:t>
            </a:r>
            <a:r>
              <a:rPr lang="en-US" sz="3200" dirty="0" smtClean="0"/>
              <a:t>superscalar structure of the Pentium contains three independent processing units: a floating point processor and two integer processing units.</a:t>
            </a:r>
          </a:p>
          <a:p>
            <a:r>
              <a:rPr lang="en-US" sz="3200" dirty="0" smtClean="0"/>
              <a:t>A new mode of operation called the System Memory Management (SMM) mode has been added to the Pentium. It is intended for high-level system functions such as power management and security.</a:t>
            </a:r>
          </a:p>
          <a:p>
            <a:r>
              <a:rPr lang="en-US" sz="3200" dirty="0" smtClean="0"/>
              <a:t>The Built-in Self-test (BIST) allows the Pentium to be tested when power is first applied to the system.</a:t>
            </a:r>
          </a:p>
          <a:p>
            <a:r>
              <a:rPr lang="en-US" sz="3200" dirty="0" smtClean="0"/>
              <a:t>Allows 4MByte memory pages instead of the 4KByte pages</a:t>
            </a:r>
            <a:endParaRPr lang="en-US" sz="3200" dirty="0" smtClean="0">
              <a:cs typeface="Times New Roman" pitchFamily="18" charset="0"/>
            </a:endParaRPr>
          </a:p>
        </p:txBody>
      </p:sp>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Pentium Processor basic features</a:t>
            </a:r>
          </a:p>
        </p:txBody>
      </p:sp>
      <p:sp>
        <p:nvSpPr>
          <p:cNvPr id="4" name="Content Placeholder 3"/>
          <p:cNvSpPr>
            <a:spLocks noGrp="1"/>
          </p:cNvSpPr>
          <p:nvPr>
            <p:ph idx="1"/>
          </p:nvPr>
        </p:nvSpPr>
        <p:spPr/>
        <p:txBody>
          <a:bodyPr/>
          <a:lstStyle/>
          <a:p>
            <a:r>
              <a:rPr lang="en-US" sz="3200" b="1" dirty="0" smtClean="0">
                <a:cs typeface="Times New Roman" pitchFamily="18" charset="0"/>
              </a:rPr>
              <a:t>Pentium Processor have:</a:t>
            </a:r>
          </a:p>
          <a:p>
            <a:r>
              <a:rPr lang="en-US" sz="3200" dirty="0" smtClean="0">
                <a:cs typeface="Times New Roman" pitchFamily="18" charset="0"/>
              </a:rPr>
              <a:t>Superscalar Architecture</a:t>
            </a:r>
          </a:p>
          <a:p>
            <a:r>
              <a:rPr lang="en-US" sz="3200" dirty="0" smtClean="0">
                <a:cs typeface="Times New Roman" pitchFamily="18" charset="0"/>
              </a:rPr>
              <a:t>Dynamic Branch prediction</a:t>
            </a:r>
          </a:p>
          <a:p>
            <a:r>
              <a:rPr lang="en-US" sz="3200" dirty="0" smtClean="0">
                <a:cs typeface="Times New Roman" pitchFamily="18" charset="0"/>
              </a:rPr>
              <a:t>Pipelined floating point unit</a:t>
            </a:r>
          </a:p>
          <a:p>
            <a:r>
              <a:rPr lang="en-US" sz="3200" dirty="0" smtClean="0">
                <a:cs typeface="Times New Roman" pitchFamily="18" charset="0"/>
              </a:rPr>
              <a:t>Separate code and data caches</a:t>
            </a:r>
          </a:p>
          <a:p>
            <a:r>
              <a:rPr lang="en-US" sz="3200" dirty="0" smtClean="0">
                <a:cs typeface="Times New Roman" pitchFamily="18" charset="0"/>
              </a:rPr>
              <a:t>64-bit data bus</a:t>
            </a:r>
          </a:p>
          <a:p>
            <a:r>
              <a:rPr lang="en-US" sz="3200" dirty="0" smtClean="0">
                <a:cs typeface="Times New Roman" pitchFamily="18" charset="0"/>
              </a:rPr>
              <a:t>Bus cycle pipelining</a:t>
            </a:r>
          </a:p>
          <a:p>
            <a:r>
              <a:rPr lang="en-US" sz="3200" dirty="0" smtClean="0">
                <a:cs typeface="Times New Roman" pitchFamily="18" charset="0"/>
              </a:rPr>
              <a:t>Address parity</a:t>
            </a:r>
          </a:p>
          <a:p>
            <a:r>
              <a:rPr lang="en-US" sz="3200" dirty="0" smtClean="0">
                <a:cs typeface="Times New Roman" pitchFamily="18" charset="0"/>
              </a:rPr>
              <a:t>Internal Parity Checking</a:t>
            </a:r>
            <a:endParaRPr lang="en-US" sz="3200" dirty="0" smtClean="0">
              <a:cs typeface="Times New Roman" pitchFamily="18" charset="0"/>
            </a:endParaRPr>
          </a:p>
        </p:txBody>
      </p:sp>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Effect transition="in" filter="fade">
                                      <p:cBhvr>
                                        <p:cTn id="56" dur="1000"/>
                                        <p:tgtEl>
                                          <p:spTgt spid="4">
                                            <p:txEl>
                                              <p:pRg st="7" end="7"/>
                                            </p:txEl>
                                          </p:spTgt>
                                        </p:tgtEl>
                                      </p:cBhvr>
                                    </p:animEffect>
                                    <p:anim calcmode="lin" valueType="num">
                                      <p:cBhvr>
                                        <p:cTn id="5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Effect transition="in" filter="fade">
                                      <p:cBhvr>
                                        <p:cTn id="63" dur="1000"/>
                                        <p:tgtEl>
                                          <p:spTgt spid="4">
                                            <p:txEl>
                                              <p:pRg st="8" end="8"/>
                                            </p:txEl>
                                          </p:spTgt>
                                        </p:tgtEl>
                                      </p:cBhvr>
                                    </p:animEffect>
                                    <p:anim calcmode="lin" valueType="num">
                                      <p:cBhvr>
                                        <p:cTn id="6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3924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58964" y="669714"/>
            <a:ext cx="7866256" cy="5940088"/>
          </a:xfrm>
          <a:prstGeom prst="rect">
            <a:avLst/>
          </a:prstGeom>
          <a:noFill/>
        </p:spPr>
        <p:txBody>
          <a:bodyPr wrap="none" rtlCol="0">
            <a:spAutoFit/>
          </a:bodyPr>
          <a:lstStyle/>
          <a:p>
            <a:r>
              <a:rPr lang="en-US" sz="3200" b="1" dirty="0"/>
              <a:t>Outline</a:t>
            </a:r>
          </a:p>
          <a:p>
            <a:pPr marL="742950" lvl="1" indent="-285750">
              <a:buFont typeface="Arial" panose="020B0604020202020204" pitchFamily="34" charset="0"/>
              <a:buChar char="•"/>
            </a:pPr>
            <a:r>
              <a:rPr lang="en-US" sz="3200" b="1" dirty="0" smtClean="0">
                <a:solidFill>
                  <a:schemeClr val="bg1">
                    <a:lumMod val="50000"/>
                  </a:schemeClr>
                </a:solidFill>
              </a:rPr>
              <a:t>Syllabus</a:t>
            </a:r>
          </a:p>
          <a:p>
            <a:pPr marL="742950" lvl="1" indent="-285750">
              <a:buFont typeface="Arial" panose="020B0604020202020204" pitchFamily="34" charset="0"/>
              <a:buChar char="•"/>
            </a:pPr>
            <a:r>
              <a:rPr lang="en-US" sz="3200" b="1" dirty="0" smtClean="0">
                <a:solidFill>
                  <a:schemeClr val="bg1">
                    <a:lumMod val="50000"/>
                  </a:schemeClr>
                </a:solidFill>
              </a:rPr>
              <a:t>80286 </a:t>
            </a:r>
            <a:r>
              <a:rPr lang="en-US" sz="3200" b="1" dirty="0" smtClean="0">
                <a:solidFill>
                  <a:schemeClr val="bg1">
                    <a:lumMod val="50000"/>
                  </a:schemeClr>
                </a:solidFill>
              </a:rPr>
              <a:t>Basic </a:t>
            </a:r>
            <a:r>
              <a:rPr lang="en-US" sz="3200" b="1" dirty="0" smtClean="0">
                <a:solidFill>
                  <a:schemeClr val="bg1">
                    <a:lumMod val="50000"/>
                  </a:schemeClr>
                </a:solidFill>
              </a:rPr>
              <a:t>f</a:t>
            </a:r>
            <a:r>
              <a:rPr lang="en-US" sz="3200" b="1" dirty="0" smtClean="0">
                <a:solidFill>
                  <a:schemeClr val="bg1">
                    <a:lumMod val="50000"/>
                  </a:schemeClr>
                </a:solidFill>
              </a:rPr>
              <a:t>eatures</a:t>
            </a:r>
          </a:p>
          <a:p>
            <a:pPr marL="742950" lvl="1" indent="-285750">
              <a:buFont typeface="Arial" panose="020B0604020202020204" pitchFamily="34" charset="0"/>
              <a:buChar char="•"/>
            </a:pPr>
            <a:r>
              <a:rPr lang="en-US" sz="3200" b="1" dirty="0" smtClean="0">
                <a:solidFill>
                  <a:schemeClr val="bg1">
                    <a:lumMod val="50000"/>
                  </a:schemeClr>
                </a:solidFill>
              </a:rPr>
              <a:t>80386 Basic features</a:t>
            </a:r>
          </a:p>
          <a:p>
            <a:pPr marL="742950" lvl="1" indent="-285750">
              <a:buFont typeface="Arial" panose="020B0604020202020204" pitchFamily="34" charset="0"/>
              <a:buChar char="•"/>
            </a:pPr>
            <a:r>
              <a:rPr lang="en-US" sz="3200" b="1" dirty="0" smtClean="0">
                <a:solidFill>
                  <a:schemeClr val="bg1">
                    <a:lumMod val="50000"/>
                  </a:schemeClr>
                </a:solidFill>
              </a:rPr>
              <a:t>80486 Basic features</a:t>
            </a:r>
          </a:p>
          <a:p>
            <a:pPr marL="742950" lvl="1" indent="-285750">
              <a:buFont typeface="Arial" panose="020B0604020202020204" pitchFamily="34" charset="0"/>
              <a:buChar char="•"/>
            </a:pPr>
            <a:r>
              <a:rPr lang="en-US" sz="3200" b="1" dirty="0" smtClean="0">
                <a:solidFill>
                  <a:schemeClr val="bg1">
                    <a:lumMod val="50000"/>
                  </a:schemeClr>
                </a:solidFill>
              </a:rPr>
              <a:t>Pentium Basic features</a:t>
            </a:r>
          </a:p>
          <a:p>
            <a:pPr marL="742950" lvl="1" indent="-285750">
              <a:buFont typeface="Arial" panose="020B0604020202020204" pitchFamily="34" charset="0"/>
              <a:buChar char="•"/>
            </a:pPr>
            <a:r>
              <a:rPr lang="en-US" sz="3200" b="1" dirty="0" smtClean="0">
                <a:solidFill>
                  <a:schemeClr val="bg1">
                    <a:lumMod val="50000"/>
                  </a:schemeClr>
                </a:solidFill>
              </a:rPr>
              <a:t>Comparison Pentium and ARM processors</a:t>
            </a:r>
          </a:p>
          <a:p>
            <a:pPr marL="742950" lvl="1" indent="-285750">
              <a:buFont typeface="Arial" panose="020B0604020202020204" pitchFamily="34" charset="0"/>
              <a:buChar char="•"/>
            </a:pPr>
            <a:endParaRPr lang="en-US" sz="3200" b="1" dirty="0" smtClean="0">
              <a:solidFill>
                <a:schemeClr val="bg1">
                  <a:lumMod val="50000"/>
                </a:schemeClr>
              </a:solidFill>
            </a:endParaRPr>
          </a:p>
          <a:p>
            <a:pPr marL="742950" lvl="1" indent="-285750">
              <a:buFont typeface="Arial" panose="020B0604020202020204" pitchFamily="34" charset="0"/>
              <a:buChar char="•"/>
            </a:pPr>
            <a:endParaRPr lang="en-US" sz="3200" b="1" dirty="0" smtClean="0">
              <a:solidFill>
                <a:schemeClr val="bg1">
                  <a:lumMod val="50000"/>
                </a:schemeClr>
              </a:solidFill>
            </a:endParaRPr>
          </a:p>
          <a:p>
            <a:pPr lvl="1"/>
            <a:endParaRPr lang="en-US" sz="3200" dirty="0">
              <a:solidFill>
                <a:schemeClr val="bg1">
                  <a:lumMod val="50000"/>
                </a:schemeClr>
              </a:solidFill>
            </a:endParaRPr>
          </a:p>
          <a:p>
            <a:pPr lvl="2"/>
            <a:endParaRPr lang="en-US" sz="2400" dirty="0">
              <a:solidFill>
                <a:schemeClr val="bg1">
                  <a:lumMod val="50000"/>
                </a:schemeClr>
              </a:solidFill>
            </a:endParaRPr>
          </a:p>
          <a:p>
            <a:endParaRPr lang="en-US" sz="3600" dirty="0">
              <a:solidFill>
                <a:schemeClr val="bg1">
                  <a:lumMod val="50000"/>
                </a:schemeClr>
              </a:solidFill>
            </a:endParaRPr>
          </a:p>
        </p:txBody>
      </p:sp>
    </p:spTree>
    <p:extLst>
      <p:ext uri="{BB962C8B-B14F-4D97-AF65-F5344CB8AC3E}">
        <p14:creationId xmlns="" xmlns:p14="http://schemas.microsoft.com/office/powerpoint/2010/main" val="103371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fade">
                                      <p:cBhvr>
                                        <p:cTn id="18" dur="1000"/>
                                        <p:tgtEl>
                                          <p:spTgt spid="9">
                                            <p:txEl>
                                              <p:pRg st="0" end="0"/>
                                            </p:txEl>
                                          </p:spTgt>
                                        </p:tgtEl>
                                      </p:cBhvr>
                                    </p:animEffect>
                                    <p:anim calcmode="lin" valueType="num">
                                      <p:cBhvr>
                                        <p:cTn id="1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9">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fade">
                                      <p:cBhvr>
                                        <p:cTn id="23" dur="1000"/>
                                        <p:tgtEl>
                                          <p:spTgt spid="9">
                                            <p:txEl>
                                              <p:pRg st="1" end="1"/>
                                            </p:txEl>
                                          </p:spTgt>
                                        </p:tgtEl>
                                      </p:cBhvr>
                                    </p:animEffect>
                                    <p:anim calcmode="lin" valueType="num">
                                      <p:cBhvr>
                                        <p:cTn id="24"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25" dur="1000" fill="hold"/>
                                        <p:tgtEl>
                                          <p:spTgt spid="9">
                                            <p:txEl>
                                              <p:pRg st="1" end="1"/>
                                            </p:txEl>
                                          </p:spTgt>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fade">
                                      <p:cBhvr>
                                        <p:cTn id="28" dur="1000"/>
                                        <p:tgtEl>
                                          <p:spTgt spid="9">
                                            <p:txEl>
                                              <p:pRg st="2" end="2"/>
                                            </p:txEl>
                                          </p:spTgt>
                                        </p:tgtEl>
                                      </p:cBhvr>
                                    </p:animEffect>
                                    <p:anim calcmode="lin" valueType="num">
                                      <p:cBhvr>
                                        <p:cTn id="29"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fade">
                                      <p:cBhvr>
                                        <p:cTn id="33" dur="1000"/>
                                        <p:tgtEl>
                                          <p:spTgt spid="9">
                                            <p:txEl>
                                              <p:pRg st="3" end="3"/>
                                            </p:txEl>
                                          </p:spTgt>
                                        </p:tgtEl>
                                      </p:cBhvr>
                                    </p:animEffect>
                                    <p:anim calcmode="lin" valueType="num">
                                      <p:cBhvr>
                                        <p:cTn id="34"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9">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xEl>
                                              <p:pRg st="4" end="4"/>
                                            </p:txEl>
                                          </p:spTgt>
                                        </p:tgtEl>
                                        <p:attrNameLst>
                                          <p:attrName>style.visibility</p:attrName>
                                        </p:attrNameLst>
                                      </p:cBhvr>
                                      <p:to>
                                        <p:strVal val="visible"/>
                                      </p:to>
                                    </p:set>
                                    <p:animEffect transition="in" filter="fade">
                                      <p:cBhvr>
                                        <p:cTn id="38" dur="1000"/>
                                        <p:tgtEl>
                                          <p:spTgt spid="9">
                                            <p:txEl>
                                              <p:pRg st="4" end="4"/>
                                            </p:txEl>
                                          </p:spTgt>
                                        </p:tgtEl>
                                      </p:cBhvr>
                                    </p:animEffect>
                                    <p:anim calcmode="lin" valueType="num">
                                      <p:cBhvr>
                                        <p:cTn id="39"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9">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animEffect transition="in" filter="fade">
                                      <p:cBhvr>
                                        <p:cTn id="43" dur="1000"/>
                                        <p:tgtEl>
                                          <p:spTgt spid="9">
                                            <p:txEl>
                                              <p:pRg st="5" end="5"/>
                                            </p:txEl>
                                          </p:spTgt>
                                        </p:tgtEl>
                                      </p:cBhvr>
                                    </p:animEffect>
                                    <p:anim calcmode="lin" valueType="num">
                                      <p:cBhvr>
                                        <p:cTn id="44"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9">
                                            <p:txEl>
                                              <p:pRg st="5" end="5"/>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Effect transition="in" filter="fade">
                                      <p:cBhvr>
                                        <p:cTn id="48" dur="1000"/>
                                        <p:tgtEl>
                                          <p:spTgt spid="9">
                                            <p:txEl>
                                              <p:pRg st="6" end="6"/>
                                            </p:txEl>
                                          </p:spTgt>
                                        </p:tgtEl>
                                      </p:cBhvr>
                                    </p:animEffect>
                                    <p:anim calcmode="lin" valueType="num">
                                      <p:cBhvr>
                                        <p:cTn id="49" dur="1000" fill="hold"/>
                                        <p:tgtEl>
                                          <p:spTgt spid="9">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9">
                                            <p:txEl>
                                              <p:pRg st="6" end="6"/>
                                            </p:txEl>
                                          </p:spTgt>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up)">
                                      <p:cBhvr>
                                        <p:cTn id="57" dur="500"/>
                                        <p:tgtEl>
                                          <p:spTgt spid="8"/>
                                        </p:tgtEl>
                                      </p:cBhvr>
                                    </p:animEffect>
                                  </p:childTnLst>
                                </p:cTn>
                              </p:par>
                            </p:childTnLst>
                          </p:cTn>
                        </p:par>
                        <p:par>
                          <p:cTn id="58" fill="hold">
                            <p:stCondLst>
                              <p:cond delay="1500"/>
                            </p:stCondLst>
                            <p:childTnLst>
                              <p:par>
                                <p:cTn id="59" presetID="22" presetClass="entr" presetSubtype="1" fill="hold"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up)">
                                      <p:cBhvr>
                                        <p:cTn id="6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Pentium Processor </a:t>
            </a:r>
            <a:r>
              <a:rPr smtClean="0">
                <a:solidFill>
                  <a:srgbClr val="C00000"/>
                </a:solidFill>
              </a:rPr>
              <a:t>Functional B</a:t>
            </a:r>
            <a:r>
              <a:rPr lang="en-US" dirty="0" smtClean="0">
                <a:solidFill>
                  <a:srgbClr val="C00000"/>
                </a:solidFill>
              </a:rPr>
              <a:t>l</a:t>
            </a:r>
            <a:r>
              <a:rPr smtClean="0">
                <a:solidFill>
                  <a:srgbClr val="C00000"/>
                </a:solidFill>
              </a:rPr>
              <a:t>ock diagram</a:t>
            </a:r>
            <a:endParaRPr smtClean="0">
              <a:solidFill>
                <a:srgbClr val="C00000"/>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2079171" y="766296"/>
            <a:ext cx="6847114" cy="5785077"/>
          </a:xfrm>
          <a:prstGeom prst="rect">
            <a:avLst/>
          </a:prstGeom>
          <a:noFill/>
          <a:ln w="9525">
            <a:noFill/>
            <a:miter lim="800000"/>
            <a:headEnd/>
            <a:tailEnd/>
          </a:ln>
          <a:effectLst/>
        </p:spPr>
      </p:pic>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ipe(down)">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Pentium Processor </a:t>
            </a:r>
            <a:r>
              <a:rPr smtClean="0">
                <a:solidFill>
                  <a:srgbClr val="C00000"/>
                </a:solidFill>
              </a:rPr>
              <a:t>Pin Diagram</a:t>
            </a:r>
            <a:endParaRPr smtClean="0">
              <a:solidFill>
                <a:srgbClr val="C00000"/>
              </a:solidFill>
            </a:endParaRPr>
          </a:p>
        </p:txBody>
      </p:sp>
      <p:pic>
        <p:nvPicPr>
          <p:cNvPr id="5122" name="Picture 2"/>
          <p:cNvPicPr>
            <a:picLocks noGrp="1" noChangeAspect="1" noChangeArrowheads="1"/>
          </p:cNvPicPr>
          <p:nvPr>
            <p:ph idx="1"/>
          </p:nvPr>
        </p:nvPicPr>
        <p:blipFill>
          <a:blip r:embed="rId2"/>
          <a:srcRect/>
          <a:stretch>
            <a:fillRect/>
          </a:stretch>
        </p:blipFill>
        <p:spPr bwMode="auto">
          <a:xfrm>
            <a:off x="4136571" y="817748"/>
            <a:ext cx="3995058" cy="5737921"/>
          </a:xfrm>
          <a:prstGeom prst="rect">
            <a:avLst/>
          </a:prstGeom>
          <a:noFill/>
          <a:ln w="9525">
            <a:noFill/>
            <a:miter lim="800000"/>
            <a:headEnd/>
            <a:tailEnd/>
          </a:ln>
          <a:effectLst/>
        </p:spPr>
      </p:pic>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down)">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ARM vs. Intel Processors: Side-by-Side Comparison</a:t>
            </a:r>
          </a:p>
        </p:txBody>
      </p:sp>
      <p:sp>
        <p:nvSpPr>
          <p:cNvPr id="4" name="Content Placeholder 3"/>
          <p:cNvSpPr>
            <a:spLocks noGrp="1"/>
          </p:cNvSpPr>
          <p:nvPr>
            <p:ph idx="1"/>
          </p:nvPr>
        </p:nvSpPr>
        <p:spPr/>
        <p:txBody>
          <a:bodyPr/>
          <a:lstStyle/>
          <a:p>
            <a:endParaRPr lang="en-US" sz="3200" b="1" dirty="0" smtClean="0"/>
          </a:p>
        </p:txBody>
      </p:sp>
      <p:pic>
        <p:nvPicPr>
          <p:cNvPr id="1026" name="Picture 2"/>
          <p:cNvPicPr>
            <a:picLocks noChangeAspect="1" noChangeArrowheads="1"/>
          </p:cNvPicPr>
          <p:nvPr/>
        </p:nvPicPr>
        <p:blipFill>
          <a:blip r:embed="rId2"/>
          <a:srcRect/>
          <a:stretch>
            <a:fillRect/>
          </a:stretch>
        </p:blipFill>
        <p:spPr bwMode="auto">
          <a:xfrm>
            <a:off x="1690712" y="947057"/>
            <a:ext cx="8335050" cy="5516130"/>
          </a:xfrm>
          <a:prstGeom prst="rect">
            <a:avLst/>
          </a:prstGeom>
          <a:noFill/>
          <a:ln w="9525">
            <a:noFill/>
            <a:miter lim="800000"/>
            <a:headEnd/>
            <a:tailEnd/>
          </a:ln>
          <a:effectLst/>
        </p:spPr>
      </p:pic>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930" y="2305318"/>
            <a:ext cx="6434775" cy="1862048"/>
          </a:xfrm>
          <a:prstGeom prst="rect">
            <a:avLst/>
          </a:prstGeom>
        </p:spPr>
        <p:style>
          <a:lnRef idx="0">
            <a:schemeClr val="dk1"/>
          </a:lnRef>
          <a:fillRef idx="3">
            <a:schemeClr val="dk1"/>
          </a:fillRef>
          <a:effectRef idx="3">
            <a:schemeClr val="dk1"/>
          </a:effectRef>
          <a:fontRef idx="minor">
            <a:schemeClr val="lt1"/>
          </a:fontRef>
        </p:style>
        <p:txBody>
          <a:bodyPr wrap="none" rtlCol="0">
            <a:spAutoFit/>
          </a:bodyPr>
          <a:lstStyle/>
          <a:p>
            <a:r>
              <a:rPr lang="en-US" sz="11500" b="1" smtClean="0"/>
              <a:t>Thank You</a:t>
            </a:r>
            <a:endParaRPr lang="vi-VN" sz="11500" b="1"/>
          </a:p>
        </p:txBody>
      </p:sp>
    </p:spTree>
    <p:extLst>
      <p:ext uri="{BB962C8B-B14F-4D97-AF65-F5344CB8AC3E}">
        <p14:creationId xmlns="" xmlns:p14="http://schemas.microsoft.com/office/powerpoint/2010/main" val="1011633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Syllabus</a:t>
            </a:r>
          </a:p>
        </p:txBody>
      </p:sp>
      <p:sp>
        <p:nvSpPr>
          <p:cNvPr id="6" name="Content Placeholder 5"/>
          <p:cNvSpPr>
            <a:spLocks noGrp="1"/>
          </p:cNvSpPr>
          <p:nvPr>
            <p:ph idx="1"/>
          </p:nvPr>
        </p:nvSpPr>
        <p:spPr>
          <a:xfrm>
            <a:off x="131180" y="863445"/>
            <a:ext cx="11984620" cy="4375306"/>
          </a:xfrm>
        </p:spPr>
        <p:txBody>
          <a:bodyPr/>
          <a:lstStyle/>
          <a:p>
            <a:endParaRPr lang="en-US" dirty="0"/>
          </a:p>
        </p:txBody>
      </p:sp>
      <p:pic>
        <p:nvPicPr>
          <p:cNvPr id="3" name="Picture 2"/>
          <p:cNvPicPr>
            <a:picLocks noChangeAspect="1" noChangeArrowheads="1"/>
          </p:cNvPicPr>
          <p:nvPr/>
        </p:nvPicPr>
        <p:blipFill>
          <a:blip r:embed="rId2"/>
          <a:srcRect/>
          <a:stretch>
            <a:fillRect/>
          </a:stretch>
        </p:blipFill>
        <p:spPr bwMode="auto">
          <a:xfrm>
            <a:off x="151182" y="2219326"/>
            <a:ext cx="11677282" cy="1333499"/>
          </a:xfrm>
          <a:prstGeom prst="rect">
            <a:avLst/>
          </a:prstGeom>
          <a:noFill/>
          <a:ln w="9525">
            <a:noFill/>
            <a:miter lim="800000"/>
            <a:headEnd/>
            <a:tailEnd/>
          </a:ln>
          <a:effectLst/>
        </p:spPr>
      </p:pic>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80286 Basic Features</a:t>
            </a:r>
          </a:p>
        </p:txBody>
      </p:sp>
      <p:sp>
        <p:nvSpPr>
          <p:cNvPr id="4" name="Content Placeholder 3"/>
          <p:cNvSpPr>
            <a:spLocks noGrp="1"/>
          </p:cNvSpPr>
          <p:nvPr>
            <p:ph idx="1"/>
          </p:nvPr>
        </p:nvSpPr>
        <p:spPr/>
        <p:txBody>
          <a:bodyPr/>
          <a:lstStyle/>
          <a:p>
            <a:r>
              <a:rPr lang="en-US" sz="3600" dirty="0" smtClean="0"/>
              <a:t>Microprocessor 80286 was introduced in 1982.</a:t>
            </a:r>
          </a:p>
          <a:p>
            <a:r>
              <a:rPr lang="en-US" sz="3600" dirty="0" smtClean="0"/>
              <a:t>80286 microprocessor is an advanced version of the 8086 microprocessor that is designed for multi user and multitasking environments. </a:t>
            </a:r>
          </a:p>
          <a:p>
            <a:r>
              <a:rPr lang="en-US" sz="3600" dirty="0" smtClean="0"/>
              <a:t>It is 16 bit microprocessor and it has 24 address lines.</a:t>
            </a:r>
          </a:p>
          <a:p>
            <a:r>
              <a:rPr lang="en-US" sz="3600" dirty="0" smtClean="0"/>
              <a:t>The 80286 addresses 16 MB of physical memory and 1G Bytes of virtual memory by using its memory-management system.</a:t>
            </a:r>
          </a:p>
          <a:p>
            <a:r>
              <a:rPr lang="en-US" sz="3600" dirty="0" smtClean="0"/>
              <a:t>The 80286 is basically an 8086 that is optimized to execute instructions in fewer clocking periods than the 8086.</a:t>
            </a:r>
          </a:p>
        </p:txBody>
      </p:sp>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80286 Architecture</a:t>
            </a:r>
          </a:p>
        </p:txBody>
      </p:sp>
      <p:sp>
        <p:nvSpPr>
          <p:cNvPr id="4" name="Content Placeholder 3"/>
          <p:cNvSpPr>
            <a:spLocks noGrp="1"/>
          </p:cNvSpPr>
          <p:nvPr>
            <p:ph idx="1"/>
          </p:nvPr>
        </p:nvSpPr>
        <p:spPr/>
        <p:txBody>
          <a:bodyPr/>
          <a:lstStyle/>
          <a:p>
            <a:pPr fontAlgn="base"/>
            <a:r>
              <a:rPr lang="en-US" sz="3600" dirty="0" smtClean="0"/>
              <a:t>The CPU, central processing unit of 80286 microprocessor, consists of 4 functional block:</a:t>
            </a:r>
          </a:p>
          <a:p>
            <a:pPr fontAlgn="base"/>
            <a:r>
              <a:rPr lang="en-US" sz="3600" dirty="0" smtClean="0"/>
              <a:t>Address Unit</a:t>
            </a:r>
          </a:p>
          <a:p>
            <a:pPr fontAlgn="base"/>
            <a:r>
              <a:rPr lang="en-US" sz="3600" dirty="0" smtClean="0"/>
              <a:t>Bus Unit</a:t>
            </a:r>
          </a:p>
          <a:p>
            <a:pPr fontAlgn="base"/>
            <a:r>
              <a:rPr lang="en-US" sz="3600" dirty="0" smtClean="0"/>
              <a:t>Instruction Unit</a:t>
            </a:r>
          </a:p>
          <a:p>
            <a:pPr fontAlgn="base"/>
            <a:r>
              <a:rPr lang="en-US" sz="3600" dirty="0" smtClean="0"/>
              <a:t>Execution Unit</a:t>
            </a:r>
            <a:endParaRPr lang="en-US" sz="3600" dirty="0"/>
          </a:p>
        </p:txBody>
      </p:sp>
      <p:pic>
        <p:nvPicPr>
          <p:cNvPr id="1026" name="Picture 2"/>
          <p:cNvPicPr>
            <a:picLocks noChangeAspect="1" noChangeArrowheads="1"/>
          </p:cNvPicPr>
          <p:nvPr/>
        </p:nvPicPr>
        <p:blipFill>
          <a:blip r:embed="rId2"/>
          <a:srcRect/>
          <a:stretch>
            <a:fillRect/>
          </a:stretch>
        </p:blipFill>
        <p:spPr bwMode="auto">
          <a:xfrm>
            <a:off x="3612333" y="1807267"/>
            <a:ext cx="6346479" cy="4756463"/>
          </a:xfrm>
          <a:prstGeom prst="rect">
            <a:avLst/>
          </a:prstGeom>
          <a:noFill/>
          <a:ln w="9525">
            <a:noFill/>
            <a:miter lim="800000"/>
            <a:headEnd/>
            <a:tailEnd/>
          </a:ln>
          <a:effectLst/>
        </p:spPr>
      </p:pic>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26"/>
                                        </p:tgtEl>
                                        <p:attrNameLst>
                                          <p:attrName>style.visibility</p:attrName>
                                        </p:attrNameLst>
                                      </p:cBhvr>
                                      <p:to>
                                        <p:strVal val="visible"/>
                                      </p:to>
                                    </p:set>
                                    <p:animEffect transition="in" filter="blinds(horizontal)">
                                      <p:cBhvr>
                                        <p:cTn id="4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80286 Basic Features</a:t>
            </a:r>
          </a:p>
        </p:txBody>
      </p:sp>
      <p:sp>
        <p:nvSpPr>
          <p:cNvPr id="4" name="Content Placeholder 3"/>
          <p:cNvSpPr>
            <a:spLocks noGrp="1"/>
          </p:cNvSpPr>
          <p:nvPr>
            <p:ph idx="1"/>
          </p:nvPr>
        </p:nvSpPr>
        <p:spPr/>
        <p:txBody>
          <a:bodyPr/>
          <a:lstStyle/>
          <a:p>
            <a:r>
              <a:rPr lang="en-US" sz="3600" dirty="0" smtClean="0"/>
              <a:t>The 80286 operates in both the real and protected modes. </a:t>
            </a:r>
          </a:p>
          <a:p>
            <a:r>
              <a:rPr lang="en-US" sz="3600" dirty="0" smtClean="0"/>
              <a:t> In the real mode, the 80286 addresses a 1MB memory address space and is virtually identical to 8086.</a:t>
            </a:r>
          </a:p>
          <a:p>
            <a:r>
              <a:rPr lang="en-US" sz="3600" dirty="0" smtClean="0"/>
              <a:t>In the protected mode, the 80286 addresses a 16MB memory </a:t>
            </a:r>
          </a:p>
          <a:p>
            <a:r>
              <a:rPr lang="en-US" sz="3600" dirty="0" smtClean="0"/>
              <a:t>In protected mode, it is possible to protect memory and other system resources. </a:t>
            </a:r>
            <a:r>
              <a:rPr lang="en-US" sz="3600" b="1" dirty="0" smtClean="0"/>
              <a:t>Address unit becomes complete memory management unit in protected mode.</a:t>
            </a:r>
          </a:p>
          <a:p>
            <a:r>
              <a:rPr lang="en-US" sz="3600" dirty="0" smtClean="0"/>
              <a:t>The 80286 contains the same instructions except for a handful of additional instructions that control the memory-management unit</a:t>
            </a:r>
          </a:p>
          <a:p>
            <a:endParaRPr lang="en-US" sz="3600" dirty="0" smtClean="0"/>
          </a:p>
        </p:txBody>
      </p:sp>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Pin description of 80286 </a:t>
            </a:r>
          </a:p>
        </p:txBody>
      </p:sp>
      <p:sp>
        <p:nvSpPr>
          <p:cNvPr id="4" name="Content Placeholder 3"/>
          <p:cNvSpPr>
            <a:spLocks noGrp="1"/>
          </p:cNvSpPr>
          <p:nvPr>
            <p:ph idx="1"/>
          </p:nvPr>
        </p:nvSpPr>
        <p:spPr>
          <a:xfrm>
            <a:off x="131180" y="863444"/>
            <a:ext cx="6405422" cy="5616485"/>
          </a:xfrm>
        </p:spPr>
        <p:txBody>
          <a:bodyPr/>
          <a:lstStyle/>
          <a:p>
            <a:r>
              <a:rPr lang="en-US" sz="3600" dirty="0" smtClean="0"/>
              <a:t>68 pins, PLCC package</a:t>
            </a:r>
          </a:p>
          <a:p>
            <a:r>
              <a:rPr lang="en-US" sz="3600" dirty="0" smtClean="0"/>
              <a:t>Address bus and data bus are not multiplexed.</a:t>
            </a:r>
          </a:p>
          <a:p>
            <a:r>
              <a:rPr lang="en-US" sz="3600" dirty="0" smtClean="0"/>
              <a:t>Most of the pins are the same as that of in 8086.</a:t>
            </a:r>
          </a:p>
          <a:p>
            <a:r>
              <a:rPr lang="en-US" sz="3600" dirty="0" smtClean="0"/>
              <a:t>It has total 12 flags</a:t>
            </a:r>
          </a:p>
          <a:p>
            <a:r>
              <a:rPr lang="en-US" sz="3600" dirty="0" smtClean="0"/>
              <a:t>6 Status flags (Same as 8086)</a:t>
            </a:r>
          </a:p>
          <a:p>
            <a:r>
              <a:rPr lang="en-US" sz="3600" dirty="0" smtClean="0"/>
              <a:t>3 Control flags (Same as 8086)</a:t>
            </a:r>
          </a:p>
          <a:p>
            <a:r>
              <a:rPr lang="en-US" sz="3600" dirty="0" smtClean="0"/>
              <a:t>3 Special field flags</a:t>
            </a:r>
          </a:p>
          <a:p>
            <a:endParaRPr lang="en-US" sz="3600" dirty="0" smtClean="0"/>
          </a:p>
        </p:txBody>
      </p:sp>
      <p:pic>
        <p:nvPicPr>
          <p:cNvPr id="2051" name="Picture 3"/>
          <p:cNvPicPr>
            <a:picLocks noChangeAspect="1" noChangeArrowheads="1"/>
          </p:cNvPicPr>
          <p:nvPr/>
        </p:nvPicPr>
        <p:blipFill>
          <a:blip r:embed="rId3"/>
          <a:srcRect/>
          <a:stretch>
            <a:fillRect/>
          </a:stretch>
        </p:blipFill>
        <p:spPr bwMode="auto">
          <a:xfrm>
            <a:off x="6918656" y="1567255"/>
            <a:ext cx="5111750" cy="4495800"/>
          </a:xfrm>
          <a:prstGeom prst="rect">
            <a:avLst/>
          </a:prstGeom>
          <a:noFill/>
          <a:ln w="9525">
            <a:noFill/>
            <a:miter lim="800000"/>
            <a:headEnd/>
            <a:tailEnd/>
          </a:ln>
          <a:effectLst/>
        </p:spPr>
      </p:pic>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nodeType="clickEffect">
                                  <p:stCondLst>
                                    <p:cond delay="0"/>
                                  </p:stCondLst>
                                  <p:childTnLst>
                                    <p:set>
                                      <p:cBhvr>
                                        <p:cTn id="55" dur="1" fill="hold">
                                          <p:stCondLst>
                                            <p:cond delay="0"/>
                                          </p:stCondLst>
                                        </p:cTn>
                                        <p:tgtEl>
                                          <p:spTgt spid="2051"/>
                                        </p:tgtEl>
                                        <p:attrNameLst>
                                          <p:attrName>style.visibility</p:attrName>
                                        </p:attrNameLst>
                                      </p:cBhvr>
                                      <p:to>
                                        <p:strVal val="visible"/>
                                      </p:to>
                                    </p:set>
                                    <p:animEffect transition="in" filter="checkerboard(across)">
                                      <p:cBhvr>
                                        <p:cTn id="5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80386 Basic Features </a:t>
            </a:r>
          </a:p>
        </p:txBody>
      </p:sp>
      <p:sp>
        <p:nvSpPr>
          <p:cNvPr id="4" name="Content Placeholder 3"/>
          <p:cNvSpPr>
            <a:spLocks noGrp="1"/>
          </p:cNvSpPr>
          <p:nvPr>
            <p:ph idx="1"/>
          </p:nvPr>
        </p:nvSpPr>
        <p:spPr/>
        <p:txBody>
          <a:bodyPr/>
          <a:lstStyle/>
          <a:p>
            <a:r>
              <a:rPr lang="en-US" sz="3200" dirty="0" smtClean="0"/>
              <a:t>The 80386 microprocessor is an enhanced version of the 80286 microprocessor and includes a memory-management unit is enhanced to provide memory paging.</a:t>
            </a:r>
          </a:p>
          <a:p>
            <a:r>
              <a:rPr lang="en-US" sz="3200" dirty="0" smtClean="0"/>
              <a:t>The 80386 also includes 32-bit extended registers and a 32-bit address and data bus.</a:t>
            </a:r>
          </a:p>
          <a:p>
            <a:r>
              <a:rPr lang="en-US" sz="3200" dirty="0" smtClean="0"/>
              <a:t>The 80386 has a physical memory size of </a:t>
            </a:r>
            <a:r>
              <a:rPr lang="en-US" sz="3200" dirty="0" smtClean="0"/>
              <a:t>4GB </a:t>
            </a:r>
            <a:r>
              <a:rPr lang="en-US" sz="3200" dirty="0" smtClean="0"/>
              <a:t>that can be addressed as a virtual memory with up to 64TBytes.</a:t>
            </a:r>
          </a:p>
          <a:p>
            <a:r>
              <a:rPr lang="en-US" sz="3200" dirty="0" smtClean="0"/>
              <a:t>The 80386 is operated in the pipelined mode, it sends the address of the next instruction or memory data to the memory system prior to completing the execution of the current instruction</a:t>
            </a:r>
            <a:endParaRPr lang="en-US" sz="3200" dirty="0" smtClean="0">
              <a:latin typeface="+mj-lt"/>
              <a:cs typeface="Times New Roman" pitchFamily="18" charset="0"/>
            </a:endParaRPr>
          </a:p>
        </p:txBody>
      </p:sp>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44FBB8-10C6-445B-9ED6-E60A211563AE}"/>
              </a:ext>
            </a:extLst>
          </p:cNvPr>
          <p:cNvSpPr>
            <a:spLocks noGrp="1"/>
          </p:cNvSpPr>
          <p:nvPr>
            <p:ph type="title"/>
          </p:nvPr>
        </p:nvSpPr>
        <p:spPr>
          <a:xfrm>
            <a:off x="0" y="0"/>
            <a:ext cx="12192000" cy="711200"/>
          </a:xfrm>
        </p:spPr>
        <p:txBody>
          <a:bodyPr/>
          <a:lstStyle/>
          <a:p>
            <a:r>
              <a:rPr smtClean="0">
                <a:solidFill>
                  <a:srgbClr val="C00000"/>
                </a:solidFill>
              </a:rPr>
              <a:t>80386 Basic Features </a:t>
            </a:r>
          </a:p>
        </p:txBody>
      </p:sp>
      <p:sp>
        <p:nvSpPr>
          <p:cNvPr id="4" name="Content Placeholder 3"/>
          <p:cNvSpPr>
            <a:spLocks noGrp="1"/>
          </p:cNvSpPr>
          <p:nvPr>
            <p:ph idx="1"/>
          </p:nvPr>
        </p:nvSpPr>
        <p:spPr/>
        <p:txBody>
          <a:bodyPr/>
          <a:lstStyle/>
          <a:p>
            <a:r>
              <a:rPr lang="en-US" sz="3200" dirty="0" smtClean="0"/>
              <a:t>This allows the memory system to begin fetching the next instruction or data before the current is completed.</a:t>
            </a:r>
          </a:p>
          <a:p>
            <a:r>
              <a:rPr lang="en-US" sz="3200" dirty="0" smtClean="0"/>
              <a:t>This increases access time, thus reducing the speed of the memory.</a:t>
            </a:r>
          </a:p>
          <a:p>
            <a:r>
              <a:rPr lang="en-US" sz="3200" dirty="0" smtClean="0"/>
              <a:t>The I/O structure of the 80386 is almost identical to the 80286, except that I/O can be inhibited when the 80386 is operated in the protected mode through the I/O bit protection map.</a:t>
            </a:r>
          </a:p>
          <a:p>
            <a:r>
              <a:rPr lang="en-US" sz="3200" dirty="0" smtClean="0"/>
              <a:t>The register set of the 80386 contains extended versions of the registers introduced on the 80286 microprocessor. These extended registers include EAX, EBX, ECX, EDX, EBP, ESP, EDI, ESI, EIP and </a:t>
            </a:r>
            <a:r>
              <a:rPr lang="en-US" sz="3200" dirty="0" smtClean="0"/>
              <a:t>EFLAGS.</a:t>
            </a:r>
          </a:p>
          <a:p>
            <a:r>
              <a:rPr lang="en-US" sz="3200" b="1" dirty="0" smtClean="0"/>
              <a:t>All 32 bit Registers and 32 bit instruction queue.</a:t>
            </a:r>
            <a:endParaRPr lang="en-US" sz="3200" b="1" dirty="0" smtClean="0"/>
          </a:p>
        </p:txBody>
      </p:sp>
    </p:spTree>
    <p:extLst>
      <p:ext uri="{BB962C8B-B14F-4D97-AF65-F5344CB8AC3E}">
        <p14:creationId xmlns="" xmlns:p14="http://schemas.microsoft.com/office/powerpoint/2010/main" val="378110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12538</TotalTime>
  <Words>1134</Words>
  <Application>Microsoft Office PowerPoint</Application>
  <PresentationFormat>Custom</PresentationFormat>
  <Paragraphs>118</Paragraphs>
  <Slides>23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Roboto Condensed</vt:lpstr>
      <vt:lpstr>Times New Roman</vt:lpstr>
      <vt:lpstr>Wingdings 2</vt:lpstr>
      <vt:lpstr>Wingdings 3</vt:lpstr>
      <vt:lpstr>Calibri</vt:lpstr>
      <vt:lpstr>Segoe UI Black</vt:lpstr>
      <vt:lpstr>Roboto Condensed Light</vt:lpstr>
      <vt:lpstr>Wingdings</vt:lpstr>
      <vt:lpstr>Office Theme</vt:lpstr>
      <vt:lpstr>Advance Processors</vt:lpstr>
      <vt:lpstr>Slide 2</vt:lpstr>
      <vt:lpstr>Syllabus</vt:lpstr>
      <vt:lpstr>80286 Basic Features</vt:lpstr>
      <vt:lpstr>80286 Architecture</vt:lpstr>
      <vt:lpstr>80286 Basic Features</vt:lpstr>
      <vt:lpstr>Pin description of 80286 </vt:lpstr>
      <vt:lpstr>80386 Basic Features </vt:lpstr>
      <vt:lpstr>80386 Basic Features </vt:lpstr>
      <vt:lpstr>80386 Basic Features </vt:lpstr>
      <vt:lpstr>80386 Basic Features </vt:lpstr>
      <vt:lpstr>80386 Block Diagram </vt:lpstr>
      <vt:lpstr>80386 Basic Features </vt:lpstr>
      <vt:lpstr>80486 Basic Features </vt:lpstr>
      <vt:lpstr>80486 Block diagram </vt:lpstr>
      <vt:lpstr>80486 Pin Diagram</vt:lpstr>
      <vt:lpstr>Pentium Processor basic features</vt:lpstr>
      <vt:lpstr>Pentium Processor basic features</vt:lpstr>
      <vt:lpstr>Pentium Processor basic features</vt:lpstr>
      <vt:lpstr>Pentium Processor Functional Block diagram</vt:lpstr>
      <vt:lpstr>Pentium Processor Pin Diagram</vt:lpstr>
      <vt:lpstr>ARM vs. Intel Processors: Side-by-Side Comparison</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2106</cp:revision>
  <dcterms:created xsi:type="dcterms:W3CDTF">2020-05-01T05:09:15Z</dcterms:created>
  <dcterms:modified xsi:type="dcterms:W3CDTF">2024-11-09T07:23:06Z</dcterms:modified>
</cp:coreProperties>
</file>