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80" r:id="rId4"/>
    <p:sldId id="266" r:id="rId5"/>
    <p:sldId id="272" r:id="rId6"/>
    <p:sldId id="273" r:id="rId7"/>
    <p:sldId id="281" r:id="rId8"/>
    <p:sldId id="282"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84"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5187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6427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3202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11-08-2024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B8D521-7314-0784-2F38-67E9D8FD9474}"/>
              </a:ext>
            </a:extLst>
          </p:cNvPr>
          <p:cNvSpPr txBox="1"/>
          <p:nvPr/>
        </p:nvSpPr>
        <p:spPr>
          <a:xfrm>
            <a:off x="920426" y="885263"/>
            <a:ext cx="4028874" cy="1200329"/>
          </a:xfrm>
          <a:prstGeom prst="rect">
            <a:avLst/>
          </a:prstGeom>
          <a:noFill/>
        </p:spPr>
        <p:txBody>
          <a:bodyPr wrap="square">
            <a:spAutoFit/>
          </a:bodyPr>
          <a:lstStyle/>
          <a:p>
            <a:r>
              <a:rPr lang="en-IN" sz="3600" b="1" dirty="0">
                <a:solidFill>
                  <a:schemeClr val="tx1">
                    <a:lumMod val="65000"/>
                    <a:lumOff val="35000"/>
                  </a:schemeClr>
                </a:solidFill>
                <a:latin typeface="Proxima Nova Rg" panose="02000506030000020004" pitchFamily="2" charset="0"/>
              </a:rPr>
              <a:t>Seating Arrangement - 2</a:t>
            </a:r>
          </a:p>
        </p:txBody>
      </p:sp>
      <p:pic>
        <p:nvPicPr>
          <p:cNvPr id="5" name="Picture 4">
            <a:extLst>
              <a:ext uri="{FF2B5EF4-FFF2-40B4-BE49-F238E27FC236}">
                <a16:creationId xmlns:a16="http://schemas.microsoft.com/office/drawing/2014/main" id="{69EA4CF6-69A5-5DD0-5B92-7E1275AB8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507" y="325580"/>
            <a:ext cx="6310670" cy="6206839"/>
          </a:xfrm>
          <a:prstGeom prst="rect">
            <a:avLst/>
          </a:prstGeom>
        </p:spPr>
      </p:pic>
    </p:spTree>
    <p:extLst>
      <p:ext uri="{BB962C8B-B14F-4D97-AF65-F5344CB8AC3E}">
        <p14:creationId xmlns:p14="http://schemas.microsoft.com/office/powerpoint/2010/main" val="333742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6112306"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Puzzle of the day..</a:t>
            </a:r>
            <a:endParaRPr lang="en-US" sz="3200" b="1" dirty="0">
              <a:latin typeface="Proxima Nova Lt" panose="02000506030000020004" pitchFamily="50" charset="0"/>
            </a:endParaRPr>
          </a:p>
        </p:txBody>
      </p:sp>
      <p:sp>
        <p:nvSpPr>
          <p:cNvPr id="6" name="TextBox 5">
            <a:extLst>
              <a:ext uri="{FF2B5EF4-FFF2-40B4-BE49-F238E27FC236}">
                <a16:creationId xmlns:a16="http://schemas.microsoft.com/office/drawing/2014/main" id="{1B955961-222F-6BD3-3276-FD5B4C7EE240}"/>
              </a:ext>
            </a:extLst>
          </p:cNvPr>
          <p:cNvSpPr txBox="1"/>
          <p:nvPr/>
        </p:nvSpPr>
        <p:spPr>
          <a:xfrm>
            <a:off x="478275" y="1173858"/>
            <a:ext cx="11120690" cy="4909036"/>
          </a:xfrm>
          <a:prstGeom prst="rect">
            <a:avLst/>
          </a:prstGeom>
          <a:noFill/>
        </p:spPr>
        <p:txBody>
          <a:bodyPr wrap="square">
            <a:spAutoFit/>
          </a:bodyPr>
          <a:lstStyle/>
          <a:p>
            <a:pPr marL="0" marR="0" lvl="0" indent="0" algn="just" defTabSz="914400" rtl="0" eaLnBrk="1" fontAlgn="auto" latinLnBrk="0" hangingPunct="1">
              <a:lnSpc>
                <a:spcPct val="100000"/>
              </a:lnSpc>
              <a:spcBef>
                <a:spcPts val="575"/>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Proxima Nova Rg" panose="02000506030000020004" pitchFamily="2" charset="0"/>
                <a:ea typeface="Verdana"/>
                <a:cs typeface="DejaVu Sans"/>
              </a:rPr>
              <a:t>Answer the questions based on the following information:</a:t>
            </a:r>
          </a:p>
          <a:p>
            <a:pPr marL="0" marR="0" lvl="0" indent="0" algn="just" defTabSz="914400" rtl="0" eaLnBrk="1" fontAlgn="auto" latinLnBrk="0" hangingPunct="1">
              <a:lnSpc>
                <a:spcPct val="100000"/>
              </a:lnSpc>
              <a:spcBef>
                <a:spcPts val="575"/>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	A	B	A	C</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	+	B	D	A</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	+		A	E</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_____________________________</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	G	D	F	E</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575"/>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Proxima Nova Rg" panose="02000506030000020004" pitchFamily="2" charset="0"/>
                <a:ea typeface="Verdana"/>
                <a:cs typeface="DejaVu Sans"/>
              </a:rPr>
              <a:t>In the above notation, the letters represent distinct digits from 2 to 9. Out of C, A and E two numbers multiply to yield the third number.</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R="0" lvl="0" algn="just" defTabSz="914400" rtl="0" eaLnBrk="1" fontAlgn="auto" latinLnBrk="0" hangingPunct="1">
              <a:lnSpc>
                <a:spcPct val="100000"/>
              </a:lnSpc>
              <a:spcBef>
                <a:spcPts val="575"/>
              </a:spcBef>
              <a:spcAft>
                <a:spcPts val="0"/>
              </a:spcAft>
              <a:buClr>
                <a:srgbClr val="000000"/>
              </a:buClr>
              <a:buSzPct val="85000"/>
              <a:tabLst/>
              <a:defRPr/>
            </a:pPr>
            <a:endParaRPr lang="en-IN" sz="2400" spc="-1" dirty="0">
              <a:solidFill>
                <a:prstClr val="black"/>
              </a:solidFill>
              <a:latin typeface="Proxima Nova Rg" panose="02000506030000020004" pitchFamily="2" charset="0"/>
              <a:ea typeface="DejaVu Sans"/>
              <a:cs typeface="DejaVu Sans"/>
            </a:endParaRPr>
          </a:p>
          <a:p>
            <a:pPr marR="0" lvl="0" algn="just" defTabSz="914400" rtl="0" eaLnBrk="1" fontAlgn="auto" latinLnBrk="0" hangingPunct="1">
              <a:lnSpc>
                <a:spcPct val="100000"/>
              </a:lnSpc>
              <a:spcBef>
                <a:spcPts val="575"/>
              </a:spcBef>
              <a:spcAft>
                <a:spcPts val="0"/>
              </a:spcAft>
              <a:buClr>
                <a:srgbClr val="000000"/>
              </a:buClr>
              <a:buSzPct val="85000"/>
              <a:tabLst/>
              <a:defRPr/>
            </a:pPr>
            <a:r>
              <a:rPr kumimoji="0" lang="en-US" sz="2400" b="0" i="0" u="none" strike="noStrike" kern="1200" cap="none" spc="-1" normalizeH="0" baseline="0" noProof="0" dirty="0">
                <a:ln>
                  <a:noFill/>
                </a:ln>
                <a:solidFill>
                  <a:srgbClr val="000000"/>
                </a:solidFill>
                <a:effectLst/>
                <a:uLnTx/>
                <a:uFillTx/>
                <a:latin typeface="Proxima Nova Rg" panose="02000506030000020004" pitchFamily="2" charset="0"/>
                <a:ea typeface="Verdana"/>
                <a:cs typeface="DejaVu Sans"/>
              </a:rPr>
              <a:t>GDFE when divided by E gives the remainder of:</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575"/>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Proxima Nova Rg" panose="02000506030000020004" pitchFamily="2" charset="0"/>
                <a:ea typeface="Verdana"/>
                <a:cs typeface="DejaVu Sans"/>
              </a:rPr>
              <a:t>(a) 0		(b) 1		(c) 2		(d) 3</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p:txBody>
      </p:sp>
      <p:sp>
        <p:nvSpPr>
          <p:cNvPr id="2" name="TextBox 1">
            <a:extLst>
              <a:ext uri="{FF2B5EF4-FFF2-40B4-BE49-F238E27FC236}">
                <a16:creationId xmlns:a16="http://schemas.microsoft.com/office/drawing/2014/main" id="{836A5CB2-DEEB-EC53-4A42-CDD9A43A75FF}"/>
              </a:ext>
            </a:extLst>
          </p:cNvPr>
          <p:cNvSpPr txBox="1"/>
          <p:nvPr/>
        </p:nvSpPr>
        <p:spPr>
          <a:xfrm>
            <a:off x="10044968" y="5737544"/>
            <a:ext cx="1540308"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a:t>
            </a:r>
            <a:r>
              <a:rPr lang="en-US" sz="2400" b="1" spc="-1" dirty="0">
                <a:solidFill>
                  <a:srgbClr val="0097A7"/>
                </a:solidFill>
                <a:latin typeface="Proxima Nova Rg" panose="02000506030000020004" pitchFamily="2" charset="0"/>
                <a:ea typeface="Verdana"/>
              </a:rPr>
              <a:t>C</a:t>
            </a:r>
            <a:endParaRPr lang="en-IN" sz="2400" strike="noStrike" spc="-1" dirty="0">
              <a:latin typeface="Proxima Nova Rg" panose="02000506030000020004" pitchFamily="2" charset="0"/>
            </a:endParaRPr>
          </a:p>
        </p:txBody>
      </p:sp>
    </p:spTree>
    <p:extLst>
      <p:ext uri="{BB962C8B-B14F-4D97-AF65-F5344CB8AC3E}">
        <p14:creationId xmlns:p14="http://schemas.microsoft.com/office/powerpoint/2010/main" val="16902331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6112306"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Puzzle of the day..</a:t>
            </a:r>
            <a:endParaRPr lang="en-US" sz="3200" b="1" dirty="0">
              <a:latin typeface="Proxima Nova Lt" panose="02000506030000020004" pitchFamily="50" charset="0"/>
            </a:endParaRPr>
          </a:p>
        </p:txBody>
      </p:sp>
      <p:sp>
        <p:nvSpPr>
          <p:cNvPr id="6" name="TextBox 5">
            <a:extLst>
              <a:ext uri="{FF2B5EF4-FFF2-40B4-BE49-F238E27FC236}">
                <a16:creationId xmlns:a16="http://schemas.microsoft.com/office/drawing/2014/main" id="{1B955961-222F-6BD3-3276-FD5B4C7EE240}"/>
              </a:ext>
            </a:extLst>
          </p:cNvPr>
          <p:cNvSpPr txBox="1"/>
          <p:nvPr/>
        </p:nvSpPr>
        <p:spPr>
          <a:xfrm>
            <a:off x="478275" y="1173858"/>
            <a:ext cx="11120690" cy="4909036"/>
          </a:xfrm>
          <a:prstGeom prst="rect">
            <a:avLst/>
          </a:prstGeom>
          <a:noFill/>
        </p:spPr>
        <p:txBody>
          <a:bodyPr wrap="square">
            <a:spAutoFit/>
          </a:bodyPr>
          <a:lstStyle/>
          <a:p>
            <a:pPr marL="0" marR="0" lvl="0" indent="0" algn="just" defTabSz="914400" rtl="0" eaLnBrk="1" fontAlgn="auto" latinLnBrk="0" hangingPunct="1">
              <a:lnSpc>
                <a:spcPct val="100000"/>
              </a:lnSpc>
              <a:spcBef>
                <a:spcPts val="575"/>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Proxima Nova Rg" panose="02000506030000020004" pitchFamily="2" charset="0"/>
                <a:ea typeface="Verdana"/>
                <a:cs typeface="DejaVu Sans"/>
              </a:rPr>
              <a:t>Answer the questions based on the following information:</a:t>
            </a:r>
          </a:p>
          <a:p>
            <a:pPr marL="0" marR="0" lvl="0" indent="0" algn="just" defTabSz="914400" rtl="0" eaLnBrk="1" fontAlgn="auto" latinLnBrk="0" hangingPunct="1">
              <a:lnSpc>
                <a:spcPct val="100000"/>
              </a:lnSpc>
              <a:spcBef>
                <a:spcPts val="575"/>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	A	B	A	C</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	+	B	D	A</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	+		A	E</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_____________________________</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C9211E"/>
                </a:solidFill>
                <a:effectLst/>
                <a:uLnTx/>
                <a:uFillTx/>
                <a:latin typeface="Proxima Nova Rg" panose="02000506030000020004" pitchFamily="2" charset="0"/>
                <a:ea typeface="Verdana"/>
                <a:cs typeface="DejaVu Sans"/>
              </a:rPr>
              <a:t>	G	D	F	E</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L="0" marR="0" lvl="0" indent="0" algn="just" defTabSz="914400" rtl="0" eaLnBrk="1" fontAlgn="auto" latinLnBrk="0" hangingPunct="1">
              <a:lnSpc>
                <a:spcPct val="100000"/>
              </a:lnSpc>
              <a:spcBef>
                <a:spcPts val="575"/>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Proxima Nova Rg" panose="02000506030000020004" pitchFamily="2" charset="0"/>
                <a:ea typeface="Verdana"/>
                <a:cs typeface="DejaVu Sans"/>
              </a:rPr>
              <a:t>In the above notation, the letters represent distinct digits from 2 to 9. Out of C, A and E two numbers multiply to yield the third number.</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a:p>
            <a:pPr marR="0" lvl="0" algn="just" defTabSz="914400" rtl="0" eaLnBrk="1" fontAlgn="auto" latinLnBrk="0" hangingPunct="1">
              <a:lnSpc>
                <a:spcPct val="100000"/>
              </a:lnSpc>
              <a:spcBef>
                <a:spcPts val="575"/>
              </a:spcBef>
              <a:spcAft>
                <a:spcPts val="0"/>
              </a:spcAft>
              <a:buClr>
                <a:srgbClr val="000000"/>
              </a:buClr>
              <a:buSzPct val="85000"/>
              <a:tabLst/>
              <a:defRPr/>
            </a:pPr>
            <a:endParaRPr lang="en-IN" sz="2400" spc="-1" dirty="0">
              <a:solidFill>
                <a:prstClr val="black"/>
              </a:solidFill>
              <a:latin typeface="Proxima Nova Rg" panose="02000506030000020004" pitchFamily="2" charset="0"/>
              <a:ea typeface="DejaVu Sans"/>
              <a:cs typeface="DejaVu Sans"/>
            </a:endParaRPr>
          </a:p>
          <a:p>
            <a:pPr marR="0" lvl="0" algn="just" defTabSz="914400" rtl="0" eaLnBrk="1" fontAlgn="auto" latinLnBrk="0" hangingPunct="1">
              <a:lnSpc>
                <a:spcPct val="100000"/>
              </a:lnSpc>
              <a:spcBef>
                <a:spcPts val="575"/>
              </a:spcBef>
              <a:spcAft>
                <a:spcPts val="0"/>
              </a:spcAft>
              <a:buClr>
                <a:srgbClr val="000000"/>
              </a:buClr>
              <a:buSzPct val="85000"/>
              <a:tabLst/>
              <a:defRPr/>
            </a:pPr>
            <a:r>
              <a:rPr kumimoji="0" lang="en-US" sz="2400" b="0" i="0" u="none" strike="noStrike" kern="1200" cap="none" spc="-1" normalizeH="0" baseline="0" noProof="0" dirty="0">
                <a:ln>
                  <a:noFill/>
                </a:ln>
                <a:solidFill>
                  <a:srgbClr val="000000"/>
                </a:solidFill>
                <a:effectLst/>
                <a:uLnTx/>
                <a:uFillTx/>
                <a:latin typeface="Proxima Nova Rg" panose="02000506030000020004" pitchFamily="2" charset="0"/>
                <a:ea typeface="Verdana"/>
                <a:cs typeface="DejaVu Sans"/>
              </a:rPr>
              <a:t>Which of the following represent a perfect cube?</a:t>
            </a:r>
          </a:p>
          <a:p>
            <a:pPr marR="0" lvl="0" algn="just" defTabSz="914400" rtl="0" eaLnBrk="1" fontAlgn="auto" latinLnBrk="0" hangingPunct="1">
              <a:lnSpc>
                <a:spcPct val="100000"/>
              </a:lnSpc>
              <a:spcBef>
                <a:spcPts val="575"/>
              </a:spcBef>
              <a:spcAft>
                <a:spcPts val="0"/>
              </a:spcAft>
              <a:buClr>
                <a:srgbClr val="000000"/>
              </a:buClr>
              <a:buSzPct val="85000"/>
              <a:tabLst/>
              <a:defRPr/>
            </a:pPr>
            <a:r>
              <a:rPr kumimoji="0" lang="en-US" sz="2400" b="0" i="0" u="none" strike="noStrike" kern="1200" cap="none" spc="-1" normalizeH="0" baseline="0" noProof="0" dirty="0">
                <a:ln>
                  <a:noFill/>
                </a:ln>
                <a:solidFill>
                  <a:srgbClr val="000000"/>
                </a:solidFill>
                <a:effectLst/>
                <a:uLnTx/>
                <a:uFillTx/>
                <a:latin typeface="Proxima Nova Rg" panose="02000506030000020004" pitchFamily="2" charset="0"/>
                <a:ea typeface="Verdana"/>
                <a:cs typeface="DejaVu Sans"/>
              </a:rPr>
              <a:t>(a) A		(b) B		(c) E		(d) F</a:t>
            </a:r>
            <a:endParaRPr kumimoji="0" lang="en-IN" sz="2400" b="0" i="0" u="none" strike="noStrike" kern="1200" cap="none" spc="-1" normalizeH="0" baseline="0" noProof="0" dirty="0">
              <a:ln>
                <a:noFill/>
              </a:ln>
              <a:solidFill>
                <a:prstClr val="black"/>
              </a:solidFill>
              <a:effectLst/>
              <a:uLnTx/>
              <a:uFillTx/>
              <a:latin typeface="Proxima Nova Rg" panose="02000506030000020004" pitchFamily="2" charset="0"/>
              <a:ea typeface="DejaVu Sans"/>
              <a:cs typeface="DejaVu Sans"/>
            </a:endParaRPr>
          </a:p>
        </p:txBody>
      </p:sp>
      <p:sp>
        <p:nvSpPr>
          <p:cNvPr id="2" name="TextBox 1">
            <a:extLst>
              <a:ext uri="{FF2B5EF4-FFF2-40B4-BE49-F238E27FC236}">
                <a16:creationId xmlns:a16="http://schemas.microsoft.com/office/drawing/2014/main" id="{51DDCC03-DBE9-D077-6564-CDF1595342CA}"/>
              </a:ext>
            </a:extLst>
          </p:cNvPr>
          <p:cNvSpPr txBox="1"/>
          <p:nvPr/>
        </p:nvSpPr>
        <p:spPr>
          <a:xfrm>
            <a:off x="10044968" y="5737544"/>
            <a:ext cx="1540308"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a:t>
            </a:r>
            <a:r>
              <a:rPr lang="en-US" sz="2400" b="1" spc="-1" dirty="0">
                <a:solidFill>
                  <a:srgbClr val="0097A7"/>
                </a:solidFill>
                <a:latin typeface="Proxima Nova Rg" panose="02000506030000020004" pitchFamily="2" charset="0"/>
                <a:ea typeface="Verdana"/>
              </a:rPr>
              <a:t>A</a:t>
            </a:r>
            <a:endParaRPr lang="en-IN" sz="2400" strike="noStrike" spc="-1" dirty="0">
              <a:latin typeface="Proxima Nova Rg" panose="02000506030000020004" pitchFamily="2" charset="0"/>
            </a:endParaRPr>
          </a:p>
        </p:txBody>
      </p:sp>
    </p:spTree>
    <p:extLst>
      <p:ext uri="{BB962C8B-B14F-4D97-AF65-F5344CB8AC3E}">
        <p14:creationId xmlns:p14="http://schemas.microsoft.com/office/powerpoint/2010/main" val="41531273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Ranking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5" y="1421375"/>
            <a:ext cx="9411160" cy="4524315"/>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514350" indent="-514350" algn="just">
              <a:buFont typeface="+mj-lt"/>
              <a:buAutoNum type="arabicPeriod"/>
            </a:pPr>
            <a:r>
              <a:rPr lang="en-US" sz="2400" dirty="0">
                <a:latin typeface="Proxima Nova Rg" panose="02000506030000020004" pitchFamily="2" charset="0"/>
              </a:rPr>
              <a:t>In a class, Krishna is ranked 8th from the top and 48th from the bottom. How many students are there in his class?</a:t>
            </a:r>
          </a:p>
          <a:p>
            <a:pPr marL="514350" indent="-514350" algn="just">
              <a:buFont typeface="+mj-lt"/>
              <a:buAutoNum type="arabicPeriod"/>
            </a:pPr>
            <a:endParaRPr lang="en-US" sz="2400" dirty="0">
              <a:latin typeface="Proxima Nova Rg" panose="02000506030000020004" pitchFamily="2" charset="0"/>
            </a:endParaRPr>
          </a:p>
          <a:p>
            <a:pPr marL="514350" indent="-514350" algn="just">
              <a:buFont typeface="+mj-lt"/>
              <a:buAutoNum type="arabicPeriod"/>
            </a:pPr>
            <a:endParaRPr lang="en-US" sz="2400" dirty="0">
              <a:latin typeface="Proxima Nova Rg" panose="02000506030000020004" pitchFamily="2" charset="0"/>
            </a:endParaRPr>
          </a:p>
          <a:p>
            <a:pPr marL="514350" indent="-514350" algn="just">
              <a:buFont typeface="+mj-lt"/>
              <a:buAutoNum type="arabicPeriod"/>
            </a:pPr>
            <a:r>
              <a:rPr lang="en-US" sz="2400" dirty="0">
                <a:latin typeface="Proxima Nova Rg" panose="02000506030000020004" pitchFamily="2" charset="0"/>
              </a:rPr>
              <a:t>A ranks 5th from the top in the class. B is 8th from the last. If C is ranked 6th after A and just in the middle of A and B, how many students are there in the class?</a:t>
            </a:r>
          </a:p>
          <a:p>
            <a:pPr marL="514350" indent="-514350" algn="just">
              <a:buFont typeface="+mj-lt"/>
              <a:buAutoNum type="arabicPeriod"/>
            </a:pPr>
            <a:endParaRPr lang="en-US" sz="2400" dirty="0">
              <a:latin typeface="Proxima Nova Rg" panose="02000506030000020004" pitchFamily="2" charset="0"/>
            </a:endParaRPr>
          </a:p>
          <a:p>
            <a:pPr marL="514350" indent="-514350" algn="just">
              <a:buFont typeface="+mj-lt"/>
              <a:buAutoNum type="arabicPeriod"/>
            </a:pPr>
            <a:endParaRPr lang="en-US" sz="2400" dirty="0">
              <a:latin typeface="Proxima Nova Rg" panose="02000506030000020004" pitchFamily="2" charset="0"/>
            </a:endParaRPr>
          </a:p>
          <a:p>
            <a:pPr marL="514350" indent="-514350" algn="just">
              <a:buFont typeface="+mj-lt"/>
              <a:buAutoNum type="arabicPeriod"/>
            </a:pPr>
            <a:r>
              <a:rPr lang="en-US" sz="2400" dirty="0">
                <a:latin typeface="Proxima Nova Rg" panose="02000506030000020004" pitchFamily="2" charset="0"/>
              </a:rPr>
              <a:t>In a row of certain persons, Pradip is sitting 463 from the left end and 531 from the right end. Find out the total number of persons in that row? </a:t>
            </a:r>
          </a:p>
        </p:txBody>
      </p:sp>
      <p:sp>
        <p:nvSpPr>
          <p:cNvPr id="2" name="TextBox 1">
            <a:extLst>
              <a:ext uri="{FF2B5EF4-FFF2-40B4-BE49-F238E27FC236}">
                <a16:creationId xmlns:a16="http://schemas.microsoft.com/office/drawing/2014/main" id="{958487C4-3E4D-7B70-072B-DFB1B35E38CE}"/>
              </a:ext>
            </a:extLst>
          </p:cNvPr>
          <p:cNvSpPr txBox="1"/>
          <p:nvPr/>
        </p:nvSpPr>
        <p:spPr>
          <a:xfrm>
            <a:off x="10173417" y="1602866"/>
            <a:ext cx="1540308"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a:t>
            </a:r>
            <a:r>
              <a:rPr lang="en-US" sz="2400" b="1" spc="-1" dirty="0">
                <a:solidFill>
                  <a:srgbClr val="0097A7"/>
                </a:solidFill>
                <a:latin typeface="Proxima Nova Rg" panose="02000506030000020004" pitchFamily="2" charset="0"/>
                <a:ea typeface="Verdana"/>
              </a:rPr>
              <a:t>55</a:t>
            </a:r>
            <a:endParaRPr lang="en-IN" sz="2400" strike="noStrike" spc="-1" dirty="0">
              <a:latin typeface="Proxima Nova Rg" panose="02000506030000020004" pitchFamily="2" charset="0"/>
            </a:endParaRPr>
          </a:p>
        </p:txBody>
      </p:sp>
      <p:sp>
        <p:nvSpPr>
          <p:cNvPr id="4" name="TextBox 3">
            <a:extLst>
              <a:ext uri="{FF2B5EF4-FFF2-40B4-BE49-F238E27FC236}">
                <a16:creationId xmlns:a16="http://schemas.microsoft.com/office/drawing/2014/main" id="{ED305B41-EECA-3EB9-9B56-43793C06CB12}"/>
              </a:ext>
            </a:extLst>
          </p:cNvPr>
          <p:cNvSpPr txBox="1"/>
          <p:nvPr/>
        </p:nvSpPr>
        <p:spPr>
          <a:xfrm>
            <a:off x="10173417" y="3198167"/>
            <a:ext cx="1540308"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a:t>
            </a:r>
            <a:r>
              <a:rPr lang="en-US" sz="2400" b="1" spc="-1" dirty="0">
                <a:solidFill>
                  <a:srgbClr val="0097A7"/>
                </a:solidFill>
                <a:latin typeface="Proxima Nova Rg" panose="02000506030000020004" pitchFamily="2" charset="0"/>
                <a:ea typeface="Verdana"/>
              </a:rPr>
              <a:t>24</a:t>
            </a:r>
            <a:endParaRPr lang="en-IN" sz="2400" strike="noStrike" spc="-1" dirty="0">
              <a:latin typeface="Proxima Nova Rg" panose="02000506030000020004" pitchFamily="2" charset="0"/>
            </a:endParaRPr>
          </a:p>
        </p:txBody>
      </p:sp>
      <p:sp>
        <p:nvSpPr>
          <p:cNvPr id="6" name="TextBox 5">
            <a:extLst>
              <a:ext uri="{FF2B5EF4-FFF2-40B4-BE49-F238E27FC236}">
                <a16:creationId xmlns:a16="http://schemas.microsoft.com/office/drawing/2014/main" id="{4710947D-8A1E-E4D4-0EEA-F71583A6E851}"/>
              </a:ext>
            </a:extLst>
          </p:cNvPr>
          <p:cNvSpPr txBox="1"/>
          <p:nvPr/>
        </p:nvSpPr>
        <p:spPr>
          <a:xfrm>
            <a:off x="10173417" y="5024301"/>
            <a:ext cx="1540308"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a:t>
            </a:r>
            <a:r>
              <a:rPr lang="en-US" sz="2400" b="1" spc="-1" dirty="0">
                <a:solidFill>
                  <a:srgbClr val="0097A7"/>
                </a:solidFill>
                <a:latin typeface="Proxima Nova Rg" panose="02000506030000020004" pitchFamily="2" charset="0"/>
                <a:ea typeface="Verdana"/>
              </a:rPr>
              <a:t>993</a:t>
            </a:r>
            <a:endParaRPr lang="en-IN" sz="2400" strike="noStrike" spc="-1" dirty="0">
              <a:latin typeface="Proxima Nova Rg" panose="02000506030000020004" pitchFamily="2" charset="0"/>
            </a:endParaRPr>
          </a:p>
        </p:txBody>
      </p:sp>
    </p:spTree>
    <p:extLst>
      <p:ext uri="{BB962C8B-B14F-4D97-AF65-F5344CB8AC3E}">
        <p14:creationId xmlns:p14="http://schemas.microsoft.com/office/powerpoint/2010/main" val="17098861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Data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3" y="1172214"/>
            <a:ext cx="11543397" cy="5570756"/>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b="1" dirty="0">
                <a:latin typeface="Proxima Nova Rg" panose="02000506030000020004" pitchFamily="2" charset="0"/>
              </a:rPr>
              <a:t>Directions for questions 1 to 5 : </a:t>
            </a:r>
          </a:p>
          <a:p>
            <a:endParaRPr lang="en-US" sz="2400" dirty="0">
              <a:latin typeface="Proxima Nova Rg" panose="02000506030000020004" pitchFamily="2" charset="0"/>
            </a:endParaRPr>
          </a:p>
          <a:p>
            <a:r>
              <a:rPr lang="en-US" sz="2800" dirty="0">
                <a:latin typeface="Proxima Nova Rg" panose="02000506030000020004" pitchFamily="2" charset="0"/>
              </a:rPr>
              <a:t>P, Q, R, S, T, U and V are seven professors. Each one teaches a different subject from Physics, Chemistry, Biology, English, Mathematics, Economics and Geography, not necessarily in the same order. Each of them teaches one day each on seven days of the week from Monday to Sunday not necessarily in the same order.</a:t>
            </a:r>
          </a:p>
          <a:p>
            <a:pPr marL="457200" indent="-457200">
              <a:buFont typeface="+mj-lt"/>
              <a:buAutoNum type="arabicPeriod"/>
            </a:pPr>
            <a:endParaRPr lang="en-US" sz="2800" dirty="0">
              <a:latin typeface="Proxima Nova Rg" panose="02000506030000020004" pitchFamily="2" charset="0"/>
            </a:endParaRPr>
          </a:p>
          <a:p>
            <a:r>
              <a:rPr lang="en-US" sz="2800" dirty="0">
                <a:latin typeface="Proxima Nova Rg" panose="02000506030000020004" pitchFamily="2" charset="0"/>
              </a:rPr>
              <a:t>R teaches Biology on Friday. Q teaches Mathematics on the previous day of the day on which the professor teaches Physics. V teaches on Sunday but does not teach Chemistry or English. S teaches Economics on the previous day on which U teaches. P teaches Geography on Tuesday. T does not teach English.</a:t>
            </a:r>
          </a:p>
        </p:txBody>
      </p:sp>
    </p:spTree>
    <p:extLst>
      <p:ext uri="{BB962C8B-B14F-4D97-AF65-F5344CB8AC3E}">
        <p14:creationId xmlns:p14="http://schemas.microsoft.com/office/powerpoint/2010/main" val="175416967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Data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5" y="1202714"/>
            <a:ext cx="11124254" cy="4401205"/>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lgn="just">
              <a:lnSpc>
                <a:spcPct val="100000"/>
              </a:lnSpc>
              <a:buClr>
                <a:srgbClr val="000000"/>
              </a:buClr>
              <a:buFont typeface="Arial"/>
              <a:buAutoNum type="arabicPeriod"/>
            </a:pPr>
            <a:r>
              <a:rPr lang="en-US" sz="2800" spc="-1" dirty="0">
                <a:solidFill>
                  <a:srgbClr val="000000"/>
                </a:solidFill>
                <a:latin typeface="Proxima Nova Rg" panose="02000506030000020004" pitchFamily="2" charset="0"/>
                <a:ea typeface="Verdana"/>
              </a:rPr>
              <a:t>Which subject does T teach?</a:t>
            </a:r>
            <a:endParaRPr lang="en-IN" sz="2800" spc="-1" dirty="0">
              <a:latin typeface="Proxima Nova Rg" panose="02000506030000020004" pitchFamily="2" charset="0"/>
            </a:endParaRPr>
          </a:p>
          <a:p>
            <a:pPr algn="just">
              <a:lnSpc>
                <a:spcPct val="100000"/>
              </a:lnSpc>
              <a:buNone/>
            </a:pPr>
            <a:r>
              <a:rPr lang="en-US" sz="2800" spc="-1" dirty="0">
                <a:solidFill>
                  <a:srgbClr val="000000"/>
                </a:solidFill>
                <a:latin typeface="Proxima Nova Rg" panose="02000506030000020004" pitchFamily="2" charset="0"/>
                <a:ea typeface="Verdana"/>
              </a:rPr>
              <a:t>(a) Chemistry 	(b) Physics		(c) Biology		(d) Mathematics</a:t>
            </a:r>
            <a:endParaRPr lang="en-IN" sz="2800" spc="-1" dirty="0">
              <a:latin typeface="Proxima Nova Rg" panose="02000506030000020004" pitchFamily="2" charset="0"/>
            </a:endParaRPr>
          </a:p>
          <a:p>
            <a:pPr marL="457200" indent="-457200" algn="just">
              <a:lnSpc>
                <a:spcPct val="100000"/>
              </a:lnSpc>
              <a:buClr>
                <a:srgbClr val="000000"/>
              </a:buClr>
              <a:buFont typeface="Arial"/>
              <a:buAutoNum type="arabicPeriod" startAt="2"/>
            </a:pPr>
            <a:r>
              <a:rPr lang="en-US" sz="2800" spc="-1" dirty="0">
                <a:solidFill>
                  <a:srgbClr val="000000"/>
                </a:solidFill>
                <a:latin typeface="Proxima Nova Rg" panose="02000506030000020004" pitchFamily="2" charset="0"/>
                <a:ea typeface="Verdana"/>
              </a:rPr>
              <a:t>Which subject does U teach?</a:t>
            </a:r>
            <a:endParaRPr lang="en-IN" sz="2800" spc="-1" dirty="0">
              <a:latin typeface="Proxima Nova Rg" panose="02000506030000020004" pitchFamily="2" charset="0"/>
            </a:endParaRPr>
          </a:p>
          <a:p>
            <a:pPr algn="just">
              <a:lnSpc>
                <a:spcPct val="100000"/>
              </a:lnSpc>
              <a:buNone/>
            </a:pPr>
            <a:r>
              <a:rPr lang="en-US" sz="2800" spc="-1" dirty="0">
                <a:solidFill>
                  <a:srgbClr val="000000"/>
                </a:solidFill>
                <a:latin typeface="Proxima Nova Rg" panose="02000506030000020004" pitchFamily="2" charset="0"/>
                <a:ea typeface="Verdana"/>
              </a:rPr>
              <a:t>(a) Physics		(b) English 		(c) Biology		(d) Mathematics</a:t>
            </a:r>
            <a:endParaRPr lang="en-IN" sz="2800" spc="-1" dirty="0">
              <a:latin typeface="Proxima Nova Rg" panose="02000506030000020004" pitchFamily="2" charset="0"/>
            </a:endParaRPr>
          </a:p>
          <a:p>
            <a:pPr marL="457200" indent="-457200" algn="just">
              <a:lnSpc>
                <a:spcPct val="100000"/>
              </a:lnSpc>
              <a:buClr>
                <a:srgbClr val="000000"/>
              </a:buClr>
              <a:buFont typeface="Arial"/>
              <a:buAutoNum type="arabicPeriod" startAt="3"/>
              <a:tabLst>
                <a:tab pos="0" algn="l"/>
              </a:tabLst>
            </a:pPr>
            <a:r>
              <a:rPr lang="en-US" sz="2800" spc="-1" dirty="0">
                <a:solidFill>
                  <a:srgbClr val="000000"/>
                </a:solidFill>
                <a:latin typeface="Proxima Nova Rg" panose="02000506030000020004" pitchFamily="2" charset="0"/>
                <a:ea typeface="Verdana"/>
              </a:rPr>
              <a:t>On which day does T teach?</a:t>
            </a:r>
            <a:endParaRPr lang="en-IN" sz="2800" spc="-1" dirty="0">
              <a:latin typeface="Proxima Nova Rg" panose="02000506030000020004" pitchFamily="2" charset="0"/>
            </a:endParaRPr>
          </a:p>
          <a:p>
            <a:pPr algn="just">
              <a:lnSpc>
                <a:spcPct val="100000"/>
              </a:lnSpc>
              <a:buNone/>
              <a:tabLst>
                <a:tab pos="0" algn="l"/>
              </a:tabLst>
            </a:pPr>
            <a:r>
              <a:rPr lang="en-US" sz="2800" spc="-1" dirty="0">
                <a:solidFill>
                  <a:srgbClr val="000000"/>
                </a:solidFill>
                <a:latin typeface="Proxima Nova Rg" panose="02000506030000020004" pitchFamily="2" charset="0"/>
                <a:ea typeface="Verdana"/>
              </a:rPr>
              <a:t>(a) Monday		(b) Wednesday	(c) Thursday 	(d) None	               </a:t>
            </a:r>
            <a:endParaRPr lang="en-IN" sz="2800" spc="-1" dirty="0">
              <a:latin typeface="Proxima Nova Rg" panose="02000506030000020004" pitchFamily="2" charset="0"/>
            </a:endParaRPr>
          </a:p>
          <a:p>
            <a:pPr marL="457200" indent="-457200" algn="just">
              <a:lnSpc>
                <a:spcPct val="100000"/>
              </a:lnSpc>
              <a:buClr>
                <a:srgbClr val="000000"/>
              </a:buClr>
              <a:buFont typeface="Arial"/>
              <a:buAutoNum type="arabicPeriod" startAt="4"/>
              <a:tabLst>
                <a:tab pos="0" algn="l"/>
              </a:tabLst>
            </a:pPr>
            <a:r>
              <a:rPr lang="en-US" sz="2800" spc="-1" dirty="0">
                <a:solidFill>
                  <a:srgbClr val="000000"/>
                </a:solidFill>
                <a:latin typeface="Proxima Nova Rg" panose="02000506030000020004" pitchFamily="2" charset="0"/>
                <a:ea typeface="Verdana"/>
              </a:rPr>
              <a:t>On which day does U teach?</a:t>
            </a:r>
            <a:endParaRPr lang="en-IN" sz="2800" spc="-1" dirty="0">
              <a:latin typeface="Proxima Nova Rg" panose="02000506030000020004" pitchFamily="2" charset="0"/>
            </a:endParaRPr>
          </a:p>
          <a:p>
            <a:pPr marL="457200" indent="-457200" algn="just">
              <a:lnSpc>
                <a:spcPct val="100000"/>
              </a:lnSpc>
              <a:buAutoNum type="alphaLcParenBoth"/>
              <a:tabLst>
                <a:tab pos="0" algn="l"/>
              </a:tabLst>
            </a:pPr>
            <a:r>
              <a:rPr lang="en-US" sz="2800" spc="-1" dirty="0">
                <a:solidFill>
                  <a:srgbClr val="000000"/>
                </a:solidFill>
                <a:latin typeface="Proxima Nova Rg" panose="02000506030000020004" pitchFamily="2" charset="0"/>
                <a:ea typeface="Verdana"/>
              </a:rPr>
              <a:t>Wednesday	(b) Thursday 	(c) Friday		(d)Saturday</a:t>
            </a:r>
            <a:endParaRPr lang="en-IN" sz="2800" spc="-1" dirty="0">
              <a:latin typeface="Proxima Nova Rg" panose="02000506030000020004" pitchFamily="2" charset="0"/>
            </a:endParaRPr>
          </a:p>
          <a:p>
            <a:pPr algn="just">
              <a:lnSpc>
                <a:spcPct val="100000"/>
              </a:lnSpc>
              <a:tabLst>
                <a:tab pos="0" algn="l"/>
              </a:tabLst>
            </a:pPr>
            <a:r>
              <a:rPr lang="en-IN" sz="2800" spc="-1" dirty="0">
                <a:solidFill>
                  <a:srgbClr val="000000"/>
                </a:solidFill>
                <a:latin typeface="Proxima Nova Rg" panose="02000506030000020004" pitchFamily="2" charset="0"/>
                <a:ea typeface="Verdana"/>
              </a:rPr>
              <a:t>5.   </a:t>
            </a:r>
            <a:r>
              <a:rPr lang="en-US" sz="2800" spc="-1" dirty="0">
                <a:solidFill>
                  <a:srgbClr val="000000"/>
                </a:solidFill>
                <a:latin typeface="Proxima Nova Rg" panose="02000506030000020004" pitchFamily="2" charset="0"/>
                <a:ea typeface="Verdana"/>
              </a:rPr>
              <a:t>Which subject does V teach?</a:t>
            </a:r>
            <a:endParaRPr lang="en-IN" sz="2800" spc="-1" dirty="0">
              <a:latin typeface="Proxima Nova Rg" panose="02000506030000020004" pitchFamily="2" charset="0"/>
            </a:endParaRPr>
          </a:p>
          <a:p>
            <a:pPr algn="just">
              <a:lnSpc>
                <a:spcPct val="100000"/>
              </a:lnSpc>
              <a:buNone/>
              <a:tabLst>
                <a:tab pos="0" algn="l"/>
              </a:tabLst>
            </a:pPr>
            <a:r>
              <a:rPr lang="en-US" sz="2800" spc="-1" dirty="0">
                <a:solidFill>
                  <a:srgbClr val="000000"/>
                </a:solidFill>
                <a:latin typeface="Proxima Nova Rg" panose="02000506030000020004" pitchFamily="2" charset="0"/>
                <a:ea typeface="Verdana"/>
              </a:rPr>
              <a:t>(a) Chemistry	(b) English		(c) Biology		(d) None  </a:t>
            </a:r>
            <a:endParaRPr lang="en-IN" sz="2800" spc="-1" dirty="0">
              <a:latin typeface="Proxima Nova Rg" panose="02000506030000020004" pitchFamily="2" charset="0"/>
            </a:endParaRPr>
          </a:p>
        </p:txBody>
      </p:sp>
      <p:sp>
        <p:nvSpPr>
          <p:cNvPr id="2" name="Rectangle 1">
            <a:extLst>
              <a:ext uri="{FF2B5EF4-FFF2-40B4-BE49-F238E27FC236}">
                <a16:creationId xmlns:a16="http://schemas.microsoft.com/office/drawing/2014/main" id="{FB2CFAE3-4451-DA58-4077-491BB20EB16F}"/>
              </a:ext>
            </a:extLst>
          </p:cNvPr>
          <p:cNvSpPr/>
          <p:nvPr/>
        </p:nvSpPr>
        <p:spPr>
          <a:xfrm>
            <a:off x="961896" y="5987597"/>
            <a:ext cx="9262072" cy="59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800" b="1" strike="noStrike" spc="-1" dirty="0">
                <a:solidFill>
                  <a:srgbClr val="127622"/>
                </a:solidFill>
                <a:latin typeface="Proxima Nova Rg" panose="02000506030000020004" pitchFamily="2" charset="0"/>
                <a:ea typeface="Verdana"/>
              </a:rPr>
              <a:t>Ans: (1) </a:t>
            </a:r>
            <a:r>
              <a:rPr lang="en-US" sz="2800" b="1" spc="-1" dirty="0">
                <a:solidFill>
                  <a:srgbClr val="127622"/>
                </a:solidFill>
                <a:latin typeface="Proxima Nova Rg" panose="02000506030000020004" pitchFamily="2" charset="0"/>
                <a:ea typeface="Verdana"/>
              </a:rPr>
              <a:t>A</a:t>
            </a:r>
            <a:r>
              <a:rPr lang="en-US" sz="2800" b="1" strike="noStrike" spc="-1" dirty="0">
                <a:solidFill>
                  <a:srgbClr val="127622"/>
                </a:solidFill>
                <a:latin typeface="Proxima Nova Rg" panose="02000506030000020004" pitchFamily="2" charset="0"/>
                <a:ea typeface="Verdana"/>
              </a:rPr>
              <a:t>		(2) </a:t>
            </a:r>
            <a:r>
              <a:rPr lang="en-US" sz="2800" b="1" spc="-1" dirty="0">
                <a:solidFill>
                  <a:srgbClr val="127622"/>
                </a:solidFill>
                <a:latin typeface="Proxima Nova Rg" panose="02000506030000020004" pitchFamily="2" charset="0"/>
                <a:ea typeface="Verdana"/>
              </a:rPr>
              <a:t>B	</a:t>
            </a:r>
            <a:r>
              <a:rPr lang="en-US" sz="2800" b="1" strike="noStrike" spc="-1" dirty="0">
                <a:solidFill>
                  <a:srgbClr val="127622"/>
                </a:solidFill>
                <a:latin typeface="Proxima Nova Rg" panose="02000506030000020004" pitchFamily="2" charset="0"/>
                <a:ea typeface="Verdana"/>
              </a:rPr>
              <a:t>	(3) </a:t>
            </a:r>
            <a:r>
              <a:rPr lang="en-US" sz="2800" b="1" spc="-1" dirty="0">
                <a:solidFill>
                  <a:srgbClr val="127622"/>
                </a:solidFill>
                <a:latin typeface="Proxima Nova Rg" panose="02000506030000020004" pitchFamily="2" charset="0"/>
                <a:ea typeface="Verdana"/>
              </a:rPr>
              <a:t>A</a:t>
            </a:r>
            <a:r>
              <a:rPr lang="en-US" sz="2800" b="1" strike="noStrike" spc="-1" dirty="0">
                <a:solidFill>
                  <a:srgbClr val="127622"/>
                </a:solidFill>
                <a:latin typeface="Proxima Nova Rg" panose="02000506030000020004" pitchFamily="2" charset="0"/>
                <a:ea typeface="Verdana"/>
              </a:rPr>
              <a:t>		(4) C	</a:t>
            </a:r>
            <a:r>
              <a:rPr lang="en-US" sz="2800" b="1" spc="-1" dirty="0">
                <a:solidFill>
                  <a:srgbClr val="127622"/>
                </a:solidFill>
                <a:latin typeface="Proxima Nova Rg" panose="02000506030000020004" pitchFamily="2" charset="0"/>
                <a:ea typeface="Verdana"/>
              </a:rPr>
              <a:t>	</a:t>
            </a:r>
            <a:r>
              <a:rPr lang="en-US" sz="2800" b="1" strike="noStrike" spc="-1" dirty="0">
                <a:solidFill>
                  <a:srgbClr val="127622"/>
                </a:solidFill>
                <a:latin typeface="Proxima Nova Rg" panose="02000506030000020004" pitchFamily="2" charset="0"/>
                <a:ea typeface="Verdana"/>
              </a:rPr>
              <a:t>(5) D</a:t>
            </a:r>
            <a:endParaRPr lang="en-IN" sz="2800" b="1" strike="noStrike" spc="-1" dirty="0">
              <a:latin typeface="Proxima Nova Rg" panose="02000506030000020004" pitchFamily="2" charset="0"/>
            </a:endParaRPr>
          </a:p>
        </p:txBody>
      </p:sp>
    </p:spTree>
    <p:extLst>
      <p:ext uri="{BB962C8B-B14F-4D97-AF65-F5344CB8AC3E}">
        <p14:creationId xmlns:p14="http://schemas.microsoft.com/office/powerpoint/2010/main" val="16025211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Data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3" y="1172214"/>
            <a:ext cx="11543397" cy="5139869"/>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b="1" dirty="0">
                <a:latin typeface="Proxima Nova Rg" panose="02000506030000020004" pitchFamily="2" charset="0"/>
              </a:rPr>
              <a:t>Directions for questions 6 to 10 : </a:t>
            </a:r>
          </a:p>
          <a:p>
            <a:endParaRPr lang="en-US" sz="2400" dirty="0">
              <a:latin typeface="Proxima Nova Rg" panose="02000506030000020004" pitchFamily="2" charset="0"/>
            </a:endParaRPr>
          </a:p>
          <a:p>
            <a:r>
              <a:rPr lang="en-US" sz="2800">
                <a:latin typeface="Proxima Nova Rg" panose="02000506030000020004" pitchFamily="2" charset="0"/>
              </a:rPr>
              <a:t>B, M, T, R, K, H </a:t>
            </a:r>
            <a:r>
              <a:rPr lang="en-US" sz="2800" dirty="0">
                <a:latin typeface="Proxima Nova Rg" panose="02000506030000020004" pitchFamily="2" charset="0"/>
              </a:rPr>
              <a:t>and D are travelling in a train compartment with III-tier sleeper berth. Each of them has a different profession of Engineer, Doctor, Architect, Pharmacist, Lawyer, Journalist and Pathologist. They occupied two lower berths, three middle berths and two upper berths.</a:t>
            </a:r>
          </a:p>
          <a:p>
            <a:pPr marL="571500" indent="-571500">
              <a:buFont typeface="+mj-lt"/>
              <a:buAutoNum type="romanUcPeriod"/>
            </a:pPr>
            <a:r>
              <a:rPr lang="en-US" sz="2800" dirty="0">
                <a:latin typeface="Proxima Nova Rg" panose="02000506030000020004" pitchFamily="2" charset="0"/>
              </a:rPr>
              <a:t>B, the engineer , is not on the upper berth. The architect is the only other person who occupies the same type of berth as that of B.</a:t>
            </a:r>
          </a:p>
          <a:p>
            <a:pPr marL="571500" indent="-571500">
              <a:buFont typeface="+mj-lt"/>
              <a:buAutoNum type="romanUcPeriod"/>
            </a:pPr>
            <a:r>
              <a:rPr lang="en-US" sz="2800" dirty="0">
                <a:latin typeface="Proxima Nova Rg" panose="02000506030000020004" pitchFamily="2" charset="0"/>
              </a:rPr>
              <a:t>M and H are not on the middle berth and their professions are Pathologist and Lawyer respectively.</a:t>
            </a:r>
          </a:p>
          <a:p>
            <a:pPr marL="571500" indent="-571500">
              <a:buFont typeface="+mj-lt"/>
              <a:buAutoNum type="romanUcPeriod"/>
            </a:pPr>
            <a:r>
              <a:rPr lang="en-US" sz="2800" dirty="0">
                <a:latin typeface="Proxima Nova Rg" panose="02000506030000020004" pitchFamily="2" charset="0"/>
              </a:rPr>
              <a:t>T is a Pharmacist. D is neither a Journalist nor an Architect. K occupies the same type of berth as that of the Doctor.</a:t>
            </a:r>
          </a:p>
        </p:txBody>
      </p:sp>
    </p:spTree>
    <p:extLst>
      <p:ext uri="{BB962C8B-B14F-4D97-AF65-F5344CB8AC3E}">
        <p14:creationId xmlns:p14="http://schemas.microsoft.com/office/powerpoint/2010/main" val="4661121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Data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5" y="1202714"/>
            <a:ext cx="11124254" cy="4401205"/>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lgn="just">
              <a:lnSpc>
                <a:spcPct val="100000"/>
              </a:lnSpc>
              <a:buClr>
                <a:srgbClr val="000000"/>
              </a:buClr>
              <a:buFont typeface="Arial"/>
              <a:buAutoNum type="arabicPeriod" startAt="6"/>
            </a:pPr>
            <a:r>
              <a:rPr lang="en-US" sz="2800" spc="-1" dirty="0">
                <a:solidFill>
                  <a:srgbClr val="000000"/>
                </a:solidFill>
                <a:latin typeface="Proxima Nova Rg" panose="02000506030000020004" pitchFamily="2" charset="0"/>
                <a:ea typeface="Arial"/>
              </a:rPr>
              <a:t>Who is the Architect?</a:t>
            </a:r>
            <a:endParaRPr lang="en-IN" sz="2800" spc="-1" dirty="0">
              <a:latin typeface="Proxima Nova Rg" panose="02000506030000020004" pitchFamily="2" charset="0"/>
            </a:endParaRPr>
          </a:p>
          <a:p>
            <a:pPr algn="just">
              <a:lnSpc>
                <a:spcPct val="100000"/>
              </a:lnSpc>
              <a:buNone/>
            </a:pPr>
            <a:r>
              <a:rPr lang="en-US" sz="2800" spc="-1" dirty="0">
                <a:solidFill>
                  <a:srgbClr val="000000"/>
                </a:solidFill>
                <a:latin typeface="Proxima Nova Rg" panose="02000506030000020004" pitchFamily="2" charset="0"/>
                <a:ea typeface="Arial"/>
              </a:rPr>
              <a:t>(a) D			(b) H 			(c) R	 		(d)  None        </a:t>
            </a:r>
            <a:endParaRPr lang="en-IN" sz="2800" spc="-1" dirty="0">
              <a:latin typeface="Proxima Nova Rg" panose="02000506030000020004" pitchFamily="2" charset="0"/>
            </a:endParaRPr>
          </a:p>
          <a:p>
            <a:pPr marL="457200" indent="-457200" algn="just">
              <a:lnSpc>
                <a:spcPct val="100000"/>
              </a:lnSpc>
              <a:buClr>
                <a:srgbClr val="000000"/>
              </a:buClr>
              <a:buFont typeface="Arial"/>
              <a:buAutoNum type="arabicPeriod" startAt="7"/>
            </a:pPr>
            <a:r>
              <a:rPr lang="en-US" sz="2800" spc="-1" dirty="0">
                <a:solidFill>
                  <a:srgbClr val="000000"/>
                </a:solidFill>
                <a:latin typeface="Proxima Nova Rg" panose="02000506030000020004" pitchFamily="2" charset="0"/>
                <a:ea typeface="Arial"/>
              </a:rPr>
              <a:t>What is D’s profession?</a:t>
            </a:r>
            <a:endParaRPr lang="en-IN" sz="2800" spc="-1" dirty="0">
              <a:latin typeface="Proxima Nova Rg" panose="02000506030000020004" pitchFamily="2" charset="0"/>
            </a:endParaRPr>
          </a:p>
          <a:p>
            <a:pPr algn="just">
              <a:lnSpc>
                <a:spcPct val="100000"/>
              </a:lnSpc>
              <a:buNone/>
            </a:pPr>
            <a:r>
              <a:rPr lang="en-US" sz="2800" spc="-1" dirty="0">
                <a:solidFill>
                  <a:srgbClr val="000000"/>
                </a:solidFill>
                <a:latin typeface="Proxima Nova Rg" panose="02000506030000020004" pitchFamily="2" charset="0"/>
                <a:ea typeface="Arial"/>
              </a:rPr>
              <a:t>(a) Pharmacist	(b) Lawyer 		(c) Engineer	(d) None</a:t>
            </a:r>
            <a:endParaRPr lang="en-IN" sz="2800" spc="-1" dirty="0">
              <a:latin typeface="Proxima Nova Rg" panose="02000506030000020004" pitchFamily="2" charset="0"/>
            </a:endParaRPr>
          </a:p>
          <a:p>
            <a:pPr marL="457200" indent="-457200" algn="just">
              <a:lnSpc>
                <a:spcPct val="100000"/>
              </a:lnSpc>
              <a:buClr>
                <a:srgbClr val="000000"/>
              </a:buClr>
              <a:buFont typeface="+mj-lt"/>
              <a:buAutoNum type="arabicPeriod" startAt="8"/>
            </a:pPr>
            <a:r>
              <a:rPr lang="en-US" sz="2800" spc="-1" dirty="0">
                <a:solidFill>
                  <a:srgbClr val="000000"/>
                </a:solidFill>
                <a:latin typeface="Proxima Nova Rg" panose="02000506030000020004" pitchFamily="2" charset="0"/>
                <a:ea typeface="Verdana"/>
              </a:rPr>
              <a:t>Which of the following pairs occupy the lower berth?</a:t>
            </a:r>
            <a:endParaRPr lang="en-IN" sz="2800" spc="-1" dirty="0">
              <a:latin typeface="Proxima Nova Rg" panose="02000506030000020004" pitchFamily="2" charset="0"/>
            </a:endParaRPr>
          </a:p>
          <a:p>
            <a:pPr algn="just">
              <a:lnSpc>
                <a:spcPct val="100000"/>
              </a:lnSpc>
              <a:buNone/>
            </a:pPr>
            <a:r>
              <a:rPr lang="en-US" sz="2800" spc="-1" dirty="0">
                <a:solidFill>
                  <a:srgbClr val="000000"/>
                </a:solidFill>
                <a:latin typeface="Proxima Nova Rg" panose="02000506030000020004" pitchFamily="2" charset="0"/>
                <a:ea typeface="Verdana"/>
              </a:rPr>
              <a:t>(a) BT			(b) BD 		(c) BK 		(d) None</a:t>
            </a:r>
            <a:endParaRPr lang="en-IN" sz="2800" spc="-1" dirty="0">
              <a:latin typeface="Proxima Nova Rg" panose="02000506030000020004" pitchFamily="2" charset="0"/>
            </a:endParaRPr>
          </a:p>
          <a:p>
            <a:pPr marL="457200" indent="-457200" algn="just">
              <a:lnSpc>
                <a:spcPct val="100000"/>
              </a:lnSpc>
              <a:buClr>
                <a:srgbClr val="000000"/>
              </a:buClr>
              <a:buFont typeface="+mj-lt"/>
              <a:buAutoNum type="arabicPeriod" startAt="9"/>
            </a:pPr>
            <a:r>
              <a:rPr lang="en-US" sz="2800" spc="-1" dirty="0">
                <a:solidFill>
                  <a:srgbClr val="000000"/>
                </a:solidFill>
                <a:latin typeface="Proxima Nova Rg" panose="02000506030000020004" pitchFamily="2" charset="0"/>
                <a:ea typeface="Verdana"/>
              </a:rPr>
              <a:t>Which of the following groups occupies the middle berth?</a:t>
            </a:r>
            <a:endParaRPr lang="en-IN" sz="2800" spc="-1" dirty="0">
              <a:latin typeface="Proxima Nova Rg" panose="02000506030000020004" pitchFamily="2" charset="0"/>
            </a:endParaRPr>
          </a:p>
          <a:p>
            <a:pPr algn="just">
              <a:lnSpc>
                <a:spcPct val="100000"/>
              </a:lnSpc>
              <a:buNone/>
            </a:pPr>
            <a:r>
              <a:rPr lang="en-US" sz="2800" spc="-1" dirty="0">
                <a:solidFill>
                  <a:srgbClr val="000000"/>
                </a:solidFill>
                <a:latin typeface="Proxima Nova Rg" panose="02000506030000020004" pitchFamily="2" charset="0"/>
                <a:ea typeface="Verdana"/>
              </a:rPr>
              <a:t>(a) DKT	 	(b) HKT 		(c) DKR		(d) DHT</a:t>
            </a:r>
            <a:endParaRPr lang="en-IN" sz="2800" spc="-1" dirty="0">
              <a:latin typeface="Proxima Nova Rg" panose="02000506030000020004" pitchFamily="2" charset="0"/>
            </a:endParaRPr>
          </a:p>
          <a:p>
            <a:pPr marL="457200" indent="-457200" algn="just">
              <a:lnSpc>
                <a:spcPct val="100000"/>
              </a:lnSpc>
              <a:buClr>
                <a:srgbClr val="000000"/>
              </a:buClr>
              <a:buFont typeface="+mj-lt"/>
              <a:buAutoNum type="arabicPeriod" startAt="10"/>
            </a:pPr>
            <a:r>
              <a:rPr lang="en-US" sz="2800" spc="-1" dirty="0">
                <a:solidFill>
                  <a:srgbClr val="000000"/>
                </a:solidFill>
                <a:latin typeface="Proxima Nova Rg" panose="02000506030000020004" pitchFamily="2" charset="0"/>
                <a:ea typeface="Verdana"/>
              </a:rPr>
              <a:t>Who is the pharmacist?</a:t>
            </a:r>
            <a:endParaRPr lang="en-IN" sz="2800" spc="-1" dirty="0">
              <a:latin typeface="Proxima Nova Rg" panose="02000506030000020004" pitchFamily="2" charset="0"/>
            </a:endParaRPr>
          </a:p>
          <a:p>
            <a:pPr algn="just">
              <a:lnSpc>
                <a:spcPct val="100000"/>
              </a:lnSpc>
              <a:buNone/>
            </a:pPr>
            <a:r>
              <a:rPr lang="en-US" sz="2800" spc="-1" dirty="0">
                <a:solidFill>
                  <a:srgbClr val="000000"/>
                </a:solidFill>
                <a:latin typeface="Proxima Nova Rg" panose="02000506030000020004" pitchFamily="2" charset="0"/>
                <a:ea typeface="Verdana"/>
              </a:rPr>
              <a:t>(a) R			(b) T			(c) U			(d) None</a:t>
            </a:r>
            <a:endParaRPr lang="en-IN" sz="2800" spc="-1" dirty="0">
              <a:latin typeface="Proxima Nova Rg" panose="02000506030000020004" pitchFamily="2" charset="0"/>
            </a:endParaRPr>
          </a:p>
        </p:txBody>
      </p:sp>
      <p:sp>
        <p:nvSpPr>
          <p:cNvPr id="2" name="Rectangle 1">
            <a:extLst>
              <a:ext uri="{FF2B5EF4-FFF2-40B4-BE49-F238E27FC236}">
                <a16:creationId xmlns:a16="http://schemas.microsoft.com/office/drawing/2014/main" id="{FB2CFAE3-4451-DA58-4077-491BB20EB16F}"/>
              </a:ext>
            </a:extLst>
          </p:cNvPr>
          <p:cNvSpPr/>
          <p:nvPr/>
        </p:nvSpPr>
        <p:spPr>
          <a:xfrm>
            <a:off x="910501" y="5987597"/>
            <a:ext cx="9364861" cy="59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800" b="1" strike="noStrike" spc="-1" dirty="0">
                <a:solidFill>
                  <a:srgbClr val="127622"/>
                </a:solidFill>
                <a:latin typeface="Proxima Nova Rg" panose="02000506030000020004" pitchFamily="2" charset="0"/>
                <a:ea typeface="Verdana"/>
              </a:rPr>
              <a:t>Ans: (6) </a:t>
            </a:r>
            <a:r>
              <a:rPr lang="en-US" sz="2800" b="1" spc="-1" dirty="0">
                <a:solidFill>
                  <a:srgbClr val="127622"/>
                </a:solidFill>
                <a:latin typeface="Proxima Nova Rg" panose="02000506030000020004" pitchFamily="2" charset="0"/>
                <a:ea typeface="Verdana"/>
              </a:rPr>
              <a:t>C</a:t>
            </a:r>
            <a:r>
              <a:rPr lang="en-US" sz="2800" b="1" strike="noStrike" spc="-1" dirty="0">
                <a:solidFill>
                  <a:srgbClr val="127622"/>
                </a:solidFill>
                <a:latin typeface="Proxima Nova Rg" panose="02000506030000020004" pitchFamily="2" charset="0"/>
                <a:ea typeface="Verdana"/>
              </a:rPr>
              <a:t>		(7) </a:t>
            </a:r>
            <a:r>
              <a:rPr lang="en-US" sz="2800" b="1" spc="-1" dirty="0">
                <a:solidFill>
                  <a:srgbClr val="127622"/>
                </a:solidFill>
                <a:latin typeface="Proxima Nova Rg" panose="02000506030000020004" pitchFamily="2" charset="0"/>
                <a:ea typeface="Verdana"/>
              </a:rPr>
              <a:t>D	</a:t>
            </a:r>
            <a:r>
              <a:rPr lang="en-US" sz="2800" b="1" strike="noStrike" spc="-1" dirty="0">
                <a:solidFill>
                  <a:srgbClr val="127622"/>
                </a:solidFill>
                <a:latin typeface="Proxima Nova Rg" panose="02000506030000020004" pitchFamily="2" charset="0"/>
                <a:ea typeface="Verdana"/>
              </a:rPr>
              <a:t>	(8) </a:t>
            </a:r>
            <a:r>
              <a:rPr lang="en-US" sz="2800" b="1" spc="-1" dirty="0">
                <a:solidFill>
                  <a:srgbClr val="127622"/>
                </a:solidFill>
                <a:latin typeface="Proxima Nova Rg" panose="02000506030000020004" pitchFamily="2" charset="0"/>
                <a:ea typeface="Verdana"/>
              </a:rPr>
              <a:t>D</a:t>
            </a:r>
            <a:r>
              <a:rPr lang="en-US" sz="2800" b="1" strike="noStrike" spc="-1" dirty="0">
                <a:solidFill>
                  <a:srgbClr val="127622"/>
                </a:solidFill>
                <a:latin typeface="Proxima Nova Rg" panose="02000506030000020004" pitchFamily="2" charset="0"/>
                <a:ea typeface="Verdana"/>
              </a:rPr>
              <a:t>		(9) </a:t>
            </a:r>
            <a:r>
              <a:rPr lang="en-US" sz="2800" b="1" spc="-1" dirty="0">
                <a:solidFill>
                  <a:srgbClr val="127622"/>
                </a:solidFill>
                <a:latin typeface="Proxima Nova Rg" panose="02000506030000020004" pitchFamily="2" charset="0"/>
                <a:ea typeface="Verdana"/>
              </a:rPr>
              <a:t>A</a:t>
            </a:r>
            <a:r>
              <a:rPr lang="en-US" sz="2800" b="1" strike="noStrike" spc="-1" dirty="0">
                <a:solidFill>
                  <a:srgbClr val="127622"/>
                </a:solidFill>
                <a:latin typeface="Proxima Nova Rg" panose="02000506030000020004" pitchFamily="2" charset="0"/>
                <a:ea typeface="Verdana"/>
              </a:rPr>
              <a:t>	</a:t>
            </a:r>
            <a:r>
              <a:rPr lang="en-US" sz="2800" b="1" spc="-1" dirty="0">
                <a:solidFill>
                  <a:srgbClr val="127622"/>
                </a:solidFill>
                <a:latin typeface="Proxima Nova Rg" panose="02000506030000020004" pitchFamily="2" charset="0"/>
                <a:ea typeface="Verdana"/>
              </a:rPr>
              <a:t>	</a:t>
            </a:r>
            <a:r>
              <a:rPr lang="en-US" sz="2800" b="1" strike="noStrike" spc="-1" dirty="0">
                <a:solidFill>
                  <a:srgbClr val="127622"/>
                </a:solidFill>
                <a:latin typeface="Proxima Nova Rg" panose="02000506030000020004" pitchFamily="2" charset="0"/>
                <a:ea typeface="Verdana"/>
              </a:rPr>
              <a:t>(10) B</a:t>
            </a:r>
            <a:endParaRPr lang="en-IN" sz="2800" b="1" strike="noStrike" spc="-1" dirty="0">
              <a:latin typeface="Proxima Nova Rg" panose="02000506030000020004" pitchFamily="2" charset="0"/>
            </a:endParaRPr>
          </a:p>
        </p:txBody>
      </p:sp>
    </p:spTree>
    <p:extLst>
      <p:ext uri="{BB962C8B-B14F-4D97-AF65-F5344CB8AC3E}">
        <p14:creationId xmlns:p14="http://schemas.microsoft.com/office/powerpoint/2010/main" val="29716178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975</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Proxima Nova Lt</vt:lpstr>
      <vt:lpstr>Proxima Nova Rg</vt:lpstr>
      <vt:lpstr>Office Theme</vt:lpstr>
      <vt:lpstr>PowerPoint Presentation</vt:lpstr>
      <vt:lpstr>Puzzle of the day..</vt:lpstr>
      <vt:lpstr>Puzzle of the day..</vt:lpstr>
      <vt:lpstr>Ranking Arrangement</vt:lpstr>
      <vt:lpstr>Data Arrangement</vt:lpstr>
      <vt:lpstr>Data Arrangement</vt:lpstr>
      <vt:lpstr>Data Arrangement</vt:lpstr>
      <vt:lpstr>Data Arrangement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Viral Ashara</cp:lastModifiedBy>
  <cp:revision>103</cp:revision>
  <dcterms:created xsi:type="dcterms:W3CDTF">2023-12-05T07:58:57Z</dcterms:created>
  <dcterms:modified xsi:type="dcterms:W3CDTF">2024-08-11T08:14:01Z</dcterms:modified>
</cp:coreProperties>
</file>